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3"/>
  </p:notesMasterIdLst>
  <p:sldIdLst>
    <p:sldId id="305" r:id="rId2"/>
    <p:sldId id="267" r:id="rId3"/>
    <p:sldId id="485" r:id="rId4"/>
    <p:sldId id="486" r:id="rId5"/>
    <p:sldId id="299" r:id="rId6"/>
    <p:sldId id="426" r:id="rId7"/>
    <p:sldId id="425" r:id="rId8"/>
    <p:sldId id="428" r:id="rId9"/>
    <p:sldId id="443" r:id="rId10"/>
    <p:sldId id="444" r:id="rId11"/>
    <p:sldId id="445" r:id="rId12"/>
    <p:sldId id="446" r:id="rId13"/>
    <p:sldId id="447" r:id="rId14"/>
    <p:sldId id="493" r:id="rId15"/>
    <p:sldId id="495" r:id="rId16"/>
    <p:sldId id="496" r:id="rId17"/>
    <p:sldId id="497" r:id="rId18"/>
    <p:sldId id="498" r:id="rId19"/>
    <p:sldId id="499" r:id="rId20"/>
    <p:sldId id="457" r:id="rId21"/>
    <p:sldId id="477" r:id="rId22"/>
    <p:sldId id="481" r:id="rId23"/>
    <p:sldId id="392" r:id="rId24"/>
    <p:sldId id="432" r:id="rId25"/>
    <p:sldId id="431" r:id="rId26"/>
    <p:sldId id="430" r:id="rId27"/>
    <p:sldId id="429" r:id="rId28"/>
    <p:sldId id="433" r:id="rId29"/>
    <p:sldId id="434" r:id="rId30"/>
    <p:sldId id="435" r:id="rId31"/>
    <p:sldId id="437" r:id="rId32"/>
    <p:sldId id="438" r:id="rId33"/>
    <p:sldId id="463" r:id="rId34"/>
    <p:sldId id="489" r:id="rId35"/>
    <p:sldId id="584" r:id="rId36"/>
    <p:sldId id="470" r:id="rId37"/>
    <p:sldId id="471" r:id="rId38"/>
    <p:sldId id="472" r:id="rId39"/>
    <p:sldId id="483" r:id="rId40"/>
    <p:sldId id="576" r:id="rId41"/>
    <p:sldId id="533" r:id="rId42"/>
    <p:sldId id="263" r:id="rId43"/>
    <p:sldId id="259" r:id="rId44"/>
    <p:sldId id="257" r:id="rId45"/>
    <p:sldId id="573" r:id="rId46"/>
    <p:sldId id="577" r:id="rId47"/>
    <p:sldId id="582" r:id="rId48"/>
    <p:sldId id="368" r:id="rId49"/>
    <p:sldId id="304" r:id="rId50"/>
    <p:sldId id="265" r:id="rId51"/>
    <p:sldId id="436"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6DC"/>
    <a:srgbClr val="FEE6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3675" autoAdjust="0"/>
  </p:normalViewPr>
  <p:slideViewPr>
    <p:cSldViewPr snapToGrid="0">
      <p:cViewPr varScale="1">
        <p:scale>
          <a:sx n="120" d="100"/>
          <a:sy n="120" d="100"/>
        </p:scale>
        <p:origin x="816" y="184"/>
      </p:cViewPr>
      <p:guideLst/>
    </p:cSldViewPr>
  </p:slideViewPr>
  <p:notesTextViewPr>
    <p:cViewPr>
      <p:scale>
        <a:sx n="3" d="2"/>
        <a:sy n="3" d="2"/>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 Lei" userId="a409e3dd-8406-419c-af0c-158ca84f14f9" providerId="ADAL" clId="{556104BD-E158-4A01-A422-18AFFB64429F}"/>
    <pc:docChg chg="modSld">
      <pc:chgData name="Fan, Lei" userId="a409e3dd-8406-419c-af0c-158ca84f14f9" providerId="ADAL" clId="{556104BD-E158-4A01-A422-18AFFB64429F}" dt="2021-12-31T02:57:33.864" v="38" actId="20577"/>
      <pc:docMkLst>
        <pc:docMk/>
      </pc:docMkLst>
      <pc:sldChg chg="modSp">
        <pc:chgData name="Fan, Lei" userId="a409e3dd-8406-419c-af0c-158ca84f14f9" providerId="ADAL" clId="{556104BD-E158-4A01-A422-18AFFB64429F}" dt="2021-12-29T03:01:34.047" v="15" actId="20577"/>
        <pc:sldMkLst>
          <pc:docMk/>
          <pc:sldMk cId="1309127255" sldId="425"/>
        </pc:sldMkLst>
        <pc:spChg chg="mod">
          <ac:chgData name="Fan, Lei" userId="a409e3dd-8406-419c-af0c-158ca84f14f9" providerId="ADAL" clId="{556104BD-E158-4A01-A422-18AFFB64429F}" dt="2021-12-29T03:01:34.047" v="15" actId="20577"/>
          <ac:spMkLst>
            <pc:docMk/>
            <pc:sldMk cId="1309127255" sldId="425"/>
            <ac:spMk id="14" creationId="{949914E7-4891-439B-A678-C2D4499E3B8A}"/>
          </ac:spMkLst>
        </pc:spChg>
      </pc:sldChg>
      <pc:sldChg chg="modSp">
        <pc:chgData name="Fan, Lei" userId="a409e3dd-8406-419c-af0c-158ca84f14f9" providerId="ADAL" clId="{556104BD-E158-4A01-A422-18AFFB64429F}" dt="2021-12-29T03:01:06.524" v="10" actId="20577"/>
        <pc:sldMkLst>
          <pc:docMk/>
          <pc:sldMk cId="3301178915" sldId="426"/>
        </pc:sldMkLst>
        <pc:spChg chg="mod">
          <ac:chgData name="Fan, Lei" userId="a409e3dd-8406-419c-af0c-158ca84f14f9" providerId="ADAL" clId="{556104BD-E158-4A01-A422-18AFFB64429F}" dt="2021-12-29T03:01:06.524" v="10" actId="20577"/>
          <ac:spMkLst>
            <pc:docMk/>
            <pc:sldMk cId="3301178915" sldId="426"/>
            <ac:spMk id="15" creationId="{F32469F3-C0E6-4FC9-95ED-7B2290DDD5FE}"/>
          </ac:spMkLst>
        </pc:spChg>
      </pc:sldChg>
      <pc:sldChg chg="modSp mod">
        <pc:chgData name="Fan, Lei" userId="a409e3dd-8406-419c-af0c-158ca84f14f9" providerId="ADAL" clId="{556104BD-E158-4A01-A422-18AFFB64429F}" dt="2021-12-31T02:57:33.864" v="38" actId="20577"/>
        <pc:sldMkLst>
          <pc:docMk/>
          <pc:sldMk cId="586787773" sldId="436"/>
        </pc:sldMkLst>
        <pc:spChg chg="mod">
          <ac:chgData name="Fan, Lei" userId="a409e3dd-8406-419c-af0c-158ca84f14f9" providerId="ADAL" clId="{556104BD-E158-4A01-A422-18AFFB64429F}" dt="2021-12-31T02:57:33.864" v="38" actId="20577"/>
          <ac:spMkLst>
            <pc:docMk/>
            <pc:sldMk cId="586787773" sldId="436"/>
            <ac:spMk id="37" creationId="{E0CF47A4-D3F2-4409-A79C-A2580E838703}"/>
          </ac:spMkLst>
        </pc:spChg>
      </pc:sldChg>
      <pc:sldChg chg="modSp mod">
        <pc:chgData name="Fan, Lei" userId="a409e3dd-8406-419c-af0c-158ca84f14f9" providerId="ADAL" clId="{556104BD-E158-4A01-A422-18AFFB64429F}" dt="2021-12-29T03:25:10.940" v="17" actId="20577"/>
        <pc:sldMkLst>
          <pc:docMk/>
          <pc:sldMk cId="3922386723" sldId="457"/>
        </pc:sldMkLst>
        <pc:spChg chg="mod">
          <ac:chgData name="Fan, Lei" userId="a409e3dd-8406-419c-af0c-158ca84f14f9" providerId="ADAL" clId="{556104BD-E158-4A01-A422-18AFFB64429F}" dt="2021-12-29T03:25:10.940" v="17" actId="20577"/>
          <ac:spMkLst>
            <pc:docMk/>
            <pc:sldMk cId="3922386723" sldId="457"/>
            <ac:spMk id="15" creationId="{25150096-15A5-4D92-82BE-0387C62FCF48}"/>
          </ac:spMkLst>
        </pc:spChg>
      </pc:sldChg>
      <pc:sldChg chg="modSp">
        <pc:chgData name="Fan, Lei" userId="a409e3dd-8406-419c-af0c-158ca84f14f9" providerId="ADAL" clId="{556104BD-E158-4A01-A422-18AFFB64429F}" dt="2021-12-29T02:59:10.373" v="6" actId="20577"/>
        <pc:sldMkLst>
          <pc:docMk/>
          <pc:sldMk cId="3705853921" sldId="486"/>
        </pc:sldMkLst>
        <pc:spChg chg="mod">
          <ac:chgData name="Fan, Lei" userId="a409e3dd-8406-419c-af0c-158ca84f14f9" providerId="ADAL" clId="{556104BD-E158-4A01-A422-18AFFB64429F}" dt="2021-12-29T02:59:10.373" v="6" actId="20577"/>
          <ac:spMkLst>
            <pc:docMk/>
            <pc:sldMk cId="3705853921" sldId="486"/>
            <ac:spMk id="35" creationId="{2C9E7574-DA55-B442-9921-EB1E93ABB9C7}"/>
          </ac:spMkLst>
        </pc:spChg>
      </pc:sldChg>
      <pc:sldChg chg="modSp">
        <pc:chgData name="Fan, Lei" userId="a409e3dd-8406-419c-af0c-158ca84f14f9" providerId="ADAL" clId="{556104BD-E158-4A01-A422-18AFFB64429F}" dt="2021-12-29T03:26:37.532" v="21" actId="20577"/>
        <pc:sldMkLst>
          <pc:docMk/>
          <pc:sldMk cId="2964870272" sldId="500"/>
        </pc:sldMkLst>
        <pc:spChg chg="mod">
          <ac:chgData name="Fan, Lei" userId="a409e3dd-8406-419c-af0c-158ca84f14f9" providerId="ADAL" clId="{556104BD-E158-4A01-A422-18AFFB64429F}" dt="2021-12-29T03:26:37.532" v="21" actId="20577"/>
          <ac:spMkLst>
            <pc:docMk/>
            <pc:sldMk cId="2964870272" sldId="500"/>
            <ac:spMk id="53" creationId="{1E1AE766-6648-414B-8A24-78EBF855A86E}"/>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66CAB-430A-481B-BC1A-E8B70AE46803}" type="datetimeFigureOut">
              <a:rPr lang="zh-CN" altLang="en-US" smtClean="0"/>
              <a:t>2022/1/11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9CDE4F-5AAA-4AFF-9541-2140997E4576}" type="slidenum">
              <a:rPr lang="zh-CN" altLang="en-US" smtClean="0"/>
              <a:t>‹#›</a:t>
            </a:fld>
            <a:endParaRPr lang="zh-CN" altLang="en-US"/>
          </a:p>
        </p:txBody>
      </p:sp>
    </p:spTree>
    <p:extLst>
      <p:ext uri="{BB962C8B-B14F-4D97-AF65-F5344CB8AC3E}">
        <p14:creationId xmlns:p14="http://schemas.microsoft.com/office/powerpoint/2010/main" val="8305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US" altLang="zh-CN" dirty="0"/>
              <a:t>Hello everyone today  I will give my presentation about </a:t>
            </a:r>
            <a:r>
              <a:rPr lang="en-US" altLang="zh-CN" sz="1200" b="1" dirty="0" err="1">
                <a:solidFill>
                  <a:srgbClr val="7030A0"/>
                </a:solidFill>
                <a:latin typeface="Arial" panose="020B0604020202020204" pitchFamily="34" charset="0"/>
                <a:ea typeface="微软雅黑 Light" panose="020B0502040204020203" pitchFamily="34" charset="-122"/>
                <a:cs typeface="Arial" panose="020B0604020202020204" pitchFamily="34" charset="0"/>
              </a:rPr>
              <a:t>Distributionally</a:t>
            </a:r>
            <a:r>
              <a:rPr lang="en-US" altLang="zh-CN" sz="1200" b="1" dirty="0">
                <a:solidFill>
                  <a:srgbClr val="7030A0"/>
                </a:solidFill>
                <a:latin typeface="Arial" panose="020B0604020202020204" pitchFamily="34" charset="0"/>
                <a:ea typeface="微软雅黑 Light" panose="020B0502040204020203" pitchFamily="34" charset="-122"/>
                <a:cs typeface="Arial" panose="020B0604020202020204" pitchFamily="34" charset="0"/>
              </a:rPr>
              <a:t> Robust Optimization  and Its Application  in Wireless Communications</a:t>
            </a:r>
            <a:endParaRPr lang="zh-CN" altLang="en-US" sz="1200" b="1" dirty="0">
              <a:solidFill>
                <a:srgbClr val="7030A0"/>
              </a:solidFill>
              <a:latin typeface="Arial" panose="020B0604020202020204" pitchFamily="34" charset="0"/>
              <a:ea typeface="微软雅黑 Light" panose="020B0502040204020203" pitchFamily="34" charset="-122"/>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1</a:t>
            </a:fld>
            <a:endParaRPr lang="zh-CN" altLang="en-US"/>
          </a:p>
        </p:txBody>
      </p:sp>
    </p:spTree>
    <p:extLst>
      <p:ext uri="{BB962C8B-B14F-4D97-AF65-F5344CB8AC3E}">
        <p14:creationId xmlns:p14="http://schemas.microsoft.com/office/powerpoint/2010/main" val="3704503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Considering the Discrepancy-based ambiguity sets: we introduce ambiguity sets based </a:t>
                </a:r>
                <a:r>
                  <a:rPr lang="en-US" altLang="zh-CN" sz="1200" dirty="0">
                    <a:solidFill>
                      <a:schemeClr val="tx1"/>
                    </a:solidFill>
                    <a:latin typeface="Arial" panose="020B0604020202020204" pitchFamily="34" charset="0"/>
                    <a:cs typeface="Arial" panose="020B0604020202020204" pitchFamily="34" charset="0"/>
                  </a:rPr>
                  <a:t>on probability distance:</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altLang="zh-CN" sz="1600" i="1" smtClean="0">
                            <a:solidFill>
                              <a:schemeClr val="tx1"/>
                            </a:solidFill>
                            <a:latin typeface="Cambria Math" panose="02040503050406030204" pitchFamily="18" charset="0"/>
                          </a:rPr>
                        </m:ctrlPr>
                      </m:accPr>
                      <m:e>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𝑃</m:t>
                            </m:r>
                          </m:e>
                          <m:sub>
                            <m:r>
                              <a:rPr lang="en-US" altLang="zh-CN" sz="1600" i="1">
                                <a:solidFill>
                                  <a:schemeClr val="tx1"/>
                                </a:solidFill>
                                <a:latin typeface="Cambria Math" panose="02040503050406030204" pitchFamily="18" charset="0"/>
                              </a:rPr>
                              <m:t>𝑁</m:t>
                            </m:r>
                          </m:sub>
                        </m:sSub>
                      </m:e>
                    </m:acc>
                  </m:oMath>
                </a14:m>
                <a:r>
                  <a:rPr lang="en-US" altLang="zh-CN" sz="1600" dirty="0">
                    <a:solidFill>
                      <a:schemeClr val="tx1"/>
                    </a:solidFill>
                    <a:latin typeface="Arial" panose="020B0604020202020204" pitchFamily="34" charset="0"/>
                    <a:cs typeface="Arial" panose="020B0604020202020204" pitchFamily="34" charset="0"/>
                  </a:rPr>
                  <a:t> is Empirical probability</a:t>
                </a:r>
                <a14:m>
                  <m:oMath xmlns:m="http://schemas.openxmlformats.org/officeDocument/2006/math">
                    <m:r>
                      <a:rPr lang="en-US" altLang="zh-CN" sz="1600" b="0" i="0" smtClean="0">
                        <a:solidFill>
                          <a:schemeClr val="tx1"/>
                        </a:solidFill>
                        <a:latin typeface="Cambria Math" panose="02040503050406030204" pitchFamily="18" charset="0"/>
                        <a:ea typeface="Cambria Math" panose="02040503050406030204" pitchFamily="18" charset="0"/>
                      </a:rPr>
                      <m:t> . </m:t>
                    </m:r>
                    <m:r>
                      <a:rPr lang="zh-CN" altLang="en-US" sz="1600" i="1" smtClean="0">
                        <a:solidFill>
                          <a:schemeClr val="tx1"/>
                        </a:solidFill>
                        <a:latin typeface="Cambria Math" panose="02040503050406030204" pitchFamily="18" charset="0"/>
                        <a:ea typeface="Cambria Math" panose="02040503050406030204" pitchFamily="18" charset="0"/>
                      </a:rPr>
                      <m:t>𝜀</m:t>
                    </m:r>
                    <m:r>
                      <a:rPr lang="en-US" altLang="zh-CN" sz="1600" b="0" i="0" smtClean="0">
                        <a:solidFill>
                          <a:schemeClr val="tx1"/>
                        </a:solidFill>
                        <a:latin typeface="Cambria Math" panose="02040503050406030204" pitchFamily="18" charset="0"/>
                        <a:ea typeface="Cambria Math" panose="02040503050406030204" pitchFamily="18" charset="0"/>
                      </a:rPr>
                      <m:t> </m:t>
                    </m:r>
                  </m:oMath>
                </a14:m>
                <a:r>
                  <a:rPr lang="en-US" altLang="zh-CN" sz="1600" dirty="0">
                    <a:solidFill>
                      <a:schemeClr val="tx1"/>
                    </a:solidFill>
                    <a:latin typeface="Arial" panose="020B0604020202020204" pitchFamily="34" charset="0"/>
                    <a:cs typeface="Arial" panose="020B0604020202020204" pitchFamily="34" charset="0"/>
                  </a:rPr>
                  <a:t>is Radius. </a:t>
                </a:r>
                <a14:m>
                  <m:oMath xmlns:m="http://schemas.openxmlformats.org/officeDocument/2006/math">
                    <m:r>
                      <a:rPr lang="en-US" altLang="zh-CN" sz="1200" kern="1200" smtClean="0">
                        <a:solidFill>
                          <a:schemeClr val="tx1"/>
                        </a:solidFill>
                        <a:latin typeface="Cambria Math" panose="02040503050406030204" pitchFamily="18" charset="0"/>
                        <a:ea typeface="+mn-ea"/>
                        <a:cs typeface="Arial" panose="020B0604020202020204" pitchFamily="34" charset="0"/>
                      </a:rPr>
                      <m:t>𝑑</m:t>
                    </m:r>
                    <m:r>
                      <a:rPr lang="en-US" altLang="zh-CN" sz="1200" kern="1200" smtClean="0">
                        <a:solidFill>
                          <a:schemeClr val="tx1"/>
                        </a:solidFill>
                        <a:latin typeface="Cambria Math" panose="02040503050406030204" pitchFamily="18" charset="0"/>
                        <a:ea typeface="+mn-ea"/>
                        <a:cs typeface="Arial" panose="020B0604020202020204" pitchFamily="34" charset="0"/>
                      </a:rPr>
                      <m:t>(</m:t>
                    </m:r>
                    <m:acc>
                      <m:accPr>
                        <m:chr m:val="̂"/>
                        <m:ctrlPr>
                          <a:rPr lang="en-US" altLang="zh-CN" sz="1200" i="1" kern="1200">
                            <a:solidFill>
                              <a:schemeClr val="tx1"/>
                            </a:solidFill>
                            <a:latin typeface="Cambria Math" panose="02040503050406030204" pitchFamily="18" charset="0"/>
                            <a:ea typeface="+mn-ea"/>
                            <a:cs typeface="Arial" panose="020B0604020202020204" pitchFamily="34" charset="0"/>
                          </a:rPr>
                        </m:ctrlPr>
                      </m:accPr>
                      <m:e>
                        <m:sSub>
                          <m:sSubPr>
                            <m:ctrlPr>
                              <a:rPr lang="en-US" altLang="zh-CN" sz="1200" i="1" kern="1200">
                                <a:solidFill>
                                  <a:schemeClr val="tx1"/>
                                </a:solidFill>
                                <a:latin typeface="Cambria Math" panose="02040503050406030204" pitchFamily="18" charset="0"/>
                                <a:ea typeface="+mn-ea"/>
                                <a:cs typeface="Arial" panose="020B0604020202020204" pitchFamily="34" charset="0"/>
                              </a:rPr>
                            </m:ctrlPr>
                          </m:sSubPr>
                          <m:e>
                            <m:r>
                              <a:rPr lang="en-US" altLang="zh-CN" sz="1200" kern="1200">
                                <a:solidFill>
                                  <a:schemeClr val="tx1"/>
                                </a:solidFill>
                                <a:latin typeface="Cambria Math" panose="02040503050406030204" pitchFamily="18" charset="0"/>
                                <a:ea typeface="+mn-ea"/>
                                <a:cs typeface="Arial" panose="020B0604020202020204" pitchFamily="34" charset="0"/>
                              </a:rPr>
                              <m:t>𝑃</m:t>
                            </m:r>
                          </m:e>
                          <m:sub>
                            <m:r>
                              <a:rPr lang="en-US" altLang="zh-CN" sz="1200" kern="1200">
                                <a:solidFill>
                                  <a:schemeClr val="tx1"/>
                                </a:solidFill>
                                <a:latin typeface="Cambria Math" panose="02040503050406030204" pitchFamily="18" charset="0"/>
                                <a:ea typeface="+mn-ea"/>
                                <a:cs typeface="Arial" panose="020B0604020202020204" pitchFamily="34" charset="0"/>
                              </a:rPr>
                              <m:t>𝑁</m:t>
                            </m:r>
                          </m:sub>
                        </m:sSub>
                      </m:e>
                    </m:acc>
                    <m:r>
                      <a:rPr lang="en-US" altLang="zh-CN" sz="1200" kern="1200">
                        <a:solidFill>
                          <a:schemeClr val="tx1"/>
                        </a:solidFill>
                        <a:latin typeface="Cambria Math" panose="02040503050406030204" pitchFamily="18" charset="0"/>
                        <a:ea typeface="+mn-ea"/>
                        <a:cs typeface="Arial" panose="020B0604020202020204" pitchFamily="34" charset="0"/>
                      </a:rPr>
                      <m:t>,</m:t>
                    </m:r>
                    <m:r>
                      <a:rPr lang="en-US" altLang="zh-CN" sz="1200" kern="1200">
                        <a:solidFill>
                          <a:schemeClr val="tx1"/>
                        </a:solidFill>
                        <a:latin typeface="Cambria Math" panose="02040503050406030204" pitchFamily="18" charset="0"/>
                        <a:ea typeface="+mn-ea"/>
                        <a:cs typeface="Arial" panose="020B0604020202020204" pitchFamily="34" charset="0"/>
                      </a:rPr>
                      <m:t>𝑃</m:t>
                    </m:r>
                    <m:r>
                      <a:rPr lang="en-US" altLang="zh-CN" sz="1200" kern="1200">
                        <a:solidFill>
                          <a:schemeClr val="tx1"/>
                        </a:solidFill>
                        <a:latin typeface="Cambria Math" panose="02040503050406030204" pitchFamily="18" charset="0"/>
                        <a:ea typeface="+mn-ea"/>
                        <a:cs typeface="Arial" panose="020B0604020202020204" pitchFamily="34" charset="0"/>
                      </a:rPr>
                      <m:t>) </m:t>
                    </m:r>
                  </m:oMath>
                </a14:m>
                <a:r>
                  <a:rPr lang="en-US" altLang="zh-CN" sz="1200" kern="1200" dirty="0">
                    <a:solidFill>
                      <a:schemeClr val="tx1"/>
                    </a:solidFill>
                    <a:latin typeface="Arial" panose="020B0604020202020204" pitchFamily="34" charset="0"/>
                    <a:ea typeface="+mn-ea"/>
                    <a:cs typeface="Arial" panose="020B0604020202020204" pitchFamily="34" charset="0"/>
                  </a:rPr>
                  <a:t>is the Metric of the similarity of two distributions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Arial" panose="020B0604020202020204" pitchFamily="34" charset="0"/>
                    <a:cs typeface="Arial" panose="020B0604020202020204" pitchFamily="34" charset="0"/>
                  </a:rPr>
                  <a:t> By selecting a suitable </a:t>
                </a:r>
                <a:r>
                  <a:rPr lang="en-US" altLang="zh-CN" sz="1200" i="1" dirty="0">
                    <a:solidFill>
                      <a:schemeClr val="tx1"/>
                    </a:solidFill>
                    <a:latin typeface="Arial" panose="020B0604020202020204" pitchFamily="34" charset="0"/>
                    <a:cs typeface="Arial" panose="020B0604020202020204" pitchFamily="34" charset="0"/>
                  </a:rPr>
                  <a:t>metric</a:t>
                </a:r>
                <a:r>
                  <a:rPr lang="en-US" altLang="zh-CN" sz="1200" dirty="0">
                    <a:solidFill>
                      <a:schemeClr val="tx1"/>
                    </a:solidFill>
                    <a:latin typeface="Arial" panose="020B0604020202020204" pitchFamily="34" charset="0"/>
                    <a:cs typeface="Arial" panose="020B0604020202020204" pitchFamily="34" charset="0"/>
                  </a:rPr>
                  <a:t>, certain </a:t>
                </a:r>
                <a:r>
                  <a:rPr lang="en-US" altLang="zh-CN" sz="1200" i="1" dirty="0">
                    <a:solidFill>
                      <a:schemeClr val="tx1"/>
                    </a:solidFill>
                    <a:latin typeface="Arial" panose="020B0604020202020204" pitchFamily="34" charset="0"/>
                    <a:cs typeface="Arial" panose="020B0604020202020204" pitchFamily="34" charset="0"/>
                  </a:rPr>
                  <a:t>infinite-dimensional</a:t>
                </a:r>
                <a:r>
                  <a:rPr lang="en-US" altLang="zh-CN" sz="1200" dirty="0">
                    <a:solidFill>
                      <a:schemeClr val="tx1"/>
                    </a:solidFill>
                    <a:latin typeface="Arial" panose="020B0604020202020204" pitchFamily="34" charset="0"/>
                    <a:cs typeface="Arial" panose="020B0604020202020204" pitchFamily="34" charset="0"/>
                  </a:rPr>
                  <a:t> convex DRO problems can be transformed into </a:t>
                </a:r>
                <a:r>
                  <a:rPr lang="en-US" altLang="zh-CN" sz="1200" i="1" dirty="0">
                    <a:solidFill>
                      <a:schemeClr val="tx1"/>
                    </a:solidFill>
                    <a:latin typeface="Arial" panose="020B0604020202020204" pitchFamily="34" charset="0"/>
                    <a:cs typeface="Arial" panose="020B0604020202020204" pitchFamily="34" charset="0"/>
                  </a:rPr>
                  <a:t>finite-dimensional</a:t>
                </a:r>
                <a:r>
                  <a:rPr lang="en-US" altLang="zh-CN" sz="1200" dirty="0">
                    <a:solidFill>
                      <a:schemeClr val="tx1"/>
                    </a:solidFill>
                    <a:latin typeface="Arial" panose="020B0604020202020204" pitchFamily="34" charset="0"/>
                    <a:cs typeface="Arial" panose="020B0604020202020204" pitchFamily="34" charset="0"/>
                  </a:rPr>
                  <a:t> convex optimization problems</a:t>
                </a:r>
              </a:p>
              <a:p>
                <a:pPr algn="just"/>
                <a:r>
                  <a:rPr lang="en-US" altLang="zh-CN" sz="1200" dirty="0">
                    <a:latin typeface="Arial" panose="020B0604020202020204" pitchFamily="34" charset="0"/>
                    <a:cs typeface="Arial" panose="020B0604020202020204" pitchFamily="34" charset="0"/>
                    <a:sym typeface="Wingdings" panose="05000000000000000000" pitchFamily="2" charset="2"/>
                  </a:rPr>
                  <a:t>Is there a metric that is simple to calculate and suitable for discrete / continuous distributions? </a:t>
                </a:r>
                <a:r>
                  <a:rPr lang="en-US" altLang="zh-CN" sz="1200" b="1" dirty="0">
                    <a:solidFill>
                      <a:srgbClr val="FF0000"/>
                    </a:solidFill>
                    <a:latin typeface="Arial" panose="020B0604020202020204" pitchFamily="34" charset="0"/>
                    <a:cs typeface="Arial" panose="020B0604020202020204" pitchFamily="34" charset="0"/>
                    <a:sym typeface="Wingdings" panose="05000000000000000000" pitchFamily="2" charset="2"/>
                  </a:rPr>
                  <a:t>Wasserstein</a:t>
                </a:r>
                <a:r>
                  <a:rPr lang="zh-CN" altLang="en-US" sz="1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zh-CN" sz="1200" b="1" dirty="0">
                    <a:solidFill>
                      <a:srgbClr val="FF0000"/>
                    </a:solidFill>
                    <a:latin typeface="Arial" panose="020B0604020202020204" pitchFamily="34" charset="0"/>
                    <a:cs typeface="Arial" panose="020B0604020202020204" pitchFamily="34" charset="0"/>
                    <a:sym typeface="Wingdings" panose="05000000000000000000" pitchFamily="2" charset="2"/>
                  </a:rPr>
                  <a:t>distance</a:t>
                </a:r>
                <a:endParaRPr lang="en-US" altLang="zh-CN" sz="12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Considering the Discrepancy-based ambiguity sets: we introduce ambiguity sets based </a:t>
                </a:r>
                <a:r>
                  <a:rPr lang="en-US" altLang="zh-CN" sz="1200" dirty="0">
                    <a:solidFill>
                      <a:schemeClr val="tx1"/>
                    </a:solidFill>
                    <a:latin typeface="Arial" panose="020B0604020202020204" pitchFamily="34" charset="0"/>
                    <a:cs typeface="Arial" panose="020B0604020202020204" pitchFamily="34" charset="0"/>
                  </a:rPr>
                  <a:t>on probability distance: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i="0">
                    <a:solidFill>
                      <a:schemeClr val="tx1"/>
                    </a:solidFill>
                    <a:latin typeface="Cambria Math" panose="02040503050406030204" pitchFamily="18" charset="0"/>
                  </a:rPr>
                  <a:t>(𝑃_𝑁 ) ̂</a:t>
                </a:r>
                <a:r>
                  <a:rPr lang="en-US" altLang="zh-CN" sz="1600" dirty="0">
                    <a:solidFill>
                      <a:schemeClr val="tx1"/>
                    </a:solidFill>
                    <a:latin typeface="Arial" panose="020B0604020202020204" pitchFamily="34" charset="0"/>
                    <a:cs typeface="Arial" panose="020B0604020202020204" pitchFamily="34" charset="0"/>
                  </a:rPr>
                  <a:t> is Empirical probability</a:t>
                </a:r>
                <a:r>
                  <a:rPr lang="en-US" altLang="zh-CN" sz="1600" b="0" i="0">
                    <a:solidFill>
                      <a:schemeClr val="tx1"/>
                    </a:solidFill>
                    <a:latin typeface="Cambria Math" panose="02040503050406030204" pitchFamily="18" charset="0"/>
                    <a:ea typeface="Cambria Math" panose="02040503050406030204" pitchFamily="18" charset="0"/>
                  </a:rPr>
                  <a:t> . </a:t>
                </a:r>
                <a:r>
                  <a:rPr lang="zh-CN" altLang="en-US" sz="1600" i="0">
                    <a:solidFill>
                      <a:schemeClr val="tx1"/>
                    </a:solidFill>
                    <a:latin typeface="Cambria Math" panose="02040503050406030204" pitchFamily="18" charset="0"/>
                    <a:ea typeface="Cambria Math" panose="02040503050406030204" pitchFamily="18" charset="0"/>
                  </a:rPr>
                  <a:t>𝜀</a:t>
                </a:r>
                <a:r>
                  <a:rPr lang="en-US" altLang="zh-CN" sz="1600" b="0" i="0">
                    <a:solidFill>
                      <a:schemeClr val="tx1"/>
                    </a:solidFill>
                    <a:latin typeface="Cambria Math" panose="02040503050406030204" pitchFamily="18" charset="0"/>
                    <a:ea typeface="Cambria Math" panose="02040503050406030204" pitchFamily="18" charset="0"/>
                  </a:rPr>
                  <a:t> </a:t>
                </a:r>
                <a:r>
                  <a:rPr lang="en-US" altLang="zh-CN" sz="1600" dirty="0">
                    <a:solidFill>
                      <a:schemeClr val="tx1"/>
                    </a:solidFill>
                    <a:latin typeface="Arial" panose="020B0604020202020204" pitchFamily="34" charset="0"/>
                    <a:cs typeface="Arial" panose="020B0604020202020204" pitchFamily="34" charset="0"/>
                  </a:rPr>
                  <a:t>is Radius. </a:t>
                </a:r>
                <a:r>
                  <a:rPr lang="en-US" altLang="zh-CN" sz="1200" i="0" kern="1200">
                    <a:solidFill>
                      <a:schemeClr val="tx1"/>
                    </a:solidFill>
                    <a:latin typeface="Arial" panose="020B0604020202020204" pitchFamily="34" charset="0"/>
                    <a:ea typeface="+mn-ea"/>
                    <a:cs typeface="Arial" panose="020B0604020202020204" pitchFamily="34" charset="0"/>
                  </a:rPr>
                  <a:t>𝑑((𝑃_𝑁 ) ̂,𝑃) </a:t>
                </a:r>
                <a:r>
                  <a:rPr lang="en-US" altLang="zh-CN" sz="1200" kern="1200" dirty="0">
                    <a:solidFill>
                      <a:schemeClr val="tx1"/>
                    </a:solidFill>
                    <a:latin typeface="Arial" panose="020B0604020202020204" pitchFamily="34" charset="0"/>
                    <a:ea typeface="+mn-ea"/>
                    <a:cs typeface="Arial" panose="020B0604020202020204" pitchFamily="34" charset="0"/>
                  </a:rPr>
                  <a:t>is the Metric of the similarity of two distributions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Arial" panose="020B0604020202020204" pitchFamily="34" charset="0"/>
                    <a:cs typeface="Arial" panose="020B0604020202020204" pitchFamily="34" charset="0"/>
                  </a:rPr>
                  <a:t> By selecting a suitable </a:t>
                </a:r>
                <a:r>
                  <a:rPr lang="en-US" altLang="zh-CN" sz="1200" i="1" dirty="0">
                    <a:solidFill>
                      <a:schemeClr val="tx1"/>
                    </a:solidFill>
                    <a:latin typeface="Arial" panose="020B0604020202020204" pitchFamily="34" charset="0"/>
                    <a:cs typeface="Arial" panose="020B0604020202020204" pitchFamily="34" charset="0"/>
                  </a:rPr>
                  <a:t>metric</a:t>
                </a:r>
                <a:r>
                  <a:rPr lang="en-US" altLang="zh-CN" sz="1200" dirty="0">
                    <a:solidFill>
                      <a:schemeClr val="tx1"/>
                    </a:solidFill>
                    <a:latin typeface="Arial" panose="020B0604020202020204" pitchFamily="34" charset="0"/>
                    <a:cs typeface="Arial" panose="020B0604020202020204" pitchFamily="34" charset="0"/>
                  </a:rPr>
                  <a:t>, certain </a:t>
                </a:r>
                <a:r>
                  <a:rPr lang="en-US" altLang="zh-CN" sz="1200" i="1" dirty="0">
                    <a:solidFill>
                      <a:schemeClr val="tx1"/>
                    </a:solidFill>
                    <a:latin typeface="Arial" panose="020B0604020202020204" pitchFamily="34" charset="0"/>
                    <a:cs typeface="Arial" panose="020B0604020202020204" pitchFamily="34" charset="0"/>
                  </a:rPr>
                  <a:t>infinite-dimensional</a:t>
                </a:r>
                <a:r>
                  <a:rPr lang="en-US" altLang="zh-CN" sz="1200" dirty="0">
                    <a:solidFill>
                      <a:schemeClr val="tx1"/>
                    </a:solidFill>
                    <a:latin typeface="Arial" panose="020B0604020202020204" pitchFamily="34" charset="0"/>
                    <a:cs typeface="Arial" panose="020B0604020202020204" pitchFamily="34" charset="0"/>
                  </a:rPr>
                  <a:t> convex DRO problems can be transformed into </a:t>
                </a:r>
                <a:r>
                  <a:rPr lang="en-US" altLang="zh-CN" sz="1200" i="1" dirty="0">
                    <a:solidFill>
                      <a:schemeClr val="tx1"/>
                    </a:solidFill>
                    <a:latin typeface="Arial" panose="020B0604020202020204" pitchFamily="34" charset="0"/>
                    <a:cs typeface="Arial" panose="020B0604020202020204" pitchFamily="34" charset="0"/>
                  </a:rPr>
                  <a:t>finite-dimensional</a:t>
                </a:r>
                <a:r>
                  <a:rPr lang="en-US" altLang="zh-CN" sz="1200" dirty="0">
                    <a:solidFill>
                      <a:schemeClr val="tx1"/>
                    </a:solidFill>
                    <a:latin typeface="Arial" panose="020B0604020202020204" pitchFamily="34" charset="0"/>
                    <a:cs typeface="Arial" panose="020B0604020202020204" pitchFamily="34" charset="0"/>
                  </a:rPr>
                  <a:t> convex optimization problems</a:t>
                </a:r>
              </a:p>
              <a:p>
                <a:pPr algn="just"/>
                <a:r>
                  <a:rPr lang="en-US" altLang="zh-CN" sz="1200" dirty="0">
                    <a:latin typeface="Arial" panose="020B0604020202020204" pitchFamily="34" charset="0"/>
                    <a:cs typeface="Arial" panose="020B0604020202020204" pitchFamily="34" charset="0"/>
                    <a:sym typeface="Wingdings" panose="05000000000000000000" pitchFamily="2" charset="2"/>
                  </a:rPr>
                  <a:t>Is there a metric that is simple to calculate and suitable for discrete / continuous distributions? </a:t>
                </a:r>
                <a:r>
                  <a:rPr lang="en-US" altLang="zh-CN" sz="1200" b="1" dirty="0">
                    <a:solidFill>
                      <a:srgbClr val="FF0000"/>
                    </a:solidFill>
                    <a:latin typeface="Arial" panose="020B0604020202020204" pitchFamily="34" charset="0"/>
                    <a:cs typeface="Arial" panose="020B0604020202020204" pitchFamily="34" charset="0"/>
                    <a:sym typeface="Wingdings" panose="05000000000000000000" pitchFamily="2" charset="2"/>
                  </a:rPr>
                  <a:t>Wasserstein</a:t>
                </a:r>
                <a:r>
                  <a:rPr lang="zh-CN" altLang="en-US" sz="1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zh-CN" sz="1200" b="1" dirty="0">
                    <a:solidFill>
                      <a:srgbClr val="FF0000"/>
                    </a:solidFill>
                    <a:latin typeface="Arial" panose="020B0604020202020204" pitchFamily="34" charset="0"/>
                    <a:cs typeface="Arial" panose="020B0604020202020204" pitchFamily="34" charset="0"/>
                    <a:sym typeface="Wingdings" panose="05000000000000000000" pitchFamily="2" charset="2"/>
                  </a:rPr>
                  <a:t>distance</a:t>
                </a:r>
                <a:endParaRPr lang="en-US" altLang="zh-CN" sz="12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latin typeface="Arial" panose="020B0604020202020204" pitchFamily="34" charset="0"/>
                  <a:ea typeface="+mn-ea"/>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10</a:t>
            </a:fld>
            <a:endParaRPr lang="zh-CN" altLang="en-US"/>
          </a:p>
        </p:txBody>
      </p:sp>
    </p:spTree>
    <p:extLst>
      <p:ext uri="{BB962C8B-B14F-4D97-AF65-F5344CB8AC3E}">
        <p14:creationId xmlns:p14="http://schemas.microsoft.com/office/powerpoint/2010/main" val="216617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a:lnSpc>
                    <a:spcPct val="125000"/>
                  </a:lnSpc>
                </a:pPr>
                <a:r>
                  <a:rPr lang="en-US" altLang="zh-CN" sz="1200" b="0" i="0" dirty="0">
                    <a:solidFill>
                      <a:srgbClr val="FF0000"/>
                    </a:solidFill>
                  </a:rPr>
                  <a:t>Wasserstein distance is </a:t>
                </a:r>
                <a:r>
                  <a:rPr lang="en-US" altLang="zh-CN" sz="1200" dirty="0">
                    <a:solidFill>
                      <a:schemeClr val="tx1"/>
                    </a:solidFill>
                    <a:latin typeface="Arial" panose="020B0604020202020204" pitchFamily="34" charset="0"/>
                    <a:cs typeface="Arial" panose="020B0604020202020204" pitchFamily="34" charset="0"/>
                  </a:rPr>
                  <a:t>used to measure the distance between two distributions,</a:t>
                </a:r>
                <a:r>
                  <a:rPr lang="en-US" altLang="zh-CN" sz="1200" b="0" i="0" dirty="0">
                    <a:solidFill>
                      <a:srgbClr val="FF0000"/>
                    </a:solidFill>
                  </a:rPr>
                  <a:t>w</a:t>
                </a:r>
                <a14:m>
                  <m:oMath xmlns:m="http://schemas.openxmlformats.org/officeDocument/2006/math">
                    <m:r>
                      <m:rPr>
                        <m:sty m:val="p"/>
                      </m:rPr>
                      <a:rPr lang="en-US" altLang="zh-CN" sz="1200" b="0" i="0" smtClean="0">
                        <a:latin typeface="Cambria Math" panose="02040503050406030204" pitchFamily="18" charset="0"/>
                        <a:ea typeface="Cambria Math" panose="02040503050406030204" pitchFamily="18" charset="0"/>
                      </a:rPr>
                      <m:t>here</m:t>
                    </m:r>
                    <m:r>
                      <a:rPr lang="en-US" altLang="zh-CN" sz="1200" b="0" i="0" smtClean="0">
                        <a:latin typeface="Cambria Math" panose="02040503050406030204" pitchFamily="18" charset="0"/>
                        <a:ea typeface="Cambria Math" panose="02040503050406030204" pitchFamily="18" charset="0"/>
                      </a:rPr>
                      <m:t> </m:t>
                    </m:r>
                    <m:r>
                      <a:rPr lang="en-US" altLang="zh-CN" sz="1200" i="1" smtClean="0">
                        <a:solidFill>
                          <a:schemeClr val="tx1"/>
                        </a:solidFill>
                        <a:latin typeface="Cambria Math" panose="02040503050406030204" pitchFamily="18" charset="0"/>
                        <a:ea typeface="Cambria Math" panose="02040503050406030204" pitchFamily="18" charset="0"/>
                      </a:rPr>
                      <m:t>∏</m:t>
                    </m:r>
                    <m:r>
                      <a:rPr lang="en-US" altLang="zh-CN" sz="1200" b="0" i="1" smtClean="0">
                        <a:solidFill>
                          <a:schemeClr val="tx1"/>
                        </a:solidFill>
                        <a:latin typeface="Cambria Math" panose="02040503050406030204" pitchFamily="18" charset="0"/>
                        <a:ea typeface="Cambria Math" panose="02040503050406030204" pitchFamily="18" charset="0"/>
                      </a:rPr>
                      <m:t>(</m:t>
                    </m:r>
                    <m:sSub>
                      <m:sSubPr>
                        <m:ctrlPr>
                          <a:rPr lang="en-US" altLang="zh-CN" sz="1200" b="0" i="1" smtClean="0">
                            <a:solidFill>
                              <a:schemeClr val="tx1"/>
                            </a:solidFill>
                            <a:latin typeface="Cambria Math" panose="02040503050406030204" pitchFamily="18" charset="0"/>
                            <a:ea typeface="Cambria Math" panose="02040503050406030204" pitchFamily="18" charset="0"/>
                          </a:rPr>
                        </m:ctrlPr>
                      </m:sSubPr>
                      <m:e>
                        <m:r>
                          <a:rPr lang="en-US" altLang="zh-CN" sz="1200" b="0" i="1" smtClean="0">
                            <a:solidFill>
                              <a:schemeClr val="tx1"/>
                            </a:solidFill>
                            <a:latin typeface="Cambria Math" panose="02040503050406030204" pitchFamily="18" charset="0"/>
                            <a:ea typeface="Cambria Math" panose="02040503050406030204" pitchFamily="18" charset="0"/>
                          </a:rPr>
                          <m:t>𝑃</m:t>
                        </m:r>
                      </m:e>
                      <m:sub>
                        <m:r>
                          <a:rPr lang="en-US" altLang="zh-CN" sz="1200" b="0" i="1" smtClean="0">
                            <a:solidFill>
                              <a:schemeClr val="tx1"/>
                            </a:solidFill>
                            <a:latin typeface="Cambria Math" panose="02040503050406030204" pitchFamily="18" charset="0"/>
                            <a:ea typeface="Cambria Math" panose="02040503050406030204" pitchFamily="18" charset="0"/>
                          </a:rPr>
                          <m:t>1</m:t>
                        </m:r>
                      </m:sub>
                    </m:sSub>
                    <m:r>
                      <a:rPr lang="en-US" altLang="zh-CN" sz="1200" b="0" i="1" smtClean="0">
                        <a:solidFill>
                          <a:schemeClr val="tx1"/>
                        </a:solidFill>
                        <a:latin typeface="Cambria Math" panose="02040503050406030204" pitchFamily="18" charset="0"/>
                        <a:ea typeface="Cambria Math" panose="02040503050406030204" pitchFamily="18" charset="0"/>
                      </a:rPr>
                      <m:t>,</m:t>
                    </m:r>
                    <m:sSub>
                      <m:sSubPr>
                        <m:ctrlPr>
                          <a:rPr lang="en-US" altLang="zh-CN" sz="1200" b="0" i="1" smtClean="0">
                            <a:solidFill>
                              <a:schemeClr val="tx1"/>
                            </a:solidFill>
                            <a:latin typeface="Cambria Math" panose="02040503050406030204" pitchFamily="18" charset="0"/>
                            <a:ea typeface="Cambria Math" panose="02040503050406030204" pitchFamily="18" charset="0"/>
                          </a:rPr>
                        </m:ctrlPr>
                      </m:sSubPr>
                      <m:e>
                        <m:r>
                          <a:rPr lang="en-US" altLang="zh-CN" sz="1200" b="0" i="1" smtClean="0">
                            <a:solidFill>
                              <a:schemeClr val="tx1"/>
                            </a:solidFill>
                            <a:latin typeface="Cambria Math" panose="02040503050406030204" pitchFamily="18" charset="0"/>
                            <a:ea typeface="Cambria Math" panose="02040503050406030204" pitchFamily="18" charset="0"/>
                          </a:rPr>
                          <m:t>𝑃</m:t>
                        </m:r>
                      </m:e>
                      <m:sub>
                        <m:r>
                          <a:rPr lang="en-US" altLang="zh-CN" sz="1200" b="0" i="1" smtClean="0">
                            <a:solidFill>
                              <a:schemeClr val="tx1"/>
                            </a:solidFill>
                            <a:latin typeface="Cambria Math" panose="02040503050406030204" pitchFamily="18" charset="0"/>
                            <a:ea typeface="Cambria Math" panose="02040503050406030204" pitchFamily="18" charset="0"/>
                          </a:rPr>
                          <m:t>2</m:t>
                        </m:r>
                      </m:sub>
                    </m:sSub>
                    <m:r>
                      <a:rPr lang="en-US" altLang="zh-CN" sz="1200" b="0" i="1" smtClean="0">
                        <a:solidFill>
                          <a:schemeClr val="tx1"/>
                        </a:solidFill>
                        <a:latin typeface="Cambria Math" panose="02040503050406030204" pitchFamily="18" charset="0"/>
                        <a:ea typeface="Cambria Math" panose="02040503050406030204" pitchFamily="18" charset="0"/>
                      </a:rPr>
                      <m:t>)</m:t>
                    </m:r>
                  </m:oMath>
                </a14:m>
                <a:r>
                  <a:rPr lang="en-US" altLang="zh-CN" sz="1200" dirty="0">
                    <a:solidFill>
                      <a:schemeClr val="tx1"/>
                    </a:solidFill>
                    <a:latin typeface="Arial" panose="020B0604020202020204" pitchFamily="34" charset="0"/>
                    <a:cs typeface="Arial" panose="020B0604020202020204" pitchFamily="34" charset="0"/>
                  </a:rPr>
                  <a:t>is  the set of all possible joint distribution of </a:t>
                </a:r>
                <a14:m>
                  <m:oMath xmlns:m="http://schemas.openxmlformats.org/officeDocument/2006/math">
                    <m:sSub>
                      <m:sSubPr>
                        <m:ctrlPr>
                          <a:rPr lang="en-US" altLang="zh-CN" sz="1200" i="1">
                            <a:solidFill>
                              <a:schemeClr val="tx1"/>
                            </a:solidFill>
                            <a:latin typeface="Cambria Math" panose="02040503050406030204" pitchFamily="18" charset="0"/>
                            <a:ea typeface="Cambria Math" panose="02040503050406030204" pitchFamily="18" charset="0"/>
                          </a:rPr>
                        </m:ctrlPr>
                      </m:sSubPr>
                      <m:e>
                        <m:r>
                          <a:rPr lang="en-US" altLang="zh-CN" sz="1200" i="1">
                            <a:solidFill>
                              <a:schemeClr val="tx1"/>
                            </a:solidFill>
                            <a:latin typeface="Cambria Math" panose="02040503050406030204" pitchFamily="18" charset="0"/>
                            <a:ea typeface="Cambria Math" panose="02040503050406030204" pitchFamily="18" charset="0"/>
                          </a:rPr>
                          <m:t>𝑃</m:t>
                        </m:r>
                      </m:e>
                      <m:sub>
                        <m:r>
                          <a:rPr lang="en-US" altLang="zh-CN" sz="1200" i="1">
                            <a:solidFill>
                              <a:schemeClr val="tx1"/>
                            </a:solidFill>
                            <a:latin typeface="Cambria Math" panose="02040503050406030204" pitchFamily="18" charset="0"/>
                            <a:ea typeface="Cambria Math" panose="02040503050406030204" pitchFamily="18" charset="0"/>
                          </a:rPr>
                          <m:t>1</m:t>
                        </m:r>
                      </m:sub>
                    </m:sSub>
                    <m:r>
                      <a:rPr lang="en-US" altLang="zh-CN" sz="1200" b="0" i="1" smtClean="0">
                        <a:solidFill>
                          <a:schemeClr val="tx1"/>
                        </a:solidFill>
                        <a:latin typeface="Cambria Math" panose="02040503050406030204" pitchFamily="18" charset="0"/>
                        <a:ea typeface="Cambria Math" panose="02040503050406030204" pitchFamily="18" charset="0"/>
                      </a:rPr>
                      <m:t> </m:t>
                    </m:r>
                  </m:oMath>
                </a14:m>
                <a:r>
                  <a:rPr lang="en-US" altLang="zh-CN" sz="1200" dirty="0">
                    <a:solidFill>
                      <a:schemeClr val="tx1"/>
                    </a:solidFill>
                    <a:latin typeface="Arial" panose="020B0604020202020204" pitchFamily="34" charset="0"/>
                    <a:ea typeface="Cambria Math" panose="02040503050406030204" pitchFamily="18" charset="0"/>
                    <a:cs typeface="Arial" panose="020B0604020202020204" pitchFamily="34" charset="0"/>
                  </a:rPr>
                  <a:t>and </a:t>
                </a:r>
                <a14:m>
                  <m:oMath xmlns:m="http://schemas.openxmlformats.org/officeDocument/2006/math">
                    <m:sSub>
                      <m:sSubPr>
                        <m:ctrlPr>
                          <a:rPr lang="en-US" altLang="zh-CN" sz="1200" i="1">
                            <a:solidFill>
                              <a:schemeClr val="tx1"/>
                            </a:solidFill>
                            <a:latin typeface="Cambria Math" panose="02040503050406030204" pitchFamily="18" charset="0"/>
                            <a:ea typeface="Cambria Math" panose="02040503050406030204" pitchFamily="18" charset="0"/>
                          </a:rPr>
                        </m:ctrlPr>
                      </m:sSubPr>
                      <m:e>
                        <m:r>
                          <a:rPr lang="en-US" altLang="zh-CN" sz="1200" i="1">
                            <a:solidFill>
                              <a:schemeClr val="tx1"/>
                            </a:solidFill>
                            <a:latin typeface="Cambria Math" panose="02040503050406030204" pitchFamily="18" charset="0"/>
                            <a:ea typeface="Cambria Math" panose="02040503050406030204" pitchFamily="18" charset="0"/>
                          </a:rPr>
                          <m:t>𝑃</m:t>
                        </m:r>
                      </m:e>
                      <m:sub>
                        <m:r>
                          <a:rPr lang="en-US" altLang="zh-CN" sz="1200" i="1">
                            <a:solidFill>
                              <a:schemeClr val="tx1"/>
                            </a:solidFill>
                            <a:latin typeface="Cambria Math" panose="02040503050406030204" pitchFamily="18" charset="0"/>
                            <a:ea typeface="Cambria Math" panose="02040503050406030204" pitchFamily="18" charset="0"/>
                          </a:rPr>
                          <m:t>2</m:t>
                        </m:r>
                      </m:sub>
                    </m:sSub>
                  </m:oMath>
                </a14:m>
                <a:r>
                  <a:rPr lang="en-US" altLang="zh-CN" sz="1200" dirty="0">
                    <a:solidFill>
                      <a:schemeClr val="tx1"/>
                    </a:solidFill>
                    <a:latin typeface="Arial" panose="020B0604020202020204" pitchFamily="34" charset="0"/>
                    <a:cs typeface="Arial" panose="020B0604020202020204" pitchFamily="34" charset="0"/>
                  </a:rPr>
                  <a:t>.</a:t>
                </a:r>
                <a:r>
                  <a:rPr lang="en-US" altLang="zh-CN" sz="1200" baseline="0"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cs typeface="Arial" panose="020B0604020202020204" pitchFamily="34" charset="0"/>
                  </a:rPr>
                  <a:t> </a:t>
                </a:r>
                <a14:m>
                  <m:oMath xmlns:m="http://schemas.openxmlformats.org/officeDocument/2006/math">
                    <m:d>
                      <m:dPr>
                        <m:ctrlPr>
                          <a:rPr lang="en-US" altLang="zh-CN" sz="1200" b="0" i="1" dirty="0" smtClean="0">
                            <a:solidFill>
                              <a:schemeClr val="tx1"/>
                            </a:solidFill>
                            <a:latin typeface="Cambria Math" panose="02040503050406030204" pitchFamily="18" charset="0"/>
                          </a:rPr>
                        </m:ctrlPr>
                      </m:dPr>
                      <m:e>
                        <m:r>
                          <a:rPr lang="en-US" altLang="zh-CN" sz="1200" b="0" i="1" dirty="0" err="1" smtClean="0">
                            <a:solidFill>
                              <a:schemeClr val="tx1"/>
                            </a:solidFill>
                            <a:latin typeface="Cambria Math" panose="02040503050406030204" pitchFamily="18" charset="0"/>
                          </a:rPr>
                          <m:t>𝑥</m:t>
                        </m:r>
                        <m:r>
                          <a:rPr lang="en-US" altLang="zh-CN" sz="1200" b="0" i="1" dirty="0" err="1" smtClean="0">
                            <a:solidFill>
                              <a:schemeClr val="tx1"/>
                            </a:solidFill>
                            <a:latin typeface="Cambria Math" panose="02040503050406030204" pitchFamily="18" charset="0"/>
                          </a:rPr>
                          <m:t>, </m:t>
                        </m:r>
                        <m:r>
                          <a:rPr lang="en-US" altLang="zh-CN" sz="1200" b="0" i="1" dirty="0" err="1" smtClean="0">
                            <a:solidFill>
                              <a:schemeClr val="tx1"/>
                            </a:solidFill>
                            <a:latin typeface="Cambria Math" panose="02040503050406030204" pitchFamily="18" charset="0"/>
                          </a:rPr>
                          <m:t>𝑦</m:t>
                        </m:r>
                      </m:e>
                    </m:d>
                    <m:r>
                      <a:rPr lang="en-US" altLang="zh-CN" sz="1200" b="0" i="1" dirty="0" smtClean="0">
                        <a:solidFill>
                          <a:schemeClr val="tx1"/>
                        </a:solidFill>
                        <a:latin typeface="Cambria Math" panose="02040503050406030204" pitchFamily="18" charset="0"/>
                        <a:ea typeface="Cambria Math" panose="02040503050406030204" pitchFamily="18" charset="0"/>
                      </a:rPr>
                      <m:t>~</m:t>
                    </m:r>
                    <m:r>
                      <a:rPr lang="zh-CN" altLang="en-US" sz="1200" b="0" i="1" dirty="0" smtClean="0">
                        <a:solidFill>
                          <a:schemeClr val="tx1"/>
                        </a:solidFill>
                        <a:latin typeface="Cambria Math" panose="02040503050406030204" pitchFamily="18" charset="0"/>
                        <a:ea typeface="Cambria Math" panose="02040503050406030204" pitchFamily="18" charset="0"/>
                      </a:rPr>
                      <m:t>𝛾</m:t>
                    </m:r>
                    <m:r>
                      <a:rPr lang="en-US" altLang="zh-CN" sz="1200" b="0" i="1" dirty="0" smtClean="0">
                        <a:solidFill>
                          <a:schemeClr val="tx1"/>
                        </a:solidFill>
                        <a:latin typeface="Cambria Math" panose="02040503050406030204" pitchFamily="18" charset="0"/>
                        <a:ea typeface="Cambria Math" panose="02040503050406030204" pitchFamily="18" charset="0"/>
                      </a:rPr>
                      <m:t>  </m:t>
                    </m:r>
                    <m:r>
                      <a:rPr lang="en-US" altLang="zh-CN" sz="1200" b="0" i="1" dirty="0" smtClean="0">
                        <a:solidFill>
                          <a:schemeClr val="tx1"/>
                        </a:solidFill>
                        <a:latin typeface="Cambria Math" panose="02040503050406030204" pitchFamily="18" charset="0"/>
                        <a:ea typeface="Cambria Math" panose="02040503050406030204" pitchFamily="18" charset="0"/>
                      </a:rPr>
                      <m:t>𝑑𝑒𝑛𝑜𝑡𝑒𝑠</m:t>
                    </m:r>
                    <m:r>
                      <a:rPr lang="en-US" altLang="zh-CN" sz="1200" b="0" i="1" dirty="0" smtClean="0">
                        <a:solidFill>
                          <a:schemeClr val="tx1"/>
                        </a:solidFill>
                        <a:latin typeface="Cambria Math" panose="02040503050406030204" pitchFamily="18" charset="0"/>
                        <a:ea typeface="Cambria Math" panose="02040503050406030204" pitchFamily="18" charset="0"/>
                      </a:rPr>
                      <m:t> </m:t>
                    </m:r>
                  </m:oMath>
                </a14:m>
                <a:r>
                  <a:rPr lang="en-US" altLang="zh-CN" sz="1200" dirty="0">
                    <a:solidFill>
                      <a:schemeClr val="tx1"/>
                    </a:solidFill>
                    <a:latin typeface="Arial" panose="020B0604020202020204" pitchFamily="34" charset="0"/>
                    <a:cs typeface="Arial" panose="020B0604020202020204" pitchFamily="34" charset="0"/>
                  </a:rPr>
                  <a:t>samples under joint distribution </a:t>
                </a:r>
                <a14:m>
                  <m:oMath xmlns:m="http://schemas.openxmlformats.org/officeDocument/2006/math">
                    <m:r>
                      <a:rPr lang="zh-CN" altLang="en-US" sz="1200" i="1" dirty="0">
                        <a:solidFill>
                          <a:schemeClr val="tx1"/>
                        </a:solidFill>
                        <a:latin typeface="Cambria Math" panose="02040503050406030204" pitchFamily="18" charset="0"/>
                        <a:ea typeface="Cambria Math" panose="02040503050406030204" pitchFamily="18" charset="0"/>
                      </a:rPr>
                      <m:t>𝛾</m:t>
                    </m:r>
                  </m:oMath>
                </a14:m>
                <a:r>
                  <a:rPr lang="en-US" altLang="zh-CN" sz="1200" dirty="0">
                    <a:solidFill>
                      <a:schemeClr val="tx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altLang="zh-CN" sz="1200" i="1" smtClean="0">
                            <a:solidFill>
                              <a:schemeClr val="tx1"/>
                            </a:solidFill>
                            <a:latin typeface="Cambria Math" panose="02040503050406030204" pitchFamily="18" charset="0"/>
                          </a:rPr>
                        </m:ctrlPr>
                      </m:dPr>
                      <m:e>
                        <m:r>
                          <a:rPr lang="en-US" altLang="zh-CN" sz="1200" b="0" i="1" smtClean="0">
                            <a:solidFill>
                              <a:schemeClr val="tx1"/>
                            </a:solidFill>
                            <a:latin typeface="Cambria Math" panose="02040503050406030204" pitchFamily="18" charset="0"/>
                          </a:rPr>
                          <m:t>𝑥</m:t>
                        </m:r>
                        <m:r>
                          <a:rPr lang="en-US" altLang="zh-CN" sz="1200" b="0" i="1" smtClean="0">
                            <a:solidFill>
                              <a:schemeClr val="tx1"/>
                            </a:solidFill>
                            <a:latin typeface="Cambria Math" panose="02040503050406030204" pitchFamily="18" charset="0"/>
                          </a:rPr>
                          <m:t>−</m:t>
                        </m:r>
                        <m:r>
                          <a:rPr lang="en-US" altLang="zh-CN" sz="1200" b="0" i="1" smtClean="0">
                            <a:solidFill>
                              <a:schemeClr val="tx1"/>
                            </a:solidFill>
                            <a:latin typeface="Cambria Math" panose="02040503050406030204" pitchFamily="18" charset="0"/>
                          </a:rPr>
                          <m:t>𝑦</m:t>
                        </m:r>
                      </m:e>
                    </m:d>
                  </m:oMath>
                </a14:m>
                <a:r>
                  <a:rPr lang="en-US" altLang="zh-CN" sz="1200" dirty="0">
                    <a:solidFill>
                      <a:schemeClr val="tx1"/>
                    </a:solidFill>
                    <a:latin typeface="Arial" panose="020B0604020202020204" pitchFamily="34" charset="0"/>
                    <a:cs typeface="Arial" panose="020B0604020202020204" pitchFamily="34" charset="0"/>
                  </a:rPr>
                  <a:t> is sample distance</a:t>
                </a:r>
                <a:r>
                  <a:rPr lang="en-US" altLang="zh-CN" sz="1200" baseline="0"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1200" i="1" dirty="0" smtClean="0">
                            <a:solidFill>
                              <a:schemeClr val="tx1"/>
                            </a:solidFill>
                            <a:latin typeface="Cambria Math" panose="02040503050406030204" pitchFamily="18" charset="0"/>
                          </a:rPr>
                        </m:ctrlPr>
                      </m:sSubPr>
                      <m:e>
                        <m:r>
                          <a:rPr lang="zh-CN" altLang="en-US" sz="1200" i="1" dirty="0">
                            <a:solidFill>
                              <a:schemeClr val="tx1"/>
                            </a:solidFill>
                            <a:latin typeface="Cambria Math" panose="02040503050406030204" pitchFamily="18" charset="0"/>
                          </a:rPr>
                          <m:t>𝔼</m:t>
                        </m:r>
                      </m:e>
                      <m:sub>
                        <m:r>
                          <a:rPr lang="en-US" altLang="zh-CN" sz="1200" b="0" i="1" dirty="0" smtClean="0">
                            <a:solidFill>
                              <a:schemeClr val="tx1"/>
                            </a:solidFill>
                            <a:latin typeface="Cambria Math" panose="02040503050406030204" pitchFamily="18" charset="0"/>
                          </a:rPr>
                          <m:t>(</m:t>
                        </m:r>
                        <m:r>
                          <a:rPr lang="en-US" altLang="zh-CN" sz="1200" b="0" i="1" dirty="0" smtClean="0">
                            <a:solidFill>
                              <a:schemeClr val="tx1"/>
                            </a:solidFill>
                            <a:latin typeface="Cambria Math" panose="02040503050406030204" pitchFamily="18" charset="0"/>
                          </a:rPr>
                          <m:t>𝑥</m:t>
                        </m:r>
                        <m:r>
                          <a:rPr lang="en-US" altLang="zh-CN" sz="1200" b="0" i="1" dirty="0" smtClean="0">
                            <a:solidFill>
                              <a:schemeClr val="tx1"/>
                            </a:solidFill>
                            <a:latin typeface="Cambria Math" panose="02040503050406030204" pitchFamily="18" charset="0"/>
                          </a:rPr>
                          <m:t>,</m:t>
                        </m:r>
                        <m:r>
                          <a:rPr lang="en-US" altLang="zh-CN" sz="1200" b="0" i="1" dirty="0" smtClean="0">
                            <a:solidFill>
                              <a:schemeClr val="tx1"/>
                            </a:solidFill>
                            <a:latin typeface="Cambria Math" panose="02040503050406030204" pitchFamily="18" charset="0"/>
                          </a:rPr>
                          <m:t>𝑦</m:t>
                        </m:r>
                        <m:r>
                          <a:rPr lang="en-US" altLang="zh-CN" sz="1200" b="0" i="1" dirty="0" smtClean="0">
                            <a:solidFill>
                              <a:schemeClr val="tx1"/>
                            </a:solidFill>
                            <a:latin typeface="Cambria Math" panose="02040503050406030204" pitchFamily="18" charset="0"/>
                          </a:rPr>
                          <m:t>)~</m:t>
                        </m:r>
                        <m:r>
                          <a:rPr lang="zh-CN" altLang="en-US" sz="1200" b="0" i="1" dirty="0" smtClean="0">
                            <a:solidFill>
                              <a:schemeClr val="tx1"/>
                            </a:solidFill>
                            <a:latin typeface="Cambria Math" panose="02040503050406030204" pitchFamily="18" charset="0"/>
                            <a:ea typeface="Cambria Math" panose="02040503050406030204" pitchFamily="18" charset="0"/>
                          </a:rPr>
                          <m:t>𝛾</m:t>
                        </m:r>
                      </m:sub>
                    </m:sSub>
                    <m:r>
                      <a:rPr lang="en-US" altLang="zh-CN" sz="1200" i="1" dirty="0" smtClean="0">
                        <a:solidFill>
                          <a:schemeClr val="tx1"/>
                        </a:solidFill>
                        <a:latin typeface="Cambria Math" panose="02040503050406030204" pitchFamily="18" charset="0"/>
                      </a:rPr>
                      <m:t>[</m:t>
                    </m:r>
                    <m:d>
                      <m:dPr>
                        <m:begChr m:val="‖"/>
                        <m:endChr m:val="‖"/>
                        <m:ctrlPr>
                          <a:rPr lang="en-US" altLang="zh-CN" sz="1200" i="1" dirty="0" smtClean="0">
                            <a:solidFill>
                              <a:schemeClr val="tx1"/>
                            </a:solidFill>
                            <a:latin typeface="Cambria Math" panose="02040503050406030204" pitchFamily="18" charset="0"/>
                          </a:rPr>
                        </m:ctrlPr>
                      </m:dPr>
                      <m:e>
                        <m:r>
                          <a:rPr lang="en-US" altLang="zh-CN" sz="1200" i="1" dirty="0" smtClean="0">
                            <a:solidFill>
                              <a:schemeClr val="tx1"/>
                            </a:solidFill>
                            <a:latin typeface="Cambria Math" panose="02040503050406030204" pitchFamily="18" charset="0"/>
                          </a:rPr>
                          <m:t>𝑥</m:t>
                        </m:r>
                        <m:r>
                          <a:rPr lang="en-US" altLang="zh-CN" sz="1200" i="1" dirty="0" smtClean="0">
                            <a:solidFill>
                              <a:schemeClr val="tx1"/>
                            </a:solidFill>
                            <a:latin typeface="Cambria Math" panose="02040503050406030204" pitchFamily="18" charset="0"/>
                          </a:rPr>
                          <m:t>−</m:t>
                        </m:r>
                        <m:r>
                          <a:rPr lang="en-US" altLang="zh-CN" sz="1200" i="1" dirty="0" smtClean="0">
                            <a:solidFill>
                              <a:schemeClr val="tx1"/>
                            </a:solidFill>
                            <a:latin typeface="Cambria Math" panose="02040503050406030204" pitchFamily="18" charset="0"/>
                          </a:rPr>
                          <m:t>𝑦</m:t>
                        </m:r>
                      </m:e>
                    </m:d>
                    <m:r>
                      <a:rPr lang="en-US" altLang="zh-CN" sz="1200" b="0" i="1" dirty="0" smtClean="0">
                        <a:solidFill>
                          <a:schemeClr val="tx1"/>
                        </a:solidFill>
                        <a:latin typeface="Cambria Math" panose="02040503050406030204" pitchFamily="18" charset="0"/>
                      </a:rPr>
                      <m:t>]</m:t>
                    </m:r>
                  </m:oMath>
                </a14:m>
                <a:r>
                  <a:rPr lang="en-US" altLang="zh-CN" sz="1200" dirty="0">
                    <a:solidFill>
                      <a:schemeClr val="tx1"/>
                    </a:solidFill>
                    <a:latin typeface="Arial" panose="020B0604020202020204" pitchFamily="34" charset="0"/>
                    <a:cs typeface="Arial" panose="020B0604020202020204" pitchFamily="34" charset="0"/>
                  </a:rPr>
                  <a:t>shows expectation of distance for sample </a:t>
                </a:r>
                <a14:m>
                  <m:oMath xmlns:m="http://schemas.openxmlformats.org/officeDocument/2006/math">
                    <m:r>
                      <a:rPr lang="en-US" altLang="zh-CN" sz="1200" i="1" dirty="0">
                        <a:solidFill>
                          <a:schemeClr val="tx1"/>
                        </a:solidFill>
                        <a:latin typeface="Cambria Math" panose="02040503050406030204" pitchFamily="18" charset="0"/>
                      </a:rPr>
                      <m:t>𝑥</m:t>
                    </m:r>
                  </m:oMath>
                </a14:m>
                <a:r>
                  <a:rPr lang="en-US" altLang="zh-CN" sz="1200" dirty="0">
                    <a:solidFill>
                      <a:schemeClr val="tx1"/>
                    </a:solidFill>
                    <a:latin typeface="Arial" panose="020B0604020202020204" pitchFamily="34" charset="0"/>
                    <a:cs typeface="Arial" panose="020B0604020202020204" pitchFamily="34" charset="0"/>
                  </a:rPr>
                  <a:t> and </a:t>
                </a:r>
                <a14:m>
                  <m:oMath xmlns:m="http://schemas.openxmlformats.org/officeDocument/2006/math">
                    <m:r>
                      <a:rPr lang="en-US" altLang="zh-CN" sz="1200" i="1" dirty="0">
                        <a:solidFill>
                          <a:schemeClr val="tx1"/>
                        </a:solidFill>
                        <a:latin typeface="Cambria Math" panose="02040503050406030204" pitchFamily="18" charset="0"/>
                      </a:rPr>
                      <m:t>𝑦</m:t>
                    </m:r>
                  </m:oMath>
                </a14:m>
                <a:r>
                  <a:rPr lang="en-US" altLang="zh-CN" sz="1200" dirty="0">
                    <a:solidFill>
                      <a:schemeClr val="tx1"/>
                    </a:solidFill>
                    <a:latin typeface="Arial" panose="020B0604020202020204" pitchFamily="34" charset="0"/>
                    <a:cs typeface="Arial" panose="020B0604020202020204" pitchFamily="34" charset="0"/>
                  </a:rPr>
                  <a:t> under joint  distribution </a:t>
                </a:r>
                <a14:m>
                  <m:oMath xmlns:m="http://schemas.openxmlformats.org/officeDocument/2006/math">
                    <m:r>
                      <a:rPr lang="zh-CN" altLang="en-US" sz="1200" i="1" dirty="0">
                        <a:solidFill>
                          <a:schemeClr val="tx1"/>
                        </a:solidFill>
                        <a:latin typeface="Cambria Math" panose="02040503050406030204" pitchFamily="18" charset="0"/>
                        <a:ea typeface="Cambria Math" panose="02040503050406030204" pitchFamily="18" charset="0"/>
                      </a:rPr>
                      <m:t>𝛾</m:t>
                    </m:r>
                  </m:oMath>
                </a14:m>
                <a:endParaRPr lang="zh-CN" altLang="en-US" dirty="0"/>
              </a:p>
            </p:txBody>
          </p:sp>
        </mc:Choice>
        <mc:Fallback xmlns="">
          <p:sp>
            <p:nvSpPr>
              <p:cNvPr id="3" name="备注占位符 2"/>
              <p:cNvSpPr>
                <a:spLocks noGrp="1"/>
              </p:cNvSpPr>
              <p:nvPr>
                <p:ph type="body" idx="1"/>
              </p:nvPr>
            </p:nvSpPr>
            <p:spPr/>
            <p:txBody>
              <a:bodyPr/>
              <a:lstStyle/>
              <a:p>
                <a:pPr>
                  <a:lnSpc>
                    <a:spcPct val="125000"/>
                  </a:lnSpc>
                </a:pPr>
                <a:r>
                  <a:rPr lang="en-US" altLang="zh-CN" sz="1200" b="0" i="0" dirty="0">
                    <a:solidFill>
                      <a:srgbClr val="FF0000"/>
                    </a:solidFill>
                  </a:rPr>
                  <a:t>Wasserstein distance is </a:t>
                </a:r>
                <a:r>
                  <a:rPr lang="en-US" altLang="zh-CN" sz="1200" dirty="0">
                    <a:solidFill>
                      <a:schemeClr val="tx1"/>
                    </a:solidFill>
                    <a:latin typeface="Arial" panose="020B0604020202020204" pitchFamily="34" charset="0"/>
                    <a:cs typeface="Arial" panose="020B0604020202020204" pitchFamily="34" charset="0"/>
                  </a:rPr>
                  <a:t>used to measure the distance between two distributions,</a:t>
                </a:r>
                <a:r>
                  <a:rPr lang="en-US" altLang="zh-CN" sz="1200" b="0" i="0" dirty="0">
                    <a:solidFill>
                      <a:srgbClr val="FF0000"/>
                    </a:solidFill>
                  </a:rPr>
                  <a:t>w</a:t>
                </a:r>
                <a:r>
                  <a:rPr lang="en-US" altLang="zh-CN" sz="1200" b="0" i="0">
                    <a:latin typeface="Cambria Math" panose="02040503050406030204" pitchFamily="18" charset="0"/>
                    <a:ea typeface="Cambria Math" panose="02040503050406030204" pitchFamily="18" charset="0"/>
                  </a:rPr>
                  <a:t>here </a:t>
                </a:r>
                <a:r>
                  <a:rPr lang="en-US" altLang="zh-CN" sz="1200" i="0">
                    <a:solidFill>
                      <a:schemeClr val="tx1"/>
                    </a:solidFill>
                    <a:latin typeface="Cambria Math" panose="02040503050406030204" pitchFamily="18" charset="0"/>
                    <a:ea typeface="Cambria Math" panose="02040503050406030204" pitchFamily="18" charset="0"/>
                  </a:rPr>
                  <a:t>∏</a:t>
                </a:r>
                <a:r>
                  <a:rPr lang="en-US" altLang="zh-CN" sz="1200" b="0" i="0">
                    <a:solidFill>
                      <a:schemeClr val="tx1"/>
                    </a:solidFill>
                    <a:latin typeface="Cambria Math" panose="02040503050406030204" pitchFamily="18" charset="0"/>
                    <a:ea typeface="Cambria Math" panose="02040503050406030204" pitchFamily="18" charset="0"/>
                  </a:rPr>
                  <a:t>(𝑃_1,𝑃_2)</a:t>
                </a:r>
                <a:r>
                  <a:rPr lang="en-US" altLang="zh-CN" sz="1200" dirty="0">
                    <a:solidFill>
                      <a:schemeClr val="tx1"/>
                    </a:solidFill>
                    <a:latin typeface="Arial" panose="020B0604020202020204" pitchFamily="34" charset="0"/>
                    <a:cs typeface="Arial" panose="020B0604020202020204" pitchFamily="34" charset="0"/>
                  </a:rPr>
                  <a:t>is  the set of all possible joint distribution of </a:t>
                </a:r>
                <a:r>
                  <a:rPr lang="en-US" altLang="zh-CN" sz="1200" i="0">
                    <a:solidFill>
                      <a:schemeClr val="tx1"/>
                    </a:solidFill>
                    <a:latin typeface="Cambria Math" panose="02040503050406030204" pitchFamily="18" charset="0"/>
                    <a:ea typeface="Cambria Math" panose="02040503050406030204" pitchFamily="18" charset="0"/>
                  </a:rPr>
                  <a:t>𝑃_1</a:t>
                </a:r>
                <a:r>
                  <a:rPr lang="en-US" altLang="zh-CN" sz="1200" b="0" i="0">
                    <a:solidFill>
                      <a:schemeClr val="tx1"/>
                    </a:solidFill>
                    <a:latin typeface="Cambria Math" panose="02040503050406030204" pitchFamily="18" charset="0"/>
                    <a:ea typeface="Cambria Math" panose="02040503050406030204" pitchFamily="18" charset="0"/>
                  </a:rPr>
                  <a:t>  </a:t>
                </a:r>
                <a:r>
                  <a:rPr lang="en-US" altLang="zh-CN" sz="1200" dirty="0">
                    <a:solidFill>
                      <a:schemeClr val="tx1"/>
                    </a:solidFill>
                    <a:latin typeface="Arial" panose="020B0604020202020204" pitchFamily="34" charset="0"/>
                    <a:ea typeface="Cambria Math" panose="02040503050406030204" pitchFamily="18" charset="0"/>
                    <a:cs typeface="Arial" panose="020B0604020202020204" pitchFamily="34" charset="0"/>
                  </a:rPr>
                  <a:t>and </a:t>
                </a:r>
                <a:r>
                  <a:rPr lang="en-US" altLang="zh-CN" sz="1200" i="0">
                    <a:solidFill>
                      <a:schemeClr val="tx1"/>
                    </a:solidFill>
                    <a:latin typeface="Cambria Math" panose="02040503050406030204" pitchFamily="18" charset="0"/>
                    <a:ea typeface="Cambria Math" panose="02040503050406030204" pitchFamily="18" charset="0"/>
                  </a:rPr>
                  <a:t>𝑃_2</a:t>
                </a:r>
                <a:r>
                  <a:rPr lang="en-US" altLang="zh-CN" sz="1200" dirty="0">
                    <a:solidFill>
                      <a:schemeClr val="tx1"/>
                    </a:solidFill>
                    <a:latin typeface="Arial" panose="020B0604020202020204" pitchFamily="34" charset="0"/>
                    <a:cs typeface="Arial" panose="020B0604020202020204" pitchFamily="34" charset="0"/>
                  </a:rPr>
                  <a:t>.</a:t>
                </a:r>
                <a:r>
                  <a:rPr lang="en-US" altLang="zh-CN" sz="1200" baseline="0"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cs typeface="Arial" panose="020B0604020202020204" pitchFamily="34" charset="0"/>
                  </a:rPr>
                  <a:t> </a:t>
                </a:r>
                <a:r>
                  <a:rPr lang="en-US" altLang="zh-CN" sz="1200" b="0" i="0" dirty="0">
                    <a:solidFill>
                      <a:schemeClr val="tx1"/>
                    </a:solidFill>
                    <a:latin typeface="Cambria Math" panose="02040503050406030204" pitchFamily="18" charset="0"/>
                  </a:rPr>
                  <a:t>(</a:t>
                </a:r>
                <a:r>
                  <a:rPr lang="en-US" altLang="zh-CN" sz="1200" b="0" i="0" dirty="0" err="1">
                    <a:solidFill>
                      <a:schemeClr val="tx1"/>
                    </a:solidFill>
                    <a:latin typeface="Cambria Math" panose="02040503050406030204" pitchFamily="18" charset="0"/>
                  </a:rPr>
                  <a:t>𝑥, 𝑦</a:t>
                </a:r>
                <a:r>
                  <a:rPr lang="en-US" altLang="zh-CN" sz="1200" b="0" i="0" dirty="0">
                    <a:solidFill>
                      <a:schemeClr val="tx1"/>
                    </a:solidFill>
                    <a:latin typeface="Cambria Math" panose="02040503050406030204" pitchFamily="18" charset="0"/>
                  </a:rPr>
                  <a:t>)</a:t>
                </a:r>
                <a:r>
                  <a:rPr lang="en-US" altLang="zh-CN" sz="1200" b="0" i="0" dirty="0">
                    <a:solidFill>
                      <a:schemeClr val="tx1"/>
                    </a:solidFill>
                    <a:latin typeface="Cambria Math" panose="02040503050406030204" pitchFamily="18" charset="0"/>
                    <a:ea typeface="Cambria Math" panose="02040503050406030204" pitchFamily="18" charset="0"/>
                  </a:rPr>
                  <a:t>~</a:t>
                </a:r>
                <a:r>
                  <a:rPr lang="zh-CN" altLang="en-US" sz="1200" b="0" i="0" dirty="0">
                    <a:solidFill>
                      <a:schemeClr val="tx1"/>
                    </a:solidFill>
                    <a:latin typeface="Cambria Math" panose="02040503050406030204" pitchFamily="18" charset="0"/>
                    <a:ea typeface="Cambria Math" panose="02040503050406030204" pitchFamily="18" charset="0"/>
                  </a:rPr>
                  <a:t>𝛾</a:t>
                </a:r>
                <a:r>
                  <a:rPr lang="en-US" altLang="zh-CN" sz="1200" b="0" i="0" dirty="0">
                    <a:solidFill>
                      <a:schemeClr val="tx1"/>
                    </a:solidFill>
                    <a:latin typeface="Cambria Math" panose="02040503050406030204" pitchFamily="18" charset="0"/>
                    <a:ea typeface="Cambria Math" panose="02040503050406030204" pitchFamily="18" charset="0"/>
                  </a:rPr>
                  <a:t>  𝑑𝑒𝑛𝑜𝑡𝑒𝑠 </a:t>
                </a:r>
                <a:r>
                  <a:rPr lang="en-US" altLang="zh-CN" sz="1200" dirty="0">
                    <a:solidFill>
                      <a:schemeClr val="tx1"/>
                    </a:solidFill>
                    <a:latin typeface="Arial" panose="020B0604020202020204" pitchFamily="34" charset="0"/>
                    <a:cs typeface="Arial" panose="020B0604020202020204" pitchFamily="34" charset="0"/>
                  </a:rPr>
                  <a:t>samples under joint distribution </a:t>
                </a:r>
                <a:r>
                  <a:rPr lang="zh-CN" altLang="en-US" sz="1200" i="0" dirty="0">
                    <a:solidFill>
                      <a:schemeClr val="tx1"/>
                    </a:solidFill>
                    <a:latin typeface="Cambria Math" panose="02040503050406030204" pitchFamily="18" charset="0"/>
                    <a:ea typeface="Cambria Math" panose="02040503050406030204" pitchFamily="18" charset="0"/>
                  </a:rPr>
                  <a:t>𝛾</a:t>
                </a:r>
                <a:r>
                  <a:rPr lang="en-US" altLang="zh-CN" sz="1200" dirty="0">
                    <a:solidFill>
                      <a:schemeClr val="tx1"/>
                    </a:solidFill>
                    <a:latin typeface="Arial" panose="020B0604020202020204" pitchFamily="34" charset="0"/>
                    <a:cs typeface="Arial" panose="020B0604020202020204" pitchFamily="34" charset="0"/>
                  </a:rPr>
                  <a:t>  </a:t>
                </a:r>
                <a:r>
                  <a:rPr lang="en-US" altLang="zh-CN" sz="1200" i="0">
                    <a:solidFill>
                      <a:schemeClr val="tx1"/>
                    </a:solidFill>
                    <a:latin typeface="Cambria Math" panose="02040503050406030204" pitchFamily="18" charset="0"/>
                  </a:rPr>
                  <a:t>‖</a:t>
                </a:r>
                <a:r>
                  <a:rPr lang="en-US" altLang="zh-CN" sz="1200" b="0" i="0">
                    <a:solidFill>
                      <a:schemeClr val="tx1"/>
                    </a:solidFill>
                    <a:latin typeface="Cambria Math" panose="02040503050406030204" pitchFamily="18" charset="0"/>
                  </a:rPr>
                  <a:t>𝑥−𝑦‖</a:t>
                </a:r>
                <a:r>
                  <a:rPr lang="en-US" altLang="zh-CN" sz="1200" dirty="0">
                    <a:solidFill>
                      <a:schemeClr val="tx1"/>
                    </a:solidFill>
                    <a:latin typeface="Arial" panose="020B0604020202020204" pitchFamily="34" charset="0"/>
                    <a:cs typeface="Arial" panose="020B0604020202020204" pitchFamily="34" charset="0"/>
                  </a:rPr>
                  <a:t> is sample distance</a:t>
                </a:r>
                <a:r>
                  <a:rPr lang="en-US" altLang="zh-CN" sz="1200" baseline="0" dirty="0">
                    <a:solidFill>
                      <a:schemeClr val="tx1"/>
                    </a:solidFill>
                    <a:latin typeface="Arial" panose="020B0604020202020204" pitchFamily="34" charset="0"/>
                    <a:cs typeface="Arial" panose="020B0604020202020204" pitchFamily="34" charset="0"/>
                  </a:rPr>
                  <a:t> </a:t>
                </a:r>
                <a:r>
                  <a:rPr lang="en-US" altLang="zh-CN" sz="1200" dirty="0">
                    <a:solidFill>
                      <a:schemeClr val="tx1"/>
                    </a:solidFill>
                    <a:latin typeface="Arial" panose="020B0604020202020204" pitchFamily="34" charset="0"/>
                    <a:cs typeface="Arial" panose="020B0604020202020204" pitchFamily="34" charset="0"/>
                  </a:rPr>
                  <a:t> </a:t>
                </a:r>
                <a:r>
                  <a:rPr lang="zh-CN" altLang="en-US" sz="1200" i="0" dirty="0">
                    <a:solidFill>
                      <a:schemeClr val="tx1"/>
                    </a:solidFill>
                    <a:latin typeface="Cambria Math" panose="02040503050406030204" pitchFamily="18" charset="0"/>
                  </a:rPr>
                  <a:t>𝔼</a:t>
                </a:r>
                <a:r>
                  <a:rPr lang="en-US" altLang="zh-CN" sz="1200" i="0" dirty="0">
                    <a:solidFill>
                      <a:schemeClr val="tx1"/>
                    </a:solidFill>
                    <a:latin typeface="Cambria Math" panose="02040503050406030204" pitchFamily="18" charset="0"/>
                  </a:rPr>
                  <a:t>_(</a:t>
                </a:r>
                <a:r>
                  <a:rPr lang="en-US" altLang="zh-CN" sz="1200" b="0" i="0" dirty="0">
                    <a:solidFill>
                      <a:schemeClr val="tx1"/>
                    </a:solidFill>
                    <a:latin typeface="Cambria Math" panose="02040503050406030204" pitchFamily="18" charset="0"/>
                  </a:rPr>
                  <a:t>(𝑥,𝑦)~</a:t>
                </a:r>
                <a:r>
                  <a:rPr lang="zh-CN" altLang="en-US" sz="1200" b="0" i="0" dirty="0">
                    <a:solidFill>
                      <a:schemeClr val="tx1"/>
                    </a:solidFill>
                    <a:latin typeface="Cambria Math" panose="02040503050406030204" pitchFamily="18" charset="0"/>
                    <a:ea typeface="Cambria Math" panose="02040503050406030204" pitchFamily="18" charset="0"/>
                  </a:rPr>
                  <a:t>𝛾</a:t>
                </a:r>
                <a:r>
                  <a:rPr lang="en-US" altLang="zh-CN" sz="1200" b="0" i="0" dirty="0">
                    <a:solidFill>
                      <a:schemeClr val="tx1"/>
                    </a:solidFill>
                    <a:latin typeface="Cambria Math" panose="02040503050406030204" pitchFamily="18" charset="0"/>
                    <a:ea typeface="Cambria Math" panose="02040503050406030204" pitchFamily="18" charset="0"/>
                  </a:rPr>
                  <a:t>) </a:t>
                </a:r>
                <a:r>
                  <a:rPr lang="en-US" altLang="zh-CN" sz="1200" i="0" dirty="0">
                    <a:solidFill>
                      <a:schemeClr val="tx1"/>
                    </a:solidFill>
                    <a:latin typeface="Cambria Math" panose="02040503050406030204" pitchFamily="18" charset="0"/>
                  </a:rPr>
                  <a:t>[‖𝑥−𝑦‖</a:t>
                </a:r>
                <a:r>
                  <a:rPr lang="en-US" altLang="zh-CN" sz="1200" b="0" i="0" dirty="0">
                    <a:solidFill>
                      <a:schemeClr val="tx1"/>
                    </a:solidFill>
                    <a:latin typeface="Cambria Math" panose="02040503050406030204" pitchFamily="18" charset="0"/>
                  </a:rPr>
                  <a:t>]</a:t>
                </a:r>
                <a:r>
                  <a:rPr lang="en-US" altLang="zh-CN" sz="1200" dirty="0">
                    <a:solidFill>
                      <a:schemeClr val="tx1"/>
                    </a:solidFill>
                    <a:latin typeface="Arial" panose="020B0604020202020204" pitchFamily="34" charset="0"/>
                    <a:cs typeface="Arial" panose="020B0604020202020204" pitchFamily="34" charset="0"/>
                  </a:rPr>
                  <a:t>shows expectation of distance for sample </a:t>
                </a:r>
                <a:r>
                  <a:rPr lang="en-US" altLang="zh-CN" sz="1200" i="0" dirty="0">
                    <a:solidFill>
                      <a:schemeClr val="tx1"/>
                    </a:solidFill>
                    <a:latin typeface="Cambria Math" panose="02040503050406030204" pitchFamily="18" charset="0"/>
                  </a:rPr>
                  <a:t>𝑥</a:t>
                </a:r>
                <a:r>
                  <a:rPr lang="en-US" altLang="zh-CN" sz="1200" dirty="0">
                    <a:solidFill>
                      <a:schemeClr val="tx1"/>
                    </a:solidFill>
                    <a:latin typeface="Arial" panose="020B0604020202020204" pitchFamily="34" charset="0"/>
                    <a:cs typeface="Arial" panose="020B0604020202020204" pitchFamily="34" charset="0"/>
                  </a:rPr>
                  <a:t> and </a:t>
                </a:r>
                <a:r>
                  <a:rPr lang="en-US" altLang="zh-CN" sz="1200" i="0" dirty="0">
                    <a:solidFill>
                      <a:schemeClr val="tx1"/>
                    </a:solidFill>
                    <a:latin typeface="Cambria Math" panose="02040503050406030204" pitchFamily="18" charset="0"/>
                  </a:rPr>
                  <a:t>𝑦</a:t>
                </a:r>
                <a:r>
                  <a:rPr lang="en-US" altLang="zh-CN" sz="1200" dirty="0">
                    <a:solidFill>
                      <a:schemeClr val="tx1"/>
                    </a:solidFill>
                    <a:latin typeface="Arial" panose="020B0604020202020204" pitchFamily="34" charset="0"/>
                    <a:cs typeface="Arial" panose="020B0604020202020204" pitchFamily="34" charset="0"/>
                  </a:rPr>
                  <a:t> under joint  distribution </a:t>
                </a:r>
                <a:r>
                  <a:rPr lang="zh-CN" altLang="en-US" sz="1200" i="0" dirty="0">
                    <a:solidFill>
                      <a:schemeClr val="tx1"/>
                    </a:solidFill>
                    <a:latin typeface="Cambria Math" panose="02040503050406030204" pitchFamily="18" charset="0"/>
                    <a:ea typeface="Cambria Math" panose="02040503050406030204" pitchFamily="18" charset="0"/>
                  </a:rPr>
                  <a:t>𝛾</a:t>
                </a:r>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11</a:t>
            </a:fld>
            <a:endParaRPr lang="zh-CN" altLang="en-US"/>
          </a:p>
        </p:txBody>
      </p:sp>
    </p:spTree>
    <p:extLst>
      <p:ext uri="{BB962C8B-B14F-4D97-AF65-F5344CB8AC3E}">
        <p14:creationId xmlns:p14="http://schemas.microsoft.com/office/powerpoint/2010/main" val="2686137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Probability metrics represent distance functions on the space of probability distributions. </a:t>
                </a:r>
                <a:r>
                  <a:rPr lang="en-US" altLang="zh-CN" sz="1200" b="1" i="0" u="none" strike="noStrike" kern="1200" baseline="0" dirty="0">
                    <a:solidFill>
                      <a:schemeClr val="tx1"/>
                    </a:solidFill>
                    <a:latin typeface="+mn-lt"/>
                    <a:ea typeface="+mn-ea"/>
                    <a:cs typeface="+mn-cs"/>
                  </a:rPr>
                  <a:t>A general class of </a:t>
                </a:r>
                <a:r>
                  <a:rPr lang="en-US" altLang="zh-CN" sz="1200" dirty="0">
                    <a:latin typeface="Arial" panose="020B0604020202020204" pitchFamily="34" charset="0"/>
                    <a:cs typeface="Arial" panose="020B0604020202020204" pitchFamily="34" charset="0"/>
                  </a:rPr>
                  <a:t>Bulldozing </a:t>
                </a:r>
                <a:r>
                  <a:rPr lang="en-US" altLang="zh-CN" sz="1200" b="1" i="0" u="none" strike="noStrike" kern="1200" baseline="0" dirty="0">
                    <a:solidFill>
                      <a:schemeClr val="tx1"/>
                    </a:solidFill>
                    <a:latin typeface="+mn-lt"/>
                    <a:ea typeface="+mn-ea"/>
                    <a:cs typeface="+mn-cs"/>
                  </a:rPr>
                  <a:t>Distances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just like </a:t>
                </a:r>
                <a:r>
                  <a:rPr lang="en-US" altLang="zh-CN" sz="1200" dirty="0">
                    <a:latin typeface="Arial" panose="020B0604020202020204" pitchFamily="34" charset="0"/>
                    <a:cs typeface="Arial" panose="020B0604020202020204" pitchFamily="34" charset="0"/>
                  </a:rPr>
                  <a:t>Move mass </a:t>
                </a:r>
                <a14:m>
                  <m:oMath xmlns:m="http://schemas.openxmlformats.org/officeDocument/2006/math">
                    <m:sSub>
                      <m:sSubPr>
                        <m:ctrlPr>
                          <a:rPr lang="en-US" altLang="zh-CN" sz="1200" i="1">
                            <a:latin typeface="Cambria Math" panose="02040503050406030204" pitchFamily="18" charset="0"/>
                            <a:ea typeface="Cambria Math" panose="02040503050406030204" pitchFamily="18" charset="0"/>
                          </a:rPr>
                        </m:ctrlPr>
                      </m:sSubPr>
                      <m:e>
                        <m:r>
                          <a:rPr lang="en-US" altLang="zh-CN" sz="1200" i="1">
                            <a:latin typeface="Cambria Math" panose="02040503050406030204" pitchFamily="18" charset="0"/>
                            <a:ea typeface="Cambria Math" panose="02040503050406030204" pitchFamily="18" charset="0"/>
                          </a:rPr>
                          <m:t>𝑃</m:t>
                        </m:r>
                      </m:e>
                      <m:sub>
                        <m:r>
                          <a:rPr lang="en-US" altLang="zh-CN" sz="1200" i="1">
                            <a:latin typeface="Cambria Math" panose="02040503050406030204" pitchFamily="18" charset="0"/>
                            <a:ea typeface="Cambria Math" panose="02040503050406030204" pitchFamily="18" charset="0"/>
                          </a:rPr>
                          <m:t>1</m:t>
                        </m:r>
                      </m:sub>
                    </m:sSub>
                    <m:r>
                      <a:rPr lang="en-US" altLang="zh-CN" sz="1200" i="1">
                        <a:latin typeface="Cambria Math" panose="02040503050406030204" pitchFamily="18" charset="0"/>
                        <a:ea typeface="Cambria Math" panose="02040503050406030204" pitchFamily="18" charset="0"/>
                      </a:rPr>
                      <m:t> </m:t>
                    </m:r>
                  </m:oMath>
                </a14:m>
                <a:r>
                  <a:rPr lang="en-US" altLang="zh-CN" sz="1200" dirty="0">
                    <a:latin typeface="Arial" panose="020B0604020202020204" pitchFamily="34" charset="0"/>
                    <a:cs typeface="Arial" panose="020B0604020202020204" pitchFamily="34" charset="0"/>
                  </a:rPr>
                  <a:t> into the shape and position of </a:t>
                </a:r>
                <a14:m>
                  <m:oMath xmlns:m="http://schemas.openxmlformats.org/officeDocument/2006/math">
                    <m:sSub>
                      <m:sSubPr>
                        <m:ctrlPr>
                          <a:rPr lang="en-US" altLang="zh-CN" sz="1200" i="1">
                            <a:latin typeface="Cambria Math" panose="02040503050406030204" pitchFamily="18" charset="0"/>
                            <a:ea typeface="Cambria Math" panose="02040503050406030204" pitchFamily="18" charset="0"/>
                          </a:rPr>
                        </m:ctrlPr>
                      </m:sSubPr>
                      <m:e>
                        <m:r>
                          <a:rPr lang="en-US" altLang="zh-CN" sz="1200" i="1">
                            <a:latin typeface="Cambria Math" panose="02040503050406030204" pitchFamily="18" charset="0"/>
                            <a:ea typeface="Cambria Math" panose="02040503050406030204" pitchFamily="18" charset="0"/>
                          </a:rPr>
                          <m:t>𝑃</m:t>
                        </m:r>
                      </m:e>
                      <m:sub>
                        <m:r>
                          <a:rPr lang="en-US" altLang="zh-CN" sz="1200" i="1">
                            <a:latin typeface="Cambria Math" panose="02040503050406030204" pitchFamily="18" charset="0"/>
                            <a:ea typeface="Cambria Math" panose="02040503050406030204" pitchFamily="18" charset="0"/>
                          </a:rPr>
                          <m:t>2</m:t>
                        </m:r>
                      </m:sub>
                    </m:sSub>
                  </m:oMath>
                </a14:m>
                <a:r>
                  <a:rPr lang="en-US" altLang="zh-CN" sz="1200" dirty="0">
                    <a:latin typeface="Arial" panose="020B0604020202020204" pitchFamily="34" charset="0"/>
                    <a:cs typeface="Arial" panose="020B0604020202020204" pitchFamily="34" charset="0"/>
                  </a:rPr>
                  <a:t>. Bulldozing cost : amount of moving soil multiplied by the distance the soil moves.</a:t>
                </a:r>
                <a:r>
                  <a:rPr lang="en-US" altLang="zh-CN"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altLang="zh-CN" sz="1200" b="0" i="0" u="none" strike="noStrike" kern="1200" baseline="0" dirty="0">
                    <a:solidFill>
                      <a:schemeClr val="tx1"/>
                    </a:solidFill>
                    <a:latin typeface="+mn-lt"/>
                    <a:ea typeface="+mn-ea"/>
                    <a:cs typeface="+mn-cs"/>
                  </a:rPr>
                  <a:t>The decision variable can be viewed as a transportation plan for moving a mass distribution described by P1 to another one described by P2. Thus, the Wasserstein distance between P1 and P2 represents the cost of an optimal mass transportation plan,</a:t>
                </a:r>
              </a:p>
              <a:p>
                <a:pPr>
                  <a:lnSpc>
                    <a:spcPct val="125000"/>
                  </a:lnSpc>
                </a:pPr>
                <a14:m>
                  <m:oMath xmlns:m="http://schemas.openxmlformats.org/officeDocument/2006/math">
                    <m:r>
                      <a:rPr lang="en-US" altLang="zh-CN" sz="1200" i="1" smtClean="0">
                        <a:latin typeface="Cambria Math" panose="02040503050406030204" pitchFamily="18" charset="0"/>
                        <a:ea typeface="Cambria Math" panose="02040503050406030204" pitchFamily="18" charset="0"/>
                      </a:rPr>
                      <m:t>∏(</m:t>
                    </m:r>
                    <m:sSub>
                      <m:sSubPr>
                        <m:ctrlPr>
                          <a:rPr lang="en-US" altLang="zh-CN" sz="1200" i="1">
                            <a:latin typeface="Cambria Math" panose="02040503050406030204" pitchFamily="18" charset="0"/>
                            <a:ea typeface="Cambria Math" panose="02040503050406030204" pitchFamily="18" charset="0"/>
                          </a:rPr>
                        </m:ctrlPr>
                      </m:sSubPr>
                      <m:e>
                        <m:r>
                          <a:rPr lang="en-US" altLang="zh-CN" sz="1200" i="1">
                            <a:latin typeface="Cambria Math" panose="02040503050406030204" pitchFamily="18" charset="0"/>
                            <a:ea typeface="Cambria Math" panose="02040503050406030204" pitchFamily="18" charset="0"/>
                          </a:rPr>
                          <m:t>𝑃</m:t>
                        </m:r>
                      </m:e>
                      <m:sub>
                        <m:r>
                          <a:rPr lang="en-US" altLang="zh-CN" sz="1200" i="1">
                            <a:latin typeface="Cambria Math" panose="02040503050406030204" pitchFamily="18" charset="0"/>
                            <a:ea typeface="Cambria Math" panose="02040503050406030204" pitchFamily="18" charset="0"/>
                          </a:rPr>
                          <m:t>1</m:t>
                        </m:r>
                      </m:sub>
                    </m:sSub>
                    <m:r>
                      <a:rPr lang="en-US" altLang="zh-CN" sz="1200" i="1">
                        <a:latin typeface="Cambria Math" panose="02040503050406030204" pitchFamily="18" charset="0"/>
                        <a:ea typeface="Cambria Math" panose="02040503050406030204" pitchFamily="18" charset="0"/>
                      </a:rPr>
                      <m:t>,</m:t>
                    </m:r>
                    <m:sSub>
                      <m:sSubPr>
                        <m:ctrlPr>
                          <a:rPr lang="en-US" altLang="zh-CN" sz="1200" i="1">
                            <a:latin typeface="Cambria Math" panose="02040503050406030204" pitchFamily="18" charset="0"/>
                            <a:ea typeface="Cambria Math" panose="02040503050406030204" pitchFamily="18" charset="0"/>
                          </a:rPr>
                        </m:ctrlPr>
                      </m:sSubPr>
                      <m:e>
                        <m:r>
                          <a:rPr lang="en-US" altLang="zh-CN" sz="1200" i="1">
                            <a:latin typeface="Cambria Math" panose="02040503050406030204" pitchFamily="18" charset="0"/>
                            <a:ea typeface="Cambria Math" panose="02040503050406030204" pitchFamily="18" charset="0"/>
                          </a:rPr>
                          <m:t>𝑃</m:t>
                        </m:r>
                      </m:e>
                      <m:sub>
                        <m:r>
                          <a:rPr lang="en-US" altLang="zh-CN" sz="1200" i="1">
                            <a:latin typeface="Cambria Math" panose="02040503050406030204" pitchFamily="18" charset="0"/>
                            <a:ea typeface="Cambria Math" panose="02040503050406030204" pitchFamily="18" charset="0"/>
                          </a:rPr>
                          <m:t>2</m:t>
                        </m:r>
                      </m:sub>
                    </m:sSub>
                    <m:r>
                      <a:rPr lang="en-US" altLang="zh-CN" sz="1200" i="1">
                        <a:latin typeface="Cambria Math" panose="02040503050406030204" pitchFamily="18" charset="0"/>
                        <a:ea typeface="Cambria Math" panose="02040503050406030204" pitchFamily="18" charset="0"/>
                      </a:rPr>
                      <m:t>)</m:t>
                    </m:r>
                  </m:oMath>
                </a14:m>
                <a:r>
                  <a:rPr lang="en-US" altLang="zh-CN" sz="1200" dirty="0">
                    <a:latin typeface="Arial" panose="020B0604020202020204" pitchFamily="34" charset="0"/>
                    <a:cs typeface="Arial" panose="020B0604020202020204" pitchFamily="34" charset="0"/>
                  </a:rPr>
                  <a:t>: transportation plan</a:t>
                </a:r>
                <a:r>
                  <a:rPr lang="en-US" altLang="zh-CN" sz="1200" baseline="0" dirty="0">
                    <a:latin typeface="Arial" panose="020B0604020202020204" pitchFamily="34" charset="0"/>
                    <a:cs typeface="Arial" panose="020B0604020202020204" pitchFamily="34" charset="0"/>
                  </a:rPr>
                  <a:t> </a:t>
                </a:r>
                <a14:m>
                  <m:oMath xmlns:m="http://schemas.openxmlformats.org/officeDocument/2006/math">
                    <m:d>
                      <m:dPr>
                        <m:begChr m:val="‖"/>
                        <m:endChr m:val="‖"/>
                        <m:ctrlPr>
                          <a:rPr lang="en-US" altLang="zh-CN" sz="1200" i="1">
                            <a:latin typeface="Cambria Math" panose="02040503050406030204" pitchFamily="18" charset="0"/>
                          </a:rPr>
                        </m:ctrlPr>
                      </m:dPr>
                      <m:e>
                        <m:r>
                          <a:rPr lang="en-US" altLang="zh-CN" sz="1200" i="1">
                            <a:latin typeface="Cambria Math" panose="02040503050406030204" pitchFamily="18" charset="0"/>
                          </a:rPr>
                          <m:t>𝑥</m:t>
                        </m:r>
                        <m:r>
                          <a:rPr lang="en-US" altLang="zh-CN" sz="1200" i="1">
                            <a:latin typeface="Cambria Math" panose="02040503050406030204" pitchFamily="18" charset="0"/>
                          </a:rPr>
                          <m:t>−</m:t>
                        </m:r>
                        <m:r>
                          <a:rPr lang="en-US" altLang="zh-CN" sz="1200" i="1">
                            <a:latin typeface="Cambria Math" panose="02040503050406030204" pitchFamily="18" charset="0"/>
                          </a:rPr>
                          <m:t>𝑦</m:t>
                        </m:r>
                      </m:e>
                    </m:d>
                  </m:oMath>
                </a14:m>
                <a:r>
                  <a:rPr lang="en-US" altLang="zh-CN" sz="1200" dirty="0">
                    <a:latin typeface="Arial" panose="020B0604020202020204" pitchFamily="34" charset="0"/>
                    <a:cs typeface="Arial" panose="020B0604020202020204" pitchFamily="34" charset="0"/>
                  </a:rPr>
                  <a:t>: distance the soil moves</a:t>
                </a:r>
                <a:r>
                  <a:rPr lang="en-US" altLang="zh-CN" sz="1200" baseline="0" dirty="0">
                    <a:latin typeface="Arial" panose="020B0604020202020204" pitchFamily="34" charset="0"/>
                    <a:cs typeface="Arial" panose="020B0604020202020204" pitchFamily="34" charset="0"/>
                  </a:rPr>
                  <a:t> </a:t>
                </a:r>
                <a14:m>
                  <m:oMath xmlns:m="http://schemas.openxmlformats.org/officeDocument/2006/math">
                    <m:r>
                      <a:rPr lang="en-US" altLang="zh-CN" sz="1200" b="0" i="1" smtClean="0">
                        <a:latin typeface="Cambria Math" panose="02040503050406030204" pitchFamily="18" charset="0"/>
                      </a:rPr>
                      <m:t>𝑌</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𝑥</m:t>
                    </m:r>
                    <m:r>
                      <a:rPr lang="en-US" altLang="zh-CN" sz="1200" b="0" i="1" smtClean="0">
                        <a:latin typeface="Cambria Math" panose="02040503050406030204" pitchFamily="18" charset="0"/>
                      </a:rPr>
                      <m:t>,</m:t>
                    </m:r>
                    <m:r>
                      <a:rPr lang="en-US" altLang="zh-CN" sz="1200" b="0" i="1" smtClean="0">
                        <a:latin typeface="Cambria Math" panose="02040503050406030204" pitchFamily="18" charset="0"/>
                      </a:rPr>
                      <m:t>𝑦</m:t>
                    </m:r>
                    <m:r>
                      <a:rPr lang="en-US" altLang="zh-CN" sz="1200" b="0" i="1" smtClean="0">
                        <a:latin typeface="Cambria Math" panose="02040503050406030204" pitchFamily="18" charset="0"/>
                      </a:rPr>
                      <m:t>)</m:t>
                    </m:r>
                  </m:oMath>
                </a14:m>
                <a:r>
                  <a:rPr lang="en-US" altLang="zh-CN" sz="1200" dirty="0">
                    <a:latin typeface="Arial" panose="020B0604020202020204" pitchFamily="34" charset="0"/>
                    <a:cs typeface="Arial" panose="020B0604020202020204" pitchFamily="34" charset="0"/>
                  </a:rPr>
                  <a:t>: amount of moving soil from </a:t>
                </a:r>
                <a14:m>
                  <m:oMath xmlns:m="http://schemas.openxmlformats.org/officeDocument/2006/math">
                    <m:r>
                      <a:rPr lang="en-US" altLang="zh-CN" sz="1200" i="1">
                        <a:latin typeface="Cambria Math" panose="02040503050406030204" pitchFamily="18" charset="0"/>
                      </a:rPr>
                      <m:t>𝑥</m:t>
                    </m:r>
                  </m:oMath>
                </a14:m>
                <a:r>
                  <a:rPr lang="en-US" altLang="zh-CN" sz="1200" dirty="0">
                    <a:latin typeface="Arial" panose="020B0604020202020204" pitchFamily="34" charset="0"/>
                    <a:cs typeface="Arial" panose="020B0604020202020204" pitchFamily="34" charset="0"/>
                  </a:rPr>
                  <a:t> to </a:t>
                </a:r>
                <a14:m>
                  <m:oMath xmlns:m="http://schemas.openxmlformats.org/officeDocument/2006/math">
                    <m:r>
                      <a:rPr lang="en-US" altLang="zh-CN" sz="1200" i="1">
                        <a:latin typeface="Cambria Math" panose="02040503050406030204" pitchFamily="18" charset="0"/>
                      </a:rPr>
                      <m:t>𝑦</m:t>
                    </m:r>
                  </m:oMath>
                </a14:m>
                <a:r>
                  <a:rPr lang="en-US" altLang="zh-CN" sz="1200" dirty="0">
                    <a:latin typeface="Arial" panose="020B0604020202020204" pitchFamily="34" charset="0"/>
                    <a:cs typeface="Arial" panose="020B0604020202020204" pitchFamily="34" charset="0"/>
                  </a:rPr>
                  <a:t> </a:t>
                </a:r>
                <a:r>
                  <a:rPr lang="en-US" altLang="zh-CN" sz="1200" baseline="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1200" i="1" dirty="0">
                            <a:latin typeface="Cambria Math" panose="02040503050406030204" pitchFamily="18" charset="0"/>
                          </a:rPr>
                        </m:ctrlPr>
                      </m:sSubPr>
                      <m:e>
                        <m:r>
                          <a:rPr lang="zh-CN" altLang="en-US" sz="1200" i="1" dirty="0">
                            <a:latin typeface="Cambria Math" panose="02040503050406030204" pitchFamily="18" charset="0"/>
                          </a:rPr>
                          <m:t>𝔼</m:t>
                        </m:r>
                      </m:e>
                      <m:sub>
                        <m:r>
                          <a:rPr lang="en-US" altLang="zh-CN" sz="1200" i="1" dirty="0">
                            <a:latin typeface="Cambria Math" panose="02040503050406030204" pitchFamily="18" charset="0"/>
                          </a:rPr>
                          <m:t>(</m:t>
                        </m:r>
                        <m:r>
                          <a:rPr lang="en-US" altLang="zh-CN" sz="1200" i="1" dirty="0">
                            <a:latin typeface="Cambria Math" panose="02040503050406030204" pitchFamily="18" charset="0"/>
                          </a:rPr>
                          <m:t>𝑥</m:t>
                        </m:r>
                        <m:r>
                          <a:rPr lang="en-US" altLang="zh-CN" sz="1200" i="1" dirty="0">
                            <a:latin typeface="Cambria Math" panose="02040503050406030204" pitchFamily="18" charset="0"/>
                          </a:rPr>
                          <m:t>,</m:t>
                        </m:r>
                        <m:r>
                          <a:rPr lang="en-US" altLang="zh-CN" sz="1200" i="1" dirty="0">
                            <a:latin typeface="Cambria Math" panose="02040503050406030204" pitchFamily="18" charset="0"/>
                          </a:rPr>
                          <m:t>𝑦</m:t>
                        </m:r>
                        <m:r>
                          <a:rPr lang="en-US" altLang="zh-CN" sz="1200" i="1" dirty="0">
                            <a:latin typeface="Cambria Math" panose="02040503050406030204" pitchFamily="18" charset="0"/>
                          </a:rPr>
                          <m:t>)~</m:t>
                        </m:r>
                        <m:r>
                          <a:rPr lang="zh-CN" altLang="en-US" sz="1200" i="1" dirty="0">
                            <a:latin typeface="Cambria Math" panose="02040503050406030204" pitchFamily="18" charset="0"/>
                            <a:ea typeface="Cambria Math" panose="02040503050406030204" pitchFamily="18" charset="0"/>
                          </a:rPr>
                          <m:t>𝛾</m:t>
                        </m:r>
                      </m:sub>
                    </m:sSub>
                    <m:r>
                      <a:rPr lang="en-US" altLang="zh-CN" sz="1200" i="1" dirty="0">
                        <a:latin typeface="Cambria Math" panose="02040503050406030204" pitchFamily="18" charset="0"/>
                      </a:rPr>
                      <m:t>[</m:t>
                    </m:r>
                    <m:d>
                      <m:dPr>
                        <m:begChr m:val="‖"/>
                        <m:endChr m:val="‖"/>
                        <m:ctrlPr>
                          <a:rPr lang="en-US" altLang="zh-CN" sz="1200" i="1" dirty="0">
                            <a:latin typeface="Cambria Math" panose="02040503050406030204" pitchFamily="18" charset="0"/>
                          </a:rPr>
                        </m:ctrlPr>
                      </m:dPr>
                      <m:e>
                        <m:r>
                          <a:rPr lang="en-US" altLang="zh-CN" sz="1200" i="1" dirty="0">
                            <a:latin typeface="Cambria Math" panose="02040503050406030204" pitchFamily="18" charset="0"/>
                          </a:rPr>
                          <m:t>𝑥</m:t>
                        </m:r>
                        <m:r>
                          <a:rPr lang="en-US" altLang="zh-CN" sz="1200" i="1" dirty="0">
                            <a:latin typeface="Cambria Math" panose="02040503050406030204" pitchFamily="18" charset="0"/>
                          </a:rPr>
                          <m:t>−</m:t>
                        </m:r>
                        <m:r>
                          <a:rPr lang="en-US" altLang="zh-CN" sz="1200" i="1" dirty="0">
                            <a:latin typeface="Cambria Math" panose="02040503050406030204" pitchFamily="18" charset="0"/>
                          </a:rPr>
                          <m:t>𝑦</m:t>
                        </m:r>
                      </m:e>
                    </m:d>
                    <m:r>
                      <a:rPr lang="en-US" altLang="zh-CN" sz="1200" i="1" dirty="0">
                        <a:latin typeface="Cambria Math" panose="02040503050406030204" pitchFamily="18" charset="0"/>
                      </a:rPr>
                      <m:t>]</m:t>
                    </m:r>
                  </m:oMath>
                </a14:m>
                <a:r>
                  <a:rPr lang="en-US" altLang="zh-CN" sz="1200" dirty="0">
                    <a:latin typeface="Arial" panose="020B0604020202020204" pitchFamily="34" charset="0"/>
                    <a:cs typeface="Arial" panose="020B0604020202020204" pitchFamily="34" charset="0"/>
                  </a:rPr>
                  <a:t>: bulldozing cost </a:t>
                </a: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tx1"/>
                    </a:solidFill>
                    <a:latin typeface="+mn-lt"/>
                    <a:ea typeface="+mn-ea"/>
                    <a:cs typeface="+mn-cs"/>
                  </a:rPr>
                  <a:t>Probability metrics represent distance functions on the space of probability distributions. </a:t>
                </a:r>
                <a:r>
                  <a:rPr lang="en-US" altLang="zh-CN" sz="1200" b="1" i="0" u="none" strike="noStrike" kern="1200" baseline="0" dirty="0">
                    <a:solidFill>
                      <a:schemeClr val="tx1"/>
                    </a:solidFill>
                    <a:latin typeface="+mn-lt"/>
                    <a:ea typeface="+mn-ea"/>
                    <a:cs typeface="+mn-cs"/>
                  </a:rPr>
                  <a:t>A general class of </a:t>
                </a:r>
                <a:r>
                  <a:rPr lang="en-US" altLang="zh-CN" sz="1200" dirty="0">
                    <a:latin typeface="Arial" panose="020B0604020202020204" pitchFamily="34" charset="0"/>
                    <a:cs typeface="Arial" panose="020B0604020202020204" pitchFamily="34" charset="0"/>
                  </a:rPr>
                  <a:t>Bulldozing </a:t>
                </a:r>
                <a:r>
                  <a:rPr lang="en-US" altLang="zh-CN" sz="1200" b="1" i="0" u="none" strike="noStrike" kern="1200" baseline="0" dirty="0">
                    <a:solidFill>
                      <a:schemeClr val="tx1"/>
                    </a:solidFill>
                    <a:latin typeface="+mn-lt"/>
                    <a:ea typeface="+mn-ea"/>
                    <a:cs typeface="+mn-cs"/>
                  </a:rPr>
                  <a:t>Distances</a:t>
                </a:r>
                <a:r>
                  <a:rPr lang="zh-CN" altLang="en-US" sz="1200" b="0" i="0" u="none" strike="noStrike" kern="1200" baseline="0" dirty="0">
                    <a:solidFill>
                      <a:schemeClr val="tx1"/>
                    </a:solidFill>
                    <a:latin typeface="+mn-lt"/>
                    <a:ea typeface="+mn-ea"/>
                    <a:cs typeface="+mn-cs"/>
                  </a:rPr>
                  <a:t> </a:t>
                </a:r>
                <a:r>
                  <a:rPr lang="en-US" altLang="zh-CN" sz="1200" b="0" i="0" u="none" strike="noStrike" kern="1200" baseline="0" dirty="0">
                    <a:solidFill>
                      <a:schemeClr val="tx1"/>
                    </a:solidFill>
                    <a:latin typeface="+mn-lt"/>
                    <a:ea typeface="+mn-ea"/>
                    <a:cs typeface="+mn-cs"/>
                  </a:rPr>
                  <a:t>just like </a:t>
                </a:r>
                <a:r>
                  <a:rPr lang="en-US" altLang="zh-CN" sz="1200" dirty="0">
                    <a:latin typeface="Arial" panose="020B0604020202020204" pitchFamily="34" charset="0"/>
                    <a:cs typeface="Arial" panose="020B0604020202020204" pitchFamily="34" charset="0"/>
                  </a:rPr>
                  <a:t>Move mass </a:t>
                </a:r>
                <a:r>
                  <a:rPr lang="en-US" altLang="zh-CN" sz="1200" i="0">
                    <a:latin typeface="Cambria Math" panose="02040503050406030204" pitchFamily="18" charset="0"/>
                    <a:ea typeface="Cambria Math" panose="02040503050406030204" pitchFamily="18" charset="0"/>
                  </a:rPr>
                  <a:t>𝑃_1  </a:t>
                </a:r>
                <a:r>
                  <a:rPr lang="en-US" altLang="zh-CN" sz="1200" dirty="0">
                    <a:latin typeface="Arial" panose="020B0604020202020204" pitchFamily="34" charset="0"/>
                    <a:cs typeface="Arial" panose="020B0604020202020204" pitchFamily="34" charset="0"/>
                  </a:rPr>
                  <a:t> into the shape and position of </a:t>
                </a:r>
                <a:r>
                  <a:rPr lang="en-US" altLang="zh-CN" sz="1200" i="0">
                    <a:latin typeface="Cambria Math" panose="02040503050406030204" pitchFamily="18" charset="0"/>
                    <a:ea typeface="Cambria Math" panose="02040503050406030204" pitchFamily="18" charset="0"/>
                  </a:rPr>
                  <a:t>𝑃_2</a:t>
                </a:r>
                <a:r>
                  <a:rPr lang="en-US" altLang="zh-CN" sz="1200" dirty="0">
                    <a:latin typeface="Arial" panose="020B0604020202020204" pitchFamily="34" charset="0"/>
                    <a:cs typeface="Arial" panose="020B0604020202020204" pitchFamily="34" charset="0"/>
                  </a:rPr>
                  <a:t>. Bulldozing cost : amount of moving soil multiplied by the distance the soil moves.</a:t>
                </a:r>
                <a:r>
                  <a:rPr lang="en-US" altLang="zh-CN" sz="1200" b="0" i="0" u="none" strike="noStrike" kern="1200" baseline="0" dirty="0">
                    <a:solidFill>
                      <a:schemeClr val="tx1"/>
                    </a:solidFill>
                    <a:latin typeface="Arial" panose="020B0604020202020204" pitchFamily="34" charset="0"/>
                    <a:ea typeface="+mn-ea"/>
                    <a:cs typeface="Arial" panose="020B0604020202020204" pitchFamily="34" charset="0"/>
                  </a:rPr>
                  <a:t> </a:t>
                </a:r>
                <a:r>
                  <a:rPr lang="en-US" altLang="zh-CN" sz="1200" b="0" i="0" u="none" strike="noStrike" kern="1200" baseline="0" dirty="0">
                    <a:solidFill>
                      <a:schemeClr val="tx1"/>
                    </a:solidFill>
                    <a:latin typeface="+mn-lt"/>
                    <a:ea typeface="+mn-ea"/>
                    <a:cs typeface="+mn-cs"/>
                  </a:rPr>
                  <a:t>The decision variable can be viewed as a transportation plan for moving a mass distribution described by P1 to another one described by P2. Thus, the Wasserstein distance between P1 and P2 represents the cost of an optimal mass transportation plan,</a:t>
                </a:r>
              </a:p>
              <a:p>
                <a:pPr>
                  <a:lnSpc>
                    <a:spcPct val="125000"/>
                  </a:lnSpc>
                </a:pPr>
                <a:r>
                  <a:rPr lang="en-US" altLang="zh-CN" sz="1200" i="0">
                    <a:latin typeface="Cambria Math" panose="02040503050406030204" pitchFamily="18" charset="0"/>
                    <a:ea typeface="Cambria Math" panose="02040503050406030204" pitchFamily="18" charset="0"/>
                  </a:rPr>
                  <a:t>∏(𝑃_1,𝑃_2)</a:t>
                </a:r>
                <a:r>
                  <a:rPr lang="en-US" altLang="zh-CN" sz="1200" dirty="0">
                    <a:latin typeface="Arial" panose="020B0604020202020204" pitchFamily="34" charset="0"/>
                    <a:cs typeface="Arial" panose="020B0604020202020204" pitchFamily="34" charset="0"/>
                  </a:rPr>
                  <a:t>: transportation plan</a:t>
                </a:r>
                <a:r>
                  <a:rPr lang="en-US" altLang="zh-CN" sz="1200" baseline="0" dirty="0">
                    <a:latin typeface="Arial" panose="020B0604020202020204" pitchFamily="34" charset="0"/>
                    <a:cs typeface="Arial" panose="020B0604020202020204" pitchFamily="34" charset="0"/>
                  </a:rPr>
                  <a:t> </a:t>
                </a:r>
                <a:r>
                  <a:rPr lang="en-US" altLang="zh-CN" sz="1200" i="0">
                    <a:latin typeface="Cambria Math" panose="02040503050406030204" pitchFamily="18" charset="0"/>
                  </a:rPr>
                  <a:t>‖𝑥−𝑦‖</a:t>
                </a:r>
                <a:r>
                  <a:rPr lang="en-US" altLang="zh-CN" sz="1200" dirty="0">
                    <a:latin typeface="Arial" panose="020B0604020202020204" pitchFamily="34" charset="0"/>
                    <a:cs typeface="Arial" panose="020B0604020202020204" pitchFamily="34" charset="0"/>
                  </a:rPr>
                  <a:t>: distance the soil moves</a:t>
                </a:r>
                <a:r>
                  <a:rPr lang="en-US" altLang="zh-CN" sz="1200" baseline="0" dirty="0">
                    <a:latin typeface="Arial" panose="020B0604020202020204" pitchFamily="34" charset="0"/>
                    <a:cs typeface="Arial" panose="020B0604020202020204" pitchFamily="34" charset="0"/>
                  </a:rPr>
                  <a:t> </a:t>
                </a:r>
                <a:r>
                  <a:rPr lang="en-US" altLang="zh-CN" sz="1200" b="0" i="0">
                    <a:latin typeface="Cambria Math" panose="02040503050406030204" pitchFamily="18" charset="0"/>
                  </a:rPr>
                  <a:t>𝑌(𝑥,𝑦)</a:t>
                </a:r>
                <a:r>
                  <a:rPr lang="en-US" altLang="zh-CN" sz="1200" dirty="0">
                    <a:latin typeface="Arial" panose="020B0604020202020204" pitchFamily="34" charset="0"/>
                    <a:cs typeface="Arial" panose="020B0604020202020204" pitchFamily="34" charset="0"/>
                  </a:rPr>
                  <a:t>: amount of moving soil from </a:t>
                </a:r>
                <a:r>
                  <a:rPr lang="en-US" altLang="zh-CN" sz="1200" i="0">
                    <a:latin typeface="Cambria Math" panose="02040503050406030204" pitchFamily="18" charset="0"/>
                  </a:rPr>
                  <a:t>𝑥</a:t>
                </a:r>
                <a:r>
                  <a:rPr lang="en-US" altLang="zh-CN" sz="1200" dirty="0">
                    <a:latin typeface="Arial" panose="020B0604020202020204" pitchFamily="34" charset="0"/>
                    <a:cs typeface="Arial" panose="020B0604020202020204" pitchFamily="34" charset="0"/>
                  </a:rPr>
                  <a:t> to </a:t>
                </a:r>
                <a:r>
                  <a:rPr lang="en-US" altLang="zh-CN" sz="1200" i="0">
                    <a:latin typeface="Cambria Math" panose="02040503050406030204" pitchFamily="18" charset="0"/>
                  </a:rPr>
                  <a:t>𝑦</a:t>
                </a:r>
                <a:r>
                  <a:rPr lang="en-US" altLang="zh-CN" sz="1200" dirty="0">
                    <a:latin typeface="Arial" panose="020B0604020202020204" pitchFamily="34" charset="0"/>
                    <a:cs typeface="Arial" panose="020B0604020202020204" pitchFamily="34" charset="0"/>
                  </a:rPr>
                  <a:t> </a:t>
                </a:r>
                <a:r>
                  <a:rPr lang="en-US" altLang="zh-CN" sz="1200" baseline="0" dirty="0">
                    <a:latin typeface="Arial" panose="020B0604020202020204" pitchFamily="34" charset="0"/>
                    <a:cs typeface="Arial" panose="020B0604020202020204" pitchFamily="34" charset="0"/>
                  </a:rPr>
                  <a:t> </a:t>
                </a:r>
                <a:r>
                  <a:rPr lang="zh-CN" altLang="en-US" sz="1200" i="0" dirty="0">
                    <a:latin typeface="Cambria Math" panose="02040503050406030204" pitchFamily="18" charset="0"/>
                  </a:rPr>
                  <a:t>𝔼</a:t>
                </a:r>
                <a:r>
                  <a:rPr lang="en-US" altLang="zh-CN" sz="1200" i="0" dirty="0">
                    <a:latin typeface="Cambria Math" panose="02040503050406030204" pitchFamily="18" charset="0"/>
                  </a:rPr>
                  <a:t>_((𝑥,𝑦)~</a:t>
                </a:r>
                <a:r>
                  <a:rPr lang="zh-CN" altLang="en-US" sz="1200" i="0" dirty="0">
                    <a:latin typeface="Cambria Math" panose="02040503050406030204" pitchFamily="18" charset="0"/>
                    <a:ea typeface="Cambria Math" panose="02040503050406030204" pitchFamily="18" charset="0"/>
                  </a:rPr>
                  <a:t>𝛾</a:t>
                </a:r>
                <a:r>
                  <a:rPr lang="en-US" altLang="zh-CN" sz="1200" i="0" dirty="0">
                    <a:latin typeface="Cambria Math" panose="02040503050406030204" pitchFamily="18" charset="0"/>
                    <a:ea typeface="Cambria Math" panose="02040503050406030204" pitchFamily="18" charset="0"/>
                  </a:rPr>
                  <a:t>) </a:t>
                </a:r>
                <a:r>
                  <a:rPr lang="en-US" altLang="zh-CN" sz="1200" i="0" dirty="0">
                    <a:latin typeface="Cambria Math" panose="02040503050406030204" pitchFamily="18" charset="0"/>
                  </a:rPr>
                  <a:t>[‖𝑥−𝑦‖]</a:t>
                </a:r>
                <a:r>
                  <a:rPr lang="en-US" altLang="zh-CN" sz="1200" dirty="0">
                    <a:latin typeface="Arial" panose="020B0604020202020204" pitchFamily="34" charset="0"/>
                    <a:cs typeface="Arial" panose="020B0604020202020204" pitchFamily="34" charset="0"/>
                  </a:rPr>
                  <a:t>: bulldozing cost </a:t>
                </a: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12</a:t>
            </a:fld>
            <a:endParaRPr lang="zh-CN" altLang="en-US"/>
          </a:p>
        </p:txBody>
      </p:sp>
    </p:spTree>
    <p:extLst>
      <p:ext uri="{BB962C8B-B14F-4D97-AF65-F5344CB8AC3E}">
        <p14:creationId xmlns:p14="http://schemas.microsoft.com/office/powerpoint/2010/main" val="58248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0" i="0" u="none" strike="noStrike" kern="1200" baseline="0" dirty="0">
                    <a:solidFill>
                      <a:schemeClr val="tx1"/>
                    </a:solidFill>
                    <a:latin typeface="+mn-lt"/>
                    <a:ea typeface="+mn-ea"/>
                    <a:cs typeface="+mn-cs"/>
                  </a:rPr>
                  <a:t>In the remainder we will examine the ambiguity set</a:t>
                </a:r>
              </a:p>
              <a:p>
                <a:pPr algn="just"/>
                <a:r>
                  <a:rPr lang="en-US" altLang="zh-CN" sz="1800" dirty="0">
                    <a:latin typeface="Arial" panose="020B0604020202020204" pitchFamily="34" charset="0"/>
                    <a:cs typeface="Arial" panose="020B0604020202020204" pitchFamily="34" charset="0"/>
                  </a:rPr>
                  <a:t>The ambiguity set </a:t>
                </a:r>
                <a14:m>
                  <m:oMath xmlns:m="http://schemas.openxmlformats.org/officeDocument/2006/math">
                    <m:r>
                      <a:rPr lang="en-US" altLang="zh-CN" sz="1800" i="1">
                        <a:latin typeface="Cambria Math" panose="02040503050406030204" pitchFamily="18" charset="0"/>
                      </a:rPr>
                      <m:t>𝑄</m:t>
                    </m:r>
                    <m:r>
                      <a:rPr lang="en-US" altLang="zh-CN" sz="1800" i="1">
                        <a:latin typeface="Cambria Math" panose="02040503050406030204" pitchFamily="18" charset="0"/>
                      </a:rPr>
                      <m:t> </m:t>
                    </m:r>
                  </m:oMath>
                </a14:m>
                <a:r>
                  <a:rPr lang="en-US" altLang="zh-CN" sz="1800" dirty="0">
                    <a:latin typeface="Arial" panose="020B0604020202020204" pitchFamily="34" charset="0"/>
                    <a:cs typeface="Arial" panose="020B0604020202020204" pitchFamily="34" charset="0"/>
                  </a:rPr>
                  <a:t>can be viewed as the Wasserstein ball of radius</a:t>
                </a:r>
                <a14:m>
                  <m:oMath xmlns:m="http://schemas.openxmlformats.org/officeDocument/2006/math">
                    <m:r>
                      <a:rPr lang="en-US" altLang="zh-CN" sz="1800" b="0" i="0" smtClean="0">
                        <a:latin typeface="Cambria Math" panose="02040503050406030204" pitchFamily="18" charset="0"/>
                        <a:ea typeface="Cambria Math" panose="02040503050406030204" pitchFamily="18" charset="0"/>
                      </a:rPr>
                      <m:t> </m:t>
                    </m:r>
                    <m:r>
                      <a:rPr lang="zh-CN" altLang="en-US" sz="1800" i="1" smtClean="0">
                        <a:latin typeface="Cambria Math" panose="02040503050406030204" pitchFamily="18" charset="0"/>
                        <a:ea typeface="Cambria Math" panose="02040503050406030204" pitchFamily="18" charset="0"/>
                      </a:rPr>
                      <m:t>𝜀</m:t>
                    </m:r>
                  </m:oMath>
                </a14:m>
                <a:r>
                  <a:rPr lang="en-US" altLang="zh-CN" sz="1800" dirty="0">
                    <a:latin typeface="Arial" panose="020B0604020202020204" pitchFamily="34" charset="0"/>
                    <a:cs typeface="Arial" panose="020B0604020202020204" pitchFamily="34" charset="0"/>
                  </a:rPr>
                  <a:t> centered at the empirical distribution </a:t>
                </a:r>
                <a14:m>
                  <m:oMath xmlns:m="http://schemas.openxmlformats.org/officeDocument/2006/math">
                    <m:acc>
                      <m:accPr>
                        <m:chr m:val="̂"/>
                        <m:ctrlPr>
                          <a:rPr lang="en-US" altLang="zh-CN" sz="1800" i="1">
                            <a:latin typeface="Cambria Math" panose="02040503050406030204" pitchFamily="18" charset="0"/>
                          </a:rPr>
                        </m:ctrlPr>
                      </m:acc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𝑁</m:t>
                            </m:r>
                          </m:sub>
                        </m:sSub>
                      </m:e>
                    </m:acc>
                  </m:oMath>
                </a14:m>
                <a:r>
                  <a:rPr lang="en-US" altLang="zh-CN" sz="1800" dirty="0">
                    <a:latin typeface="Arial" panose="020B0604020202020204" pitchFamily="34" charset="0"/>
                    <a:cs typeface="Arial" panose="020B0604020202020204" pitchFamily="34" charset="0"/>
                  </a:rPr>
                  <a:t>. Wasserstein ball contains all possible probability distributions. </a:t>
                </a:r>
                <a14:m>
                  <m:oMath xmlns:m="http://schemas.openxmlformats.org/officeDocument/2006/math">
                    <m:r>
                      <a:rPr lang="en-US" altLang="zh-CN" sz="1800" i="1">
                        <a:latin typeface="Cambria Math" panose="02040503050406030204" pitchFamily="18" charset="0"/>
                      </a:rPr>
                      <m:t>𝑄</m:t>
                    </m:r>
                  </m:oMath>
                </a14:m>
                <a:r>
                  <a:rPr lang="en-US" altLang="zh-CN" sz="1800" dirty="0">
                    <a:latin typeface="Arial" panose="020B0604020202020204" pitchFamily="34" charset="0"/>
                    <a:cs typeface="Arial" panose="020B0604020202020204" pitchFamily="34" charset="0"/>
                  </a:rPr>
                  <a:t> will include the true distribution with a higher probability.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800" dirty="0">
                    <a:latin typeface="Arial" panose="020B0604020202020204" pitchFamily="34" charset="0"/>
                    <a:cs typeface="Arial" panose="020B0604020202020204" pitchFamily="34" charset="0"/>
                  </a:rPr>
                  <a:t>Under a common </a:t>
                </a:r>
                <a:r>
                  <a:rPr lang="en-US" altLang="zh-CN" sz="2800" dirty="0">
                    <a:solidFill>
                      <a:srgbClr val="FF0000"/>
                    </a:solidFill>
                    <a:latin typeface="Arial" panose="020B0604020202020204" pitchFamily="34" charset="0"/>
                    <a:cs typeface="Arial" panose="020B0604020202020204" pitchFamily="34" charset="0"/>
                  </a:rPr>
                  <a:t>light tail assumption </a:t>
                </a:r>
                <a:r>
                  <a:rPr lang="en-US" altLang="zh-CN" sz="2800" dirty="0">
                    <a:latin typeface="Arial" panose="020B0604020202020204" pitchFamily="34" charset="0"/>
                    <a:cs typeface="Arial" panose="020B0604020202020204" pitchFamily="34" charset="0"/>
                  </a:rPr>
                  <a:t>on the unknown data-generating distribution, this ambiguity set offers attractive performance.</a:t>
                </a:r>
                <a:endParaRPr lang="zh-CN" altLang="en-US" sz="2800" dirty="0">
                  <a:latin typeface="Arial" panose="020B0604020202020204" pitchFamily="34" charset="0"/>
                  <a:cs typeface="Arial" panose="020B0604020202020204" pitchFamily="34" charset="0"/>
                </a:endParaRPr>
              </a:p>
              <a:p>
                <a:pPr algn="just"/>
                <a:endParaRPr lang="en-US" altLang="zh-CN" sz="1800" dirty="0">
                  <a:latin typeface="Arial" panose="020B0604020202020204" pitchFamily="34" charset="0"/>
                  <a:cs typeface="Arial" panose="020B0604020202020204" pitchFamily="34" charset="0"/>
                </a:endParaRPr>
              </a:p>
            </p:txBody>
          </p:sp>
        </mc:Choice>
        <mc:Fallback xmlns="">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0" i="0" u="none" strike="noStrike" kern="1200" baseline="0" dirty="0">
                    <a:solidFill>
                      <a:schemeClr val="tx1"/>
                    </a:solidFill>
                    <a:latin typeface="+mn-lt"/>
                    <a:ea typeface="+mn-ea"/>
                    <a:cs typeface="+mn-cs"/>
                  </a:rPr>
                  <a:t>In the remainder we will examine the ambiguity set</a:t>
                </a:r>
              </a:p>
              <a:p>
                <a:pPr algn="just"/>
                <a:r>
                  <a:rPr lang="en-US" altLang="zh-CN" sz="1800" dirty="0">
                    <a:latin typeface="Arial" panose="020B0604020202020204" pitchFamily="34" charset="0"/>
                    <a:cs typeface="Arial" panose="020B0604020202020204" pitchFamily="34" charset="0"/>
                  </a:rPr>
                  <a:t>The ambiguity set </a:t>
                </a:r>
                <a:r>
                  <a:rPr lang="en-US" altLang="zh-CN" sz="1800" i="0">
                    <a:latin typeface="Cambria Math" panose="02040503050406030204" pitchFamily="18" charset="0"/>
                  </a:rPr>
                  <a:t>𝑄 </a:t>
                </a:r>
                <a:r>
                  <a:rPr lang="en-US" altLang="zh-CN" sz="1800" dirty="0">
                    <a:latin typeface="Arial" panose="020B0604020202020204" pitchFamily="34" charset="0"/>
                    <a:cs typeface="Arial" panose="020B0604020202020204" pitchFamily="34" charset="0"/>
                  </a:rPr>
                  <a:t>can be viewed as the Wasserstein ball of radius</a:t>
                </a:r>
                <a:r>
                  <a:rPr lang="en-US" altLang="zh-CN" sz="1800" b="0" i="0">
                    <a:latin typeface="Cambria Math" panose="02040503050406030204" pitchFamily="18" charset="0"/>
                    <a:ea typeface="Cambria Math" panose="02040503050406030204" pitchFamily="18" charset="0"/>
                  </a:rPr>
                  <a:t> </a:t>
                </a:r>
                <a:r>
                  <a:rPr lang="zh-CN" altLang="en-US" sz="1800" i="0">
                    <a:latin typeface="Cambria Math" panose="02040503050406030204" pitchFamily="18" charset="0"/>
                    <a:ea typeface="Cambria Math" panose="02040503050406030204" pitchFamily="18" charset="0"/>
                  </a:rPr>
                  <a:t>𝜀</a:t>
                </a:r>
                <a:r>
                  <a:rPr lang="en-US" altLang="zh-CN" sz="1800" dirty="0">
                    <a:latin typeface="Arial" panose="020B0604020202020204" pitchFamily="34" charset="0"/>
                    <a:cs typeface="Arial" panose="020B0604020202020204" pitchFamily="34" charset="0"/>
                  </a:rPr>
                  <a:t> centered at the empirical distribution </a:t>
                </a:r>
                <a:r>
                  <a:rPr lang="en-US" altLang="zh-CN" sz="1800" i="0">
                    <a:latin typeface="Cambria Math" panose="02040503050406030204" pitchFamily="18" charset="0"/>
                  </a:rPr>
                  <a:t>(𝑃_𝑁 ) ̂</a:t>
                </a:r>
                <a:r>
                  <a:rPr lang="en-US" altLang="zh-CN" sz="1800" dirty="0">
                    <a:latin typeface="Arial" panose="020B0604020202020204" pitchFamily="34" charset="0"/>
                    <a:cs typeface="Arial" panose="020B0604020202020204" pitchFamily="34" charset="0"/>
                  </a:rPr>
                  <a:t>. Wasserstein ball contains all possible probability distributions. </a:t>
                </a:r>
                <a:r>
                  <a:rPr lang="en-US" altLang="zh-CN" sz="1800" i="0">
                    <a:latin typeface="Cambria Math" panose="02040503050406030204" pitchFamily="18" charset="0"/>
                  </a:rPr>
                  <a:t>𝑄</a:t>
                </a:r>
                <a:r>
                  <a:rPr lang="en-US" altLang="zh-CN" sz="1800" dirty="0">
                    <a:latin typeface="Arial" panose="020B0604020202020204" pitchFamily="34" charset="0"/>
                    <a:cs typeface="Arial" panose="020B0604020202020204" pitchFamily="34" charset="0"/>
                  </a:rPr>
                  <a:t> will include the true distribution with a higher probability.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2800" dirty="0">
                    <a:latin typeface="Arial" panose="020B0604020202020204" pitchFamily="34" charset="0"/>
                    <a:cs typeface="Arial" panose="020B0604020202020204" pitchFamily="34" charset="0"/>
                  </a:rPr>
                  <a:t>Under a common </a:t>
                </a:r>
                <a:r>
                  <a:rPr lang="en-US" altLang="zh-CN" sz="2800" dirty="0">
                    <a:solidFill>
                      <a:srgbClr val="FF0000"/>
                    </a:solidFill>
                    <a:latin typeface="Arial" panose="020B0604020202020204" pitchFamily="34" charset="0"/>
                    <a:cs typeface="Arial" panose="020B0604020202020204" pitchFamily="34" charset="0"/>
                  </a:rPr>
                  <a:t>light tail assumption </a:t>
                </a:r>
                <a:r>
                  <a:rPr lang="en-US" altLang="zh-CN" sz="2800" dirty="0">
                    <a:latin typeface="Arial" panose="020B0604020202020204" pitchFamily="34" charset="0"/>
                    <a:cs typeface="Arial" panose="020B0604020202020204" pitchFamily="34" charset="0"/>
                  </a:rPr>
                  <a:t>on the unknown data-generating distribution, this ambiguity set offers attractive performance.</a:t>
                </a:r>
                <a:endParaRPr lang="zh-CN" altLang="en-US" sz="2800" dirty="0">
                  <a:latin typeface="Arial" panose="020B0604020202020204" pitchFamily="34" charset="0"/>
                  <a:cs typeface="Arial" panose="020B0604020202020204" pitchFamily="34" charset="0"/>
                </a:endParaRPr>
              </a:p>
              <a:p>
                <a:pPr algn="just"/>
                <a:endParaRPr lang="en-US" altLang="zh-CN" sz="1800" dirty="0">
                  <a:latin typeface="Arial" panose="020B0604020202020204" pitchFamily="34" charset="0"/>
                  <a:cs typeface="Arial" panose="020B0604020202020204" pitchFamily="34" charset="0"/>
                </a:endParaRPr>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13</a:t>
            </a:fld>
            <a:endParaRPr lang="zh-CN" altLang="en-US"/>
          </a:p>
        </p:txBody>
      </p:sp>
    </p:spTree>
    <p:extLst>
      <p:ext uri="{BB962C8B-B14F-4D97-AF65-F5344CB8AC3E}">
        <p14:creationId xmlns:p14="http://schemas.microsoft.com/office/powerpoint/2010/main" val="1350747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FF0000"/>
                    </a:solidFill>
                  </a:rPr>
                  <a:t>How to calculate </a:t>
                </a:r>
                <a14:m>
                  <m:oMath xmlns:m="http://schemas.openxmlformats.org/officeDocument/2006/math">
                    <m:r>
                      <a:rPr lang="zh-CN" altLang="en-US" sz="1200" b="0" i="1">
                        <a:solidFill>
                          <a:srgbClr val="FF0000"/>
                        </a:solidFill>
                        <a:latin typeface="Cambria Math" panose="02040503050406030204" pitchFamily="18" charset="0"/>
                      </a:rPr>
                      <m:t>𝜀</m:t>
                    </m:r>
                    <m:r>
                      <m:rPr>
                        <m:nor/>
                      </m:rPr>
                      <a:rPr lang="en-US" altLang="zh-CN" sz="1200" b="1">
                        <a:solidFill>
                          <a:srgbClr val="FF0000"/>
                        </a:solidFill>
                      </a:rPr>
                      <m:t>  </m:t>
                    </m:r>
                    <m:r>
                      <m:rPr>
                        <m:nor/>
                      </m:rPr>
                      <a:rPr lang="en-US" altLang="zh-CN" sz="1200" b="1">
                        <a:solidFill>
                          <a:srgbClr val="FF0000"/>
                        </a:solidFill>
                      </a:rPr>
                      <m:t>of</m:t>
                    </m:r>
                    <m:r>
                      <m:rPr>
                        <m:nor/>
                      </m:rPr>
                      <a:rPr lang="en-US" altLang="zh-CN" sz="1200" b="1">
                        <a:solidFill>
                          <a:srgbClr val="FF0000"/>
                        </a:solidFill>
                      </a:rPr>
                      <m:t>  </m:t>
                    </m:r>
                    <m:r>
                      <m:rPr>
                        <m:nor/>
                      </m:rPr>
                      <a:rPr lang="en-US" altLang="zh-CN" sz="1200" b="1" dirty="0">
                        <a:solidFill>
                          <a:srgbClr val="FF0000"/>
                        </a:solidFill>
                      </a:rPr>
                      <m:t>ambiguity</m:t>
                    </m:r>
                    <m:r>
                      <m:rPr>
                        <m:nor/>
                      </m:rPr>
                      <a:rPr lang="en-US" altLang="zh-CN" sz="1200" b="1" dirty="0">
                        <a:solidFill>
                          <a:srgbClr val="FF0000"/>
                        </a:solidFill>
                      </a:rPr>
                      <m:t> </m:t>
                    </m:r>
                    <m:r>
                      <m:rPr>
                        <m:nor/>
                      </m:rPr>
                      <a:rPr lang="en-US" altLang="zh-CN" sz="1200" b="1" dirty="0">
                        <a:solidFill>
                          <a:srgbClr val="FF0000"/>
                        </a:solidFill>
                      </a:rPr>
                      <m:t>sets</m:t>
                    </m:r>
                  </m:oMath>
                </a14:m>
                <a:endParaRPr lang="en-US" altLang="zh-CN"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We will introduce Theorem. </a:t>
                </a:r>
                <a:r>
                  <a:rPr lang="en-US" altLang="zh-CN" sz="1200" i="1" dirty="0">
                    <a:latin typeface="Arial" panose="020B0604020202020204" pitchFamily="34" charset="0"/>
                    <a:cs typeface="Arial" panose="020B0604020202020204" pitchFamily="34" charset="0"/>
                  </a:rPr>
                  <a:t>Suppose that </a:t>
                </a:r>
                <a14:m>
                  <m:oMath xmlns:m="http://schemas.openxmlformats.org/officeDocument/2006/math">
                    <m:acc>
                      <m:accPr>
                        <m:chr m:val="̂"/>
                        <m:ctrlPr>
                          <a:rPr lang="en-US" altLang="zh-CN" sz="1200" i="1">
                            <a:latin typeface="Cambria Math" panose="02040503050406030204" pitchFamily="18" charset="0"/>
                          </a:rPr>
                        </m:ctrlPr>
                      </m:accPr>
                      <m:e>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𝑁</m:t>
                            </m:r>
                          </m:sub>
                        </m:sSub>
                      </m:e>
                    </m:acc>
                  </m:oMath>
                </a14:m>
                <a:r>
                  <a:rPr lang="en-US" altLang="zh-CN" sz="1200" i="1" dirty="0">
                    <a:latin typeface="Arial" panose="020B0604020202020204" pitchFamily="34" charset="0"/>
                    <a:cs typeface="Arial" panose="020B0604020202020204" pitchFamily="34" charset="0"/>
                  </a:rPr>
                  <a:t> is the empirical distribution,, and the unknown true distribution </a:t>
                </a:r>
                <a14:m>
                  <m:oMath xmlns:m="http://schemas.openxmlformats.org/officeDocument/2006/math">
                    <m:r>
                      <a:rPr lang="en-US" altLang="zh-CN" sz="1200" i="1" dirty="0" smtClean="0">
                        <a:latin typeface="Cambria Math" panose="02040503050406030204" pitchFamily="18" charset="0"/>
                      </a:rPr>
                      <m:t>𝑃</m:t>
                    </m:r>
                  </m:oMath>
                </a14:m>
                <a:r>
                  <a:rPr lang="en-US" altLang="zh-CN" sz="1200" i="1" dirty="0">
                    <a:latin typeface="Arial" panose="020B0604020202020204" pitchFamily="34" charset="0"/>
                    <a:cs typeface="Arial" panose="020B0604020202020204" pitchFamily="34" charset="0"/>
                  </a:rPr>
                  <a:t> is light-tailed in the sense Then, there are constants </a:t>
                </a:r>
                <a14:m>
                  <m:oMath xmlns:m="http://schemas.openxmlformats.org/officeDocument/2006/math">
                    <m:r>
                      <a:rPr lang="en-US" altLang="zh-CN" sz="1200" i="1" dirty="0" smtClean="0">
                        <a:latin typeface="Cambria Math" panose="02040503050406030204" pitchFamily="18" charset="0"/>
                      </a:rPr>
                      <m:t>𝑐</m:t>
                    </m:r>
                    <m:r>
                      <a:rPr lang="en-US" altLang="zh-CN" sz="1200" i="1" dirty="0" smtClean="0">
                        <a:latin typeface="Cambria Math" panose="02040503050406030204" pitchFamily="18" charset="0"/>
                      </a:rPr>
                      <m:t>1, </m:t>
                    </m:r>
                    <m:r>
                      <a:rPr lang="en-US" altLang="zh-CN" sz="1200" i="1" dirty="0" smtClean="0">
                        <a:latin typeface="Cambria Math" panose="02040503050406030204" pitchFamily="18" charset="0"/>
                      </a:rPr>
                      <m:t>𝑐</m:t>
                    </m:r>
                    <m:r>
                      <a:rPr lang="en-US" altLang="zh-CN" sz="1200" i="1" dirty="0" smtClean="0">
                        <a:latin typeface="Cambria Math" panose="02040503050406030204" pitchFamily="18" charset="0"/>
                      </a:rPr>
                      <m:t>2&gt;0 </m:t>
                    </m:r>
                  </m:oMath>
                </a14:m>
                <a:r>
                  <a:rPr lang="en-US" altLang="zh-CN" sz="1200" i="1" dirty="0">
                    <a:latin typeface="Arial" panose="020B0604020202020204" pitchFamily="34" charset="0"/>
                    <a:cs typeface="Arial" panose="020B0604020202020204" pitchFamily="34" charset="0"/>
                  </a:rPr>
                  <a:t> that depend on </a:t>
                </a:r>
                <a14:m>
                  <m:oMath xmlns:m="http://schemas.openxmlformats.org/officeDocument/2006/math">
                    <m:r>
                      <a:rPr lang="en-US" altLang="zh-CN" sz="1200" i="1" dirty="0" smtClean="0">
                        <a:latin typeface="Cambria Math" panose="02040503050406030204" pitchFamily="18" charset="0"/>
                      </a:rPr>
                      <m:t>𝑃</m:t>
                    </m:r>
                  </m:oMath>
                </a14:m>
                <a:r>
                  <a:rPr lang="en-US" altLang="zh-CN" sz="1200" i="1" dirty="0">
                    <a:latin typeface="Arial" panose="020B0604020202020204" pitchFamily="34" charset="0"/>
                    <a:cs typeface="Arial" panose="020B0604020202020204" pitchFamily="34" charset="0"/>
                  </a:rPr>
                  <a:t> only through </a:t>
                </a:r>
                <a14:m>
                  <m:oMath xmlns:m="http://schemas.openxmlformats.org/officeDocument/2006/math">
                    <m:r>
                      <a:rPr lang="en-US" altLang="zh-CN" sz="1200" i="1" dirty="0" smtClean="0">
                        <a:latin typeface="Cambria Math" panose="02040503050406030204" pitchFamily="18" charset="0"/>
                      </a:rPr>
                      <m:t>𝛼</m:t>
                    </m:r>
                    <m:r>
                      <a:rPr lang="en-US" altLang="zh-CN" sz="1200" i="1" dirty="0" smtClean="0">
                        <a:latin typeface="Cambria Math" panose="02040503050406030204" pitchFamily="18" charset="0"/>
                      </a:rPr>
                      <m:t>, </m:t>
                    </m:r>
                    <m:r>
                      <a:rPr lang="en-US" altLang="zh-CN" sz="1200" i="1" dirty="0" smtClean="0">
                        <a:latin typeface="Cambria Math" panose="02040503050406030204" pitchFamily="18" charset="0"/>
                      </a:rPr>
                      <m:t>𝐴</m:t>
                    </m:r>
                  </m:oMath>
                </a14:m>
                <a:r>
                  <a:rPr lang="en-US" altLang="zh-CN" sz="1200" i="1" dirty="0">
                    <a:latin typeface="Arial" panose="020B0604020202020204" pitchFamily="34" charset="0"/>
                    <a:cs typeface="Arial" panose="020B0604020202020204" pitchFamily="34" charset="0"/>
                  </a:rPr>
                  <a:t>, and </a:t>
                </a:r>
                <a14:m>
                  <m:oMath xmlns:m="http://schemas.openxmlformats.org/officeDocument/2006/math">
                    <m:r>
                      <a:rPr lang="en-US" altLang="zh-CN" sz="1200" i="1" dirty="0" smtClean="0">
                        <a:latin typeface="Cambria Math" panose="02040503050406030204" pitchFamily="18" charset="0"/>
                      </a:rPr>
                      <m:t>𝑚</m:t>
                    </m:r>
                  </m:oMath>
                </a14:m>
                <a:r>
                  <a:rPr lang="en-US" altLang="zh-CN" sz="1200" i="1" dirty="0">
                    <a:latin typeface="Arial" panose="020B0604020202020204" pitchFamily="34" charset="0"/>
                    <a:cs typeface="Arial" panose="020B0604020202020204" pitchFamily="34" charset="0"/>
                  </a:rPr>
                  <a:t> such that for any </a:t>
                </a:r>
                <a14:m>
                  <m:oMath xmlns:m="http://schemas.openxmlformats.org/officeDocument/2006/math">
                    <m:r>
                      <a:rPr lang="en-US" altLang="zh-CN" sz="1200" i="1" dirty="0" smtClean="0">
                        <a:latin typeface="Cambria Math" panose="02040503050406030204" pitchFamily="18" charset="0"/>
                      </a:rPr>
                      <m:t>𝜂</m:t>
                    </m:r>
                    <m:r>
                      <a:rPr lang="en-US" altLang="zh-CN" sz="1200" i="1" dirty="0" smtClean="0">
                        <a:latin typeface="Cambria Math" panose="02040503050406030204" pitchFamily="18" charset="0"/>
                      </a:rPr>
                      <m:t> ∈ (0, 1] </m:t>
                    </m:r>
                  </m:oMath>
                </a14:m>
                <a:r>
                  <a:rPr lang="en-US" altLang="zh-CN" sz="1200" i="1" dirty="0">
                    <a:latin typeface="Arial" panose="020B0604020202020204" pitchFamily="34" charset="0"/>
                    <a:cs typeface="Arial" panose="020B0604020202020204" pitchFamily="34" charset="0"/>
                  </a:rPr>
                  <a:t>the concentration inequality i.e.,</a:t>
                </a:r>
                <a:r>
                  <a:rPr lang="en-US" altLang="zh-CN" sz="1200" b="0" i="0" u="none" strike="noStrike" kern="1200" baseline="0" dirty="0">
                    <a:solidFill>
                      <a:schemeClr val="tx1"/>
                    </a:solidFill>
                    <a:latin typeface="+mn-lt"/>
                    <a:ea typeface="+mn-ea"/>
                    <a:cs typeface="+mn-cs"/>
                  </a:rPr>
                  <a:t> the Measure concentration can be given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CMR10"/>
                  </a:rPr>
                  <a:t>Theorem provides an a priori estimate of the probability that the unknown data-generating distribution </a:t>
                </a:r>
                <a:r>
                  <a:rPr lang="en-US" altLang="zh-CN" sz="1800" b="0" i="0" u="none" strike="noStrike" baseline="0" dirty="0">
                    <a:latin typeface="CMR10"/>
                  </a:rPr>
                  <a:t>resides outside of the Wasserstein ball.</a:t>
                </a:r>
                <a:r>
                  <a:rPr lang="zh-CN" altLang="en-US" sz="1800" b="0" i="0" u="none" strike="noStrike" baseline="0" dirty="0">
                    <a:latin typeface="CMR10"/>
                  </a:rPr>
                  <a:t> </a:t>
                </a:r>
                <a:r>
                  <a:rPr lang="en-US" altLang="zh-CN" sz="1800" b="0" i="0" u="none" strike="noStrike" baseline="0" dirty="0">
                    <a:solidFill>
                      <a:srgbClr val="000000"/>
                    </a:solidFill>
                    <a:latin typeface="CMR10"/>
                  </a:rPr>
                  <a:t>Thus, we can use Theorem to estimate the radius of the smallest Wasserstein ball that contains </a:t>
                </a:r>
                <a:r>
                  <a:rPr lang="en-US" altLang="zh-CN" sz="1800" b="0" i="0" u="none" strike="noStrike" baseline="0" dirty="0">
                    <a:solidFill>
                      <a:srgbClr val="000000"/>
                    </a:solidFill>
                    <a:latin typeface="dsrom10"/>
                  </a:rPr>
                  <a:t>P </a:t>
                </a:r>
                <a:r>
                  <a:rPr lang="en-US" altLang="zh-CN" sz="1800" b="0" i="0" u="none" strike="noStrike" baseline="0" dirty="0">
                    <a:solidFill>
                      <a:srgbClr val="000000"/>
                    </a:solidFill>
                    <a:latin typeface="CMR10"/>
                  </a:rPr>
                  <a:t>with certain confidence. </a:t>
                </a:r>
                <a:r>
                  <a:rPr lang="en-US" altLang="zh-CN" sz="1200" dirty="0">
                    <a:solidFill>
                      <a:srgbClr val="FF0000"/>
                    </a:solidFill>
                    <a:latin typeface="Arial" panose="020B0604020202020204" pitchFamily="34" charset="0"/>
                    <a:cs typeface="Arial" panose="020B0604020202020204" pitchFamily="34" charset="0"/>
                  </a:rPr>
                  <a:t>Theorem can be used directly during reformulation</a:t>
                </a:r>
                <a:r>
                  <a:rPr lang="en-US" altLang="zh-CN" sz="1200" i="1" dirty="0">
                    <a:solidFill>
                      <a:srgbClr val="FF0000"/>
                    </a:solidFill>
                    <a:latin typeface="Arial" panose="020B0604020202020204" pitchFamily="34" charset="0"/>
                    <a:cs typeface="Arial" panose="020B0604020202020204" pitchFamily="34" charset="0"/>
                  </a:rPr>
                  <a:t>. </a:t>
                </a:r>
                <a:endParaRPr lang="en-US" altLang="zh-CN"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FF0000"/>
                    </a:solidFill>
                  </a:rPr>
                  <a:t>How to calculate </a:t>
                </a:r>
                <a:r>
                  <a:rPr lang="zh-CN" altLang="en-US" sz="1200" b="0" i="0">
                    <a:solidFill>
                      <a:srgbClr val="FF0000"/>
                    </a:solidFill>
                    <a:latin typeface="Cambria Math" panose="02040503050406030204" pitchFamily="18" charset="0"/>
                  </a:rPr>
                  <a:t>𝜀</a:t>
                </a:r>
                <a:r>
                  <a:rPr lang="en-US" altLang="zh-CN" sz="1200" b="1" i="0">
                    <a:solidFill>
                      <a:srgbClr val="FF0000"/>
                    </a:solidFill>
                    <a:latin typeface="Cambria Math" panose="02040503050406030204" pitchFamily="18" charset="0"/>
                  </a:rPr>
                  <a:t>"  of  </a:t>
                </a:r>
                <a:r>
                  <a:rPr lang="en-US" altLang="zh-CN" sz="1200" b="1" i="0" dirty="0">
                    <a:solidFill>
                      <a:srgbClr val="FF0000"/>
                    </a:solidFill>
                    <a:latin typeface="Cambria Math" panose="02040503050406030204" pitchFamily="18" charset="0"/>
                  </a:rPr>
                  <a:t>ambiguity sets</a:t>
                </a:r>
                <a:r>
                  <a:rPr lang="zh-CN" altLang="en-US" sz="1200" b="1" i="0" dirty="0">
                    <a:solidFill>
                      <a:srgbClr val="FF0000"/>
                    </a:solidFill>
                  </a:rPr>
                  <a:t>"</a:t>
                </a:r>
                <a:endParaRPr lang="en-US" altLang="zh-CN" sz="12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Arial" panose="020B0604020202020204" pitchFamily="34" charset="0"/>
                    <a:cs typeface="Arial" panose="020B0604020202020204" pitchFamily="34" charset="0"/>
                  </a:rPr>
                  <a:t>We will introduce Theorem. </a:t>
                </a:r>
                <a:r>
                  <a:rPr lang="en-US" altLang="zh-CN" sz="1200" i="1" dirty="0">
                    <a:latin typeface="Arial" panose="020B0604020202020204" pitchFamily="34" charset="0"/>
                    <a:cs typeface="Arial" panose="020B0604020202020204" pitchFamily="34" charset="0"/>
                  </a:rPr>
                  <a:t>Suppose that </a:t>
                </a:r>
                <a:r>
                  <a:rPr lang="en-US" altLang="zh-CN" sz="1200" i="0">
                    <a:latin typeface="Cambria Math" panose="02040503050406030204" pitchFamily="18" charset="0"/>
                  </a:rPr>
                  <a:t>(𝑃_𝑁 ) ̂</a:t>
                </a:r>
                <a:r>
                  <a:rPr lang="en-US" altLang="zh-CN" sz="1200" i="1" dirty="0">
                    <a:latin typeface="Arial" panose="020B0604020202020204" pitchFamily="34" charset="0"/>
                    <a:cs typeface="Arial" panose="020B0604020202020204" pitchFamily="34" charset="0"/>
                  </a:rPr>
                  <a:t> is the empirical distribution,, and the unknown true distribution </a:t>
                </a:r>
                <a:r>
                  <a:rPr lang="en-US" altLang="zh-CN" sz="1200" i="0" dirty="0">
                    <a:latin typeface="Cambria Math" panose="02040503050406030204" pitchFamily="18" charset="0"/>
                  </a:rPr>
                  <a:t>𝑃</a:t>
                </a:r>
                <a:r>
                  <a:rPr lang="en-US" altLang="zh-CN" sz="1200" i="1" dirty="0">
                    <a:latin typeface="Arial" panose="020B0604020202020204" pitchFamily="34" charset="0"/>
                    <a:cs typeface="Arial" panose="020B0604020202020204" pitchFamily="34" charset="0"/>
                  </a:rPr>
                  <a:t> is light-tailed in the sense Then, there are constants </a:t>
                </a:r>
                <a:r>
                  <a:rPr lang="en-US" altLang="zh-CN" sz="1200" i="0" dirty="0">
                    <a:latin typeface="Cambria Math" panose="02040503050406030204" pitchFamily="18" charset="0"/>
                  </a:rPr>
                  <a:t>𝑐1, 𝑐2&gt;0 </a:t>
                </a:r>
                <a:r>
                  <a:rPr lang="en-US" altLang="zh-CN" sz="1200" i="1" dirty="0">
                    <a:latin typeface="Arial" panose="020B0604020202020204" pitchFamily="34" charset="0"/>
                    <a:cs typeface="Arial" panose="020B0604020202020204" pitchFamily="34" charset="0"/>
                  </a:rPr>
                  <a:t> that depend on </a:t>
                </a:r>
                <a:r>
                  <a:rPr lang="en-US" altLang="zh-CN" sz="1200" i="0" dirty="0">
                    <a:latin typeface="Cambria Math" panose="02040503050406030204" pitchFamily="18" charset="0"/>
                  </a:rPr>
                  <a:t>𝑃</a:t>
                </a:r>
                <a:r>
                  <a:rPr lang="en-US" altLang="zh-CN" sz="1200" i="1" dirty="0">
                    <a:latin typeface="Arial" panose="020B0604020202020204" pitchFamily="34" charset="0"/>
                    <a:cs typeface="Arial" panose="020B0604020202020204" pitchFamily="34" charset="0"/>
                  </a:rPr>
                  <a:t> only through </a:t>
                </a:r>
                <a:r>
                  <a:rPr lang="en-US" altLang="zh-CN" sz="1200" i="0" dirty="0">
                    <a:latin typeface="Cambria Math" panose="02040503050406030204" pitchFamily="18" charset="0"/>
                  </a:rPr>
                  <a:t>𝛼, 𝐴</a:t>
                </a:r>
                <a:r>
                  <a:rPr lang="en-US" altLang="zh-CN" sz="1200" i="1" dirty="0">
                    <a:latin typeface="Arial" panose="020B0604020202020204" pitchFamily="34" charset="0"/>
                    <a:cs typeface="Arial" panose="020B0604020202020204" pitchFamily="34" charset="0"/>
                  </a:rPr>
                  <a:t>, and </a:t>
                </a:r>
                <a:r>
                  <a:rPr lang="en-US" altLang="zh-CN" sz="1200" i="0" dirty="0">
                    <a:latin typeface="Cambria Math" panose="02040503050406030204" pitchFamily="18" charset="0"/>
                  </a:rPr>
                  <a:t>𝑚</a:t>
                </a:r>
                <a:r>
                  <a:rPr lang="en-US" altLang="zh-CN" sz="1200" i="1" dirty="0">
                    <a:latin typeface="Arial" panose="020B0604020202020204" pitchFamily="34" charset="0"/>
                    <a:cs typeface="Arial" panose="020B0604020202020204" pitchFamily="34" charset="0"/>
                  </a:rPr>
                  <a:t> such that for any </a:t>
                </a:r>
                <a:r>
                  <a:rPr lang="en-US" altLang="zh-CN" sz="1200" i="0" dirty="0">
                    <a:latin typeface="Cambria Math" panose="02040503050406030204" pitchFamily="18" charset="0"/>
                  </a:rPr>
                  <a:t>𝜂 ∈ (0, 1] </a:t>
                </a:r>
                <a:r>
                  <a:rPr lang="en-US" altLang="zh-CN" sz="1200" i="1" dirty="0">
                    <a:latin typeface="Arial" panose="020B0604020202020204" pitchFamily="34" charset="0"/>
                    <a:cs typeface="Arial" panose="020B0604020202020204" pitchFamily="34" charset="0"/>
                  </a:rPr>
                  <a:t>the concentration inequality i.e.,</a:t>
                </a:r>
                <a:r>
                  <a:rPr lang="en-US" altLang="zh-CN" sz="1200" b="0" i="0" u="none" strike="noStrike" kern="1200" baseline="0" dirty="0">
                    <a:solidFill>
                      <a:schemeClr val="tx1"/>
                    </a:solidFill>
                    <a:latin typeface="+mn-lt"/>
                    <a:ea typeface="+mn-ea"/>
                    <a:cs typeface="+mn-cs"/>
                  </a:rPr>
                  <a:t> the Measure concentration can be given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CMR10"/>
                  </a:rPr>
                  <a:t>Theorem provides an a priori estimate of the probability that the unknown data-generating distribution </a:t>
                </a:r>
                <a:r>
                  <a:rPr lang="en-US" altLang="zh-CN" sz="1800" b="0" i="0" u="none" strike="noStrike" baseline="0" dirty="0">
                    <a:latin typeface="CMR10"/>
                  </a:rPr>
                  <a:t>resides outside of the Wasserstein ball.</a:t>
                </a:r>
                <a:r>
                  <a:rPr lang="zh-CN" altLang="en-US" sz="1800" b="0" i="0" u="none" strike="noStrike" baseline="0" dirty="0">
                    <a:latin typeface="CMR10"/>
                  </a:rPr>
                  <a:t> </a:t>
                </a:r>
                <a:r>
                  <a:rPr lang="en-US" altLang="zh-CN" sz="1800" b="0" i="0" u="none" strike="noStrike" baseline="0" dirty="0">
                    <a:solidFill>
                      <a:srgbClr val="000000"/>
                    </a:solidFill>
                    <a:latin typeface="CMR10"/>
                  </a:rPr>
                  <a:t>Thus, we can use Theorem to estimate the radius of the smallest Wasserstein ball that contains </a:t>
                </a:r>
                <a:r>
                  <a:rPr lang="en-US" altLang="zh-CN" sz="1800" b="0" i="0" u="none" strike="noStrike" baseline="0" dirty="0">
                    <a:solidFill>
                      <a:srgbClr val="000000"/>
                    </a:solidFill>
                    <a:latin typeface="dsrom10"/>
                  </a:rPr>
                  <a:t>P </a:t>
                </a:r>
                <a:r>
                  <a:rPr lang="en-US" altLang="zh-CN" sz="1800" b="0" i="0" u="none" strike="noStrike" baseline="0" dirty="0">
                    <a:solidFill>
                      <a:srgbClr val="000000"/>
                    </a:solidFill>
                    <a:latin typeface="CMR10"/>
                  </a:rPr>
                  <a:t>with certain confidence. </a:t>
                </a:r>
                <a:r>
                  <a:rPr lang="en-US" altLang="zh-CN" sz="1200" dirty="0">
                    <a:solidFill>
                      <a:srgbClr val="FF0000"/>
                    </a:solidFill>
                    <a:latin typeface="Arial" panose="020B0604020202020204" pitchFamily="34" charset="0"/>
                    <a:cs typeface="Arial" panose="020B0604020202020204" pitchFamily="34" charset="0"/>
                  </a:rPr>
                  <a:t>Theorem can be used directly during reformulation</a:t>
                </a:r>
                <a:r>
                  <a:rPr lang="en-US" altLang="zh-CN" sz="1200" i="1" dirty="0">
                    <a:solidFill>
                      <a:srgbClr val="FF0000"/>
                    </a:solidFill>
                    <a:latin typeface="Arial" panose="020B0604020202020204" pitchFamily="34" charset="0"/>
                    <a:cs typeface="Arial" panose="020B0604020202020204" pitchFamily="34" charset="0"/>
                  </a:rPr>
                  <a:t>. </a:t>
                </a:r>
                <a:endParaRPr lang="en-US" altLang="zh-CN" sz="1200" i="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FF0000"/>
                  </a:solidFill>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14</a:t>
            </a:fld>
            <a:endParaRPr lang="zh-CN" altLang="en-US"/>
          </a:p>
        </p:txBody>
      </p:sp>
    </p:spTree>
    <p:extLst>
      <p:ext uri="{BB962C8B-B14F-4D97-AF65-F5344CB8AC3E}">
        <p14:creationId xmlns:p14="http://schemas.microsoft.com/office/powerpoint/2010/main" val="2192304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b="0" i="0" u="none" strike="noStrike" baseline="0" dirty="0">
                    <a:latin typeface="Arial" panose="020B0604020202020204" pitchFamily="34" charset="0"/>
                    <a:cs typeface="Arial" panose="020B0604020202020204" pitchFamily="34" charset="0"/>
                  </a:rPr>
                  <a:t>Computing the Wasserstein distance between two </a:t>
                </a:r>
                <a:r>
                  <a:rPr lang="en-US" altLang="zh-CN" sz="1200" b="0" i="0" u="none" strike="noStrike" baseline="0" dirty="0">
                    <a:solidFill>
                      <a:srgbClr val="FF0000"/>
                    </a:solidFill>
                    <a:latin typeface="Arial" panose="020B0604020202020204" pitchFamily="34" charset="0"/>
                    <a:cs typeface="Arial" panose="020B0604020202020204" pitchFamily="34" charset="0"/>
                  </a:rPr>
                  <a:t>discrete distributions </a:t>
                </a:r>
                <a:r>
                  <a:rPr lang="en-US" altLang="zh-CN" sz="1200" b="0" i="0" u="none" strike="noStrike" baseline="0" dirty="0">
                    <a:latin typeface="Arial" panose="020B0604020202020204" pitchFamily="34" charset="0"/>
                    <a:cs typeface="Arial" panose="020B0604020202020204" pitchFamily="34" charset="0"/>
                  </a:rPr>
                  <a:t>amounts to solving a tractable linear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However, if one of the distributions is </a:t>
                </a:r>
                <a:r>
                  <a:rPr lang="en-US" altLang="zh-CN" sz="1200" b="0" i="0" u="none" strike="noStrike" baseline="0" dirty="0">
                    <a:solidFill>
                      <a:srgbClr val="FF0000"/>
                    </a:solidFill>
                    <a:latin typeface="Arial" panose="020B0604020202020204" pitchFamily="34" charset="0"/>
                    <a:cs typeface="Arial" panose="020B0604020202020204" pitchFamily="34" charset="0"/>
                  </a:rPr>
                  <a:t>continuous</a:t>
                </a:r>
                <a:r>
                  <a:rPr lang="en-US" altLang="zh-CN" sz="1200" b="0" i="0" u="none" strike="noStrike" baseline="0" dirty="0">
                    <a:latin typeface="Arial" panose="020B0604020202020204" pitchFamily="34" charset="0"/>
                    <a:cs typeface="Arial" panose="020B0604020202020204" pitchFamily="34" charset="0"/>
                  </a:rPr>
                  <a:t>, it becomes intractable to compute Wasserstein distance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Computing the Wasserstein distance between two distributions </a:t>
                </a:r>
                <a14:m>
                  <m:oMath xmlns:m="http://schemas.openxmlformats.org/officeDocument/2006/math">
                    <m:acc>
                      <m:accPr>
                        <m:chr m:val="̂"/>
                        <m:ctrlPr>
                          <a:rPr lang="en-US" altLang="zh-CN" sz="1200" i="1" smtClean="0">
                            <a:latin typeface="Cambria Math" panose="02040503050406030204" pitchFamily="18" charset="0"/>
                          </a:rPr>
                        </m:ctrlPr>
                      </m:accPr>
                      <m:e>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𝑁</m:t>
                            </m:r>
                          </m:sub>
                        </m:sSub>
                      </m:e>
                    </m:acc>
                  </m:oMath>
                </a14:m>
                <a:r>
                  <a:rPr lang="en-US" altLang="zh-CN" sz="1200" b="0" i="0" u="none" strike="noStrike" baseline="0" dirty="0">
                    <a:latin typeface="Arial" panose="020B0604020202020204" pitchFamily="34" charset="0"/>
                    <a:cs typeface="Arial" panose="020B0604020202020204" pitchFamily="34" charset="0"/>
                  </a:rPr>
                  <a:t> and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𝑃</m:t>
                        </m:r>
                      </m:e>
                      <m:sub>
                        <m:r>
                          <a:rPr lang="en-US" altLang="zh-CN" sz="1200" i="1">
                            <a:latin typeface="Cambria Math" panose="02040503050406030204" pitchFamily="18" charset="0"/>
                          </a:rPr>
                          <m:t>𝑁</m:t>
                        </m:r>
                      </m:sub>
                    </m:sSub>
                    <m:r>
                      <a:rPr lang="en-US" altLang="zh-CN" sz="1200" i="1">
                        <a:latin typeface="Cambria Math" panose="02040503050406030204" pitchFamily="18" charset="0"/>
                      </a:rPr>
                      <m:t> </m:t>
                    </m:r>
                  </m:oMath>
                </a14:m>
                <a:r>
                  <a:rPr lang="en-US" altLang="zh-CN" sz="1200" b="0" i="0" u="none" strike="noStrike" baseline="0" dirty="0">
                    <a:latin typeface="Arial" panose="020B0604020202020204" pitchFamily="34" charset="0"/>
                    <a:cs typeface="Arial" panose="020B0604020202020204" pitchFamily="34" charset="0"/>
                  </a:rPr>
                  <a:t>is NP-hard if not both the distributions are discrete.</a:t>
                </a:r>
                <a:endParaRPr lang="zh-CN" altLang="en-US" sz="12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Even though we cannot compute the Wasserstein distance, we can derive </a:t>
                </a:r>
                <a:r>
                  <a:rPr lang="en-US" altLang="zh-CN" sz="1200" b="0" i="0" u="none" strike="noStrike" baseline="0" dirty="0">
                    <a:solidFill>
                      <a:srgbClr val="FF0000"/>
                    </a:solidFill>
                    <a:latin typeface="Arial" panose="020B0604020202020204" pitchFamily="34" charset="0"/>
                    <a:cs typeface="Arial" panose="020B0604020202020204" pitchFamily="34" charset="0"/>
                  </a:rPr>
                  <a:t>tractable bounds </a:t>
                </a:r>
                <a:r>
                  <a:rPr lang="en-US" altLang="zh-CN" sz="1200" b="0" i="0" u="none" strike="noStrike" baseline="0" dirty="0">
                    <a:latin typeface="Arial" panose="020B0604020202020204" pitchFamily="34" charset="0"/>
                    <a:cs typeface="Arial" panose="020B0604020202020204" pitchFamily="34" charset="0"/>
                  </a:rPr>
                  <a:t>on the worst-case risk in the Wasserstein ball, and exact computation for the worst-case risk in some situations.</a:t>
                </a:r>
                <a:endParaRPr lang="zh-CN"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r>
                  <a:rPr lang="en-US" altLang="zh-CN" sz="1200" b="0" i="0" u="none" strike="noStrike" baseline="0" dirty="0">
                    <a:latin typeface="Arial" panose="020B0604020202020204" pitchFamily="34" charset="0"/>
                    <a:cs typeface="Arial" panose="020B0604020202020204" pitchFamily="34" charset="0"/>
                  </a:rPr>
                  <a:t>Computing the Wasserstein distance between two </a:t>
                </a:r>
                <a:r>
                  <a:rPr lang="en-US" altLang="zh-CN" sz="1200" b="0" i="0" u="none" strike="noStrike" baseline="0" dirty="0">
                    <a:solidFill>
                      <a:srgbClr val="FF0000"/>
                    </a:solidFill>
                    <a:latin typeface="Arial" panose="020B0604020202020204" pitchFamily="34" charset="0"/>
                    <a:cs typeface="Arial" panose="020B0604020202020204" pitchFamily="34" charset="0"/>
                  </a:rPr>
                  <a:t>discrete distributions </a:t>
                </a:r>
                <a:r>
                  <a:rPr lang="en-US" altLang="zh-CN" sz="1200" b="0" i="0" u="none" strike="noStrike" baseline="0" dirty="0">
                    <a:latin typeface="Arial" panose="020B0604020202020204" pitchFamily="34" charset="0"/>
                    <a:cs typeface="Arial" panose="020B0604020202020204" pitchFamily="34" charset="0"/>
                  </a:rPr>
                  <a:t>amounts to solving a tractable linear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However, if one of the distributions is </a:t>
                </a:r>
                <a:r>
                  <a:rPr lang="en-US" altLang="zh-CN" sz="1200" b="0" i="0" u="none" strike="noStrike" baseline="0" dirty="0">
                    <a:solidFill>
                      <a:srgbClr val="FF0000"/>
                    </a:solidFill>
                    <a:latin typeface="Arial" panose="020B0604020202020204" pitchFamily="34" charset="0"/>
                    <a:cs typeface="Arial" panose="020B0604020202020204" pitchFamily="34" charset="0"/>
                  </a:rPr>
                  <a:t>continuous</a:t>
                </a:r>
                <a:r>
                  <a:rPr lang="en-US" altLang="zh-CN" sz="1200" b="0" i="0" u="none" strike="noStrike" baseline="0" dirty="0">
                    <a:latin typeface="Arial" panose="020B0604020202020204" pitchFamily="34" charset="0"/>
                    <a:cs typeface="Arial" panose="020B0604020202020204" pitchFamily="34" charset="0"/>
                  </a:rPr>
                  <a:t>, it becomes intractable to compute Wasserstein distance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Computing the Wasserstein distance between two distributions </a:t>
                </a:r>
                <a:r>
                  <a:rPr lang="en-US" altLang="zh-CN" sz="1200" i="0">
                    <a:latin typeface="Cambria Math" panose="02040503050406030204" pitchFamily="18" charset="0"/>
                  </a:rPr>
                  <a:t>(𝑃_𝑁 ) ̂</a:t>
                </a:r>
                <a:r>
                  <a:rPr lang="en-US" altLang="zh-CN" sz="1200" b="0" i="0" u="none" strike="noStrike" baseline="0" dirty="0">
                    <a:latin typeface="Arial" panose="020B0604020202020204" pitchFamily="34" charset="0"/>
                    <a:cs typeface="Arial" panose="020B0604020202020204" pitchFamily="34" charset="0"/>
                  </a:rPr>
                  <a:t> and </a:t>
                </a:r>
                <a:r>
                  <a:rPr lang="en-US" altLang="zh-CN" sz="1200" i="0">
                    <a:latin typeface="Cambria Math" panose="02040503050406030204" pitchFamily="18" charset="0"/>
                  </a:rPr>
                  <a:t>𝑃_𝑁  </a:t>
                </a:r>
                <a:r>
                  <a:rPr lang="en-US" altLang="zh-CN" sz="1200" b="0" i="0" u="none" strike="noStrike" baseline="0" dirty="0">
                    <a:latin typeface="Arial" panose="020B0604020202020204" pitchFamily="34" charset="0"/>
                    <a:cs typeface="Arial" panose="020B0604020202020204" pitchFamily="34" charset="0"/>
                  </a:rPr>
                  <a:t>is NP-hard if not both the distributions are discrete.</a:t>
                </a:r>
                <a:endParaRPr lang="zh-CN" altLang="en-US" sz="12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Even though we cannot compute the Wasserstein distance, we can derive </a:t>
                </a:r>
                <a:r>
                  <a:rPr lang="en-US" altLang="zh-CN" sz="1200" b="0" i="0" u="none" strike="noStrike" baseline="0" dirty="0">
                    <a:solidFill>
                      <a:srgbClr val="FF0000"/>
                    </a:solidFill>
                    <a:latin typeface="Arial" panose="020B0604020202020204" pitchFamily="34" charset="0"/>
                    <a:cs typeface="Arial" panose="020B0604020202020204" pitchFamily="34" charset="0"/>
                  </a:rPr>
                  <a:t>tractable bounds </a:t>
                </a:r>
                <a:r>
                  <a:rPr lang="en-US" altLang="zh-CN" sz="1200" b="0" i="0" u="none" strike="noStrike" baseline="0" dirty="0">
                    <a:latin typeface="Arial" panose="020B0604020202020204" pitchFamily="34" charset="0"/>
                    <a:cs typeface="Arial" panose="020B0604020202020204" pitchFamily="34" charset="0"/>
                  </a:rPr>
                  <a:t>on the worst-case risk in the Wasserstein ball, and exact computation for the worst-case risk in some situations.</a:t>
                </a:r>
                <a:endParaRPr lang="zh-CN"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15</a:t>
            </a:fld>
            <a:endParaRPr lang="zh-CN" altLang="en-US"/>
          </a:p>
        </p:txBody>
      </p:sp>
    </p:spTree>
    <p:extLst>
      <p:ext uri="{BB962C8B-B14F-4D97-AF65-F5344CB8AC3E}">
        <p14:creationId xmlns:p14="http://schemas.microsoft.com/office/powerpoint/2010/main" val="205269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b="1" dirty="0">
                    <a:solidFill>
                      <a:srgbClr val="FF0000"/>
                    </a:solidFill>
                    <a:latin typeface="Arial" panose="020B0604020202020204" pitchFamily="34" charset="0"/>
                    <a:cs typeface="Arial" panose="020B0604020202020204" pitchFamily="34" charset="0"/>
                  </a:rPr>
                  <a:t>How to transform an infinite-dimensional optimization problem into a finite-dimensional convex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CMR10"/>
                  </a:rPr>
                  <a:t>we can re-express the worst-case expectation as</a:t>
                </a:r>
                <a:r>
                  <a:rPr lang="en-US" altLang="zh-CN" sz="1800" b="0" i="0" u="none" strike="noStrike" baseline="0" dirty="0">
                    <a:latin typeface="CMR10"/>
                  </a:rPr>
                  <a:t>,</a:t>
                </a:r>
                <a:endParaRPr lang="en-US" altLang="zh-CN"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dirty="0">
                    <a:latin typeface="+mn-lt"/>
                    <a:cs typeface="Arial" panose="020B0604020202020204" pitchFamily="34" charset="0"/>
                  </a:rPr>
                  <a:t>Where</a:t>
                </a:r>
                <a:r>
                  <a:rPr lang="en-US" altLang="zh-CN" sz="1400" b="0" i="0" baseline="0" dirty="0">
                    <a:latin typeface="+mn-lt"/>
                    <a:cs typeface="Arial" panose="020B0604020202020204" pitchFamily="34" charset="0"/>
                  </a:rPr>
                  <a:t> the </a:t>
                </a:r>
                <a14:m>
                  <m:oMath xmlns:m="http://schemas.openxmlformats.org/officeDocument/2006/math">
                    <m:r>
                      <m:rPr>
                        <m:nor/>
                      </m:rPr>
                      <a:rPr lang="en-US" altLang="zh-CN" sz="1400" b="0" i="0" dirty="0" smtClean="0">
                        <a:latin typeface="Arial" panose="020B0604020202020204" pitchFamily="34" charset="0"/>
                        <a:cs typeface="Arial" panose="020B0604020202020204" pitchFamily="34" charset="0"/>
                      </a:rPr>
                      <m:t>J</m:t>
                    </m:r>
                    <m:r>
                      <m:rPr>
                        <m:nor/>
                      </m:rPr>
                      <a:rPr lang="en-US" altLang="zh-CN" sz="1400" dirty="0" smtClean="0">
                        <a:latin typeface="Arial" panose="020B0604020202020204" pitchFamily="34" charset="0"/>
                        <a:cs typeface="Arial" panose="020B0604020202020204" pitchFamily="34" charset="0"/>
                      </a:rPr>
                      <m:t>oint</m:t>
                    </m:r>
                    <m:r>
                      <m:rPr>
                        <m:nor/>
                      </m:rPr>
                      <a:rPr lang="en-US" altLang="zh-CN" sz="1400" dirty="0" smtClean="0">
                        <a:latin typeface="Arial" panose="020B0604020202020204" pitchFamily="34" charset="0"/>
                        <a:cs typeface="Arial" panose="020B0604020202020204" pitchFamily="34" charset="0"/>
                      </a:rPr>
                      <m:t> </m:t>
                    </m:r>
                    <m:r>
                      <m:rPr>
                        <m:nor/>
                      </m:rPr>
                      <a:rPr lang="en-US" altLang="zh-CN" sz="1400" dirty="0" smtClean="0">
                        <a:latin typeface="Arial" panose="020B0604020202020204" pitchFamily="34" charset="0"/>
                        <a:cs typeface="Arial" panose="020B0604020202020204" pitchFamily="34" charset="0"/>
                      </a:rPr>
                      <m:t>distribution</m:t>
                    </m:r>
                    <m:r>
                      <a:rPr lang="en-US" altLang="zh-CN" sz="1400" b="1" i="1" dirty="0" smtClean="0">
                        <a:latin typeface="Cambria Math" panose="02040503050406030204" pitchFamily="18" charset="0"/>
                      </a:rPr>
                      <m:t> </m:t>
                    </m:r>
                    <m:r>
                      <a:rPr lang="el-GR" altLang="zh-CN" sz="1400" b="1" i="1" smtClean="0">
                        <a:latin typeface="Cambria Math" panose="02040503050406030204" pitchFamily="18" charset="0"/>
                        <a:ea typeface="Cambria Math" panose="02040503050406030204" pitchFamily="18" charset="0"/>
                      </a:rPr>
                      <m:t>𝜫</m:t>
                    </m:r>
                  </m:oMath>
                </a14:m>
                <a:r>
                  <a:rPr lang="en-US" altLang="zh-CN" sz="1400" dirty="0">
                    <a:latin typeface="Arial" panose="020B0604020202020204" pitchFamily="34" charset="0"/>
                    <a:cs typeface="Arial" panose="020B0604020202020204" pitchFamily="34" charset="0"/>
                  </a:rPr>
                  <a:t> of </a:t>
                </a:r>
                <a14:m>
                  <m:oMath xmlns:m="http://schemas.openxmlformats.org/officeDocument/2006/math">
                    <m:r>
                      <a:rPr lang="zh-CN" altLang="en-US" sz="1400" b="1" i="1">
                        <a:latin typeface="Cambria Math" panose="02040503050406030204" pitchFamily="18" charset="0"/>
                      </a:rPr>
                      <m:t>𝝃</m:t>
                    </m:r>
                  </m:oMath>
                </a14:m>
                <a:r>
                  <a:rPr lang="en-US" altLang="zh-CN" sz="1400" b="1" i="1"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and </a:t>
                </a:r>
                <a14:m>
                  <m:oMath xmlns:m="http://schemas.openxmlformats.org/officeDocument/2006/math">
                    <m:sSup>
                      <m:sSupPr>
                        <m:ctrlPr>
                          <a:rPr lang="en-US" altLang="zh-CN" sz="1400" b="1" i="1">
                            <a:latin typeface="Cambria Math" panose="02040503050406030204" pitchFamily="18" charset="0"/>
                          </a:rPr>
                        </m:ctrlPr>
                      </m:sSupPr>
                      <m:e>
                        <m:r>
                          <a:rPr lang="zh-CN" altLang="en-US" sz="1400" b="1" i="1">
                            <a:latin typeface="Cambria Math" panose="02040503050406030204" pitchFamily="18" charset="0"/>
                          </a:rPr>
                          <m:t>𝝃</m:t>
                        </m:r>
                      </m:e>
                      <m:sup>
                        <m:r>
                          <a:rPr lang="en-US" altLang="zh-CN" sz="1400" b="1" i="1">
                            <a:latin typeface="Cambria Math" panose="02040503050406030204" pitchFamily="18" charset="0"/>
                          </a:rPr>
                          <m:t>′</m:t>
                        </m:r>
                      </m:sup>
                    </m:sSup>
                    <m:r>
                      <a:rPr lang="en-US" altLang="zh-CN" sz="1400" b="1" i="1">
                        <a:latin typeface="Cambria Math" panose="02040503050406030204" pitchFamily="18" charset="0"/>
                      </a:rPr>
                      <m:t> </m:t>
                    </m:r>
                  </m:oMath>
                </a14:m>
                <a:r>
                  <a:rPr lang="en-US" altLang="zh-CN" sz="1400" dirty="0">
                    <a:latin typeface="Arial" panose="020B0604020202020204" pitchFamily="34" charset="0"/>
                    <a:cs typeface="Arial" panose="020B0604020202020204" pitchFamily="34" charset="0"/>
                  </a:rPr>
                  <a:t>can be constructed from the marginal distribution </a:t>
                </a:r>
                <a14:m>
                  <m:oMath xmlns:m="http://schemas.openxmlformats.org/officeDocument/2006/math">
                    <m:acc>
                      <m:accPr>
                        <m:chr m:val="̂"/>
                        <m:ctrlPr>
                          <a:rPr lang="en-US" altLang="zh-CN" sz="1400" b="1" i="1">
                            <a:latin typeface="Cambria Math" panose="02040503050406030204" pitchFamily="18" charset="0"/>
                          </a:rPr>
                        </m:ctrlPr>
                      </m:accPr>
                      <m:e>
                        <m:sSub>
                          <m:sSubPr>
                            <m:ctrlPr>
                              <a:rPr lang="en-US" altLang="zh-CN" sz="1400" b="1" i="1">
                                <a:latin typeface="Cambria Math" panose="02040503050406030204" pitchFamily="18" charset="0"/>
                              </a:rPr>
                            </m:ctrlPr>
                          </m:sSubPr>
                          <m:e>
                            <m:r>
                              <a:rPr lang="en-US" altLang="zh-CN" sz="1400" b="1" i="1">
                                <a:latin typeface="Cambria Math" panose="02040503050406030204" pitchFamily="18" charset="0"/>
                              </a:rPr>
                              <m:t>𝑷</m:t>
                            </m:r>
                          </m:e>
                          <m:sub>
                            <m:r>
                              <a:rPr lang="en-US" altLang="zh-CN" sz="1400" b="1" i="1">
                                <a:latin typeface="Cambria Math" panose="02040503050406030204" pitchFamily="18" charset="0"/>
                              </a:rPr>
                              <m:t>𝑵</m:t>
                            </m:r>
                          </m:sub>
                        </m:sSub>
                      </m:e>
                    </m:acc>
                  </m:oMath>
                </a14:m>
                <a:r>
                  <a:rPr lang="en-US" altLang="zh-CN" sz="1400" dirty="0">
                    <a:latin typeface="Arial" panose="020B0604020202020204" pitchFamily="34" charset="0"/>
                    <a:cs typeface="Arial" panose="020B0604020202020204" pitchFamily="34" charset="0"/>
                  </a:rPr>
                  <a:t> of </a:t>
                </a:r>
                <a14:m>
                  <m:oMath xmlns:m="http://schemas.openxmlformats.org/officeDocument/2006/math">
                    <m:sSup>
                      <m:sSupPr>
                        <m:ctrlPr>
                          <a:rPr lang="en-US" altLang="zh-CN" sz="1400" b="1" i="1">
                            <a:latin typeface="Cambria Math" panose="02040503050406030204" pitchFamily="18" charset="0"/>
                          </a:rPr>
                        </m:ctrlPr>
                      </m:sSupPr>
                      <m:e>
                        <m:r>
                          <a:rPr lang="zh-CN" altLang="en-US" sz="1400" b="1" i="1">
                            <a:latin typeface="Cambria Math" panose="02040503050406030204" pitchFamily="18" charset="0"/>
                          </a:rPr>
                          <m:t>𝝃</m:t>
                        </m:r>
                      </m:e>
                      <m:sup>
                        <m:r>
                          <a:rPr lang="en-US" altLang="zh-CN" sz="1400" b="1" i="1">
                            <a:latin typeface="Cambria Math" panose="02040503050406030204" pitchFamily="18" charset="0"/>
                          </a:rPr>
                          <m:t>′</m:t>
                        </m:r>
                      </m:sup>
                    </m:sSup>
                    <m:r>
                      <a:rPr lang="en-US" altLang="zh-CN" sz="1400" b="1" i="1">
                        <a:latin typeface="Cambria Math" panose="02040503050406030204" pitchFamily="18" charset="0"/>
                      </a:rPr>
                      <m:t> </m:t>
                    </m:r>
                  </m:oMath>
                </a14:m>
                <a:r>
                  <a:rPr lang="en-US" altLang="zh-CN" sz="1400" dirty="0">
                    <a:latin typeface="Arial" panose="020B0604020202020204" pitchFamily="34" charset="0"/>
                    <a:cs typeface="Arial" panose="020B0604020202020204" pitchFamily="34" charset="0"/>
                  </a:rPr>
                  <a:t>when given </a:t>
                </a:r>
                <a14:m>
                  <m:oMath xmlns:m="http://schemas.openxmlformats.org/officeDocument/2006/math">
                    <m:sSup>
                      <m:sSupPr>
                        <m:ctrlPr>
                          <a:rPr lang="en-US" altLang="zh-CN" sz="1400" b="1" i="1">
                            <a:latin typeface="Cambria Math" panose="02040503050406030204" pitchFamily="18" charset="0"/>
                          </a:rPr>
                        </m:ctrlPr>
                      </m:sSupPr>
                      <m:e>
                        <m:r>
                          <a:rPr lang="zh-CN" altLang="en-US" sz="1400" b="1" i="1">
                            <a:latin typeface="Cambria Math" panose="02040503050406030204" pitchFamily="18" charset="0"/>
                          </a:rPr>
                          <m:t>𝝃</m:t>
                        </m:r>
                      </m:e>
                      <m:sup>
                        <m:r>
                          <a:rPr lang="en-US" altLang="zh-CN" sz="1400" b="1" i="1">
                            <a:latin typeface="Cambria Math" panose="02040503050406030204" pitchFamily="18" charset="0"/>
                          </a:rPr>
                          <m:t>′</m:t>
                        </m:r>
                      </m:sup>
                    </m:sSup>
                    <m:r>
                      <a:rPr lang="en-US" altLang="zh-CN" sz="1400" b="1" i="1">
                        <a:latin typeface="Cambria Math" panose="02040503050406030204" pitchFamily="18" charset="0"/>
                      </a:rPr>
                      <m:t> </m:t>
                    </m:r>
                  </m:oMath>
                </a14:m>
                <a:r>
                  <a:rPr lang="en-US" altLang="zh-CN" sz="1400" dirty="0">
                    <a:latin typeface="Arial" panose="020B0604020202020204" pitchFamily="34" charset="0"/>
                    <a:cs typeface="Arial" panose="020B0604020202020204" pitchFamily="34" charset="0"/>
                  </a:rPr>
                  <a:t>=</a:t>
                </a:r>
                <a:r>
                  <a:rPr lang="en-US" altLang="zh-CN" sz="1400" b="1" dirty="0">
                    <a:latin typeface="Arial" panose="020B0604020202020204" pitchFamily="34" charset="0"/>
                    <a:cs typeface="Arial" panose="020B0604020202020204" pitchFamily="34" charset="0"/>
                  </a:rPr>
                  <a:t> </a:t>
                </a:r>
                <a14:m>
                  <m:oMath xmlns:m="http://schemas.openxmlformats.org/officeDocument/2006/math">
                    <m:acc>
                      <m:accPr>
                        <m:chr m:val="̂"/>
                        <m:ctrlPr>
                          <a:rPr lang="en-US" altLang="zh-CN" sz="1400" b="1" i="1">
                            <a:latin typeface="Cambria Math" panose="02040503050406030204" pitchFamily="18" charset="0"/>
                          </a:rPr>
                        </m:ctrlPr>
                      </m:accPr>
                      <m:e>
                        <m:sSub>
                          <m:sSubPr>
                            <m:ctrlPr>
                              <a:rPr lang="en-US" altLang="zh-CN" sz="1400" b="1" i="1">
                                <a:latin typeface="Cambria Math" panose="02040503050406030204" pitchFamily="18" charset="0"/>
                              </a:rPr>
                            </m:ctrlPr>
                          </m:sSubPr>
                          <m:e>
                            <m:r>
                              <a:rPr lang="zh-CN" altLang="en-US" sz="1400" b="1" i="1">
                                <a:latin typeface="Cambria Math" panose="02040503050406030204" pitchFamily="18" charset="0"/>
                              </a:rPr>
                              <m:t>𝝃</m:t>
                            </m:r>
                          </m:e>
                          <m:sub>
                            <m:r>
                              <a:rPr lang="en-US" altLang="zh-CN" sz="1400" b="1" i="1">
                                <a:latin typeface="Cambria Math" panose="02040503050406030204" pitchFamily="18" charset="0"/>
                              </a:rPr>
                              <m:t>𝒊</m:t>
                            </m:r>
                          </m:sub>
                        </m:sSub>
                      </m:e>
                    </m:acc>
                    <m:r>
                      <a:rPr lang="en-US" altLang="zh-CN" sz="1400" b="1" i="1">
                        <a:latin typeface="Cambria Math" panose="02040503050406030204" pitchFamily="18" charset="0"/>
                      </a:rPr>
                      <m:t> </m:t>
                    </m:r>
                  </m:oMath>
                </a14:m>
                <a:r>
                  <a:rPr lang="en-US" altLang="zh-CN" sz="1400" dirty="0">
                    <a:latin typeface="Arial" panose="020B0604020202020204" pitchFamily="34" charset="0"/>
                    <a:cs typeface="Arial" panose="020B0604020202020204" pitchFamily="34" charset="0"/>
                  </a:rPr>
                  <a:t>,and conditional </a:t>
                </a:r>
                <a14:m>
                  <m:oMath xmlns:m="http://schemas.openxmlformats.org/officeDocument/2006/math">
                    <m:sSub>
                      <m:sSubPr>
                        <m:ctrlPr>
                          <a:rPr lang="en-US" altLang="zh-CN" sz="1400" b="1" i="1">
                            <a:latin typeface="Cambria Math" panose="02040503050406030204" pitchFamily="18" charset="0"/>
                          </a:rPr>
                        </m:ctrlPr>
                      </m:sSubPr>
                      <m:e>
                        <m:r>
                          <a:rPr lang="en-US" altLang="zh-CN" sz="1400" b="1" i="1">
                            <a:latin typeface="Cambria Math" panose="02040503050406030204" pitchFamily="18" charset="0"/>
                          </a:rPr>
                          <m:t>𝑷</m:t>
                        </m:r>
                      </m:e>
                      <m:sub>
                        <m:r>
                          <a:rPr lang="en-US" altLang="zh-CN" sz="1400" b="1" i="1">
                            <a:latin typeface="Cambria Math" panose="02040503050406030204" pitchFamily="18" charset="0"/>
                          </a:rPr>
                          <m:t>𝒊</m:t>
                        </m:r>
                      </m:sub>
                    </m:sSub>
                    <m:r>
                      <a:rPr lang="en-US" altLang="zh-CN" sz="1400" b="0" i="0" smtClean="0">
                        <a:latin typeface="Cambria Math" panose="02040503050406030204" pitchFamily="18" charset="0"/>
                      </a:rPr>
                      <m:t> </m:t>
                    </m:r>
                  </m:oMath>
                </a14:m>
                <a:r>
                  <a:rPr lang="en-US" altLang="zh-CN" sz="1400" dirty="0">
                    <a:latin typeface="Arial" panose="020B0604020202020204" pitchFamily="34" charset="0"/>
                    <a:cs typeface="Arial" panose="020B0604020202020204" pitchFamily="34" charset="0"/>
                  </a:rPr>
                  <a:t>of </a:t>
                </a:r>
                <a14:m>
                  <m:oMath xmlns:m="http://schemas.openxmlformats.org/officeDocument/2006/math">
                    <m:r>
                      <a:rPr lang="zh-CN" altLang="en-US" sz="1400" b="1" i="1">
                        <a:latin typeface="Cambria Math" panose="02040503050406030204" pitchFamily="18" charset="0"/>
                      </a:rPr>
                      <m:t>𝝃</m:t>
                    </m:r>
                  </m:oMath>
                </a14:m>
                <a:r>
                  <a:rPr lang="en-US" altLang="zh-CN" sz="1400" dirty="0">
                    <a:latin typeface="Arial" panose="020B0604020202020204" pitchFamily="34" charset="0"/>
                    <a:cs typeface="Arial" panose="020B0604020202020204" pitchFamily="34" charset="0"/>
                  </a:rPr>
                  <a:t>. Due to the law of total probability, we may write</a:t>
                </a: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b="1" dirty="0">
                    <a:solidFill>
                      <a:srgbClr val="FF0000"/>
                    </a:solidFill>
                    <a:latin typeface="Arial" panose="020B0604020202020204" pitchFamily="34" charset="0"/>
                    <a:cs typeface="Arial" panose="020B0604020202020204" pitchFamily="34" charset="0"/>
                  </a:rPr>
                  <a:t>How to transform an infinite-dimensional optimization problem into a finite-dimensional convex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solidFill>
                      <a:srgbClr val="000000"/>
                    </a:solidFill>
                    <a:latin typeface="CMR10"/>
                  </a:rPr>
                  <a:t>we can re-express the worst-case expectation as</a:t>
                </a:r>
                <a:r>
                  <a:rPr lang="en-US" altLang="zh-CN" sz="1800" b="0" i="0" u="none" strike="noStrike" baseline="0" dirty="0">
                    <a:latin typeface="CMR10"/>
                  </a:rPr>
                  <a:t>,</a:t>
                </a:r>
                <a:endParaRPr lang="en-US" altLang="zh-CN" sz="1400" b="0" i="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dirty="0">
                    <a:latin typeface="+mn-lt"/>
                    <a:cs typeface="Arial" panose="020B0604020202020204" pitchFamily="34" charset="0"/>
                  </a:rPr>
                  <a:t>Where</a:t>
                </a:r>
                <a:r>
                  <a:rPr lang="en-US" altLang="zh-CN" sz="1400" b="0" i="0" baseline="0" dirty="0">
                    <a:latin typeface="+mn-lt"/>
                    <a:cs typeface="Arial" panose="020B0604020202020204" pitchFamily="34" charset="0"/>
                  </a:rPr>
                  <a:t> the </a:t>
                </a:r>
                <a:r>
                  <a:rPr lang="en-US" altLang="zh-CN" sz="1400" b="0" i="0" dirty="0">
                    <a:latin typeface="Cambria Math" panose="02040503050406030204" pitchFamily="18" charset="0"/>
                    <a:cs typeface="Arial" panose="020B0604020202020204" pitchFamily="34" charset="0"/>
                  </a:rPr>
                  <a:t>"J</a:t>
                </a:r>
                <a:r>
                  <a:rPr lang="en-US" altLang="zh-CN" sz="1400" i="0" dirty="0">
                    <a:latin typeface="Cambria Math" panose="02040503050406030204" pitchFamily="18" charset="0"/>
                    <a:cs typeface="Arial" panose="020B0604020202020204" pitchFamily="34" charset="0"/>
                  </a:rPr>
                  <a:t>oint distribution</a:t>
                </a:r>
                <a:r>
                  <a:rPr lang="en-US" altLang="zh-CN" sz="1400" b="1" i="0" dirty="0">
                    <a:latin typeface="Cambria Math" panose="02040503050406030204" pitchFamily="18" charset="0"/>
                    <a:cs typeface="Arial" panose="020B0604020202020204" pitchFamily="34" charset="0"/>
                  </a:rPr>
                  <a:t>"</a:t>
                </a:r>
                <a:r>
                  <a:rPr lang="en-US" altLang="zh-CN" sz="1400" b="1" i="0" dirty="0">
                    <a:latin typeface="Cambria Math" panose="02040503050406030204" pitchFamily="18" charset="0"/>
                  </a:rPr>
                  <a:t> </a:t>
                </a:r>
                <a:r>
                  <a:rPr lang="el-GR" altLang="zh-CN" sz="1400" b="1" i="0">
                    <a:latin typeface="Cambria Math" panose="02040503050406030204" pitchFamily="18" charset="0"/>
                    <a:ea typeface="Cambria Math" panose="02040503050406030204" pitchFamily="18" charset="0"/>
                  </a:rPr>
                  <a:t>𝜫</a:t>
                </a:r>
                <a:r>
                  <a:rPr lang="en-US" altLang="zh-CN" sz="1400" dirty="0">
                    <a:latin typeface="Arial" panose="020B0604020202020204" pitchFamily="34" charset="0"/>
                    <a:cs typeface="Arial" panose="020B0604020202020204" pitchFamily="34" charset="0"/>
                  </a:rPr>
                  <a:t> of </a:t>
                </a:r>
                <a:r>
                  <a:rPr lang="zh-CN" altLang="en-US" sz="1400" b="1" i="0">
                    <a:latin typeface="Cambria Math" panose="02040503050406030204" pitchFamily="18" charset="0"/>
                  </a:rPr>
                  <a:t>𝝃</a:t>
                </a:r>
                <a:r>
                  <a:rPr lang="en-US" altLang="zh-CN" sz="1400" b="1" i="1"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and </a:t>
                </a:r>
                <a:r>
                  <a:rPr lang="zh-CN" altLang="en-US" sz="1400" b="1" i="0">
                    <a:latin typeface="Cambria Math" panose="02040503050406030204" pitchFamily="18" charset="0"/>
                  </a:rPr>
                  <a:t>𝝃</a:t>
                </a:r>
                <a:r>
                  <a:rPr lang="en-US" altLang="zh-CN" sz="1400" b="1" i="0">
                    <a:latin typeface="Cambria Math" panose="02040503050406030204" pitchFamily="18" charset="0"/>
                  </a:rPr>
                  <a:t>^′  </a:t>
                </a:r>
                <a:r>
                  <a:rPr lang="en-US" altLang="zh-CN" sz="1400" dirty="0">
                    <a:latin typeface="Arial" panose="020B0604020202020204" pitchFamily="34" charset="0"/>
                    <a:cs typeface="Arial" panose="020B0604020202020204" pitchFamily="34" charset="0"/>
                  </a:rPr>
                  <a:t>can be constructed from the marginal distribution </a:t>
                </a:r>
                <a:r>
                  <a:rPr lang="en-US" altLang="zh-CN" sz="1400" b="1" i="0">
                    <a:latin typeface="Cambria Math" panose="02040503050406030204" pitchFamily="18" charset="0"/>
                  </a:rPr>
                  <a:t>(𝑷_𝑵 ) ̂</a:t>
                </a:r>
                <a:r>
                  <a:rPr lang="en-US" altLang="zh-CN" sz="1400" dirty="0">
                    <a:latin typeface="Arial" panose="020B0604020202020204" pitchFamily="34" charset="0"/>
                    <a:cs typeface="Arial" panose="020B0604020202020204" pitchFamily="34" charset="0"/>
                  </a:rPr>
                  <a:t> of </a:t>
                </a:r>
                <a:r>
                  <a:rPr lang="zh-CN" altLang="en-US" sz="1400" b="1" i="0">
                    <a:latin typeface="Cambria Math" panose="02040503050406030204" pitchFamily="18" charset="0"/>
                  </a:rPr>
                  <a:t>𝝃</a:t>
                </a:r>
                <a:r>
                  <a:rPr lang="en-US" altLang="zh-CN" sz="1400" b="1" i="0">
                    <a:latin typeface="Cambria Math" panose="02040503050406030204" pitchFamily="18" charset="0"/>
                  </a:rPr>
                  <a:t>^′  </a:t>
                </a:r>
                <a:r>
                  <a:rPr lang="en-US" altLang="zh-CN" sz="1400" dirty="0">
                    <a:latin typeface="Arial" panose="020B0604020202020204" pitchFamily="34" charset="0"/>
                    <a:cs typeface="Arial" panose="020B0604020202020204" pitchFamily="34" charset="0"/>
                  </a:rPr>
                  <a:t>when given </a:t>
                </a:r>
                <a:r>
                  <a:rPr lang="zh-CN" altLang="en-US" sz="1400" b="1" i="0">
                    <a:latin typeface="Cambria Math" panose="02040503050406030204" pitchFamily="18" charset="0"/>
                  </a:rPr>
                  <a:t>𝝃</a:t>
                </a:r>
                <a:r>
                  <a:rPr lang="en-US" altLang="zh-CN" sz="1400" b="1" i="0">
                    <a:latin typeface="Cambria Math" panose="02040503050406030204" pitchFamily="18" charset="0"/>
                  </a:rPr>
                  <a:t>^′  </a:t>
                </a:r>
                <a:r>
                  <a:rPr lang="en-US" altLang="zh-CN" sz="1400" dirty="0">
                    <a:latin typeface="Arial" panose="020B0604020202020204" pitchFamily="34" charset="0"/>
                    <a:cs typeface="Arial" panose="020B0604020202020204" pitchFamily="34" charset="0"/>
                  </a:rPr>
                  <a:t>=</a:t>
                </a:r>
                <a:r>
                  <a:rPr lang="en-US" altLang="zh-CN" sz="1400" b="1" dirty="0">
                    <a:latin typeface="Arial" panose="020B0604020202020204" pitchFamily="34" charset="0"/>
                    <a:cs typeface="Arial" panose="020B0604020202020204" pitchFamily="34" charset="0"/>
                  </a:rPr>
                  <a:t> </a:t>
                </a:r>
                <a:r>
                  <a:rPr lang="en-US" altLang="zh-CN" sz="1400" b="1" i="0">
                    <a:latin typeface="Cambria Math" panose="02040503050406030204" pitchFamily="18" charset="0"/>
                  </a:rPr>
                  <a:t>(</a:t>
                </a:r>
                <a:r>
                  <a:rPr lang="zh-CN" altLang="en-US" sz="1400" b="1" i="0">
                    <a:latin typeface="Cambria Math" panose="02040503050406030204" pitchFamily="18" charset="0"/>
                  </a:rPr>
                  <a:t>𝝃</a:t>
                </a:r>
                <a:r>
                  <a:rPr lang="en-US" altLang="zh-CN" sz="1400" b="1" i="0">
                    <a:latin typeface="Cambria Math" panose="02040503050406030204" pitchFamily="18" charset="0"/>
                  </a:rPr>
                  <a:t>_𝒊 ) ̂  </a:t>
                </a:r>
                <a:r>
                  <a:rPr lang="en-US" altLang="zh-CN" sz="1400" dirty="0">
                    <a:latin typeface="Arial" panose="020B0604020202020204" pitchFamily="34" charset="0"/>
                    <a:cs typeface="Arial" panose="020B0604020202020204" pitchFamily="34" charset="0"/>
                  </a:rPr>
                  <a:t>,and conditional </a:t>
                </a:r>
                <a:r>
                  <a:rPr lang="en-US" altLang="zh-CN" sz="1400" b="1" i="0">
                    <a:latin typeface="Cambria Math" panose="02040503050406030204" pitchFamily="18" charset="0"/>
                  </a:rPr>
                  <a:t>𝑷_𝒊</a:t>
                </a:r>
                <a:r>
                  <a:rPr lang="en-US" altLang="zh-CN" sz="1400" b="0" i="0">
                    <a:latin typeface="Cambria Math" panose="02040503050406030204" pitchFamily="18" charset="0"/>
                  </a:rPr>
                  <a:t>  </a:t>
                </a:r>
                <a:r>
                  <a:rPr lang="en-US" altLang="zh-CN" sz="1400" dirty="0">
                    <a:latin typeface="Arial" panose="020B0604020202020204" pitchFamily="34" charset="0"/>
                    <a:cs typeface="Arial" panose="020B0604020202020204" pitchFamily="34" charset="0"/>
                  </a:rPr>
                  <a:t>of </a:t>
                </a:r>
                <a:r>
                  <a:rPr lang="zh-CN" altLang="en-US" sz="1400" b="1" i="0">
                    <a:latin typeface="Cambria Math" panose="02040503050406030204" pitchFamily="18" charset="0"/>
                  </a:rPr>
                  <a:t>𝝃</a:t>
                </a:r>
                <a:r>
                  <a:rPr lang="en-US" altLang="zh-CN" sz="1400" dirty="0">
                    <a:latin typeface="Arial" panose="020B0604020202020204" pitchFamily="34" charset="0"/>
                    <a:cs typeface="Arial" panose="020B0604020202020204" pitchFamily="34" charset="0"/>
                  </a:rPr>
                  <a:t>. Due to the law of total probability, we may write</a:t>
                </a: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16</a:t>
            </a:fld>
            <a:endParaRPr lang="zh-CN" altLang="en-US"/>
          </a:p>
        </p:txBody>
      </p:sp>
    </p:spTree>
    <p:extLst>
      <p:ext uri="{BB962C8B-B14F-4D97-AF65-F5344CB8AC3E}">
        <p14:creationId xmlns:p14="http://schemas.microsoft.com/office/powerpoint/2010/main" val="359597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t>Using a standard duality argument, we obtain:</a:t>
            </a: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17</a:t>
            </a:fld>
            <a:endParaRPr lang="zh-CN" altLang="en-US"/>
          </a:p>
        </p:txBody>
      </p:sp>
    </p:spTree>
    <p:extLst>
      <p:ext uri="{BB962C8B-B14F-4D97-AF65-F5344CB8AC3E}">
        <p14:creationId xmlns:p14="http://schemas.microsoft.com/office/powerpoint/2010/main" val="109721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FF0000"/>
                    </a:solidFill>
                    <a:latin typeface="Arial" panose="020B0604020202020204" pitchFamily="34" charset="0"/>
                    <a:cs typeface="Arial" panose="020B0604020202020204" pitchFamily="34" charset="0"/>
                  </a:rPr>
                  <a:t>Introducing auxiliary variables </a:t>
                </a:r>
                <a14:m>
                  <m:oMath xmlns:m="http://schemas.openxmlformats.org/officeDocument/2006/math">
                    <m:sSub>
                      <m:sSubPr>
                        <m:ctrlPr>
                          <a:rPr lang="en-US" altLang="zh-CN" sz="1200" b="1" i="1">
                            <a:solidFill>
                              <a:srgbClr val="FF0000"/>
                            </a:solidFill>
                            <a:latin typeface="Cambria Math" panose="02040503050406030204" pitchFamily="18" charset="0"/>
                          </a:rPr>
                        </m:ctrlPr>
                      </m:sSubPr>
                      <m:e>
                        <m:r>
                          <a:rPr lang="en-US" altLang="zh-CN" sz="1200" b="1" i="0">
                            <a:solidFill>
                              <a:srgbClr val="FF0000"/>
                            </a:solidFill>
                            <a:latin typeface="Cambria Math" panose="02040503050406030204" pitchFamily="18" charset="0"/>
                          </a:rPr>
                          <m:t>𝐬</m:t>
                        </m:r>
                      </m:e>
                      <m:sub>
                        <m:r>
                          <a:rPr lang="en-US" altLang="zh-CN" sz="1200" b="1" i="0">
                            <a:solidFill>
                              <a:srgbClr val="FF0000"/>
                            </a:solidFill>
                            <a:latin typeface="Cambria Math" panose="02040503050406030204" pitchFamily="18" charset="0"/>
                          </a:rPr>
                          <m:t>𝐢</m:t>
                        </m:r>
                      </m:sub>
                    </m:sSub>
                  </m:oMath>
                </a14:m>
                <a:r>
                  <a:rPr lang="en-US" altLang="zh-CN" sz="1200" dirty="0">
                    <a:solidFill>
                      <a:srgbClr val="FF0000"/>
                    </a:solidFill>
                    <a:latin typeface="Arial" panose="020B0604020202020204" pitchFamily="34" charset="0"/>
                    <a:cs typeface="Arial" panose="020B0604020202020204" pitchFamily="34" charset="0"/>
                  </a:rPr>
                  <a:t>,</a:t>
                </a:r>
                <a:r>
                  <a:rPr lang="en-US" altLang="zh-CN" sz="1200" b="1" dirty="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altLang="zh-CN" sz="1200" b="1" i="0">
                        <a:solidFill>
                          <a:srgbClr val="FF0000"/>
                        </a:solidFill>
                        <a:latin typeface="Cambria Math" panose="02040503050406030204" pitchFamily="18" charset="0"/>
                        <a:ea typeface="Cambria Math" panose="02040503050406030204" pitchFamily="18" charset="0"/>
                      </a:rPr>
                      <m:t>𝐢</m:t>
                    </m:r>
                    <m:r>
                      <a:rPr lang="en-US" altLang="zh-CN" sz="1200" b="1" i="0">
                        <a:solidFill>
                          <a:srgbClr val="FF0000"/>
                        </a:solidFill>
                        <a:latin typeface="Cambria Math" panose="02040503050406030204" pitchFamily="18" charset="0"/>
                        <a:ea typeface="Cambria Math" panose="02040503050406030204" pitchFamily="18" charset="0"/>
                      </a:rPr>
                      <m:t>≤</m:t>
                    </m:r>
                    <m:r>
                      <a:rPr lang="en-US" altLang="zh-CN" sz="1200" b="1" i="0">
                        <a:solidFill>
                          <a:srgbClr val="FF0000"/>
                        </a:solidFill>
                        <a:latin typeface="Cambria Math" panose="02040503050406030204" pitchFamily="18" charset="0"/>
                        <a:ea typeface="Cambria Math" panose="02040503050406030204" pitchFamily="18" charset="0"/>
                      </a:rPr>
                      <m:t>𝐍</m:t>
                    </m:r>
                  </m:oMath>
                </a14:m>
                <a:r>
                  <a:rPr lang="en-US" altLang="zh-CN" sz="1200" dirty="0">
                    <a:solidFill>
                      <a:srgbClr val="FF0000"/>
                    </a:solidFill>
                    <a:latin typeface="Arial" panose="020B0604020202020204" pitchFamily="34" charset="0"/>
                    <a:cs typeface="Arial" panose="020B0604020202020204" pitchFamily="34" charset="0"/>
                  </a:rPr>
                  <a:t>: we can</a:t>
                </a:r>
                <a:r>
                  <a:rPr lang="en-US" altLang="zh-CN" sz="1200" baseline="0" dirty="0">
                    <a:solidFill>
                      <a:srgbClr val="FF0000"/>
                    </a:solidFill>
                    <a:latin typeface="Arial" panose="020B0604020202020204" pitchFamily="34" charset="0"/>
                    <a:cs typeface="Arial" panose="020B0604020202020204" pitchFamily="34" charset="0"/>
                  </a:rPr>
                  <a:t> get the </a:t>
                </a:r>
                <a:r>
                  <a:rPr lang="en-US" altLang="zh-CN" sz="1200" b="0" i="0" u="none" strike="noStrike" baseline="0" dirty="0">
                    <a:solidFill>
                      <a:srgbClr val="000000"/>
                    </a:solidFill>
                    <a:latin typeface="CMR10"/>
                  </a:rPr>
                  <a:t>dual norm and the decomposability </a:t>
                </a:r>
                <a:r>
                  <a:rPr lang="en-US" altLang="zh-CN" sz="1200" baseline="0" dirty="0">
                    <a:solidFill>
                      <a:srgbClr val="FF0000"/>
                    </a:solidFill>
                    <a:latin typeface="Arial" panose="020B0604020202020204" pitchFamily="34" charset="0"/>
                    <a:cs typeface="Arial" panose="020B0604020202020204" pitchFamily="34" charset="0"/>
                  </a:rPr>
                  <a:t>form</a:t>
                </a:r>
                <a:endParaRPr lang="en-US" altLang="zh-CN" sz="1200" dirty="0">
                  <a:solidFill>
                    <a:srgbClr val="FF0000"/>
                  </a:solidFill>
                  <a:latin typeface="Arial" panose="020B0604020202020204" pitchFamily="34" charset="0"/>
                  <a:cs typeface="Arial" panose="020B0604020202020204" pitchFamily="34" charset="0"/>
                </a:endParaRP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FF0000"/>
                    </a:solidFill>
                    <a:latin typeface="Arial" panose="020B0604020202020204" pitchFamily="34" charset="0"/>
                    <a:cs typeface="Arial" panose="020B0604020202020204" pitchFamily="34" charset="0"/>
                  </a:rPr>
                  <a:t>Introducing auxiliary variables </a:t>
                </a:r>
                <a:r>
                  <a:rPr lang="en-US" altLang="zh-CN" sz="1200" b="1" i="0">
                    <a:solidFill>
                      <a:srgbClr val="FF0000"/>
                    </a:solidFill>
                    <a:latin typeface="Cambria Math" panose="02040503050406030204" pitchFamily="18" charset="0"/>
                  </a:rPr>
                  <a:t>𝐬_𝐢</a:t>
                </a:r>
                <a:r>
                  <a:rPr lang="en-US" altLang="zh-CN" sz="1200" dirty="0">
                    <a:solidFill>
                      <a:srgbClr val="FF0000"/>
                    </a:solidFill>
                    <a:latin typeface="Arial" panose="020B0604020202020204" pitchFamily="34" charset="0"/>
                    <a:cs typeface="Arial" panose="020B0604020202020204" pitchFamily="34" charset="0"/>
                  </a:rPr>
                  <a:t>,</a:t>
                </a:r>
                <a:r>
                  <a:rPr lang="en-US" altLang="zh-CN" sz="1200" b="1" dirty="0">
                    <a:solidFill>
                      <a:srgbClr val="FF0000"/>
                    </a:solidFill>
                    <a:latin typeface="Arial" panose="020B0604020202020204" pitchFamily="34" charset="0"/>
                    <a:ea typeface="Cambria Math" panose="02040503050406030204" pitchFamily="18" charset="0"/>
                    <a:cs typeface="Arial" panose="020B0604020202020204" pitchFamily="34" charset="0"/>
                  </a:rPr>
                  <a:t> </a:t>
                </a:r>
                <a:r>
                  <a:rPr lang="en-US" altLang="zh-CN" sz="1200" b="1" i="0">
                    <a:solidFill>
                      <a:srgbClr val="FF0000"/>
                    </a:solidFill>
                    <a:latin typeface="Cambria Math" panose="02040503050406030204" pitchFamily="18" charset="0"/>
                    <a:ea typeface="Cambria Math" panose="02040503050406030204" pitchFamily="18" charset="0"/>
                  </a:rPr>
                  <a:t>𝐢≤𝐍</a:t>
                </a:r>
                <a:r>
                  <a:rPr lang="en-US" altLang="zh-CN" sz="1200" dirty="0">
                    <a:solidFill>
                      <a:srgbClr val="FF0000"/>
                    </a:solidFill>
                    <a:latin typeface="Arial" panose="020B0604020202020204" pitchFamily="34" charset="0"/>
                    <a:cs typeface="Arial" panose="020B0604020202020204" pitchFamily="34" charset="0"/>
                  </a:rPr>
                  <a:t>: we can</a:t>
                </a:r>
                <a:r>
                  <a:rPr lang="en-US" altLang="zh-CN" sz="1200" baseline="0" dirty="0">
                    <a:solidFill>
                      <a:srgbClr val="FF0000"/>
                    </a:solidFill>
                    <a:latin typeface="Arial" panose="020B0604020202020204" pitchFamily="34" charset="0"/>
                    <a:cs typeface="Arial" panose="020B0604020202020204" pitchFamily="34" charset="0"/>
                  </a:rPr>
                  <a:t> get the </a:t>
                </a:r>
                <a:r>
                  <a:rPr lang="en-US" altLang="zh-CN" sz="1200" b="0" i="0" u="none" strike="noStrike" baseline="0" dirty="0">
                    <a:solidFill>
                      <a:srgbClr val="000000"/>
                    </a:solidFill>
                    <a:latin typeface="CMR10"/>
                  </a:rPr>
                  <a:t>dual norm and the decomposability </a:t>
                </a:r>
                <a:r>
                  <a:rPr lang="en-US" altLang="zh-CN" sz="1200" baseline="0" dirty="0">
                    <a:solidFill>
                      <a:srgbClr val="FF0000"/>
                    </a:solidFill>
                    <a:latin typeface="Arial" panose="020B0604020202020204" pitchFamily="34" charset="0"/>
                    <a:cs typeface="Arial" panose="020B0604020202020204" pitchFamily="34" charset="0"/>
                  </a:rPr>
                  <a:t>form</a:t>
                </a:r>
                <a:endParaRPr lang="en-US" altLang="zh-CN" sz="1200" dirty="0">
                  <a:solidFill>
                    <a:srgbClr val="FF0000"/>
                  </a:solidFill>
                  <a:latin typeface="Arial" panose="020B0604020202020204" pitchFamily="34" charset="0"/>
                  <a:cs typeface="Arial" panose="020B0604020202020204" pitchFamily="34" charset="0"/>
                </a:endParaRPr>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18</a:t>
            </a:fld>
            <a:endParaRPr lang="zh-CN" altLang="en-US"/>
          </a:p>
        </p:txBody>
      </p:sp>
    </p:spTree>
    <p:extLst>
      <p:ext uri="{BB962C8B-B14F-4D97-AF65-F5344CB8AC3E}">
        <p14:creationId xmlns:p14="http://schemas.microsoft.com/office/powerpoint/2010/main" val="3918857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For the case of quadratic loss (possibly non-convex and non-concave), we still can derive its exact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Assume that </a:t>
                </a:r>
                <a14:m>
                  <m:oMath xmlns:m="http://schemas.openxmlformats.org/officeDocument/2006/math">
                    <m:r>
                      <a:rPr lang="en-US" altLang="zh-CN" sz="1200" i="1" smtClean="0">
                        <a:latin typeface="Cambria Math" panose="02040503050406030204" pitchFamily="18" charset="0"/>
                      </a:rPr>
                      <m:t>𝑥</m:t>
                    </m:r>
                    <m:d>
                      <m:dPr>
                        <m:ctrlPr>
                          <a:rPr lang="en-US" altLang="zh-CN" sz="1200" i="1" smtClean="0">
                            <a:latin typeface="Cambria Math" panose="02040503050406030204" pitchFamily="18" charset="0"/>
                          </a:rPr>
                        </m:ctrlPr>
                      </m:dPr>
                      <m:e>
                        <m:r>
                          <a:rPr lang="en-US" altLang="zh-CN" sz="1200" i="1" smtClean="0">
                            <a:latin typeface="Cambria Math" panose="02040503050406030204" pitchFamily="18" charset="0"/>
                          </a:rPr>
                          <m:t>𝜉</m:t>
                        </m:r>
                      </m:e>
                    </m:d>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zh-CN" altLang="en-US" sz="1200" i="1">
                            <a:latin typeface="Cambria Math" panose="02040503050406030204" pitchFamily="18" charset="0"/>
                          </a:rPr>
                          <m:t>𝜉</m:t>
                        </m:r>
                      </m:e>
                      <m:sup>
                        <m:r>
                          <a:rPr lang="en-US" altLang="zh-CN" sz="1200" b="0" i="1" smtClean="0">
                            <a:latin typeface="Cambria Math" panose="02040503050406030204" pitchFamily="18" charset="0"/>
                          </a:rPr>
                          <m:t>𝑇</m:t>
                        </m:r>
                      </m:sup>
                    </m:sSup>
                    <m:r>
                      <m:rPr>
                        <m:sty m:val="p"/>
                      </m:rPr>
                      <a:rPr lang="en-US" altLang="zh-CN" sz="1200" b="0" i="0" smtClean="0">
                        <a:latin typeface="Cambria Math" panose="02040503050406030204" pitchFamily="18" charset="0"/>
                      </a:rPr>
                      <m:t>Q</m:t>
                    </m:r>
                    <m:r>
                      <a:rPr lang="zh-CN" altLang="en-US" sz="1200" i="1">
                        <a:latin typeface="Cambria Math" panose="02040503050406030204" pitchFamily="18" charset="0"/>
                      </a:rPr>
                      <m:t>𝜉</m:t>
                    </m:r>
                    <m:r>
                      <a:rPr lang="en-US" altLang="zh-CN" sz="1200" b="0" i="1" smtClean="0">
                        <a:latin typeface="Cambria Math" panose="02040503050406030204" pitchFamily="18" charset="0"/>
                      </a:rPr>
                      <m:t>+</m:t>
                    </m:r>
                    <m:sSup>
                      <m:sSupPr>
                        <m:ctrlPr>
                          <a:rPr lang="en-US" altLang="zh-CN" sz="1200" i="1">
                            <a:latin typeface="Cambria Math" panose="02040503050406030204" pitchFamily="18" charset="0"/>
                          </a:rPr>
                        </m:ctrlPr>
                      </m:sSupPr>
                      <m:e>
                        <m:r>
                          <a:rPr lang="en-US" altLang="zh-CN" sz="1200" b="0" i="1" smtClean="0">
                            <a:latin typeface="Cambria Math" panose="02040503050406030204" pitchFamily="18" charset="0"/>
                          </a:rPr>
                          <m:t>2</m:t>
                        </m:r>
                        <m:r>
                          <a:rPr lang="en-US" altLang="zh-CN" sz="1200" b="0" i="1" smtClean="0">
                            <a:latin typeface="Cambria Math" panose="02040503050406030204" pitchFamily="18" charset="0"/>
                          </a:rPr>
                          <m:t>𝑞</m:t>
                        </m:r>
                      </m:e>
                      <m:sup>
                        <m:r>
                          <a:rPr lang="en-US" altLang="zh-CN" sz="1200" i="1">
                            <a:latin typeface="Cambria Math" panose="02040503050406030204" pitchFamily="18" charset="0"/>
                          </a:rPr>
                          <m:t>𝑇</m:t>
                        </m:r>
                      </m:sup>
                    </m:sSup>
                    <m:r>
                      <a:rPr lang="zh-CN" altLang="en-US" sz="1200" i="1">
                        <a:latin typeface="Cambria Math" panose="02040503050406030204" pitchFamily="18" charset="0"/>
                      </a:rPr>
                      <m:t>𝜉</m:t>
                    </m:r>
                  </m:oMath>
                </a14:m>
                <a:r>
                  <a:rPr lang="en-US" altLang="zh-CN" sz="1200" b="0" i="0" u="none" strike="noStrike" baseline="0" dirty="0">
                    <a:latin typeface="Arial" panose="020B0604020202020204" pitchFamily="34" charset="0"/>
                    <a:cs typeface="Arial" panose="020B0604020202020204" pitchFamily="34" charset="0"/>
                  </a:rPr>
                  <a:t> is a (possibly indefinite) quadratic loss function. Then the worst-case risk coincides with the optimal value of a </a:t>
                </a:r>
                <a:r>
                  <a:rPr lang="en-US" altLang="zh-CN" sz="1200" b="0" i="0" u="none" strike="noStrike" baseline="0" dirty="0">
                    <a:solidFill>
                      <a:srgbClr val="FF0000"/>
                    </a:solidFill>
                    <a:latin typeface="Arial" panose="020B0604020202020204" pitchFamily="34" charset="0"/>
                    <a:cs typeface="Arial" panose="020B0604020202020204" pitchFamily="34" charset="0"/>
                  </a:rPr>
                  <a:t>tractable semidefinite program (SDP), </a:t>
                </a:r>
                <a:r>
                  <a:rPr lang="en-US" altLang="zh-CN" sz="1200" b="0" i="0" u="none" strike="noStrike" baseline="0" dirty="0">
                    <a:latin typeface="Arial" panose="020B0604020202020204" pitchFamily="34" charset="0"/>
                    <a:cs typeface="Arial" panose="020B0604020202020204" pitchFamily="34" charset="0"/>
                  </a:rPr>
                  <a:t>that is,</a:t>
                </a:r>
                <a:endParaRPr lang="zh-CN" altLang="en-US" sz="1200" dirty="0">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For the case of quadratic loss (possibly non-convex and non-concave), we still can derive its exact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latin typeface="Arial" panose="020B0604020202020204" pitchFamily="34" charset="0"/>
                    <a:cs typeface="Arial" panose="020B0604020202020204" pitchFamily="34" charset="0"/>
                  </a:rPr>
                  <a:t>Assume that </a:t>
                </a:r>
                <a:r>
                  <a:rPr lang="en-US" altLang="zh-CN" sz="1200" i="0">
                    <a:latin typeface="Cambria Math" panose="02040503050406030204" pitchFamily="18" charset="0"/>
                  </a:rPr>
                  <a:t>𝑥(𝜉)</a:t>
                </a:r>
                <a:r>
                  <a:rPr lang="en-US" altLang="zh-CN" sz="1200" b="0" i="0">
                    <a:latin typeface="Cambria Math" panose="02040503050406030204" pitchFamily="18" charset="0"/>
                  </a:rPr>
                  <a:t>=</a:t>
                </a:r>
                <a:r>
                  <a:rPr lang="zh-CN" altLang="en-US" sz="1200" i="0">
                    <a:latin typeface="Cambria Math" panose="02040503050406030204" pitchFamily="18" charset="0"/>
                  </a:rPr>
                  <a:t>𝜉</a:t>
                </a:r>
                <a:r>
                  <a:rPr lang="en-US" altLang="zh-CN" sz="1200" b="0" i="0">
                    <a:latin typeface="Cambria Math" panose="02040503050406030204" pitchFamily="18" charset="0"/>
                  </a:rPr>
                  <a:t>^𝑇 Q</a:t>
                </a:r>
                <a:r>
                  <a:rPr lang="zh-CN" altLang="en-US" sz="1200" i="0">
                    <a:latin typeface="Cambria Math" panose="02040503050406030204" pitchFamily="18" charset="0"/>
                  </a:rPr>
                  <a:t>𝜉</a:t>
                </a:r>
                <a:r>
                  <a:rPr lang="en-US" altLang="zh-CN" sz="1200" b="0" i="0">
                    <a:latin typeface="Cambria Math" panose="02040503050406030204" pitchFamily="18" charset="0"/>
                  </a:rPr>
                  <a:t>+</a:t>
                </a:r>
                <a:r>
                  <a:rPr lang="en-US" altLang="zh-CN" sz="1200" i="0">
                    <a:latin typeface="Cambria Math" panose="02040503050406030204" pitchFamily="18" charset="0"/>
                  </a:rPr>
                  <a:t>〖</a:t>
                </a:r>
                <a:r>
                  <a:rPr lang="en-US" altLang="zh-CN" sz="1200" b="0" i="0">
                    <a:latin typeface="Cambria Math" panose="02040503050406030204" pitchFamily="18" charset="0"/>
                  </a:rPr>
                  <a:t>2𝑞〗^</a:t>
                </a:r>
                <a:r>
                  <a:rPr lang="en-US" altLang="zh-CN" sz="1200" i="0">
                    <a:latin typeface="Cambria Math" panose="02040503050406030204" pitchFamily="18" charset="0"/>
                  </a:rPr>
                  <a:t>𝑇</a:t>
                </a:r>
                <a:r>
                  <a:rPr lang="zh-CN" altLang="en-US" sz="1200" i="0">
                    <a:latin typeface="Cambria Math" panose="02040503050406030204" pitchFamily="18" charset="0"/>
                  </a:rPr>
                  <a:t> 𝜉</a:t>
                </a:r>
                <a:r>
                  <a:rPr lang="en-US" altLang="zh-CN" sz="1200" b="0" i="0" u="none" strike="noStrike" baseline="0" dirty="0">
                    <a:latin typeface="Arial" panose="020B0604020202020204" pitchFamily="34" charset="0"/>
                    <a:cs typeface="Arial" panose="020B0604020202020204" pitchFamily="34" charset="0"/>
                  </a:rPr>
                  <a:t> is a (possibly indefinite) quadratic loss function. Then the worst-case risk coincides with the optimal value of a </a:t>
                </a:r>
                <a:r>
                  <a:rPr lang="en-US" altLang="zh-CN" sz="1200" b="0" i="0" u="none" strike="noStrike" baseline="0" dirty="0">
                    <a:solidFill>
                      <a:srgbClr val="FF0000"/>
                    </a:solidFill>
                    <a:latin typeface="Arial" panose="020B0604020202020204" pitchFamily="34" charset="0"/>
                    <a:cs typeface="Arial" panose="020B0604020202020204" pitchFamily="34" charset="0"/>
                  </a:rPr>
                  <a:t>tractable semidefinite program (SDP), </a:t>
                </a:r>
                <a:r>
                  <a:rPr lang="en-US" altLang="zh-CN" sz="1200" b="0" i="0" u="none" strike="noStrike" baseline="0" dirty="0">
                    <a:latin typeface="Arial" panose="020B0604020202020204" pitchFamily="34" charset="0"/>
                    <a:cs typeface="Arial" panose="020B0604020202020204" pitchFamily="34" charset="0"/>
                  </a:rPr>
                  <a:t>that is,</a:t>
                </a:r>
                <a:endParaRPr lang="zh-CN" altLang="en-US" sz="1200" dirty="0">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19</a:t>
            </a:fld>
            <a:endParaRPr lang="zh-CN" altLang="en-US"/>
          </a:p>
        </p:txBody>
      </p:sp>
    </p:spTree>
    <p:extLst>
      <p:ext uri="{BB962C8B-B14F-4D97-AF65-F5344CB8AC3E}">
        <p14:creationId xmlns:p14="http://schemas.microsoft.com/office/powerpoint/2010/main" val="423692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presentation includes four parts. The first part is </a:t>
            </a:r>
            <a:r>
              <a:rPr lang="en-US" altLang="zh-CN" sz="1200" b="1" dirty="0" err="1">
                <a:solidFill>
                  <a:srgbClr val="7030A0"/>
                </a:solidFill>
                <a:latin typeface="Arial" panose="020B0604020202020204" pitchFamily="34" charset="0"/>
                <a:ea typeface="微软雅黑 Light" panose="020B0502040204020203" pitchFamily="34" charset="-122"/>
                <a:cs typeface="Arial" panose="020B0604020202020204" pitchFamily="34" charset="0"/>
              </a:rPr>
              <a:t>Distributionally</a:t>
            </a:r>
            <a:r>
              <a:rPr lang="en-US" altLang="zh-CN" sz="1200" b="1" dirty="0">
                <a:solidFill>
                  <a:srgbClr val="7030A0"/>
                </a:solidFill>
                <a:latin typeface="Arial" panose="020B0604020202020204" pitchFamily="34" charset="0"/>
                <a:ea typeface="微软雅黑 Light" panose="020B0502040204020203" pitchFamily="34" charset="-122"/>
                <a:cs typeface="Arial" panose="020B0604020202020204" pitchFamily="34" charset="0"/>
              </a:rPr>
              <a:t> Robust Optimization</a:t>
            </a:r>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a:t>
            </a:fld>
            <a:endParaRPr lang="zh-CN" altLang="en-US"/>
          </a:p>
        </p:txBody>
      </p:sp>
    </p:spTree>
    <p:extLst>
      <p:ext uri="{BB962C8B-B14F-4D97-AF65-F5344CB8AC3E}">
        <p14:creationId xmlns:p14="http://schemas.microsoft.com/office/powerpoint/2010/main" val="1957560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20</a:t>
            </a:fld>
            <a:endParaRPr lang="zh-CN" altLang="en-US"/>
          </a:p>
        </p:txBody>
      </p:sp>
    </p:spTree>
    <p:extLst>
      <p:ext uri="{BB962C8B-B14F-4D97-AF65-F5344CB8AC3E}">
        <p14:creationId xmlns:p14="http://schemas.microsoft.com/office/powerpoint/2010/main" val="2880518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21</a:t>
            </a:fld>
            <a:endParaRPr lang="zh-CN" altLang="en-US"/>
          </a:p>
        </p:txBody>
      </p:sp>
    </p:spTree>
    <p:extLst>
      <p:ext uri="{BB962C8B-B14F-4D97-AF65-F5344CB8AC3E}">
        <p14:creationId xmlns:p14="http://schemas.microsoft.com/office/powerpoint/2010/main" val="306877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22</a:t>
            </a:fld>
            <a:endParaRPr lang="zh-CN" altLang="en-US"/>
          </a:p>
        </p:txBody>
      </p:sp>
    </p:spTree>
    <p:extLst>
      <p:ext uri="{BB962C8B-B14F-4D97-AF65-F5344CB8AC3E}">
        <p14:creationId xmlns:p14="http://schemas.microsoft.com/office/powerpoint/2010/main" val="294465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Next  I will introduce DRO and Risk Aversion</a:t>
            </a:r>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23</a:t>
            </a:fld>
            <a:endParaRPr lang="zh-CN" altLang="en-US"/>
          </a:p>
        </p:txBody>
      </p:sp>
    </p:spTree>
    <p:extLst>
      <p:ext uri="{BB962C8B-B14F-4D97-AF65-F5344CB8AC3E}">
        <p14:creationId xmlns:p14="http://schemas.microsoft.com/office/powerpoint/2010/main" val="944658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0" i="0" u="none" strike="noStrike" kern="1200" baseline="0" dirty="0">
                <a:solidFill>
                  <a:schemeClr val="tx1"/>
                </a:solidFill>
                <a:latin typeface="Arial" pitchFamily="34" charset="0"/>
                <a:ea typeface="+mn-ea"/>
                <a:cs typeface="+mn-cs"/>
              </a:rPr>
              <a:t>Risk management is a broad concept. From the mathematical perspective considered in this presentation, risk management is a procedure for shaping a loss distribution (for instance, an investor’s risk profile)</a:t>
            </a:r>
          </a:p>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0" i="0" u="none" strike="noStrike" kern="1200" baseline="0" dirty="0">
                <a:solidFill>
                  <a:schemeClr val="tx1"/>
                </a:solidFill>
                <a:latin typeface="Arial" pitchFamily="34" charset="0"/>
                <a:ea typeface="+mn-ea"/>
                <a:cs typeface="+mn-cs"/>
              </a:rPr>
              <a:t>From the </a:t>
            </a:r>
            <a:r>
              <a:rPr lang="en-US" altLang="zh-CN" sz="1200" b="1" dirty="0" err="1">
                <a:solidFill>
                  <a:srgbClr val="035F78"/>
                </a:solidFill>
                <a:latin typeface="Arial" panose="020B0604020202020204" pitchFamily="34" charset="0"/>
                <a:cs typeface="Arial" panose="020B0604020202020204" pitchFamily="34" charset="0"/>
              </a:rPr>
              <a:t>VaR</a:t>
            </a:r>
            <a:r>
              <a:rPr lang="en-US" altLang="zh-CN" sz="1200" b="1" dirty="0">
                <a:solidFill>
                  <a:srgbClr val="035F78"/>
                </a:solidFill>
                <a:latin typeface="Arial" panose="020B0604020202020204" pitchFamily="34" charset="0"/>
                <a:cs typeface="Arial" panose="020B0604020202020204" pitchFamily="34" charset="0"/>
              </a:rPr>
              <a:t>&amp; </a:t>
            </a:r>
            <a:r>
              <a:rPr lang="en-US" altLang="zh-CN" sz="1200" b="1" dirty="0" err="1">
                <a:solidFill>
                  <a:srgbClr val="035F78"/>
                </a:solidFill>
                <a:latin typeface="Arial" panose="020B0604020202020204" pitchFamily="34" charset="0"/>
                <a:cs typeface="Arial" panose="020B0604020202020204" pitchFamily="34" charset="0"/>
              </a:rPr>
              <a:t>CVaR</a:t>
            </a:r>
            <a:r>
              <a:rPr lang="en-US" altLang="zh-CN" sz="1200" b="1" dirty="0">
                <a:solidFill>
                  <a:srgbClr val="035F78"/>
                </a:solidFill>
                <a:latin typeface="Arial" panose="020B0604020202020204" pitchFamily="34" charset="0"/>
                <a:cs typeface="Arial" panose="020B0604020202020204" pitchFamily="34" charset="0"/>
              </a:rPr>
              <a:t> </a:t>
            </a:r>
            <a:r>
              <a:rPr lang="en-US" altLang="zh-CN" sz="1200" b="1" dirty="0">
                <a:solidFill>
                  <a:srgbClr val="035F78"/>
                </a:solidFill>
                <a:latin typeface="Bookman Old Style" panose="02050604050505020204" pitchFamily="18" charset="0"/>
              </a:rPr>
              <a:t>Representation</a:t>
            </a:r>
            <a:endParaRPr lang="zh-CN" altLang="en-US" sz="1200" b="1" dirty="0">
              <a:solidFill>
                <a:srgbClr val="7030A0"/>
              </a:solidFill>
              <a:latin typeface="Times New Roman" panose="02020603050405020304" pitchFamily="18" charset="0"/>
              <a:cs typeface="Times New Roman" panose="02020603050405020304" pitchFamily="18"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0" i="0" u="none" strike="noStrike" kern="1200" baseline="0" dirty="0">
                <a:solidFill>
                  <a:schemeClr val="tx1"/>
                </a:solidFill>
                <a:latin typeface="Arial" pitchFamily="34" charset="0"/>
                <a:ea typeface="+mn-ea"/>
                <a:cs typeface="+mn-cs"/>
              </a:rPr>
              <a:t>1.</a:t>
            </a:r>
            <a:r>
              <a:rPr lang="en-US" altLang="zh-CN" dirty="0"/>
              <a:t> </a:t>
            </a:r>
            <a:r>
              <a:rPr lang="en-US" altLang="zh-CN" dirty="0" err="1"/>
              <a:t>CVaR</a:t>
            </a:r>
            <a:r>
              <a:rPr lang="en-US" altLang="zh-CN" dirty="0"/>
              <a:t> has </a:t>
            </a:r>
            <a:r>
              <a:rPr lang="en-US" altLang="zh-CN" dirty="0">
                <a:solidFill>
                  <a:srgbClr val="FF0000"/>
                </a:solidFill>
              </a:rPr>
              <a:t>nice mathematical properties </a:t>
            </a:r>
            <a:r>
              <a:rPr lang="en-US" altLang="zh-CN" dirty="0"/>
              <a:t>versus </a:t>
            </a:r>
            <a:r>
              <a:rPr lang="en-US" altLang="zh-CN" dirty="0" err="1"/>
              <a:t>VaR</a:t>
            </a:r>
            <a:r>
              <a:rPr lang="en-US" altLang="zh-CN" sz="1200" b="0" i="0" u="none" strike="noStrike" kern="1200" baseline="0" dirty="0">
                <a:solidFill>
                  <a:schemeClr val="tx1"/>
                </a:solidFill>
                <a:latin typeface="Arial" pitchFamily="34" charset="0"/>
                <a:ea typeface="+mn-ea"/>
                <a:cs typeface="+mn-cs"/>
              </a:rPr>
              <a:t>  for instance, the </a:t>
            </a:r>
            <a:r>
              <a:rPr lang="en-US" altLang="zh-CN" sz="1200" b="0" i="0" u="none" strike="noStrike" kern="1200" baseline="0" dirty="0" err="1">
                <a:solidFill>
                  <a:schemeClr val="tx1"/>
                </a:solidFill>
                <a:latin typeface="Arial" pitchFamily="34" charset="0"/>
                <a:ea typeface="+mn-ea"/>
                <a:cs typeface="+mn-cs"/>
              </a:rPr>
              <a:t>CVaR</a:t>
            </a:r>
            <a:r>
              <a:rPr lang="en-US" altLang="zh-CN" sz="1200" b="0" i="0" u="none" strike="noStrike" kern="1200" baseline="0" dirty="0">
                <a:solidFill>
                  <a:schemeClr val="tx1"/>
                </a:solidFill>
                <a:latin typeface="Arial" pitchFamily="34" charset="0"/>
                <a:ea typeface="+mn-ea"/>
                <a:cs typeface="+mn-cs"/>
              </a:rPr>
              <a:t> of a portfolio is a continuous and convex function with respect to positions in instruments, whereas the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may be even a discontinuous function.</a:t>
            </a:r>
          </a:p>
          <a:p>
            <a:pPr marL="0" marR="0" lvl="0" indent="0" algn="l" defTabSz="0" rtl="0" eaLnBrk="0" fontAlgn="base" latinLnBrk="0" hangingPunct="0">
              <a:lnSpc>
                <a:spcPct val="100000"/>
              </a:lnSpc>
              <a:spcBef>
                <a:spcPct val="30000"/>
              </a:spcBef>
              <a:spcAft>
                <a:spcPct val="0"/>
              </a:spcAft>
              <a:buClrTx/>
              <a:buSzTx/>
              <a:buFontTx/>
              <a:buNone/>
              <a:tabLst/>
              <a:defRPr/>
            </a:pPr>
            <a:r>
              <a:rPr kumimoji="1" lang="en-US" altLang="zh-CN" sz="1200" b="0" i="0" u="none" strike="noStrike" kern="1200" baseline="0" dirty="0">
                <a:solidFill>
                  <a:schemeClr val="tx1"/>
                </a:solidFill>
                <a:latin typeface="Arial" pitchFamily="34" charset="0"/>
                <a:ea typeface="+mn-ea"/>
                <a:cs typeface="+mn-cs"/>
              </a:rPr>
              <a:t>2.</a:t>
            </a:r>
            <a:r>
              <a:rPr lang="en-US" altLang="zh-CN" sz="1200" b="0" i="0" u="none" strike="noStrike" kern="1200" baseline="0" dirty="0">
                <a:solidFill>
                  <a:schemeClr val="tx1"/>
                </a:solidFill>
                <a:latin typeface="Arial" pitchFamily="34" charset="0"/>
                <a:ea typeface="+mn-ea"/>
                <a:cs typeface="+mn-cs"/>
              </a:rPr>
              <a:t> </a:t>
            </a:r>
            <a:r>
              <a:rPr lang="en-US" altLang="zh-CN" dirty="0"/>
              <a:t>Risk management with </a:t>
            </a:r>
            <a:r>
              <a:rPr lang="en-US" altLang="zh-CN" dirty="0" err="1"/>
              <a:t>CVaR</a:t>
            </a:r>
            <a:r>
              <a:rPr lang="en-US" altLang="zh-CN" dirty="0"/>
              <a:t> functions can be done very efficiently</a:t>
            </a:r>
          </a:p>
          <a:p>
            <a:r>
              <a:rPr lang="en-US" altLang="zh-CN" sz="1200" b="0" i="0" u="none" strike="noStrike" kern="1200" baseline="0" dirty="0" err="1">
                <a:solidFill>
                  <a:schemeClr val="tx1"/>
                </a:solidFill>
                <a:latin typeface="Arial" pitchFamily="34" charset="0"/>
                <a:ea typeface="+mn-ea"/>
                <a:cs typeface="+mn-cs"/>
              </a:rPr>
              <a:t>CVaR</a:t>
            </a:r>
            <a:r>
              <a:rPr lang="en-US" altLang="zh-CN" sz="1200" b="0" i="0" u="none" strike="noStrike" kern="1200" baseline="0" dirty="0">
                <a:solidFill>
                  <a:schemeClr val="tx1"/>
                </a:solidFill>
                <a:latin typeface="Arial" pitchFamily="34" charset="0"/>
                <a:ea typeface="+mn-ea"/>
                <a:cs typeface="+mn-cs"/>
              </a:rPr>
              <a:t> can be optimized and constrained with convex and linear programming methods, whereas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is relatively difficult to optimize</a:t>
            </a:r>
          </a:p>
          <a:p>
            <a:pPr marL="0" indent="0">
              <a:buFont typeface="Wingdings" panose="05000000000000000000" pitchFamily="2" charset="2"/>
              <a:buNone/>
            </a:pPr>
            <a:r>
              <a:rPr kumimoji="1" lang="en-US" altLang="zh-CN" sz="1200" b="0" i="0" u="none" strike="noStrike" kern="1200" baseline="0" dirty="0">
                <a:solidFill>
                  <a:schemeClr val="tx1"/>
                </a:solidFill>
                <a:latin typeface="Arial" pitchFamily="34" charset="0"/>
                <a:ea typeface="+mn-ea"/>
                <a:cs typeface="+mn-cs"/>
              </a:rPr>
              <a:t>3.</a:t>
            </a:r>
            <a:r>
              <a:rPr lang="en-US" altLang="zh-CN" sz="1200" b="0" i="0" u="none" strike="noStrike" kern="1200" baseline="0" dirty="0">
                <a:solidFill>
                  <a:schemeClr val="tx1"/>
                </a:solidFill>
                <a:latin typeface="Arial" pitchFamily="34" charset="0"/>
                <a:ea typeface="+mn-ea"/>
                <a:cs typeface="+mn-cs"/>
              </a:rPr>
              <a:t> </a:t>
            </a:r>
            <a:r>
              <a:rPr lang="en-US" altLang="zh-CN" dirty="0" err="1"/>
              <a:t>VaR</a:t>
            </a:r>
            <a:r>
              <a:rPr lang="en-US" altLang="zh-CN" dirty="0"/>
              <a:t> does not control scenarios exceeding </a:t>
            </a:r>
            <a:r>
              <a:rPr lang="en-US" altLang="zh-CN" dirty="0" err="1"/>
              <a:t>VaR</a:t>
            </a:r>
            <a:endParaRPr lang="en-US" altLang="zh-CN" dirty="0"/>
          </a:p>
          <a:p>
            <a:pPr marL="285750" indent="-432000">
              <a:buFont typeface="Arial" panose="020B0604020202020204" pitchFamily="34" charset="0"/>
              <a:buChar char="•"/>
            </a:pPr>
            <a:r>
              <a:rPr lang="en-US" altLang="zh-CN" dirty="0"/>
              <a:t>The indifference of </a:t>
            </a:r>
            <a:r>
              <a:rPr lang="en-US" altLang="zh-CN" dirty="0" err="1"/>
              <a:t>VaR</a:t>
            </a:r>
            <a:r>
              <a:rPr lang="en-US" altLang="zh-CN" dirty="0"/>
              <a:t> risk measure to </a:t>
            </a:r>
            <a:r>
              <a:rPr lang="en-US" altLang="zh-CN" dirty="0">
                <a:solidFill>
                  <a:srgbClr val="FF0000"/>
                </a:solidFill>
              </a:rPr>
              <a:t>extreme tails </a:t>
            </a:r>
            <a:r>
              <a:rPr lang="en-US" altLang="zh-CN" dirty="0"/>
              <a:t>may be a good property if poor models are used for building distributions.</a:t>
            </a:r>
          </a:p>
          <a:p>
            <a:pPr marL="285750" indent="-432000">
              <a:buFont typeface="Arial" panose="020B0604020202020204" pitchFamily="34" charset="0"/>
              <a:buChar char="•"/>
            </a:pPr>
            <a:r>
              <a:rPr lang="en-US" altLang="zh-CN" dirty="0"/>
              <a:t>The indifference of </a:t>
            </a:r>
            <a:r>
              <a:rPr lang="en-US" altLang="zh-CN" dirty="0" err="1"/>
              <a:t>VaR</a:t>
            </a:r>
            <a:r>
              <a:rPr lang="en-US" altLang="zh-CN" dirty="0"/>
              <a:t> to extreme tails may be quite an undesirable property, allowing to take high uncontrollable risks</a:t>
            </a:r>
          </a:p>
          <a:p>
            <a:pPr marL="0" indent="0">
              <a:buFont typeface="Wingdings" panose="05000000000000000000" pitchFamily="2" charset="2"/>
              <a:buNone/>
            </a:pPr>
            <a:r>
              <a:rPr lang="en-US" altLang="zh-CN" sz="1200" b="0" i="0" u="none" strike="noStrike" kern="1200" baseline="0" dirty="0">
                <a:solidFill>
                  <a:schemeClr val="tx1"/>
                </a:solidFill>
                <a:latin typeface="Arial" pitchFamily="34" charset="0"/>
                <a:ea typeface="+mn-ea"/>
                <a:cs typeface="+mn-cs"/>
              </a:rPr>
              <a:t>4.</a:t>
            </a:r>
            <a:r>
              <a:rPr lang="en-US" altLang="zh-CN" dirty="0"/>
              <a:t> </a:t>
            </a:r>
            <a:r>
              <a:rPr lang="en-US" altLang="zh-CN" dirty="0" err="1"/>
              <a:t>CVaR</a:t>
            </a:r>
            <a:r>
              <a:rPr lang="en-US" altLang="zh-CN" dirty="0"/>
              <a:t> accounts for losses exceeding </a:t>
            </a:r>
            <a:r>
              <a:rPr lang="en-US" altLang="zh-CN" dirty="0" err="1"/>
              <a:t>VaR</a:t>
            </a:r>
            <a:endParaRPr lang="en-US" altLang="zh-CN" dirty="0"/>
          </a:p>
          <a:p>
            <a:pPr marL="285750" indent="-285750">
              <a:buFont typeface="Arial" panose="020B0604020202020204" pitchFamily="34" charset="0"/>
              <a:buChar char="•"/>
            </a:pPr>
            <a:r>
              <a:rPr lang="en-US" altLang="zh-CN" dirty="0" err="1"/>
              <a:t>CVaR</a:t>
            </a:r>
            <a:r>
              <a:rPr lang="en-US" altLang="zh-CN" dirty="0"/>
              <a:t> provides an adequate picture of risks reflected in extreme tails.</a:t>
            </a:r>
          </a:p>
          <a:p>
            <a:pPr marL="285750" indent="-285750">
              <a:buFont typeface="Arial" panose="020B0604020202020204" pitchFamily="34" charset="0"/>
              <a:buChar char="•"/>
            </a:pPr>
            <a:r>
              <a:rPr lang="en-US" altLang="zh-CN" sz="1200" b="0" i="0" u="none" strike="noStrike" kern="1200" baseline="0" dirty="0">
                <a:solidFill>
                  <a:schemeClr val="tx1"/>
                </a:solidFill>
                <a:latin typeface="Arial" pitchFamily="34" charset="0"/>
                <a:ea typeface="+mn-ea"/>
                <a:cs typeface="+mn-cs"/>
              </a:rPr>
              <a:t>This is a very important property if the extreme tail losses are correctly estimated.</a:t>
            </a: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24</a:t>
            </a:fld>
            <a:endParaRPr lang="zh-CN" altLang="en-US"/>
          </a:p>
        </p:txBody>
      </p:sp>
    </p:spTree>
    <p:extLst>
      <p:ext uri="{BB962C8B-B14F-4D97-AF65-F5344CB8AC3E}">
        <p14:creationId xmlns:p14="http://schemas.microsoft.com/office/powerpoint/2010/main" val="41095044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Based on the above example, Let </a:t>
            </a:r>
            <a:r>
              <a:rPr lang="en-US" altLang="zh-CN" sz="1200" b="1" i="1" dirty="0">
                <a:solidFill>
                  <a:srgbClr val="FF0000"/>
                </a:solidFill>
                <a:latin typeface="Arial" panose="020B0604020202020204" pitchFamily="34" charset="0"/>
                <a:cs typeface="Arial" panose="020B0604020202020204" pitchFamily="34" charset="0"/>
              </a:rPr>
              <a:t>X</a:t>
            </a:r>
            <a:r>
              <a:rPr lang="en-US" altLang="zh-CN" sz="1200" i="1"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be a random variable with the </a:t>
            </a:r>
            <a:r>
              <a:rPr lang="en-US" altLang="zh-CN" sz="1200" i="1" dirty="0">
                <a:latin typeface="Arial" panose="020B0604020202020204" pitchFamily="34" charset="0"/>
                <a:cs typeface="Arial" panose="020B0604020202020204" pitchFamily="34" charset="0"/>
              </a:rPr>
              <a:t>X </a:t>
            </a:r>
            <a:r>
              <a:rPr lang="en-US" altLang="zh-CN" sz="1200" dirty="0">
                <a:latin typeface="Arial" panose="020B0604020202020204" pitchFamily="34" charset="0"/>
                <a:cs typeface="Arial" panose="020B0604020202020204" pitchFamily="34" charset="0"/>
              </a:rPr>
              <a:t>may have meaning of </a:t>
            </a:r>
            <a:r>
              <a:rPr lang="en-US" altLang="zh-CN" sz="1200" u="sng" dirty="0">
                <a:solidFill>
                  <a:srgbClr val="FF0000"/>
                </a:solidFill>
                <a:latin typeface="Arial" panose="020B0604020202020204" pitchFamily="34" charset="0"/>
                <a:cs typeface="Arial" panose="020B0604020202020204" pitchFamily="34" charset="0"/>
              </a:rPr>
              <a:t>loss or gain</a:t>
            </a:r>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latin typeface="Arial" panose="020B0604020202020204" pitchFamily="34" charset="0"/>
                <a:ea typeface="+mn-ea"/>
                <a:cs typeface="Arial" panose="020B0604020202020204" pitchFamily="34" charset="0"/>
              </a:rPr>
              <a:t>We first give </a:t>
            </a:r>
            <a:r>
              <a:rPr lang="en-US" altLang="zh-CN" sz="1200" kern="1200" dirty="0" err="1">
                <a:solidFill>
                  <a:schemeClr val="tx1"/>
                </a:solidFill>
                <a:latin typeface="Arial" panose="020B0604020202020204" pitchFamily="34" charset="0"/>
                <a:ea typeface="+mn-ea"/>
                <a:cs typeface="Arial" panose="020B0604020202020204" pitchFamily="34" charset="0"/>
              </a:rPr>
              <a:t>VaR</a:t>
            </a:r>
            <a:r>
              <a:rPr lang="en-US" altLang="zh-CN" sz="1200" kern="1200" dirty="0">
                <a:solidFill>
                  <a:schemeClr val="tx1"/>
                </a:solidFill>
                <a:latin typeface="Arial" panose="020B0604020202020204" pitchFamily="34" charset="0"/>
                <a:ea typeface="+mn-ea"/>
                <a:cs typeface="Arial" panose="020B0604020202020204" pitchFamily="34" charset="0"/>
              </a:rPr>
              <a:t> Definition</a:t>
            </a:r>
            <a:r>
              <a:rPr lang="zh-CN" altLang="en-US" sz="1200" kern="1200" dirty="0">
                <a:solidFill>
                  <a:schemeClr val="tx1"/>
                </a:solidFill>
                <a:latin typeface="Arial" panose="020B0604020202020204" pitchFamily="34" charset="0"/>
                <a:ea typeface="+mn-ea"/>
                <a:cs typeface="Arial" panose="020B0604020202020204" pitchFamily="34" charset="0"/>
              </a:rPr>
              <a:t>， </a:t>
            </a:r>
            <a:r>
              <a:rPr lang="en-US" altLang="zh-CN" sz="1200" kern="1200" dirty="0">
                <a:solidFill>
                  <a:schemeClr val="tx1"/>
                </a:solidFill>
                <a:latin typeface="Arial" panose="020B0604020202020204" pitchFamily="34" charset="0"/>
                <a:ea typeface="+mn-ea"/>
                <a:cs typeface="Arial" panose="020B0604020202020204" pitchFamily="34" charset="0"/>
              </a:rPr>
              <a:t>which is a lower α-percentile </a:t>
            </a:r>
            <a:r>
              <a:rPr lang="en-US" altLang="zh-CN" sz="1200" dirty="0">
                <a:latin typeface="Arial" panose="020B0604020202020204" pitchFamily="34" charset="0"/>
                <a:cs typeface="Arial" panose="020B0604020202020204" pitchFamily="34" charset="0"/>
              </a:rPr>
              <a:t>of the random variable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latin typeface="Arial" panose="020B0604020202020204" pitchFamily="34" charset="0"/>
                <a:cs typeface="Arial" panose="020B0604020202020204" pitchFamily="34" charset="0"/>
              </a:rPr>
              <a:t> </a:t>
            </a:r>
            <a:r>
              <a:rPr lang="en-US" altLang="zh-CN" dirty="0" err="1">
                <a:solidFill>
                  <a:srgbClr val="000000"/>
                </a:solidFill>
                <a:latin typeface="Arial" panose="020B0604020202020204" pitchFamily="34" charset="0"/>
                <a:cs typeface="Arial" panose="020B0604020202020204" pitchFamily="34" charset="0"/>
              </a:rPr>
              <a:t>VaR</a:t>
            </a:r>
            <a:r>
              <a:rPr lang="en-US" altLang="zh-CN" dirty="0">
                <a:solidFill>
                  <a:srgbClr val="000000"/>
                </a:solidFill>
                <a:latin typeface="Arial" panose="020B0604020202020204" pitchFamily="34" charset="0"/>
                <a:cs typeface="Arial" panose="020B0604020202020204" pitchFamily="34" charset="0"/>
              </a:rPr>
              <a:t> is </a:t>
            </a:r>
            <a:r>
              <a:rPr lang="en-US" altLang="zh-CN" dirty="0">
                <a:solidFill>
                  <a:srgbClr val="035F78"/>
                </a:solidFill>
                <a:latin typeface="Arial" panose="020B0604020202020204" pitchFamily="34" charset="0"/>
                <a:cs typeface="Arial" panose="020B0604020202020204" pitchFamily="34" charset="0"/>
              </a:rPr>
              <a:t>non convex </a:t>
            </a:r>
            <a:r>
              <a:rPr lang="en-US" altLang="zh-CN" dirty="0">
                <a:solidFill>
                  <a:srgbClr val="000000"/>
                </a:solidFill>
                <a:latin typeface="Arial" panose="020B0604020202020204" pitchFamily="34" charset="0"/>
                <a:cs typeface="Arial" panose="020B0604020202020204" pitchFamily="34" charset="0"/>
              </a:rPr>
              <a:t>and </a:t>
            </a:r>
            <a:r>
              <a:rPr lang="en-US" altLang="zh-CN" dirty="0">
                <a:solidFill>
                  <a:srgbClr val="035F78"/>
                </a:solidFill>
                <a:latin typeface="Arial" panose="020B0604020202020204" pitchFamily="34" charset="0"/>
                <a:cs typeface="Arial" panose="020B0604020202020204" pitchFamily="34" charset="0"/>
              </a:rPr>
              <a:t>discontinuous </a:t>
            </a:r>
            <a:r>
              <a:rPr lang="en-US" altLang="zh-CN" dirty="0">
                <a:solidFill>
                  <a:srgbClr val="000000"/>
                </a:solidFill>
                <a:latin typeface="Arial" panose="020B0604020202020204" pitchFamily="34" charset="0"/>
                <a:cs typeface="Arial" panose="020B0604020202020204" pitchFamily="34" charset="0"/>
              </a:rPr>
              <a:t>function of </a:t>
            </a:r>
            <a:r>
              <a:rPr lang="en-US" altLang="zh-CN" dirty="0">
                <a:solidFill>
                  <a:srgbClr val="FF0000"/>
                </a:solidFill>
                <a:latin typeface="Arial" panose="020B0604020202020204" pitchFamily="34" charset="0"/>
                <a:cs typeface="Arial" panose="020B0604020202020204" pitchFamily="34" charset="0"/>
              </a:rPr>
              <a:t>the confidence level </a:t>
            </a:r>
            <a:r>
              <a:rPr lang="en-US" altLang="zh-CN" i="1" dirty="0">
                <a:solidFill>
                  <a:srgbClr val="FF0000"/>
                </a:solidFill>
                <a:latin typeface="Arial" panose="020B0604020202020204" pitchFamily="34" charset="0"/>
                <a:cs typeface="Arial" panose="020B0604020202020204" pitchFamily="34" charset="0"/>
              </a:rPr>
              <a:t>α </a:t>
            </a:r>
            <a:r>
              <a:rPr lang="en-US" altLang="zh-CN" dirty="0">
                <a:solidFill>
                  <a:srgbClr val="000000"/>
                </a:solidFill>
                <a:latin typeface="Arial" panose="020B0604020202020204" pitchFamily="34" charset="0"/>
                <a:cs typeface="Arial" panose="020B0604020202020204" pitchFamily="34" charset="0"/>
              </a:rPr>
              <a:t>for discrete distributions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latin typeface="Arial" panose="020B0604020202020204" pitchFamily="34" charset="0"/>
                <a:cs typeface="Arial" panose="020B0604020202020204" pitchFamily="34" charset="0"/>
              </a:rPr>
              <a:t>Difficult to control/optimize for </a:t>
            </a:r>
            <a:r>
              <a:rPr lang="en-US" altLang="zh-CN" dirty="0">
                <a:solidFill>
                  <a:srgbClr val="035F78"/>
                </a:solidFill>
                <a:latin typeface="Arial" panose="020B0604020202020204" pitchFamily="34" charset="0"/>
                <a:cs typeface="Arial" panose="020B0604020202020204" pitchFamily="34" charset="0"/>
              </a:rPr>
              <a:t>non-normal distributions</a:t>
            </a:r>
            <a:r>
              <a:rPr lang="en-US" altLang="zh-CN" dirty="0">
                <a:solidFill>
                  <a:srgbClr val="000000"/>
                </a:solidFill>
                <a:latin typeface="Arial" panose="020B0604020202020204" pitchFamily="34" charset="0"/>
                <a:cs typeface="Arial" panose="020B0604020202020204" pitchFamily="34" charset="0"/>
              </a:rPr>
              <a:t>:  </a:t>
            </a:r>
            <a:r>
              <a:rPr lang="en-US" altLang="zh-CN" dirty="0" err="1">
                <a:solidFill>
                  <a:srgbClr val="000000"/>
                </a:solidFill>
                <a:latin typeface="Arial" panose="020B0604020202020204" pitchFamily="34" charset="0"/>
                <a:cs typeface="Arial" panose="020B0604020202020204" pitchFamily="34" charset="0"/>
              </a:rPr>
              <a:t>VaR</a:t>
            </a:r>
            <a:r>
              <a:rPr lang="en-US" altLang="zh-CN" dirty="0">
                <a:solidFill>
                  <a:srgbClr val="000000"/>
                </a:solidFill>
                <a:latin typeface="Arial" panose="020B0604020202020204" pitchFamily="34" charset="0"/>
                <a:cs typeface="Arial" panose="020B0604020202020204" pitchFamily="34" charset="0"/>
              </a:rPr>
              <a:t> has </a:t>
            </a:r>
            <a:r>
              <a:rPr lang="en-US" altLang="zh-CN" dirty="0">
                <a:solidFill>
                  <a:srgbClr val="035F78"/>
                </a:solidFill>
                <a:latin typeface="Arial" panose="020B0604020202020204" pitchFamily="34" charset="0"/>
                <a:cs typeface="Arial" panose="020B0604020202020204" pitchFamily="34" charset="0"/>
              </a:rPr>
              <a:t>many extremums </a:t>
            </a:r>
            <a:r>
              <a:rPr lang="en-US" altLang="zh-CN" dirty="0">
                <a:solidFill>
                  <a:srgbClr val="000000"/>
                </a:solidFill>
                <a:latin typeface="Arial" panose="020B0604020202020204" pitchFamily="34" charset="0"/>
                <a:cs typeface="Arial" panose="020B0604020202020204" pitchFamily="34" charset="0"/>
              </a:rPr>
              <a:t>for discrete distributions</a:t>
            </a:r>
            <a:endParaRPr lang="en-US" altLang="zh-CN" b="1"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25</a:t>
            </a:fld>
            <a:endParaRPr lang="zh-CN" altLang="en-US"/>
          </a:p>
        </p:txBody>
      </p:sp>
    </p:spTree>
    <p:extLst>
      <p:ext uri="{BB962C8B-B14F-4D97-AF65-F5344CB8AC3E}">
        <p14:creationId xmlns:p14="http://schemas.microsoft.com/office/powerpoint/2010/main" val="2169128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for </a:t>
                </a:r>
                <a:r>
                  <a:rPr lang="en-US" altLang="zh-CN" b="1" dirty="0" err="1">
                    <a:latin typeface="Arial" panose="020B0604020202020204" pitchFamily="34" charset="0"/>
                    <a:cs typeface="Arial" panose="020B0604020202020204" pitchFamily="34" charset="0"/>
                  </a:rPr>
                  <a:t>CVaR</a:t>
                </a:r>
                <a:r>
                  <a:rPr lang="en-US" altLang="zh-CN" b="1" dirty="0">
                    <a:latin typeface="Arial" panose="020B0604020202020204" pitchFamily="34" charset="0"/>
                    <a:cs typeface="Arial" panose="020B0604020202020204" pitchFamily="34" charset="0"/>
                  </a:rPr>
                  <a:t> Definition </a:t>
                </a:r>
                <a:r>
                  <a:rPr lang="en-US" altLang="zh-CN" sz="1200" dirty="0">
                    <a:latin typeface="Arial" panose="020B0604020202020204" pitchFamily="34" charset="0"/>
                    <a:cs typeface="Arial" panose="020B0604020202020204" pitchFamily="34" charset="0"/>
                  </a:rPr>
                  <a:t>The </a:t>
                </a:r>
                <a:r>
                  <a:rPr lang="en-US" altLang="zh-CN" sz="1200" dirty="0" err="1">
                    <a:latin typeface="Arial" panose="020B0604020202020204" pitchFamily="34" charset="0"/>
                    <a:cs typeface="Arial" panose="020B0604020202020204" pitchFamily="34" charset="0"/>
                  </a:rPr>
                  <a:t>CVaR</a:t>
                </a:r>
                <a:r>
                  <a:rPr lang="en-US" altLang="zh-CN" sz="1200" dirty="0">
                    <a:latin typeface="Arial" panose="020B0604020202020204" pitchFamily="34" charset="0"/>
                    <a:cs typeface="Arial" panose="020B0604020202020204" pitchFamily="34" charset="0"/>
                  </a:rPr>
                  <a:t> of </a:t>
                </a:r>
                <a14:m>
                  <m:oMath xmlns:m="http://schemas.openxmlformats.org/officeDocument/2006/math">
                    <m:r>
                      <a:rPr lang="en-US" altLang="zh-CN" sz="1200" i="1" dirty="0" smtClean="0">
                        <a:latin typeface="Cambria Math" panose="02040503050406030204" pitchFamily="18" charset="0"/>
                      </a:rPr>
                      <m:t>𝑋</m:t>
                    </m:r>
                    <m:r>
                      <a:rPr lang="en-US" altLang="zh-CN" sz="1200" i="1" dirty="0" smtClean="0">
                        <a:latin typeface="Cambria Math" panose="02040503050406030204" pitchFamily="18" charset="0"/>
                      </a:rPr>
                      <m:t> </m:t>
                    </m:r>
                  </m:oMath>
                </a14:m>
                <a:r>
                  <a:rPr lang="en-US" altLang="zh-CN" sz="1200" dirty="0">
                    <a:latin typeface="Arial" panose="020B0604020202020204" pitchFamily="34" charset="0"/>
                    <a:cs typeface="Arial" panose="020B0604020202020204" pitchFamily="34" charset="0"/>
                  </a:rPr>
                  <a:t>with confidence level </a:t>
                </a:r>
                <a14:m>
                  <m:oMath xmlns:m="http://schemas.openxmlformats.org/officeDocument/2006/math">
                    <m:r>
                      <a:rPr lang="en-US" altLang="zh-CN" sz="1200" i="1" dirty="0" smtClean="0">
                        <a:latin typeface="Cambria Math" panose="02040503050406030204" pitchFamily="18" charset="0"/>
                      </a:rPr>
                      <m:t>𝛼</m:t>
                    </m:r>
                    <m:r>
                      <a:rPr lang="en-US" altLang="zh-CN" sz="1200" i="1" dirty="0" smtClean="0">
                        <a:latin typeface="Cambria Math" panose="02040503050406030204" pitchFamily="18" charset="0"/>
                      </a:rPr>
                      <m:t> ∈</m:t>
                    </m:r>
                    <m:d>
                      <m:dPr>
                        <m:begChr m:val="["/>
                        <m:endChr m:val="]"/>
                        <m:ctrlPr>
                          <a:rPr lang="en-US" altLang="zh-CN" sz="1200" b="0" i="1" dirty="0" smtClean="0">
                            <a:latin typeface="Cambria Math" panose="02040503050406030204" pitchFamily="18" charset="0"/>
                          </a:rPr>
                        </m:ctrlPr>
                      </m:dPr>
                      <m:e>
                        <m:r>
                          <a:rPr lang="en-US" altLang="zh-CN" sz="1200" i="1" dirty="0" smtClean="0">
                            <a:latin typeface="Cambria Math" panose="02040503050406030204" pitchFamily="18" charset="0"/>
                          </a:rPr>
                          <m:t>0, 1</m:t>
                        </m:r>
                      </m:e>
                    </m:d>
                    <m:r>
                      <a:rPr lang="en-US" altLang="zh-CN" sz="1200" b="0" i="1" dirty="0" smtClean="0">
                        <a:latin typeface="Cambria Math" panose="02040503050406030204" pitchFamily="18" charset="0"/>
                      </a:rPr>
                      <m:t> </m:t>
                    </m:r>
                  </m:oMath>
                </a14:m>
                <a:r>
                  <a:rPr lang="en-US" altLang="zh-CN" sz="1200" dirty="0">
                    <a:latin typeface="Arial" panose="020B0604020202020204" pitchFamily="34" charset="0"/>
                    <a:cs typeface="Arial" panose="020B0604020202020204" pitchFamily="34" charset="0"/>
                  </a:rPr>
                  <a:t>is the mean of the generalized </a:t>
                </a:r>
                <a14:m>
                  <m:oMath xmlns:m="http://schemas.openxmlformats.org/officeDocument/2006/math">
                    <m:r>
                      <a:rPr lang="en-US" altLang="zh-CN" sz="1200" i="1" dirty="0" smtClean="0">
                        <a:latin typeface="Cambria Math" panose="02040503050406030204" pitchFamily="18" charset="0"/>
                      </a:rPr>
                      <m:t>𝛼</m:t>
                    </m:r>
                  </m:oMath>
                </a14:m>
                <a:r>
                  <a:rPr lang="en-US" altLang="zh-CN" sz="1200" dirty="0">
                    <a:latin typeface="Arial" panose="020B0604020202020204" pitchFamily="34" charset="0"/>
                    <a:cs typeface="Arial" panose="020B0604020202020204" pitchFamily="34" charset="0"/>
                  </a:rPr>
                  <a:t>-tail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where the distribution in question is the one with distribution function defined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For random variables with continuous distribution functions, </a:t>
                </a:r>
                <a14:m>
                  <m:oMath xmlns:m="http://schemas.openxmlformats.org/officeDocument/2006/math">
                    <m:sSub>
                      <m:sSubPr>
                        <m:ctrlPr>
                          <a:rPr lang="en-US" altLang="zh-CN" i="1" u="sng" dirty="0" smtClean="0">
                            <a:solidFill>
                              <a:srgbClr val="FF0000"/>
                            </a:solidFill>
                            <a:latin typeface="Cambria Math" panose="02040503050406030204" pitchFamily="18" charset="0"/>
                          </a:rPr>
                        </m:ctrlPr>
                      </m:sSubPr>
                      <m:e>
                        <m:r>
                          <m:rPr>
                            <m:nor/>
                          </m:rPr>
                          <a:rPr lang="en-US" altLang="zh-CN" u="sng" dirty="0">
                            <a:solidFill>
                              <a:srgbClr val="FF0000"/>
                            </a:solidFill>
                            <a:latin typeface="Arial" panose="020B0604020202020204" pitchFamily="34" charset="0"/>
                            <a:cs typeface="Arial" panose="020B0604020202020204" pitchFamily="34" charset="0"/>
                          </a:rPr>
                          <m:t>CVaR</m:t>
                        </m:r>
                      </m:e>
                      <m:sub>
                        <m:r>
                          <a:rPr lang="en-US" altLang="zh-CN" i="1" u="sng" dirty="0">
                            <a:solidFill>
                              <a:srgbClr val="FF0000"/>
                            </a:solidFill>
                            <a:latin typeface="Cambria Math" panose="02040503050406030204" pitchFamily="18" charset="0"/>
                          </a:rPr>
                          <m:t>𝛼</m:t>
                        </m:r>
                      </m:sub>
                    </m:sSub>
                  </m:oMath>
                </a14:m>
                <a:r>
                  <a:rPr lang="en-US" altLang="zh-CN" u="sng" dirty="0">
                    <a:solidFill>
                      <a:srgbClr val="FF0000"/>
                    </a:solidFill>
                    <a:latin typeface="Arial" panose="020B0604020202020204" pitchFamily="34" charset="0"/>
                    <a:cs typeface="Arial" panose="020B0604020202020204" pitchFamily="34" charset="0"/>
                  </a:rPr>
                  <a:t>(</a:t>
                </a:r>
                <a:r>
                  <a:rPr lang="en-US" altLang="zh-CN" i="1" u="sng" dirty="0">
                    <a:solidFill>
                      <a:srgbClr val="FF0000"/>
                    </a:solidFill>
                    <a:latin typeface="Arial" panose="020B0604020202020204" pitchFamily="34" charset="0"/>
                    <a:cs typeface="Arial" panose="020B0604020202020204" pitchFamily="34" charset="0"/>
                  </a:rPr>
                  <a:t>X</a:t>
                </a:r>
                <a:r>
                  <a:rPr lang="en-US" altLang="zh-CN" u="sng" dirty="0">
                    <a:solidFill>
                      <a:srgbClr val="FF0000"/>
                    </a:solidFill>
                    <a:latin typeface="Arial" panose="020B0604020202020204" pitchFamily="34" charset="0"/>
                    <a:cs typeface="Arial" panose="020B0604020202020204" pitchFamily="34" charset="0"/>
                  </a:rPr>
                  <a:t>) equals the conditional expectation of </a:t>
                </a:r>
                <a:r>
                  <a:rPr lang="en-US" altLang="zh-CN" i="1" u="sng" dirty="0">
                    <a:solidFill>
                      <a:srgbClr val="FF0000"/>
                    </a:solidFill>
                    <a:latin typeface="Arial" panose="020B0604020202020204" pitchFamily="34" charset="0"/>
                    <a:cs typeface="Arial" panose="020B0604020202020204" pitchFamily="34" charset="0"/>
                  </a:rPr>
                  <a:t>X </a:t>
                </a:r>
                <a:r>
                  <a:rPr lang="en-US" altLang="zh-CN" u="sng" dirty="0">
                    <a:solidFill>
                      <a:srgbClr val="FF0000"/>
                    </a:solidFill>
                    <a:latin typeface="Arial" panose="020B0604020202020204" pitchFamily="34" charset="0"/>
                    <a:cs typeface="Arial" panose="020B0604020202020204" pitchFamily="34" charset="0"/>
                  </a:rPr>
                  <a:t>subject to </a:t>
                </a:r>
                <a14:m>
                  <m:oMath xmlns:m="http://schemas.openxmlformats.org/officeDocument/2006/math">
                    <m:r>
                      <a:rPr lang="en-US" altLang="zh-CN" i="1" u="sng" dirty="0" smtClean="0">
                        <a:solidFill>
                          <a:srgbClr val="FF0000"/>
                        </a:solidFill>
                        <a:latin typeface="Cambria Math" panose="02040503050406030204" pitchFamily="18" charset="0"/>
                      </a:rPr>
                      <m:t>𝑍</m:t>
                    </m:r>
                    <m:r>
                      <a:rPr lang="en-US" altLang="zh-CN" i="1" u="sng" dirty="0" smtClean="0">
                        <a:solidFill>
                          <a:srgbClr val="FF0000"/>
                        </a:solidFill>
                        <a:latin typeface="Cambria Math" panose="02040503050406030204" pitchFamily="18" charset="0"/>
                      </a:rPr>
                      <m:t> ≥ </m:t>
                    </m:r>
                    <m:sSub>
                      <m:sSubPr>
                        <m:ctrlPr>
                          <a:rPr lang="en-US" altLang="zh-CN" i="1" u="sng" dirty="0" smtClean="0">
                            <a:solidFill>
                              <a:srgbClr val="FF0000"/>
                            </a:solidFill>
                            <a:latin typeface="Cambria Math" panose="02040503050406030204" pitchFamily="18" charset="0"/>
                          </a:rPr>
                        </m:ctrlPr>
                      </m:sSubPr>
                      <m:e>
                        <m:r>
                          <a:rPr lang="en-US" altLang="zh-CN" i="1" u="sng" dirty="0">
                            <a:solidFill>
                              <a:srgbClr val="FF0000"/>
                            </a:solidFill>
                            <a:latin typeface="Cambria Math" panose="02040503050406030204" pitchFamily="18" charset="0"/>
                          </a:rPr>
                          <m:t>𝑉𝑎𝑅</m:t>
                        </m:r>
                      </m:e>
                      <m:sub>
                        <m:r>
                          <m:rPr>
                            <m:sty m:val="p"/>
                          </m:rPr>
                          <a:rPr lang="en-US" altLang="zh-CN" i="1" u="sng" dirty="0">
                            <a:solidFill>
                              <a:srgbClr val="FF0000"/>
                            </a:solidFill>
                            <a:latin typeface="Cambria Math" panose="02040503050406030204" pitchFamily="18" charset="0"/>
                          </a:rPr>
                          <m:t>α</m:t>
                        </m:r>
                      </m:sub>
                    </m:sSub>
                    <m:r>
                      <a:rPr lang="en-US" altLang="zh-CN" i="1" u="sng" dirty="0" smtClean="0">
                        <a:solidFill>
                          <a:srgbClr val="FF0000"/>
                        </a:solidFill>
                        <a:latin typeface="Cambria Math" panose="02040503050406030204" pitchFamily="18" charset="0"/>
                      </a:rPr>
                      <m:t> </m:t>
                    </m:r>
                    <m:r>
                      <a:rPr lang="en-US" altLang="zh-CN" i="1" u="sng" dirty="0">
                        <a:solidFill>
                          <a:srgbClr val="FF0000"/>
                        </a:solidFill>
                        <a:latin typeface="Cambria Math" panose="02040503050406030204" pitchFamily="18" charset="0"/>
                      </a:rPr>
                      <m:t>(</m:t>
                    </m:r>
                    <m:r>
                      <a:rPr lang="en-US" altLang="zh-CN" i="1" u="sng" dirty="0">
                        <a:solidFill>
                          <a:srgbClr val="FF0000"/>
                        </a:solidFill>
                        <a:latin typeface="Cambria Math" panose="02040503050406030204" pitchFamily="18" charset="0"/>
                      </a:rPr>
                      <m:t>𝑋</m:t>
                    </m:r>
                    <m:r>
                      <a:rPr lang="en-US" altLang="zh-CN" i="1" u="sng" dirty="0">
                        <a:solidFill>
                          <a:srgbClr val="FF0000"/>
                        </a:solidFill>
                        <a:latin typeface="Cambria Math" panose="02040503050406030204" pitchFamily="18" charset="0"/>
                      </a:rPr>
                      <m:t>).</m:t>
                    </m:r>
                  </m:oMath>
                </a14:m>
                <a:endParaRPr kumimoji="1" lang="zh-CN" altLang="en-US" u="sng"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dirty="0">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for </a:t>
                </a:r>
                <a:r>
                  <a:rPr lang="en-US" altLang="zh-CN" b="1" dirty="0" err="1">
                    <a:latin typeface="Arial" panose="020B0604020202020204" pitchFamily="34" charset="0"/>
                    <a:cs typeface="Arial" panose="020B0604020202020204" pitchFamily="34" charset="0"/>
                  </a:rPr>
                  <a:t>CVaR</a:t>
                </a:r>
                <a:r>
                  <a:rPr lang="en-US" altLang="zh-CN" b="1" dirty="0">
                    <a:latin typeface="Arial" panose="020B0604020202020204" pitchFamily="34" charset="0"/>
                    <a:cs typeface="Arial" panose="020B0604020202020204" pitchFamily="34" charset="0"/>
                  </a:rPr>
                  <a:t> Definition </a:t>
                </a:r>
                <a:r>
                  <a:rPr lang="en-US" altLang="zh-CN" sz="1200" dirty="0">
                    <a:latin typeface="Arial" panose="020B0604020202020204" pitchFamily="34" charset="0"/>
                    <a:cs typeface="Arial" panose="020B0604020202020204" pitchFamily="34" charset="0"/>
                  </a:rPr>
                  <a:t>The </a:t>
                </a:r>
                <a:r>
                  <a:rPr lang="en-US" altLang="zh-CN" sz="1200" dirty="0" err="1">
                    <a:latin typeface="Arial" panose="020B0604020202020204" pitchFamily="34" charset="0"/>
                    <a:cs typeface="Arial" panose="020B0604020202020204" pitchFamily="34" charset="0"/>
                  </a:rPr>
                  <a:t>CVaR</a:t>
                </a:r>
                <a:r>
                  <a:rPr lang="en-US" altLang="zh-CN" sz="1200" dirty="0">
                    <a:latin typeface="Arial" panose="020B0604020202020204" pitchFamily="34" charset="0"/>
                    <a:cs typeface="Arial" panose="020B0604020202020204" pitchFamily="34" charset="0"/>
                  </a:rPr>
                  <a:t> of </a:t>
                </a:r>
                <a:r>
                  <a:rPr lang="en-US" altLang="zh-CN" sz="1200" i="0" dirty="0">
                    <a:latin typeface="Cambria Math" panose="02040503050406030204" pitchFamily="18" charset="0"/>
                  </a:rPr>
                  <a:t>𝑋 </a:t>
                </a:r>
                <a:r>
                  <a:rPr lang="en-US" altLang="zh-CN" sz="1200" dirty="0">
                    <a:latin typeface="Arial" panose="020B0604020202020204" pitchFamily="34" charset="0"/>
                    <a:cs typeface="Arial" panose="020B0604020202020204" pitchFamily="34" charset="0"/>
                  </a:rPr>
                  <a:t>with confidence level </a:t>
                </a:r>
                <a:r>
                  <a:rPr lang="en-US" altLang="zh-CN" sz="1200" i="0" dirty="0">
                    <a:latin typeface="Cambria Math" panose="02040503050406030204" pitchFamily="18" charset="0"/>
                  </a:rPr>
                  <a:t>𝛼 ∈</a:t>
                </a:r>
                <a:r>
                  <a:rPr lang="en-US" altLang="zh-CN" sz="1200" b="0" i="0" dirty="0">
                    <a:latin typeface="Cambria Math" panose="02040503050406030204" pitchFamily="18" charset="0"/>
                  </a:rPr>
                  <a:t>[</a:t>
                </a:r>
                <a:r>
                  <a:rPr lang="en-US" altLang="zh-CN" sz="1200" i="0" dirty="0">
                    <a:latin typeface="Cambria Math" panose="02040503050406030204" pitchFamily="18" charset="0"/>
                  </a:rPr>
                  <a:t>0, 1]</a:t>
                </a:r>
                <a:r>
                  <a:rPr lang="en-US" altLang="zh-CN" sz="1200" b="0" i="0" dirty="0">
                    <a:latin typeface="Cambria Math" panose="02040503050406030204" pitchFamily="18" charset="0"/>
                  </a:rPr>
                  <a:t>  </a:t>
                </a:r>
                <a:r>
                  <a:rPr lang="en-US" altLang="zh-CN" sz="1200" dirty="0">
                    <a:latin typeface="Arial" panose="020B0604020202020204" pitchFamily="34" charset="0"/>
                    <a:cs typeface="Arial" panose="020B0604020202020204" pitchFamily="34" charset="0"/>
                  </a:rPr>
                  <a:t>is the mean of the generalized </a:t>
                </a:r>
                <a:r>
                  <a:rPr lang="en-US" altLang="zh-CN" sz="1200" i="0" dirty="0">
                    <a:latin typeface="Cambria Math" panose="02040503050406030204" pitchFamily="18" charset="0"/>
                  </a:rPr>
                  <a:t>𝛼</a:t>
                </a:r>
                <a:r>
                  <a:rPr lang="en-US" altLang="zh-CN" sz="1200" dirty="0">
                    <a:latin typeface="Arial" panose="020B0604020202020204" pitchFamily="34" charset="0"/>
                    <a:cs typeface="Arial" panose="020B0604020202020204" pitchFamily="34" charset="0"/>
                  </a:rPr>
                  <a:t>-tail distribution: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where the distribution in question is the one with distribution function defined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For random variables with continuous distribution functions, </a:t>
                </a:r>
                <a:r>
                  <a:rPr lang="en-US" altLang="zh-CN" i="0" u="sng" dirty="0">
                    <a:solidFill>
                      <a:srgbClr val="FF0000"/>
                    </a:solidFill>
                    <a:latin typeface="Cambria Math" panose="02040503050406030204" pitchFamily="18" charset="0"/>
                  </a:rPr>
                  <a:t>〖"</a:t>
                </a:r>
                <a:r>
                  <a:rPr lang="en-US" altLang="zh-CN" i="0" u="sng" dirty="0">
                    <a:solidFill>
                      <a:srgbClr val="FF0000"/>
                    </a:solidFill>
                    <a:latin typeface="Arial" panose="020B0604020202020204" pitchFamily="34" charset="0"/>
                    <a:cs typeface="Arial" panose="020B0604020202020204" pitchFamily="34" charset="0"/>
                  </a:rPr>
                  <a:t>CVaR</a:t>
                </a:r>
                <a:r>
                  <a:rPr lang="en-US" altLang="zh-CN" i="0" u="sng" dirty="0">
                    <a:solidFill>
                      <a:srgbClr val="FF0000"/>
                    </a:solidFill>
                    <a:latin typeface="Cambria Math" panose="02040503050406030204" pitchFamily="18" charset="0"/>
                    <a:cs typeface="Arial" panose="020B0604020202020204" pitchFamily="34" charset="0"/>
                  </a:rPr>
                  <a:t>" 〗_</a:t>
                </a:r>
                <a:r>
                  <a:rPr lang="en-US" altLang="zh-CN" i="0" u="sng" dirty="0">
                    <a:solidFill>
                      <a:srgbClr val="FF0000"/>
                    </a:solidFill>
                    <a:latin typeface="Cambria Math" panose="02040503050406030204" pitchFamily="18" charset="0"/>
                  </a:rPr>
                  <a:t>𝛼</a:t>
                </a:r>
                <a:r>
                  <a:rPr lang="en-US" altLang="zh-CN" u="sng" dirty="0">
                    <a:solidFill>
                      <a:srgbClr val="FF0000"/>
                    </a:solidFill>
                    <a:latin typeface="Arial" panose="020B0604020202020204" pitchFamily="34" charset="0"/>
                    <a:cs typeface="Arial" panose="020B0604020202020204" pitchFamily="34" charset="0"/>
                  </a:rPr>
                  <a:t>(</a:t>
                </a:r>
                <a:r>
                  <a:rPr lang="en-US" altLang="zh-CN" i="1" u="sng" dirty="0">
                    <a:solidFill>
                      <a:srgbClr val="FF0000"/>
                    </a:solidFill>
                    <a:latin typeface="Arial" panose="020B0604020202020204" pitchFamily="34" charset="0"/>
                    <a:cs typeface="Arial" panose="020B0604020202020204" pitchFamily="34" charset="0"/>
                  </a:rPr>
                  <a:t>X</a:t>
                </a:r>
                <a:r>
                  <a:rPr lang="en-US" altLang="zh-CN" u="sng" dirty="0">
                    <a:solidFill>
                      <a:srgbClr val="FF0000"/>
                    </a:solidFill>
                    <a:latin typeface="Arial" panose="020B0604020202020204" pitchFamily="34" charset="0"/>
                    <a:cs typeface="Arial" panose="020B0604020202020204" pitchFamily="34" charset="0"/>
                  </a:rPr>
                  <a:t>) equals the conditional expectation of </a:t>
                </a:r>
                <a:r>
                  <a:rPr lang="en-US" altLang="zh-CN" i="1" u="sng" dirty="0">
                    <a:solidFill>
                      <a:srgbClr val="FF0000"/>
                    </a:solidFill>
                    <a:latin typeface="Arial" panose="020B0604020202020204" pitchFamily="34" charset="0"/>
                    <a:cs typeface="Arial" panose="020B0604020202020204" pitchFamily="34" charset="0"/>
                  </a:rPr>
                  <a:t>X </a:t>
                </a:r>
                <a:r>
                  <a:rPr lang="en-US" altLang="zh-CN" u="sng" dirty="0">
                    <a:solidFill>
                      <a:srgbClr val="FF0000"/>
                    </a:solidFill>
                    <a:latin typeface="Arial" panose="020B0604020202020204" pitchFamily="34" charset="0"/>
                    <a:cs typeface="Arial" panose="020B0604020202020204" pitchFamily="34" charset="0"/>
                  </a:rPr>
                  <a:t>subject to </a:t>
                </a:r>
                <a:r>
                  <a:rPr lang="en-US" altLang="zh-CN" i="0" u="sng" dirty="0">
                    <a:solidFill>
                      <a:srgbClr val="FF0000"/>
                    </a:solidFill>
                    <a:latin typeface="Cambria Math" panose="02040503050406030204" pitchFamily="18" charset="0"/>
                  </a:rPr>
                  <a:t>𝑍 ≥ 〖𝑉𝑎𝑅〗_α  (𝑋).</a:t>
                </a:r>
                <a:endParaRPr kumimoji="1" lang="zh-CN" altLang="en-US" u="sng"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1" dirty="0">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26</a:t>
            </a:fld>
            <a:endParaRPr lang="zh-CN" altLang="en-US"/>
          </a:p>
        </p:txBody>
      </p:sp>
    </p:spTree>
    <p:extLst>
      <p:ext uri="{BB962C8B-B14F-4D97-AF65-F5344CB8AC3E}">
        <p14:creationId xmlns:p14="http://schemas.microsoft.com/office/powerpoint/2010/main" val="1487280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u="none" strike="noStrike" kern="1200" baseline="0" dirty="0">
              <a:solidFill>
                <a:schemeClr val="tx1"/>
              </a:solidFill>
              <a:latin typeface="Arial" pitchFamily="34" charset="0"/>
              <a:ea typeface="+mn-ea"/>
              <a:cs typeface="+mn-cs"/>
            </a:endParaRPr>
          </a:p>
          <a:p>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is a percentile of a loss distribution</a:t>
            </a:r>
          </a:p>
          <a:p>
            <a:r>
              <a:rPr lang="en-US" altLang="zh-CN" sz="1200" b="0" i="0" u="none" strike="noStrike" kern="1200" baseline="0" dirty="0" err="1">
                <a:solidFill>
                  <a:schemeClr val="tx1"/>
                </a:solidFill>
                <a:latin typeface="Arial" pitchFamily="34" charset="0"/>
                <a:ea typeface="+mn-ea"/>
                <a:cs typeface="+mn-cs"/>
              </a:rPr>
              <a:t>CVaR</a:t>
            </a:r>
            <a:r>
              <a:rPr lang="en-US" altLang="zh-CN" sz="1200" b="0" i="0" u="none" strike="noStrike" kern="1200" baseline="0" dirty="0">
                <a:solidFill>
                  <a:schemeClr val="tx1"/>
                </a:solidFill>
                <a:latin typeface="Arial" pitchFamily="34" charset="0"/>
                <a:ea typeface="+mn-ea"/>
                <a:cs typeface="+mn-cs"/>
              </a:rPr>
              <a:t> approximately (or exactly, under certain conditions) equals the average of some percentage of the worst-case loss scenarios.</a:t>
            </a:r>
          </a:p>
          <a:p>
            <a:r>
              <a:rPr lang="en-US" altLang="zh-CN" sz="1200" b="0" i="0" u="none" strike="noStrike" kern="1200" baseline="0" dirty="0">
                <a:solidFill>
                  <a:schemeClr val="tx1"/>
                </a:solidFill>
                <a:latin typeface="Arial" pitchFamily="34" charset="0"/>
                <a:ea typeface="+mn-ea"/>
                <a:cs typeface="+mn-cs"/>
              </a:rPr>
              <a:t>For example if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95 equal to 3 percent, you have 5% chance to lose 3%</a:t>
            </a:r>
          </a:p>
          <a:p>
            <a:r>
              <a:rPr lang="en-US" altLang="zh-CN" sz="1200" b="0" i="0" u="none" strike="noStrike" kern="1200" baseline="0" dirty="0">
                <a:solidFill>
                  <a:schemeClr val="tx1"/>
                </a:solidFill>
                <a:latin typeface="Arial" pitchFamily="34" charset="0"/>
                <a:ea typeface="+mn-ea"/>
                <a:cs typeface="+mn-cs"/>
              </a:rPr>
              <a:t>If </a:t>
            </a:r>
            <a:r>
              <a:rPr lang="en-US" altLang="zh-CN" sz="1200" b="0" i="0" u="none" strike="noStrike" kern="1200" baseline="0" dirty="0" err="1">
                <a:solidFill>
                  <a:schemeClr val="tx1"/>
                </a:solidFill>
                <a:latin typeface="Arial" pitchFamily="34" charset="0"/>
                <a:ea typeface="+mn-ea"/>
                <a:cs typeface="+mn-cs"/>
              </a:rPr>
              <a:t>CVaR</a:t>
            </a:r>
            <a:r>
              <a:rPr lang="en-US" altLang="zh-CN" sz="1200" b="0" i="0" u="none" strike="noStrike" kern="1200" baseline="0" dirty="0">
                <a:solidFill>
                  <a:schemeClr val="tx1"/>
                </a:solidFill>
                <a:latin typeface="Arial" pitchFamily="34" charset="0"/>
                <a:ea typeface="+mn-ea"/>
                <a:cs typeface="+mn-cs"/>
              </a:rPr>
              <a:t> 95 is equal to 4.5%, we will know in the worst case you have 5% chance to lose </a:t>
            </a:r>
            <a:r>
              <a:rPr lang="en-US" altLang="zh-CN" sz="1200" b="0" i="0" u="none" strike="noStrike" kern="1200" baseline="0" dirty="0" err="1">
                <a:solidFill>
                  <a:schemeClr val="tx1"/>
                </a:solidFill>
                <a:latin typeface="Arial" pitchFamily="34" charset="0"/>
                <a:ea typeface="+mn-ea"/>
                <a:cs typeface="+mn-cs"/>
              </a:rPr>
              <a:t>averge</a:t>
            </a:r>
            <a:r>
              <a:rPr lang="en-US" altLang="zh-CN" sz="1200" b="0" i="0" u="none" strike="noStrike" kern="1200" baseline="0" dirty="0">
                <a:solidFill>
                  <a:schemeClr val="tx1"/>
                </a:solidFill>
                <a:latin typeface="Arial" pitchFamily="34" charset="0"/>
                <a:ea typeface="+mn-ea"/>
                <a:cs typeface="+mn-cs"/>
              </a:rPr>
              <a:t> 4.5%</a:t>
            </a: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27</a:t>
            </a:fld>
            <a:endParaRPr lang="zh-CN" altLang="en-US"/>
          </a:p>
        </p:txBody>
      </p:sp>
    </p:spTree>
    <p:extLst>
      <p:ext uri="{BB962C8B-B14F-4D97-AF65-F5344CB8AC3E}">
        <p14:creationId xmlns:p14="http://schemas.microsoft.com/office/powerpoint/2010/main" val="2458450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I will introduce Equivalence of Chance and </a:t>
                </a:r>
                <a:r>
                  <a:rPr lang="en-US" altLang="zh-CN" sz="1200" b="1" dirty="0" err="1">
                    <a:solidFill>
                      <a:srgbClr val="035F78"/>
                    </a:solidFill>
                    <a:latin typeface="Arial" panose="020B0604020202020204" pitchFamily="34" charset="0"/>
                    <a:cs typeface="Arial" panose="020B0604020202020204" pitchFamily="34" charset="0"/>
                  </a:rPr>
                  <a:t>VaR</a:t>
                </a:r>
                <a:r>
                  <a:rPr lang="en-US" altLang="zh-CN" sz="1200" b="1" dirty="0">
                    <a:solidFill>
                      <a:srgbClr val="035F78"/>
                    </a:solidFill>
                    <a:latin typeface="Arial" panose="020B0604020202020204" pitchFamily="34" charset="0"/>
                    <a:cs typeface="Arial" panose="020B0604020202020204" pitchFamily="34" charset="0"/>
                  </a:rPr>
                  <a:t>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In </a:t>
                </a:r>
                <a:r>
                  <a:rPr lang="en-US" altLang="zh-CN" dirty="0">
                    <a:solidFill>
                      <a:srgbClr val="FF0000"/>
                    </a:solidFill>
                    <a:latin typeface="Arial" panose="020B0604020202020204" pitchFamily="34" charset="0"/>
                    <a:cs typeface="Arial" panose="020B0604020202020204" pitchFamily="34" charset="0"/>
                  </a:rPr>
                  <a:t>portfolio management</a:t>
                </a:r>
                <a:r>
                  <a:rPr lang="en-US" altLang="zh-CN" dirty="0">
                    <a:latin typeface="Arial" panose="020B0604020202020204" pitchFamily="34" charset="0"/>
                    <a:cs typeface="Arial" panose="020B0604020202020204" pitchFamily="34" charset="0"/>
                  </a:rPr>
                  <a:t>, often it is required that portfolio loss at a certain future time is, with high reliability, at most equal to a certain value.</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Let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 </m:t>
                    </m:r>
                    <m:r>
                      <a:rPr lang="en-US" altLang="zh-CN" i="1" dirty="0">
                        <a:latin typeface="Cambria Math" panose="02040503050406030204" pitchFamily="18" charset="0"/>
                      </a:rPr>
                      <m:t>𝑦</m:t>
                    </m:r>
                    <m:r>
                      <a:rPr lang="en-US" altLang="zh-CN" i="1" dirty="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be the loss associated with </a:t>
                </a:r>
                <a:r>
                  <a:rPr lang="en-US" altLang="zh-CN" dirty="0">
                    <a:solidFill>
                      <a:srgbClr val="FF0000"/>
                    </a:solidFill>
                    <a:latin typeface="Arial" panose="020B0604020202020204" pitchFamily="34" charset="0"/>
                    <a:cs typeface="Arial" panose="020B0604020202020204" pitchFamily="34" charset="0"/>
                  </a:rPr>
                  <a:t>the decision vector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and </a:t>
                </a:r>
                <a:r>
                  <a:rPr lang="en-US" altLang="zh-CN" dirty="0">
                    <a:solidFill>
                      <a:srgbClr val="FF0000"/>
                    </a:solidFill>
                    <a:latin typeface="Arial" panose="020B0604020202020204" pitchFamily="34" charset="0"/>
                    <a:cs typeface="Arial" panose="020B0604020202020204" pitchFamily="34" charset="0"/>
                  </a:rPr>
                  <a:t>the random vector </a:t>
                </a:r>
                <a14:m>
                  <m:oMath xmlns:m="http://schemas.openxmlformats.org/officeDocument/2006/math">
                    <m:r>
                      <a:rPr lang="en-US" altLang="zh-CN" i="1" dirty="0">
                        <a:latin typeface="Cambria Math" panose="02040503050406030204" pitchFamily="18" charset="0"/>
                      </a:rPr>
                      <m:t>𝑦</m:t>
                    </m:r>
                  </m:oMath>
                </a14:m>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Let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dirty="0">
                            <a:latin typeface="Cambria Math" panose="02040503050406030204" pitchFamily="18" charset="0"/>
                          </a:rPr>
                          <m:t>𝑉𝑎𝑅</m:t>
                        </m:r>
                      </m:e>
                      <m:sub>
                        <m:r>
                          <a:rPr lang="el-GR" altLang="zh-CN" i="1" dirty="0">
                            <a:latin typeface="Cambria Math" panose="02040503050406030204" pitchFamily="18" charset="0"/>
                          </a:rPr>
                          <m:t>𝛼</m:t>
                        </m:r>
                      </m:sub>
                    </m:sSub>
                  </m:oMath>
                </a14:m>
                <a:r>
                  <a:rPr lang="el-GR" altLang="zh-CN" dirty="0">
                    <a:latin typeface="Arial" panose="020B0604020202020204" pitchFamily="34" charset="0"/>
                    <a:cs typeface="Arial" panose="020B0604020202020204" pitchFamily="34" charset="0"/>
                  </a:rPr>
                  <a:t> </a:t>
                </a:r>
                <a14:m>
                  <m:oMath xmlns:m="http://schemas.openxmlformats.org/officeDocument/2006/math">
                    <m:d>
                      <m:dPr>
                        <m:ctrlPr>
                          <a:rPr lang="el-GR" altLang="zh-CN" i="1" dirty="0">
                            <a:latin typeface="Cambria Math" panose="02040503050406030204" pitchFamily="18" charset="0"/>
                          </a:rPr>
                        </m:ctrlPr>
                      </m:dPr>
                      <m:e>
                        <m:r>
                          <a:rPr lang="en-US" altLang="zh-CN" i="1" dirty="0">
                            <a:latin typeface="Cambria Math" panose="02040503050406030204" pitchFamily="18" charset="0"/>
                          </a:rPr>
                          <m:t>𝑥</m:t>
                        </m:r>
                      </m:e>
                    </m:d>
                    <m:r>
                      <a:rPr lang="en-US" altLang="zh-CN" i="1" dirty="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be the</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dirty="0">
                            <a:latin typeface="Cambria Math" panose="02040503050406030204" pitchFamily="18" charset="0"/>
                          </a:rPr>
                          <m:t>𝑉𝑎𝑅</m:t>
                        </m:r>
                      </m:e>
                      <m:sub>
                        <m:r>
                          <a:rPr lang="el-GR" altLang="zh-CN" i="1" dirty="0">
                            <a:latin typeface="Cambria Math" panose="02040503050406030204" pitchFamily="18" charset="0"/>
                          </a:rPr>
                          <m:t>𝛼</m:t>
                        </m:r>
                      </m:sub>
                    </m:sSub>
                  </m:oMath>
                </a14:m>
                <a:r>
                  <a:rPr lang="en-US" altLang="zh-CN" dirty="0">
                    <a:latin typeface="Arial" panose="020B0604020202020204" pitchFamily="34" charset="0"/>
                    <a:cs typeface="Arial" panose="020B0604020202020204" pitchFamily="34" charset="0"/>
                  </a:rPr>
                  <a:t> of a loss function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b="0" i="1" dirty="0" smtClean="0">
                        <a:latin typeface="Cambria Math" panose="02040503050406030204" pitchFamily="18" charset="0"/>
                      </a:rPr>
                      <m:t>𝑦</m:t>
                    </m:r>
                    <m:r>
                      <a:rPr lang="en-US" altLang="zh-CN" i="1" dirty="0">
                        <a:latin typeface="Cambria Math" panose="02040503050406030204" pitchFamily="18" charset="0"/>
                      </a:rPr>
                      <m:t>)</m:t>
                    </m:r>
                  </m:oMath>
                </a14:m>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latin typeface="Arial" panose="020B0604020202020204" pitchFamily="34" charset="0"/>
                    <a:cs typeface="Arial" panose="020B0604020202020204" pitchFamily="34" charset="0"/>
                  </a:rPr>
                  <a:t>Then the following holds:</a:t>
                </a:r>
              </a:p>
              <a:p>
                <a:r>
                  <a:rPr lang="en-US" altLang="zh-CN" sz="1200" dirty="0">
                    <a:solidFill>
                      <a:srgbClr val="000000"/>
                    </a:solidFill>
                    <a:latin typeface="Arial" panose="020B0604020202020204" pitchFamily="34" charset="0"/>
                    <a:cs typeface="Arial" panose="020B0604020202020204" pitchFamily="34" charset="0"/>
                  </a:rPr>
                  <a:t>In general,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  </m:t>
                        </m:r>
                        <m:r>
                          <a:rPr lang="en-US" altLang="zh-CN" sz="1200" i="1" dirty="0">
                            <a:latin typeface="Cambria Math" panose="02040503050406030204" pitchFamily="18" charset="0"/>
                          </a:rPr>
                          <m:t>𝑉𝑎𝑅</m:t>
                        </m:r>
                      </m:e>
                      <m:sub>
                        <m:r>
                          <a:rPr lang="el-GR" altLang="zh-CN" sz="1200" i="1" dirty="0">
                            <a:latin typeface="Cambria Math" panose="02040503050406030204" pitchFamily="18" charset="0"/>
                          </a:rPr>
                          <m:t>𝛼</m:t>
                        </m:r>
                      </m:sub>
                    </m:sSub>
                  </m:oMath>
                </a14:m>
                <a:r>
                  <a:rPr lang="el-GR" altLang="zh-CN" sz="1200" dirty="0">
                    <a:latin typeface="Arial" panose="020B0604020202020204" pitchFamily="34" charset="0"/>
                    <a:cs typeface="Arial" panose="020B0604020202020204" pitchFamily="34" charset="0"/>
                  </a:rPr>
                  <a:t> </a:t>
                </a:r>
                <a14:m>
                  <m:oMath xmlns:m="http://schemas.openxmlformats.org/officeDocument/2006/math">
                    <m:d>
                      <m:dPr>
                        <m:ctrlPr>
                          <a:rPr lang="el-GR" altLang="zh-CN" sz="1200" i="1" dirty="0">
                            <a:latin typeface="Cambria Math" panose="02040503050406030204" pitchFamily="18" charset="0"/>
                          </a:rPr>
                        </m:ctrlPr>
                      </m:dPr>
                      <m:e>
                        <m:r>
                          <a:rPr lang="en-US" altLang="zh-CN" sz="1200" i="1" dirty="0">
                            <a:latin typeface="Cambria Math" panose="02040503050406030204" pitchFamily="18" charset="0"/>
                          </a:rPr>
                          <m:t>𝑥</m:t>
                        </m:r>
                      </m:e>
                    </m:d>
                    <m:r>
                      <a:rPr lang="en-US" altLang="zh-CN" sz="1200" i="1" dirty="0">
                        <a:latin typeface="Cambria Math" panose="02040503050406030204" pitchFamily="18" charset="0"/>
                      </a:rPr>
                      <m:t> </m:t>
                    </m:r>
                  </m:oMath>
                </a14:m>
                <a:r>
                  <a:rPr lang="en-US" altLang="zh-CN" sz="1200" dirty="0">
                    <a:solidFill>
                      <a:srgbClr val="000000"/>
                    </a:solidFill>
                    <a:latin typeface="Arial" panose="020B0604020202020204" pitchFamily="34" charset="0"/>
                    <a:cs typeface="Arial" panose="020B0604020202020204" pitchFamily="34" charset="0"/>
                  </a:rPr>
                  <a:t> is </a:t>
                </a:r>
                <a:r>
                  <a:rPr lang="en-US" altLang="zh-CN" sz="1200" i="1" dirty="0">
                    <a:solidFill>
                      <a:srgbClr val="006EC0"/>
                    </a:solidFill>
                    <a:latin typeface="Arial" panose="020B0604020202020204" pitchFamily="34" charset="0"/>
                    <a:cs typeface="Arial" panose="020B0604020202020204" pitchFamily="34" charset="0"/>
                  </a:rPr>
                  <a:t>nonconvex </a:t>
                </a:r>
                <a:r>
                  <a:rPr lang="en-US" altLang="zh-CN" sz="1200" i="1" dirty="0" err="1">
                    <a:solidFill>
                      <a:srgbClr val="000000"/>
                    </a:solidFill>
                    <a:latin typeface="Arial" panose="020B0604020202020204" pitchFamily="34" charset="0"/>
                    <a:cs typeface="Arial" panose="020B0604020202020204" pitchFamily="34" charset="0"/>
                  </a:rPr>
                  <a:t>w.r.t.</a:t>
                </a:r>
                <a:r>
                  <a:rPr lang="en-US" altLang="zh-CN" sz="1200" i="1"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altLang="zh-CN" sz="1200" i="1" dirty="0" smtClean="0">
                        <a:solidFill>
                          <a:srgbClr val="000000"/>
                        </a:solidFill>
                        <a:latin typeface="Cambria Math" panose="02040503050406030204" pitchFamily="18" charset="0"/>
                      </a:rPr>
                      <m:t>𝑥</m:t>
                    </m:r>
                  </m:oMath>
                </a14:m>
                <a:r>
                  <a:rPr lang="en-US" altLang="zh-CN" sz="1200" i="1" dirty="0">
                    <a:solidFill>
                      <a:srgbClr val="000000"/>
                    </a:solidFill>
                    <a:latin typeface="Arial" panose="020B0604020202020204" pitchFamily="34" charset="0"/>
                    <a:cs typeface="Arial" panose="020B0604020202020204" pitchFamily="34" charset="0"/>
                  </a:rPr>
                  <a:t>, </a:t>
                </a:r>
                <a:r>
                  <a:rPr lang="en-US" altLang="zh-CN" sz="1200" dirty="0">
                    <a:solidFill>
                      <a:srgbClr val="000000"/>
                    </a:solidFill>
                    <a:latin typeface="Arial" panose="020B0604020202020204" pitchFamily="34" charset="0"/>
                    <a:cs typeface="Arial" panose="020B0604020202020204" pitchFamily="34" charset="0"/>
                  </a:rPr>
                  <a:t>(e.g., discrete distributions)</a:t>
                </a:r>
              </a:p>
              <a:p>
                <a14:m>
                  <m:oMath xmlns:m="http://schemas.openxmlformats.org/officeDocument/2006/math">
                    <m:sSub>
                      <m:sSubPr>
                        <m:ctrlPr>
                          <a:rPr lang="en-US" altLang="zh-CN" sz="1200" i="1" smtClean="0">
                            <a:latin typeface="Cambria Math" panose="02040503050406030204" pitchFamily="18" charset="0"/>
                          </a:rPr>
                        </m:ctrlPr>
                      </m:sSubPr>
                      <m:e>
                        <m:r>
                          <a:rPr lang="en-US" altLang="zh-CN" sz="1200" i="1">
                            <a:latin typeface="Cambria Math" panose="02040503050406030204" pitchFamily="18" charset="0"/>
                          </a:rPr>
                          <m:t>𝑉𝑎𝑅</m:t>
                        </m:r>
                      </m:e>
                      <m:sub>
                        <m:r>
                          <a:rPr lang="zh-CN" altLang="en-US" sz="1200" i="1">
                            <a:latin typeface="Cambria Math" panose="02040503050406030204" pitchFamily="18" charset="0"/>
                          </a:rPr>
                          <m:t>𝛼</m:t>
                        </m:r>
                      </m:sub>
                    </m:sSub>
                    <m:r>
                      <a:rPr lang="en-US" altLang="zh-CN" sz="1200">
                        <a:latin typeface="Cambria Math" panose="02040503050406030204" pitchFamily="18" charset="0"/>
                      </a:rPr>
                      <m:t>(</m:t>
                    </m:r>
                    <m:r>
                      <m:rPr>
                        <m:sty m:val="p"/>
                      </m:rPr>
                      <a:rPr lang="en-US" altLang="zh-CN" sz="1200">
                        <a:latin typeface="Cambria Math" panose="02040503050406030204" pitchFamily="18" charset="0"/>
                      </a:rPr>
                      <m:t>x</m:t>
                    </m:r>
                    <m:r>
                      <a:rPr lang="en-US" altLang="zh-CN" sz="1200">
                        <a:latin typeface="Cambria Math" panose="02040503050406030204" pitchFamily="18" charset="0"/>
                      </a:rPr>
                      <m:t>)</m:t>
                    </m:r>
                    <m:r>
                      <a:rPr lang="en-US" altLang="zh-CN" sz="1200" i="1">
                        <a:latin typeface="Cambria Math" panose="02040503050406030204" pitchFamily="18" charset="0"/>
                        <a:ea typeface="Cambria Math" panose="02040503050406030204" pitchFamily="18" charset="0"/>
                      </a:rPr>
                      <m:t>≤</m:t>
                    </m:r>
                    <m:r>
                      <a:rPr lang="zh-CN" altLang="en-US" sz="1200" i="1">
                        <a:latin typeface="Cambria Math" panose="02040503050406030204" pitchFamily="18" charset="0"/>
                      </a:rPr>
                      <m:t>𝜁</m:t>
                    </m:r>
                  </m:oMath>
                </a14:m>
                <a:r>
                  <a:rPr lang="en-US" altLang="zh-CN" sz="1200" dirty="0">
                    <a:solidFill>
                      <a:srgbClr val="000000"/>
                    </a:solidFill>
                    <a:latin typeface="Arial" panose="020B0604020202020204" pitchFamily="34" charset="0"/>
                    <a:cs typeface="Arial" panose="020B0604020202020204" pitchFamily="34" charset="0"/>
                  </a:rPr>
                  <a:t> and </a:t>
                </a:r>
                <a14:m>
                  <m:oMath xmlns:m="http://schemas.openxmlformats.org/officeDocument/2006/math">
                    <m:r>
                      <m:rPr>
                        <m:sty m:val="p"/>
                      </m:rPr>
                      <a:rPr lang="zh-CN" altLang="en-US" sz="1200">
                        <a:latin typeface="Cambria Math" panose="02040503050406030204" pitchFamily="18" charset="0"/>
                      </a:rPr>
                      <m:t>Pr</m:t>
                    </m:r>
                    <m:r>
                      <a:rPr lang="zh-CN" altLang="en-US" sz="1200" i="1">
                        <a:latin typeface="Cambria Math" panose="02040503050406030204" pitchFamily="18" charset="0"/>
                      </a:rPr>
                      <m:t>𝑜𝑏</m:t>
                    </m:r>
                    <m:d>
                      <m:dPr>
                        <m:begChr m:val="{"/>
                        <m:endChr m:val="}"/>
                        <m:ctrlPr>
                          <a:rPr lang="zh-CN" altLang="en-US" sz="1200" i="1">
                            <a:latin typeface="Cambria Math" panose="02040503050406030204" pitchFamily="18" charset="0"/>
                          </a:rPr>
                        </m:ctrlPr>
                      </m:dPr>
                      <m:e>
                        <m:r>
                          <a:rPr lang="zh-CN" altLang="en-US" sz="1200" i="1">
                            <a:latin typeface="Cambria Math" panose="02040503050406030204" pitchFamily="18" charset="0"/>
                          </a:rPr>
                          <m:t>𝑓</m:t>
                        </m:r>
                        <m:d>
                          <m:dPr>
                            <m:ctrlPr>
                              <a:rPr lang="zh-CN" altLang="en-US" sz="1200" i="1">
                                <a:latin typeface="Cambria Math" panose="02040503050406030204" pitchFamily="18" charset="0"/>
                              </a:rPr>
                            </m:ctrlPr>
                          </m:dPr>
                          <m:e>
                            <m:r>
                              <a:rPr lang="zh-CN" altLang="en-US" sz="1200" i="1">
                                <a:latin typeface="Cambria Math" panose="02040503050406030204" pitchFamily="18" charset="0"/>
                              </a:rPr>
                              <m:t>𝑥</m:t>
                            </m:r>
                            <m:r>
                              <a:rPr lang="zh-CN" altLang="en-US" sz="1200">
                                <a:latin typeface="Cambria Math" panose="02040503050406030204" pitchFamily="18" charset="0"/>
                              </a:rPr>
                              <m:t>,</m:t>
                            </m:r>
                            <m:r>
                              <a:rPr lang="zh-CN" altLang="en-US" sz="1200" i="1">
                                <a:latin typeface="Cambria Math" panose="02040503050406030204" pitchFamily="18" charset="0"/>
                              </a:rPr>
                              <m:t>𝑦</m:t>
                            </m:r>
                          </m:e>
                        </m:d>
                        <m:r>
                          <a:rPr lang="zh-CN" altLang="en-US" sz="1200">
                            <a:latin typeface="Cambria Math" panose="02040503050406030204" pitchFamily="18" charset="0"/>
                          </a:rPr>
                          <m:t>≤</m:t>
                        </m:r>
                        <m:r>
                          <a:rPr lang="zh-CN" altLang="en-US" sz="1200" i="1">
                            <a:latin typeface="Cambria Math" panose="02040503050406030204" pitchFamily="18" charset="0"/>
                          </a:rPr>
                          <m:t>𝜁</m:t>
                        </m:r>
                      </m:e>
                    </m:d>
                    <m:r>
                      <a:rPr lang="zh-CN" altLang="en-US" sz="1200">
                        <a:latin typeface="Cambria Math" panose="02040503050406030204" pitchFamily="18" charset="0"/>
                      </a:rPr>
                      <m:t>≥</m:t>
                    </m:r>
                    <m:r>
                      <a:rPr lang="zh-CN" altLang="en-US" sz="1200" i="1">
                        <a:latin typeface="Cambria Math" panose="02040503050406030204" pitchFamily="18" charset="0"/>
                      </a:rPr>
                      <m:t>𝛼</m:t>
                    </m:r>
                  </m:oMath>
                </a14:m>
                <a:r>
                  <a:rPr lang="en-US" altLang="zh-CN" sz="1200" dirty="0">
                    <a:solidFill>
                      <a:srgbClr val="000000"/>
                    </a:solidFill>
                    <a:latin typeface="Arial" panose="020B0604020202020204" pitchFamily="34" charset="0"/>
                    <a:cs typeface="Arial" panose="020B0604020202020204" pitchFamily="34" charset="0"/>
                  </a:rPr>
                  <a:t> may be </a:t>
                </a:r>
                <a:r>
                  <a:rPr lang="en-US" altLang="zh-CN" sz="1200" i="1" dirty="0">
                    <a:solidFill>
                      <a:srgbClr val="006EC0"/>
                    </a:solidFill>
                    <a:latin typeface="Arial" panose="020B0604020202020204" pitchFamily="34" charset="0"/>
                    <a:cs typeface="Arial" panose="020B0604020202020204" pitchFamily="34" charset="0"/>
                  </a:rPr>
                  <a:t>non convex constraints</a:t>
                </a:r>
                <a:endParaRPr lang="en-US" altLang="zh-CN" sz="1200" b="1" dirty="0">
                  <a:solidFill>
                    <a:srgbClr val="035F78"/>
                  </a:solidFill>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I will introduce Equivalence of Chance and </a:t>
                </a:r>
                <a:r>
                  <a:rPr lang="en-US" altLang="zh-CN" sz="1200" b="1" dirty="0" err="1">
                    <a:solidFill>
                      <a:srgbClr val="035F78"/>
                    </a:solidFill>
                    <a:latin typeface="Arial" panose="020B0604020202020204" pitchFamily="34" charset="0"/>
                    <a:cs typeface="Arial" panose="020B0604020202020204" pitchFamily="34" charset="0"/>
                  </a:rPr>
                  <a:t>VaR</a:t>
                </a:r>
                <a:r>
                  <a:rPr lang="en-US" altLang="zh-CN" sz="1200" b="1" dirty="0">
                    <a:solidFill>
                      <a:srgbClr val="035F78"/>
                    </a:solidFill>
                    <a:latin typeface="Arial" panose="020B0604020202020204" pitchFamily="34" charset="0"/>
                    <a:cs typeface="Arial" panose="020B0604020202020204" pitchFamily="34" charset="0"/>
                  </a:rPr>
                  <a:t>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In </a:t>
                </a:r>
                <a:r>
                  <a:rPr lang="en-US" altLang="zh-CN" dirty="0">
                    <a:solidFill>
                      <a:srgbClr val="FF0000"/>
                    </a:solidFill>
                    <a:latin typeface="Arial" panose="020B0604020202020204" pitchFamily="34" charset="0"/>
                    <a:cs typeface="Arial" panose="020B0604020202020204" pitchFamily="34" charset="0"/>
                  </a:rPr>
                  <a:t>portfolio management</a:t>
                </a:r>
                <a:r>
                  <a:rPr lang="en-US" altLang="zh-CN" dirty="0">
                    <a:latin typeface="Arial" panose="020B0604020202020204" pitchFamily="34" charset="0"/>
                    <a:cs typeface="Arial" panose="020B0604020202020204" pitchFamily="34" charset="0"/>
                  </a:rPr>
                  <a:t>, often it is required that portfolio loss at a certain future time is, with high reliability, at most equal to a certain value.</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Let </a:t>
                </a:r>
                <a:r>
                  <a:rPr lang="en-US" altLang="zh-CN" i="0" dirty="0">
                    <a:latin typeface="Cambria Math" panose="02040503050406030204" pitchFamily="18" charset="0"/>
                  </a:rPr>
                  <a:t>𝑓(𝑥, 𝑦) </a:t>
                </a:r>
                <a:r>
                  <a:rPr lang="en-US" altLang="zh-CN" dirty="0">
                    <a:latin typeface="Arial" panose="020B0604020202020204" pitchFamily="34" charset="0"/>
                    <a:cs typeface="Arial" panose="020B0604020202020204" pitchFamily="34" charset="0"/>
                  </a:rPr>
                  <a:t>be the loss associated with </a:t>
                </a:r>
                <a:r>
                  <a:rPr lang="en-US" altLang="zh-CN" dirty="0">
                    <a:solidFill>
                      <a:srgbClr val="FF0000"/>
                    </a:solidFill>
                    <a:latin typeface="Arial" panose="020B0604020202020204" pitchFamily="34" charset="0"/>
                    <a:cs typeface="Arial" panose="020B0604020202020204" pitchFamily="34" charset="0"/>
                  </a:rPr>
                  <a:t>the decision vector </a:t>
                </a:r>
                <a:r>
                  <a:rPr lang="en-US" altLang="zh-CN" i="0" dirty="0">
                    <a:latin typeface="Cambria Math" panose="02040503050406030204" pitchFamily="18" charset="0"/>
                  </a:rPr>
                  <a:t>𝑥 </a:t>
                </a:r>
                <a:r>
                  <a:rPr lang="en-US" altLang="zh-CN" dirty="0">
                    <a:latin typeface="Arial" panose="020B0604020202020204" pitchFamily="34" charset="0"/>
                    <a:cs typeface="Arial" panose="020B0604020202020204" pitchFamily="34" charset="0"/>
                  </a:rPr>
                  <a:t>and </a:t>
                </a:r>
                <a:r>
                  <a:rPr lang="en-US" altLang="zh-CN" dirty="0">
                    <a:solidFill>
                      <a:srgbClr val="FF0000"/>
                    </a:solidFill>
                    <a:latin typeface="Arial" panose="020B0604020202020204" pitchFamily="34" charset="0"/>
                    <a:cs typeface="Arial" panose="020B0604020202020204" pitchFamily="34" charset="0"/>
                  </a:rPr>
                  <a:t>the random vector </a:t>
                </a:r>
                <a:r>
                  <a:rPr lang="en-US" altLang="zh-CN" i="0" dirty="0">
                    <a:latin typeface="Cambria Math" panose="02040503050406030204" pitchFamily="18" charset="0"/>
                  </a:rPr>
                  <a:t>𝑦</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Let</a:t>
                </a:r>
                <a:r>
                  <a:rPr lang="en-US" altLang="zh-CN" i="0">
                    <a:latin typeface="Cambria Math" panose="02040503050406030204" pitchFamily="18" charset="0"/>
                  </a:rPr>
                  <a:t>〖  </a:t>
                </a:r>
                <a:r>
                  <a:rPr lang="en-US" altLang="zh-CN" i="0" dirty="0">
                    <a:latin typeface="Cambria Math" panose="02040503050406030204" pitchFamily="18" charset="0"/>
                  </a:rPr>
                  <a:t>𝑉𝑎𝑅</a:t>
                </a:r>
                <a:r>
                  <a:rPr lang="en-US" altLang="zh-CN" i="0">
                    <a:latin typeface="Cambria Math" panose="02040503050406030204" pitchFamily="18" charset="0"/>
                  </a:rPr>
                  <a:t>〗_</a:t>
                </a:r>
                <a:r>
                  <a:rPr lang="el-GR" altLang="zh-CN" i="0" dirty="0">
                    <a:latin typeface="Cambria Math" panose="02040503050406030204" pitchFamily="18" charset="0"/>
                  </a:rPr>
                  <a:t>𝛼</a:t>
                </a:r>
                <a:r>
                  <a:rPr lang="el-GR" altLang="zh-CN" dirty="0">
                    <a:latin typeface="Arial" panose="020B0604020202020204" pitchFamily="34" charset="0"/>
                    <a:cs typeface="Arial" panose="020B0604020202020204" pitchFamily="34" charset="0"/>
                  </a:rPr>
                  <a:t> </a:t>
                </a:r>
                <a:r>
                  <a:rPr lang="el-GR" altLang="zh-CN" i="0" dirty="0">
                    <a:latin typeface="Cambria Math" panose="02040503050406030204" pitchFamily="18" charset="0"/>
                  </a:rPr>
                  <a:t>(</a:t>
                </a:r>
                <a:r>
                  <a:rPr lang="en-US" altLang="zh-CN" i="0" dirty="0">
                    <a:latin typeface="Cambria Math" panose="02040503050406030204" pitchFamily="18" charset="0"/>
                  </a:rPr>
                  <a:t>𝑥)  </a:t>
                </a:r>
                <a:r>
                  <a:rPr lang="en-US" altLang="zh-CN" dirty="0">
                    <a:latin typeface="Arial" panose="020B0604020202020204" pitchFamily="34" charset="0"/>
                    <a:cs typeface="Arial" panose="020B0604020202020204" pitchFamily="34" charset="0"/>
                  </a:rPr>
                  <a:t>be the</a:t>
                </a:r>
                <a:r>
                  <a:rPr lang="en-US" altLang="zh-CN" i="0">
                    <a:latin typeface="Cambria Math" panose="02040503050406030204" pitchFamily="18" charset="0"/>
                  </a:rPr>
                  <a:t>〖  </a:t>
                </a:r>
                <a:r>
                  <a:rPr lang="en-US" altLang="zh-CN" i="0" dirty="0">
                    <a:latin typeface="Cambria Math" panose="02040503050406030204" pitchFamily="18" charset="0"/>
                  </a:rPr>
                  <a:t>𝑉𝑎𝑅</a:t>
                </a:r>
                <a:r>
                  <a:rPr lang="en-US" altLang="zh-CN" i="0">
                    <a:latin typeface="Cambria Math" panose="02040503050406030204" pitchFamily="18" charset="0"/>
                  </a:rPr>
                  <a:t>〗_</a:t>
                </a:r>
                <a:r>
                  <a:rPr lang="el-GR" altLang="zh-CN" i="0" dirty="0">
                    <a:latin typeface="Cambria Math" panose="02040503050406030204" pitchFamily="18" charset="0"/>
                  </a:rPr>
                  <a:t>𝛼</a:t>
                </a:r>
                <a:r>
                  <a:rPr lang="en-US" altLang="zh-CN" dirty="0">
                    <a:latin typeface="Arial" panose="020B0604020202020204" pitchFamily="34" charset="0"/>
                    <a:cs typeface="Arial" panose="020B0604020202020204" pitchFamily="34" charset="0"/>
                  </a:rPr>
                  <a:t> of a loss function </a:t>
                </a:r>
                <a:r>
                  <a:rPr lang="en-US" altLang="zh-CN" i="0" dirty="0">
                    <a:latin typeface="Cambria Math" panose="02040503050406030204" pitchFamily="18" charset="0"/>
                  </a:rPr>
                  <a:t>𝑓(𝑥,</a:t>
                </a:r>
                <a:r>
                  <a:rPr lang="en-US" altLang="zh-CN" b="0" i="0" dirty="0">
                    <a:latin typeface="Cambria Math" panose="02040503050406030204" pitchFamily="18" charset="0"/>
                  </a:rPr>
                  <a:t>𝑦</a:t>
                </a:r>
                <a:r>
                  <a:rPr lang="en-US" altLang="zh-CN" i="0" dirty="0">
                    <a:latin typeface="Cambria Math" panose="02040503050406030204" pitchFamily="18" charset="0"/>
                  </a:rPr>
                  <a:t>)</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000000"/>
                    </a:solidFill>
                    <a:latin typeface="Arial" panose="020B0604020202020204" pitchFamily="34" charset="0"/>
                    <a:cs typeface="Arial" panose="020B0604020202020204" pitchFamily="34" charset="0"/>
                  </a:rPr>
                  <a:t>Then the following holds:</a:t>
                </a:r>
              </a:p>
              <a:p>
                <a:r>
                  <a:rPr lang="en-US" altLang="zh-CN" sz="1200" dirty="0">
                    <a:solidFill>
                      <a:srgbClr val="000000"/>
                    </a:solidFill>
                    <a:latin typeface="Arial" panose="020B0604020202020204" pitchFamily="34" charset="0"/>
                    <a:cs typeface="Arial" panose="020B0604020202020204" pitchFamily="34" charset="0"/>
                  </a:rPr>
                  <a:t>In general, </a:t>
                </a:r>
                <a:r>
                  <a:rPr lang="en-US" altLang="zh-CN" sz="1200" i="0">
                    <a:latin typeface="Cambria Math" panose="02040503050406030204" pitchFamily="18" charset="0"/>
                  </a:rPr>
                  <a:t>〖  </a:t>
                </a:r>
                <a:r>
                  <a:rPr lang="en-US" altLang="zh-CN" sz="1200" i="0" dirty="0">
                    <a:latin typeface="Cambria Math" panose="02040503050406030204" pitchFamily="18" charset="0"/>
                  </a:rPr>
                  <a:t>𝑉𝑎𝑅</a:t>
                </a:r>
                <a:r>
                  <a:rPr lang="en-US" altLang="zh-CN" sz="1200" i="0">
                    <a:latin typeface="Cambria Math" panose="02040503050406030204" pitchFamily="18" charset="0"/>
                  </a:rPr>
                  <a:t>〗_</a:t>
                </a:r>
                <a:r>
                  <a:rPr lang="el-GR" altLang="zh-CN" sz="1200" i="0" dirty="0">
                    <a:latin typeface="Cambria Math" panose="02040503050406030204" pitchFamily="18" charset="0"/>
                  </a:rPr>
                  <a:t>𝛼</a:t>
                </a:r>
                <a:r>
                  <a:rPr lang="el-GR" altLang="zh-CN" sz="1200" dirty="0">
                    <a:latin typeface="Arial" panose="020B0604020202020204" pitchFamily="34" charset="0"/>
                    <a:cs typeface="Arial" panose="020B0604020202020204" pitchFamily="34" charset="0"/>
                  </a:rPr>
                  <a:t> </a:t>
                </a:r>
                <a:r>
                  <a:rPr lang="el-GR" altLang="zh-CN" sz="1200" i="0" dirty="0">
                    <a:latin typeface="Cambria Math" panose="02040503050406030204" pitchFamily="18" charset="0"/>
                  </a:rPr>
                  <a:t>(</a:t>
                </a:r>
                <a:r>
                  <a:rPr lang="en-US" altLang="zh-CN" sz="1200" i="0" dirty="0">
                    <a:latin typeface="Cambria Math" panose="02040503050406030204" pitchFamily="18" charset="0"/>
                  </a:rPr>
                  <a:t>𝑥)  </a:t>
                </a:r>
                <a:r>
                  <a:rPr lang="en-US" altLang="zh-CN" sz="1200" dirty="0">
                    <a:solidFill>
                      <a:srgbClr val="000000"/>
                    </a:solidFill>
                    <a:latin typeface="Arial" panose="020B0604020202020204" pitchFamily="34" charset="0"/>
                    <a:cs typeface="Arial" panose="020B0604020202020204" pitchFamily="34" charset="0"/>
                  </a:rPr>
                  <a:t> is </a:t>
                </a:r>
                <a:r>
                  <a:rPr lang="en-US" altLang="zh-CN" sz="1200" i="1" dirty="0">
                    <a:solidFill>
                      <a:srgbClr val="006EC0"/>
                    </a:solidFill>
                    <a:latin typeface="Arial" panose="020B0604020202020204" pitchFamily="34" charset="0"/>
                    <a:cs typeface="Arial" panose="020B0604020202020204" pitchFamily="34" charset="0"/>
                  </a:rPr>
                  <a:t>nonconvex </a:t>
                </a:r>
                <a:r>
                  <a:rPr lang="en-US" altLang="zh-CN" sz="1200" i="1" dirty="0" err="1">
                    <a:solidFill>
                      <a:srgbClr val="000000"/>
                    </a:solidFill>
                    <a:latin typeface="Arial" panose="020B0604020202020204" pitchFamily="34" charset="0"/>
                    <a:cs typeface="Arial" panose="020B0604020202020204" pitchFamily="34" charset="0"/>
                  </a:rPr>
                  <a:t>w.r.t.</a:t>
                </a:r>
                <a:r>
                  <a:rPr lang="en-US" altLang="zh-CN" sz="1200" i="1" dirty="0">
                    <a:solidFill>
                      <a:srgbClr val="000000"/>
                    </a:solidFill>
                    <a:latin typeface="Arial" panose="020B0604020202020204" pitchFamily="34" charset="0"/>
                    <a:cs typeface="Arial" panose="020B0604020202020204" pitchFamily="34" charset="0"/>
                  </a:rPr>
                  <a:t> </a:t>
                </a:r>
                <a:r>
                  <a:rPr lang="en-US" altLang="zh-CN" sz="1200" i="0" dirty="0">
                    <a:solidFill>
                      <a:srgbClr val="000000"/>
                    </a:solidFill>
                    <a:latin typeface="Cambria Math" panose="02040503050406030204" pitchFamily="18" charset="0"/>
                  </a:rPr>
                  <a:t>𝑥</a:t>
                </a:r>
                <a:r>
                  <a:rPr lang="en-US" altLang="zh-CN" sz="1200" i="1" dirty="0">
                    <a:solidFill>
                      <a:srgbClr val="000000"/>
                    </a:solidFill>
                    <a:latin typeface="Arial" panose="020B0604020202020204" pitchFamily="34" charset="0"/>
                    <a:cs typeface="Arial" panose="020B0604020202020204" pitchFamily="34" charset="0"/>
                  </a:rPr>
                  <a:t>, </a:t>
                </a:r>
                <a:r>
                  <a:rPr lang="en-US" altLang="zh-CN" sz="1200" dirty="0">
                    <a:solidFill>
                      <a:srgbClr val="000000"/>
                    </a:solidFill>
                    <a:latin typeface="Arial" panose="020B0604020202020204" pitchFamily="34" charset="0"/>
                    <a:cs typeface="Arial" panose="020B0604020202020204" pitchFamily="34" charset="0"/>
                  </a:rPr>
                  <a:t>(e.g., discrete distributions)</a:t>
                </a:r>
              </a:p>
              <a:p>
                <a:r>
                  <a:rPr lang="en-US" altLang="zh-CN" sz="1200" i="0">
                    <a:latin typeface="Cambria Math" panose="02040503050406030204" pitchFamily="18" charset="0"/>
                  </a:rPr>
                  <a:t>〖𝑉𝑎𝑅〗_</a:t>
                </a:r>
                <a:r>
                  <a:rPr lang="zh-CN" altLang="en-US" sz="1200" i="0">
                    <a:latin typeface="Cambria Math" panose="02040503050406030204" pitchFamily="18" charset="0"/>
                  </a:rPr>
                  <a:t>𝛼</a:t>
                </a:r>
                <a:r>
                  <a:rPr lang="en-US" altLang="zh-CN" sz="1200" i="0">
                    <a:latin typeface="Cambria Math" panose="02040503050406030204" pitchFamily="18" charset="0"/>
                  </a:rPr>
                  <a:t> (x)</a:t>
                </a:r>
                <a:r>
                  <a:rPr lang="en-US" altLang="zh-CN" sz="1200" i="0">
                    <a:latin typeface="Cambria Math" panose="02040503050406030204" pitchFamily="18" charset="0"/>
                    <a:ea typeface="Cambria Math" panose="02040503050406030204" pitchFamily="18" charset="0"/>
                  </a:rPr>
                  <a:t>≤</a:t>
                </a:r>
                <a:r>
                  <a:rPr lang="zh-CN" altLang="en-US" sz="1200" i="0">
                    <a:latin typeface="Cambria Math" panose="02040503050406030204" pitchFamily="18" charset="0"/>
                  </a:rPr>
                  <a:t>𝜁</a:t>
                </a:r>
                <a:r>
                  <a:rPr lang="en-US" altLang="zh-CN" sz="1200" dirty="0">
                    <a:solidFill>
                      <a:srgbClr val="000000"/>
                    </a:solidFill>
                    <a:latin typeface="Arial" panose="020B0604020202020204" pitchFamily="34" charset="0"/>
                    <a:cs typeface="Arial" panose="020B0604020202020204" pitchFamily="34" charset="0"/>
                  </a:rPr>
                  <a:t> and </a:t>
                </a:r>
                <a:r>
                  <a:rPr lang="zh-CN" altLang="en-US" sz="1200" i="0">
                    <a:latin typeface="Cambria Math" panose="02040503050406030204" pitchFamily="18" charset="0"/>
                  </a:rPr>
                  <a:t>Pr𝑜𝑏{𝑓(𝑥,𝑦)≤𝜁}≥𝛼</a:t>
                </a:r>
                <a:r>
                  <a:rPr lang="en-US" altLang="zh-CN" sz="1200" dirty="0">
                    <a:solidFill>
                      <a:srgbClr val="000000"/>
                    </a:solidFill>
                    <a:latin typeface="Arial" panose="020B0604020202020204" pitchFamily="34" charset="0"/>
                    <a:cs typeface="Arial" panose="020B0604020202020204" pitchFamily="34" charset="0"/>
                  </a:rPr>
                  <a:t> may be </a:t>
                </a:r>
                <a:r>
                  <a:rPr lang="en-US" altLang="zh-CN" sz="1200" i="1" dirty="0">
                    <a:solidFill>
                      <a:srgbClr val="006EC0"/>
                    </a:solidFill>
                    <a:latin typeface="Arial" panose="020B0604020202020204" pitchFamily="34" charset="0"/>
                    <a:cs typeface="Arial" panose="020B0604020202020204" pitchFamily="34" charset="0"/>
                  </a:rPr>
                  <a:t>non convex constraints</a:t>
                </a:r>
                <a:endParaRPr lang="en-US" altLang="zh-CN" sz="1200" b="1" dirty="0">
                  <a:solidFill>
                    <a:srgbClr val="035F78"/>
                  </a:solidFill>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28</a:t>
            </a:fld>
            <a:endParaRPr lang="zh-CN" altLang="en-US"/>
          </a:p>
        </p:txBody>
      </p:sp>
    </p:spTree>
    <p:extLst>
      <p:ext uri="{BB962C8B-B14F-4D97-AF65-F5344CB8AC3E}">
        <p14:creationId xmlns:p14="http://schemas.microsoft.com/office/powerpoint/2010/main" val="2059799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Arial" pitchFamily="34" charset="0"/>
                    <a:ea typeface="+mn-ea"/>
                    <a:cs typeface="+mn-cs"/>
                  </a:rPr>
                  <a:t>Nowadays,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has achieved the high status, however, It is difficult to optimize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numerically when losses are not normally distributed.</a:t>
                </a:r>
              </a:p>
              <a:p>
                <a:r>
                  <a:rPr lang="en-US" altLang="zh-CN" sz="1200" b="0" i="0" u="none" strike="noStrike" kern="1200" baseline="0" dirty="0">
                    <a:solidFill>
                      <a:schemeClr val="tx1"/>
                    </a:solidFill>
                    <a:latin typeface="Arial" pitchFamily="34" charset="0"/>
                    <a:ea typeface="+mn-ea"/>
                    <a:cs typeface="+mn-cs"/>
                  </a:rPr>
                  <a:t>So, we will consider </a:t>
                </a:r>
                <a:r>
                  <a:rPr lang="en-US" altLang="zh-CN" sz="1200" b="1" dirty="0">
                    <a:solidFill>
                      <a:srgbClr val="035F78"/>
                    </a:solidFill>
                    <a:latin typeface="Arial" panose="020B0604020202020204" pitchFamily="34" charset="0"/>
                    <a:cs typeface="Arial" panose="020B0604020202020204" pitchFamily="34" charset="0"/>
                  </a:rPr>
                  <a:t>Minimization and </a:t>
                </a:r>
                <a:r>
                  <a:rPr lang="en-US" altLang="zh-CN" sz="1200" b="1" dirty="0" err="1">
                    <a:solidFill>
                      <a:srgbClr val="FF0000"/>
                    </a:solidFill>
                    <a:latin typeface="Arial" panose="020B0604020202020204" pitchFamily="34" charset="0"/>
                    <a:cs typeface="Arial" panose="020B0604020202020204" pitchFamily="34" charset="0"/>
                  </a:rPr>
                  <a:t>CVaR</a:t>
                </a:r>
                <a:r>
                  <a:rPr lang="en-US" altLang="zh-CN" sz="1200" b="1" dirty="0">
                    <a:solidFill>
                      <a:srgbClr val="FF0000"/>
                    </a:solidFill>
                    <a:latin typeface="Arial" panose="020B0604020202020204" pitchFamily="34" charset="0"/>
                    <a:cs typeface="Arial" panose="020B0604020202020204" pitchFamily="34" charset="0"/>
                  </a:rPr>
                  <a:t> </a:t>
                </a:r>
                <a:r>
                  <a:rPr lang="en-US" altLang="zh-CN" sz="1200" b="1" dirty="0">
                    <a:solidFill>
                      <a:srgbClr val="035F78"/>
                    </a:solidFill>
                    <a:latin typeface="Arial" panose="020B0604020202020204" pitchFamily="34" charset="0"/>
                    <a:cs typeface="Arial" panose="020B0604020202020204" pitchFamily="34" charset="0"/>
                  </a:rPr>
                  <a:t>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 underlying probability distribution of </a:t>
                </a:r>
                <a14:m>
                  <m:oMath xmlns:m="http://schemas.openxmlformats.org/officeDocument/2006/math">
                    <m:r>
                      <a:rPr lang="en-US" altLang="zh-CN" i="1" dirty="0" smtClean="0">
                        <a:latin typeface="Cambria Math" panose="02040503050406030204" pitchFamily="18" charset="0"/>
                      </a:rPr>
                      <m:t>𝑦</m:t>
                    </m:r>
                  </m:oMath>
                </a14:m>
                <a:r>
                  <a:rPr lang="en-US" altLang="zh-CN" dirty="0">
                    <a:latin typeface="Arial" panose="020B0604020202020204" pitchFamily="34" charset="0"/>
                    <a:cs typeface="Arial" panose="020B0604020202020204" pitchFamily="34" charset="0"/>
                  </a:rPr>
                  <a:t> will be assumed for convenience to have density </a:t>
                </a:r>
                <a14:m>
                  <m:oMath xmlns:m="http://schemas.openxmlformats.org/officeDocument/2006/math">
                    <m:r>
                      <a:rPr lang="en-US" altLang="zh-CN" i="1" dirty="0" smtClean="0">
                        <a:latin typeface="Cambria Math" panose="02040503050406030204" pitchFamily="18" charset="0"/>
                      </a:rPr>
                      <m:t>𝑝</m:t>
                    </m:r>
                    <m:r>
                      <a:rPr lang="en-US" altLang="zh-CN" i="1" dirty="0">
                        <a:latin typeface="Cambria Math" panose="02040503050406030204" pitchFamily="18" charset="0"/>
                      </a:rPr>
                      <m:t>(</m:t>
                    </m:r>
                    <m:r>
                      <a:rPr lang="en-US" altLang="zh-CN" i="1" dirty="0">
                        <a:latin typeface="Cambria Math" panose="02040503050406030204" pitchFamily="18" charset="0"/>
                      </a:rPr>
                      <m:t>𝑦</m:t>
                    </m:r>
                    <m:r>
                      <a:rPr lang="en-US" altLang="zh-CN" i="1" dirty="0">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The </a:t>
                </a:r>
                <a14:m>
                  <m:oMath xmlns:m="http://schemas.openxmlformats.org/officeDocument/2006/math">
                    <m:r>
                      <a:rPr lang="zh-CN" altLang="en-US" i="1">
                        <a:latin typeface="Cambria Math" panose="02040503050406030204" pitchFamily="18" charset="0"/>
                      </a:rPr>
                      <m:t>𝛼</m:t>
                    </m:r>
                  </m:oMath>
                </a14:m>
                <a:r>
                  <a:rPr lang="en-US" altLang="zh-CN" dirty="0">
                    <a:latin typeface="Arial" panose="020B0604020202020204" pitchFamily="34" charset="0"/>
                    <a:cs typeface="Arial" panose="020B0604020202020204" pitchFamily="34" charset="0"/>
                  </a:rPr>
                  <a:t>-CVaR of the loss associated with a decision x is the value</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 main idea is to define a function that can be used in </a:t>
                </a:r>
                <a:r>
                  <a:rPr lang="en-US" altLang="zh-CN" dirty="0">
                    <a:solidFill>
                      <a:srgbClr val="FF0000"/>
                    </a:solidFill>
                    <a:latin typeface="Arial" panose="020B0604020202020204" pitchFamily="34" charset="0"/>
                    <a:cs typeface="Arial" panose="020B0604020202020204" pitchFamily="34" charset="0"/>
                  </a:rPr>
                  <a:t>connection with </a:t>
                </a:r>
                <a:r>
                  <a:rPr lang="en-US" altLang="zh-CN" dirty="0" err="1">
                    <a:solidFill>
                      <a:srgbClr val="FF0000"/>
                    </a:solidFill>
                    <a:latin typeface="Arial" panose="020B0604020202020204" pitchFamily="34" charset="0"/>
                    <a:cs typeface="Arial" panose="020B0604020202020204" pitchFamily="34" charset="0"/>
                  </a:rPr>
                  <a:t>VaR</a:t>
                </a:r>
                <a:r>
                  <a:rPr lang="en-US" altLang="zh-CN" dirty="0">
                    <a:solidFill>
                      <a:srgbClr val="FF0000"/>
                    </a:solidFill>
                    <a:latin typeface="Arial" panose="020B0604020202020204" pitchFamily="34" charset="0"/>
                    <a:cs typeface="Arial" panose="020B0604020202020204" pitchFamily="34" charset="0"/>
                  </a:rPr>
                  <a:t> and </a:t>
                </a:r>
                <a:r>
                  <a:rPr lang="en-US" altLang="zh-CN" dirty="0" err="1">
                    <a:solidFill>
                      <a:srgbClr val="FF0000"/>
                    </a:solidFill>
                    <a:latin typeface="Arial" panose="020B0604020202020204" pitchFamily="34" charset="0"/>
                    <a:cs typeface="Arial" panose="020B0604020202020204" pitchFamily="34" charset="0"/>
                  </a:rPr>
                  <a:t>CVaR</a:t>
                </a:r>
                <a:endParaRPr lang="zh-CN" altLang="en-US" dirty="0">
                  <a:solidFill>
                    <a:srgbClr val="FF0000"/>
                  </a:solidFill>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r>
                  <a:rPr lang="en-US" altLang="zh-CN" sz="1200" b="0" i="0" u="none" strike="noStrike" kern="1200" baseline="0" dirty="0">
                    <a:solidFill>
                      <a:schemeClr val="tx1"/>
                    </a:solidFill>
                    <a:latin typeface="Arial" pitchFamily="34" charset="0"/>
                    <a:ea typeface="+mn-ea"/>
                    <a:cs typeface="+mn-cs"/>
                  </a:rPr>
                  <a:t>Nowadays,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has achieved the high status, however, It is difficult to optimize </a:t>
                </a:r>
                <a:r>
                  <a:rPr lang="en-US" altLang="zh-CN" sz="1200" b="0" i="0" u="none" strike="noStrike" kern="1200" baseline="0" dirty="0" err="1">
                    <a:solidFill>
                      <a:schemeClr val="tx1"/>
                    </a:solidFill>
                    <a:latin typeface="Arial" pitchFamily="34" charset="0"/>
                    <a:ea typeface="+mn-ea"/>
                    <a:cs typeface="+mn-cs"/>
                  </a:rPr>
                  <a:t>VaR</a:t>
                </a:r>
                <a:r>
                  <a:rPr lang="en-US" altLang="zh-CN" sz="1200" b="0" i="0" u="none" strike="noStrike" kern="1200" baseline="0" dirty="0">
                    <a:solidFill>
                      <a:schemeClr val="tx1"/>
                    </a:solidFill>
                    <a:latin typeface="Arial" pitchFamily="34" charset="0"/>
                    <a:ea typeface="+mn-ea"/>
                    <a:cs typeface="+mn-cs"/>
                  </a:rPr>
                  <a:t> numerically when losses are not normally distributed.</a:t>
                </a:r>
              </a:p>
              <a:p>
                <a:r>
                  <a:rPr lang="en-US" altLang="zh-CN" sz="1200" b="0" i="0" u="none" strike="noStrike" kern="1200" baseline="0" dirty="0">
                    <a:solidFill>
                      <a:schemeClr val="tx1"/>
                    </a:solidFill>
                    <a:latin typeface="Arial" pitchFamily="34" charset="0"/>
                    <a:ea typeface="+mn-ea"/>
                    <a:cs typeface="+mn-cs"/>
                  </a:rPr>
                  <a:t>So, we will consider </a:t>
                </a:r>
                <a:r>
                  <a:rPr lang="en-US" altLang="zh-CN" sz="1200" b="1" dirty="0">
                    <a:solidFill>
                      <a:srgbClr val="035F78"/>
                    </a:solidFill>
                    <a:latin typeface="Arial" panose="020B0604020202020204" pitchFamily="34" charset="0"/>
                    <a:cs typeface="Arial" panose="020B0604020202020204" pitchFamily="34" charset="0"/>
                  </a:rPr>
                  <a:t>Minimization and </a:t>
                </a:r>
                <a:r>
                  <a:rPr lang="en-US" altLang="zh-CN" sz="1200" b="1" dirty="0" err="1">
                    <a:solidFill>
                      <a:srgbClr val="FF0000"/>
                    </a:solidFill>
                    <a:latin typeface="Arial" panose="020B0604020202020204" pitchFamily="34" charset="0"/>
                    <a:cs typeface="Arial" panose="020B0604020202020204" pitchFamily="34" charset="0"/>
                  </a:rPr>
                  <a:t>CVaR</a:t>
                </a:r>
                <a:r>
                  <a:rPr lang="en-US" altLang="zh-CN" sz="1200" b="1" dirty="0">
                    <a:solidFill>
                      <a:srgbClr val="FF0000"/>
                    </a:solidFill>
                    <a:latin typeface="Arial" panose="020B0604020202020204" pitchFamily="34" charset="0"/>
                    <a:cs typeface="Arial" panose="020B0604020202020204" pitchFamily="34" charset="0"/>
                  </a:rPr>
                  <a:t> </a:t>
                </a:r>
                <a:r>
                  <a:rPr lang="en-US" altLang="zh-CN" sz="1200" b="1" dirty="0">
                    <a:solidFill>
                      <a:srgbClr val="035F78"/>
                    </a:solidFill>
                    <a:latin typeface="Arial" panose="020B0604020202020204" pitchFamily="34" charset="0"/>
                    <a:cs typeface="Arial" panose="020B0604020202020204" pitchFamily="34" charset="0"/>
                  </a:rPr>
                  <a:t>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 underlying probability distribution of </a:t>
                </a:r>
                <a:r>
                  <a:rPr lang="en-US" altLang="zh-CN" i="0" dirty="0">
                    <a:latin typeface="Cambria Math" panose="02040503050406030204" pitchFamily="18" charset="0"/>
                  </a:rPr>
                  <a:t>𝑦</a:t>
                </a:r>
                <a:r>
                  <a:rPr lang="en-US" altLang="zh-CN" dirty="0">
                    <a:latin typeface="Arial" panose="020B0604020202020204" pitchFamily="34" charset="0"/>
                    <a:cs typeface="Arial" panose="020B0604020202020204" pitchFamily="34" charset="0"/>
                  </a:rPr>
                  <a:t> will be assumed for convenience to have density </a:t>
                </a:r>
                <a:r>
                  <a:rPr lang="en-US" altLang="zh-CN" i="0" dirty="0">
                    <a:latin typeface="Cambria Math" panose="02040503050406030204" pitchFamily="18" charset="0"/>
                  </a:rPr>
                  <a:t>𝑝(𝑦)</a:t>
                </a:r>
                <a:r>
                  <a:rPr lang="en-US" altLang="zh-CN" dirty="0">
                    <a:latin typeface="Arial" panose="020B0604020202020204" pitchFamily="34" charset="0"/>
                    <a:cs typeface="Arial" panose="020B0604020202020204" pitchFamily="34" charset="0"/>
                  </a:rPr>
                  <a:t>. The </a:t>
                </a:r>
                <a:r>
                  <a:rPr lang="zh-CN" altLang="en-US" i="0">
                    <a:latin typeface="Cambria Math" panose="02040503050406030204" pitchFamily="18" charset="0"/>
                  </a:rPr>
                  <a:t>𝛼</a:t>
                </a:r>
                <a:r>
                  <a:rPr lang="en-US" altLang="zh-CN" dirty="0">
                    <a:latin typeface="Arial" panose="020B0604020202020204" pitchFamily="34" charset="0"/>
                    <a:cs typeface="Arial" panose="020B0604020202020204" pitchFamily="34" charset="0"/>
                  </a:rPr>
                  <a:t>-CVaR of the loss associated with a decision x is the value</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The main idea is to define a function that can be used in </a:t>
                </a:r>
                <a:r>
                  <a:rPr lang="en-US" altLang="zh-CN" dirty="0">
                    <a:solidFill>
                      <a:srgbClr val="FF0000"/>
                    </a:solidFill>
                    <a:latin typeface="Arial" panose="020B0604020202020204" pitchFamily="34" charset="0"/>
                    <a:cs typeface="Arial" panose="020B0604020202020204" pitchFamily="34" charset="0"/>
                  </a:rPr>
                  <a:t>connection with </a:t>
                </a:r>
                <a:r>
                  <a:rPr lang="en-US" altLang="zh-CN" dirty="0" err="1">
                    <a:solidFill>
                      <a:srgbClr val="FF0000"/>
                    </a:solidFill>
                    <a:latin typeface="Arial" panose="020B0604020202020204" pitchFamily="34" charset="0"/>
                    <a:cs typeface="Arial" panose="020B0604020202020204" pitchFamily="34" charset="0"/>
                  </a:rPr>
                  <a:t>VaR</a:t>
                </a:r>
                <a:r>
                  <a:rPr lang="en-US" altLang="zh-CN" dirty="0">
                    <a:solidFill>
                      <a:srgbClr val="FF0000"/>
                    </a:solidFill>
                    <a:latin typeface="Arial" panose="020B0604020202020204" pitchFamily="34" charset="0"/>
                    <a:cs typeface="Arial" panose="020B0604020202020204" pitchFamily="34" charset="0"/>
                  </a:rPr>
                  <a:t> and </a:t>
                </a:r>
                <a:r>
                  <a:rPr lang="en-US" altLang="zh-CN" dirty="0" err="1">
                    <a:solidFill>
                      <a:srgbClr val="FF0000"/>
                    </a:solidFill>
                    <a:latin typeface="Arial" panose="020B0604020202020204" pitchFamily="34" charset="0"/>
                    <a:cs typeface="Arial" panose="020B0604020202020204" pitchFamily="34" charset="0"/>
                  </a:rPr>
                  <a:t>CVaR</a:t>
                </a:r>
                <a:endParaRPr lang="zh-CN" altLang="en-US" dirty="0">
                  <a:solidFill>
                    <a:srgbClr val="FF0000"/>
                  </a:solidFill>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29</a:t>
            </a:fld>
            <a:endParaRPr lang="zh-CN" altLang="en-US"/>
          </a:p>
        </p:txBody>
      </p:sp>
    </p:spTree>
    <p:extLst>
      <p:ext uri="{BB962C8B-B14F-4D97-AF65-F5344CB8AC3E}">
        <p14:creationId xmlns:p14="http://schemas.microsoft.com/office/powerpoint/2010/main" val="121654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优化问题分为两大类：传统的确定优化问题以及不确定优化问题。</a:t>
            </a:r>
            <a:endParaRPr lang="en-US" altLang="zh-CN" dirty="0"/>
          </a:p>
          <a:p>
            <a:r>
              <a:rPr lang="zh-CN" altLang="en-US" dirty="0"/>
              <a:t>不确定优化问题又可以分为随机规划、鲁棒优化、分布式鲁棒优化。这三个问题的保守性是逐渐递增的。</a:t>
            </a:r>
            <a:endParaRPr lang="en-US" altLang="zh-CN" dirty="0"/>
          </a:p>
          <a:p>
            <a:endParaRPr lang="zh-CN" altLang="en-US" dirty="0"/>
          </a:p>
          <a:p>
            <a:endParaRPr 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a:t>
            </a:fld>
            <a:endParaRPr lang="zh-CN" altLang="en-US"/>
          </a:p>
        </p:txBody>
      </p:sp>
    </p:spTree>
    <p:extLst>
      <p:ext uri="{BB962C8B-B14F-4D97-AF65-F5344CB8AC3E}">
        <p14:creationId xmlns:p14="http://schemas.microsoft.com/office/powerpoint/2010/main" val="17165725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It is known that </a:t>
                </a:r>
                <a:r>
                  <a:rPr lang="en-US" altLang="zh-CN" sz="1200" b="1" dirty="0" err="1">
                    <a:solidFill>
                      <a:srgbClr val="FF0000"/>
                    </a:solidFill>
                    <a:latin typeface="Arial" panose="020B0604020202020204" pitchFamily="34" charset="0"/>
                    <a:cs typeface="Arial" panose="020B0604020202020204" pitchFamily="34" charset="0"/>
                  </a:rPr>
                  <a:t>Distributionally</a:t>
                </a:r>
                <a:r>
                  <a:rPr lang="en-US" altLang="zh-CN" sz="1200" b="1" dirty="0">
                    <a:solidFill>
                      <a:srgbClr val="FF0000"/>
                    </a:solidFill>
                    <a:latin typeface="Arial" panose="020B0604020202020204" pitchFamily="34" charset="0"/>
                    <a:cs typeface="Arial" panose="020B0604020202020204" pitchFamily="34" charset="0"/>
                  </a:rPr>
                  <a:t> robust chance constraints </a:t>
                </a:r>
                <a:r>
                  <a:rPr lang="en-US" altLang="zh-CN" sz="1200" dirty="0">
                    <a:latin typeface="Arial" panose="020B0604020202020204" pitchFamily="34" charset="0"/>
                    <a:cs typeface="Arial" panose="020B0604020202020204" pitchFamily="34" charset="0"/>
                  </a:rPr>
                  <a:t>can be conservatively approximated by </a:t>
                </a:r>
                <a:r>
                  <a:rPr lang="en-US" altLang="zh-CN" sz="1200" dirty="0">
                    <a:solidFill>
                      <a:srgbClr val="FF0000"/>
                    </a:solidFill>
                    <a:latin typeface="Arial" panose="020B0604020202020204" pitchFamily="34" charset="0"/>
                    <a:cs typeface="Arial" panose="020B0604020202020204" pitchFamily="34" charset="0"/>
                  </a:rPr>
                  <a:t>Worst-Case Conditional Value-at-Risk (</a:t>
                </a:r>
                <a:r>
                  <a:rPr lang="en-US" altLang="zh-CN" sz="1200" dirty="0" err="1">
                    <a:solidFill>
                      <a:srgbClr val="FF0000"/>
                    </a:solidFill>
                    <a:latin typeface="Arial" panose="020B0604020202020204" pitchFamily="34" charset="0"/>
                    <a:cs typeface="Arial" panose="020B0604020202020204" pitchFamily="34" charset="0"/>
                  </a:rPr>
                  <a:t>CVaR</a:t>
                </a:r>
                <a:r>
                  <a:rPr lang="en-US" altLang="zh-CN" sz="1200" dirty="0">
                    <a:solidFill>
                      <a:srgbClr val="FF0000"/>
                    </a:solidFill>
                    <a:latin typeface="Arial" panose="020B0604020202020204" pitchFamily="34" charset="0"/>
                    <a:cs typeface="Arial" panose="020B0604020202020204" pitchFamily="34" charset="0"/>
                  </a:rPr>
                  <a:t>) constraints</a:t>
                </a:r>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p>
                <a:r>
                  <a:rPr lang="en-US" altLang="zh-CN" sz="1200" b="0" i="0" u="none" strike="noStrike" kern="1200" baseline="0" dirty="0">
                    <a:solidFill>
                      <a:schemeClr val="tx1"/>
                    </a:solidFill>
                    <a:latin typeface="Arial" pitchFamily="34" charset="0"/>
                    <a:ea typeface="+mn-ea"/>
                    <a:cs typeface="+mn-cs"/>
                  </a:rPr>
                  <a:t>where </a:t>
                </a:r>
                <a:r>
                  <a:rPr lang="en-US" altLang="zh-CN" sz="1200" b="1" i="1" u="none" strike="noStrike" kern="1200" baseline="0" dirty="0">
                    <a:solidFill>
                      <a:schemeClr val="tx1"/>
                    </a:solidFill>
                    <a:latin typeface="Arial" pitchFamily="34" charset="0"/>
                    <a:ea typeface="+mn-ea"/>
                    <a:cs typeface="+mn-cs"/>
                  </a:rPr>
                  <a:t>x </a:t>
                </a:r>
                <a:r>
                  <a:rPr lang="en-US" altLang="zh-CN" sz="1200" b="0" i="0" u="none" strike="noStrike" kern="1200" baseline="0" dirty="0">
                    <a:solidFill>
                      <a:schemeClr val="tx1"/>
                    </a:solidFill>
                    <a:latin typeface="Arial" pitchFamily="34" charset="0"/>
                    <a:ea typeface="+mn-ea"/>
                    <a:cs typeface="+mn-cs"/>
                  </a:rPr>
                  <a:t>∈ R</a:t>
                </a:r>
                <a:r>
                  <a:rPr lang="en-US" altLang="zh-CN" sz="1200" b="0" i="1" u="none" strike="noStrike" kern="1200" baseline="0" dirty="0">
                    <a:solidFill>
                      <a:schemeClr val="tx1"/>
                    </a:solidFill>
                    <a:latin typeface="Arial" pitchFamily="34" charset="0"/>
                    <a:ea typeface="+mn-ea"/>
                    <a:cs typeface="+mn-cs"/>
                  </a:rPr>
                  <a:t>n </a:t>
                </a:r>
                <a:r>
                  <a:rPr lang="en-US" altLang="zh-CN" sz="1200" b="0" i="0" u="none" strike="noStrike" kern="1200" baseline="0" dirty="0">
                    <a:solidFill>
                      <a:schemeClr val="tx1"/>
                    </a:solidFill>
                    <a:latin typeface="Arial" pitchFamily="34" charset="0"/>
                    <a:ea typeface="+mn-ea"/>
                    <a:cs typeface="+mn-cs"/>
                  </a:rPr>
                  <a:t>is the decision vector, </a:t>
                </a:r>
                <a:r>
                  <a:rPr lang="en-US" altLang="zh-CN" sz="1200" b="0" i="1" u="none" strike="noStrike" kern="1200" baseline="0" dirty="0">
                    <a:solidFill>
                      <a:schemeClr val="tx1"/>
                    </a:solidFill>
                    <a:latin typeface="Arial" pitchFamily="34" charset="0"/>
                    <a:ea typeface="+mn-ea"/>
                    <a:cs typeface="+mn-cs"/>
                  </a:rPr>
                  <a:t>X </a:t>
                </a:r>
                <a:r>
                  <a:rPr lang="en-US" altLang="zh-CN" sz="1200" b="0" i="0" u="none" strike="noStrike" kern="1200" baseline="0" dirty="0">
                    <a:solidFill>
                      <a:schemeClr val="tx1"/>
                    </a:solidFill>
                    <a:latin typeface="Arial" pitchFamily="34" charset="0"/>
                    <a:ea typeface="+mn-ea"/>
                    <a:cs typeface="+mn-cs"/>
                  </a:rPr>
                  <a:t>⊆ R</a:t>
                </a:r>
                <a:r>
                  <a:rPr lang="en-US" altLang="zh-CN" sz="1200" b="0" i="1" u="none" strike="noStrike" kern="1200" baseline="0" dirty="0">
                    <a:solidFill>
                      <a:schemeClr val="tx1"/>
                    </a:solidFill>
                    <a:latin typeface="Arial" pitchFamily="34" charset="0"/>
                    <a:ea typeface="+mn-ea"/>
                    <a:cs typeface="+mn-cs"/>
                  </a:rPr>
                  <a:t>n </a:t>
                </a:r>
                <a:r>
                  <a:rPr lang="en-US" altLang="zh-CN" sz="1200" b="0" i="0" u="none" strike="noStrike" kern="1200" baseline="0" dirty="0">
                    <a:solidFill>
                      <a:schemeClr val="tx1"/>
                    </a:solidFill>
                    <a:latin typeface="Arial" pitchFamily="34" charset="0"/>
                    <a:ea typeface="+mn-ea"/>
                    <a:cs typeface="+mn-cs"/>
                  </a:rPr>
                  <a:t>is a convex closed set that can be represented by semidefinite constraints, and </a:t>
                </a:r>
                <a:r>
                  <a:rPr lang="en-US" altLang="zh-CN" sz="1200" b="1" i="1" u="none" strike="noStrike" kern="1200" baseline="0" dirty="0">
                    <a:solidFill>
                      <a:schemeClr val="tx1"/>
                    </a:solidFill>
                    <a:latin typeface="Arial" pitchFamily="34" charset="0"/>
                    <a:ea typeface="+mn-ea"/>
                    <a:cs typeface="+mn-cs"/>
                  </a:rPr>
                  <a:t>c </a:t>
                </a:r>
                <a:r>
                  <a:rPr lang="en-US" altLang="zh-CN" sz="1200" b="0" i="0" u="none" strike="noStrike" kern="1200" baseline="0" dirty="0">
                    <a:solidFill>
                      <a:schemeClr val="tx1"/>
                    </a:solidFill>
                    <a:latin typeface="Arial" pitchFamily="34" charset="0"/>
                    <a:ea typeface="+mn-ea"/>
                    <a:cs typeface="+mn-cs"/>
                  </a:rPr>
                  <a:t>∈ R</a:t>
                </a:r>
                <a:r>
                  <a:rPr lang="en-US" altLang="zh-CN" sz="1200" b="0" i="1" u="none" strike="noStrike" kern="1200" baseline="0" dirty="0">
                    <a:solidFill>
                      <a:schemeClr val="tx1"/>
                    </a:solidFill>
                    <a:latin typeface="Arial" pitchFamily="34" charset="0"/>
                    <a:ea typeface="+mn-ea"/>
                    <a:cs typeface="+mn-cs"/>
                  </a:rPr>
                  <a:t>n </a:t>
                </a:r>
                <a:r>
                  <a:rPr lang="en-US" altLang="zh-CN" sz="1200" b="0" i="0" u="none" strike="noStrike" kern="1200" baseline="0" dirty="0">
                    <a:solidFill>
                      <a:schemeClr val="tx1"/>
                    </a:solidFill>
                    <a:latin typeface="Arial" pitchFamily="34" charset="0"/>
                    <a:ea typeface="+mn-ea"/>
                    <a:cs typeface="+mn-cs"/>
                  </a:rPr>
                  <a:t>is a cost vector.</a:t>
                </a:r>
              </a:p>
              <a:p>
                <a:r>
                  <a:rPr lang="en-US" altLang="zh-CN" sz="1200" b="0" i="0" u="none" strike="noStrike" kern="1200" baseline="0" dirty="0">
                    <a:solidFill>
                      <a:schemeClr val="tx1"/>
                    </a:solidFill>
                    <a:latin typeface="Arial" pitchFamily="34" charset="0"/>
                    <a:ea typeface="+mn-ea"/>
                    <a:cs typeface="+mn-cs"/>
                  </a:rPr>
                  <a:t>The </a:t>
                </a:r>
                <a:r>
                  <a:rPr lang="en-US" altLang="zh-CN" sz="1200" b="0" i="1" u="none" strike="noStrike" kern="1200" baseline="0" dirty="0">
                    <a:solidFill>
                      <a:schemeClr val="tx1"/>
                    </a:solidFill>
                    <a:latin typeface="Arial" pitchFamily="34" charset="0"/>
                    <a:ea typeface="+mn-ea"/>
                    <a:cs typeface="+mn-cs"/>
                  </a:rPr>
                  <a:t>chance constraint </a:t>
                </a:r>
                <a:r>
                  <a:rPr lang="en-US" altLang="zh-CN" sz="1200" b="0" i="0" u="none" strike="noStrike" kern="1200" baseline="0" dirty="0">
                    <a:solidFill>
                      <a:schemeClr val="tx1"/>
                    </a:solidFill>
                    <a:latin typeface="Arial" pitchFamily="34" charset="0"/>
                    <a:ea typeface="+mn-ea"/>
                    <a:cs typeface="+mn-cs"/>
                  </a:rPr>
                  <a:t>in (1) requires a set of </a:t>
                </a:r>
                <a:r>
                  <a:rPr lang="en-US" altLang="zh-CN" sz="1200" b="0" i="1" u="none" strike="noStrike" kern="1200" baseline="0" dirty="0">
                    <a:solidFill>
                      <a:schemeClr val="tx1"/>
                    </a:solidFill>
                    <a:latin typeface="Arial" pitchFamily="34" charset="0"/>
                    <a:ea typeface="+mn-ea"/>
                    <a:cs typeface="+mn-cs"/>
                  </a:rPr>
                  <a:t>m </a:t>
                </a:r>
                <a:r>
                  <a:rPr lang="en-US" altLang="zh-CN" sz="1200" b="0" i="0" u="none" strike="noStrike" kern="1200" baseline="0" dirty="0">
                    <a:solidFill>
                      <a:schemeClr val="tx1"/>
                    </a:solidFill>
                    <a:latin typeface="Arial" pitchFamily="34" charset="0"/>
                    <a:ea typeface="+mn-ea"/>
                    <a:cs typeface="+mn-cs"/>
                  </a:rPr>
                  <a:t>uncertainty-affected inequalities to be jointly satisfied with a probability of at least 1−</a:t>
                </a:r>
                <a14:m>
                  <m:oMath xmlns:m="http://schemas.openxmlformats.org/officeDocument/2006/math">
                    <m:r>
                      <a:rPr lang="zh-CN" altLang="en-US" sz="1200" b="0" i="1" u="none" strike="noStrike" kern="1200" baseline="0" smtClean="0">
                        <a:solidFill>
                          <a:schemeClr val="tx1"/>
                        </a:solidFill>
                        <a:latin typeface="Cambria Math" panose="02040503050406030204" pitchFamily="18" charset="0"/>
                        <a:ea typeface="+mn-ea"/>
                        <a:cs typeface="+mn-cs"/>
                      </a:rPr>
                      <m:t>𝜖</m:t>
                    </m:r>
                  </m:oMath>
                </a14:m>
                <a:r>
                  <a:rPr lang="en-US" altLang="zh-CN" sz="1200" b="0" i="0" u="none" strike="noStrike" kern="1200" baseline="0" dirty="0">
                    <a:solidFill>
                      <a:schemeClr val="tx1"/>
                    </a:solidFill>
                    <a:latin typeface="Arial" pitchFamily="34" charset="0"/>
                    <a:ea typeface="+mn-ea"/>
                    <a:cs typeface="+mn-cs"/>
                  </a:rPr>
                  <a:t>, where </a:t>
                </a:r>
                <a:r>
                  <a:rPr lang="en-US" altLang="zh-CN" sz="1200" b="0" i="1" u="none" strike="noStrike" kern="1200" baseline="0" dirty="0">
                    <a:solidFill>
                      <a:schemeClr val="tx1"/>
                    </a:solidFill>
                    <a:latin typeface="Arial" pitchFamily="34" charset="0"/>
                    <a:ea typeface="+mn-ea"/>
                    <a:cs typeface="+mn-cs"/>
                  </a:rPr>
                  <a:t> </a:t>
                </a:r>
                <a14:m>
                  <m:oMath xmlns:m="http://schemas.openxmlformats.org/officeDocument/2006/math">
                    <m:r>
                      <a:rPr lang="zh-CN" altLang="en-US" sz="1200" b="0" i="1" u="none" strike="noStrike" kern="1200" baseline="0" smtClean="0">
                        <a:solidFill>
                          <a:schemeClr val="tx1"/>
                        </a:solidFill>
                        <a:latin typeface="Cambria Math" panose="02040503050406030204" pitchFamily="18" charset="0"/>
                        <a:ea typeface="+mn-ea"/>
                        <a:cs typeface="+mn-cs"/>
                      </a:rPr>
                      <m:t>𝜖</m:t>
                    </m:r>
                  </m:oMath>
                </a14:m>
                <a:r>
                  <a:rPr lang="en-US" altLang="zh-CN" sz="1200" b="0" i="0" u="none" strike="noStrike" kern="1200" baseline="0" dirty="0">
                    <a:solidFill>
                      <a:schemeClr val="tx1"/>
                    </a:solidFill>
                    <a:latin typeface="Arial" pitchFamily="34" charset="0"/>
                    <a:ea typeface="+mn-ea"/>
                    <a:cs typeface="+mn-cs"/>
                  </a:rPr>
                  <a:t>∈ </a:t>
                </a:r>
                <a:r>
                  <a:rPr lang="en-US" altLang="zh-CN" sz="1200" b="0" i="1" u="none" strike="noStrike" kern="1200" baseline="0" dirty="0">
                    <a:solidFill>
                      <a:schemeClr val="tx1"/>
                    </a:solidFill>
                    <a:latin typeface="Arial" pitchFamily="34" charset="0"/>
                    <a:ea typeface="+mn-ea"/>
                    <a:cs typeface="+mn-cs"/>
                  </a:rPr>
                  <a:t>(</a:t>
                </a:r>
                <a:r>
                  <a:rPr lang="en-US" altLang="zh-CN" sz="1200" b="0" i="0" u="none" strike="noStrike" kern="1200" baseline="0" dirty="0">
                    <a:solidFill>
                      <a:schemeClr val="tx1"/>
                    </a:solidFill>
                    <a:latin typeface="Arial" pitchFamily="34" charset="0"/>
                    <a:ea typeface="+mn-ea"/>
                    <a:cs typeface="+mn-cs"/>
                  </a:rPr>
                  <a:t>0</a:t>
                </a:r>
                <a:r>
                  <a:rPr lang="en-US" altLang="zh-CN" sz="1200" b="0" i="1" u="none" strike="noStrike" kern="1200" baseline="0" dirty="0">
                    <a:solidFill>
                      <a:schemeClr val="tx1"/>
                    </a:solidFill>
                    <a:latin typeface="Arial" pitchFamily="34" charset="0"/>
                    <a:ea typeface="+mn-ea"/>
                    <a:cs typeface="+mn-cs"/>
                  </a:rPr>
                  <a:t>, </a:t>
                </a:r>
                <a:r>
                  <a:rPr lang="en-US" altLang="zh-CN" sz="1200" b="0" i="0" u="none" strike="noStrike" kern="1200" baseline="0" dirty="0">
                    <a:solidFill>
                      <a:schemeClr val="tx1"/>
                    </a:solidFill>
                    <a:latin typeface="Arial" pitchFamily="34" charset="0"/>
                    <a:ea typeface="+mn-ea"/>
                    <a:cs typeface="+mn-cs"/>
                  </a:rPr>
                  <a:t>1</a:t>
                </a:r>
                <a:r>
                  <a:rPr lang="en-US" altLang="zh-CN" sz="1200" b="0" i="1" u="none" strike="noStrike" kern="1200" baseline="0" dirty="0">
                    <a:solidFill>
                      <a:schemeClr val="tx1"/>
                    </a:solidFill>
                    <a:latin typeface="Arial" pitchFamily="34" charset="0"/>
                    <a:ea typeface="+mn-ea"/>
                    <a:cs typeface="+mn-cs"/>
                  </a:rPr>
                  <a:t>) </a:t>
                </a:r>
                <a:r>
                  <a:rPr lang="en-US" altLang="zh-CN" sz="1200" b="0" i="0" u="none" strike="noStrike" kern="1200" baseline="0" dirty="0">
                    <a:solidFill>
                      <a:schemeClr val="tx1"/>
                    </a:solidFill>
                    <a:latin typeface="Arial" pitchFamily="34" charset="0"/>
                    <a:ea typeface="+mn-ea"/>
                    <a:cs typeface="+mn-cs"/>
                  </a:rPr>
                  <a:t>is a desired safety factor specified by the modeler</a:t>
                </a: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It is known that </a:t>
                </a:r>
                <a:r>
                  <a:rPr lang="en-US" altLang="zh-CN" sz="1200" b="1" dirty="0">
                    <a:solidFill>
                      <a:srgbClr val="FF0000"/>
                    </a:solidFill>
                    <a:latin typeface="Arial" panose="020B0604020202020204" pitchFamily="34" charset="0"/>
                    <a:cs typeface="Arial" panose="020B0604020202020204" pitchFamily="34" charset="0"/>
                  </a:rPr>
                  <a:t>robust chance constraints </a:t>
                </a:r>
                <a:r>
                  <a:rPr lang="en-US" altLang="zh-CN" sz="1200" dirty="0">
                    <a:latin typeface="Arial" panose="020B0604020202020204" pitchFamily="34" charset="0"/>
                    <a:cs typeface="Arial" panose="020B0604020202020204" pitchFamily="34" charset="0"/>
                  </a:rPr>
                  <a:t>can be conservatively approximated by </a:t>
                </a:r>
                <a:r>
                  <a:rPr lang="en-US" altLang="zh-CN" sz="1200" dirty="0">
                    <a:solidFill>
                      <a:srgbClr val="FF0000"/>
                    </a:solidFill>
                    <a:latin typeface="Arial" panose="020B0604020202020204" pitchFamily="34" charset="0"/>
                    <a:cs typeface="Arial" panose="020B0604020202020204" pitchFamily="34" charset="0"/>
                  </a:rPr>
                  <a:t>Worst-Case Conditional Value-at-Risk (</a:t>
                </a:r>
                <a:r>
                  <a:rPr lang="en-US" altLang="zh-CN" sz="1200" dirty="0" err="1">
                    <a:solidFill>
                      <a:srgbClr val="FF0000"/>
                    </a:solidFill>
                    <a:latin typeface="Arial" panose="020B0604020202020204" pitchFamily="34" charset="0"/>
                    <a:cs typeface="Arial" panose="020B0604020202020204" pitchFamily="34" charset="0"/>
                  </a:rPr>
                  <a:t>CVaR</a:t>
                </a:r>
                <a:r>
                  <a:rPr lang="en-US" altLang="zh-CN" sz="1200" dirty="0">
                    <a:solidFill>
                      <a:srgbClr val="FF0000"/>
                    </a:solidFill>
                    <a:latin typeface="Arial" panose="020B0604020202020204" pitchFamily="34" charset="0"/>
                    <a:cs typeface="Arial" panose="020B0604020202020204" pitchFamily="34" charset="0"/>
                  </a:rPr>
                  <a:t>) constraints</a:t>
                </a:r>
                <a:r>
                  <a:rPr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p>
                <a:r>
                  <a:rPr lang="en-US" altLang="zh-CN" sz="1200" b="0" i="0" u="none" strike="noStrike" kern="1200" baseline="0" dirty="0">
                    <a:solidFill>
                      <a:schemeClr val="tx1"/>
                    </a:solidFill>
                    <a:latin typeface="Arial" pitchFamily="34" charset="0"/>
                    <a:ea typeface="+mn-ea"/>
                    <a:cs typeface="+mn-cs"/>
                  </a:rPr>
                  <a:t>where </a:t>
                </a:r>
                <a:r>
                  <a:rPr lang="en-US" altLang="zh-CN" sz="1200" b="1" i="1" u="none" strike="noStrike" kern="1200" baseline="0" dirty="0">
                    <a:solidFill>
                      <a:schemeClr val="tx1"/>
                    </a:solidFill>
                    <a:latin typeface="Arial" pitchFamily="34" charset="0"/>
                    <a:ea typeface="+mn-ea"/>
                    <a:cs typeface="+mn-cs"/>
                  </a:rPr>
                  <a:t>x </a:t>
                </a:r>
                <a:r>
                  <a:rPr lang="en-US" altLang="zh-CN" sz="1200" b="0" i="0" u="none" strike="noStrike" kern="1200" baseline="0" dirty="0">
                    <a:solidFill>
                      <a:schemeClr val="tx1"/>
                    </a:solidFill>
                    <a:latin typeface="Arial" pitchFamily="34" charset="0"/>
                    <a:ea typeface="+mn-ea"/>
                    <a:cs typeface="+mn-cs"/>
                  </a:rPr>
                  <a:t>∈ R</a:t>
                </a:r>
                <a:r>
                  <a:rPr lang="en-US" altLang="zh-CN" sz="1200" b="0" i="1" u="none" strike="noStrike" kern="1200" baseline="0" dirty="0">
                    <a:solidFill>
                      <a:schemeClr val="tx1"/>
                    </a:solidFill>
                    <a:latin typeface="Arial" pitchFamily="34" charset="0"/>
                    <a:ea typeface="+mn-ea"/>
                    <a:cs typeface="+mn-cs"/>
                  </a:rPr>
                  <a:t>n </a:t>
                </a:r>
                <a:r>
                  <a:rPr lang="en-US" altLang="zh-CN" sz="1200" b="0" i="0" u="none" strike="noStrike" kern="1200" baseline="0" dirty="0">
                    <a:solidFill>
                      <a:schemeClr val="tx1"/>
                    </a:solidFill>
                    <a:latin typeface="Arial" pitchFamily="34" charset="0"/>
                    <a:ea typeface="+mn-ea"/>
                    <a:cs typeface="+mn-cs"/>
                  </a:rPr>
                  <a:t>is the decision vector, </a:t>
                </a:r>
                <a:r>
                  <a:rPr lang="en-US" altLang="zh-CN" sz="1200" b="0" i="1" u="none" strike="noStrike" kern="1200" baseline="0" dirty="0">
                    <a:solidFill>
                      <a:schemeClr val="tx1"/>
                    </a:solidFill>
                    <a:latin typeface="Arial" pitchFamily="34" charset="0"/>
                    <a:ea typeface="+mn-ea"/>
                    <a:cs typeface="+mn-cs"/>
                  </a:rPr>
                  <a:t>X </a:t>
                </a:r>
                <a:r>
                  <a:rPr lang="en-US" altLang="zh-CN" sz="1200" b="0" i="0" u="none" strike="noStrike" kern="1200" baseline="0" dirty="0">
                    <a:solidFill>
                      <a:schemeClr val="tx1"/>
                    </a:solidFill>
                    <a:latin typeface="Arial" pitchFamily="34" charset="0"/>
                    <a:ea typeface="+mn-ea"/>
                    <a:cs typeface="+mn-cs"/>
                  </a:rPr>
                  <a:t>⊆ R</a:t>
                </a:r>
                <a:r>
                  <a:rPr lang="en-US" altLang="zh-CN" sz="1200" b="0" i="1" u="none" strike="noStrike" kern="1200" baseline="0" dirty="0">
                    <a:solidFill>
                      <a:schemeClr val="tx1"/>
                    </a:solidFill>
                    <a:latin typeface="Arial" pitchFamily="34" charset="0"/>
                    <a:ea typeface="+mn-ea"/>
                    <a:cs typeface="+mn-cs"/>
                  </a:rPr>
                  <a:t>n </a:t>
                </a:r>
                <a:r>
                  <a:rPr lang="en-US" altLang="zh-CN" sz="1200" b="0" i="0" u="none" strike="noStrike" kern="1200" baseline="0" dirty="0">
                    <a:solidFill>
                      <a:schemeClr val="tx1"/>
                    </a:solidFill>
                    <a:latin typeface="Arial" pitchFamily="34" charset="0"/>
                    <a:ea typeface="+mn-ea"/>
                    <a:cs typeface="+mn-cs"/>
                  </a:rPr>
                  <a:t>is a convex closed set that can be represented by semidefinite constraints, and </a:t>
                </a:r>
                <a:r>
                  <a:rPr lang="en-US" altLang="zh-CN" sz="1200" b="1" i="1" u="none" strike="noStrike" kern="1200" baseline="0" dirty="0">
                    <a:solidFill>
                      <a:schemeClr val="tx1"/>
                    </a:solidFill>
                    <a:latin typeface="Arial" pitchFamily="34" charset="0"/>
                    <a:ea typeface="+mn-ea"/>
                    <a:cs typeface="+mn-cs"/>
                  </a:rPr>
                  <a:t>c </a:t>
                </a:r>
                <a:r>
                  <a:rPr lang="en-US" altLang="zh-CN" sz="1200" b="0" i="0" u="none" strike="noStrike" kern="1200" baseline="0" dirty="0">
                    <a:solidFill>
                      <a:schemeClr val="tx1"/>
                    </a:solidFill>
                    <a:latin typeface="Arial" pitchFamily="34" charset="0"/>
                    <a:ea typeface="+mn-ea"/>
                    <a:cs typeface="+mn-cs"/>
                  </a:rPr>
                  <a:t>∈ R</a:t>
                </a:r>
                <a:r>
                  <a:rPr lang="en-US" altLang="zh-CN" sz="1200" b="0" i="1" u="none" strike="noStrike" kern="1200" baseline="0" dirty="0">
                    <a:solidFill>
                      <a:schemeClr val="tx1"/>
                    </a:solidFill>
                    <a:latin typeface="Arial" pitchFamily="34" charset="0"/>
                    <a:ea typeface="+mn-ea"/>
                    <a:cs typeface="+mn-cs"/>
                  </a:rPr>
                  <a:t>n </a:t>
                </a:r>
                <a:r>
                  <a:rPr lang="en-US" altLang="zh-CN" sz="1200" b="0" i="0" u="none" strike="noStrike" kern="1200" baseline="0" dirty="0">
                    <a:solidFill>
                      <a:schemeClr val="tx1"/>
                    </a:solidFill>
                    <a:latin typeface="Arial" pitchFamily="34" charset="0"/>
                    <a:ea typeface="+mn-ea"/>
                    <a:cs typeface="+mn-cs"/>
                  </a:rPr>
                  <a:t>is a cost vector.</a:t>
                </a:r>
              </a:p>
              <a:p>
                <a:r>
                  <a:rPr lang="en-US" altLang="zh-CN" sz="1200" b="0" i="0" u="none" strike="noStrike" kern="1200" baseline="0" dirty="0">
                    <a:solidFill>
                      <a:schemeClr val="tx1"/>
                    </a:solidFill>
                    <a:latin typeface="Arial" pitchFamily="34" charset="0"/>
                    <a:ea typeface="+mn-ea"/>
                    <a:cs typeface="+mn-cs"/>
                  </a:rPr>
                  <a:t>The </a:t>
                </a:r>
                <a:r>
                  <a:rPr lang="en-US" altLang="zh-CN" sz="1200" b="0" i="1" u="none" strike="noStrike" kern="1200" baseline="0" dirty="0">
                    <a:solidFill>
                      <a:schemeClr val="tx1"/>
                    </a:solidFill>
                    <a:latin typeface="Arial" pitchFamily="34" charset="0"/>
                    <a:ea typeface="+mn-ea"/>
                    <a:cs typeface="+mn-cs"/>
                  </a:rPr>
                  <a:t>chance constraint </a:t>
                </a:r>
                <a:r>
                  <a:rPr lang="en-US" altLang="zh-CN" sz="1200" b="0" i="0" u="none" strike="noStrike" kern="1200" baseline="0" dirty="0">
                    <a:solidFill>
                      <a:schemeClr val="tx1"/>
                    </a:solidFill>
                    <a:latin typeface="Arial" pitchFamily="34" charset="0"/>
                    <a:ea typeface="+mn-ea"/>
                    <a:cs typeface="+mn-cs"/>
                  </a:rPr>
                  <a:t>in (1) requires a set of </a:t>
                </a:r>
                <a:r>
                  <a:rPr lang="en-US" altLang="zh-CN" sz="1200" b="0" i="1" u="none" strike="noStrike" kern="1200" baseline="0" dirty="0">
                    <a:solidFill>
                      <a:schemeClr val="tx1"/>
                    </a:solidFill>
                    <a:latin typeface="Arial" pitchFamily="34" charset="0"/>
                    <a:ea typeface="+mn-ea"/>
                    <a:cs typeface="+mn-cs"/>
                  </a:rPr>
                  <a:t>m </a:t>
                </a:r>
                <a:r>
                  <a:rPr lang="en-US" altLang="zh-CN" sz="1200" b="0" i="0" u="none" strike="noStrike" kern="1200" baseline="0" dirty="0">
                    <a:solidFill>
                      <a:schemeClr val="tx1"/>
                    </a:solidFill>
                    <a:latin typeface="Arial" pitchFamily="34" charset="0"/>
                    <a:ea typeface="+mn-ea"/>
                    <a:cs typeface="+mn-cs"/>
                  </a:rPr>
                  <a:t>uncertainty-affected inequalities to be jointly satisfied with a probability of at least 1−</a:t>
                </a:r>
                <a:r>
                  <a:rPr lang="zh-CN" altLang="en-US" sz="1200" b="0" i="0" u="none" strike="noStrike" kern="1200" baseline="0">
                    <a:solidFill>
                      <a:schemeClr val="tx1"/>
                    </a:solidFill>
                    <a:latin typeface="Cambria Math" panose="02040503050406030204" pitchFamily="18" charset="0"/>
                    <a:ea typeface="+mn-ea"/>
                    <a:cs typeface="+mn-cs"/>
                  </a:rPr>
                  <a:t>𝜖</a:t>
                </a:r>
                <a:r>
                  <a:rPr lang="en-US" altLang="zh-CN" sz="1200" b="0" i="0" u="none" strike="noStrike" kern="1200" baseline="0" dirty="0">
                    <a:solidFill>
                      <a:schemeClr val="tx1"/>
                    </a:solidFill>
                    <a:latin typeface="Arial" pitchFamily="34" charset="0"/>
                    <a:ea typeface="+mn-ea"/>
                    <a:cs typeface="+mn-cs"/>
                  </a:rPr>
                  <a:t>, where </a:t>
                </a:r>
                <a:r>
                  <a:rPr lang="en-US" altLang="zh-CN" sz="1200" b="0" i="1" u="none" strike="noStrike" kern="1200" baseline="0" dirty="0">
                    <a:solidFill>
                      <a:schemeClr val="tx1"/>
                    </a:solidFill>
                    <a:latin typeface="Arial" pitchFamily="34" charset="0"/>
                    <a:ea typeface="+mn-ea"/>
                    <a:cs typeface="+mn-cs"/>
                  </a:rPr>
                  <a:t> </a:t>
                </a:r>
                <a:r>
                  <a:rPr lang="zh-CN" altLang="en-US" sz="1200" b="0" i="0" u="none" strike="noStrike" kern="1200" baseline="0">
                    <a:solidFill>
                      <a:schemeClr val="tx1"/>
                    </a:solidFill>
                    <a:latin typeface="Cambria Math" panose="02040503050406030204" pitchFamily="18" charset="0"/>
                    <a:ea typeface="+mn-ea"/>
                    <a:cs typeface="+mn-cs"/>
                  </a:rPr>
                  <a:t>𝜖</a:t>
                </a:r>
                <a:r>
                  <a:rPr lang="en-US" altLang="zh-CN" sz="1200" b="0" i="0" u="none" strike="noStrike" kern="1200" baseline="0" dirty="0">
                    <a:solidFill>
                      <a:schemeClr val="tx1"/>
                    </a:solidFill>
                    <a:latin typeface="Arial" pitchFamily="34" charset="0"/>
                    <a:ea typeface="+mn-ea"/>
                    <a:cs typeface="+mn-cs"/>
                  </a:rPr>
                  <a:t>∈ </a:t>
                </a:r>
                <a:r>
                  <a:rPr lang="en-US" altLang="zh-CN" sz="1200" b="0" i="1" u="none" strike="noStrike" kern="1200" baseline="0" dirty="0">
                    <a:solidFill>
                      <a:schemeClr val="tx1"/>
                    </a:solidFill>
                    <a:latin typeface="Arial" pitchFamily="34" charset="0"/>
                    <a:ea typeface="+mn-ea"/>
                    <a:cs typeface="+mn-cs"/>
                  </a:rPr>
                  <a:t>(</a:t>
                </a:r>
                <a:r>
                  <a:rPr lang="en-US" altLang="zh-CN" sz="1200" b="0" i="0" u="none" strike="noStrike" kern="1200" baseline="0" dirty="0">
                    <a:solidFill>
                      <a:schemeClr val="tx1"/>
                    </a:solidFill>
                    <a:latin typeface="Arial" pitchFamily="34" charset="0"/>
                    <a:ea typeface="+mn-ea"/>
                    <a:cs typeface="+mn-cs"/>
                  </a:rPr>
                  <a:t>0</a:t>
                </a:r>
                <a:r>
                  <a:rPr lang="en-US" altLang="zh-CN" sz="1200" b="0" i="1" u="none" strike="noStrike" kern="1200" baseline="0" dirty="0">
                    <a:solidFill>
                      <a:schemeClr val="tx1"/>
                    </a:solidFill>
                    <a:latin typeface="Arial" pitchFamily="34" charset="0"/>
                    <a:ea typeface="+mn-ea"/>
                    <a:cs typeface="+mn-cs"/>
                  </a:rPr>
                  <a:t>, </a:t>
                </a:r>
                <a:r>
                  <a:rPr lang="en-US" altLang="zh-CN" sz="1200" b="0" i="0" u="none" strike="noStrike" kern="1200" baseline="0" dirty="0">
                    <a:solidFill>
                      <a:schemeClr val="tx1"/>
                    </a:solidFill>
                    <a:latin typeface="Arial" pitchFamily="34" charset="0"/>
                    <a:ea typeface="+mn-ea"/>
                    <a:cs typeface="+mn-cs"/>
                  </a:rPr>
                  <a:t>1</a:t>
                </a:r>
                <a:r>
                  <a:rPr lang="en-US" altLang="zh-CN" sz="1200" b="0" i="1" u="none" strike="noStrike" kern="1200" baseline="0" dirty="0">
                    <a:solidFill>
                      <a:schemeClr val="tx1"/>
                    </a:solidFill>
                    <a:latin typeface="Arial" pitchFamily="34" charset="0"/>
                    <a:ea typeface="+mn-ea"/>
                    <a:cs typeface="+mn-cs"/>
                  </a:rPr>
                  <a:t>) </a:t>
                </a:r>
                <a:r>
                  <a:rPr lang="en-US" altLang="zh-CN" sz="1200" b="0" i="0" u="none" strike="noStrike" kern="1200" baseline="0" dirty="0">
                    <a:solidFill>
                      <a:schemeClr val="tx1"/>
                    </a:solidFill>
                    <a:latin typeface="Arial" pitchFamily="34" charset="0"/>
                    <a:ea typeface="+mn-ea"/>
                    <a:cs typeface="+mn-cs"/>
                  </a:rPr>
                  <a:t>is a desired safety factor specified by the modeler</a:t>
                </a: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30</a:t>
            </a:fld>
            <a:endParaRPr lang="zh-CN" altLang="en-US"/>
          </a:p>
        </p:txBody>
      </p:sp>
    </p:spTree>
    <p:extLst>
      <p:ext uri="{BB962C8B-B14F-4D97-AF65-F5344CB8AC3E}">
        <p14:creationId xmlns:p14="http://schemas.microsoft.com/office/powerpoint/2010/main" val="26072768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A natural way to </a:t>
                </a:r>
                <a:r>
                  <a:rPr lang="en-US" altLang="zh-CN" sz="1200" i="1" dirty="0">
                    <a:latin typeface="Arial" panose="020B0604020202020204" pitchFamily="34" charset="0"/>
                    <a:cs typeface="Arial" panose="020B0604020202020204" pitchFamily="34" charset="0"/>
                  </a:rPr>
                  <a:t>immunize </a:t>
                </a:r>
                <a:r>
                  <a:rPr lang="en-US" altLang="zh-CN" sz="1200" dirty="0">
                    <a:latin typeface="Arial" panose="020B0604020202020204" pitchFamily="34" charset="0"/>
                    <a:cs typeface="Arial" panose="020B0604020202020204" pitchFamily="34" charset="0"/>
                  </a:rPr>
                  <a:t>the chance constraint against uncertainty in the probability distribution is to adopt the </a:t>
                </a:r>
                <a:r>
                  <a:rPr lang="en-US" altLang="zh-CN" sz="1200" b="1" dirty="0">
                    <a:solidFill>
                      <a:srgbClr val="FF0000"/>
                    </a:solidFill>
                    <a:latin typeface="Arial" panose="020B0604020202020204" pitchFamily="34" charset="0"/>
                    <a:cs typeface="Arial" panose="020B0604020202020204" pitchFamily="34" charset="0"/>
                  </a:rPr>
                  <a:t>following ambiguous or </a:t>
                </a:r>
                <a:r>
                  <a:rPr lang="en-US" altLang="zh-CN" sz="1200" b="1" dirty="0" err="1">
                    <a:solidFill>
                      <a:srgbClr val="FF0000"/>
                    </a:solidFill>
                    <a:latin typeface="Arial" panose="020B0604020202020204" pitchFamily="34" charset="0"/>
                    <a:cs typeface="Arial" panose="020B0604020202020204" pitchFamily="34" charset="0"/>
                  </a:rPr>
                  <a:t>distributionally</a:t>
                </a:r>
                <a:r>
                  <a:rPr lang="en-US" altLang="zh-CN" sz="1200" b="1" dirty="0">
                    <a:solidFill>
                      <a:srgbClr val="FF0000"/>
                    </a:solidFill>
                    <a:latin typeface="Arial" panose="020B0604020202020204" pitchFamily="34" charset="0"/>
                    <a:cs typeface="Arial" panose="020B0604020202020204" pitchFamily="34" charset="0"/>
                  </a:rPr>
                  <a:t> robust chance constraint.</a:t>
                </a:r>
                <a:endParaRPr lang="zh-CN" altLang="en-US" sz="12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panose="020B0604020202020204" pitchFamily="34" charset="0"/>
                    <a:cs typeface="Arial" panose="020B0604020202020204" pitchFamily="34" charset="0"/>
                  </a:rPr>
                  <a:t>Robust chance constraint </a:t>
                </a:r>
                <a:r>
                  <a:rPr lang="en-US" altLang="zh-CN" dirty="0">
                    <a:latin typeface="Arial" panose="020B0604020202020204" pitchFamily="34" charset="0"/>
                    <a:cs typeface="Arial" panose="020B0604020202020204" pitchFamily="34" charset="0"/>
                  </a:rPr>
                  <a:t>means  </a:t>
                </a:r>
                <a:r>
                  <a:rPr lang="en-US" altLang="zh-CN" sz="1200" b="1" u="sng" dirty="0">
                    <a:solidFill>
                      <a:srgbClr val="FF0000"/>
                    </a:solidFill>
                    <a:latin typeface="Arial" panose="020B0604020202020204" pitchFamily="34" charset="0"/>
                    <a:cs typeface="Arial" panose="020B0604020202020204" pitchFamily="34" charset="0"/>
                  </a:rPr>
                  <a:t>the worst case </a:t>
                </a:r>
                <a:r>
                  <a:rPr lang="zh-CN" altLang="en-US" sz="1200" b="0" u="none" baseline="0" dirty="0">
                    <a:solidFill>
                      <a:schemeClr val="tx1"/>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satisfies the probability at least </a:t>
                </a:r>
                <a14:m>
                  <m:oMath xmlns:m="http://schemas.openxmlformats.org/officeDocument/2006/math">
                    <m:r>
                      <a:rPr lang="en-US" altLang="zh-CN" i="1" dirty="0">
                        <a:latin typeface="Cambria Math" panose="02040503050406030204" pitchFamily="18" charset="0"/>
                      </a:rPr>
                      <m:t>1−</m:t>
                    </m:r>
                    <m:r>
                      <a:rPr lang="zh-CN" altLang="en-US" i="1" dirty="0">
                        <a:latin typeface="Cambria Math" panose="02040503050406030204" pitchFamily="18" charset="0"/>
                      </a:rPr>
                      <m:t>𝜖</m:t>
                    </m:r>
                    <m:r>
                      <a:rPr lang="en-US" altLang="zh-CN" b="0" i="0" dirty="0" smtClean="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in the presence of </a:t>
                </a:r>
                <a:r>
                  <a:rPr lang="en-US" altLang="zh-CN" dirty="0">
                    <a:solidFill>
                      <a:srgbClr val="FF0000"/>
                    </a:solidFill>
                    <a:latin typeface="Arial" panose="020B0604020202020204" pitchFamily="34" charset="0"/>
                    <a:cs typeface="Arial" panose="020B0604020202020204" pitchFamily="34" charset="0"/>
                  </a:rPr>
                  <a:t>channel uncertainties</a:t>
                </a:r>
                <a:r>
                  <a:rPr lang="en-US" altLang="zh-CN"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For</a:t>
                </a:r>
                <a:r>
                  <a:rPr lang="en-US" altLang="zh-CN" sz="1200" dirty="0">
                    <a:solidFill>
                      <a:srgbClr val="131413"/>
                    </a:solidFill>
                    <a:latin typeface="Arial" panose="020B0604020202020204" pitchFamily="34" charset="0"/>
                    <a:cs typeface="Arial" panose="020B0604020202020204" pitchFamily="34" charset="0"/>
                  </a:rPr>
                  <a:t> </a:t>
                </a:r>
                <a:r>
                  <a:rPr lang="en-US" altLang="zh-CN" sz="1200" i="1" dirty="0">
                    <a:solidFill>
                      <a:srgbClr val="131413"/>
                    </a:solidFill>
                    <a:latin typeface="Arial" panose="020B0604020202020204" pitchFamily="34" charset="0"/>
                    <a:cs typeface="Arial" panose="020B0604020202020204" pitchFamily="34" charset="0"/>
                  </a:rPr>
                  <a:t>m </a:t>
                </a:r>
                <a:r>
                  <a:rPr lang="en-US" altLang="zh-CN" sz="1200" dirty="0">
                    <a:solidFill>
                      <a:srgbClr val="131413"/>
                    </a:solidFill>
                    <a:latin typeface="Arial" panose="020B0604020202020204" pitchFamily="34" charset="0"/>
                    <a:cs typeface="Arial" panose="020B0604020202020204" pitchFamily="34" charset="0"/>
                  </a:rPr>
                  <a:t>= 1 we can get the feasible set</a:t>
                </a:r>
                <a:endParaRPr lang="zh-CN" altLang="en-US" dirty="0">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A natural way to </a:t>
                </a:r>
                <a:r>
                  <a:rPr lang="en-US" altLang="zh-CN" sz="1200" i="1" dirty="0">
                    <a:latin typeface="Arial" panose="020B0604020202020204" pitchFamily="34" charset="0"/>
                    <a:cs typeface="Arial" panose="020B0604020202020204" pitchFamily="34" charset="0"/>
                  </a:rPr>
                  <a:t>immunize </a:t>
                </a:r>
                <a:r>
                  <a:rPr lang="en-US" altLang="zh-CN" sz="1200" dirty="0">
                    <a:latin typeface="Arial" panose="020B0604020202020204" pitchFamily="34" charset="0"/>
                    <a:cs typeface="Arial" panose="020B0604020202020204" pitchFamily="34" charset="0"/>
                  </a:rPr>
                  <a:t>the chance constraint against uncertainty in the probability distribution is to adopt the </a:t>
                </a:r>
                <a:r>
                  <a:rPr lang="en-US" altLang="zh-CN" sz="1200" b="1" dirty="0">
                    <a:solidFill>
                      <a:srgbClr val="FF0000"/>
                    </a:solidFill>
                    <a:latin typeface="Arial" panose="020B0604020202020204" pitchFamily="34" charset="0"/>
                    <a:cs typeface="Arial" panose="020B0604020202020204" pitchFamily="34" charset="0"/>
                  </a:rPr>
                  <a:t>following ambiguous or </a:t>
                </a:r>
                <a:r>
                  <a:rPr lang="en-US" altLang="zh-CN" sz="1200" b="1" dirty="0" err="1">
                    <a:solidFill>
                      <a:srgbClr val="FF0000"/>
                    </a:solidFill>
                    <a:latin typeface="Arial" panose="020B0604020202020204" pitchFamily="34" charset="0"/>
                    <a:cs typeface="Arial" panose="020B0604020202020204" pitchFamily="34" charset="0"/>
                  </a:rPr>
                  <a:t>distributionally</a:t>
                </a:r>
                <a:r>
                  <a:rPr lang="en-US" altLang="zh-CN" sz="1200" b="1" dirty="0">
                    <a:solidFill>
                      <a:srgbClr val="FF0000"/>
                    </a:solidFill>
                    <a:latin typeface="Arial" panose="020B0604020202020204" pitchFamily="34" charset="0"/>
                    <a:cs typeface="Arial" panose="020B0604020202020204" pitchFamily="34" charset="0"/>
                  </a:rPr>
                  <a:t> robust chance constraint.</a:t>
                </a:r>
                <a:endParaRPr lang="zh-CN" altLang="en-US" sz="1200" b="1"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panose="020B0604020202020204" pitchFamily="34" charset="0"/>
                    <a:cs typeface="Arial" panose="020B0604020202020204" pitchFamily="34" charset="0"/>
                  </a:rPr>
                  <a:t>Robust chance constraint </a:t>
                </a:r>
                <a:r>
                  <a:rPr lang="en-US" altLang="zh-CN" dirty="0">
                    <a:latin typeface="Arial" panose="020B0604020202020204" pitchFamily="34" charset="0"/>
                    <a:cs typeface="Arial" panose="020B0604020202020204" pitchFamily="34" charset="0"/>
                  </a:rPr>
                  <a:t>means  </a:t>
                </a:r>
                <a:r>
                  <a:rPr lang="en-US" altLang="zh-CN" sz="1200" b="1" u="sng" dirty="0">
                    <a:solidFill>
                      <a:srgbClr val="FF0000"/>
                    </a:solidFill>
                    <a:latin typeface="Arial" panose="020B0604020202020204" pitchFamily="34" charset="0"/>
                    <a:cs typeface="Arial" panose="020B0604020202020204" pitchFamily="34" charset="0"/>
                  </a:rPr>
                  <a:t>the worst case </a:t>
                </a:r>
                <a:r>
                  <a:rPr lang="zh-CN" altLang="en-US" sz="1200" b="0" u="none" baseline="0" dirty="0">
                    <a:solidFill>
                      <a:schemeClr val="tx1"/>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satisfies the probability at least </a:t>
                </a:r>
                <a:r>
                  <a:rPr lang="en-US" altLang="zh-CN" i="0" dirty="0">
                    <a:latin typeface="Cambria Math" panose="02040503050406030204" pitchFamily="18" charset="0"/>
                  </a:rPr>
                  <a:t>1−</a:t>
                </a:r>
                <a:r>
                  <a:rPr lang="zh-CN" altLang="en-US" i="0" dirty="0">
                    <a:latin typeface="Cambria Math" panose="02040503050406030204" pitchFamily="18" charset="0"/>
                  </a:rPr>
                  <a:t>𝜖</a:t>
                </a:r>
                <a:r>
                  <a:rPr lang="en-US" altLang="zh-CN" b="0" i="0" dirty="0">
                    <a:latin typeface="Cambria Math" panose="02040503050406030204" pitchFamily="18" charset="0"/>
                  </a:rPr>
                  <a:t> </a:t>
                </a:r>
                <a:r>
                  <a:rPr lang="en-US" altLang="zh-CN" dirty="0">
                    <a:latin typeface="Arial" panose="020B0604020202020204" pitchFamily="34" charset="0"/>
                    <a:cs typeface="Arial" panose="020B0604020202020204" pitchFamily="34" charset="0"/>
                  </a:rPr>
                  <a:t>in the presence of </a:t>
                </a:r>
                <a:r>
                  <a:rPr lang="en-US" altLang="zh-CN" dirty="0">
                    <a:solidFill>
                      <a:srgbClr val="FF0000"/>
                    </a:solidFill>
                    <a:latin typeface="Arial" panose="020B0604020202020204" pitchFamily="34" charset="0"/>
                    <a:cs typeface="Arial" panose="020B0604020202020204" pitchFamily="34" charset="0"/>
                  </a:rPr>
                  <a:t>channel uncertainties</a:t>
                </a:r>
                <a:r>
                  <a:rPr lang="en-US" altLang="zh-CN"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For</a:t>
                </a:r>
                <a:r>
                  <a:rPr lang="en-US" altLang="zh-CN" sz="1200" dirty="0">
                    <a:solidFill>
                      <a:srgbClr val="131413"/>
                    </a:solidFill>
                    <a:latin typeface="Arial" panose="020B0604020202020204" pitchFamily="34" charset="0"/>
                    <a:cs typeface="Arial" panose="020B0604020202020204" pitchFamily="34" charset="0"/>
                  </a:rPr>
                  <a:t> </a:t>
                </a:r>
                <a:r>
                  <a:rPr lang="en-US" altLang="zh-CN" sz="1200" i="1" dirty="0">
                    <a:solidFill>
                      <a:srgbClr val="131413"/>
                    </a:solidFill>
                    <a:latin typeface="Arial" panose="020B0604020202020204" pitchFamily="34" charset="0"/>
                    <a:cs typeface="Arial" panose="020B0604020202020204" pitchFamily="34" charset="0"/>
                  </a:rPr>
                  <a:t>m </a:t>
                </a:r>
                <a:r>
                  <a:rPr lang="en-US" altLang="zh-CN" sz="1200" dirty="0">
                    <a:solidFill>
                      <a:srgbClr val="131413"/>
                    </a:solidFill>
                    <a:latin typeface="Arial" panose="020B0604020202020204" pitchFamily="34" charset="0"/>
                    <a:cs typeface="Arial" panose="020B0604020202020204" pitchFamily="34" charset="0"/>
                  </a:rPr>
                  <a:t>= 1 we can get the feasible set</a:t>
                </a:r>
                <a:endParaRPr lang="zh-CN" altLang="en-US" dirty="0">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31</a:t>
            </a:fld>
            <a:endParaRPr lang="zh-CN" altLang="en-US"/>
          </a:p>
        </p:txBody>
      </p:sp>
    </p:spTree>
    <p:extLst>
      <p:ext uri="{BB962C8B-B14F-4D97-AF65-F5344CB8AC3E}">
        <p14:creationId xmlns:p14="http://schemas.microsoft.com/office/powerpoint/2010/main" val="19487563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In </a:t>
                </a:r>
                <a:r>
                  <a:rPr lang="en-US" altLang="zh-CN" sz="1200" b="1" dirty="0" err="1">
                    <a:solidFill>
                      <a:srgbClr val="035F78"/>
                    </a:solidFill>
                    <a:latin typeface="Arial" panose="020B0604020202020204" pitchFamily="34" charset="0"/>
                    <a:cs typeface="Arial" panose="020B0604020202020204" pitchFamily="34" charset="0"/>
                  </a:rPr>
                  <a:t>CVaR</a:t>
                </a:r>
                <a:r>
                  <a:rPr lang="en-US" altLang="zh-CN" sz="1200" b="1" dirty="0">
                    <a:solidFill>
                      <a:srgbClr val="035F78"/>
                    </a:solidFill>
                    <a:latin typeface="Arial" panose="020B0604020202020204" pitchFamily="34" charset="0"/>
                    <a:cs typeface="Arial" panose="020B0604020202020204" pitchFamily="34" charset="0"/>
                  </a:rPr>
                  <a:t> chance constraints</a:t>
                </a:r>
                <a:r>
                  <a:rPr lang="en-US" altLang="zh-CN" sz="1200" b="1" baseline="0" dirty="0">
                    <a:solidFill>
                      <a:srgbClr val="035F78"/>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The </a:t>
                </a:r>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at  </a:t>
                </a:r>
                <a14:m>
                  <m:oMath xmlns:m="http://schemas.openxmlformats.org/officeDocument/2006/math">
                    <m:r>
                      <a:rPr lang="zh-CN" altLang="en-US" i="1" smtClean="0">
                        <a:solidFill>
                          <a:srgbClr val="131413"/>
                        </a:solidFill>
                        <a:latin typeface="Cambria Math" panose="02040503050406030204" pitchFamily="18" charset="0"/>
                      </a:rPr>
                      <m:t>𝜖</m:t>
                    </m:r>
                    <m:r>
                      <a:rPr lang="en-US" altLang="zh-CN" b="0" i="1" smtClean="0">
                        <a:solidFill>
                          <a:srgbClr val="131413"/>
                        </a:solidFill>
                        <a:latin typeface="Cambria Math" panose="02040503050406030204" pitchFamily="18" charset="0"/>
                      </a:rPr>
                      <m:t> </m:t>
                    </m:r>
                  </m:oMath>
                </a14:m>
                <a:r>
                  <a:rPr lang="en-US" altLang="zh-CN" dirty="0">
                    <a:solidFill>
                      <a:srgbClr val="131413"/>
                    </a:solidFill>
                    <a:latin typeface="Arial" panose="020B0604020202020204" pitchFamily="34" charset="0"/>
                    <a:cs typeface="Arial" panose="020B0604020202020204" pitchFamily="34" charset="0"/>
                  </a:rPr>
                  <a:t>level </a:t>
                </a:r>
                <a:r>
                  <a:rPr lang="en-US" altLang="zh-CN" i="1" dirty="0">
                    <a:solidFill>
                      <a:srgbClr val="131413"/>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with respect to  P</a:t>
                </a:r>
                <a:r>
                  <a:rPr lang="en-US" altLang="zh-CN" baseline="0" dirty="0">
                    <a:solidFill>
                      <a:srgbClr val="131413"/>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is defined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131413"/>
                    </a:solidFill>
                    <a:latin typeface="Arial" panose="020B0604020202020204" pitchFamily="34" charset="0"/>
                    <a:cs typeface="Arial" panose="020B0604020202020204" pitchFamily="34" charset="0"/>
                  </a:rPr>
                  <a:t>CVaR essentially evaluates the </a:t>
                </a:r>
                <a:r>
                  <a:rPr lang="en-US" altLang="zh-CN" dirty="0">
                    <a:solidFill>
                      <a:srgbClr val="FF0000"/>
                    </a:solidFill>
                    <a:latin typeface="Arial" panose="020B0604020202020204" pitchFamily="34" charset="0"/>
                    <a:cs typeface="Arial" panose="020B0604020202020204" pitchFamily="34" charset="0"/>
                  </a:rPr>
                  <a:t>conditional expectation</a:t>
                </a:r>
                <a:r>
                  <a:rPr lang="en-US" altLang="zh-CN" dirty="0">
                    <a:solidFill>
                      <a:srgbClr val="131413"/>
                    </a:solidFill>
                    <a:latin typeface="Arial" panose="020B0604020202020204" pitchFamily="34" charset="0"/>
                    <a:cs typeface="Arial" panose="020B0604020202020204" pitchFamily="34" charset="0"/>
                  </a:rPr>
                  <a:t> of loss above the </a:t>
                </a:r>
                <a:r>
                  <a:rPr lang="en-US" altLang="zh-CN" i="1" dirty="0">
                    <a:solidFill>
                      <a:srgbClr val="131413"/>
                    </a:solidFill>
                    <a:latin typeface="Arial" panose="020B0604020202020204" pitchFamily="34" charset="0"/>
                    <a:cs typeface="Arial" panose="020B0604020202020204" pitchFamily="34" charset="0"/>
                  </a:rPr>
                  <a:t>(</a:t>
                </a:r>
                <a:r>
                  <a:rPr lang="en-US" altLang="zh-CN" dirty="0">
                    <a:solidFill>
                      <a:srgbClr val="131413"/>
                    </a:solidFill>
                    <a:latin typeface="Arial" panose="020B0604020202020204" pitchFamily="34" charset="0"/>
                    <a:cs typeface="Arial" panose="020B0604020202020204" pitchFamily="34" charset="0"/>
                  </a:rPr>
                  <a:t>1 −</a:t>
                </a:r>
                <a14:m>
                  <m:oMath xmlns:m="http://schemas.openxmlformats.org/officeDocument/2006/math">
                    <m:r>
                      <a:rPr lang="zh-CN" altLang="en-US" i="1">
                        <a:solidFill>
                          <a:srgbClr val="131413"/>
                        </a:solidFill>
                        <a:latin typeface="Cambria Math" panose="02040503050406030204" pitchFamily="18" charset="0"/>
                      </a:rPr>
                      <m:t>𝜖</m:t>
                    </m:r>
                  </m:oMath>
                </a14:m>
                <a:r>
                  <a:rPr lang="en-US" altLang="zh-CN" i="1" dirty="0">
                    <a:solidFill>
                      <a:srgbClr val="131413"/>
                    </a:solidFill>
                    <a:latin typeface="Arial" panose="020B0604020202020204" pitchFamily="34" charset="0"/>
                    <a:cs typeface="Arial" panose="020B0604020202020204" pitchFamily="34" charset="0"/>
                  </a:rPr>
                  <a:t>)</a:t>
                </a:r>
                <a:r>
                  <a:rPr lang="en-US" altLang="zh-CN" dirty="0">
                    <a:solidFill>
                      <a:srgbClr val="131413"/>
                    </a:solidFill>
                    <a:latin typeface="Arial" panose="020B0604020202020204" pitchFamily="34" charset="0"/>
                    <a:cs typeface="Arial" panose="020B0604020202020204" pitchFamily="34" charset="0"/>
                  </a:rPr>
                  <a:t>-quantile of the loss distribution. It can be shown that </a:t>
                </a:r>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represents a convex functional of the random variable L</a:t>
                </a:r>
                <a:r>
                  <a:rPr lang="en-US" altLang="zh-CN" baseline="0" dirty="0">
                    <a:solidFill>
                      <a:srgbClr val="131413"/>
                    </a:solidFill>
                    <a:latin typeface="Arial" panose="020B0604020202020204" pitchFamily="34" charset="0"/>
                    <a:cs typeface="Arial" panose="020B0604020202020204" pitchFamily="34" charset="0"/>
                  </a:rPr>
                  <a:t> </a:t>
                </a:r>
                <a:r>
                  <a:rPr lang="en-US" altLang="zh-CN" baseline="0" dirty="0" err="1">
                    <a:solidFill>
                      <a:srgbClr val="131413"/>
                    </a:solidFill>
                    <a:latin typeface="Arial" panose="020B0604020202020204" pitchFamily="34" charset="0"/>
                    <a:cs typeface="Arial" panose="020B0604020202020204" pitchFamily="34" charset="0"/>
                  </a:rPr>
                  <a:t>kexi</a:t>
                </a:r>
                <a:endParaRPr lang="en-US" altLang="zh-CN" baseline="0" dirty="0">
                  <a:solidFill>
                    <a:srgbClr val="131413"/>
                  </a:solidFill>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chance  Constraint problems can be transformed this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In </a:t>
                </a:r>
                <a:r>
                  <a:rPr lang="en-US" altLang="zh-CN" sz="1200" b="1" dirty="0" err="1">
                    <a:solidFill>
                      <a:srgbClr val="035F78"/>
                    </a:solidFill>
                    <a:latin typeface="Arial" panose="020B0604020202020204" pitchFamily="34" charset="0"/>
                    <a:cs typeface="Arial" panose="020B0604020202020204" pitchFamily="34" charset="0"/>
                  </a:rPr>
                  <a:t>CVaR</a:t>
                </a:r>
                <a:r>
                  <a:rPr lang="en-US" altLang="zh-CN" sz="1200" b="1" dirty="0">
                    <a:solidFill>
                      <a:srgbClr val="035F78"/>
                    </a:solidFill>
                    <a:latin typeface="Arial" panose="020B0604020202020204" pitchFamily="34" charset="0"/>
                    <a:cs typeface="Arial" panose="020B0604020202020204" pitchFamily="34" charset="0"/>
                  </a:rPr>
                  <a:t> chance constraints</a:t>
                </a:r>
                <a:r>
                  <a:rPr lang="en-US" altLang="zh-CN" sz="1200" b="1" baseline="0" dirty="0">
                    <a:solidFill>
                      <a:srgbClr val="035F78"/>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The </a:t>
                </a:r>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at  </a:t>
                </a:r>
                <a:r>
                  <a:rPr lang="zh-CN" altLang="en-US" i="0">
                    <a:solidFill>
                      <a:srgbClr val="131413"/>
                    </a:solidFill>
                    <a:latin typeface="Cambria Math" panose="02040503050406030204" pitchFamily="18" charset="0"/>
                  </a:rPr>
                  <a:t>𝜖</a:t>
                </a:r>
                <a:r>
                  <a:rPr lang="en-US" altLang="zh-CN" b="0" i="0">
                    <a:solidFill>
                      <a:srgbClr val="131413"/>
                    </a:solidFill>
                    <a:latin typeface="Cambria Math" panose="02040503050406030204" pitchFamily="18" charset="0"/>
                  </a:rPr>
                  <a:t> </a:t>
                </a:r>
                <a:r>
                  <a:rPr lang="en-US" altLang="zh-CN" dirty="0">
                    <a:solidFill>
                      <a:srgbClr val="131413"/>
                    </a:solidFill>
                    <a:latin typeface="Arial" panose="020B0604020202020204" pitchFamily="34" charset="0"/>
                    <a:cs typeface="Arial" panose="020B0604020202020204" pitchFamily="34" charset="0"/>
                  </a:rPr>
                  <a:t>level </a:t>
                </a:r>
                <a:r>
                  <a:rPr lang="en-US" altLang="zh-CN" i="1" dirty="0">
                    <a:solidFill>
                      <a:srgbClr val="131413"/>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with respect to  P</a:t>
                </a:r>
                <a:r>
                  <a:rPr lang="en-US" altLang="zh-CN" baseline="0" dirty="0">
                    <a:solidFill>
                      <a:srgbClr val="131413"/>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is defined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solidFill>
                      <a:srgbClr val="131413"/>
                    </a:solidFill>
                    <a:latin typeface="Arial" panose="020B0604020202020204" pitchFamily="34" charset="0"/>
                    <a:cs typeface="Arial" panose="020B0604020202020204" pitchFamily="34" charset="0"/>
                  </a:rPr>
                  <a:t>CVaR essentially evaluates the </a:t>
                </a:r>
                <a:r>
                  <a:rPr lang="en-US" altLang="zh-CN" dirty="0">
                    <a:solidFill>
                      <a:srgbClr val="FF0000"/>
                    </a:solidFill>
                    <a:latin typeface="Arial" panose="020B0604020202020204" pitchFamily="34" charset="0"/>
                    <a:cs typeface="Arial" panose="020B0604020202020204" pitchFamily="34" charset="0"/>
                  </a:rPr>
                  <a:t>conditional expectation</a:t>
                </a:r>
                <a:r>
                  <a:rPr lang="en-US" altLang="zh-CN" dirty="0">
                    <a:solidFill>
                      <a:srgbClr val="131413"/>
                    </a:solidFill>
                    <a:latin typeface="Arial" panose="020B0604020202020204" pitchFamily="34" charset="0"/>
                    <a:cs typeface="Arial" panose="020B0604020202020204" pitchFamily="34" charset="0"/>
                  </a:rPr>
                  <a:t> of loss above the </a:t>
                </a:r>
                <a:r>
                  <a:rPr lang="en-US" altLang="zh-CN" i="1" dirty="0">
                    <a:solidFill>
                      <a:srgbClr val="131413"/>
                    </a:solidFill>
                    <a:latin typeface="Arial" panose="020B0604020202020204" pitchFamily="34" charset="0"/>
                    <a:cs typeface="Arial" panose="020B0604020202020204" pitchFamily="34" charset="0"/>
                  </a:rPr>
                  <a:t>(</a:t>
                </a:r>
                <a:r>
                  <a:rPr lang="en-US" altLang="zh-CN" dirty="0">
                    <a:solidFill>
                      <a:srgbClr val="131413"/>
                    </a:solidFill>
                    <a:latin typeface="Arial" panose="020B0604020202020204" pitchFamily="34" charset="0"/>
                    <a:cs typeface="Arial" panose="020B0604020202020204" pitchFamily="34" charset="0"/>
                  </a:rPr>
                  <a:t>1 −</a:t>
                </a:r>
                <a:r>
                  <a:rPr lang="zh-CN" altLang="en-US" i="0">
                    <a:solidFill>
                      <a:srgbClr val="131413"/>
                    </a:solidFill>
                    <a:latin typeface="Cambria Math" panose="02040503050406030204" pitchFamily="18" charset="0"/>
                  </a:rPr>
                  <a:t>𝜖</a:t>
                </a:r>
                <a:r>
                  <a:rPr lang="en-US" altLang="zh-CN" i="1" dirty="0">
                    <a:solidFill>
                      <a:srgbClr val="131413"/>
                    </a:solidFill>
                    <a:latin typeface="Arial" panose="020B0604020202020204" pitchFamily="34" charset="0"/>
                    <a:cs typeface="Arial" panose="020B0604020202020204" pitchFamily="34" charset="0"/>
                  </a:rPr>
                  <a:t>)</a:t>
                </a:r>
                <a:r>
                  <a:rPr lang="en-US" altLang="zh-CN" dirty="0">
                    <a:solidFill>
                      <a:srgbClr val="131413"/>
                    </a:solidFill>
                    <a:latin typeface="Arial" panose="020B0604020202020204" pitchFamily="34" charset="0"/>
                    <a:cs typeface="Arial" panose="020B0604020202020204" pitchFamily="34" charset="0"/>
                  </a:rPr>
                  <a:t>-quantile of the loss distribution. It can be shown that </a:t>
                </a:r>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represents a convex functional of the random variable L</a:t>
                </a:r>
                <a:r>
                  <a:rPr lang="en-US" altLang="zh-CN" baseline="0" dirty="0">
                    <a:solidFill>
                      <a:srgbClr val="131413"/>
                    </a:solidFill>
                    <a:latin typeface="Arial" panose="020B0604020202020204" pitchFamily="34" charset="0"/>
                    <a:cs typeface="Arial" panose="020B0604020202020204" pitchFamily="34" charset="0"/>
                  </a:rPr>
                  <a:t> </a:t>
                </a:r>
                <a:r>
                  <a:rPr lang="en-US" altLang="zh-CN" baseline="0" dirty="0" err="1">
                    <a:solidFill>
                      <a:srgbClr val="131413"/>
                    </a:solidFill>
                    <a:latin typeface="Arial" panose="020B0604020202020204" pitchFamily="34" charset="0"/>
                    <a:cs typeface="Arial" panose="020B0604020202020204" pitchFamily="34" charset="0"/>
                  </a:rPr>
                  <a:t>kexi</a:t>
                </a:r>
                <a:endParaRPr lang="en-US" altLang="zh-CN" baseline="0" dirty="0">
                  <a:solidFill>
                    <a:srgbClr val="131413"/>
                  </a:solidFill>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The chance  Constraint problems can be transformed this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32</a:t>
            </a:fld>
            <a:endParaRPr lang="zh-CN" altLang="en-US"/>
          </a:p>
        </p:txBody>
      </p:sp>
    </p:spTree>
    <p:extLst>
      <p:ext uri="{BB962C8B-B14F-4D97-AF65-F5344CB8AC3E}">
        <p14:creationId xmlns:p14="http://schemas.microsoft.com/office/powerpoint/2010/main" val="451797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Now I will introduce Application 2: Age of Information Minimization in Healthcare IoT Using </a:t>
            </a:r>
            <a:r>
              <a:rPr lang="en-US" altLang="zh-CN" sz="1200" b="1" dirty="0" err="1">
                <a:solidFill>
                  <a:srgbClr val="035F78"/>
                </a:solidFill>
                <a:latin typeface="Arial" panose="020B0604020202020204" pitchFamily="34" charset="0"/>
                <a:cs typeface="Arial" panose="020B0604020202020204" pitchFamily="34" charset="0"/>
              </a:rPr>
              <a:t>Distributionally</a:t>
            </a:r>
            <a:r>
              <a:rPr lang="en-US" altLang="zh-CN" sz="1200" b="1" dirty="0">
                <a:solidFill>
                  <a:srgbClr val="035F78"/>
                </a:solidFill>
                <a:latin typeface="Arial" panose="020B0604020202020204" pitchFamily="34" charset="0"/>
                <a:cs typeface="Arial" panose="020B0604020202020204" pitchFamily="34" charset="0"/>
              </a:rPr>
              <a:t> Robust Optimization</a:t>
            </a:r>
            <a:endParaRPr lang="zh-CN" altLang="en-US" sz="1200" b="1" dirty="0">
              <a:solidFill>
                <a:srgbClr val="035F78"/>
              </a:solidFill>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33</a:t>
            </a:fld>
            <a:endParaRPr lang="zh-CN" altLang="en-US"/>
          </a:p>
        </p:txBody>
      </p:sp>
    </p:spTree>
    <p:extLst>
      <p:ext uri="{BB962C8B-B14F-4D97-AF65-F5344CB8AC3E}">
        <p14:creationId xmlns:p14="http://schemas.microsoft.com/office/powerpoint/2010/main" val="1882118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Now I will introduce Application 2: Age of Information Minimization in Healthcare IoT Using </a:t>
            </a:r>
            <a:r>
              <a:rPr lang="en-US" altLang="zh-CN" sz="1200" b="1" dirty="0" err="1">
                <a:solidFill>
                  <a:srgbClr val="035F78"/>
                </a:solidFill>
                <a:latin typeface="Arial" panose="020B0604020202020204" pitchFamily="34" charset="0"/>
                <a:cs typeface="Arial" panose="020B0604020202020204" pitchFamily="34" charset="0"/>
              </a:rPr>
              <a:t>Distributionally</a:t>
            </a:r>
            <a:r>
              <a:rPr lang="en-US" altLang="zh-CN" sz="1200" b="1" dirty="0">
                <a:solidFill>
                  <a:srgbClr val="035F78"/>
                </a:solidFill>
                <a:latin typeface="Arial" panose="020B0604020202020204" pitchFamily="34" charset="0"/>
                <a:cs typeface="Arial" panose="020B0604020202020204" pitchFamily="34" charset="0"/>
              </a:rPr>
              <a:t> Robust Optimization</a:t>
            </a:r>
            <a:endParaRPr lang="zh-CN" altLang="en-US" sz="1200" b="1" dirty="0">
              <a:solidFill>
                <a:srgbClr val="035F78"/>
              </a:solidFill>
              <a:latin typeface="Arial" panose="020B0604020202020204" pitchFamily="34" charset="0"/>
              <a:cs typeface="Arial" panose="020B0604020202020204" pitchFamily="34" charset="0"/>
            </a:endParaRPr>
          </a:p>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dirty="0">
                <a:latin typeface="AdvPSTim"/>
              </a:rPr>
              <a:t>To keep </a:t>
            </a:r>
            <a:r>
              <a:rPr lang="en-US" altLang="zh-CN" sz="1200" b="1" dirty="0">
                <a:solidFill>
                  <a:srgbClr val="FF0000"/>
                </a:solidFill>
                <a:latin typeface="AdvPSTim"/>
              </a:rPr>
              <a:t>the freshness </a:t>
            </a:r>
            <a:r>
              <a:rPr lang="en-US" altLang="zh-CN" sz="1200" dirty="0">
                <a:latin typeface="AdvPSTim"/>
              </a:rPr>
              <a:t>of the data received at the cell BS, the wearable IoT device needs to update the data of the sensing physiological information tasks frequently in a period to </a:t>
            </a:r>
            <a:r>
              <a:rPr lang="en-US" altLang="zh-CN" sz="1200" b="1" dirty="0">
                <a:solidFill>
                  <a:srgbClr val="FF0000"/>
                </a:solidFill>
                <a:latin typeface="AdvPSTim"/>
              </a:rPr>
              <a:t>minimize the average </a:t>
            </a:r>
            <a:r>
              <a:rPr lang="en-US" altLang="zh-CN" sz="1200" b="1" dirty="0" err="1">
                <a:solidFill>
                  <a:srgbClr val="FF0000"/>
                </a:solidFill>
                <a:latin typeface="AdvPSTim"/>
              </a:rPr>
              <a:t>AoI</a:t>
            </a:r>
            <a:r>
              <a:rPr lang="en-US" altLang="zh-CN" sz="1200" dirty="0">
                <a:latin typeface="AdvPSTim"/>
              </a:rPr>
              <a:t>.</a:t>
            </a:r>
          </a:p>
          <a:p>
            <a:pPr marL="0" marR="0" lvl="0" indent="0" algn="l" defTabSz="0" rtl="0" eaLnBrk="0" fontAlgn="base" latinLnBrk="0" hangingPunct="0">
              <a:lnSpc>
                <a:spcPct val="100000"/>
              </a:lnSpc>
              <a:spcBef>
                <a:spcPct val="30000"/>
              </a:spcBef>
              <a:spcAft>
                <a:spcPct val="0"/>
              </a:spcAft>
              <a:buClrTx/>
              <a:buSzTx/>
              <a:buFontTx/>
              <a:buNone/>
              <a:tabLst/>
              <a:defRPr/>
            </a:pPr>
            <a:r>
              <a:rPr lang="en-US" altLang="zh-CN" sz="1200" b="1" dirty="0">
                <a:solidFill>
                  <a:srgbClr val="FF0000"/>
                </a:solidFill>
                <a:latin typeface="AdvPSTim"/>
              </a:rPr>
              <a:t>There is an inherent tradeoff </a:t>
            </a:r>
            <a:r>
              <a:rPr lang="en-US" altLang="zh-CN" sz="1200" dirty="0">
                <a:latin typeface="AdvPSTim"/>
              </a:rPr>
              <a:t>about the average </a:t>
            </a:r>
            <a:r>
              <a:rPr lang="en-US" altLang="zh-CN" sz="1200" dirty="0" err="1">
                <a:latin typeface="AdvPSTim"/>
              </a:rPr>
              <a:t>AoI</a:t>
            </a:r>
            <a:r>
              <a:rPr lang="en-US" altLang="zh-CN" sz="1200" dirty="0">
                <a:latin typeface="AdvPSTim"/>
              </a:rPr>
              <a:t>, where the wearable device energy consumption grows as the transmit power increases, while the average </a:t>
            </a:r>
            <a:r>
              <a:rPr lang="en-US" altLang="zh-CN" sz="1200" dirty="0" err="1">
                <a:latin typeface="AdvPSTim"/>
              </a:rPr>
              <a:t>AoI</a:t>
            </a:r>
            <a:r>
              <a:rPr lang="en-US" altLang="zh-CN" sz="1200" dirty="0">
                <a:latin typeface="AdvPSTim"/>
              </a:rPr>
              <a:t> of the healthcare IoT decreases as them increases. </a:t>
            </a: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34</a:t>
            </a:fld>
            <a:endParaRPr lang="zh-CN" altLang="en-US"/>
          </a:p>
        </p:txBody>
      </p:sp>
    </p:spTree>
    <p:extLst>
      <p:ext uri="{BB962C8B-B14F-4D97-AF65-F5344CB8AC3E}">
        <p14:creationId xmlns:p14="http://schemas.microsoft.com/office/powerpoint/2010/main" val="2330637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35</a:t>
            </a:fld>
            <a:endParaRPr lang="zh-CN" altLang="en-US"/>
          </a:p>
        </p:txBody>
      </p:sp>
    </p:spTree>
    <p:extLst>
      <p:ext uri="{BB962C8B-B14F-4D97-AF65-F5344CB8AC3E}">
        <p14:creationId xmlns:p14="http://schemas.microsoft.com/office/powerpoint/2010/main" val="3513831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Through the </a:t>
            </a:r>
            <a:r>
              <a:rPr kumimoji="1" lang="en-US" altLang="zh-CN" dirty="0" err="1"/>
              <a:t>CVaR</a:t>
            </a:r>
            <a:r>
              <a:rPr kumimoji="1" lang="en-US" altLang="zh-CN" dirty="0"/>
              <a:t> based method, we can reformulate each of the individual </a:t>
            </a:r>
            <a:r>
              <a:rPr kumimoji="1" lang="en-US" altLang="zh-CN" dirty="0" err="1"/>
              <a:t>distributionally</a:t>
            </a:r>
            <a:r>
              <a:rPr kumimoji="1" lang="en-US" altLang="zh-CN" dirty="0"/>
              <a:t> robust chance constraints in terms of tractable Linear Matrix Inequalities (LMIs) to get the optimal average </a:t>
            </a:r>
            <a:r>
              <a:rPr kumimoji="1" lang="en-US" altLang="zh-CN" dirty="0" err="1"/>
              <a:t>AoI</a:t>
            </a:r>
            <a:r>
              <a:rPr kumimoji="1" lang="en-US" altLang="zh-CN" dirty="0"/>
              <a:t> under the uncertain errors chance constraint region. The final formulation can be shown as</a:t>
            </a:r>
            <a:endParaRPr kumimoji="1" lang="zh-CN" altLang="en-US" dirty="0"/>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36</a:t>
            </a:fld>
            <a:endParaRPr lang="zh-CN" altLang="en-US"/>
          </a:p>
        </p:txBody>
      </p:sp>
    </p:spTree>
    <p:extLst>
      <p:ext uri="{BB962C8B-B14F-4D97-AF65-F5344CB8AC3E}">
        <p14:creationId xmlns:p14="http://schemas.microsoft.com/office/powerpoint/2010/main" val="42040230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Our objective is to minimum the upper bound of </a:t>
            </a:r>
            <a:r>
              <a:rPr kumimoji="1" lang="en-US" altLang="zh-CN" dirty="0" err="1"/>
              <a:t>AoI</a:t>
            </a:r>
            <a:r>
              <a:rPr kumimoji="1" lang="en-US" altLang="zh-CN" dirty="0"/>
              <a:t>, by jointly optimizing transmission power ,energy harvesting outage probability, and information transmission outage probability with respect to the </a:t>
            </a:r>
            <a:r>
              <a:rPr kumimoji="1" lang="en-US" altLang="zh-CN" dirty="0" err="1"/>
              <a:t>CVaR</a:t>
            </a:r>
            <a:r>
              <a:rPr kumimoji="1" lang="en-US" altLang="zh-CN" dirty="0"/>
              <a:t> constraints. However, simultaneous optimization over these variables would result in a non-convex optimization problem, and such problem is known to be NP-hard in general. Thus, we introduce an efficient iterative algorithm to solve it </a:t>
            </a:r>
            <a:r>
              <a:rPr kumimoji="1" lang="en-US" altLang="zh-CN" dirty="0" err="1"/>
              <a:t>suboptimally</a:t>
            </a:r>
            <a:r>
              <a:rPr kumimoji="1" lang="en-US" altLang="zh-CN" dirty="0"/>
              <a:t> by applying the BCD techniques. In each iteration, we optimize different blocks of variables alternatively. </a:t>
            </a:r>
            <a:endParaRPr kumimoji="1" lang="zh-CN" altLang="en-US" dirty="0"/>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37</a:t>
            </a:fld>
            <a:endParaRPr lang="zh-CN" altLang="en-US"/>
          </a:p>
        </p:txBody>
      </p:sp>
    </p:spTree>
    <p:extLst>
      <p:ext uri="{BB962C8B-B14F-4D97-AF65-F5344CB8AC3E}">
        <p14:creationId xmlns:p14="http://schemas.microsoft.com/office/powerpoint/2010/main" val="333644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38</a:t>
            </a:fld>
            <a:endParaRPr lang="zh-CN" altLang="en-US"/>
          </a:p>
        </p:txBody>
      </p:sp>
    </p:spTree>
    <p:extLst>
      <p:ext uri="{BB962C8B-B14F-4D97-AF65-F5344CB8AC3E}">
        <p14:creationId xmlns:p14="http://schemas.microsoft.com/office/powerpoint/2010/main" val="748423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等线"/>
              </a:rPr>
              <a:t>T</a:t>
            </a:r>
            <a:r>
              <a:rPr lang="zh-CN" altLang="zh-TW" dirty="0">
                <a:ea typeface="等线"/>
              </a:rPr>
              <a:t>ypical </a:t>
            </a:r>
            <a:r>
              <a:rPr lang="zh-CN" altLang="en-US" dirty="0">
                <a:ea typeface="等线"/>
              </a:rPr>
              <a:t>procedure of reinforcement learning</a:t>
            </a:r>
            <a:endParaRPr lang="en-US" altLang="zh-CN" dirty="0"/>
          </a:p>
          <a:p>
            <a:r>
              <a:rPr lang="en-US" altLang="zh-CN" dirty="0">
                <a:ea typeface="等线"/>
              </a:rPr>
              <a:t>Reinforcement learning: An </a:t>
            </a:r>
            <a:r>
              <a:rPr lang="en-US" altLang="zh-CN" b="1" dirty="0">
                <a:ea typeface="等线"/>
              </a:rPr>
              <a:t>agent</a:t>
            </a:r>
            <a:r>
              <a:rPr lang="en-US" altLang="zh-CN" dirty="0">
                <a:ea typeface="等线"/>
              </a:rPr>
              <a:t> keeps observing the </a:t>
            </a:r>
            <a:r>
              <a:rPr lang="en-US" altLang="zh-CN" b="1" dirty="0">
                <a:ea typeface="等线"/>
              </a:rPr>
              <a:t>environment</a:t>
            </a:r>
            <a:r>
              <a:rPr lang="en-US" altLang="zh-CN" dirty="0">
                <a:ea typeface="等线"/>
              </a:rPr>
              <a:t>, obtain external feedback (game </a:t>
            </a:r>
            <a:r>
              <a:rPr lang="en-US" altLang="zh-CN" b="1" dirty="0">
                <a:ea typeface="等线"/>
              </a:rPr>
              <a:t>reward</a:t>
            </a:r>
            <a:r>
              <a:rPr lang="en-US" altLang="zh-CN" dirty="0">
                <a:ea typeface="等线"/>
              </a:rPr>
              <a:t> points, etc.) after taking </a:t>
            </a:r>
            <a:r>
              <a:rPr lang="en-US" altLang="zh-CN" b="1" dirty="0">
                <a:ea typeface="等线"/>
              </a:rPr>
              <a:t>actions</a:t>
            </a:r>
            <a:endParaRPr lang="en-US" altLang="zh-CN" dirty="0">
              <a:ea typeface="等线"/>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39</a:t>
            </a:fld>
            <a:endParaRPr lang="zh-CN" altLang="en-US"/>
          </a:p>
        </p:txBody>
      </p:sp>
    </p:spTree>
    <p:extLst>
      <p:ext uri="{BB962C8B-B14F-4D97-AF65-F5344CB8AC3E}">
        <p14:creationId xmlns:p14="http://schemas.microsoft.com/office/powerpoint/2010/main" val="302009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随机规划，假设随机参数的概率分布已知，这个分布可能是从历史数据中推断出来的，目标是找到一个决策</a:t>
            </a:r>
            <a:r>
              <a:rPr lang="en-US" altLang="zh-CN" dirty="0"/>
              <a:t>x</a:t>
            </a:r>
            <a:r>
              <a:rPr lang="zh-CN" altLang="en-US" dirty="0"/>
              <a:t>来优化一个期望值形式的目标函数。也就是说它的不确定集是一个概率分布。</a:t>
            </a:r>
            <a:endParaRPr lang="en-US" altLang="zh-CN" dirty="0"/>
          </a:p>
          <a:p>
            <a:pPr marL="0" marR="0" lvl="0" indent="0" algn="l" defTabSz="0" rtl="0" eaLnBrk="0" fontAlgn="base" latinLnBrk="0" hangingPunct="0">
              <a:lnSpc>
                <a:spcPct val="100000"/>
              </a:lnSpc>
              <a:spcBef>
                <a:spcPct val="30000"/>
              </a:spcBef>
              <a:spcAft>
                <a:spcPct val="0"/>
              </a:spcAft>
              <a:buClrTx/>
              <a:buSzTx/>
              <a:buFontTx/>
              <a:buNone/>
              <a:tabLst/>
              <a:defRPr/>
            </a:pPr>
            <a:r>
              <a:rPr lang="zh-CN" altLang="en-US" dirty="0"/>
              <a:t>鲁棒优化假设随机参数概率分布未知，但知道其波动范围，也就是知道它所有的取值，这个波动范围就是它的不确定集，目标函数是对不确定集中最差的情况进行优化，即</a:t>
            </a:r>
            <a:r>
              <a:rPr lang="en-US" dirty="0"/>
              <a:t>wors</a:t>
            </a:r>
            <a:r>
              <a:rPr lang="en-US" altLang="zh-CN" dirty="0"/>
              <a:t>t</a:t>
            </a:r>
            <a:r>
              <a:rPr lang="en-US" dirty="0"/>
              <a:t>-case scenario。</a:t>
            </a:r>
            <a:r>
              <a:rPr lang="zh-CN" altLang="en-US" dirty="0"/>
              <a:t>找到的这个决策</a:t>
            </a:r>
            <a:r>
              <a:rPr lang="en-US" altLang="zh-CN" dirty="0"/>
              <a:t>x</a:t>
            </a:r>
            <a:r>
              <a:rPr lang="zh-CN" altLang="en-US" dirty="0"/>
              <a:t>，对于不确定集中的所有情况都要成立。可以看出鲁棒优化是相对保守的一种优化方法。</a:t>
            </a:r>
            <a:endParaRPr lang="en-US" dirty="0"/>
          </a:p>
          <a:p>
            <a:pPr marL="0" marR="0" lvl="0" indent="0" algn="l" defTabSz="0" rtl="0" eaLnBrk="0" fontAlgn="base" latinLnBrk="0" hangingPunct="0">
              <a:lnSpc>
                <a:spcPct val="100000"/>
              </a:lnSpc>
              <a:spcBef>
                <a:spcPct val="30000"/>
              </a:spcBef>
              <a:spcAft>
                <a:spcPct val="0"/>
              </a:spcAft>
              <a:buClrTx/>
              <a:buSzTx/>
              <a:buFontTx/>
              <a:buNone/>
              <a:tabLst/>
              <a:defRPr/>
            </a:pPr>
            <a:r>
              <a:rPr lang="zh-CN" altLang="en-US" dirty="0"/>
              <a:t>分布鲁棒优化结合了随机规划和鲁棒优化，假定不仅随机参数是不确定的，随机参数服从的概率分布也具有不确定性。它参数的不确定集不需要包含类似于鲁棒优化中的所有的取值，只需要包含一部分。这里就出现了两种特殊情况，第一，如果它的不确定集小到只包含了随机参数的真实分布，那个它就会变成随机规划；如果不确定集大到包含了所有可能的取值情况，如果取值都是被鲁棒优化的不确定集所支持的，那么分布式鲁棒优化又会变成鲁棒优化。分布式鲁棒优化没有鲁棒优化那么保守。</a:t>
            </a:r>
          </a:p>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dirty="0"/>
          </a:p>
          <a:p>
            <a:endParaRPr 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4</a:t>
            </a:fld>
            <a:endParaRPr lang="zh-CN" altLang="en-US"/>
          </a:p>
        </p:txBody>
      </p:sp>
    </p:spTree>
    <p:extLst>
      <p:ext uri="{BB962C8B-B14F-4D97-AF65-F5344CB8AC3E}">
        <p14:creationId xmlns:p14="http://schemas.microsoft.com/office/powerpoint/2010/main" val="3598476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837D15CB-6A40-49F0-8B86-B736ACD82F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a:extLst>
              <a:ext uri="{FF2B5EF4-FFF2-40B4-BE49-F238E27FC236}">
                <a16:creationId xmlns:a16="http://schemas.microsoft.com/office/drawing/2014/main" id="{49E6E1E2-809A-46EB-9D47-D281540555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sz="1200" dirty="0">
              <a:latin typeface="Arial" panose="020B0604020202020204" pitchFamily="34" charset="0"/>
            </a:endParaRPr>
          </a:p>
        </p:txBody>
      </p:sp>
      <p:sp>
        <p:nvSpPr>
          <p:cNvPr id="8196" name="灯片编号占位符 3">
            <a:extLst>
              <a:ext uri="{FF2B5EF4-FFF2-40B4-BE49-F238E27FC236}">
                <a16:creationId xmlns:a16="http://schemas.microsoft.com/office/drawing/2014/main" id="{8BF4A4BF-B1D5-472B-B96C-FC6E54E034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fld id="{4EC23A09-B68B-457A-8A3C-092AF2A27362}" type="slidenum">
              <a:rPr lang="zh-CN" altLang="en-US"/>
              <a:pPr/>
              <a:t>40</a:t>
            </a:fld>
            <a:endParaRPr lang="en-US" altLang="zh-CN"/>
          </a:p>
        </p:txBody>
      </p:sp>
    </p:spTree>
    <p:extLst>
      <p:ext uri="{BB962C8B-B14F-4D97-AF65-F5344CB8AC3E}">
        <p14:creationId xmlns:p14="http://schemas.microsoft.com/office/powerpoint/2010/main" val="11485426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ea typeface="等线"/>
              </a:rPr>
              <a:t>The idea for the </a:t>
            </a:r>
            <a:r>
              <a:rPr lang="en-US" altLang="zh-TW" dirty="0" err="1">
                <a:ea typeface="等线"/>
              </a:rPr>
              <a:t>distributionally</a:t>
            </a:r>
            <a:r>
              <a:rPr lang="en-US" altLang="zh-TW" dirty="0">
                <a:ea typeface="等线"/>
              </a:rPr>
              <a:t> robust policy evaluation: policy is a distribution(possibility of taking each actions), the goal is to find a optimal policy in a space. But during the iteration, Instead of choosing the looks best policy ,  sometimes choosing the most cowardly policy located near this policy </a:t>
            </a:r>
            <a:r>
              <a:rPr lang="en-US" altLang="zh-TW" dirty="0" err="1">
                <a:ea typeface="等线"/>
              </a:rPr>
              <a:t>coule</a:t>
            </a:r>
            <a:r>
              <a:rPr lang="en-US" altLang="zh-TW" dirty="0">
                <a:ea typeface="等线"/>
              </a:rPr>
              <a:t> result a better final end. </a:t>
            </a:r>
          </a:p>
          <a:p>
            <a:r>
              <a:rPr lang="en-US" altLang="zh-TW" dirty="0">
                <a:ea typeface="等线"/>
              </a:rPr>
              <a:t>As mentioned before, DR RL using </a:t>
            </a:r>
            <a:r>
              <a:rPr lang="en-US" altLang="zh-TW" b="1" dirty="0">
                <a:ea typeface="等线"/>
              </a:rPr>
              <a:t>Discrepancy-based</a:t>
            </a:r>
            <a:r>
              <a:rPr lang="en-US" altLang="zh-TW" b="1" dirty="0"/>
              <a:t> DRO way to build </a:t>
            </a:r>
            <a:r>
              <a:rPr lang="en-US" altLang="zh-TW" dirty="0"/>
              <a:t>the</a:t>
            </a:r>
            <a:r>
              <a:rPr lang="en-US" altLang="zh-TW" dirty="0">
                <a:ea typeface="等线"/>
              </a:rPr>
              <a:t> uncertainty set: KL divergency.</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ea typeface="等线"/>
            </a:endParaRPr>
          </a:p>
          <a:p>
            <a:r>
              <a:rPr lang="en-US" altLang="zh-TW" dirty="0">
                <a:ea typeface="等线"/>
              </a:rPr>
              <a:t>For example, current policy is around (0.1, 0.8, 0.1) since the q value said the action 2 is very valuable with ignorant confidence. But the uncertainty in the real world always teach people to be humble, so based on the level of uncertainty the agent will have a seems </a:t>
            </a:r>
            <a:r>
              <a:rPr lang="en-US" altLang="zh-TW" dirty="0"/>
              <a:t>cowardly but wisely action maybe (0.3, 0.5, 0.3). </a:t>
            </a:r>
            <a:r>
              <a:rPr lang="en" altLang="zh-TW" dirty="0"/>
              <a:t>Thoughtful </a:t>
            </a:r>
            <a:r>
              <a:rPr lang="en-US" altLang="zh-TW" dirty="0"/>
              <a:t>coward is better than ignorant pioneer. </a:t>
            </a:r>
          </a:p>
          <a:p>
            <a:r>
              <a:rPr lang="en-US" altLang="zh-TW" dirty="0">
                <a:ea typeface="等线"/>
              </a:rPr>
              <a:t>All this classical reinforcement learning algorithm face a problem of high dimensional of real word: the value space is huge and the action space is huge. After introduced the deep neural network to estimate the value and predict the action, the reinforcement learning is enter the modern period.</a:t>
            </a:r>
          </a:p>
          <a:p>
            <a:r>
              <a:rPr lang="en-US" altLang="zh-TW" dirty="0">
                <a:ea typeface="等线"/>
              </a:rPr>
              <a:t>Then Let's introduce the current SOTA algorithms in Reinforcement learning filed and it's DRO version.</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dirty="0">
              <a:ea typeface="等线"/>
            </a:endParaRPr>
          </a:p>
        </p:txBody>
      </p:sp>
      <p:sp>
        <p:nvSpPr>
          <p:cNvPr id="4" name="Slide Number Placeholder 3"/>
          <p:cNvSpPr>
            <a:spLocks noGrp="1"/>
          </p:cNvSpPr>
          <p:nvPr>
            <p:ph type="sldNum" sz="quarter" idx="10"/>
          </p:nvPr>
        </p:nvSpPr>
        <p:spPr/>
        <p:txBody>
          <a:bodyPr/>
          <a:lstStyle/>
          <a:p>
            <a:fld id="{D69CDE4F-5AAA-4AFF-9541-2140997E4576}" type="slidenum">
              <a:rPr lang="zh-CN" altLang="en-US" smtClean="0"/>
              <a:t>41</a:t>
            </a:fld>
            <a:endParaRPr lang="zh-CN" altLang="en-US"/>
          </a:p>
        </p:txBody>
      </p:sp>
    </p:spTree>
    <p:extLst>
      <p:ext uri="{BB962C8B-B14F-4D97-AF65-F5344CB8AC3E}">
        <p14:creationId xmlns:p14="http://schemas.microsoft.com/office/powerpoint/2010/main" val="21225814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ea typeface="等线"/>
              </a:rPr>
              <a:t>First formulate Bellman </a:t>
            </a:r>
            <a:r>
              <a:rPr lang="en-US" altLang="zh-CN" dirty="0" err="1">
                <a:ea typeface="等线"/>
              </a:rPr>
              <a:t>Funtion</a:t>
            </a:r>
            <a:r>
              <a:rPr lang="en-US" altLang="zh-CN" dirty="0">
                <a:ea typeface="等线"/>
              </a:rPr>
              <a:t> by writing Bellman Operator</a:t>
            </a:r>
            <a:endParaRPr lang="zh-CN" altLang="zh-TW" dirty="0"/>
          </a:p>
          <a:p>
            <a:endParaRPr lang="zh-CN" altLang="en-US" dirty="0">
              <a:ea typeface="等线"/>
            </a:endParaRPr>
          </a:p>
        </p:txBody>
      </p:sp>
      <p:sp>
        <p:nvSpPr>
          <p:cNvPr id="4" name="灯片编号占位符 3"/>
          <p:cNvSpPr>
            <a:spLocks noGrp="1"/>
          </p:cNvSpPr>
          <p:nvPr>
            <p:ph type="sldNum" sz="quarter" idx="5"/>
          </p:nvPr>
        </p:nvSpPr>
        <p:spPr/>
        <p:txBody>
          <a:bodyPr/>
          <a:lstStyle/>
          <a:p>
            <a:fld id="{D69CDE4F-5AAA-4AFF-9541-2140997E4576}" type="slidenum">
              <a:rPr lang="zh-CN" altLang="en-US" smtClean="0"/>
              <a:t>42</a:t>
            </a:fld>
            <a:endParaRPr lang="zh-CN" altLang="en-US"/>
          </a:p>
        </p:txBody>
      </p:sp>
    </p:spTree>
    <p:extLst>
      <p:ext uri="{BB962C8B-B14F-4D97-AF65-F5344CB8AC3E}">
        <p14:creationId xmlns:p14="http://schemas.microsoft.com/office/powerpoint/2010/main" val="579316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D69CDE4F-5AAA-4AFF-9541-2140997E4576}" type="slidenum">
              <a:rPr lang="zh-CN" altLang="en-US" smtClean="0"/>
              <a:t>43</a:t>
            </a:fld>
            <a:endParaRPr lang="zh-CN" altLang="en-US"/>
          </a:p>
        </p:txBody>
      </p:sp>
    </p:spTree>
    <p:extLst>
      <p:ext uri="{BB962C8B-B14F-4D97-AF65-F5344CB8AC3E}">
        <p14:creationId xmlns:p14="http://schemas.microsoft.com/office/powerpoint/2010/main" val="3626358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a:latin typeface="Calibri"/>
                <a:cs typeface="Calibri"/>
              </a:rPr>
              <a:t>To extend the Distributional Policy iteration to the SAC which invented to solve the Continuous Control problem is not easy. The Formulation is intractable, but with several Taylor first order Approximation derivations, we can get this formular to guide design of the distributional SAC and other Distributional algorithms: Shape the reward to encourage the agent visit the state with smaller Q variance under prior policy. The uncertain level is depend on the ½Lamda which depend on the visited count of states. If the agent has visited this state many times, it is familiar with this state, then the Lamda is big, the reward is certainy, doesn't need the variance to correct the reward. If the state is not familiar to the state, the lamda is small, the variance regularizer is essential.</a:t>
            </a:r>
          </a:p>
          <a:p>
            <a:endParaRPr lang="en-US">
              <a:latin typeface="Calibri"/>
              <a:cs typeface="Calibri"/>
            </a:endParaRPr>
          </a:p>
          <a:p>
            <a:endParaRPr lang="en-US">
              <a:latin typeface="Calibri"/>
              <a:cs typeface="Calibri"/>
            </a:endParaRPr>
          </a:p>
          <a:p>
            <a:r>
              <a:rPr lang="en-US" altLang="zh-TW" sz="1200" b="0" i="0" u="none" strike="noStrike" kern="1200" baseline="0">
                <a:solidFill>
                  <a:schemeClr val="tx1"/>
                </a:solidFill>
                <a:latin typeface="+mn-lt"/>
                <a:ea typeface="+mn-ea"/>
                <a:cs typeface="+mn-cs"/>
              </a:rPr>
              <a:t>Real-world applications usually operate in continuous</a:t>
            </a:r>
            <a:r>
              <a:rPr lang="zh-TW" altLang="en-US" sz="1200" b="0" i="0" u="none" strike="noStrike" kern="1200" baseline="0">
                <a:solidFill>
                  <a:schemeClr val="tx1"/>
                </a:solidFill>
                <a:latin typeface="+mn-lt"/>
                <a:ea typeface="+mn-ea"/>
                <a:cs typeface="+mn-cs"/>
              </a:rPr>
              <a:t> </a:t>
            </a:r>
            <a:r>
              <a:rPr lang="en-US" altLang="zh-TW" sz="1200" b="0" i="0" u="none" strike="noStrike" kern="1200" baseline="0">
                <a:solidFill>
                  <a:schemeClr val="tx1"/>
                </a:solidFill>
                <a:latin typeface="+mn-lt"/>
                <a:ea typeface="+mn-ea"/>
                <a:cs typeface="+mn-cs"/>
              </a:rPr>
              <a:t>state/action space.</a:t>
            </a:r>
          </a:p>
          <a:p>
            <a:r>
              <a:rPr lang="en-US" altLang="zh-TW" sz="1200" b="0" i="0" u="none" strike="noStrike" kern="1200" baseline="0">
                <a:solidFill>
                  <a:schemeClr val="tx1"/>
                </a:solidFill>
                <a:latin typeface="+mn-lt"/>
                <a:ea typeface="+mn-ea"/>
                <a:cs typeface="+mn-cs"/>
              </a:rPr>
              <a:t>So in this part, the authors formulate the distributionally robust soft actor-critic by extending the previous distributionally robust approach to continuous case.</a:t>
            </a:r>
          </a:p>
          <a:p>
            <a:r>
              <a:rPr lang="en-US" altLang="zh-TW" sz="1200" b="0" i="0" u="none" strike="noStrike" kern="1200" baseline="0">
                <a:solidFill>
                  <a:schemeClr val="tx1"/>
                </a:solidFill>
                <a:latin typeface="+mn-lt"/>
                <a:ea typeface="+mn-ea"/>
                <a:cs typeface="+mn-cs"/>
              </a:rPr>
              <a:t>Again, the regularized Bellman operator can be written as the conjugate function. </a:t>
            </a:r>
          </a:p>
          <a:p>
            <a:r>
              <a:rPr lang="en-US" altLang="zh-TW" sz="1200" b="0" i="0" u="none" strike="noStrike" kern="1200" baseline="0">
                <a:solidFill>
                  <a:schemeClr val="tx1"/>
                </a:solidFill>
                <a:latin typeface="+mn-lt"/>
                <a:ea typeface="+mn-ea"/>
                <a:cs typeface="+mn-cs"/>
              </a:rPr>
              <a:t>And the regularization parameter is the KL-divergence based regularization with the prior policy mu.</a:t>
            </a:r>
          </a:p>
          <a:p>
            <a:r>
              <a:rPr lang="en-US" altLang="zh-TW" sz="1200" b="0" i="0" u="none" strike="noStrike" kern="1200" baseline="0">
                <a:solidFill>
                  <a:schemeClr val="tx1"/>
                </a:solidFill>
                <a:latin typeface="+mn-lt"/>
                <a:ea typeface="+mn-ea"/>
                <a:cs typeface="+mn-cs"/>
              </a:rPr>
              <a:t>The Fenchel conjugate of omega_lambda can be expressed by the logarithm of moment-generating function.</a:t>
            </a:r>
          </a:p>
          <a:p>
            <a:r>
              <a:rPr lang="en-US" altLang="zh-TW" sz="1200" b="0" i="0" u="none" strike="noStrike" kern="1200" baseline="0">
                <a:solidFill>
                  <a:schemeClr val="tx1"/>
                </a:solidFill>
                <a:latin typeface="+mn-lt"/>
                <a:ea typeface="+mn-ea"/>
                <a:cs typeface="+mn-cs"/>
              </a:rPr>
              <a:t>By doing the Taylor expansion and potential-based reward shaping, we can get the last formula. </a:t>
            </a:r>
          </a:p>
          <a:p>
            <a:r>
              <a:rPr lang="en-US" altLang="zh-TW" sz="1200" b="0" i="0" u="none" strike="noStrike" kern="1200" baseline="0">
                <a:solidFill>
                  <a:schemeClr val="tx1"/>
                </a:solidFill>
                <a:latin typeface="+mn-lt"/>
                <a:ea typeface="+mn-ea"/>
                <a:cs typeface="+mn-cs"/>
              </a:rPr>
              <a:t>The goal of the reward shaping is to make the learning faster.</a:t>
            </a:r>
          </a:p>
          <a:p>
            <a:r>
              <a:rPr lang="zh-TW" altLang="en-US" sz="1200" b="0" i="0" u="none" strike="noStrike" kern="1200" baseline="0">
                <a:solidFill>
                  <a:schemeClr val="tx1"/>
                </a:solidFill>
                <a:latin typeface="+mn-lt"/>
                <a:ea typeface="+mn-ea"/>
                <a:cs typeface="+mn-cs"/>
              </a:rPr>
              <a:t> </a:t>
            </a:r>
            <a:r>
              <a:rPr lang="en-US" altLang="zh-TW" sz="1200" b="0" i="0" u="none" strike="noStrike" kern="1200" baseline="0">
                <a:solidFill>
                  <a:schemeClr val="tx1"/>
                </a:solidFill>
                <a:latin typeface="+mn-lt"/>
                <a:ea typeface="+mn-ea"/>
                <a:cs typeface="+mn-cs"/>
              </a:rPr>
              <a:t>Corollary 2 (by other papers)</a:t>
            </a:r>
            <a:endParaRPr lang="en-US" altLang="zh-TW"/>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D69CDE4F-5AAA-4AFF-9541-2140997E4576}" type="slidenum">
              <a:rPr lang="zh-CN" altLang="en-US" smtClean="0"/>
              <a:t>44</a:t>
            </a:fld>
            <a:endParaRPr lang="zh-CN" altLang="en-US"/>
          </a:p>
        </p:txBody>
      </p:sp>
    </p:spTree>
    <p:extLst>
      <p:ext uri="{BB962C8B-B14F-4D97-AF65-F5344CB8AC3E}">
        <p14:creationId xmlns:p14="http://schemas.microsoft.com/office/powerpoint/2010/main" val="3193748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69CDE4F-5AAA-4AFF-9541-2140997E4576}" type="slidenum">
              <a:rPr lang="zh-CN" altLang="en-US" smtClean="0"/>
              <a:t>45</a:t>
            </a:fld>
            <a:endParaRPr lang="zh-CN" altLang="en-US"/>
          </a:p>
        </p:txBody>
      </p:sp>
    </p:spTree>
    <p:extLst>
      <p:ext uri="{BB962C8B-B14F-4D97-AF65-F5344CB8AC3E}">
        <p14:creationId xmlns:p14="http://schemas.microsoft.com/office/powerpoint/2010/main" val="4345301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7030A0"/>
                </a:solidFill>
                <a:latin typeface="Arial" panose="020B0604020202020204" pitchFamily="34" charset="0"/>
                <a:ea typeface="华文楷体" panose="02010600040101010101" pitchFamily="2" charset="-122"/>
                <a:cs typeface="Arial" panose="020B0604020202020204" pitchFamily="34" charset="0"/>
              </a:rPr>
              <a:t>Now I will introduce Wasserstein DRO Application 1: A Transactive Energy Framework for Coordinated Energy Management of Networked Microgrids With </a:t>
            </a:r>
            <a:r>
              <a:rPr lang="en-US" altLang="zh-CN" sz="1200" b="1" dirty="0" err="1">
                <a:solidFill>
                  <a:srgbClr val="7030A0"/>
                </a:solidFill>
                <a:latin typeface="Arial" panose="020B0604020202020204" pitchFamily="34" charset="0"/>
                <a:ea typeface="华文楷体" panose="02010600040101010101" pitchFamily="2" charset="-122"/>
                <a:cs typeface="Arial" panose="020B0604020202020204" pitchFamily="34" charset="0"/>
              </a:rPr>
              <a:t>Distributionally</a:t>
            </a:r>
            <a:r>
              <a:rPr lang="en-US" altLang="zh-CN" sz="1200" b="1" dirty="0">
                <a:solidFill>
                  <a:srgbClr val="7030A0"/>
                </a:solidFill>
                <a:latin typeface="Arial" panose="020B0604020202020204" pitchFamily="34" charset="0"/>
                <a:ea typeface="华文楷体" panose="02010600040101010101" pitchFamily="2" charset="-122"/>
                <a:cs typeface="Arial" panose="020B0604020202020204" pitchFamily="34" charset="0"/>
              </a:rPr>
              <a:t> Robust Optimization</a:t>
            </a:r>
            <a:endParaRPr lang="zh-CN" altLang="en-US" sz="1200" b="1" dirty="0">
              <a:solidFill>
                <a:srgbClr val="035F78"/>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Arial" panose="020B0604020202020204" pitchFamily="34" charset="0"/>
                <a:cs typeface="Arial" panose="020B0604020202020204" pitchFamily="34" charset="0"/>
              </a:rPr>
              <a:t>Transactive Energy Management Framework</a:t>
            </a:r>
            <a:endParaRPr lang="en-US" altLang="zh-CN"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A transactive market is organized by the </a:t>
            </a:r>
            <a:r>
              <a:rPr lang="en-US" altLang="zh-CN" sz="1200" dirty="0"/>
              <a:t>Distribution Network Operator</a:t>
            </a:r>
            <a:r>
              <a:rPr lang="en-US" altLang="zh-CN" sz="1200" dirty="0">
                <a:latin typeface="Arial" panose="020B0604020202020204" pitchFamily="34" charset="0"/>
                <a:cs typeface="Arial" panose="020B0604020202020204" pitchFamily="34" charset="0"/>
              </a:rPr>
              <a:t> to coordinate the energy management of the DS and MGs in the operation</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DS is connected with the HV system and the DNO needs to manage the power exchange between the DS and the HV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1"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46</a:t>
            </a:fld>
            <a:endParaRPr lang="zh-CN" altLang="en-US"/>
          </a:p>
        </p:txBody>
      </p:sp>
    </p:spTree>
    <p:extLst>
      <p:ext uri="{BB962C8B-B14F-4D97-AF65-F5344CB8AC3E}">
        <p14:creationId xmlns:p14="http://schemas.microsoft.com/office/powerpoint/2010/main" val="41607492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Optimization Model of Distribution Network Operator</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cost for the scheduled power exchange between the DS and HV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generation cost of the MTs in the DS.</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the cost for the deviant power exchange between the DS and HV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latin typeface="Arial" panose="020B0604020202020204" pitchFamily="34" charset="0"/>
                <a:cs typeface="Arial" panose="020B0604020202020204" pitchFamily="34" charset="0"/>
              </a:rPr>
              <a:t>settlement between the DS and MGs</a:t>
            </a:r>
          </a:p>
          <a:p>
            <a:r>
              <a:rPr lang="zh-CN" altLang="en-US" dirty="0">
                <a:latin typeface="Arial" panose="020B0604020202020204" pitchFamily="34" charset="0"/>
                <a:cs typeface="Arial" panose="020B0604020202020204" pitchFamily="34" charset="0"/>
              </a:rPr>
              <a:t>the power exchange between the DS and MG m by the solutions of the MGs</a:t>
            </a:r>
            <a:r>
              <a:rPr lang="en-US" altLang="zh-CN" dirty="0">
                <a:latin typeface="Arial" panose="020B0604020202020204" pitchFamily="34" charset="0"/>
                <a:cs typeface="Arial" panose="020B0604020202020204" pitchFamily="34" charset="0"/>
              </a:rPr>
              <a:t>'</a:t>
            </a:r>
            <a:r>
              <a:rPr lang="zh-CN" altLang="en-US" dirty="0">
                <a:latin typeface="Arial" panose="020B0604020202020204" pitchFamily="34" charset="0"/>
                <a:cs typeface="Arial" panose="020B0604020202020204" pitchFamily="34" charset="0"/>
              </a:rPr>
              <a:t> energy scheduling optimization</a:t>
            </a: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47</a:t>
            </a:fld>
            <a:endParaRPr lang="zh-CN" altLang="en-US"/>
          </a:p>
        </p:txBody>
      </p:sp>
    </p:spTree>
    <p:extLst>
      <p:ext uri="{BB962C8B-B14F-4D97-AF65-F5344CB8AC3E}">
        <p14:creationId xmlns:p14="http://schemas.microsoft.com/office/powerpoint/2010/main" val="22270699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And finally I will give some conclusions.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DRO accounts for the fact that one is never able to exactly specify a </a:t>
            </a:r>
            <a:r>
              <a:rPr lang="en-US" altLang="zh-CN" sz="1200" dirty="0">
                <a:solidFill>
                  <a:srgbClr val="FF0000"/>
                </a:solidFill>
                <a:latin typeface="Arial" panose="020B0604020202020204" pitchFamily="34" charset="0"/>
                <a:cs typeface="Arial" panose="020B0604020202020204" pitchFamily="34" charset="0"/>
              </a:rPr>
              <a:t>probability distribution</a:t>
            </a:r>
            <a:r>
              <a:rPr lang="en-US" altLang="zh-CN" sz="1200" dirty="0">
                <a:latin typeface="Arial" panose="020B0604020202020204" pitchFamily="34" charset="0"/>
                <a:cs typeface="Arial" panose="020B0604020202020204" pitchFamily="34" charset="0"/>
              </a:rPr>
              <a:t>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err="1">
                <a:solidFill>
                  <a:srgbClr val="FF0000"/>
                </a:solidFill>
                <a:latin typeface="Arial" panose="020B0604020202020204" pitchFamily="34" charset="0"/>
                <a:cs typeface="Arial" panose="020B0604020202020204" pitchFamily="34" charset="0"/>
              </a:rPr>
              <a:t>Distributionally</a:t>
            </a:r>
            <a:r>
              <a:rPr lang="en-US" altLang="zh-CN" sz="1200" dirty="0">
                <a:solidFill>
                  <a:srgbClr val="FF0000"/>
                </a:solidFill>
                <a:latin typeface="Arial" panose="020B0604020202020204" pitchFamily="34" charset="0"/>
                <a:cs typeface="Arial" panose="020B0604020202020204" pitchFamily="34" charset="0"/>
              </a:rPr>
              <a:t> </a:t>
            </a:r>
            <a:r>
              <a:rPr lang="en-US" altLang="zh-CN" sz="1200" dirty="0">
                <a:solidFill>
                  <a:srgbClr val="FF0000"/>
                </a:solidFill>
                <a:latin typeface="Arial" panose="020B0604020202020204" pitchFamily="34" charset="0"/>
                <a:cs typeface="Arial" panose="020B0604020202020204" pitchFamily="34" charset="0"/>
                <a:sym typeface="Calibri" pitchFamily="34" charset="0"/>
              </a:rPr>
              <a:t>robust chance constraints </a:t>
            </a:r>
            <a:r>
              <a:rPr lang="en-US" altLang="zh-CN" sz="1200" dirty="0">
                <a:latin typeface="Arial" panose="020B0604020202020204" pitchFamily="34" charset="0"/>
                <a:cs typeface="Arial" panose="020B0604020202020204" pitchFamily="34" charset="0"/>
                <a:sym typeface="Calibri" pitchFamily="34" charset="0"/>
              </a:rPr>
              <a:t>can be conservatively approximated by </a:t>
            </a:r>
            <a:r>
              <a:rPr lang="en-US" altLang="zh-CN" sz="1200" dirty="0">
                <a:solidFill>
                  <a:srgbClr val="FF0000"/>
                </a:solidFill>
                <a:latin typeface="Arial" panose="020B0604020202020204" pitchFamily="34" charset="0"/>
                <a:cs typeface="Arial" panose="020B0604020202020204" pitchFamily="34" charset="0"/>
                <a:sym typeface="Calibri" pitchFamily="34" charset="0"/>
              </a:rPr>
              <a:t>worst-case </a:t>
            </a:r>
            <a:r>
              <a:rPr lang="en-US" altLang="zh-CN" sz="1200" dirty="0" err="1">
                <a:solidFill>
                  <a:srgbClr val="FF0000"/>
                </a:solidFill>
                <a:latin typeface="Arial" panose="020B0604020202020204" pitchFamily="34" charset="0"/>
                <a:cs typeface="Arial" panose="020B0604020202020204" pitchFamily="34" charset="0"/>
                <a:sym typeface="Calibri" pitchFamily="34" charset="0"/>
              </a:rPr>
              <a:t>CVaR</a:t>
            </a:r>
            <a:r>
              <a:rPr lang="en-US" altLang="zh-CN" sz="1200" dirty="0">
                <a:solidFill>
                  <a:srgbClr val="FF0000"/>
                </a:solidFill>
                <a:latin typeface="Arial" panose="020B0604020202020204" pitchFamily="34" charset="0"/>
                <a:cs typeface="Arial" panose="020B0604020202020204" pitchFamily="34" charset="0"/>
                <a:sym typeface="Calibri" pitchFamily="34" charset="0"/>
              </a:rPr>
              <a:t> constraints</a:t>
            </a:r>
            <a:r>
              <a:rPr lang="en-US" altLang="zh-CN" sz="1200" dirty="0">
                <a:latin typeface="Arial" panose="020B0604020202020204" pitchFamily="34" charset="0"/>
                <a:cs typeface="Arial" panose="020B0604020202020204" pitchFamily="34" charset="0"/>
                <a:sym typeface="Calibri"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The </a:t>
            </a:r>
            <a:r>
              <a:rPr lang="en-US" altLang="zh-CN" sz="1200" dirty="0">
                <a:solidFill>
                  <a:srgbClr val="FF0000"/>
                </a:solidFill>
                <a:latin typeface="Arial" panose="020B0604020202020204" pitchFamily="34" charset="0"/>
                <a:cs typeface="Arial" panose="020B0604020202020204" pitchFamily="34" charset="0"/>
              </a:rPr>
              <a:t>Wasserstein </a:t>
            </a:r>
            <a:r>
              <a:rPr lang="en-US" altLang="zh-CN" sz="1200" dirty="0" err="1">
                <a:solidFill>
                  <a:srgbClr val="FF0000"/>
                </a:solidFill>
                <a:latin typeface="Arial" panose="020B0604020202020204" pitchFamily="34" charset="0"/>
                <a:cs typeface="Arial" panose="020B0604020202020204" pitchFamily="34" charset="0"/>
              </a:rPr>
              <a:t>distributionally</a:t>
            </a:r>
            <a:r>
              <a:rPr lang="en-US" altLang="zh-CN" sz="1200" dirty="0">
                <a:solidFill>
                  <a:srgbClr val="FF0000"/>
                </a:solidFill>
                <a:latin typeface="Arial" panose="020B0604020202020204" pitchFamily="34" charset="0"/>
                <a:cs typeface="Arial" panose="020B0604020202020204" pitchFamily="34" charset="0"/>
              </a:rPr>
              <a:t> robust problems</a:t>
            </a:r>
            <a:r>
              <a:rPr lang="en-US" altLang="zh-CN" sz="1200" dirty="0">
                <a:latin typeface="Arial" panose="020B0604020202020204" pitchFamily="34" charset="0"/>
                <a:cs typeface="Arial" panose="020B0604020202020204" pitchFamily="34" charset="0"/>
              </a:rPr>
              <a:t> can often be reformulated as (or tightly approximated by) finite convex programs </a:t>
            </a:r>
            <a:r>
              <a:rPr lang="en-US" altLang="zh-CN" sz="1200" b="0" i="0" u="none" strike="noStrike" baseline="0" dirty="0">
                <a:latin typeface="Arial" panose="020B0604020202020204" pitchFamily="34" charset="0"/>
                <a:cs typeface="Arial" panose="020B0604020202020204" pitchFamily="34" charset="0"/>
              </a:rPr>
              <a:t>within a certain </a:t>
            </a:r>
            <a:r>
              <a:rPr lang="en-US" altLang="zh-CN" sz="1200" b="0" i="0" u="none" strike="noStrike" baseline="0" dirty="0">
                <a:solidFill>
                  <a:srgbClr val="FF0000"/>
                </a:solidFill>
                <a:latin typeface="Arial" panose="020B0604020202020204" pitchFamily="34" charset="0"/>
                <a:cs typeface="Arial" panose="020B0604020202020204" pitchFamily="34" charset="0"/>
              </a:rPr>
              <a:t>Wasserstein distance </a:t>
            </a:r>
            <a:r>
              <a:rPr lang="en-US" altLang="zh-CN" sz="1200" b="0" i="0" u="none" strike="noStrike" baseline="0" dirty="0">
                <a:latin typeface="Arial" panose="020B0604020202020204" pitchFamily="34" charset="0"/>
                <a:cs typeface="Arial" panose="020B0604020202020204" pitchFamily="34" charset="0"/>
              </a:rPr>
              <a:t>from the empirical distribution constructed from training samples</a:t>
            </a:r>
            <a:r>
              <a:rPr lang="en-US" altLang="zh-CN" sz="1200" b="0" i="0" u="none" strike="noStrike" baseline="0" dirty="0">
                <a:latin typeface="SFSS1095"/>
              </a:rPr>
              <a:t>.</a:t>
            </a: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48</a:t>
            </a:fld>
            <a:endParaRPr lang="zh-CN" altLang="en-US"/>
          </a:p>
        </p:txBody>
      </p:sp>
    </p:spTree>
    <p:extLst>
      <p:ext uri="{BB962C8B-B14F-4D97-AF65-F5344CB8AC3E}">
        <p14:creationId xmlns:p14="http://schemas.microsoft.com/office/powerpoint/2010/main" val="36509838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They are main references</a:t>
            </a:r>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49</a:t>
            </a:fld>
            <a:endParaRPr lang="zh-CN" altLang="en-US"/>
          </a:p>
        </p:txBody>
      </p:sp>
    </p:spTree>
    <p:extLst>
      <p:ext uri="{BB962C8B-B14F-4D97-AF65-F5344CB8AC3E}">
        <p14:creationId xmlns:p14="http://schemas.microsoft.com/office/powerpoint/2010/main" val="216834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7030A0"/>
                    </a:solidFill>
                    <a:latin typeface="Times New Roman" panose="02020603050405020304" pitchFamily="18" charset="0"/>
                    <a:cs typeface="Times New Roman" panose="02020603050405020304" pitchFamily="18" charset="0"/>
                  </a:rPr>
                  <a:t>We first consider Stochastic Programming which </a:t>
                </a:r>
                <a:r>
                  <a:rPr lang="en-US" altLang="zh-CN" sz="1800" b="0" i="0" u="none" strike="noStrike" baseline="0" dirty="0">
                    <a:solidFill>
                      <a:srgbClr val="000000"/>
                    </a:solidFill>
                    <a:latin typeface="Times-Roman"/>
                  </a:rPr>
                  <a:t>represents uncertain parameters by a random vector - a classical stochastic optimization: </a:t>
                </a:r>
                <a:r>
                  <a:rPr lang="en-US" altLang="zh-CN" dirty="0"/>
                  <a:t>the </a:t>
                </a:r>
                <a:r>
                  <a:rPr lang="en-US" altLang="zh-CN" i="1" dirty="0">
                    <a:solidFill>
                      <a:srgbClr val="FF0000"/>
                    </a:solidFill>
                  </a:rPr>
                  <a:t>probability distribution </a:t>
                </a:r>
                <a:r>
                  <a:rPr lang="en-US" altLang="zh-CN" dirty="0"/>
                  <a:t>of random parameters is </a:t>
                </a:r>
                <a:r>
                  <a:rPr lang="en-US" altLang="zh-CN" i="1" dirty="0">
                    <a:solidFill>
                      <a:srgbClr val="FF0000"/>
                    </a:solidFill>
                  </a:rPr>
                  <a:t>known</a:t>
                </a:r>
                <a:r>
                  <a:rPr lang="en-US" altLang="zh-CN" dirty="0">
                    <a:solidFill>
                      <a:srgbClr val="FF0000"/>
                    </a:solidFill>
                  </a:rPr>
                  <a:t> </a:t>
                </a:r>
                <a:r>
                  <a:rPr lang="en-US" altLang="zh-CN" dirty="0"/>
                  <a:t>(inferred from the historical data). Objective is to find a decision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 </m:t>
                    </m:r>
                  </m:oMath>
                </a14:m>
                <a:r>
                  <a:rPr lang="en-US" altLang="zh-CN" dirty="0"/>
                  <a:t>that minimizes a functional of the </a:t>
                </a:r>
                <a:r>
                  <a:rPr lang="en-US" altLang="zh-CN" b="1" i="1" dirty="0">
                    <a:solidFill>
                      <a:srgbClr val="FF0000"/>
                    </a:solidFill>
                  </a:rPr>
                  <a:t>expected cost</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Arial" panose="020B0604020202020204" pitchFamily="34" charset="0"/>
                    <a:cs typeface="Arial" panose="020B0604020202020204" pitchFamily="34" charset="0"/>
                  </a:rPr>
                  <a:t>The probability distribution of the random parameter vector is </a:t>
                </a:r>
                <a:r>
                  <a:rPr lang="en-US" altLang="zh-CN" sz="1200" b="0" i="0" u="none" strike="noStrike" baseline="0" dirty="0">
                    <a:solidFill>
                      <a:srgbClr val="0000FF"/>
                    </a:solidFill>
                    <a:latin typeface="Arial" panose="020B0604020202020204" pitchFamily="34" charset="0"/>
                    <a:cs typeface="Arial" panose="020B0604020202020204" pitchFamily="34" charset="0"/>
                  </a:rPr>
                  <a:t>independent of decisions </a:t>
                </a:r>
                <a:r>
                  <a:rPr lang="en-US" altLang="zh-CN" sz="1200" b="0" i="0" u="none" strike="noStrike" baseline="0" dirty="0">
                    <a:solidFill>
                      <a:srgbClr val="000000"/>
                    </a:solidFill>
                    <a:latin typeface="Arial" panose="020B0604020202020204" pitchFamily="34" charset="0"/>
                    <a:cs typeface="Arial" panose="020B0604020202020204" pitchFamily="34" charset="0"/>
                  </a:rPr>
                  <a:t>- exogenously given relaxing it requires addressing </a:t>
                </a:r>
                <a:r>
                  <a:rPr lang="en-US" altLang="zh-CN" sz="1200" b="0" i="0" u="none" strike="noStrike" baseline="0" dirty="0">
                    <a:solidFill>
                      <a:srgbClr val="FF0000"/>
                    </a:solidFill>
                    <a:latin typeface="Arial" panose="020B0604020202020204" pitchFamily="34" charset="0"/>
                    <a:cs typeface="Arial" panose="020B0604020202020204" pitchFamily="34" charset="0"/>
                  </a:rPr>
                  <a:t>endogenous uncertainty. </a:t>
                </a:r>
                <a:r>
                  <a:rPr lang="en-US" altLang="zh-CN" sz="1200" b="0" i="0" u="none" strike="noStrike" baseline="0" dirty="0">
                    <a:solidFill>
                      <a:srgbClr val="000000"/>
                    </a:solidFill>
                    <a:latin typeface="Arial" panose="020B0604020202020204" pitchFamily="34" charset="0"/>
                    <a:cs typeface="Arial" panose="020B0604020202020204" pitchFamily="34" charset="0"/>
                  </a:rPr>
                  <a:t>The </a:t>
                </a:r>
                <a:r>
                  <a:rPr lang="en-US" altLang="zh-CN" sz="1200" b="0" i="0" u="none" strike="noStrike" baseline="0" dirty="0">
                    <a:solidFill>
                      <a:srgbClr val="0000FF"/>
                    </a:solidFill>
                    <a:latin typeface="Arial" panose="020B0604020202020204" pitchFamily="34" charset="0"/>
                    <a:cs typeface="Arial" panose="020B0604020202020204" pitchFamily="34" charset="0"/>
                  </a:rPr>
                  <a:t>"true" probability distribution </a:t>
                </a:r>
                <a:r>
                  <a:rPr lang="en-US" altLang="zh-CN" sz="1200" b="0" i="0" u="none" strike="noStrike" baseline="0" dirty="0">
                    <a:solidFill>
                      <a:srgbClr val="000000"/>
                    </a:solidFill>
                    <a:latin typeface="Arial" panose="020B0604020202020204" pitchFamily="34" charset="0"/>
                    <a:cs typeface="Arial" panose="020B0604020202020204" pitchFamily="34" charset="0"/>
                  </a:rPr>
                  <a:t>of the random parameter vector is </a:t>
                </a:r>
                <a:r>
                  <a:rPr lang="en-US" altLang="zh-CN" sz="1200" b="0" i="0" u="none" strike="noStrike" baseline="0" dirty="0">
                    <a:solidFill>
                      <a:srgbClr val="0000FF"/>
                    </a:solidFill>
                    <a:latin typeface="Arial" panose="020B0604020202020204" pitchFamily="34" charset="0"/>
                    <a:cs typeface="Arial" panose="020B0604020202020204" pitchFamily="34" charset="0"/>
                  </a:rPr>
                  <a:t>known </a:t>
                </a:r>
                <a:r>
                  <a:rPr lang="en-US" altLang="zh-CN" sz="1200" b="0" i="0" u="none" strike="noStrike" baseline="0" dirty="0">
                    <a:solidFill>
                      <a:srgbClr val="000000"/>
                    </a:solidFill>
                    <a:latin typeface="Arial" panose="020B0604020202020204" pitchFamily="34" charset="0"/>
                    <a:cs typeface="Arial" panose="020B0604020202020204" pitchFamily="34" charset="0"/>
                  </a:rPr>
                  <a:t>relaxing it requires addressing </a:t>
                </a:r>
                <a:r>
                  <a:rPr lang="en-US" altLang="zh-CN" sz="1200" b="0" i="0" u="none" strike="noStrike" baseline="0" dirty="0">
                    <a:solidFill>
                      <a:srgbClr val="FF0000"/>
                    </a:solidFill>
                    <a:latin typeface="Arial" panose="020B0604020202020204" pitchFamily="34" charset="0"/>
                    <a:cs typeface="Arial" panose="020B0604020202020204" pitchFamily="34" charset="0"/>
                  </a:rPr>
                  <a:t>distributional uncertainty.</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algn="l"/>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7030A0"/>
                    </a:solidFill>
                    <a:latin typeface="Times New Roman" panose="02020603050405020304" pitchFamily="18" charset="0"/>
                    <a:cs typeface="Times New Roman" panose="02020603050405020304" pitchFamily="18" charset="0"/>
                  </a:rPr>
                  <a:t>We first consider Stochastic Programming which </a:t>
                </a:r>
                <a:r>
                  <a:rPr lang="en-US" altLang="zh-CN" sz="1800" b="0" i="0" u="none" strike="noStrike" baseline="0" dirty="0">
                    <a:solidFill>
                      <a:srgbClr val="000000"/>
                    </a:solidFill>
                    <a:latin typeface="Times-Roman"/>
                  </a:rPr>
                  <a:t>represents uncertain parameters by a random vector - a classical stochastic optimization: </a:t>
                </a:r>
                <a:r>
                  <a:rPr lang="en-US" altLang="zh-CN" dirty="0"/>
                  <a:t>the </a:t>
                </a:r>
                <a:r>
                  <a:rPr lang="en-US" altLang="zh-CN" i="1" dirty="0">
                    <a:solidFill>
                      <a:srgbClr val="FF0000"/>
                    </a:solidFill>
                  </a:rPr>
                  <a:t>probability distribution </a:t>
                </a:r>
                <a:r>
                  <a:rPr lang="en-US" altLang="zh-CN" dirty="0"/>
                  <a:t>of random parameters is </a:t>
                </a:r>
                <a:r>
                  <a:rPr lang="en-US" altLang="zh-CN" i="1" dirty="0">
                    <a:solidFill>
                      <a:srgbClr val="FF0000"/>
                    </a:solidFill>
                  </a:rPr>
                  <a:t>known</a:t>
                </a:r>
                <a:r>
                  <a:rPr lang="en-US" altLang="zh-CN" dirty="0">
                    <a:solidFill>
                      <a:srgbClr val="FF0000"/>
                    </a:solidFill>
                  </a:rPr>
                  <a:t> </a:t>
                </a:r>
                <a:r>
                  <a:rPr lang="en-US" altLang="zh-CN" dirty="0"/>
                  <a:t>(inferred from the historical data). Objective is to find a decision </a:t>
                </a:r>
                <a:r>
                  <a:rPr lang="en-US" altLang="zh-CN" b="0" i="0">
                    <a:latin typeface="Cambria Math" panose="02040503050406030204" pitchFamily="18" charset="0"/>
                  </a:rPr>
                  <a:t>𝑥 </a:t>
                </a:r>
                <a:r>
                  <a:rPr lang="en-US" altLang="zh-CN" dirty="0"/>
                  <a:t>that minimizes a functional of the </a:t>
                </a:r>
                <a:r>
                  <a:rPr lang="en-US" altLang="zh-CN" b="1" i="1" dirty="0">
                    <a:solidFill>
                      <a:srgbClr val="FF0000"/>
                    </a:solidFill>
                  </a:rPr>
                  <a:t>expected cost</a:t>
                </a:r>
                <a:r>
                  <a:rPr lang="en-US" altLang="zh-CN"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Arial" panose="020B0604020202020204" pitchFamily="34" charset="0"/>
                    <a:cs typeface="Arial" panose="020B0604020202020204" pitchFamily="34" charset="0"/>
                  </a:rPr>
                  <a:t>The probability distribution of the random parameter vector is </a:t>
                </a:r>
                <a:r>
                  <a:rPr lang="en-US" altLang="zh-CN" sz="1200" b="0" i="0" u="none" strike="noStrike" baseline="0" dirty="0">
                    <a:solidFill>
                      <a:srgbClr val="0000FF"/>
                    </a:solidFill>
                    <a:latin typeface="Arial" panose="020B0604020202020204" pitchFamily="34" charset="0"/>
                    <a:cs typeface="Arial" panose="020B0604020202020204" pitchFamily="34" charset="0"/>
                  </a:rPr>
                  <a:t>independent of decisions </a:t>
                </a:r>
                <a:r>
                  <a:rPr lang="en-US" altLang="zh-CN" sz="1200" b="0" i="0" u="none" strike="noStrike" baseline="0" dirty="0">
                    <a:solidFill>
                      <a:srgbClr val="000000"/>
                    </a:solidFill>
                    <a:latin typeface="Arial" panose="020B0604020202020204" pitchFamily="34" charset="0"/>
                    <a:cs typeface="Arial" panose="020B0604020202020204" pitchFamily="34" charset="0"/>
                  </a:rPr>
                  <a:t>- exogenously given relaxing it requires addressing </a:t>
                </a:r>
                <a:r>
                  <a:rPr lang="en-US" altLang="zh-CN" sz="1200" b="0" i="0" u="none" strike="noStrike" baseline="0" dirty="0">
                    <a:solidFill>
                      <a:srgbClr val="FF0000"/>
                    </a:solidFill>
                    <a:latin typeface="Arial" panose="020B0604020202020204" pitchFamily="34" charset="0"/>
                    <a:cs typeface="Arial" panose="020B0604020202020204" pitchFamily="34" charset="0"/>
                  </a:rPr>
                  <a:t>endogenous uncertainty. </a:t>
                </a:r>
                <a:r>
                  <a:rPr lang="en-US" altLang="zh-CN" sz="1200" b="0" i="0" u="none" strike="noStrike" baseline="0" dirty="0">
                    <a:solidFill>
                      <a:srgbClr val="000000"/>
                    </a:solidFill>
                    <a:latin typeface="Arial" panose="020B0604020202020204" pitchFamily="34" charset="0"/>
                    <a:cs typeface="Arial" panose="020B0604020202020204" pitchFamily="34" charset="0"/>
                  </a:rPr>
                  <a:t>The </a:t>
                </a:r>
                <a:r>
                  <a:rPr lang="en-US" altLang="zh-CN" sz="1200" b="0" i="0" u="none" strike="noStrike" baseline="0" dirty="0">
                    <a:solidFill>
                      <a:srgbClr val="0000FF"/>
                    </a:solidFill>
                    <a:latin typeface="Arial" panose="020B0604020202020204" pitchFamily="34" charset="0"/>
                    <a:cs typeface="Arial" panose="020B0604020202020204" pitchFamily="34" charset="0"/>
                  </a:rPr>
                  <a:t>"true" probability distribution </a:t>
                </a:r>
                <a:r>
                  <a:rPr lang="en-US" altLang="zh-CN" sz="1200" b="0" i="0" u="none" strike="noStrike" baseline="0" dirty="0">
                    <a:solidFill>
                      <a:srgbClr val="000000"/>
                    </a:solidFill>
                    <a:latin typeface="Arial" panose="020B0604020202020204" pitchFamily="34" charset="0"/>
                    <a:cs typeface="Arial" panose="020B0604020202020204" pitchFamily="34" charset="0"/>
                  </a:rPr>
                  <a:t>of the random parameter vector is </a:t>
                </a:r>
                <a:r>
                  <a:rPr lang="en-US" altLang="zh-CN" sz="1200" b="0" i="0" u="none" strike="noStrike" baseline="0" dirty="0">
                    <a:solidFill>
                      <a:srgbClr val="0000FF"/>
                    </a:solidFill>
                    <a:latin typeface="Arial" panose="020B0604020202020204" pitchFamily="34" charset="0"/>
                    <a:cs typeface="Arial" panose="020B0604020202020204" pitchFamily="34" charset="0"/>
                  </a:rPr>
                  <a:t>known </a:t>
                </a:r>
                <a:r>
                  <a:rPr lang="en-US" altLang="zh-CN" sz="1200" b="0" i="0" u="none" strike="noStrike" baseline="0" dirty="0">
                    <a:solidFill>
                      <a:srgbClr val="000000"/>
                    </a:solidFill>
                    <a:latin typeface="Arial" panose="020B0604020202020204" pitchFamily="34" charset="0"/>
                    <a:cs typeface="Arial" panose="020B0604020202020204" pitchFamily="34" charset="0"/>
                  </a:rPr>
                  <a:t>relaxing it requires addressing </a:t>
                </a:r>
                <a:r>
                  <a:rPr lang="en-US" altLang="zh-CN" sz="1200" b="0" i="0" u="none" strike="noStrike" baseline="0" dirty="0">
                    <a:solidFill>
                      <a:srgbClr val="FF0000"/>
                    </a:solidFill>
                    <a:latin typeface="Arial" panose="020B0604020202020204" pitchFamily="34" charset="0"/>
                    <a:cs typeface="Arial" panose="020B0604020202020204" pitchFamily="34" charset="0"/>
                  </a:rPr>
                  <a:t>distributional uncertainty.</a:t>
                </a: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algn="l"/>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5</a:t>
            </a:fld>
            <a:endParaRPr lang="zh-CN" altLang="en-US"/>
          </a:p>
        </p:txBody>
      </p:sp>
    </p:spTree>
    <p:extLst>
      <p:ext uri="{BB962C8B-B14F-4D97-AF65-F5344CB8AC3E}">
        <p14:creationId xmlns:p14="http://schemas.microsoft.com/office/powerpoint/2010/main" val="9925902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035F78"/>
                </a:solidFill>
                <a:latin typeface="Arial" panose="020B0604020202020204" pitchFamily="34" charset="0"/>
                <a:cs typeface="Arial" panose="020B0604020202020204" pitchFamily="34" charset="0"/>
              </a:rPr>
              <a:t>As for </a:t>
            </a:r>
            <a:r>
              <a:rPr lang="en-US" altLang="zh-CN" sz="1200" b="1" dirty="0" err="1">
                <a:solidFill>
                  <a:srgbClr val="035F78"/>
                </a:solidFill>
                <a:latin typeface="Arial" panose="020B0604020202020204" pitchFamily="34" charset="0"/>
                <a:cs typeface="Arial" panose="020B0604020202020204" pitchFamily="34" charset="0"/>
              </a:rPr>
              <a:t>CVaR</a:t>
            </a:r>
            <a:r>
              <a:rPr lang="en-US" altLang="zh-CN" sz="1200" b="1" dirty="0">
                <a:solidFill>
                  <a:srgbClr val="035F78"/>
                </a:solidFill>
                <a:latin typeface="Arial" panose="020B0604020202020204" pitchFamily="34" charset="0"/>
                <a:cs typeface="Arial" panose="020B0604020202020204" pitchFamily="34" charset="0"/>
              </a:rPr>
              <a:t> in optimization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Arial" panose="020B0604020202020204" pitchFamily="34" charset="0"/>
                <a:cs typeface="Arial" panose="020B0604020202020204" pitchFamily="34" charset="0"/>
              </a:rPr>
              <a:t>In problems of optimization under </a:t>
            </a:r>
            <a:r>
              <a:rPr lang="en-US" altLang="zh-CN" sz="1200" dirty="0">
                <a:solidFill>
                  <a:srgbClr val="FF0000"/>
                </a:solidFill>
                <a:latin typeface="Arial" panose="020B0604020202020204" pitchFamily="34" charset="0"/>
                <a:cs typeface="Arial" panose="020B0604020202020204" pitchFamily="34" charset="0"/>
              </a:rPr>
              <a:t>uncertainty</a:t>
            </a:r>
            <a:r>
              <a:rPr lang="en-US" altLang="zh-CN" sz="1200" dirty="0">
                <a:latin typeface="Arial" panose="020B0604020202020204" pitchFamily="34" charset="0"/>
                <a:cs typeface="Arial" panose="020B0604020202020204" pitchFamily="34" charset="0"/>
              </a:rPr>
              <a:t>, </a:t>
            </a:r>
            <a:r>
              <a:rPr lang="en-US" altLang="zh-CN" sz="1200" dirty="0" err="1">
                <a:latin typeface="Arial" panose="020B0604020202020204" pitchFamily="34" charset="0"/>
                <a:cs typeface="Arial" panose="020B0604020202020204" pitchFamily="34" charset="0"/>
              </a:rPr>
              <a:t>CVaR</a:t>
            </a:r>
            <a:r>
              <a:rPr lang="en-US" altLang="zh-CN" sz="1200" dirty="0">
                <a:latin typeface="Arial" panose="020B0604020202020204" pitchFamily="34" charset="0"/>
                <a:cs typeface="Arial" panose="020B0604020202020204" pitchFamily="34" charset="0"/>
              </a:rPr>
              <a:t> can enter into the objective or the constraints, or both. We can derive </a:t>
            </a:r>
            <a:r>
              <a:rPr lang="en-US" altLang="zh-CN" sz="1200" dirty="0" err="1">
                <a:latin typeface="Arial" panose="020B0604020202020204" pitchFamily="34" charset="0"/>
                <a:cs typeface="Arial" panose="020B0604020202020204" pitchFamily="34" charset="0"/>
              </a:rPr>
              <a:t>minimiza</a:t>
            </a:r>
            <a:r>
              <a:rPr lang="en-US" altLang="zh-CN" sz="1200" dirty="0">
                <a:latin typeface="Arial" panose="020B0604020202020204" pitchFamily="34" charset="0"/>
                <a:cs typeface="Arial" panose="020B0604020202020204" pitchFamily="34" charset="0"/>
              </a:rPr>
              <a:t> </a:t>
            </a:r>
            <a:r>
              <a:rPr lang="en-US" altLang="zh-CN" sz="1200" dirty="0" err="1">
                <a:latin typeface="Arial" panose="020B0604020202020204" pitchFamily="34" charset="0"/>
                <a:cs typeface="Arial" panose="020B0604020202020204" pitchFamily="34" charset="0"/>
              </a:rPr>
              <a:t>CVaR</a:t>
            </a:r>
            <a:r>
              <a:rPr lang="en-US" altLang="zh-CN" sz="1200" dirty="0">
                <a:latin typeface="Arial" panose="020B0604020202020204" pitchFamily="34" charset="0"/>
                <a:cs typeface="Arial" panose="020B0604020202020204" pitchFamily="34" charset="0"/>
              </a:rPr>
              <a:t> equal to minimize x </a:t>
            </a:r>
            <a:r>
              <a:rPr lang="en-US" altLang="zh-CN" sz="1200" dirty="0" err="1">
                <a:latin typeface="Arial" panose="020B0604020202020204" pitchFamily="34" charset="0"/>
                <a:cs typeface="Arial" panose="020B0604020202020204" pitchFamily="34" charset="0"/>
              </a:rPr>
              <a:t>kexi</a:t>
            </a:r>
            <a:r>
              <a:rPr lang="en-US" altLang="zh-CN" sz="1200" dirty="0">
                <a:latin typeface="Arial" panose="020B0604020202020204" pitchFamily="34" charset="0"/>
                <a:cs typeface="Arial" panose="020B0604020202020204" pitchFamily="34" charset="0"/>
              </a:rPr>
              <a:t> F alpha x </a:t>
            </a:r>
            <a:r>
              <a:rPr lang="en-US" altLang="zh-CN" sz="1200" dirty="0" err="1">
                <a:latin typeface="Arial" panose="020B0604020202020204" pitchFamily="34" charset="0"/>
                <a:cs typeface="Arial" panose="020B0604020202020204" pitchFamily="34" charset="0"/>
              </a:rPr>
              <a:t>kexi</a:t>
            </a:r>
            <a:r>
              <a:rPr lang="en-US" altLang="zh-CN" sz="1200" dirty="0">
                <a:latin typeface="Arial" panose="020B0604020202020204" pitchFamily="34" charset="0"/>
                <a:cs typeface="Arial" panose="020B0604020202020204" pitchFamily="34" charset="0"/>
              </a:rPr>
              <a:t>  and finally, get the optimal solution</a:t>
            </a:r>
          </a:p>
          <a:p>
            <a:r>
              <a:rPr lang="en-US" altLang="zh-CN" dirty="0" err="1">
                <a:latin typeface="Arial" panose="020B0604020202020204" pitchFamily="34" charset="0"/>
                <a:cs typeface="Arial" panose="020B0604020202020204" pitchFamily="34" charset="0"/>
              </a:rPr>
              <a:t>CVaR</a:t>
            </a:r>
            <a:r>
              <a:rPr lang="en-US" altLang="zh-CN" dirty="0">
                <a:latin typeface="Arial" panose="020B0604020202020204" pitchFamily="34" charset="0"/>
                <a:cs typeface="Arial" panose="020B0604020202020204" pitchFamily="34" charset="0"/>
              </a:rPr>
              <a:t> accounts for losses exceeding </a:t>
            </a:r>
            <a:r>
              <a:rPr lang="en-US" altLang="zh-CN" dirty="0" err="1">
                <a:latin typeface="Arial" panose="020B0604020202020204" pitchFamily="34" charset="0"/>
                <a:cs typeface="Arial" panose="020B0604020202020204" pitchFamily="34" charset="0"/>
              </a:rPr>
              <a:t>VaR.</a:t>
            </a:r>
            <a:r>
              <a:rPr lang="en-US" altLang="zh-CN" dirty="0">
                <a:latin typeface="Arial" panose="020B0604020202020204" pitchFamily="34" charset="0"/>
                <a:cs typeface="Arial" panose="020B0604020202020204" pitchFamily="34" charset="0"/>
              </a:rPr>
              <a:t> </a:t>
            </a:r>
          </a:p>
          <a:p>
            <a:r>
              <a:rPr lang="en-US" altLang="zh-CN" dirty="0">
                <a:solidFill>
                  <a:srgbClr val="FF0000"/>
                </a:solidFill>
                <a:latin typeface="Arial" panose="020B0604020202020204" pitchFamily="34" charset="0"/>
                <a:cs typeface="Arial" panose="020B0604020202020204" pitchFamily="34" charset="0"/>
              </a:rPr>
              <a:t>So when </a:t>
            </a:r>
            <a:r>
              <a:rPr kumimoji="1" lang="en-US" altLang="zh-CN" dirty="0" err="1">
                <a:solidFill>
                  <a:srgbClr val="FF0000"/>
                </a:solidFill>
                <a:latin typeface="Arial" panose="020B0604020202020204" pitchFamily="34" charset="0"/>
                <a:cs typeface="Arial" panose="020B0604020202020204" pitchFamily="34" charset="0"/>
              </a:rPr>
              <a:t>CVaR</a:t>
            </a:r>
            <a:r>
              <a:rPr kumimoji="1" lang="en-US" altLang="zh-CN" dirty="0">
                <a:solidFill>
                  <a:srgbClr val="FF0000"/>
                </a:solidFill>
                <a:latin typeface="Arial" panose="020B0604020202020204" pitchFamily="34" charset="0"/>
                <a:cs typeface="Arial" panose="020B0604020202020204" pitchFamily="34" charset="0"/>
              </a:rPr>
              <a:t> is considering, </a:t>
            </a:r>
            <a:r>
              <a:rPr kumimoji="1" lang="en-US" altLang="zh-CN" dirty="0" err="1">
                <a:solidFill>
                  <a:srgbClr val="FF0000"/>
                </a:solidFill>
                <a:latin typeface="Arial" panose="020B0604020202020204" pitchFamily="34" charset="0"/>
                <a:cs typeface="Arial" panose="020B0604020202020204" pitchFamily="34" charset="0"/>
              </a:rPr>
              <a:t>VaR</a:t>
            </a:r>
            <a:r>
              <a:rPr kumimoji="1" lang="en-US" altLang="zh-CN" dirty="0">
                <a:solidFill>
                  <a:srgbClr val="FF0000"/>
                </a:solidFill>
                <a:latin typeface="Arial" panose="020B0604020202020204" pitchFamily="34" charset="0"/>
                <a:cs typeface="Arial" panose="020B0604020202020204" pitchFamily="34" charset="0"/>
              </a:rPr>
              <a:t> can be ignored</a:t>
            </a:r>
          </a:p>
          <a:p>
            <a:r>
              <a:rPr kumimoji="1" lang="en-US" altLang="zh-CN" dirty="0">
                <a:solidFill>
                  <a:srgbClr val="FF0000"/>
                </a:solidFill>
                <a:latin typeface="Arial" panose="020B0604020202020204" pitchFamily="34" charset="0"/>
                <a:cs typeface="Arial" panose="020B0604020202020204" pitchFamily="34" charset="0"/>
              </a:rPr>
              <a:t>As for risk shaping we can get the </a:t>
            </a:r>
            <a:r>
              <a:rPr kumimoji="1" lang="en-US" altLang="zh-CN" dirty="0" err="1">
                <a:solidFill>
                  <a:srgbClr val="FF0000"/>
                </a:solidFill>
                <a:latin typeface="Arial" panose="020B0604020202020204" pitchFamily="34" charset="0"/>
                <a:cs typeface="Arial" panose="020B0604020202020204" pitchFamily="34" charset="0"/>
              </a:rPr>
              <a:t>CVaR</a:t>
            </a:r>
            <a:r>
              <a:rPr kumimoji="1" lang="en-US" altLang="zh-CN" dirty="0">
                <a:solidFill>
                  <a:srgbClr val="FF0000"/>
                </a:solidFill>
                <a:latin typeface="Arial" panose="020B0604020202020204" pitchFamily="34" charset="0"/>
                <a:cs typeface="Arial" panose="020B0604020202020204" pitchFamily="34" charset="0"/>
              </a:rPr>
              <a:t> constraints</a:t>
            </a:r>
          </a:p>
          <a:p>
            <a:endParaRPr lang="en-US" altLang="zh-CN" dirty="0">
              <a:solidFill>
                <a:srgbClr val="FF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solidFill>
                <a:srgbClr val="035F78"/>
              </a:solidFill>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51</a:t>
            </a:fld>
            <a:endParaRPr lang="zh-CN" altLang="en-US"/>
          </a:p>
        </p:txBody>
      </p:sp>
    </p:spTree>
    <p:extLst>
      <p:ext uri="{BB962C8B-B14F-4D97-AF65-F5344CB8AC3E}">
        <p14:creationId xmlns:p14="http://schemas.microsoft.com/office/powerpoint/2010/main" val="2327616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itchFamily="34" charset="0"/>
                    <a:ea typeface="宋体" pitchFamily="2" charset="-122"/>
                  </a:rPr>
                  <a:t>As for </a:t>
                </a:r>
                <a:r>
                  <a:rPr lang="en-US" altLang="zh-CN" sz="1200" b="1" dirty="0">
                    <a:solidFill>
                      <a:srgbClr val="7030A0"/>
                    </a:solidFill>
                    <a:latin typeface="Times New Roman" panose="02020603050405020304" pitchFamily="18" charset="0"/>
                    <a:cs typeface="Times New Roman" panose="02020603050405020304" pitchFamily="18" charset="0"/>
                  </a:rPr>
                  <a:t>Robust Optimization , </a:t>
                </a:r>
                <a:r>
                  <a:rPr lang="en-US" altLang="zh-CN" dirty="0">
                    <a:latin typeface="Arial" pitchFamily="34" charset="0"/>
                    <a:ea typeface="宋体" pitchFamily="2" charset="-122"/>
                  </a:rPr>
                  <a:t>the probability distribution of random parameter is unknown, but its </a:t>
                </a:r>
                <a:r>
                  <a:rPr lang="en-US" altLang="zh-CN" dirty="0">
                    <a:solidFill>
                      <a:srgbClr val="FF0000"/>
                    </a:solidFill>
                    <a:latin typeface="Arial" pitchFamily="34" charset="0"/>
                    <a:ea typeface="宋体" pitchFamily="2" charset="-122"/>
                  </a:rPr>
                  <a:t>fluctuation range </a:t>
                </a:r>
                <a:r>
                  <a:rPr lang="en-US" altLang="zh-CN" dirty="0">
                    <a:latin typeface="Arial" pitchFamily="34" charset="0"/>
                    <a:ea typeface="宋体" pitchFamily="2" charset="-122"/>
                  </a:rPr>
                  <a:t>is known. Objective is to find a decision </a:t>
                </a:r>
                <a14:m>
                  <m:oMath xmlns:m="http://schemas.openxmlformats.org/officeDocument/2006/math">
                    <m:r>
                      <a:rPr lang="en-US" altLang="zh-CN">
                        <a:latin typeface="Cambria Math" panose="02040503050406030204" pitchFamily="18" charset="0"/>
                        <a:ea typeface="宋体" pitchFamily="2" charset="-122"/>
                      </a:rPr>
                      <m:t>𝑥</m:t>
                    </m:r>
                    <m:r>
                      <a:rPr lang="en-US" altLang="zh-CN">
                        <a:latin typeface="Cambria Math" panose="02040503050406030204" pitchFamily="18" charset="0"/>
                        <a:ea typeface="宋体" pitchFamily="2" charset="-122"/>
                      </a:rPr>
                      <m:t> </m:t>
                    </m:r>
                  </m:oMath>
                </a14:m>
                <a:r>
                  <a:rPr lang="en-US" altLang="zh-CN" dirty="0">
                    <a:latin typeface="Arial" pitchFamily="34" charset="0"/>
                    <a:ea typeface="宋体" pitchFamily="2" charset="-122"/>
                  </a:rPr>
                  <a:t>that minimizes </a:t>
                </a:r>
                <a:r>
                  <a:rPr lang="en-US" altLang="zh-CN" dirty="0">
                    <a:solidFill>
                      <a:srgbClr val="FF0000"/>
                    </a:solidFill>
                    <a:latin typeface="Arial" pitchFamily="34" charset="0"/>
                    <a:ea typeface="宋体" pitchFamily="2" charset="-122"/>
                  </a:rPr>
                  <a:t>the worst-case expected cost </a:t>
                </a:r>
                <a:r>
                  <a:rPr lang="en-US" altLang="zh-CN" dirty="0">
                    <a:latin typeface="Arial" pitchFamily="34" charset="0"/>
                    <a:ea typeface="宋体" pitchFamily="2" charset="-122"/>
                  </a:rPr>
                  <a:t>over an </a:t>
                </a:r>
                <a:r>
                  <a:rPr lang="en-US" altLang="zh-CN" dirty="0">
                    <a:solidFill>
                      <a:srgbClr val="FF0000"/>
                    </a:solidFill>
                    <a:latin typeface="Arial" pitchFamily="34" charset="0"/>
                    <a:ea typeface="宋体" pitchFamily="2" charset="-122"/>
                  </a:rPr>
                  <a:t>uncertainty set. </a:t>
                </a:r>
                <a:r>
                  <a:rPr lang="en-US" altLang="zh-CN" sz="1200" dirty="0">
                    <a:solidFill>
                      <a:srgbClr val="000000"/>
                    </a:solidFill>
                    <a:latin typeface="Arial" pitchFamily="34" charset="0"/>
                    <a:ea typeface="宋体" pitchFamily="2" charset="-122"/>
                  </a:rPr>
                  <a:t>If the uncertain parameter </a:t>
                </a:r>
                <a14:m>
                  <m:oMath xmlns:m="http://schemas.openxmlformats.org/officeDocument/2006/math">
                    <m:r>
                      <a:rPr lang="en-US" altLang="zh-CN" sz="1200" i="1">
                        <a:solidFill>
                          <a:srgbClr val="000000"/>
                        </a:solidFill>
                        <a:latin typeface="Cambria Math" panose="02040503050406030204" pitchFamily="18" charset="0"/>
                        <a:ea typeface="Cambria Math" panose="02040503050406030204" pitchFamily="18" charset="0"/>
                      </a:rPr>
                      <m:t>𝜉</m:t>
                    </m:r>
                  </m:oMath>
                </a14:m>
                <a:r>
                  <a:rPr lang="en-US" altLang="zh-CN" sz="1200" dirty="0">
                    <a:solidFill>
                      <a:srgbClr val="000000"/>
                    </a:solidFill>
                    <a:latin typeface="Arial" pitchFamily="34" charset="0"/>
                    <a:ea typeface="宋体" pitchFamily="2" charset="-122"/>
                  </a:rPr>
                  <a:t> follows a certain distribution </a:t>
                </a:r>
                <a14:m>
                  <m:oMath xmlns:m="http://schemas.openxmlformats.org/officeDocument/2006/math">
                    <m:r>
                      <a:rPr lang="en-US" altLang="zh-CN" sz="1200" i="1">
                        <a:solidFill>
                          <a:srgbClr val="000000"/>
                        </a:solidFill>
                        <a:latin typeface="Cambria Math" panose="02040503050406030204" pitchFamily="18" charset="0"/>
                      </a:rPr>
                      <m:t>𝑃</m:t>
                    </m:r>
                  </m:oMath>
                </a14:m>
                <a:r>
                  <a:rPr lang="en-US" altLang="zh-CN" sz="1200" dirty="0">
                    <a:solidFill>
                      <a:srgbClr val="000000"/>
                    </a:solidFill>
                    <a:latin typeface="Arial" pitchFamily="34" charset="0"/>
                    <a:ea typeface="宋体" pitchFamily="2" charset="-122"/>
                  </a:rPr>
                  <a:t>: we need to make a reasonable decision </a:t>
                </a:r>
                <a:r>
                  <a:rPr lang="en-US" altLang="zh-CN" sz="1200" dirty="0">
                    <a:solidFill>
                      <a:srgbClr val="FF0000"/>
                    </a:solidFill>
                    <a:latin typeface="Arial" pitchFamily="34" charset="0"/>
                    <a:ea typeface="宋体" pitchFamily="2" charset="-122"/>
                  </a:rPr>
                  <a:t>(find an </a:t>
                </a:r>
                <a14:m>
                  <m:oMath xmlns:m="http://schemas.openxmlformats.org/officeDocument/2006/math">
                    <m:r>
                      <a:rPr lang="en-US" altLang="zh-CN" sz="1200" i="1">
                        <a:solidFill>
                          <a:srgbClr val="FF0000"/>
                        </a:solidFill>
                        <a:latin typeface="Cambria Math" panose="02040503050406030204" pitchFamily="18" charset="0"/>
                      </a:rPr>
                      <m:t>𝑥</m:t>
                    </m:r>
                  </m:oMath>
                </a14:m>
                <a:r>
                  <a:rPr lang="en-US" altLang="zh-CN" sz="1200" dirty="0">
                    <a:solidFill>
                      <a:srgbClr val="FF0000"/>
                    </a:solidFill>
                    <a:latin typeface="Arial" pitchFamily="34" charset="0"/>
                    <a:ea typeface="宋体" pitchFamily="2" charset="-122"/>
                  </a:rPr>
                  <a:t>) </a:t>
                </a:r>
                <a:r>
                  <a:rPr lang="en-US" altLang="zh-CN" sz="1200" dirty="0">
                    <a:solidFill>
                      <a:srgbClr val="000000"/>
                    </a:solidFill>
                    <a:latin typeface="Arial" pitchFamily="34" charset="0"/>
                    <a:ea typeface="宋体" pitchFamily="2" charset="-122"/>
                  </a:rPr>
                  <a:t>to  ensure that the </a:t>
                </a:r>
                <a:r>
                  <a:rPr lang="en-US" altLang="zh-CN" sz="1200" dirty="0">
                    <a:solidFill>
                      <a:srgbClr val="FF0000"/>
                    </a:solidFill>
                    <a:latin typeface="Arial" pitchFamily="34" charset="0"/>
                    <a:ea typeface="宋体" pitchFamily="2" charset="-122"/>
                  </a:rPr>
                  <a:t>expectation is optimal </a:t>
                </a:r>
                <a:r>
                  <a:rPr lang="en-US" altLang="zh-CN" sz="1200" dirty="0">
                    <a:solidFill>
                      <a:srgbClr val="000000"/>
                    </a:solidFill>
                    <a:latin typeface="Arial" pitchFamily="34" charset="0"/>
                    <a:ea typeface="宋体" pitchFamily="2" charset="-122"/>
                  </a:rPr>
                  <a:t>when the parameters have certain distribution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FF0000"/>
                  </a:solidFill>
                  <a:latin typeface="Arial" pitchFamily="34" charset="0"/>
                  <a:ea typeface="宋体"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itchFamily="34" charset="0"/>
                    <a:ea typeface="宋体" pitchFamily="2" charset="-122"/>
                  </a:rPr>
                  <a:t>As for </a:t>
                </a:r>
                <a:r>
                  <a:rPr lang="en-US" altLang="zh-CN" sz="1200" b="1" dirty="0">
                    <a:solidFill>
                      <a:srgbClr val="7030A0"/>
                    </a:solidFill>
                    <a:latin typeface="Times New Roman" panose="02020603050405020304" pitchFamily="18" charset="0"/>
                    <a:cs typeface="Times New Roman" panose="02020603050405020304" pitchFamily="18" charset="0"/>
                  </a:rPr>
                  <a:t>Robust Optimization , </a:t>
                </a:r>
                <a:r>
                  <a:rPr lang="en-US" altLang="zh-CN" dirty="0">
                    <a:latin typeface="Arial" pitchFamily="34" charset="0"/>
                    <a:ea typeface="宋体" pitchFamily="2" charset="-122"/>
                  </a:rPr>
                  <a:t>the probability distribution of random parameter is unknown, but its </a:t>
                </a:r>
                <a:r>
                  <a:rPr lang="en-US" altLang="zh-CN" dirty="0">
                    <a:solidFill>
                      <a:srgbClr val="FF0000"/>
                    </a:solidFill>
                    <a:latin typeface="Arial" pitchFamily="34" charset="0"/>
                    <a:ea typeface="宋体" pitchFamily="2" charset="-122"/>
                  </a:rPr>
                  <a:t>fluctuation range </a:t>
                </a:r>
                <a:r>
                  <a:rPr lang="en-US" altLang="zh-CN" dirty="0">
                    <a:latin typeface="Arial" pitchFamily="34" charset="0"/>
                    <a:ea typeface="宋体" pitchFamily="2" charset="-122"/>
                  </a:rPr>
                  <a:t>is known. Objective is to find a decision </a:t>
                </a:r>
                <a:r>
                  <a:rPr lang="en-US" altLang="zh-CN" i="0">
                    <a:latin typeface="Cambria Math" panose="02040503050406030204" pitchFamily="18" charset="0"/>
                    <a:ea typeface="宋体" pitchFamily="2" charset="-122"/>
                  </a:rPr>
                  <a:t>𝑥 </a:t>
                </a:r>
                <a:r>
                  <a:rPr lang="en-US" altLang="zh-CN" dirty="0">
                    <a:latin typeface="Arial" pitchFamily="34" charset="0"/>
                    <a:ea typeface="宋体" pitchFamily="2" charset="-122"/>
                  </a:rPr>
                  <a:t>that minimizes </a:t>
                </a:r>
                <a:r>
                  <a:rPr lang="en-US" altLang="zh-CN" dirty="0">
                    <a:solidFill>
                      <a:srgbClr val="FF0000"/>
                    </a:solidFill>
                    <a:latin typeface="Arial" pitchFamily="34" charset="0"/>
                    <a:ea typeface="宋体" pitchFamily="2" charset="-122"/>
                  </a:rPr>
                  <a:t>the worst-case expected cost </a:t>
                </a:r>
                <a:r>
                  <a:rPr lang="en-US" altLang="zh-CN" dirty="0">
                    <a:latin typeface="Arial" pitchFamily="34" charset="0"/>
                    <a:ea typeface="宋体" pitchFamily="2" charset="-122"/>
                  </a:rPr>
                  <a:t>over an </a:t>
                </a:r>
                <a:r>
                  <a:rPr lang="en-US" altLang="zh-CN" dirty="0">
                    <a:solidFill>
                      <a:srgbClr val="FF0000"/>
                    </a:solidFill>
                    <a:latin typeface="Arial" pitchFamily="34" charset="0"/>
                    <a:ea typeface="宋体" pitchFamily="2" charset="-122"/>
                  </a:rPr>
                  <a:t>uncertainty set. </a:t>
                </a:r>
                <a:r>
                  <a:rPr lang="en-US" altLang="zh-CN" sz="1200" dirty="0">
                    <a:solidFill>
                      <a:srgbClr val="000000"/>
                    </a:solidFill>
                    <a:latin typeface="Arial" pitchFamily="34" charset="0"/>
                    <a:ea typeface="宋体" pitchFamily="2" charset="-122"/>
                  </a:rPr>
                  <a:t>If the uncertain parameter </a:t>
                </a:r>
                <a:r>
                  <a:rPr lang="en-US" altLang="zh-CN" sz="1200" i="0">
                    <a:solidFill>
                      <a:srgbClr val="000000"/>
                    </a:solidFill>
                    <a:latin typeface="Cambria Math" panose="02040503050406030204" pitchFamily="18" charset="0"/>
                    <a:ea typeface="Cambria Math" panose="02040503050406030204" pitchFamily="18" charset="0"/>
                  </a:rPr>
                  <a:t>𝜉</a:t>
                </a:r>
                <a:r>
                  <a:rPr lang="en-US" altLang="zh-CN" sz="1200" dirty="0">
                    <a:solidFill>
                      <a:srgbClr val="000000"/>
                    </a:solidFill>
                    <a:latin typeface="Arial" pitchFamily="34" charset="0"/>
                    <a:ea typeface="宋体" pitchFamily="2" charset="-122"/>
                  </a:rPr>
                  <a:t> follows a certain distribution </a:t>
                </a:r>
                <a:r>
                  <a:rPr lang="en-US" altLang="zh-CN" sz="1200" i="0">
                    <a:solidFill>
                      <a:srgbClr val="000000"/>
                    </a:solidFill>
                    <a:latin typeface="Cambria Math" panose="02040503050406030204" pitchFamily="18" charset="0"/>
                  </a:rPr>
                  <a:t>𝑃</a:t>
                </a:r>
                <a:r>
                  <a:rPr lang="en-US" altLang="zh-CN" sz="1200" dirty="0">
                    <a:solidFill>
                      <a:srgbClr val="000000"/>
                    </a:solidFill>
                    <a:latin typeface="Arial" pitchFamily="34" charset="0"/>
                    <a:ea typeface="宋体" pitchFamily="2" charset="-122"/>
                  </a:rPr>
                  <a:t>: we need to make a reasonable decision </a:t>
                </a:r>
                <a:r>
                  <a:rPr lang="en-US" altLang="zh-CN" sz="1200" dirty="0">
                    <a:solidFill>
                      <a:srgbClr val="FF0000"/>
                    </a:solidFill>
                    <a:latin typeface="Arial" pitchFamily="34" charset="0"/>
                    <a:ea typeface="宋体" pitchFamily="2" charset="-122"/>
                  </a:rPr>
                  <a:t>(find an </a:t>
                </a:r>
                <a:r>
                  <a:rPr lang="en-US" altLang="zh-CN" sz="1200" i="0">
                    <a:solidFill>
                      <a:srgbClr val="FF0000"/>
                    </a:solidFill>
                    <a:latin typeface="Cambria Math" panose="02040503050406030204" pitchFamily="18" charset="0"/>
                  </a:rPr>
                  <a:t>𝑥</a:t>
                </a:r>
                <a:r>
                  <a:rPr lang="en-US" altLang="zh-CN" sz="1200" dirty="0">
                    <a:solidFill>
                      <a:srgbClr val="FF0000"/>
                    </a:solidFill>
                    <a:latin typeface="Arial" pitchFamily="34" charset="0"/>
                    <a:ea typeface="宋体" pitchFamily="2" charset="-122"/>
                  </a:rPr>
                  <a:t>) </a:t>
                </a:r>
                <a:r>
                  <a:rPr lang="en-US" altLang="zh-CN" sz="1200" dirty="0">
                    <a:solidFill>
                      <a:srgbClr val="000000"/>
                    </a:solidFill>
                    <a:latin typeface="Arial" pitchFamily="34" charset="0"/>
                    <a:ea typeface="宋体" pitchFamily="2" charset="-122"/>
                  </a:rPr>
                  <a:t>to  ensure that the </a:t>
                </a:r>
                <a:r>
                  <a:rPr lang="en-US" altLang="zh-CN" sz="1200" dirty="0">
                    <a:solidFill>
                      <a:srgbClr val="FF0000"/>
                    </a:solidFill>
                    <a:latin typeface="Arial" pitchFamily="34" charset="0"/>
                    <a:ea typeface="宋体" pitchFamily="2" charset="-122"/>
                  </a:rPr>
                  <a:t>expectation is optimal </a:t>
                </a:r>
                <a:r>
                  <a:rPr lang="en-US" altLang="zh-CN" sz="1200" dirty="0">
                    <a:solidFill>
                      <a:srgbClr val="000000"/>
                    </a:solidFill>
                    <a:latin typeface="Arial" pitchFamily="34" charset="0"/>
                    <a:ea typeface="宋体" pitchFamily="2" charset="-122"/>
                  </a:rPr>
                  <a:t>when the parameters have certain distribution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rgbClr val="FF0000"/>
                  </a:solidFill>
                  <a:latin typeface="Arial" pitchFamily="34" charset="0"/>
                  <a:ea typeface="宋体"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6</a:t>
            </a:fld>
            <a:endParaRPr lang="zh-CN" altLang="en-US"/>
          </a:p>
        </p:txBody>
      </p:sp>
    </p:spTree>
    <p:extLst>
      <p:ext uri="{BB962C8B-B14F-4D97-AF65-F5344CB8AC3E}">
        <p14:creationId xmlns:p14="http://schemas.microsoft.com/office/powerpoint/2010/main" val="131226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dirty="0">
                    <a:latin typeface="Arial" panose="020B0604020202020204" pitchFamily="34" charset="0"/>
                    <a:cs typeface="Arial" panose="020B0604020202020204" pitchFamily="34" charset="0"/>
                  </a:rPr>
                  <a:t>In practice, </a:t>
                </a:r>
                <a:r>
                  <a:rPr lang="en-US" altLang="zh-CN" sz="1200" dirty="0">
                    <a:solidFill>
                      <a:srgbClr val="000000"/>
                    </a:solidFill>
                    <a:latin typeface="Arial" pitchFamily="34" charset="0"/>
                    <a:ea typeface="宋体" pitchFamily="2" charset="-122"/>
                  </a:rPr>
                  <a:t>n</a:t>
                </a:r>
                <a:r>
                  <a:rPr lang="en-US" altLang="zh-CN" sz="1200" dirty="0">
                    <a:latin typeface="Arial" panose="020B0604020202020204" pitchFamily="34" charset="0"/>
                    <a:cs typeface="Arial" panose="020B0604020202020204" pitchFamily="34" charset="0"/>
                  </a:rPr>
                  <a:t>ot only the random parameters are uncertain, but also the </a:t>
                </a:r>
                <a:r>
                  <a:rPr lang="en-US" altLang="zh-CN" sz="1200" i="1" dirty="0">
                    <a:solidFill>
                      <a:srgbClr val="FF0000"/>
                    </a:solidFill>
                    <a:latin typeface="Arial" panose="020B0604020202020204" pitchFamily="34" charset="0"/>
                    <a:cs typeface="Arial" panose="020B0604020202020204" pitchFamily="34" charset="0"/>
                  </a:rPr>
                  <a:t>probability distribution </a:t>
                </a:r>
                <a:r>
                  <a:rPr lang="en-US" altLang="zh-CN" sz="1200" dirty="0">
                    <a:latin typeface="Arial" panose="020B0604020202020204" pitchFamily="34" charset="0"/>
                    <a:cs typeface="Arial" panose="020B0604020202020204" pitchFamily="34" charset="0"/>
                  </a:rPr>
                  <a:t>of the random parameters is </a:t>
                </a:r>
                <a:r>
                  <a:rPr lang="en-US" altLang="zh-CN" sz="1200" i="1" dirty="0">
                    <a:solidFill>
                      <a:srgbClr val="FF0000"/>
                    </a:solidFill>
                    <a:latin typeface="Arial" panose="020B0604020202020204" pitchFamily="34" charset="0"/>
                    <a:cs typeface="Arial" panose="020B0604020202020204" pitchFamily="34" charset="0"/>
                  </a:rPr>
                  <a:t>uncertain</a:t>
                </a:r>
                <a:r>
                  <a:rPr lang="en-US" altLang="zh-CN"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altLang="zh-CN" sz="1200" dirty="0">
                    <a:latin typeface="Arial" panose="020B0604020202020204" pitchFamily="34" charset="0"/>
                    <a:cs typeface="Arial" panose="020B0604020202020204" pitchFamily="34" charset="0"/>
                  </a:rPr>
                  <a:t>Although the exact distribution of the random variables may not be known, people usually know </a:t>
                </a:r>
                <a:r>
                  <a:rPr lang="en-US" altLang="zh-CN" sz="1200" dirty="0">
                    <a:solidFill>
                      <a:srgbClr val="FF0000"/>
                    </a:solidFill>
                    <a:latin typeface="Arial" panose="020B0604020202020204" pitchFamily="34" charset="0"/>
                    <a:cs typeface="Arial" panose="020B0604020202020204" pitchFamily="34" charset="0"/>
                  </a:rPr>
                  <a:t>certain observed samples </a:t>
                </a:r>
                <a:r>
                  <a:rPr lang="en-US" altLang="zh-CN" sz="1200" dirty="0">
                    <a:latin typeface="Arial" panose="020B0604020202020204" pitchFamily="34" charset="0"/>
                    <a:cs typeface="Arial" panose="020B0604020202020204" pitchFamily="34" charset="0"/>
                  </a:rPr>
                  <a:t>or </a:t>
                </a:r>
                <a:r>
                  <a:rPr lang="en-US" altLang="zh-CN" sz="1200" dirty="0">
                    <a:solidFill>
                      <a:srgbClr val="FF0000"/>
                    </a:solidFill>
                    <a:latin typeface="Arial" panose="020B0604020202020204" pitchFamily="34" charset="0"/>
                    <a:cs typeface="Arial" panose="020B0604020202020204" pitchFamily="34" charset="0"/>
                  </a:rPr>
                  <a:t>training data </a:t>
                </a:r>
                <a:r>
                  <a:rPr lang="en-US" altLang="zh-CN" sz="1200" dirty="0">
                    <a:latin typeface="Arial" panose="020B0604020202020204" pitchFamily="34" charset="0"/>
                    <a:cs typeface="Arial" panose="020B0604020202020204" pitchFamily="34" charset="0"/>
                  </a:rPr>
                  <a:t>and </a:t>
                </a:r>
                <a:r>
                  <a:rPr lang="en-US" altLang="zh-CN" sz="1200" dirty="0">
                    <a:solidFill>
                      <a:srgbClr val="FF0000"/>
                    </a:solidFill>
                    <a:latin typeface="Arial" panose="020B0604020202020204" pitchFamily="34" charset="0"/>
                    <a:cs typeface="Arial" panose="020B0604020202020204" pitchFamily="34" charset="0"/>
                  </a:rPr>
                  <a:t>other statistical information</a:t>
                </a:r>
                <a:r>
                  <a:rPr lang="en-US" altLang="zh-CN" sz="120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zh-CN" b="1" dirty="0">
                    <a:solidFill>
                      <a:schemeClr val="tx1"/>
                    </a:solidFill>
                  </a:rPr>
                  <a:t>C</a:t>
                </a:r>
                <a:r>
                  <a:rPr lang="en-US" altLang="zh-CN" b="1" dirty="0">
                    <a:latin typeface="Arial" pitchFamily="34" charset="0"/>
                    <a:ea typeface="宋体" pitchFamily="2" charset="-122"/>
                  </a:rPr>
                  <a:t>hoose an </a:t>
                </a:r>
                <a:r>
                  <a:rPr lang="en-US" altLang="zh-CN" b="1" dirty="0">
                    <a:solidFill>
                      <a:srgbClr val="FF0000"/>
                    </a:solidFill>
                    <a:latin typeface="Arial" pitchFamily="34" charset="0"/>
                    <a:ea typeface="宋体" pitchFamily="2" charset="-122"/>
                  </a:rPr>
                  <a:t>intermediate approach </a:t>
                </a:r>
                <a:r>
                  <a:rPr lang="en-US" altLang="zh-CN" dirty="0">
                    <a:latin typeface="Arial" pitchFamily="34" charset="0"/>
                    <a:ea typeface="宋体" pitchFamily="2" charset="-122"/>
                  </a:rPr>
                  <a:t>to obtain a robust form of distributed optimization problem </a:t>
                </a:r>
                <a:r>
                  <a:rPr lang="en-US" altLang="zh-CN" sz="1400" b="1" i="1" dirty="0">
                    <a:solidFill>
                      <a:schemeClr val="tx1"/>
                    </a:solidFill>
                  </a:rPr>
                  <a:t>(DRO):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1" dirty="0">
                    <a:latin typeface="Arial" panose="020B0604020202020204" pitchFamily="34" charset="0"/>
                    <a:cs typeface="Arial" panose="020B0604020202020204" pitchFamily="34" charset="0"/>
                  </a:rPr>
                  <a:t>Objective is find a decision </a:t>
                </a:r>
                <a14:m>
                  <m:oMath xmlns:m="http://schemas.openxmlformats.org/officeDocument/2006/math">
                    <m:r>
                      <a:rPr lang="en-US" altLang="zh-CN" sz="1200" b="1" i="1">
                        <a:latin typeface="Cambria Math" panose="02040503050406030204" pitchFamily="18" charset="0"/>
                      </a:rPr>
                      <m:t>𝒙</m:t>
                    </m:r>
                    <m:r>
                      <a:rPr lang="en-US" altLang="zh-CN" sz="1200" b="1" i="1">
                        <a:latin typeface="Cambria Math" panose="02040503050406030204" pitchFamily="18" charset="0"/>
                      </a:rPr>
                      <m:t> </m:t>
                    </m:r>
                  </m:oMath>
                </a14:m>
                <a:r>
                  <a:rPr lang="en-US" altLang="zh-CN" sz="1200" b="1" dirty="0">
                    <a:latin typeface="Arial" panose="020B0604020202020204" pitchFamily="34" charset="0"/>
                    <a:cs typeface="Arial" panose="020B0604020202020204" pitchFamily="34" charset="0"/>
                  </a:rPr>
                  <a:t>that minimizes the </a:t>
                </a:r>
                <a:r>
                  <a:rPr lang="en-US" altLang="zh-CN" sz="1200" b="1" i="1" dirty="0">
                    <a:solidFill>
                      <a:srgbClr val="FF0000"/>
                    </a:solidFill>
                    <a:latin typeface="Arial" panose="020B0604020202020204" pitchFamily="34" charset="0"/>
                    <a:cs typeface="Arial" panose="020B0604020202020204" pitchFamily="34" charset="0"/>
                  </a:rPr>
                  <a:t>worst-case expected cost </a:t>
                </a:r>
                <a:r>
                  <a:rPr lang="en-US" altLang="zh-CN" sz="1200" b="1" dirty="0">
                    <a:latin typeface="Arial" panose="020B0604020202020204" pitchFamily="34" charset="0"/>
                    <a:cs typeface="Arial" panose="020B0604020202020204" pitchFamily="34" charset="0"/>
                  </a:rPr>
                  <a:t>over an </a:t>
                </a:r>
                <a:r>
                  <a:rPr lang="en-US" altLang="zh-CN" sz="1200" b="1" i="1" dirty="0">
                    <a:solidFill>
                      <a:srgbClr val="FF0000"/>
                    </a:solidFill>
                    <a:latin typeface="Arial" panose="020B0604020202020204" pitchFamily="34" charset="0"/>
                    <a:cs typeface="Arial" panose="020B0604020202020204" pitchFamily="34" charset="0"/>
                  </a:rPr>
                  <a:t>ambiguity set</a:t>
                </a:r>
                <a:r>
                  <a:rPr lang="en-US" altLang="zh-CN" sz="1200" b="1" dirty="0">
                    <a:latin typeface="Arial" panose="020B0604020202020204" pitchFamily="34" charset="0"/>
                    <a:cs typeface="Arial" panose="020B0604020202020204" pitchFamily="34" charset="0"/>
                  </a:rPr>
                  <a:t>.</a:t>
                </a:r>
                <a:endParaRPr lang="zh-CN" altLang="en-US"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Choice>
        <mc:Fallback xmlns="">
          <p:sp>
            <p:nvSpPr>
              <p:cNvPr id="3" name="备注占位符 2"/>
              <p:cNvSpPr>
                <a:spLocks noGrp="1"/>
              </p:cNvSpPr>
              <p:nvPr>
                <p:ph type="body" idx="1"/>
              </p:nvPr>
            </p:nvSpPr>
            <p:spPr/>
            <p:txBody>
              <a:bodyPr/>
              <a:lstStyle/>
              <a:p>
                <a:pPr marL="0" indent="0">
                  <a:buFont typeface="Arial" panose="020B0604020202020204" pitchFamily="34" charset="0"/>
                  <a:buNone/>
                </a:pPr>
                <a:r>
                  <a:rPr lang="en-US" altLang="zh-CN" sz="1200" dirty="0">
                    <a:latin typeface="Arial" panose="020B0604020202020204" pitchFamily="34" charset="0"/>
                    <a:cs typeface="Arial" panose="020B0604020202020204" pitchFamily="34" charset="0"/>
                  </a:rPr>
                  <a:t>In practice, </a:t>
                </a:r>
                <a:r>
                  <a:rPr lang="en-US" altLang="zh-CN" sz="1200" dirty="0">
                    <a:solidFill>
                      <a:srgbClr val="000000"/>
                    </a:solidFill>
                    <a:latin typeface="Arial" pitchFamily="34" charset="0"/>
                    <a:ea typeface="宋体" pitchFamily="2" charset="-122"/>
                  </a:rPr>
                  <a:t>n</a:t>
                </a:r>
                <a:r>
                  <a:rPr lang="en-US" altLang="zh-CN" sz="1200" dirty="0">
                    <a:latin typeface="Arial" panose="020B0604020202020204" pitchFamily="34" charset="0"/>
                    <a:cs typeface="Arial" panose="020B0604020202020204" pitchFamily="34" charset="0"/>
                  </a:rPr>
                  <a:t>ot only the random parameters are uncertain, but also the </a:t>
                </a:r>
                <a:r>
                  <a:rPr lang="en-US" altLang="zh-CN" sz="1200" i="1" dirty="0">
                    <a:solidFill>
                      <a:srgbClr val="FF0000"/>
                    </a:solidFill>
                    <a:latin typeface="Arial" panose="020B0604020202020204" pitchFamily="34" charset="0"/>
                    <a:cs typeface="Arial" panose="020B0604020202020204" pitchFamily="34" charset="0"/>
                  </a:rPr>
                  <a:t>probability distribution </a:t>
                </a:r>
                <a:r>
                  <a:rPr lang="en-US" altLang="zh-CN" sz="1200" dirty="0">
                    <a:latin typeface="Arial" panose="020B0604020202020204" pitchFamily="34" charset="0"/>
                    <a:cs typeface="Arial" panose="020B0604020202020204" pitchFamily="34" charset="0"/>
                  </a:rPr>
                  <a:t>of the random parameters is </a:t>
                </a:r>
                <a:r>
                  <a:rPr lang="en-US" altLang="zh-CN" sz="1200" i="1" dirty="0">
                    <a:solidFill>
                      <a:srgbClr val="FF0000"/>
                    </a:solidFill>
                    <a:latin typeface="Arial" panose="020B0604020202020204" pitchFamily="34" charset="0"/>
                    <a:cs typeface="Arial" panose="020B0604020202020204" pitchFamily="34" charset="0"/>
                  </a:rPr>
                  <a:t>uncertain</a:t>
                </a:r>
                <a:r>
                  <a:rPr lang="en-US" altLang="zh-CN"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altLang="zh-CN" sz="1200" dirty="0">
                    <a:latin typeface="Arial" panose="020B0604020202020204" pitchFamily="34" charset="0"/>
                    <a:cs typeface="Arial" panose="020B0604020202020204" pitchFamily="34" charset="0"/>
                  </a:rPr>
                  <a:t>Although the exact distribution of the random variables may not be known, people usually know </a:t>
                </a:r>
                <a:r>
                  <a:rPr lang="en-US" altLang="zh-CN" sz="1200" dirty="0">
                    <a:solidFill>
                      <a:srgbClr val="FF0000"/>
                    </a:solidFill>
                    <a:latin typeface="Arial" panose="020B0604020202020204" pitchFamily="34" charset="0"/>
                    <a:cs typeface="Arial" panose="020B0604020202020204" pitchFamily="34" charset="0"/>
                  </a:rPr>
                  <a:t>certain observed samples </a:t>
                </a:r>
                <a:r>
                  <a:rPr lang="en-US" altLang="zh-CN" sz="1200" dirty="0">
                    <a:latin typeface="Arial" panose="020B0604020202020204" pitchFamily="34" charset="0"/>
                    <a:cs typeface="Arial" panose="020B0604020202020204" pitchFamily="34" charset="0"/>
                  </a:rPr>
                  <a:t>or </a:t>
                </a:r>
                <a:r>
                  <a:rPr lang="en-US" altLang="zh-CN" sz="1200" dirty="0">
                    <a:solidFill>
                      <a:srgbClr val="FF0000"/>
                    </a:solidFill>
                    <a:latin typeface="Arial" panose="020B0604020202020204" pitchFamily="34" charset="0"/>
                    <a:cs typeface="Arial" panose="020B0604020202020204" pitchFamily="34" charset="0"/>
                  </a:rPr>
                  <a:t>training data </a:t>
                </a:r>
                <a:r>
                  <a:rPr lang="en-US" altLang="zh-CN" sz="1200" dirty="0">
                    <a:latin typeface="Arial" panose="020B0604020202020204" pitchFamily="34" charset="0"/>
                    <a:cs typeface="Arial" panose="020B0604020202020204" pitchFamily="34" charset="0"/>
                  </a:rPr>
                  <a:t>and </a:t>
                </a:r>
                <a:r>
                  <a:rPr lang="en-US" altLang="zh-CN" sz="1200" dirty="0">
                    <a:solidFill>
                      <a:srgbClr val="FF0000"/>
                    </a:solidFill>
                    <a:latin typeface="Arial" panose="020B0604020202020204" pitchFamily="34" charset="0"/>
                    <a:cs typeface="Arial" panose="020B0604020202020204" pitchFamily="34" charset="0"/>
                  </a:rPr>
                  <a:t>other statistical information</a:t>
                </a:r>
                <a:r>
                  <a:rPr lang="en-US" altLang="zh-CN" sz="1200" dirty="0">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altLang="zh-CN" b="1" dirty="0">
                    <a:solidFill>
                      <a:schemeClr val="tx1"/>
                    </a:solidFill>
                  </a:rPr>
                  <a:t>C</a:t>
                </a:r>
                <a:r>
                  <a:rPr lang="en-US" altLang="zh-CN" b="1" dirty="0">
                    <a:latin typeface="Arial" pitchFamily="34" charset="0"/>
                    <a:ea typeface="宋体" pitchFamily="2" charset="-122"/>
                  </a:rPr>
                  <a:t>hoose an </a:t>
                </a:r>
                <a:r>
                  <a:rPr lang="en-US" altLang="zh-CN" b="1" dirty="0">
                    <a:solidFill>
                      <a:srgbClr val="FF0000"/>
                    </a:solidFill>
                    <a:latin typeface="Arial" pitchFamily="34" charset="0"/>
                    <a:ea typeface="宋体" pitchFamily="2" charset="-122"/>
                  </a:rPr>
                  <a:t>intermediate approach </a:t>
                </a:r>
                <a:r>
                  <a:rPr lang="en-US" altLang="zh-CN" dirty="0">
                    <a:latin typeface="Arial" pitchFamily="34" charset="0"/>
                    <a:ea typeface="宋体" pitchFamily="2" charset="-122"/>
                  </a:rPr>
                  <a:t>to obtain a robust form of distributed optimization problem </a:t>
                </a:r>
                <a:r>
                  <a:rPr lang="en-US" altLang="zh-CN" sz="1400" b="1" i="1" dirty="0">
                    <a:solidFill>
                      <a:schemeClr val="tx1"/>
                    </a:solidFill>
                  </a:rPr>
                  <a:t>(DRO):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zh-CN" sz="1200" b="1" dirty="0">
                    <a:latin typeface="Arial" panose="020B0604020202020204" pitchFamily="34" charset="0"/>
                    <a:cs typeface="Arial" panose="020B0604020202020204" pitchFamily="34" charset="0"/>
                  </a:rPr>
                  <a:t>Objective is find a decision </a:t>
                </a:r>
                <a:r>
                  <a:rPr lang="en-US" altLang="zh-CN" sz="1200" b="1" i="0">
                    <a:latin typeface="Cambria Math" panose="02040503050406030204" pitchFamily="18" charset="0"/>
                  </a:rPr>
                  <a:t>𝒙 </a:t>
                </a:r>
                <a:r>
                  <a:rPr lang="en-US" altLang="zh-CN" sz="1200" b="1" dirty="0">
                    <a:latin typeface="Arial" panose="020B0604020202020204" pitchFamily="34" charset="0"/>
                    <a:cs typeface="Arial" panose="020B0604020202020204" pitchFamily="34" charset="0"/>
                  </a:rPr>
                  <a:t>that minimizes the </a:t>
                </a:r>
                <a:r>
                  <a:rPr lang="en-US" altLang="zh-CN" sz="1200" b="1" i="1" dirty="0">
                    <a:solidFill>
                      <a:srgbClr val="FF0000"/>
                    </a:solidFill>
                    <a:latin typeface="Arial" panose="020B0604020202020204" pitchFamily="34" charset="0"/>
                    <a:cs typeface="Arial" panose="020B0604020202020204" pitchFamily="34" charset="0"/>
                  </a:rPr>
                  <a:t>worst-case expected cost </a:t>
                </a:r>
                <a:r>
                  <a:rPr lang="en-US" altLang="zh-CN" sz="1200" b="1" dirty="0">
                    <a:latin typeface="Arial" panose="020B0604020202020204" pitchFamily="34" charset="0"/>
                    <a:cs typeface="Arial" panose="020B0604020202020204" pitchFamily="34" charset="0"/>
                  </a:rPr>
                  <a:t>over an </a:t>
                </a:r>
                <a:r>
                  <a:rPr lang="en-US" altLang="zh-CN" sz="1200" b="1" i="1" dirty="0">
                    <a:solidFill>
                      <a:srgbClr val="FF0000"/>
                    </a:solidFill>
                    <a:latin typeface="Arial" panose="020B0604020202020204" pitchFamily="34" charset="0"/>
                    <a:cs typeface="Arial" panose="020B0604020202020204" pitchFamily="34" charset="0"/>
                  </a:rPr>
                  <a:t>uncertainty set</a:t>
                </a:r>
                <a:r>
                  <a:rPr lang="en-US" altLang="zh-CN" sz="1200" b="1" dirty="0">
                    <a:latin typeface="Arial" panose="020B0604020202020204" pitchFamily="34" charset="0"/>
                    <a:cs typeface="Arial" panose="020B0604020202020204" pitchFamily="34" charset="0"/>
                  </a:rPr>
                  <a:t>.</a:t>
                </a:r>
                <a:endParaRPr lang="zh-CN" altLang="en-US" sz="1200"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mc:Fallback>
      </mc:AlternateContent>
      <p:sp>
        <p:nvSpPr>
          <p:cNvPr id="4" name="灯片编号占位符 3"/>
          <p:cNvSpPr>
            <a:spLocks noGrp="1"/>
          </p:cNvSpPr>
          <p:nvPr>
            <p:ph type="sldNum" sz="quarter" idx="5"/>
          </p:nvPr>
        </p:nvSpPr>
        <p:spPr/>
        <p:txBody>
          <a:bodyPr/>
          <a:lstStyle/>
          <a:p>
            <a:fld id="{D69CDE4F-5AAA-4AFF-9541-2140997E4576}" type="slidenum">
              <a:rPr lang="zh-CN" altLang="en-US" smtClean="0"/>
              <a:t>7</a:t>
            </a:fld>
            <a:endParaRPr lang="zh-CN" altLang="en-US"/>
          </a:p>
        </p:txBody>
      </p:sp>
    </p:spTree>
    <p:extLst>
      <p:ext uri="{BB962C8B-B14F-4D97-AF65-F5344CB8AC3E}">
        <p14:creationId xmlns:p14="http://schemas.microsoft.com/office/powerpoint/2010/main" val="397240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rgbClr val="7030A0"/>
                </a:solidFill>
                <a:latin typeface="Times New Roman" panose="02020603050405020304" pitchFamily="18" charset="0"/>
                <a:cs typeface="Times New Roman" panose="02020603050405020304" pitchFamily="18" charset="0"/>
              </a:rPr>
              <a:t>Now we have to face a Key question: </a:t>
            </a:r>
            <a:r>
              <a:rPr lang="en-US" altLang="zh-CN" sz="1200" b="1" dirty="0">
                <a:solidFill>
                  <a:srgbClr val="FF0000"/>
                </a:solidFill>
                <a:latin typeface="Times New Roman" panose="02020603050405020304" pitchFamily="18" charset="0"/>
                <a:cs typeface="Times New Roman" panose="02020603050405020304" pitchFamily="18" charset="0"/>
              </a:rPr>
              <a:t>How to build ambiguity sets (uncertain sets)?</a:t>
            </a:r>
          </a:p>
          <a:p>
            <a:r>
              <a:rPr lang="en-US" altLang="zh-CN" sz="1200" dirty="0">
                <a:latin typeface="Arial" panose="020B0604020202020204" pitchFamily="34" charset="0"/>
                <a:cs typeface="Arial" panose="020B0604020202020204" pitchFamily="34" charset="0"/>
              </a:rPr>
              <a:t>Specially, the probability distribution quantifying the model parameter uncertainty is known </a:t>
            </a:r>
            <a:r>
              <a:rPr lang="en-US" altLang="zh-CN" sz="1200" b="1" i="1" dirty="0">
                <a:latin typeface="Arial" panose="020B0604020202020204" pitchFamily="34" charset="0"/>
                <a:cs typeface="Arial" panose="020B0604020202020204" pitchFamily="34" charset="0"/>
              </a:rPr>
              <a:t>ambiguously</a:t>
            </a:r>
            <a:r>
              <a:rPr lang="en-US" altLang="zh-CN" sz="1200" dirty="0">
                <a:latin typeface="Arial" panose="020B0604020202020204" pitchFamily="34" charset="0"/>
                <a:cs typeface="Arial" panose="020B0604020202020204" pitchFamily="34" charset="0"/>
              </a:rPr>
              <a:t>. </a:t>
            </a:r>
            <a:r>
              <a:rPr lang="en-US" altLang="zh-CN" sz="1200" b="0" i="0" u="none" strike="noStrike" baseline="0" dirty="0">
                <a:solidFill>
                  <a:srgbClr val="000000"/>
                </a:solidFill>
                <a:latin typeface="Arial" panose="020B0604020202020204" pitchFamily="34" charset="0"/>
                <a:cs typeface="Arial" panose="020B0604020202020204" pitchFamily="34" charset="0"/>
              </a:rPr>
              <a:t>When choosing </a:t>
            </a:r>
            <a:r>
              <a:rPr lang="en-US" altLang="zh-CN" sz="1200" dirty="0">
                <a:latin typeface="Arial" panose="020B0604020202020204" pitchFamily="34" charset="0"/>
                <a:cs typeface="Arial" panose="020B0604020202020204" pitchFamily="34" charset="0"/>
              </a:rPr>
              <a:t>ambiguity sets</a:t>
            </a:r>
            <a:r>
              <a:rPr lang="en-US" altLang="zh-CN" sz="1200" b="0" i="0" u="none" strike="noStrike" baseline="0" dirty="0">
                <a:solidFill>
                  <a:srgbClr val="000000"/>
                </a:solidFill>
                <a:latin typeface="Arial" panose="020B0604020202020204" pitchFamily="34" charset="0"/>
                <a:cs typeface="Arial" panose="020B0604020202020204" pitchFamily="34" charset="0"/>
              </a:rPr>
              <a:t>, we need to consider the following:</a:t>
            </a:r>
          </a:p>
          <a:p>
            <a:pPr marL="285750" indent="-285750" algn="just">
              <a:buFont typeface="Wingdings" panose="05000000000000000000" pitchFamily="2" charset="2"/>
              <a:buChar char="Ø"/>
            </a:pPr>
            <a:r>
              <a:rPr lang="en-US" altLang="zh-CN" sz="1200" dirty="0">
                <a:latin typeface="Arial" panose="020B0604020202020204" pitchFamily="34" charset="0"/>
                <a:cs typeface="Arial" panose="020B0604020202020204" pitchFamily="34" charset="0"/>
              </a:rPr>
              <a:t> Rich enough to contain the </a:t>
            </a:r>
            <a:r>
              <a:rPr lang="en-US" altLang="zh-CN" sz="1200" dirty="0">
                <a:solidFill>
                  <a:srgbClr val="FF0000"/>
                </a:solidFill>
                <a:latin typeface="Arial" panose="020B0604020202020204" pitchFamily="34" charset="0"/>
                <a:cs typeface="Arial" panose="020B0604020202020204" pitchFamily="34" charset="0"/>
              </a:rPr>
              <a:t>true data-generating distribution </a:t>
            </a:r>
            <a:r>
              <a:rPr lang="en-US" altLang="zh-CN" sz="1200" dirty="0">
                <a:latin typeface="Arial" panose="020B0604020202020204" pitchFamily="34" charset="0"/>
                <a:cs typeface="Arial" panose="020B0604020202020204" pitchFamily="34" charset="0"/>
              </a:rPr>
              <a:t>with high confidence.  Chance constraint</a:t>
            </a:r>
          </a:p>
          <a:p>
            <a:pPr marL="342900" indent="-342900" algn="just">
              <a:buFont typeface="Wingdings" panose="05000000000000000000" pitchFamily="2" charset="2"/>
              <a:buChar char="Ø"/>
            </a:pPr>
            <a:r>
              <a:rPr lang="en-US" altLang="zh-CN" sz="1200" dirty="0">
                <a:latin typeface="Arial" panose="020B0604020202020204" pitchFamily="34" charset="0"/>
                <a:cs typeface="Arial" panose="020B0604020202020204" pitchFamily="34" charset="0"/>
              </a:rPr>
              <a:t>Small enough to exclude </a:t>
            </a:r>
            <a:r>
              <a:rPr lang="en-US" altLang="zh-CN" sz="1200" dirty="0">
                <a:solidFill>
                  <a:srgbClr val="FF0000"/>
                </a:solidFill>
                <a:latin typeface="Arial" panose="020B0604020202020204" pitchFamily="34" charset="0"/>
                <a:cs typeface="Arial" panose="020B0604020202020204" pitchFamily="34" charset="0"/>
              </a:rPr>
              <a:t>pathological distributions</a:t>
            </a:r>
            <a:r>
              <a:rPr lang="en-US" altLang="zh-CN" sz="12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en-US" altLang="zh-CN" sz="1200" dirty="0">
                <a:solidFill>
                  <a:srgbClr val="FF0000"/>
                </a:solidFill>
                <a:latin typeface="Arial" panose="020B0604020202020204" pitchFamily="34" charset="0"/>
                <a:cs typeface="Arial" panose="020B0604020202020204" pitchFamily="34" charset="0"/>
              </a:rPr>
              <a:t> Tractability</a:t>
            </a:r>
          </a:p>
          <a:p>
            <a:pPr marL="285750" indent="-285750" algn="just">
              <a:buFont typeface="Wingdings" panose="05000000000000000000" pitchFamily="2" charset="2"/>
              <a:buChar char="Ø"/>
            </a:pPr>
            <a:r>
              <a:rPr lang="en-US" altLang="zh-CN" sz="1200" dirty="0">
                <a:solidFill>
                  <a:srgbClr val="FF0000"/>
                </a:solidFill>
                <a:latin typeface="Arial" panose="020B0604020202020204" pitchFamily="34" charset="0"/>
                <a:cs typeface="Arial" panose="020B0604020202020204" pitchFamily="34" charset="0"/>
              </a:rPr>
              <a:t> Practical (Statistical) Meanings in wireless communication</a:t>
            </a:r>
          </a:p>
          <a:p>
            <a:pPr marL="342900" indent="-342900" algn="just">
              <a:buFont typeface="Wingdings" panose="05000000000000000000" pitchFamily="2" charset="2"/>
              <a:buChar char="Ø"/>
            </a:pPr>
            <a:r>
              <a:rPr lang="en-US" altLang="zh-CN" sz="1200" dirty="0">
                <a:latin typeface="Arial" panose="020B0604020202020204" pitchFamily="34" charset="0"/>
                <a:cs typeface="Arial" panose="020B0604020202020204" pitchFamily="34" charset="0"/>
              </a:rPr>
              <a:t>Performance (the potential loss comparing to the benchmark cases)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200" dirty="0">
                <a:latin typeface="Arial" panose="020B0604020202020204" pitchFamily="34" charset="0"/>
                <a:cs typeface="Arial" panose="020B0604020202020204" pitchFamily="34" charset="0"/>
              </a:rPr>
              <a:t>The form of </a:t>
            </a:r>
            <a:r>
              <a:rPr lang="en-US" altLang="zh-CN" sz="1200" dirty="0">
                <a:solidFill>
                  <a:srgbClr val="FF0000"/>
                </a:solidFill>
                <a:latin typeface="Arial" panose="020B0604020202020204" pitchFamily="34" charset="0"/>
                <a:cs typeface="Arial" panose="020B0604020202020204" pitchFamily="34" charset="0"/>
              </a:rPr>
              <a:t>ambiguity sets </a:t>
            </a:r>
            <a:r>
              <a:rPr lang="en-US" altLang="zh-CN" sz="1200" dirty="0">
                <a:latin typeface="Arial" panose="020B0604020202020204" pitchFamily="34" charset="0"/>
                <a:cs typeface="Arial" panose="020B0604020202020204" pitchFamily="34" charset="0"/>
              </a:rPr>
              <a:t>can be used to classify the </a:t>
            </a:r>
            <a:r>
              <a:rPr lang="en-US" altLang="zh-CN" sz="1200" dirty="0" err="1">
                <a:latin typeface="Arial" panose="020B0604020202020204" pitchFamily="34" charset="0"/>
                <a:cs typeface="Arial" panose="020B0604020202020204" pitchFamily="34" charset="0"/>
              </a:rPr>
              <a:t>distributionally</a:t>
            </a:r>
            <a:r>
              <a:rPr lang="en-US" altLang="zh-CN" sz="1200" dirty="0">
                <a:latin typeface="Arial" panose="020B0604020202020204" pitchFamily="34" charset="0"/>
                <a:cs typeface="Arial" panose="020B0604020202020204" pitchFamily="34" charset="0"/>
              </a:rPr>
              <a:t> robust optimization problems.</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200" b="1" i="1" dirty="0">
                <a:solidFill>
                  <a:srgbClr val="FF0000"/>
                </a:solidFill>
                <a:ea typeface="Cambria Math" panose="02040503050406030204" pitchFamily="18" charset="0"/>
                <a:cs typeface="Arial" panose="020B0604020202020204" pitchFamily="34" charset="0"/>
              </a:rPr>
              <a:t>Moment-based ambiguity sets  and Discrepancy-based ambiguity sets</a:t>
            </a:r>
            <a:endParaRPr lang="zh-CN" altLang="en-US"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endParaRPr lang="en-US" altLang="zh-CN" sz="1200" dirty="0">
              <a:latin typeface="Arial" panose="020B0604020202020204" pitchFamily="34" charset="0"/>
              <a:cs typeface="Arial" panose="020B0604020202020204" pitchFamily="34" charset="0"/>
            </a:endParaRPr>
          </a:p>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8</a:t>
            </a:fld>
            <a:endParaRPr lang="zh-CN" altLang="en-US"/>
          </a:p>
        </p:txBody>
      </p:sp>
    </p:spTree>
    <p:extLst>
      <p:ext uri="{BB962C8B-B14F-4D97-AF65-F5344CB8AC3E}">
        <p14:creationId xmlns:p14="http://schemas.microsoft.com/office/powerpoint/2010/main" val="95752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69CDE4F-5AAA-4AFF-9541-2140997E4576}" type="slidenum">
              <a:rPr lang="zh-CN" altLang="en-US" smtClean="0"/>
              <a:t>9</a:t>
            </a:fld>
            <a:endParaRPr lang="zh-CN" altLang="en-US"/>
          </a:p>
        </p:txBody>
      </p:sp>
    </p:spTree>
    <p:extLst>
      <p:ext uri="{BB962C8B-B14F-4D97-AF65-F5344CB8AC3E}">
        <p14:creationId xmlns:p14="http://schemas.microsoft.com/office/powerpoint/2010/main" val="42733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863C32-2DA1-428E-89CE-D80497EBDFB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C2BCACC-8913-4961-949D-F9D0E1404F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6923213-962E-4B4A-AC5B-0369F112FD25}"/>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9563D4E0-7EDE-4A2E-B297-13F438DA1F6F}"/>
              </a:ext>
            </a:extLst>
          </p:cNvPr>
          <p:cNvSpPr>
            <a:spLocks noGrp="1"/>
          </p:cNvSpPr>
          <p:nvPr>
            <p:ph type="ftr" sz="quarter" idx="11"/>
          </p:nvPr>
        </p:nvSpPr>
        <p:spPr>
          <a:xfrm>
            <a:off x="11721442" y="6497754"/>
            <a:ext cx="401425" cy="298974"/>
          </a:xfrm>
        </p:spPr>
        <p:txBody>
          <a:bodyPr/>
          <a:lstStyle>
            <a:lvl1pPr>
              <a:defRPr sz="1800"/>
            </a:lvl1pPr>
          </a:lstStyle>
          <a:p>
            <a:endParaRPr lang="zh-CN" altLang="en-US" dirty="0"/>
          </a:p>
        </p:txBody>
      </p:sp>
    </p:spTree>
    <p:extLst>
      <p:ext uri="{BB962C8B-B14F-4D97-AF65-F5344CB8AC3E}">
        <p14:creationId xmlns:p14="http://schemas.microsoft.com/office/powerpoint/2010/main" val="160437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32B3B-FB33-45A9-9079-F64B426DD21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C99779D-CC1D-4ED9-96FC-E058A74B7D4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AD5206-D546-4794-9FA1-837756409966}"/>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CC7892BD-4626-431A-87DB-6B66D28CB5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8BD0445-666D-4154-8122-14F694560AB6}"/>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25808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7C483EC-A58E-4B70-81BA-6067D8516D7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94FD3DC-F3AB-4E74-896A-A9FA9C2848F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B8A09A-BA86-4AEA-AFD5-4B001112A602}"/>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D1CED0B7-5394-4535-BB37-1E03CAEF6F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DB6023-97A5-48CA-8A9B-82B3D5744531}"/>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330470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F892E0-02F9-4F31-9DED-0D3B3D00F1A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07D566-2277-4AF4-B0D6-4C7DD045CD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2745A99-D007-4525-AB3E-B01807017257}"/>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C65A6D77-CBA4-4E85-97FC-A207A92413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202FB8-3DA7-451B-B15C-FF087249334D}"/>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1737402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2D7CBC-FB9B-4C3A-990A-C766DFE3AF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1A8929F-E2E7-4B73-A241-FD60A58C0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A7025E8-456B-49FC-B87F-DFC779DCEDC2}"/>
              </a:ext>
            </a:extLst>
          </p:cNvPr>
          <p:cNvSpPr>
            <a:spLocks noGrp="1"/>
          </p:cNvSpPr>
          <p:nvPr>
            <p:ph type="dt" sz="half" idx="10"/>
          </p:nvPr>
        </p:nvSpPr>
        <p:spPr/>
        <p:txBody>
          <a:bodyPr/>
          <a:lstStyle/>
          <a:p>
            <a:endParaRPr lang="zh-CN" altLang="en-US"/>
          </a:p>
        </p:txBody>
      </p:sp>
      <p:sp>
        <p:nvSpPr>
          <p:cNvPr id="5" name="页脚占位符 4">
            <a:extLst>
              <a:ext uri="{FF2B5EF4-FFF2-40B4-BE49-F238E27FC236}">
                <a16:creationId xmlns:a16="http://schemas.microsoft.com/office/drawing/2014/main" id="{7420FB00-C721-433A-94E6-6B56A9BE6D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518D7B-BC2A-4346-B822-CCADA5965DF4}"/>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4118675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93DDA9-1CD3-4372-A352-AF3310DA7AA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0E66D3-647C-40E2-9084-989176A5360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D2EE3C9-08C8-42F7-BBF4-49140262C49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94B1C9A-E700-4437-82A3-5B660F1E45AF}"/>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E2D9278B-BC4B-4C2F-B19D-4B8DF727447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CCA859B-F682-41F1-B24C-49ACDF79A374}"/>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3692051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989CB7-62D4-4C3E-8D0F-060DF43A66F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22B49C7-81F3-4140-8E85-58A01FDC41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31DD41E-7534-4079-9CE2-ADCBA91F3F4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FC1F56F2-EC73-4608-8008-E26F4DEFC4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5FC8E9C-0288-4AD4-AA5C-CF0485A7F14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248483D-C348-4E3D-BFAC-CED1851BFA2B}"/>
              </a:ext>
            </a:extLst>
          </p:cNvPr>
          <p:cNvSpPr>
            <a:spLocks noGrp="1"/>
          </p:cNvSpPr>
          <p:nvPr>
            <p:ph type="dt" sz="half" idx="10"/>
          </p:nvPr>
        </p:nvSpPr>
        <p:spPr/>
        <p:txBody>
          <a:bodyPr/>
          <a:lstStyle/>
          <a:p>
            <a:endParaRPr lang="zh-CN" altLang="en-US"/>
          </a:p>
        </p:txBody>
      </p:sp>
      <p:sp>
        <p:nvSpPr>
          <p:cNvPr id="8" name="页脚占位符 7">
            <a:extLst>
              <a:ext uri="{FF2B5EF4-FFF2-40B4-BE49-F238E27FC236}">
                <a16:creationId xmlns:a16="http://schemas.microsoft.com/office/drawing/2014/main" id="{171B2DE4-E285-4E74-B930-7246D182B70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6BCA231-BDEE-4055-BC2E-6DCEBB3D402B}"/>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223042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5E7DE3-3F12-48F3-ACF3-0417618E55D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CD88884-5A08-4932-8787-24E226DF2DBC}"/>
              </a:ext>
            </a:extLst>
          </p:cNvPr>
          <p:cNvSpPr>
            <a:spLocks noGrp="1"/>
          </p:cNvSpPr>
          <p:nvPr>
            <p:ph type="dt" sz="half" idx="10"/>
          </p:nvPr>
        </p:nvSpPr>
        <p:spPr/>
        <p:txBody>
          <a:bodyPr/>
          <a:lstStyle/>
          <a:p>
            <a:endParaRPr lang="zh-CN" altLang="en-US"/>
          </a:p>
        </p:txBody>
      </p:sp>
      <p:sp>
        <p:nvSpPr>
          <p:cNvPr id="4" name="页脚占位符 3">
            <a:extLst>
              <a:ext uri="{FF2B5EF4-FFF2-40B4-BE49-F238E27FC236}">
                <a16:creationId xmlns:a16="http://schemas.microsoft.com/office/drawing/2014/main" id="{6FDEC5FA-D746-4ADF-B18A-BBE2E82EC9F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745196-95E7-4161-B3B5-665C0765AD63}"/>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327748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4B8704D3-80A8-4BAB-BAE3-8B4E92B8FB75}"/>
              </a:ext>
            </a:extLst>
          </p:cNvPr>
          <p:cNvGrpSpPr/>
          <p:nvPr userDrawn="1"/>
        </p:nvGrpSpPr>
        <p:grpSpPr>
          <a:xfrm>
            <a:off x="3203" y="121289"/>
            <a:ext cx="9419577" cy="682068"/>
            <a:chOff x="3203" y="121289"/>
            <a:chExt cx="9165441" cy="682068"/>
          </a:xfrm>
        </p:grpSpPr>
        <p:sp>
          <p:nvSpPr>
            <p:cNvPr id="6" name="Rectangle 11">
              <a:extLst>
                <a:ext uri="{FF2B5EF4-FFF2-40B4-BE49-F238E27FC236}">
                  <a16:creationId xmlns:a16="http://schemas.microsoft.com/office/drawing/2014/main" id="{5D12ADBE-B319-4736-9A16-619720A816A7}"/>
                </a:ext>
              </a:extLst>
            </p:cNvPr>
            <p:cNvSpPr/>
            <p:nvPr/>
          </p:nvSpPr>
          <p:spPr>
            <a:xfrm rot="10800000">
              <a:off x="3203" y="121289"/>
              <a:ext cx="9165439" cy="68206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9">
              <a:extLst>
                <a:ext uri="{FF2B5EF4-FFF2-40B4-BE49-F238E27FC236}">
                  <a16:creationId xmlns:a16="http://schemas.microsoft.com/office/drawing/2014/main" id="{3A5F844A-A428-45A5-A5E4-3ADA9F9CA316}"/>
                </a:ext>
              </a:extLst>
            </p:cNvPr>
            <p:cNvSpPr/>
            <p:nvPr/>
          </p:nvSpPr>
          <p:spPr>
            <a:xfrm rot="10800000">
              <a:off x="3205" y="159041"/>
              <a:ext cx="9165439" cy="608225"/>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8" name="图片 7">
            <a:extLst>
              <a:ext uri="{FF2B5EF4-FFF2-40B4-BE49-F238E27FC236}">
                <a16:creationId xmlns:a16="http://schemas.microsoft.com/office/drawing/2014/main" id="{25DAEC95-C503-4EDC-89FE-451C9A59B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6823" y="67878"/>
            <a:ext cx="2431576" cy="789013"/>
          </a:xfrm>
          <a:prstGeom prst="rect">
            <a:avLst/>
          </a:prstGeom>
        </p:spPr>
      </p:pic>
      <p:sp>
        <p:nvSpPr>
          <p:cNvPr id="10" name="日期占位符 6">
            <a:extLst>
              <a:ext uri="{FF2B5EF4-FFF2-40B4-BE49-F238E27FC236}">
                <a16:creationId xmlns:a16="http://schemas.microsoft.com/office/drawing/2014/main" id="{ADF758CD-CCDE-4A2F-9867-7222199CAF4E}"/>
              </a:ext>
            </a:extLst>
          </p:cNvPr>
          <p:cNvSpPr>
            <a:spLocks noGrp="1"/>
          </p:cNvSpPr>
          <p:nvPr>
            <p:ph type="dt" sz="half" idx="10"/>
          </p:nvPr>
        </p:nvSpPr>
        <p:spPr>
          <a:xfrm>
            <a:off x="838200" y="6356350"/>
            <a:ext cx="2743200" cy="365125"/>
          </a:xfrm>
        </p:spPr>
        <p:txBody>
          <a:bodyPr/>
          <a:lstStyle/>
          <a:p>
            <a:endParaRPr lang="zh-CN" altLang="en-US"/>
          </a:p>
        </p:txBody>
      </p:sp>
      <p:sp>
        <p:nvSpPr>
          <p:cNvPr id="12" name="灯片编号占位符 8">
            <a:extLst>
              <a:ext uri="{FF2B5EF4-FFF2-40B4-BE49-F238E27FC236}">
                <a16:creationId xmlns:a16="http://schemas.microsoft.com/office/drawing/2014/main" id="{5F8A1911-8CFA-43CD-BF31-B32452783CBC}"/>
              </a:ext>
            </a:extLst>
          </p:cNvPr>
          <p:cNvSpPr>
            <a:spLocks noGrp="1"/>
          </p:cNvSpPr>
          <p:nvPr>
            <p:ph type="sldNum" sz="quarter" idx="12"/>
          </p:nvPr>
        </p:nvSpPr>
        <p:spPr>
          <a:xfrm>
            <a:off x="9327039" y="6384631"/>
            <a:ext cx="2743200" cy="365125"/>
          </a:xfrm>
        </p:spPr>
        <p:txBody>
          <a:bodyPr/>
          <a:lstStyle>
            <a:lvl1pPr>
              <a:defRPr sz="1600" b="1" i="0" baseline="0"/>
            </a:lvl1pPr>
          </a:lstStyle>
          <a:p>
            <a:fld id="{4760F0FC-AD0F-4770-B8B3-8B319AEAE5E5}" type="slidenum">
              <a:rPr lang="zh-CN" altLang="en-US" smtClean="0"/>
              <a:pPr/>
              <a:t>‹#›</a:t>
            </a:fld>
            <a:endParaRPr lang="zh-CN" altLang="en-US" dirty="0"/>
          </a:p>
        </p:txBody>
      </p:sp>
    </p:spTree>
    <p:extLst>
      <p:ext uri="{BB962C8B-B14F-4D97-AF65-F5344CB8AC3E}">
        <p14:creationId xmlns:p14="http://schemas.microsoft.com/office/powerpoint/2010/main" val="198142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C10D88-DDDA-412E-9ECC-136D0620214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EEE604-300C-471B-830B-41A78F3D0E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3571547-E764-49E6-ACE2-3EEAF6183F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DE06043-2524-46B2-959C-6B281F4BD66F}"/>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0B0A3E18-C64B-4E3E-B6C9-48F5279A8C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3AA175-20C2-41BD-85F8-7EEE472069C0}"/>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74243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6C1D5A-3154-4ED8-AFE8-325E0519AB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DA12B0-7F72-4B3E-8419-5C20B0FD6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8A7A8FC-A7E0-4A88-AEDC-42DE596DA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424F4BD-B3AA-414F-AEDE-5BC7285C2F14}"/>
              </a:ext>
            </a:extLst>
          </p:cNvPr>
          <p:cNvSpPr>
            <a:spLocks noGrp="1"/>
          </p:cNvSpPr>
          <p:nvPr>
            <p:ph type="dt" sz="half" idx="10"/>
          </p:nvPr>
        </p:nvSpPr>
        <p:spPr/>
        <p:txBody>
          <a:bodyPr/>
          <a:lstStyle/>
          <a:p>
            <a:endParaRPr lang="zh-CN" altLang="en-US"/>
          </a:p>
        </p:txBody>
      </p:sp>
      <p:sp>
        <p:nvSpPr>
          <p:cNvPr id="6" name="页脚占位符 5">
            <a:extLst>
              <a:ext uri="{FF2B5EF4-FFF2-40B4-BE49-F238E27FC236}">
                <a16:creationId xmlns:a16="http://schemas.microsoft.com/office/drawing/2014/main" id="{8B0D6E4A-B59F-4F1F-9E33-FF378593F1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7B1A44D-1676-41D5-8234-CD1B8D47581F}"/>
              </a:ext>
            </a:extLst>
          </p:cNvPr>
          <p:cNvSpPr>
            <a:spLocks noGrp="1"/>
          </p:cNvSpPr>
          <p:nvPr>
            <p:ph type="sldNum" sz="quarter" idx="12"/>
          </p:nvPr>
        </p:nvSpPr>
        <p:spPr/>
        <p:txBody>
          <a:body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10934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4EC2D70-6C47-4BBC-960D-6BBFCFC2D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8D66CE3-F9CA-4104-AFC6-CEAEBB13D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59919B-6119-4D36-AD54-111C74CEB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8F88BF8E-80FE-47B7-B62A-45CFB0FA6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6130699-F7AD-46BC-A77F-267F87CC9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0F0FC-AD0F-4770-B8B3-8B319AEAE5E5}" type="slidenum">
              <a:rPr lang="zh-CN" altLang="en-US" smtClean="0"/>
              <a:t>‹#›</a:t>
            </a:fld>
            <a:endParaRPr lang="zh-CN" altLang="en-US"/>
          </a:p>
        </p:txBody>
      </p:sp>
    </p:spTree>
    <p:extLst>
      <p:ext uri="{BB962C8B-B14F-4D97-AF65-F5344CB8AC3E}">
        <p14:creationId xmlns:p14="http://schemas.microsoft.com/office/powerpoint/2010/main" val="118391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images.google.com/imgres?imgurl=http://content.answers.com/main/content/wp/en/e/ec/University_of_Houston_Logo.jpg&amp;imgrefurl=http://www.answers.com/topic/university-of-houston&amp;h=83&amp;w=120&amp;sz=10&amp;hl=en&amp;start=9&amp;um=1&amp;usg=__ndURctdQ6wAbbg_GjV38pXxHS7U=&amp;tbnid=HMEGXKmAqkMYXM:&amp;tbnh=61&amp;tbnw=88&amp;prev=/images?q=UH+logo&amp;um=1&amp;hl=en&amp;sa=N"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8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5.png"/></Relationships>
</file>

<file path=ppt/slides/_rels/slide12.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46.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0.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47.png"/><Relationship Id="rId9" Type="http://schemas.openxmlformats.org/officeDocument/2006/relationships/image" Target="../media/image150.png"/></Relationships>
</file>

<file path=ppt/slides/_rels/slide1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8.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1.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56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58.png"/><Relationship Id="rId4" Type="http://schemas.openxmlformats.org/officeDocument/2006/relationships/image" Target="../media/image157.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511.png"/></Relationships>
</file>

<file path=ppt/slides/_rels/slide17.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16.png"/><Relationship Id="rId7" Type="http://schemas.openxmlformats.org/officeDocument/2006/relationships/image" Target="../media/image251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8.xml"/><Relationship Id="rId7" Type="http://schemas.openxmlformats.org/officeDocument/2006/relationships/image" Target="../media/image330.png"/><Relationship Id="rId12" Type="http://schemas.openxmlformats.org/officeDocument/2006/relationships/image" Target="../media/image340.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0.png"/><Relationship Id="rId11" Type="http://schemas.openxmlformats.org/officeDocument/2006/relationships/image" Target="../media/image40.wmf"/><Relationship Id="rId5" Type="http://schemas.openxmlformats.org/officeDocument/2006/relationships/image" Target="../media/image300.png"/><Relationship Id="rId10" Type="http://schemas.openxmlformats.org/officeDocument/2006/relationships/oleObject" Target="../embeddings/oleObject2.bin"/><Relationship Id="rId4" Type="http://schemas.openxmlformats.org/officeDocument/2006/relationships/image" Target="../media/image311.png"/><Relationship Id="rId9" Type="http://schemas.openxmlformats.org/officeDocument/2006/relationships/image" Target="../media/image39.wmf"/></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43.wmf"/><Relationship Id="rId3" Type="http://schemas.openxmlformats.org/officeDocument/2006/relationships/notesSlide" Target="../notesSlides/notesSlide29.xml"/><Relationship Id="rId7" Type="http://schemas.openxmlformats.org/officeDocument/2006/relationships/image" Target="../media/image44.png"/><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1.wmf"/><Relationship Id="rId11" Type="http://schemas.openxmlformats.org/officeDocument/2006/relationships/image" Target="../media/image46.png"/><Relationship Id="rId5" Type="http://schemas.openxmlformats.org/officeDocument/2006/relationships/oleObject" Target="../embeddings/oleObject3.bin"/><Relationship Id="rId10" Type="http://schemas.openxmlformats.org/officeDocument/2006/relationships/image" Target="../media/image42.wmf"/><Relationship Id="rId4" Type="http://schemas.openxmlformats.org/officeDocument/2006/relationships/image" Target="../media/image380.png"/><Relationship Id="rId9" Type="http://schemas.openxmlformats.org/officeDocument/2006/relationships/oleObject" Target="../embeddings/oleObject4.bin"/><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40.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520.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00.png"/></Relationships>
</file>

<file path=ppt/slides/_rels/slide3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50.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00.png"/><Relationship Id="rId7"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80.png"/><Relationship Id="rId5" Type="http://schemas.openxmlformats.org/officeDocument/2006/relationships/image" Target="../media/image58.png"/><Relationship Id="rId10" Type="http://schemas.openxmlformats.org/officeDocument/2006/relationships/image" Target="../media/image48.png"/><Relationship Id="rId4" Type="http://schemas.openxmlformats.org/officeDocument/2006/relationships/image" Target="../media/image57.png"/><Relationship Id="rId9"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257.png"/><Relationship Id="rId13" Type="http://schemas.openxmlformats.org/officeDocument/2006/relationships/image" Target="../media/image81.png"/><Relationship Id="rId18" Type="http://schemas.openxmlformats.org/officeDocument/2006/relationships/image" Target="../media/image112.png"/><Relationship Id="rId21" Type="http://schemas.openxmlformats.org/officeDocument/2006/relationships/image" Target="../media/image272.png"/><Relationship Id="rId7" Type="http://schemas.openxmlformats.org/officeDocument/2006/relationships/image" Target="../media/image77.png"/><Relationship Id="rId12" Type="http://schemas.openxmlformats.org/officeDocument/2006/relationships/image" Target="../media/image80.png"/><Relationship Id="rId17" Type="http://schemas.openxmlformats.org/officeDocument/2006/relationships/image" Target="../media/image106.png"/><Relationship Id="rId2" Type="http://schemas.openxmlformats.org/officeDocument/2006/relationships/notesSlide" Target="../notesSlides/notesSlide41.xml"/><Relationship Id="rId16" Type="http://schemas.openxmlformats.org/officeDocument/2006/relationships/image" Target="../media/image267.png"/><Relationship Id="rId20"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255.png"/><Relationship Id="rId11" Type="http://schemas.openxmlformats.org/officeDocument/2006/relationships/image" Target="../media/image79.png"/><Relationship Id="rId5" Type="http://schemas.openxmlformats.org/officeDocument/2006/relationships/image" Target="../media/image254.png"/><Relationship Id="rId15" Type="http://schemas.openxmlformats.org/officeDocument/2006/relationships/image" Target="../media/image83.png"/><Relationship Id="rId23" Type="http://schemas.openxmlformats.org/officeDocument/2006/relationships/image" Target="../media/image274.png"/><Relationship Id="rId10" Type="http://schemas.openxmlformats.org/officeDocument/2006/relationships/image" Target="../media/image78.png"/><Relationship Id="rId19" Type="http://schemas.openxmlformats.org/officeDocument/2006/relationships/image" Target="../media/image120.png"/><Relationship Id="rId9" Type="http://schemas.openxmlformats.org/officeDocument/2006/relationships/image" Target="../media/image258.png"/><Relationship Id="rId14" Type="http://schemas.openxmlformats.org/officeDocument/2006/relationships/image" Target="../media/image82.png"/><Relationship Id="rId22" Type="http://schemas.openxmlformats.org/officeDocument/2006/relationships/image" Target="../media/image273.png"/></Relationships>
</file>

<file path=ppt/slides/_rels/slide42.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00.png"/><Relationship Id="rId7" Type="http://schemas.openxmlformats.org/officeDocument/2006/relationships/image" Target="../media/image161.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7.png"/><Relationship Id="rId5" Type="http://schemas.openxmlformats.org/officeDocument/2006/relationships/image" Target="../media/image110.png"/><Relationship Id="rId10" Type="http://schemas.openxmlformats.org/officeDocument/2006/relationships/image" Target="../media/image86.png"/><Relationship Id="rId4" Type="http://schemas.openxmlformats.org/officeDocument/2006/relationships/image" Target="../media/image140.png"/><Relationship Id="rId9" Type="http://schemas.openxmlformats.org/officeDocument/2006/relationships/image" Target="../media/image181.png"/></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88.png"/><Relationship Id="rId7" Type="http://schemas.openxmlformats.org/officeDocument/2006/relationships/image" Target="../media/image9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80.png"/><Relationship Id="rId5" Type="http://schemas.openxmlformats.org/officeDocument/2006/relationships/image" Target="../media/image85.png"/><Relationship Id="rId4" Type="http://schemas.openxmlformats.org/officeDocument/2006/relationships/image" Target="../media/image89.png"/><Relationship Id="rId9" Type="http://schemas.openxmlformats.org/officeDocument/2006/relationships/image" Target="../media/image91.png"/></Relationships>
</file>

<file path=ppt/slides/_rels/slide44.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7.png"/><Relationship Id="rId7" Type="http://schemas.openxmlformats.org/officeDocument/2006/relationships/image" Target="../media/image9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331.png"/><Relationship Id="rId10" Type="http://schemas.openxmlformats.org/officeDocument/2006/relationships/image" Target="../media/image96.png"/><Relationship Id="rId4" Type="http://schemas.openxmlformats.org/officeDocument/2006/relationships/image" Target="../media/image86.png"/><Relationship Id="rId9" Type="http://schemas.openxmlformats.org/officeDocument/2006/relationships/image" Target="../media/image95.png"/></Relationships>
</file>

<file path=ppt/slides/_rels/slide4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8.png"/><Relationship Id="rId7" Type="http://schemas.openxmlformats.org/officeDocument/2006/relationships/image" Target="../media/image10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99.png"/><Relationship Id="rId9"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0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10.png"/></Relationships>
</file>

<file path=ppt/slides/_rels/slide5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notesSlide" Target="../notesSlides/notesSlide50.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HnoYATP primary_WHITE.png">
            <a:extLst>
              <a:ext uri="{FF2B5EF4-FFF2-40B4-BE49-F238E27FC236}">
                <a16:creationId xmlns:a16="http://schemas.microsoft.com/office/drawing/2014/main" id="{BB942D19-3626-43E0-A9BF-8474C97DEF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0063" y="6132514"/>
            <a:ext cx="142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0">
            <a:extLst>
              <a:ext uri="{FF2B5EF4-FFF2-40B4-BE49-F238E27FC236}">
                <a16:creationId xmlns:a16="http://schemas.microsoft.com/office/drawing/2014/main" id="{DCF58A63-0742-4CED-AE37-D5608366F046}"/>
              </a:ext>
            </a:extLst>
          </p:cNvPr>
          <p:cNvSpPr/>
          <p:nvPr/>
        </p:nvSpPr>
        <p:spPr>
          <a:xfrm>
            <a:off x="1524000" y="0"/>
            <a:ext cx="1892300" cy="6858000"/>
          </a:xfrm>
          <a:prstGeom prst="rect">
            <a:avLst/>
          </a:prstGeom>
          <a:solidFill>
            <a:srgbClr val="C3092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7">
            <a:extLst>
              <a:ext uri="{FF2B5EF4-FFF2-40B4-BE49-F238E27FC236}">
                <a16:creationId xmlns:a16="http://schemas.microsoft.com/office/drawing/2014/main" id="{3111191E-C41A-448F-9653-1E44BE54F4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3101" y="6303964"/>
            <a:ext cx="9747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3">
            <a:extLst>
              <a:ext uri="{FF2B5EF4-FFF2-40B4-BE49-F238E27FC236}">
                <a16:creationId xmlns:a16="http://schemas.microsoft.com/office/drawing/2014/main" id="{7D07F97B-820F-4CD4-BF41-798FEFD18DD4}"/>
              </a:ext>
            </a:extLst>
          </p:cNvPr>
          <p:cNvSpPr/>
          <p:nvPr/>
        </p:nvSpPr>
        <p:spPr>
          <a:xfrm>
            <a:off x="1524000" y="2292350"/>
            <a:ext cx="1892300"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54">
            <a:extLst>
              <a:ext uri="{FF2B5EF4-FFF2-40B4-BE49-F238E27FC236}">
                <a16:creationId xmlns:a16="http://schemas.microsoft.com/office/drawing/2014/main" id="{E24438E0-9954-4F19-9927-1B2233797071}"/>
              </a:ext>
            </a:extLst>
          </p:cNvPr>
          <p:cNvSpPr/>
          <p:nvPr/>
        </p:nvSpPr>
        <p:spPr>
          <a:xfrm>
            <a:off x="1524000" y="763589"/>
            <a:ext cx="1892300"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56">
            <a:extLst>
              <a:ext uri="{FF2B5EF4-FFF2-40B4-BE49-F238E27FC236}">
                <a16:creationId xmlns:a16="http://schemas.microsoft.com/office/drawing/2014/main" id="{5857E422-4DFF-4455-8941-F607BB7265C2}"/>
              </a:ext>
            </a:extLst>
          </p:cNvPr>
          <p:cNvSpPr/>
          <p:nvPr/>
        </p:nvSpPr>
        <p:spPr>
          <a:xfrm>
            <a:off x="1524000" y="5330825"/>
            <a:ext cx="1892300" cy="763588"/>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57">
            <a:extLst>
              <a:ext uri="{FF2B5EF4-FFF2-40B4-BE49-F238E27FC236}">
                <a16:creationId xmlns:a16="http://schemas.microsoft.com/office/drawing/2014/main" id="{63BA7A21-BDCD-4A86-AF5C-A516D47B46DA}"/>
              </a:ext>
            </a:extLst>
          </p:cNvPr>
          <p:cNvSpPr/>
          <p:nvPr/>
        </p:nvSpPr>
        <p:spPr>
          <a:xfrm>
            <a:off x="1524000" y="3821114"/>
            <a:ext cx="1892300" cy="763587"/>
          </a:xfrm>
          <a:prstGeom prst="rect">
            <a:avLst/>
          </a:prstGeom>
          <a:solidFill>
            <a:srgbClr val="7B12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文本框 22">
            <a:extLst>
              <a:ext uri="{FF2B5EF4-FFF2-40B4-BE49-F238E27FC236}">
                <a16:creationId xmlns:a16="http://schemas.microsoft.com/office/drawing/2014/main" id="{B885CE75-5B4B-442F-A53A-AE84C3B06467}"/>
              </a:ext>
            </a:extLst>
          </p:cNvPr>
          <p:cNvSpPr txBox="1"/>
          <p:nvPr/>
        </p:nvSpPr>
        <p:spPr>
          <a:xfrm>
            <a:off x="3466546" y="975118"/>
            <a:ext cx="8677996" cy="1348446"/>
          </a:xfrm>
          <a:prstGeom prst="rect">
            <a:avLst/>
          </a:prstGeom>
          <a:noFill/>
        </p:spPr>
        <p:txBody>
          <a:bodyPr wrap="square" rtlCol="0">
            <a:spAutoFit/>
          </a:bodyPr>
          <a:lstStyle/>
          <a:p>
            <a:pPr algn="ctr">
              <a:lnSpc>
                <a:spcPct val="150000"/>
              </a:lnSpc>
            </a:pPr>
            <a:r>
              <a:rPr lang="en-US" altLang="zh-CN" sz="2900" b="1" dirty="0" err="1">
                <a:solidFill>
                  <a:srgbClr val="7030A0"/>
                </a:solidFill>
                <a:latin typeface="Arial" panose="020B0604020202020204" pitchFamily="34" charset="0"/>
                <a:ea typeface="微软雅黑 Light" panose="020B0502040204020203" pitchFamily="34" charset="-122"/>
                <a:cs typeface="Arial" panose="020B0604020202020204" pitchFamily="34" charset="0"/>
              </a:rPr>
              <a:t>Distributionally</a:t>
            </a:r>
            <a:r>
              <a:rPr lang="en-US" altLang="zh-CN" sz="2900" b="1" dirty="0">
                <a:solidFill>
                  <a:srgbClr val="7030A0"/>
                </a:solidFill>
                <a:latin typeface="Arial" panose="020B0604020202020204" pitchFamily="34" charset="0"/>
                <a:ea typeface="微软雅黑 Light" panose="020B0502040204020203" pitchFamily="34" charset="-122"/>
                <a:cs typeface="Arial" panose="020B0604020202020204" pitchFamily="34" charset="0"/>
              </a:rPr>
              <a:t> Robust Optimization and Its Applications in Communication and Networking</a:t>
            </a:r>
            <a:endParaRPr lang="zh-CN" altLang="en-US" sz="2900" b="1" dirty="0">
              <a:solidFill>
                <a:srgbClr val="7030A0"/>
              </a:solidFill>
              <a:latin typeface="Arial" panose="020B0604020202020204" pitchFamily="34" charset="0"/>
              <a:ea typeface="微软雅黑 Light" panose="020B0502040204020203" pitchFamily="34" charset="-122"/>
              <a:cs typeface="Arial" panose="020B0604020202020204" pitchFamily="34" charset="0"/>
            </a:endParaRPr>
          </a:p>
        </p:txBody>
      </p:sp>
      <p:sp>
        <p:nvSpPr>
          <p:cNvPr id="24" name="文本框 23">
            <a:extLst>
              <a:ext uri="{FF2B5EF4-FFF2-40B4-BE49-F238E27FC236}">
                <a16:creationId xmlns:a16="http://schemas.microsoft.com/office/drawing/2014/main" id="{DF931F37-025F-4111-9B83-2BE7E6F43260}"/>
              </a:ext>
            </a:extLst>
          </p:cNvPr>
          <p:cNvSpPr txBox="1"/>
          <p:nvPr/>
        </p:nvSpPr>
        <p:spPr>
          <a:xfrm>
            <a:off x="3750340" y="4771218"/>
            <a:ext cx="7940287" cy="830997"/>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Thanks to Drs. Lei Fan, Zhuang Ling, Kai-Chu Tsai, </a:t>
            </a:r>
            <a:r>
              <a:rPr lang="en-US" altLang="zh-CN" sz="2400" dirty="0" err="1">
                <a:latin typeface="Times New Roman" panose="02020603050405020304" pitchFamily="18" charset="0"/>
                <a:cs typeface="Times New Roman" panose="02020603050405020304" pitchFamily="18" charset="0"/>
              </a:rPr>
              <a:t>Hongliang</a:t>
            </a:r>
            <a:r>
              <a:rPr lang="en-US" altLang="zh-CN" sz="2400" dirty="0">
                <a:latin typeface="Times New Roman" panose="02020603050405020304" pitchFamily="18" charset="0"/>
                <a:cs typeface="Times New Roman" panose="02020603050405020304" pitchFamily="18" charset="0"/>
              </a:rPr>
              <a:t> Zhang, </a:t>
            </a:r>
            <a:r>
              <a:rPr lang="en-US" altLang="zh-CN" sz="2400" dirty="0" err="1">
                <a:latin typeface="Times New Roman" panose="02020603050405020304" pitchFamily="18" charset="0"/>
                <a:cs typeface="Times New Roman" panose="02020603050405020304" pitchFamily="18" charset="0"/>
              </a:rPr>
              <a:t>Yali</a:t>
            </a:r>
            <a:r>
              <a:rPr lang="en-US" altLang="zh-CN" sz="2400" dirty="0">
                <a:latin typeface="Times New Roman" panose="02020603050405020304" pitchFamily="18" charset="0"/>
                <a:cs typeface="Times New Roman" panose="02020603050405020304" pitchFamily="18" charset="0"/>
              </a:rPr>
              <a:t> Chen, Yang Yang, and Yuan Zi</a:t>
            </a:r>
          </a:p>
        </p:txBody>
      </p:sp>
      <p:sp>
        <p:nvSpPr>
          <p:cNvPr id="18" name="灯片编号占位符 1">
            <a:extLst>
              <a:ext uri="{FF2B5EF4-FFF2-40B4-BE49-F238E27FC236}">
                <a16:creationId xmlns:a16="http://schemas.microsoft.com/office/drawing/2014/main" id="{0B1294BC-8F97-4F1F-905D-460055D4CD03}"/>
              </a:ext>
            </a:extLst>
          </p:cNvPr>
          <p:cNvSpPr>
            <a:spLocks noGrp="1"/>
          </p:cNvSpPr>
          <p:nvPr>
            <p:ph type="sldNum" sz="quarter" idx="12"/>
          </p:nvPr>
        </p:nvSpPr>
        <p:spPr>
          <a:xfrm>
            <a:off x="9327039" y="6384631"/>
            <a:ext cx="2743200" cy="365125"/>
          </a:xfrm>
        </p:spPr>
        <p:txBody>
          <a:bodyPr/>
          <a:lstStyle/>
          <a:p>
            <a:fld id="{4760F0FC-AD0F-4770-B8B3-8B319AEAE5E5}" type="slidenum">
              <a:rPr lang="zh-CN" altLang="en-US" sz="1600" smtClean="0"/>
              <a:pPr/>
              <a:t>1</a:t>
            </a:fld>
            <a:endParaRPr lang="zh-CN" altLang="en-US" sz="1600" dirty="0"/>
          </a:p>
        </p:txBody>
      </p:sp>
      <p:sp>
        <p:nvSpPr>
          <p:cNvPr id="14" name="文本框 13">
            <a:extLst>
              <a:ext uri="{FF2B5EF4-FFF2-40B4-BE49-F238E27FC236}">
                <a16:creationId xmlns:a16="http://schemas.microsoft.com/office/drawing/2014/main" id="{8040A559-B298-4886-9C91-27EE4B80EA50}"/>
              </a:ext>
            </a:extLst>
          </p:cNvPr>
          <p:cNvSpPr txBox="1"/>
          <p:nvPr/>
        </p:nvSpPr>
        <p:spPr>
          <a:xfrm>
            <a:off x="4720944" y="2463349"/>
            <a:ext cx="6093994" cy="830997"/>
          </a:xfrm>
          <a:prstGeom prst="rect">
            <a:avLst/>
          </a:prstGeom>
          <a:noFill/>
        </p:spPr>
        <p:txBody>
          <a:bodyPr wrap="square">
            <a:spAutoFit/>
          </a:bodyPr>
          <a:lstStyle/>
          <a:p>
            <a:pPr algn="ctr"/>
            <a:r>
              <a:rPr lang="en-US" altLang="zh-CN" sz="2400" dirty="0">
                <a:latin typeface="Times New Roman" panose="02020603050405020304" pitchFamily="18" charset="0"/>
                <a:cs typeface="Times New Roman" panose="02020603050405020304" pitchFamily="18" charset="0"/>
              </a:rPr>
              <a:t>Zhu Han, IEEE/AAAS Fellow</a:t>
            </a:r>
          </a:p>
          <a:p>
            <a:pPr algn="ctr"/>
            <a:r>
              <a:rPr lang="en-US" altLang="zh-CN" sz="2400" dirty="0">
                <a:latin typeface="Times New Roman" panose="02020603050405020304" pitchFamily="18" charset="0"/>
                <a:cs typeface="Times New Roman" panose="02020603050405020304" pitchFamily="18" charset="0"/>
              </a:rPr>
              <a:t>University of Houston</a:t>
            </a:r>
          </a:p>
        </p:txBody>
      </p:sp>
      <p:pic>
        <p:nvPicPr>
          <p:cNvPr id="16" name="Picture 12" descr="http://tbn0.google.com/images?q=tbn:HMEGXKmAqkMYXM:http://content.answers.com/main/content/wp/en/e/ec/University_of_Houston_Logo.jpg">
            <a:hlinkClick r:id="rId5"/>
            <a:extLst>
              <a:ext uri="{FF2B5EF4-FFF2-40B4-BE49-F238E27FC236}">
                <a16:creationId xmlns:a16="http://schemas.microsoft.com/office/drawing/2014/main" id="{9CDF37C6-A0D7-FA4E-BF4E-7CCDBC64F2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2172" y="3628968"/>
            <a:ext cx="1071538" cy="1000108"/>
          </a:xfrm>
          <a:prstGeom prst="rect">
            <a:avLst/>
          </a:prstGeom>
          <a:noFill/>
          <a:ln>
            <a:noFill/>
          </a:ln>
        </p:spPr>
      </p:pic>
      <p:sp>
        <p:nvSpPr>
          <p:cNvPr id="2" name="Rectangle 1">
            <a:extLst>
              <a:ext uri="{FF2B5EF4-FFF2-40B4-BE49-F238E27FC236}">
                <a16:creationId xmlns:a16="http://schemas.microsoft.com/office/drawing/2014/main" id="{65C0F2FB-EB19-134D-BB2A-6A4D548779E1}"/>
              </a:ext>
            </a:extLst>
          </p:cNvPr>
          <p:cNvSpPr/>
          <p:nvPr/>
        </p:nvSpPr>
        <p:spPr>
          <a:xfrm>
            <a:off x="5771172" y="5636276"/>
            <a:ext cx="4068743" cy="369332"/>
          </a:xfrm>
          <a:prstGeom prst="rect">
            <a:avLst/>
          </a:prstGeom>
        </p:spPr>
        <p:txBody>
          <a:bodyPr wrap="none">
            <a:spAutoFit/>
          </a:bodyPr>
          <a:lstStyle/>
          <a:p>
            <a:r>
              <a:rPr lang="en-US" dirty="0"/>
              <a:t>http://</a:t>
            </a:r>
            <a:r>
              <a:rPr lang="en-US" dirty="0" err="1"/>
              <a:t>wireless.egr.uh.edu</a:t>
            </a:r>
            <a:r>
              <a:rPr lang="en-US" dirty="0"/>
              <a:t>/</a:t>
            </a:r>
            <a:r>
              <a:rPr lang="en-US" dirty="0" err="1"/>
              <a:t>research.htm</a:t>
            </a:r>
            <a:endParaRPr lang="en-US" dirty="0"/>
          </a:p>
        </p:txBody>
      </p:sp>
    </p:spTree>
    <p:extLst>
      <p:ext uri="{BB962C8B-B14F-4D97-AF65-F5344CB8AC3E}">
        <p14:creationId xmlns:p14="http://schemas.microsoft.com/office/powerpoint/2010/main" val="536056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a:xfrm>
            <a:off x="9327039" y="6384631"/>
            <a:ext cx="2743200" cy="365125"/>
          </a:xfrm>
        </p:spPr>
        <p:txBody>
          <a:bodyPr/>
          <a:lstStyle/>
          <a:p>
            <a:fld id="{4760F0FC-AD0F-4770-B8B3-8B319AEAE5E5}" type="slidenum">
              <a:rPr lang="zh-CN" altLang="en-US" smtClean="0">
                <a:latin typeface="Arial" panose="020B0604020202020204" pitchFamily="34" charset="0"/>
                <a:cs typeface="Arial" panose="020B0604020202020204" pitchFamily="34" charset="0"/>
              </a:rPr>
              <a:pPr/>
              <a:t>10</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Motivation</a:t>
            </a:r>
            <a:endParaRPr lang="zh-CN" altLang="en-US" sz="2800" b="1" dirty="0">
              <a:solidFill>
                <a:srgbClr val="035F78"/>
              </a:solidFill>
              <a:latin typeface="Bookman Old Style" panose="02050604050505020204" pitchFamily="18" charset="0"/>
            </a:endParaRPr>
          </a:p>
        </p:txBody>
      </p:sp>
      <p:sp>
        <p:nvSpPr>
          <p:cNvPr id="12" name="文本框 11">
            <a:extLst>
              <a:ext uri="{FF2B5EF4-FFF2-40B4-BE49-F238E27FC236}">
                <a16:creationId xmlns:a16="http://schemas.microsoft.com/office/drawing/2014/main" id="{9140D8C2-C392-4144-B548-60C3043A8E30}"/>
              </a:ext>
            </a:extLst>
          </p:cNvPr>
          <p:cNvSpPr txBox="1"/>
          <p:nvPr/>
        </p:nvSpPr>
        <p:spPr>
          <a:xfrm>
            <a:off x="418617" y="3031556"/>
            <a:ext cx="8280920" cy="400110"/>
          </a:xfrm>
          <a:prstGeom prst="rect">
            <a:avLst/>
          </a:prstGeom>
          <a:noFill/>
        </p:spPr>
        <p:txBody>
          <a:bodyPr wrap="square" rtlCol="0">
            <a:spAutoFit/>
          </a:bodyPr>
          <a:lstStyle/>
          <a:p>
            <a:r>
              <a:rPr lang="en-US" altLang="zh-CN" sz="2000" dirty="0">
                <a:solidFill>
                  <a:schemeClr val="tx1"/>
                </a:solidFill>
                <a:latin typeface="Arial" panose="020B0604020202020204" pitchFamily="34" charset="0"/>
                <a:cs typeface="Arial" panose="020B0604020202020204" pitchFamily="34" charset="0"/>
              </a:rPr>
              <a:t>Ambiguity sets based on probability distance:</a:t>
            </a:r>
            <a:endParaRPr lang="en-US" altLang="zh-CN" sz="2800" dirty="0">
              <a:solidFill>
                <a:schemeClr val="tx1"/>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B1DD103C-B138-4170-A96B-FE1A4F3FCFA8}"/>
              </a:ext>
            </a:extLst>
          </p:cNvPr>
          <p:cNvSpPr txBox="1"/>
          <p:nvPr/>
        </p:nvSpPr>
        <p:spPr>
          <a:xfrm>
            <a:off x="418616" y="5079038"/>
            <a:ext cx="11354763" cy="707886"/>
          </a:xfrm>
          <a:prstGeom prst="rect">
            <a:avLst/>
          </a:prstGeom>
          <a:noFill/>
        </p:spPr>
        <p:txBody>
          <a:bodyPr wrap="square">
            <a:spAutoFit/>
          </a:bodyPr>
          <a:lstStyle/>
          <a:p>
            <a:pPr algn="just"/>
            <a:r>
              <a:rPr lang="en-US" altLang="zh-CN" sz="2000" dirty="0">
                <a:solidFill>
                  <a:schemeClr val="tx1"/>
                </a:solidFill>
                <a:latin typeface="Arial" panose="020B0604020202020204" pitchFamily="34" charset="0"/>
                <a:cs typeface="Arial" panose="020B0604020202020204" pitchFamily="34" charset="0"/>
              </a:rPr>
              <a:t>By selecting a suitable </a:t>
            </a:r>
            <a:r>
              <a:rPr lang="en-US" altLang="zh-CN" sz="2000" i="1" dirty="0">
                <a:solidFill>
                  <a:schemeClr val="tx1"/>
                </a:solidFill>
                <a:latin typeface="Arial" panose="020B0604020202020204" pitchFamily="34" charset="0"/>
                <a:cs typeface="Arial" panose="020B0604020202020204" pitchFamily="34" charset="0"/>
              </a:rPr>
              <a:t>metric</a:t>
            </a:r>
            <a:r>
              <a:rPr lang="en-US" altLang="zh-CN" sz="2000" dirty="0">
                <a:solidFill>
                  <a:schemeClr val="tx1"/>
                </a:solidFill>
                <a:latin typeface="Arial" panose="020B0604020202020204" pitchFamily="34" charset="0"/>
                <a:cs typeface="Arial" panose="020B0604020202020204" pitchFamily="34" charset="0"/>
              </a:rPr>
              <a:t>, certain </a:t>
            </a:r>
            <a:r>
              <a:rPr lang="en-US" altLang="zh-CN" sz="2000" i="1" dirty="0">
                <a:solidFill>
                  <a:schemeClr val="tx1"/>
                </a:solidFill>
                <a:latin typeface="Arial" panose="020B0604020202020204" pitchFamily="34" charset="0"/>
                <a:cs typeface="Arial" panose="020B0604020202020204" pitchFamily="34" charset="0"/>
              </a:rPr>
              <a:t>infinite-dimensional</a:t>
            </a:r>
            <a:r>
              <a:rPr lang="en-US" altLang="zh-CN" sz="2000" dirty="0">
                <a:solidFill>
                  <a:schemeClr val="tx1"/>
                </a:solidFill>
                <a:latin typeface="Arial" panose="020B0604020202020204" pitchFamily="34" charset="0"/>
                <a:cs typeface="Arial" panose="020B0604020202020204" pitchFamily="34" charset="0"/>
              </a:rPr>
              <a:t> convex DRO problems can be transformed into </a:t>
            </a:r>
            <a:r>
              <a:rPr lang="en-US" altLang="zh-CN" sz="2000" i="1" dirty="0">
                <a:solidFill>
                  <a:schemeClr val="tx1"/>
                </a:solidFill>
                <a:latin typeface="Arial" panose="020B0604020202020204" pitchFamily="34" charset="0"/>
                <a:cs typeface="Arial" panose="020B0604020202020204" pitchFamily="34" charset="0"/>
              </a:rPr>
              <a:t>finite-dimensional</a:t>
            </a:r>
            <a:r>
              <a:rPr lang="en-US" altLang="zh-CN" sz="2000" dirty="0">
                <a:solidFill>
                  <a:schemeClr val="tx1"/>
                </a:solidFill>
                <a:latin typeface="Arial" panose="020B0604020202020204" pitchFamily="34" charset="0"/>
                <a:cs typeface="Arial" panose="020B0604020202020204" pitchFamily="34" charset="0"/>
              </a:rPr>
              <a:t> convex optimization problems</a:t>
            </a:r>
            <a:endParaRPr lang="zh-CN" altLang="en-US" sz="2000" dirty="0"/>
          </a:p>
        </p:txBody>
      </p:sp>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AA0C2842-AE88-4B12-9966-57AEBA16685C}"/>
                  </a:ext>
                </a:extLst>
              </p:cNvPr>
              <p:cNvSpPr txBox="1"/>
              <p:nvPr/>
            </p:nvSpPr>
            <p:spPr>
              <a:xfrm>
                <a:off x="3336403" y="3478623"/>
                <a:ext cx="6094070" cy="1594154"/>
              </a:xfrm>
              <a:prstGeom prst="rect">
                <a:avLst/>
              </a:prstGeom>
              <a:noFill/>
            </p:spPr>
            <p:txBody>
              <a:bodyPr wrap="square">
                <a:spAutoFit/>
              </a:bodyPr>
              <a:lstStyle/>
              <a:p>
                <a:r>
                  <a:rPr lang="zh-CN" altLang="en-US" sz="24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zh-CN" altLang="en-US" sz="2400" i="1">
                        <a:solidFill>
                          <a:schemeClr val="tx1"/>
                        </a:solidFill>
                        <a:latin typeface="Cambria Math" panose="02040503050406030204" pitchFamily="18" charset="0"/>
                      </a:rPr>
                      <m:t>𝒫</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𝑃</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𝑑</m:t>
                    </m:r>
                    <m:r>
                      <a:rPr lang="en-US" altLang="zh-CN" sz="2400" b="0" i="1" smtClean="0">
                        <a:solidFill>
                          <a:schemeClr val="tx1"/>
                        </a:solidFill>
                        <a:latin typeface="Cambria Math" panose="02040503050406030204" pitchFamily="18" charset="0"/>
                      </a:rPr>
                      <m:t>(</m:t>
                    </m:r>
                    <m:acc>
                      <m:accPr>
                        <m:chr m:val="̂"/>
                        <m:ctrlPr>
                          <a:rPr lang="en-US" altLang="zh-CN" sz="2400" i="1">
                            <a:solidFill>
                              <a:schemeClr val="tx1"/>
                            </a:solidFill>
                            <a:latin typeface="Cambria Math" panose="02040503050406030204" pitchFamily="18" charset="0"/>
                          </a:rPr>
                        </m:ctrlPr>
                      </m:accPr>
                      <m:e>
                        <m:sSub>
                          <m:sSubPr>
                            <m:ctrlPr>
                              <a:rPr lang="en-US" altLang="zh-CN" sz="2400" i="1">
                                <a:solidFill>
                                  <a:schemeClr val="tx1"/>
                                </a:solidFill>
                                <a:latin typeface="Cambria Math" panose="02040503050406030204" pitchFamily="18" charset="0"/>
                              </a:rPr>
                            </m:ctrlPr>
                          </m:sSubPr>
                          <m:e>
                            <m:r>
                              <a:rPr lang="en-US" altLang="zh-CN" sz="2400" i="1">
                                <a:solidFill>
                                  <a:schemeClr val="tx1"/>
                                </a:solidFill>
                                <a:latin typeface="Cambria Math" panose="02040503050406030204" pitchFamily="18" charset="0"/>
                              </a:rPr>
                              <m:t>𝑃</m:t>
                            </m:r>
                          </m:e>
                          <m:sub>
                            <m:r>
                              <a:rPr lang="en-US" altLang="zh-CN" sz="2400" i="1">
                                <a:solidFill>
                                  <a:schemeClr val="tx1"/>
                                </a:solidFill>
                                <a:latin typeface="Cambria Math" panose="02040503050406030204" pitchFamily="18" charset="0"/>
                              </a:rPr>
                              <m:t>𝑁</m:t>
                            </m:r>
                          </m:sub>
                        </m:sSub>
                      </m:e>
                    </m:acc>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𝑃</m:t>
                    </m:r>
                    <m:r>
                      <a:rPr lang="en-US" altLang="zh-CN" sz="2400" b="0" i="1" smtClean="0">
                        <a:solidFill>
                          <a:schemeClr val="tx1"/>
                        </a:solidFill>
                        <a:latin typeface="Cambria Math" panose="02040503050406030204" pitchFamily="18" charset="0"/>
                      </a:rPr>
                      <m:t>)≤</m:t>
                    </m:r>
                    <m:r>
                      <a:rPr lang="zh-CN" altLang="en-US" sz="2400" b="0" i="1" dirty="0" smtClean="0">
                        <a:solidFill>
                          <a:schemeClr val="tx1"/>
                        </a:solidFill>
                        <a:latin typeface="Cambria Math" panose="02040503050406030204" pitchFamily="18" charset="0"/>
                        <a:ea typeface="Cambria Math" panose="02040503050406030204" pitchFamily="18" charset="0"/>
                      </a:rPr>
                      <m:t>𝜀</m:t>
                    </m:r>
                    <m:r>
                      <a:rPr lang="en-US" altLang="zh-CN" sz="2400" b="0" i="1" smtClean="0">
                        <a:solidFill>
                          <a:schemeClr val="tx1"/>
                        </a:solidFill>
                        <a:latin typeface="Cambria Math" panose="02040503050406030204" pitchFamily="18" charset="0"/>
                      </a:rPr>
                      <m:t>}</m:t>
                    </m:r>
                  </m:oMath>
                </a14:m>
                <a:endParaRPr lang="en-US" altLang="zh-CN" sz="1800" b="1" dirty="0">
                  <a:solidFill>
                    <a:schemeClr val="tx1"/>
                  </a:solidFill>
                  <a:latin typeface="Arial" panose="020B0604020202020204" pitchFamily="34" charset="0"/>
                  <a:cs typeface="Arial" panose="020B0604020202020204" pitchFamily="34" charset="0"/>
                </a:endParaRPr>
              </a:p>
              <a:p>
                <a:endParaRPr lang="en-US" altLang="zh-CN" dirty="0">
                  <a:solidFill>
                    <a:schemeClr val="tx1"/>
                  </a:solidFill>
                  <a:latin typeface="Arial" panose="020B0604020202020204" pitchFamily="34" charset="0"/>
                  <a:cs typeface="Arial" panose="020B0604020202020204" pitchFamily="34" charset="0"/>
                </a:endParaRPr>
              </a:p>
              <a:p>
                <a:pPr algn="just"/>
                <a:r>
                  <a:rPr lang="en-US" altLang="zh-CN" sz="1800" dirty="0">
                    <a:solidFill>
                      <a:schemeClr val="tx1"/>
                    </a:solidFill>
                    <a:latin typeface="Arial" panose="020B0604020202020204" pitchFamily="34" charset="0"/>
                    <a:cs typeface="Arial" panose="020B0604020202020204" pitchFamily="34" charset="0"/>
                  </a:rPr>
                  <a:t>    </a:t>
                </a:r>
                <a14:m>
                  <m:oMath xmlns:m="http://schemas.openxmlformats.org/officeDocument/2006/math">
                    <m:acc>
                      <m:accPr>
                        <m:chr m:val="̂"/>
                        <m:ctrlPr>
                          <a:rPr lang="en-US" altLang="zh-CN" sz="1800" i="1">
                            <a:solidFill>
                              <a:schemeClr val="tx1"/>
                            </a:solidFill>
                            <a:latin typeface="Cambria Math" panose="02040503050406030204" pitchFamily="18" charset="0"/>
                          </a:rPr>
                        </m:ctrlPr>
                      </m:accP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𝑃</m:t>
                            </m:r>
                          </m:e>
                          <m:sub>
                            <m:r>
                              <a:rPr lang="en-US" altLang="zh-CN" sz="1800" i="1">
                                <a:solidFill>
                                  <a:schemeClr val="tx1"/>
                                </a:solidFill>
                                <a:latin typeface="Cambria Math" panose="02040503050406030204" pitchFamily="18" charset="0"/>
                              </a:rPr>
                              <m:t>𝑁</m:t>
                            </m:r>
                          </m:sub>
                        </m:sSub>
                      </m:e>
                    </m:acc>
                  </m:oMath>
                </a14:m>
                <a:r>
                  <a:rPr lang="en-US" altLang="zh-CN" sz="1800" dirty="0">
                    <a:solidFill>
                      <a:schemeClr val="tx1"/>
                    </a:solidFill>
                    <a:latin typeface="Arial" panose="020B0604020202020204" pitchFamily="34" charset="0"/>
                    <a:cs typeface="Arial" panose="020B0604020202020204" pitchFamily="34" charset="0"/>
                  </a:rPr>
                  <a:t>           -- Empirical probability</a:t>
                </a:r>
              </a:p>
              <a:p>
                <a:pPr algn="just"/>
                <a:r>
                  <a:rPr lang="zh-CN" altLang="en-US" sz="1800" dirty="0">
                    <a:solidFill>
                      <a:schemeClr val="tx1"/>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zh-CN" altLang="en-US" sz="1800" i="1" smtClean="0">
                        <a:solidFill>
                          <a:schemeClr val="tx1"/>
                        </a:solidFill>
                        <a:latin typeface="Cambria Math" panose="02040503050406030204" pitchFamily="18" charset="0"/>
                        <a:ea typeface="Cambria Math" panose="02040503050406030204" pitchFamily="18" charset="0"/>
                      </a:rPr>
                      <m:t>𝜀</m:t>
                    </m:r>
                  </m:oMath>
                </a14:m>
                <a:r>
                  <a:rPr lang="en-US" altLang="zh-CN" sz="1800" dirty="0">
                    <a:solidFill>
                      <a:schemeClr val="tx1"/>
                    </a:solidFill>
                    <a:latin typeface="Arial" panose="020B0604020202020204" pitchFamily="34" charset="0"/>
                    <a:cs typeface="Arial" panose="020B0604020202020204" pitchFamily="34" charset="0"/>
                  </a:rPr>
                  <a:t>             -- Radius</a:t>
                </a:r>
              </a:p>
              <a:p>
                <a:pPr algn="just"/>
                <a:r>
                  <a:rPr lang="en-US" altLang="zh-CN" sz="18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altLang="zh-CN" sz="1800" i="1">
                        <a:solidFill>
                          <a:schemeClr val="tx1"/>
                        </a:solidFill>
                        <a:latin typeface="Cambria Math" panose="02040503050406030204" pitchFamily="18" charset="0"/>
                      </a:rPr>
                      <m:t>𝑑</m:t>
                    </m:r>
                    <m:r>
                      <a:rPr lang="en-US" altLang="zh-CN" sz="1800" i="1">
                        <a:solidFill>
                          <a:schemeClr val="tx1"/>
                        </a:solidFill>
                        <a:latin typeface="Cambria Math" panose="02040503050406030204" pitchFamily="18" charset="0"/>
                      </a:rPr>
                      <m:t>(</m:t>
                    </m:r>
                    <m:acc>
                      <m:accPr>
                        <m:chr m:val="̂"/>
                        <m:ctrlPr>
                          <a:rPr lang="en-US" altLang="zh-CN" sz="1800" i="1">
                            <a:solidFill>
                              <a:schemeClr val="tx1"/>
                            </a:solidFill>
                            <a:latin typeface="Cambria Math" panose="02040503050406030204" pitchFamily="18" charset="0"/>
                          </a:rPr>
                        </m:ctrlPr>
                      </m:accP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𝑃</m:t>
                            </m:r>
                          </m:e>
                          <m:sub>
                            <m:r>
                              <a:rPr lang="en-US" altLang="zh-CN" sz="1800" i="1">
                                <a:solidFill>
                                  <a:schemeClr val="tx1"/>
                                </a:solidFill>
                                <a:latin typeface="Cambria Math" panose="02040503050406030204" pitchFamily="18" charset="0"/>
                              </a:rPr>
                              <m:t>𝑁</m:t>
                            </m:r>
                          </m:sub>
                        </m:sSub>
                      </m:e>
                    </m:acc>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𝑃</m:t>
                    </m:r>
                    <m:r>
                      <a:rPr lang="en-US" altLang="zh-CN" sz="1800" i="1">
                        <a:solidFill>
                          <a:schemeClr val="tx1"/>
                        </a:solidFill>
                        <a:latin typeface="Cambria Math" panose="02040503050406030204" pitchFamily="18" charset="0"/>
                      </a:rPr>
                      <m:t>) </m:t>
                    </m:r>
                  </m:oMath>
                </a14:m>
                <a:r>
                  <a:rPr lang="en-US" altLang="zh-CN" sz="1800" dirty="0">
                    <a:solidFill>
                      <a:schemeClr val="tx1"/>
                    </a:solidFill>
                    <a:latin typeface="Arial" panose="020B0604020202020204" pitchFamily="34" charset="0"/>
                    <a:cs typeface="Arial" panose="020B0604020202020204" pitchFamily="34" charset="0"/>
                  </a:rPr>
                  <a:t> -- </a:t>
                </a:r>
                <a:r>
                  <a:rPr lang="en-US" altLang="zh-CN" sz="1800" b="1" i="1" dirty="0">
                    <a:solidFill>
                      <a:schemeClr val="tx1"/>
                    </a:solidFill>
                    <a:latin typeface="Arial" panose="020B0604020202020204" pitchFamily="34" charset="0"/>
                    <a:cs typeface="Arial" panose="020B0604020202020204" pitchFamily="34" charset="0"/>
                  </a:rPr>
                  <a:t>Metric</a:t>
                </a:r>
                <a:r>
                  <a:rPr lang="en-US" altLang="zh-CN" sz="1800" dirty="0">
                    <a:solidFill>
                      <a:schemeClr val="tx1"/>
                    </a:solidFill>
                    <a:latin typeface="Arial" panose="020B0604020202020204" pitchFamily="34" charset="0"/>
                    <a:cs typeface="Arial" panose="020B0604020202020204" pitchFamily="34" charset="0"/>
                  </a:rPr>
                  <a:t> of the similarity of two distributions</a:t>
                </a:r>
                <a:endParaRPr lang="zh-CN" altLang="en-US" dirty="0"/>
              </a:p>
            </p:txBody>
          </p:sp>
        </mc:Choice>
        <mc:Fallback xmlns="">
          <p:sp>
            <p:nvSpPr>
              <p:cNvPr id="18" name="文本框 17">
                <a:extLst>
                  <a:ext uri="{FF2B5EF4-FFF2-40B4-BE49-F238E27FC236}">
                    <a16:creationId xmlns:a16="http://schemas.microsoft.com/office/drawing/2014/main" id="{AA0C2842-AE88-4B12-9966-57AEBA16685C}"/>
                  </a:ext>
                </a:extLst>
              </p:cNvPr>
              <p:cNvSpPr txBox="1">
                <a:spLocks noRot="1" noChangeAspect="1" noMove="1" noResize="1" noEditPoints="1" noAdjustHandles="1" noChangeArrowheads="1" noChangeShapeType="1" noTextEdit="1"/>
              </p:cNvSpPr>
              <p:nvPr/>
            </p:nvSpPr>
            <p:spPr>
              <a:xfrm>
                <a:off x="3336403" y="3478623"/>
                <a:ext cx="6094070" cy="1594154"/>
              </a:xfrm>
              <a:prstGeom prst="rect">
                <a:avLst/>
              </a:prstGeom>
              <a:blipFill>
                <a:blip r:embed="rId3"/>
                <a:stretch>
                  <a:fillRect t="-1149" b="-4981"/>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2772C05F-221C-49D6-A37B-88DDF1B0AE03}"/>
              </a:ext>
            </a:extLst>
          </p:cNvPr>
          <p:cNvSpPr txBox="1"/>
          <p:nvPr/>
        </p:nvSpPr>
        <p:spPr>
          <a:xfrm>
            <a:off x="1877095" y="5865186"/>
            <a:ext cx="5673479" cy="707886"/>
          </a:xfrm>
          <a:prstGeom prst="rect">
            <a:avLst/>
          </a:prstGeom>
          <a:noFill/>
        </p:spPr>
        <p:txBody>
          <a:bodyPr wrap="square" rtlCol="0">
            <a:spAutoFit/>
          </a:bodyPr>
          <a:lstStyle/>
          <a:p>
            <a:pPr algn="just"/>
            <a:r>
              <a:rPr lang="en-US" altLang="zh-CN" sz="2000" dirty="0">
                <a:latin typeface="Arial" panose="020B0604020202020204" pitchFamily="34" charset="0"/>
                <a:cs typeface="Arial" panose="020B0604020202020204" pitchFamily="34" charset="0"/>
                <a:sym typeface="Wingdings" panose="05000000000000000000" pitchFamily="2" charset="2"/>
              </a:rPr>
              <a:t>Is there a metric that is simple to calculate and suitable for discrete / continuous distributions?</a:t>
            </a:r>
            <a:endParaRPr lang="en-US" sz="2000" dirty="0">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AC4F5CC6-00CF-4957-B1D1-EA6163B5132D}"/>
              </a:ext>
            </a:extLst>
          </p:cNvPr>
          <p:cNvSpPr/>
          <p:nvPr/>
        </p:nvSpPr>
        <p:spPr>
          <a:xfrm>
            <a:off x="8400801" y="5909121"/>
            <a:ext cx="1685205" cy="707886"/>
          </a:xfrm>
          <a:prstGeom prst="rect">
            <a:avLst/>
          </a:prstGeom>
        </p:spPr>
        <p:txBody>
          <a:bodyPr wrap="none">
            <a:spAutoFit/>
          </a:bodyPr>
          <a:lstStyle/>
          <a:p>
            <a:pPr algn="ctr"/>
            <a:r>
              <a:rPr lang="en-US" altLang="zh-CN" sz="2000" b="1" dirty="0">
                <a:solidFill>
                  <a:srgbClr val="FF0000"/>
                </a:solidFill>
                <a:latin typeface="Arial" panose="020B0604020202020204" pitchFamily="34" charset="0"/>
                <a:cs typeface="Arial" panose="020B0604020202020204" pitchFamily="34" charset="0"/>
                <a:sym typeface="Wingdings" panose="05000000000000000000" pitchFamily="2" charset="2"/>
              </a:rPr>
              <a:t>Wasserstein</a:t>
            </a:r>
          </a:p>
          <a:p>
            <a:pPr algn="ctr"/>
            <a:r>
              <a:rPr lang="zh-CN" altLang="en-US" sz="20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zh-CN" sz="2000" b="1" dirty="0">
                <a:solidFill>
                  <a:srgbClr val="FF0000"/>
                </a:solidFill>
                <a:latin typeface="Arial" panose="020B0604020202020204" pitchFamily="34" charset="0"/>
                <a:cs typeface="Arial" panose="020B0604020202020204" pitchFamily="34" charset="0"/>
                <a:sym typeface="Wingdings" panose="05000000000000000000" pitchFamily="2" charset="2"/>
              </a:rPr>
              <a:t>distance</a:t>
            </a:r>
            <a:endParaRPr lang="en-US" sz="2000" b="1" dirty="0">
              <a:solidFill>
                <a:srgbClr val="FF0000"/>
              </a:solidFill>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D92E2378-09D9-478E-B1BB-D2DF2054AF87}"/>
              </a:ext>
            </a:extLst>
          </p:cNvPr>
          <p:cNvSpPr/>
          <p:nvPr/>
        </p:nvSpPr>
        <p:spPr bwMode="auto">
          <a:xfrm>
            <a:off x="1863210" y="5897103"/>
            <a:ext cx="5832648" cy="707886"/>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20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24" name="矩形 23">
            <a:extLst>
              <a:ext uri="{FF2B5EF4-FFF2-40B4-BE49-F238E27FC236}">
                <a16:creationId xmlns:a16="http://schemas.microsoft.com/office/drawing/2014/main" id="{2A0377B0-DEDA-4FCE-8C95-C37FCFB7E045}"/>
              </a:ext>
            </a:extLst>
          </p:cNvPr>
          <p:cNvSpPr/>
          <p:nvPr/>
        </p:nvSpPr>
        <p:spPr bwMode="auto">
          <a:xfrm>
            <a:off x="8400802" y="5897103"/>
            <a:ext cx="1685205" cy="70788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25" name="箭头: 右 24">
            <a:extLst>
              <a:ext uri="{FF2B5EF4-FFF2-40B4-BE49-F238E27FC236}">
                <a16:creationId xmlns:a16="http://schemas.microsoft.com/office/drawing/2014/main" id="{2503E1F1-569E-4958-B04A-4189FCEACAA5}"/>
              </a:ext>
            </a:extLst>
          </p:cNvPr>
          <p:cNvSpPr/>
          <p:nvPr/>
        </p:nvSpPr>
        <p:spPr bwMode="auto">
          <a:xfrm>
            <a:off x="7812041" y="6083044"/>
            <a:ext cx="473766" cy="36004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13" name="文本框 12">
            <a:extLst>
              <a:ext uri="{FF2B5EF4-FFF2-40B4-BE49-F238E27FC236}">
                <a16:creationId xmlns:a16="http://schemas.microsoft.com/office/drawing/2014/main" id="{5B7F9389-D68A-4909-8677-B3403E2D9C57}"/>
              </a:ext>
            </a:extLst>
          </p:cNvPr>
          <p:cNvSpPr txBox="1"/>
          <p:nvPr/>
        </p:nvSpPr>
        <p:spPr>
          <a:xfrm>
            <a:off x="418616" y="2553674"/>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Discrepancy</a:t>
            </a:r>
            <a:endParaRPr lang="zh-CN" altLang="en-US" sz="2800" b="1" dirty="0">
              <a:solidFill>
                <a:srgbClr val="035F78"/>
              </a:solidFill>
              <a:latin typeface="Bookman Old Style" panose="02050604050505020204" pitchFamily="18" charset="0"/>
            </a:endParaRPr>
          </a:p>
        </p:txBody>
      </p:sp>
      <p:sp>
        <p:nvSpPr>
          <p:cNvPr id="14" name="文本框 13">
            <a:extLst>
              <a:ext uri="{FF2B5EF4-FFF2-40B4-BE49-F238E27FC236}">
                <a16:creationId xmlns:a16="http://schemas.microsoft.com/office/drawing/2014/main" id="{25D233E6-676D-4C4A-A0D9-BC2576EB5671}"/>
              </a:ext>
            </a:extLst>
          </p:cNvPr>
          <p:cNvSpPr txBox="1"/>
          <p:nvPr/>
        </p:nvSpPr>
        <p:spPr>
          <a:xfrm>
            <a:off x="418616" y="1435402"/>
            <a:ext cx="11354763" cy="1166410"/>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altLang="zh-CN" sz="2000" dirty="0">
                <a:latin typeface="Arial" panose="020B0604020202020204" pitchFamily="34" charset="0"/>
                <a:ea typeface="华文楷体" panose="02010600040101010101" pitchFamily="2" charset="-122"/>
                <a:cs typeface="Arial" panose="020B0604020202020204" pitchFamily="34" charset="0"/>
              </a:rPr>
              <a:t>In many situations, we have an </a:t>
            </a:r>
            <a:r>
              <a:rPr lang="en-US" altLang="zh-CN" sz="2000" dirty="0">
                <a:solidFill>
                  <a:srgbClr val="FF0000"/>
                </a:solidFill>
                <a:latin typeface="Arial" panose="020B0604020202020204" pitchFamily="34" charset="0"/>
                <a:ea typeface="华文楷体" panose="02010600040101010101" pitchFamily="2" charset="-122"/>
                <a:cs typeface="Arial" panose="020B0604020202020204" pitchFamily="34" charset="0"/>
              </a:rPr>
              <a:t>empirical</a:t>
            </a:r>
            <a:r>
              <a:rPr lang="en-US" altLang="zh-CN" sz="2000" dirty="0">
                <a:latin typeface="Arial" panose="020B0604020202020204" pitchFamily="34" charset="0"/>
                <a:ea typeface="华文楷体" panose="02010600040101010101" pitchFamily="2" charset="-122"/>
                <a:cs typeface="Arial" panose="020B0604020202020204" pitchFamily="34" charset="0"/>
              </a:rPr>
              <a:t> estimate of the underlying probability distributions.</a:t>
            </a:r>
          </a:p>
          <a:p>
            <a:pPr marL="342900" indent="-342900">
              <a:lnSpc>
                <a:spcPct val="120000"/>
              </a:lnSpc>
              <a:buFont typeface="Arial" panose="020B0604020202020204" pitchFamily="34" charset="0"/>
              <a:buChar char="•"/>
            </a:pPr>
            <a:r>
              <a:rPr lang="en-US" altLang="zh-CN" sz="2000" dirty="0">
                <a:latin typeface="Arial" panose="020B0604020202020204" pitchFamily="34" charset="0"/>
                <a:ea typeface="华文楷体" panose="02010600040101010101" pitchFamily="2" charset="-122"/>
                <a:cs typeface="Arial" panose="020B0604020202020204" pitchFamily="34" charset="0"/>
              </a:rPr>
              <a:t>A natural way to hedge against the distributional ambiguity is to consider a neighborhood of the empirical probability distribution </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5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11</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Wasserstein distance</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0CB5FA9-05DA-453F-BD4B-96B052C42327}"/>
                  </a:ext>
                </a:extLst>
              </p:cNvPr>
              <p:cNvSpPr txBox="1"/>
              <p:nvPr/>
            </p:nvSpPr>
            <p:spPr>
              <a:xfrm>
                <a:off x="418618" y="2446118"/>
                <a:ext cx="10923458" cy="2873607"/>
              </a:xfrm>
              <a:prstGeom prst="rect">
                <a:avLst/>
              </a:prstGeom>
              <a:noFill/>
            </p:spPr>
            <p:txBody>
              <a:bodyPr wrap="square" rtlCol="0">
                <a:spAutoFit/>
              </a:bodyPr>
              <a:lstStyle/>
              <a:p>
                <a:endParaRPr lang="en-US" altLang="zh-CN" dirty="0">
                  <a:solidFill>
                    <a:schemeClr val="tx1"/>
                  </a:solidFill>
                  <a:latin typeface="Arial" panose="020B0604020202020204" pitchFamily="34" charset="0"/>
                  <a:cs typeface="Arial" panose="020B0604020202020204" pitchFamily="34" charset="0"/>
                </a:endParaRPr>
              </a:p>
              <a:p>
                <a:pPr>
                  <a:spcBef>
                    <a:spcPts val="600"/>
                  </a:spcBef>
                </a:pPr>
                <a14:m>
                  <m:oMathPara xmlns:m="http://schemas.openxmlformats.org/officeDocument/2006/math">
                    <m:oMathParaPr>
                      <m:jc m:val="centerGroup"/>
                    </m:oMathParaPr>
                    <m:oMath xmlns:m="http://schemas.openxmlformats.org/officeDocument/2006/math">
                      <m:sSub>
                        <m:sSubPr>
                          <m:ctrlPr>
                            <a:rPr lang="en-US" altLang="zh-CN" sz="2400" i="1" dirty="0">
                              <a:solidFill>
                                <a:schemeClr val="tx1"/>
                              </a:solidFill>
                              <a:latin typeface="Cambria Math" panose="02040503050406030204" pitchFamily="18" charset="0"/>
                            </a:rPr>
                          </m:ctrlPr>
                        </m:sSub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𝑊</m:t>
                              </m:r>
                            </m:sub>
                          </m:sSub>
                          <m:d>
                            <m:dPr>
                              <m:ctrlPr>
                                <a:rPr lang="en-US" altLang="zh-CN" sz="2400" i="1" dirty="0">
                                  <a:solidFill>
                                    <a:schemeClr val="tx1"/>
                                  </a:solidFill>
                                  <a:latin typeface="Cambria Math" panose="02040503050406030204" pitchFamily="18" charset="0"/>
                                </a:rPr>
                              </m:ctrlPr>
                            </m:dPr>
                            <m:e>
                              <m:sSub>
                                <m:sSubPr>
                                  <m:ctrlPr>
                                    <a:rPr lang="en-US" altLang="zh-CN" sz="2400" i="1" dirty="0">
                                      <a:solidFill>
                                        <a:schemeClr val="tx1"/>
                                      </a:solidFill>
                                      <a:latin typeface="Cambria Math" panose="02040503050406030204" pitchFamily="18" charset="0"/>
                                    </a:rPr>
                                  </m:ctrlPr>
                                </m:sSubPr>
                                <m:e>
                                  <m:r>
                                    <a:rPr lang="en-US" altLang="zh-CN" sz="2400" i="1" dirty="0">
                                      <a:solidFill>
                                        <a:schemeClr val="tx1"/>
                                      </a:solidFill>
                                      <a:latin typeface="Cambria Math" panose="02040503050406030204" pitchFamily="18" charset="0"/>
                                    </a:rPr>
                                    <m:t>𝑃</m:t>
                                  </m:r>
                                </m:e>
                                <m:sub>
                                  <m:r>
                                    <a:rPr lang="en-US" altLang="zh-CN" sz="2400" i="1" dirty="0">
                                      <a:solidFill>
                                        <a:schemeClr val="tx1"/>
                                      </a:solidFill>
                                      <a:latin typeface="Cambria Math" panose="02040503050406030204" pitchFamily="18" charset="0"/>
                                    </a:rPr>
                                    <m:t>1</m:t>
                                  </m:r>
                                </m:sub>
                              </m:sSub>
                              <m:r>
                                <a:rPr lang="en-US" altLang="zh-CN" sz="2400" i="1" dirty="0">
                                  <a:solidFill>
                                    <a:schemeClr val="tx1"/>
                                  </a:solidFill>
                                  <a:latin typeface="Cambria Math" panose="02040503050406030204" pitchFamily="18" charset="0"/>
                                </a:rPr>
                                <m:t>,</m:t>
                              </m:r>
                              <m:sSub>
                                <m:sSubPr>
                                  <m:ctrlPr>
                                    <a:rPr lang="en-US" altLang="zh-CN" sz="2400" i="1" dirty="0">
                                      <a:solidFill>
                                        <a:schemeClr val="tx1"/>
                                      </a:solidFill>
                                      <a:latin typeface="Cambria Math" panose="02040503050406030204" pitchFamily="18" charset="0"/>
                                    </a:rPr>
                                  </m:ctrlPr>
                                </m:sSubPr>
                                <m:e>
                                  <m:r>
                                    <a:rPr lang="en-US" altLang="zh-CN" sz="2400" i="1" dirty="0">
                                      <a:solidFill>
                                        <a:schemeClr val="tx1"/>
                                      </a:solidFill>
                                      <a:latin typeface="Cambria Math" panose="02040503050406030204" pitchFamily="18" charset="0"/>
                                    </a:rPr>
                                    <m:t>𝑃</m:t>
                                  </m:r>
                                </m:e>
                                <m:sub>
                                  <m:r>
                                    <a:rPr lang="en-US" altLang="zh-CN" sz="2400" i="1" dirty="0">
                                      <a:solidFill>
                                        <a:schemeClr val="tx1"/>
                                      </a:solidFill>
                                      <a:latin typeface="Cambria Math" panose="02040503050406030204" pitchFamily="18" charset="0"/>
                                    </a:rPr>
                                    <m:t>2</m:t>
                                  </m:r>
                                </m:sub>
                              </m:sSub>
                            </m:e>
                          </m:d>
                          <m:r>
                            <a:rPr lang="en-US" altLang="zh-CN" sz="2400" i="1" dirty="0">
                              <a:solidFill>
                                <a:schemeClr val="tx1"/>
                              </a:solidFill>
                              <a:latin typeface="Cambria Math" panose="02040503050406030204" pitchFamily="18" charset="0"/>
                            </a:rPr>
                            <m:t>=</m:t>
                          </m:r>
                          <m:func>
                            <m:funcPr>
                              <m:ctrlPr>
                                <a:rPr lang="en-US" altLang="zh-CN" sz="2400" i="1" dirty="0">
                                  <a:solidFill>
                                    <a:schemeClr val="tx1"/>
                                  </a:solidFill>
                                  <a:latin typeface="Cambria Math" panose="02040503050406030204" pitchFamily="18" charset="0"/>
                                </a:rPr>
                              </m:ctrlPr>
                            </m:funcPr>
                            <m:fName>
                              <m:limLow>
                                <m:limLowPr>
                                  <m:ctrlPr>
                                    <a:rPr lang="en-US" altLang="zh-CN" sz="2400" i="1" dirty="0">
                                      <a:solidFill>
                                        <a:schemeClr val="tx1"/>
                                      </a:solidFill>
                                      <a:latin typeface="Cambria Math" panose="02040503050406030204" pitchFamily="18" charset="0"/>
                                    </a:rPr>
                                  </m:ctrlPr>
                                </m:limLowPr>
                                <m:e>
                                  <m:r>
                                    <a:rPr lang="en-US" altLang="zh-CN" sz="2400" i="1" dirty="0">
                                      <a:solidFill>
                                        <a:schemeClr val="tx1"/>
                                      </a:solidFill>
                                      <a:latin typeface="Cambria Math" panose="02040503050406030204" pitchFamily="18" charset="0"/>
                                    </a:rPr>
                                    <m:t>𝑖𝑛𝑓</m:t>
                                  </m:r>
                                </m:e>
                                <m:lim>
                                  <m:r>
                                    <a:rPr lang="zh-CN" altLang="en-US" sz="2400" i="1" dirty="0">
                                      <a:solidFill>
                                        <a:schemeClr val="tx1"/>
                                      </a:solidFill>
                                      <a:latin typeface="Cambria Math" panose="02040503050406030204" pitchFamily="18" charset="0"/>
                                    </a:rPr>
                                    <m:t>𝛾</m:t>
                                  </m:r>
                                  <m:r>
                                    <a:rPr lang="en-US" altLang="zh-CN" sz="2400" i="1" dirty="0">
                                      <a:solidFill>
                                        <a:schemeClr val="tx1"/>
                                      </a:solidFill>
                                      <a:latin typeface="Cambria Math" panose="02040503050406030204" pitchFamily="18" charset="0"/>
                                      <a:ea typeface="Cambria Math" panose="02040503050406030204" pitchFamily="18" charset="0"/>
                                    </a:rPr>
                                    <m:t>~</m:t>
                                  </m:r>
                                  <m:r>
                                    <a:rPr lang="en-US" altLang="zh-CN" sz="2400" i="1">
                                      <a:solidFill>
                                        <a:schemeClr val="tx1"/>
                                      </a:solidFill>
                                      <a:latin typeface="Cambria Math" panose="02040503050406030204" pitchFamily="18" charset="0"/>
                                      <a:ea typeface="Cambria Math" panose="02040503050406030204" pitchFamily="18" charset="0"/>
                                    </a:rPr>
                                    <m:t>∏(</m:t>
                                  </m:r>
                                  <m:sSub>
                                    <m:sSubPr>
                                      <m:ctrlPr>
                                        <a:rPr lang="en-US" altLang="zh-CN" sz="2400" i="1">
                                          <a:solidFill>
                                            <a:schemeClr val="tx1"/>
                                          </a:solidFill>
                                          <a:latin typeface="Cambria Math" panose="02040503050406030204" pitchFamily="18" charset="0"/>
                                          <a:ea typeface="Cambria Math" panose="02040503050406030204" pitchFamily="18" charset="0"/>
                                        </a:rPr>
                                      </m:ctrlPr>
                                    </m:sSubPr>
                                    <m:e>
                                      <m:r>
                                        <a:rPr lang="en-US" altLang="zh-CN" sz="2400" i="1">
                                          <a:solidFill>
                                            <a:schemeClr val="tx1"/>
                                          </a:solidFill>
                                          <a:latin typeface="Cambria Math" panose="02040503050406030204" pitchFamily="18" charset="0"/>
                                          <a:ea typeface="Cambria Math" panose="02040503050406030204" pitchFamily="18" charset="0"/>
                                        </a:rPr>
                                        <m:t>𝑃</m:t>
                                      </m:r>
                                    </m:e>
                                    <m:sub>
                                      <m:r>
                                        <a:rPr lang="en-US" altLang="zh-CN" sz="2400" i="1">
                                          <a:solidFill>
                                            <a:schemeClr val="tx1"/>
                                          </a:solidFill>
                                          <a:latin typeface="Cambria Math" panose="02040503050406030204" pitchFamily="18" charset="0"/>
                                          <a:ea typeface="Cambria Math" panose="02040503050406030204" pitchFamily="18" charset="0"/>
                                        </a:rPr>
                                        <m:t>1</m:t>
                                      </m:r>
                                    </m:sub>
                                  </m:sSub>
                                  <m:r>
                                    <a:rPr lang="en-US" altLang="zh-CN" sz="2400" i="1">
                                      <a:solidFill>
                                        <a:schemeClr val="tx1"/>
                                      </a:solidFill>
                                      <a:latin typeface="Cambria Math" panose="02040503050406030204" pitchFamily="18" charset="0"/>
                                      <a:ea typeface="Cambria Math" panose="02040503050406030204" pitchFamily="18" charset="0"/>
                                    </a:rPr>
                                    <m:t>,</m:t>
                                  </m:r>
                                  <m:sSub>
                                    <m:sSubPr>
                                      <m:ctrlPr>
                                        <a:rPr lang="en-US" altLang="zh-CN" sz="2400" i="1">
                                          <a:solidFill>
                                            <a:schemeClr val="tx1"/>
                                          </a:solidFill>
                                          <a:latin typeface="Cambria Math" panose="02040503050406030204" pitchFamily="18" charset="0"/>
                                          <a:ea typeface="Cambria Math" panose="02040503050406030204" pitchFamily="18" charset="0"/>
                                        </a:rPr>
                                      </m:ctrlPr>
                                    </m:sSubPr>
                                    <m:e>
                                      <m:r>
                                        <a:rPr lang="en-US" altLang="zh-CN" sz="2400" i="1">
                                          <a:solidFill>
                                            <a:schemeClr val="tx1"/>
                                          </a:solidFill>
                                          <a:latin typeface="Cambria Math" panose="02040503050406030204" pitchFamily="18" charset="0"/>
                                          <a:ea typeface="Cambria Math" panose="02040503050406030204" pitchFamily="18" charset="0"/>
                                        </a:rPr>
                                        <m:t>𝑃</m:t>
                                      </m:r>
                                    </m:e>
                                    <m:sub>
                                      <m:r>
                                        <a:rPr lang="en-US" altLang="zh-CN" sz="2400" i="1">
                                          <a:solidFill>
                                            <a:schemeClr val="tx1"/>
                                          </a:solidFill>
                                          <a:latin typeface="Cambria Math" panose="02040503050406030204" pitchFamily="18" charset="0"/>
                                          <a:ea typeface="Cambria Math" panose="02040503050406030204" pitchFamily="18" charset="0"/>
                                        </a:rPr>
                                        <m:t>2</m:t>
                                      </m:r>
                                    </m:sub>
                                  </m:sSub>
                                  <m:r>
                                    <a:rPr lang="en-US" altLang="zh-CN" sz="2400" i="1">
                                      <a:solidFill>
                                        <a:schemeClr val="tx1"/>
                                      </a:solidFill>
                                      <a:latin typeface="Cambria Math" panose="02040503050406030204" pitchFamily="18" charset="0"/>
                                      <a:ea typeface="Cambria Math" panose="02040503050406030204" pitchFamily="18" charset="0"/>
                                    </a:rPr>
                                    <m:t>)</m:t>
                                  </m:r>
                                </m:lim>
                              </m:limLow>
                            </m:fName>
                            <m:e>
                              <m:r>
                                <a:rPr lang="zh-CN" altLang="en-US" sz="2400" i="1" dirty="0">
                                  <a:solidFill>
                                    <a:schemeClr val="tx1"/>
                                  </a:solidFill>
                                  <a:latin typeface="Cambria Math" panose="02040503050406030204" pitchFamily="18" charset="0"/>
                                </a:rPr>
                                <m:t>𝔼</m:t>
                              </m:r>
                            </m:e>
                          </m:func>
                        </m:e>
                        <m:sub>
                          <m:r>
                            <a:rPr lang="en-US" altLang="zh-CN" sz="2400" i="1" dirty="0">
                              <a:solidFill>
                                <a:schemeClr val="tx1"/>
                              </a:solidFill>
                              <a:latin typeface="Cambria Math" panose="02040503050406030204" pitchFamily="18" charset="0"/>
                            </a:rPr>
                            <m:t>(</m:t>
                          </m:r>
                          <m:r>
                            <a:rPr lang="en-US" altLang="zh-CN" sz="2400" i="1" dirty="0">
                              <a:solidFill>
                                <a:schemeClr val="tx1"/>
                              </a:solidFill>
                              <a:latin typeface="Cambria Math" panose="02040503050406030204" pitchFamily="18" charset="0"/>
                            </a:rPr>
                            <m:t>𝑥</m:t>
                          </m:r>
                          <m:r>
                            <a:rPr lang="en-US" altLang="zh-CN" sz="2400" i="1" dirty="0">
                              <a:solidFill>
                                <a:schemeClr val="tx1"/>
                              </a:solidFill>
                              <a:latin typeface="Cambria Math" panose="02040503050406030204" pitchFamily="18" charset="0"/>
                            </a:rPr>
                            <m:t>,</m:t>
                          </m:r>
                          <m:r>
                            <a:rPr lang="en-US" altLang="zh-CN" sz="2400" i="1" dirty="0">
                              <a:solidFill>
                                <a:schemeClr val="tx1"/>
                              </a:solidFill>
                              <a:latin typeface="Cambria Math" panose="02040503050406030204" pitchFamily="18" charset="0"/>
                            </a:rPr>
                            <m:t>𝑦</m:t>
                          </m:r>
                          <m:r>
                            <a:rPr lang="en-US" altLang="zh-CN" sz="2400" i="1" dirty="0">
                              <a:solidFill>
                                <a:schemeClr val="tx1"/>
                              </a:solidFill>
                              <a:latin typeface="Cambria Math" panose="02040503050406030204" pitchFamily="18" charset="0"/>
                            </a:rPr>
                            <m:t>)~</m:t>
                          </m:r>
                          <m:r>
                            <a:rPr lang="zh-CN" altLang="en-US" sz="2400" i="1" dirty="0">
                              <a:solidFill>
                                <a:schemeClr val="tx1"/>
                              </a:solidFill>
                              <a:latin typeface="Cambria Math" panose="02040503050406030204" pitchFamily="18" charset="0"/>
                              <a:ea typeface="Cambria Math" panose="02040503050406030204" pitchFamily="18" charset="0"/>
                            </a:rPr>
                            <m:t>𝛾</m:t>
                          </m:r>
                        </m:sub>
                      </m:sSub>
                      <m:r>
                        <a:rPr lang="en-US" altLang="zh-CN" sz="2400" i="1" dirty="0">
                          <a:solidFill>
                            <a:schemeClr val="tx1"/>
                          </a:solidFill>
                          <a:latin typeface="Cambria Math" panose="02040503050406030204" pitchFamily="18" charset="0"/>
                        </a:rPr>
                        <m:t>[</m:t>
                      </m:r>
                      <m:d>
                        <m:dPr>
                          <m:begChr m:val="‖"/>
                          <m:endChr m:val="‖"/>
                          <m:ctrlPr>
                            <a:rPr lang="en-US" altLang="zh-CN" sz="2400" i="1" dirty="0">
                              <a:solidFill>
                                <a:schemeClr val="tx1"/>
                              </a:solidFill>
                              <a:latin typeface="Cambria Math" panose="02040503050406030204" pitchFamily="18" charset="0"/>
                            </a:rPr>
                          </m:ctrlPr>
                        </m:dPr>
                        <m:e>
                          <m:r>
                            <a:rPr lang="en-US" altLang="zh-CN" sz="2400" i="1" dirty="0">
                              <a:solidFill>
                                <a:schemeClr val="tx1"/>
                              </a:solidFill>
                              <a:latin typeface="Cambria Math" panose="02040503050406030204" pitchFamily="18" charset="0"/>
                            </a:rPr>
                            <m:t>𝑥</m:t>
                          </m:r>
                          <m:r>
                            <a:rPr lang="en-US" altLang="zh-CN" sz="2400" i="1" dirty="0">
                              <a:solidFill>
                                <a:schemeClr val="tx1"/>
                              </a:solidFill>
                              <a:latin typeface="Cambria Math" panose="02040503050406030204" pitchFamily="18" charset="0"/>
                            </a:rPr>
                            <m:t>−</m:t>
                          </m:r>
                          <m:r>
                            <a:rPr lang="en-US" altLang="zh-CN" sz="2400" i="1" dirty="0">
                              <a:solidFill>
                                <a:schemeClr val="tx1"/>
                              </a:solidFill>
                              <a:latin typeface="Cambria Math" panose="02040503050406030204" pitchFamily="18" charset="0"/>
                            </a:rPr>
                            <m:t>𝑦</m:t>
                          </m:r>
                        </m:e>
                      </m:d>
                      <m:r>
                        <a:rPr lang="en-US" altLang="zh-CN" sz="2400" i="1" dirty="0">
                          <a:solidFill>
                            <a:schemeClr val="tx1"/>
                          </a:solidFill>
                          <a:latin typeface="Cambria Math" panose="02040503050406030204" pitchFamily="18" charset="0"/>
                        </a:rPr>
                        <m:t>]</m:t>
                      </m:r>
                    </m:oMath>
                  </m:oMathPara>
                </a14:m>
                <a:endParaRPr lang="en-US" altLang="zh-CN" dirty="0">
                  <a:solidFill>
                    <a:schemeClr val="tx1"/>
                  </a:solidFill>
                  <a:latin typeface="Arial" panose="020B0604020202020204" pitchFamily="34" charset="0"/>
                  <a:cs typeface="Arial" panose="020B0604020202020204" pitchFamily="34" charset="0"/>
                </a:endParaRPr>
              </a:p>
              <a:p>
                <a:pPr>
                  <a:spcBef>
                    <a:spcPts val="600"/>
                  </a:spcBef>
                </a:pPr>
                <a:endParaRPr lang="en-US" altLang="zh-CN" dirty="0">
                  <a:solidFill>
                    <a:schemeClr val="tx1"/>
                  </a:solidFill>
                  <a:latin typeface="Arial" panose="020B0604020202020204" pitchFamily="34" charset="0"/>
                  <a:cs typeface="Arial" panose="020B0604020202020204" pitchFamily="34" charset="0"/>
                </a:endParaRPr>
              </a:p>
              <a:p>
                <a:pPr>
                  <a:lnSpc>
                    <a:spcPct val="125000"/>
                  </a:lnSpc>
                </a:pPr>
                <a:r>
                  <a:rPr lang="en-US" altLang="zh-CN" sz="2000" dirty="0">
                    <a:solidFill>
                      <a:schemeClr val="tx1"/>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altLang="zh-CN" sz="2000" i="1" smtClean="0">
                        <a:solidFill>
                          <a:schemeClr val="tx1"/>
                        </a:solidFill>
                        <a:latin typeface="Cambria Math" panose="02040503050406030204" pitchFamily="18" charset="0"/>
                        <a:ea typeface="Cambria Math" panose="02040503050406030204" pitchFamily="18" charset="0"/>
                      </a:rPr>
                      <m:t>∏</m:t>
                    </m:r>
                    <m:r>
                      <a:rPr lang="en-US" altLang="zh-CN" sz="2000" b="0" i="1" smtClean="0">
                        <a:solidFill>
                          <a:schemeClr val="tx1"/>
                        </a:solidFill>
                        <a:latin typeface="Cambria Math" panose="02040503050406030204" pitchFamily="18" charset="0"/>
                        <a:ea typeface="Cambria Math" panose="02040503050406030204" pitchFamily="18" charset="0"/>
                      </a:rPr>
                      <m:t>(</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𝑃</m:t>
                        </m:r>
                      </m:e>
                      <m:sub>
                        <m:r>
                          <a:rPr lang="en-US" altLang="zh-CN" sz="2000" b="0" i="1" smtClean="0">
                            <a:solidFill>
                              <a:schemeClr val="tx1"/>
                            </a:solidFill>
                            <a:latin typeface="Cambria Math" panose="02040503050406030204" pitchFamily="18" charset="0"/>
                            <a:ea typeface="Cambria Math" panose="02040503050406030204" pitchFamily="18" charset="0"/>
                          </a:rPr>
                          <m:t>1</m:t>
                        </m:r>
                      </m:sub>
                    </m:sSub>
                    <m:r>
                      <a:rPr lang="en-US" altLang="zh-CN" sz="2000" b="0" i="1" smtClean="0">
                        <a:solidFill>
                          <a:schemeClr val="tx1"/>
                        </a:solidFill>
                        <a:latin typeface="Cambria Math" panose="02040503050406030204" pitchFamily="18" charset="0"/>
                        <a:ea typeface="Cambria Math" panose="02040503050406030204" pitchFamily="18" charset="0"/>
                      </a:rPr>
                      <m:t>,</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𝑃</m:t>
                        </m:r>
                      </m:e>
                      <m:sub>
                        <m:r>
                          <a:rPr lang="en-US" altLang="zh-CN" sz="2000" b="0" i="1" smtClean="0">
                            <a:solidFill>
                              <a:schemeClr val="tx1"/>
                            </a:solidFill>
                            <a:latin typeface="Cambria Math" panose="02040503050406030204" pitchFamily="18" charset="0"/>
                            <a:ea typeface="Cambria Math" panose="02040503050406030204" pitchFamily="18" charset="0"/>
                          </a:rPr>
                          <m:t>2</m:t>
                        </m:r>
                      </m:sub>
                    </m:sSub>
                    <m:r>
                      <a:rPr lang="en-US" altLang="zh-CN" sz="2000" b="0" i="1" smtClean="0">
                        <a:solidFill>
                          <a:schemeClr val="tx1"/>
                        </a:solidFill>
                        <a:latin typeface="Cambria Math" panose="02040503050406030204" pitchFamily="18" charset="0"/>
                        <a:ea typeface="Cambria Math" panose="02040503050406030204" pitchFamily="18" charset="0"/>
                      </a:rPr>
                      <m:t>)</m:t>
                    </m:r>
                  </m:oMath>
                </a14:m>
                <a:r>
                  <a:rPr lang="en-US" altLang="zh-CN" sz="2000" dirty="0">
                    <a:solidFill>
                      <a:schemeClr val="tx1"/>
                    </a:solidFill>
                    <a:latin typeface="Arial" panose="020B0604020202020204" pitchFamily="34" charset="0"/>
                    <a:cs typeface="Arial" panose="020B0604020202020204" pitchFamily="34" charset="0"/>
                  </a:rPr>
                  <a:t>: the set of all possible joint distributions of </a:t>
                </a:r>
                <a14:m>
                  <m:oMath xmlns:m="http://schemas.openxmlformats.org/officeDocument/2006/math">
                    <m:sSub>
                      <m:sSubPr>
                        <m:ctrlPr>
                          <a:rPr lang="en-US" altLang="zh-CN" sz="2000" i="1">
                            <a:solidFill>
                              <a:schemeClr val="tx1"/>
                            </a:solidFill>
                            <a:latin typeface="Cambria Math" panose="02040503050406030204" pitchFamily="18" charset="0"/>
                            <a:ea typeface="Cambria Math" panose="02040503050406030204" pitchFamily="18" charset="0"/>
                          </a:rPr>
                        </m:ctrlPr>
                      </m:sSubPr>
                      <m:e>
                        <m:r>
                          <a:rPr lang="en-US" altLang="zh-CN" sz="2000" i="1">
                            <a:solidFill>
                              <a:schemeClr val="tx1"/>
                            </a:solidFill>
                            <a:latin typeface="Cambria Math" panose="02040503050406030204" pitchFamily="18" charset="0"/>
                            <a:ea typeface="Cambria Math" panose="02040503050406030204" pitchFamily="18" charset="0"/>
                          </a:rPr>
                          <m:t>𝑃</m:t>
                        </m:r>
                      </m:e>
                      <m:sub>
                        <m:r>
                          <a:rPr lang="en-US" altLang="zh-CN" sz="2000" i="1">
                            <a:solidFill>
                              <a:schemeClr val="tx1"/>
                            </a:solidFill>
                            <a:latin typeface="Cambria Math" panose="02040503050406030204" pitchFamily="18" charset="0"/>
                            <a:ea typeface="Cambria Math" panose="02040503050406030204" pitchFamily="18" charset="0"/>
                          </a:rPr>
                          <m:t>1</m:t>
                        </m:r>
                      </m:sub>
                    </m:sSub>
                    <m:r>
                      <a:rPr lang="en-US" altLang="zh-CN" sz="2000" b="0" i="1" smtClean="0">
                        <a:solidFill>
                          <a:schemeClr val="tx1"/>
                        </a:solidFill>
                        <a:latin typeface="Cambria Math" panose="02040503050406030204" pitchFamily="18" charset="0"/>
                        <a:ea typeface="Cambria Math" panose="02040503050406030204" pitchFamily="18" charset="0"/>
                      </a:rPr>
                      <m:t> </m:t>
                    </m:r>
                  </m:oMath>
                </a14:m>
                <a:r>
                  <a:rPr lang="en-US" altLang="zh-CN" sz="2000" dirty="0">
                    <a:solidFill>
                      <a:schemeClr val="tx1"/>
                    </a:solidFill>
                    <a:latin typeface="Arial" panose="020B0604020202020204" pitchFamily="34" charset="0"/>
                    <a:ea typeface="Cambria Math" panose="02040503050406030204" pitchFamily="18" charset="0"/>
                    <a:cs typeface="Arial" panose="020B0604020202020204" pitchFamily="34" charset="0"/>
                  </a:rPr>
                  <a:t>and </a:t>
                </a:r>
                <a14:m>
                  <m:oMath xmlns:m="http://schemas.openxmlformats.org/officeDocument/2006/math">
                    <m:sSub>
                      <m:sSubPr>
                        <m:ctrlPr>
                          <a:rPr lang="en-US" altLang="zh-CN" sz="2000" i="1">
                            <a:solidFill>
                              <a:schemeClr val="tx1"/>
                            </a:solidFill>
                            <a:latin typeface="Cambria Math" panose="02040503050406030204" pitchFamily="18" charset="0"/>
                            <a:ea typeface="Cambria Math" panose="02040503050406030204" pitchFamily="18" charset="0"/>
                          </a:rPr>
                        </m:ctrlPr>
                      </m:sSubPr>
                      <m:e>
                        <m:r>
                          <a:rPr lang="en-US" altLang="zh-CN" sz="2000" i="1">
                            <a:solidFill>
                              <a:schemeClr val="tx1"/>
                            </a:solidFill>
                            <a:latin typeface="Cambria Math" panose="02040503050406030204" pitchFamily="18" charset="0"/>
                            <a:ea typeface="Cambria Math" panose="02040503050406030204" pitchFamily="18" charset="0"/>
                          </a:rPr>
                          <m:t>𝑃</m:t>
                        </m:r>
                      </m:e>
                      <m:sub>
                        <m:r>
                          <a:rPr lang="en-US" altLang="zh-CN" sz="2000" i="1">
                            <a:solidFill>
                              <a:schemeClr val="tx1"/>
                            </a:solidFill>
                            <a:latin typeface="Cambria Math" panose="02040503050406030204" pitchFamily="18" charset="0"/>
                            <a:ea typeface="Cambria Math" panose="02040503050406030204" pitchFamily="18" charset="0"/>
                          </a:rPr>
                          <m:t>2</m:t>
                        </m:r>
                      </m:sub>
                    </m:sSub>
                  </m:oMath>
                </a14:m>
                <a:r>
                  <a:rPr lang="en-US" altLang="zh-CN" sz="2000" dirty="0">
                    <a:solidFill>
                      <a:schemeClr val="tx1"/>
                    </a:solidFill>
                    <a:latin typeface="Arial" panose="020B0604020202020204" pitchFamily="34" charset="0"/>
                    <a:cs typeface="Arial" panose="020B0604020202020204" pitchFamily="34" charset="0"/>
                  </a:rPr>
                  <a:t>.</a:t>
                </a:r>
              </a:p>
              <a:p>
                <a:pPr>
                  <a:lnSpc>
                    <a:spcPct val="125000"/>
                  </a:lnSpc>
                </a:pPr>
                <a:r>
                  <a:rPr lang="en-US" altLang="zh-CN" sz="2000" dirty="0">
                    <a:solidFill>
                      <a:schemeClr val="tx1"/>
                    </a:solidFill>
                    <a:latin typeface="Arial" panose="020B0604020202020204" pitchFamily="34" charset="0"/>
                    <a:cs typeface="Arial" panose="020B0604020202020204" pitchFamily="34" charset="0"/>
                  </a:rPr>
                  <a:t>   </a:t>
                </a:r>
                <a14:m>
                  <m:oMath xmlns:m="http://schemas.openxmlformats.org/officeDocument/2006/math">
                    <m:r>
                      <a:rPr lang="en-US" altLang="zh-CN" sz="2000" b="0" i="1" dirty="0" smtClean="0">
                        <a:solidFill>
                          <a:schemeClr val="tx1"/>
                        </a:solidFill>
                        <a:latin typeface="Cambria Math" panose="02040503050406030204" pitchFamily="18" charset="0"/>
                      </a:rPr>
                      <m:t>(</m:t>
                    </m:r>
                    <m:r>
                      <a:rPr lang="en-US" altLang="zh-CN" sz="2000" b="0" i="1" dirty="0" err="1" smtClean="0">
                        <a:solidFill>
                          <a:schemeClr val="tx1"/>
                        </a:solidFill>
                        <a:latin typeface="Cambria Math" panose="02040503050406030204" pitchFamily="18" charset="0"/>
                      </a:rPr>
                      <m:t>𝑥</m:t>
                    </m:r>
                    <m:r>
                      <a:rPr lang="en-US" altLang="zh-CN" sz="2000" b="0" i="1" dirty="0" err="1" smtClean="0">
                        <a:solidFill>
                          <a:schemeClr val="tx1"/>
                        </a:solidFill>
                        <a:latin typeface="Cambria Math" panose="02040503050406030204" pitchFamily="18" charset="0"/>
                      </a:rPr>
                      <m:t>, </m:t>
                    </m:r>
                    <m:r>
                      <a:rPr lang="en-US" altLang="zh-CN" sz="2000" b="0" i="1" dirty="0" err="1" smtClean="0">
                        <a:solidFill>
                          <a:schemeClr val="tx1"/>
                        </a:solidFill>
                        <a:latin typeface="Cambria Math" panose="02040503050406030204" pitchFamily="18" charset="0"/>
                      </a:rPr>
                      <m:t>𝑦</m:t>
                    </m:r>
                    <m:r>
                      <a:rPr lang="en-US" altLang="zh-CN" sz="2000" b="0" i="1" dirty="0" smtClean="0">
                        <a:solidFill>
                          <a:schemeClr val="tx1"/>
                        </a:solidFill>
                        <a:latin typeface="Cambria Math" panose="02040503050406030204" pitchFamily="18" charset="0"/>
                      </a:rPr>
                      <m:t>)</m:t>
                    </m:r>
                    <m:r>
                      <a:rPr lang="en-US" altLang="zh-CN" sz="2000" b="0" i="1" dirty="0" smtClean="0">
                        <a:solidFill>
                          <a:schemeClr val="tx1"/>
                        </a:solidFill>
                        <a:latin typeface="Cambria Math" panose="02040503050406030204" pitchFamily="18" charset="0"/>
                        <a:ea typeface="Cambria Math" panose="02040503050406030204" pitchFamily="18" charset="0"/>
                      </a:rPr>
                      <m:t>~</m:t>
                    </m:r>
                    <m:r>
                      <a:rPr lang="zh-CN" altLang="en-US" sz="2000" b="0" i="1" dirty="0" smtClean="0">
                        <a:solidFill>
                          <a:schemeClr val="tx1"/>
                        </a:solidFill>
                        <a:latin typeface="Cambria Math" panose="02040503050406030204" pitchFamily="18" charset="0"/>
                        <a:ea typeface="Cambria Math" panose="02040503050406030204" pitchFamily="18" charset="0"/>
                      </a:rPr>
                      <m:t>𝛾</m:t>
                    </m:r>
                    <m:r>
                      <a:rPr lang="en-US" altLang="zh-CN" sz="2000" i="1" dirty="0" smtClean="0">
                        <a:solidFill>
                          <a:schemeClr val="tx1"/>
                        </a:solidFill>
                        <a:latin typeface="Cambria Math" panose="02040503050406030204" pitchFamily="18" charset="0"/>
                      </a:rPr>
                      <m:t>: </m:t>
                    </m:r>
                  </m:oMath>
                </a14:m>
                <a:r>
                  <a:rPr lang="en-US" altLang="zh-CN" sz="2000" dirty="0">
                    <a:solidFill>
                      <a:schemeClr val="tx1"/>
                    </a:solidFill>
                    <a:latin typeface="Arial" panose="020B0604020202020204" pitchFamily="34" charset="0"/>
                    <a:cs typeface="Arial" panose="020B0604020202020204" pitchFamily="34" charset="0"/>
                  </a:rPr>
                  <a:t>samples under joint distribution </a:t>
                </a:r>
                <a14:m>
                  <m:oMath xmlns:m="http://schemas.openxmlformats.org/officeDocument/2006/math">
                    <m:r>
                      <a:rPr lang="zh-CN" altLang="en-US" sz="2000" i="1" dirty="0">
                        <a:solidFill>
                          <a:schemeClr val="tx1"/>
                        </a:solidFill>
                        <a:latin typeface="Cambria Math" panose="02040503050406030204" pitchFamily="18" charset="0"/>
                        <a:ea typeface="Cambria Math" panose="02040503050406030204" pitchFamily="18" charset="0"/>
                      </a:rPr>
                      <m:t>𝛾</m:t>
                    </m:r>
                  </m:oMath>
                </a14:m>
                <a:endParaRPr lang="en-US" altLang="zh-CN" sz="2000" dirty="0">
                  <a:solidFill>
                    <a:schemeClr val="tx1"/>
                  </a:solidFill>
                  <a:latin typeface="Arial" panose="020B0604020202020204" pitchFamily="34" charset="0"/>
                  <a:cs typeface="Arial" panose="020B0604020202020204" pitchFamily="34" charset="0"/>
                </a:endParaRPr>
              </a:p>
              <a:p>
                <a:pPr>
                  <a:lnSpc>
                    <a:spcPct val="125000"/>
                  </a:lnSpc>
                </a:pPr>
                <a:r>
                  <a:rPr lang="en-US" altLang="zh-CN" sz="2000" dirty="0">
                    <a:solidFill>
                      <a:schemeClr val="tx1"/>
                    </a:solidFill>
                    <a:latin typeface="Arial" panose="020B0604020202020204" pitchFamily="34" charset="0"/>
                    <a:cs typeface="Arial" panose="020B0604020202020204" pitchFamily="34" charset="0"/>
                  </a:rPr>
                  <a:t>   </a:t>
                </a:r>
                <a14:m>
                  <m:oMath xmlns:m="http://schemas.openxmlformats.org/officeDocument/2006/math">
                    <m:d>
                      <m:dPr>
                        <m:begChr m:val="‖"/>
                        <m:endChr m:val="‖"/>
                        <m:ctrlPr>
                          <a:rPr lang="en-US" altLang="zh-CN" sz="2000" i="1" smtClean="0">
                            <a:solidFill>
                              <a:schemeClr val="tx1"/>
                            </a:solidFill>
                            <a:latin typeface="Cambria Math" panose="02040503050406030204" pitchFamily="18" charset="0"/>
                          </a:rPr>
                        </m:ctrlPr>
                      </m:dPr>
                      <m:e>
                        <m:r>
                          <a:rPr lang="en-US" altLang="zh-CN" sz="2000" b="0" i="1" smtClean="0">
                            <a:solidFill>
                              <a:schemeClr val="tx1"/>
                            </a:solidFill>
                            <a:latin typeface="Cambria Math" panose="02040503050406030204" pitchFamily="18" charset="0"/>
                          </a:rPr>
                          <m:t>𝑥</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𝑦</m:t>
                        </m:r>
                      </m:e>
                    </m:d>
                  </m:oMath>
                </a14:m>
                <a:r>
                  <a:rPr lang="en-US" altLang="zh-CN" sz="2000" dirty="0">
                    <a:solidFill>
                      <a:schemeClr val="tx1"/>
                    </a:solidFill>
                    <a:latin typeface="Arial" panose="020B0604020202020204" pitchFamily="34" charset="0"/>
                    <a:cs typeface="Arial" panose="020B0604020202020204" pitchFamily="34" charset="0"/>
                  </a:rPr>
                  <a:t>: sample distance</a:t>
                </a:r>
              </a:p>
              <a:p>
                <a:pPr>
                  <a:lnSpc>
                    <a:spcPct val="125000"/>
                  </a:lnSpc>
                </a:pPr>
                <a:r>
                  <a:rPr lang="en-US" altLang="zh-CN" sz="2000" dirty="0">
                    <a:solidFill>
                      <a:schemeClr val="tx1"/>
                    </a:solidFill>
                    <a:latin typeface="Arial" panose="020B0604020202020204" pitchFamily="34" charset="0"/>
                    <a:cs typeface="Arial" panose="020B0604020202020204" pitchFamily="34" charset="0"/>
                  </a:rPr>
                  <a:t>   </a:t>
                </a:r>
                <a14:m>
                  <m:oMath xmlns:m="http://schemas.openxmlformats.org/officeDocument/2006/math">
                    <m:sSub>
                      <m:sSubPr>
                        <m:ctrlPr>
                          <a:rPr lang="en-US" altLang="zh-CN" sz="2000" i="1" dirty="0" smtClean="0">
                            <a:solidFill>
                              <a:schemeClr val="tx1"/>
                            </a:solidFill>
                            <a:latin typeface="Cambria Math" panose="02040503050406030204" pitchFamily="18" charset="0"/>
                          </a:rPr>
                        </m:ctrlPr>
                      </m:sSubPr>
                      <m:e>
                        <m:r>
                          <a:rPr lang="zh-CN" altLang="en-US" sz="2000" i="1" dirty="0">
                            <a:solidFill>
                              <a:schemeClr val="tx1"/>
                            </a:solidFill>
                            <a:latin typeface="Cambria Math" panose="02040503050406030204" pitchFamily="18" charset="0"/>
                          </a:rPr>
                          <m:t>𝔼</m:t>
                        </m:r>
                      </m:e>
                      <m:sub>
                        <m:r>
                          <a:rPr lang="en-US" altLang="zh-CN" sz="2000" b="0" i="1" dirty="0" smtClean="0">
                            <a:solidFill>
                              <a:schemeClr val="tx1"/>
                            </a:solidFill>
                            <a:latin typeface="Cambria Math" panose="02040503050406030204" pitchFamily="18" charset="0"/>
                          </a:rPr>
                          <m:t>(</m:t>
                        </m:r>
                        <m:r>
                          <a:rPr lang="en-US" altLang="zh-CN" sz="2000" b="0" i="1" dirty="0" smtClean="0">
                            <a:solidFill>
                              <a:schemeClr val="tx1"/>
                            </a:solidFill>
                            <a:latin typeface="Cambria Math" panose="02040503050406030204" pitchFamily="18" charset="0"/>
                          </a:rPr>
                          <m:t>𝑥</m:t>
                        </m:r>
                        <m:r>
                          <a:rPr lang="en-US" altLang="zh-CN" sz="2000" b="0" i="1" dirty="0" smtClean="0">
                            <a:solidFill>
                              <a:schemeClr val="tx1"/>
                            </a:solidFill>
                            <a:latin typeface="Cambria Math" panose="02040503050406030204" pitchFamily="18" charset="0"/>
                          </a:rPr>
                          <m:t>,</m:t>
                        </m:r>
                        <m:r>
                          <a:rPr lang="en-US" altLang="zh-CN" sz="2000" b="0" i="1" dirty="0" smtClean="0">
                            <a:solidFill>
                              <a:schemeClr val="tx1"/>
                            </a:solidFill>
                            <a:latin typeface="Cambria Math" panose="02040503050406030204" pitchFamily="18" charset="0"/>
                          </a:rPr>
                          <m:t>𝑦</m:t>
                        </m:r>
                        <m:r>
                          <a:rPr lang="en-US" altLang="zh-CN" sz="2000" b="0" i="1" dirty="0" smtClean="0">
                            <a:solidFill>
                              <a:schemeClr val="tx1"/>
                            </a:solidFill>
                            <a:latin typeface="Cambria Math" panose="02040503050406030204" pitchFamily="18" charset="0"/>
                          </a:rPr>
                          <m:t>)~</m:t>
                        </m:r>
                        <m:r>
                          <a:rPr lang="zh-CN" altLang="en-US" sz="2000" b="0" i="1" dirty="0" smtClean="0">
                            <a:solidFill>
                              <a:schemeClr val="tx1"/>
                            </a:solidFill>
                            <a:latin typeface="Cambria Math" panose="02040503050406030204" pitchFamily="18" charset="0"/>
                            <a:ea typeface="Cambria Math" panose="02040503050406030204" pitchFamily="18" charset="0"/>
                          </a:rPr>
                          <m:t>𝛾</m:t>
                        </m:r>
                      </m:sub>
                    </m:sSub>
                    <m:r>
                      <a:rPr lang="en-US" altLang="zh-CN" sz="2000" i="1" dirty="0" smtClean="0">
                        <a:solidFill>
                          <a:schemeClr val="tx1"/>
                        </a:solidFill>
                        <a:latin typeface="Cambria Math" panose="02040503050406030204" pitchFamily="18" charset="0"/>
                      </a:rPr>
                      <m:t>[</m:t>
                    </m:r>
                    <m:d>
                      <m:dPr>
                        <m:begChr m:val="‖"/>
                        <m:endChr m:val="‖"/>
                        <m:ctrlPr>
                          <a:rPr lang="en-US" altLang="zh-CN" sz="2000" i="1" dirty="0" smtClean="0">
                            <a:solidFill>
                              <a:schemeClr val="tx1"/>
                            </a:solidFill>
                            <a:latin typeface="Cambria Math" panose="02040503050406030204" pitchFamily="18" charset="0"/>
                          </a:rPr>
                        </m:ctrlPr>
                      </m:dPr>
                      <m:e>
                        <m:r>
                          <a:rPr lang="en-US" altLang="zh-CN" sz="2000" i="1" dirty="0" smtClean="0">
                            <a:solidFill>
                              <a:schemeClr val="tx1"/>
                            </a:solidFill>
                            <a:latin typeface="Cambria Math" panose="02040503050406030204" pitchFamily="18" charset="0"/>
                          </a:rPr>
                          <m:t>𝑥</m:t>
                        </m:r>
                        <m:r>
                          <a:rPr lang="en-US" altLang="zh-CN" sz="2000" i="1" dirty="0" smtClean="0">
                            <a:solidFill>
                              <a:schemeClr val="tx1"/>
                            </a:solidFill>
                            <a:latin typeface="Cambria Math" panose="02040503050406030204" pitchFamily="18" charset="0"/>
                          </a:rPr>
                          <m:t>−</m:t>
                        </m:r>
                        <m:r>
                          <a:rPr lang="en-US" altLang="zh-CN" sz="2000" i="1" dirty="0" smtClean="0">
                            <a:solidFill>
                              <a:schemeClr val="tx1"/>
                            </a:solidFill>
                            <a:latin typeface="Cambria Math" panose="02040503050406030204" pitchFamily="18" charset="0"/>
                          </a:rPr>
                          <m:t>𝑦</m:t>
                        </m:r>
                      </m:e>
                    </m:d>
                    <m:r>
                      <a:rPr lang="en-US" altLang="zh-CN" sz="2000" b="0" i="1" dirty="0" smtClean="0">
                        <a:solidFill>
                          <a:schemeClr val="tx1"/>
                        </a:solidFill>
                        <a:latin typeface="Cambria Math" panose="02040503050406030204" pitchFamily="18" charset="0"/>
                      </a:rPr>
                      <m:t>]</m:t>
                    </m:r>
                  </m:oMath>
                </a14:m>
                <a:r>
                  <a:rPr lang="en-US" altLang="zh-CN" sz="2000" dirty="0">
                    <a:solidFill>
                      <a:schemeClr val="tx1"/>
                    </a:solidFill>
                    <a:latin typeface="Arial" panose="020B0604020202020204" pitchFamily="34" charset="0"/>
                    <a:cs typeface="Arial" panose="020B0604020202020204" pitchFamily="34" charset="0"/>
                  </a:rPr>
                  <a:t>: expectation of distance for sample </a:t>
                </a:r>
                <a14:m>
                  <m:oMath xmlns:m="http://schemas.openxmlformats.org/officeDocument/2006/math">
                    <m:r>
                      <a:rPr lang="en-US" altLang="zh-CN" sz="2000" i="1" dirty="0">
                        <a:solidFill>
                          <a:schemeClr val="tx1"/>
                        </a:solidFill>
                        <a:latin typeface="Cambria Math" panose="02040503050406030204" pitchFamily="18" charset="0"/>
                      </a:rPr>
                      <m:t>𝑥</m:t>
                    </m:r>
                  </m:oMath>
                </a14:m>
                <a:r>
                  <a:rPr lang="en-US" altLang="zh-CN" sz="2000" dirty="0">
                    <a:solidFill>
                      <a:schemeClr val="tx1"/>
                    </a:solidFill>
                    <a:latin typeface="Arial" panose="020B0604020202020204" pitchFamily="34" charset="0"/>
                    <a:cs typeface="Arial" panose="020B0604020202020204" pitchFamily="34" charset="0"/>
                  </a:rPr>
                  <a:t> and </a:t>
                </a:r>
                <a14:m>
                  <m:oMath xmlns:m="http://schemas.openxmlformats.org/officeDocument/2006/math">
                    <m:r>
                      <a:rPr lang="en-US" altLang="zh-CN" sz="2000" i="1" dirty="0">
                        <a:solidFill>
                          <a:schemeClr val="tx1"/>
                        </a:solidFill>
                        <a:latin typeface="Cambria Math" panose="02040503050406030204" pitchFamily="18" charset="0"/>
                      </a:rPr>
                      <m:t>𝑦</m:t>
                    </m:r>
                  </m:oMath>
                </a14:m>
                <a:r>
                  <a:rPr lang="en-US" altLang="zh-CN" sz="2000" dirty="0">
                    <a:solidFill>
                      <a:schemeClr val="tx1"/>
                    </a:solidFill>
                    <a:latin typeface="Arial" panose="020B0604020202020204" pitchFamily="34" charset="0"/>
                    <a:cs typeface="Arial" panose="020B0604020202020204" pitchFamily="34" charset="0"/>
                  </a:rPr>
                  <a:t> under joint  distribution </a:t>
                </a:r>
                <a14:m>
                  <m:oMath xmlns:m="http://schemas.openxmlformats.org/officeDocument/2006/math">
                    <m:r>
                      <a:rPr lang="zh-CN" altLang="en-US" sz="2000" i="1" dirty="0">
                        <a:solidFill>
                          <a:schemeClr val="tx1"/>
                        </a:solidFill>
                        <a:latin typeface="Cambria Math" panose="02040503050406030204" pitchFamily="18" charset="0"/>
                        <a:ea typeface="Cambria Math" panose="02040503050406030204" pitchFamily="18" charset="0"/>
                      </a:rPr>
                      <m:t>𝛾</m:t>
                    </m:r>
                  </m:oMath>
                </a14:m>
                <a:endParaRPr lang="en-US" altLang="zh-CN" sz="2000" dirty="0">
                  <a:solidFill>
                    <a:schemeClr val="tx1"/>
                  </a:solidFill>
                  <a:latin typeface="Arial" panose="020B0604020202020204" pitchFamily="34" charset="0"/>
                  <a:cs typeface="Arial" panose="020B0604020202020204" pitchFamily="34" charset="0"/>
                </a:endParaRPr>
              </a:p>
            </p:txBody>
          </p:sp>
        </mc:Choice>
        <mc:Fallback xmlns="">
          <p:sp>
            <p:nvSpPr>
              <p:cNvPr id="13" name="文本框 12">
                <a:extLst>
                  <a:ext uri="{FF2B5EF4-FFF2-40B4-BE49-F238E27FC236}">
                    <a16:creationId xmlns:a16="http://schemas.microsoft.com/office/drawing/2014/main" id="{70CB5FA9-05DA-453F-BD4B-96B052C42327}"/>
                  </a:ext>
                </a:extLst>
              </p:cNvPr>
              <p:cNvSpPr txBox="1">
                <a:spLocks noRot="1" noChangeAspect="1" noMove="1" noResize="1" noEditPoints="1" noAdjustHandles="1" noChangeArrowheads="1" noChangeShapeType="1" noTextEdit="1"/>
              </p:cNvSpPr>
              <p:nvPr/>
            </p:nvSpPr>
            <p:spPr>
              <a:xfrm>
                <a:off x="418618" y="2446118"/>
                <a:ext cx="10923458" cy="2873607"/>
              </a:xfrm>
              <a:prstGeom prst="rect">
                <a:avLst/>
              </a:prstGeom>
              <a:blipFill>
                <a:blip r:embed="rId3"/>
                <a:stretch>
                  <a:fillRect b="-1695"/>
                </a:stretch>
              </a:blipFill>
            </p:spPr>
            <p:txBody>
              <a:bodyPr/>
              <a:lstStyle/>
              <a:p>
                <a:r>
                  <a:rPr lang="zh-CN" altLang="en-US">
                    <a:noFill/>
                  </a:rPr>
                  <a:t> </a:t>
                </a:r>
              </a:p>
            </p:txBody>
          </p:sp>
        </mc:Fallback>
      </mc:AlternateContent>
      <p:sp>
        <p:nvSpPr>
          <p:cNvPr id="15" name="文本框 14">
            <a:extLst>
              <a:ext uri="{FF2B5EF4-FFF2-40B4-BE49-F238E27FC236}">
                <a16:creationId xmlns:a16="http://schemas.microsoft.com/office/drawing/2014/main" id="{1E9B02AA-0FB1-412C-A35C-CDAE4BBD227E}"/>
              </a:ext>
            </a:extLst>
          </p:cNvPr>
          <p:cNvSpPr txBox="1"/>
          <p:nvPr/>
        </p:nvSpPr>
        <p:spPr>
          <a:xfrm>
            <a:off x="418618" y="1461232"/>
            <a:ext cx="11468582" cy="400110"/>
          </a:xfrm>
          <a:prstGeom prst="rect">
            <a:avLst/>
          </a:prstGeom>
          <a:noFill/>
        </p:spPr>
        <p:txBody>
          <a:bodyPr wrap="square">
            <a:spAutoFit/>
          </a:bodyPr>
          <a:lstStyle/>
          <a:p>
            <a:r>
              <a:rPr lang="en-US" altLang="zh-CN" sz="2000" dirty="0">
                <a:solidFill>
                  <a:schemeClr val="tx1"/>
                </a:solidFill>
                <a:latin typeface="Arial" panose="020B0604020202020204" pitchFamily="34" charset="0"/>
                <a:cs typeface="Arial" panose="020B0604020202020204" pitchFamily="34" charset="0"/>
              </a:rPr>
              <a:t>used to measure the distance between two distributions.</a:t>
            </a:r>
            <a:endParaRPr lang="zh-CN" altLang="en-US" sz="2000" dirty="0"/>
          </a:p>
        </p:txBody>
      </p:sp>
      <p:sp>
        <p:nvSpPr>
          <p:cNvPr id="19" name="文本框 18">
            <a:extLst>
              <a:ext uri="{FF2B5EF4-FFF2-40B4-BE49-F238E27FC236}">
                <a16:creationId xmlns:a16="http://schemas.microsoft.com/office/drawing/2014/main" id="{3584D2DD-A813-4D37-914C-B0116A8378DC}"/>
              </a:ext>
            </a:extLst>
          </p:cNvPr>
          <p:cNvSpPr txBox="1"/>
          <p:nvPr/>
        </p:nvSpPr>
        <p:spPr>
          <a:xfrm>
            <a:off x="418618" y="1953675"/>
            <a:ext cx="6094070" cy="400110"/>
          </a:xfrm>
          <a:prstGeom prst="rect">
            <a:avLst/>
          </a:prstGeom>
          <a:noFill/>
        </p:spPr>
        <p:txBody>
          <a:bodyPr wrap="square">
            <a:spAutoFit/>
          </a:bodyPr>
          <a:lstStyle/>
          <a:p>
            <a:pPr>
              <a:spcBef>
                <a:spcPts val="600"/>
              </a:spcBef>
            </a:pPr>
            <a:r>
              <a:rPr lang="en-US" altLang="zh-CN" sz="2000" b="1" dirty="0">
                <a:solidFill>
                  <a:schemeClr val="tx1"/>
                </a:solidFill>
                <a:latin typeface="Arial" panose="020B0604020202020204" pitchFamily="34" charset="0"/>
                <a:cs typeface="Arial" panose="020B0604020202020204" pitchFamily="34" charset="0"/>
              </a:rPr>
              <a:t>Definition:</a:t>
            </a:r>
          </a:p>
        </p:txBody>
      </p: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DDD28C33-FEF0-4EE9-AC6A-80BF0F8FAEF4}"/>
                  </a:ext>
                </a:extLst>
              </p:cNvPr>
              <p:cNvSpPr txBox="1"/>
              <p:nvPr/>
            </p:nvSpPr>
            <p:spPr>
              <a:xfrm>
                <a:off x="634270" y="5652217"/>
                <a:ext cx="10923457" cy="400110"/>
              </a:xfrm>
              <a:prstGeom prst="rect">
                <a:avLst/>
              </a:prstGeom>
              <a:noFill/>
            </p:spPr>
            <p:txBody>
              <a:bodyPr wrap="square">
                <a:spAutoFit/>
              </a:bodyPr>
              <a:lstStyle/>
              <a:p>
                <a:r>
                  <a:rPr lang="en-US" altLang="zh-CN" sz="2000" b="1" dirty="0">
                    <a:solidFill>
                      <a:srgbClr val="FF0000"/>
                    </a:solidFill>
                    <a:latin typeface="Arial" panose="020B0604020202020204" pitchFamily="34" charset="0"/>
                    <a:cs typeface="Arial" panose="020B0604020202020204" pitchFamily="34" charset="0"/>
                  </a:rPr>
                  <a:t>Wasserstein distance of </a:t>
                </a:r>
                <a14:m>
                  <m:oMath xmlns:m="http://schemas.openxmlformats.org/officeDocument/2006/math">
                    <m:sSub>
                      <m:sSubPr>
                        <m:ctrlPr>
                          <a:rPr lang="en-US" altLang="zh-CN" sz="2000" b="1" i="1">
                            <a:solidFill>
                              <a:srgbClr val="FF0000"/>
                            </a:solidFill>
                            <a:latin typeface="Cambria Math" panose="02040503050406030204" pitchFamily="18" charset="0"/>
                            <a:ea typeface="Cambria Math" panose="02040503050406030204" pitchFamily="18" charset="0"/>
                          </a:rPr>
                        </m:ctrlPr>
                      </m:sSubPr>
                      <m:e>
                        <m:r>
                          <a:rPr lang="en-US" altLang="zh-CN" sz="2000" b="1" i="1">
                            <a:solidFill>
                              <a:srgbClr val="FF0000"/>
                            </a:solidFill>
                            <a:latin typeface="Cambria Math" panose="02040503050406030204" pitchFamily="18" charset="0"/>
                            <a:ea typeface="Cambria Math" panose="02040503050406030204" pitchFamily="18" charset="0"/>
                          </a:rPr>
                          <m:t>𝑷</m:t>
                        </m:r>
                      </m:e>
                      <m:sub>
                        <m:r>
                          <a:rPr lang="en-US" altLang="zh-CN" sz="2000" b="1" i="1">
                            <a:solidFill>
                              <a:srgbClr val="FF0000"/>
                            </a:solidFill>
                            <a:latin typeface="Cambria Math" panose="02040503050406030204" pitchFamily="18" charset="0"/>
                            <a:ea typeface="Cambria Math" panose="02040503050406030204" pitchFamily="18" charset="0"/>
                          </a:rPr>
                          <m:t>𝟏</m:t>
                        </m:r>
                      </m:sub>
                    </m:sSub>
                    <m:r>
                      <a:rPr lang="en-US" altLang="zh-CN" sz="2000" b="1" i="1">
                        <a:solidFill>
                          <a:srgbClr val="FF0000"/>
                        </a:solidFill>
                        <a:latin typeface="Cambria Math" panose="02040503050406030204" pitchFamily="18" charset="0"/>
                        <a:ea typeface="Cambria Math" panose="02040503050406030204" pitchFamily="18" charset="0"/>
                      </a:rPr>
                      <m:t> </m:t>
                    </m:r>
                  </m:oMath>
                </a14:m>
                <a:r>
                  <a:rPr lang="en-US" altLang="zh-CN" sz="2000" b="1" dirty="0">
                    <a:solidFill>
                      <a:srgbClr val="FF0000"/>
                    </a:solidFill>
                    <a:latin typeface="Arial" panose="020B0604020202020204" pitchFamily="34" charset="0"/>
                    <a:ea typeface="Cambria Math" panose="02040503050406030204" pitchFamily="18" charset="0"/>
                    <a:cs typeface="Arial" panose="020B0604020202020204" pitchFamily="34" charset="0"/>
                  </a:rPr>
                  <a:t>and </a:t>
                </a:r>
                <a14:m>
                  <m:oMath xmlns:m="http://schemas.openxmlformats.org/officeDocument/2006/math">
                    <m:sSub>
                      <m:sSubPr>
                        <m:ctrlPr>
                          <a:rPr lang="en-US" altLang="zh-CN" sz="2000" b="1" i="1">
                            <a:solidFill>
                              <a:srgbClr val="FF0000"/>
                            </a:solidFill>
                            <a:latin typeface="Cambria Math" panose="02040503050406030204" pitchFamily="18" charset="0"/>
                            <a:ea typeface="Cambria Math" panose="02040503050406030204" pitchFamily="18" charset="0"/>
                          </a:rPr>
                        </m:ctrlPr>
                      </m:sSubPr>
                      <m:e>
                        <m:r>
                          <a:rPr lang="en-US" altLang="zh-CN" sz="2000" b="1" i="1">
                            <a:solidFill>
                              <a:srgbClr val="FF0000"/>
                            </a:solidFill>
                            <a:latin typeface="Cambria Math" panose="02040503050406030204" pitchFamily="18" charset="0"/>
                            <a:ea typeface="Cambria Math" panose="02040503050406030204" pitchFamily="18" charset="0"/>
                          </a:rPr>
                          <m:t>𝑷</m:t>
                        </m:r>
                      </m:e>
                      <m:sub>
                        <m:r>
                          <a:rPr lang="en-US" altLang="zh-CN" sz="2000" b="1" i="1">
                            <a:solidFill>
                              <a:srgbClr val="FF0000"/>
                            </a:solidFill>
                            <a:latin typeface="Cambria Math" panose="02040503050406030204" pitchFamily="18" charset="0"/>
                            <a:ea typeface="Cambria Math" panose="02040503050406030204" pitchFamily="18" charset="0"/>
                          </a:rPr>
                          <m:t>𝟐</m:t>
                        </m:r>
                      </m:sub>
                    </m:sSub>
                  </m:oMath>
                </a14:m>
                <a:r>
                  <a:rPr lang="en-US" altLang="zh-CN" sz="2000" b="1" dirty="0">
                    <a:solidFill>
                      <a:schemeClr val="tx1"/>
                    </a:solidFill>
                    <a:latin typeface="Arial" panose="020B0604020202020204" pitchFamily="34" charset="0"/>
                    <a:cs typeface="Arial" panose="020B0604020202020204" pitchFamily="34" charset="0"/>
                  </a:rPr>
                  <a:t>: </a:t>
                </a:r>
                <a:r>
                  <a:rPr lang="en-US" altLang="zh-CN" sz="2000" dirty="0">
                    <a:solidFill>
                      <a:schemeClr val="tx1"/>
                    </a:solidFill>
                    <a:latin typeface="Arial" panose="020B0604020202020204" pitchFamily="34" charset="0"/>
                    <a:cs typeface="Arial" panose="020B0604020202020204" pitchFamily="34" charset="0"/>
                  </a:rPr>
                  <a:t>the lower bound of this expectation.</a:t>
                </a:r>
              </a:p>
            </p:txBody>
          </p:sp>
        </mc:Choice>
        <mc:Fallback xmlns="">
          <p:sp>
            <p:nvSpPr>
              <p:cNvPr id="20" name="文本框 19">
                <a:extLst>
                  <a:ext uri="{FF2B5EF4-FFF2-40B4-BE49-F238E27FC236}">
                    <a16:creationId xmlns:a16="http://schemas.microsoft.com/office/drawing/2014/main" id="{DDD28C33-FEF0-4EE9-AC6A-80BF0F8FAEF4}"/>
                  </a:ext>
                </a:extLst>
              </p:cNvPr>
              <p:cNvSpPr txBox="1">
                <a:spLocks noRot="1" noChangeAspect="1" noMove="1" noResize="1" noEditPoints="1" noAdjustHandles="1" noChangeArrowheads="1" noChangeShapeType="1" noTextEdit="1"/>
              </p:cNvSpPr>
              <p:nvPr/>
            </p:nvSpPr>
            <p:spPr>
              <a:xfrm>
                <a:off x="634270" y="5652217"/>
                <a:ext cx="10923457" cy="400110"/>
              </a:xfrm>
              <a:prstGeom prst="rect">
                <a:avLst/>
              </a:prstGeom>
              <a:blipFill>
                <a:blip r:embed="rId4"/>
                <a:stretch>
                  <a:fillRect l="-558" t="-6061" b="-27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4876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12</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Wasserstein distance</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537DA16F-118D-4433-82F7-F94CAE2F30BE}"/>
                  </a:ext>
                </a:extLst>
              </p:cNvPr>
              <p:cNvSpPr txBox="1"/>
              <p:nvPr/>
            </p:nvSpPr>
            <p:spPr>
              <a:xfrm>
                <a:off x="418618" y="5034861"/>
                <a:ext cx="5948368" cy="400110"/>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Move mass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𝑃</m:t>
                        </m:r>
                      </m:e>
                      <m:sub>
                        <m:r>
                          <a:rPr lang="en-US" altLang="zh-CN" sz="2000" i="1">
                            <a:latin typeface="Cambria Math" panose="02040503050406030204" pitchFamily="18" charset="0"/>
                            <a:ea typeface="Cambria Math" panose="02040503050406030204" pitchFamily="18" charset="0"/>
                          </a:rPr>
                          <m:t>1</m:t>
                        </m:r>
                      </m:sub>
                    </m:sSub>
                    <m:r>
                      <a:rPr lang="en-US" altLang="zh-CN" sz="2000" i="1">
                        <a:latin typeface="Cambria Math" panose="02040503050406030204" pitchFamily="18" charset="0"/>
                        <a:ea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 into the shape and position of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𝑃</m:t>
                        </m:r>
                      </m:e>
                      <m:sub>
                        <m:r>
                          <a:rPr lang="en-US" altLang="zh-CN" sz="2000" i="1">
                            <a:latin typeface="Cambria Math" panose="02040503050406030204" pitchFamily="18" charset="0"/>
                            <a:ea typeface="Cambria Math" panose="02040503050406030204" pitchFamily="18" charset="0"/>
                          </a:rPr>
                          <m:t>2</m:t>
                        </m:r>
                      </m:sub>
                    </m:sSub>
                  </m:oMath>
                </a14:m>
                <a:r>
                  <a:rPr lang="en-US" altLang="zh-CN" sz="2000" dirty="0">
                    <a:latin typeface="Arial" panose="020B0604020202020204" pitchFamily="34" charset="0"/>
                    <a:cs typeface="Arial" panose="020B0604020202020204" pitchFamily="34" charset="0"/>
                  </a:rPr>
                  <a:t>. </a:t>
                </a:r>
              </a:p>
            </p:txBody>
          </p:sp>
        </mc:Choice>
        <mc:Fallback xmlns="">
          <p:sp>
            <p:nvSpPr>
              <p:cNvPr id="9" name="文本框 8">
                <a:extLst>
                  <a:ext uri="{FF2B5EF4-FFF2-40B4-BE49-F238E27FC236}">
                    <a16:creationId xmlns:a16="http://schemas.microsoft.com/office/drawing/2014/main" id="{537DA16F-118D-4433-82F7-F94CAE2F30BE}"/>
                  </a:ext>
                </a:extLst>
              </p:cNvPr>
              <p:cNvSpPr txBox="1">
                <a:spLocks noRot="1" noChangeAspect="1" noMove="1" noResize="1" noEditPoints="1" noAdjustHandles="1" noChangeArrowheads="1" noChangeShapeType="1" noTextEdit="1"/>
              </p:cNvSpPr>
              <p:nvPr/>
            </p:nvSpPr>
            <p:spPr>
              <a:xfrm>
                <a:off x="418618" y="5034861"/>
                <a:ext cx="5948368" cy="400110"/>
              </a:xfrm>
              <a:prstGeom prst="rect">
                <a:avLst/>
              </a:prstGeom>
              <a:blipFill>
                <a:blip r:embed="rId3"/>
                <a:stretch>
                  <a:fillRect l="-1128" t="-7576"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60D622AB-A81D-424F-8558-856515A5D99E}"/>
                  </a:ext>
                </a:extLst>
              </p:cNvPr>
              <p:cNvSpPr/>
              <p:nvPr/>
            </p:nvSpPr>
            <p:spPr>
              <a:xfrm>
                <a:off x="418618" y="5808139"/>
                <a:ext cx="11411672" cy="824008"/>
              </a:xfrm>
              <a:prstGeom prst="rect">
                <a:avLst/>
              </a:prstGeom>
            </p:spPr>
            <p:txBody>
              <a:bodyPr wrap="square">
                <a:spAutoFit/>
              </a:bodyPr>
              <a:lstStyle/>
              <a:p>
                <a:pPr>
                  <a:lnSpc>
                    <a:spcPct val="125000"/>
                  </a:lnSpc>
                </a:pPr>
                <a:r>
                  <a:rPr lang="en-US" altLang="zh-CN" sz="2000" dirty="0">
                    <a:latin typeface="Arial" panose="020B0604020202020204" pitchFamily="34" charset="0"/>
                    <a:cs typeface="Arial" panose="020B0604020202020204" pitchFamily="34" charset="0"/>
                  </a:rPr>
                  <a:t>Bulldozing cost : amount of moving soil multiplied by the distance the soil moves. </a:t>
                </a:r>
              </a:p>
              <a:p>
                <a:pPr>
                  <a:lnSpc>
                    <a:spcPct val="125000"/>
                  </a:lnSpc>
                </a:pPr>
                <a:r>
                  <a:rPr lang="en-US" altLang="zh-CN" sz="2000" dirty="0">
                    <a:solidFill>
                      <a:srgbClr val="FF0000"/>
                    </a:solidFill>
                    <a:latin typeface="Arial" panose="020B0604020202020204" pitchFamily="34" charset="0"/>
                    <a:cs typeface="Arial" panose="020B0604020202020204" pitchFamily="34" charset="0"/>
                  </a:rPr>
                  <a:t>Wasserstein distance</a:t>
                </a:r>
                <a:r>
                  <a:rPr lang="en-US" altLang="zh-CN" sz="2000" dirty="0">
                    <a:latin typeface="Arial" panose="020B0604020202020204" pitchFamily="34" charset="0"/>
                    <a:cs typeface="Arial" panose="020B0604020202020204" pitchFamily="34" charset="0"/>
                  </a:rPr>
                  <a:t>: the smallest bulldozing cost from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𝑃</m:t>
                        </m:r>
                      </m:e>
                      <m:sub>
                        <m:r>
                          <a:rPr lang="en-US" altLang="zh-CN" sz="2000" i="1">
                            <a:latin typeface="Cambria Math" panose="02040503050406030204" pitchFamily="18" charset="0"/>
                            <a:ea typeface="Cambria Math" panose="02040503050406030204" pitchFamily="18" charset="0"/>
                          </a:rPr>
                          <m:t>1</m:t>
                        </m:r>
                      </m:sub>
                    </m:sSub>
                    <m:r>
                      <a:rPr lang="en-US" altLang="zh-CN" sz="2000" b="0" i="0" smtClean="0">
                        <a:latin typeface="Cambria Math" panose="02040503050406030204" pitchFamily="18" charset="0"/>
                        <a:ea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to </a:t>
                </a:r>
                <a14:m>
                  <m:oMath xmlns:m="http://schemas.openxmlformats.org/officeDocument/2006/math">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𝑃</m:t>
                        </m:r>
                      </m:e>
                      <m:sub>
                        <m:r>
                          <a:rPr lang="en-US" altLang="zh-CN" sz="2000" i="1">
                            <a:latin typeface="Cambria Math" panose="02040503050406030204" pitchFamily="18" charset="0"/>
                            <a:ea typeface="Cambria Math" panose="02040503050406030204" pitchFamily="18" charset="0"/>
                          </a:rPr>
                          <m:t>2</m:t>
                        </m:r>
                      </m:sub>
                    </m:sSub>
                  </m:oMath>
                </a14:m>
                <a:r>
                  <a:rPr lang="en-US" altLang="zh-CN" sz="2000" dirty="0">
                    <a:latin typeface="Arial" panose="020B0604020202020204" pitchFamily="34" charset="0"/>
                    <a:cs typeface="Arial" panose="020B0604020202020204" pitchFamily="34" charset="0"/>
                  </a:rPr>
                  <a:t>.</a:t>
                </a:r>
              </a:p>
            </p:txBody>
          </p:sp>
        </mc:Choice>
        <mc:Fallback xmlns="">
          <p:sp>
            <p:nvSpPr>
              <p:cNvPr id="10" name="矩形 9">
                <a:extLst>
                  <a:ext uri="{FF2B5EF4-FFF2-40B4-BE49-F238E27FC236}">
                    <a16:creationId xmlns:a16="http://schemas.microsoft.com/office/drawing/2014/main" id="{60D622AB-A81D-424F-8558-856515A5D99E}"/>
                  </a:ext>
                </a:extLst>
              </p:cNvPr>
              <p:cNvSpPr>
                <a:spLocks noRot="1" noChangeAspect="1" noMove="1" noResize="1" noEditPoints="1" noAdjustHandles="1" noChangeArrowheads="1" noChangeShapeType="1" noTextEdit="1"/>
              </p:cNvSpPr>
              <p:nvPr/>
            </p:nvSpPr>
            <p:spPr>
              <a:xfrm>
                <a:off x="418618" y="5808139"/>
                <a:ext cx="11411672" cy="824008"/>
              </a:xfrm>
              <a:prstGeom prst="rect">
                <a:avLst/>
              </a:prstGeom>
              <a:blipFill>
                <a:blip r:embed="rId4"/>
                <a:stretch>
                  <a:fillRect l="-588" b="-12593"/>
                </a:stretch>
              </a:blipFill>
            </p:spPr>
            <p:txBody>
              <a:bodyPr/>
              <a:lstStyle/>
              <a:p>
                <a:r>
                  <a:rPr lang="zh-CN" altLang="en-US">
                    <a:noFill/>
                  </a:rPr>
                  <a:t> </a:t>
                </a:r>
              </a:p>
            </p:txBody>
          </p:sp>
        </mc:Fallback>
      </mc:AlternateContent>
      <p:grpSp>
        <p:nvGrpSpPr>
          <p:cNvPr id="11" name="组合 10">
            <a:extLst>
              <a:ext uri="{FF2B5EF4-FFF2-40B4-BE49-F238E27FC236}">
                <a16:creationId xmlns:a16="http://schemas.microsoft.com/office/drawing/2014/main" id="{7F7428C7-9D8F-4EEF-9133-531B7FDE2C9C}"/>
              </a:ext>
            </a:extLst>
          </p:cNvPr>
          <p:cNvGrpSpPr/>
          <p:nvPr/>
        </p:nvGrpSpPr>
        <p:grpSpPr>
          <a:xfrm>
            <a:off x="2338709" y="1402577"/>
            <a:ext cx="3486306" cy="1365470"/>
            <a:chOff x="431540" y="2546711"/>
            <a:chExt cx="3486306" cy="1365470"/>
          </a:xfrm>
        </p:grpSpPr>
        <p:pic>
          <p:nvPicPr>
            <p:cNvPr id="12" name="Picture 2">
              <a:extLst>
                <a:ext uri="{FF2B5EF4-FFF2-40B4-BE49-F238E27FC236}">
                  <a16:creationId xmlns:a16="http://schemas.microsoft.com/office/drawing/2014/main" id="{E8417568-DBD7-4340-AB50-71617E3A91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40" y="2546711"/>
              <a:ext cx="3486306" cy="13654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05F4E57-A554-4401-A656-0AC3F1BCC8F1}"/>
                    </a:ext>
                  </a:extLst>
                </p:cNvPr>
                <p:cNvSpPr txBox="1"/>
                <p:nvPr/>
              </p:nvSpPr>
              <p:spPr>
                <a:xfrm>
                  <a:off x="452408" y="2642568"/>
                  <a:ext cx="576064" cy="400110"/>
                </a:xfrm>
                <a:prstGeom prst="rect">
                  <a:avLst/>
                </a:prstGeom>
                <a:solidFill>
                  <a:srgbClr val="FFFFFF"/>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a:latin typeface="Cambria Math" panose="02040503050406030204" pitchFamily="18" charset="0"/>
                                <a:ea typeface="Cambria Math" panose="02040503050406030204" pitchFamily="18" charset="0"/>
                              </a:rPr>
                            </m:ctrlPr>
                          </m:sSubPr>
                          <m:e>
                            <m:r>
                              <a:rPr lang="en-US" altLang="zh-CN" sz="2000" b="1" i="1">
                                <a:latin typeface="Cambria Math" panose="02040503050406030204" pitchFamily="18" charset="0"/>
                                <a:ea typeface="Cambria Math" panose="02040503050406030204" pitchFamily="18" charset="0"/>
                              </a:rPr>
                              <m:t>𝑷</m:t>
                            </m:r>
                          </m:e>
                          <m:sub>
                            <m:r>
                              <a:rPr lang="en-US" altLang="zh-CN" sz="2000" b="1" i="1">
                                <a:latin typeface="Cambria Math" panose="02040503050406030204" pitchFamily="18" charset="0"/>
                                <a:ea typeface="Cambria Math" panose="02040503050406030204" pitchFamily="18" charset="0"/>
                              </a:rPr>
                              <m:t>𝟏</m:t>
                            </m:r>
                          </m:sub>
                        </m:sSub>
                      </m:oMath>
                    </m:oMathPara>
                  </a14:m>
                  <a:endParaRPr lang="en-US" b="1" dirty="0">
                    <a:latin typeface="Arial" panose="020B0604020202020204" pitchFamily="34" charset="0"/>
                    <a:cs typeface="Arial" panose="020B0604020202020204" pitchFamily="34" charset="0"/>
                  </a:endParaRPr>
                </a:p>
              </p:txBody>
            </p:sp>
          </mc:Choice>
          <mc:Fallback xmlns="">
            <p:sp>
              <p:nvSpPr>
                <p:cNvPr id="9" name="文本框 8">
                  <a:extLst>
                    <a:ext uri="{FF2B5EF4-FFF2-40B4-BE49-F238E27FC236}">
                      <a16:creationId xmlns:a16="http://schemas.microsoft.com/office/drawing/2014/main" id="{3A0DFA85-DA90-4BC5-8A6E-4F66B3BAA68C}"/>
                    </a:ext>
                  </a:extLst>
                </p:cNvPr>
                <p:cNvSpPr txBox="1">
                  <a:spLocks noRot="1" noChangeAspect="1" noMove="1" noResize="1" noEditPoints="1" noAdjustHandles="1" noChangeArrowheads="1" noChangeShapeType="1" noTextEdit="1"/>
                </p:cNvSpPr>
                <p:nvPr/>
              </p:nvSpPr>
              <p:spPr>
                <a:xfrm>
                  <a:off x="452408" y="2642568"/>
                  <a:ext cx="576064" cy="400110"/>
                </a:xfrm>
                <a:prstGeom prst="rect">
                  <a:avLst/>
                </a:prstGeom>
                <a:blipFill>
                  <a:blip r:embed="rId6"/>
                  <a:stretch>
                    <a:fillRect b="-4545"/>
                  </a:stretch>
                </a:blipFill>
              </p:spPr>
              <p:txBody>
                <a:bodyPr/>
                <a:lstStyle/>
                <a:p>
                  <a:r>
                    <a:rPr lang="en-US">
                      <a:noFill/>
                    </a:rPr>
                    <a:t> </a:t>
                  </a:r>
                </a:p>
              </p:txBody>
            </p:sp>
          </mc:Fallback>
        </mc:AlternateContent>
      </p:grpSp>
      <p:grpSp>
        <p:nvGrpSpPr>
          <p:cNvPr id="17" name="组合 16">
            <a:extLst>
              <a:ext uri="{FF2B5EF4-FFF2-40B4-BE49-F238E27FC236}">
                <a16:creationId xmlns:a16="http://schemas.microsoft.com/office/drawing/2014/main" id="{8A1BD6F2-65E2-4D3A-8EC2-38B40ED163BC}"/>
              </a:ext>
            </a:extLst>
          </p:cNvPr>
          <p:cNvGrpSpPr/>
          <p:nvPr/>
        </p:nvGrpSpPr>
        <p:grpSpPr>
          <a:xfrm>
            <a:off x="2225824" y="3296728"/>
            <a:ext cx="3486307" cy="1365470"/>
            <a:chOff x="431539" y="3768056"/>
            <a:chExt cx="3486307" cy="1365470"/>
          </a:xfrm>
        </p:grpSpPr>
        <p:pic>
          <p:nvPicPr>
            <p:cNvPr id="18" name="Picture 4">
              <a:extLst>
                <a:ext uri="{FF2B5EF4-FFF2-40B4-BE49-F238E27FC236}">
                  <a16:creationId xmlns:a16="http://schemas.microsoft.com/office/drawing/2014/main" id="{7A815EBA-36A7-4517-8DA5-E5C34C78B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539" y="3768056"/>
              <a:ext cx="3486307" cy="136547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F8B25E3-CA20-4BC6-81B2-A63A10F3B55A}"/>
                    </a:ext>
                  </a:extLst>
                </p:cNvPr>
                <p:cNvSpPr txBox="1"/>
                <p:nvPr/>
              </p:nvSpPr>
              <p:spPr>
                <a:xfrm>
                  <a:off x="467544" y="3960138"/>
                  <a:ext cx="576064" cy="400110"/>
                </a:xfrm>
                <a:prstGeom prst="rect">
                  <a:avLst/>
                </a:prstGeom>
                <a:solidFill>
                  <a:srgbClr val="FFFFFF"/>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latin typeface="Cambria Math" panose="02040503050406030204" pitchFamily="18" charset="0"/>
                                <a:ea typeface="Cambria Math" panose="02040503050406030204" pitchFamily="18" charset="0"/>
                              </a:rPr>
                            </m:ctrlPr>
                          </m:sSubPr>
                          <m:e>
                            <m:r>
                              <a:rPr lang="en-US" altLang="zh-CN" sz="2000" b="1" i="1">
                                <a:latin typeface="Cambria Math" panose="02040503050406030204" pitchFamily="18" charset="0"/>
                                <a:ea typeface="Cambria Math" panose="02040503050406030204" pitchFamily="18" charset="0"/>
                              </a:rPr>
                              <m:t>𝑷</m:t>
                            </m:r>
                          </m:e>
                          <m:sub>
                            <m:r>
                              <a:rPr lang="en-US" altLang="zh-CN" sz="2000" b="1" i="1" smtClean="0">
                                <a:latin typeface="Cambria Math" panose="02040503050406030204" pitchFamily="18" charset="0"/>
                                <a:ea typeface="Cambria Math" panose="02040503050406030204" pitchFamily="18" charset="0"/>
                              </a:rPr>
                              <m:t>𝟐</m:t>
                            </m:r>
                          </m:sub>
                        </m:sSub>
                      </m:oMath>
                    </m:oMathPara>
                  </a14:m>
                  <a:endParaRPr lang="en-US" b="1" dirty="0">
                    <a:latin typeface="Arial" panose="020B0604020202020204" pitchFamily="34" charset="0"/>
                    <a:cs typeface="Arial" panose="020B0604020202020204" pitchFamily="34" charset="0"/>
                  </a:endParaRPr>
                </a:p>
              </p:txBody>
            </p:sp>
          </mc:Choice>
          <mc:Fallback xmlns="">
            <p:sp>
              <p:nvSpPr>
                <p:cNvPr id="12" name="文本框 11">
                  <a:extLst>
                    <a:ext uri="{FF2B5EF4-FFF2-40B4-BE49-F238E27FC236}">
                      <a16:creationId xmlns:a16="http://schemas.microsoft.com/office/drawing/2014/main" id="{AB445077-3BFE-4142-9E5A-517FA2D4BEFF}"/>
                    </a:ext>
                  </a:extLst>
                </p:cNvPr>
                <p:cNvSpPr txBox="1">
                  <a:spLocks noRot="1" noChangeAspect="1" noMove="1" noResize="1" noEditPoints="1" noAdjustHandles="1" noChangeArrowheads="1" noChangeShapeType="1" noTextEdit="1"/>
                </p:cNvSpPr>
                <p:nvPr/>
              </p:nvSpPr>
              <p:spPr>
                <a:xfrm>
                  <a:off x="467544" y="3960138"/>
                  <a:ext cx="576064" cy="400110"/>
                </a:xfrm>
                <a:prstGeom prst="rect">
                  <a:avLst/>
                </a:prstGeom>
                <a:blipFill>
                  <a:blip r:embed="rId8"/>
                  <a:stretch>
                    <a:fillRect b="-46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A513ED4E-0C17-4176-AF35-31FAEAD998BD}"/>
                  </a:ext>
                </a:extLst>
              </p:cNvPr>
              <p:cNvSpPr/>
              <p:nvPr/>
            </p:nvSpPr>
            <p:spPr>
              <a:xfrm>
                <a:off x="6806729" y="3978458"/>
                <a:ext cx="4948342" cy="1647118"/>
              </a:xfrm>
              <a:prstGeom prst="rect">
                <a:avLst/>
              </a:prstGeom>
            </p:spPr>
            <p:txBody>
              <a:bodyPr wrap="none">
                <a:spAutoFit/>
              </a:bodyPr>
              <a:lstStyle/>
              <a:p>
                <a:pPr>
                  <a:lnSpc>
                    <a:spcPct val="125000"/>
                  </a:lnSpc>
                </a:pPr>
                <a14:m>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𝑃</m:t>
                        </m:r>
                      </m:e>
                      <m:sub>
                        <m:r>
                          <a:rPr lang="en-US" altLang="zh-CN" sz="2000" i="1">
                            <a:latin typeface="Cambria Math" panose="02040503050406030204" pitchFamily="18" charset="0"/>
                            <a:ea typeface="Cambria Math" panose="02040503050406030204" pitchFamily="18" charset="0"/>
                          </a:rPr>
                          <m:t>1</m:t>
                        </m:r>
                      </m:sub>
                    </m:sSub>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𝑃</m:t>
                        </m:r>
                      </m:e>
                      <m:sub>
                        <m:r>
                          <a:rPr lang="en-US" altLang="zh-CN" sz="2000" i="1">
                            <a:latin typeface="Cambria Math" panose="02040503050406030204" pitchFamily="18" charset="0"/>
                            <a:ea typeface="Cambria Math" panose="02040503050406030204" pitchFamily="18" charset="0"/>
                          </a:rPr>
                          <m:t>2</m:t>
                        </m:r>
                      </m:sub>
                    </m:sSub>
                    <m:r>
                      <a:rPr lang="en-US" altLang="zh-CN" sz="2000" i="1">
                        <a:latin typeface="Cambria Math" panose="02040503050406030204" pitchFamily="18" charset="0"/>
                        <a:ea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transportation plan</a:t>
                </a:r>
              </a:p>
              <a:p>
                <a:pPr>
                  <a:lnSpc>
                    <a:spcPct val="125000"/>
                  </a:lnSpc>
                </a:pPr>
                <a14:m>
                  <m:oMath xmlns:m="http://schemas.openxmlformats.org/officeDocument/2006/math">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𝑥</m:t>
                        </m:r>
                        <m:r>
                          <a:rPr lang="en-US" altLang="zh-CN" sz="2000" i="1">
                            <a:latin typeface="Cambria Math" panose="02040503050406030204" pitchFamily="18" charset="0"/>
                          </a:rPr>
                          <m:t>−</m:t>
                        </m:r>
                        <m:r>
                          <a:rPr lang="en-US" altLang="zh-CN" sz="2000" i="1">
                            <a:latin typeface="Cambria Math" panose="02040503050406030204" pitchFamily="18" charset="0"/>
                          </a:rPr>
                          <m:t>𝑦</m:t>
                        </m:r>
                      </m:e>
                    </m:d>
                  </m:oMath>
                </a14:m>
                <a:r>
                  <a:rPr lang="en-US" altLang="zh-CN" sz="2000" dirty="0">
                    <a:latin typeface="Arial" panose="020B0604020202020204" pitchFamily="34" charset="0"/>
                    <a:cs typeface="Arial" panose="020B0604020202020204" pitchFamily="34" charset="0"/>
                  </a:rPr>
                  <a:t>: distance the soil moves</a:t>
                </a:r>
              </a:p>
              <a:p>
                <a:pPr>
                  <a:lnSpc>
                    <a:spcPct val="125000"/>
                  </a:lnSpc>
                </a:pPr>
                <a14:m>
                  <m:oMath xmlns:m="http://schemas.openxmlformats.org/officeDocument/2006/math">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amount of moving soil from </a:t>
                </a:r>
                <a14:m>
                  <m:oMath xmlns:m="http://schemas.openxmlformats.org/officeDocument/2006/math">
                    <m:r>
                      <a:rPr lang="en-US" altLang="zh-CN" sz="2000" i="1">
                        <a:latin typeface="Cambria Math" panose="02040503050406030204" pitchFamily="18" charset="0"/>
                      </a:rPr>
                      <m:t>𝑥</m:t>
                    </m:r>
                  </m:oMath>
                </a14:m>
                <a:r>
                  <a:rPr lang="en-US" altLang="zh-CN" sz="2000" dirty="0">
                    <a:latin typeface="Arial" panose="020B0604020202020204" pitchFamily="34" charset="0"/>
                    <a:cs typeface="Arial" panose="020B0604020202020204" pitchFamily="34" charset="0"/>
                  </a:rPr>
                  <a:t> to </a:t>
                </a:r>
                <a14:m>
                  <m:oMath xmlns:m="http://schemas.openxmlformats.org/officeDocument/2006/math">
                    <m:r>
                      <a:rPr lang="en-US" altLang="zh-CN" sz="2000" i="1">
                        <a:latin typeface="Cambria Math" panose="02040503050406030204" pitchFamily="18" charset="0"/>
                      </a:rPr>
                      <m:t>𝑦</m:t>
                    </m:r>
                  </m:oMath>
                </a14:m>
                <a:r>
                  <a:rPr lang="en-US" altLang="zh-CN" sz="2000" dirty="0">
                    <a:latin typeface="Arial" panose="020B0604020202020204" pitchFamily="34" charset="0"/>
                    <a:cs typeface="Arial" panose="020B0604020202020204" pitchFamily="34" charset="0"/>
                  </a:rPr>
                  <a:t> </a:t>
                </a:r>
              </a:p>
              <a:p>
                <a:pPr>
                  <a:lnSpc>
                    <a:spcPct val="125000"/>
                  </a:lnSpc>
                </a:pPr>
                <a14:m>
                  <m:oMath xmlns:m="http://schemas.openxmlformats.org/officeDocument/2006/math">
                    <m:sSub>
                      <m:sSubPr>
                        <m:ctrlPr>
                          <a:rPr lang="en-US" altLang="zh-CN" sz="2000" i="1" dirty="0">
                            <a:latin typeface="Cambria Math" panose="02040503050406030204" pitchFamily="18" charset="0"/>
                          </a:rPr>
                        </m:ctrlPr>
                      </m:sSubPr>
                      <m:e>
                        <m:r>
                          <a:rPr lang="zh-CN" altLang="en-US" sz="2000" i="1" dirty="0">
                            <a:latin typeface="Cambria Math" panose="02040503050406030204" pitchFamily="18" charset="0"/>
                          </a:rPr>
                          <m:t>𝔼</m:t>
                        </m:r>
                      </m:e>
                      <m:sub>
                        <m:r>
                          <a:rPr lang="en-US" altLang="zh-CN" sz="2000" i="1" dirty="0">
                            <a:latin typeface="Cambria Math" panose="02040503050406030204" pitchFamily="18" charset="0"/>
                          </a:rPr>
                          <m:t>(</m:t>
                        </m:r>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r>
                          <a:rPr lang="en-US" altLang="zh-CN" sz="2000" i="1" dirty="0">
                            <a:latin typeface="Cambria Math" panose="02040503050406030204" pitchFamily="18" charset="0"/>
                          </a:rPr>
                          <m:t>𝑦</m:t>
                        </m:r>
                        <m:r>
                          <a:rPr lang="en-US" altLang="zh-CN" sz="2000" i="1" dirty="0">
                            <a:latin typeface="Cambria Math" panose="02040503050406030204" pitchFamily="18" charset="0"/>
                          </a:rPr>
                          <m:t>)~</m:t>
                        </m:r>
                        <m:r>
                          <a:rPr lang="zh-CN" altLang="en-US" sz="2000" i="1" dirty="0">
                            <a:latin typeface="Cambria Math" panose="02040503050406030204" pitchFamily="18" charset="0"/>
                            <a:ea typeface="Cambria Math" panose="02040503050406030204" pitchFamily="18" charset="0"/>
                          </a:rPr>
                          <m:t>𝛾</m:t>
                        </m:r>
                      </m:sub>
                    </m:sSub>
                    <m:r>
                      <a:rPr lang="en-US" altLang="zh-CN" sz="2000" i="1" dirty="0">
                        <a:latin typeface="Cambria Math" panose="02040503050406030204" pitchFamily="18" charset="0"/>
                      </a:rPr>
                      <m:t>[</m:t>
                    </m:r>
                    <m:d>
                      <m:dPr>
                        <m:begChr m:val="‖"/>
                        <m:endChr m:val="‖"/>
                        <m:ctrlPr>
                          <a:rPr lang="en-US" altLang="zh-CN" sz="2000" i="1" dirty="0">
                            <a:latin typeface="Cambria Math" panose="02040503050406030204" pitchFamily="18" charset="0"/>
                          </a:rPr>
                        </m:ctrlPr>
                      </m:dPr>
                      <m:e>
                        <m:r>
                          <a:rPr lang="en-US" altLang="zh-CN" sz="2000" i="1" dirty="0">
                            <a:latin typeface="Cambria Math" panose="02040503050406030204" pitchFamily="18" charset="0"/>
                          </a:rPr>
                          <m:t>𝑥</m:t>
                        </m:r>
                        <m:r>
                          <a:rPr lang="en-US" altLang="zh-CN" sz="2000" i="1" dirty="0">
                            <a:latin typeface="Cambria Math" panose="02040503050406030204" pitchFamily="18" charset="0"/>
                          </a:rPr>
                          <m:t>−</m:t>
                        </m:r>
                        <m:r>
                          <a:rPr lang="en-US" altLang="zh-CN" sz="2000" i="1" dirty="0">
                            <a:latin typeface="Cambria Math" panose="02040503050406030204" pitchFamily="18" charset="0"/>
                          </a:rPr>
                          <m:t>𝑦</m:t>
                        </m:r>
                      </m:e>
                    </m:d>
                    <m:r>
                      <a:rPr lang="en-US" altLang="zh-CN" sz="2000" i="1" dirty="0">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bulldozing cost </a:t>
                </a:r>
                <a:endParaRPr lang="en-US" sz="2000" dirty="0">
                  <a:latin typeface="Arial" panose="020B0604020202020204" pitchFamily="34" charset="0"/>
                  <a:cs typeface="Arial" panose="020B0604020202020204" pitchFamily="34" charset="0"/>
                </a:endParaRPr>
              </a:p>
            </p:txBody>
          </p:sp>
        </mc:Choice>
        <mc:Fallback xmlns="">
          <p:sp>
            <p:nvSpPr>
              <p:cNvPr id="22" name="矩形 21">
                <a:extLst>
                  <a:ext uri="{FF2B5EF4-FFF2-40B4-BE49-F238E27FC236}">
                    <a16:creationId xmlns:a16="http://schemas.microsoft.com/office/drawing/2014/main" id="{A513ED4E-0C17-4176-AF35-31FAEAD998BD}"/>
                  </a:ext>
                </a:extLst>
              </p:cNvPr>
              <p:cNvSpPr>
                <a:spLocks noRot="1" noChangeAspect="1" noMove="1" noResize="1" noEditPoints="1" noAdjustHandles="1" noChangeArrowheads="1" noChangeShapeType="1" noTextEdit="1"/>
              </p:cNvSpPr>
              <p:nvPr/>
            </p:nvSpPr>
            <p:spPr>
              <a:xfrm>
                <a:off x="6806729" y="3978458"/>
                <a:ext cx="4948342" cy="1647118"/>
              </a:xfrm>
              <a:prstGeom prst="rect">
                <a:avLst/>
              </a:prstGeom>
              <a:blipFill>
                <a:blip r:embed="rId9"/>
                <a:stretch>
                  <a:fillRect l="-617" b="-4074"/>
                </a:stretch>
              </a:blipFill>
            </p:spPr>
            <p:txBody>
              <a:bodyPr/>
              <a:lstStyle/>
              <a:p>
                <a:r>
                  <a:rPr lang="zh-CN" altLang="en-US">
                    <a:noFill/>
                  </a:rPr>
                  <a:t> </a:t>
                </a:r>
              </a:p>
            </p:txBody>
          </p:sp>
        </mc:Fallback>
      </mc:AlternateContent>
      <p:sp>
        <p:nvSpPr>
          <p:cNvPr id="23" name="矩形 22">
            <a:extLst>
              <a:ext uri="{FF2B5EF4-FFF2-40B4-BE49-F238E27FC236}">
                <a16:creationId xmlns:a16="http://schemas.microsoft.com/office/drawing/2014/main" id="{870FF993-C7EB-4913-963D-1175570FB742}"/>
              </a:ext>
            </a:extLst>
          </p:cNvPr>
          <p:cNvSpPr/>
          <p:nvPr/>
        </p:nvSpPr>
        <p:spPr bwMode="auto">
          <a:xfrm>
            <a:off x="6806729" y="4030804"/>
            <a:ext cx="4837808" cy="1594772"/>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pic>
        <p:nvPicPr>
          <p:cNvPr id="5" name="图片 4">
            <a:extLst>
              <a:ext uri="{FF2B5EF4-FFF2-40B4-BE49-F238E27FC236}">
                <a16:creationId xmlns:a16="http://schemas.microsoft.com/office/drawing/2014/main" id="{4C950EF2-EF74-4BB5-80F3-954054DC4CDC}"/>
              </a:ext>
            </a:extLst>
          </p:cNvPr>
          <p:cNvPicPr>
            <a:picLocks noChangeAspect="1"/>
          </p:cNvPicPr>
          <p:nvPr/>
        </p:nvPicPr>
        <p:blipFill>
          <a:blip r:embed="rId10"/>
          <a:stretch>
            <a:fillRect/>
          </a:stretch>
        </p:blipFill>
        <p:spPr>
          <a:xfrm>
            <a:off x="6366986" y="1059685"/>
            <a:ext cx="4467225" cy="2533650"/>
          </a:xfrm>
          <a:prstGeom prst="rect">
            <a:avLst/>
          </a:prstGeom>
        </p:spPr>
      </p:pic>
      <p:pic>
        <p:nvPicPr>
          <p:cNvPr id="7" name="图片 6">
            <a:extLst>
              <a:ext uri="{FF2B5EF4-FFF2-40B4-BE49-F238E27FC236}">
                <a16:creationId xmlns:a16="http://schemas.microsoft.com/office/drawing/2014/main" id="{88E7D133-DC1F-4E75-97F1-2FBED8F89375}"/>
              </a:ext>
            </a:extLst>
          </p:cNvPr>
          <p:cNvPicPr>
            <a:picLocks noChangeAspect="1"/>
          </p:cNvPicPr>
          <p:nvPr/>
        </p:nvPicPr>
        <p:blipFill>
          <a:blip r:embed="rId11"/>
          <a:stretch>
            <a:fillRect/>
          </a:stretch>
        </p:blipFill>
        <p:spPr>
          <a:xfrm>
            <a:off x="336931" y="2618486"/>
            <a:ext cx="2000250" cy="1095375"/>
          </a:xfrm>
          <a:prstGeom prst="rect">
            <a:avLst/>
          </a:prstGeom>
        </p:spPr>
      </p:pic>
      <p:sp>
        <p:nvSpPr>
          <p:cNvPr id="8" name="箭头: 下 7">
            <a:extLst>
              <a:ext uri="{FF2B5EF4-FFF2-40B4-BE49-F238E27FC236}">
                <a16:creationId xmlns:a16="http://schemas.microsoft.com/office/drawing/2014/main" id="{C5100D35-909D-4EFC-827D-7434A66236BC}"/>
              </a:ext>
            </a:extLst>
          </p:cNvPr>
          <p:cNvSpPr/>
          <p:nvPr/>
        </p:nvSpPr>
        <p:spPr>
          <a:xfrm>
            <a:off x="3839546" y="2820664"/>
            <a:ext cx="484632" cy="6681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25558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13</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Wasserstein distance</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13894443-D597-459C-BC52-FE96C06D1E73}"/>
                  </a:ext>
                </a:extLst>
              </p:cNvPr>
              <p:cNvSpPr txBox="1"/>
              <p:nvPr/>
            </p:nvSpPr>
            <p:spPr>
              <a:xfrm>
                <a:off x="1955539" y="2427693"/>
                <a:ext cx="8280920" cy="592406"/>
              </a:xfrm>
              <a:prstGeom prst="rect">
                <a:avLst/>
              </a:prstGeom>
              <a:noFill/>
            </p:spPr>
            <p:txBody>
              <a:bodyPr wrap="square" rtlCol="0">
                <a:spAutoFit/>
              </a:bodyPr>
              <a:lstStyle/>
              <a:p>
                <a:r>
                  <a:rPr lang="en-US" altLang="zh-CN" sz="2800" b="0" dirty="0">
                    <a:latin typeface="Arial" panose="020B0604020202020204" pitchFamily="34" charset="0"/>
                    <a:cs typeface="Arial" panose="020B0604020202020204" pitchFamily="34" charset="0"/>
                  </a:rPr>
                  <a:t>                   </a:t>
                </a:r>
                <a14:m>
                  <m:oMath xmlns:m="http://schemas.openxmlformats.org/officeDocument/2006/math">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𝔹</m:t>
                        </m:r>
                      </m:e>
                      <m:sub>
                        <m:r>
                          <a:rPr lang="zh-CN" altLang="en-US" sz="2800" i="1" smtClean="0">
                            <a:latin typeface="Cambria Math" panose="02040503050406030204" pitchFamily="18" charset="0"/>
                          </a:rPr>
                          <m:t>𝜀</m:t>
                        </m:r>
                      </m:sub>
                    </m:sSub>
                    <m:d>
                      <m:dPr>
                        <m:ctrlPr>
                          <a:rPr lang="en-US" altLang="zh-CN" sz="2800" i="1">
                            <a:latin typeface="Cambria Math" panose="02040503050406030204" pitchFamily="18" charset="0"/>
                          </a:rPr>
                        </m:ctrlPr>
                      </m:dPr>
                      <m:e>
                        <m:acc>
                          <m:accPr>
                            <m:chr m:val="̂"/>
                            <m:ctrlPr>
                              <a:rPr lang="en-US" altLang="zh-CN" sz="2800" i="1">
                                <a:latin typeface="Cambria Math" panose="02040503050406030204" pitchFamily="18" charset="0"/>
                              </a:rPr>
                            </m:ctrlPr>
                          </m:acc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𝑃</m:t>
                                </m:r>
                              </m:e>
                              <m:sub>
                                <m:r>
                                  <a:rPr lang="en-US" altLang="zh-CN" sz="2800" i="1">
                                    <a:latin typeface="Cambria Math" panose="02040503050406030204" pitchFamily="18" charset="0"/>
                                  </a:rPr>
                                  <m:t>𝑁</m:t>
                                </m:r>
                              </m:sub>
                            </m:sSub>
                          </m:e>
                        </m:acc>
                      </m:e>
                    </m:d>
                    <m:r>
                      <a:rPr lang="en-US" altLang="zh-CN" sz="2800" i="1">
                        <a:latin typeface="Cambria Math" panose="02040503050406030204" pitchFamily="18" charset="0"/>
                      </a:rPr>
                      <m:t>={</m:t>
                    </m:r>
                    <m:r>
                      <a:rPr lang="en-US" altLang="zh-CN" sz="2800" i="1">
                        <a:latin typeface="Cambria Math" panose="02040503050406030204" pitchFamily="18" charset="0"/>
                      </a:rPr>
                      <m:t>𝑄</m:t>
                    </m:r>
                    <m:r>
                      <a:rPr lang="en-US" altLang="zh-CN" sz="2800" i="1">
                        <a:latin typeface="Cambria Math" panose="02040503050406030204" pitchFamily="18" charset="0"/>
                      </a:rPr>
                      <m:t>:</m:t>
                    </m:r>
                    <m:sSub>
                      <m:sSubPr>
                        <m:ctrlPr>
                          <a:rPr lang="en-US" altLang="zh-CN" sz="2800" b="0" i="1" smtClean="0">
                            <a:latin typeface="Cambria Math" panose="02040503050406030204" pitchFamily="18" charset="0"/>
                          </a:rPr>
                        </m:ctrlPr>
                      </m:sSubPr>
                      <m:e>
                        <m:r>
                          <a:rPr lang="en-US" altLang="zh-CN" sz="2800" i="1">
                            <a:latin typeface="Cambria Math" panose="02040503050406030204" pitchFamily="18" charset="0"/>
                          </a:rPr>
                          <m:t>𝑑</m:t>
                        </m:r>
                      </m:e>
                      <m:sub>
                        <m:r>
                          <a:rPr lang="en-US" altLang="zh-CN" sz="2800" b="0" i="1" smtClean="0">
                            <a:latin typeface="Cambria Math" panose="02040503050406030204" pitchFamily="18" charset="0"/>
                          </a:rPr>
                          <m:t>𝑊</m:t>
                        </m:r>
                      </m:sub>
                    </m:sSub>
                    <m:r>
                      <a:rPr lang="en-US" altLang="zh-CN" sz="2800" i="1" smtClean="0">
                        <a:solidFill>
                          <a:srgbClr val="836967"/>
                        </a:solidFill>
                        <a:latin typeface="Cambria Math" panose="02040503050406030204" pitchFamily="18" charset="0"/>
                      </a:rPr>
                      <m:t> </m:t>
                    </m:r>
                    <m:r>
                      <a:rPr lang="en-US" altLang="zh-CN" sz="2800" i="1">
                        <a:latin typeface="Cambria Math" panose="02040503050406030204" pitchFamily="18" charset="0"/>
                      </a:rPr>
                      <m:t>(</m:t>
                    </m:r>
                    <m:acc>
                      <m:accPr>
                        <m:chr m:val="̂"/>
                        <m:ctrlPr>
                          <a:rPr lang="en-US" altLang="zh-CN" sz="2800" i="1">
                            <a:latin typeface="Cambria Math" panose="02040503050406030204" pitchFamily="18" charset="0"/>
                          </a:rPr>
                        </m:ctrlPr>
                      </m:acc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𝑃</m:t>
                            </m:r>
                          </m:e>
                          <m:sub>
                            <m:r>
                              <a:rPr lang="en-US" altLang="zh-CN" sz="2800" i="1">
                                <a:latin typeface="Cambria Math" panose="02040503050406030204" pitchFamily="18" charset="0"/>
                              </a:rPr>
                              <m:t>𝑁</m:t>
                            </m:r>
                          </m:sub>
                        </m:sSub>
                        <m:r>
                          <a:rPr lang="en-US" altLang="zh-CN" sz="2800" i="1">
                            <a:latin typeface="Cambria Math" panose="02040503050406030204" pitchFamily="18" charset="0"/>
                          </a:rPr>
                          <m:t>,</m:t>
                        </m:r>
                      </m:e>
                    </m:acc>
                    <m:r>
                      <a:rPr lang="en-US" altLang="zh-CN" sz="2800" i="1">
                        <a:latin typeface="Cambria Math" panose="02040503050406030204" pitchFamily="18" charset="0"/>
                      </a:rPr>
                      <m:t>𝑄</m:t>
                    </m:r>
                    <m:r>
                      <a:rPr lang="en-US" altLang="zh-CN" sz="2800" i="1">
                        <a:latin typeface="Cambria Math" panose="02040503050406030204" pitchFamily="18" charset="0"/>
                      </a:rPr>
                      <m:t>)≤</m:t>
                    </m:r>
                    <m:r>
                      <a:rPr lang="zh-CN" altLang="en-US" sz="2800" i="1" dirty="0" smtClean="0">
                        <a:latin typeface="Cambria Math" panose="02040503050406030204" pitchFamily="18" charset="0"/>
                      </a:rPr>
                      <m:t>𝜀</m:t>
                    </m:r>
                    <m:r>
                      <a:rPr lang="en-US" altLang="zh-CN" sz="2800" i="1">
                        <a:latin typeface="Cambria Math" panose="02040503050406030204" pitchFamily="18" charset="0"/>
                      </a:rPr>
                      <m:t>}</m:t>
                    </m:r>
                  </m:oMath>
                </a14:m>
                <a:endParaRPr lang="en-US" altLang="zh-CN" sz="2800" i="1" dirty="0">
                  <a:latin typeface="Cambria Math" panose="02040503050406030204" pitchFamily="18" charset="0"/>
                </a:endParaRPr>
              </a:p>
            </p:txBody>
          </p:sp>
        </mc:Choice>
        <mc:Fallback xmlns="">
          <p:sp>
            <p:nvSpPr>
              <p:cNvPr id="19" name="文本框 18">
                <a:extLst>
                  <a:ext uri="{FF2B5EF4-FFF2-40B4-BE49-F238E27FC236}">
                    <a16:creationId xmlns:a16="http://schemas.microsoft.com/office/drawing/2014/main" id="{13894443-D597-459C-BC52-FE96C06D1E73}"/>
                  </a:ext>
                </a:extLst>
              </p:cNvPr>
              <p:cNvSpPr txBox="1">
                <a:spLocks noRot="1" noChangeAspect="1" noMove="1" noResize="1" noEditPoints="1" noAdjustHandles="1" noChangeArrowheads="1" noChangeShapeType="1" noTextEdit="1"/>
              </p:cNvSpPr>
              <p:nvPr/>
            </p:nvSpPr>
            <p:spPr>
              <a:xfrm>
                <a:off x="1955539" y="2427693"/>
                <a:ext cx="8280920" cy="592406"/>
              </a:xfrm>
              <a:prstGeom prst="rect">
                <a:avLst/>
              </a:prstGeom>
              <a:blipFill>
                <a:blip r:embed="rId3"/>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E50C6DC6-0751-431D-845F-F564A53B1980}"/>
              </a:ext>
            </a:extLst>
          </p:cNvPr>
          <p:cNvSpPr txBox="1"/>
          <p:nvPr/>
        </p:nvSpPr>
        <p:spPr>
          <a:xfrm>
            <a:off x="418618" y="1620447"/>
            <a:ext cx="6094070" cy="400110"/>
          </a:xfrm>
          <a:prstGeom prst="rect">
            <a:avLst/>
          </a:prstGeom>
          <a:noFill/>
        </p:spPr>
        <p:txBody>
          <a:bodyPr wrap="square">
            <a:spAutoFit/>
          </a:bodyPr>
          <a:lstStyle/>
          <a:p>
            <a:r>
              <a:rPr lang="en-US" altLang="zh-CN" sz="2000" b="1" dirty="0">
                <a:latin typeface="Arial" panose="020B0604020202020204" pitchFamily="34" charset="0"/>
                <a:cs typeface="Arial" panose="020B0604020202020204" pitchFamily="34" charset="0"/>
              </a:rPr>
              <a:t>Wasserstein distance-based ambiguity set:</a:t>
            </a: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802FA80B-D600-43F4-B121-5021EC751A72}"/>
                  </a:ext>
                </a:extLst>
              </p:cNvPr>
              <p:cNvSpPr txBox="1"/>
              <p:nvPr/>
            </p:nvSpPr>
            <p:spPr>
              <a:xfrm>
                <a:off x="418618" y="3429000"/>
                <a:ext cx="11457006" cy="2068643"/>
              </a:xfrm>
              <a:prstGeom prst="rect">
                <a:avLst/>
              </a:prstGeom>
              <a:noFill/>
            </p:spPr>
            <p:txBody>
              <a:bodyPr wrap="square">
                <a:spAutoFit/>
              </a:bodyPr>
              <a:lstStyle/>
              <a:p>
                <a:pPr marL="342900" indent="-342900" algn="just">
                  <a:lnSpc>
                    <a:spcPct val="120000"/>
                  </a:lnSpc>
                  <a:spcBef>
                    <a:spcPts val="400"/>
                  </a:spcBef>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The ambiguity set </a:t>
                </a:r>
                <a14:m>
                  <m:oMath xmlns:m="http://schemas.openxmlformats.org/officeDocument/2006/math">
                    <m:r>
                      <a:rPr lang="en-US" altLang="zh-CN" sz="2000" i="1">
                        <a:latin typeface="Cambria Math" panose="02040503050406030204" pitchFamily="18" charset="0"/>
                      </a:rPr>
                      <m:t>𝑄</m:t>
                    </m:r>
                    <m:r>
                      <a:rPr lang="en-US" altLang="zh-CN" sz="2000" i="1">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can be viewed as a </a:t>
                </a:r>
                <a:r>
                  <a:rPr lang="en-US" altLang="zh-CN" sz="2000" dirty="0">
                    <a:solidFill>
                      <a:srgbClr val="FF0000"/>
                    </a:solidFill>
                    <a:latin typeface="Arial" panose="020B0604020202020204" pitchFamily="34" charset="0"/>
                    <a:cs typeface="Arial" panose="020B0604020202020204" pitchFamily="34" charset="0"/>
                  </a:rPr>
                  <a:t>Wasserstein ball</a:t>
                </a:r>
                <a:r>
                  <a:rPr lang="en-US" altLang="zh-CN" sz="2000" dirty="0">
                    <a:latin typeface="Arial" panose="020B0604020202020204" pitchFamily="34" charset="0"/>
                    <a:cs typeface="Arial" panose="020B0604020202020204" pitchFamily="34" charset="0"/>
                  </a:rPr>
                  <a:t> which contains all probability distributions whose Wasserstein distance to the empirical distribution </a:t>
                </a:r>
                <a14:m>
                  <m:oMath xmlns:m="http://schemas.openxmlformats.org/officeDocument/2006/math">
                    <m:acc>
                      <m:accPr>
                        <m:chr m:val="̂"/>
                        <m:ctrlPr>
                          <a:rPr lang="en-US" altLang="zh-CN" sz="2000" i="1">
                            <a:latin typeface="Cambria Math" panose="02040503050406030204" pitchFamily="18" charset="0"/>
                          </a:rPr>
                        </m:ctrlPr>
                      </m:acc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𝑁</m:t>
                            </m:r>
                          </m:sub>
                        </m:sSub>
                      </m:e>
                    </m:acc>
                  </m:oMath>
                </a14:m>
                <a:r>
                  <a:rPr lang="en-US" altLang="zh-CN" sz="2000" dirty="0">
                    <a:latin typeface="Arial" panose="020B0604020202020204" pitchFamily="34" charset="0"/>
                    <a:cs typeface="Arial" panose="020B0604020202020204" pitchFamily="34" charset="0"/>
                  </a:rPr>
                  <a:t> is less than </a:t>
                </a:r>
                <a14:m>
                  <m:oMath xmlns:m="http://schemas.openxmlformats.org/officeDocument/2006/math">
                    <m:r>
                      <a:rPr lang="zh-CN" altLang="en-US" sz="2000" i="1" smtClean="0">
                        <a:latin typeface="Cambria Math" panose="02040503050406030204" pitchFamily="18" charset="0"/>
                        <a:cs typeface="Arial" panose="020B0604020202020204" pitchFamily="34" charset="0"/>
                      </a:rPr>
                      <m:t>𝜀</m:t>
                    </m:r>
                  </m:oMath>
                </a14:m>
                <a:r>
                  <a:rPr lang="en-US" altLang="zh-CN" sz="2000" dirty="0">
                    <a:latin typeface="Arial" panose="020B0604020202020204" pitchFamily="34" charset="0"/>
                    <a:cs typeface="Arial" panose="020B0604020202020204" pitchFamily="34" charset="0"/>
                  </a:rPr>
                  <a:t>.</a:t>
                </a:r>
              </a:p>
              <a:p>
                <a:pPr marL="342900" indent="-342900" algn="just">
                  <a:lnSpc>
                    <a:spcPct val="120000"/>
                  </a:lnSpc>
                  <a:spcBef>
                    <a:spcPts val="400"/>
                  </a:spcBef>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 </a:t>
                </a:r>
                <a14:m>
                  <m:oMath xmlns:m="http://schemas.openxmlformats.org/officeDocument/2006/math">
                    <m:r>
                      <a:rPr lang="en-US" altLang="zh-CN" sz="2000" i="1">
                        <a:latin typeface="Cambria Math" panose="02040503050406030204" pitchFamily="18" charset="0"/>
                      </a:rPr>
                      <m:t>𝑄</m:t>
                    </m:r>
                  </m:oMath>
                </a14:m>
                <a:r>
                  <a:rPr lang="en-US" altLang="zh-CN" sz="2000" dirty="0">
                    <a:latin typeface="Arial" panose="020B0604020202020204" pitchFamily="34" charset="0"/>
                    <a:cs typeface="Arial" panose="020B0604020202020204" pitchFamily="34" charset="0"/>
                  </a:rPr>
                  <a:t> will cover the true distribution with a higher probability with a larger value of </a:t>
                </a:r>
                <a14:m>
                  <m:oMath xmlns:m="http://schemas.openxmlformats.org/officeDocument/2006/math">
                    <m:r>
                      <a:rPr lang="zh-CN" altLang="en-US" sz="2000" i="1">
                        <a:latin typeface="Cambria Math" panose="02040503050406030204" pitchFamily="18" charset="0"/>
                        <a:cs typeface="Arial" panose="020B0604020202020204" pitchFamily="34" charset="0"/>
                      </a:rPr>
                      <m:t>𝜀</m:t>
                    </m:r>
                  </m:oMath>
                </a14:m>
                <a:r>
                  <a:rPr lang="en-US" altLang="zh-CN" sz="2000" dirty="0">
                    <a:latin typeface="Arial" panose="020B0604020202020204" pitchFamily="34" charset="0"/>
                    <a:cs typeface="Arial" panose="020B0604020202020204" pitchFamily="34" charset="0"/>
                  </a:rPr>
                  <a:t>.</a:t>
                </a:r>
              </a:p>
              <a:p>
                <a:pPr marL="800100" lvl="1" indent="-342900" algn="just">
                  <a:lnSpc>
                    <a:spcPct val="120000"/>
                  </a:lnSpc>
                  <a:spcBef>
                    <a:spcPts val="400"/>
                  </a:spcBef>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There exists a trade-off between the accuracy and the complexity</a:t>
                </a:r>
              </a:p>
              <a:p>
                <a:pPr marL="800100" lvl="1" indent="-342900" algn="just">
                  <a:lnSpc>
                    <a:spcPct val="120000"/>
                  </a:lnSpc>
                  <a:spcBef>
                    <a:spcPts val="400"/>
                  </a:spcBef>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It is important to well design the value of </a:t>
                </a:r>
                <a14:m>
                  <m:oMath xmlns:m="http://schemas.openxmlformats.org/officeDocument/2006/math">
                    <m:r>
                      <a:rPr lang="zh-CN" altLang="en-US" sz="2000" i="1">
                        <a:latin typeface="Cambria Math" panose="02040503050406030204" pitchFamily="18" charset="0"/>
                        <a:cs typeface="Arial" panose="020B0604020202020204" pitchFamily="34" charset="0"/>
                      </a:rPr>
                      <m:t>𝜀</m:t>
                    </m:r>
                  </m:oMath>
                </a14:m>
                <a:endParaRPr lang="en-US" altLang="zh-CN" sz="2000" dirty="0">
                  <a:latin typeface="Arial" panose="020B0604020202020204" pitchFamily="34" charset="0"/>
                  <a:cs typeface="Arial" panose="020B0604020202020204" pitchFamily="34" charset="0"/>
                </a:endParaRPr>
              </a:p>
            </p:txBody>
          </p:sp>
        </mc:Choice>
        <mc:Fallback xmlns="">
          <p:sp>
            <p:nvSpPr>
              <p:cNvPr id="24" name="文本框 23">
                <a:extLst>
                  <a:ext uri="{FF2B5EF4-FFF2-40B4-BE49-F238E27FC236}">
                    <a16:creationId xmlns:a16="http://schemas.microsoft.com/office/drawing/2014/main" id="{802FA80B-D600-43F4-B121-5021EC751A72}"/>
                  </a:ext>
                </a:extLst>
              </p:cNvPr>
              <p:cNvSpPr txBox="1">
                <a:spLocks noRot="1" noChangeAspect="1" noMove="1" noResize="1" noEditPoints="1" noAdjustHandles="1" noChangeArrowheads="1" noChangeShapeType="1" noTextEdit="1"/>
              </p:cNvSpPr>
              <p:nvPr/>
            </p:nvSpPr>
            <p:spPr>
              <a:xfrm>
                <a:off x="418618" y="3429000"/>
                <a:ext cx="11457006" cy="2068643"/>
              </a:xfrm>
              <a:prstGeom prst="rect">
                <a:avLst/>
              </a:prstGeom>
              <a:blipFill>
                <a:blip r:embed="rId4"/>
                <a:stretch>
                  <a:fillRect l="-479" t="-295" r="-532" b="-4425"/>
                </a:stretch>
              </a:blipFill>
            </p:spPr>
            <p:txBody>
              <a:bodyPr/>
              <a:lstStyle/>
              <a:p>
                <a:r>
                  <a:rPr lang="en-US">
                    <a:noFill/>
                  </a:rPr>
                  <a:t> </a:t>
                </a:r>
              </a:p>
            </p:txBody>
          </p:sp>
        </mc:Fallback>
      </mc:AlternateContent>
    </p:spTree>
    <p:extLst>
      <p:ext uri="{BB962C8B-B14F-4D97-AF65-F5344CB8AC3E}">
        <p14:creationId xmlns:p14="http://schemas.microsoft.com/office/powerpoint/2010/main" val="34450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14</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Wasserstein distance</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F77C8DF-1206-4D0D-8F0F-3555F53D7E80}"/>
                  </a:ext>
                </a:extLst>
              </p:cNvPr>
              <p:cNvSpPr txBox="1"/>
              <p:nvPr/>
            </p:nvSpPr>
            <p:spPr>
              <a:xfrm>
                <a:off x="418618" y="1541795"/>
                <a:ext cx="5568389" cy="495780"/>
              </a:xfrm>
              <a:prstGeom prst="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CN"/>
                </a:defPPr>
                <a:lvl1pPr marR="0" indent="0" fontAlgn="base">
                  <a:lnSpc>
                    <a:spcPct val="100000"/>
                  </a:lnSpc>
                  <a:spcBef>
                    <a:spcPct val="0"/>
                  </a:spcBef>
                  <a:spcAft>
                    <a:spcPct val="0"/>
                  </a:spcAft>
                  <a:buClrTx/>
                  <a:buSzTx/>
                  <a:buFont typeface="Arial" pitchFamily="34" charset="0"/>
                  <a:buNone/>
                  <a:tabLst/>
                  <a:defRPr kumimoji="0" b="0" i="0" u="none" strike="noStrike" cap="none" normalizeH="0" baseline="0">
                    <a:ln>
                      <a:noFill/>
                    </a:ln>
                    <a:effectLst/>
                    <a:latin typeface="Arial" panose="020B0604020202020204" pitchFamily="34" charset="0"/>
                    <a:ea typeface="宋体" pitchFamily="2" charset="-122"/>
                    <a:cs typeface="Arial" panose="020B0604020202020204" pitchFamily="34" charset="0"/>
                  </a:defRPr>
                </a:lvl1pPr>
              </a:lstStyle>
              <a:p>
                <a:r>
                  <a:rPr lang="en-US" altLang="zh-CN" sz="2400" b="1" dirty="0">
                    <a:solidFill>
                      <a:srgbClr val="FF0000"/>
                    </a:solidFill>
                  </a:rPr>
                  <a:t>How to calculate </a:t>
                </a:r>
                <a14:m>
                  <m:oMath xmlns:m="http://schemas.openxmlformats.org/officeDocument/2006/math">
                    <m:r>
                      <a:rPr lang="zh-CN" altLang="en-US" sz="2400" b="0" i="1">
                        <a:solidFill>
                          <a:srgbClr val="FF0000"/>
                        </a:solidFill>
                        <a:latin typeface="Cambria Math" panose="02040503050406030204" pitchFamily="18" charset="0"/>
                      </a:rPr>
                      <m:t>𝜀</m:t>
                    </m:r>
                    <m:r>
                      <m:rPr>
                        <m:nor/>
                      </m:rPr>
                      <a:rPr lang="en-US" altLang="zh-CN" sz="2400" b="1">
                        <a:solidFill>
                          <a:srgbClr val="FF0000"/>
                        </a:solidFill>
                      </a:rPr>
                      <m:t>  </m:t>
                    </m:r>
                    <m:r>
                      <m:rPr>
                        <m:nor/>
                      </m:rPr>
                      <a:rPr lang="en-US" altLang="zh-CN" sz="2400" b="1">
                        <a:solidFill>
                          <a:srgbClr val="FF0000"/>
                        </a:solidFill>
                      </a:rPr>
                      <m:t>of</m:t>
                    </m:r>
                    <m:r>
                      <m:rPr>
                        <m:nor/>
                      </m:rPr>
                      <a:rPr lang="en-US" altLang="zh-CN" sz="2400" b="1">
                        <a:solidFill>
                          <a:srgbClr val="FF0000"/>
                        </a:solidFill>
                      </a:rPr>
                      <m:t>  </m:t>
                    </m:r>
                    <m:r>
                      <m:rPr>
                        <m:nor/>
                      </m:rPr>
                      <a:rPr lang="en-US" altLang="zh-CN" sz="2400" b="1" dirty="0">
                        <a:solidFill>
                          <a:srgbClr val="FF0000"/>
                        </a:solidFill>
                      </a:rPr>
                      <m:t>ambiguity</m:t>
                    </m:r>
                    <m:r>
                      <m:rPr>
                        <m:nor/>
                      </m:rPr>
                      <a:rPr lang="en-US" altLang="zh-CN" sz="2400" b="1" dirty="0">
                        <a:solidFill>
                          <a:srgbClr val="FF0000"/>
                        </a:solidFill>
                      </a:rPr>
                      <m:t> </m:t>
                    </m:r>
                    <m:r>
                      <m:rPr>
                        <m:nor/>
                      </m:rPr>
                      <a:rPr lang="en-US" altLang="zh-CN" sz="2400" b="1" dirty="0">
                        <a:solidFill>
                          <a:srgbClr val="FF0000"/>
                        </a:solidFill>
                      </a:rPr>
                      <m:t>set</m:t>
                    </m:r>
                  </m:oMath>
                </a14:m>
                <a:endParaRPr lang="en-US" altLang="zh-CN" sz="2400" b="1" dirty="0">
                  <a:solidFill>
                    <a:srgbClr val="FF0000"/>
                  </a:solidFill>
                </a:endParaRPr>
              </a:p>
            </p:txBody>
          </p:sp>
        </mc:Choice>
        <mc:Fallback xmlns="">
          <p:sp>
            <p:nvSpPr>
              <p:cNvPr id="19" name="文本框 18">
                <a:extLst>
                  <a:ext uri="{FF2B5EF4-FFF2-40B4-BE49-F238E27FC236}">
                    <a16:creationId xmlns:a16="http://schemas.microsoft.com/office/drawing/2014/main" id="{7F77C8DF-1206-4D0D-8F0F-3555F53D7E80}"/>
                  </a:ext>
                </a:extLst>
              </p:cNvPr>
              <p:cNvSpPr txBox="1">
                <a:spLocks noRot="1" noChangeAspect="1" noMove="1" noResize="1" noEditPoints="1" noAdjustHandles="1" noChangeArrowheads="1" noChangeShapeType="1" noTextEdit="1"/>
              </p:cNvSpPr>
              <p:nvPr/>
            </p:nvSpPr>
            <p:spPr>
              <a:xfrm>
                <a:off x="418618" y="1541795"/>
                <a:ext cx="5568389" cy="495780"/>
              </a:xfrm>
              <a:prstGeom prst="rect">
                <a:avLst/>
              </a:prstGeom>
              <a:blipFill>
                <a:blip r:embed="rId3"/>
                <a:stretch>
                  <a:fillRect l="-1752" t="-8642" b="-22222"/>
                </a:stretch>
              </a:blipFill>
              <a:ln w="28575" cap="flat" cmpd="sng" algn="ctr">
                <a:noFill/>
                <a:prstDash val="solid"/>
                <a:round/>
                <a:headEnd type="none" w="med" len="med"/>
                <a:tailEnd type="none" w="med" len="med"/>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36568E7E-3591-4864-9FC3-968CC8438189}"/>
                  </a:ext>
                </a:extLst>
              </p:cNvPr>
              <p:cNvSpPr txBox="1"/>
              <p:nvPr/>
            </p:nvSpPr>
            <p:spPr>
              <a:xfrm>
                <a:off x="418619" y="2034676"/>
                <a:ext cx="11354762" cy="797078"/>
              </a:xfrm>
              <a:prstGeom prst="rect">
                <a:avLst/>
              </a:prstGeom>
              <a:noFill/>
            </p:spPr>
            <p:txBody>
              <a:bodyPr wrap="square">
                <a:spAutoFit/>
              </a:bodyPr>
              <a:lstStyle/>
              <a:p>
                <a:pPr algn="just">
                  <a:lnSpc>
                    <a:spcPct val="120000"/>
                  </a:lnSpc>
                </a:pPr>
                <a:r>
                  <a:rPr lang="en-US" altLang="zh-CN" sz="2000" b="1" dirty="0">
                    <a:latin typeface="Arial" panose="020B0604020202020204" pitchFamily="34" charset="0"/>
                    <a:cs typeface="Arial" panose="020B0604020202020204" pitchFamily="34" charset="0"/>
                  </a:rPr>
                  <a:t>Light-tailed distribution assumption: </a:t>
                </a:r>
                <a:r>
                  <a:rPr lang="en-US" altLang="zh-CN" sz="2000" dirty="0">
                    <a:latin typeface="Arial" panose="020B0604020202020204" pitchFamily="34" charset="0"/>
                    <a:cs typeface="Arial" panose="020B0604020202020204" pitchFamily="34" charset="0"/>
                  </a:rPr>
                  <a:t>Distribution      is call light-tailed if there exists an exponent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𝑎</m:t>
                    </m:r>
                    <m:r>
                      <a:rPr lang="en-US" altLang="zh-CN" sz="2000" b="0" i="1" smtClean="0">
                        <a:latin typeface="Cambria Math" panose="02040503050406030204" pitchFamily="18" charset="0"/>
                        <a:cs typeface="Arial" panose="020B0604020202020204" pitchFamily="34" charset="0"/>
                      </a:rPr>
                      <m:t>&gt;1</m:t>
                    </m:r>
                  </m:oMath>
                </a14:m>
                <a:r>
                  <a:rPr lang="en-US" altLang="zh-CN" sz="2000" dirty="0">
                    <a:latin typeface="Arial" panose="020B0604020202020204" pitchFamily="34" charset="0"/>
                    <a:cs typeface="Arial" panose="020B0604020202020204" pitchFamily="34" charset="0"/>
                  </a:rPr>
                  <a:t> such that      </a:t>
                </a:r>
                <a:endParaRPr lang="en-US" altLang="zh-CN" sz="2000" i="1" dirty="0">
                  <a:latin typeface="Arial" panose="020B0604020202020204" pitchFamily="34" charset="0"/>
                  <a:cs typeface="Arial" panose="020B0604020202020204" pitchFamily="34" charset="0"/>
                </a:endParaRPr>
              </a:p>
            </p:txBody>
          </p:sp>
        </mc:Choice>
        <mc:Fallback xmlns="">
          <p:sp>
            <p:nvSpPr>
              <p:cNvPr id="26" name="文本框 25">
                <a:extLst>
                  <a:ext uri="{FF2B5EF4-FFF2-40B4-BE49-F238E27FC236}">
                    <a16:creationId xmlns:a16="http://schemas.microsoft.com/office/drawing/2014/main" id="{36568E7E-3591-4864-9FC3-968CC8438189}"/>
                  </a:ext>
                </a:extLst>
              </p:cNvPr>
              <p:cNvSpPr txBox="1">
                <a:spLocks noRot="1" noChangeAspect="1" noMove="1" noResize="1" noEditPoints="1" noAdjustHandles="1" noChangeArrowheads="1" noChangeShapeType="1" noTextEdit="1"/>
              </p:cNvSpPr>
              <p:nvPr/>
            </p:nvSpPr>
            <p:spPr>
              <a:xfrm>
                <a:off x="418619" y="2034676"/>
                <a:ext cx="11354762" cy="797078"/>
              </a:xfrm>
              <a:prstGeom prst="rect">
                <a:avLst/>
              </a:prstGeom>
              <a:blipFill>
                <a:blip r:embed="rId4"/>
                <a:stretch>
                  <a:fillRect l="-591" t="-763" r="-591" b="-12977"/>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2241A78A-5635-4ACF-AB32-C34ADF001D46}"/>
              </a:ext>
            </a:extLst>
          </p:cNvPr>
          <p:cNvPicPr>
            <a:picLocks noChangeAspect="1"/>
          </p:cNvPicPr>
          <p:nvPr/>
        </p:nvPicPr>
        <p:blipFill>
          <a:blip r:embed="rId5"/>
          <a:stretch>
            <a:fillRect/>
          </a:stretch>
        </p:blipFill>
        <p:spPr>
          <a:xfrm>
            <a:off x="6355585" y="2068543"/>
            <a:ext cx="305107" cy="329516"/>
          </a:xfrm>
          <a:prstGeom prst="rect">
            <a:avLst/>
          </a:prstGeom>
        </p:spPr>
      </p:pic>
      <p:pic>
        <p:nvPicPr>
          <p:cNvPr id="3" name="图片 2">
            <a:extLst>
              <a:ext uri="{FF2B5EF4-FFF2-40B4-BE49-F238E27FC236}">
                <a16:creationId xmlns:a16="http://schemas.microsoft.com/office/drawing/2014/main" id="{33BDB1D2-D43D-42EE-AA5F-3AE77C020111}"/>
              </a:ext>
            </a:extLst>
          </p:cNvPr>
          <p:cNvPicPr>
            <a:picLocks noChangeAspect="1"/>
          </p:cNvPicPr>
          <p:nvPr/>
        </p:nvPicPr>
        <p:blipFill>
          <a:blip r:embed="rId6"/>
          <a:stretch>
            <a:fillRect/>
          </a:stretch>
        </p:blipFill>
        <p:spPr>
          <a:xfrm>
            <a:off x="3191771" y="2755851"/>
            <a:ext cx="5230142" cy="797078"/>
          </a:xfrm>
          <a:prstGeom prst="rect">
            <a:avLst/>
          </a:prstGeom>
        </p:spPr>
      </p:pic>
      <p:sp>
        <p:nvSpPr>
          <p:cNvPr id="12" name="文本框 11">
            <a:extLst>
              <a:ext uri="{FF2B5EF4-FFF2-40B4-BE49-F238E27FC236}">
                <a16:creationId xmlns:a16="http://schemas.microsoft.com/office/drawing/2014/main" id="{699EA698-C482-4386-81AC-751A37E4124A}"/>
              </a:ext>
            </a:extLst>
          </p:cNvPr>
          <p:cNvSpPr txBox="1"/>
          <p:nvPr/>
        </p:nvSpPr>
        <p:spPr>
          <a:xfrm>
            <a:off x="418619" y="3575507"/>
            <a:ext cx="11354762" cy="797078"/>
          </a:xfrm>
          <a:prstGeom prst="rect">
            <a:avLst/>
          </a:prstGeom>
          <a:noFill/>
        </p:spPr>
        <p:txBody>
          <a:bodyPr wrap="square">
            <a:spAutoFit/>
          </a:bodyPr>
          <a:lstStyle/>
          <a:p>
            <a:pPr algn="just">
              <a:lnSpc>
                <a:spcPct val="120000"/>
              </a:lnSpc>
            </a:pPr>
            <a:r>
              <a:rPr lang="en-US" altLang="zh-CN" sz="2000" dirty="0">
                <a:latin typeface="Arial" panose="020B0604020202020204" pitchFamily="34" charset="0"/>
                <a:cs typeface="Arial" panose="020B0604020202020204" pitchFamily="34" charset="0"/>
              </a:rPr>
              <a:t>This assumption requires the tail of the distribution to decay at an exponential rate. The assumption guarantees that the ambiguity set can cover </a:t>
            </a:r>
            <a:r>
              <a:rPr lang="en-US" altLang="zh-CN" sz="2000" dirty="0">
                <a:solidFill>
                  <a:srgbClr val="C00000"/>
                </a:solidFill>
                <a:latin typeface="Arial" panose="020B0604020202020204" pitchFamily="34" charset="0"/>
                <a:cs typeface="Arial" panose="020B0604020202020204" pitchFamily="34" charset="0"/>
              </a:rPr>
              <a:t>most of the possible distributions</a:t>
            </a:r>
            <a:r>
              <a:rPr lang="en-US" altLang="zh-CN" sz="20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84585B29-DD60-4CD9-9070-19E6CBC427E8}"/>
                  </a:ext>
                </a:extLst>
              </p:cNvPr>
              <p:cNvSpPr txBox="1"/>
              <p:nvPr/>
            </p:nvSpPr>
            <p:spPr>
              <a:xfrm>
                <a:off x="418619" y="4372436"/>
                <a:ext cx="11354762" cy="1176028"/>
              </a:xfrm>
              <a:prstGeom prst="rect">
                <a:avLst/>
              </a:prstGeom>
              <a:noFill/>
            </p:spPr>
            <p:txBody>
              <a:bodyPr wrap="square">
                <a:spAutoFit/>
              </a:bodyPr>
              <a:lstStyle/>
              <a:p>
                <a:pPr algn="just">
                  <a:lnSpc>
                    <a:spcPct val="120000"/>
                  </a:lnSpc>
                </a:pPr>
                <a:r>
                  <a:rPr lang="en-US" altLang="zh-CN" sz="2000" b="1" dirty="0">
                    <a:latin typeface="Arial" panose="020B0604020202020204" pitchFamily="34" charset="0"/>
                    <a:cs typeface="Arial" panose="020B0604020202020204" pitchFamily="34" charset="0"/>
                  </a:rPr>
                  <a:t>Radius selection: </a:t>
                </a:r>
                <a:r>
                  <a:rPr lang="en-US" altLang="zh-CN" sz="2000" dirty="0">
                    <a:latin typeface="Arial" panose="020B0604020202020204" pitchFamily="34" charset="0"/>
                    <a:cs typeface="Arial" panose="020B0604020202020204" pitchFamily="34" charset="0"/>
                  </a:rPr>
                  <a:t>With this assumption, suppose that </a:t>
                </a:r>
                <a14:m>
                  <m:oMath xmlns:m="http://schemas.openxmlformats.org/officeDocument/2006/math">
                    <m:acc>
                      <m:accPr>
                        <m:chr m:val="̂"/>
                        <m:ctrlPr>
                          <a:rPr lang="en-US" altLang="zh-CN" sz="2000" i="1">
                            <a:latin typeface="Cambria Math" panose="02040503050406030204" pitchFamily="18" charset="0"/>
                          </a:rPr>
                        </m:ctrlPr>
                      </m:accPr>
                      <m:e>
                        <m:sSub>
                          <m:sSubPr>
                            <m:ctrlPr>
                              <a:rPr lang="en-US" altLang="zh-CN" sz="2000" i="1">
                                <a:latin typeface="Cambria Math" panose="02040503050406030204" pitchFamily="18" charset="0"/>
                              </a:rPr>
                            </m:ctrlPr>
                          </m:sSubPr>
                          <m:e>
                            <m:r>
                              <m:rPr>
                                <m:sty m:val="p"/>
                              </m:rPr>
                              <a:rPr lang="en-US" altLang="zh-CN" sz="2000" i="0">
                                <a:latin typeface="Cambria Math" panose="02040503050406030204" pitchFamily="18" charset="0"/>
                              </a:rPr>
                              <m:t>P</m:t>
                            </m:r>
                          </m:e>
                          <m:sub>
                            <m:r>
                              <m:rPr>
                                <m:sty m:val="p"/>
                              </m:rPr>
                              <a:rPr lang="en-US" altLang="zh-CN" sz="2000" i="0">
                                <a:latin typeface="Cambria Math" panose="02040503050406030204" pitchFamily="18" charset="0"/>
                              </a:rPr>
                              <m:t>N</m:t>
                            </m:r>
                          </m:sub>
                        </m:sSub>
                      </m:e>
                    </m:acc>
                  </m:oMath>
                </a14:m>
                <a:r>
                  <a:rPr lang="en-US" altLang="zh-CN" sz="2000" dirty="0">
                    <a:latin typeface="Arial" panose="020B0604020202020204" pitchFamily="34" charset="0"/>
                    <a:cs typeface="Arial" panose="020B0604020202020204" pitchFamily="34" charset="0"/>
                  </a:rPr>
                  <a:t> is the empirical distribution, m is related to the dimension and cost parameter, for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𝑚</m:t>
                    </m:r>
                    <m:r>
                      <a:rPr lang="en-US" altLang="zh-CN" sz="2000" b="0" i="1" smtClean="0">
                        <a:latin typeface="Cambria Math" panose="02040503050406030204" pitchFamily="18" charset="0"/>
                        <a:ea typeface="Cambria Math" panose="02040503050406030204" pitchFamily="18" charset="0"/>
                        <a:cs typeface="Arial" panose="020B0604020202020204" pitchFamily="34" charset="0"/>
                      </a:rPr>
                      <m:t>≠2</m:t>
                    </m:r>
                  </m:oMath>
                </a14:m>
                <a:r>
                  <a:rPr lang="en-US" altLang="zh-CN" sz="2000" dirty="0">
                    <a:latin typeface="Arial" panose="020B0604020202020204" pitchFamily="34" charset="0"/>
                    <a:cs typeface="Arial" panose="020B0604020202020204" pitchFamily="34" charset="0"/>
                  </a:rPr>
                  <a:t> and </a:t>
                </a:r>
                <a14:m>
                  <m:oMath xmlns:m="http://schemas.openxmlformats.org/officeDocument/2006/math">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𝑐</m:t>
                        </m:r>
                      </m:e>
                      <m:sub>
                        <m:r>
                          <a:rPr lang="en-US" altLang="zh-CN" sz="2000" b="0" i="1" smtClean="0">
                            <a:latin typeface="Cambria Math" panose="02040503050406030204" pitchFamily="18" charset="0"/>
                            <a:cs typeface="Arial" panose="020B0604020202020204" pitchFamily="34" charset="0"/>
                          </a:rPr>
                          <m:t>1</m:t>
                        </m:r>
                      </m:sub>
                    </m:sSub>
                    <m:r>
                      <a:rPr lang="en-US" altLang="zh-CN" sz="2000" b="0" i="1" smtClean="0">
                        <a:latin typeface="Cambria Math" panose="02040503050406030204" pitchFamily="18" charset="0"/>
                        <a:cs typeface="Arial" panose="020B0604020202020204" pitchFamily="34" charset="0"/>
                      </a:rPr>
                      <m:t>,</m:t>
                    </m:r>
                    <m:sSub>
                      <m:sSubPr>
                        <m:ctrlPr>
                          <a:rPr lang="en-US" altLang="zh-CN" sz="2000" b="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𝑐</m:t>
                        </m:r>
                      </m:e>
                      <m:sub>
                        <m:r>
                          <a:rPr lang="en-US" altLang="zh-CN" sz="2000" b="0" i="1" smtClean="0">
                            <a:latin typeface="Cambria Math" panose="02040503050406030204" pitchFamily="18" charset="0"/>
                            <a:cs typeface="Arial" panose="020B0604020202020204" pitchFamily="34" charset="0"/>
                          </a:rPr>
                          <m:t>2</m:t>
                        </m:r>
                      </m:sub>
                    </m:sSub>
                    <m:r>
                      <a:rPr lang="en-US" altLang="zh-CN" sz="2000" b="0" i="1" smtClean="0">
                        <a:latin typeface="Cambria Math" panose="02040503050406030204" pitchFamily="18" charset="0"/>
                        <a:cs typeface="Arial" panose="020B0604020202020204" pitchFamily="34" charset="0"/>
                      </a:rPr>
                      <m:t>&gt;0</m:t>
                    </m:r>
                  </m:oMath>
                </a14:m>
                <a:r>
                  <a:rPr lang="en-US" altLang="zh-CN" sz="2000" dirty="0">
                    <a:latin typeface="Arial" panose="020B0604020202020204" pitchFamily="34" charset="0"/>
                    <a:cs typeface="Arial" panose="020B0604020202020204" pitchFamily="34" charset="0"/>
                  </a:rPr>
                  <a:t>, under a confidence level of </a:t>
                </a:r>
                <a14:m>
                  <m:oMath xmlns:m="http://schemas.openxmlformats.org/officeDocument/2006/math">
                    <m:r>
                      <a:rPr lang="en-US" altLang="zh-CN" sz="2000" b="0" i="1" smtClean="0">
                        <a:latin typeface="Cambria Math" panose="02040503050406030204" pitchFamily="18" charset="0"/>
                        <a:cs typeface="Arial" panose="020B0604020202020204" pitchFamily="34" charset="0"/>
                      </a:rPr>
                      <m:t>1−</m:t>
                    </m:r>
                    <m:r>
                      <a:rPr lang="zh-CN" altLang="en-US" sz="2000" b="0" i="1" smtClean="0">
                        <a:latin typeface="Cambria Math" panose="02040503050406030204" pitchFamily="18" charset="0"/>
                        <a:cs typeface="Arial" panose="020B0604020202020204" pitchFamily="34" charset="0"/>
                      </a:rPr>
                      <m:t>𝛽</m:t>
                    </m:r>
                  </m:oMath>
                </a14:m>
                <a:r>
                  <a:rPr lang="en-US" altLang="zh-CN" sz="2000" dirty="0">
                    <a:latin typeface="Arial" panose="020B0604020202020204" pitchFamily="34" charset="0"/>
                    <a:cs typeface="Arial" panose="020B0604020202020204" pitchFamily="34" charset="0"/>
                  </a:rPr>
                  <a:t>, we have   </a:t>
                </a:r>
              </a:p>
            </p:txBody>
          </p:sp>
        </mc:Choice>
        <mc:Fallback xmlns="">
          <p:sp>
            <p:nvSpPr>
              <p:cNvPr id="13" name="文本框 12">
                <a:extLst>
                  <a:ext uri="{FF2B5EF4-FFF2-40B4-BE49-F238E27FC236}">
                    <a16:creationId xmlns:a16="http://schemas.microsoft.com/office/drawing/2014/main" id="{84585B29-DD60-4CD9-9070-19E6CBC427E8}"/>
                  </a:ext>
                </a:extLst>
              </p:cNvPr>
              <p:cNvSpPr txBox="1">
                <a:spLocks noRot="1" noChangeAspect="1" noMove="1" noResize="1" noEditPoints="1" noAdjustHandles="1" noChangeArrowheads="1" noChangeShapeType="1" noTextEdit="1"/>
              </p:cNvSpPr>
              <p:nvPr/>
            </p:nvSpPr>
            <p:spPr>
              <a:xfrm>
                <a:off x="418619" y="4372436"/>
                <a:ext cx="11354762" cy="1176028"/>
              </a:xfrm>
              <a:prstGeom prst="rect">
                <a:avLst/>
              </a:prstGeom>
              <a:blipFill>
                <a:blip r:embed="rId7"/>
                <a:stretch>
                  <a:fillRect l="-559" r="-559" b="-7447"/>
                </a:stretch>
              </a:blipFill>
            </p:spPr>
            <p:txBody>
              <a:bodyPr/>
              <a:lstStyle/>
              <a:p>
                <a:r>
                  <a:rPr lang="en-US">
                    <a:noFill/>
                  </a:rPr>
                  <a:t> </a:t>
                </a:r>
              </a:p>
            </p:txBody>
          </p:sp>
        </mc:Fallback>
      </mc:AlternateContent>
      <p:pic>
        <p:nvPicPr>
          <p:cNvPr id="8" name="图片 7">
            <a:extLst>
              <a:ext uri="{FF2B5EF4-FFF2-40B4-BE49-F238E27FC236}">
                <a16:creationId xmlns:a16="http://schemas.microsoft.com/office/drawing/2014/main" id="{254F8960-444F-48AE-A7EC-0FFF045706A8}"/>
              </a:ext>
            </a:extLst>
          </p:cNvPr>
          <p:cNvPicPr>
            <a:picLocks noChangeAspect="1"/>
          </p:cNvPicPr>
          <p:nvPr/>
        </p:nvPicPr>
        <p:blipFill>
          <a:blip r:embed="rId8"/>
          <a:stretch>
            <a:fillRect/>
          </a:stretch>
        </p:blipFill>
        <p:spPr>
          <a:xfrm>
            <a:off x="3440589" y="5313663"/>
            <a:ext cx="5886450" cy="1200150"/>
          </a:xfrm>
          <a:prstGeom prst="rect">
            <a:avLst/>
          </a:prstGeom>
        </p:spPr>
      </p:pic>
      <p:sp>
        <p:nvSpPr>
          <p:cNvPr id="9" name="椭圆 8">
            <a:extLst>
              <a:ext uri="{FF2B5EF4-FFF2-40B4-BE49-F238E27FC236}">
                <a16:creationId xmlns:a16="http://schemas.microsoft.com/office/drawing/2014/main" id="{95712724-D89B-4052-B308-47483D427D50}"/>
              </a:ext>
            </a:extLst>
          </p:cNvPr>
          <p:cNvSpPr/>
          <p:nvPr/>
        </p:nvSpPr>
        <p:spPr>
          <a:xfrm>
            <a:off x="7586133" y="6005752"/>
            <a:ext cx="304800" cy="345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A34D691E-D4EB-4C68-86C5-318E8B79BE48}"/>
              </a:ext>
            </a:extLst>
          </p:cNvPr>
          <p:cNvSpPr txBox="1"/>
          <p:nvPr/>
        </p:nvSpPr>
        <p:spPr>
          <a:xfrm>
            <a:off x="7738533" y="6447119"/>
            <a:ext cx="2630311" cy="369332"/>
          </a:xfrm>
          <a:prstGeom prst="rect">
            <a:avLst/>
          </a:prstGeom>
          <a:noFill/>
        </p:spPr>
        <p:txBody>
          <a:bodyPr wrap="square" rtlCol="0">
            <a:spAutoFit/>
          </a:bodyPr>
          <a:lstStyle/>
          <a:p>
            <a:r>
              <a:rPr lang="en-US" altLang="zh-CN" dirty="0">
                <a:solidFill>
                  <a:srgbClr val="FF0000"/>
                </a:solidFill>
                <a:latin typeface="Arial" panose="020B0604020202020204" pitchFamily="34" charset="0"/>
                <a:cs typeface="Arial" panose="020B0604020202020204" pitchFamily="34" charset="0"/>
              </a:rPr>
              <a:t>Number of samples</a:t>
            </a:r>
            <a:endParaRPr lang="zh-CN" altLang="en-US" dirty="0">
              <a:solidFill>
                <a:srgbClr val="FF0000"/>
              </a:solidFill>
              <a:latin typeface="Arial" panose="020B0604020202020204" pitchFamily="34" charset="0"/>
              <a:cs typeface="Arial" panose="020B0604020202020204" pitchFamily="34" charset="0"/>
            </a:endParaRPr>
          </a:p>
        </p:txBody>
      </p:sp>
      <p:cxnSp>
        <p:nvCxnSpPr>
          <p:cNvPr id="15" name="直接箭头连接符 14">
            <a:extLst>
              <a:ext uri="{FF2B5EF4-FFF2-40B4-BE49-F238E27FC236}">
                <a16:creationId xmlns:a16="http://schemas.microsoft.com/office/drawing/2014/main" id="{4C3BD8BD-6D6C-40B2-BBA9-E671B78E9140}"/>
              </a:ext>
            </a:extLst>
          </p:cNvPr>
          <p:cNvCxnSpPr>
            <a:endCxn id="9" idx="5"/>
          </p:cNvCxnSpPr>
          <p:nvPr/>
        </p:nvCxnSpPr>
        <p:spPr>
          <a:xfrm flipH="1" flipV="1">
            <a:off x="7846296" y="6300292"/>
            <a:ext cx="157526" cy="2135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C73430A3-160C-4BA8-A5D9-BE5A5C86C3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60159" y="1467482"/>
            <a:ext cx="3061422" cy="1959310"/>
          </a:xfrm>
          <a:prstGeom prst="rect">
            <a:avLst/>
          </a:prstGeom>
        </p:spPr>
      </p:pic>
    </p:spTree>
    <p:extLst>
      <p:ext uri="{BB962C8B-B14F-4D97-AF65-F5344CB8AC3E}">
        <p14:creationId xmlns:p14="http://schemas.microsoft.com/office/powerpoint/2010/main" val="286017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15</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Tractability of  Wasserstein DRO</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92B66E6B-D463-403F-9A57-78E233AD3142}"/>
                  </a:ext>
                </a:extLst>
              </p:cNvPr>
              <p:cNvSpPr txBox="1"/>
              <p:nvPr/>
            </p:nvSpPr>
            <p:spPr>
              <a:xfrm>
                <a:off x="418616" y="4083290"/>
                <a:ext cx="11491731" cy="1176091"/>
              </a:xfrm>
              <a:prstGeom prst="rect">
                <a:avLst/>
              </a:prstGeom>
              <a:noFill/>
              <a:ln w="19050">
                <a:solidFill>
                  <a:srgbClr val="FF0000"/>
                </a:solidFill>
              </a:ln>
            </p:spPr>
            <p:txBody>
              <a:bodyPr wrap="square">
                <a:spAutoFit/>
              </a:bodyPr>
              <a:lstStyle/>
              <a:p>
                <a:pPr algn="l">
                  <a:lnSpc>
                    <a:spcPct val="120000"/>
                  </a:lnSpc>
                </a:pPr>
                <a:r>
                  <a:rPr lang="en-US" altLang="zh-CN" sz="2000" b="1" dirty="0">
                    <a:solidFill>
                      <a:srgbClr val="FF0000"/>
                    </a:solidFill>
                    <a:latin typeface="Arial" panose="020B0604020202020204" pitchFamily="34" charset="0"/>
                    <a:cs typeface="Arial" panose="020B0604020202020204" pitchFamily="34" charset="0"/>
                  </a:rPr>
                  <a:t>Challenges to</a:t>
                </a:r>
                <a:r>
                  <a:rPr lang="en-US" altLang="zh-CN" sz="2000" b="1" i="0" u="none" strike="noStrike" baseline="0" dirty="0">
                    <a:solidFill>
                      <a:srgbClr val="FF0000"/>
                    </a:solidFill>
                    <a:latin typeface="Arial" panose="020B0604020202020204" pitchFamily="34" charset="0"/>
                    <a:cs typeface="Arial" panose="020B0604020202020204" pitchFamily="34" charset="0"/>
                  </a:rPr>
                  <a:t> Compute Wasserstein Distances:</a:t>
                </a:r>
              </a:p>
              <a:p>
                <a:pPr>
                  <a:lnSpc>
                    <a:spcPct val="120000"/>
                  </a:lnSpc>
                </a:pPr>
                <a:r>
                  <a:rPr lang="en-US" altLang="zh-CN" sz="2000" b="0" i="0" u="none" strike="noStrike" baseline="0" dirty="0">
                    <a:latin typeface="Arial" panose="020B0604020202020204" pitchFamily="34" charset="0"/>
                    <a:cs typeface="Arial" panose="020B0604020202020204" pitchFamily="34" charset="0"/>
                  </a:rPr>
                  <a:t>Computing the Wasserstein distance between two distributions </a:t>
                </a:r>
                <a14:m>
                  <m:oMath xmlns:m="http://schemas.openxmlformats.org/officeDocument/2006/math">
                    <m:acc>
                      <m:accPr>
                        <m:chr m:val="̂"/>
                        <m:ctrlPr>
                          <a:rPr lang="en-US" altLang="zh-CN" sz="2000" i="1" smtClean="0">
                            <a:latin typeface="Cambria Math" panose="02040503050406030204" pitchFamily="18" charset="0"/>
                          </a:rPr>
                        </m:ctrlPr>
                      </m:acc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𝑁</m:t>
                            </m:r>
                          </m:sub>
                        </m:sSub>
                      </m:e>
                    </m:acc>
                  </m:oMath>
                </a14:m>
                <a:r>
                  <a:rPr lang="en-US" altLang="zh-CN" sz="2000" b="0" i="0" u="none" strike="noStrike" baseline="0" dirty="0">
                    <a:latin typeface="Arial" panose="020B0604020202020204" pitchFamily="34" charset="0"/>
                    <a:cs typeface="Arial" panose="020B0604020202020204" pitchFamily="34" charset="0"/>
                  </a:rPr>
                  <a:t> and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𝑁</m:t>
                        </m:r>
                      </m:sub>
                    </m:sSub>
                    <m:r>
                      <a:rPr lang="en-US" altLang="zh-CN" sz="2000" i="1">
                        <a:latin typeface="Cambria Math" panose="02040503050406030204" pitchFamily="18" charset="0"/>
                      </a:rPr>
                      <m:t> </m:t>
                    </m:r>
                  </m:oMath>
                </a14:m>
                <a:r>
                  <a:rPr lang="en-US" altLang="zh-CN" sz="2000" b="0" i="0" u="none" strike="noStrike" baseline="0" dirty="0">
                    <a:latin typeface="Arial" panose="020B0604020202020204" pitchFamily="34" charset="0"/>
                    <a:cs typeface="Arial" panose="020B0604020202020204" pitchFamily="34" charset="0"/>
                  </a:rPr>
                  <a:t>is NP-hard if one of them is</a:t>
                </a:r>
                <a:r>
                  <a:rPr lang="en-US" altLang="zh-CN" sz="2000" b="0" i="0" u="none" strike="noStrike" dirty="0">
                    <a:latin typeface="Arial" panose="020B0604020202020204" pitchFamily="34" charset="0"/>
                    <a:cs typeface="Arial" panose="020B0604020202020204" pitchFamily="34" charset="0"/>
                  </a:rPr>
                  <a:t> continuous since the dimension will be infinite</a:t>
                </a:r>
                <a:r>
                  <a:rPr lang="en-US" altLang="zh-CN" sz="2000" b="0" i="0" u="none" strike="noStrike" baseline="0" dirty="0">
                    <a:latin typeface="Arial" panose="020B0604020202020204" pitchFamily="34" charset="0"/>
                    <a:cs typeface="Arial" panose="020B0604020202020204" pitchFamily="34" charset="0"/>
                  </a:rPr>
                  <a:t>.</a:t>
                </a:r>
                <a:endParaRPr lang="zh-CN" altLang="en-US" sz="2000" b="1" dirty="0">
                  <a:solidFill>
                    <a:srgbClr val="FF0000"/>
                  </a:solidFill>
                  <a:latin typeface="Arial" panose="020B0604020202020204" pitchFamily="34" charset="0"/>
                  <a:cs typeface="Arial" panose="020B0604020202020204" pitchFamily="34" charset="0"/>
                </a:endParaRPr>
              </a:p>
            </p:txBody>
          </p:sp>
        </mc:Choice>
        <mc:Fallback xmlns="">
          <p:sp>
            <p:nvSpPr>
              <p:cNvPr id="33" name="文本框 32">
                <a:extLst>
                  <a:ext uri="{FF2B5EF4-FFF2-40B4-BE49-F238E27FC236}">
                    <a16:creationId xmlns:a16="http://schemas.microsoft.com/office/drawing/2014/main" id="{92B66E6B-D463-403F-9A57-78E233AD3142}"/>
                  </a:ext>
                </a:extLst>
              </p:cNvPr>
              <p:cNvSpPr txBox="1">
                <a:spLocks noRot="1" noChangeAspect="1" noMove="1" noResize="1" noEditPoints="1" noAdjustHandles="1" noChangeArrowheads="1" noChangeShapeType="1" noTextEdit="1"/>
              </p:cNvSpPr>
              <p:nvPr/>
            </p:nvSpPr>
            <p:spPr>
              <a:xfrm>
                <a:off x="418616" y="4083290"/>
                <a:ext cx="11491731" cy="1176091"/>
              </a:xfrm>
              <a:prstGeom prst="rect">
                <a:avLst/>
              </a:prstGeom>
              <a:blipFill>
                <a:blip r:embed="rId3"/>
                <a:stretch>
                  <a:fillRect l="-530" b="-7653"/>
                </a:stretch>
              </a:blipFill>
              <a:ln w="19050">
                <a:solidFill>
                  <a:srgbClr val="FF0000"/>
                </a:solidFill>
              </a:ln>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A3BD457F-B99E-472E-93CF-F44D981DF243}"/>
              </a:ext>
            </a:extLst>
          </p:cNvPr>
          <p:cNvSpPr txBox="1"/>
          <p:nvPr/>
        </p:nvSpPr>
        <p:spPr>
          <a:xfrm>
            <a:off x="418618" y="1544865"/>
            <a:ext cx="7607782" cy="400110"/>
          </a:xfrm>
          <a:prstGeom prst="rect">
            <a:avLst/>
          </a:prstGeom>
          <a:noFill/>
        </p:spPr>
        <p:txBody>
          <a:bodyPr wrap="square">
            <a:spAutoFit/>
          </a:bodyPr>
          <a:lstStyle>
            <a:defPPr>
              <a:defRPr lang="zh-CN"/>
            </a:defPPr>
            <a:lvl1pPr>
              <a:defRPr sz="2000" b="0" i="0" u="none" strike="noStrike" baseline="0">
                <a:solidFill>
                  <a:srgbClr val="FF0000"/>
                </a:solidFill>
                <a:latin typeface="Arial" panose="020B0604020202020204" pitchFamily="34" charset="0"/>
                <a:cs typeface="Arial" panose="020B0604020202020204" pitchFamily="34" charset="0"/>
              </a:defRPr>
            </a:lvl1pPr>
          </a:lstStyle>
          <a:p>
            <a:r>
              <a:rPr lang="en-US" altLang="zh-CN" dirty="0">
                <a:solidFill>
                  <a:schemeClr val="tx1"/>
                </a:solidFill>
              </a:rPr>
              <a:t>With Wasserstein ball, the DRO problem can be rewritten as</a:t>
            </a:r>
            <a:endParaRPr lang="zh-CN" altLang="en-US" dirty="0">
              <a:solidFill>
                <a:schemeClr val="tx1"/>
              </a:solidFill>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DCA1D6F-7C53-475B-95E6-A52E493D3853}"/>
                  </a:ext>
                </a:extLst>
              </p:cNvPr>
              <p:cNvSpPr txBox="1"/>
              <p:nvPr/>
            </p:nvSpPr>
            <p:spPr>
              <a:xfrm>
                <a:off x="2022675" y="2121885"/>
                <a:ext cx="8283615" cy="557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000" i="1" smtClean="0">
                              <a:latin typeface="Cambria Math" panose="02040503050406030204" pitchFamily="18" charset="0"/>
                            </a:rPr>
                          </m:ctrlPr>
                        </m:funcPr>
                        <m:fName>
                          <m:limLow>
                            <m:limLowPr>
                              <m:ctrlPr>
                                <a:rPr lang="en-US" altLang="zh-CN" sz="2000" i="1" smtClean="0">
                                  <a:latin typeface="Cambria Math" panose="02040503050406030204" pitchFamily="18" charset="0"/>
                                </a:rPr>
                              </m:ctrlPr>
                            </m:limLowPr>
                            <m:e>
                              <m:r>
                                <m:rPr>
                                  <m:sty m:val="p"/>
                                </m:rPr>
                                <a:rPr lang="en-US" altLang="zh-CN" sz="2000" i="0" smtClean="0">
                                  <a:latin typeface="Cambria Math" panose="02040503050406030204" pitchFamily="18" charset="0"/>
                                </a:rPr>
                                <m:t>min</m:t>
                              </m:r>
                            </m:e>
                            <m:lim>
                              <m:r>
                                <a:rPr lang="en-US" altLang="zh-CN" sz="2000" i="1">
                                  <a:latin typeface="Cambria Math" panose="02040503050406030204" pitchFamily="18" charset="0"/>
                                </a:rPr>
                                <m:t>𝑥</m:t>
                              </m:r>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𝜒</m:t>
                              </m:r>
                            </m:lim>
                          </m:limLow>
                        </m:fName>
                        <m:e>
                          <m:func>
                            <m:funcPr>
                              <m:ctrlPr>
                                <a:rPr lang="en-US" altLang="zh-CN" sz="2000" i="1">
                                  <a:latin typeface="Cambria Math" panose="02040503050406030204" pitchFamily="18" charset="0"/>
                                </a:rPr>
                              </m:ctrlPr>
                            </m:funcPr>
                            <m:fName>
                              <m:limLow>
                                <m:limLowPr>
                                  <m:ctrlPr>
                                    <a:rPr lang="en-US" altLang="zh-CN" sz="2000" i="1">
                                      <a:latin typeface="Cambria Math" panose="02040503050406030204" pitchFamily="18" charset="0"/>
                                    </a:rPr>
                                  </m:ctrlPr>
                                </m:limLowPr>
                                <m:e>
                                  <m:r>
                                    <m:rPr>
                                      <m:sty m:val="p"/>
                                    </m:rPr>
                                    <a:rPr lang="en-US" altLang="zh-CN" sz="2000">
                                      <a:latin typeface="Cambria Math" panose="02040503050406030204" pitchFamily="18" charset="0"/>
                                    </a:rPr>
                                    <m:t>max</m:t>
                                  </m:r>
                                </m:e>
                                <m:lim>
                                  <m:r>
                                    <a:rPr lang="en-US" altLang="zh-CN" sz="2000" i="1">
                                      <a:latin typeface="Cambria Math" panose="02040503050406030204" pitchFamily="18" charset="0"/>
                                    </a:rPr>
                                    <m:t>𝑃</m:t>
                                  </m:r>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𝔹</m:t>
                                      </m:r>
                                    </m:e>
                                    <m:sub>
                                      <m:r>
                                        <a:rPr lang="zh-CN" altLang="en-US" sz="2000" i="1">
                                          <a:latin typeface="Cambria Math" panose="02040503050406030204" pitchFamily="18" charset="0"/>
                                        </a:rPr>
                                        <m:t>𝜀</m:t>
                                      </m:r>
                                    </m:sub>
                                  </m:sSub>
                                  <m:d>
                                    <m:dPr>
                                      <m:ctrlPr>
                                        <a:rPr lang="en-US" altLang="zh-CN" sz="2000" i="1">
                                          <a:latin typeface="Cambria Math" panose="02040503050406030204" pitchFamily="18" charset="0"/>
                                        </a:rPr>
                                      </m:ctrlPr>
                                    </m:dPr>
                                    <m:e>
                                      <m:acc>
                                        <m:accPr>
                                          <m:chr m:val="̂"/>
                                          <m:ctrlPr>
                                            <a:rPr lang="en-US" altLang="zh-CN" sz="2000" i="1">
                                              <a:latin typeface="Cambria Math" panose="02040503050406030204" pitchFamily="18" charset="0"/>
                                            </a:rPr>
                                          </m:ctrlPr>
                                        </m:acc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𝑃</m:t>
                                              </m:r>
                                            </m:e>
                                            <m:sub>
                                              <m:r>
                                                <a:rPr lang="en-US" altLang="zh-CN" sz="2000" i="1">
                                                  <a:latin typeface="Cambria Math" panose="02040503050406030204" pitchFamily="18" charset="0"/>
                                                </a:rPr>
                                                <m:t>𝑁</m:t>
                                              </m:r>
                                            </m:sub>
                                          </m:sSub>
                                        </m:e>
                                      </m:acc>
                                    </m:e>
                                  </m:d>
                                </m:lim>
                              </m:limLow>
                            </m:fName>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𝐸</m:t>
                                  </m:r>
                                </m:e>
                                <m:sub>
                                  <m:r>
                                    <a:rPr lang="en-US" altLang="zh-CN" sz="2000" i="1">
                                      <a:latin typeface="Cambria Math" panose="02040503050406030204" pitchFamily="18" charset="0"/>
                                    </a:rPr>
                                    <m:t>𝑃</m:t>
                                  </m:r>
                                </m:sub>
                              </m:sSub>
                              <m:r>
                                <a:rPr lang="en-US" altLang="zh-CN" sz="2000" i="1">
                                  <a:latin typeface="Cambria Math" panose="02040503050406030204" pitchFamily="18" charset="0"/>
                                </a:rPr>
                                <m:t>[</m:t>
                              </m:r>
                              <m:r>
                                <a:rPr lang="en-US" altLang="zh-CN" sz="2000" i="1">
                                  <a:latin typeface="Cambria Math" panose="02040503050406030204" pitchFamily="18" charset="0"/>
                                </a:rPr>
                                <m:t>h</m:t>
                              </m:r>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r>
                                <a:rPr lang="zh-CN" altLang="en-US" sz="2000" i="1">
                                  <a:latin typeface="Cambria Math" panose="02040503050406030204" pitchFamily="18" charset="0"/>
                                </a:rPr>
                                <m:t>𝜉</m:t>
                              </m:r>
                              <m:r>
                                <a:rPr lang="en-US" altLang="zh-CN" sz="2000" i="1">
                                  <a:latin typeface="Cambria Math" panose="02040503050406030204" pitchFamily="18" charset="0"/>
                                </a:rPr>
                                <m:t>)]</m:t>
                              </m:r>
                            </m:e>
                          </m:func>
                        </m:e>
                      </m:func>
                    </m:oMath>
                  </m:oMathPara>
                </a14:m>
                <a:endParaRPr lang="zh-CN" altLang="en-US" sz="2000" dirty="0"/>
              </a:p>
            </p:txBody>
          </p:sp>
        </mc:Choice>
        <mc:Fallback xmlns="">
          <p:sp>
            <p:nvSpPr>
              <p:cNvPr id="10" name="文本框 9">
                <a:extLst>
                  <a:ext uri="{FF2B5EF4-FFF2-40B4-BE49-F238E27FC236}">
                    <a16:creationId xmlns:a16="http://schemas.microsoft.com/office/drawing/2014/main" id="{CDCA1D6F-7C53-475B-95E6-A52E493D3853}"/>
                  </a:ext>
                </a:extLst>
              </p:cNvPr>
              <p:cNvSpPr txBox="1">
                <a:spLocks noRot="1" noChangeAspect="1" noMove="1" noResize="1" noEditPoints="1" noAdjustHandles="1" noChangeArrowheads="1" noChangeShapeType="1" noTextEdit="1"/>
              </p:cNvSpPr>
              <p:nvPr/>
            </p:nvSpPr>
            <p:spPr>
              <a:xfrm>
                <a:off x="2022675" y="2121885"/>
                <a:ext cx="8283615" cy="557910"/>
              </a:xfrm>
              <a:prstGeom prst="rect">
                <a:avLst/>
              </a:prstGeom>
              <a:blipFill>
                <a:blip r:embed="rId4"/>
                <a:stretch>
                  <a:fillRect/>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63829C07-AAD7-404F-A7F8-2EC76165B009}"/>
              </a:ext>
            </a:extLst>
          </p:cNvPr>
          <p:cNvSpPr txBox="1"/>
          <p:nvPr/>
        </p:nvSpPr>
        <p:spPr>
          <a:xfrm>
            <a:off x="418614" y="5369960"/>
            <a:ext cx="11491731" cy="1166410"/>
          </a:xfrm>
          <a:prstGeom prst="rect">
            <a:avLst/>
          </a:prstGeom>
          <a:noFill/>
        </p:spPr>
        <p:txBody>
          <a:bodyPr wrap="square">
            <a:spAutoFit/>
          </a:bodyPr>
          <a:lstStyle/>
          <a:p>
            <a:pPr algn="just">
              <a:lnSpc>
                <a:spcPct val="120000"/>
              </a:lnSpc>
            </a:pPr>
            <a:r>
              <a:rPr lang="en-US" altLang="zh-CN" sz="2000" b="1" dirty="0">
                <a:latin typeface="Arial" panose="020B0604020202020204" pitchFamily="34" charset="0"/>
                <a:cs typeface="Arial" panose="020B0604020202020204" pitchFamily="34" charset="0"/>
              </a:rPr>
              <a:t>Solution:</a:t>
            </a:r>
          </a:p>
          <a:p>
            <a:pPr algn="just">
              <a:lnSpc>
                <a:spcPct val="120000"/>
              </a:lnSpc>
            </a:pPr>
            <a:r>
              <a:rPr lang="en-US" altLang="zh-CN" sz="2000" dirty="0">
                <a:latin typeface="Arial" panose="020B0604020202020204" pitchFamily="34" charset="0"/>
                <a:cs typeface="Arial" panose="020B0604020202020204" pitchFamily="34" charset="0"/>
              </a:rPr>
              <a:t>Rewrite the problem into a finite-dimensional convex program by leveraging tools from robust optimizations</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8CDD70A8-83E3-492C-9759-BA087F60E928}"/>
                  </a:ext>
                </a:extLst>
              </p:cNvPr>
              <p:cNvSpPr txBox="1"/>
              <p:nvPr/>
            </p:nvSpPr>
            <p:spPr>
              <a:xfrm>
                <a:off x="418615" y="2806301"/>
                <a:ext cx="11491731" cy="1166410"/>
              </a:xfrm>
              <a:prstGeom prst="rect">
                <a:avLst/>
              </a:prstGeom>
              <a:noFill/>
            </p:spPr>
            <p:txBody>
              <a:bodyPr wrap="square">
                <a:spAutoFit/>
              </a:bodyPr>
              <a:lstStyle/>
              <a:p>
                <a:pPr algn="just">
                  <a:lnSpc>
                    <a:spcPct val="120000"/>
                  </a:lnSpc>
                </a:pPr>
                <a:r>
                  <a:rPr lang="en-US" altLang="zh-CN" sz="2000" b="1" dirty="0">
                    <a:latin typeface="Arial" panose="020B0604020202020204" pitchFamily="34" charset="0"/>
                    <a:cs typeface="Arial" panose="020B0604020202020204" pitchFamily="34" charset="0"/>
                  </a:rPr>
                  <a:t>Assumption</a:t>
                </a:r>
                <a:r>
                  <a:rPr lang="en-US" altLang="zh-CN" sz="2000" dirty="0">
                    <a:latin typeface="Arial" panose="020B0604020202020204" pitchFamily="34" charset="0"/>
                    <a:cs typeface="Arial" panose="020B0604020202020204" pitchFamily="34" charset="0"/>
                  </a:rPr>
                  <a:t>:</a:t>
                </a:r>
              </a:p>
              <a:p>
                <a:pPr marL="342900" indent="-342900" algn="just">
                  <a:lnSpc>
                    <a:spcPct val="12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 The uncertainty set is convex and closed</a:t>
                </a:r>
              </a:p>
              <a:p>
                <a:pPr marL="342900" indent="-342900" algn="just">
                  <a:lnSpc>
                    <a:spcPct val="120000"/>
                  </a:lnSpc>
                  <a:buFont typeface="Arial" panose="020B0604020202020204" pitchFamily="34" charset="0"/>
                  <a:buChar char="•"/>
                </a:pPr>
                <a14:m>
                  <m:oMath xmlns:m="http://schemas.openxmlformats.org/officeDocument/2006/math">
                    <m:r>
                      <a:rPr lang="en-US" altLang="zh-CN" sz="2000" i="1">
                        <a:latin typeface="Cambria Math" panose="02040503050406030204" pitchFamily="18" charset="0"/>
                      </a:rPr>
                      <m:t>h</m:t>
                    </m:r>
                    <m:r>
                      <a:rPr lang="en-US" altLang="zh-CN" sz="2000" i="1">
                        <a:latin typeface="Cambria Math" panose="02040503050406030204" pitchFamily="18" charset="0"/>
                      </a:rPr>
                      <m:t>(</m:t>
                    </m:r>
                    <m:r>
                      <a:rPr lang="en-US" altLang="zh-CN" sz="2000" i="1">
                        <a:latin typeface="Cambria Math" panose="02040503050406030204" pitchFamily="18" charset="0"/>
                      </a:rPr>
                      <m:t>𝑥</m:t>
                    </m:r>
                    <m:r>
                      <a:rPr lang="en-US" altLang="zh-CN" sz="2000" i="1">
                        <a:latin typeface="Cambria Math" panose="02040503050406030204" pitchFamily="18" charset="0"/>
                      </a:rPr>
                      <m:t>,</m:t>
                    </m:r>
                    <m:r>
                      <a:rPr lang="zh-CN" altLang="en-US" sz="2000" i="1">
                        <a:latin typeface="Cambria Math" panose="02040503050406030204" pitchFamily="18" charset="0"/>
                      </a:rPr>
                      <m:t>𝜉</m:t>
                    </m:r>
                    <m:r>
                      <a:rPr lang="en-US" altLang="zh-CN" sz="2000" i="1">
                        <a:latin typeface="Cambria Math" panose="02040503050406030204" pitchFamily="18" charset="0"/>
                      </a:rPr>
                      <m:t>)</m:t>
                    </m:r>
                  </m:oMath>
                </a14:m>
                <a:r>
                  <a:rPr lang="en-US" altLang="zh-CN" sz="2000" dirty="0">
                    <a:latin typeface="Arial" panose="020B0604020202020204" pitchFamily="34" charset="0"/>
                    <a:cs typeface="Arial" panose="020B0604020202020204" pitchFamily="34" charset="0"/>
                  </a:rPr>
                  <a:t> is convex with respect to </a:t>
                </a:r>
                <a14:m>
                  <m:oMath xmlns:m="http://schemas.openxmlformats.org/officeDocument/2006/math">
                    <m:r>
                      <a:rPr lang="zh-CN" altLang="en-US" sz="2000" i="1">
                        <a:latin typeface="Cambria Math" panose="02040503050406030204" pitchFamily="18" charset="0"/>
                      </a:rPr>
                      <m:t>𝜉</m:t>
                    </m:r>
                  </m:oMath>
                </a14:m>
                <a:endParaRPr lang="en-US" altLang="zh-CN" sz="2000" dirty="0">
                  <a:latin typeface="Arial" panose="020B0604020202020204" pitchFamily="34" charset="0"/>
                  <a:cs typeface="Arial" panose="020B0604020202020204" pitchFamily="34" charset="0"/>
                </a:endParaRPr>
              </a:p>
            </p:txBody>
          </p:sp>
        </mc:Choice>
        <mc:Fallback xmlns="">
          <p:sp>
            <p:nvSpPr>
              <p:cNvPr id="11" name="文本框 10">
                <a:extLst>
                  <a:ext uri="{FF2B5EF4-FFF2-40B4-BE49-F238E27FC236}">
                    <a16:creationId xmlns:a16="http://schemas.microsoft.com/office/drawing/2014/main" id="{8CDD70A8-83E3-492C-9759-BA087F60E928}"/>
                  </a:ext>
                </a:extLst>
              </p:cNvPr>
              <p:cNvSpPr txBox="1">
                <a:spLocks noRot="1" noChangeAspect="1" noMove="1" noResize="1" noEditPoints="1" noAdjustHandles="1" noChangeArrowheads="1" noChangeShapeType="1" noTextEdit="1"/>
              </p:cNvSpPr>
              <p:nvPr/>
            </p:nvSpPr>
            <p:spPr>
              <a:xfrm>
                <a:off x="418615" y="2806301"/>
                <a:ext cx="11491731" cy="1166410"/>
              </a:xfrm>
              <a:prstGeom prst="rect">
                <a:avLst/>
              </a:prstGeom>
              <a:blipFill>
                <a:blip r:embed="rId5"/>
                <a:stretch>
                  <a:fillRect l="-584" b="-83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67319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16</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Tractability of  Wasserstein DRO</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E68A47AC-DA71-4B0B-B891-DE03B7D7EEA5}"/>
                  </a:ext>
                </a:extLst>
              </p:cNvPr>
              <p:cNvSpPr txBox="1"/>
              <p:nvPr/>
            </p:nvSpPr>
            <p:spPr>
              <a:xfrm>
                <a:off x="520862" y="1490623"/>
                <a:ext cx="11549378" cy="5193088"/>
              </a:xfrm>
              <a:prstGeom prst="rect">
                <a:avLst/>
              </a:prstGeom>
              <a:noFill/>
            </p:spPr>
            <p:txBody>
              <a:bodyPr wrap="square" rtlCol="0">
                <a:spAutoFit/>
              </a:bodyPr>
              <a:lstStyle/>
              <a:p>
                <a:pPr>
                  <a:spcAft>
                    <a:spcPts val="600"/>
                  </a:spcAft>
                </a:pPr>
                <a:r>
                  <a:rPr lang="pt-BR" altLang="zh-CN" sz="2400" b="1" dirty="0">
                    <a:solidFill>
                      <a:srgbClr val="FF0000"/>
                    </a:solidFill>
                    <a:latin typeface="Arial" panose="020B0604020202020204" pitchFamily="34" charset="0"/>
                    <a:cs typeface="Arial" panose="020B0604020202020204" pitchFamily="34" charset="0"/>
                  </a:rPr>
                  <a:t>How to transform an infinite-dimensional optimization problem into a finite-dimensional convex program:</a:t>
                </a:r>
                <a:endParaRPr lang="en-US" altLang="zh-CN" sz="2800" b="1" dirty="0">
                  <a:solidFill>
                    <a:srgbClr val="FF0000"/>
                  </a:solidFill>
                  <a:latin typeface="Arial" panose="020B0604020202020204" pitchFamily="34" charset="0"/>
                  <a:cs typeface="Arial" panose="020B0604020202020204" pitchFamily="34" charset="0"/>
                </a:endParaRPr>
              </a:p>
              <a:p>
                <a:pPr algn="ctr">
                  <a:spcAft>
                    <a:spcPts val="600"/>
                  </a:spcAft>
                </a:pPr>
                <a14:m>
                  <m:oMath xmlns:m="http://schemas.openxmlformats.org/officeDocument/2006/math">
                    <m:func>
                      <m:funcPr>
                        <m:ctrlPr>
                          <a:rPr lang="en-US" altLang="zh-CN" sz="2200" i="1" smtClean="0">
                            <a:latin typeface="Cambria Math" panose="02040503050406030204" pitchFamily="18" charset="0"/>
                          </a:rPr>
                        </m:ctrlPr>
                      </m:funcPr>
                      <m:fName>
                        <m:limLow>
                          <m:limLowPr>
                            <m:ctrlPr>
                              <a:rPr lang="en-US" altLang="zh-CN" sz="2200" i="1">
                                <a:latin typeface="Cambria Math" panose="02040503050406030204" pitchFamily="18" charset="0"/>
                              </a:rPr>
                            </m:ctrlPr>
                          </m:limLowPr>
                          <m:e>
                            <m:r>
                              <m:rPr>
                                <m:sty m:val="p"/>
                              </m:rPr>
                              <a:rPr lang="en-US" altLang="zh-CN" sz="2200">
                                <a:latin typeface="Cambria Math" panose="02040503050406030204" pitchFamily="18" charset="0"/>
                              </a:rPr>
                              <m:t>max</m:t>
                            </m:r>
                          </m:e>
                          <m:lim>
                            <m:r>
                              <a:rPr lang="en-US" altLang="zh-CN" sz="2200" i="1">
                                <a:latin typeface="Cambria Math" panose="02040503050406030204" pitchFamily="18" charset="0"/>
                              </a:rPr>
                              <m:t>𝑃</m:t>
                            </m:r>
                            <m:r>
                              <a:rPr lang="en-US" altLang="zh-CN" sz="2200" i="1">
                                <a:latin typeface="Cambria Math" panose="02040503050406030204" pitchFamily="18" charset="0"/>
                                <a:ea typeface="Cambria Math" panose="02040503050406030204" pitchFamily="18" charset="0"/>
                              </a:rPr>
                              <m:t>∈</m:t>
                            </m:r>
                            <m:sSub>
                              <m:sSubPr>
                                <m:ctrlPr>
                                  <a:rPr lang="en-US" altLang="zh-CN" sz="2200" i="1">
                                    <a:latin typeface="Cambria Math" panose="02040503050406030204" pitchFamily="18" charset="0"/>
                                  </a:rPr>
                                </m:ctrlPr>
                              </m:sSubPr>
                              <m:e>
                                <m:r>
                                  <a:rPr lang="zh-CN" altLang="en-US" sz="2200" i="1">
                                    <a:latin typeface="Cambria Math" panose="02040503050406030204" pitchFamily="18" charset="0"/>
                                  </a:rPr>
                                  <m:t>𝔹</m:t>
                                </m:r>
                              </m:e>
                              <m:sub>
                                <m:r>
                                  <a:rPr lang="zh-CN" altLang="en-US" sz="2200" i="1">
                                    <a:latin typeface="Cambria Math" panose="02040503050406030204" pitchFamily="18" charset="0"/>
                                    <a:ea typeface="Cambria Math" panose="02040503050406030204" pitchFamily="18" charset="0"/>
                                  </a:rPr>
                                  <m:t>𝜌</m:t>
                                </m:r>
                              </m:sub>
                            </m:sSub>
                            <m:d>
                              <m:dPr>
                                <m:ctrlPr>
                                  <a:rPr lang="en-US" altLang="zh-CN" sz="2200" i="1">
                                    <a:latin typeface="Cambria Math" panose="02040503050406030204" pitchFamily="18" charset="0"/>
                                  </a:rPr>
                                </m:ctrlPr>
                              </m:dPr>
                              <m:e>
                                <m:acc>
                                  <m:accPr>
                                    <m:chr m:val="̂"/>
                                    <m:ctrlPr>
                                      <a:rPr lang="en-US" altLang="zh-CN" sz="2200" i="1">
                                        <a:latin typeface="Cambria Math" panose="02040503050406030204" pitchFamily="18" charset="0"/>
                                      </a:rPr>
                                    </m:ctrlPr>
                                  </m:accPr>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𝑃</m:t>
                                        </m:r>
                                      </m:e>
                                      <m:sub>
                                        <m:r>
                                          <a:rPr lang="en-US" altLang="zh-CN" sz="2200" i="1">
                                            <a:latin typeface="Cambria Math" panose="02040503050406030204" pitchFamily="18" charset="0"/>
                                          </a:rPr>
                                          <m:t>𝑁</m:t>
                                        </m:r>
                                      </m:sub>
                                    </m:sSub>
                                  </m:e>
                                </m:acc>
                              </m:e>
                            </m:d>
                          </m:lim>
                        </m:limLow>
                      </m:fName>
                      <m:e>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𝐸</m:t>
                            </m:r>
                          </m:e>
                          <m:sub>
                            <m:r>
                              <a:rPr lang="en-US" altLang="zh-CN" sz="2200" i="1">
                                <a:latin typeface="Cambria Math" panose="02040503050406030204" pitchFamily="18" charset="0"/>
                              </a:rPr>
                              <m:t>𝑃</m:t>
                            </m:r>
                          </m:sub>
                        </m:sSub>
                        <m:r>
                          <a:rPr lang="en-US" altLang="zh-CN" sz="2200" i="1">
                            <a:latin typeface="Cambria Math" panose="02040503050406030204" pitchFamily="18" charset="0"/>
                          </a:rPr>
                          <m:t>[</m:t>
                        </m:r>
                        <m:r>
                          <a:rPr lang="en-US" altLang="zh-CN" sz="2200" i="1">
                            <a:latin typeface="Cambria Math" panose="02040503050406030204" pitchFamily="18" charset="0"/>
                          </a:rPr>
                          <m:t>h</m:t>
                        </m:r>
                        <m:r>
                          <a:rPr lang="en-US" altLang="zh-CN" sz="2200" i="1">
                            <a:latin typeface="Cambria Math" panose="02040503050406030204" pitchFamily="18" charset="0"/>
                          </a:rPr>
                          <m:t>(</m:t>
                        </m:r>
                        <m:r>
                          <a:rPr lang="en-US" altLang="zh-CN" sz="2200" i="1">
                            <a:latin typeface="Cambria Math" panose="02040503050406030204" pitchFamily="18" charset="0"/>
                          </a:rPr>
                          <m:t>𝑥</m:t>
                        </m:r>
                        <m:r>
                          <a:rPr lang="en-US" altLang="zh-CN" sz="2200" i="1">
                            <a:latin typeface="Cambria Math" panose="02040503050406030204" pitchFamily="18" charset="0"/>
                          </a:rPr>
                          <m:t>,</m:t>
                        </m:r>
                        <m:r>
                          <a:rPr lang="zh-CN" altLang="en-US" sz="2200" i="1">
                            <a:latin typeface="Cambria Math" panose="02040503050406030204" pitchFamily="18" charset="0"/>
                          </a:rPr>
                          <m:t>𝜉</m:t>
                        </m:r>
                        <m:r>
                          <a:rPr lang="en-US" altLang="zh-CN" sz="2200" i="1">
                            <a:latin typeface="Cambria Math" panose="02040503050406030204" pitchFamily="18" charset="0"/>
                          </a:rPr>
                          <m:t>)]</m:t>
                        </m:r>
                      </m:e>
                    </m:func>
                    <m:r>
                      <a:rPr lang="en-US" altLang="zh-CN" sz="2200" b="1" i="1" smtClean="0">
                        <a:latin typeface="Cambria Math" panose="02040503050406030204" pitchFamily="18" charset="0"/>
                      </a:rPr>
                      <m:t>=</m:t>
                    </m:r>
                    <m:d>
                      <m:dPr>
                        <m:begChr m:val="{"/>
                        <m:endChr m:val=""/>
                        <m:ctrlPr>
                          <a:rPr lang="en-US" altLang="zh-CN" sz="2200" b="1" i="1" smtClean="0">
                            <a:latin typeface="Cambria Math" panose="02040503050406030204" pitchFamily="18" charset="0"/>
                          </a:rPr>
                        </m:ctrlPr>
                      </m:dPr>
                      <m:e>
                        <m:eqArr>
                          <m:eqArrPr>
                            <m:ctrlPr>
                              <a:rPr lang="en-US" altLang="zh-CN" sz="2200" b="1" i="1" smtClean="0">
                                <a:latin typeface="Cambria Math" panose="02040503050406030204" pitchFamily="18" charset="0"/>
                              </a:rPr>
                            </m:ctrlPr>
                          </m:eqArrPr>
                          <m:e>
                            <m:func>
                              <m:funcPr>
                                <m:ctrlPr>
                                  <a:rPr lang="en-US" altLang="zh-CN" sz="2200" b="1" i="1">
                                    <a:latin typeface="Cambria Math" panose="02040503050406030204" pitchFamily="18" charset="0"/>
                                  </a:rPr>
                                </m:ctrlPr>
                              </m:funcPr>
                              <m:fName>
                                <m:limLow>
                                  <m:limLowPr>
                                    <m:ctrlPr>
                                      <a:rPr lang="en-US" altLang="zh-CN" sz="2200" b="1" i="1">
                                        <a:latin typeface="Cambria Math" panose="02040503050406030204" pitchFamily="18" charset="0"/>
                                      </a:rPr>
                                    </m:ctrlPr>
                                  </m:limLowPr>
                                  <m:e>
                                    <m:r>
                                      <m:rPr>
                                        <m:sty m:val="p"/>
                                      </m:rPr>
                                      <a:rPr lang="en-US" altLang="zh-CN" sz="2200">
                                        <a:latin typeface="Cambria Math" panose="02040503050406030204" pitchFamily="18" charset="0"/>
                                      </a:rPr>
                                      <m:t>sup</m:t>
                                    </m:r>
                                  </m:e>
                                  <m:lim>
                                    <m:r>
                                      <a:rPr lang="zh-CN" altLang="en-US" sz="2200" i="1">
                                        <a:latin typeface="Cambria Math" panose="02040503050406030204" pitchFamily="18" charset="0"/>
                                      </a:rPr>
                                      <m:t>𝚷</m:t>
                                    </m:r>
                                    <m:r>
                                      <a:rPr lang="en-US" altLang="zh-CN" sz="2200" b="1" i="1">
                                        <a:latin typeface="Cambria Math" panose="02040503050406030204" pitchFamily="18" charset="0"/>
                                      </a:rPr>
                                      <m:t>,</m:t>
                                    </m:r>
                                    <m:r>
                                      <a:rPr lang="en-US" altLang="zh-CN" sz="2200" b="1" i="1">
                                        <a:latin typeface="Cambria Math" panose="02040503050406030204" pitchFamily="18" charset="0"/>
                                      </a:rPr>
                                      <m:t>𝑷</m:t>
                                    </m:r>
                                  </m:lim>
                                </m:limLow>
                              </m:fName>
                              <m:e>
                                <m:nary>
                                  <m:naryPr>
                                    <m:ctrlPr>
                                      <a:rPr lang="en-US" altLang="zh-CN" sz="2200" b="1" i="1">
                                        <a:latin typeface="Cambria Math" panose="02040503050406030204" pitchFamily="18" charset="0"/>
                                      </a:rPr>
                                    </m:ctrlPr>
                                  </m:naryPr>
                                  <m:sub>
                                    <m:r>
                                      <m:rPr>
                                        <m:brk m:alnAt="23"/>
                                      </m:rPr>
                                      <a:rPr lang="zh-CN" altLang="en-US" sz="2200" b="1" i="1">
                                        <a:latin typeface="Cambria Math" panose="02040503050406030204" pitchFamily="18" charset="0"/>
                                      </a:rPr>
                                      <m:t>𝚵</m:t>
                                    </m:r>
                                  </m:sub>
                                  <m:sup/>
                                  <m:e>
                                    <m:r>
                                      <a:rPr lang="en-US" altLang="zh-CN" sz="2200" b="1" i="1">
                                        <a:latin typeface="Cambria Math" panose="02040503050406030204" pitchFamily="18" charset="0"/>
                                      </a:rPr>
                                      <m:t>𝒉</m:t>
                                    </m:r>
                                    <m:d>
                                      <m:dPr>
                                        <m:ctrlPr>
                                          <a:rPr lang="en-US" altLang="zh-CN" sz="2200" b="1" i="1">
                                            <a:latin typeface="Cambria Math" panose="02040503050406030204" pitchFamily="18" charset="0"/>
                                          </a:rPr>
                                        </m:ctrlPr>
                                      </m:dPr>
                                      <m:e>
                                        <m:r>
                                          <a:rPr lang="en-US" altLang="zh-CN" sz="2200" i="1">
                                            <a:latin typeface="Cambria Math" panose="02040503050406030204" pitchFamily="18" charset="0"/>
                                          </a:rPr>
                                          <m:t>𝑥</m:t>
                                        </m:r>
                                        <m:r>
                                          <a:rPr lang="en-US" altLang="zh-CN" sz="2200" i="1">
                                            <a:latin typeface="Cambria Math" panose="02040503050406030204" pitchFamily="18" charset="0"/>
                                          </a:rPr>
                                          <m:t>,</m:t>
                                        </m:r>
                                        <m:r>
                                          <a:rPr lang="zh-CN" altLang="en-US" sz="2200" i="1">
                                            <a:latin typeface="Cambria Math" panose="02040503050406030204" pitchFamily="18" charset="0"/>
                                          </a:rPr>
                                          <m:t>𝜉</m:t>
                                        </m:r>
                                      </m:e>
                                    </m:d>
                                    <m:r>
                                      <a:rPr lang="en-US" altLang="zh-CN" sz="2200" b="1" i="1">
                                        <a:latin typeface="Cambria Math" panose="02040503050406030204" pitchFamily="18" charset="0"/>
                                      </a:rPr>
                                      <m:t>𝑷</m:t>
                                    </m:r>
                                    <m:r>
                                      <a:rPr lang="en-US" altLang="zh-CN" sz="2200" b="1" i="1">
                                        <a:latin typeface="Cambria Math" panose="02040503050406030204" pitchFamily="18" charset="0"/>
                                      </a:rPr>
                                      <m:t>(</m:t>
                                    </m:r>
                                    <m:r>
                                      <a:rPr lang="en-US" altLang="zh-CN" sz="2200" b="1" i="1">
                                        <a:latin typeface="Cambria Math" panose="02040503050406030204" pitchFamily="18" charset="0"/>
                                      </a:rPr>
                                      <m:t>𝒅</m:t>
                                    </m:r>
                                    <m:r>
                                      <a:rPr lang="zh-CN" altLang="en-US" sz="2200" b="1" i="1">
                                        <a:latin typeface="Cambria Math" panose="02040503050406030204" pitchFamily="18" charset="0"/>
                                      </a:rPr>
                                      <m:t>𝝃</m:t>
                                    </m:r>
                                    <m:r>
                                      <a:rPr lang="en-US" altLang="zh-CN" sz="2200" b="1" i="1">
                                        <a:latin typeface="Cambria Math" panose="02040503050406030204" pitchFamily="18" charset="0"/>
                                      </a:rPr>
                                      <m:t>)</m:t>
                                    </m:r>
                                  </m:e>
                                </m:nary>
                              </m:e>
                            </m:func>
                          </m:e>
                          <m:e>
                            <m:r>
                              <a:rPr lang="en-US" altLang="zh-CN" sz="2200" b="1" i="1">
                                <a:latin typeface="Cambria Math" panose="02040503050406030204" pitchFamily="18" charset="0"/>
                              </a:rPr>
                              <m:t>𝒔</m:t>
                            </m:r>
                            <m:r>
                              <a:rPr lang="en-US" altLang="zh-CN" sz="2200" b="1" i="1">
                                <a:latin typeface="Cambria Math" panose="02040503050406030204" pitchFamily="18" charset="0"/>
                              </a:rPr>
                              <m:t>.</m:t>
                            </m:r>
                            <m:r>
                              <a:rPr lang="en-US" altLang="zh-CN" sz="2200" b="1" i="1">
                                <a:latin typeface="Cambria Math" panose="02040503050406030204" pitchFamily="18" charset="0"/>
                              </a:rPr>
                              <m:t>𝒕</m:t>
                            </m:r>
                            <m:r>
                              <a:rPr lang="en-US" altLang="zh-CN" sz="2200" b="1" i="1">
                                <a:latin typeface="Cambria Math" panose="02040503050406030204" pitchFamily="18" charset="0"/>
                              </a:rPr>
                              <m:t>.     </m:t>
                            </m:r>
                            <m:nary>
                              <m:naryPr>
                                <m:ctrlPr>
                                  <a:rPr lang="en-US" altLang="zh-CN" sz="2200" b="1" i="1">
                                    <a:latin typeface="Cambria Math" panose="02040503050406030204" pitchFamily="18" charset="0"/>
                                  </a:rPr>
                                </m:ctrlPr>
                              </m:naryPr>
                              <m:sub>
                                <m:sSup>
                                  <m:sSupPr>
                                    <m:ctrlPr>
                                      <a:rPr lang="en-US" altLang="zh-CN" sz="2200" b="1" i="1">
                                        <a:latin typeface="Cambria Math" panose="02040503050406030204" pitchFamily="18" charset="0"/>
                                      </a:rPr>
                                    </m:ctrlPr>
                                  </m:sSupPr>
                                  <m:e>
                                    <m:r>
                                      <m:rPr>
                                        <m:brk m:alnAt="23"/>
                                      </m:rPr>
                                      <a:rPr lang="zh-CN" altLang="en-US" sz="2200" b="1" i="1">
                                        <a:latin typeface="Cambria Math" panose="02040503050406030204" pitchFamily="18" charset="0"/>
                                      </a:rPr>
                                      <m:t>𝚵</m:t>
                                    </m:r>
                                  </m:e>
                                  <m:sup>
                                    <m:r>
                                      <a:rPr lang="en-US" altLang="zh-CN" sz="2200" b="1" i="1">
                                        <a:latin typeface="Cambria Math" panose="02040503050406030204" pitchFamily="18" charset="0"/>
                                      </a:rPr>
                                      <m:t>𝟐</m:t>
                                    </m:r>
                                  </m:sup>
                                </m:sSup>
                              </m:sub>
                              <m:sup/>
                              <m:e>
                                <m:d>
                                  <m:dPr>
                                    <m:begChr m:val="‖"/>
                                    <m:endChr m:val="‖"/>
                                    <m:ctrlPr>
                                      <a:rPr lang="en-US" altLang="zh-CN" sz="2200" b="1" i="1">
                                        <a:latin typeface="Cambria Math" panose="02040503050406030204" pitchFamily="18" charset="0"/>
                                      </a:rPr>
                                    </m:ctrlPr>
                                  </m:dPr>
                                  <m:e>
                                    <m:r>
                                      <a:rPr lang="zh-CN" altLang="en-US" sz="2200" b="1" i="1">
                                        <a:latin typeface="Cambria Math" panose="02040503050406030204" pitchFamily="18" charset="0"/>
                                      </a:rPr>
                                      <m:t>𝝃</m:t>
                                    </m:r>
                                    <m:r>
                                      <a:rPr lang="en-US" altLang="zh-CN" sz="2200" b="1" i="1">
                                        <a:latin typeface="Cambria Math" panose="02040503050406030204" pitchFamily="18" charset="0"/>
                                      </a:rPr>
                                      <m:t>−</m:t>
                                    </m:r>
                                    <m:sSup>
                                      <m:sSupPr>
                                        <m:ctrlPr>
                                          <a:rPr lang="en-US" altLang="zh-CN" sz="2200" b="1" i="1">
                                            <a:latin typeface="Cambria Math" panose="02040503050406030204" pitchFamily="18" charset="0"/>
                                          </a:rPr>
                                        </m:ctrlPr>
                                      </m:sSupPr>
                                      <m:e>
                                        <m:r>
                                          <a:rPr lang="zh-CN" altLang="en-US" sz="2200" b="1" i="1">
                                            <a:latin typeface="Cambria Math" panose="02040503050406030204" pitchFamily="18" charset="0"/>
                                          </a:rPr>
                                          <m:t>𝝃</m:t>
                                        </m:r>
                                      </m:e>
                                      <m:sup>
                                        <m:r>
                                          <a:rPr lang="en-US" altLang="zh-CN" sz="2200" b="1" i="1">
                                            <a:latin typeface="Cambria Math" panose="02040503050406030204" pitchFamily="18" charset="0"/>
                                          </a:rPr>
                                          <m:t>′</m:t>
                                        </m:r>
                                      </m:sup>
                                    </m:sSup>
                                  </m:e>
                                </m:d>
                                <m:r>
                                  <a:rPr lang="zh-CN" altLang="en-US" sz="2200" b="1" i="1">
                                    <a:latin typeface="Cambria Math" panose="02040503050406030204" pitchFamily="18" charset="0"/>
                                  </a:rPr>
                                  <m:t>𝚷</m:t>
                                </m:r>
                                <m:r>
                                  <a:rPr lang="en-US" altLang="zh-CN" sz="2200" b="1" i="1">
                                    <a:latin typeface="Cambria Math" panose="02040503050406030204" pitchFamily="18" charset="0"/>
                                  </a:rPr>
                                  <m:t>(</m:t>
                                </m:r>
                                <m:r>
                                  <a:rPr lang="en-US" altLang="zh-CN" sz="2200" b="1" i="1">
                                    <a:latin typeface="Cambria Math" panose="02040503050406030204" pitchFamily="18" charset="0"/>
                                  </a:rPr>
                                  <m:t>𝒅</m:t>
                                </m:r>
                                <m:r>
                                  <a:rPr lang="zh-CN" altLang="en-US" sz="2200" b="1" i="1">
                                    <a:latin typeface="Cambria Math" panose="02040503050406030204" pitchFamily="18" charset="0"/>
                                  </a:rPr>
                                  <m:t>𝝃</m:t>
                                </m:r>
                                <m:r>
                                  <a:rPr lang="en-US" altLang="zh-CN" sz="2200" b="1" i="1">
                                    <a:latin typeface="Cambria Math" panose="02040503050406030204" pitchFamily="18" charset="0"/>
                                  </a:rPr>
                                  <m:t>,</m:t>
                                </m:r>
                                <m:r>
                                  <a:rPr lang="en-US" altLang="zh-CN" sz="2200" b="1" i="1">
                                    <a:latin typeface="Cambria Math" panose="02040503050406030204" pitchFamily="18" charset="0"/>
                                  </a:rPr>
                                  <m:t>𝒅</m:t>
                                </m:r>
                                <m:r>
                                  <a:rPr lang="zh-CN" altLang="en-US" sz="2200" b="1" i="1">
                                    <a:latin typeface="Cambria Math" panose="02040503050406030204" pitchFamily="18" charset="0"/>
                                  </a:rPr>
                                  <m:t>𝝃</m:t>
                                </m:r>
                                <m:r>
                                  <a:rPr lang="en-US" altLang="zh-CN" sz="2200" b="1" i="1">
                                    <a:latin typeface="Cambria Math" panose="02040503050406030204" pitchFamily="18" charset="0"/>
                                  </a:rPr>
                                  <m:t>′)</m:t>
                                </m:r>
                                <m:r>
                                  <a:rPr lang="en-US" altLang="zh-CN" sz="2200" b="1" i="1" smtClean="0">
                                    <a:latin typeface="Cambria Math" panose="02040503050406030204" pitchFamily="18" charset="0"/>
                                    <a:ea typeface="Cambria Math" panose="02040503050406030204" pitchFamily="18" charset="0"/>
                                  </a:rPr>
                                  <m:t>≤</m:t>
                                </m:r>
                                <m:r>
                                  <a:rPr lang="zh-CN" altLang="en-US" sz="2200" b="1" i="1" smtClean="0">
                                    <a:latin typeface="Cambria Math" panose="02040503050406030204" pitchFamily="18" charset="0"/>
                                  </a:rPr>
                                  <m:t>𝜺</m:t>
                                </m:r>
                              </m:e>
                            </m:nary>
                          </m:e>
                        </m:eqArr>
                      </m:e>
                    </m:d>
                  </m:oMath>
                </a14:m>
                <a:r>
                  <a:rPr lang="en-US" altLang="zh-CN" sz="2200" b="1" dirty="0">
                    <a:latin typeface="Arial" panose="020B0604020202020204" pitchFamily="34" charset="0"/>
                    <a:cs typeface="Arial" panose="020B0604020202020204" pitchFamily="34" charset="0"/>
                  </a:rPr>
                  <a:t>                           </a:t>
                </a:r>
                <a14:m>
                  <m:oMath xmlns:m="http://schemas.openxmlformats.org/officeDocument/2006/math">
                    <m:r>
                      <a:rPr lang="en-US" altLang="zh-CN" sz="2200" b="1" i="0" smtClean="0">
                        <a:latin typeface="Cambria Math" panose="02040503050406030204" pitchFamily="18" charset="0"/>
                      </a:rPr>
                      <m:t>                                        </m:t>
                    </m:r>
                    <m:r>
                      <a:rPr lang="en-US" altLang="zh-CN" sz="2200" b="1" i="1">
                        <a:latin typeface="Cambria Math" panose="02040503050406030204" pitchFamily="18" charset="0"/>
                      </a:rPr>
                      <m:t>=</m:t>
                    </m:r>
                    <m:d>
                      <m:dPr>
                        <m:begChr m:val="{"/>
                        <m:endChr m:val=""/>
                        <m:ctrlPr>
                          <a:rPr lang="en-US" altLang="zh-CN" sz="2200" b="1" i="1">
                            <a:latin typeface="Cambria Math" panose="02040503050406030204" pitchFamily="18" charset="0"/>
                          </a:rPr>
                        </m:ctrlPr>
                      </m:dPr>
                      <m:e>
                        <m:eqArr>
                          <m:eqArrPr>
                            <m:ctrlPr>
                              <a:rPr lang="en-US" altLang="zh-CN" sz="2200" b="1" i="1">
                                <a:latin typeface="Cambria Math" panose="02040503050406030204" pitchFamily="18" charset="0"/>
                              </a:rPr>
                            </m:ctrlPr>
                          </m:eqArrPr>
                          <m:e>
                            <m:func>
                              <m:funcPr>
                                <m:ctrlPr>
                                  <a:rPr lang="en-US" altLang="zh-CN" sz="2200" b="1" i="1">
                                    <a:latin typeface="Cambria Math" panose="02040503050406030204" pitchFamily="18" charset="0"/>
                                  </a:rPr>
                                </m:ctrlPr>
                              </m:funcPr>
                              <m:fName>
                                <m:limLow>
                                  <m:limLowPr>
                                    <m:ctrlPr>
                                      <a:rPr lang="en-US" altLang="zh-CN" sz="2200" b="1" i="1" smtClean="0">
                                        <a:latin typeface="Cambria Math" panose="02040503050406030204" pitchFamily="18" charset="0"/>
                                      </a:rPr>
                                    </m:ctrlPr>
                                  </m:limLowPr>
                                  <m:e>
                                    <m:r>
                                      <m:rPr>
                                        <m:sty m:val="p"/>
                                      </m:rPr>
                                      <a:rPr lang="en-US" altLang="zh-CN" sz="2200">
                                        <a:latin typeface="Cambria Math" panose="02040503050406030204" pitchFamily="18" charset="0"/>
                                      </a:rPr>
                                      <m:t>sup</m:t>
                                    </m:r>
                                  </m:e>
                                  <m:lim>
                                    <m:sSub>
                                      <m:sSubPr>
                                        <m:ctrlPr>
                                          <a:rPr lang="en-US" altLang="zh-CN" sz="2200" b="1" i="1" smtClean="0">
                                            <a:latin typeface="Cambria Math" panose="02040503050406030204" pitchFamily="18" charset="0"/>
                                          </a:rPr>
                                        </m:ctrlPr>
                                      </m:sSubPr>
                                      <m:e>
                                        <m:r>
                                          <a:rPr lang="en-US" altLang="zh-CN" sz="2200" b="1" i="1">
                                            <a:latin typeface="Cambria Math" panose="02040503050406030204" pitchFamily="18" charset="0"/>
                                          </a:rPr>
                                          <m:t>𝑷</m:t>
                                        </m:r>
                                      </m:e>
                                      <m:sub>
                                        <m:r>
                                          <a:rPr lang="en-US" altLang="zh-CN" sz="2200" b="1" i="1" smtClean="0">
                                            <a:latin typeface="Cambria Math" panose="02040503050406030204" pitchFamily="18" charset="0"/>
                                          </a:rPr>
                                          <m:t>𝒊</m:t>
                                        </m:r>
                                      </m:sub>
                                    </m:sSub>
                                    <m:r>
                                      <a:rPr lang="en-US" altLang="zh-CN" sz="2200" b="1" i="1" smtClean="0">
                                        <a:latin typeface="Cambria Math" panose="02040503050406030204" pitchFamily="18" charset="0"/>
                                        <a:ea typeface="Cambria Math" panose="02040503050406030204" pitchFamily="18" charset="0"/>
                                      </a:rPr>
                                      <m:t>∈</m:t>
                                    </m:r>
                                    <m:r>
                                      <a:rPr lang="zh-CN" altLang="en-US" sz="2200" b="1" i="1" smtClean="0">
                                        <a:latin typeface="Cambria Math" panose="02040503050406030204" pitchFamily="18" charset="0"/>
                                        <a:ea typeface="Cambria Math" panose="02040503050406030204" pitchFamily="18" charset="0"/>
                                      </a:rPr>
                                      <m:t>𝓜</m:t>
                                    </m:r>
                                    <m:r>
                                      <a:rPr lang="en-US" altLang="zh-CN" sz="2200" b="1" i="1" smtClean="0">
                                        <a:latin typeface="Cambria Math" panose="02040503050406030204" pitchFamily="18" charset="0"/>
                                        <a:ea typeface="Cambria Math" panose="02040503050406030204" pitchFamily="18" charset="0"/>
                                      </a:rPr>
                                      <m:t>(</m:t>
                                    </m:r>
                                    <m:r>
                                      <a:rPr lang="zh-CN" altLang="en-US" sz="2200" b="1" i="1" smtClean="0">
                                        <a:latin typeface="Cambria Math" panose="02040503050406030204" pitchFamily="18" charset="0"/>
                                        <a:ea typeface="Cambria Math" panose="02040503050406030204" pitchFamily="18" charset="0"/>
                                      </a:rPr>
                                      <m:t>𝚵</m:t>
                                    </m:r>
                                    <m:r>
                                      <a:rPr lang="en-US" altLang="zh-CN" sz="2200" b="1" i="1" smtClean="0">
                                        <a:latin typeface="Cambria Math" panose="02040503050406030204" pitchFamily="18" charset="0"/>
                                        <a:ea typeface="Cambria Math" panose="02040503050406030204" pitchFamily="18" charset="0"/>
                                      </a:rPr>
                                      <m:t>)</m:t>
                                    </m:r>
                                  </m:lim>
                                </m:limLow>
                              </m:fName>
                              <m:e>
                                <m:f>
                                  <m:fPr>
                                    <m:ctrlPr>
                                      <a:rPr lang="en-US" altLang="zh-CN" sz="2200" b="1" i="1" smtClean="0">
                                        <a:latin typeface="Cambria Math" panose="02040503050406030204" pitchFamily="18" charset="0"/>
                                      </a:rPr>
                                    </m:ctrlPr>
                                  </m:fPr>
                                  <m:num>
                                    <m:r>
                                      <a:rPr lang="en-US" altLang="zh-CN" sz="2200" b="1" i="1" smtClean="0">
                                        <a:latin typeface="Cambria Math" panose="02040503050406030204" pitchFamily="18" charset="0"/>
                                      </a:rPr>
                                      <m:t>𝟏</m:t>
                                    </m:r>
                                  </m:num>
                                  <m:den>
                                    <m:r>
                                      <a:rPr lang="en-US" altLang="zh-CN" sz="2200" b="1" i="1" smtClean="0">
                                        <a:latin typeface="Cambria Math" panose="02040503050406030204" pitchFamily="18" charset="0"/>
                                      </a:rPr>
                                      <m:t>𝑵</m:t>
                                    </m:r>
                                  </m:den>
                                </m:f>
                                <m:nary>
                                  <m:naryPr>
                                    <m:chr m:val="∑"/>
                                    <m:ctrlPr>
                                      <a:rPr lang="en-US" altLang="zh-CN" sz="2200" b="1" i="1" smtClean="0">
                                        <a:latin typeface="Cambria Math" panose="02040503050406030204" pitchFamily="18" charset="0"/>
                                      </a:rPr>
                                    </m:ctrlPr>
                                  </m:naryPr>
                                  <m:sub>
                                    <m:r>
                                      <m:rPr>
                                        <m:brk m:alnAt="23"/>
                                      </m:rPr>
                                      <a:rPr lang="en-US" altLang="zh-CN" sz="2200" b="1" i="1" smtClean="0">
                                        <a:latin typeface="Cambria Math" panose="02040503050406030204" pitchFamily="18" charset="0"/>
                                      </a:rPr>
                                      <m:t>𝒊</m:t>
                                    </m:r>
                                    <m:r>
                                      <a:rPr lang="en-US" altLang="zh-CN" sz="2200" b="1" i="1" smtClean="0">
                                        <a:latin typeface="Cambria Math" panose="02040503050406030204" pitchFamily="18" charset="0"/>
                                      </a:rPr>
                                      <m:t>=</m:t>
                                    </m:r>
                                    <m:r>
                                      <a:rPr lang="en-US" altLang="zh-CN" sz="2200" b="1" i="1" smtClean="0">
                                        <a:latin typeface="Cambria Math" panose="02040503050406030204" pitchFamily="18" charset="0"/>
                                      </a:rPr>
                                      <m:t>𝟏</m:t>
                                    </m:r>
                                  </m:sub>
                                  <m:sup>
                                    <m:r>
                                      <a:rPr lang="en-US" altLang="zh-CN" sz="2200" b="1" i="1" smtClean="0">
                                        <a:latin typeface="Cambria Math" panose="02040503050406030204" pitchFamily="18" charset="0"/>
                                      </a:rPr>
                                      <m:t>𝑵</m:t>
                                    </m:r>
                                  </m:sup>
                                  <m:e>
                                    <m:nary>
                                      <m:naryPr>
                                        <m:ctrlPr>
                                          <a:rPr lang="en-US" altLang="zh-CN" sz="2200" b="1" i="1">
                                            <a:latin typeface="Cambria Math" panose="02040503050406030204" pitchFamily="18" charset="0"/>
                                          </a:rPr>
                                        </m:ctrlPr>
                                      </m:naryPr>
                                      <m:sub>
                                        <m:r>
                                          <m:rPr>
                                            <m:brk m:alnAt="23"/>
                                          </m:rPr>
                                          <a:rPr lang="zh-CN" altLang="en-US" sz="2200" b="1" i="1">
                                            <a:latin typeface="Cambria Math" panose="02040503050406030204" pitchFamily="18" charset="0"/>
                                          </a:rPr>
                                          <m:t>𝚵</m:t>
                                        </m:r>
                                      </m:sub>
                                      <m:sup/>
                                      <m:e>
                                        <m:r>
                                          <a:rPr lang="en-US" altLang="zh-CN" sz="2200" b="1" i="1">
                                            <a:latin typeface="Cambria Math" panose="02040503050406030204" pitchFamily="18" charset="0"/>
                                          </a:rPr>
                                          <m:t>𝒉</m:t>
                                        </m:r>
                                        <m:d>
                                          <m:dPr>
                                            <m:ctrlPr>
                                              <a:rPr lang="en-US" altLang="zh-CN" sz="2200" b="1" i="1">
                                                <a:latin typeface="Cambria Math" panose="02040503050406030204" pitchFamily="18" charset="0"/>
                                              </a:rPr>
                                            </m:ctrlPr>
                                          </m:dPr>
                                          <m:e>
                                            <m:r>
                                              <a:rPr lang="en-US" altLang="zh-CN" sz="2200" i="1">
                                                <a:latin typeface="Cambria Math" panose="02040503050406030204" pitchFamily="18" charset="0"/>
                                              </a:rPr>
                                              <m:t>𝑥</m:t>
                                            </m:r>
                                            <m:r>
                                              <a:rPr lang="en-US" altLang="zh-CN" sz="2200" i="1">
                                                <a:latin typeface="Cambria Math" panose="02040503050406030204" pitchFamily="18" charset="0"/>
                                              </a:rPr>
                                              <m:t>,</m:t>
                                            </m:r>
                                            <m:r>
                                              <a:rPr lang="zh-CN" altLang="en-US" sz="2200" i="1">
                                                <a:latin typeface="Cambria Math" panose="02040503050406030204" pitchFamily="18" charset="0"/>
                                              </a:rPr>
                                              <m:t>𝜉</m:t>
                                            </m:r>
                                          </m:e>
                                        </m:d>
                                        <m:sSub>
                                          <m:sSubPr>
                                            <m:ctrlPr>
                                              <a:rPr lang="en-US" altLang="zh-CN" sz="2200" b="1" i="1" smtClean="0">
                                                <a:latin typeface="Cambria Math" panose="02040503050406030204" pitchFamily="18" charset="0"/>
                                              </a:rPr>
                                            </m:ctrlPr>
                                          </m:sSubPr>
                                          <m:e>
                                            <m:r>
                                              <a:rPr lang="en-US" altLang="zh-CN" sz="2200" b="1" i="1">
                                                <a:latin typeface="Cambria Math" panose="02040503050406030204" pitchFamily="18" charset="0"/>
                                              </a:rPr>
                                              <m:t>𝑷</m:t>
                                            </m:r>
                                          </m:e>
                                          <m:sub>
                                            <m:r>
                                              <a:rPr lang="en-US" altLang="zh-CN" sz="2200" b="1" i="1" smtClean="0">
                                                <a:latin typeface="Cambria Math" panose="02040503050406030204" pitchFamily="18" charset="0"/>
                                              </a:rPr>
                                              <m:t>𝒊</m:t>
                                            </m:r>
                                          </m:sub>
                                        </m:sSub>
                                        <m:r>
                                          <a:rPr lang="en-US" altLang="zh-CN" sz="2200" b="1" i="1" smtClean="0">
                                            <a:latin typeface="Cambria Math" panose="02040503050406030204" pitchFamily="18" charset="0"/>
                                          </a:rPr>
                                          <m:t> </m:t>
                                        </m:r>
                                        <m:r>
                                          <a:rPr lang="en-US" altLang="zh-CN" sz="2200" b="1" i="1">
                                            <a:latin typeface="Cambria Math" panose="02040503050406030204" pitchFamily="18" charset="0"/>
                                          </a:rPr>
                                          <m:t>(</m:t>
                                        </m:r>
                                        <m:r>
                                          <a:rPr lang="en-US" altLang="zh-CN" sz="2200" b="1" i="1">
                                            <a:latin typeface="Cambria Math" panose="02040503050406030204" pitchFamily="18" charset="0"/>
                                          </a:rPr>
                                          <m:t>𝒅</m:t>
                                        </m:r>
                                        <m:r>
                                          <a:rPr lang="zh-CN" altLang="en-US" sz="2200" b="1" i="1">
                                            <a:latin typeface="Cambria Math" panose="02040503050406030204" pitchFamily="18" charset="0"/>
                                          </a:rPr>
                                          <m:t>𝝃</m:t>
                                        </m:r>
                                        <m:r>
                                          <a:rPr lang="en-US" altLang="zh-CN" sz="2200" b="1" i="1">
                                            <a:latin typeface="Cambria Math" panose="02040503050406030204" pitchFamily="18" charset="0"/>
                                          </a:rPr>
                                          <m:t>)</m:t>
                                        </m:r>
                                      </m:e>
                                    </m:nary>
                                  </m:e>
                                </m:nary>
                              </m:e>
                            </m:func>
                          </m:e>
                          <m:e>
                            <m:r>
                              <a:rPr lang="en-US" altLang="zh-CN" sz="2200" b="1" i="1">
                                <a:latin typeface="Cambria Math" panose="02040503050406030204" pitchFamily="18" charset="0"/>
                              </a:rPr>
                              <m:t>𝒔</m:t>
                            </m:r>
                            <m:r>
                              <a:rPr lang="en-US" altLang="zh-CN" sz="2200" b="1" i="1">
                                <a:latin typeface="Cambria Math" panose="02040503050406030204" pitchFamily="18" charset="0"/>
                              </a:rPr>
                              <m:t>.</m:t>
                            </m:r>
                            <m:r>
                              <a:rPr lang="en-US" altLang="zh-CN" sz="2200" b="1" i="1">
                                <a:latin typeface="Cambria Math" panose="02040503050406030204" pitchFamily="18" charset="0"/>
                              </a:rPr>
                              <m:t>𝒕</m:t>
                            </m:r>
                            <m:r>
                              <a:rPr lang="en-US" altLang="zh-CN" sz="2200" b="1" i="1">
                                <a:latin typeface="Cambria Math" panose="02040503050406030204" pitchFamily="18" charset="0"/>
                              </a:rPr>
                              <m:t>.        </m:t>
                            </m:r>
                            <m:f>
                              <m:fPr>
                                <m:ctrlPr>
                                  <a:rPr lang="en-US" altLang="zh-CN" sz="2200" b="1" i="1">
                                    <a:latin typeface="Cambria Math" panose="02040503050406030204" pitchFamily="18" charset="0"/>
                                  </a:rPr>
                                </m:ctrlPr>
                              </m:fPr>
                              <m:num>
                                <m:r>
                                  <a:rPr lang="en-US" altLang="zh-CN" sz="2200" b="1" i="1">
                                    <a:latin typeface="Cambria Math" panose="02040503050406030204" pitchFamily="18" charset="0"/>
                                  </a:rPr>
                                  <m:t>𝟏</m:t>
                                </m:r>
                              </m:num>
                              <m:den>
                                <m:r>
                                  <a:rPr lang="en-US" altLang="zh-CN" sz="2200" b="1" i="1">
                                    <a:latin typeface="Cambria Math" panose="02040503050406030204" pitchFamily="18" charset="0"/>
                                  </a:rPr>
                                  <m:t>𝑵</m:t>
                                </m:r>
                              </m:den>
                            </m:f>
                            <m:nary>
                              <m:naryPr>
                                <m:chr m:val="∑"/>
                                <m:ctrlPr>
                                  <a:rPr lang="en-US" altLang="zh-CN" sz="2200" b="1" i="1" smtClean="0">
                                    <a:latin typeface="Cambria Math" panose="02040503050406030204" pitchFamily="18" charset="0"/>
                                  </a:rPr>
                                </m:ctrlPr>
                              </m:naryPr>
                              <m:sub>
                                <m:r>
                                  <m:rPr>
                                    <m:brk m:alnAt="23"/>
                                  </m:rPr>
                                  <a:rPr lang="en-US" altLang="zh-CN" sz="2200" b="1" i="1" smtClean="0">
                                    <a:latin typeface="Cambria Math" panose="02040503050406030204" pitchFamily="18" charset="0"/>
                                  </a:rPr>
                                  <m:t>𝒊</m:t>
                                </m:r>
                                <m:r>
                                  <a:rPr lang="en-US" altLang="zh-CN" sz="2200" b="1" i="1" smtClean="0">
                                    <a:latin typeface="Cambria Math" panose="02040503050406030204" pitchFamily="18" charset="0"/>
                                  </a:rPr>
                                  <m:t>=</m:t>
                                </m:r>
                                <m:r>
                                  <a:rPr lang="en-US" altLang="zh-CN" sz="2200" b="1" i="1" smtClean="0">
                                    <a:latin typeface="Cambria Math" panose="02040503050406030204" pitchFamily="18" charset="0"/>
                                  </a:rPr>
                                  <m:t>𝟏</m:t>
                                </m:r>
                              </m:sub>
                              <m:sup>
                                <m:r>
                                  <a:rPr lang="en-US" altLang="zh-CN" sz="2200" b="1" i="1" smtClean="0">
                                    <a:latin typeface="Cambria Math" panose="02040503050406030204" pitchFamily="18" charset="0"/>
                                  </a:rPr>
                                  <m:t>𝑵</m:t>
                                </m:r>
                              </m:sup>
                              <m:e>
                                <m:nary>
                                  <m:naryPr>
                                    <m:ctrlPr>
                                      <a:rPr lang="en-US" altLang="zh-CN" sz="2200" b="1" i="1">
                                        <a:latin typeface="Cambria Math" panose="02040503050406030204" pitchFamily="18" charset="0"/>
                                      </a:rPr>
                                    </m:ctrlPr>
                                  </m:naryPr>
                                  <m:sub>
                                    <m:r>
                                      <a:rPr lang="zh-CN" altLang="en-US" sz="2200" b="1" i="1" smtClean="0">
                                        <a:latin typeface="Cambria Math" panose="02040503050406030204" pitchFamily="18" charset="0"/>
                                      </a:rPr>
                                      <m:t>𝚵</m:t>
                                    </m:r>
                                  </m:sub>
                                  <m:sup/>
                                  <m:e>
                                    <m:d>
                                      <m:dPr>
                                        <m:begChr m:val="‖"/>
                                        <m:endChr m:val="‖"/>
                                        <m:ctrlPr>
                                          <a:rPr lang="en-US" altLang="zh-CN" sz="2200" b="1" i="1">
                                            <a:latin typeface="Cambria Math" panose="02040503050406030204" pitchFamily="18" charset="0"/>
                                          </a:rPr>
                                        </m:ctrlPr>
                                      </m:dPr>
                                      <m:e>
                                        <m:r>
                                          <a:rPr lang="zh-CN" altLang="en-US" sz="2200" b="1" i="1">
                                            <a:latin typeface="Cambria Math" panose="02040503050406030204" pitchFamily="18" charset="0"/>
                                          </a:rPr>
                                          <m:t>𝝃</m:t>
                                        </m:r>
                                        <m:r>
                                          <a:rPr lang="en-US" altLang="zh-CN" sz="2200" b="1" i="1">
                                            <a:latin typeface="Cambria Math" panose="02040503050406030204" pitchFamily="18" charset="0"/>
                                          </a:rPr>
                                          <m:t>−</m:t>
                                        </m:r>
                                        <m:acc>
                                          <m:accPr>
                                            <m:chr m:val="̂"/>
                                            <m:ctrlPr>
                                              <a:rPr lang="en-US" altLang="zh-CN" sz="2200" b="1" i="1" smtClean="0">
                                                <a:latin typeface="Cambria Math" panose="02040503050406030204" pitchFamily="18" charset="0"/>
                                              </a:rPr>
                                            </m:ctrlPr>
                                          </m:accPr>
                                          <m:e>
                                            <m:sSub>
                                              <m:sSubPr>
                                                <m:ctrlPr>
                                                  <a:rPr lang="en-US" altLang="zh-CN" sz="2200" b="1" i="1">
                                                    <a:latin typeface="Cambria Math" panose="02040503050406030204" pitchFamily="18" charset="0"/>
                                                  </a:rPr>
                                                </m:ctrlPr>
                                              </m:sSubPr>
                                              <m:e>
                                                <m:r>
                                                  <a:rPr lang="zh-CN" altLang="en-US" sz="2200" b="1" i="1">
                                                    <a:latin typeface="Cambria Math" panose="02040503050406030204" pitchFamily="18" charset="0"/>
                                                  </a:rPr>
                                                  <m:t>𝝃</m:t>
                                                </m:r>
                                              </m:e>
                                              <m:sub>
                                                <m:r>
                                                  <a:rPr lang="en-US" altLang="zh-CN" sz="2200" b="1" i="1">
                                                    <a:latin typeface="Cambria Math" panose="02040503050406030204" pitchFamily="18" charset="0"/>
                                                  </a:rPr>
                                                  <m:t>𝒊</m:t>
                                                </m:r>
                                              </m:sub>
                                            </m:sSub>
                                          </m:e>
                                        </m:acc>
                                      </m:e>
                                    </m:d>
                                    <m:sSub>
                                      <m:sSubPr>
                                        <m:ctrlPr>
                                          <a:rPr lang="en-US" altLang="zh-CN" sz="2200" b="1" i="1" smtClean="0">
                                            <a:latin typeface="Cambria Math" panose="02040503050406030204" pitchFamily="18" charset="0"/>
                                          </a:rPr>
                                        </m:ctrlPr>
                                      </m:sSubPr>
                                      <m:e>
                                        <m:r>
                                          <a:rPr lang="en-US" altLang="zh-CN" sz="2200" b="1" i="1" smtClean="0">
                                            <a:latin typeface="Cambria Math" panose="02040503050406030204" pitchFamily="18" charset="0"/>
                                          </a:rPr>
                                          <m:t>𝑷</m:t>
                                        </m:r>
                                      </m:e>
                                      <m:sub>
                                        <m:r>
                                          <a:rPr lang="en-US" altLang="zh-CN" sz="2200" b="1" i="1" smtClean="0">
                                            <a:latin typeface="Cambria Math" panose="02040503050406030204" pitchFamily="18" charset="0"/>
                                          </a:rPr>
                                          <m:t>𝒊</m:t>
                                        </m:r>
                                      </m:sub>
                                    </m:sSub>
                                    <m:r>
                                      <a:rPr lang="en-US" altLang="zh-CN" sz="2200" b="1" i="1">
                                        <a:latin typeface="Cambria Math" panose="02040503050406030204" pitchFamily="18" charset="0"/>
                                      </a:rPr>
                                      <m:t>(</m:t>
                                    </m:r>
                                    <m:r>
                                      <a:rPr lang="en-US" altLang="zh-CN" sz="2200" b="1" i="1">
                                        <a:latin typeface="Cambria Math" panose="02040503050406030204" pitchFamily="18" charset="0"/>
                                      </a:rPr>
                                      <m:t>𝒅</m:t>
                                    </m:r>
                                    <m:r>
                                      <a:rPr lang="zh-CN" altLang="en-US" sz="2200" b="1" i="1">
                                        <a:latin typeface="Cambria Math" panose="02040503050406030204" pitchFamily="18" charset="0"/>
                                      </a:rPr>
                                      <m:t>𝝃</m:t>
                                    </m:r>
                                    <m:r>
                                      <a:rPr lang="en-US" altLang="zh-CN" sz="2200" b="1" i="1">
                                        <a:latin typeface="Cambria Math" panose="02040503050406030204" pitchFamily="18" charset="0"/>
                                      </a:rPr>
                                      <m:t>)</m:t>
                                    </m:r>
                                    <m:r>
                                      <a:rPr lang="en-US" altLang="zh-CN" sz="2200" b="1" i="1">
                                        <a:latin typeface="Cambria Math" panose="02040503050406030204" pitchFamily="18" charset="0"/>
                                        <a:ea typeface="Cambria Math" panose="02040503050406030204" pitchFamily="18" charset="0"/>
                                      </a:rPr>
                                      <m:t>≤</m:t>
                                    </m:r>
                                    <m:r>
                                      <a:rPr lang="zh-CN" altLang="en-US" sz="2200" b="1" i="1" smtClean="0">
                                        <a:latin typeface="Cambria Math" panose="02040503050406030204" pitchFamily="18" charset="0"/>
                                        <a:ea typeface="Cambria Math" panose="02040503050406030204" pitchFamily="18" charset="0"/>
                                      </a:rPr>
                                      <m:t>𝜺</m:t>
                                    </m:r>
                                  </m:e>
                                </m:nary>
                              </m:e>
                            </m:nary>
                          </m:e>
                        </m:eqArr>
                      </m:e>
                    </m:d>
                  </m:oMath>
                </a14:m>
                <a:r>
                  <a:rPr lang="zh-CN" altLang="en-US" sz="2200" dirty="0">
                    <a:latin typeface="Arial" panose="020B0604020202020204" pitchFamily="34" charset="0"/>
                    <a:cs typeface="Arial" panose="020B0604020202020204" pitchFamily="34" charset="0"/>
                  </a:rPr>
                  <a:t>   </a:t>
                </a:r>
                <a:endParaRPr lang="en-US" altLang="zh-CN" sz="2200" dirty="0">
                  <a:latin typeface="Arial" panose="020B0604020202020204" pitchFamily="34" charset="0"/>
                  <a:cs typeface="Arial" panose="020B0604020202020204" pitchFamily="34" charset="0"/>
                </a:endParaRPr>
              </a:p>
              <a:p>
                <a14:m>
                  <m:oMath xmlns:m="http://schemas.openxmlformats.org/officeDocument/2006/math">
                    <m:r>
                      <a:rPr lang="el-GR" altLang="zh-CN" sz="2000" b="1" i="1" smtClean="0">
                        <a:latin typeface="Cambria Math" panose="02040503050406030204" pitchFamily="18" charset="0"/>
                        <a:ea typeface="Cambria Math" panose="02040503050406030204" pitchFamily="18" charset="0"/>
                      </a:rPr>
                      <m:t>𝜫</m:t>
                    </m:r>
                  </m:oMath>
                </a14:m>
                <a:r>
                  <a:rPr lang="en-US" altLang="zh-CN" sz="2000" dirty="0">
                    <a:latin typeface="Arial" panose="020B0604020202020204" pitchFamily="34" charset="0"/>
                    <a:cs typeface="Arial" panose="020B0604020202020204" pitchFamily="34" charset="0"/>
                  </a:rPr>
                  <a:t> is a joint distribution of </a:t>
                </a:r>
                <a14:m>
                  <m:oMath xmlns:m="http://schemas.openxmlformats.org/officeDocument/2006/math">
                    <m:sSup>
                      <m:sSupPr>
                        <m:ctrlPr>
                          <a:rPr lang="en-US" altLang="zh-CN" sz="2000" b="1" i="1">
                            <a:latin typeface="Cambria Math" panose="02040503050406030204" pitchFamily="18" charset="0"/>
                          </a:rPr>
                        </m:ctrlPr>
                      </m:sSupPr>
                      <m:e>
                        <m:r>
                          <a:rPr lang="zh-CN" altLang="en-US" sz="2000" b="1" i="1">
                            <a:latin typeface="Cambria Math" panose="02040503050406030204" pitchFamily="18" charset="0"/>
                          </a:rPr>
                          <m:t>𝝃</m:t>
                        </m:r>
                      </m:e>
                      <m:sup>
                        <m:r>
                          <a:rPr lang="en-US" altLang="zh-CN" sz="2000" b="1" i="1">
                            <a:latin typeface="Cambria Math" panose="02040503050406030204" pitchFamily="18" charset="0"/>
                          </a:rPr>
                          <m:t>′</m:t>
                        </m:r>
                      </m:sup>
                    </m:sSup>
                  </m:oMath>
                </a14:m>
                <a:r>
                  <a:rPr lang="en-US" altLang="zh-CN" sz="2000" dirty="0">
                    <a:latin typeface="Arial" panose="020B0604020202020204" pitchFamily="34" charset="0"/>
                    <a:cs typeface="Arial" panose="020B0604020202020204" pitchFamily="34" charset="0"/>
                  </a:rPr>
                  <a:t> and </a:t>
                </a:r>
                <a14:m>
                  <m:oMath xmlns:m="http://schemas.openxmlformats.org/officeDocument/2006/math">
                    <m:r>
                      <a:rPr lang="zh-CN" altLang="en-US" sz="2000" b="1" i="1">
                        <a:latin typeface="Cambria Math" panose="02040503050406030204" pitchFamily="18" charset="0"/>
                      </a:rPr>
                      <m:t>𝝃</m:t>
                    </m:r>
                  </m:oMath>
                </a14:m>
                <a:r>
                  <a:rPr lang="en-US" sz="2000" dirty="0">
                    <a:latin typeface="Arial" panose="020B0604020202020204" pitchFamily="34" charset="0"/>
                    <a:cs typeface="Arial" panose="020B0604020202020204" pitchFamily="34" charset="0"/>
                  </a:rPr>
                  <a:t> with marginals distribution </a:t>
                </a:r>
                <a14:m>
                  <m:oMath xmlns:m="http://schemas.openxmlformats.org/officeDocument/2006/math">
                    <m:r>
                      <a:rPr lang="en-US" altLang="zh-CN" sz="2000" i="1">
                        <a:latin typeface="Cambria Math" panose="02040503050406030204" pitchFamily="18" charset="0"/>
                      </a:rPr>
                      <m:t>𝑃</m:t>
                    </m:r>
                  </m:oMath>
                </a14:m>
                <a:r>
                  <a:rPr lang="en-US" sz="2000" dirty="0">
                    <a:latin typeface="Arial" panose="020B0604020202020204" pitchFamily="34" charset="0"/>
                    <a:cs typeface="Arial" panose="020B0604020202020204" pitchFamily="34" charset="0"/>
                  </a:rPr>
                  <a:t> and </a:t>
                </a:r>
                <a14:m>
                  <m:oMath xmlns:m="http://schemas.openxmlformats.org/officeDocument/2006/math">
                    <m:acc>
                      <m:accPr>
                        <m:chr m:val="̂"/>
                        <m:ctrlPr>
                          <a:rPr lang="en-US" altLang="zh-CN" sz="2000" b="1" i="1">
                            <a:latin typeface="Cambria Math" panose="02040503050406030204" pitchFamily="18" charset="0"/>
                          </a:rPr>
                        </m:ctrlPr>
                      </m:accPr>
                      <m:e>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𝑷</m:t>
                            </m:r>
                          </m:e>
                          <m:sub>
                            <m:r>
                              <a:rPr lang="en-US" altLang="zh-CN" sz="2000" b="1" i="1">
                                <a:latin typeface="Cambria Math" panose="02040503050406030204" pitchFamily="18" charset="0"/>
                              </a:rPr>
                              <m:t>𝑵</m:t>
                            </m:r>
                          </m:sub>
                        </m:sSub>
                      </m:e>
                    </m:acc>
                  </m:oMath>
                </a14:m>
                <a:r>
                  <a:rPr lang="en-US" altLang="zh-CN" sz="2000" dirty="0">
                    <a:latin typeface="Arial" panose="020B0604020202020204" pitchFamily="34" charset="0"/>
                    <a:cs typeface="Arial" panose="020B0604020202020204" pitchFamily="34" charset="0"/>
                  </a:rPr>
                  <a:t> of </a:t>
                </a:r>
                <a14:m>
                  <m:oMath xmlns:m="http://schemas.openxmlformats.org/officeDocument/2006/math">
                    <m:sSup>
                      <m:sSupPr>
                        <m:ctrlPr>
                          <a:rPr lang="en-US" altLang="zh-CN" sz="2000" b="1" i="1">
                            <a:latin typeface="Cambria Math" panose="02040503050406030204" pitchFamily="18" charset="0"/>
                          </a:rPr>
                        </m:ctrlPr>
                      </m:sSupPr>
                      <m:e>
                        <m:r>
                          <a:rPr lang="zh-CN" altLang="en-US" sz="2000" b="1" i="1">
                            <a:latin typeface="Cambria Math" panose="02040503050406030204" pitchFamily="18" charset="0"/>
                          </a:rPr>
                          <m:t>𝝃</m:t>
                        </m:r>
                      </m:e>
                      <m:sup>
                        <m:r>
                          <a:rPr lang="en-US" altLang="zh-CN" sz="2000" b="1" i="1">
                            <a:latin typeface="Cambria Math" panose="02040503050406030204" pitchFamily="18" charset="0"/>
                          </a:rPr>
                          <m:t>′</m:t>
                        </m:r>
                      </m:sup>
                    </m:sSup>
                  </m:oMath>
                </a14:m>
                <a:r>
                  <a:rPr lang="en-US" altLang="zh-CN" sz="2000" dirty="0">
                    <a:latin typeface="Arial" panose="020B0604020202020204" pitchFamily="34" charset="0"/>
                    <a:cs typeface="Arial" panose="020B0604020202020204" pitchFamily="34" charset="0"/>
                  </a:rPr>
                  <a:t> given </a:t>
                </a:r>
                <a14:m>
                  <m:oMath xmlns:m="http://schemas.openxmlformats.org/officeDocument/2006/math">
                    <m:sSup>
                      <m:sSupPr>
                        <m:ctrlPr>
                          <a:rPr lang="en-US" altLang="zh-CN" sz="2000" b="1" i="1">
                            <a:latin typeface="Cambria Math" panose="02040503050406030204" pitchFamily="18" charset="0"/>
                          </a:rPr>
                        </m:ctrlPr>
                      </m:sSupPr>
                      <m:e>
                        <m:r>
                          <a:rPr lang="zh-CN" altLang="en-US" sz="2000" b="1" i="1">
                            <a:latin typeface="Cambria Math" panose="02040503050406030204" pitchFamily="18" charset="0"/>
                          </a:rPr>
                          <m:t>𝝃</m:t>
                        </m:r>
                      </m:e>
                      <m:sup>
                        <m:r>
                          <a:rPr lang="en-US" altLang="zh-CN" sz="2000" b="1" i="1">
                            <a:latin typeface="Cambria Math" panose="02040503050406030204" pitchFamily="18" charset="0"/>
                          </a:rPr>
                          <m:t>′</m:t>
                        </m:r>
                      </m:sup>
                    </m:sSup>
                    <m:r>
                      <a:rPr lang="en-US" altLang="zh-CN" sz="2000" b="1" i="1">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a:t>
                </a:r>
                <a:r>
                  <a:rPr lang="en-US" altLang="zh-CN" sz="2000" b="1" dirty="0">
                    <a:latin typeface="Arial" panose="020B0604020202020204" pitchFamily="34" charset="0"/>
                    <a:cs typeface="Arial" panose="020B0604020202020204" pitchFamily="34" charset="0"/>
                  </a:rPr>
                  <a:t> </a:t>
                </a:r>
                <a14:m>
                  <m:oMath xmlns:m="http://schemas.openxmlformats.org/officeDocument/2006/math">
                    <m:acc>
                      <m:accPr>
                        <m:chr m:val="̂"/>
                        <m:ctrlPr>
                          <a:rPr lang="en-US" altLang="zh-CN" sz="2000" b="1" i="1">
                            <a:latin typeface="Cambria Math" panose="02040503050406030204" pitchFamily="18" charset="0"/>
                          </a:rPr>
                        </m:ctrlPr>
                      </m:accPr>
                      <m:e>
                        <m:sSub>
                          <m:sSubPr>
                            <m:ctrlPr>
                              <a:rPr lang="en-US" altLang="zh-CN" sz="2000" b="1" i="1">
                                <a:latin typeface="Cambria Math" panose="02040503050406030204" pitchFamily="18" charset="0"/>
                              </a:rPr>
                            </m:ctrlPr>
                          </m:sSubPr>
                          <m:e>
                            <m:r>
                              <a:rPr lang="zh-CN" altLang="en-US" sz="2000" b="1" i="1">
                                <a:latin typeface="Cambria Math" panose="02040503050406030204" pitchFamily="18" charset="0"/>
                              </a:rPr>
                              <m:t>𝝃</m:t>
                            </m:r>
                          </m:e>
                          <m:sub>
                            <m:r>
                              <a:rPr lang="en-US" altLang="zh-CN" sz="2000" b="1" i="1">
                                <a:latin typeface="Cambria Math" panose="02040503050406030204" pitchFamily="18" charset="0"/>
                              </a:rPr>
                              <m:t>𝒊</m:t>
                            </m:r>
                          </m:sub>
                        </m:sSub>
                      </m:e>
                    </m:acc>
                    <m:r>
                      <a:rPr lang="en-US" altLang="zh-CN" sz="2000" b="1" i="1">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,and conditional </a:t>
                </a:r>
                <a14:m>
                  <m:oMath xmlns:m="http://schemas.openxmlformats.org/officeDocument/2006/math">
                    <m:sSub>
                      <m:sSubPr>
                        <m:ctrlPr>
                          <a:rPr lang="en-US" altLang="zh-CN" sz="2000" b="1" i="1">
                            <a:latin typeface="Cambria Math" panose="02040503050406030204" pitchFamily="18" charset="0"/>
                          </a:rPr>
                        </m:ctrlPr>
                      </m:sSubPr>
                      <m:e>
                        <m:r>
                          <a:rPr lang="en-US" altLang="zh-CN" sz="2000" b="1" i="1">
                            <a:latin typeface="Cambria Math" panose="02040503050406030204" pitchFamily="18" charset="0"/>
                          </a:rPr>
                          <m:t>𝑷</m:t>
                        </m:r>
                      </m:e>
                      <m:sub>
                        <m:r>
                          <a:rPr lang="en-US" altLang="zh-CN" sz="2000" b="1" i="1">
                            <a:latin typeface="Cambria Math" panose="02040503050406030204" pitchFamily="18" charset="0"/>
                          </a:rPr>
                          <m:t>𝒊</m:t>
                        </m:r>
                      </m:sub>
                    </m:sSub>
                    <m:r>
                      <a:rPr lang="en-US" altLang="zh-CN" sz="2000" b="0" i="0" smtClean="0">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of </a:t>
                </a:r>
                <a14:m>
                  <m:oMath xmlns:m="http://schemas.openxmlformats.org/officeDocument/2006/math">
                    <m:r>
                      <a:rPr lang="zh-CN" altLang="en-US" sz="2000" b="1" i="1">
                        <a:latin typeface="Cambria Math" panose="02040503050406030204" pitchFamily="18" charset="0"/>
                      </a:rPr>
                      <m:t>𝝃</m:t>
                    </m:r>
                  </m:oMath>
                </a14:m>
                <a:r>
                  <a:rPr lang="en-US" altLang="zh-CN" sz="2000" dirty="0">
                    <a:latin typeface="Arial" panose="020B0604020202020204" pitchFamily="34" charset="0"/>
                    <a:cs typeface="Arial" panose="020B0604020202020204" pitchFamily="34" charset="0"/>
                  </a:rPr>
                  <a:t>. N is number of samples. Due to the law of total probability, we have</a:t>
                </a:r>
              </a:p>
              <a:p>
                <a:pPr/>
                <a14:m>
                  <m:oMathPara xmlns:m="http://schemas.openxmlformats.org/officeDocument/2006/math">
                    <m:oMathParaPr>
                      <m:jc m:val="centerGroup"/>
                    </m:oMathParaPr>
                    <m:oMath xmlns:m="http://schemas.openxmlformats.org/officeDocument/2006/math">
                      <m:r>
                        <m:rPr>
                          <m:sty m:val="p"/>
                        </m:rPr>
                        <a:rPr lang="el-GR" altLang="zh-CN" sz="2200" i="1" smtClean="0">
                          <a:latin typeface="Cambria Math" panose="02040503050406030204" pitchFamily="18" charset="0"/>
                          <a:ea typeface="Cambria Math" panose="02040503050406030204" pitchFamily="18" charset="0"/>
                        </a:rPr>
                        <m:t>Π</m:t>
                      </m:r>
                      <m:r>
                        <a:rPr lang="en-US" altLang="zh-CN" sz="2200" b="0" i="1" smtClean="0">
                          <a:latin typeface="Cambria Math" panose="02040503050406030204" pitchFamily="18" charset="0"/>
                          <a:ea typeface="Cambria Math" panose="02040503050406030204" pitchFamily="18" charset="0"/>
                        </a:rPr>
                        <m:t>=</m:t>
                      </m:r>
                      <m:f>
                        <m:fPr>
                          <m:ctrlPr>
                            <a:rPr lang="en-US" altLang="zh-CN" sz="2200" b="0" i="1" smtClean="0">
                              <a:latin typeface="Cambria Math" panose="02040503050406030204" pitchFamily="18" charset="0"/>
                              <a:ea typeface="Cambria Math" panose="02040503050406030204" pitchFamily="18" charset="0"/>
                            </a:rPr>
                          </m:ctrlPr>
                        </m:fPr>
                        <m:num>
                          <m:r>
                            <a:rPr lang="en-US" altLang="zh-CN" sz="2200" b="0" i="1" smtClean="0">
                              <a:latin typeface="Cambria Math" panose="02040503050406030204" pitchFamily="18" charset="0"/>
                              <a:ea typeface="Cambria Math" panose="02040503050406030204" pitchFamily="18" charset="0"/>
                            </a:rPr>
                            <m:t>1</m:t>
                          </m:r>
                        </m:num>
                        <m:den>
                          <m:r>
                            <a:rPr lang="en-US" altLang="zh-CN" sz="2200" b="0" i="1" smtClean="0">
                              <a:latin typeface="Cambria Math" panose="02040503050406030204" pitchFamily="18" charset="0"/>
                              <a:ea typeface="Cambria Math" panose="02040503050406030204" pitchFamily="18" charset="0"/>
                            </a:rPr>
                            <m:t>𝑁</m:t>
                          </m:r>
                        </m:den>
                      </m:f>
                      <m:nary>
                        <m:naryPr>
                          <m:chr m:val="∑"/>
                          <m:ctrlPr>
                            <a:rPr lang="en-US" altLang="zh-CN" sz="2200" b="0" i="1" smtClean="0">
                              <a:latin typeface="Cambria Math" panose="02040503050406030204" pitchFamily="18" charset="0"/>
                              <a:ea typeface="Cambria Math" panose="02040503050406030204" pitchFamily="18" charset="0"/>
                            </a:rPr>
                          </m:ctrlPr>
                        </m:naryPr>
                        <m:sub>
                          <m:r>
                            <m:rPr>
                              <m:brk m:alnAt="23"/>
                            </m:rPr>
                            <a:rPr lang="en-US" altLang="zh-CN" sz="2200" b="0" i="1" smtClean="0">
                              <a:latin typeface="Cambria Math" panose="02040503050406030204" pitchFamily="18" charset="0"/>
                              <a:ea typeface="Cambria Math" panose="02040503050406030204" pitchFamily="18" charset="0"/>
                            </a:rPr>
                            <m:t>𝑖</m:t>
                          </m:r>
                          <m:r>
                            <a:rPr lang="en-US" altLang="zh-CN" sz="2200" b="0" i="1" smtClean="0">
                              <a:latin typeface="Cambria Math" panose="02040503050406030204" pitchFamily="18" charset="0"/>
                              <a:ea typeface="Cambria Math" panose="02040503050406030204" pitchFamily="18" charset="0"/>
                            </a:rPr>
                            <m:t>=1</m:t>
                          </m:r>
                        </m:sub>
                        <m:sup>
                          <m:r>
                            <a:rPr lang="en-US" altLang="zh-CN" sz="2200" b="0" i="1" smtClean="0">
                              <a:latin typeface="Cambria Math" panose="02040503050406030204" pitchFamily="18" charset="0"/>
                              <a:ea typeface="Cambria Math" panose="02040503050406030204" pitchFamily="18" charset="0"/>
                            </a:rPr>
                            <m:t>𝑁</m:t>
                          </m:r>
                        </m:sup>
                        <m:e>
                          <m:sSub>
                            <m:sSubPr>
                              <m:ctrlPr>
                                <a:rPr lang="en-US" altLang="zh-CN" sz="2200" b="0" i="1" smtClean="0">
                                  <a:latin typeface="Cambria Math" panose="02040503050406030204" pitchFamily="18" charset="0"/>
                                  <a:ea typeface="Cambria Math" panose="02040503050406030204" pitchFamily="18" charset="0"/>
                                </a:rPr>
                              </m:ctrlPr>
                            </m:sSubPr>
                            <m:e>
                              <m:r>
                                <a:rPr lang="zh-CN" altLang="en-US" sz="2200" b="0" i="1" smtClean="0">
                                  <a:latin typeface="Cambria Math" panose="02040503050406030204" pitchFamily="18" charset="0"/>
                                  <a:ea typeface="Cambria Math" panose="02040503050406030204" pitchFamily="18" charset="0"/>
                                </a:rPr>
                                <m:t>𝛿</m:t>
                              </m:r>
                            </m:e>
                            <m:sub>
                              <m:acc>
                                <m:accPr>
                                  <m:chr m:val="̂"/>
                                  <m:ctrlPr>
                                    <a:rPr lang="en-US" altLang="zh-CN" sz="2200" b="0" i="1" smtClean="0">
                                      <a:latin typeface="Cambria Math" panose="02040503050406030204" pitchFamily="18" charset="0"/>
                                      <a:ea typeface="Cambria Math" panose="02040503050406030204" pitchFamily="18" charset="0"/>
                                    </a:rPr>
                                  </m:ctrlPr>
                                </m:accPr>
                                <m:e>
                                  <m:sSub>
                                    <m:sSubPr>
                                      <m:ctrlPr>
                                        <a:rPr lang="en-US" altLang="zh-CN" sz="2200" b="0" i="1" smtClean="0">
                                          <a:latin typeface="Cambria Math" panose="02040503050406030204" pitchFamily="18" charset="0"/>
                                          <a:ea typeface="Cambria Math" panose="02040503050406030204" pitchFamily="18" charset="0"/>
                                        </a:rPr>
                                      </m:ctrlPr>
                                    </m:sSubPr>
                                    <m:e>
                                      <m:r>
                                        <a:rPr lang="zh-CN" altLang="en-US" sz="2200" b="0" i="1" smtClean="0">
                                          <a:latin typeface="Cambria Math" panose="02040503050406030204" pitchFamily="18" charset="0"/>
                                          <a:ea typeface="Cambria Math" panose="02040503050406030204" pitchFamily="18" charset="0"/>
                                        </a:rPr>
                                        <m:t>𝜉</m:t>
                                      </m:r>
                                    </m:e>
                                    <m:sub>
                                      <m:r>
                                        <a:rPr lang="en-US" altLang="zh-CN" sz="2200" b="0" i="1" smtClean="0">
                                          <a:latin typeface="Cambria Math" panose="02040503050406030204" pitchFamily="18" charset="0"/>
                                          <a:ea typeface="Cambria Math" panose="02040503050406030204" pitchFamily="18" charset="0"/>
                                        </a:rPr>
                                        <m:t>𝑖</m:t>
                                      </m:r>
                                    </m:sub>
                                  </m:sSub>
                                </m:e>
                              </m:acc>
                            </m:sub>
                          </m:sSub>
                          <m:r>
                            <a:rPr lang="en-US" altLang="zh-CN" sz="2200" b="0" i="1" smtClean="0">
                              <a:latin typeface="Cambria Math" panose="02040503050406030204" pitchFamily="18" charset="0"/>
                              <a:ea typeface="Cambria Math" panose="02040503050406030204" pitchFamily="18" charset="0"/>
                            </a:rPr>
                            <m:t>⨂</m:t>
                          </m:r>
                          <m:sSub>
                            <m:sSubPr>
                              <m:ctrlPr>
                                <a:rPr lang="en-US" altLang="zh-CN" sz="2200" b="0" i="1" smtClean="0">
                                  <a:latin typeface="Cambria Math" panose="02040503050406030204" pitchFamily="18" charset="0"/>
                                  <a:ea typeface="Cambria Math" panose="02040503050406030204" pitchFamily="18" charset="0"/>
                                </a:rPr>
                              </m:ctrlPr>
                            </m:sSubPr>
                            <m:e>
                              <m:r>
                                <a:rPr lang="en-US" altLang="zh-CN" sz="2200" b="0" i="1" smtClean="0">
                                  <a:latin typeface="Cambria Math" panose="02040503050406030204" pitchFamily="18" charset="0"/>
                                  <a:ea typeface="Cambria Math" panose="02040503050406030204" pitchFamily="18" charset="0"/>
                                </a:rPr>
                                <m:t>𝑃</m:t>
                              </m:r>
                            </m:e>
                            <m:sub>
                              <m:r>
                                <a:rPr lang="en-US" altLang="zh-CN" sz="2200" b="0" i="1" smtClean="0">
                                  <a:latin typeface="Cambria Math" panose="02040503050406030204" pitchFamily="18" charset="0"/>
                                  <a:ea typeface="Cambria Math" panose="02040503050406030204" pitchFamily="18" charset="0"/>
                                </a:rPr>
                                <m:t>𝑖</m:t>
                              </m:r>
                            </m:sub>
                          </m:sSub>
                        </m:e>
                      </m:nary>
                    </m:oMath>
                  </m:oMathPara>
                </a14:m>
                <a:endParaRPr lang="en-US" altLang="zh-CN" sz="2200" b="1" dirty="0">
                  <a:latin typeface="Arial" panose="020B0604020202020204" pitchFamily="34" charset="0"/>
                  <a:cs typeface="Arial" panose="020B0604020202020204" pitchFamily="34" charset="0"/>
                </a:endParaRPr>
              </a:p>
            </p:txBody>
          </p:sp>
        </mc:Choice>
        <mc:Fallback xmlns="">
          <p:sp>
            <p:nvSpPr>
              <p:cNvPr id="28" name="文本框 27">
                <a:extLst>
                  <a:ext uri="{FF2B5EF4-FFF2-40B4-BE49-F238E27FC236}">
                    <a16:creationId xmlns:a16="http://schemas.microsoft.com/office/drawing/2014/main" id="{E68A47AC-DA71-4B0B-B891-DE03B7D7EEA5}"/>
                  </a:ext>
                </a:extLst>
              </p:cNvPr>
              <p:cNvSpPr txBox="1">
                <a:spLocks noRot="1" noChangeAspect="1" noMove="1" noResize="1" noEditPoints="1" noAdjustHandles="1" noChangeArrowheads="1" noChangeShapeType="1" noTextEdit="1"/>
              </p:cNvSpPr>
              <p:nvPr/>
            </p:nvSpPr>
            <p:spPr>
              <a:xfrm>
                <a:off x="520862" y="1490623"/>
                <a:ext cx="11549378" cy="5193088"/>
              </a:xfrm>
              <a:prstGeom prst="rect">
                <a:avLst/>
              </a:prstGeom>
              <a:blipFill>
                <a:blip r:embed="rId3"/>
                <a:stretch>
                  <a:fillRect l="-769" t="-732" b="-30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1DDAF8D0-4EE1-4BB2-B6F4-0262157A416C}"/>
                  </a:ext>
                </a:extLst>
              </p:cNvPr>
              <p:cNvSpPr txBox="1"/>
              <p:nvPr/>
            </p:nvSpPr>
            <p:spPr>
              <a:xfrm>
                <a:off x="520862" y="3651535"/>
                <a:ext cx="1722398" cy="871264"/>
              </a:xfrm>
              <a:prstGeom prst="rect">
                <a:avLst/>
              </a:prstGeom>
              <a:noFill/>
              <a:ln w="28575">
                <a:solidFill>
                  <a:schemeClr val="accent1"/>
                </a:solidFill>
              </a:ln>
            </p:spPr>
            <p:txBody>
              <a:bodyPr wrap="square" rtlCol="0">
                <a:spAutoFit/>
              </a:bodyPr>
              <a:lstStyle/>
              <a:p>
                <a:pPr/>
                <a14:m>
                  <m:oMathPara xmlns:m="http://schemas.openxmlformats.org/officeDocument/2006/math">
                    <m:oMathParaPr>
                      <m:jc m:val="center"/>
                    </m:oMathParaPr>
                    <m:oMath xmlns:m="http://schemas.openxmlformats.org/officeDocument/2006/math">
                      <m:acc>
                        <m:accPr>
                          <m:chr m:val="̂"/>
                          <m:ctrlPr>
                            <a:rPr lang="en-US" i="1" smtClean="0">
                              <a:latin typeface="Cambria Math" panose="02040503050406030204" pitchFamily="18" charset="0"/>
                            </a:rPr>
                          </m:ctrlPr>
                        </m:accPr>
                        <m:e>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𝑁</m:t>
                              </m:r>
                            </m:sub>
                          </m:sSub>
                        </m:e>
                      </m:acc>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den>
                      </m:f>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𝑁</m:t>
                          </m:r>
                        </m:sup>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𝜉</m:t>
                                      </m:r>
                                    </m:e>
                                    <m:sub>
                                      <m:r>
                                        <a:rPr lang="en-US" i="1">
                                          <a:latin typeface="Cambria Math" panose="02040503050406030204" pitchFamily="18" charset="0"/>
                                        </a:rPr>
                                        <m:t>𝑖</m:t>
                                      </m:r>
                                    </m:sub>
                                  </m:sSub>
                                </m:e>
                              </m:acc>
                            </m:sub>
                          </m:sSub>
                        </m:e>
                      </m:nary>
                    </m:oMath>
                  </m:oMathPara>
                </a14:m>
                <a:endParaRPr lang="en-US" dirty="0"/>
              </a:p>
            </p:txBody>
          </p:sp>
        </mc:Choice>
        <mc:Fallback xmlns="">
          <p:sp>
            <p:nvSpPr>
              <p:cNvPr id="29" name="文本框 28">
                <a:extLst>
                  <a:ext uri="{FF2B5EF4-FFF2-40B4-BE49-F238E27FC236}">
                    <a16:creationId xmlns:a16="http://schemas.microsoft.com/office/drawing/2014/main" id="{1DDAF8D0-4EE1-4BB2-B6F4-0262157A416C}"/>
                  </a:ext>
                </a:extLst>
              </p:cNvPr>
              <p:cNvSpPr txBox="1">
                <a:spLocks noRot="1" noChangeAspect="1" noMove="1" noResize="1" noEditPoints="1" noAdjustHandles="1" noChangeArrowheads="1" noChangeShapeType="1" noTextEdit="1"/>
              </p:cNvSpPr>
              <p:nvPr/>
            </p:nvSpPr>
            <p:spPr>
              <a:xfrm>
                <a:off x="520862" y="3651535"/>
                <a:ext cx="1722398" cy="871264"/>
              </a:xfrm>
              <a:prstGeom prst="rect">
                <a:avLst/>
              </a:prstGeom>
              <a:blipFill>
                <a:blip r:embed="rId4"/>
                <a:stretch>
                  <a:fillRect t="-91549" r="-2878" b="-145070"/>
                </a:stretch>
              </a:blipFill>
              <a:ln w="28575">
                <a:solidFill>
                  <a:schemeClr val="accent1"/>
                </a:solidFill>
              </a:ln>
            </p:spPr>
            <p:txBody>
              <a:bodyPr/>
              <a:lstStyle/>
              <a:p>
                <a:r>
                  <a:rPr lang="en-US">
                    <a:noFill/>
                  </a:rPr>
                  <a:t> </a:t>
                </a:r>
              </a:p>
            </p:txBody>
          </p:sp>
        </mc:Fallback>
      </mc:AlternateContent>
      <p:sp>
        <p:nvSpPr>
          <p:cNvPr id="8" name="文本框 7">
            <a:extLst>
              <a:ext uri="{FF2B5EF4-FFF2-40B4-BE49-F238E27FC236}">
                <a16:creationId xmlns:a16="http://schemas.microsoft.com/office/drawing/2014/main" id="{59F6A9D1-7F4B-44E8-B7F6-63B1AD880F51}"/>
              </a:ext>
            </a:extLst>
          </p:cNvPr>
          <p:cNvSpPr txBox="1"/>
          <p:nvPr/>
        </p:nvSpPr>
        <p:spPr>
          <a:xfrm>
            <a:off x="2793080" y="3902501"/>
            <a:ext cx="1976376" cy="369332"/>
          </a:xfrm>
          <a:prstGeom prst="rect">
            <a:avLst/>
          </a:prstGeom>
          <a:solidFill>
            <a:schemeClr val="accent5">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i="0" u="none" strike="noStrike" baseline="0" dirty="0">
                <a:latin typeface="Arial" panose="020B0604020202020204" pitchFamily="34" charset="0"/>
                <a:cs typeface="Arial" panose="020B0604020202020204" pitchFamily="34" charset="0"/>
              </a:rPr>
              <a:t>Convex reduction</a:t>
            </a:r>
            <a:endParaRPr lang="en-US" altLang="zh-CN"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69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17</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Tractability of  Wasserstein DRO</a:t>
            </a:r>
            <a:endParaRPr lang="zh-CN" altLang="en-US" sz="2800" b="1" dirty="0">
              <a:solidFill>
                <a:srgbClr val="035F78"/>
              </a:solidFill>
              <a:latin typeface="Bookman Old Style" panose="02050604050505020204" pitchFamily="18" charset="0"/>
            </a:endParaRPr>
          </a:p>
        </p:txBody>
      </p:sp>
      <p:sp>
        <p:nvSpPr>
          <p:cNvPr id="28" name="文本框 27">
            <a:extLst>
              <a:ext uri="{FF2B5EF4-FFF2-40B4-BE49-F238E27FC236}">
                <a16:creationId xmlns:a16="http://schemas.microsoft.com/office/drawing/2014/main" id="{E68A47AC-DA71-4B0B-B891-DE03B7D7EEA5}"/>
              </a:ext>
            </a:extLst>
          </p:cNvPr>
          <p:cNvSpPr txBox="1"/>
          <p:nvPr/>
        </p:nvSpPr>
        <p:spPr>
          <a:xfrm>
            <a:off x="418618" y="1620447"/>
            <a:ext cx="11468919" cy="461665"/>
          </a:xfrm>
          <a:prstGeom prst="rect">
            <a:avLst/>
          </a:prstGeom>
          <a:noFill/>
        </p:spPr>
        <p:txBody>
          <a:bodyPr wrap="square" rtlCol="0">
            <a:spAutoFit/>
          </a:bodyPr>
          <a:lstStyle/>
          <a:p>
            <a:pPr>
              <a:spcAft>
                <a:spcPts val="600"/>
              </a:spcAft>
            </a:pPr>
            <a:r>
              <a:rPr lang="en-US" altLang="zh-CN" sz="2400" b="1" dirty="0"/>
              <a:t>Using a standard duality argument, we obtain</a:t>
            </a: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A4971DA-7EBA-467D-A75F-EDFB577032D5}"/>
                  </a:ext>
                </a:extLst>
              </p:cNvPr>
              <p:cNvSpPr txBox="1"/>
              <p:nvPr/>
            </p:nvSpPr>
            <p:spPr>
              <a:xfrm>
                <a:off x="2422002" y="2235077"/>
                <a:ext cx="8923115" cy="31603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func>
                        <m:funcPr>
                          <m:ctrlP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uncPr>
                        <m:fName>
                          <m:limLow>
                            <m:limLow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limLowPr>
                            <m:e>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mn-cs"/>
                                </a:rPr>
                                <m:t>max</m:t>
                              </m:r>
                            </m:e>
                            <m:lim>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𝔹</m:t>
                                  </m:r>
                                </m:e>
                                <m:sub>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rPr>
                                    <m:t>𝜀</m:t>
                                  </m:r>
                                </m:sub>
                              </m:sSub>
                              <m:d>
                                <m:d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b>
                                      </m:sSub>
                                    </m:e>
                                  </m:acc>
                                </m:e>
                              </m:d>
                            </m:lim>
                          </m:limLow>
                        </m:fName>
                        <m:e>
                          <m:sSub>
                            <m:sSubPr>
                              <m:ctrlP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𝐸</m:t>
                              </m:r>
                            </m:e>
                            <m: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𝑃</m:t>
                              </m:r>
                            </m:sub>
                          </m:sSub>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h</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𝜉</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e>
                      </m:func>
                    </m:oMath>
                  </m:oMathPara>
                </a14:m>
                <a:endParaRPr kumimoji="0" lang="en-US" altLang="zh-CN" sz="2400" b="1"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func>
                        <m:func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funcPr>
                        <m:fName>
                          <m:limLow>
                            <m:limLow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limLowPr>
                            <m:e>
                              <m:r>
                                <m:rPr>
                                  <m:sty m:val="p"/>
                                </m:rPr>
                                <a:rPr kumimoji="0" lang="en-US" altLang="zh-CN" sz="2000" b="0" i="0" u="none" strike="noStrike" kern="1200" cap="none" spc="0" normalizeH="0" baseline="0" noProof="0">
                                  <a:ln>
                                    <a:noFill/>
                                  </a:ln>
                                  <a:solidFill>
                                    <a:prstClr val="black"/>
                                  </a:solidFill>
                                  <a:effectLst/>
                                  <a:uLnTx/>
                                  <a:uFillTx/>
                                  <a:latin typeface="Cambria Math" panose="02040503050406030204" pitchFamily="18" charset="0"/>
                                  <a:cs typeface="+mn-cs"/>
                                </a:rPr>
                                <m:t>sup</m:t>
                              </m:r>
                            </m:e>
                            <m:lim>
                              <m:sSub>
                                <m:sSub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𝑷</m:t>
                                  </m:r>
                                </m:e>
                                <m: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𝓜</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𝚵</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lim>
                          </m:limLow>
                          <m:func>
                            <m:funcPr>
                              <m:ctrlP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uncPr>
                            <m:fName>
                              <m:limLow>
                                <m:limLowPr>
                                  <m:ctrlP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limLowPr>
                                <m:e>
                                  <m:r>
                                    <m:rPr>
                                      <m:sty m:val="p"/>
                                    </m:rPr>
                                    <a:rPr kumimoji="0" lang="en-US" altLang="zh-CN" sz="20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inf</m:t>
                                  </m:r>
                                </m:e>
                                <m:lim>
                                  <m:r>
                                    <a:rPr kumimoji="0" lang="zh-CN"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𝝀</m:t>
                                  </m:r>
                                  <m:r>
                                    <a:rPr kumimoji="0" lang="zh-CN" alt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𝟎</m:t>
                                  </m:r>
                                </m:lim>
                              </m:limLow>
                            </m:fName>
                            <m:e>
                              <m:f>
                                <m:f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𝟏</m:t>
                                  </m:r>
                                </m:num>
                                <m:den>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𝑵</m:t>
                                  </m:r>
                                </m:den>
                              </m:f>
                              <m:nary>
                                <m:naryPr>
                                  <m:chr m:val="∑"/>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𝒊</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up>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𝑵</m:t>
                                  </m:r>
                                </m:sup>
                                <m:e>
                                  <m:nary>
                                    <m:nary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cs typeface="+mn-cs"/>
                                        </a:rPr>
                                        <m:t>𝚵</m:t>
                                      </m:r>
                                    </m:sub>
                                    <m:sup/>
                                    <m:e>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𝒉</m:t>
                                      </m:r>
                                      <m:d>
                                        <m:d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𝑥</m:t>
                                          </m:r>
                                          <m:r>
                                            <a:rPr kumimoji="0" lang="en-US" altLang="zh-CN" sz="20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000" b="0" i="1" u="none" strike="noStrike" kern="1200" cap="none" spc="0" normalizeH="0" baseline="0" noProof="0">
                                              <a:ln>
                                                <a:noFill/>
                                              </a:ln>
                                              <a:solidFill>
                                                <a:prstClr val="black"/>
                                              </a:solidFill>
                                              <a:effectLst/>
                                              <a:uLnTx/>
                                              <a:uFillTx/>
                                              <a:latin typeface="Cambria Math" panose="02040503050406030204" pitchFamily="18" charset="0"/>
                                              <a:cs typeface="+mn-cs"/>
                                            </a:rPr>
                                            <m:t>𝜉</m:t>
                                          </m:r>
                                        </m:e>
                                      </m:d>
                                      <m:sSub>
                                        <m:sSub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𝑷</m:t>
                                          </m:r>
                                        </m:e>
                                        <m: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 (</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𝒅</m:t>
                                      </m:r>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cs typeface="+mn-cs"/>
                                        </a:rPr>
                                        <m:t>𝝃</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m:t>
                                      </m:r>
                                    </m:e>
                                  </m:nary>
                                </m:e>
                              </m:nary>
                            </m:e>
                          </m:func>
                        </m:fName>
                        <m:e>
                          <m: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𝝀</m:t>
                          </m:r>
                          <m: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20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𝜀</m:t>
                          </m:r>
                          <m: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𝟏</m:t>
                              </m:r>
                            </m:num>
                            <m:den>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𝑵</m:t>
                              </m:r>
                            </m:den>
                          </m:f>
                          <m:nary>
                            <m:naryPr>
                              <m:chr m:val="∑"/>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𝒊</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up>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𝑵</m:t>
                              </m:r>
                            </m:sup>
                            <m:e>
                              <m:nary>
                                <m:nary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cs typeface="+mn-cs"/>
                                    </a:rPr>
                                    <m:t>𝚵</m:t>
                                  </m:r>
                                </m:sub>
                                <m:sup/>
                                <m:e>
                                  <m:d>
                                    <m:dPr>
                                      <m:begChr m:val="‖"/>
                                      <m:endChr m:val="‖"/>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cs typeface="+mn-cs"/>
                                        </a:rPr>
                                        <m:t>𝝃</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m:t>
                                      </m:r>
                                      <m:acc>
                                        <m:accPr>
                                          <m:chr m:val="̂"/>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sSub>
                                            <m:sSub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cs typeface="+mn-cs"/>
                                                </a:rPr>
                                                <m:t>𝝃</m:t>
                                              </m:r>
                                            </m:e>
                                            <m: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e>
                                      </m:acc>
                                    </m:e>
                                  </m:d>
                                  <m:sSub>
                                    <m:sSubPr>
                                      <m:ctrlP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𝑷</m:t>
                                      </m:r>
                                    </m:e>
                                    <m: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𝒅</m:t>
                                  </m:r>
                                  <m:r>
                                    <a:rPr kumimoji="0" lang="zh-CN" altLang="en-US" sz="2000" b="1" i="1" u="none" strike="noStrike" kern="1200" cap="none" spc="0" normalizeH="0" baseline="0" noProof="0">
                                      <a:ln>
                                        <a:noFill/>
                                      </a:ln>
                                      <a:solidFill>
                                        <a:prstClr val="black"/>
                                      </a:solidFill>
                                      <a:effectLst/>
                                      <a:uLnTx/>
                                      <a:uFillTx/>
                                      <a:latin typeface="Cambria Math" panose="02040503050406030204" pitchFamily="18" charset="0"/>
                                      <a:cs typeface="+mn-cs"/>
                                    </a:rPr>
                                    <m:t>𝝃</m:t>
                                  </m:r>
                                  <m:r>
                                    <a:rPr kumimoji="0" lang="en-US" altLang="zh-CN" sz="2000" b="1" i="1" u="none" strike="noStrike" kern="1200" cap="none" spc="0" normalizeH="0" baseline="0" noProof="0">
                                      <a:ln>
                                        <a:noFill/>
                                      </a:ln>
                                      <a:solidFill>
                                        <a:prstClr val="black"/>
                                      </a:solidFill>
                                      <a:effectLst/>
                                      <a:uLnTx/>
                                      <a:uFillTx/>
                                      <a:latin typeface="Cambria Math" panose="02040503050406030204" pitchFamily="18" charset="0"/>
                                      <a:cs typeface="+mn-cs"/>
                                    </a:rPr>
                                    <m:t>)</m:t>
                                  </m:r>
                                </m:e>
                              </m:nary>
                            </m:e>
                          </m:nary>
                          <m:r>
                            <a:rPr kumimoji="0" lang="en-US" altLang="zh-CN" sz="20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func>
                    </m:oMath>
                  </m:oMathPara>
                </a14:m>
                <a:endParaRPr kumimoji="0" lang="en-US" altLang="zh-CN" sz="20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a:p>
                <a:pPr lvl="0">
                  <a:spcAft>
                    <a:spcPts val="600"/>
                  </a:spcAft>
                  <a:defRPr/>
                </a:pPr>
                <a14:m>
                  <m:oMath xmlns:m="http://schemas.openxmlformats.org/officeDocument/2006/math">
                    <m:r>
                      <a:rPr kumimoji="0" lang="en-US" altLang="zh-CN"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altLang="zh-CN" sz="2800" b="1"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func>
                      <m:func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funcPr>
                      <m:fName>
                        <m:limLow>
                          <m:limLowPr>
                            <m:ctrlP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limLowPr>
                          <m:e>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inf</m:t>
                            </m:r>
                          </m:e>
                          <m:lim>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𝝀</m:t>
                            </m:r>
                            <m:r>
                              <a:rPr kumimoji="0" lang="zh-CN"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𝟎</m:t>
                            </m:r>
                          </m:lim>
                        </m:limLow>
                        <m:func>
                          <m:func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funcPr>
                          <m:fName>
                            <m:limLow>
                              <m:limLow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limLowPr>
                              <m:e>
                                <m:r>
                                  <m:rPr>
                                    <m:sty m:val="p"/>
                                  </m:rPr>
                                  <a:rPr kumimoji="0" lang="en-US" altLang="zh-CN" sz="2400" b="0" i="0" u="none" strike="noStrike" kern="1200" cap="none" spc="0" normalizeH="0" baseline="0" noProof="0">
                                    <a:ln>
                                      <a:noFill/>
                                    </a:ln>
                                    <a:solidFill>
                                      <a:prstClr val="black"/>
                                    </a:solidFill>
                                    <a:effectLst/>
                                    <a:uLnTx/>
                                    <a:uFillTx/>
                                    <a:latin typeface="Cambria Math" panose="02040503050406030204" pitchFamily="18" charset="0"/>
                                    <a:cs typeface="+mn-cs"/>
                                  </a:rPr>
                                  <m:t>sup</m:t>
                                </m:r>
                              </m:e>
                              <m:lim>
                                <m:sSub>
                                  <m:sSub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𝑷</m:t>
                                    </m:r>
                                  </m:e>
                                  <m:sub>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𝓜</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CN" altLang="en-US"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𝚵</m:t>
                                </m:r>
                                <m: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lim>
                            </m:limLow>
                          </m:fName>
                          <m:e>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𝝀</m:t>
                            </m:r>
                            <m:r>
                              <a:rPr lang="zh-CN" altLang="en-US" sz="2400" b="1" i="1">
                                <a:solidFill>
                                  <a:prstClr val="black"/>
                                </a:solidFill>
                                <a:latin typeface="Cambria Math" panose="02040503050406030204" pitchFamily="18" charset="0"/>
                              </a:rPr>
                              <m:t>𝜀</m:t>
                            </m:r>
                            <m: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num>
                              <m:den>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𝑵</m:t>
                                </m:r>
                              </m:den>
                            </m:f>
                            <m:nary>
                              <m:naryPr>
                                <m:chr m:val="∑"/>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𝒊</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up>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𝑵</m:t>
                                </m:r>
                              </m:sup>
                              <m:e>
                                <m:nary>
                                  <m:nary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zh-CN"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𝚵</m:t>
                                    </m:r>
                                  </m:sub>
                                  <m:sup/>
                                  <m:e>
                                    <m: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𝒉</m:t>
                                    </m:r>
                                    <m:d>
                                      <m:d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𝑥</m:t>
                                        </m:r>
                                        <m:r>
                                          <a:rPr kumimoji="0" lang="en-US" altLang="zh-CN"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𝜉</m:t>
                                        </m:r>
                                      </m:e>
                                    </m:d>
                                    <m:sSub>
                                      <m:sSub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CN" altLang="en-US"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𝝀</m:t>
                                        </m:r>
                                        <m:d>
                                          <m:dPr>
                                            <m:begChr m:val="‖"/>
                                            <m:endChr m:val="‖"/>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CN"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𝝃</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m:t>
                                            </m:r>
                                            <m:acc>
                                              <m:accPr>
                                                <m:chr m:val="̂"/>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sSub>
                                                  <m:sSub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𝝃</m:t>
                                                    </m:r>
                                                  </m:e>
                                                  <m:sub>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e>
                                            </m:acc>
                                          </m:e>
                                        </m:d>
                                        <m:r>
                                          <a:rPr kumimoji="0" lang="en-US" altLang="zh-CN" sz="2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𝑷</m:t>
                                        </m:r>
                                      </m:e>
                                      <m:sub>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t>𝒅</m:t>
                                    </m:r>
                                    <m:r>
                                      <a:rPr kumimoji="0" lang="zh-CN" altLang="en-US" sz="2400" b="1" i="1" u="none" strike="noStrike" kern="1200" cap="none" spc="0" normalizeH="0" baseline="0" noProof="0">
                                        <a:ln>
                                          <a:noFill/>
                                        </a:ln>
                                        <a:solidFill>
                                          <a:prstClr val="black"/>
                                        </a:solidFill>
                                        <a:effectLst/>
                                        <a:uLnTx/>
                                        <a:uFillTx/>
                                        <a:latin typeface="Cambria Math" panose="02040503050406030204" pitchFamily="18" charset="0"/>
                                        <a:cs typeface="+mn-cs"/>
                                      </a:rPr>
                                      <m:t>𝝃</m:t>
                                    </m:r>
                                  </m:e>
                                </m:nary>
                              </m:e>
                            </m:nary>
                          </m:e>
                        </m:func>
                      </m:fName>
                      <m:e>
                        <m: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func>
                  </m:oMath>
                </a14:m>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p>
              <a:p>
                <a:pPr lvl="0">
                  <a:spcAft>
                    <a:spcPts val="600"/>
                  </a:spcAft>
                  <a:defRPr/>
                </a:pP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14:m>
                  <m:oMath xmlns:m="http://schemas.openxmlformats.org/officeDocument/2006/math">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limLow>
                      <m:limLow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limLowPr>
                      <m:e>
                        <m:r>
                          <m:rPr>
                            <m:sty m:val="p"/>
                          </m:rP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inf</m:t>
                        </m:r>
                      </m:e>
                      <m:lim>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𝝀</m:t>
                        </m:r>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𝟎</m:t>
                        </m:r>
                      </m:lim>
                    </m:limLow>
                    <m:func>
                      <m:func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funcPr>
                      <m:fName>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𝝀</m:t>
                        </m:r>
                        <m:r>
                          <a:rPr lang="zh-CN" altLang="en-US" sz="2400" b="1" i="1">
                            <a:solidFill>
                              <a:prstClr val="black"/>
                            </a:solidFill>
                            <a:latin typeface="Cambria Math" panose="02040503050406030204" pitchFamily="18" charset="0"/>
                          </a:rPr>
                          <m:t>𝜀</m:t>
                        </m:r>
                      </m:fName>
                      <m:e>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f>
                          <m:f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𝟏</m:t>
                            </m:r>
                          </m:num>
                          <m:den>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𝑵</m:t>
                            </m:r>
                          </m:den>
                        </m:f>
                        <m:nary>
                          <m:naryPr>
                            <m:chr m:val="∑"/>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𝒊</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𝟏</m:t>
                            </m:r>
                          </m:sub>
                          <m:sup>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𝑵</m:t>
                            </m:r>
                          </m:sup>
                          <m:e>
                            <m:limLow>
                              <m:limLow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limLowPr>
                              <m:e>
                                <m:r>
                                  <m:rPr>
                                    <m:sty m:val="p"/>
                                  </m:rP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sup</m:t>
                                </m:r>
                              </m:e>
                              <m:lim>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𝝃</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𝚵</m:t>
                                </m:r>
                              </m:lim>
                            </m:limLow>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𝒉</m:t>
                            </m:r>
                            <m:d>
                              <m:d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𝑥</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𝜉</m:t>
                                </m:r>
                              </m:e>
                            </m:d>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𝝀</m:t>
                            </m:r>
                            <m:d>
                              <m:dPr>
                                <m:begChr m:val="‖"/>
                                <m:endChr m:val="‖"/>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𝝃</m:t>
                                </m:r>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acc>
                                  <m:accPr>
                                    <m:chr m:val="̂"/>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accPr>
                                  <m:e>
                                    <m:sSub>
                                      <m:sSubPr>
                                        <m:ctrlPr>
                                          <a:rPr kumimoji="0" lang="en-US" altLang="zh-CN" sz="2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CN" altLang="en-US" sz="2400" b="1" i="0" u="none" strike="noStrike" kern="1200" cap="none" spc="0" normalizeH="0" baseline="0" noProof="0">
                                            <a:ln>
                                              <a:noFill/>
                                            </a:ln>
                                            <a:solidFill>
                                              <a:prstClr val="black"/>
                                            </a:solidFill>
                                            <a:effectLst/>
                                            <a:uLnTx/>
                                            <a:uFillTx/>
                                            <a:latin typeface="Cambria Math" panose="02040503050406030204" pitchFamily="18" charset="0"/>
                                            <a:cs typeface="+mn-cs"/>
                                          </a:rPr>
                                          <m:t>𝝃</m:t>
                                        </m:r>
                                      </m:e>
                                      <m:sub>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𝒊</m:t>
                                        </m:r>
                                      </m:sub>
                                    </m:sSub>
                                  </m:e>
                                </m:acc>
                              </m:e>
                            </m:d>
                            <m:r>
                              <a:rPr kumimoji="0" lang="en-US" altLang="zh-CN" sz="2400" b="1" i="0" u="none" strike="noStrike" kern="1200" cap="none" spc="0" normalizeH="0" baseline="0" noProof="0">
                                <a:ln>
                                  <a:noFill/>
                                </a:ln>
                                <a:solidFill>
                                  <a:prstClr val="black"/>
                                </a:solidFill>
                                <a:effectLst/>
                                <a:uLnTx/>
                                <a:uFillTx/>
                                <a:latin typeface="Cambria Math" panose="02040503050406030204" pitchFamily="18" charset="0"/>
                                <a:cs typeface="+mn-cs"/>
                              </a:rPr>
                              <m:t>)</m:t>
                            </m:r>
                          </m:e>
                        </m:nary>
                      </m:e>
                    </m:func>
                  </m:oMath>
                </a14:m>
                <a:endParaRPr kumimoji="0" lang="en-US" altLang="zh-CN" sz="2400" b="0" i="1" u="none" strike="noStrike" kern="1200" cap="none" spc="0" normalizeH="0" baseline="0" noProof="0" dirty="0">
                  <a:ln>
                    <a:noFill/>
                  </a:ln>
                  <a:solidFill>
                    <a:prstClr val="black"/>
                  </a:solidFill>
                  <a:effectLst/>
                  <a:uLnTx/>
                  <a:uFillTx/>
                  <a:latin typeface="Cambria Math" panose="02040503050406030204" pitchFamily="18" charset="0"/>
                  <a:ea typeface="等线" panose="02010600030101010101" pitchFamily="2" charset="-122"/>
                  <a:cs typeface="+mn-cs"/>
                </a:endParaRPr>
              </a:p>
            </p:txBody>
          </p:sp>
        </mc:Choice>
        <mc:Fallback xmlns="">
          <p:sp>
            <p:nvSpPr>
              <p:cNvPr id="10" name="文本框 9">
                <a:extLst>
                  <a:ext uri="{FF2B5EF4-FFF2-40B4-BE49-F238E27FC236}">
                    <a16:creationId xmlns:a16="http://schemas.microsoft.com/office/drawing/2014/main" id="{4A4971DA-7EBA-467D-A75F-EDFB577032D5}"/>
                  </a:ext>
                </a:extLst>
              </p:cNvPr>
              <p:cNvSpPr txBox="1">
                <a:spLocks noRot="1" noChangeAspect="1" noMove="1" noResize="1" noEditPoints="1" noAdjustHandles="1" noChangeArrowheads="1" noChangeShapeType="1" noTextEdit="1"/>
              </p:cNvSpPr>
              <p:nvPr/>
            </p:nvSpPr>
            <p:spPr>
              <a:xfrm>
                <a:off x="2422002" y="2235077"/>
                <a:ext cx="8923115" cy="3160352"/>
              </a:xfrm>
              <a:prstGeom prst="rect">
                <a:avLst/>
              </a:prstGeom>
              <a:blipFill>
                <a:blip r:embed="rId3"/>
                <a:stretch>
                  <a:fillRect/>
                </a:stretch>
              </a:blipFill>
            </p:spPr>
            <p:txBody>
              <a:bodyPr/>
              <a:lstStyle/>
              <a:p>
                <a:r>
                  <a:rPr lang="zh-CN" altLang="en-US">
                    <a:noFill/>
                  </a:rPr>
                  <a:t> </a:t>
                </a:r>
              </a:p>
            </p:txBody>
          </p:sp>
        </mc:Fallback>
      </mc:AlternateContent>
      <p:sp>
        <p:nvSpPr>
          <p:cNvPr id="3" name="椭圆 2">
            <a:extLst>
              <a:ext uri="{FF2B5EF4-FFF2-40B4-BE49-F238E27FC236}">
                <a16:creationId xmlns:a16="http://schemas.microsoft.com/office/drawing/2014/main" id="{5999006D-B989-4D98-A52A-38E995AE598D}"/>
              </a:ext>
            </a:extLst>
          </p:cNvPr>
          <p:cNvSpPr/>
          <p:nvPr/>
        </p:nvSpPr>
        <p:spPr>
          <a:xfrm>
            <a:off x="2422002" y="3905956"/>
            <a:ext cx="434087" cy="51928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74CB7740-9AB7-46D5-A0F5-3412933CC0CA}"/>
              </a:ext>
            </a:extLst>
          </p:cNvPr>
          <p:cNvSpPr txBox="1"/>
          <p:nvPr/>
        </p:nvSpPr>
        <p:spPr>
          <a:xfrm>
            <a:off x="79022" y="3157076"/>
            <a:ext cx="2342980" cy="923330"/>
          </a:xfrm>
          <a:prstGeom prst="rect">
            <a:avLst/>
          </a:prstGeom>
          <a:noFill/>
        </p:spPr>
        <p:txBody>
          <a:bodyPr wrap="square" rtlCol="0">
            <a:spAutoFit/>
          </a:bodyPr>
          <a:lstStyle/>
          <a:p>
            <a:r>
              <a:rPr lang="en-US" altLang="zh-CN" dirty="0">
                <a:solidFill>
                  <a:srgbClr val="C00000"/>
                </a:solidFill>
                <a:latin typeface="Arial" panose="020B0604020202020204" pitchFamily="34" charset="0"/>
                <a:cs typeface="Arial" panose="020B0604020202020204" pitchFamily="34" charset="0"/>
              </a:rPr>
              <a:t>Maximum minima is always less than minimum maxima</a:t>
            </a:r>
            <a:endParaRPr lang="zh-CN" altLang="en-US" dirty="0">
              <a:solidFill>
                <a:srgbClr val="C00000"/>
              </a:solidFill>
              <a:latin typeface="Arial" panose="020B0604020202020204" pitchFamily="34" charset="0"/>
              <a:cs typeface="Arial" panose="020B0604020202020204" pitchFamily="34" charset="0"/>
            </a:endParaRPr>
          </a:p>
        </p:txBody>
      </p:sp>
      <p:cxnSp>
        <p:nvCxnSpPr>
          <p:cNvPr id="7" name="直接箭头连接符 6">
            <a:extLst>
              <a:ext uri="{FF2B5EF4-FFF2-40B4-BE49-F238E27FC236}">
                <a16:creationId xmlns:a16="http://schemas.microsoft.com/office/drawing/2014/main" id="{D7207314-7F61-4285-8652-10F731A865B2}"/>
              </a:ext>
            </a:extLst>
          </p:cNvPr>
          <p:cNvCxnSpPr>
            <a:cxnSpLocks/>
            <a:endCxn id="3" idx="2"/>
          </p:cNvCxnSpPr>
          <p:nvPr/>
        </p:nvCxnSpPr>
        <p:spPr>
          <a:xfrm>
            <a:off x="1952978" y="4080406"/>
            <a:ext cx="469024" cy="85194"/>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DD888BF3-D365-4A69-92E4-B4E2B3A2434F}"/>
              </a:ext>
            </a:extLst>
          </p:cNvPr>
          <p:cNvSpPr/>
          <p:nvPr/>
        </p:nvSpPr>
        <p:spPr>
          <a:xfrm>
            <a:off x="2422002" y="4696178"/>
            <a:ext cx="524398" cy="392752"/>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659CC8CA-BDB3-4008-A0CD-80B124A5017F}"/>
              </a:ext>
            </a:extLst>
          </p:cNvPr>
          <p:cNvSpPr txBox="1"/>
          <p:nvPr/>
        </p:nvSpPr>
        <p:spPr>
          <a:xfrm>
            <a:off x="211873" y="5428119"/>
            <a:ext cx="2734527" cy="646331"/>
          </a:xfrm>
          <a:prstGeom prst="rect">
            <a:avLst/>
          </a:prstGeom>
          <a:noFill/>
        </p:spPr>
        <p:txBody>
          <a:bodyPr wrap="square" rtlCol="0">
            <a:spAutoFit/>
          </a:bodyPr>
          <a:lstStyle/>
          <a:p>
            <a:r>
              <a:rPr lang="en-US" altLang="zh-CN" dirty="0">
                <a:solidFill>
                  <a:srgbClr val="0070C0"/>
                </a:solidFill>
                <a:latin typeface="Arial" panose="020B0604020202020204" pitchFamily="34" charset="0"/>
                <a:cs typeface="Arial" panose="020B0604020202020204" pitchFamily="34" charset="0"/>
              </a:rPr>
              <a:t>The uncertainty set contains all distributions</a:t>
            </a:r>
            <a:endParaRPr lang="zh-CN" altLang="en-US" dirty="0">
              <a:solidFill>
                <a:srgbClr val="0070C0"/>
              </a:solidFill>
              <a:latin typeface="Arial" panose="020B0604020202020204" pitchFamily="34" charset="0"/>
              <a:cs typeface="Arial" panose="020B0604020202020204" pitchFamily="34" charset="0"/>
            </a:endParaRPr>
          </a:p>
        </p:txBody>
      </p:sp>
      <p:cxnSp>
        <p:nvCxnSpPr>
          <p:cNvPr id="15" name="直接箭头连接符 14">
            <a:extLst>
              <a:ext uri="{FF2B5EF4-FFF2-40B4-BE49-F238E27FC236}">
                <a16:creationId xmlns:a16="http://schemas.microsoft.com/office/drawing/2014/main" id="{B4161876-82C0-4477-95D3-47D0DC6602A8}"/>
              </a:ext>
            </a:extLst>
          </p:cNvPr>
          <p:cNvCxnSpPr>
            <a:cxnSpLocks/>
          </p:cNvCxnSpPr>
          <p:nvPr/>
        </p:nvCxnSpPr>
        <p:spPr>
          <a:xfrm flipV="1">
            <a:off x="2291644" y="5121620"/>
            <a:ext cx="347401" cy="33770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986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18</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Tractability of  Wasserstein DRO</a:t>
            </a:r>
            <a:endParaRPr lang="zh-CN" altLang="en-US" sz="2800" b="1" dirty="0">
              <a:solidFill>
                <a:srgbClr val="035F78"/>
              </a:solidFill>
              <a:latin typeface="Bookman Old Style" panose="02050604050505020204" pitchFamily="18"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1B02858-2543-4DEC-A7A6-C240CE8FC8E9}"/>
                  </a:ext>
                </a:extLst>
              </p:cNvPr>
              <p:cNvSpPr txBox="1"/>
              <p:nvPr/>
            </p:nvSpPr>
            <p:spPr>
              <a:xfrm>
                <a:off x="418618" y="1513929"/>
                <a:ext cx="9269392" cy="461665"/>
              </a:xfrm>
              <a:prstGeom prst="rect">
                <a:avLst/>
              </a:prstGeom>
              <a:noFill/>
            </p:spPr>
            <p:txBody>
              <a:bodyPr wrap="square">
                <a:spAutoFit/>
              </a:bodyPr>
              <a:lstStyle/>
              <a:p>
                <a:pPr>
                  <a:spcAft>
                    <a:spcPts val="600"/>
                  </a:spcAft>
                </a:pPr>
                <a:r>
                  <a:rPr lang="en-US" altLang="zh-CN" sz="2400" b="1" dirty="0">
                    <a:solidFill>
                      <a:srgbClr val="FF0000"/>
                    </a:solidFill>
                    <a:latin typeface="Arial" panose="020B0604020202020204" pitchFamily="34" charset="0"/>
                    <a:cs typeface="Arial" panose="020B0604020202020204" pitchFamily="34" charset="0"/>
                  </a:rPr>
                  <a:t>Introducing epigraphical auxiliary variables </a:t>
                </a:r>
                <a14:m>
                  <m:oMath xmlns:m="http://schemas.openxmlformats.org/officeDocument/2006/math">
                    <m:sSub>
                      <m:sSubPr>
                        <m:ctrlPr>
                          <a:rPr lang="en-US" altLang="zh-CN" sz="2400" b="1" i="1">
                            <a:solidFill>
                              <a:srgbClr val="FF0000"/>
                            </a:solidFill>
                            <a:latin typeface="Cambria Math" panose="02040503050406030204" pitchFamily="18" charset="0"/>
                          </a:rPr>
                        </m:ctrlPr>
                      </m:sSubPr>
                      <m:e>
                        <m:r>
                          <a:rPr lang="en-US" altLang="zh-CN" sz="2400" b="1" i="0">
                            <a:solidFill>
                              <a:srgbClr val="FF0000"/>
                            </a:solidFill>
                            <a:latin typeface="Cambria Math" panose="02040503050406030204" pitchFamily="18" charset="0"/>
                          </a:rPr>
                          <m:t>𝐬</m:t>
                        </m:r>
                      </m:e>
                      <m:sub>
                        <m:r>
                          <a:rPr lang="en-US" altLang="zh-CN" sz="2400" b="1" i="0">
                            <a:solidFill>
                              <a:srgbClr val="FF0000"/>
                            </a:solidFill>
                            <a:latin typeface="Cambria Math" panose="02040503050406030204" pitchFamily="18" charset="0"/>
                          </a:rPr>
                          <m:t>𝐢</m:t>
                        </m:r>
                      </m:sub>
                    </m:sSub>
                  </m:oMath>
                </a14:m>
                <a:r>
                  <a:rPr lang="en-US" altLang="zh-CN" sz="2400" dirty="0">
                    <a:solidFill>
                      <a:srgbClr val="FF0000"/>
                    </a:solidFill>
                    <a:latin typeface="Arial" panose="020B0604020202020204" pitchFamily="34" charset="0"/>
                    <a:cs typeface="Arial" panose="020B0604020202020204" pitchFamily="34" charset="0"/>
                  </a:rPr>
                  <a:t>,</a:t>
                </a:r>
                <a:r>
                  <a:rPr lang="en-US" altLang="zh-CN" sz="2400" b="1" dirty="0">
                    <a:solidFill>
                      <a:srgbClr val="FF0000"/>
                    </a:solidFill>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en-US" altLang="zh-CN" sz="2400" b="1" i="0">
                        <a:solidFill>
                          <a:srgbClr val="FF0000"/>
                        </a:solidFill>
                        <a:latin typeface="Cambria Math" panose="02040503050406030204" pitchFamily="18" charset="0"/>
                        <a:ea typeface="Cambria Math" panose="02040503050406030204" pitchFamily="18" charset="0"/>
                      </a:rPr>
                      <m:t>𝐢</m:t>
                    </m:r>
                    <m:r>
                      <a:rPr lang="en-US" altLang="zh-CN" sz="2400" b="1" i="0">
                        <a:solidFill>
                          <a:srgbClr val="FF0000"/>
                        </a:solidFill>
                        <a:latin typeface="Cambria Math" panose="02040503050406030204" pitchFamily="18" charset="0"/>
                        <a:ea typeface="Cambria Math" panose="02040503050406030204" pitchFamily="18" charset="0"/>
                      </a:rPr>
                      <m:t>≤</m:t>
                    </m:r>
                    <m:r>
                      <a:rPr lang="en-US" altLang="zh-CN" sz="2400" b="1" i="0">
                        <a:solidFill>
                          <a:srgbClr val="FF0000"/>
                        </a:solidFill>
                        <a:latin typeface="Cambria Math" panose="02040503050406030204" pitchFamily="18" charset="0"/>
                        <a:ea typeface="Cambria Math" panose="02040503050406030204" pitchFamily="18" charset="0"/>
                      </a:rPr>
                      <m:t>𝐍</m:t>
                    </m:r>
                  </m:oMath>
                </a14:m>
                <a:r>
                  <a:rPr lang="en-US" altLang="zh-CN" sz="2400" dirty="0">
                    <a:solidFill>
                      <a:srgbClr val="FF0000"/>
                    </a:solidFill>
                    <a:latin typeface="Arial" panose="020B0604020202020204" pitchFamily="34" charset="0"/>
                    <a:cs typeface="Arial" panose="020B0604020202020204" pitchFamily="34" charset="0"/>
                  </a:rPr>
                  <a:t>:</a:t>
                </a:r>
              </a:p>
            </p:txBody>
          </p:sp>
        </mc:Choice>
        <mc:Fallback xmlns="">
          <p:sp>
            <p:nvSpPr>
              <p:cNvPr id="8" name="文本框 7">
                <a:extLst>
                  <a:ext uri="{FF2B5EF4-FFF2-40B4-BE49-F238E27FC236}">
                    <a16:creationId xmlns:a16="http://schemas.microsoft.com/office/drawing/2014/main" id="{B1B02858-2543-4DEC-A7A6-C240CE8FC8E9}"/>
                  </a:ext>
                </a:extLst>
              </p:cNvPr>
              <p:cNvSpPr txBox="1">
                <a:spLocks noRot="1" noChangeAspect="1" noMove="1" noResize="1" noEditPoints="1" noAdjustHandles="1" noChangeArrowheads="1" noChangeShapeType="1" noTextEdit="1"/>
              </p:cNvSpPr>
              <p:nvPr/>
            </p:nvSpPr>
            <p:spPr>
              <a:xfrm>
                <a:off x="418618" y="1513929"/>
                <a:ext cx="9269392" cy="461665"/>
              </a:xfrm>
              <a:prstGeom prst="rect">
                <a:avLst/>
              </a:prstGeom>
              <a:blipFill>
                <a:blip r:embed="rId3"/>
                <a:stretch>
                  <a:fillRect l="-1053" t="-9211" b="-30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C0BBF22-0107-49FE-B127-895D9692433D}"/>
                  </a:ext>
                </a:extLst>
              </p:cNvPr>
              <p:cNvSpPr txBox="1"/>
              <p:nvPr/>
            </p:nvSpPr>
            <p:spPr>
              <a:xfrm>
                <a:off x="3093794" y="2159422"/>
                <a:ext cx="6152909" cy="29065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altLang="zh-CN" sz="2800" i="1" smtClean="0">
                              <a:latin typeface="Cambria Math" panose="02040503050406030204" pitchFamily="18" charset="0"/>
                            </a:rPr>
                          </m:ctrlPr>
                        </m:funcPr>
                        <m:fName>
                          <m:limLow>
                            <m:limLowPr>
                              <m:ctrlPr>
                                <a:rPr lang="en-US" altLang="zh-CN" sz="2800" i="1">
                                  <a:latin typeface="Cambria Math" panose="02040503050406030204" pitchFamily="18" charset="0"/>
                                </a:rPr>
                              </m:ctrlPr>
                            </m:limLowPr>
                            <m:e>
                              <m:r>
                                <m:rPr>
                                  <m:sty m:val="p"/>
                                </m:rPr>
                                <a:rPr lang="en-US" altLang="zh-CN" sz="2800">
                                  <a:latin typeface="Cambria Math" panose="02040503050406030204" pitchFamily="18" charset="0"/>
                                </a:rPr>
                                <m:t>max</m:t>
                              </m:r>
                            </m:e>
                            <m:lim>
                              <m:r>
                                <a:rPr lang="en-US" altLang="zh-CN" sz="2800" i="1">
                                  <a:latin typeface="Cambria Math" panose="02040503050406030204" pitchFamily="18" charset="0"/>
                                </a:rPr>
                                <m:t>𝑃</m:t>
                              </m:r>
                              <m:r>
                                <a:rPr lang="en-US" altLang="zh-CN" sz="2800" i="1">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𝔹</m:t>
                                  </m:r>
                                </m:e>
                                <m:sub>
                                  <m:r>
                                    <a:rPr lang="zh-CN" altLang="en-US" sz="2800" i="1" smtClean="0">
                                      <a:latin typeface="Cambria Math" panose="02040503050406030204" pitchFamily="18" charset="0"/>
                                    </a:rPr>
                                    <m:t>𝜀</m:t>
                                  </m:r>
                                </m:sub>
                              </m:sSub>
                              <m:d>
                                <m:dPr>
                                  <m:ctrlPr>
                                    <a:rPr lang="en-US" altLang="zh-CN" sz="2800" i="1">
                                      <a:latin typeface="Cambria Math" panose="02040503050406030204" pitchFamily="18" charset="0"/>
                                    </a:rPr>
                                  </m:ctrlPr>
                                </m:dPr>
                                <m:e>
                                  <m:acc>
                                    <m:accPr>
                                      <m:chr m:val="̂"/>
                                      <m:ctrlPr>
                                        <a:rPr lang="en-US" altLang="zh-CN" sz="2800" i="1">
                                          <a:latin typeface="Cambria Math" panose="02040503050406030204" pitchFamily="18" charset="0"/>
                                        </a:rPr>
                                      </m:ctrlPr>
                                    </m:acc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𝑃</m:t>
                                          </m:r>
                                        </m:e>
                                        <m:sub>
                                          <m:r>
                                            <a:rPr lang="en-US" altLang="zh-CN" sz="2800" i="1">
                                              <a:latin typeface="Cambria Math" panose="02040503050406030204" pitchFamily="18" charset="0"/>
                                            </a:rPr>
                                            <m:t>𝑁</m:t>
                                          </m:r>
                                        </m:sub>
                                      </m:sSub>
                                    </m:e>
                                  </m:acc>
                                </m:e>
                              </m:d>
                            </m:lim>
                          </m:limLow>
                        </m:fNa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𝐸</m:t>
                              </m:r>
                            </m:e>
                            <m:sub>
                              <m:r>
                                <a:rPr lang="en-US" altLang="zh-CN" sz="2800" i="1">
                                  <a:latin typeface="Cambria Math" panose="02040503050406030204" pitchFamily="18" charset="0"/>
                                </a:rPr>
                                <m:t>𝑃</m:t>
                              </m:r>
                            </m:sub>
                          </m:sSub>
                          <m:r>
                            <a:rPr lang="en-US" altLang="zh-CN" sz="2800" i="1">
                              <a:latin typeface="Cambria Math" panose="02040503050406030204" pitchFamily="18" charset="0"/>
                            </a:rPr>
                            <m:t>[</m:t>
                          </m:r>
                          <m:r>
                            <a:rPr lang="en-US" altLang="zh-CN" sz="2800" i="1">
                              <a:latin typeface="Cambria Math" panose="02040503050406030204" pitchFamily="18" charset="0"/>
                            </a:rPr>
                            <m:t>h</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r>
                            <a:rPr lang="zh-CN" altLang="en-US" sz="2800" i="1">
                              <a:latin typeface="Cambria Math" panose="02040503050406030204" pitchFamily="18" charset="0"/>
                            </a:rPr>
                            <m:t>𝜉</m:t>
                          </m:r>
                          <m:r>
                            <a:rPr lang="en-US" altLang="zh-CN" sz="2800" i="1">
                              <a:latin typeface="Cambria Math" panose="02040503050406030204" pitchFamily="18" charset="0"/>
                            </a:rPr>
                            <m:t>)]</m:t>
                          </m:r>
                        </m:e>
                      </m:func>
                      <m:r>
                        <a:rPr lang="en-US" altLang="zh-CN" sz="2400" b="1" i="1" smtClean="0">
                          <a:latin typeface="Cambria Math" panose="02040503050406030204" pitchFamily="18" charset="0"/>
                        </a:rPr>
                        <m:t>=</m:t>
                      </m:r>
                      <m:d>
                        <m:dPr>
                          <m:begChr m:val="{"/>
                          <m:endChr m:val=""/>
                          <m:ctrlPr>
                            <a:rPr lang="en-US" altLang="zh-CN" sz="2400" b="1" i="1" smtClean="0">
                              <a:latin typeface="Cambria Math" panose="02040503050406030204" pitchFamily="18" charset="0"/>
                            </a:rPr>
                          </m:ctrlPr>
                        </m:dPr>
                        <m:e>
                          <m:eqArr>
                            <m:eqArrPr>
                              <m:ctrlPr>
                                <a:rPr lang="en-US" altLang="zh-CN" sz="2400" b="1" i="1" smtClean="0">
                                  <a:latin typeface="Cambria Math" panose="02040503050406030204" pitchFamily="18" charset="0"/>
                                </a:rPr>
                              </m:ctrlPr>
                            </m:eqArrPr>
                            <m:e>
                              <m:func>
                                <m:funcPr>
                                  <m:ctrlPr>
                                    <a:rPr lang="en-US" altLang="zh-CN" sz="2400" b="1" i="1" smtClean="0">
                                      <a:latin typeface="Cambria Math" panose="02040503050406030204" pitchFamily="18" charset="0"/>
                                    </a:rPr>
                                  </m:ctrlPr>
                                </m:funcPr>
                                <m:fName>
                                  <m:limLow>
                                    <m:limLowPr>
                                      <m:ctrlPr>
                                        <a:rPr lang="en-US" altLang="zh-CN" sz="2400" b="1" i="1" smtClean="0">
                                          <a:latin typeface="Cambria Math" panose="02040503050406030204" pitchFamily="18" charset="0"/>
                                        </a:rPr>
                                      </m:ctrlPr>
                                    </m:limLowPr>
                                    <m:e>
                                      <m:r>
                                        <m:rPr>
                                          <m:sty m:val="p"/>
                                        </m:rPr>
                                        <a:rPr lang="en-US" altLang="zh-CN" sz="2400" b="0" i="0" smtClean="0">
                                          <a:latin typeface="Cambria Math" panose="02040503050406030204" pitchFamily="18" charset="0"/>
                                        </a:rPr>
                                        <m:t>inf</m:t>
                                      </m:r>
                                    </m:e>
                                    <m:lim>
                                      <m:r>
                                        <a:rPr lang="zh-CN" altLang="en-US" sz="2400" b="0" i="1" smtClean="0">
                                          <a:latin typeface="Cambria Math" panose="02040503050406030204" pitchFamily="18" charset="0"/>
                                        </a:rPr>
                                        <m:t>𝝀</m:t>
                                      </m:r>
                                      <m:r>
                                        <a:rPr lang="en-US" altLang="zh-CN" sz="2400" b="1" i="1" smtClean="0">
                                          <a:latin typeface="Cambria Math" panose="02040503050406030204" pitchFamily="18" charset="0"/>
                                        </a:rPr>
                                        <m:t>,</m:t>
                                      </m:r>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𝒔</m:t>
                                          </m:r>
                                        </m:e>
                                        <m:sub>
                                          <m:r>
                                            <a:rPr lang="en-US" altLang="zh-CN" sz="2400" b="1" i="1" smtClean="0">
                                              <a:latin typeface="Cambria Math" panose="02040503050406030204" pitchFamily="18" charset="0"/>
                                            </a:rPr>
                                            <m:t>𝒊</m:t>
                                          </m:r>
                                        </m:sub>
                                      </m:sSub>
                                    </m:lim>
                                  </m:limLow>
                                  <m:r>
                                    <a:rPr lang="en-US" altLang="zh-CN" sz="2400" b="1" i="1" smtClean="0">
                                      <a:latin typeface="Cambria Math" panose="02040503050406030204" pitchFamily="18" charset="0"/>
                                    </a:rPr>
                                    <m:t> </m:t>
                                  </m:r>
                                </m:fName>
                                <m:e>
                                  <m:r>
                                    <a:rPr lang="zh-CN" altLang="en-US" sz="2400" b="1" i="1" smtClean="0">
                                      <a:latin typeface="Cambria Math" panose="02040503050406030204" pitchFamily="18" charset="0"/>
                                    </a:rPr>
                                    <m:t>𝝀𝜺</m:t>
                                  </m:r>
                                </m:e>
                              </m:func>
                              <m:r>
                                <a:rPr lang="en-US" altLang="zh-CN" sz="2400" b="1" i="1" smtClean="0">
                                  <a:latin typeface="Cambria Math" panose="02040503050406030204" pitchFamily="18" charset="0"/>
                                </a:rPr>
                                <m:t>+</m:t>
                              </m:r>
                              <m:f>
                                <m:fPr>
                                  <m:ctrlPr>
                                    <a:rPr lang="en-US" altLang="zh-CN" sz="2400" b="1" i="1">
                                      <a:latin typeface="Cambria Math" panose="02040503050406030204" pitchFamily="18" charset="0"/>
                                    </a:rPr>
                                  </m:ctrlPr>
                                </m:fPr>
                                <m:num>
                                  <m:r>
                                    <a:rPr lang="en-US" altLang="zh-CN" sz="2400" b="1" i="1">
                                      <a:latin typeface="Cambria Math" panose="02040503050406030204" pitchFamily="18" charset="0"/>
                                    </a:rPr>
                                    <m:t>𝟏</m:t>
                                  </m:r>
                                </m:num>
                                <m:den>
                                  <m:r>
                                    <a:rPr lang="en-US" altLang="zh-CN" sz="2400" b="1" i="1">
                                      <a:latin typeface="Cambria Math" panose="02040503050406030204" pitchFamily="18" charset="0"/>
                                    </a:rPr>
                                    <m:t>𝑵</m:t>
                                  </m:r>
                                </m:den>
                              </m:f>
                              <m:nary>
                                <m:naryPr>
                                  <m:chr m:val="∑"/>
                                  <m:ctrlPr>
                                    <a:rPr lang="en-US" altLang="zh-CN" sz="2400" b="1" i="1" smtClean="0">
                                      <a:latin typeface="Cambria Math" panose="02040503050406030204" pitchFamily="18" charset="0"/>
                                    </a:rPr>
                                  </m:ctrlPr>
                                </m:naryPr>
                                <m:sub>
                                  <m:r>
                                    <m:rPr>
                                      <m:brk m:alnAt="23"/>
                                    </m:rPr>
                                    <a:rPr lang="en-US" altLang="zh-CN" sz="2400" b="1" i="1" smtClean="0">
                                      <a:latin typeface="Cambria Math" panose="02040503050406030204" pitchFamily="18" charset="0"/>
                                    </a:rPr>
                                    <m:t>𝒊</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𝟏</m:t>
                                  </m:r>
                                </m:sub>
                                <m:sup>
                                  <m:r>
                                    <a:rPr lang="en-US" altLang="zh-CN" sz="2400" b="1" i="1" smtClean="0">
                                      <a:latin typeface="Cambria Math" panose="02040503050406030204" pitchFamily="18" charset="0"/>
                                    </a:rPr>
                                    <m:t>𝑵</m:t>
                                  </m:r>
                                </m:sup>
                                <m:e>
                                  <m:sSub>
                                    <m:sSubPr>
                                      <m:ctrlPr>
                                        <a:rPr lang="en-US" altLang="zh-CN" sz="2400" b="1" i="1" smtClean="0">
                                          <a:latin typeface="Cambria Math" panose="02040503050406030204" pitchFamily="18" charset="0"/>
                                        </a:rPr>
                                      </m:ctrlPr>
                                    </m:sSubPr>
                                    <m:e>
                                      <m:r>
                                        <a:rPr lang="en-US" altLang="zh-CN" sz="2400" b="1" i="1" smtClean="0">
                                          <a:latin typeface="Cambria Math" panose="02040503050406030204" pitchFamily="18" charset="0"/>
                                        </a:rPr>
                                        <m:t>𝒔</m:t>
                                      </m:r>
                                    </m:e>
                                    <m:sub>
                                      <m:r>
                                        <a:rPr lang="en-US" altLang="zh-CN" sz="2400" b="1" i="1" smtClean="0">
                                          <a:latin typeface="Cambria Math" panose="02040503050406030204" pitchFamily="18" charset="0"/>
                                        </a:rPr>
                                        <m:t>𝒊</m:t>
                                      </m:r>
                                    </m:sub>
                                  </m:sSub>
                                </m:e>
                              </m:nary>
                            </m:e>
                            <m:e>
                              <m:r>
                                <a:rPr lang="en-US" altLang="zh-CN" sz="2400" b="1" i="1" smtClean="0">
                                  <a:latin typeface="Cambria Math" panose="02040503050406030204" pitchFamily="18" charset="0"/>
                                </a:rPr>
                                <m:t>𝒔</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𝒕</m:t>
                              </m:r>
                              <m:r>
                                <a:rPr lang="en-US" altLang="zh-CN" sz="2400" b="1" i="1" smtClean="0">
                                  <a:latin typeface="Cambria Math" panose="02040503050406030204" pitchFamily="18" charset="0"/>
                                </a:rPr>
                                <m:t>.  </m:t>
                              </m:r>
                              <m:func>
                                <m:funcPr>
                                  <m:ctrlPr>
                                    <a:rPr lang="en-US" altLang="zh-CN" sz="2400" b="1" i="1" smtClean="0">
                                      <a:latin typeface="Cambria Math" panose="02040503050406030204" pitchFamily="18" charset="0"/>
                                    </a:rPr>
                                  </m:ctrlPr>
                                </m:funcPr>
                                <m:fName>
                                  <m:limLow>
                                    <m:limLowPr>
                                      <m:ctrlPr>
                                        <a:rPr lang="en-US" altLang="zh-CN" sz="2400" b="1" i="1" smtClean="0">
                                          <a:latin typeface="Cambria Math" panose="02040503050406030204" pitchFamily="18" charset="0"/>
                                        </a:rPr>
                                      </m:ctrlPr>
                                    </m:limLowPr>
                                    <m:e>
                                      <m:r>
                                        <m:rPr>
                                          <m:sty m:val="p"/>
                                        </m:rPr>
                                        <a:rPr lang="en-US" altLang="zh-CN" sz="2400" b="0" i="0" smtClean="0">
                                          <a:latin typeface="Cambria Math" panose="02040503050406030204" pitchFamily="18" charset="0"/>
                                        </a:rPr>
                                        <m:t>sup</m:t>
                                      </m:r>
                                    </m:e>
                                    <m:lim>
                                      <m:r>
                                        <a:rPr lang="zh-CN" altLang="en-US" sz="2400" b="0" i="1" smtClean="0">
                                          <a:latin typeface="Cambria Math" panose="02040503050406030204" pitchFamily="18" charset="0"/>
                                        </a:rPr>
                                        <m:t>𝝃</m:t>
                                      </m:r>
                                      <m:r>
                                        <a:rPr lang="zh-CN" altLang="en-US" sz="2400" b="0" i="1" smtClean="0">
                                          <a:latin typeface="Cambria Math" panose="02040503050406030204" pitchFamily="18" charset="0"/>
                                        </a:rPr>
                                        <m:t>∈</m:t>
                                      </m:r>
                                      <m:r>
                                        <a:rPr lang="zh-CN" altLang="en-US" sz="2400" b="0" i="1" smtClean="0">
                                          <a:latin typeface="Cambria Math" panose="02040503050406030204" pitchFamily="18" charset="0"/>
                                        </a:rPr>
                                        <m:t>𝚵</m:t>
                                      </m:r>
                                    </m:lim>
                                  </m:limLow>
                                </m:fName>
                                <m:e>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𝒉</m:t>
                                      </m:r>
                                      <m:d>
                                        <m:dPr>
                                          <m:ctrlPr>
                                            <a:rPr lang="en-US" altLang="zh-CN" sz="2400" b="1" i="1" smtClean="0">
                                              <a:latin typeface="Cambria Math" panose="02040503050406030204" pitchFamily="18" charset="0"/>
                                            </a:rPr>
                                          </m:ctrlPr>
                                        </m:dPr>
                                        <m:e>
                                          <m:r>
                                            <a:rPr lang="en-US" altLang="zh-CN" sz="2400" b="1" i="1" smtClean="0">
                                              <a:latin typeface="Cambria Math" panose="02040503050406030204" pitchFamily="18" charset="0"/>
                                            </a:rPr>
                                            <m:t>𝒙</m:t>
                                          </m:r>
                                          <m:r>
                                            <a:rPr lang="en-US" altLang="zh-CN" sz="2400" b="1" i="1" smtClean="0">
                                              <a:latin typeface="Cambria Math" panose="02040503050406030204" pitchFamily="18" charset="0"/>
                                            </a:rPr>
                                            <m:t>,</m:t>
                                          </m:r>
                                          <m:r>
                                            <a:rPr lang="zh-CN" altLang="en-US" sz="2400" b="1" i="1" smtClean="0">
                                              <a:latin typeface="Cambria Math" panose="02040503050406030204" pitchFamily="18" charset="0"/>
                                            </a:rPr>
                                            <m:t>𝝃</m:t>
                                          </m:r>
                                        </m:e>
                                      </m:d>
                                      <m:r>
                                        <a:rPr lang="en-US" altLang="zh-CN" sz="2400" b="1" i="1" smtClean="0">
                                          <a:latin typeface="Cambria Math" panose="02040503050406030204" pitchFamily="18" charset="0"/>
                                        </a:rPr>
                                        <m:t>−</m:t>
                                      </m:r>
                                      <m:r>
                                        <a:rPr lang="zh-CN" altLang="en-US" sz="2400" b="1" i="1" smtClean="0">
                                          <a:latin typeface="Cambria Math" panose="02040503050406030204" pitchFamily="18" charset="0"/>
                                        </a:rPr>
                                        <m:t>𝝀</m:t>
                                      </m:r>
                                      <m:d>
                                        <m:dPr>
                                          <m:begChr m:val="‖"/>
                                          <m:endChr m:val="‖"/>
                                          <m:ctrlPr>
                                            <a:rPr lang="en-US" altLang="zh-CN" sz="2400" b="1" i="1">
                                              <a:latin typeface="Cambria Math" panose="02040503050406030204" pitchFamily="18" charset="0"/>
                                            </a:rPr>
                                          </m:ctrlPr>
                                        </m:dPr>
                                        <m:e>
                                          <m:r>
                                            <a:rPr lang="zh-CN" altLang="en-US" sz="2400" b="1" i="1">
                                              <a:latin typeface="Cambria Math" panose="02040503050406030204" pitchFamily="18" charset="0"/>
                                            </a:rPr>
                                            <m:t>𝝃</m:t>
                                          </m:r>
                                          <m:r>
                                            <a:rPr lang="en-US" altLang="zh-CN" sz="2400" b="1" i="1">
                                              <a:latin typeface="Cambria Math" panose="02040503050406030204" pitchFamily="18" charset="0"/>
                                            </a:rPr>
                                            <m:t>−</m:t>
                                          </m:r>
                                          <m:acc>
                                            <m:accPr>
                                              <m:chr m:val="̂"/>
                                              <m:ctrlPr>
                                                <a:rPr lang="en-US" altLang="zh-CN" sz="2400" b="1" i="1">
                                                  <a:latin typeface="Cambria Math" panose="02040503050406030204" pitchFamily="18" charset="0"/>
                                                </a:rPr>
                                              </m:ctrlPr>
                                            </m:acc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𝝃</m:t>
                                                  </m:r>
                                                </m:e>
                                                <m:sub>
                                                  <m:r>
                                                    <a:rPr lang="en-US" altLang="zh-CN" sz="2400" b="1" i="1">
                                                      <a:latin typeface="Cambria Math" panose="02040503050406030204" pitchFamily="18" charset="0"/>
                                                    </a:rPr>
                                                    <m:t>𝒊</m:t>
                                                  </m:r>
                                                </m:sub>
                                              </m:sSub>
                                            </m:e>
                                          </m:acc>
                                        </m:e>
                                      </m:d>
                                    </m:e>
                                  </m:d>
                                  <m:r>
                                    <a:rPr lang="en-US" altLang="zh-CN" sz="2400" b="1" i="1" smtClean="0">
                                      <a:latin typeface="Cambria Math" panose="02040503050406030204" pitchFamily="18" charset="0"/>
                                      <a:ea typeface="Cambria Math" panose="02040503050406030204" pitchFamily="18" charset="0"/>
                                    </a:rPr>
                                    <m:t>≤</m:t>
                                  </m:r>
                                  <m:sSub>
                                    <m:sSubPr>
                                      <m:ctrlPr>
                                        <a:rPr lang="en-US" altLang="zh-CN" sz="2400" b="1" i="1" smtClean="0">
                                          <a:latin typeface="Cambria Math" panose="02040503050406030204" pitchFamily="18" charset="0"/>
                                          <a:ea typeface="Cambria Math" panose="02040503050406030204" pitchFamily="18" charset="0"/>
                                        </a:rPr>
                                      </m:ctrlPr>
                                    </m:sSubPr>
                                    <m:e>
                                      <m:r>
                                        <a:rPr lang="en-US" altLang="zh-CN" sz="2400" b="1" i="1" smtClean="0">
                                          <a:latin typeface="Cambria Math" panose="02040503050406030204" pitchFamily="18" charset="0"/>
                                          <a:ea typeface="Cambria Math" panose="02040503050406030204" pitchFamily="18" charset="0"/>
                                        </a:rPr>
                                        <m:t>𝒔</m:t>
                                      </m:r>
                                    </m:e>
                                    <m:sub>
                                      <m:r>
                                        <a:rPr lang="en-US" altLang="zh-CN" sz="2400" b="1" i="1" smtClean="0">
                                          <a:latin typeface="Cambria Math" panose="02040503050406030204" pitchFamily="18" charset="0"/>
                                          <a:ea typeface="Cambria Math" panose="02040503050406030204" pitchFamily="18" charset="0"/>
                                        </a:rPr>
                                        <m:t>𝒊</m:t>
                                      </m:r>
                                    </m:sub>
                                  </m:sSub>
                                  <m:r>
                                    <a:rPr lang="en-US" altLang="zh-CN" sz="2400" b="1" i="1" smtClean="0">
                                      <a:latin typeface="Cambria Math" panose="02040503050406030204" pitchFamily="18" charset="0"/>
                                      <a:ea typeface="Cambria Math" panose="02040503050406030204" pitchFamily="18" charset="0"/>
                                    </a:rPr>
                                    <m:t>, </m:t>
                                  </m:r>
                                </m:e>
                              </m:func>
                              <m:r>
                                <a:rPr lang="en-US" altLang="zh-CN" sz="2400" b="1" i="1" smtClean="0">
                                  <a:latin typeface="Cambria Math" panose="02040503050406030204" pitchFamily="18" charset="0"/>
                                  <a:ea typeface="Cambria Math" panose="02040503050406030204" pitchFamily="18" charset="0"/>
                                </a:rPr>
                                <m:t>∀</m:t>
                              </m:r>
                              <m:r>
                                <a:rPr lang="en-US" altLang="zh-CN" sz="2400" b="1" i="1" smtClean="0">
                                  <a:latin typeface="Cambria Math" panose="02040503050406030204" pitchFamily="18" charset="0"/>
                                  <a:ea typeface="Cambria Math" panose="02040503050406030204" pitchFamily="18" charset="0"/>
                                </a:rPr>
                                <m:t>𝒊</m:t>
                              </m:r>
                              <m:r>
                                <a:rPr lang="en-US" altLang="zh-CN" sz="2400" b="1" i="1" smtClean="0">
                                  <a:latin typeface="Cambria Math" panose="02040503050406030204" pitchFamily="18" charset="0"/>
                                  <a:ea typeface="Cambria Math" panose="02040503050406030204" pitchFamily="18" charset="0"/>
                                </a:rPr>
                                <m:t>≤</m:t>
                              </m:r>
                              <m:r>
                                <a:rPr lang="en-US" altLang="zh-CN" sz="2400" b="1" i="1" smtClean="0">
                                  <a:latin typeface="Cambria Math" panose="02040503050406030204" pitchFamily="18" charset="0"/>
                                  <a:ea typeface="Cambria Math" panose="02040503050406030204" pitchFamily="18" charset="0"/>
                                </a:rPr>
                                <m:t>𝑵</m:t>
                              </m:r>
                            </m:e>
                            <m:e>
                              <m:r>
                                <a:rPr lang="zh-CN" altLang="en-US" sz="2400" b="1" i="1" smtClean="0">
                                  <a:latin typeface="Cambria Math" panose="02040503050406030204" pitchFamily="18" charset="0"/>
                                </a:rPr>
                                <m:t>𝝀</m:t>
                              </m:r>
                              <m:r>
                                <a:rPr lang="zh-CN" altLang="en-US" sz="2400" b="1" i="1" smtClean="0">
                                  <a:latin typeface="Cambria Math" panose="02040503050406030204" pitchFamily="18" charset="0"/>
                                </a:rPr>
                                <m:t>≥</m:t>
                              </m:r>
                              <m:r>
                                <a:rPr lang="en-US" altLang="zh-CN" sz="2400" b="1" i="1" smtClean="0">
                                  <a:latin typeface="Cambria Math" panose="02040503050406030204" pitchFamily="18" charset="0"/>
                                </a:rPr>
                                <m:t>𝟎</m:t>
                              </m:r>
                            </m:e>
                          </m:eqArr>
                        </m:e>
                      </m:d>
                    </m:oMath>
                  </m:oMathPara>
                </a14:m>
                <a:endParaRPr lang="en-US" altLang="zh-CN" sz="2400" dirty="0"/>
              </a:p>
            </p:txBody>
          </p:sp>
        </mc:Choice>
        <mc:Fallback xmlns="">
          <p:sp>
            <p:nvSpPr>
              <p:cNvPr id="11" name="文本框 10">
                <a:extLst>
                  <a:ext uri="{FF2B5EF4-FFF2-40B4-BE49-F238E27FC236}">
                    <a16:creationId xmlns:a16="http://schemas.microsoft.com/office/drawing/2014/main" id="{DC0BBF22-0107-49FE-B127-895D9692433D}"/>
                  </a:ext>
                </a:extLst>
              </p:cNvPr>
              <p:cNvSpPr txBox="1">
                <a:spLocks noRot="1" noChangeAspect="1" noMove="1" noResize="1" noEditPoints="1" noAdjustHandles="1" noChangeArrowheads="1" noChangeShapeType="1" noTextEdit="1"/>
              </p:cNvSpPr>
              <p:nvPr/>
            </p:nvSpPr>
            <p:spPr>
              <a:xfrm>
                <a:off x="3093794" y="2159422"/>
                <a:ext cx="6152909" cy="2906501"/>
              </a:xfrm>
              <a:prstGeom prst="rect">
                <a:avLst/>
              </a:prstGeom>
              <a:blipFill>
                <a:blip r:embed="rId4"/>
                <a:stretch>
                  <a:fillRect r="-595"/>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051F6E0F-DDE5-42D1-8A5D-DEE8EEC96631}"/>
              </a:ext>
            </a:extLst>
          </p:cNvPr>
          <p:cNvSpPr txBox="1"/>
          <p:nvPr/>
        </p:nvSpPr>
        <p:spPr>
          <a:xfrm>
            <a:off x="418618" y="5476409"/>
            <a:ext cx="11354763" cy="707886"/>
          </a:xfrm>
          <a:prstGeom prst="rect">
            <a:avLst/>
          </a:prstGeom>
          <a:noFill/>
        </p:spPr>
        <p:txBody>
          <a:bodyPr wrap="square" rtlCol="0">
            <a:spAutoFit/>
          </a:bodyPr>
          <a:lstStyle/>
          <a:p>
            <a:r>
              <a:rPr lang="en-US" altLang="zh-CN" sz="2000" dirty="0">
                <a:latin typeface="Arial" panose="020B0604020202020204" pitchFamily="34" charset="0"/>
                <a:cs typeface="Arial" panose="020B0604020202020204" pitchFamily="34" charset="0"/>
              </a:rPr>
              <a:t>As</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such, the problem is transformed into a finite convex program and can be solved by existing convex optimization techniques.</a:t>
            </a:r>
            <a:endParaRPr lang="zh-CN"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2029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19</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Discrepancy-based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523220"/>
          </a:xfrm>
          <a:prstGeom prst="rect">
            <a:avLst/>
          </a:prstGeom>
          <a:noFill/>
        </p:spPr>
        <p:txBody>
          <a:bodyPr wrap="square">
            <a:spAutoFit/>
          </a:bodyPr>
          <a:lstStyle/>
          <a:p>
            <a:r>
              <a:rPr lang="en-US" altLang="zh-CN" sz="28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Special Case</a:t>
            </a:r>
            <a:endParaRPr lang="zh-CN" altLang="en-US" sz="2800" b="1" dirty="0">
              <a:solidFill>
                <a:srgbClr val="035F78"/>
              </a:solidFill>
              <a:latin typeface="Bookman Old Style" panose="02050604050505020204" pitchFamily="18" charset="0"/>
            </a:endParaRPr>
          </a:p>
        </p:txBody>
      </p:sp>
      <p:sp>
        <p:nvSpPr>
          <p:cNvPr id="8" name="文本框 7">
            <a:extLst>
              <a:ext uri="{FF2B5EF4-FFF2-40B4-BE49-F238E27FC236}">
                <a16:creationId xmlns:a16="http://schemas.microsoft.com/office/drawing/2014/main" id="{B1B02858-2543-4DEC-A7A6-C240CE8FC8E9}"/>
              </a:ext>
            </a:extLst>
          </p:cNvPr>
          <p:cNvSpPr txBox="1"/>
          <p:nvPr/>
        </p:nvSpPr>
        <p:spPr>
          <a:xfrm>
            <a:off x="418617" y="1513929"/>
            <a:ext cx="11248663" cy="707886"/>
          </a:xfrm>
          <a:prstGeom prst="rect">
            <a:avLst/>
          </a:prstGeom>
          <a:noFill/>
        </p:spPr>
        <p:txBody>
          <a:bodyPr wrap="square">
            <a:spAutoFit/>
          </a:bodyPr>
          <a:lstStyle/>
          <a:p>
            <a:pPr>
              <a:spcAft>
                <a:spcPts val="600"/>
              </a:spcAft>
            </a:pPr>
            <a:r>
              <a:rPr lang="en-US" altLang="zh-CN" sz="2000" dirty="0">
                <a:latin typeface="Arial" panose="020B0604020202020204" pitchFamily="34" charset="0"/>
                <a:cs typeface="Arial" panose="020B0604020202020204" pitchFamily="34" charset="0"/>
              </a:rPr>
              <a:t>For the case of quadratic loss (possibly non-convex and non-concave), we still can derive its exact form.</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C0BBF22-0107-49FE-B127-895D9692433D}"/>
                  </a:ext>
                </a:extLst>
              </p:cNvPr>
              <p:cNvSpPr txBox="1"/>
              <p:nvPr/>
            </p:nvSpPr>
            <p:spPr>
              <a:xfrm>
                <a:off x="3535453" y="3395964"/>
                <a:ext cx="6152909" cy="2611741"/>
              </a:xfrm>
              <a:prstGeom prst="rect">
                <a:avLst/>
              </a:prstGeom>
              <a:noFill/>
            </p:spPr>
            <p:txBody>
              <a:bodyPr wrap="square">
                <a:spAutoFit/>
              </a:bodyPr>
              <a:lstStyle/>
              <a:p>
                <a14:m>
                  <m:oMath xmlns:m="http://schemas.openxmlformats.org/officeDocument/2006/math">
                    <m:func>
                      <m:funcPr>
                        <m:ctrlPr>
                          <a:rPr lang="en-US" altLang="zh-CN" sz="2800" i="1" smtClean="0">
                            <a:latin typeface="Cambria Math" panose="02040503050406030204" pitchFamily="18" charset="0"/>
                          </a:rPr>
                        </m:ctrlPr>
                      </m:funcPr>
                      <m:fName>
                        <m:limLow>
                          <m:limLowPr>
                            <m:ctrlPr>
                              <a:rPr lang="en-US" altLang="zh-CN" sz="2800" i="1">
                                <a:latin typeface="Cambria Math" panose="02040503050406030204" pitchFamily="18" charset="0"/>
                              </a:rPr>
                            </m:ctrlPr>
                          </m:limLowPr>
                          <m:e>
                            <m:r>
                              <m:rPr>
                                <m:sty m:val="p"/>
                              </m:rPr>
                              <a:rPr lang="en-US" altLang="zh-CN" sz="2800">
                                <a:latin typeface="Cambria Math" panose="02040503050406030204" pitchFamily="18" charset="0"/>
                              </a:rPr>
                              <m:t>max</m:t>
                            </m:r>
                          </m:e>
                          <m:lim>
                            <m:r>
                              <a:rPr lang="en-US" altLang="zh-CN" sz="2800" i="1">
                                <a:latin typeface="Cambria Math" panose="02040503050406030204" pitchFamily="18" charset="0"/>
                              </a:rPr>
                              <m:t>𝑃</m:t>
                            </m:r>
                            <m:r>
                              <a:rPr lang="en-US" altLang="zh-CN" sz="2800" i="1">
                                <a:latin typeface="Cambria Math" panose="02040503050406030204" pitchFamily="18" charset="0"/>
                                <a:ea typeface="Cambria Math" panose="02040503050406030204" pitchFamily="18" charset="0"/>
                              </a:rPr>
                              <m:t>∈</m:t>
                            </m:r>
                            <m:sSub>
                              <m:sSubPr>
                                <m:ctrlPr>
                                  <a:rPr lang="en-US" altLang="zh-CN" sz="2800" i="1">
                                    <a:latin typeface="Cambria Math" panose="02040503050406030204" pitchFamily="18" charset="0"/>
                                  </a:rPr>
                                </m:ctrlPr>
                              </m:sSubPr>
                              <m:e>
                                <m:r>
                                  <a:rPr lang="zh-CN" altLang="en-US" sz="2800" i="1">
                                    <a:latin typeface="Cambria Math" panose="02040503050406030204" pitchFamily="18" charset="0"/>
                                  </a:rPr>
                                  <m:t>𝔹</m:t>
                                </m:r>
                              </m:e>
                              <m:sub>
                                <m:r>
                                  <a:rPr lang="zh-CN" altLang="en-US" sz="2800" i="1" smtClean="0">
                                    <a:latin typeface="Cambria Math" panose="02040503050406030204" pitchFamily="18" charset="0"/>
                                  </a:rPr>
                                  <m:t>𝜀</m:t>
                                </m:r>
                              </m:sub>
                            </m:sSub>
                            <m:d>
                              <m:dPr>
                                <m:ctrlPr>
                                  <a:rPr lang="en-US" altLang="zh-CN" sz="2800" i="1">
                                    <a:latin typeface="Cambria Math" panose="02040503050406030204" pitchFamily="18" charset="0"/>
                                  </a:rPr>
                                </m:ctrlPr>
                              </m:dPr>
                              <m:e>
                                <m:acc>
                                  <m:accPr>
                                    <m:chr m:val="̂"/>
                                    <m:ctrlPr>
                                      <a:rPr lang="en-US" altLang="zh-CN" sz="2800" i="1">
                                        <a:latin typeface="Cambria Math" panose="02040503050406030204" pitchFamily="18" charset="0"/>
                                      </a:rPr>
                                    </m:ctrlPr>
                                  </m:accP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𝑃</m:t>
                                        </m:r>
                                      </m:e>
                                      <m:sub>
                                        <m:r>
                                          <a:rPr lang="en-US" altLang="zh-CN" sz="2800" i="1">
                                            <a:latin typeface="Cambria Math" panose="02040503050406030204" pitchFamily="18" charset="0"/>
                                          </a:rPr>
                                          <m:t>𝑁</m:t>
                                        </m:r>
                                      </m:sub>
                                    </m:sSub>
                                  </m:e>
                                </m:acc>
                              </m:e>
                            </m:d>
                          </m:lim>
                        </m:limLow>
                      </m:fNa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𝐸</m:t>
                            </m:r>
                          </m:e>
                          <m:sub>
                            <m:r>
                              <a:rPr lang="en-US" altLang="zh-CN" sz="2800" i="1">
                                <a:latin typeface="Cambria Math" panose="02040503050406030204" pitchFamily="18" charset="0"/>
                              </a:rPr>
                              <m:t>𝑃</m:t>
                            </m:r>
                          </m:sub>
                        </m:sSub>
                        <m:r>
                          <a:rPr lang="en-US" altLang="zh-CN" sz="2800" i="1">
                            <a:latin typeface="Cambria Math" panose="02040503050406030204" pitchFamily="18" charset="0"/>
                          </a:rPr>
                          <m:t>[</m:t>
                        </m:r>
                        <m:r>
                          <a:rPr lang="en-US" altLang="zh-CN" sz="2800" i="1">
                            <a:latin typeface="Cambria Math" panose="02040503050406030204" pitchFamily="18" charset="0"/>
                          </a:rPr>
                          <m:t>h</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r>
                          <a:rPr lang="zh-CN" altLang="en-US" sz="2800" i="1">
                            <a:latin typeface="Cambria Math" panose="02040503050406030204" pitchFamily="18" charset="0"/>
                          </a:rPr>
                          <m:t>𝜉</m:t>
                        </m:r>
                        <m:r>
                          <a:rPr lang="en-US" altLang="zh-CN" sz="2800" i="1">
                            <a:latin typeface="Cambria Math" panose="02040503050406030204" pitchFamily="18" charset="0"/>
                          </a:rPr>
                          <m:t>)]</m:t>
                        </m:r>
                      </m:e>
                    </m:func>
                    <m:r>
                      <a:rPr lang="en-US" altLang="zh-CN" sz="2400" b="1" i="1" smtClean="0">
                        <a:latin typeface="Cambria Math" panose="02040503050406030204" pitchFamily="18" charset="0"/>
                      </a:rPr>
                      <m:t>=</m:t>
                    </m:r>
                    <m:d>
                      <m:dPr>
                        <m:begChr m:val="{"/>
                        <m:endChr m:val=""/>
                        <m:ctrlPr>
                          <a:rPr lang="en-US" altLang="zh-CN" sz="2400" b="1" i="1" smtClean="0">
                            <a:latin typeface="Cambria Math" panose="02040503050406030204" pitchFamily="18" charset="0"/>
                          </a:rPr>
                        </m:ctrlPr>
                      </m:dPr>
                      <m:e>
                        <m:m>
                          <m:mPr>
                            <m:mcs>
                              <m:mc>
                                <m:mcPr>
                                  <m:count m:val="1"/>
                                  <m:mcJc m:val="center"/>
                                </m:mcPr>
                              </m:mc>
                            </m:mcs>
                            <m:ctrlPr>
                              <a:rPr lang="en-US" altLang="zh-CN" sz="2400" b="1" i="1" smtClean="0">
                                <a:latin typeface="Cambria Math" panose="02040503050406030204" pitchFamily="18" charset="0"/>
                              </a:rPr>
                            </m:ctrlPr>
                          </m:mPr>
                          <m:mr>
                            <m:e>
                              <m:func>
                                <m:funcPr>
                                  <m:ctrlPr>
                                    <a:rPr lang="en-US" altLang="zh-CN" sz="2400" b="1" i="1">
                                      <a:latin typeface="Cambria Math" panose="02040503050406030204" pitchFamily="18" charset="0"/>
                                    </a:rPr>
                                  </m:ctrlPr>
                                </m:funcPr>
                                <m:fName>
                                  <m:limLow>
                                    <m:limLowPr>
                                      <m:ctrlPr>
                                        <a:rPr lang="en-US" altLang="zh-CN" sz="2400" b="1" i="1">
                                          <a:latin typeface="Cambria Math" panose="02040503050406030204" pitchFamily="18" charset="0"/>
                                        </a:rPr>
                                      </m:ctrlPr>
                                    </m:limLowPr>
                                    <m:e>
                                      <m:r>
                                        <m:rPr>
                                          <m:sty m:val="p"/>
                                        </m:rPr>
                                        <a:rPr lang="en-US" altLang="zh-CN" sz="2400">
                                          <a:latin typeface="Cambria Math" panose="02040503050406030204" pitchFamily="18" charset="0"/>
                                        </a:rPr>
                                        <m:t>inf</m:t>
                                      </m:r>
                                    </m:e>
                                    <m:lim>
                                      <m:r>
                                        <a:rPr lang="zh-CN" altLang="en-US" sz="2400" b="1" i="1">
                                          <a:latin typeface="Cambria Math" panose="02040503050406030204" pitchFamily="18" charset="0"/>
                                        </a:rPr>
                                        <m:t>𝛾</m:t>
                                      </m:r>
                                      <m:r>
                                        <a:rPr lang="en-US" altLang="zh-CN" sz="2400" b="1" i="1">
                                          <a:latin typeface="Cambria Math" panose="02040503050406030204" pitchFamily="18" charset="0"/>
                                        </a:rPr>
                                        <m:t>,</m:t>
                                      </m:r>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𝒔</m:t>
                                          </m:r>
                                        </m:e>
                                        <m:sub>
                                          <m:r>
                                            <a:rPr lang="en-US" altLang="zh-CN" sz="2400" b="1" i="1">
                                              <a:latin typeface="Cambria Math" panose="02040503050406030204" pitchFamily="18" charset="0"/>
                                            </a:rPr>
                                            <m:t>𝒊</m:t>
                                          </m:r>
                                        </m:sub>
                                      </m:sSub>
                                    </m:lim>
                                  </m:limLow>
                                  <m:r>
                                    <a:rPr lang="en-US" altLang="zh-CN" sz="2400" b="1" i="1">
                                      <a:latin typeface="Cambria Math" panose="02040503050406030204" pitchFamily="18" charset="0"/>
                                    </a:rPr>
                                    <m:t> </m:t>
                                  </m:r>
                                </m:fName>
                                <m:e>
                                  <m:r>
                                    <a:rPr lang="en-US" altLang="zh-CN" sz="2400" b="1" i="1" smtClean="0">
                                      <a:latin typeface="Cambria Math" panose="02040503050406030204" pitchFamily="18" charset="0"/>
                                    </a:rPr>
                                    <m:t>   </m:t>
                                  </m:r>
                                  <m:r>
                                    <a:rPr lang="zh-CN" altLang="en-US" sz="2400" b="1" i="1">
                                      <a:latin typeface="Cambria Math" panose="02040503050406030204" pitchFamily="18" charset="0"/>
                                    </a:rPr>
                                    <m:t>𝛾</m:t>
                                  </m:r>
                                  <m:sSup>
                                    <m:sSupPr>
                                      <m:ctrlPr>
                                        <a:rPr lang="en-US" altLang="zh-CN" sz="2400" b="1" i="1">
                                          <a:latin typeface="Cambria Math" panose="02040503050406030204" pitchFamily="18" charset="0"/>
                                        </a:rPr>
                                      </m:ctrlPr>
                                    </m:sSupPr>
                                    <m:e>
                                      <m:r>
                                        <a:rPr lang="zh-CN" altLang="en-US" sz="2400" b="1" i="1">
                                          <a:latin typeface="Cambria Math" panose="02040503050406030204" pitchFamily="18" charset="0"/>
                                        </a:rPr>
                                        <m:t>𝜺</m:t>
                                      </m:r>
                                    </m:e>
                                    <m:sup>
                                      <m:r>
                                        <a:rPr lang="en-US" altLang="zh-CN" sz="2400" b="1" i="1">
                                          <a:latin typeface="Cambria Math" panose="02040503050406030204" pitchFamily="18" charset="0"/>
                                        </a:rPr>
                                        <m:t>𝟐</m:t>
                                      </m:r>
                                    </m:sup>
                                  </m:sSup>
                                </m:e>
                              </m:func>
                              <m:r>
                                <a:rPr lang="en-US" altLang="zh-CN" sz="2400" b="1" i="1">
                                  <a:latin typeface="Cambria Math" panose="02040503050406030204" pitchFamily="18" charset="0"/>
                                </a:rPr>
                                <m:t>+</m:t>
                              </m:r>
                              <m:f>
                                <m:fPr>
                                  <m:ctrlPr>
                                    <a:rPr lang="en-US" altLang="zh-CN" sz="2400" b="1" i="1">
                                      <a:latin typeface="Cambria Math" panose="02040503050406030204" pitchFamily="18" charset="0"/>
                                    </a:rPr>
                                  </m:ctrlPr>
                                </m:fPr>
                                <m:num>
                                  <m:r>
                                    <a:rPr lang="en-US" altLang="zh-CN" sz="2400" b="1" i="1">
                                      <a:latin typeface="Cambria Math" panose="02040503050406030204" pitchFamily="18" charset="0"/>
                                    </a:rPr>
                                    <m:t>𝟏</m:t>
                                  </m:r>
                                </m:num>
                                <m:den>
                                  <m:r>
                                    <a:rPr lang="en-US" altLang="zh-CN" sz="2400" b="1" i="1">
                                      <a:latin typeface="Cambria Math" panose="02040503050406030204" pitchFamily="18" charset="0"/>
                                    </a:rPr>
                                    <m:t>𝑵</m:t>
                                  </m:r>
                                </m:den>
                              </m:f>
                              <m:nary>
                                <m:naryPr>
                                  <m:chr m:val="∑"/>
                                  <m:ctrlPr>
                                    <a:rPr lang="en-US" altLang="zh-CN" sz="2400" b="1" i="1">
                                      <a:latin typeface="Cambria Math" panose="02040503050406030204" pitchFamily="18" charset="0"/>
                                    </a:rPr>
                                  </m:ctrlPr>
                                </m:naryPr>
                                <m:sub>
                                  <m:r>
                                    <m:rPr>
                                      <m:brk m:alnAt="23"/>
                                    </m:rPr>
                                    <a:rPr lang="en-US" altLang="zh-CN" sz="2400" b="1" i="1">
                                      <a:latin typeface="Cambria Math" panose="02040503050406030204" pitchFamily="18" charset="0"/>
                                    </a:rPr>
                                    <m:t>𝒊</m:t>
                                  </m:r>
                                  <m:r>
                                    <a:rPr lang="en-US" altLang="zh-CN" sz="2400" b="1" i="1">
                                      <a:latin typeface="Cambria Math" panose="02040503050406030204" pitchFamily="18" charset="0"/>
                                    </a:rPr>
                                    <m:t>=</m:t>
                                  </m:r>
                                  <m:r>
                                    <a:rPr lang="en-US" altLang="zh-CN" sz="2400" b="1" i="1">
                                      <a:latin typeface="Cambria Math" panose="02040503050406030204" pitchFamily="18" charset="0"/>
                                    </a:rPr>
                                    <m:t>𝟏</m:t>
                                  </m:r>
                                </m:sub>
                                <m:sup>
                                  <m:r>
                                    <a:rPr lang="en-US" altLang="zh-CN" sz="2400" b="1" i="1">
                                      <a:latin typeface="Cambria Math" panose="02040503050406030204" pitchFamily="18" charset="0"/>
                                    </a:rPr>
                                    <m:t>𝑵</m:t>
                                  </m:r>
                                </m:sup>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𝒔</m:t>
                                      </m:r>
                                    </m:e>
                                    <m:sub>
                                      <m:r>
                                        <a:rPr lang="en-US" altLang="zh-CN" sz="2400" b="1" i="1">
                                          <a:latin typeface="Cambria Math" panose="02040503050406030204" pitchFamily="18" charset="0"/>
                                        </a:rPr>
                                        <m:t>𝒊</m:t>
                                      </m:r>
                                    </m:sub>
                                  </m:sSub>
                                </m:e>
                              </m:nary>
                            </m:e>
                          </m:mr>
                          <m:mr>
                            <m:e>
                              <m:r>
                                <a:rPr lang="en-US" altLang="zh-CN" sz="2400" b="1" i="1">
                                  <a:latin typeface="Cambria Math" panose="02040503050406030204" pitchFamily="18" charset="0"/>
                                </a:rPr>
                                <m:t>𝒔</m:t>
                              </m:r>
                              <m:r>
                                <a:rPr lang="en-US" altLang="zh-CN" sz="2400" b="1" i="1">
                                  <a:latin typeface="Cambria Math" panose="02040503050406030204" pitchFamily="18" charset="0"/>
                                </a:rPr>
                                <m:t>.</m:t>
                              </m:r>
                              <m:r>
                                <a:rPr lang="en-US" altLang="zh-CN" sz="2400" b="1" i="1">
                                  <a:latin typeface="Cambria Math" panose="02040503050406030204" pitchFamily="18" charset="0"/>
                                </a:rPr>
                                <m:t>𝒕</m:t>
                              </m:r>
                              <m:r>
                                <a:rPr lang="en-US" altLang="zh-CN" sz="2400" b="1" i="1">
                                  <a:latin typeface="Cambria Math" panose="02040503050406030204" pitchFamily="18" charset="0"/>
                                </a:rPr>
                                <m:t>.</m:t>
                              </m:r>
                              <m:r>
                                <a:rPr lang="en-US" altLang="zh-CN" sz="2400" i="1">
                                  <a:latin typeface="Cambria Math" panose="02040503050406030204" pitchFamily="18" charset="0"/>
                                </a:rPr>
                                <m:t> </m:t>
                              </m:r>
                              <m:d>
                                <m:dPr>
                                  <m:ctrlPr>
                                    <a:rPr lang="en-US" altLang="zh-CN" sz="2400" i="1">
                                      <a:latin typeface="Cambria Math" panose="02040503050406030204" pitchFamily="18" charset="0"/>
                                    </a:rPr>
                                  </m:ctrlPr>
                                </m:dPr>
                                <m:e>
                                  <m:m>
                                    <m:mPr>
                                      <m:mcs>
                                        <m:mc>
                                          <m:mcPr>
                                            <m:count m:val="2"/>
                                            <m:mcJc m:val="center"/>
                                          </m:mcPr>
                                        </m:mc>
                                      </m:mcs>
                                      <m:ctrlPr>
                                        <a:rPr lang="en-US" altLang="zh-CN" sz="2400" i="1">
                                          <a:latin typeface="Cambria Math" panose="02040503050406030204" pitchFamily="18" charset="0"/>
                                        </a:rPr>
                                      </m:ctrlPr>
                                    </m:mPr>
                                    <m:mr>
                                      <m:e>
                                        <m:r>
                                          <a:rPr lang="zh-CN" altLang="en-US" sz="2400" b="1" i="1">
                                            <a:latin typeface="Cambria Math" panose="02040503050406030204" pitchFamily="18" charset="0"/>
                                          </a:rPr>
                                          <m:t>𝛾</m:t>
                                        </m:r>
                                        <m:r>
                                          <a:rPr lang="en-US" altLang="zh-CN" sz="2400" i="1">
                                            <a:latin typeface="Cambria Math" panose="02040503050406030204" pitchFamily="18" charset="0"/>
                                          </a:rPr>
                                          <m:t>−</m:t>
                                        </m:r>
                                        <m:r>
                                          <a:rPr lang="en-US" altLang="zh-CN" sz="2400" i="1">
                                            <a:latin typeface="Cambria Math" panose="02040503050406030204" pitchFamily="18" charset="0"/>
                                          </a:rPr>
                                          <m:t>𝑄</m:t>
                                        </m:r>
                                      </m:e>
                                      <m:e>
                                        <m:r>
                                          <a:rPr lang="en-US" altLang="zh-CN" sz="2400" i="1">
                                            <a:latin typeface="Cambria Math" panose="02040503050406030204" pitchFamily="18" charset="0"/>
                                          </a:rPr>
                                          <m:t>𝑞</m:t>
                                        </m:r>
                                        <m:r>
                                          <a:rPr lang="en-US" altLang="zh-CN" sz="2400" i="1">
                                            <a:latin typeface="Cambria Math" panose="02040503050406030204" pitchFamily="18" charset="0"/>
                                          </a:rPr>
                                          <m:t>+</m:t>
                                        </m:r>
                                        <m:r>
                                          <a:rPr lang="zh-CN" altLang="en-US" sz="2400" b="1" i="1">
                                            <a:latin typeface="Cambria Math" panose="02040503050406030204" pitchFamily="18" charset="0"/>
                                          </a:rPr>
                                          <m:t>𝛾</m:t>
                                        </m:r>
                                        <m:acc>
                                          <m:accPr>
                                            <m:chr m:val="̂"/>
                                            <m:ctrlPr>
                                              <a:rPr lang="zh-CN" altLang="en-US" sz="2400" b="1" i="1">
                                                <a:latin typeface="Cambria Math" panose="02040503050406030204" pitchFamily="18" charset="0"/>
                                              </a:rPr>
                                            </m:ctrlPr>
                                          </m:accPr>
                                          <m:e>
                                            <m:sSub>
                                              <m:sSubPr>
                                                <m:ctrlPr>
                                                  <a:rPr lang="en-US" altLang="zh-CN" sz="2800" b="1" i="1">
                                                    <a:latin typeface="Cambria Math" panose="02040503050406030204" pitchFamily="18" charset="0"/>
                                                  </a:rPr>
                                                </m:ctrlPr>
                                              </m:sSubPr>
                                              <m:e>
                                                <m:r>
                                                  <a:rPr lang="zh-CN" altLang="en-US" sz="2800" b="1" i="1">
                                                    <a:latin typeface="Cambria Math" panose="02040503050406030204" pitchFamily="18" charset="0"/>
                                                  </a:rPr>
                                                  <m:t>𝝃</m:t>
                                                </m:r>
                                              </m:e>
                                              <m:sub>
                                                <m:r>
                                                  <a:rPr lang="en-US" altLang="zh-CN" sz="2800" b="1" i="1">
                                                    <a:latin typeface="Cambria Math" panose="02040503050406030204" pitchFamily="18" charset="0"/>
                                                  </a:rPr>
                                                  <m:t>𝒊</m:t>
                                                </m:r>
                                              </m:sub>
                                            </m:sSub>
                                          </m:e>
                                        </m:acc>
                                      </m:e>
                                    </m:mr>
                                    <m:mr>
                                      <m:e>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𝑞</m:t>
                                            </m:r>
                                          </m:e>
                                          <m:sup>
                                            <m:r>
                                              <a:rPr lang="en-US" altLang="zh-CN" sz="2400" i="1">
                                                <a:latin typeface="Cambria Math" panose="02040503050406030204" pitchFamily="18" charset="0"/>
                                              </a:rPr>
                                              <m:t>𝑇</m:t>
                                            </m:r>
                                          </m:sup>
                                        </m:sSup>
                                        <m:r>
                                          <a:rPr lang="en-US" altLang="zh-CN" sz="2400" i="1">
                                            <a:latin typeface="Cambria Math" panose="02040503050406030204" pitchFamily="18" charset="0"/>
                                          </a:rPr>
                                          <m:t>+</m:t>
                                        </m:r>
                                        <m:r>
                                          <a:rPr lang="zh-CN" altLang="en-US" sz="2000" b="1" i="1">
                                            <a:latin typeface="Cambria Math" panose="02040503050406030204" pitchFamily="18" charset="0"/>
                                          </a:rPr>
                                          <m:t>𝛾</m:t>
                                        </m:r>
                                        <m:sSup>
                                          <m:sSupPr>
                                            <m:ctrlPr>
                                              <a:rPr lang="en-US" altLang="zh-CN" sz="2400" b="1" i="1">
                                                <a:latin typeface="Cambria Math" panose="02040503050406030204" pitchFamily="18" charset="0"/>
                                              </a:rPr>
                                            </m:ctrlPr>
                                          </m:sSupPr>
                                          <m:e>
                                            <m:acc>
                                              <m:accPr>
                                                <m:chr m:val="̂"/>
                                                <m:ctrlPr>
                                                  <a:rPr lang="en-US" altLang="zh-CN" sz="2400" b="1" i="1">
                                                    <a:latin typeface="Cambria Math" panose="02040503050406030204" pitchFamily="18" charset="0"/>
                                                  </a:rPr>
                                                </m:ctrlPr>
                                              </m:accPr>
                                              <m:e>
                                                <m:sSub>
                                                  <m:sSubPr>
                                                    <m:ctrlPr>
                                                      <a:rPr lang="en-US" altLang="zh-CN" sz="2800" b="1" i="1">
                                                        <a:latin typeface="Cambria Math" panose="02040503050406030204" pitchFamily="18" charset="0"/>
                                                      </a:rPr>
                                                    </m:ctrlPr>
                                                  </m:sSubPr>
                                                  <m:e>
                                                    <m:r>
                                                      <a:rPr lang="zh-CN" altLang="en-US" sz="2800" b="1" i="1">
                                                        <a:latin typeface="Cambria Math" panose="02040503050406030204" pitchFamily="18" charset="0"/>
                                                      </a:rPr>
                                                      <m:t>𝝃</m:t>
                                                    </m:r>
                                                  </m:e>
                                                  <m:sub>
                                                    <m:r>
                                                      <a:rPr lang="en-US" altLang="zh-CN" sz="2800" b="1" i="1">
                                                        <a:latin typeface="Cambria Math" panose="02040503050406030204" pitchFamily="18" charset="0"/>
                                                      </a:rPr>
                                                      <m:t>𝒊</m:t>
                                                    </m:r>
                                                  </m:sub>
                                                </m:sSub>
                                              </m:e>
                                            </m:acc>
                                          </m:e>
                                          <m:sup>
                                            <m:r>
                                              <a:rPr lang="en-US" altLang="zh-CN" sz="2400" b="1" i="1">
                                                <a:latin typeface="Cambria Math" panose="02040503050406030204" pitchFamily="18" charset="0"/>
                                              </a:rPr>
                                              <m:t>𝑻</m:t>
                                            </m:r>
                                          </m:sup>
                                        </m:sSup>
                                      </m:e>
                                      <m:e>
                                        <m:sSubSup>
                                          <m:sSubSupPr>
                                            <m:ctrlPr>
                                              <a:rPr lang="en-US" altLang="zh-CN" sz="2400" i="1">
                                                <a:latin typeface="Cambria Math" panose="02040503050406030204" pitchFamily="18" charset="0"/>
                                              </a:rPr>
                                            </m:ctrlPr>
                                          </m:sSubSupPr>
                                          <m:e>
                                            <m:sSub>
                                              <m:sSubPr>
                                                <m:ctrlPr>
                                                  <a:rPr lang="en-US" altLang="zh-CN" sz="2400" b="1" i="1">
                                                    <a:latin typeface="Cambria Math" panose="02040503050406030204" pitchFamily="18" charset="0"/>
                                                  </a:rPr>
                                                </m:ctrlPr>
                                              </m:sSubPr>
                                              <m:e>
                                                <m:r>
                                                  <a:rPr lang="en-US" altLang="zh-CN" sz="2400" b="1" i="1">
                                                    <a:latin typeface="Cambria Math" panose="02040503050406030204" pitchFamily="18" charset="0"/>
                                                  </a:rPr>
                                                  <m:t>𝒔</m:t>
                                                </m:r>
                                              </m:e>
                                              <m:sub>
                                                <m:r>
                                                  <a:rPr lang="en-US" altLang="zh-CN" sz="2400" b="1" i="1">
                                                    <a:latin typeface="Cambria Math" panose="02040503050406030204" pitchFamily="18" charset="0"/>
                                                  </a:rPr>
                                                  <m:t>𝒊</m:t>
                                                </m:r>
                                              </m:sub>
                                            </m:sSub>
                                            <m:r>
                                              <a:rPr lang="en-US" altLang="zh-CN" sz="2400" b="1" i="1">
                                                <a:latin typeface="Cambria Math" panose="02040503050406030204" pitchFamily="18" charset="0"/>
                                              </a:rPr>
                                              <m:t>+</m:t>
                                            </m:r>
                                            <m:d>
                                              <m:dPr>
                                                <m:begChr m:val="‖"/>
                                                <m:endChr m:val="‖"/>
                                                <m:ctrlPr>
                                                  <a:rPr lang="en-US" altLang="zh-CN" sz="2400" b="1" i="1">
                                                    <a:latin typeface="Cambria Math" panose="02040503050406030204" pitchFamily="18" charset="0"/>
                                                  </a:rPr>
                                                </m:ctrlPr>
                                              </m:dPr>
                                              <m:e>
                                                <m:acc>
                                                  <m:accPr>
                                                    <m:chr m:val="̂"/>
                                                    <m:ctrlPr>
                                                      <a:rPr lang="en-US" altLang="zh-CN" sz="2400" b="1" i="1">
                                                        <a:latin typeface="Cambria Math" panose="02040503050406030204" pitchFamily="18" charset="0"/>
                                                      </a:rPr>
                                                    </m:ctrlPr>
                                                  </m:accPr>
                                                  <m:e>
                                                    <m:sSub>
                                                      <m:sSubPr>
                                                        <m:ctrlPr>
                                                          <a:rPr lang="en-US" altLang="zh-CN" sz="2400" b="1" i="1">
                                                            <a:latin typeface="Cambria Math" panose="02040503050406030204" pitchFamily="18" charset="0"/>
                                                          </a:rPr>
                                                        </m:ctrlPr>
                                                      </m:sSubPr>
                                                      <m:e>
                                                        <m:r>
                                                          <a:rPr lang="zh-CN" altLang="en-US" sz="2400" b="1" i="1">
                                                            <a:latin typeface="Cambria Math" panose="02040503050406030204" pitchFamily="18" charset="0"/>
                                                          </a:rPr>
                                                          <m:t>𝝃</m:t>
                                                        </m:r>
                                                      </m:e>
                                                      <m:sub>
                                                        <m:r>
                                                          <a:rPr lang="en-US" altLang="zh-CN" sz="2400" b="1" i="1">
                                                            <a:latin typeface="Cambria Math" panose="02040503050406030204" pitchFamily="18" charset="0"/>
                                                          </a:rPr>
                                                          <m:t>𝒊</m:t>
                                                        </m:r>
                                                      </m:sub>
                                                    </m:sSub>
                                                  </m:e>
                                                </m:acc>
                                              </m:e>
                                            </m:d>
                                          </m:e>
                                          <m:sub>
                                            <m:r>
                                              <a:rPr lang="en-US" altLang="zh-CN" sz="2400" i="1">
                                                <a:latin typeface="Cambria Math" panose="02040503050406030204" pitchFamily="18" charset="0"/>
                                              </a:rPr>
                                              <m:t>2</m:t>
                                            </m:r>
                                          </m:sub>
                                          <m:sup>
                                            <m:r>
                                              <a:rPr lang="en-US" altLang="zh-CN" sz="2400" i="1">
                                                <a:latin typeface="Cambria Math" panose="02040503050406030204" pitchFamily="18" charset="0"/>
                                              </a:rPr>
                                              <m:t>2</m:t>
                                            </m:r>
                                          </m:sup>
                                        </m:sSubSup>
                                      </m:e>
                                    </m:mr>
                                  </m:m>
                                </m:e>
                              </m:d>
                              <m:r>
                                <a:rPr lang="en-US" altLang="zh-CN" sz="2400" i="1" smtClean="0">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0</m:t>
                              </m:r>
                            </m:e>
                          </m:mr>
                        </m:m>
                      </m:e>
                    </m:d>
                  </m:oMath>
                </a14:m>
                <a:r>
                  <a:rPr lang="en-US" altLang="zh-CN" sz="2400" dirty="0"/>
                  <a:t> </a:t>
                </a:r>
                <a:endParaRPr lang="zh-CN" altLang="en-US" sz="2800" dirty="0"/>
              </a:p>
            </p:txBody>
          </p:sp>
        </mc:Choice>
        <mc:Fallback xmlns="">
          <p:sp>
            <p:nvSpPr>
              <p:cNvPr id="11" name="文本框 10">
                <a:extLst>
                  <a:ext uri="{FF2B5EF4-FFF2-40B4-BE49-F238E27FC236}">
                    <a16:creationId xmlns:a16="http://schemas.microsoft.com/office/drawing/2014/main" id="{DC0BBF22-0107-49FE-B127-895D9692433D}"/>
                  </a:ext>
                </a:extLst>
              </p:cNvPr>
              <p:cNvSpPr txBox="1">
                <a:spLocks noRot="1" noChangeAspect="1" noMove="1" noResize="1" noEditPoints="1" noAdjustHandles="1" noChangeArrowheads="1" noChangeShapeType="1" noTextEdit="1"/>
              </p:cNvSpPr>
              <p:nvPr/>
            </p:nvSpPr>
            <p:spPr>
              <a:xfrm>
                <a:off x="3535453" y="3395964"/>
                <a:ext cx="6152909" cy="261174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6A780B0-1E80-47E1-94DE-3AEA00F55670}"/>
                  </a:ext>
                </a:extLst>
              </p:cNvPr>
              <p:cNvSpPr txBox="1"/>
              <p:nvPr/>
            </p:nvSpPr>
            <p:spPr>
              <a:xfrm>
                <a:off x="418617" y="2372708"/>
                <a:ext cx="11354762" cy="707886"/>
              </a:xfrm>
              <a:prstGeom prst="rect">
                <a:avLst/>
              </a:prstGeom>
              <a:noFill/>
            </p:spPr>
            <p:txBody>
              <a:bodyPr wrap="square">
                <a:spAutoFit/>
              </a:bodyPr>
              <a:lstStyle/>
              <a:p>
                <a:r>
                  <a:rPr lang="en-US" altLang="zh-CN" sz="2000" b="0" i="0" u="none" strike="noStrike" baseline="0" dirty="0">
                    <a:latin typeface="Arial" panose="020B0604020202020204" pitchFamily="34" charset="0"/>
                    <a:cs typeface="Arial" panose="020B0604020202020204" pitchFamily="34" charset="0"/>
                  </a:rPr>
                  <a:t>Assume that </a:t>
                </a:r>
                <a14:m>
                  <m:oMath xmlns:m="http://schemas.openxmlformats.org/officeDocument/2006/math">
                    <m:r>
                      <a:rPr lang="en-US" altLang="zh-CN" sz="2000" i="1" smtClean="0">
                        <a:latin typeface="Cambria Math" panose="02040503050406030204" pitchFamily="18" charset="0"/>
                      </a:rPr>
                      <m:t>𝑥</m:t>
                    </m:r>
                    <m:d>
                      <m:dPr>
                        <m:ctrlPr>
                          <a:rPr lang="en-US" altLang="zh-CN" sz="2000" i="1" smtClean="0">
                            <a:latin typeface="Cambria Math" panose="02040503050406030204" pitchFamily="18" charset="0"/>
                          </a:rPr>
                        </m:ctrlPr>
                      </m:dPr>
                      <m:e>
                        <m:r>
                          <a:rPr lang="en-US" altLang="zh-CN" sz="2000" i="1" smtClean="0">
                            <a:latin typeface="Cambria Math" panose="02040503050406030204" pitchFamily="18" charset="0"/>
                          </a:rPr>
                          <m:t>𝜉</m:t>
                        </m:r>
                      </m:e>
                    </m:d>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zh-CN" altLang="en-US" sz="2000" i="1">
                            <a:latin typeface="Cambria Math" panose="02040503050406030204" pitchFamily="18" charset="0"/>
                          </a:rPr>
                          <m:t>𝜉</m:t>
                        </m:r>
                      </m:e>
                      <m:sup>
                        <m:r>
                          <a:rPr lang="en-US" altLang="zh-CN" sz="2000" b="0" i="1" smtClean="0">
                            <a:latin typeface="Cambria Math" panose="02040503050406030204" pitchFamily="18" charset="0"/>
                          </a:rPr>
                          <m:t>𝑇</m:t>
                        </m:r>
                      </m:sup>
                    </m:sSup>
                    <m:r>
                      <m:rPr>
                        <m:sty m:val="p"/>
                      </m:rPr>
                      <a:rPr lang="en-US" altLang="zh-CN" sz="2000" b="0" i="0" smtClean="0">
                        <a:latin typeface="Cambria Math" panose="02040503050406030204" pitchFamily="18" charset="0"/>
                      </a:rPr>
                      <m:t>Q</m:t>
                    </m:r>
                    <m:r>
                      <a:rPr lang="zh-CN" altLang="en-US" sz="2000" i="1">
                        <a:latin typeface="Cambria Math" panose="02040503050406030204" pitchFamily="18" charset="0"/>
                      </a:rPr>
                      <m:t>𝜉</m:t>
                    </m:r>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2</m:t>
                        </m:r>
                        <m:r>
                          <a:rPr lang="en-US" altLang="zh-CN" sz="2000" b="0" i="1" smtClean="0">
                            <a:latin typeface="Cambria Math" panose="02040503050406030204" pitchFamily="18" charset="0"/>
                          </a:rPr>
                          <m:t>𝑞</m:t>
                        </m:r>
                      </m:e>
                      <m:sup>
                        <m:r>
                          <a:rPr lang="en-US" altLang="zh-CN" sz="2000" i="1">
                            <a:latin typeface="Cambria Math" panose="02040503050406030204" pitchFamily="18" charset="0"/>
                          </a:rPr>
                          <m:t>𝑇</m:t>
                        </m:r>
                      </m:sup>
                    </m:sSup>
                    <m:r>
                      <a:rPr lang="zh-CN" altLang="en-US" sz="2000" i="1">
                        <a:latin typeface="Cambria Math" panose="02040503050406030204" pitchFamily="18" charset="0"/>
                      </a:rPr>
                      <m:t>𝜉</m:t>
                    </m:r>
                  </m:oMath>
                </a14:m>
                <a:r>
                  <a:rPr lang="en-US" altLang="zh-CN" sz="2000" b="0" i="0" u="none" strike="noStrike" baseline="0" dirty="0">
                    <a:latin typeface="Arial" panose="020B0604020202020204" pitchFamily="34" charset="0"/>
                    <a:cs typeface="Arial" panose="020B0604020202020204" pitchFamily="34" charset="0"/>
                  </a:rPr>
                  <a:t> is a (possibly indefinite) quadratic loss function. Then the worst-case risk coincides with the optimal value of a </a:t>
                </a:r>
                <a:r>
                  <a:rPr lang="en-US" altLang="zh-CN" sz="2000" b="0" i="0" u="none" strike="noStrike" baseline="0" dirty="0">
                    <a:solidFill>
                      <a:srgbClr val="FF0000"/>
                    </a:solidFill>
                    <a:latin typeface="Arial" panose="020B0604020202020204" pitchFamily="34" charset="0"/>
                    <a:cs typeface="Arial" panose="020B0604020202020204" pitchFamily="34" charset="0"/>
                  </a:rPr>
                  <a:t>tractable semidefinite program (SDP), </a:t>
                </a:r>
                <a:r>
                  <a:rPr lang="en-US" altLang="zh-CN" sz="2000" b="0" i="0" u="none" strike="noStrike" baseline="0" dirty="0">
                    <a:latin typeface="Arial" panose="020B0604020202020204" pitchFamily="34" charset="0"/>
                    <a:cs typeface="Arial" panose="020B0604020202020204" pitchFamily="34" charset="0"/>
                  </a:rPr>
                  <a:t>that is,</a:t>
                </a:r>
                <a:endParaRPr lang="zh-CN" altLang="en-US" sz="2000" dirty="0">
                  <a:latin typeface="Arial" panose="020B0604020202020204" pitchFamily="34" charset="0"/>
                  <a:cs typeface="Arial" panose="020B0604020202020204" pitchFamily="34" charset="0"/>
                </a:endParaRPr>
              </a:p>
            </p:txBody>
          </p:sp>
        </mc:Choice>
        <mc:Fallback xmlns="">
          <p:sp>
            <p:nvSpPr>
              <p:cNvPr id="9" name="文本框 8">
                <a:extLst>
                  <a:ext uri="{FF2B5EF4-FFF2-40B4-BE49-F238E27FC236}">
                    <a16:creationId xmlns:a16="http://schemas.microsoft.com/office/drawing/2014/main" id="{C6A780B0-1E80-47E1-94DE-3AEA00F55670}"/>
                  </a:ext>
                </a:extLst>
              </p:cNvPr>
              <p:cNvSpPr txBox="1">
                <a:spLocks noRot="1" noChangeAspect="1" noMove="1" noResize="1" noEditPoints="1" noAdjustHandles="1" noChangeArrowheads="1" noChangeShapeType="1" noTextEdit="1"/>
              </p:cNvSpPr>
              <p:nvPr/>
            </p:nvSpPr>
            <p:spPr>
              <a:xfrm>
                <a:off x="418617" y="2372708"/>
                <a:ext cx="11354762" cy="707886"/>
              </a:xfrm>
              <a:prstGeom prst="rect">
                <a:avLst/>
              </a:prstGeom>
              <a:blipFill>
                <a:blip r:embed="rId4"/>
                <a:stretch>
                  <a:fillRect l="-591" t="-3448" b="-155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39256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8B537D-EC63-4A70-9DB1-19B2C65E287D}"/>
              </a:ext>
            </a:extLst>
          </p:cNvPr>
          <p:cNvSpPr>
            <a:spLocks noGrp="1"/>
          </p:cNvSpPr>
          <p:nvPr>
            <p:ph type="sldNum" sz="quarter" idx="12"/>
          </p:nvPr>
        </p:nvSpPr>
        <p:spPr/>
        <p:txBody>
          <a:bodyPr/>
          <a:lstStyle/>
          <a:p>
            <a:fld id="{4760F0FC-AD0F-4770-B8B3-8B319AEAE5E5}" type="slidenum">
              <a:rPr lang="zh-CN" altLang="en-US" smtClean="0"/>
              <a:pPr/>
              <a:t>2</a:t>
            </a:fld>
            <a:endParaRPr lang="zh-CN" altLang="en-US" dirty="0"/>
          </a:p>
        </p:txBody>
      </p:sp>
      <p:sp>
        <p:nvSpPr>
          <p:cNvPr id="3" name="矩形 22">
            <a:extLst>
              <a:ext uri="{FF2B5EF4-FFF2-40B4-BE49-F238E27FC236}">
                <a16:creationId xmlns:a16="http://schemas.microsoft.com/office/drawing/2014/main" id="{35FB8EEA-F53D-4E24-8E31-C0FA76048DBB}"/>
              </a:ext>
            </a:extLst>
          </p:cNvPr>
          <p:cNvSpPr>
            <a:spLocks noChangeArrowheads="1"/>
          </p:cNvSpPr>
          <p:nvPr/>
        </p:nvSpPr>
        <p:spPr bwMode="auto">
          <a:xfrm>
            <a:off x="805633" y="738132"/>
            <a:ext cx="11264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Wingdings" panose="05000000000000000000" pitchFamily="2" charset="2"/>
              <a:buChar char="p"/>
            </a:pPr>
            <a:r>
              <a:rPr lang="en-US" altLang="zh-CN"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Introduction </a:t>
            </a:r>
            <a:endParaRPr lang="zh-CN" altLang="en-US"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69F61D15-AF15-4319-BC4F-F534C2115637}"/>
              </a:ext>
            </a:extLst>
          </p:cNvPr>
          <p:cNvSpPr txBox="1"/>
          <p:nvPr/>
        </p:nvSpPr>
        <p:spPr>
          <a:xfrm>
            <a:off x="211873" y="144966"/>
            <a:ext cx="2910468"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Outline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6" name="矩形 22">
            <a:extLst>
              <a:ext uri="{FF2B5EF4-FFF2-40B4-BE49-F238E27FC236}">
                <a16:creationId xmlns:a16="http://schemas.microsoft.com/office/drawing/2014/main" id="{1B0489BA-3F26-44EE-B4FC-383EEDA1174C}"/>
              </a:ext>
            </a:extLst>
          </p:cNvPr>
          <p:cNvSpPr>
            <a:spLocks noChangeArrowheads="1"/>
          </p:cNvSpPr>
          <p:nvPr/>
        </p:nvSpPr>
        <p:spPr bwMode="auto">
          <a:xfrm>
            <a:off x="805633" y="1213715"/>
            <a:ext cx="96616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32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1: </a:t>
            </a: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Discrepancy-based DRO Optimization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7" name="矩形 22">
            <a:extLst>
              <a:ext uri="{FF2B5EF4-FFF2-40B4-BE49-F238E27FC236}">
                <a16:creationId xmlns:a16="http://schemas.microsoft.com/office/drawing/2014/main" id="{4E414659-8104-4878-A9EE-A4FAF9DE3618}"/>
              </a:ext>
            </a:extLst>
          </p:cNvPr>
          <p:cNvSpPr>
            <a:spLocks noChangeArrowheads="1"/>
          </p:cNvSpPr>
          <p:nvPr/>
        </p:nvSpPr>
        <p:spPr bwMode="auto">
          <a:xfrm>
            <a:off x="805633" y="3086761"/>
            <a:ext cx="10375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2: DRO, Risk Aversion and </a:t>
            </a:r>
            <a:r>
              <a:rPr lang="en-US" altLang="zh-CN" b="1" dirty="0" err="1">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CVaR</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8" name="矩形 22">
            <a:extLst>
              <a:ext uri="{FF2B5EF4-FFF2-40B4-BE49-F238E27FC236}">
                <a16:creationId xmlns:a16="http://schemas.microsoft.com/office/drawing/2014/main" id="{D7D8CD97-8679-467D-86C6-C316A38D4953}"/>
              </a:ext>
            </a:extLst>
          </p:cNvPr>
          <p:cNvSpPr>
            <a:spLocks noChangeArrowheads="1"/>
          </p:cNvSpPr>
          <p:nvPr/>
        </p:nvSpPr>
        <p:spPr bwMode="auto">
          <a:xfrm>
            <a:off x="805633" y="4759479"/>
            <a:ext cx="101188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3: DRO based Reinforcement Learning</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0" name="矩形 22">
            <a:extLst>
              <a:ext uri="{FF2B5EF4-FFF2-40B4-BE49-F238E27FC236}">
                <a16:creationId xmlns:a16="http://schemas.microsoft.com/office/drawing/2014/main" id="{BDA867D6-59F6-BB49-BEAB-9E81610A46D4}"/>
              </a:ext>
            </a:extLst>
          </p:cNvPr>
          <p:cNvSpPr>
            <a:spLocks noChangeArrowheads="1"/>
          </p:cNvSpPr>
          <p:nvPr/>
        </p:nvSpPr>
        <p:spPr bwMode="auto">
          <a:xfrm>
            <a:off x="767941" y="6150710"/>
            <a:ext cx="7112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Conclusion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1" name="矩形 22">
            <a:extLst>
              <a:ext uri="{FF2B5EF4-FFF2-40B4-BE49-F238E27FC236}">
                <a16:creationId xmlns:a16="http://schemas.microsoft.com/office/drawing/2014/main" id="{839B49C3-DCBB-CF49-80F7-8D1696B17922}"/>
              </a:ext>
            </a:extLst>
          </p:cNvPr>
          <p:cNvSpPr>
            <a:spLocks noChangeArrowheads="1"/>
          </p:cNvSpPr>
          <p:nvPr/>
        </p:nvSpPr>
        <p:spPr bwMode="auto">
          <a:xfrm>
            <a:off x="1297462" y="1811716"/>
            <a:ext cx="1060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Wasserstein distance</a:t>
            </a:r>
          </a:p>
        </p:txBody>
      </p:sp>
      <p:sp>
        <p:nvSpPr>
          <p:cNvPr id="12" name="矩形 22">
            <a:extLst>
              <a:ext uri="{FF2B5EF4-FFF2-40B4-BE49-F238E27FC236}">
                <a16:creationId xmlns:a16="http://schemas.microsoft.com/office/drawing/2014/main" id="{BE4F2E35-70C1-D942-8177-C184CC44C4C5}"/>
              </a:ext>
            </a:extLst>
          </p:cNvPr>
          <p:cNvSpPr>
            <a:spLocks noChangeArrowheads="1"/>
          </p:cNvSpPr>
          <p:nvPr/>
        </p:nvSpPr>
        <p:spPr bwMode="auto">
          <a:xfrm>
            <a:off x="1292380" y="2211793"/>
            <a:ext cx="7905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Tractability of  Wasserstein DRO</a:t>
            </a:r>
            <a:endParaRPr lang="zh-CN" altLang="en-US"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3" name="矩形 22">
            <a:extLst>
              <a:ext uri="{FF2B5EF4-FFF2-40B4-BE49-F238E27FC236}">
                <a16:creationId xmlns:a16="http://schemas.microsoft.com/office/drawing/2014/main" id="{AD757E63-07D2-C847-8F70-58CF9CDE79BF}"/>
              </a:ext>
            </a:extLst>
          </p:cNvPr>
          <p:cNvSpPr>
            <a:spLocks noChangeArrowheads="1"/>
          </p:cNvSpPr>
          <p:nvPr/>
        </p:nvSpPr>
        <p:spPr bwMode="auto">
          <a:xfrm>
            <a:off x="1292382" y="2666745"/>
            <a:ext cx="7905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Application I: Computation Offloading </a:t>
            </a:r>
            <a:endParaRPr lang="zh-CN" altLang="en-US"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4" name="矩形 22">
            <a:extLst>
              <a:ext uri="{FF2B5EF4-FFF2-40B4-BE49-F238E27FC236}">
                <a16:creationId xmlns:a16="http://schemas.microsoft.com/office/drawing/2014/main" id="{3478D6CA-D1FF-E347-ABC7-EC8CC66532E0}"/>
              </a:ext>
            </a:extLst>
          </p:cNvPr>
          <p:cNvSpPr>
            <a:spLocks noChangeArrowheads="1"/>
          </p:cNvSpPr>
          <p:nvPr/>
        </p:nvSpPr>
        <p:spPr bwMode="auto">
          <a:xfrm>
            <a:off x="1292381" y="3992767"/>
            <a:ext cx="10596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Value-at-Risk (</a:t>
            </a:r>
            <a:r>
              <a:rPr lang="en-US" altLang="zh-CN" sz="24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VaR</a:t>
            </a: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and Conditional Value-at-Risk (</a:t>
            </a:r>
            <a:r>
              <a:rPr lang="en-US" altLang="zh-CN" sz="24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CVaR</a:t>
            </a: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a:t>
            </a:r>
          </a:p>
        </p:txBody>
      </p:sp>
      <p:sp>
        <p:nvSpPr>
          <p:cNvPr id="15" name="矩形 22">
            <a:extLst>
              <a:ext uri="{FF2B5EF4-FFF2-40B4-BE49-F238E27FC236}">
                <a16:creationId xmlns:a16="http://schemas.microsoft.com/office/drawing/2014/main" id="{8C672FC9-7678-9143-B384-F371678071AE}"/>
              </a:ext>
            </a:extLst>
          </p:cNvPr>
          <p:cNvSpPr>
            <a:spLocks noChangeArrowheads="1"/>
          </p:cNvSpPr>
          <p:nvPr/>
        </p:nvSpPr>
        <p:spPr bwMode="auto">
          <a:xfrm>
            <a:off x="1292381" y="3558509"/>
            <a:ext cx="7905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24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VaR</a:t>
            </a: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and </a:t>
            </a:r>
            <a:r>
              <a:rPr lang="en-US" altLang="zh-CN" sz="24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CVaR</a:t>
            </a: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in Optimization</a:t>
            </a:r>
            <a:endParaRPr lang="zh-CN" altLang="en-US"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6" name="矩形 22">
            <a:extLst>
              <a:ext uri="{FF2B5EF4-FFF2-40B4-BE49-F238E27FC236}">
                <a16:creationId xmlns:a16="http://schemas.microsoft.com/office/drawing/2014/main" id="{BA5216EE-5912-AA48-8FB0-50492C9CD37F}"/>
              </a:ext>
            </a:extLst>
          </p:cNvPr>
          <p:cNvSpPr>
            <a:spLocks noChangeArrowheads="1"/>
          </p:cNvSpPr>
          <p:nvPr/>
        </p:nvSpPr>
        <p:spPr bwMode="auto">
          <a:xfrm>
            <a:off x="1292381" y="4474964"/>
            <a:ext cx="87817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Application II:  Age of Information</a:t>
            </a:r>
            <a:endParaRPr lang="zh-CN" altLang="en-US"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7" name="矩形 22">
            <a:extLst>
              <a:ext uri="{FF2B5EF4-FFF2-40B4-BE49-F238E27FC236}">
                <a16:creationId xmlns:a16="http://schemas.microsoft.com/office/drawing/2014/main" id="{D1FA9314-401C-E04C-939F-57BA8C5C4EAA}"/>
              </a:ext>
            </a:extLst>
          </p:cNvPr>
          <p:cNvSpPr>
            <a:spLocks noChangeArrowheads="1"/>
          </p:cNvSpPr>
          <p:nvPr/>
        </p:nvSpPr>
        <p:spPr bwMode="auto">
          <a:xfrm>
            <a:off x="1292383" y="5287704"/>
            <a:ext cx="7905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24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Distributionally</a:t>
            </a: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Robust Policy Iteration  </a:t>
            </a:r>
            <a:endParaRPr lang="zh-CN" altLang="en-US"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8" name="矩形 22">
            <a:extLst>
              <a:ext uri="{FF2B5EF4-FFF2-40B4-BE49-F238E27FC236}">
                <a16:creationId xmlns:a16="http://schemas.microsoft.com/office/drawing/2014/main" id="{E14776BD-B60F-794D-827C-6DC3E81A1665}"/>
              </a:ext>
            </a:extLst>
          </p:cNvPr>
          <p:cNvSpPr>
            <a:spLocks noChangeArrowheads="1"/>
          </p:cNvSpPr>
          <p:nvPr/>
        </p:nvSpPr>
        <p:spPr bwMode="auto">
          <a:xfrm>
            <a:off x="1292383" y="5749369"/>
            <a:ext cx="7905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400"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Application III: Well Logging</a:t>
            </a:r>
            <a:endParaRPr lang="zh-CN" altLang="en-US" sz="24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355202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20</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1: Computation Offloading</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242512" y="5663756"/>
            <a:ext cx="11192727" cy="1015663"/>
          </a:xfrm>
          <a:prstGeom prst="rect">
            <a:avLst/>
          </a:prstGeom>
          <a:noFill/>
        </p:spPr>
        <p:txBody>
          <a:bodyPr wrap="square">
            <a:spAutoFit/>
          </a:bodyPr>
          <a:lstStyle/>
          <a:p>
            <a:r>
              <a:rPr lang="en-US" sz="2000" dirty="0" err="1"/>
              <a:t>Yali</a:t>
            </a:r>
            <a:r>
              <a:rPr lang="en-US" sz="2000" dirty="0"/>
              <a:t> Chen, Bo Ai, Yong </a:t>
            </a:r>
            <a:r>
              <a:rPr lang="en-US" sz="2000" dirty="0" err="1"/>
              <a:t>Niu</a:t>
            </a:r>
            <a:r>
              <a:rPr lang="en-US" sz="2000" dirty="0"/>
              <a:t>, </a:t>
            </a:r>
            <a:r>
              <a:rPr lang="en-US" sz="2000" dirty="0" err="1"/>
              <a:t>Hongliang</a:t>
            </a:r>
            <a:r>
              <a:rPr lang="en-US" sz="2000" dirty="0"/>
              <a:t> Zhang, and Zhu Han, “Energy-Constrained Computation Offloading in Space-Air-Ground Integrated Networks using </a:t>
            </a:r>
            <a:r>
              <a:rPr lang="en-US" sz="2000" dirty="0" err="1"/>
              <a:t>Distributionally</a:t>
            </a:r>
            <a:r>
              <a:rPr lang="en-US" sz="2000" dirty="0"/>
              <a:t> Robust Optimization,” IEEE Transactions on Vehicular Technology (Volume: 70, Issue: 11, Nov. 2021)</a:t>
            </a:r>
            <a:endParaRPr lang="zh-CN" altLang="en-US" sz="2000" b="1" dirty="0">
              <a:solidFill>
                <a:srgbClr val="035F78"/>
              </a:solidFill>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29C6F13D-14B9-499A-9B7C-105AB3F90CB7}"/>
              </a:ext>
            </a:extLst>
          </p:cNvPr>
          <p:cNvPicPr>
            <a:picLocks noChangeAspect="1"/>
          </p:cNvPicPr>
          <p:nvPr/>
        </p:nvPicPr>
        <p:blipFill>
          <a:blip r:embed="rId3"/>
          <a:stretch>
            <a:fillRect/>
          </a:stretch>
        </p:blipFill>
        <p:spPr>
          <a:xfrm>
            <a:off x="549676" y="1107059"/>
            <a:ext cx="4371340" cy="4486275"/>
          </a:xfrm>
          <a:prstGeom prst="rect">
            <a:avLst/>
          </a:prstGeom>
        </p:spPr>
      </p:pic>
      <p:sp>
        <p:nvSpPr>
          <p:cNvPr id="15" name="文本框 14">
            <a:extLst>
              <a:ext uri="{FF2B5EF4-FFF2-40B4-BE49-F238E27FC236}">
                <a16:creationId xmlns:a16="http://schemas.microsoft.com/office/drawing/2014/main" id="{25150096-15A5-4D92-82BE-0387C62FCF48}"/>
              </a:ext>
            </a:extLst>
          </p:cNvPr>
          <p:cNvSpPr txBox="1"/>
          <p:nvPr/>
        </p:nvSpPr>
        <p:spPr>
          <a:xfrm>
            <a:off x="5411219" y="1107059"/>
            <a:ext cx="5668826" cy="4121065"/>
          </a:xfrm>
          <a:prstGeom prst="rect">
            <a:avLst/>
          </a:prstGeom>
          <a:noFill/>
        </p:spPr>
        <p:txBody>
          <a:bodyPr wrap="square" rtlCol="0" anchor="t">
            <a:spAutoFit/>
          </a:bodyPr>
          <a:lstStyle/>
          <a:p>
            <a:pPr marL="0" indent="0">
              <a:lnSpc>
                <a:spcPct val="120000"/>
              </a:lnSpc>
              <a:buFont typeface="Arial" panose="020B0604020202020204" pitchFamily="34" charset="0"/>
              <a:buNone/>
            </a:pPr>
            <a:r>
              <a:rPr lang="en-US" altLang="zh-CN" sz="2000" b="1" dirty="0">
                <a:latin typeface="Arial" panose="020B0604020202020204" pitchFamily="34" charset="0"/>
                <a:cs typeface="Arial" panose="020B0604020202020204" pitchFamily="34" charset="0"/>
                <a:sym typeface="+mn-ea"/>
              </a:rPr>
              <a:t>Space-Air-Ground Integrated Networks:</a:t>
            </a:r>
          </a:p>
          <a:p>
            <a:pPr marL="342900" indent="-342900">
              <a:lnSpc>
                <a:spcPct val="12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sym typeface="+mn-ea"/>
              </a:rPr>
              <a:t>IoT devices: request services</a:t>
            </a:r>
          </a:p>
          <a:p>
            <a:pPr marL="342900" indent="-342900">
              <a:lnSpc>
                <a:spcPct val="12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sym typeface="+mn-ea"/>
              </a:rPr>
              <a:t>UAV: collect data from IoT devices</a:t>
            </a:r>
          </a:p>
          <a:p>
            <a:pPr marL="800100" lvl="1" indent="-342900">
              <a:lnSpc>
                <a:spcPct val="12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sym typeface="+mn-ea"/>
              </a:rPr>
              <a:t>Determine to offload to </a:t>
            </a:r>
            <a:r>
              <a:rPr lang="en-US" altLang="zh-CN" sz="2000" dirty="0">
                <a:solidFill>
                  <a:srgbClr val="C00000"/>
                </a:solidFill>
                <a:latin typeface="Arial" panose="020B0604020202020204" pitchFamily="34" charset="0"/>
                <a:cs typeface="Arial" panose="020B0604020202020204" pitchFamily="34" charset="0"/>
                <a:sym typeface="+mn-ea"/>
              </a:rPr>
              <a:t>a nearby BS </a:t>
            </a:r>
            <a:r>
              <a:rPr lang="en-US" altLang="zh-CN" sz="2000" dirty="0">
                <a:latin typeface="Arial" panose="020B0604020202020204" pitchFamily="34" charset="0"/>
                <a:cs typeface="Arial" panose="020B0604020202020204" pitchFamily="34" charset="0"/>
                <a:sym typeface="+mn-ea"/>
              </a:rPr>
              <a:t>or offload to </a:t>
            </a:r>
            <a:r>
              <a:rPr lang="en-US" altLang="zh-CN" sz="2000" dirty="0">
                <a:solidFill>
                  <a:srgbClr val="C00000"/>
                </a:solidFill>
                <a:latin typeface="Arial" panose="020B0604020202020204" pitchFamily="34" charset="0"/>
                <a:cs typeface="Arial" panose="020B0604020202020204" pitchFamily="34" charset="0"/>
                <a:sym typeface="+mn-ea"/>
              </a:rPr>
              <a:t>a certain satellite </a:t>
            </a:r>
            <a:r>
              <a:rPr lang="en-US" altLang="zh-CN" sz="2000" dirty="0">
                <a:latin typeface="Arial" panose="020B0604020202020204" pitchFamily="34" charset="0"/>
                <a:cs typeface="Arial" panose="020B0604020202020204" pitchFamily="34" charset="0"/>
                <a:sym typeface="+mn-ea"/>
              </a:rPr>
              <a:t>and utilize the cloud server</a:t>
            </a:r>
          </a:p>
          <a:p>
            <a:pPr marL="800100" lvl="1" indent="-342900">
              <a:lnSpc>
                <a:spcPct val="12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sym typeface="+mn-ea"/>
              </a:rPr>
              <a:t>Determine the proportion of tasks to offload, and the others will be done by the UAV</a:t>
            </a:r>
          </a:p>
          <a:p>
            <a:pPr marL="342900" indent="-342900">
              <a:lnSpc>
                <a:spcPct val="120000"/>
              </a:lnSpc>
              <a:buFont typeface="Arial" panose="020B0604020202020204" pitchFamily="34" charset="0"/>
              <a:buChar char="•"/>
            </a:pPr>
            <a:r>
              <a:rPr lang="en-US" altLang="zh-CN" sz="2000" dirty="0">
                <a:latin typeface="Arial" panose="020B0604020202020204" pitchFamily="34" charset="0"/>
                <a:cs typeface="Arial" panose="020B0604020202020204" pitchFamily="34" charset="0"/>
                <a:sym typeface="+mn-ea"/>
              </a:rPr>
              <a:t>The task request received by the UAV is </a:t>
            </a:r>
            <a:r>
              <a:rPr lang="en-US" altLang="zh-CN" sz="2000" dirty="0">
                <a:solidFill>
                  <a:srgbClr val="C00000"/>
                </a:solidFill>
                <a:latin typeface="Arial" panose="020B0604020202020204" pitchFamily="34" charset="0"/>
                <a:cs typeface="Arial" panose="020B0604020202020204" pitchFamily="34" charset="0"/>
                <a:sym typeface="+mn-ea"/>
              </a:rPr>
              <a:t>uncertain</a:t>
            </a:r>
          </a:p>
        </p:txBody>
      </p:sp>
    </p:spTree>
    <p:extLst>
      <p:ext uri="{BB962C8B-B14F-4D97-AF65-F5344CB8AC3E}">
        <p14:creationId xmlns:p14="http://schemas.microsoft.com/office/powerpoint/2010/main" val="3922386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21</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1: Problem Formulation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63" name="文本框 62">
            <a:extLst>
              <a:ext uri="{FF2B5EF4-FFF2-40B4-BE49-F238E27FC236}">
                <a16:creationId xmlns:a16="http://schemas.microsoft.com/office/drawing/2014/main" id="{8993E4DC-4605-4B31-90C7-605740B260BF}"/>
              </a:ext>
            </a:extLst>
          </p:cNvPr>
          <p:cNvSpPr txBox="1"/>
          <p:nvPr/>
        </p:nvSpPr>
        <p:spPr>
          <a:xfrm>
            <a:off x="339820" y="954351"/>
            <a:ext cx="11571443" cy="645160"/>
          </a:xfrm>
          <a:prstGeom prst="rect">
            <a:avLst/>
          </a:prstGeom>
          <a:noFill/>
        </p:spPr>
        <p:txBody>
          <a:bodyPr wrap="square" rtlCol="0" anchor="t">
            <a:spAutoFit/>
          </a:bodyPr>
          <a:lstStyle/>
          <a:p>
            <a:r>
              <a:rPr lang="en-US" b="1" i="1" dirty="0">
                <a:solidFill>
                  <a:schemeClr val="tx1"/>
                </a:solidFill>
                <a:latin typeface="Arial" panose="020B0604020202020204" pitchFamily="34" charset="0"/>
                <a:cs typeface="Arial" panose="020B0604020202020204" pitchFamily="34" charset="0"/>
                <a:sym typeface="+mn-ea"/>
              </a:rPr>
              <a:t>O</a:t>
            </a:r>
            <a:r>
              <a:rPr b="1" i="1" dirty="0">
                <a:solidFill>
                  <a:schemeClr val="tx1"/>
                </a:solidFill>
                <a:latin typeface="Arial" panose="020B0604020202020204" pitchFamily="34" charset="0"/>
                <a:cs typeface="Arial" panose="020B0604020202020204" pitchFamily="34" charset="0"/>
                <a:sym typeface="+mn-ea"/>
              </a:rPr>
              <a:t>bjective</a:t>
            </a:r>
            <a:r>
              <a:rPr lang="en-US" dirty="0">
                <a:latin typeface="Arial" panose="020B0604020202020204" pitchFamily="34" charset="0"/>
                <a:cs typeface="Arial" panose="020B0604020202020204" pitchFamily="34" charset="0"/>
                <a:sym typeface="+mn-ea"/>
              </a:rPr>
              <a:t>:</a:t>
            </a:r>
            <a:r>
              <a:rPr dirty="0">
                <a:latin typeface="Arial" panose="020B0604020202020204" pitchFamily="34" charset="0"/>
                <a:cs typeface="Arial" panose="020B0604020202020204" pitchFamily="34" charset="0"/>
                <a:sym typeface="+mn-ea"/>
              </a:rPr>
              <a:t> minimize the </a:t>
            </a:r>
            <a:r>
              <a:rPr dirty="0">
                <a:solidFill>
                  <a:srgbClr val="FF0000"/>
                </a:solidFill>
                <a:latin typeface="Arial" panose="020B0604020202020204" pitchFamily="34" charset="0"/>
                <a:cs typeface="Arial" panose="020B0604020202020204" pitchFamily="34" charset="0"/>
                <a:sym typeface="+mn-ea"/>
              </a:rPr>
              <a:t>expected total latency</a:t>
            </a:r>
            <a:r>
              <a:rPr dirty="0">
                <a:latin typeface="Arial" panose="020B0604020202020204" pitchFamily="34" charset="0"/>
                <a:cs typeface="Arial" panose="020B0604020202020204" pitchFamily="34" charset="0"/>
                <a:sym typeface="+mn-ea"/>
              </a:rPr>
              <a:t> of </a:t>
            </a:r>
            <a:r>
              <a:rPr i="1" dirty="0">
                <a:latin typeface="Arial" panose="020B0604020202020204" pitchFamily="34" charset="0"/>
                <a:cs typeface="Arial" panose="020B0604020202020204" pitchFamily="34" charset="0"/>
                <a:sym typeface="+mn-ea"/>
              </a:rPr>
              <a:t>T</a:t>
            </a:r>
            <a:r>
              <a:rPr dirty="0">
                <a:latin typeface="Arial" panose="020B0604020202020204" pitchFamily="34" charset="0"/>
                <a:cs typeface="Arial" panose="020B0604020202020204" pitchFamily="34" charset="0"/>
                <a:sym typeface="+mn-ea"/>
              </a:rPr>
              <a:t> time slots under the </a:t>
            </a:r>
            <a:r>
              <a:rPr dirty="0">
                <a:solidFill>
                  <a:srgbClr val="FF0000"/>
                </a:solidFill>
                <a:latin typeface="Arial" panose="020B0604020202020204" pitchFamily="34" charset="0"/>
                <a:cs typeface="Arial" panose="020B0604020202020204" pitchFamily="34" charset="0"/>
                <a:sym typeface="+mn-ea"/>
              </a:rPr>
              <a:t>worst-case distribution </a:t>
            </a:r>
            <a:r>
              <a:rPr dirty="0">
                <a:latin typeface="Arial" panose="020B0604020202020204" pitchFamily="34" charset="0"/>
                <a:cs typeface="Arial" panose="020B0604020202020204" pitchFamily="34" charset="0"/>
                <a:sym typeface="+mn-ea"/>
              </a:rPr>
              <a:t>realization in</a:t>
            </a:r>
            <a:r>
              <a:rPr lang="en-US" altLang="zh-CN" dirty="0">
                <a:latin typeface="Arial" panose="020B0604020202020204" pitchFamily="34" charset="0"/>
                <a:cs typeface="Arial" panose="020B0604020202020204" pitchFamily="34" charset="0"/>
                <a:sym typeface="+mn-ea"/>
              </a:rPr>
              <a:t> uncertainty set</a:t>
            </a:r>
            <a:r>
              <a:rPr lang="en-US" dirty="0">
                <a:latin typeface="Arial" panose="020B0604020202020204" pitchFamily="34" charset="0"/>
                <a:cs typeface="Arial" panose="020B0604020202020204" pitchFamily="34" charset="0"/>
                <a:sym typeface="+mn-ea"/>
              </a:rPr>
              <a:t> </a:t>
            </a:r>
            <a:r>
              <a:rPr i="1" dirty="0">
                <a:latin typeface="Arial" panose="020B0604020202020204" pitchFamily="34" charset="0"/>
                <a:cs typeface="Arial" panose="020B0604020202020204" pitchFamily="34" charset="0"/>
                <a:sym typeface="+mn-ea"/>
              </a:rPr>
              <a:t>D</a:t>
            </a:r>
            <a:endParaRPr lang="en-US" b="1" i="1" dirty="0">
              <a:latin typeface="Arial" panose="020B0604020202020204" pitchFamily="34" charset="0"/>
              <a:cs typeface="Arial" panose="020B0604020202020204" pitchFamily="34" charset="0"/>
              <a:sym typeface="+mn-ea"/>
            </a:endParaRPr>
          </a:p>
        </p:txBody>
      </p:sp>
      <p:grpSp>
        <p:nvGrpSpPr>
          <p:cNvPr id="64" name="组合 63">
            <a:extLst>
              <a:ext uri="{FF2B5EF4-FFF2-40B4-BE49-F238E27FC236}">
                <a16:creationId xmlns:a16="http://schemas.microsoft.com/office/drawing/2014/main" id="{8AB2E734-6160-4D13-8B7A-C7B8F516E392}"/>
              </a:ext>
            </a:extLst>
          </p:cNvPr>
          <p:cNvGrpSpPr/>
          <p:nvPr/>
        </p:nvGrpSpPr>
        <p:grpSpPr>
          <a:xfrm>
            <a:off x="1251284" y="1784296"/>
            <a:ext cx="5894770" cy="4928738"/>
            <a:chOff x="382" y="3982"/>
            <a:chExt cx="8178" cy="6490"/>
          </a:xfrm>
        </p:grpSpPr>
        <p:pic>
          <p:nvPicPr>
            <p:cNvPr id="65" name="图片 64">
              <a:extLst>
                <a:ext uri="{FF2B5EF4-FFF2-40B4-BE49-F238E27FC236}">
                  <a16:creationId xmlns:a16="http://schemas.microsoft.com/office/drawing/2014/main" id="{2C035654-D848-4055-B990-80DEFF429093}"/>
                </a:ext>
              </a:extLst>
            </p:cNvPr>
            <p:cNvPicPr>
              <a:picLocks noChangeAspect="1"/>
            </p:cNvPicPr>
            <p:nvPr/>
          </p:nvPicPr>
          <p:blipFill>
            <a:blip r:embed="rId3"/>
            <a:stretch>
              <a:fillRect/>
            </a:stretch>
          </p:blipFill>
          <p:spPr>
            <a:xfrm>
              <a:off x="382" y="3982"/>
              <a:ext cx="8179" cy="6490"/>
            </a:xfrm>
            <a:prstGeom prst="rect">
              <a:avLst/>
            </a:prstGeom>
          </p:spPr>
        </p:pic>
        <p:pic>
          <p:nvPicPr>
            <p:cNvPr id="66" name="图片 65">
              <a:extLst>
                <a:ext uri="{FF2B5EF4-FFF2-40B4-BE49-F238E27FC236}">
                  <a16:creationId xmlns:a16="http://schemas.microsoft.com/office/drawing/2014/main" id="{3851AF98-AB9D-4F05-8403-5086935B724F}"/>
                </a:ext>
              </a:extLst>
            </p:cNvPr>
            <p:cNvPicPr>
              <a:picLocks noChangeAspect="1"/>
            </p:cNvPicPr>
            <p:nvPr/>
          </p:nvPicPr>
          <p:blipFill>
            <a:blip r:embed="rId4"/>
            <a:stretch>
              <a:fillRect/>
            </a:stretch>
          </p:blipFill>
          <p:spPr>
            <a:xfrm flipV="1">
              <a:off x="7716" y="9540"/>
              <a:ext cx="697" cy="806"/>
            </a:xfrm>
            <a:prstGeom prst="rect">
              <a:avLst/>
            </a:prstGeom>
          </p:spPr>
        </p:pic>
      </p:grpSp>
      <p:sp>
        <p:nvSpPr>
          <p:cNvPr id="67" name="文本框 66">
            <a:extLst>
              <a:ext uri="{FF2B5EF4-FFF2-40B4-BE49-F238E27FC236}">
                <a16:creationId xmlns:a16="http://schemas.microsoft.com/office/drawing/2014/main" id="{7111AAF1-BF43-46A7-8AEB-911CE255B0EC}"/>
              </a:ext>
            </a:extLst>
          </p:cNvPr>
          <p:cNvSpPr txBox="1"/>
          <p:nvPr/>
        </p:nvSpPr>
        <p:spPr>
          <a:xfrm>
            <a:off x="6936008" y="3610315"/>
            <a:ext cx="5002064" cy="923330"/>
          </a:xfrm>
          <a:prstGeom prst="rect">
            <a:avLst/>
          </a:prstGeom>
          <a:solidFill>
            <a:srgbClr val="FFFF00"/>
          </a:solidFill>
        </p:spPr>
        <p:txBody>
          <a:bodyPr wrap="square" rtlCol="0" anchor="t">
            <a:spAutoFit/>
          </a:bodyPr>
          <a:lstStyle/>
          <a:p>
            <a:pPr algn="just"/>
            <a:r>
              <a:rPr lang="zh-CN" altLang="en-US" dirty="0">
                <a:latin typeface="Arial" panose="020B0604020202020204" pitchFamily="34" charset="0"/>
                <a:cs typeface="Arial" panose="020B0604020202020204" pitchFamily="34" charset="0"/>
              </a:rPr>
              <a:t>the sum of tasks processed by UAV, all BSs, and all LEO satellites equals to the amount of tasks arrived</a:t>
            </a:r>
          </a:p>
        </p:txBody>
      </p:sp>
      <p:sp>
        <p:nvSpPr>
          <p:cNvPr id="69" name="文本框 68">
            <a:extLst>
              <a:ext uri="{FF2B5EF4-FFF2-40B4-BE49-F238E27FC236}">
                <a16:creationId xmlns:a16="http://schemas.microsoft.com/office/drawing/2014/main" id="{25E49A3B-CC60-4840-BCB6-FAFAF2231CC0}"/>
              </a:ext>
            </a:extLst>
          </p:cNvPr>
          <p:cNvSpPr txBox="1"/>
          <p:nvPr/>
        </p:nvSpPr>
        <p:spPr>
          <a:xfrm>
            <a:off x="8057270" y="4561022"/>
            <a:ext cx="3528694" cy="646331"/>
          </a:xfrm>
          <a:prstGeom prst="rect">
            <a:avLst/>
          </a:prstGeom>
          <a:solidFill>
            <a:srgbClr val="FFFF00"/>
          </a:solidFill>
        </p:spPr>
        <p:txBody>
          <a:bodyPr wrap="square" rtlCol="0" anchor="t">
            <a:spAutoFit/>
          </a:bodyPr>
          <a:lstStyle>
            <a:defPPr>
              <a:defRPr lang="zh-CN"/>
            </a:defPPr>
            <a:lvl1pPr>
              <a:defRPr>
                <a:latin typeface="Arial" panose="020B0604020202020204" pitchFamily="34" charset="0"/>
                <a:cs typeface="Arial" panose="020B0604020202020204" pitchFamily="34" charset="0"/>
              </a:defRPr>
            </a:lvl1pPr>
          </a:lstStyle>
          <a:p>
            <a:r>
              <a:rPr lang="en-US" dirty="0">
                <a:sym typeface="+mn-ea"/>
              </a:rPr>
              <a:t>ensure the tasks assigned cannot exceed its capacity</a:t>
            </a:r>
            <a:endParaRPr lang="zh-CN" altLang="en-US" dirty="0"/>
          </a:p>
        </p:txBody>
      </p:sp>
      <p:sp>
        <p:nvSpPr>
          <p:cNvPr id="72" name="文本框 71">
            <a:extLst>
              <a:ext uri="{FF2B5EF4-FFF2-40B4-BE49-F238E27FC236}">
                <a16:creationId xmlns:a16="http://schemas.microsoft.com/office/drawing/2014/main" id="{7A7FD568-573E-49FE-9904-5C941393114D}"/>
              </a:ext>
            </a:extLst>
          </p:cNvPr>
          <p:cNvSpPr txBox="1"/>
          <p:nvPr/>
        </p:nvSpPr>
        <p:spPr>
          <a:xfrm>
            <a:off x="8057270" y="5400322"/>
            <a:ext cx="2189480" cy="369332"/>
          </a:xfrm>
          <a:prstGeom prst="rect">
            <a:avLst/>
          </a:prstGeom>
          <a:solidFill>
            <a:srgbClr val="FFFF00"/>
          </a:solidFill>
        </p:spPr>
        <p:txBody>
          <a:bodyPr wrap="square" rtlCol="0" anchor="t">
            <a:spAutoFit/>
          </a:bodyPr>
          <a:lstStyle>
            <a:defPPr>
              <a:defRPr lang="zh-CN"/>
            </a:defPPr>
            <a:lvl1pPr>
              <a:defRPr>
                <a:latin typeface="Arial" panose="020B0604020202020204" pitchFamily="34" charset="0"/>
                <a:cs typeface="Arial" panose="020B0604020202020204" pitchFamily="34" charset="0"/>
              </a:defRPr>
            </a:lvl1pPr>
          </a:lstStyle>
          <a:p>
            <a:r>
              <a:rPr lang="en-US" dirty="0">
                <a:sym typeface="+mn-ea"/>
              </a:rPr>
              <a:t>total system latency</a:t>
            </a:r>
            <a:endParaRPr lang="zh-CN" altLang="en-US" dirty="0"/>
          </a:p>
        </p:txBody>
      </p:sp>
      <p:sp>
        <p:nvSpPr>
          <p:cNvPr id="74" name="文本框 73">
            <a:extLst>
              <a:ext uri="{FF2B5EF4-FFF2-40B4-BE49-F238E27FC236}">
                <a16:creationId xmlns:a16="http://schemas.microsoft.com/office/drawing/2014/main" id="{02A41053-235B-4B48-868F-D6BC6948E1F6}"/>
              </a:ext>
            </a:extLst>
          </p:cNvPr>
          <p:cNvSpPr txBox="1"/>
          <p:nvPr/>
        </p:nvSpPr>
        <p:spPr>
          <a:xfrm flipH="1">
            <a:off x="8057270" y="6116244"/>
            <a:ext cx="2101849" cy="369332"/>
          </a:xfrm>
          <a:prstGeom prst="rect">
            <a:avLst/>
          </a:prstGeom>
          <a:solidFill>
            <a:srgbClr val="FFFF00"/>
          </a:solidFill>
        </p:spPr>
        <p:txBody>
          <a:bodyPr wrap="square" rtlCol="0" anchor="t">
            <a:spAutoFit/>
          </a:bodyPr>
          <a:lstStyle/>
          <a:p>
            <a:pPr algn="l"/>
            <a:r>
              <a:rPr lang="en-US" dirty="0">
                <a:latin typeface="Arial" panose="020B0604020202020204" pitchFamily="34" charset="0"/>
                <a:cs typeface="Arial" panose="020B0604020202020204" pitchFamily="34" charset="0"/>
                <a:sym typeface="+mn-ea"/>
              </a:rPr>
              <a:t>energy constraint</a:t>
            </a:r>
            <a:endParaRPr lang="zh-CN" altLang="en-US" dirty="0">
              <a:latin typeface="Arial" panose="020B0604020202020204" pitchFamily="34" charset="0"/>
              <a:cs typeface="Arial" panose="020B0604020202020204" pitchFamily="34" charset="0"/>
            </a:endParaRPr>
          </a:p>
        </p:txBody>
      </p:sp>
      <p:sp>
        <p:nvSpPr>
          <p:cNvPr id="5" name="箭头: 右 4">
            <a:extLst>
              <a:ext uri="{FF2B5EF4-FFF2-40B4-BE49-F238E27FC236}">
                <a16:creationId xmlns:a16="http://schemas.microsoft.com/office/drawing/2014/main" id="{7DB84A43-FE56-4E58-8222-30227FE7025B}"/>
              </a:ext>
            </a:extLst>
          </p:cNvPr>
          <p:cNvSpPr/>
          <p:nvPr/>
        </p:nvSpPr>
        <p:spPr>
          <a:xfrm>
            <a:off x="6804932" y="6154644"/>
            <a:ext cx="8106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箭头: 右 74">
            <a:extLst>
              <a:ext uri="{FF2B5EF4-FFF2-40B4-BE49-F238E27FC236}">
                <a16:creationId xmlns:a16="http://schemas.microsoft.com/office/drawing/2014/main" id="{F5776743-19B3-46B0-9386-6FC5E39887DC}"/>
              </a:ext>
            </a:extLst>
          </p:cNvPr>
          <p:cNvSpPr/>
          <p:nvPr/>
        </p:nvSpPr>
        <p:spPr>
          <a:xfrm>
            <a:off x="7147619" y="5455931"/>
            <a:ext cx="8106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箭头: 右 75">
            <a:extLst>
              <a:ext uri="{FF2B5EF4-FFF2-40B4-BE49-F238E27FC236}">
                <a16:creationId xmlns:a16="http://schemas.microsoft.com/office/drawing/2014/main" id="{73110FB5-7B74-4DFC-8ED2-4A88A29057C5}"/>
              </a:ext>
            </a:extLst>
          </p:cNvPr>
          <p:cNvSpPr/>
          <p:nvPr/>
        </p:nvSpPr>
        <p:spPr>
          <a:xfrm>
            <a:off x="7147619" y="4717963"/>
            <a:ext cx="8106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箭头: 右 76">
            <a:extLst>
              <a:ext uri="{FF2B5EF4-FFF2-40B4-BE49-F238E27FC236}">
                <a16:creationId xmlns:a16="http://schemas.microsoft.com/office/drawing/2014/main" id="{0F3F7641-B913-40A3-ADE9-A7E1DB6DDAFA}"/>
              </a:ext>
            </a:extLst>
          </p:cNvPr>
          <p:cNvSpPr/>
          <p:nvPr/>
        </p:nvSpPr>
        <p:spPr>
          <a:xfrm>
            <a:off x="6096000" y="4191690"/>
            <a:ext cx="810600"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17744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22</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1: Algorithm and Results</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20" name="图片 19">
            <a:extLst>
              <a:ext uri="{FF2B5EF4-FFF2-40B4-BE49-F238E27FC236}">
                <a16:creationId xmlns:a16="http://schemas.microsoft.com/office/drawing/2014/main" id="{9DC1490A-9C79-44E2-B21A-BA6686013595}"/>
              </a:ext>
            </a:extLst>
          </p:cNvPr>
          <p:cNvPicPr>
            <a:picLocks noChangeAspect="1"/>
          </p:cNvPicPr>
          <p:nvPr/>
        </p:nvPicPr>
        <p:blipFill>
          <a:blip r:embed="rId3"/>
          <a:stretch>
            <a:fillRect/>
          </a:stretch>
        </p:blipFill>
        <p:spPr>
          <a:xfrm>
            <a:off x="314266" y="1040510"/>
            <a:ext cx="6077852" cy="5672524"/>
          </a:xfrm>
          <a:prstGeom prst="rect">
            <a:avLst/>
          </a:prstGeom>
        </p:spPr>
      </p:pic>
      <p:pic>
        <p:nvPicPr>
          <p:cNvPr id="23" name="图片 22">
            <a:extLst>
              <a:ext uri="{FF2B5EF4-FFF2-40B4-BE49-F238E27FC236}">
                <a16:creationId xmlns:a16="http://schemas.microsoft.com/office/drawing/2014/main" id="{4861A4D7-F63F-4EF1-AE6F-15554BB9A065}"/>
              </a:ext>
            </a:extLst>
          </p:cNvPr>
          <p:cNvPicPr>
            <a:picLocks noChangeAspect="1"/>
          </p:cNvPicPr>
          <p:nvPr/>
        </p:nvPicPr>
        <p:blipFill>
          <a:blip r:embed="rId4"/>
          <a:stretch>
            <a:fillRect/>
          </a:stretch>
        </p:blipFill>
        <p:spPr>
          <a:xfrm>
            <a:off x="6840108" y="1271026"/>
            <a:ext cx="4973862" cy="3808113"/>
          </a:xfrm>
          <a:prstGeom prst="rect">
            <a:avLst/>
          </a:prstGeom>
        </p:spPr>
      </p:pic>
      <p:sp>
        <p:nvSpPr>
          <p:cNvPr id="24" name="文本框 23">
            <a:extLst>
              <a:ext uri="{FF2B5EF4-FFF2-40B4-BE49-F238E27FC236}">
                <a16:creationId xmlns:a16="http://schemas.microsoft.com/office/drawing/2014/main" id="{54EB2084-36BB-4415-976D-F0A3D881577C}"/>
              </a:ext>
            </a:extLst>
          </p:cNvPr>
          <p:cNvSpPr txBox="1"/>
          <p:nvPr/>
        </p:nvSpPr>
        <p:spPr>
          <a:xfrm>
            <a:off x="6654303" y="5270220"/>
            <a:ext cx="5345471" cy="1015663"/>
          </a:xfrm>
          <a:prstGeom prst="rect">
            <a:avLst/>
          </a:prstGeom>
          <a:noFill/>
        </p:spPr>
        <p:txBody>
          <a:bodyPr wrap="square">
            <a:spAutoFit/>
          </a:bodyPr>
          <a:lstStyle/>
          <a:p>
            <a:pPr algn="just"/>
            <a:r>
              <a:rPr lang="en-US" altLang="zh-CN" sz="2000" dirty="0">
                <a:latin typeface="Arial" panose="020B0604020202020204" pitchFamily="34" charset="0"/>
                <a:cs typeface="Arial" panose="020B0604020202020204" pitchFamily="34" charset="0"/>
              </a:rPr>
              <a:t>For deterministic scheme</a:t>
            </a:r>
            <a:r>
              <a:rPr lang="zh-CN" altLang="en-US"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sym typeface="+mn-ea"/>
              </a:rPr>
              <a:t>many tasks cannot be processed and </a:t>
            </a:r>
            <a:r>
              <a:rPr lang="en-US" altLang="zh-CN" sz="2000" dirty="0">
                <a:solidFill>
                  <a:srgbClr val="FF0000"/>
                </a:solidFill>
                <a:latin typeface="Arial" panose="020B0604020202020204" pitchFamily="34" charset="0"/>
                <a:cs typeface="Arial" panose="020B0604020202020204" pitchFamily="34" charset="0"/>
                <a:sym typeface="+mn-ea"/>
              </a:rPr>
              <a:t>retransmission</a:t>
            </a:r>
            <a:r>
              <a:rPr lang="en-US" altLang="zh-CN" sz="2000" dirty="0">
                <a:latin typeface="Arial" panose="020B0604020202020204" pitchFamily="34" charset="0"/>
                <a:cs typeface="Arial" panose="020B0604020202020204" pitchFamily="34" charset="0"/>
                <a:sym typeface="+mn-ea"/>
              </a:rPr>
              <a:t> is required, leading to a higher latency</a:t>
            </a:r>
            <a:endParaRPr lang="zh-CN" altLang="en-US" sz="2000" dirty="0">
              <a:latin typeface="Arial" panose="020B0604020202020204" pitchFamily="34" charset="0"/>
              <a:cs typeface="Arial" panose="020B0604020202020204" pitchFamily="34" charset="0"/>
            </a:endParaRPr>
          </a:p>
        </p:txBody>
      </p:sp>
      <p:sp>
        <p:nvSpPr>
          <p:cNvPr id="3" name="矩形 2">
            <a:extLst>
              <a:ext uri="{FF2B5EF4-FFF2-40B4-BE49-F238E27FC236}">
                <a16:creationId xmlns:a16="http://schemas.microsoft.com/office/drawing/2014/main" id="{47F8F6D6-82A3-477C-85ED-476C2128B212}"/>
              </a:ext>
            </a:extLst>
          </p:cNvPr>
          <p:cNvSpPr/>
          <p:nvPr/>
        </p:nvSpPr>
        <p:spPr>
          <a:xfrm>
            <a:off x="9685867" y="1512711"/>
            <a:ext cx="1253066"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6793DD14-B3B8-46FD-A7AF-A21B2CD5D797}"/>
              </a:ext>
            </a:extLst>
          </p:cNvPr>
          <p:cNvSpPr txBox="1"/>
          <p:nvPr/>
        </p:nvSpPr>
        <p:spPr>
          <a:xfrm>
            <a:off x="7860318" y="921520"/>
            <a:ext cx="4139456" cy="400110"/>
          </a:xfrm>
          <a:prstGeom prst="rect">
            <a:avLst/>
          </a:prstGeom>
          <a:noFill/>
        </p:spPr>
        <p:txBody>
          <a:bodyPr wrap="square" rtlCol="0">
            <a:spAutoFit/>
          </a:bodyPr>
          <a:lstStyle/>
          <a:p>
            <a:r>
              <a:rPr lang="en-US" altLang="zh-CN" sz="2000" dirty="0">
                <a:solidFill>
                  <a:srgbClr val="FF0000"/>
                </a:solidFill>
                <a:latin typeface="Arial" panose="020B0604020202020204" pitchFamily="34" charset="0"/>
                <a:cs typeface="Arial" panose="020B0604020202020204" pitchFamily="34" charset="0"/>
              </a:rPr>
              <a:t>The same as Wasserstein metric</a:t>
            </a:r>
            <a:endParaRPr lang="zh-CN" altLang="en-US" sz="2000" dirty="0">
              <a:solidFill>
                <a:srgbClr val="FF0000"/>
              </a:solidFill>
              <a:latin typeface="Arial" panose="020B0604020202020204" pitchFamily="34" charset="0"/>
              <a:cs typeface="Arial" panose="020B0604020202020204" pitchFamily="34" charset="0"/>
            </a:endParaRPr>
          </a:p>
        </p:txBody>
      </p:sp>
      <p:cxnSp>
        <p:nvCxnSpPr>
          <p:cNvPr id="7" name="直接箭头连接符 6">
            <a:extLst>
              <a:ext uri="{FF2B5EF4-FFF2-40B4-BE49-F238E27FC236}">
                <a16:creationId xmlns:a16="http://schemas.microsoft.com/office/drawing/2014/main" id="{791E7CDD-9C11-42E9-9D83-3C9D3A0B4E3A}"/>
              </a:ext>
            </a:extLst>
          </p:cNvPr>
          <p:cNvCxnSpPr>
            <a:cxnSpLocks/>
            <a:endCxn id="3" idx="0"/>
          </p:cNvCxnSpPr>
          <p:nvPr/>
        </p:nvCxnSpPr>
        <p:spPr>
          <a:xfrm>
            <a:off x="10069689" y="1271026"/>
            <a:ext cx="242711" cy="2416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76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8B537D-EC63-4A70-9DB1-19B2C65E287D}"/>
              </a:ext>
            </a:extLst>
          </p:cNvPr>
          <p:cNvSpPr>
            <a:spLocks noGrp="1"/>
          </p:cNvSpPr>
          <p:nvPr>
            <p:ph type="sldNum" sz="quarter" idx="12"/>
          </p:nvPr>
        </p:nvSpPr>
        <p:spPr/>
        <p:txBody>
          <a:bodyPr/>
          <a:lstStyle/>
          <a:p>
            <a:fld id="{4760F0FC-AD0F-4770-B8B3-8B319AEAE5E5}" type="slidenum">
              <a:rPr lang="zh-CN" altLang="en-US" smtClean="0"/>
              <a:pPr/>
              <a:t>23</a:t>
            </a:fld>
            <a:endParaRPr lang="zh-CN" altLang="en-US" dirty="0"/>
          </a:p>
        </p:txBody>
      </p:sp>
      <p:sp>
        <p:nvSpPr>
          <p:cNvPr id="3" name="矩形 22">
            <a:extLst>
              <a:ext uri="{FF2B5EF4-FFF2-40B4-BE49-F238E27FC236}">
                <a16:creationId xmlns:a16="http://schemas.microsoft.com/office/drawing/2014/main" id="{35FB8EEA-F53D-4E24-8E31-C0FA76048DBB}"/>
              </a:ext>
            </a:extLst>
          </p:cNvPr>
          <p:cNvSpPr>
            <a:spLocks noChangeArrowheads="1"/>
          </p:cNvSpPr>
          <p:nvPr/>
        </p:nvSpPr>
        <p:spPr bwMode="auto">
          <a:xfrm>
            <a:off x="805633" y="1006056"/>
            <a:ext cx="105881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3200" b="1" dirty="0">
                <a:solidFill>
                  <a:srgbClr val="7030A0"/>
                </a:solidFill>
                <a:latin typeface="Arial" panose="020B0604020202020204" pitchFamily="34" charset="0"/>
                <a:ea typeface="微软雅黑 Light" panose="020B0502040204020203" pitchFamily="34" charset="-122"/>
                <a:cs typeface="Arial" panose="020B0604020202020204" pitchFamily="34" charset="0"/>
              </a:rPr>
              <a:t>Introduction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69F61D15-AF15-4319-BC4F-F534C2115637}"/>
              </a:ext>
            </a:extLst>
          </p:cNvPr>
          <p:cNvSpPr txBox="1"/>
          <p:nvPr/>
        </p:nvSpPr>
        <p:spPr>
          <a:xfrm>
            <a:off x="211873" y="144966"/>
            <a:ext cx="2910468"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Outline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6" name="矩形 22">
            <a:extLst>
              <a:ext uri="{FF2B5EF4-FFF2-40B4-BE49-F238E27FC236}">
                <a16:creationId xmlns:a16="http://schemas.microsoft.com/office/drawing/2014/main" id="{1B0489BA-3F26-44EE-B4FC-383EEDA1174C}"/>
              </a:ext>
            </a:extLst>
          </p:cNvPr>
          <p:cNvSpPr>
            <a:spLocks noChangeArrowheads="1"/>
          </p:cNvSpPr>
          <p:nvPr/>
        </p:nvSpPr>
        <p:spPr bwMode="auto">
          <a:xfrm>
            <a:off x="798203" y="2252506"/>
            <a:ext cx="113937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Case 2: DRO, Risk Aversion and </a:t>
            </a:r>
            <a:r>
              <a:rPr lang="en-US" altLang="zh-CN"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CVaR</a:t>
            </a:r>
            <a:endParaRPr lang="zh-CN" altLang="en-US"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7" name="矩形 22">
            <a:extLst>
              <a:ext uri="{FF2B5EF4-FFF2-40B4-BE49-F238E27FC236}">
                <a16:creationId xmlns:a16="http://schemas.microsoft.com/office/drawing/2014/main" id="{4E414659-8104-4878-A9EE-A4FAF9DE3618}"/>
              </a:ext>
            </a:extLst>
          </p:cNvPr>
          <p:cNvSpPr>
            <a:spLocks noChangeArrowheads="1"/>
          </p:cNvSpPr>
          <p:nvPr/>
        </p:nvSpPr>
        <p:spPr bwMode="auto">
          <a:xfrm>
            <a:off x="805633" y="1629281"/>
            <a:ext cx="98660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1: Discrepancy-based DRO Optimization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8" name="矩形 22">
            <a:extLst>
              <a:ext uri="{FF2B5EF4-FFF2-40B4-BE49-F238E27FC236}">
                <a16:creationId xmlns:a16="http://schemas.microsoft.com/office/drawing/2014/main" id="{D7D8CD97-8679-467D-86C6-C316A38D4953}"/>
              </a:ext>
            </a:extLst>
          </p:cNvPr>
          <p:cNvSpPr>
            <a:spLocks noChangeArrowheads="1"/>
          </p:cNvSpPr>
          <p:nvPr/>
        </p:nvSpPr>
        <p:spPr bwMode="auto">
          <a:xfrm>
            <a:off x="798203" y="5188500"/>
            <a:ext cx="7112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Conclusion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0" name="矩形 22">
            <a:extLst>
              <a:ext uri="{FF2B5EF4-FFF2-40B4-BE49-F238E27FC236}">
                <a16:creationId xmlns:a16="http://schemas.microsoft.com/office/drawing/2014/main" id="{2944B9F2-8137-BB4E-B9C6-B5B4D082E2D9}"/>
              </a:ext>
            </a:extLst>
          </p:cNvPr>
          <p:cNvSpPr>
            <a:spLocks noChangeArrowheads="1"/>
          </p:cNvSpPr>
          <p:nvPr/>
        </p:nvSpPr>
        <p:spPr bwMode="auto">
          <a:xfrm>
            <a:off x="1220932" y="2892919"/>
            <a:ext cx="105968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Value-at-Risk (</a:t>
            </a:r>
            <a:r>
              <a:rPr lang="en-US" altLang="zh-CN" sz="28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VaR</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and Conditional Value-at-Risk (</a:t>
            </a:r>
            <a:r>
              <a:rPr lang="en-US" altLang="zh-CN" sz="28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CVaR</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a:t>
            </a:r>
          </a:p>
        </p:txBody>
      </p:sp>
      <p:sp>
        <p:nvSpPr>
          <p:cNvPr id="11" name="矩形 22">
            <a:extLst>
              <a:ext uri="{FF2B5EF4-FFF2-40B4-BE49-F238E27FC236}">
                <a16:creationId xmlns:a16="http://schemas.microsoft.com/office/drawing/2014/main" id="{77038AC8-F8DB-C841-9183-2F3D81EF3E6A}"/>
              </a:ext>
            </a:extLst>
          </p:cNvPr>
          <p:cNvSpPr>
            <a:spLocks noChangeArrowheads="1"/>
          </p:cNvSpPr>
          <p:nvPr/>
        </p:nvSpPr>
        <p:spPr bwMode="auto">
          <a:xfrm>
            <a:off x="1220933" y="3416139"/>
            <a:ext cx="790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28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VaR</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and </a:t>
            </a:r>
            <a:r>
              <a:rPr lang="en-US" altLang="zh-CN" sz="28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CVaR</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in Optimization</a:t>
            </a:r>
            <a:endParaRPr lang="zh-CN" altLang="en-US"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2" name="矩形 22">
            <a:extLst>
              <a:ext uri="{FF2B5EF4-FFF2-40B4-BE49-F238E27FC236}">
                <a16:creationId xmlns:a16="http://schemas.microsoft.com/office/drawing/2014/main" id="{67D9C5FD-8B18-6148-B425-11590B16062F}"/>
              </a:ext>
            </a:extLst>
          </p:cNvPr>
          <p:cNvSpPr>
            <a:spLocks noChangeArrowheads="1"/>
          </p:cNvSpPr>
          <p:nvPr/>
        </p:nvSpPr>
        <p:spPr bwMode="auto">
          <a:xfrm>
            <a:off x="798203" y="4603725"/>
            <a:ext cx="10401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3: DRO based Reinforcement Learning</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4" name="矩形 22">
            <a:extLst>
              <a:ext uri="{FF2B5EF4-FFF2-40B4-BE49-F238E27FC236}">
                <a16:creationId xmlns:a16="http://schemas.microsoft.com/office/drawing/2014/main" id="{FF84A532-7DC2-F747-9085-F24AA1B3B32F}"/>
              </a:ext>
            </a:extLst>
          </p:cNvPr>
          <p:cNvSpPr>
            <a:spLocks noChangeArrowheads="1"/>
          </p:cNvSpPr>
          <p:nvPr/>
        </p:nvSpPr>
        <p:spPr bwMode="auto">
          <a:xfrm>
            <a:off x="1213502" y="4027494"/>
            <a:ext cx="87817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Application II:  Age of Information</a:t>
            </a:r>
            <a:endParaRPr lang="zh-CN" altLang="en-US"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2200992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24</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 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581628" y="957321"/>
            <a:ext cx="11282421" cy="523220"/>
          </a:xfrm>
          <a:prstGeom prst="rect">
            <a:avLst/>
          </a:prstGeom>
          <a:noFill/>
        </p:spPr>
        <p:txBody>
          <a:bodyPr wrap="square">
            <a:spAutoFit/>
          </a:bodyPr>
          <a:lstStyle/>
          <a:p>
            <a:r>
              <a:rPr lang="en-US" altLang="zh-CN" sz="2800" b="1" dirty="0" err="1">
                <a:solidFill>
                  <a:srgbClr val="035F78"/>
                </a:solidFill>
                <a:latin typeface="Arial" panose="020B0604020202020204" pitchFamily="34" charset="0"/>
                <a:cs typeface="Arial" panose="020B0604020202020204" pitchFamily="34" charset="0"/>
              </a:rPr>
              <a:t>VaR</a:t>
            </a:r>
            <a:r>
              <a:rPr lang="en-US" altLang="zh-CN" sz="2800" b="1" dirty="0">
                <a:solidFill>
                  <a:srgbClr val="035F78"/>
                </a:solidFill>
                <a:latin typeface="Arial" panose="020B0604020202020204" pitchFamily="34" charset="0"/>
                <a:cs typeface="Arial" panose="020B0604020202020204" pitchFamily="34" charset="0"/>
              </a:rPr>
              <a:t>&amp; </a:t>
            </a:r>
            <a:r>
              <a:rPr lang="en-US" altLang="zh-CN" sz="2800" b="1" dirty="0" err="1">
                <a:solidFill>
                  <a:srgbClr val="035F78"/>
                </a:solidFill>
                <a:latin typeface="Arial" panose="020B0604020202020204" pitchFamily="34" charset="0"/>
                <a:cs typeface="Arial" panose="020B0604020202020204" pitchFamily="34" charset="0"/>
              </a:rPr>
              <a:t>CVaR</a:t>
            </a:r>
            <a:r>
              <a:rPr lang="en-US" altLang="zh-CN" sz="2800" b="1" dirty="0">
                <a:solidFill>
                  <a:srgbClr val="035F78"/>
                </a:solidFill>
                <a:latin typeface="Arial" panose="020B0604020202020204" pitchFamily="34" charset="0"/>
                <a:cs typeface="Arial" panose="020B0604020202020204" pitchFamily="34" charset="0"/>
              </a:rPr>
              <a:t> </a:t>
            </a:r>
            <a:r>
              <a:rPr lang="en-US" altLang="zh-CN" sz="2800" b="1" dirty="0">
                <a:solidFill>
                  <a:srgbClr val="035F78"/>
                </a:solidFill>
                <a:latin typeface="Bookman Old Style" panose="02050604050505020204" pitchFamily="18" charset="0"/>
              </a:rPr>
              <a:t>Representation</a:t>
            </a:r>
            <a:endParaRPr lang="zh-CN" altLang="en-US" sz="2800" b="1" dirty="0">
              <a:solidFill>
                <a:srgbClr val="7030A0"/>
              </a:solidFill>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1E4B8903-3E33-43EA-87CD-21D6FFE8012C}"/>
              </a:ext>
            </a:extLst>
          </p:cNvPr>
          <p:cNvSpPr/>
          <p:nvPr/>
        </p:nvSpPr>
        <p:spPr>
          <a:xfrm>
            <a:off x="454789" y="3613384"/>
            <a:ext cx="4036529" cy="1200329"/>
          </a:xfrm>
          <a:prstGeom prst="rect">
            <a:avLst/>
          </a:prstGeom>
          <a:ln>
            <a:solidFill>
              <a:srgbClr val="0066FF"/>
            </a:solidFill>
          </a:ln>
        </p:spPr>
        <p:txBody>
          <a:bodyPr wrap="square">
            <a:spAutoFit/>
          </a:bodyPr>
          <a:lstStyle/>
          <a:p>
            <a:r>
              <a:rPr lang="en-US" altLang="zh-CN" dirty="0">
                <a:latin typeface="Arial" panose="020B0604020202020204" pitchFamily="34" charset="0"/>
                <a:cs typeface="Arial" panose="020B0604020202020204" pitchFamily="34" charset="0"/>
              </a:rPr>
              <a:t>Risk functions: graphical representation of </a:t>
            </a:r>
            <a:r>
              <a:rPr lang="en-US" altLang="zh-CN" dirty="0" err="1">
                <a:latin typeface="Arial" panose="020B0604020202020204" pitchFamily="34" charset="0"/>
                <a:cs typeface="Arial" panose="020B0604020202020204" pitchFamily="34" charset="0"/>
              </a:rPr>
              <a:t>VaR</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VaR</a:t>
            </a:r>
            <a:r>
              <a:rPr lang="en-US" altLang="zh-CN" dirty="0">
                <a:latin typeface="Arial" panose="020B0604020202020204" pitchFamily="34" charset="0"/>
                <a:cs typeface="Arial" panose="020B0604020202020204" pitchFamily="34" charset="0"/>
              </a:rPr>
              <a:t> Deviation, </a:t>
            </a:r>
            <a:r>
              <a:rPr lang="en-US" altLang="zh-CN" dirty="0" err="1">
                <a:latin typeface="Arial" panose="020B0604020202020204" pitchFamily="34" charset="0"/>
                <a:cs typeface="Arial" panose="020B0604020202020204" pitchFamily="34" charset="0"/>
              </a:rPr>
              <a:t>CVaR</a:t>
            </a:r>
            <a:r>
              <a:rPr lang="en-US" altLang="zh-CN" dirty="0">
                <a:latin typeface="Arial" panose="020B0604020202020204" pitchFamily="34" charset="0"/>
                <a:cs typeface="Arial" panose="020B0604020202020204" pitchFamily="34" charset="0"/>
              </a:rPr>
              <a:t>, </a:t>
            </a:r>
            <a:r>
              <a:rPr lang="en-US" altLang="zh-CN" dirty="0" err="1">
                <a:latin typeface="Arial" panose="020B0604020202020204" pitchFamily="34" charset="0"/>
                <a:cs typeface="Arial" panose="020B0604020202020204" pitchFamily="34" charset="0"/>
              </a:rPr>
              <a:t>CVaR</a:t>
            </a:r>
            <a:r>
              <a:rPr lang="en-US" altLang="zh-CN" dirty="0">
                <a:latin typeface="Arial" panose="020B0604020202020204" pitchFamily="34" charset="0"/>
                <a:cs typeface="Arial" panose="020B0604020202020204" pitchFamily="34" charset="0"/>
              </a:rPr>
              <a:t> Deviation, Max Loss, and Max Loss Deviation.</a:t>
            </a:r>
            <a:endParaRPr lang="zh-CN" altLang="en-US" dirty="0">
              <a:latin typeface="Arial" panose="020B0604020202020204" pitchFamily="34" charset="0"/>
              <a:cs typeface="Arial" panose="020B0604020202020204" pitchFamily="34" charset="0"/>
            </a:endParaRPr>
          </a:p>
        </p:txBody>
      </p:sp>
      <p:pic>
        <p:nvPicPr>
          <p:cNvPr id="27654" name="Picture 6">
            <a:extLst>
              <a:ext uri="{FF2B5EF4-FFF2-40B4-BE49-F238E27FC236}">
                <a16:creationId xmlns:a16="http://schemas.microsoft.com/office/drawing/2014/main" id="{3DF6B1C1-A470-41B7-BB62-E70B262DA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364" y="2556127"/>
            <a:ext cx="6407489" cy="4224407"/>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6F56CACA-FF25-4451-BAB9-A4A780E62D1E}"/>
              </a:ext>
            </a:extLst>
          </p:cNvPr>
          <p:cNvPicPr>
            <a:picLocks noChangeAspect="1"/>
          </p:cNvPicPr>
          <p:nvPr/>
        </p:nvPicPr>
        <p:blipFill>
          <a:blip r:embed="rId4"/>
          <a:stretch>
            <a:fillRect/>
          </a:stretch>
        </p:blipFill>
        <p:spPr>
          <a:xfrm>
            <a:off x="454789" y="6061466"/>
            <a:ext cx="4300248" cy="646330"/>
          </a:xfrm>
          <a:prstGeom prst="rect">
            <a:avLst/>
          </a:prstGeom>
          <a:ln>
            <a:solidFill>
              <a:schemeClr val="accent1"/>
            </a:solidFill>
          </a:ln>
        </p:spPr>
      </p:pic>
      <p:sp>
        <p:nvSpPr>
          <p:cNvPr id="8" name="矩形 7">
            <a:extLst>
              <a:ext uri="{FF2B5EF4-FFF2-40B4-BE49-F238E27FC236}">
                <a16:creationId xmlns:a16="http://schemas.microsoft.com/office/drawing/2014/main" id="{875095EF-3774-4750-93AC-F5669652C928}"/>
              </a:ext>
            </a:extLst>
          </p:cNvPr>
          <p:cNvSpPr/>
          <p:nvPr/>
        </p:nvSpPr>
        <p:spPr>
          <a:xfrm>
            <a:off x="454789" y="1646565"/>
            <a:ext cx="11282421" cy="1200329"/>
          </a:xfrm>
          <a:prstGeom prst="rect">
            <a:avLst/>
          </a:prstGeom>
        </p:spPr>
        <p:txBody>
          <a:bodyPr wrap="square">
            <a:spAutoFit/>
          </a:bodyPr>
          <a:lstStyle/>
          <a:p>
            <a:pPr marL="285750" indent="-285750">
              <a:buFont typeface="Arial" panose="020B0604020202020204" pitchFamily="34" charset="0"/>
              <a:buChar char="•"/>
            </a:pPr>
            <a:r>
              <a:rPr lang="en-US" altLang="zh-CN" sz="2400" dirty="0">
                <a:solidFill>
                  <a:srgbClr val="035F78"/>
                </a:solidFill>
                <a:latin typeface="Gill Sans MT" panose="020B0502020104020203" pitchFamily="34" charset="0"/>
              </a:rPr>
              <a:t>Risk Management </a:t>
            </a:r>
            <a:r>
              <a:rPr lang="en-US" altLang="zh-CN" sz="2400" dirty="0">
                <a:solidFill>
                  <a:srgbClr val="000000"/>
                </a:solidFill>
                <a:latin typeface="Gill Sans MT" panose="020B0502020104020203" pitchFamily="34" charset="0"/>
              </a:rPr>
              <a:t>is a </a:t>
            </a:r>
            <a:r>
              <a:rPr lang="en-US" altLang="zh-CN" sz="2400" dirty="0">
                <a:solidFill>
                  <a:srgbClr val="035F78"/>
                </a:solidFill>
                <a:latin typeface="Gill Sans MT" panose="020B0502020104020203" pitchFamily="34" charset="0"/>
              </a:rPr>
              <a:t>procedure for </a:t>
            </a:r>
            <a:r>
              <a:rPr lang="en-US" altLang="zh-CN" sz="2400" dirty="0">
                <a:solidFill>
                  <a:srgbClr val="000000"/>
                </a:solidFill>
                <a:latin typeface="Gill Sans MT" panose="020B0502020104020203" pitchFamily="34" charset="0"/>
              </a:rPr>
              <a:t>evaluating </a:t>
            </a:r>
            <a:r>
              <a:rPr lang="en-US" altLang="zh-CN" sz="2400" dirty="0">
                <a:solidFill>
                  <a:srgbClr val="035F78"/>
                </a:solidFill>
                <a:latin typeface="Gill Sans MT" panose="020B0502020104020203" pitchFamily="34" charset="0"/>
              </a:rPr>
              <a:t>loss distribution in </a:t>
            </a:r>
            <a:r>
              <a:rPr lang="en-US" altLang="zh-CN" sz="2400" dirty="0">
                <a:solidFill>
                  <a:srgbClr val="FF0000"/>
                </a:solidFill>
                <a:latin typeface="Gill Sans MT" panose="020B0502020104020203" pitchFamily="34" charset="0"/>
              </a:rPr>
              <a:t>Risk Aversion</a:t>
            </a:r>
            <a:r>
              <a:rPr lang="en-US" altLang="zh-CN" sz="2400" dirty="0">
                <a:solidFill>
                  <a:srgbClr val="035F78"/>
                </a:solidFill>
                <a:latin typeface="Gill Sans MT" panose="020B0502020104020203" pitchFamily="34" charset="0"/>
              </a:rPr>
              <a:t>.</a:t>
            </a:r>
          </a:p>
          <a:p>
            <a:pPr marL="285750" indent="-285750">
              <a:buFont typeface="Arial" panose="020B0604020202020204" pitchFamily="34" charset="0"/>
              <a:buChar char="•"/>
            </a:pPr>
            <a:r>
              <a:rPr lang="en-US" altLang="zh-CN" sz="2400" dirty="0">
                <a:solidFill>
                  <a:srgbClr val="000000"/>
                </a:solidFill>
                <a:latin typeface="Gill Sans MT" panose="020B0502020104020203" pitchFamily="34" charset="0"/>
              </a:rPr>
              <a:t>Value-at-Risk (</a:t>
            </a:r>
            <a:r>
              <a:rPr lang="en-US" altLang="zh-CN" sz="2400" dirty="0" err="1">
                <a:solidFill>
                  <a:srgbClr val="035F78"/>
                </a:solidFill>
                <a:latin typeface="Gill Sans MT" panose="020B0502020104020203" pitchFamily="34" charset="0"/>
              </a:rPr>
              <a:t>VaR</a:t>
            </a:r>
            <a:r>
              <a:rPr lang="en-US" altLang="zh-CN" sz="2400" dirty="0">
                <a:solidFill>
                  <a:srgbClr val="000000"/>
                </a:solidFill>
                <a:latin typeface="Gill Sans MT" panose="020B0502020104020203" pitchFamily="34" charset="0"/>
              </a:rPr>
              <a:t>) and Conditional Value-at-Risk (</a:t>
            </a:r>
            <a:r>
              <a:rPr lang="en-US" altLang="zh-CN" sz="2400" dirty="0" err="1">
                <a:solidFill>
                  <a:srgbClr val="035F78"/>
                </a:solidFill>
                <a:latin typeface="Gill Sans MT" panose="020B0502020104020203" pitchFamily="34" charset="0"/>
              </a:rPr>
              <a:t>CVaR</a:t>
            </a:r>
            <a:r>
              <a:rPr lang="en-US" altLang="zh-CN" sz="2400" dirty="0">
                <a:solidFill>
                  <a:srgbClr val="000000"/>
                </a:solidFill>
                <a:latin typeface="Gill Sans MT" panose="020B0502020104020203" pitchFamily="34" charset="0"/>
              </a:rPr>
              <a:t>) are popular function for measuring risk. </a:t>
            </a:r>
          </a:p>
        </p:txBody>
      </p:sp>
    </p:spTree>
    <p:extLst>
      <p:ext uri="{BB962C8B-B14F-4D97-AF65-F5344CB8AC3E}">
        <p14:creationId xmlns:p14="http://schemas.microsoft.com/office/powerpoint/2010/main" val="843648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pPr/>
              <a:t>25</a:t>
            </a:fld>
            <a:endParaRPr lang="zh-CN" altLang="en-US" dirty="0"/>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581628" y="957321"/>
            <a:ext cx="11282421" cy="523220"/>
          </a:xfrm>
          <a:prstGeom prst="rect">
            <a:avLst/>
          </a:prstGeom>
          <a:noFill/>
        </p:spPr>
        <p:txBody>
          <a:bodyPr wrap="square">
            <a:spAutoFit/>
          </a:bodyPr>
          <a:lstStyle/>
          <a:p>
            <a:r>
              <a:rPr lang="en-US" altLang="zh-CN" sz="2800" b="1" dirty="0" err="1">
                <a:solidFill>
                  <a:srgbClr val="035F78"/>
                </a:solidFill>
                <a:latin typeface="Arial" panose="020B0604020202020204" pitchFamily="34" charset="0"/>
                <a:cs typeface="Arial" panose="020B0604020202020204" pitchFamily="34" charset="0"/>
              </a:rPr>
              <a:t>VaR</a:t>
            </a:r>
            <a:r>
              <a:rPr lang="en-US" altLang="zh-CN" sz="2800" b="1" dirty="0">
                <a:solidFill>
                  <a:srgbClr val="035F78"/>
                </a:solidFill>
                <a:latin typeface="Arial" panose="020B0604020202020204" pitchFamily="34" charset="0"/>
                <a:cs typeface="Arial" panose="020B0604020202020204" pitchFamily="34" charset="0"/>
              </a:rPr>
              <a:t> &amp; </a:t>
            </a:r>
            <a:r>
              <a:rPr lang="en-US" altLang="zh-CN" sz="2800" b="1" dirty="0" err="1">
                <a:solidFill>
                  <a:srgbClr val="035F78"/>
                </a:solidFill>
                <a:latin typeface="Arial" panose="020B0604020202020204" pitchFamily="34" charset="0"/>
                <a:cs typeface="Arial" panose="020B0604020202020204" pitchFamily="34" charset="0"/>
              </a:rPr>
              <a:t>CVaR</a:t>
            </a:r>
            <a:endParaRPr lang="zh-CN" altLang="en-US" sz="2800" b="1" dirty="0">
              <a:solidFill>
                <a:srgbClr val="7030A0"/>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CFE7F0F3-7FB9-4A02-87C2-E443A4D83F5C}"/>
              </a:ext>
            </a:extLst>
          </p:cNvPr>
          <p:cNvSpPr/>
          <p:nvPr/>
        </p:nvSpPr>
        <p:spPr>
          <a:xfrm>
            <a:off x="727753" y="3164948"/>
            <a:ext cx="1800200" cy="369332"/>
          </a:xfrm>
          <a:prstGeom prst="rect">
            <a:avLst/>
          </a:prstGeom>
          <a:solidFill>
            <a:schemeClr val="bg2"/>
          </a:solidFill>
        </p:spPr>
        <p:txBody>
          <a:bodyPr wrap="square">
            <a:spAutoFit/>
          </a:bodyPr>
          <a:lstStyle/>
          <a:p>
            <a:r>
              <a:rPr lang="en-US" altLang="zh-CN" b="1" dirty="0" err="1">
                <a:latin typeface="Arial" panose="020B0604020202020204" pitchFamily="34" charset="0"/>
                <a:cs typeface="Arial" panose="020B0604020202020204" pitchFamily="34" charset="0"/>
              </a:rPr>
              <a:t>VaR</a:t>
            </a:r>
            <a:r>
              <a:rPr lang="en-US" altLang="zh-CN" b="1" dirty="0">
                <a:latin typeface="Arial" panose="020B0604020202020204" pitchFamily="34" charset="0"/>
                <a:cs typeface="Arial" panose="020B0604020202020204" pitchFamily="34" charset="0"/>
              </a:rPr>
              <a:t> Definition</a:t>
            </a:r>
          </a:p>
        </p:txBody>
      </p:sp>
      <p:sp>
        <p:nvSpPr>
          <p:cNvPr id="15" name="矩形 14">
            <a:extLst>
              <a:ext uri="{FF2B5EF4-FFF2-40B4-BE49-F238E27FC236}">
                <a16:creationId xmlns:a16="http://schemas.microsoft.com/office/drawing/2014/main" id="{B9DF5194-02B5-41B4-A8A4-E1319187E8B5}"/>
              </a:ext>
            </a:extLst>
          </p:cNvPr>
          <p:cNvSpPr/>
          <p:nvPr/>
        </p:nvSpPr>
        <p:spPr>
          <a:xfrm>
            <a:off x="855950" y="4968007"/>
            <a:ext cx="11100696" cy="369332"/>
          </a:xfrm>
          <a:prstGeom prst="rect">
            <a:avLst/>
          </a:prstGeom>
        </p:spPr>
        <p:txBody>
          <a:bodyPr wrap="square">
            <a:spAutoFit/>
          </a:bodyPr>
          <a:lstStyle/>
          <a:p>
            <a:r>
              <a:rPr lang="en-US" altLang="zh-CN" dirty="0">
                <a:solidFill>
                  <a:srgbClr val="000000"/>
                </a:solidFill>
                <a:latin typeface="Arial" panose="020B0604020202020204" pitchFamily="34" charset="0"/>
                <a:cs typeface="Arial" panose="020B0604020202020204" pitchFamily="34" charset="0"/>
              </a:rPr>
              <a:t>                is </a:t>
            </a:r>
            <a:r>
              <a:rPr lang="en-US" altLang="zh-CN" dirty="0">
                <a:solidFill>
                  <a:srgbClr val="035F78"/>
                </a:solidFill>
                <a:latin typeface="Arial" panose="020B0604020202020204" pitchFamily="34" charset="0"/>
                <a:cs typeface="Arial" panose="020B0604020202020204" pitchFamily="34" charset="0"/>
              </a:rPr>
              <a:t>nonconvex </a:t>
            </a:r>
            <a:r>
              <a:rPr lang="en-US" altLang="zh-CN" dirty="0">
                <a:solidFill>
                  <a:srgbClr val="000000"/>
                </a:solidFill>
                <a:latin typeface="Arial" panose="020B0604020202020204" pitchFamily="34" charset="0"/>
                <a:cs typeface="Arial" panose="020B0604020202020204" pitchFamily="34" charset="0"/>
              </a:rPr>
              <a:t>and </a:t>
            </a:r>
            <a:r>
              <a:rPr lang="en-US" altLang="zh-CN" dirty="0">
                <a:solidFill>
                  <a:srgbClr val="035F78"/>
                </a:solidFill>
                <a:latin typeface="Arial" panose="020B0604020202020204" pitchFamily="34" charset="0"/>
                <a:cs typeface="Arial" panose="020B0604020202020204" pitchFamily="34" charset="0"/>
              </a:rPr>
              <a:t>discontinuous </a:t>
            </a:r>
            <a:r>
              <a:rPr lang="en-US" altLang="zh-CN" dirty="0">
                <a:solidFill>
                  <a:srgbClr val="000000"/>
                </a:solidFill>
                <a:latin typeface="Arial" panose="020B0604020202020204" pitchFamily="34" charset="0"/>
                <a:cs typeface="Arial" panose="020B0604020202020204" pitchFamily="34" charset="0"/>
              </a:rPr>
              <a:t>function of </a:t>
            </a:r>
            <a:r>
              <a:rPr lang="en-US" altLang="zh-CN" dirty="0">
                <a:solidFill>
                  <a:srgbClr val="FF0000"/>
                </a:solidFill>
                <a:latin typeface="Arial" panose="020B0604020202020204" pitchFamily="34" charset="0"/>
                <a:cs typeface="Arial" panose="020B0604020202020204" pitchFamily="34" charset="0"/>
              </a:rPr>
              <a:t>the confidence level </a:t>
            </a:r>
            <a:r>
              <a:rPr lang="en-US" altLang="zh-CN" i="1" dirty="0">
                <a:solidFill>
                  <a:srgbClr val="FF0000"/>
                </a:solidFill>
                <a:latin typeface="Arial" panose="020B0604020202020204" pitchFamily="34" charset="0"/>
                <a:cs typeface="Arial" panose="020B0604020202020204" pitchFamily="34" charset="0"/>
              </a:rPr>
              <a:t>α </a:t>
            </a:r>
            <a:r>
              <a:rPr lang="en-US" altLang="zh-CN" dirty="0">
                <a:solidFill>
                  <a:srgbClr val="000000"/>
                </a:solidFill>
                <a:latin typeface="Arial" panose="020B0604020202020204" pitchFamily="34" charset="0"/>
                <a:cs typeface="Arial" panose="020B0604020202020204" pitchFamily="34" charset="0"/>
              </a:rPr>
              <a:t>for discrete distributions.</a:t>
            </a:r>
          </a:p>
        </p:txBody>
      </p:sp>
      <p:pic>
        <p:nvPicPr>
          <p:cNvPr id="16" name="图片 15">
            <a:extLst>
              <a:ext uri="{FF2B5EF4-FFF2-40B4-BE49-F238E27FC236}">
                <a16:creationId xmlns:a16="http://schemas.microsoft.com/office/drawing/2014/main" id="{BC7D5CE5-1AF7-4724-8F7C-701EF0551692}"/>
              </a:ext>
            </a:extLst>
          </p:cNvPr>
          <p:cNvPicPr>
            <a:picLocks noChangeAspect="1"/>
          </p:cNvPicPr>
          <p:nvPr/>
        </p:nvPicPr>
        <p:blipFill>
          <a:blip r:embed="rId3"/>
          <a:stretch>
            <a:fillRect/>
          </a:stretch>
        </p:blipFill>
        <p:spPr>
          <a:xfrm>
            <a:off x="855950" y="4957362"/>
            <a:ext cx="989057" cy="369332"/>
          </a:xfrm>
          <a:prstGeom prst="rect">
            <a:avLst/>
          </a:prstGeom>
        </p:spPr>
      </p:pic>
      <p:sp>
        <p:nvSpPr>
          <p:cNvPr id="17" name="矩形 16">
            <a:extLst>
              <a:ext uri="{FF2B5EF4-FFF2-40B4-BE49-F238E27FC236}">
                <a16:creationId xmlns:a16="http://schemas.microsoft.com/office/drawing/2014/main" id="{599E94C3-B712-4EC1-8CFB-9E6887334895}"/>
              </a:ext>
            </a:extLst>
          </p:cNvPr>
          <p:cNvSpPr/>
          <p:nvPr/>
        </p:nvSpPr>
        <p:spPr>
          <a:xfrm>
            <a:off x="763351" y="5761607"/>
            <a:ext cx="11100697" cy="369332"/>
          </a:xfrm>
          <a:prstGeom prst="rect">
            <a:avLst/>
          </a:prstGeom>
        </p:spPr>
        <p:txBody>
          <a:bodyPr wrap="square">
            <a:spAutoFit/>
          </a:bodyPr>
          <a:lstStyle/>
          <a:p>
            <a:r>
              <a:rPr lang="en-US" altLang="zh-CN" dirty="0">
                <a:solidFill>
                  <a:srgbClr val="000000"/>
                </a:solidFill>
                <a:latin typeface="Arial" panose="020B0604020202020204" pitchFamily="34" charset="0"/>
                <a:cs typeface="Arial" panose="020B0604020202020204" pitchFamily="34" charset="0"/>
              </a:rPr>
              <a:t>Difficult to control/optimize for </a:t>
            </a:r>
            <a:r>
              <a:rPr lang="en-US" altLang="zh-CN" dirty="0">
                <a:solidFill>
                  <a:srgbClr val="035F78"/>
                </a:solidFill>
                <a:latin typeface="Arial" panose="020B0604020202020204" pitchFamily="34" charset="0"/>
                <a:cs typeface="Arial" panose="020B0604020202020204" pitchFamily="34" charset="0"/>
              </a:rPr>
              <a:t>non-normal distributions</a:t>
            </a:r>
            <a:r>
              <a:rPr lang="en-US" altLang="zh-CN" dirty="0">
                <a:solidFill>
                  <a:srgbClr val="000000"/>
                </a:solidFill>
                <a:latin typeface="Arial" panose="020B0604020202020204" pitchFamily="34" charset="0"/>
                <a:cs typeface="Arial" panose="020B0604020202020204" pitchFamily="34" charset="0"/>
              </a:rPr>
              <a:t>:  </a:t>
            </a:r>
            <a:r>
              <a:rPr lang="en-US" altLang="zh-CN" dirty="0" err="1">
                <a:solidFill>
                  <a:srgbClr val="000000"/>
                </a:solidFill>
                <a:latin typeface="Arial" panose="020B0604020202020204" pitchFamily="34" charset="0"/>
                <a:cs typeface="Arial" panose="020B0604020202020204" pitchFamily="34" charset="0"/>
              </a:rPr>
              <a:t>VaR</a:t>
            </a:r>
            <a:r>
              <a:rPr lang="en-US" altLang="zh-CN" dirty="0">
                <a:solidFill>
                  <a:srgbClr val="000000"/>
                </a:solidFill>
                <a:latin typeface="Arial" panose="020B0604020202020204" pitchFamily="34" charset="0"/>
                <a:cs typeface="Arial" panose="020B0604020202020204" pitchFamily="34" charset="0"/>
              </a:rPr>
              <a:t> has </a:t>
            </a:r>
            <a:r>
              <a:rPr lang="en-US" altLang="zh-CN" dirty="0">
                <a:solidFill>
                  <a:srgbClr val="035F78"/>
                </a:solidFill>
                <a:latin typeface="Arial" panose="020B0604020202020204" pitchFamily="34" charset="0"/>
                <a:cs typeface="Arial" panose="020B0604020202020204" pitchFamily="34" charset="0"/>
              </a:rPr>
              <a:t>many extremums </a:t>
            </a:r>
            <a:r>
              <a:rPr lang="en-US" altLang="zh-CN" dirty="0">
                <a:solidFill>
                  <a:srgbClr val="000000"/>
                </a:solidFill>
                <a:latin typeface="Arial" panose="020B0604020202020204" pitchFamily="34" charset="0"/>
                <a:cs typeface="Arial" panose="020B0604020202020204" pitchFamily="34" charset="0"/>
              </a:rPr>
              <a:t>for discrete distributions.</a:t>
            </a:r>
            <a:endParaRPr lang="zh-CN" altLang="en-US" dirty="0">
              <a:latin typeface="Arial" panose="020B0604020202020204" pitchFamily="34" charset="0"/>
              <a:cs typeface="Arial" panose="020B0604020202020204" pitchFamily="34" charset="0"/>
            </a:endParaRPr>
          </a:p>
        </p:txBody>
      </p:sp>
      <p:sp>
        <p:nvSpPr>
          <p:cNvPr id="18" name="矩形 17">
            <a:extLst>
              <a:ext uri="{FF2B5EF4-FFF2-40B4-BE49-F238E27FC236}">
                <a16:creationId xmlns:a16="http://schemas.microsoft.com/office/drawing/2014/main" id="{34A67CC8-EAC6-41D1-A00D-C6FBBBF3CC19}"/>
              </a:ext>
            </a:extLst>
          </p:cNvPr>
          <p:cNvSpPr/>
          <p:nvPr/>
        </p:nvSpPr>
        <p:spPr>
          <a:xfrm>
            <a:off x="2540062" y="3144815"/>
            <a:ext cx="9323986" cy="400110"/>
          </a:xfrm>
          <a:prstGeom prst="rect">
            <a:avLst/>
          </a:prstGeom>
        </p:spPr>
        <p:txBody>
          <a:bodyPr wrap="square">
            <a:spAutoFit/>
          </a:bodyPr>
          <a:lstStyle/>
          <a:p>
            <a:r>
              <a:rPr lang="en-US" altLang="zh-CN" sz="2000" dirty="0">
                <a:latin typeface="Arial" panose="020B0604020202020204" pitchFamily="34" charset="0"/>
                <a:cs typeface="Arial" panose="020B0604020202020204" pitchFamily="34" charset="0"/>
              </a:rPr>
              <a:t>A lower α-percentile of the random variable X.</a:t>
            </a:r>
            <a:endParaRPr lang="zh-CN" altLang="en-US" sz="2000" dirty="0">
              <a:latin typeface="Arial" panose="020B0604020202020204" pitchFamily="34" charset="0"/>
              <a:cs typeface="Arial" panose="020B0604020202020204" pitchFamily="34" charset="0"/>
            </a:endParaRPr>
          </a:p>
        </p:txBody>
      </p:sp>
      <p:pic>
        <p:nvPicPr>
          <p:cNvPr id="19" name="图片 18">
            <a:extLst>
              <a:ext uri="{FF2B5EF4-FFF2-40B4-BE49-F238E27FC236}">
                <a16:creationId xmlns:a16="http://schemas.microsoft.com/office/drawing/2014/main" id="{276A78E7-0D76-4AF5-BFA1-95EFAD151E39}"/>
              </a:ext>
            </a:extLst>
          </p:cNvPr>
          <p:cNvPicPr>
            <a:picLocks noChangeAspect="1"/>
          </p:cNvPicPr>
          <p:nvPr/>
        </p:nvPicPr>
        <p:blipFill>
          <a:blip r:embed="rId4"/>
          <a:stretch>
            <a:fillRect/>
          </a:stretch>
        </p:blipFill>
        <p:spPr>
          <a:xfrm>
            <a:off x="4569360" y="2413179"/>
            <a:ext cx="2363055" cy="427219"/>
          </a:xfrm>
          <a:prstGeom prst="rect">
            <a:avLst/>
          </a:prstGeom>
        </p:spPr>
      </p:pic>
      <p:sp>
        <p:nvSpPr>
          <p:cNvPr id="21" name="矩形 20">
            <a:extLst>
              <a:ext uri="{FF2B5EF4-FFF2-40B4-BE49-F238E27FC236}">
                <a16:creationId xmlns:a16="http://schemas.microsoft.com/office/drawing/2014/main" id="{59291681-5AD2-4F98-8800-D28EBA1158E7}"/>
              </a:ext>
            </a:extLst>
          </p:cNvPr>
          <p:cNvSpPr/>
          <p:nvPr/>
        </p:nvSpPr>
        <p:spPr>
          <a:xfrm>
            <a:off x="727753" y="1587116"/>
            <a:ext cx="11136295" cy="400110"/>
          </a:xfrm>
          <a:prstGeom prst="rect">
            <a:avLst/>
          </a:prstGeom>
        </p:spPr>
        <p:txBody>
          <a:bodyPr wrap="square">
            <a:spAutoFit/>
          </a:bodyPr>
          <a:lstStyle/>
          <a:p>
            <a:r>
              <a:rPr lang="en-US" altLang="zh-CN" sz="2000" dirty="0">
                <a:latin typeface="Arial" panose="020B0604020202020204" pitchFamily="34" charset="0"/>
                <a:cs typeface="Arial" panose="020B0604020202020204" pitchFamily="34" charset="0"/>
              </a:rPr>
              <a:t>Let </a:t>
            </a:r>
            <a:r>
              <a:rPr lang="en-US" altLang="zh-CN" sz="2000" b="1" i="1" dirty="0">
                <a:solidFill>
                  <a:srgbClr val="FF0000"/>
                </a:solidFill>
                <a:latin typeface="Arial" panose="020B0604020202020204" pitchFamily="34" charset="0"/>
                <a:cs typeface="Arial" panose="020B0604020202020204" pitchFamily="34" charset="0"/>
              </a:rPr>
              <a:t>X</a:t>
            </a:r>
            <a:r>
              <a:rPr lang="en-US" altLang="zh-CN" sz="2000" i="1"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be a random variable, with the </a:t>
            </a:r>
            <a:r>
              <a:rPr lang="en-US" altLang="zh-CN" sz="2000" i="1" dirty="0">
                <a:latin typeface="Arial" panose="020B0604020202020204" pitchFamily="34" charset="0"/>
                <a:cs typeface="Arial" panose="020B0604020202020204" pitchFamily="34" charset="0"/>
              </a:rPr>
              <a:t>X </a:t>
            </a:r>
            <a:r>
              <a:rPr lang="en-US" altLang="zh-CN" sz="2000" dirty="0">
                <a:latin typeface="Arial" panose="020B0604020202020204" pitchFamily="34" charset="0"/>
                <a:cs typeface="Arial" panose="020B0604020202020204" pitchFamily="34" charset="0"/>
              </a:rPr>
              <a:t>may have meaning of </a:t>
            </a:r>
            <a:r>
              <a:rPr lang="en-US" altLang="zh-CN" sz="2000" u="sng" dirty="0">
                <a:solidFill>
                  <a:srgbClr val="FF0000"/>
                </a:solidFill>
                <a:latin typeface="Arial" panose="020B0604020202020204" pitchFamily="34" charset="0"/>
                <a:cs typeface="Arial" panose="020B0604020202020204" pitchFamily="34" charset="0"/>
              </a:rPr>
              <a:t>loss or gain</a:t>
            </a:r>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pic>
        <p:nvPicPr>
          <p:cNvPr id="22" name="图片 21">
            <a:extLst>
              <a:ext uri="{FF2B5EF4-FFF2-40B4-BE49-F238E27FC236}">
                <a16:creationId xmlns:a16="http://schemas.microsoft.com/office/drawing/2014/main" id="{FDC30215-E9F5-4965-B359-41CCD757AF04}"/>
              </a:ext>
            </a:extLst>
          </p:cNvPr>
          <p:cNvPicPr>
            <a:picLocks noChangeAspect="1"/>
          </p:cNvPicPr>
          <p:nvPr/>
        </p:nvPicPr>
        <p:blipFill>
          <a:blip r:embed="rId5"/>
          <a:stretch>
            <a:fillRect/>
          </a:stretch>
        </p:blipFill>
        <p:spPr>
          <a:xfrm>
            <a:off x="3533999" y="3886793"/>
            <a:ext cx="4433779" cy="486095"/>
          </a:xfrm>
          <a:prstGeom prst="rect">
            <a:avLst/>
          </a:prstGeom>
        </p:spPr>
      </p:pic>
    </p:spTree>
    <p:extLst>
      <p:ext uri="{BB962C8B-B14F-4D97-AF65-F5344CB8AC3E}">
        <p14:creationId xmlns:p14="http://schemas.microsoft.com/office/powerpoint/2010/main" val="408828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26</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581628" y="957321"/>
            <a:ext cx="11282421" cy="523220"/>
          </a:xfrm>
          <a:prstGeom prst="rect">
            <a:avLst/>
          </a:prstGeom>
          <a:noFill/>
        </p:spPr>
        <p:txBody>
          <a:bodyPr wrap="square">
            <a:spAutoFit/>
          </a:bodyPr>
          <a:lstStyle/>
          <a:p>
            <a:r>
              <a:rPr lang="en-US" altLang="zh-CN" sz="2800" b="1" dirty="0" err="1">
                <a:solidFill>
                  <a:srgbClr val="035F78"/>
                </a:solidFill>
                <a:latin typeface="Arial" panose="020B0604020202020204" pitchFamily="34" charset="0"/>
                <a:cs typeface="Arial" panose="020B0604020202020204" pitchFamily="34" charset="0"/>
              </a:rPr>
              <a:t>VaR</a:t>
            </a:r>
            <a:r>
              <a:rPr lang="en-US" altLang="zh-CN" sz="2800" b="1" dirty="0">
                <a:solidFill>
                  <a:srgbClr val="035F78"/>
                </a:solidFill>
                <a:latin typeface="Arial" panose="020B0604020202020204" pitchFamily="34" charset="0"/>
                <a:cs typeface="Arial" panose="020B0604020202020204" pitchFamily="34" charset="0"/>
              </a:rPr>
              <a:t>&amp; </a:t>
            </a:r>
            <a:r>
              <a:rPr lang="en-US" altLang="zh-CN" sz="2800" b="1" dirty="0" err="1">
                <a:solidFill>
                  <a:srgbClr val="035F78"/>
                </a:solidFill>
                <a:latin typeface="Arial" panose="020B0604020202020204" pitchFamily="34" charset="0"/>
                <a:cs typeface="Arial" panose="020B0604020202020204" pitchFamily="34" charset="0"/>
              </a:rPr>
              <a:t>CVaR</a:t>
            </a:r>
            <a:endParaRPr lang="zh-CN" altLang="en-US" sz="2800" b="1" dirty="0">
              <a:solidFill>
                <a:srgbClr val="7030A0"/>
              </a:solidFill>
              <a:latin typeface="Times New Roman" panose="02020603050405020304" pitchFamily="18" charset="0"/>
              <a:cs typeface="Times New Roman" panose="02020603050405020304" pitchFamily="18" charset="0"/>
            </a:endParaRPr>
          </a:p>
        </p:txBody>
      </p:sp>
      <p:sp>
        <p:nvSpPr>
          <p:cNvPr id="27" name="矩形 26">
            <a:extLst>
              <a:ext uri="{FF2B5EF4-FFF2-40B4-BE49-F238E27FC236}">
                <a16:creationId xmlns:a16="http://schemas.microsoft.com/office/drawing/2014/main" id="{8FD3AA33-ED9E-4DBE-9B8E-98482E78D0AA}"/>
              </a:ext>
            </a:extLst>
          </p:cNvPr>
          <p:cNvSpPr/>
          <p:nvPr/>
        </p:nvSpPr>
        <p:spPr>
          <a:xfrm>
            <a:off x="798382" y="1696347"/>
            <a:ext cx="2011993" cy="369332"/>
          </a:xfrm>
          <a:prstGeom prst="rect">
            <a:avLst/>
          </a:prstGeom>
          <a:solidFill>
            <a:schemeClr val="bg2"/>
          </a:solidFill>
        </p:spPr>
        <p:txBody>
          <a:bodyPr wrap="square">
            <a:spAutoFit/>
          </a:bodyPr>
          <a:lstStyle/>
          <a:p>
            <a:r>
              <a:rPr lang="en-US" altLang="zh-CN" b="1" dirty="0" err="1">
                <a:latin typeface="Arial" panose="020B0604020202020204" pitchFamily="34" charset="0"/>
                <a:cs typeface="Arial" panose="020B0604020202020204" pitchFamily="34" charset="0"/>
              </a:rPr>
              <a:t>CVaR</a:t>
            </a:r>
            <a:r>
              <a:rPr lang="en-US" altLang="zh-CN" b="1" dirty="0">
                <a:latin typeface="Arial" panose="020B0604020202020204" pitchFamily="34" charset="0"/>
                <a:cs typeface="Arial" panose="020B0604020202020204" pitchFamily="34" charset="0"/>
              </a:rPr>
              <a:t> Definition</a:t>
            </a:r>
          </a:p>
        </p:txBody>
      </p:sp>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6D976428-AB40-464E-B3A9-04B43EF28EDB}"/>
                  </a:ext>
                </a:extLst>
              </p:cNvPr>
              <p:cNvSpPr/>
              <p:nvPr/>
            </p:nvSpPr>
            <p:spPr>
              <a:xfrm>
                <a:off x="808615" y="2145168"/>
                <a:ext cx="11055434" cy="400110"/>
              </a:xfrm>
              <a:prstGeom prst="rect">
                <a:avLst/>
              </a:prstGeom>
            </p:spPr>
            <p:txBody>
              <a:bodyPr wrap="square">
                <a:spAutoFit/>
              </a:bodyPr>
              <a:lstStyle/>
              <a:p>
                <a:r>
                  <a:rPr lang="en-US" altLang="zh-CN" sz="2000" dirty="0">
                    <a:latin typeface="Arial" panose="020B0604020202020204" pitchFamily="34" charset="0"/>
                    <a:cs typeface="Arial" panose="020B0604020202020204" pitchFamily="34" charset="0"/>
                  </a:rPr>
                  <a:t>The </a:t>
                </a:r>
                <a:r>
                  <a:rPr lang="en-US" altLang="zh-CN" sz="2000" dirty="0" err="1">
                    <a:latin typeface="Arial" panose="020B0604020202020204" pitchFamily="34" charset="0"/>
                    <a:cs typeface="Arial" panose="020B0604020202020204" pitchFamily="34" charset="0"/>
                  </a:rPr>
                  <a:t>CVaR</a:t>
                </a:r>
                <a:r>
                  <a:rPr lang="en-US" altLang="zh-CN" sz="2000" dirty="0">
                    <a:latin typeface="Arial" panose="020B0604020202020204" pitchFamily="34" charset="0"/>
                    <a:cs typeface="Arial" panose="020B0604020202020204" pitchFamily="34" charset="0"/>
                  </a:rPr>
                  <a:t> of </a:t>
                </a:r>
                <a14:m>
                  <m:oMath xmlns:m="http://schemas.openxmlformats.org/officeDocument/2006/math">
                    <m:r>
                      <a:rPr lang="en-US" altLang="zh-CN" sz="2000" i="1" dirty="0" smtClean="0">
                        <a:latin typeface="Cambria Math" panose="02040503050406030204" pitchFamily="18" charset="0"/>
                      </a:rPr>
                      <m:t>𝑋</m:t>
                    </m:r>
                    <m:r>
                      <a:rPr lang="en-US" altLang="zh-CN" sz="2000" i="1" dirty="0" smtClean="0">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with confidence level </a:t>
                </a:r>
                <a14:m>
                  <m:oMath xmlns:m="http://schemas.openxmlformats.org/officeDocument/2006/math">
                    <m:r>
                      <a:rPr lang="en-US" altLang="zh-CN" sz="2000" i="1" dirty="0" smtClean="0">
                        <a:latin typeface="Cambria Math" panose="02040503050406030204" pitchFamily="18" charset="0"/>
                      </a:rPr>
                      <m:t>𝛼</m:t>
                    </m:r>
                    <m:r>
                      <a:rPr lang="en-US" altLang="zh-CN" sz="2000" i="1" dirty="0" smtClean="0">
                        <a:latin typeface="Cambria Math" panose="02040503050406030204" pitchFamily="18" charset="0"/>
                      </a:rPr>
                      <m:t> ∈</m:t>
                    </m:r>
                    <m:d>
                      <m:dPr>
                        <m:begChr m:val="["/>
                        <m:endChr m:val="]"/>
                        <m:ctrlPr>
                          <a:rPr lang="en-US" altLang="zh-CN" sz="2000" b="0" i="1" dirty="0" smtClean="0">
                            <a:latin typeface="Cambria Math" panose="02040503050406030204" pitchFamily="18" charset="0"/>
                          </a:rPr>
                        </m:ctrlPr>
                      </m:dPr>
                      <m:e>
                        <m:r>
                          <a:rPr lang="en-US" altLang="zh-CN" sz="2000" i="1" dirty="0" smtClean="0">
                            <a:latin typeface="Cambria Math" panose="02040503050406030204" pitchFamily="18" charset="0"/>
                          </a:rPr>
                          <m:t>0, 1</m:t>
                        </m:r>
                      </m:e>
                    </m:d>
                    <m:r>
                      <a:rPr lang="en-US" altLang="zh-CN" sz="2000" b="0" i="1" dirty="0" smtClean="0">
                        <a:latin typeface="Cambria Math" panose="02040503050406030204" pitchFamily="18" charset="0"/>
                      </a:rPr>
                      <m:t> </m:t>
                    </m:r>
                  </m:oMath>
                </a14:m>
                <a:r>
                  <a:rPr lang="en-US" altLang="zh-CN" sz="2000" dirty="0">
                    <a:latin typeface="Arial" panose="020B0604020202020204" pitchFamily="34" charset="0"/>
                    <a:cs typeface="Arial" panose="020B0604020202020204" pitchFamily="34" charset="0"/>
                  </a:rPr>
                  <a:t>is the mean of the generalized </a:t>
                </a:r>
                <a14:m>
                  <m:oMath xmlns:m="http://schemas.openxmlformats.org/officeDocument/2006/math">
                    <m:r>
                      <a:rPr lang="en-US" altLang="zh-CN" sz="2000" i="1" dirty="0" smtClean="0">
                        <a:latin typeface="Cambria Math" panose="02040503050406030204" pitchFamily="18" charset="0"/>
                      </a:rPr>
                      <m:t>𝛼</m:t>
                    </m:r>
                  </m:oMath>
                </a14:m>
                <a:r>
                  <a:rPr lang="en-US" altLang="zh-CN" sz="2000" dirty="0">
                    <a:latin typeface="Arial" panose="020B0604020202020204" pitchFamily="34" charset="0"/>
                    <a:cs typeface="Arial" panose="020B0604020202020204" pitchFamily="34" charset="0"/>
                  </a:rPr>
                  <a:t>-tail distribution:</a:t>
                </a:r>
                <a:endParaRPr lang="zh-CN" altLang="en-US" sz="2000" dirty="0">
                  <a:latin typeface="Arial" panose="020B0604020202020204" pitchFamily="34" charset="0"/>
                  <a:cs typeface="Arial" panose="020B0604020202020204" pitchFamily="34" charset="0"/>
                </a:endParaRPr>
              </a:p>
            </p:txBody>
          </p:sp>
        </mc:Choice>
        <mc:Fallback xmlns="">
          <p:sp>
            <p:nvSpPr>
              <p:cNvPr id="28" name="矩形 27">
                <a:extLst>
                  <a:ext uri="{FF2B5EF4-FFF2-40B4-BE49-F238E27FC236}">
                    <a16:creationId xmlns:a16="http://schemas.microsoft.com/office/drawing/2014/main" id="{6D976428-AB40-464E-B3A9-04B43EF28EDB}"/>
                  </a:ext>
                </a:extLst>
              </p:cNvPr>
              <p:cNvSpPr>
                <a:spLocks noRot="1" noChangeAspect="1" noMove="1" noResize="1" noEditPoints="1" noAdjustHandles="1" noChangeArrowheads="1" noChangeShapeType="1" noTextEdit="1"/>
              </p:cNvSpPr>
              <p:nvPr/>
            </p:nvSpPr>
            <p:spPr>
              <a:xfrm>
                <a:off x="808615" y="2145168"/>
                <a:ext cx="11055434" cy="400110"/>
              </a:xfrm>
              <a:prstGeom prst="rect">
                <a:avLst/>
              </a:prstGeom>
              <a:blipFill>
                <a:blip r:embed="rId3"/>
                <a:stretch>
                  <a:fillRect l="-607" t="-7576" b="-27273"/>
                </a:stretch>
              </a:blipFill>
            </p:spPr>
            <p:txBody>
              <a:bodyPr/>
              <a:lstStyle/>
              <a:p>
                <a:r>
                  <a:rPr lang="zh-CN" altLang="en-US">
                    <a:noFill/>
                  </a:rPr>
                  <a:t> </a:t>
                </a:r>
              </a:p>
            </p:txBody>
          </p:sp>
        </mc:Fallback>
      </mc:AlternateContent>
      <p:sp>
        <p:nvSpPr>
          <p:cNvPr id="29" name="矩形 28">
            <a:extLst>
              <a:ext uri="{FF2B5EF4-FFF2-40B4-BE49-F238E27FC236}">
                <a16:creationId xmlns:a16="http://schemas.microsoft.com/office/drawing/2014/main" id="{BA747251-EFB5-44E1-A568-57D06DB1FEBE}"/>
              </a:ext>
            </a:extLst>
          </p:cNvPr>
          <p:cNvSpPr/>
          <p:nvPr/>
        </p:nvSpPr>
        <p:spPr>
          <a:xfrm>
            <a:off x="808615" y="3451506"/>
            <a:ext cx="8684404"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where the distribution in question is the one with distribution function defined by</a:t>
            </a:r>
            <a:endParaRPr lang="zh-CN" altLang="en-US" dirty="0">
              <a:latin typeface="Arial" panose="020B0604020202020204" pitchFamily="34" charset="0"/>
              <a:cs typeface="Arial" panose="020B0604020202020204" pitchFamily="34" charset="0"/>
            </a:endParaRPr>
          </a:p>
        </p:txBody>
      </p:sp>
      <p:pic>
        <p:nvPicPr>
          <p:cNvPr id="30" name="图片 29">
            <a:extLst>
              <a:ext uri="{FF2B5EF4-FFF2-40B4-BE49-F238E27FC236}">
                <a16:creationId xmlns:a16="http://schemas.microsoft.com/office/drawing/2014/main" id="{E6771C7F-B03A-4285-BBA3-C0AA57BDA446}"/>
              </a:ext>
            </a:extLst>
          </p:cNvPr>
          <p:cNvPicPr>
            <a:picLocks noChangeAspect="1"/>
          </p:cNvPicPr>
          <p:nvPr/>
        </p:nvPicPr>
        <p:blipFill>
          <a:blip r:embed="rId4"/>
          <a:stretch>
            <a:fillRect/>
          </a:stretch>
        </p:blipFill>
        <p:spPr>
          <a:xfrm>
            <a:off x="3991907" y="2541549"/>
            <a:ext cx="2340798" cy="683174"/>
          </a:xfrm>
          <a:prstGeom prst="rect">
            <a:avLst/>
          </a:prstGeom>
        </p:spPr>
      </p:pic>
      <p:pic>
        <p:nvPicPr>
          <p:cNvPr id="31" name="图片 30">
            <a:extLst>
              <a:ext uri="{FF2B5EF4-FFF2-40B4-BE49-F238E27FC236}">
                <a16:creationId xmlns:a16="http://schemas.microsoft.com/office/drawing/2014/main" id="{F90BBE07-6380-4B71-A7A3-4801BEF960D9}"/>
              </a:ext>
            </a:extLst>
          </p:cNvPr>
          <p:cNvPicPr>
            <a:picLocks noChangeAspect="1"/>
          </p:cNvPicPr>
          <p:nvPr/>
        </p:nvPicPr>
        <p:blipFill>
          <a:blip r:embed="rId5"/>
          <a:stretch>
            <a:fillRect/>
          </a:stretch>
        </p:blipFill>
        <p:spPr>
          <a:xfrm>
            <a:off x="3222571" y="3919793"/>
            <a:ext cx="3856492" cy="1038286"/>
          </a:xfrm>
          <a:prstGeom prst="rect">
            <a:avLst/>
          </a:prstGeom>
        </p:spPr>
      </p:pic>
      <mc:AlternateContent xmlns:mc="http://schemas.openxmlformats.org/markup-compatibility/2006" xmlns:a14="http://schemas.microsoft.com/office/drawing/2010/main">
        <mc:Choice Requires="a14">
          <p:sp>
            <p:nvSpPr>
              <p:cNvPr id="32" name="矩形 31">
                <a:extLst>
                  <a:ext uri="{FF2B5EF4-FFF2-40B4-BE49-F238E27FC236}">
                    <a16:creationId xmlns:a16="http://schemas.microsoft.com/office/drawing/2014/main" id="{5CF63FFD-6350-4503-A8CA-35C869DA6BA4}"/>
                  </a:ext>
                </a:extLst>
              </p:cNvPr>
              <p:cNvSpPr/>
              <p:nvPr/>
            </p:nvSpPr>
            <p:spPr>
              <a:xfrm>
                <a:off x="808615" y="6065006"/>
                <a:ext cx="8161574" cy="369332"/>
              </a:xfrm>
              <a:prstGeom prst="rect">
                <a:avLst/>
              </a:prstGeom>
            </p:spPr>
            <p:txBody>
              <a:bodyPr wrap="square">
                <a:spAutoFit/>
              </a:bodyPr>
              <a:lstStyle/>
              <a:p>
                <a:r>
                  <a:rPr lang="en-US" altLang="zh-CN" dirty="0">
                    <a:solidFill>
                      <a:srgbClr val="035F78"/>
                    </a:solidFill>
                    <a:latin typeface="Arial" panose="020B0604020202020204" pitchFamily="34" charset="0"/>
                    <a:cs typeface="Arial" panose="020B0604020202020204" pitchFamily="34" charset="0"/>
                  </a:rPr>
                  <a:t>CVaR </a:t>
                </a:r>
                <a:r>
                  <a:rPr lang="en-US" altLang="zh-CN" dirty="0">
                    <a:solidFill>
                      <a:srgbClr val="000000"/>
                    </a:solidFill>
                    <a:latin typeface="Arial" panose="020B0604020202020204" pitchFamily="34" charset="0"/>
                    <a:cs typeface="Arial" panose="020B0604020202020204" pitchFamily="34" charset="0"/>
                  </a:rPr>
                  <a:t>is </a:t>
                </a:r>
                <a:r>
                  <a:rPr lang="en-US" altLang="zh-CN" dirty="0">
                    <a:solidFill>
                      <a:srgbClr val="035F78"/>
                    </a:solidFill>
                    <a:latin typeface="Arial" panose="020B0604020202020204" pitchFamily="34" charset="0"/>
                    <a:cs typeface="Arial" panose="020B0604020202020204" pitchFamily="34" charset="0"/>
                  </a:rPr>
                  <a:t>continuous </a:t>
                </a:r>
                <a:r>
                  <a:rPr lang="en-US" altLang="zh-CN" dirty="0">
                    <a:solidFill>
                      <a:srgbClr val="000000"/>
                    </a:solidFill>
                    <a:latin typeface="Arial" panose="020B0604020202020204" pitchFamily="34" charset="0"/>
                    <a:cs typeface="Arial" panose="020B0604020202020204" pitchFamily="34" charset="0"/>
                  </a:rPr>
                  <a:t>with respect to </a:t>
                </a:r>
                <a14:m>
                  <m:oMath xmlns:m="http://schemas.openxmlformats.org/officeDocument/2006/math">
                    <m:r>
                      <a:rPr lang="el-GR" altLang="zh-CN" i="1" dirty="0" smtClean="0">
                        <a:solidFill>
                          <a:srgbClr val="000000"/>
                        </a:solidFill>
                        <a:latin typeface="Cambria Math" panose="02040503050406030204" pitchFamily="18" charset="0"/>
                      </a:rPr>
                      <m:t>𝛼</m:t>
                    </m:r>
                    <m:r>
                      <a:rPr lang="en-US" altLang="zh-CN" b="0" i="1" dirty="0" smtClean="0">
                        <a:solidFill>
                          <a:srgbClr val="000000"/>
                        </a:solidFill>
                        <a:latin typeface="Cambria Math" panose="02040503050406030204" pitchFamily="18" charset="0"/>
                      </a:rPr>
                      <m:t>.</m:t>
                    </m:r>
                    <m:r>
                      <m:rPr>
                        <m:nor/>
                      </m:rPr>
                      <a:rPr lang="en-US" altLang="zh-CN" dirty="0">
                        <a:solidFill>
                          <a:srgbClr val="035F78"/>
                        </a:solidFill>
                        <a:latin typeface="Arial" panose="020B0604020202020204" pitchFamily="34" charset="0"/>
                        <a:cs typeface="Arial" panose="020B0604020202020204" pitchFamily="34" charset="0"/>
                      </a:rPr>
                      <m:t>CVaR</m:t>
                    </m:r>
                    <m:r>
                      <m:rPr>
                        <m:nor/>
                      </m:rPr>
                      <a:rPr lang="en-US" altLang="zh-CN" dirty="0">
                        <a:solidFill>
                          <a:srgbClr val="035F78"/>
                        </a:solidFill>
                        <a:latin typeface="Arial" panose="020B0604020202020204" pitchFamily="34" charset="0"/>
                        <a:cs typeface="Arial" panose="020B0604020202020204" pitchFamily="34" charset="0"/>
                      </a:rPr>
                      <m:t> </m:t>
                    </m:r>
                    <m:r>
                      <m:rPr>
                        <m:nor/>
                      </m:rPr>
                      <a:rPr lang="en-US" altLang="zh-CN" dirty="0">
                        <a:solidFill>
                          <a:srgbClr val="000000"/>
                        </a:solidFill>
                        <a:latin typeface="Arial" panose="020B0604020202020204" pitchFamily="34" charset="0"/>
                        <a:cs typeface="Arial" panose="020B0604020202020204" pitchFamily="34" charset="0"/>
                      </a:rPr>
                      <m:t>is</m:t>
                    </m:r>
                    <m:r>
                      <m:rPr>
                        <m:nor/>
                      </m:rPr>
                      <a:rPr lang="en-US" altLang="zh-CN" dirty="0">
                        <a:solidFill>
                          <a:srgbClr val="000000"/>
                        </a:solidFill>
                        <a:latin typeface="Arial" panose="020B0604020202020204" pitchFamily="34" charset="0"/>
                        <a:cs typeface="Arial" panose="020B0604020202020204" pitchFamily="34" charset="0"/>
                      </a:rPr>
                      <m:t> </m:t>
                    </m:r>
                    <m:r>
                      <m:rPr>
                        <m:nor/>
                      </m:rPr>
                      <a:rPr lang="en-US" altLang="zh-CN" dirty="0">
                        <a:solidFill>
                          <a:srgbClr val="035F78"/>
                        </a:solidFill>
                        <a:latin typeface="Arial" panose="020B0604020202020204" pitchFamily="34" charset="0"/>
                        <a:cs typeface="Arial" panose="020B0604020202020204" pitchFamily="34" charset="0"/>
                      </a:rPr>
                      <m:t>convex</m:t>
                    </m:r>
                    <m:r>
                      <m:rPr>
                        <m:nor/>
                      </m:rPr>
                      <a:rPr lang="en-US" altLang="zh-CN" dirty="0">
                        <a:solidFill>
                          <a:srgbClr val="035F78"/>
                        </a:solidFill>
                        <a:latin typeface="Arial" panose="020B0604020202020204" pitchFamily="34" charset="0"/>
                        <a:cs typeface="Arial" panose="020B0604020202020204" pitchFamily="34" charset="0"/>
                      </a:rPr>
                      <m:t> </m:t>
                    </m:r>
                    <m:r>
                      <m:rPr>
                        <m:nor/>
                      </m:rPr>
                      <a:rPr lang="en-US" altLang="zh-CN" dirty="0">
                        <a:solidFill>
                          <a:srgbClr val="000000"/>
                        </a:solidFill>
                        <a:latin typeface="Arial" panose="020B0604020202020204" pitchFamily="34" charset="0"/>
                        <a:cs typeface="Arial" panose="020B0604020202020204" pitchFamily="34" charset="0"/>
                      </a:rPr>
                      <m:t>in</m:t>
                    </m:r>
                    <m:r>
                      <m:rPr>
                        <m:nor/>
                      </m:rPr>
                      <a:rPr lang="en-US" altLang="zh-CN" dirty="0">
                        <a:solidFill>
                          <a:srgbClr val="000000"/>
                        </a:solidFill>
                        <a:latin typeface="Arial" panose="020B0604020202020204" pitchFamily="34" charset="0"/>
                        <a:cs typeface="Arial" panose="020B0604020202020204" pitchFamily="34" charset="0"/>
                      </a:rPr>
                      <m:t> </m:t>
                    </m:r>
                    <m:r>
                      <a:rPr lang="en-US" altLang="zh-CN" i="1" dirty="0">
                        <a:solidFill>
                          <a:srgbClr val="000000"/>
                        </a:solidFill>
                        <a:latin typeface="Cambria Math" panose="02040503050406030204" pitchFamily="18" charset="0"/>
                      </a:rPr>
                      <m:t>𝑋</m:t>
                    </m:r>
                  </m:oMath>
                </a14:m>
                <a:endParaRPr lang="en-US" altLang="zh-CN" dirty="0">
                  <a:solidFill>
                    <a:srgbClr val="000000"/>
                  </a:solidFill>
                  <a:latin typeface="Arial" panose="020B0604020202020204" pitchFamily="34" charset="0"/>
                </a:endParaRPr>
              </a:p>
            </p:txBody>
          </p:sp>
        </mc:Choice>
        <mc:Fallback xmlns="">
          <p:sp>
            <p:nvSpPr>
              <p:cNvPr id="32" name="矩形 31">
                <a:extLst>
                  <a:ext uri="{FF2B5EF4-FFF2-40B4-BE49-F238E27FC236}">
                    <a16:creationId xmlns:a16="http://schemas.microsoft.com/office/drawing/2014/main" id="{5CF63FFD-6350-4503-A8CA-35C869DA6BA4}"/>
                  </a:ext>
                </a:extLst>
              </p:cNvPr>
              <p:cNvSpPr>
                <a:spLocks noRot="1" noChangeAspect="1" noMove="1" noResize="1" noEditPoints="1" noAdjustHandles="1" noChangeArrowheads="1" noChangeShapeType="1" noTextEdit="1"/>
              </p:cNvSpPr>
              <p:nvPr/>
            </p:nvSpPr>
            <p:spPr>
              <a:xfrm>
                <a:off x="808615" y="6065006"/>
                <a:ext cx="8161574" cy="369332"/>
              </a:xfrm>
              <a:prstGeom prst="rect">
                <a:avLst/>
              </a:prstGeom>
              <a:blipFill>
                <a:blip r:embed="rId6"/>
                <a:stretch>
                  <a:fillRect l="-673" t="-9836"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B55BF3D8-1799-4594-9E62-47DED8E9CB71}"/>
                  </a:ext>
                </a:extLst>
              </p:cNvPr>
              <p:cNvSpPr/>
              <p:nvPr/>
            </p:nvSpPr>
            <p:spPr>
              <a:xfrm>
                <a:off x="808615" y="5204859"/>
                <a:ext cx="11071714" cy="646331"/>
              </a:xfrm>
              <a:prstGeom prst="rect">
                <a:avLst/>
              </a:prstGeom>
            </p:spPr>
            <p:txBody>
              <a:bodyPr wrap="square">
                <a:spAutoFit/>
              </a:bodyPr>
              <a:lstStyle/>
              <a:p>
                <a:pPr algn="just"/>
                <a:r>
                  <a:rPr lang="en-US" altLang="zh-CN" dirty="0">
                    <a:latin typeface="Arial" panose="020B0604020202020204" pitchFamily="34" charset="0"/>
                    <a:cs typeface="Arial" panose="020B0604020202020204" pitchFamily="34" charset="0"/>
                  </a:rPr>
                  <a:t>For random variables with continuous distribution functions, </a:t>
                </a:r>
                <a14:m>
                  <m:oMath xmlns:m="http://schemas.openxmlformats.org/officeDocument/2006/math">
                    <m:sSub>
                      <m:sSubPr>
                        <m:ctrlPr>
                          <a:rPr lang="en-US" altLang="zh-CN" i="1" u="sng" dirty="0" smtClean="0">
                            <a:solidFill>
                              <a:srgbClr val="FF0000"/>
                            </a:solidFill>
                            <a:latin typeface="Cambria Math" panose="02040503050406030204" pitchFamily="18" charset="0"/>
                          </a:rPr>
                        </m:ctrlPr>
                      </m:sSubPr>
                      <m:e>
                        <m:r>
                          <m:rPr>
                            <m:nor/>
                          </m:rPr>
                          <a:rPr lang="en-US" altLang="zh-CN" u="sng" dirty="0">
                            <a:solidFill>
                              <a:srgbClr val="FF0000"/>
                            </a:solidFill>
                            <a:latin typeface="Arial" panose="020B0604020202020204" pitchFamily="34" charset="0"/>
                            <a:cs typeface="Arial" panose="020B0604020202020204" pitchFamily="34" charset="0"/>
                          </a:rPr>
                          <m:t>CVaR</m:t>
                        </m:r>
                      </m:e>
                      <m:sub>
                        <m:r>
                          <a:rPr lang="en-US" altLang="zh-CN" i="1" u="sng" dirty="0">
                            <a:solidFill>
                              <a:srgbClr val="FF0000"/>
                            </a:solidFill>
                            <a:latin typeface="Cambria Math" panose="02040503050406030204" pitchFamily="18" charset="0"/>
                          </a:rPr>
                          <m:t>𝛼</m:t>
                        </m:r>
                      </m:sub>
                    </m:sSub>
                  </m:oMath>
                </a14:m>
                <a:r>
                  <a:rPr lang="en-US" altLang="zh-CN" u="sng" dirty="0">
                    <a:solidFill>
                      <a:srgbClr val="FF0000"/>
                    </a:solidFill>
                    <a:latin typeface="Arial" panose="020B0604020202020204" pitchFamily="34" charset="0"/>
                    <a:cs typeface="Arial" panose="020B0604020202020204" pitchFamily="34" charset="0"/>
                  </a:rPr>
                  <a:t>(</a:t>
                </a:r>
                <a:r>
                  <a:rPr lang="en-US" altLang="zh-CN" i="1" u="sng" dirty="0">
                    <a:solidFill>
                      <a:srgbClr val="FF0000"/>
                    </a:solidFill>
                    <a:latin typeface="Arial" panose="020B0604020202020204" pitchFamily="34" charset="0"/>
                    <a:cs typeface="Arial" panose="020B0604020202020204" pitchFamily="34" charset="0"/>
                  </a:rPr>
                  <a:t>X</a:t>
                </a:r>
                <a:r>
                  <a:rPr lang="en-US" altLang="zh-CN" u="sng" dirty="0">
                    <a:solidFill>
                      <a:srgbClr val="FF0000"/>
                    </a:solidFill>
                    <a:latin typeface="Arial" panose="020B0604020202020204" pitchFamily="34" charset="0"/>
                    <a:cs typeface="Arial" panose="020B0604020202020204" pitchFamily="34" charset="0"/>
                  </a:rPr>
                  <a:t>) equals the conditional expectation of </a:t>
                </a:r>
                <a:r>
                  <a:rPr lang="en-US" altLang="zh-CN" i="1" u="sng" dirty="0">
                    <a:solidFill>
                      <a:srgbClr val="FF0000"/>
                    </a:solidFill>
                    <a:latin typeface="Arial" panose="020B0604020202020204" pitchFamily="34" charset="0"/>
                    <a:cs typeface="Arial" panose="020B0604020202020204" pitchFamily="34" charset="0"/>
                  </a:rPr>
                  <a:t>X </a:t>
                </a:r>
                <a:r>
                  <a:rPr lang="en-US" altLang="zh-CN" u="sng" dirty="0">
                    <a:solidFill>
                      <a:srgbClr val="FF0000"/>
                    </a:solidFill>
                    <a:latin typeface="Arial" panose="020B0604020202020204" pitchFamily="34" charset="0"/>
                    <a:cs typeface="Arial" panose="020B0604020202020204" pitchFamily="34" charset="0"/>
                  </a:rPr>
                  <a:t>subject to </a:t>
                </a:r>
                <a14:m>
                  <m:oMath xmlns:m="http://schemas.openxmlformats.org/officeDocument/2006/math">
                    <m:r>
                      <a:rPr lang="en-US" altLang="zh-CN" i="1" u="sng" dirty="0" smtClean="0">
                        <a:solidFill>
                          <a:srgbClr val="FF0000"/>
                        </a:solidFill>
                        <a:latin typeface="Cambria Math" panose="02040503050406030204" pitchFamily="18" charset="0"/>
                      </a:rPr>
                      <m:t>𝑍</m:t>
                    </m:r>
                    <m:r>
                      <a:rPr lang="en-US" altLang="zh-CN" i="1" u="sng" dirty="0" smtClean="0">
                        <a:solidFill>
                          <a:srgbClr val="FF0000"/>
                        </a:solidFill>
                        <a:latin typeface="Cambria Math" panose="02040503050406030204" pitchFamily="18" charset="0"/>
                      </a:rPr>
                      <m:t> ≥ </m:t>
                    </m:r>
                    <m:sSub>
                      <m:sSubPr>
                        <m:ctrlPr>
                          <a:rPr lang="en-US" altLang="zh-CN" i="1" u="sng" dirty="0" smtClean="0">
                            <a:solidFill>
                              <a:srgbClr val="FF0000"/>
                            </a:solidFill>
                            <a:latin typeface="Cambria Math" panose="02040503050406030204" pitchFamily="18" charset="0"/>
                          </a:rPr>
                        </m:ctrlPr>
                      </m:sSubPr>
                      <m:e>
                        <m:r>
                          <a:rPr lang="en-US" altLang="zh-CN" i="1" u="sng" dirty="0">
                            <a:solidFill>
                              <a:srgbClr val="FF0000"/>
                            </a:solidFill>
                            <a:latin typeface="Cambria Math" panose="02040503050406030204" pitchFamily="18" charset="0"/>
                          </a:rPr>
                          <m:t>𝑉𝑎𝑅</m:t>
                        </m:r>
                      </m:e>
                      <m:sub>
                        <m:r>
                          <m:rPr>
                            <m:sty m:val="p"/>
                          </m:rPr>
                          <a:rPr lang="en-US" altLang="zh-CN" i="1" u="sng" dirty="0">
                            <a:solidFill>
                              <a:srgbClr val="FF0000"/>
                            </a:solidFill>
                            <a:latin typeface="Cambria Math" panose="02040503050406030204" pitchFamily="18" charset="0"/>
                          </a:rPr>
                          <m:t>α</m:t>
                        </m:r>
                      </m:sub>
                    </m:sSub>
                    <m:r>
                      <a:rPr lang="en-US" altLang="zh-CN" i="1" u="sng" dirty="0" smtClean="0">
                        <a:solidFill>
                          <a:srgbClr val="FF0000"/>
                        </a:solidFill>
                        <a:latin typeface="Cambria Math" panose="02040503050406030204" pitchFamily="18" charset="0"/>
                      </a:rPr>
                      <m:t> </m:t>
                    </m:r>
                    <m:r>
                      <a:rPr lang="en-US" altLang="zh-CN" i="1" u="sng" dirty="0">
                        <a:solidFill>
                          <a:srgbClr val="FF0000"/>
                        </a:solidFill>
                        <a:latin typeface="Cambria Math" panose="02040503050406030204" pitchFamily="18" charset="0"/>
                      </a:rPr>
                      <m:t>(</m:t>
                    </m:r>
                    <m:r>
                      <a:rPr lang="en-US" altLang="zh-CN" i="1" u="sng" dirty="0">
                        <a:solidFill>
                          <a:srgbClr val="FF0000"/>
                        </a:solidFill>
                        <a:latin typeface="Cambria Math" panose="02040503050406030204" pitchFamily="18" charset="0"/>
                      </a:rPr>
                      <m:t>𝑋</m:t>
                    </m:r>
                    <m:r>
                      <a:rPr lang="en-US" altLang="zh-CN" i="1" u="sng" dirty="0">
                        <a:solidFill>
                          <a:srgbClr val="FF0000"/>
                        </a:solidFill>
                        <a:latin typeface="Cambria Math" panose="02040503050406030204" pitchFamily="18" charset="0"/>
                      </a:rPr>
                      <m:t>).</m:t>
                    </m:r>
                  </m:oMath>
                </a14:m>
                <a:endParaRPr kumimoji="1" lang="zh-CN" altLang="en-US" u="sng" dirty="0">
                  <a:solidFill>
                    <a:srgbClr val="FF0000"/>
                  </a:solidFill>
                  <a:latin typeface="Arial" panose="020B0604020202020204" pitchFamily="34" charset="0"/>
                  <a:cs typeface="Arial" panose="020B0604020202020204" pitchFamily="34" charset="0"/>
                </a:endParaRPr>
              </a:p>
            </p:txBody>
          </p:sp>
        </mc:Choice>
        <mc:Fallback xmlns="">
          <p:sp>
            <p:nvSpPr>
              <p:cNvPr id="34" name="矩形 33">
                <a:extLst>
                  <a:ext uri="{FF2B5EF4-FFF2-40B4-BE49-F238E27FC236}">
                    <a16:creationId xmlns:a16="http://schemas.microsoft.com/office/drawing/2014/main" id="{B55BF3D8-1799-4594-9E62-47DED8E9CB71}"/>
                  </a:ext>
                </a:extLst>
              </p:cNvPr>
              <p:cNvSpPr>
                <a:spLocks noRot="1" noChangeAspect="1" noMove="1" noResize="1" noEditPoints="1" noAdjustHandles="1" noChangeArrowheads="1" noChangeShapeType="1" noTextEdit="1"/>
              </p:cNvSpPr>
              <p:nvPr/>
            </p:nvSpPr>
            <p:spPr>
              <a:xfrm>
                <a:off x="808615" y="5204859"/>
                <a:ext cx="11071714" cy="646331"/>
              </a:xfrm>
              <a:prstGeom prst="rect">
                <a:avLst/>
              </a:prstGeom>
              <a:blipFill>
                <a:blip r:embed="rId7"/>
                <a:stretch>
                  <a:fillRect l="-496" t="-5660" r="-441"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7408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pPr/>
              <a:t>27</a:t>
            </a:fld>
            <a:endParaRPr lang="zh-CN" altLang="en-US" dirty="0"/>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581628" y="957321"/>
            <a:ext cx="11282421" cy="523220"/>
          </a:xfrm>
          <a:prstGeom prst="rect">
            <a:avLst/>
          </a:prstGeom>
          <a:noFill/>
        </p:spPr>
        <p:txBody>
          <a:bodyPr wrap="square">
            <a:spAutoFit/>
          </a:bodyPr>
          <a:lstStyle/>
          <a:p>
            <a:r>
              <a:rPr lang="en-US" altLang="zh-CN" sz="2800" b="1" dirty="0" err="1">
                <a:solidFill>
                  <a:srgbClr val="035F78"/>
                </a:solidFill>
                <a:latin typeface="Arial" panose="020B0604020202020204" pitchFamily="34" charset="0"/>
                <a:cs typeface="Arial" panose="020B0604020202020204" pitchFamily="34" charset="0"/>
              </a:rPr>
              <a:t>VaR</a:t>
            </a:r>
            <a:r>
              <a:rPr lang="en-US" altLang="zh-CN" sz="2800" b="1" dirty="0">
                <a:solidFill>
                  <a:srgbClr val="035F78"/>
                </a:solidFill>
                <a:latin typeface="Arial" panose="020B0604020202020204" pitchFamily="34" charset="0"/>
                <a:cs typeface="Arial" panose="020B0604020202020204" pitchFamily="34" charset="0"/>
              </a:rPr>
              <a:t>&amp; </a:t>
            </a:r>
            <a:r>
              <a:rPr lang="en-US" altLang="zh-CN" sz="2800" b="1" dirty="0" err="1">
                <a:solidFill>
                  <a:srgbClr val="035F78"/>
                </a:solidFill>
                <a:latin typeface="Arial" panose="020B0604020202020204" pitchFamily="34" charset="0"/>
                <a:cs typeface="Arial" panose="020B0604020202020204" pitchFamily="34" charset="0"/>
              </a:rPr>
              <a:t>CVaR</a:t>
            </a:r>
            <a:r>
              <a:rPr lang="en-US" altLang="zh-CN" sz="2800" b="1" dirty="0">
                <a:solidFill>
                  <a:srgbClr val="035F78"/>
                </a:solidFill>
                <a:latin typeface="Arial" panose="020B0604020202020204" pitchFamily="34" charset="0"/>
                <a:cs typeface="Arial" panose="020B0604020202020204" pitchFamily="34" charset="0"/>
              </a:rPr>
              <a:t> Example</a:t>
            </a:r>
            <a:endParaRPr lang="zh-CN" altLang="en-US" sz="2800" b="1" dirty="0">
              <a:solidFill>
                <a:srgbClr val="7030A0"/>
              </a:solidFill>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35401BDE-C7D9-4A5E-9C9F-1662966A3E11}"/>
              </a:ext>
            </a:extLst>
          </p:cNvPr>
          <p:cNvSpPr txBox="1"/>
          <p:nvPr/>
        </p:nvSpPr>
        <p:spPr>
          <a:xfrm>
            <a:off x="581628" y="1679556"/>
            <a:ext cx="10749987" cy="369332"/>
          </a:xfrm>
          <a:prstGeom prst="rect">
            <a:avLst/>
          </a:prstGeom>
          <a:noFill/>
        </p:spPr>
        <p:txBody>
          <a:bodyPr wrap="square">
            <a:spAutoFit/>
          </a:bodyPr>
          <a:lstStyle/>
          <a:p>
            <a:r>
              <a:rPr lang="en-US" altLang="zh-CN" sz="1800" b="0" i="0" u="none" strike="noStrike" baseline="0" dirty="0">
                <a:solidFill>
                  <a:srgbClr val="0000FF"/>
                </a:solidFill>
                <a:latin typeface="Arial" panose="020B0604020202020204" pitchFamily="34" charset="0"/>
                <a:cs typeface="Arial" panose="020B0604020202020204" pitchFamily="34" charset="0"/>
              </a:rPr>
              <a:t>Main focus</a:t>
            </a:r>
            <a:r>
              <a:rPr lang="en-US" altLang="zh-CN" sz="1800" b="0" i="0" u="none" strike="noStrike" baseline="0" dirty="0">
                <a:solidFill>
                  <a:srgbClr val="000000"/>
                </a:solidFill>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26" name="文本框 25">
            <a:extLst>
              <a:ext uri="{FF2B5EF4-FFF2-40B4-BE49-F238E27FC236}">
                <a16:creationId xmlns:a16="http://schemas.microsoft.com/office/drawing/2014/main" id="{377E7788-8EDE-435C-8401-7561F436D3EE}"/>
              </a:ext>
            </a:extLst>
          </p:cNvPr>
          <p:cNvSpPr txBox="1"/>
          <p:nvPr/>
        </p:nvSpPr>
        <p:spPr>
          <a:xfrm>
            <a:off x="1886672" y="1717174"/>
            <a:ext cx="9977377" cy="369332"/>
          </a:xfrm>
          <a:prstGeom prst="rect">
            <a:avLst/>
          </a:prstGeom>
          <a:solidFill>
            <a:schemeClr val="accent5">
              <a:lumMod val="20000"/>
              <a:lumOff val="80000"/>
            </a:schemeClr>
          </a:solidFill>
        </p:spPr>
        <p:txBody>
          <a:bodyPr wrap="square">
            <a:spAutoFit/>
          </a:bodyPr>
          <a:lstStyle/>
          <a:p>
            <a:r>
              <a:rPr lang="en-US" altLang="zh-CN" sz="1800" b="1" dirty="0">
                <a:solidFill>
                  <a:srgbClr val="000000"/>
                </a:solidFill>
                <a:latin typeface="Arial" panose="020B0604020202020204" pitchFamily="34" charset="0"/>
                <a:cs typeface="Arial" panose="020B0604020202020204" pitchFamily="34" charset="0"/>
              </a:rPr>
              <a:t>Value-at-Risk (</a:t>
            </a:r>
            <a:r>
              <a:rPr lang="en-US" altLang="zh-CN" sz="1800" b="1" dirty="0" err="1">
                <a:solidFill>
                  <a:srgbClr val="035F78"/>
                </a:solidFill>
                <a:latin typeface="Arial" panose="020B0604020202020204" pitchFamily="34" charset="0"/>
                <a:cs typeface="Arial" panose="020B0604020202020204" pitchFamily="34" charset="0"/>
              </a:rPr>
              <a:t>VaR</a:t>
            </a:r>
            <a:r>
              <a:rPr lang="en-US" altLang="zh-CN" sz="1800" b="1" dirty="0">
                <a:solidFill>
                  <a:srgbClr val="000000"/>
                </a:solidFill>
                <a:latin typeface="Arial" panose="020B0604020202020204" pitchFamily="34" charset="0"/>
                <a:cs typeface="Arial" panose="020B0604020202020204" pitchFamily="34" charset="0"/>
              </a:rPr>
              <a:t>) and Conditional Value-at-Risk (</a:t>
            </a:r>
            <a:r>
              <a:rPr lang="en-US" altLang="zh-CN" sz="1800" b="1" dirty="0" err="1">
                <a:solidFill>
                  <a:srgbClr val="035F78"/>
                </a:solidFill>
                <a:latin typeface="Arial" panose="020B0604020202020204" pitchFamily="34" charset="0"/>
                <a:cs typeface="Arial" panose="020B0604020202020204" pitchFamily="34" charset="0"/>
              </a:rPr>
              <a:t>CVaR</a:t>
            </a:r>
            <a:r>
              <a:rPr lang="en-US" altLang="zh-CN" sz="1800" b="1" dirty="0">
                <a:solidFill>
                  <a:srgbClr val="000000"/>
                </a:solidFill>
                <a:latin typeface="Arial" panose="020B0604020202020204" pitchFamily="34" charset="0"/>
                <a:cs typeface="Arial" panose="020B0604020202020204" pitchFamily="34" charset="0"/>
              </a:rPr>
              <a:t>) </a:t>
            </a:r>
            <a:r>
              <a:rPr lang="en-US" altLang="zh-CN" b="1" dirty="0">
                <a:solidFill>
                  <a:srgbClr val="000000"/>
                </a:solidFill>
                <a:latin typeface="Arial" panose="020B0604020202020204" pitchFamily="34" charset="0"/>
                <a:cs typeface="Arial" panose="020B0604020202020204" pitchFamily="34" charset="0"/>
              </a:rPr>
              <a:t>[</a:t>
            </a:r>
            <a:r>
              <a:rPr lang="en-US" altLang="zh-CN" sz="1800" b="1" i="0" u="none" strike="noStrike" baseline="0" dirty="0" err="1">
                <a:solidFill>
                  <a:srgbClr val="000000"/>
                </a:solidFill>
                <a:latin typeface="Arial" panose="020B0604020202020204" pitchFamily="34" charset="0"/>
                <a:cs typeface="Arial" panose="020B0604020202020204" pitchFamily="34" charset="0"/>
              </a:rPr>
              <a:t>Rockafellar</a:t>
            </a:r>
            <a:r>
              <a:rPr lang="en-US" altLang="zh-CN" sz="1800" b="1" i="0" u="none" strike="noStrike" baseline="0" dirty="0">
                <a:solidFill>
                  <a:srgbClr val="000000"/>
                </a:solidFill>
                <a:latin typeface="Arial" panose="020B0604020202020204" pitchFamily="34" charset="0"/>
                <a:cs typeface="Arial" panose="020B0604020202020204" pitchFamily="34" charset="0"/>
              </a:rPr>
              <a:t> and </a:t>
            </a:r>
            <a:r>
              <a:rPr lang="en-US" altLang="zh-CN" sz="1800" b="1" i="0" u="none" strike="noStrike" baseline="0" dirty="0" err="1">
                <a:solidFill>
                  <a:srgbClr val="000000"/>
                </a:solidFill>
                <a:latin typeface="Arial" panose="020B0604020202020204" pitchFamily="34" charset="0"/>
                <a:cs typeface="Arial" panose="020B0604020202020204" pitchFamily="34" charset="0"/>
              </a:rPr>
              <a:t>Uryasev</a:t>
            </a:r>
            <a:r>
              <a:rPr lang="en-US" altLang="zh-CN" sz="1800" b="1" i="0" u="none" strike="noStrike" baseline="0" dirty="0">
                <a:solidFill>
                  <a:srgbClr val="000000"/>
                </a:solidFill>
                <a:latin typeface="Arial" panose="020B0604020202020204" pitchFamily="34" charset="0"/>
                <a:cs typeface="Arial" panose="020B0604020202020204" pitchFamily="34" charset="0"/>
              </a:rPr>
              <a:t>, 2000].</a:t>
            </a:r>
            <a:r>
              <a:rPr lang="en-US" altLang="zh-CN" sz="1800" b="1" dirty="0">
                <a:solidFill>
                  <a:srgbClr val="000000"/>
                </a:solidFill>
                <a:latin typeface="Arial" panose="020B0604020202020204" pitchFamily="34" charset="0"/>
                <a:cs typeface="Arial" panose="020B0604020202020204" pitchFamily="34" charset="0"/>
              </a:rPr>
              <a:t> </a:t>
            </a:r>
          </a:p>
        </p:txBody>
      </p:sp>
      <p:pic>
        <p:nvPicPr>
          <p:cNvPr id="9" name="图片 8">
            <a:extLst>
              <a:ext uri="{FF2B5EF4-FFF2-40B4-BE49-F238E27FC236}">
                <a16:creationId xmlns:a16="http://schemas.microsoft.com/office/drawing/2014/main" id="{0AD4B077-1F4D-4618-8B01-A19D20B4A52E}"/>
              </a:ext>
            </a:extLst>
          </p:cNvPr>
          <p:cNvPicPr>
            <a:picLocks noChangeAspect="1"/>
          </p:cNvPicPr>
          <p:nvPr/>
        </p:nvPicPr>
        <p:blipFill>
          <a:blip r:embed="rId3"/>
          <a:stretch>
            <a:fillRect/>
          </a:stretch>
        </p:blipFill>
        <p:spPr>
          <a:xfrm>
            <a:off x="581628" y="2442967"/>
            <a:ext cx="4652109" cy="2152556"/>
          </a:xfrm>
          <a:prstGeom prst="rect">
            <a:avLst/>
          </a:prstGeom>
        </p:spPr>
      </p:pic>
      <p:pic>
        <p:nvPicPr>
          <p:cNvPr id="11" name="图片 10">
            <a:extLst>
              <a:ext uri="{FF2B5EF4-FFF2-40B4-BE49-F238E27FC236}">
                <a16:creationId xmlns:a16="http://schemas.microsoft.com/office/drawing/2014/main" id="{B7F59050-B880-46CC-87F2-CD3B35E3BC74}"/>
              </a:ext>
            </a:extLst>
          </p:cNvPr>
          <p:cNvPicPr>
            <a:picLocks noChangeAspect="1"/>
          </p:cNvPicPr>
          <p:nvPr/>
        </p:nvPicPr>
        <p:blipFill>
          <a:blip r:embed="rId4"/>
          <a:stretch>
            <a:fillRect/>
          </a:stretch>
        </p:blipFill>
        <p:spPr>
          <a:xfrm>
            <a:off x="6096000" y="2485202"/>
            <a:ext cx="5536510" cy="2135035"/>
          </a:xfrm>
          <a:prstGeom prst="rect">
            <a:avLst/>
          </a:prstGeom>
        </p:spPr>
      </p:pic>
      <p:sp>
        <p:nvSpPr>
          <p:cNvPr id="14" name="文本框 13">
            <a:extLst>
              <a:ext uri="{FF2B5EF4-FFF2-40B4-BE49-F238E27FC236}">
                <a16:creationId xmlns:a16="http://schemas.microsoft.com/office/drawing/2014/main" id="{087623B2-74B2-4E19-91BB-9CB56FF643D5}"/>
              </a:ext>
            </a:extLst>
          </p:cNvPr>
          <p:cNvSpPr txBox="1"/>
          <p:nvPr/>
        </p:nvSpPr>
        <p:spPr>
          <a:xfrm>
            <a:off x="581628" y="5890732"/>
            <a:ext cx="9881885" cy="646331"/>
          </a:xfrm>
          <a:prstGeom prst="rect">
            <a:avLst/>
          </a:prstGeom>
          <a:noFill/>
        </p:spPr>
        <p:txBody>
          <a:bodyPr wrap="square">
            <a:spAutoFit/>
          </a:bodyPr>
          <a:lstStyle/>
          <a:p>
            <a:pPr marL="285750" indent="-285750">
              <a:buFont typeface="Arial" panose="020B0604020202020204" pitchFamily="34" charset="0"/>
              <a:buChar char="•"/>
            </a:pPr>
            <a:r>
              <a:rPr lang="en-US" altLang="zh-CN" sz="1800" dirty="0">
                <a:solidFill>
                  <a:srgbClr val="000000"/>
                </a:solidFill>
                <a:latin typeface="Arial" panose="020B0604020202020204" pitchFamily="34" charset="0"/>
                <a:cs typeface="Arial" panose="020B0604020202020204" pitchFamily="34" charset="0"/>
              </a:rPr>
              <a:t>If more than lost 3% happens with 5%, but we still do not know average lost. </a:t>
            </a:r>
          </a:p>
          <a:p>
            <a:pPr marL="285750" indent="-285750">
              <a:buFont typeface="Arial" panose="020B0604020202020204" pitchFamily="34" charset="0"/>
              <a:buChar char="•"/>
            </a:pPr>
            <a:r>
              <a:rPr lang="en-US" altLang="zh-CN" sz="1800" dirty="0">
                <a:solidFill>
                  <a:srgbClr val="000000"/>
                </a:solidFill>
                <a:latin typeface="Arial" panose="020B0604020202020204" pitchFamily="34" charset="0"/>
                <a:cs typeface="Arial" panose="020B0604020202020204" pitchFamily="34" charset="0"/>
              </a:rPr>
              <a:t>CVAR describes the average lost conditioned on </a:t>
            </a:r>
            <a:r>
              <a:rPr lang="en-US" altLang="zh-CN" sz="1800" dirty="0" err="1">
                <a:solidFill>
                  <a:srgbClr val="000000"/>
                </a:solidFill>
                <a:latin typeface="Arial" panose="020B0604020202020204" pitchFamily="34" charset="0"/>
                <a:cs typeface="Arial" panose="020B0604020202020204" pitchFamily="34" charset="0"/>
              </a:rPr>
              <a:t>VaR</a:t>
            </a:r>
            <a:r>
              <a:rPr lang="en-US" altLang="zh-CN" sz="1800" dirty="0">
                <a:solidFill>
                  <a:srgbClr val="000000"/>
                </a:solidFill>
                <a:latin typeface="Arial" panose="020B0604020202020204" pitchFamily="34" charset="0"/>
                <a:cs typeface="Arial" panose="020B0604020202020204" pitchFamily="34" charset="0"/>
              </a:rPr>
              <a:t> happens. </a:t>
            </a:r>
          </a:p>
        </p:txBody>
      </p:sp>
      <p:sp>
        <p:nvSpPr>
          <p:cNvPr id="12" name="文本框 11">
            <a:extLst>
              <a:ext uri="{FF2B5EF4-FFF2-40B4-BE49-F238E27FC236}">
                <a16:creationId xmlns:a16="http://schemas.microsoft.com/office/drawing/2014/main" id="{41C8B3D8-CA15-4357-AAD5-42FE189D4CC3}"/>
              </a:ext>
            </a:extLst>
          </p:cNvPr>
          <p:cNvSpPr txBox="1"/>
          <p:nvPr/>
        </p:nvSpPr>
        <p:spPr>
          <a:xfrm>
            <a:off x="3413998" y="4951984"/>
            <a:ext cx="5085245" cy="707886"/>
          </a:xfrm>
          <a:prstGeom prst="rect">
            <a:avLst/>
          </a:prstGeom>
          <a:solidFill>
            <a:schemeClr val="accent1">
              <a:lumMod val="60000"/>
              <a:lumOff val="40000"/>
            </a:schemeClr>
          </a:solidFill>
        </p:spPr>
        <p:txBody>
          <a:bodyPr wrap="square">
            <a:spAutoFit/>
          </a:bodyPr>
          <a:lstStyle/>
          <a:p>
            <a:r>
              <a:rPr lang="en-US" altLang="zh-CN" sz="2000" b="1" dirty="0" err="1">
                <a:solidFill>
                  <a:schemeClr val="bg1"/>
                </a:solidFill>
                <a:latin typeface="Arial" panose="020B0604020202020204" pitchFamily="34" charset="0"/>
                <a:cs typeface="Arial" panose="020B0604020202020204" pitchFamily="34" charset="0"/>
              </a:rPr>
              <a:t>CVaR</a:t>
            </a:r>
            <a:r>
              <a:rPr lang="en-US" altLang="zh-CN" sz="2000" b="1" dirty="0">
                <a:solidFill>
                  <a:schemeClr val="bg1"/>
                </a:solidFill>
                <a:latin typeface="Arial" panose="020B0604020202020204" pitchFamily="34" charset="0"/>
                <a:cs typeface="Arial" panose="020B0604020202020204" pitchFamily="34" charset="0"/>
              </a:rPr>
              <a:t> gives us an average expected loss</a:t>
            </a:r>
          </a:p>
          <a:p>
            <a:r>
              <a:rPr lang="en-US" altLang="zh-CN" sz="2000" b="1" dirty="0" err="1">
                <a:solidFill>
                  <a:schemeClr val="bg1"/>
                </a:solidFill>
                <a:latin typeface="Arial" panose="020B0604020202020204" pitchFamily="34" charset="0"/>
                <a:cs typeface="Arial" panose="020B0604020202020204" pitchFamily="34" charset="0"/>
              </a:rPr>
              <a:t>VaR</a:t>
            </a:r>
            <a:r>
              <a:rPr lang="en-US" altLang="zh-CN" sz="2000" b="1" dirty="0">
                <a:solidFill>
                  <a:schemeClr val="bg1"/>
                </a:solidFill>
                <a:latin typeface="Arial" panose="020B0604020202020204" pitchFamily="34" charset="0"/>
                <a:cs typeface="Arial" panose="020B0604020202020204" pitchFamily="34" charset="0"/>
              </a:rPr>
              <a:t> gives us a range of potential losses</a:t>
            </a:r>
            <a:endParaRPr lang="zh-CN" alt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530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28</a:t>
            </a:fld>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451414" y="957321"/>
            <a:ext cx="11412636" cy="523220"/>
          </a:xfrm>
          <a:prstGeom prst="rect">
            <a:avLst/>
          </a:prstGeom>
          <a:noFill/>
        </p:spPr>
        <p:txBody>
          <a:bodyPr wrap="square">
            <a:spAutoFit/>
          </a:bodyPr>
          <a:lstStyle/>
          <a:p>
            <a:r>
              <a:rPr lang="en-US" altLang="zh-CN" sz="2800" b="1" dirty="0">
                <a:solidFill>
                  <a:srgbClr val="035F78"/>
                </a:solidFill>
                <a:latin typeface="Arial" panose="020B0604020202020204" pitchFamily="34" charset="0"/>
                <a:cs typeface="Arial" panose="020B0604020202020204" pitchFamily="34" charset="0"/>
              </a:rPr>
              <a:t>Equivalence of Chance Constraints and </a:t>
            </a:r>
            <a:r>
              <a:rPr lang="en-US" altLang="zh-CN" sz="2800" b="1" dirty="0" err="1">
                <a:solidFill>
                  <a:srgbClr val="035F78"/>
                </a:solidFill>
                <a:latin typeface="Arial" panose="020B0604020202020204" pitchFamily="34" charset="0"/>
                <a:cs typeface="Arial" panose="020B0604020202020204" pitchFamily="34" charset="0"/>
              </a:rPr>
              <a:t>VaR</a:t>
            </a:r>
            <a:r>
              <a:rPr lang="en-US" altLang="zh-CN" sz="2800" b="1" dirty="0">
                <a:solidFill>
                  <a:srgbClr val="035F78"/>
                </a:solidFill>
                <a:latin typeface="Arial" panose="020B0604020202020204" pitchFamily="34" charset="0"/>
                <a:cs typeface="Arial" panose="020B0604020202020204" pitchFamily="34" charset="0"/>
              </a:rPr>
              <a:t> Constraints</a:t>
            </a: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EA3D9974-E7B0-4B6E-84DB-73A1525C8A66}"/>
                  </a:ext>
                </a:extLst>
              </p:cNvPr>
              <p:cNvSpPr/>
              <p:nvPr/>
            </p:nvSpPr>
            <p:spPr>
              <a:xfrm>
                <a:off x="451413" y="2428993"/>
                <a:ext cx="11412637"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Let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 </m:t>
                    </m:r>
                    <m:r>
                      <a:rPr lang="en-US" altLang="zh-CN" i="1" dirty="0">
                        <a:latin typeface="Cambria Math" panose="02040503050406030204" pitchFamily="18" charset="0"/>
                      </a:rPr>
                      <m:t>𝑦</m:t>
                    </m:r>
                    <m:r>
                      <a:rPr lang="en-US" altLang="zh-CN" i="1" dirty="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be the loss associated with </a:t>
                </a:r>
                <a:r>
                  <a:rPr lang="en-US" altLang="zh-CN" dirty="0">
                    <a:solidFill>
                      <a:srgbClr val="FF0000"/>
                    </a:solidFill>
                    <a:latin typeface="Arial" panose="020B0604020202020204" pitchFamily="34" charset="0"/>
                    <a:cs typeface="Arial" panose="020B0604020202020204" pitchFamily="34" charset="0"/>
                  </a:rPr>
                  <a:t>the decision vector </a:t>
                </a:r>
                <a14:m>
                  <m:oMath xmlns:m="http://schemas.openxmlformats.org/officeDocument/2006/math">
                    <m:r>
                      <a:rPr lang="en-US" altLang="zh-CN" i="1" dirty="0">
                        <a:latin typeface="Cambria Math" panose="02040503050406030204" pitchFamily="18" charset="0"/>
                      </a:rPr>
                      <m:t>𝑥</m:t>
                    </m:r>
                    <m:r>
                      <a:rPr lang="en-US" altLang="zh-CN" i="1" dirty="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and </a:t>
                </a:r>
                <a:r>
                  <a:rPr lang="en-US" altLang="zh-CN" dirty="0">
                    <a:solidFill>
                      <a:srgbClr val="FF0000"/>
                    </a:solidFill>
                    <a:latin typeface="Arial" panose="020B0604020202020204" pitchFamily="34" charset="0"/>
                    <a:cs typeface="Arial" panose="020B0604020202020204" pitchFamily="34" charset="0"/>
                  </a:rPr>
                  <a:t>the random vector </a:t>
                </a:r>
                <a14:m>
                  <m:oMath xmlns:m="http://schemas.openxmlformats.org/officeDocument/2006/math">
                    <m:r>
                      <a:rPr lang="en-US" altLang="zh-CN" i="1" dirty="0">
                        <a:latin typeface="Cambria Math" panose="02040503050406030204" pitchFamily="18" charset="0"/>
                      </a:rPr>
                      <m:t>𝑦</m:t>
                    </m:r>
                  </m:oMath>
                </a14:m>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mc:Choice>
        <mc:Fallback xmlns="">
          <p:sp>
            <p:nvSpPr>
              <p:cNvPr id="11" name="矩形 10">
                <a:extLst>
                  <a:ext uri="{FF2B5EF4-FFF2-40B4-BE49-F238E27FC236}">
                    <a16:creationId xmlns:a16="http://schemas.microsoft.com/office/drawing/2014/main" id="{EA3D9974-E7B0-4B6E-84DB-73A1525C8A66}"/>
                  </a:ext>
                </a:extLst>
              </p:cNvPr>
              <p:cNvSpPr>
                <a:spLocks noRot="1" noChangeAspect="1" noMove="1" noResize="1" noEditPoints="1" noAdjustHandles="1" noChangeArrowheads="1" noChangeShapeType="1" noTextEdit="1"/>
              </p:cNvSpPr>
              <p:nvPr/>
            </p:nvSpPr>
            <p:spPr>
              <a:xfrm>
                <a:off x="451413" y="2428993"/>
                <a:ext cx="11412637" cy="369332"/>
              </a:xfrm>
              <a:prstGeom prst="rect">
                <a:avLst/>
              </a:prstGeom>
              <a:blipFill>
                <a:blip r:embed="rId4"/>
                <a:stretch>
                  <a:fillRect l="-427"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306DAB4F-06FF-461C-A6AD-73111D5E9584}"/>
                  </a:ext>
                </a:extLst>
              </p:cNvPr>
              <p:cNvSpPr/>
              <p:nvPr/>
            </p:nvSpPr>
            <p:spPr>
              <a:xfrm>
                <a:off x="405112" y="6142475"/>
                <a:ext cx="11505235" cy="400110"/>
              </a:xfrm>
              <a:prstGeom prst="rect">
                <a:avLst/>
              </a:prstGeom>
            </p:spPr>
            <p:txBody>
              <a:bodyPr wrap="square">
                <a:spAutoFit/>
              </a:bodyPr>
              <a:lstStyle/>
              <a:p>
                <a:r>
                  <a:rPr lang="en-US" altLang="zh-CN" sz="2000" dirty="0">
                    <a:solidFill>
                      <a:srgbClr val="000000"/>
                    </a:solidFill>
                    <a:latin typeface="Arial" panose="020B0604020202020204" pitchFamily="34" charset="0"/>
                    <a:cs typeface="Arial" panose="020B0604020202020204" pitchFamily="34" charset="0"/>
                  </a:rPr>
                  <a:t>In general,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  </m:t>
                        </m:r>
                        <m:r>
                          <a:rPr lang="en-US" altLang="zh-CN" sz="2000" i="1" dirty="0">
                            <a:latin typeface="Cambria Math" panose="02040503050406030204" pitchFamily="18" charset="0"/>
                          </a:rPr>
                          <m:t>𝑉𝑎𝑅</m:t>
                        </m:r>
                      </m:e>
                      <m:sub>
                        <m:r>
                          <a:rPr lang="el-GR" altLang="zh-CN" sz="2000" i="1" dirty="0">
                            <a:latin typeface="Cambria Math" panose="02040503050406030204" pitchFamily="18" charset="0"/>
                          </a:rPr>
                          <m:t>𝛼</m:t>
                        </m:r>
                      </m:sub>
                    </m:sSub>
                  </m:oMath>
                </a14:m>
                <a:r>
                  <a:rPr lang="el-GR" altLang="zh-CN" sz="2000" dirty="0">
                    <a:latin typeface="Arial" panose="020B0604020202020204" pitchFamily="34" charset="0"/>
                    <a:cs typeface="Arial" panose="020B0604020202020204" pitchFamily="34" charset="0"/>
                  </a:rPr>
                  <a:t> </a:t>
                </a:r>
                <a14:m>
                  <m:oMath xmlns:m="http://schemas.openxmlformats.org/officeDocument/2006/math">
                    <m:d>
                      <m:dPr>
                        <m:ctrlPr>
                          <a:rPr lang="el-GR" altLang="zh-CN" sz="2000" i="1" dirty="0">
                            <a:latin typeface="Cambria Math" panose="02040503050406030204" pitchFamily="18" charset="0"/>
                          </a:rPr>
                        </m:ctrlPr>
                      </m:dPr>
                      <m:e>
                        <m:r>
                          <a:rPr lang="en-US" altLang="zh-CN" sz="2000" i="1" dirty="0">
                            <a:latin typeface="Cambria Math" panose="02040503050406030204" pitchFamily="18" charset="0"/>
                          </a:rPr>
                          <m:t>𝑥</m:t>
                        </m:r>
                      </m:e>
                    </m:d>
                    <m:r>
                      <a:rPr lang="en-US" altLang="zh-CN" sz="2000" i="1" dirty="0">
                        <a:latin typeface="Cambria Math" panose="02040503050406030204" pitchFamily="18" charset="0"/>
                      </a:rPr>
                      <m:t> </m:t>
                    </m:r>
                  </m:oMath>
                </a14:m>
                <a:r>
                  <a:rPr lang="en-US" altLang="zh-CN" sz="2000" dirty="0">
                    <a:solidFill>
                      <a:srgbClr val="000000"/>
                    </a:solidFill>
                    <a:latin typeface="Arial" panose="020B0604020202020204" pitchFamily="34" charset="0"/>
                    <a:cs typeface="Arial" panose="020B0604020202020204" pitchFamily="34" charset="0"/>
                  </a:rPr>
                  <a:t> is </a:t>
                </a:r>
                <a:r>
                  <a:rPr lang="en-US" altLang="zh-CN" sz="2000" i="1" dirty="0">
                    <a:solidFill>
                      <a:srgbClr val="006EC0"/>
                    </a:solidFill>
                    <a:latin typeface="Arial" panose="020B0604020202020204" pitchFamily="34" charset="0"/>
                    <a:cs typeface="Arial" panose="020B0604020202020204" pitchFamily="34" charset="0"/>
                  </a:rPr>
                  <a:t>nonconvex </a:t>
                </a:r>
                <a:r>
                  <a:rPr lang="en-US" altLang="zh-CN" sz="2000" i="1" dirty="0" err="1">
                    <a:solidFill>
                      <a:srgbClr val="000000"/>
                    </a:solidFill>
                    <a:latin typeface="Arial" panose="020B0604020202020204" pitchFamily="34" charset="0"/>
                    <a:cs typeface="Arial" panose="020B0604020202020204" pitchFamily="34" charset="0"/>
                  </a:rPr>
                  <a:t>w.r.t.</a:t>
                </a:r>
                <a:r>
                  <a:rPr lang="en-US" altLang="zh-CN" sz="2000" i="1"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altLang="zh-CN" sz="2000" i="1" dirty="0" smtClean="0">
                        <a:solidFill>
                          <a:srgbClr val="000000"/>
                        </a:solidFill>
                        <a:latin typeface="Cambria Math" panose="02040503050406030204" pitchFamily="18" charset="0"/>
                      </a:rPr>
                      <m:t>𝑥</m:t>
                    </m:r>
                  </m:oMath>
                </a14:m>
                <a:r>
                  <a:rPr lang="en-US" altLang="zh-CN" sz="2000" i="1" dirty="0">
                    <a:solidFill>
                      <a:srgbClr val="000000"/>
                    </a:solidFill>
                    <a:latin typeface="Arial" panose="020B0604020202020204" pitchFamily="34" charset="0"/>
                    <a:cs typeface="Arial" panose="020B0604020202020204" pitchFamily="34" charset="0"/>
                  </a:rPr>
                  <a:t>, </a:t>
                </a:r>
                <a:r>
                  <a:rPr lang="en-US" altLang="zh-CN" sz="2000" dirty="0">
                    <a:solidFill>
                      <a:srgbClr val="000000"/>
                    </a:solidFill>
                    <a:latin typeface="Arial" panose="020B0604020202020204" pitchFamily="34" charset="0"/>
                    <a:cs typeface="Arial" panose="020B0604020202020204" pitchFamily="34" charset="0"/>
                  </a:rPr>
                  <a:t>(e.g., discrete distributions)</a:t>
                </a:r>
              </a:p>
            </p:txBody>
          </p:sp>
        </mc:Choice>
        <mc:Fallback xmlns="">
          <p:sp>
            <p:nvSpPr>
              <p:cNvPr id="12" name="矩形 11">
                <a:extLst>
                  <a:ext uri="{FF2B5EF4-FFF2-40B4-BE49-F238E27FC236}">
                    <a16:creationId xmlns:a16="http://schemas.microsoft.com/office/drawing/2014/main" id="{306DAB4F-06FF-461C-A6AD-73111D5E9584}"/>
                  </a:ext>
                </a:extLst>
              </p:cNvPr>
              <p:cNvSpPr>
                <a:spLocks noRot="1" noChangeAspect="1" noMove="1" noResize="1" noEditPoints="1" noAdjustHandles="1" noChangeArrowheads="1" noChangeShapeType="1" noTextEdit="1"/>
              </p:cNvSpPr>
              <p:nvPr/>
            </p:nvSpPr>
            <p:spPr>
              <a:xfrm>
                <a:off x="405112" y="6142475"/>
                <a:ext cx="11505235" cy="400110"/>
              </a:xfrm>
              <a:prstGeom prst="rect">
                <a:avLst/>
              </a:prstGeom>
              <a:blipFill>
                <a:blip r:embed="rId5"/>
                <a:stretch>
                  <a:fillRect l="-530" t="-7692" b="-29231"/>
                </a:stretch>
              </a:blipFill>
            </p:spPr>
            <p:txBody>
              <a:bodyPr/>
              <a:lstStyle/>
              <a:p>
                <a:r>
                  <a:rPr lang="zh-CN" altLang="en-US">
                    <a:noFill/>
                  </a:rPr>
                  <a:t> </a:t>
                </a:r>
              </a:p>
            </p:txBody>
          </p:sp>
        </mc:Fallback>
      </mc:AlternateContent>
      <p:sp>
        <p:nvSpPr>
          <p:cNvPr id="13" name="矩形 12">
            <a:extLst>
              <a:ext uri="{FF2B5EF4-FFF2-40B4-BE49-F238E27FC236}">
                <a16:creationId xmlns:a16="http://schemas.microsoft.com/office/drawing/2014/main" id="{D4EAA3BC-52DC-490B-856E-67421356A0C0}"/>
              </a:ext>
            </a:extLst>
          </p:cNvPr>
          <p:cNvSpPr/>
          <p:nvPr/>
        </p:nvSpPr>
        <p:spPr>
          <a:xfrm>
            <a:off x="405112" y="4961544"/>
            <a:ext cx="4572000" cy="369332"/>
          </a:xfrm>
          <a:prstGeom prst="rect">
            <a:avLst/>
          </a:prstGeom>
        </p:spPr>
        <p:txBody>
          <a:bodyPr>
            <a:spAutoFit/>
          </a:bodyPr>
          <a:lstStyle/>
          <a:p>
            <a:r>
              <a:rPr lang="en-US" altLang="zh-CN" dirty="0">
                <a:solidFill>
                  <a:srgbClr val="000000"/>
                </a:solidFill>
                <a:latin typeface="Arial" panose="020B0604020202020204" pitchFamily="34" charset="0"/>
                <a:cs typeface="Arial" panose="020B0604020202020204" pitchFamily="34" charset="0"/>
              </a:rPr>
              <a:t>Then the following holds:</a:t>
            </a:r>
          </a:p>
        </p:txBody>
      </p:sp>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505DFCE6-0823-4A0A-A7A5-118EAF37907D}"/>
                  </a:ext>
                </a:extLst>
              </p:cNvPr>
              <p:cNvSpPr/>
              <p:nvPr/>
            </p:nvSpPr>
            <p:spPr>
              <a:xfrm>
                <a:off x="405112" y="3688756"/>
                <a:ext cx="11412637"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Let</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dirty="0">
                            <a:latin typeface="Cambria Math" panose="02040503050406030204" pitchFamily="18" charset="0"/>
                          </a:rPr>
                          <m:t>𝑉𝑎𝑅</m:t>
                        </m:r>
                      </m:e>
                      <m:sub>
                        <m:r>
                          <a:rPr lang="el-GR" altLang="zh-CN" i="1" dirty="0">
                            <a:latin typeface="Cambria Math" panose="02040503050406030204" pitchFamily="18" charset="0"/>
                          </a:rPr>
                          <m:t>𝛼</m:t>
                        </m:r>
                      </m:sub>
                    </m:sSub>
                  </m:oMath>
                </a14:m>
                <a:r>
                  <a:rPr lang="el-GR" altLang="zh-CN" dirty="0">
                    <a:latin typeface="Arial" panose="020B0604020202020204" pitchFamily="34" charset="0"/>
                    <a:cs typeface="Arial" panose="020B0604020202020204" pitchFamily="34" charset="0"/>
                  </a:rPr>
                  <a:t> </a:t>
                </a:r>
                <a14:m>
                  <m:oMath xmlns:m="http://schemas.openxmlformats.org/officeDocument/2006/math">
                    <m:d>
                      <m:dPr>
                        <m:ctrlPr>
                          <a:rPr lang="el-GR" altLang="zh-CN" i="1" dirty="0">
                            <a:latin typeface="Cambria Math" panose="02040503050406030204" pitchFamily="18" charset="0"/>
                          </a:rPr>
                        </m:ctrlPr>
                      </m:dPr>
                      <m:e>
                        <m:r>
                          <a:rPr lang="en-US" altLang="zh-CN" i="1" dirty="0">
                            <a:latin typeface="Cambria Math" panose="02040503050406030204" pitchFamily="18" charset="0"/>
                          </a:rPr>
                          <m:t>𝑥</m:t>
                        </m:r>
                      </m:e>
                    </m:d>
                    <m:r>
                      <a:rPr lang="en-US" altLang="zh-CN" i="1" dirty="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be the</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dirty="0">
                            <a:latin typeface="Cambria Math" panose="02040503050406030204" pitchFamily="18" charset="0"/>
                          </a:rPr>
                          <m:t>𝑉𝑎𝑅</m:t>
                        </m:r>
                      </m:e>
                      <m:sub>
                        <m:r>
                          <a:rPr lang="el-GR" altLang="zh-CN" i="1" dirty="0">
                            <a:latin typeface="Cambria Math" panose="02040503050406030204" pitchFamily="18" charset="0"/>
                          </a:rPr>
                          <m:t>𝛼</m:t>
                        </m:r>
                      </m:sub>
                    </m:sSub>
                  </m:oMath>
                </a14:m>
                <a:r>
                  <a:rPr lang="en-US" altLang="zh-CN" dirty="0">
                    <a:latin typeface="Arial" panose="020B0604020202020204" pitchFamily="34" charset="0"/>
                    <a:cs typeface="Arial" panose="020B0604020202020204" pitchFamily="34" charset="0"/>
                  </a:rPr>
                  <a:t> of a loss function </a:t>
                </a:r>
                <a14:m>
                  <m:oMath xmlns:m="http://schemas.openxmlformats.org/officeDocument/2006/math">
                    <m:r>
                      <a:rPr lang="en-US" altLang="zh-CN" i="1" dirty="0">
                        <a:latin typeface="Cambria Math" panose="02040503050406030204" pitchFamily="18" charset="0"/>
                      </a:rPr>
                      <m:t>𝑓</m:t>
                    </m:r>
                    <m:r>
                      <a:rPr lang="en-US" altLang="zh-CN" i="1" dirty="0">
                        <a:latin typeface="Cambria Math" panose="02040503050406030204" pitchFamily="18" charset="0"/>
                      </a:rPr>
                      <m:t>(</m:t>
                    </m:r>
                    <m:r>
                      <a:rPr lang="en-US" altLang="zh-CN" i="1" dirty="0">
                        <a:latin typeface="Cambria Math" panose="02040503050406030204" pitchFamily="18" charset="0"/>
                      </a:rPr>
                      <m:t>𝑥</m:t>
                    </m:r>
                    <m:r>
                      <a:rPr lang="en-US" altLang="zh-CN" i="1" dirty="0">
                        <a:latin typeface="Cambria Math" panose="02040503050406030204" pitchFamily="18" charset="0"/>
                      </a:rPr>
                      <m:t>,</m:t>
                    </m:r>
                    <m:r>
                      <a:rPr lang="en-US" altLang="zh-CN" b="0" i="1" dirty="0" smtClean="0">
                        <a:latin typeface="Cambria Math" panose="02040503050406030204" pitchFamily="18" charset="0"/>
                      </a:rPr>
                      <m:t>𝑦</m:t>
                    </m:r>
                    <m:r>
                      <a:rPr lang="en-US" altLang="zh-CN" i="1" dirty="0">
                        <a:latin typeface="Cambria Math" panose="02040503050406030204" pitchFamily="18" charset="0"/>
                      </a:rPr>
                      <m:t>)</m:t>
                    </m:r>
                  </m:oMath>
                </a14:m>
                <a:endParaRPr lang="zh-CN" altLang="en-US" dirty="0">
                  <a:latin typeface="Arial" panose="020B0604020202020204" pitchFamily="34" charset="0"/>
                  <a:cs typeface="Arial" panose="020B0604020202020204" pitchFamily="34" charset="0"/>
                </a:endParaRPr>
              </a:p>
            </p:txBody>
          </p:sp>
        </mc:Choice>
        <mc:Fallback xmlns="">
          <p:sp>
            <p:nvSpPr>
              <p:cNvPr id="14" name="矩形 13">
                <a:extLst>
                  <a:ext uri="{FF2B5EF4-FFF2-40B4-BE49-F238E27FC236}">
                    <a16:creationId xmlns:a16="http://schemas.microsoft.com/office/drawing/2014/main" id="{505DFCE6-0823-4A0A-A7A5-118EAF37907D}"/>
                  </a:ext>
                </a:extLst>
              </p:cNvPr>
              <p:cNvSpPr>
                <a:spLocks noRot="1" noChangeAspect="1" noMove="1" noResize="1" noEditPoints="1" noAdjustHandles="1" noChangeArrowheads="1" noChangeShapeType="1" noTextEdit="1"/>
              </p:cNvSpPr>
              <p:nvPr/>
            </p:nvSpPr>
            <p:spPr>
              <a:xfrm>
                <a:off x="405112" y="3688756"/>
                <a:ext cx="11412637" cy="369332"/>
              </a:xfrm>
              <a:prstGeom prst="rect">
                <a:avLst/>
              </a:prstGeom>
              <a:blipFill>
                <a:blip r:embed="rId6"/>
                <a:stretch>
                  <a:fillRect l="-427" t="-8197" b="-24590"/>
                </a:stretch>
              </a:blipFill>
            </p:spPr>
            <p:txBody>
              <a:bodyPr/>
              <a:lstStyle/>
              <a:p>
                <a:r>
                  <a:rPr lang="zh-CN" altLang="en-US">
                    <a:noFill/>
                  </a:rPr>
                  <a:t> </a:t>
                </a:r>
              </a:p>
            </p:txBody>
          </p:sp>
        </mc:Fallback>
      </mc:AlternateContent>
      <p:sp>
        <p:nvSpPr>
          <p:cNvPr id="15" name="矩形 14">
            <a:extLst>
              <a:ext uri="{FF2B5EF4-FFF2-40B4-BE49-F238E27FC236}">
                <a16:creationId xmlns:a16="http://schemas.microsoft.com/office/drawing/2014/main" id="{102CB4AB-52B8-43B4-AE39-BF24F79D0235}"/>
              </a:ext>
            </a:extLst>
          </p:cNvPr>
          <p:cNvSpPr/>
          <p:nvPr/>
        </p:nvSpPr>
        <p:spPr>
          <a:xfrm>
            <a:off x="451414" y="1678636"/>
            <a:ext cx="11412636" cy="646331"/>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In </a:t>
            </a:r>
            <a:r>
              <a:rPr lang="en-US" altLang="zh-CN" dirty="0">
                <a:solidFill>
                  <a:srgbClr val="FF0000"/>
                </a:solidFill>
                <a:latin typeface="Arial" panose="020B0604020202020204" pitchFamily="34" charset="0"/>
                <a:cs typeface="Arial" panose="020B0604020202020204" pitchFamily="34" charset="0"/>
              </a:rPr>
              <a:t>portfolio management</a:t>
            </a:r>
            <a:r>
              <a:rPr lang="en-US" altLang="zh-CN" dirty="0">
                <a:latin typeface="Arial" panose="020B0604020202020204" pitchFamily="34" charset="0"/>
                <a:cs typeface="Arial" panose="020B0604020202020204" pitchFamily="34" charset="0"/>
              </a:rPr>
              <a:t>, often it is required that portfolio loss at a certain future time is, with high reliability, at most equal to a certain value.</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0ED8477-CA7A-4440-AD2C-5A1AC695B112}"/>
                  </a:ext>
                </a:extLst>
              </p:cNvPr>
              <p:cNvSpPr txBox="1"/>
              <p:nvPr/>
            </p:nvSpPr>
            <p:spPr>
              <a:xfrm>
                <a:off x="3939399" y="3048072"/>
                <a:ext cx="5387640" cy="307777"/>
              </a:xfrm>
              <a:prstGeom prst="rect">
                <a:avLst/>
              </a:prstGeom>
              <a:noFill/>
            </p:spPr>
            <p:txBody>
              <a:bodyPr wrap="square" lIns="0" tIns="0" rIns="0" bIns="0" rtlCol="0">
                <a:spAutoFit/>
              </a:bodyPr>
              <a:lstStyle/>
              <a:p>
                <a14:m>
                  <m:oMath xmlns:m="http://schemas.openxmlformats.org/officeDocument/2006/math">
                    <m:r>
                      <a:rPr lang="en-US" altLang="zh-CN" sz="2000" b="0" i="1" smtClean="0">
                        <a:latin typeface="Cambria Math" panose="02040503050406030204" pitchFamily="18" charset="0"/>
                      </a:rPr>
                      <m:t>𝑃𝑟𝑜𝑏</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b="0" i="1" smtClean="0">
                            <a:latin typeface="Cambria Math" panose="02040503050406030204" pitchFamily="18" charset="0"/>
                          </a:rPr>
                          <m:t>𝑖</m:t>
                        </m:r>
                      </m:sub>
                    </m:sSub>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≤0}≥</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b="0" i="1" smtClean="0">
                            <a:latin typeface="Cambria Math" panose="02040503050406030204" pitchFamily="18" charset="0"/>
                            <a:ea typeface="Cambria Math" panose="02040503050406030204" pitchFamily="18" charset="0"/>
                          </a:rPr>
                          <m:t>𝑖</m:t>
                        </m:r>
                      </m:sub>
                    </m:sSub>
                  </m:oMath>
                </a14:m>
                <a:r>
                  <a:rPr lang="zh-CN" altLang="en-US" sz="2000" dirty="0">
                    <a:latin typeface="Arial" panose="020B0604020202020204" pitchFamily="34" charset="0"/>
                    <a:cs typeface="Arial" panose="020B0604020202020204" pitchFamily="34" charset="0"/>
                  </a:rPr>
                  <a:t>  </a:t>
                </a:r>
                <a14:m>
                  <m:oMath xmlns:m="http://schemas.openxmlformats.org/officeDocument/2006/math">
                    <m:r>
                      <a:rPr lang="en-US" altLang="zh-CN" sz="2000" i="1" dirty="0" smtClean="0">
                        <a:latin typeface="Cambria Math" panose="02040503050406030204" pitchFamily="18" charset="0"/>
                      </a:rPr>
                      <m:t>, </m:t>
                    </m:r>
                    <m:r>
                      <a:rPr lang="en-US" altLang="zh-CN" sz="2000" i="1" dirty="0" err="1" smtClean="0">
                        <a:latin typeface="Cambria Math" panose="02040503050406030204" pitchFamily="18" charset="0"/>
                      </a:rPr>
                      <m:t>𝑖</m:t>
                    </m:r>
                    <m:r>
                      <a:rPr lang="en-US" altLang="zh-CN" sz="2000" i="1" dirty="0" smtClean="0">
                        <a:latin typeface="Cambria Math" panose="02040503050406030204" pitchFamily="18" charset="0"/>
                      </a:rPr>
                      <m:t>=1,…,</m:t>
                    </m:r>
                    <m:r>
                      <a:rPr lang="en-US" altLang="zh-CN" sz="2000" i="1" dirty="0" smtClean="0">
                        <a:latin typeface="Cambria Math" panose="02040503050406030204" pitchFamily="18" charset="0"/>
                      </a:rPr>
                      <m:t>𝑚</m:t>
                    </m:r>
                    <m:r>
                      <a:rPr lang="en-US" altLang="zh-CN" sz="2000" i="1" dirty="0" smtClean="0">
                        <a:latin typeface="Cambria Math" panose="02040503050406030204" pitchFamily="18" charset="0"/>
                      </a:rPr>
                      <m:t>.</m:t>
                    </m:r>
                  </m:oMath>
                </a14:m>
                <a:endParaRPr lang="zh-CN" altLang="en-US" sz="2000" dirty="0">
                  <a:latin typeface="Arial" panose="020B0604020202020204" pitchFamily="34" charset="0"/>
                  <a:cs typeface="Arial" panose="020B0604020202020204" pitchFamily="34" charset="0"/>
                </a:endParaRPr>
              </a:p>
            </p:txBody>
          </p:sp>
        </mc:Choice>
        <mc:Fallback xmlns="">
          <p:sp>
            <p:nvSpPr>
              <p:cNvPr id="16" name="文本框 15">
                <a:extLst>
                  <a:ext uri="{FF2B5EF4-FFF2-40B4-BE49-F238E27FC236}">
                    <a16:creationId xmlns:a16="http://schemas.microsoft.com/office/drawing/2014/main" id="{E0ED8477-CA7A-4440-AD2C-5A1AC695B112}"/>
                  </a:ext>
                </a:extLst>
              </p:cNvPr>
              <p:cNvSpPr txBox="1">
                <a:spLocks noRot="1" noChangeAspect="1" noMove="1" noResize="1" noEditPoints="1" noAdjustHandles="1" noChangeArrowheads="1" noChangeShapeType="1" noTextEdit="1"/>
              </p:cNvSpPr>
              <p:nvPr/>
            </p:nvSpPr>
            <p:spPr>
              <a:xfrm>
                <a:off x="3939399" y="3048072"/>
                <a:ext cx="5387640" cy="307777"/>
              </a:xfrm>
              <a:prstGeom prst="rect">
                <a:avLst/>
              </a:prstGeom>
              <a:blipFill>
                <a:blip r:embed="rId7"/>
                <a:stretch>
                  <a:fillRect l="-1697" b="-37255"/>
                </a:stretch>
              </a:blipFill>
            </p:spPr>
            <p:txBody>
              <a:bodyPr/>
              <a:lstStyle/>
              <a:p>
                <a:r>
                  <a:rPr lang="zh-CN" altLang="en-US">
                    <a:noFill/>
                  </a:rPr>
                  <a:t> </a:t>
                </a:r>
              </a:p>
            </p:txBody>
          </p:sp>
        </mc:Fallback>
      </mc:AlternateContent>
      <p:graphicFrame>
        <p:nvGraphicFramePr>
          <p:cNvPr id="17" name="对象 16">
            <a:extLst>
              <a:ext uri="{FF2B5EF4-FFF2-40B4-BE49-F238E27FC236}">
                <a16:creationId xmlns:a16="http://schemas.microsoft.com/office/drawing/2014/main" id="{E31C8EC5-BA7F-449A-84A1-13B049362F91}"/>
              </a:ext>
            </a:extLst>
          </p:cNvPr>
          <p:cNvGraphicFramePr>
            <a:graphicFrameLocks noChangeAspect="1"/>
          </p:cNvGraphicFramePr>
          <p:nvPr/>
        </p:nvGraphicFramePr>
        <p:xfrm>
          <a:off x="4114800" y="3328988"/>
          <a:ext cx="914400" cy="198437"/>
        </p:xfrm>
        <a:graphic>
          <a:graphicData uri="http://schemas.openxmlformats.org/presentationml/2006/ole">
            <mc:AlternateContent xmlns:mc="http://schemas.openxmlformats.org/markup-compatibility/2006">
              <mc:Choice xmlns:v="urn:schemas-microsoft-com:vml" Requires="v">
                <p:oleObj spid="_x0000_s1069" name="Equation" r:id="rId8" imgW="914400" imgH="198720" progId="Equation.DSMT4">
                  <p:embed/>
                </p:oleObj>
              </mc:Choice>
              <mc:Fallback>
                <p:oleObj name="Equation" r:id="rId8" imgW="914400" imgH="198720" progId="Equation.DSMT4">
                  <p:embed/>
                  <p:pic>
                    <p:nvPicPr>
                      <p:cNvPr id="17" name="对象 16">
                        <a:extLst>
                          <a:ext uri="{FF2B5EF4-FFF2-40B4-BE49-F238E27FC236}">
                            <a16:creationId xmlns:a16="http://schemas.microsoft.com/office/drawing/2014/main" id="{E31C8EC5-BA7F-449A-84A1-13B049362F91}"/>
                          </a:ext>
                        </a:extLst>
                      </p:cNvPr>
                      <p:cNvPicPr/>
                      <p:nvPr/>
                    </p:nvPicPr>
                    <p:blipFill>
                      <a:blip r:embed="rId9"/>
                      <a:stretch>
                        <a:fillRect/>
                      </a:stretch>
                    </p:blipFill>
                    <p:spPr>
                      <a:xfrm>
                        <a:off x="4114800" y="3328988"/>
                        <a:ext cx="914400" cy="198437"/>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EF41EAD1-C004-4C3C-B7AD-4F564A0BD935}"/>
              </a:ext>
            </a:extLst>
          </p:cNvPr>
          <p:cNvGraphicFramePr>
            <a:graphicFrameLocks noChangeAspect="1"/>
          </p:cNvGraphicFramePr>
          <p:nvPr/>
        </p:nvGraphicFramePr>
        <p:xfrm>
          <a:off x="3612571" y="4270284"/>
          <a:ext cx="4798411" cy="540666"/>
        </p:xfrm>
        <a:graphic>
          <a:graphicData uri="http://schemas.openxmlformats.org/presentationml/2006/ole">
            <mc:AlternateContent xmlns:mc="http://schemas.openxmlformats.org/markup-compatibility/2006">
              <mc:Choice xmlns:v="urn:schemas-microsoft-com:vml" Requires="v">
                <p:oleObj spid="_x0000_s1070" name="Equation" r:id="rId10" imgW="2705040" imgH="304560" progId="Equation.DSMT4">
                  <p:embed/>
                </p:oleObj>
              </mc:Choice>
              <mc:Fallback>
                <p:oleObj name="Equation" r:id="rId10" imgW="2705040" imgH="304560" progId="Equation.DSMT4">
                  <p:embed/>
                  <p:pic>
                    <p:nvPicPr>
                      <p:cNvPr id="18" name="对象 17">
                        <a:extLst>
                          <a:ext uri="{FF2B5EF4-FFF2-40B4-BE49-F238E27FC236}">
                            <a16:creationId xmlns:a16="http://schemas.microsoft.com/office/drawing/2014/main" id="{EF41EAD1-C004-4C3C-B7AD-4F564A0BD935}"/>
                          </a:ext>
                        </a:extLst>
                      </p:cNvPr>
                      <p:cNvPicPr/>
                      <p:nvPr/>
                    </p:nvPicPr>
                    <p:blipFill>
                      <a:blip r:embed="rId11"/>
                      <a:stretch>
                        <a:fillRect/>
                      </a:stretch>
                    </p:blipFill>
                    <p:spPr>
                      <a:xfrm>
                        <a:off x="3612571" y="4270284"/>
                        <a:ext cx="4798411" cy="540666"/>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A81BD7F4-0634-438A-AF1E-46765544F17B}"/>
                  </a:ext>
                </a:extLst>
              </p:cNvPr>
              <p:cNvSpPr/>
              <p:nvPr/>
            </p:nvSpPr>
            <p:spPr>
              <a:xfrm>
                <a:off x="1074827" y="5453231"/>
                <a:ext cx="10165804" cy="3880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zh-CN" altLang="en-US" smtClean="0">
                          <a:latin typeface="Cambria Math" panose="02040503050406030204" pitchFamily="18" charset="0"/>
                        </a:rPr>
                        <m:t>Pr</m:t>
                      </m:r>
                      <m:r>
                        <a:rPr lang="zh-CN" altLang="en-US" i="1">
                          <a:latin typeface="Cambria Math" panose="02040503050406030204" pitchFamily="18" charset="0"/>
                        </a:rPr>
                        <m:t>𝑜𝑏</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𝑓</m:t>
                          </m:r>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𝑦</m:t>
                              </m:r>
                            </m:e>
                          </m:d>
                          <m:r>
                            <a:rPr lang="zh-CN" altLang="en-US" i="0">
                              <a:latin typeface="Cambria Math" panose="02040503050406030204" pitchFamily="18" charset="0"/>
                            </a:rPr>
                            <m:t>≤</m:t>
                          </m:r>
                          <m:r>
                            <a:rPr lang="zh-CN" altLang="en-US" i="1">
                              <a:latin typeface="Cambria Math" panose="02040503050406030204" pitchFamily="18" charset="0"/>
                            </a:rPr>
                            <m:t>𝜁</m:t>
                          </m:r>
                        </m:e>
                      </m:d>
                      <m:r>
                        <a:rPr lang="zh-CN" altLang="en-US" i="0">
                          <a:latin typeface="Cambria Math" panose="02040503050406030204" pitchFamily="18" charset="0"/>
                        </a:rPr>
                        <m:t>≥</m:t>
                      </m:r>
                      <m:r>
                        <a:rPr lang="zh-CN" altLang="en-US" i="1">
                          <a:latin typeface="Cambria Math" panose="02040503050406030204" pitchFamily="18" charset="0"/>
                        </a:rPr>
                        <m:t>𝛼</m:t>
                      </m:r>
                      <m:r>
                        <a:rPr lang="zh-CN" altLang="en-US" i="1" smtClean="0">
                          <a:latin typeface="Cambria Math" panose="02040503050406030204" pitchFamily="18" charset="0"/>
                        </a:rPr>
                        <m:t>↔</m:t>
                      </m:r>
                      <m:r>
                        <m:rPr>
                          <m:sty m:val="p"/>
                        </m:rPr>
                        <a:rPr lang="zh-CN" altLang="en-US">
                          <a:latin typeface="Cambria Math" panose="02040503050406030204" pitchFamily="18" charset="0"/>
                        </a:rPr>
                        <m:t>Pr</m:t>
                      </m:r>
                      <m:r>
                        <a:rPr lang="zh-CN" altLang="en-US" i="1">
                          <a:latin typeface="Cambria Math" panose="02040503050406030204" pitchFamily="18" charset="0"/>
                        </a:rPr>
                        <m:t>𝑜𝑏</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𝑓</m:t>
                          </m:r>
                          <m:d>
                            <m:dPr>
                              <m:ctrlPr>
                                <a:rPr lang="zh-CN" altLang="en-US" i="1">
                                  <a:latin typeface="Cambria Math" panose="02040503050406030204" pitchFamily="18" charset="0"/>
                                </a:rPr>
                              </m:ctrlPr>
                            </m:dPr>
                            <m:e>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𝑦</m:t>
                              </m:r>
                            </m:e>
                          </m:d>
                          <m:r>
                            <a:rPr lang="zh-CN" altLang="en-US">
                              <a:latin typeface="Cambria Math" panose="02040503050406030204" pitchFamily="18" charset="0"/>
                            </a:rPr>
                            <m:t>&gt;</m:t>
                          </m:r>
                          <m:r>
                            <a:rPr lang="zh-CN" altLang="en-US" i="1">
                              <a:latin typeface="Cambria Math" panose="02040503050406030204" pitchFamily="18" charset="0"/>
                            </a:rPr>
                            <m:t>𝜁</m:t>
                          </m:r>
                        </m:e>
                      </m:d>
                      <m:r>
                        <a:rPr lang="en-US" altLang="zh-CN" i="1" dirty="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1−</m:t>
                      </m:r>
                      <m:r>
                        <a:rPr lang="zh-CN" altLang="en-US" i="1">
                          <a:latin typeface="Cambria Math" panose="02040503050406030204" pitchFamily="18" charset="0"/>
                        </a:rPr>
                        <m:t>𝛼</m:t>
                      </m:r>
                      <m:r>
                        <a:rPr lang="zh-CN" altLang="en-US"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𝑉𝑎𝑅</m:t>
                          </m:r>
                        </m:e>
                        <m:sub>
                          <m:r>
                            <a:rPr lang="zh-CN" altLang="en-US" b="0" i="1" smtClean="0">
                              <a:latin typeface="Cambria Math" panose="02040503050406030204" pitchFamily="18" charset="0"/>
                            </a:rPr>
                            <m:t>𝛼</m:t>
                          </m:r>
                        </m:sub>
                      </m:sSub>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x</m:t>
                      </m:r>
                      <m:r>
                        <a:rPr lang="en-US" altLang="zh-CN" b="0" i="0"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rPr>
                        <m:t>𝜁</m:t>
                      </m:r>
                    </m:oMath>
                  </m:oMathPara>
                </a14:m>
                <a:endParaRPr lang="zh-CN" altLang="en-US" dirty="0">
                  <a:latin typeface="Arial" panose="020B0604020202020204" pitchFamily="34" charset="0"/>
                  <a:cs typeface="Arial" panose="020B0604020202020204" pitchFamily="34" charset="0"/>
                </a:endParaRPr>
              </a:p>
            </p:txBody>
          </p:sp>
        </mc:Choice>
        <mc:Fallback xmlns="">
          <p:sp>
            <p:nvSpPr>
              <p:cNvPr id="19" name="矩形 18">
                <a:extLst>
                  <a:ext uri="{FF2B5EF4-FFF2-40B4-BE49-F238E27FC236}">
                    <a16:creationId xmlns:a16="http://schemas.microsoft.com/office/drawing/2014/main" id="{A81BD7F4-0634-438A-AF1E-46765544F17B}"/>
                  </a:ext>
                </a:extLst>
              </p:cNvPr>
              <p:cNvSpPr>
                <a:spLocks noRot="1" noChangeAspect="1" noMove="1" noResize="1" noEditPoints="1" noAdjustHandles="1" noChangeArrowheads="1" noChangeShapeType="1" noTextEdit="1"/>
              </p:cNvSpPr>
              <p:nvPr/>
            </p:nvSpPr>
            <p:spPr>
              <a:xfrm>
                <a:off x="1074827" y="5453231"/>
                <a:ext cx="10165804" cy="388055"/>
              </a:xfrm>
              <a:prstGeom prst="rect">
                <a:avLst/>
              </a:prstGeom>
              <a:blipFill>
                <a:blip r:embed="rId12"/>
                <a:stretch>
                  <a:fillRect b="-22222"/>
                </a:stretch>
              </a:blipFill>
            </p:spPr>
            <p:txBody>
              <a:bodyPr/>
              <a:lstStyle/>
              <a:p>
                <a:r>
                  <a:rPr lang="zh-CN" altLang="en-US">
                    <a:noFill/>
                  </a:rPr>
                  <a:t> </a:t>
                </a:r>
              </a:p>
            </p:txBody>
          </p:sp>
        </mc:Fallback>
      </mc:AlternateContent>
      <p:sp>
        <p:nvSpPr>
          <p:cNvPr id="26" name="矩形 25">
            <a:extLst>
              <a:ext uri="{FF2B5EF4-FFF2-40B4-BE49-F238E27FC236}">
                <a16:creationId xmlns:a16="http://schemas.microsoft.com/office/drawing/2014/main" id="{534B3F79-8EE0-431B-9C33-EC8E4FC047F5}"/>
              </a:ext>
            </a:extLst>
          </p:cNvPr>
          <p:cNvSpPr/>
          <p:nvPr/>
        </p:nvSpPr>
        <p:spPr bwMode="auto">
          <a:xfrm>
            <a:off x="5248574" y="5416243"/>
            <a:ext cx="4568371" cy="48152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dirty="0">
              <a:ln>
                <a:solidFill>
                  <a:sysClr val="windowText" lastClr="000000"/>
                </a:solidFill>
              </a:ln>
              <a:noFill/>
              <a:effectLst/>
              <a:latin typeface="Arial" panose="020B0604020202020204" pitchFamily="34" charset="0"/>
              <a:ea typeface="宋体" pitchFamily="2" charset="-122"/>
              <a:cs typeface="Arial" panose="020B0604020202020204" pitchFamily="34" charset="0"/>
            </a:endParaRPr>
          </a:p>
        </p:txBody>
      </p:sp>
      <p:sp>
        <p:nvSpPr>
          <p:cNvPr id="20" name="文本框 19">
            <a:extLst>
              <a:ext uri="{FF2B5EF4-FFF2-40B4-BE49-F238E27FC236}">
                <a16:creationId xmlns:a16="http://schemas.microsoft.com/office/drawing/2014/main" id="{950D96F4-2A24-4CD8-89CF-DF4F3CC24DDD}"/>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7832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29</a:t>
            </a:fld>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451414" y="957321"/>
            <a:ext cx="11412636" cy="523220"/>
          </a:xfrm>
          <a:prstGeom prst="rect">
            <a:avLst/>
          </a:prstGeom>
          <a:noFill/>
        </p:spPr>
        <p:txBody>
          <a:bodyPr wrap="square">
            <a:spAutoFit/>
          </a:bodyPr>
          <a:lstStyle/>
          <a:p>
            <a:r>
              <a:rPr lang="en-US" altLang="zh-CN" sz="2800" b="1" dirty="0">
                <a:solidFill>
                  <a:srgbClr val="035F78"/>
                </a:solidFill>
                <a:latin typeface="Arial" panose="020B0604020202020204" pitchFamily="34" charset="0"/>
                <a:cs typeface="Arial" panose="020B0604020202020204" pitchFamily="34" charset="0"/>
              </a:rPr>
              <a:t>Minimization and </a:t>
            </a:r>
            <a:r>
              <a:rPr lang="en-US" altLang="zh-CN" sz="2800" b="1" dirty="0" err="1">
                <a:solidFill>
                  <a:srgbClr val="FF0000"/>
                </a:solidFill>
                <a:latin typeface="Arial" panose="020B0604020202020204" pitchFamily="34" charset="0"/>
                <a:cs typeface="Arial" panose="020B0604020202020204" pitchFamily="34" charset="0"/>
              </a:rPr>
              <a:t>CVaR</a:t>
            </a:r>
            <a:r>
              <a:rPr lang="en-US" altLang="zh-CN" sz="2800" b="1" dirty="0">
                <a:solidFill>
                  <a:srgbClr val="FF0000"/>
                </a:solidFill>
                <a:latin typeface="Arial" panose="020B0604020202020204" pitchFamily="34" charset="0"/>
                <a:cs typeface="Arial" panose="020B0604020202020204" pitchFamily="34" charset="0"/>
              </a:rPr>
              <a:t> </a:t>
            </a:r>
            <a:r>
              <a:rPr lang="en-US" altLang="zh-CN" sz="2800" b="1" dirty="0">
                <a:solidFill>
                  <a:srgbClr val="035F78"/>
                </a:solidFill>
                <a:latin typeface="Arial" panose="020B0604020202020204" pitchFamily="34" charset="0"/>
                <a:cs typeface="Arial" panose="020B0604020202020204" pitchFamily="34" charset="0"/>
              </a:rPr>
              <a:t>Constraints</a:t>
            </a:r>
          </a:p>
        </p:txBody>
      </p:sp>
      <mc:AlternateContent xmlns:mc="http://schemas.openxmlformats.org/markup-compatibility/2006" xmlns:a14="http://schemas.microsoft.com/office/drawing/2010/main">
        <mc:Choice Requires="a14">
          <p:sp>
            <p:nvSpPr>
              <p:cNvPr id="20" name="矩形 19">
                <a:extLst>
                  <a:ext uri="{FF2B5EF4-FFF2-40B4-BE49-F238E27FC236}">
                    <a16:creationId xmlns:a16="http://schemas.microsoft.com/office/drawing/2014/main" id="{713CE9EB-3D30-455E-BD3D-F77B317A4490}"/>
                  </a:ext>
                </a:extLst>
              </p:cNvPr>
              <p:cNvSpPr/>
              <p:nvPr/>
            </p:nvSpPr>
            <p:spPr>
              <a:xfrm>
                <a:off x="553692" y="1610144"/>
                <a:ext cx="11310358" cy="646331"/>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The underlying probability distribution of </a:t>
                </a:r>
                <a14:m>
                  <m:oMath xmlns:m="http://schemas.openxmlformats.org/officeDocument/2006/math">
                    <m:r>
                      <a:rPr lang="en-US" altLang="zh-CN" i="1" dirty="0" smtClean="0">
                        <a:latin typeface="Cambria Math" panose="02040503050406030204" pitchFamily="18" charset="0"/>
                      </a:rPr>
                      <m:t>𝑦</m:t>
                    </m:r>
                  </m:oMath>
                </a14:m>
                <a:r>
                  <a:rPr lang="en-US" altLang="zh-CN" dirty="0">
                    <a:latin typeface="Arial" panose="020B0604020202020204" pitchFamily="34" charset="0"/>
                    <a:cs typeface="Arial" panose="020B0604020202020204" pitchFamily="34" charset="0"/>
                  </a:rPr>
                  <a:t> will be assumed for convenience to have </a:t>
                </a:r>
                <a:r>
                  <a:rPr lang="en-US" altLang="zh-CN" dirty="0">
                    <a:solidFill>
                      <a:srgbClr val="FF0000"/>
                    </a:solidFill>
                    <a:latin typeface="Arial" panose="020B0604020202020204" pitchFamily="34" charset="0"/>
                    <a:cs typeface="Arial" panose="020B0604020202020204" pitchFamily="34" charset="0"/>
                  </a:rPr>
                  <a:t>density </a:t>
                </a:r>
                <a14:m>
                  <m:oMath xmlns:m="http://schemas.openxmlformats.org/officeDocument/2006/math">
                    <m:r>
                      <a:rPr lang="en-US" altLang="zh-CN" i="1" dirty="0" smtClean="0">
                        <a:solidFill>
                          <a:srgbClr val="FF0000"/>
                        </a:solidFill>
                        <a:latin typeface="Cambria Math" panose="02040503050406030204" pitchFamily="18" charset="0"/>
                      </a:rPr>
                      <m:t>𝑝</m:t>
                    </m:r>
                    <m:r>
                      <a:rPr lang="en-US" altLang="zh-CN" i="1" dirty="0">
                        <a:solidFill>
                          <a:srgbClr val="FF0000"/>
                        </a:solidFill>
                        <a:latin typeface="Cambria Math" panose="02040503050406030204" pitchFamily="18" charset="0"/>
                      </a:rPr>
                      <m:t>(</m:t>
                    </m:r>
                    <m:r>
                      <a:rPr lang="en-US" altLang="zh-CN" i="1" dirty="0">
                        <a:solidFill>
                          <a:srgbClr val="FF0000"/>
                        </a:solidFill>
                        <a:latin typeface="Cambria Math" panose="02040503050406030204" pitchFamily="18" charset="0"/>
                      </a:rPr>
                      <m:t>𝑦</m:t>
                    </m:r>
                    <m:r>
                      <a:rPr lang="en-US" altLang="zh-CN" i="1" dirty="0">
                        <a:solidFill>
                          <a:srgbClr val="FF0000"/>
                        </a:solidFill>
                        <a:latin typeface="Cambria Math" panose="02040503050406030204" pitchFamily="18" charset="0"/>
                      </a:rPr>
                      <m:t>)</m:t>
                    </m:r>
                  </m:oMath>
                </a14:m>
                <a:r>
                  <a:rPr lang="en-US" altLang="zh-CN" dirty="0">
                    <a:latin typeface="Arial" panose="020B0604020202020204" pitchFamily="34" charset="0"/>
                    <a:cs typeface="Arial" panose="020B0604020202020204" pitchFamily="34" charset="0"/>
                  </a:rPr>
                  <a:t>. The </a:t>
                </a:r>
                <a14:m>
                  <m:oMath xmlns:m="http://schemas.openxmlformats.org/officeDocument/2006/math">
                    <m:r>
                      <a:rPr lang="zh-CN" altLang="en-US" i="1">
                        <a:latin typeface="Cambria Math" panose="02040503050406030204" pitchFamily="18" charset="0"/>
                      </a:rPr>
                      <m:t>𝛼</m:t>
                    </m:r>
                  </m:oMath>
                </a14:m>
                <a:r>
                  <a:rPr lang="en-US" altLang="zh-CN" dirty="0">
                    <a:latin typeface="Arial" panose="020B0604020202020204" pitchFamily="34" charset="0"/>
                    <a:cs typeface="Arial" panose="020B0604020202020204" pitchFamily="34" charset="0"/>
                  </a:rPr>
                  <a:t>-CVaR of the loss associated with a decision x is the value</a:t>
                </a:r>
                <a:endParaRPr lang="zh-CN" altLang="en-US" dirty="0">
                  <a:latin typeface="Arial" panose="020B0604020202020204" pitchFamily="34" charset="0"/>
                  <a:cs typeface="Arial" panose="020B0604020202020204" pitchFamily="34" charset="0"/>
                </a:endParaRPr>
              </a:p>
            </p:txBody>
          </p:sp>
        </mc:Choice>
        <mc:Fallback xmlns="">
          <p:sp>
            <p:nvSpPr>
              <p:cNvPr id="20" name="矩形 19">
                <a:extLst>
                  <a:ext uri="{FF2B5EF4-FFF2-40B4-BE49-F238E27FC236}">
                    <a16:creationId xmlns:a16="http://schemas.microsoft.com/office/drawing/2014/main" id="{713CE9EB-3D30-455E-BD3D-F77B317A4490}"/>
                  </a:ext>
                </a:extLst>
              </p:cNvPr>
              <p:cNvSpPr>
                <a:spLocks noRot="1" noChangeAspect="1" noMove="1" noResize="1" noEditPoints="1" noAdjustHandles="1" noChangeArrowheads="1" noChangeShapeType="1" noTextEdit="1"/>
              </p:cNvSpPr>
              <p:nvPr/>
            </p:nvSpPr>
            <p:spPr>
              <a:xfrm>
                <a:off x="553692" y="1610144"/>
                <a:ext cx="11310358" cy="646331"/>
              </a:xfrm>
              <a:prstGeom prst="rect">
                <a:avLst/>
              </a:prstGeom>
              <a:blipFill>
                <a:blip r:embed="rId4"/>
                <a:stretch>
                  <a:fillRect l="-485" t="-4717" r="-863" b="-14151"/>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4BEB2123-FED1-42EF-910C-D04EBF7E14CD}"/>
              </a:ext>
            </a:extLst>
          </p:cNvPr>
          <p:cNvSpPr/>
          <p:nvPr/>
        </p:nvSpPr>
        <p:spPr>
          <a:xfrm>
            <a:off x="553692" y="3421129"/>
            <a:ext cx="11310358" cy="369332"/>
          </a:xfrm>
          <a:prstGeom prst="rect">
            <a:avLst/>
          </a:prstGeom>
        </p:spPr>
        <p:txBody>
          <a:bodyPr wrap="square">
            <a:spAutoFit/>
          </a:bodyPr>
          <a:lstStyle/>
          <a:p>
            <a:r>
              <a:rPr lang="en-US" altLang="zh-CN" dirty="0">
                <a:latin typeface="Arial" panose="020B0604020202020204" pitchFamily="34" charset="0"/>
                <a:cs typeface="Arial" panose="020B0604020202020204" pitchFamily="34" charset="0"/>
              </a:rPr>
              <a:t>The main idea is to define a function that can be used in </a:t>
            </a:r>
            <a:r>
              <a:rPr lang="en-US" altLang="zh-CN" dirty="0">
                <a:solidFill>
                  <a:srgbClr val="FF0000"/>
                </a:solidFill>
                <a:latin typeface="Arial" panose="020B0604020202020204" pitchFamily="34" charset="0"/>
                <a:cs typeface="Arial" panose="020B0604020202020204" pitchFamily="34" charset="0"/>
              </a:rPr>
              <a:t>connection with </a:t>
            </a:r>
            <a:r>
              <a:rPr lang="en-US" altLang="zh-CN" dirty="0" err="1">
                <a:solidFill>
                  <a:srgbClr val="FF0000"/>
                </a:solidFill>
                <a:latin typeface="Arial" panose="020B0604020202020204" pitchFamily="34" charset="0"/>
                <a:cs typeface="Arial" panose="020B0604020202020204" pitchFamily="34" charset="0"/>
              </a:rPr>
              <a:t>VaR</a:t>
            </a:r>
            <a:r>
              <a:rPr lang="en-US" altLang="zh-CN" dirty="0">
                <a:solidFill>
                  <a:srgbClr val="FF0000"/>
                </a:solidFill>
                <a:latin typeface="Arial" panose="020B0604020202020204" pitchFamily="34" charset="0"/>
                <a:cs typeface="Arial" panose="020B0604020202020204" pitchFamily="34" charset="0"/>
              </a:rPr>
              <a:t> and </a:t>
            </a:r>
            <a:r>
              <a:rPr lang="en-US" altLang="zh-CN" dirty="0" err="1">
                <a:solidFill>
                  <a:srgbClr val="FF0000"/>
                </a:solidFill>
                <a:latin typeface="Arial" panose="020B0604020202020204" pitchFamily="34" charset="0"/>
                <a:cs typeface="Arial" panose="020B0604020202020204" pitchFamily="34" charset="0"/>
              </a:rPr>
              <a:t>CVaR</a:t>
            </a:r>
            <a:endParaRPr lang="zh-CN" altLang="en-US" dirty="0">
              <a:solidFill>
                <a:srgbClr val="FF0000"/>
              </a:solidFill>
              <a:latin typeface="Arial" panose="020B0604020202020204" pitchFamily="34" charset="0"/>
              <a:cs typeface="Arial" panose="020B0604020202020204" pitchFamily="34" charset="0"/>
            </a:endParaRPr>
          </a:p>
        </p:txBody>
      </p:sp>
      <p:graphicFrame>
        <p:nvGraphicFramePr>
          <p:cNvPr id="23" name="对象 22">
            <a:extLst>
              <a:ext uri="{FF2B5EF4-FFF2-40B4-BE49-F238E27FC236}">
                <a16:creationId xmlns:a16="http://schemas.microsoft.com/office/drawing/2014/main" id="{5304B1F0-FFAE-4D76-BCED-140E78416CC6}"/>
              </a:ext>
            </a:extLst>
          </p:cNvPr>
          <p:cNvGraphicFramePr>
            <a:graphicFrameLocks noChangeAspect="1"/>
          </p:cNvGraphicFramePr>
          <p:nvPr/>
        </p:nvGraphicFramePr>
        <p:xfrm>
          <a:off x="3243639" y="2474985"/>
          <a:ext cx="5828185" cy="646331"/>
        </p:xfrm>
        <a:graphic>
          <a:graphicData uri="http://schemas.openxmlformats.org/presentationml/2006/ole">
            <mc:AlternateContent xmlns:mc="http://schemas.openxmlformats.org/markup-compatibility/2006">
              <mc:Choice xmlns:v="urn:schemas-microsoft-com:vml" Requires="v">
                <p:oleObj spid="_x0000_s2115" name="Equation" r:id="rId5" imgW="2717640" imgH="393480" progId="Equation.DSMT4">
                  <p:embed/>
                </p:oleObj>
              </mc:Choice>
              <mc:Fallback>
                <p:oleObj name="Equation" r:id="rId5" imgW="2717640" imgH="393480" progId="Equation.DSMT4">
                  <p:embed/>
                  <p:pic>
                    <p:nvPicPr>
                      <p:cNvPr id="23" name="对象 22">
                        <a:extLst>
                          <a:ext uri="{FF2B5EF4-FFF2-40B4-BE49-F238E27FC236}">
                            <a16:creationId xmlns:a16="http://schemas.microsoft.com/office/drawing/2014/main" id="{5304B1F0-FFAE-4D76-BCED-140E78416CC6}"/>
                          </a:ext>
                        </a:extLst>
                      </p:cNvPr>
                      <p:cNvPicPr/>
                      <p:nvPr/>
                    </p:nvPicPr>
                    <p:blipFill>
                      <a:blip r:embed="rId6"/>
                      <a:stretch>
                        <a:fillRect/>
                      </a:stretch>
                    </p:blipFill>
                    <p:spPr>
                      <a:xfrm>
                        <a:off x="3243639" y="2474985"/>
                        <a:ext cx="5828185" cy="646331"/>
                      </a:xfrm>
                      <a:prstGeom prst="rect">
                        <a:avLst/>
                      </a:prstGeom>
                      <a:ln w="28575">
                        <a:solidFill>
                          <a:srgbClr val="FF0000"/>
                        </a:solidFill>
                      </a:ln>
                    </p:spPr>
                  </p:pic>
                </p:oleObj>
              </mc:Fallback>
            </mc:AlternateContent>
          </a:graphicData>
        </a:graphic>
      </p:graphicFrame>
      <p:sp>
        <p:nvSpPr>
          <p:cNvPr id="28" name="矩形 27">
            <a:extLst>
              <a:ext uri="{FF2B5EF4-FFF2-40B4-BE49-F238E27FC236}">
                <a16:creationId xmlns:a16="http://schemas.microsoft.com/office/drawing/2014/main" id="{236FBBBD-5B9D-4863-9D22-A23217CAF648}"/>
              </a:ext>
            </a:extLst>
          </p:cNvPr>
          <p:cNvSpPr/>
          <p:nvPr/>
        </p:nvSpPr>
        <p:spPr>
          <a:xfrm>
            <a:off x="451414" y="5300514"/>
            <a:ext cx="11310358" cy="1200329"/>
          </a:xfrm>
          <a:prstGeom prst="rect">
            <a:avLst/>
          </a:prstGeom>
        </p:spPr>
        <p:txBody>
          <a:bodyPr wrap="square">
            <a:spAutoFit/>
          </a:bodyPr>
          <a:lstStyle/>
          <a:p>
            <a:endParaRPr lang="en-US" altLang="zh-CN"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1.                   is convex with respect to </a:t>
            </a:r>
            <a:r>
              <a:rPr lang="en-US" altLang="zh-CN" i="1" dirty="0">
                <a:latin typeface="Arial" panose="020B0604020202020204" pitchFamily="34" charset="0"/>
                <a:cs typeface="Arial" panose="020B0604020202020204" pitchFamily="34" charset="0"/>
              </a:rPr>
              <a:t>α</a:t>
            </a:r>
            <a:r>
              <a:rPr lang="en-US" altLang="zh-CN" dirty="0">
                <a:latin typeface="Arial" panose="020B0604020202020204" pitchFamily="34" charset="0"/>
                <a:cs typeface="Arial" panose="020B0604020202020204" pitchFamily="34" charset="0"/>
              </a:rPr>
              <a:t>;</a:t>
            </a:r>
          </a:p>
          <a:p>
            <a:r>
              <a:rPr lang="en-US" altLang="zh-CN" dirty="0">
                <a:latin typeface="Arial" panose="020B0604020202020204" pitchFamily="34" charset="0"/>
                <a:cs typeface="Arial" panose="020B0604020202020204" pitchFamily="34" charset="0"/>
              </a:rPr>
              <a:t>2.                    is a minimum point of function                </a:t>
            </a:r>
            <a:r>
              <a:rPr lang="en-US" altLang="zh-CN" dirty="0" err="1">
                <a:latin typeface="Arial" panose="020B0604020202020204" pitchFamily="34" charset="0"/>
                <a:cs typeface="Arial" panose="020B0604020202020204" pitchFamily="34" charset="0"/>
              </a:rPr>
              <a:t>w.r.t.</a:t>
            </a:r>
            <a:r>
              <a:rPr lang="en-US" altLang="zh-CN" dirty="0">
                <a:latin typeface="Arial" panose="020B0604020202020204" pitchFamily="34" charset="0"/>
                <a:cs typeface="Arial" panose="020B0604020202020204" pitchFamily="34" charset="0"/>
              </a:rPr>
              <a:t>     ;</a:t>
            </a:r>
          </a:p>
          <a:p>
            <a:r>
              <a:rPr lang="en-US" altLang="zh-CN" dirty="0">
                <a:latin typeface="Arial" panose="020B0604020202020204" pitchFamily="34" charset="0"/>
                <a:cs typeface="Arial" panose="020B0604020202020204" pitchFamily="34" charset="0"/>
              </a:rPr>
              <a:t>3.   As a function of            ,                </a:t>
            </a:r>
            <a:r>
              <a:rPr lang="en-US" altLang="zh-CN" dirty="0">
                <a:solidFill>
                  <a:srgbClr val="FF0000"/>
                </a:solidFill>
                <a:latin typeface="Arial" panose="020B0604020202020204" pitchFamily="34" charset="0"/>
                <a:cs typeface="Arial" panose="020B0604020202020204" pitchFamily="34" charset="0"/>
              </a:rPr>
              <a:t>is finite and convex (hence continuous</a:t>
            </a:r>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p:pic>
        <p:nvPicPr>
          <p:cNvPr id="29" name="图片 28">
            <a:extLst>
              <a:ext uri="{FF2B5EF4-FFF2-40B4-BE49-F238E27FC236}">
                <a16:creationId xmlns:a16="http://schemas.microsoft.com/office/drawing/2014/main" id="{4039C52A-2F84-4B7B-812C-300EDBF7C658}"/>
              </a:ext>
            </a:extLst>
          </p:cNvPr>
          <p:cNvPicPr>
            <a:picLocks noChangeAspect="1"/>
          </p:cNvPicPr>
          <p:nvPr/>
        </p:nvPicPr>
        <p:blipFill>
          <a:blip r:embed="rId7"/>
          <a:stretch>
            <a:fillRect/>
          </a:stretch>
        </p:blipFill>
        <p:spPr>
          <a:xfrm>
            <a:off x="893883" y="5633978"/>
            <a:ext cx="942790" cy="266700"/>
          </a:xfrm>
          <a:prstGeom prst="rect">
            <a:avLst/>
          </a:prstGeom>
        </p:spPr>
      </p:pic>
      <p:pic>
        <p:nvPicPr>
          <p:cNvPr id="30" name="图片 29">
            <a:extLst>
              <a:ext uri="{FF2B5EF4-FFF2-40B4-BE49-F238E27FC236}">
                <a16:creationId xmlns:a16="http://schemas.microsoft.com/office/drawing/2014/main" id="{3D14A980-3EBF-4D5F-830B-611904622D56}"/>
              </a:ext>
            </a:extLst>
          </p:cNvPr>
          <p:cNvPicPr>
            <a:picLocks noChangeAspect="1"/>
          </p:cNvPicPr>
          <p:nvPr/>
        </p:nvPicPr>
        <p:blipFill>
          <a:blip r:embed="rId8"/>
          <a:stretch>
            <a:fillRect/>
          </a:stretch>
        </p:blipFill>
        <p:spPr>
          <a:xfrm>
            <a:off x="893883" y="5900678"/>
            <a:ext cx="1054436" cy="266700"/>
          </a:xfrm>
          <a:prstGeom prst="rect">
            <a:avLst/>
          </a:prstGeom>
        </p:spPr>
      </p:pic>
      <p:pic>
        <p:nvPicPr>
          <p:cNvPr id="31" name="图片 30">
            <a:extLst>
              <a:ext uri="{FF2B5EF4-FFF2-40B4-BE49-F238E27FC236}">
                <a16:creationId xmlns:a16="http://schemas.microsoft.com/office/drawing/2014/main" id="{6ED9638F-9B57-479D-A025-32BE73ADCF40}"/>
              </a:ext>
            </a:extLst>
          </p:cNvPr>
          <p:cNvPicPr>
            <a:picLocks noChangeAspect="1"/>
          </p:cNvPicPr>
          <p:nvPr/>
        </p:nvPicPr>
        <p:blipFill>
          <a:blip r:embed="rId7"/>
          <a:stretch>
            <a:fillRect/>
          </a:stretch>
        </p:blipFill>
        <p:spPr>
          <a:xfrm>
            <a:off x="5029320" y="5889045"/>
            <a:ext cx="942790" cy="266700"/>
          </a:xfrm>
          <a:prstGeom prst="rect">
            <a:avLst/>
          </a:prstGeom>
        </p:spPr>
      </p:pic>
      <p:graphicFrame>
        <p:nvGraphicFramePr>
          <p:cNvPr id="32" name="对象 31">
            <a:extLst>
              <a:ext uri="{FF2B5EF4-FFF2-40B4-BE49-F238E27FC236}">
                <a16:creationId xmlns:a16="http://schemas.microsoft.com/office/drawing/2014/main" id="{E537DF02-5B9F-4B58-A6D1-E508C9EE149D}"/>
              </a:ext>
            </a:extLst>
          </p:cNvPr>
          <p:cNvGraphicFramePr>
            <a:graphicFrameLocks noChangeAspect="1"/>
          </p:cNvGraphicFramePr>
          <p:nvPr/>
        </p:nvGraphicFramePr>
        <p:xfrm>
          <a:off x="6573700" y="5866529"/>
          <a:ext cx="281345" cy="288032"/>
        </p:xfrm>
        <a:graphic>
          <a:graphicData uri="http://schemas.openxmlformats.org/presentationml/2006/ole">
            <mc:AlternateContent xmlns:mc="http://schemas.openxmlformats.org/markup-compatibility/2006">
              <mc:Choice xmlns:v="urn:schemas-microsoft-com:vml" Requires="v">
                <p:oleObj spid="_x0000_s2116" name="Equation" r:id="rId9" imgW="152280" imgH="203040" progId="Equation.DSMT4">
                  <p:embed/>
                </p:oleObj>
              </mc:Choice>
              <mc:Fallback>
                <p:oleObj name="Equation" r:id="rId9" imgW="152280" imgH="203040" progId="Equation.DSMT4">
                  <p:embed/>
                  <p:pic>
                    <p:nvPicPr>
                      <p:cNvPr id="32" name="对象 31">
                        <a:extLst>
                          <a:ext uri="{FF2B5EF4-FFF2-40B4-BE49-F238E27FC236}">
                            <a16:creationId xmlns:a16="http://schemas.microsoft.com/office/drawing/2014/main" id="{E537DF02-5B9F-4B58-A6D1-E508C9EE149D}"/>
                          </a:ext>
                        </a:extLst>
                      </p:cNvPr>
                      <p:cNvPicPr/>
                      <p:nvPr/>
                    </p:nvPicPr>
                    <p:blipFill>
                      <a:blip r:embed="rId10"/>
                      <a:stretch>
                        <a:fillRect/>
                      </a:stretch>
                    </p:blipFill>
                    <p:spPr>
                      <a:xfrm>
                        <a:off x="6573700" y="5866529"/>
                        <a:ext cx="281345" cy="288032"/>
                      </a:xfrm>
                      <a:prstGeom prst="rect">
                        <a:avLst/>
                      </a:prstGeom>
                    </p:spPr>
                  </p:pic>
                </p:oleObj>
              </mc:Fallback>
            </mc:AlternateContent>
          </a:graphicData>
        </a:graphic>
      </p:graphicFrame>
      <p:pic>
        <p:nvPicPr>
          <p:cNvPr id="33" name="图片 32">
            <a:extLst>
              <a:ext uri="{FF2B5EF4-FFF2-40B4-BE49-F238E27FC236}">
                <a16:creationId xmlns:a16="http://schemas.microsoft.com/office/drawing/2014/main" id="{7ED7B536-9655-48EE-BB6D-91194AD7419A}"/>
              </a:ext>
            </a:extLst>
          </p:cNvPr>
          <p:cNvPicPr>
            <a:picLocks noChangeAspect="1"/>
          </p:cNvPicPr>
          <p:nvPr/>
        </p:nvPicPr>
        <p:blipFill>
          <a:blip r:embed="rId7"/>
          <a:stretch>
            <a:fillRect/>
          </a:stretch>
        </p:blipFill>
        <p:spPr>
          <a:xfrm>
            <a:off x="3314340" y="6148987"/>
            <a:ext cx="942790" cy="266700"/>
          </a:xfrm>
          <a:prstGeom prst="rect">
            <a:avLst/>
          </a:prstGeom>
        </p:spPr>
      </p:pic>
      <p:pic>
        <p:nvPicPr>
          <p:cNvPr id="34" name="图片 33">
            <a:extLst>
              <a:ext uri="{FF2B5EF4-FFF2-40B4-BE49-F238E27FC236}">
                <a16:creationId xmlns:a16="http://schemas.microsoft.com/office/drawing/2014/main" id="{FA50A0E5-A32C-4A3C-A03D-3E4FDCD53D6F}"/>
              </a:ext>
            </a:extLst>
          </p:cNvPr>
          <p:cNvPicPr>
            <a:picLocks noChangeAspect="1"/>
          </p:cNvPicPr>
          <p:nvPr/>
        </p:nvPicPr>
        <p:blipFill>
          <a:blip r:embed="rId11"/>
          <a:stretch>
            <a:fillRect/>
          </a:stretch>
        </p:blipFill>
        <p:spPr>
          <a:xfrm>
            <a:off x="2596372" y="6148987"/>
            <a:ext cx="632662" cy="257175"/>
          </a:xfrm>
          <a:prstGeom prst="rect">
            <a:avLst/>
          </a:prstGeom>
        </p:spPr>
      </p:pic>
      <p:sp>
        <p:nvSpPr>
          <p:cNvPr id="37" name="文本框 36">
            <a:extLst>
              <a:ext uri="{FF2B5EF4-FFF2-40B4-BE49-F238E27FC236}">
                <a16:creationId xmlns:a16="http://schemas.microsoft.com/office/drawing/2014/main" id="{D5EF7FE7-5499-4F25-9222-5864401E0F10}"/>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16" name="对象 15">
            <a:extLst>
              <a:ext uri="{FF2B5EF4-FFF2-40B4-BE49-F238E27FC236}">
                <a16:creationId xmlns:a16="http://schemas.microsoft.com/office/drawing/2014/main" id="{80E34CA3-6404-42A4-8A98-5511AC657CE6}"/>
              </a:ext>
            </a:extLst>
          </p:cNvPr>
          <p:cNvGraphicFramePr>
            <a:graphicFrameLocks noChangeAspect="1"/>
          </p:cNvGraphicFramePr>
          <p:nvPr/>
        </p:nvGraphicFramePr>
        <p:xfrm>
          <a:off x="3416492" y="3975454"/>
          <a:ext cx="5359016" cy="542925"/>
        </p:xfrm>
        <a:graphic>
          <a:graphicData uri="http://schemas.openxmlformats.org/presentationml/2006/ole">
            <mc:AlternateContent xmlns:mc="http://schemas.openxmlformats.org/markup-compatibility/2006">
              <mc:Choice xmlns:v="urn:schemas-microsoft-com:vml" Requires="v">
                <p:oleObj spid="_x0000_s2117" name="Equation" r:id="rId12" imgW="2984400" imgH="393480" progId="Equation.DSMT4">
                  <p:embed/>
                </p:oleObj>
              </mc:Choice>
              <mc:Fallback>
                <p:oleObj name="Equation" r:id="rId12" imgW="2984400" imgH="393480" progId="Equation.DSMT4">
                  <p:embed/>
                  <p:pic>
                    <p:nvPicPr>
                      <p:cNvPr id="16" name="对象 15">
                        <a:extLst>
                          <a:ext uri="{FF2B5EF4-FFF2-40B4-BE49-F238E27FC236}">
                            <a16:creationId xmlns:a16="http://schemas.microsoft.com/office/drawing/2014/main" id="{80E34CA3-6404-42A4-8A98-5511AC657CE6}"/>
                          </a:ext>
                        </a:extLst>
                      </p:cNvPr>
                      <p:cNvPicPr/>
                      <p:nvPr/>
                    </p:nvPicPr>
                    <p:blipFill>
                      <a:blip r:embed="rId13"/>
                      <a:stretch>
                        <a:fillRect/>
                      </a:stretch>
                    </p:blipFill>
                    <p:spPr>
                      <a:xfrm>
                        <a:off x="3416492" y="3975454"/>
                        <a:ext cx="5359016" cy="542925"/>
                      </a:xfrm>
                      <a:prstGeom prst="rect">
                        <a:avLst/>
                      </a:prstGeom>
                      <a:ln w="28575">
                        <a:solidFill>
                          <a:srgbClr val="FF0000"/>
                        </a:solidFill>
                      </a:ln>
                    </p:spPr>
                  </p:pic>
                </p:oleObj>
              </mc:Fallback>
            </mc:AlternateContent>
          </a:graphicData>
        </a:graphic>
      </p:graphicFrame>
      <p:pic>
        <p:nvPicPr>
          <p:cNvPr id="17" name="图片 16">
            <a:extLst>
              <a:ext uri="{FF2B5EF4-FFF2-40B4-BE49-F238E27FC236}">
                <a16:creationId xmlns:a16="http://schemas.microsoft.com/office/drawing/2014/main" id="{1D837CCC-1671-4FCA-9B6B-B76DEAEC0241}"/>
              </a:ext>
            </a:extLst>
          </p:cNvPr>
          <p:cNvPicPr>
            <a:picLocks noChangeAspect="1"/>
          </p:cNvPicPr>
          <p:nvPr/>
        </p:nvPicPr>
        <p:blipFill>
          <a:blip r:embed="rId14"/>
          <a:stretch>
            <a:fillRect/>
          </a:stretch>
        </p:blipFill>
        <p:spPr>
          <a:xfrm>
            <a:off x="2164154" y="4844058"/>
            <a:ext cx="7863692" cy="523220"/>
          </a:xfrm>
          <a:prstGeom prst="rect">
            <a:avLst/>
          </a:prstGeom>
          <a:ln w="28575">
            <a:solidFill>
              <a:srgbClr val="FF0000"/>
            </a:solidFill>
          </a:ln>
        </p:spPr>
      </p:pic>
      <p:sp>
        <p:nvSpPr>
          <p:cNvPr id="18" name="箭头: 右 17">
            <a:extLst>
              <a:ext uri="{FF2B5EF4-FFF2-40B4-BE49-F238E27FC236}">
                <a16:creationId xmlns:a16="http://schemas.microsoft.com/office/drawing/2014/main" id="{5C68F943-CCE2-470D-B7C0-B7221A8936F0}"/>
              </a:ext>
            </a:extLst>
          </p:cNvPr>
          <p:cNvSpPr/>
          <p:nvPr/>
        </p:nvSpPr>
        <p:spPr bwMode="auto">
          <a:xfrm>
            <a:off x="830429" y="4882646"/>
            <a:ext cx="1274255"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Tree>
    <p:extLst>
      <p:ext uri="{BB962C8B-B14F-4D97-AF65-F5344CB8AC3E}">
        <p14:creationId xmlns:p14="http://schemas.microsoft.com/office/powerpoint/2010/main" val="396919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6DC8801-7861-41B3-AE93-918A3CD2249B}"/>
              </a:ext>
            </a:extLst>
          </p:cNvPr>
          <p:cNvSpPr>
            <a:spLocks noGrp="1"/>
          </p:cNvSpPr>
          <p:nvPr>
            <p:ph type="sldNum" sz="quarter" idx="12"/>
          </p:nvPr>
        </p:nvSpPr>
        <p:spPr>
          <a:xfrm>
            <a:off x="9375677" y="6384631"/>
            <a:ext cx="2743200" cy="365125"/>
          </a:xfrm>
        </p:spPr>
        <p:txBody>
          <a:bodyPr/>
          <a:lstStyle/>
          <a:p>
            <a:fld id="{4760F0FC-AD0F-4770-B8B3-8B319AEAE5E5}" type="slidenum">
              <a:rPr lang="zh-CN" altLang="en-US" smtClean="0"/>
              <a:pPr/>
              <a:t>3</a:t>
            </a:fld>
            <a:endParaRPr lang="zh-CN" altLang="en-US" dirty="0"/>
          </a:p>
        </p:txBody>
      </p:sp>
      <p:sp>
        <p:nvSpPr>
          <p:cNvPr id="4" name="文本框 3">
            <a:extLst>
              <a:ext uri="{FF2B5EF4-FFF2-40B4-BE49-F238E27FC236}">
                <a16:creationId xmlns:a16="http://schemas.microsoft.com/office/drawing/2014/main" id="{BCB91299-0CF7-4619-8B60-7C866EE811AA}"/>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Introduction </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1187A09-DAB8-4E9F-9BD9-6DE6B4543EFD}"/>
              </a:ext>
            </a:extLst>
          </p:cNvPr>
          <p:cNvSpPr txBox="1"/>
          <p:nvPr/>
        </p:nvSpPr>
        <p:spPr>
          <a:xfrm>
            <a:off x="622567" y="1071149"/>
            <a:ext cx="10729374"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7030A0"/>
                </a:solidFill>
                <a:latin typeface="Times New Roman" panose="02020603050405020304" pitchFamily="18" charset="0"/>
                <a:cs typeface="Times New Roman" panose="02020603050405020304" pitchFamily="18" charset="0"/>
              </a:rPr>
              <a:t>Optimization Classification</a:t>
            </a:r>
            <a:endParaRPr lang="zh-CN" altLang="en-US" sz="2800" b="1" dirty="0">
              <a:solidFill>
                <a:srgbClr val="7030A0"/>
              </a:solidFill>
              <a:latin typeface="Times New Roman" panose="02020603050405020304" pitchFamily="18" charset="0"/>
              <a:cs typeface="Times New Roman" panose="02020603050405020304" pitchFamily="18" charset="0"/>
            </a:endParaRPr>
          </a:p>
        </p:txBody>
      </p:sp>
      <p:sp>
        <p:nvSpPr>
          <p:cNvPr id="17" name="矩形 9">
            <a:extLst>
              <a:ext uri="{FF2B5EF4-FFF2-40B4-BE49-F238E27FC236}">
                <a16:creationId xmlns:a16="http://schemas.microsoft.com/office/drawing/2014/main" id="{87883F5B-0A1C-B649-9A12-22B79A5C38F6}"/>
              </a:ext>
            </a:extLst>
          </p:cNvPr>
          <p:cNvSpPr/>
          <p:nvPr/>
        </p:nvSpPr>
        <p:spPr>
          <a:xfrm>
            <a:off x="5532760" y="3207782"/>
            <a:ext cx="4413388" cy="461665"/>
          </a:xfrm>
          <a:prstGeom prst="rect">
            <a:avLst/>
          </a:prstGeom>
        </p:spPr>
        <p:txBody>
          <a:bodyPr wrap="none">
            <a:spAutoFit/>
          </a:bodyPr>
          <a:lstStyle/>
          <a:p>
            <a:r>
              <a:rPr lang="en-US" sz="2400" dirty="0"/>
              <a:t>Optimization under Uncertainty</a:t>
            </a:r>
          </a:p>
        </p:txBody>
      </p:sp>
      <p:sp>
        <p:nvSpPr>
          <p:cNvPr id="18" name="矩形 11">
            <a:extLst>
              <a:ext uri="{FF2B5EF4-FFF2-40B4-BE49-F238E27FC236}">
                <a16:creationId xmlns:a16="http://schemas.microsoft.com/office/drawing/2014/main" id="{CCE4FC76-F9E1-2242-96F4-C1B04821DAB9}"/>
              </a:ext>
            </a:extLst>
          </p:cNvPr>
          <p:cNvSpPr/>
          <p:nvPr/>
        </p:nvSpPr>
        <p:spPr>
          <a:xfrm>
            <a:off x="1572320" y="3191470"/>
            <a:ext cx="3762568" cy="461665"/>
          </a:xfrm>
          <a:prstGeom prst="rect">
            <a:avLst/>
          </a:prstGeom>
        </p:spPr>
        <p:txBody>
          <a:bodyPr wrap="none">
            <a:spAutoFit/>
          </a:bodyPr>
          <a:lstStyle/>
          <a:p>
            <a:r>
              <a:rPr lang="en-US" sz="2400" dirty="0"/>
              <a:t>Deterministic Optimization</a:t>
            </a:r>
          </a:p>
        </p:txBody>
      </p:sp>
      <p:grpSp>
        <p:nvGrpSpPr>
          <p:cNvPr id="19" name="组合 20">
            <a:extLst>
              <a:ext uri="{FF2B5EF4-FFF2-40B4-BE49-F238E27FC236}">
                <a16:creationId xmlns:a16="http://schemas.microsoft.com/office/drawing/2014/main" id="{D282FFAD-54EC-A44C-8E38-87DAA24462B0}"/>
              </a:ext>
            </a:extLst>
          </p:cNvPr>
          <p:cNvGrpSpPr/>
          <p:nvPr/>
        </p:nvGrpSpPr>
        <p:grpSpPr>
          <a:xfrm>
            <a:off x="4801140" y="4696130"/>
            <a:ext cx="1832806" cy="1204588"/>
            <a:chOff x="3495411" y="4649975"/>
            <a:chExt cx="1832806" cy="1204588"/>
          </a:xfrm>
        </p:grpSpPr>
        <p:sp>
          <p:nvSpPr>
            <p:cNvPr id="20" name="矩形 8">
              <a:extLst>
                <a:ext uri="{FF2B5EF4-FFF2-40B4-BE49-F238E27FC236}">
                  <a16:creationId xmlns:a16="http://schemas.microsoft.com/office/drawing/2014/main" id="{942881CF-C1C1-FE42-AF23-81CF071F03F1}"/>
                </a:ext>
              </a:extLst>
            </p:cNvPr>
            <p:cNvSpPr/>
            <p:nvPr/>
          </p:nvSpPr>
          <p:spPr>
            <a:xfrm>
              <a:off x="3495411" y="4742307"/>
              <a:ext cx="1832806" cy="1015663"/>
            </a:xfrm>
            <a:prstGeom prst="rect">
              <a:avLst/>
            </a:prstGeom>
          </p:spPr>
          <p:txBody>
            <a:bodyPr wrap="square">
              <a:spAutoFit/>
            </a:bodyPr>
            <a:lstStyle/>
            <a:p>
              <a:pPr algn="ctr"/>
              <a:r>
                <a:rPr lang="en-US" sz="2000" dirty="0"/>
                <a:t>Stochastic </a:t>
              </a:r>
            </a:p>
            <a:p>
              <a:pPr algn="ctr"/>
              <a:r>
                <a:rPr lang="en-US" altLang="zh-CN" sz="2000" dirty="0"/>
                <a:t>P</a:t>
              </a:r>
              <a:r>
                <a:rPr lang="en-US" sz="2000" dirty="0"/>
                <a:t>rogramming</a:t>
              </a:r>
            </a:p>
            <a:p>
              <a:pPr algn="ctr"/>
              <a:r>
                <a:rPr lang="en-US" sz="2000" dirty="0"/>
                <a:t>(SP) </a:t>
              </a:r>
            </a:p>
          </p:txBody>
        </p:sp>
        <p:sp>
          <p:nvSpPr>
            <p:cNvPr id="21" name="矩形 1">
              <a:extLst>
                <a:ext uri="{FF2B5EF4-FFF2-40B4-BE49-F238E27FC236}">
                  <a16:creationId xmlns:a16="http://schemas.microsoft.com/office/drawing/2014/main" id="{F7C15B66-C641-1C43-B390-53792A40ED1A}"/>
                </a:ext>
              </a:extLst>
            </p:cNvPr>
            <p:cNvSpPr/>
            <p:nvPr/>
          </p:nvSpPr>
          <p:spPr bwMode="auto">
            <a:xfrm>
              <a:off x="3498802" y="4649975"/>
              <a:ext cx="1798021" cy="1204588"/>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grpSp>
        <p:nvGrpSpPr>
          <p:cNvPr id="22" name="组合 12">
            <a:extLst>
              <a:ext uri="{FF2B5EF4-FFF2-40B4-BE49-F238E27FC236}">
                <a16:creationId xmlns:a16="http://schemas.microsoft.com/office/drawing/2014/main" id="{A63B5486-32A5-1B4C-A684-AECA39DE7A6C}"/>
              </a:ext>
            </a:extLst>
          </p:cNvPr>
          <p:cNvGrpSpPr/>
          <p:nvPr/>
        </p:nvGrpSpPr>
        <p:grpSpPr>
          <a:xfrm>
            <a:off x="6680626" y="4692401"/>
            <a:ext cx="2053447" cy="1323440"/>
            <a:chOff x="5292080" y="4649974"/>
            <a:chExt cx="2053447" cy="1323440"/>
          </a:xfrm>
        </p:grpSpPr>
        <p:sp>
          <p:nvSpPr>
            <p:cNvPr id="23" name="矩形 14">
              <a:extLst>
                <a:ext uri="{FF2B5EF4-FFF2-40B4-BE49-F238E27FC236}">
                  <a16:creationId xmlns:a16="http://schemas.microsoft.com/office/drawing/2014/main" id="{C2BD8821-BA69-2245-A478-9C92F201DE96}"/>
                </a:ext>
              </a:extLst>
            </p:cNvPr>
            <p:cNvSpPr/>
            <p:nvPr/>
          </p:nvSpPr>
          <p:spPr>
            <a:xfrm>
              <a:off x="5292080" y="4649975"/>
              <a:ext cx="2053447" cy="1323439"/>
            </a:xfrm>
            <a:prstGeom prst="rect">
              <a:avLst/>
            </a:prstGeom>
          </p:spPr>
          <p:txBody>
            <a:bodyPr wrap="square">
              <a:spAutoFit/>
            </a:bodyPr>
            <a:lstStyle/>
            <a:p>
              <a:pPr algn="ctr"/>
              <a:r>
                <a:rPr lang="en-US" sz="2000" dirty="0">
                  <a:solidFill>
                    <a:srgbClr val="FF0000"/>
                  </a:solidFill>
                </a:rPr>
                <a:t>Distributionally </a:t>
              </a:r>
            </a:p>
            <a:p>
              <a:pPr algn="ctr"/>
              <a:r>
                <a:rPr lang="en-US" sz="2000" dirty="0">
                  <a:solidFill>
                    <a:srgbClr val="FF0000"/>
                  </a:solidFill>
                </a:rPr>
                <a:t>Robust </a:t>
              </a:r>
            </a:p>
            <a:p>
              <a:pPr algn="ctr"/>
              <a:r>
                <a:rPr lang="en-US" sz="2000" dirty="0">
                  <a:solidFill>
                    <a:srgbClr val="FF0000"/>
                  </a:solidFill>
                </a:rPr>
                <a:t>Optimization</a:t>
              </a:r>
            </a:p>
            <a:p>
              <a:pPr algn="ctr"/>
              <a:r>
                <a:rPr lang="en-US" sz="2000" dirty="0">
                  <a:solidFill>
                    <a:srgbClr val="FF0000"/>
                  </a:solidFill>
                </a:rPr>
                <a:t> (DRO)</a:t>
              </a:r>
            </a:p>
          </p:txBody>
        </p:sp>
        <p:sp>
          <p:nvSpPr>
            <p:cNvPr id="24" name="矩形 17">
              <a:extLst>
                <a:ext uri="{FF2B5EF4-FFF2-40B4-BE49-F238E27FC236}">
                  <a16:creationId xmlns:a16="http://schemas.microsoft.com/office/drawing/2014/main" id="{367E2FF7-D42A-3B42-948F-40BE8332447E}"/>
                </a:ext>
              </a:extLst>
            </p:cNvPr>
            <p:cNvSpPr/>
            <p:nvPr/>
          </p:nvSpPr>
          <p:spPr bwMode="auto">
            <a:xfrm>
              <a:off x="5404327" y="4649974"/>
              <a:ext cx="1832805" cy="1323439"/>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grpSp>
        <p:nvGrpSpPr>
          <p:cNvPr id="25" name="组合 19">
            <a:extLst>
              <a:ext uri="{FF2B5EF4-FFF2-40B4-BE49-F238E27FC236}">
                <a16:creationId xmlns:a16="http://schemas.microsoft.com/office/drawing/2014/main" id="{4F90640F-BFE0-3449-954F-88CE68D96C8A}"/>
              </a:ext>
            </a:extLst>
          </p:cNvPr>
          <p:cNvGrpSpPr/>
          <p:nvPr/>
        </p:nvGrpSpPr>
        <p:grpSpPr>
          <a:xfrm>
            <a:off x="8667038" y="4698260"/>
            <a:ext cx="1797762" cy="1200329"/>
            <a:chOff x="7346238" y="4654234"/>
            <a:chExt cx="1797762" cy="1200329"/>
          </a:xfrm>
        </p:grpSpPr>
        <p:sp>
          <p:nvSpPr>
            <p:cNvPr id="26" name="矩形 13">
              <a:extLst>
                <a:ext uri="{FF2B5EF4-FFF2-40B4-BE49-F238E27FC236}">
                  <a16:creationId xmlns:a16="http://schemas.microsoft.com/office/drawing/2014/main" id="{0E2F770A-A8BF-6047-A72E-13B29A4C5064}"/>
                </a:ext>
              </a:extLst>
            </p:cNvPr>
            <p:cNvSpPr/>
            <p:nvPr/>
          </p:nvSpPr>
          <p:spPr>
            <a:xfrm>
              <a:off x="7346238" y="4725144"/>
              <a:ext cx="1797762" cy="1015663"/>
            </a:xfrm>
            <a:prstGeom prst="rect">
              <a:avLst/>
            </a:prstGeom>
          </p:spPr>
          <p:txBody>
            <a:bodyPr wrap="square">
              <a:spAutoFit/>
            </a:bodyPr>
            <a:lstStyle/>
            <a:p>
              <a:pPr algn="ctr"/>
              <a:r>
                <a:rPr lang="en-US" sz="2000" dirty="0"/>
                <a:t>Robust </a:t>
              </a:r>
            </a:p>
            <a:p>
              <a:pPr algn="ctr"/>
              <a:r>
                <a:rPr lang="en-US" sz="2000" dirty="0"/>
                <a:t>Optimization </a:t>
              </a:r>
            </a:p>
            <a:p>
              <a:pPr algn="ctr"/>
              <a:r>
                <a:rPr lang="en-US" sz="2000" dirty="0"/>
                <a:t>(RO)</a:t>
              </a:r>
            </a:p>
          </p:txBody>
        </p:sp>
        <p:sp>
          <p:nvSpPr>
            <p:cNvPr id="27" name="矩形 18">
              <a:extLst>
                <a:ext uri="{FF2B5EF4-FFF2-40B4-BE49-F238E27FC236}">
                  <a16:creationId xmlns:a16="http://schemas.microsoft.com/office/drawing/2014/main" id="{868B5C32-5584-F445-8CDF-BE9E5BA2A835}"/>
                </a:ext>
              </a:extLst>
            </p:cNvPr>
            <p:cNvSpPr/>
            <p:nvPr/>
          </p:nvSpPr>
          <p:spPr bwMode="auto">
            <a:xfrm>
              <a:off x="7459954" y="4654234"/>
              <a:ext cx="1576542" cy="1200329"/>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grpSp>
        <p:nvGrpSpPr>
          <p:cNvPr id="28" name="组合 53">
            <a:extLst>
              <a:ext uri="{FF2B5EF4-FFF2-40B4-BE49-F238E27FC236}">
                <a16:creationId xmlns:a16="http://schemas.microsoft.com/office/drawing/2014/main" id="{8A29E0C5-6C3D-FB4B-B4A9-253CF14F8284}"/>
              </a:ext>
            </a:extLst>
          </p:cNvPr>
          <p:cNvGrpSpPr/>
          <p:nvPr/>
        </p:nvGrpSpPr>
        <p:grpSpPr>
          <a:xfrm>
            <a:off x="4668664" y="1963159"/>
            <a:ext cx="2232248" cy="566690"/>
            <a:chOff x="3199773" y="1896598"/>
            <a:chExt cx="2232248" cy="566690"/>
          </a:xfrm>
        </p:grpSpPr>
        <p:sp>
          <p:nvSpPr>
            <p:cNvPr id="29" name="矩形 6">
              <a:extLst>
                <a:ext uri="{FF2B5EF4-FFF2-40B4-BE49-F238E27FC236}">
                  <a16:creationId xmlns:a16="http://schemas.microsoft.com/office/drawing/2014/main" id="{73862475-3CBC-694B-A27C-DBDFB8D09A28}"/>
                </a:ext>
              </a:extLst>
            </p:cNvPr>
            <p:cNvSpPr/>
            <p:nvPr/>
          </p:nvSpPr>
          <p:spPr>
            <a:xfrm>
              <a:off x="3199773" y="1945237"/>
              <a:ext cx="2232248" cy="461665"/>
            </a:xfrm>
            <a:prstGeom prst="rect">
              <a:avLst/>
            </a:prstGeom>
          </p:spPr>
          <p:txBody>
            <a:bodyPr wrap="square">
              <a:spAutoFit/>
            </a:bodyPr>
            <a:lstStyle/>
            <a:p>
              <a:r>
                <a:rPr lang="en-US" sz="2400" dirty="0"/>
                <a:t>O</a:t>
              </a:r>
              <a:r>
                <a:rPr lang="en-US" altLang="zh-CN" sz="2400" dirty="0"/>
                <a:t>ptimization</a:t>
              </a:r>
            </a:p>
          </p:txBody>
        </p:sp>
        <p:sp>
          <p:nvSpPr>
            <p:cNvPr id="30" name="矩形 23">
              <a:extLst>
                <a:ext uri="{FF2B5EF4-FFF2-40B4-BE49-F238E27FC236}">
                  <a16:creationId xmlns:a16="http://schemas.microsoft.com/office/drawing/2014/main" id="{B5CF7D38-B493-C944-B934-242B683F6812}"/>
                </a:ext>
              </a:extLst>
            </p:cNvPr>
            <p:cNvSpPr/>
            <p:nvPr/>
          </p:nvSpPr>
          <p:spPr bwMode="auto">
            <a:xfrm>
              <a:off x="3199773" y="1896598"/>
              <a:ext cx="2092307" cy="56669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grpSp>
      <p:sp>
        <p:nvSpPr>
          <p:cNvPr id="31" name="矩形 24">
            <a:extLst>
              <a:ext uri="{FF2B5EF4-FFF2-40B4-BE49-F238E27FC236}">
                <a16:creationId xmlns:a16="http://schemas.microsoft.com/office/drawing/2014/main" id="{B4159C1C-4CD3-E84D-AA2B-0AB223690AB1}"/>
              </a:ext>
            </a:extLst>
          </p:cNvPr>
          <p:cNvSpPr/>
          <p:nvPr/>
        </p:nvSpPr>
        <p:spPr bwMode="auto">
          <a:xfrm>
            <a:off x="1584136" y="3144895"/>
            <a:ext cx="3672408" cy="56669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32" name="矩形 25">
            <a:extLst>
              <a:ext uri="{FF2B5EF4-FFF2-40B4-BE49-F238E27FC236}">
                <a16:creationId xmlns:a16="http://schemas.microsoft.com/office/drawing/2014/main" id="{38C56EC8-2C7F-8C4F-89A9-6A40BD2F1562}"/>
              </a:ext>
            </a:extLst>
          </p:cNvPr>
          <p:cNvSpPr/>
          <p:nvPr/>
        </p:nvSpPr>
        <p:spPr bwMode="auto">
          <a:xfrm>
            <a:off x="5497195" y="3144765"/>
            <a:ext cx="4428053" cy="56669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33" name="左大括号 51">
            <a:extLst>
              <a:ext uri="{FF2B5EF4-FFF2-40B4-BE49-F238E27FC236}">
                <a16:creationId xmlns:a16="http://schemas.microsoft.com/office/drawing/2014/main" id="{92A054B3-FC45-1E45-8D66-F2EC6D873066}"/>
              </a:ext>
            </a:extLst>
          </p:cNvPr>
          <p:cNvSpPr/>
          <p:nvPr/>
        </p:nvSpPr>
        <p:spPr bwMode="auto">
          <a:xfrm rot="5400000">
            <a:off x="5463945" y="-281666"/>
            <a:ext cx="461666" cy="6228692"/>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34" name="左大括号 52">
            <a:extLst>
              <a:ext uri="{FF2B5EF4-FFF2-40B4-BE49-F238E27FC236}">
                <a16:creationId xmlns:a16="http://schemas.microsoft.com/office/drawing/2014/main" id="{B2BBDE88-E629-DD42-998C-E3350E568A97}"/>
              </a:ext>
            </a:extLst>
          </p:cNvPr>
          <p:cNvSpPr/>
          <p:nvPr/>
        </p:nvSpPr>
        <p:spPr bwMode="auto">
          <a:xfrm rot="5400000">
            <a:off x="7533595" y="2217008"/>
            <a:ext cx="411718" cy="3976936"/>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877920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30</a:t>
            </a:fld>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451414" y="957321"/>
            <a:ext cx="11412636" cy="523220"/>
          </a:xfrm>
          <a:prstGeom prst="rect">
            <a:avLst/>
          </a:prstGeom>
          <a:noFill/>
        </p:spPr>
        <p:txBody>
          <a:bodyPr wrap="square">
            <a:spAutoFit/>
          </a:bodyPr>
          <a:lstStyle/>
          <a:p>
            <a:r>
              <a:rPr lang="en-US" altLang="zh-CN" sz="2800" b="1" dirty="0">
                <a:solidFill>
                  <a:srgbClr val="035F78"/>
                </a:solidFill>
                <a:latin typeface="Arial" panose="020B0604020202020204" pitchFamily="34" charset="0"/>
                <a:cs typeface="Arial" panose="020B0604020202020204" pitchFamily="34" charset="0"/>
              </a:rPr>
              <a:t>Chance constrained programs</a:t>
            </a:r>
          </a:p>
        </p:txBody>
      </p:sp>
      <p:pic>
        <p:nvPicPr>
          <p:cNvPr id="48" name="图片 47">
            <a:extLst>
              <a:ext uri="{FF2B5EF4-FFF2-40B4-BE49-F238E27FC236}">
                <a16:creationId xmlns:a16="http://schemas.microsoft.com/office/drawing/2014/main" id="{67800A85-3DF0-4DE8-AFA5-E5A438F5FE26}"/>
              </a:ext>
            </a:extLst>
          </p:cNvPr>
          <p:cNvPicPr>
            <a:picLocks noChangeAspect="1"/>
          </p:cNvPicPr>
          <p:nvPr/>
        </p:nvPicPr>
        <p:blipFill>
          <a:blip r:embed="rId3"/>
          <a:stretch>
            <a:fillRect/>
          </a:stretch>
        </p:blipFill>
        <p:spPr>
          <a:xfrm>
            <a:off x="3077947" y="2325152"/>
            <a:ext cx="5400030" cy="1386738"/>
          </a:xfrm>
          <a:prstGeom prst="rect">
            <a:avLst/>
          </a:prstGeom>
        </p:spPr>
      </p:pic>
      <p:sp>
        <p:nvSpPr>
          <p:cNvPr id="49" name="矩形 48">
            <a:extLst>
              <a:ext uri="{FF2B5EF4-FFF2-40B4-BE49-F238E27FC236}">
                <a16:creationId xmlns:a16="http://schemas.microsoft.com/office/drawing/2014/main" id="{45703607-F203-40DE-ADB3-D06758FB8AD5}"/>
              </a:ext>
            </a:extLst>
          </p:cNvPr>
          <p:cNvSpPr/>
          <p:nvPr/>
        </p:nvSpPr>
        <p:spPr>
          <a:xfrm>
            <a:off x="444632" y="1594078"/>
            <a:ext cx="11404180" cy="707886"/>
          </a:xfrm>
          <a:prstGeom prst="rect">
            <a:avLst/>
          </a:prstGeom>
        </p:spPr>
        <p:txBody>
          <a:bodyPr wrap="square">
            <a:spAutoFit/>
          </a:bodyPr>
          <a:lstStyle/>
          <a:p>
            <a:r>
              <a:rPr lang="en-US" altLang="zh-CN" sz="2000" dirty="0">
                <a:latin typeface="Arial" panose="020B0604020202020204" pitchFamily="34" charset="0"/>
                <a:cs typeface="Arial" panose="020B0604020202020204" pitchFamily="34" charset="0"/>
              </a:rPr>
              <a:t>It is known that </a:t>
            </a:r>
            <a:r>
              <a:rPr lang="en-US" altLang="zh-CN" sz="2000" b="1" dirty="0" err="1">
                <a:solidFill>
                  <a:srgbClr val="FF0000"/>
                </a:solidFill>
                <a:latin typeface="Arial" panose="020B0604020202020204" pitchFamily="34" charset="0"/>
                <a:cs typeface="Arial" panose="020B0604020202020204" pitchFamily="34" charset="0"/>
              </a:rPr>
              <a:t>distributionally</a:t>
            </a:r>
            <a:r>
              <a:rPr lang="en-US" altLang="zh-CN" sz="2000" b="1" dirty="0">
                <a:solidFill>
                  <a:srgbClr val="FF0000"/>
                </a:solidFill>
                <a:latin typeface="Arial" panose="020B0604020202020204" pitchFamily="34" charset="0"/>
                <a:cs typeface="Arial" panose="020B0604020202020204" pitchFamily="34" charset="0"/>
              </a:rPr>
              <a:t> robust chance constraints </a:t>
            </a:r>
            <a:r>
              <a:rPr lang="en-US" altLang="zh-CN" sz="2000" dirty="0">
                <a:latin typeface="Arial" panose="020B0604020202020204" pitchFamily="34" charset="0"/>
                <a:cs typeface="Arial" panose="020B0604020202020204" pitchFamily="34" charset="0"/>
              </a:rPr>
              <a:t>can be conservatively approximated by </a:t>
            </a:r>
            <a:r>
              <a:rPr lang="en-US" altLang="zh-CN" sz="2000" dirty="0">
                <a:solidFill>
                  <a:srgbClr val="FF0000"/>
                </a:solidFill>
                <a:latin typeface="Arial" panose="020B0604020202020204" pitchFamily="34" charset="0"/>
                <a:cs typeface="Arial" panose="020B0604020202020204" pitchFamily="34" charset="0"/>
              </a:rPr>
              <a:t>Worst-Case Conditional Value-at-Risk (</a:t>
            </a:r>
            <a:r>
              <a:rPr lang="en-US" altLang="zh-CN" sz="2000" dirty="0" err="1">
                <a:solidFill>
                  <a:srgbClr val="FF0000"/>
                </a:solidFill>
                <a:latin typeface="Arial" panose="020B0604020202020204" pitchFamily="34" charset="0"/>
                <a:cs typeface="Arial" panose="020B0604020202020204" pitchFamily="34" charset="0"/>
              </a:rPr>
              <a:t>CVaR</a:t>
            </a:r>
            <a:r>
              <a:rPr lang="en-US" altLang="zh-CN" sz="2000" dirty="0">
                <a:solidFill>
                  <a:srgbClr val="FF0000"/>
                </a:solidFill>
                <a:latin typeface="Arial" panose="020B0604020202020204" pitchFamily="34" charset="0"/>
                <a:cs typeface="Arial" panose="020B0604020202020204" pitchFamily="34" charset="0"/>
              </a:rPr>
              <a:t>) constraints</a:t>
            </a:r>
            <a:r>
              <a:rPr lang="en-US" altLang="zh-CN" sz="2000" dirty="0">
                <a:latin typeface="Arial" panose="020B0604020202020204" pitchFamily="34" charset="0"/>
                <a:cs typeface="Arial" panose="020B0604020202020204" pitchFamily="34" charset="0"/>
              </a:rPr>
              <a:t>.</a:t>
            </a:r>
            <a:endParaRPr lang="zh-CN" altLang="en-US" sz="2000" dirty="0">
              <a:latin typeface="Arial" panose="020B0604020202020204" pitchFamily="34" charset="0"/>
              <a:cs typeface="Arial" panose="020B0604020202020204" pitchFamily="34" charset="0"/>
            </a:endParaRPr>
          </a:p>
        </p:txBody>
      </p:sp>
      <p:pic>
        <p:nvPicPr>
          <p:cNvPr id="50" name="图片 49">
            <a:extLst>
              <a:ext uri="{FF2B5EF4-FFF2-40B4-BE49-F238E27FC236}">
                <a16:creationId xmlns:a16="http://schemas.microsoft.com/office/drawing/2014/main" id="{0C127EA3-4E23-4AFB-9BAF-235AA1236BAD}"/>
              </a:ext>
            </a:extLst>
          </p:cNvPr>
          <p:cNvPicPr>
            <a:picLocks noChangeAspect="1"/>
          </p:cNvPicPr>
          <p:nvPr/>
        </p:nvPicPr>
        <p:blipFill>
          <a:blip r:embed="rId4"/>
          <a:stretch>
            <a:fillRect/>
          </a:stretch>
        </p:blipFill>
        <p:spPr>
          <a:xfrm>
            <a:off x="3176023" y="4045301"/>
            <a:ext cx="4933950" cy="790575"/>
          </a:xfrm>
          <a:prstGeom prst="rect">
            <a:avLst/>
          </a:prstGeom>
        </p:spPr>
      </p:pic>
      <p:pic>
        <p:nvPicPr>
          <p:cNvPr id="51" name="图片 50">
            <a:extLst>
              <a:ext uri="{FF2B5EF4-FFF2-40B4-BE49-F238E27FC236}">
                <a16:creationId xmlns:a16="http://schemas.microsoft.com/office/drawing/2014/main" id="{D8CC3A59-83F8-4907-A9EE-3A6BD8737320}"/>
              </a:ext>
            </a:extLst>
          </p:cNvPr>
          <p:cNvPicPr>
            <a:picLocks noChangeAspect="1"/>
          </p:cNvPicPr>
          <p:nvPr/>
        </p:nvPicPr>
        <p:blipFill>
          <a:blip r:embed="rId5"/>
          <a:stretch>
            <a:fillRect/>
          </a:stretch>
        </p:blipFill>
        <p:spPr>
          <a:xfrm>
            <a:off x="3104587" y="4774518"/>
            <a:ext cx="5076825" cy="476250"/>
          </a:xfrm>
          <a:prstGeom prst="rect">
            <a:avLst/>
          </a:prstGeom>
        </p:spPr>
      </p:pic>
      <p:sp>
        <p:nvSpPr>
          <p:cNvPr id="52" name="箭头: 下 51">
            <a:extLst>
              <a:ext uri="{FF2B5EF4-FFF2-40B4-BE49-F238E27FC236}">
                <a16:creationId xmlns:a16="http://schemas.microsoft.com/office/drawing/2014/main" id="{BEEAA307-12A0-4F36-A665-38955E16DC1B}"/>
              </a:ext>
            </a:extLst>
          </p:cNvPr>
          <p:cNvSpPr/>
          <p:nvPr/>
        </p:nvSpPr>
        <p:spPr bwMode="auto">
          <a:xfrm rot="16200000">
            <a:off x="1896398" y="4424359"/>
            <a:ext cx="484632" cy="50405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53" name="箭头: 下 52">
            <a:extLst>
              <a:ext uri="{FF2B5EF4-FFF2-40B4-BE49-F238E27FC236}">
                <a16:creationId xmlns:a16="http://schemas.microsoft.com/office/drawing/2014/main" id="{5B92323F-4581-4D3E-9209-4AE82D9D1591}"/>
              </a:ext>
            </a:extLst>
          </p:cNvPr>
          <p:cNvSpPr/>
          <p:nvPr/>
        </p:nvSpPr>
        <p:spPr bwMode="auto">
          <a:xfrm rot="16200000">
            <a:off x="1857009" y="5648651"/>
            <a:ext cx="484632" cy="50405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232A3EA1-A012-43A6-8F47-D2C13DD39772}"/>
                  </a:ext>
                </a:extLst>
              </p:cNvPr>
              <p:cNvSpPr/>
              <p:nvPr/>
            </p:nvSpPr>
            <p:spPr>
              <a:xfrm>
                <a:off x="8706714" y="3428315"/>
                <a:ext cx="3217196" cy="1754326"/>
              </a:xfrm>
              <a:prstGeom prst="rect">
                <a:avLst/>
              </a:prstGeom>
              <a:solidFill>
                <a:schemeClr val="accent5">
                  <a:lumMod val="20000"/>
                  <a:lumOff val="80000"/>
                </a:schemeClr>
              </a:solidFill>
              <a:ln>
                <a:solidFill>
                  <a:schemeClr val="tx1"/>
                </a:solidFill>
              </a:ln>
            </p:spPr>
            <p:txBody>
              <a:bodyPr wrap="square">
                <a:spAutoFit/>
              </a:bodyPr>
              <a:lstStyle/>
              <a:p>
                <a:pPr algn="just"/>
                <a:r>
                  <a:rPr lang="en-US" altLang="zh-CN" dirty="0">
                    <a:latin typeface="Arial" panose="020B0604020202020204" pitchFamily="34" charset="0"/>
                    <a:cs typeface="Arial" panose="020B0604020202020204" pitchFamily="34" charset="0"/>
                  </a:rPr>
                  <a:t>The </a:t>
                </a:r>
                <a:r>
                  <a:rPr lang="en-US" altLang="zh-CN" i="1" dirty="0">
                    <a:solidFill>
                      <a:srgbClr val="FF0000"/>
                    </a:solidFill>
                    <a:latin typeface="Arial" panose="020B0604020202020204" pitchFamily="34" charset="0"/>
                    <a:cs typeface="Arial" panose="020B0604020202020204" pitchFamily="34" charset="0"/>
                  </a:rPr>
                  <a:t>chance constraint </a:t>
                </a:r>
                <a:r>
                  <a:rPr lang="en-US" altLang="zh-CN" dirty="0">
                    <a:latin typeface="Arial" panose="020B0604020202020204" pitchFamily="34" charset="0"/>
                    <a:cs typeface="Arial" panose="020B0604020202020204" pitchFamily="34" charset="0"/>
                  </a:rPr>
                  <a:t>requires a set of </a:t>
                </a:r>
                <a14:m>
                  <m:oMath xmlns:m="http://schemas.openxmlformats.org/officeDocument/2006/math">
                    <m:r>
                      <a:rPr lang="en-US" altLang="zh-CN" i="1" dirty="0" smtClean="0">
                        <a:latin typeface="Cambria Math" panose="02040503050406030204" pitchFamily="18" charset="0"/>
                      </a:rPr>
                      <m:t>𝑚</m:t>
                    </m:r>
                  </m:oMath>
                </a14:m>
                <a:r>
                  <a:rPr lang="en-US" altLang="zh-CN" i="1" dirty="0">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uncertainty-affected inequalities </a:t>
                </a:r>
                <a:r>
                  <a:rPr lang="en-US" altLang="zh-CN" dirty="0">
                    <a:latin typeface="Arial" panose="020B0604020202020204" pitchFamily="34" charset="0"/>
                    <a:cs typeface="Arial" panose="020B0604020202020204" pitchFamily="34" charset="0"/>
                  </a:rPr>
                  <a:t>to be jointly satisfied with a probability of at least </a:t>
                </a:r>
                <a14:m>
                  <m:oMath xmlns:m="http://schemas.openxmlformats.org/officeDocument/2006/math">
                    <m:r>
                      <a:rPr lang="en-US" altLang="zh-CN" i="1" dirty="0" smtClean="0">
                        <a:latin typeface="Cambria Math" panose="02040503050406030204" pitchFamily="18" charset="0"/>
                      </a:rPr>
                      <m:t>1−</m:t>
                    </m:r>
                    <m:r>
                      <a:rPr lang="zh-CN" altLang="en-US" i="1" dirty="0" smtClean="0">
                        <a:latin typeface="Cambria Math" panose="02040503050406030204" pitchFamily="18" charset="0"/>
                      </a:rPr>
                      <m:t>𝜖</m:t>
                    </m:r>
                    <m:r>
                      <a:rPr lang="en-US" altLang="zh-CN" b="0" i="1" smtClean="0">
                        <a:latin typeface="Cambria Math" panose="02040503050406030204" pitchFamily="18" charset="0"/>
                      </a:rPr>
                      <m:t>.</m:t>
                    </m:r>
                  </m:oMath>
                </a14:m>
                <a:endParaRPr lang="en-US" altLang="zh-CN" dirty="0">
                  <a:latin typeface="Arial" panose="020B0604020202020204" pitchFamily="34" charset="0"/>
                  <a:cs typeface="Arial" panose="020B0604020202020204" pitchFamily="34" charset="0"/>
                </a:endParaRPr>
              </a:p>
            </p:txBody>
          </p:sp>
        </mc:Choice>
        <mc:Fallback xmlns="">
          <p:sp>
            <p:nvSpPr>
              <p:cNvPr id="54" name="矩形 53">
                <a:extLst>
                  <a:ext uri="{FF2B5EF4-FFF2-40B4-BE49-F238E27FC236}">
                    <a16:creationId xmlns:a16="http://schemas.microsoft.com/office/drawing/2014/main" id="{232A3EA1-A012-43A6-8F47-D2C13DD39772}"/>
                  </a:ext>
                </a:extLst>
              </p:cNvPr>
              <p:cNvSpPr>
                <a:spLocks noRot="1" noChangeAspect="1" noMove="1" noResize="1" noEditPoints="1" noAdjustHandles="1" noChangeArrowheads="1" noChangeShapeType="1" noTextEdit="1"/>
              </p:cNvSpPr>
              <p:nvPr/>
            </p:nvSpPr>
            <p:spPr>
              <a:xfrm>
                <a:off x="8706714" y="3428315"/>
                <a:ext cx="3217196" cy="1754326"/>
              </a:xfrm>
              <a:prstGeom prst="rect">
                <a:avLst/>
              </a:prstGeom>
              <a:blipFill>
                <a:blip r:embed="rId6"/>
                <a:stretch>
                  <a:fillRect l="-1321" t="-1379" r="-1509" b="-4138"/>
                </a:stretch>
              </a:blipFill>
              <a:ln>
                <a:solidFill>
                  <a:schemeClr val="tx1"/>
                </a:solidFill>
              </a:ln>
            </p:spPr>
            <p:txBody>
              <a:bodyPr/>
              <a:lstStyle/>
              <a:p>
                <a:r>
                  <a:rPr lang="zh-CN" altLang="en-US">
                    <a:noFill/>
                  </a:rPr>
                  <a:t> </a:t>
                </a:r>
              </a:p>
            </p:txBody>
          </p:sp>
        </mc:Fallback>
      </mc:AlternateContent>
      <p:pic>
        <p:nvPicPr>
          <p:cNvPr id="55" name="图片 54">
            <a:extLst>
              <a:ext uri="{FF2B5EF4-FFF2-40B4-BE49-F238E27FC236}">
                <a16:creationId xmlns:a16="http://schemas.microsoft.com/office/drawing/2014/main" id="{F03D10CF-3222-47AC-A1F3-CDFF7B4DD4AC}"/>
              </a:ext>
            </a:extLst>
          </p:cNvPr>
          <p:cNvPicPr>
            <a:picLocks noChangeAspect="1"/>
          </p:cNvPicPr>
          <p:nvPr/>
        </p:nvPicPr>
        <p:blipFill>
          <a:blip r:embed="rId7"/>
          <a:stretch>
            <a:fillRect/>
          </a:stretch>
        </p:blipFill>
        <p:spPr>
          <a:xfrm>
            <a:off x="3333186" y="5788557"/>
            <a:ext cx="4619625" cy="447675"/>
          </a:xfrm>
          <a:prstGeom prst="rect">
            <a:avLst/>
          </a:prstGeom>
        </p:spPr>
      </p:pic>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70B7D368-E998-44E2-8EEC-94DB25E54967}"/>
                  </a:ext>
                </a:extLst>
              </p:cNvPr>
              <p:cNvSpPr/>
              <p:nvPr/>
            </p:nvSpPr>
            <p:spPr>
              <a:xfrm>
                <a:off x="8646852" y="2339677"/>
                <a:ext cx="3217197" cy="646331"/>
              </a:xfrm>
              <a:prstGeom prst="rect">
                <a:avLst/>
              </a:prstGeom>
              <a:solidFill>
                <a:schemeClr val="accent5">
                  <a:lumMod val="20000"/>
                  <a:lumOff val="80000"/>
                </a:schemeClr>
              </a:solidFill>
              <a:ln>
                <a:solidFill>
                  <a:schemeClr val="tx1"/>
                </a:solidFill>
              </a:ln>
            </p:spPr>
            <p:txBody>
              <a:bodyPr wrap="square">
                <a:spAutoFit/>
              </a:bodyPr>
              <a:lstStyle/>
              <a:p>
                <a14:m>
                  <m:oMath xmlns:m="http://schemas.openxmlformats.org/officeDocument/2006/math">
                    <m:r>
                      <a:rPr lang="en-US" altLang="zh-CN" b="1" i="1" dirty="0" smtClean="0">
                        <a:latin typeface="Cambria Math" panose="02040503050406030204" pitchFamily="18" charset="0"/>
                      </a:rPr>
                      <m:t>𝒙</m:t>
                    </m:r>
                  </m:oMath>
                </a14:m>
                <a:r>
                  <a:rPr lang="en-US" altLang="zh-CN" b="1" i="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is the </a:t>
                </a:r>
                <a:r>
                  <a:rPr lang="en-US" altLang="zh-CN" dirty="0">
                    <a:solidFill>
                      <a:srgbClr val="FF0000"/>
                    </a:solidFill>
                    <a:latin typeface="Arial" panose="020B0604020202020204" pitchFamily="34" charset="0"/>
                    <a:cs typeface="Arial" panose="020B0604020202020204" pitchFamily="34" charset="0"/>
                  </a:rPr>
                  <a:t>decision vector </a:t>
                </a:r>
                <a:r>
                  <a:rPr lang="en-US" altLang="zh-CN" dirty="0">
                    <a:latin typeface="Arial" panose="020B0604020202020204" pitchFamily="34" charset="0"/>
                    <a:cs typeface="Arial" panose="020B0604020202020204" pitchFamily="34" charset="0"/>
                  </a:rPr>
                  <a:t>and </a:t>
                </a:r>
                <a:r>
                  <a:rPr lang="en-US" altLang="zh-CN" b="1" i="1" dirty="0">
                    <a:latin typeface="Arial" panose="020B0604020202020204" pitchFamily="34" charset="0"/>
                    <a:cs typeface="Arial" panose="020B0604020202020204" pitchFamily="34" charset="0"/>
                  </a:rPr>
                  <a:t>c </a:t>
                </a:r>
                <a:r>
                  <a:rPr lang="en-US" altLang="zh-CN" dirty="0">
                    <a:latin typeface="Arial" panose="020B0604020202020204" pitchFamily="34" charset="0"/>
                    <a:cs typeface="Arial" panose="020B0604020202020204" pitchFamily="34" charset="0"/>
                  </a:rPr>
                  <a:t>is a </a:t>
                </a:r>
                <a:r>
                  <a:rPr lang="en-US" altLang="zh-CN" dirty="0">
                    <a:solidFill>
                      <a:srgbClr val="FF0000"/>
                    </a:solidFill>
                    <a:latin typeface="Arial" panose="020B0604020202020204" pitchFamily="34" charset="0"/>
                    <a:cs typeface="Arial" panose="020B0604020202020204" pitchFamily="34" charset="0"/>
                  </a:rPr>
                  <a:t>cost vector</a:t>
                </a:r>
                <a:endParaRPr lang="zh-CN" altLang="en-US" dirty="0">
                  <a:solidFill>
                    <a:srgbClr val="FF0000"/>
                  </a:solidFill>
                  <a:latin typeface="Arial" panose="020B0604020202020204" pitchFamily="34" charset="0"/>
                  <a:cs typeface="Arial" panose="020B0604020202020204" pitchFamily="34" charset="0"/>
                </a:endParaRPr>
              </a:p>
            </p:txBody>
          </p:sp>
        </mc:Choice>
        <mc:Fallback xmlns="">
          <p:sp>
            <p:nvSpPr>
              <p:cNvPr id="56" name="矩形 55">
                <a:extLst>
                  <a:ext uri="{FF2B5EF4-FFF2-40B4-BE49-F238E27FC236}">
                    <a16:creationId xmlns:a16="http://schemas.microsoft.com/office/drawing/2014/main" id="{70B7D368-E998-44E2-8EEC-94DB25E54967}"/>
                  </a:ext>
                </a:extLst>
              </p:cNvPr>
              <p:cNvSpPr>
                <a:spLocks noRot="1" noChangeAspect="1" noMove="1" noResize="1" noEditPoints="1" noAdjustHandles="1" noChangeArrowheads="1" noChangeShapeType="1" noTextEdit="1"/>
              </p:cNvSpPr>
              <p:nvPr/>
            </p:nvSpPr>
            <p:spPr>
              <a:xfrm>
                <a:off x="8646852" y="2339677"/>
                <a:ext cx="3217197" cy="646331"/>
              </a:xfrm>
              <a:prstGeom prst="rect">
                <a:avLst/>
              </a:prstGeom>
              <a:blipFill>
                <a:blip r:embed="rId8"/>
                <a:stretch>
                  <a:fillRect l="-1321" t="-4630" r="-1321" b="-12963"/>
                </a:stretch>
              </a:blipFill>
              <a:ln>
                <a:solidFill>
                  <a:schemeClr val="tx1"/>
                </a:solidFill>
              </a:ln>
            </p:spPr>
            <p:txBody>
              <a:bodyPr/>
              <a:lstStyle/>
              <a:p>
                <a:r>
                  <a:rPr lang="zh-CN" altLang="en-US">
                    <a:noFill/>
                  </a:rPr>
                  <a:t> </a:t>
                </a:r>
              </a:p>
            </p:txBody>
          </p:sp>
        </mc:Fallback>
      </mc:AlternateContent>
      <p:cxnSp>
        <p:nvCxnSpPr>
          <p:cNvPr id="57" name="直接箭头连接符 56">
            <a:extLst>
              <a:ext uri="{FF2B5EF4-FFF2-40B4-BE49-F238E27FC236}">
                <a16:creationId xmlns:a16="http://schemas.microsoft.com/office/drawing/2014/main" id="{8702B0E4-CD54-44F1-886A-EB1BB32D7DCF}"/>
              </a:ext>
            </a:extLst>
          </p:cNvPr>
          <p:cNvCxnSpPr>
            <a:cxnSpLocks/>
          </p:cNvCxnSpPr>
          <p:nvPr/>
        </p:nvCxnSpPr>
        <p:spPr bwMode="auto">
          <a:xfrm flipH="1">
            <a:off x="5623678" y="2566060"/>
            <a:ext cx="2755624" cy="1"/>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58" name="直接箭头连接符 57">
            <a:extLst>
              <a:ext uri="{FF2B5EF4-FFF2-40B4-BE49-F238E27FC236}">
                <a16:creationId xmlns:a16="http://schemas.microsoft.com/office/drawing/2014/main" id="{F7460AE0-D4CB-48C3-9203-BAA989B4E705}"/>
              </a:ext>
            </a:extLst>
          </p:cNvPr>
          <p:cNvCxnSpPr>
            <a:cxnSpLocks/>
          </p:cNvCxnSpPr>
          <p:nvPr/>
        </p:nvCxnSpPr>
        <p:spPr bwMode="auto">
          <a:xfrm flipH="1" flipV="1">
            <a:off x="7112610" y="3429000"/>
            <a:ext cx="1365367" cy="610055"/>
          </a:xfrm>
          <a:prstGeom prst="straightConnector1">
            <a:avLst/>
          </a:prstGeom>
          <a:ln w="28575">
            <a:headEnd type="none" w="med" len="med"/>
            <a:tailEnd type="triangle"/>
          </a:ln>
        </p:spPr>
        <p:style>
          <a:lnRef idx="1">
            <a:schemeClr val="accent6"/>
          </a:lnRef>
          <a:fillRef idx="0">
            <a:schemeClr val="accent6"/>
          </a:fillRef>
          <a:effectRef idx="0">
            <a:schemeClr val="accent6"/>
          </a:effectRef>
          <a:fontRef idx="minor">
            <a:schemeClr val="tx1"/>
          </a:fontRef>
        </p:style>
      </p:cxnSp>
      <p:sp>
        <p:nvSpPr>
          <p:cNvPr id="59" name="矩形 58">
            <a:extLst>
              <a:ext uri="{FF2B5EF4-FFF2-40B4-BE49-F238E27FC236}">
                <a16:creationId xmlns:a16="http://schemas.microsoft.com/office/drawing/2014/main" id="{7C948F0E-EB09-4952-A078-BA6B3A148562}"/>
              </a:ext>
            </a:extLst>
          </p:cNvPr>
          <p:cNvSpPr/>
          <p:nvPr/>
        </p:nvSpPr>
        <p:spPr bwMode="auto">
          <a:xfrm>
            <a:off x="3968113" y="2325152"/>
            <a:ext cx="576064" cy="42228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noFill/>
              <a:effectLst/>
              <a:latin typeface="Arial" panose="020B0604020202020204" pitchFamily="34" charset="0"/>
              <a:ea typeface="宋体" pitchFamily="2" charset="-122"/>
              <a:cs typeface="Arial" panose="020B0604020202020204" pitchFamily="34" charset="0"/>
            </a:endParaRPr>
          </a:p>
        </p:txBody>
      </p:sp>
      <p:sp>
        <p:nvSpPr>
          <p:cNvPr id="60" name="矩形 59">
            <a:extLst>
              <a:ext uri="{FF2B5EF4-FFF2-40B4-BE49-F238E27FC236}">
                <a16:creationId xmlns:a16="http://schemas.microsoft.com/office/drawing/2014/main" id="{6E1100F5-B266-4F2F-A018-3C2CB9D54BD1}"/>
              </a:ext>
            </a:extLst>
          </p:cNvPr>
          <p:cNvSpPr/>
          <p:nvPr/>
        </p:nvSpPr>
        <p:spPr bwMode="auto">
          <a:xfrm>
            <a:off x="3968113" y="2874475"/>
            <a:ext cx="4509864" cy="497146"/>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noFill/>
              <a:effectLst/>
              <a:latin typeface="Arial" panose="020B0604020202020204" pitchFamily="34" charset="0"/>
              <a:ea typeface="宋体" pitchFamily="2" charset="-122"/>
              <a:cs typeface="Arial" panose="020B0604020202020204" pitchFamily="34" charset="0"/>
            </a:endParaRPr>
          </a:p>
        </p:txBody>
      </p:sp>
      <mc:AlternateContent xmlns:mc="http://schemas.openxmlformats.org/markup-compatibility/2006" xmlns:a14="http://schemas.microsoft.com/office/drawing/2010/main">
        <mc:Choice Requires="a14">
          <p:sp>
            <p:nvSpPr>
              <p:cNvPr id="61" name="矩形 60">
                <a:extLst>
                  <a:ext uri="{FF2B5EF4-FFF2-40B4-BE49-F238E27FC236}">
                    <a16:creationId xmlns:a16="http://schemas.microsoft.com/office/drawing/2014/main" id="{D35C088E-5BA3-4BCE-890A-CB1CE3E41A44}"/>
                  </a:ext>
                </a:extLst>
              </p:cNvPr>
              <p:cNvSpPr/>
              <p:nvPr/>
            </p:nvSpPr>
            <p:spPr>
              <a:xfrm>
                <a:off x="246318" y="3319065"/>
                <a:ext cx="3201959" cy="646331"/>
              </a:xfrm>
              <a:prstGeom prst="rect">
                <a:avLst/>
              </a:prstGeom>
              <a:solidFill>
                <a:schemeClr val="accent5">
                  <a:lumMod val="20000"/>
                  <a:lumOff val="80000"/>
                </a:schemeClr>
              </a:solidFill>
              <a:ln>
                <a:solidFill>
                  <a:schemeClr val="tx1"/>
                </a:solidFill>
              </a:ln>
            </p:spPr>
            <p:txBody>
              <a:bodyPr wrap="square">
                <a:spAutoFit/>
              </a:bodyPr>
              <a:lstStyle/>
              <a:p>
                <a14:m>
                  <m:oMath xmlns:m="http://schemas.openxmlformats.org/officeDocument/2006/math">
                    <m:r>
                      <a:rPr lang="en-US" altLang="zh-CN" b="1" i="1" dirty="0" smtClean="0">
                        <a:latin typeface="Cambria Math" panose="02040503050406030204" pitchFamily="18" charset="0"/>
                      </a:rPr>
                      <m:t>𝑷𝒓</m:t>
                    </m:r>
                  </m:oMath>
                </a14:m>
                <a:r>
                  <a:rPr lang="en-US" altLang="zh-CN" b="1" i="1" dirty="0">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can be unknown arbitrary distribution</a:t>
                </a:r>
                <a:endParaRPr lang="zh-CN" altLang="en-US" dirty="0">
                  <a:solidFill>
                    <a:srgbClr val="FF0000"/>
                  </a:solidFill>
                  <a:latin typeface="Arial" panose="020B0604020202020204" pitchFamily="34" charset="0"/>
                  <a:cs typeface="Arial" panose="020B0604020202020204" pitchFamily="34" charset="0"/>
                </a:endParaRPr>
              </a:p>
            </p:txBody>
          </p:sp>
        </mc:Choice>
        <mc:Fallback xmlns="">
          <p:sp>
            <p:nvSpPr>
              <p:cNvPr id="61" name="矩形 60">
                <a:extLst>
                  <a:ext uri="{FF2B5EF4-FFF2-40B4-BE49-F238E27FC236}">
                    <a16:creationId xmlns:a16="http://schemas.microsoft.com/office/drawing/2014/main" id="{D35C088E-5BA3-4BCE-890A-CB1CE3E41A44}"/>
                  </a:ext>
                </a:extLst>
              </p:cNvPr>
              <p:cNvSpPr>
                <a:spLocks noRot="1" noChangeAspect="1" noMove="1" noResize="1" noEditPoints="1" noAdjustHandles="1" noChangeArrowheads="1" noChangeShapeType="1" noTextEdit="1"/>
              </p:cNvSpPr>
              <p:nvPr/>
            </p:nvSpPr>
            <p:spPr>
              <a:xfrm>
                <a:off x="246318" y="3319065"/>
                <a:ext cx="3201959" cy="646331"/>
              </a:xfrm>
              <a:prstGeom prst="rect">
                <a:avLst/>
              </a:prstGeom>
              <a:blipFill>
                <a:blip r:embed="rId9"/>
                <a:stretch>
                  <a:fillRect l="-1326" t="-3704" b="-12963"/>
                </a:stretch>
              </a:blipFill>
              <a:ln>
                <a:solidFill>
                  <a:schemeClr val="tx1"/>
                </a:solidFill>
              </a:ln>
            </p:spPr>
            <p:txBody>
              <a:bodyPr/>
              <a:lstStyle/>
              <a:p>
                <a:r>
                  <a:rPr lang="zh-CN" altLang="en-US">
                    <a:noFill/>
                  </a:rPr>
                  <a:t> </a:t>
                </a:r>
              </a:p>
            </p:txBody>
          </p:sp>
        </mc:Fallback>
      </mc:AlternateContent>
      <p:sp>
        <p:nvSpPr>
          <p:cNvPr id="3" name="矩形 2">
            <a:extLst>
              <a:ext uri="{FF2B5EF4-FFF2-40B4-BE49-F238E27FC236}">
                <a16:creationId xmlns:a16="http://schemas.microsoft.com/office/drawing/2014/main" id="{67E6DE70-110D-4C8F-8A82-E1703F8F8EDD}"/>
              </a:ext>
            </a:extLst>
          </p:cNvPr>
          <p:cNvSpPr/>
          <p:nvPr/>
        </p:nvSpPr>
        <p:spPr>
          <a:xfrm>
            <a:off x="3005912" y="3999770"/>
            <a:ext cx="5175500" cy="123813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noFill/>
              <a:latin typeface="Arial" panose="020B0604020202020204" pitchFamily="34" charset="0"/>
              <a:ea typeface="宋体" pitchFamily="2" charset="-122"/>
              <a:cs typeface="Arial" panose="020B0604020202020204" pitchFamily="34" charset="0"/>
            </a:endParaRPr>
          </a:p>
        </p:txBody>
      </p:sp>
      <p:sp>
        <p:nvSpPr>
          <p:cNvPr id="63" name="矩形 62">
            <a:extLst>
              <a:ext uri="{FF2B5EF4-FFF2-40B4-BE49-F238E27FC236}">
                <a16:creationId xmlns:a16="http://schemas.microsoft.com/office/drawing/2014/main" id="{F9D85DEC-3DE9-4C07-AEC7-AE42776C0259}"/>
              </a:ext>
            </a:extLst>
          </p:cNvPr>
          <p:cNvSpPr/>
          <p:nvPr/>
        </p:nvSpPr>
        <p:spPr>
          <a:xfrm>
            <a:off x="3005912" y="5719809"/>
            <a:ext cx="5175500" cy="51642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zh-CN" altLang="en-US">
              <a:noFill/>
              <a:latin typeface="Arial" panose="020B0604020202020204" pitchFamily="34" charset="0"/>
              <a:ea typeface="宋体" pitchFamily="2" charset="-122"/>
              <a:cs typeface="Arial" panose="020B0604020202020204" pitchFamily="34" charset="0"/>
            </a:endParaRPr>
          </a:p>
        </p:txBody>
      </p:sp>
      <p:sp>
        <p:nvSpPr>
          <p:cNvPr id="21" name="文本框 20">
            <a:extLst>
              <a:ext uri="{FF2B5EF4-FFF2-40B4-BE49-F238E27FC236}">
                <a16:creationId xmlns:a16="http://schemas.microsoft.com/office/drawing/2014/main" id="{83704124-7ABD-4F2F-B1FB-709B88A5106D}"/>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4909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011EA798-98BF-4CB6-A242-6AB2D6B844FA}"/>
              </a:ext>
            </a:extLst>
          </p:cNvPr>
          <p:cNvPicPr>
            <a:picLocks noChangeAspect="1"/>
          </p:cNvPicPr>
          <p:nvPr/>
        </p:nvPicPr>
        <p:blipFill>
          <a:blip r:embed="rId3"/>
          <a:stretch>
            <a:fillRect/>
          </a:stretch>
        </p:blipFill>
        <p:spPr>
          <a:xfrm>
            <a:off x="3130886" y="2466500"/>
            <a:ext cx="6731250" cy="1289632"/>
          </a:xfrm>
          <a:prstGeom prst="rect">
            <a:avLst/>
          </a:prstGeom>
        </p:spPr>
      </p:pic>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31</a:t>
            </a:fld>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451414" y="957321"/>
            <a:ext cx="11412636" cy="523220"/>
          </a:xfrm>
          <a:prstGeom prst="rect">
            <a:avLst/>
          </a:prstGeom>
          <a:noFill/>
        </p:spPr>
        <p:txBody>
          <a:bodyPr wrap="square">
            <a:spAutoFit/>
          </a:bodyPr>
          <a:lstStyle/>
          <a:p>
            <a:r>
              <a:rPr lang="en-US" altLang="zh-CN" sz="2800" b="1" dirty="0" err="1">
                <a:solidFill>
                  <a:srgbClr val="035F78"/>
                </a:solidFill>
                <a:latin typeface="Arial" panose="020B0604020202020204" pitchFamily="34" charset="0"/>
                <a:cs typeface="Arial" panose="020B0604020202020204" pitchFamily="34" charset="0"/>
              </a:rPr>
              <a:t>Distributionally</a:t>
            </a:r>
            <a:r>
              <a:rPr lang="en-US" altLang="zh-CN" sz="2800" b="1" dirty="0">
                <a:solidFill>
                  <a:srgbClr val="035F78"/>
                </a:solidFill>
                <a:latin typeface="Arial" panose="020B0604020202020204" pitchFamily="34" charset="0"/>
                <a:cs typeface="Arial" panose="020B0604020202020204" pitchFamily="34" charset="0"/>
              </a:rPr>
              <a:t> robust approach</a:t>
            </a:r>
          </a:p>
        </p:txBody>
      </p:sp>
      <p:sp>
        <p:nvSpPr>
          <p:cNvPr id="21" name="矩形 20">
            <a:extLst>
              <a:ext uri="{FF2B5EF4-FFF2-40B4-BE49-F238E27FC236}">
                <a16:creationId xmlns:a16="http://schemas.microsoft.com/office/drawing/2014/main" id="{E168D836-ED87-4076-8E78-93039B139B89}"/>
              </a:ext>
            </a:extLst>
          </p:cNvPr>
          <p:cNvSpPr/>
          <p:nvPr/>
        </p:nvSpPr>
        <p:spPr>
          <a:xfrm>
            <a:off x="562752" y="1620973"/>
            <a:ext cx="11301297" cy="707886"/>
          </a:xfrm>
          <a:prstGeom prst="rect">
            <a:avLst/>
          </a:prstGeom>
        </p:spPr>
        <p:txBody>
          <a:bodyPr wrap="square">
            <a:spAutoFit/>
          </a:bodyPr>
          <a:lstStyle/>
          <a:p>
            <a:r>
              <a:rPr lang="en-US" altLang="zh-CN" sz="2000" dirty="0">
                <a:latin typeface="Arial" panose="020B0604020202020204" pitchFamily="34" charset="0"/>
                <a:cs typeface="Arial" panose="020B0604020202020204" pitchFamily="34" charset="0"/>
              </a:rPr>
              <a:t>A natural way to </a:t>
            </a:r>
            <a:r>
              <a:rPr lang="en-US" altLang="zh-CN" sz="2000" i="1" dirty="0">
                <a:latin typeface="Arial" panose="020B0604020202020204" pitchFamily="34" charset="0"/>
                <a:cs typeface="Arial" panose="020B0604020202020204" pitchFamily="34" charset="0"/>
              </a:rPr>
              <a:t>immunize </a:t>
            </a:r>
            <a:r>
              <a:rPr lang="en-US" altLang="zh-CN" sz="2000" dirty="0">
                <a:latin typeface="Arial" panose="020B0604020202020204" pitchFamily="34" charset="0"/>
                <a:cs typeface="Arial" panose="020B0604020202020204" pitchFamily="34" charset="0"/>
              </a:rPr>
              <a:t>the chance constraint against uncertainty in the probability distribution is to adopt the </a:t>
            </a:r>
            <a:r>
              <a:rPr lang="en-US" altLang="zh-CN" sz="2000" b="1" dirty="0">
                <a:solidFill>
                  <a:srgbClr val="FF0000"/>
                </a:solidFill>
                <a:latin typeface="Arial" panose="020B0604020202020204" pitchFamily="34" charset="0"/>
                <a:cs typeface="Arial" panose="020B0604020202020204" pitchFamily="34" charset="0"/>
              </a:rPr>
              <a:t>following ambiguous or </a:t>
            </a:r>
            <a:r>
              <a:rPr lang="en-US" altLang="zh-CN" sz="2000" b="1" dirty="0" err="1">
                <a:solidFill>
                  <a:srgbClr val="FF0000"/>
                </a:solidFill>
                <a:latin typeface="Arial" panose="020B0604020202020204" pitchFamily="34" charset="0"/>
                <a:cs typeface="Arial" panose="020B0604020202020204" pitchFamily="34" charset="0"/>
              </a:rPr>
              <a:t>distributionally</a:t>
            </a:r>
            <a:r>
              <a:rPr lang="en-US" altLang="zh-CN" sz="2000" b="1" dirty="0">
                <a:solidFill>
                  <a:srgbClr val="FF0000"/>
                </a:solidFill>
                <a:latin typeface="Arial" panose="020B0604020202020204" pitchFamily="34" charset="0"/>
                <a:cs typeface="Arial" panose="020B0604020202020204" pitchFamily="34" charset="0"/>
              </a:rPr>
              <a:t> robust chance constraint.</a:t>
            </a:r>
            <a:endParaRPr lang="zh-CN" altLang="en-US" sz="2000" b="1" dirty="0">
              <a:solidFill>
                <a:srgbClr val="FF0000"/>
              </a:solidFill>
              <a:latin typeface="Arial" panose="020B0604020202020204" pitchFamily="34" charset="0"/>
              <a:cs typeface="Arial" panose="020B0604020202020204" pitchFamily="34" charset="0"/>
            </a:endParaRPr>
          </a:p>
        </p:txBody>
      </p:sp>
      <p:sp>
        <p:nvSpPr>
          <p:cNvPr id="24" name="矩形 23">
            <a:extLst>
              <a:ext uri="{FF2B5EF4-FFF2-40B4-BE49-F238E27FC236}">
                <a16:creationId xmlns:a16="http://schemas.microsoft.com/office/drawing/2014/main" id="{B157DB29-D560-4A9F-BC46-1E865BAC1566}"/>
              </a:ext>
            </a:extLst>
          </p:cNvPr>
          <p:cNvSpPr/>
          <p:nvPr/>
        </p:nvSpPr>
        <p:spPr>
          <a:xfrm>
            <a:off x="562752" y="5153352"/>
            <a:ext cx="4745210" cy="400110"/>
          </a:xfrm>
          <a:prstGeom prst="rect">
            <a:avLst/>
          </a:prstGeom>
        </p:spPr>
        <p:txBody>
          <a:bodyPr wrap="none">
            <a:spAutoFit/>
          </a:bodyPr>
          <a:lstStyle/>
          <a:p>
            <a:r>
              <a:rPr lang="en-US" altLang="zh-CN" sz="2000" dirty="0">
                <a:latin typeface="Arial" panose="020B0604020202020204" pitchFamily="34" charset="0"/>
                <a:cs typeface="Arial" panose="020B0604020202020204" pitchFamily="34" charset="0"/>
              </a:rPr>
              <a:t>For</a:t>
            </a:r>
            <a:r>
              <a:rPr lang="en-US" altLang="zh-CN" sz="2000" dirty="0">
                <a:solidFill>
                  <a:srgbClr val="131413"/>
                </a:solidFill>
                <a:latin typeface="Arial" panose="020B0604020202020204" pitchFamily="34" charset="0"/>
                <a:cs typeface="Arial" panose="020B0604020202020204" pitchFamily="34" charset="0"/>
              </a:rPr>
              <a:t> </a:t>
            </a:r>
            <a:r>
              <a:rPr lang="en-US" altLang="zh-CN" sz="2000" i="1" dirty="0">
                <a:solidFill>
                  <a:srgbClr val="131413"/>
                </a:solidFill>
                <a:latin typeface="Arial" panose="020B0604020202020204" pitchFamily="34" charset="0"/>
                <a:cs typeface="Arial" panose="020B0604020202020204" pitchFamily="34" charset="0"/>
              </a:rPr>
              <a:t>m </a:t>
            </a:r>
            <a:r>
              <a:rPr lang="en-US" altLang="zh-CN" sz="2000" dirty="0">
                <a:solidFill>
                  <a:srgbClr val="131413"/>
                </a:solidFill>
                <a:latin typeface="Arial" panose="020B0604020202020204" pitchFamily="34" charset="0"/>
                <a:cs typeface="Arial" panose="020B0604020202020204" pitchFamily="34" charset="0"/>
              </a:rPr>
              <a:t>= 1, </a:t>
            </a:r>
            <a:r>
              <a:rPr lang="en-US" altLang="zh-CN" sz="2000" dirty="0">
                <a:latin typeface="Arial" panose="020B0604020202020204" pitchFamily="34" charset="0"/>
                <a:cs typeface="Arial" panose="020B0604020202020204" pitchFamily="34" charset="0"/>
              </a:rPr>
              <a:t>the feasible set is denoted by</a:t>
            </a:r>
            <a:endParaRPr lang="zh-CN" altLang="en-US" sz="2000" dirty="0">
              <a:latin typeface="Arial" panose="020B0604020202020204" pitchFamily="34" charset="0"/>
              <a:cs typeface="Arial" panose="020B0604020202020204" pitchFamily="34" charset="0"/>
            </a:endParaRPr>
          </a:p>
        </p:txBody>
      </p:sp>
      <p:pic>
        <p:nvPicPr>
          <p:cNvPr id="26" name="图片 25">
            <a:extLst>
              <a:ext uri="{FF2B5EF4-FFF2-40B4-BE49-F238E27FC236}">
                <a16:creationId xmlns:a16="http://schemas.microsoft.com/office/drawing/2014/main" id="{E31F92B2-7751-4618-9747-3EC263C00ACF}"/>
              </a:ext>
            </a:extLst>
          </p:cNvPr>
          <p:cNvPicPr>
            <a:picLocks noChangeAspect="1"/>
          </p:cNvPicPr>
          <p:nvPr/>
        </p:nvPicPr>
        <p:blipFill>
          <a:blip r:embed="rId4"/>
          <a:stretch>
            <a:fillRect/>
          </a:stretch>
        </p:blipFill>
        <p:spPr>
          <a:xfrm>
            <a:off x="3582509" y="5686585"/>
            <a:ext cx="5256584" cy="624721"/>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CE4234BE-488B-42BD-9205-95C2D81F20D8}"/>
                  </a:ext>
                </a:extLst>
              </p:cNvPr>
              <p:cNvSpPr/>
              <p:nvPr/>
            </p:nvSpPr>
            <p:spPr>
              <a:xfrm>
                <a:off x="562752" y="4495238"/>
                <a:ext cx="11301297" cy="646331"/>
              </a:xfrm>
              <a:prstGeom prst="rect">
                <a:avLst/>
              </a:prstGeom>
              <a:ln w="19050">
                <a:solidFill>
                  <a:schemeClr val="accent6">
                    <a:lumMod val="60000"/>
                    <a:lumOff val="40000"/>
                  </a:schemeClr>
                </a:solidFill>
              </a:ln>
            </p:spPr>
            <p:txBody>
              <a:bodyPr wrap="square">
                <a:spAutoFit/>
              </a:bodyPr>
              <a:lstStyle/>
              <a:p>
                <a:r>
                  <a:rPr lang="en-US" altLang="zh-CN" b="1" dirty="0" err="1">
                    <a:latin typeface="Arial" panose="020B0604020202020204" pitchFamily="34" charset="0"/>
                    <a:cs typeface="Arial" panose="020B0604020202020204" pitchFamily="34" charset="0"/>
                  </a:rPr>
                  <a:t>Distributionally</a:t>
                </a:r>
                <a:r>
                  <a:rPr lang="en-US" altLang="zh-CN" b="1" dirty="0">
                    <a:latin typeface="Arial" panose="020B0604020202020204" pitchFamily="34" charset="0"/>
                    <a:cs typeface="Arial" panose="020B0604020202020204" pitchFamily="34" charset="0"/>
                  </a:rPr>
                  <a:t> robust chance constraint </a:t>
                </a:r>
                <a:r>
                  <a:rPr lang="en-US" altLang="zh-CN" dirty="0">
                    <a:latin typeface="Arial" panose="020B0604020202020204" pitchFamily="34" charset="0"/>
                    <a:cs typeface="Arial" panose="020B0604020202020204" pitchFamily="34" charset="0"/>
                  </a:rPr>
                  <a:t>means                                  satisfies the probability at least </a:t>
                </a:r>
                <a14:m>
                  <m:oMath xmlns:m="http://schemas.openxmlformats.org/officeDocument/2006/math">
                    <m:r>
                      <a:rPr lang="en-US" altLang="zh-CN" i="1" dirty="0">
                        <a:latin typeface="Cambria Math" panose="02040503050406030204" pitchFamily="18" charset="0"/>
                      </a:rPr>
                      <m:t>1−</m:t>
                    </m:r>
                    <m:r>
                      <a:rPr lang="zh-CN" altLang="en-US" i="1" dirty="0">
                        <a:latin typeface="Cambria Math" panose="02040503050406030204" pitchFamily="18" charset="0"/>
                      </a:rPr>
                      <m:t>𝜖</m:t>
                    </m:r>
                    <m:r>
                      <a:rPr lang="en-US" altLang="zh-CN" b="0" i="0" dirty="0" smtClean="0">
                        <a:latin typeface="Cambria Math" panose="02040503050406030204" pitchFamily="18" charset="0"/>
                      </a:rPr>
                      <m:t> </m:t>
                    </m:r>
                  </m:oMath>
                </a14:m>
                <a:r>
                  <a:rPr lang="en-US" altLang="zh-CN" dirty="0">
                    <a:latin typeface="Arial" panose="020B0604020202020204" pitchFamily="34" charset="0"/>
                    <a:cs typeface="Arial" panose="020B0604020202020204" pitchFamily="34" charset="0"/>
                  </a:rPr>
                  <a:t>in the presence of </a:t>
                </a:r>
                <a:r>
                  <a:rPr lang="en-US" altLang="zh-CN" dirty="0">
                    <a:solidFill>
                      <a:srgbClr val="FF0000"/>
                    </a:solidFill>
                    <a:latin typeface="Arial" panose="020B0604020202020204" pitchFamily="34" charset="0"/>
                    <a:cs typeface="Arial" panose="020B0604020202020204" pitchFamily="34" charset="0"/>
                  </a:rPr>
                  <a:t>channel uncertainties</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mc:Choice>
        <mc:Fallback xmlns="">
          <p:sp>
            <p:nvSpPr>
              <p:cNvPr id="28" name="矩形 27">
                <a:extLst>
                  <a:ext uri="{FF2B5EF4-FFF2-40B4-BE49-F238E27FC236}">
                    <a16:creationId xmlns:a16="http://schemas.microsoft.com/office/drawing/2014/main" id="{CE4234BE-488B-42BD-9205-95C2D81F20D8}"/>
                  </a:ext>
                </a:extLst>
              </p:cNvPr>
              <p:cNvSpPr>
                <a:spLocks noRot="1" noChangeAspect="1" noMove="1" noResize="1" noEditPoints="1" noAdjustHandles="1" noChangeArrowheads="1" noChangeShapeType="1" noTextEdit="1"/>
              </p:cNvSpPr>
              <p:nvPr/>
            </p:nvSpPr>
            <p:spPr>
              <a:xfrm>
                <a:off x="562752" y="4495238"/>
                <a:ext cx="11301297" cy="646331"/>
              </a:xfrm>
              <a:prstGeom prst="rect">
                <a:avLst/>
              </a:prstGeom>
              <a:blipFill>
                <a:blip r:embed="rId5"/>
                <a:stretch>
                  <a:fillRect l="-377" t="-3670" b="-11927"/>
                </a:stretch>
              </a:blipFill>
              <a:ln w="19050">
                <a:solidFill>
                  <a:schemeClr val="accent6">
                    <a:lumMod val="60000"/>
                    <a:lumOff val="40000"/>
                  </a:schemeClr>
                </a:solidFill>
              </a:ln>
            </p:spPr>
            <p:txBody>
              <a:bodyPr/>
              <a:lstStyle/>
              <a:p>
                <a:r>
                  <a:rPr lang="en-US">
                    <a:noFill/>
                  </a:rPr>
                  <a:t> </a:t>
                </a:r>
              </a:p>
            </p:txBody>
          </p:sp>
        </mc:Fallback>
      </mc:AlternateContent>
      <p:sp>
        <p:nvSpPr>
          <p:cNvPr id="29" name="矩形 28">
            <a:extLst>
              <a:ext uri="{FF2B5EF4-FFF2-40B4-BE49-F238E27FC236}">
                <a16:creationId xmlns:a16="http://schemas.microsoft.com/office/drawing/2014/main" id="{6681E809-C52F-428E-A4CA-0B88D84E8228}"/>
              </a:ext>
            </a:extLst>
          </p:cNvPr>
          <p:cNvSpPr/>
          <p:nvPr/>
        </p:nvSpPr>
        <p:spPr bwMode="auto">
          <a:xfrm>
            <a:off x="4262690" y="2920660"/>
            <a:ext cx="625032" cy="53075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noFill/>
              <a:effectLst/>
              <a:latin typeface="Arial" panose="020B0604020202020204" pitchFamily="34" charset="0"/>
              <a:ea typeface="宋体" pitchFamily="2" charset="-122"/>
              <a:cs typeface="Arial" panose="020B0604020202020204" pitchFamily="34" charset="0"/>
            </a:endParaRPr>
          </a:p>
        </p:txBody>
      </p:sp>
      <p:sp>
        <p:nvSpPr>
          <p:cNvPr id="30" name="矩形 29">
            <a:extLst>
              <a:ext uri="{FF2B5EF4-FFF2-40B4-BE49-F238E27FC236}">
                <a16:creationId xmlns:a16="http://schemas.microsoft.com/office/drawing/2014/main" id="{15B53DEB-B048-49AF-82EE-4AA78306F2F8}"/>
              </a:ext>
            </a:extLst>
          </p:cNvPr>
          <p:cNvSpPr/>
          <p:nvPr/>
        </p:nvSpPr>
        <p:spPr>
          <a:xfrm>
            <a:off x="5859389" y="4483455"/>
            <a:ext cx="2011218" cy="400110"/>
          </a:xfrm>
          <a:prstGeom prst="rect">
            <a:avLst/>
          </a:prstGeom>
          <a:solidFill>
            <a:srgbClr val="FFFF00"/>
          </a:solidFill>
          <a:ln w="19050">
            <a:noFill/>
          </a:ln>
        </p:spPr>
        <p:txBody>
          <a:bodyPr wrap="square">
            <a:spAutoFit/>
          </a:bodyPr>
          <a:lstStyle/>
          <a:p>
            <a:r>
              <a:rPr lang="en-US" altLang="zh-CN" sz="2000" b="1" u="sng" dirty="0">
                <a:solidFill>
                  <a:srgbClr val="FF0000"/>
                </a:solidFill>
                <a:latin typeface="Arial" panose="020B0604020202020204" pitchFamily="34" charset="0"/>
                <a:cs typeface="Arial" panose="020B0604020202020204" pitchFamily="34" charset="0"/>
              </a:rPr>
              <a:t>the worst case </a:t>
            </a:r>
            <a:endParaRPr lang="zh-CN" altLang="en-US" sz="2000" dirty="0">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A05ACEDF-C6B6-4D17-A71F-469EA282A0BC}"/>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34087907-A113-41D9-A1E6-3DB986E85252}"/>
              </a:ext>
            </a:extLst>
          </p:cNvPr>
          <p:cNvPicPr>
            <a:picLocks noChangeAspect="1"/>
          </p:cNvPicPr>
          <p:nvPr/>
        </p:nvPicPr>
        <p:blipFill>
          <a:blip r:embed="rId6"/>
          <a:stretch>
            <a:fillRect/>
          </a:stretch>
        </p:blipFill>
        <p:spPr>
          <a:xfrm>
            <a:off x="684296" y="3672792"/>
            <a:ext cx="802896" cy="369332"/>
          </a:xfrm>
          <a:prstGeom prst="rect">
            <a:avLst/>
          </a:prstGeom>
        </p:spPr>
      </p:pic>
      <p:sp>
        <p:nvSpPr>
          <p:cNvPr id="17" name="文本框 16">
            <a:extLst>
              <a:ext uri="{FF2B5EF4-FFF2-40B4-BE49-F238E27FC236}">
                <a16:creationId xmlns:a16="http://schemas.microsoft.com/office/drawing/2014/main" id="{A1D4EC15-5D5A-42BA-8DF3-ED90A17C029B}"/>
              </a:ext>
            </a:extLst>
          </p:cNvPr>
          <p:cNvSpPr txBox="1"/>
          <p:nvPr/>
        </p:nvSpPr>
        <p:spPr>
          <a:xfrm>
            <a:off x="562752" y="3688181"/>
            <a:ext cx="11301297" cy="707886"/>
          </a:xfrm>
          <a:prstGeom prst="rect">
            <a:avLst/>
          </a:prstGeom>
        </p:spPr>
        <p:txBody>
          <a:bodyPr wrap="square">
            <a:spAutoFit/>
          </a:bodyPr>
          <a:lstStyle>
            <a:defPPr>
              <a:defRPr lang="zh-CN"/>
            </a:defPPr>
            <a:lvl1pPr>
              <a:defRPr sz="2000">
                <a:latin typeface="Arial" panose="020B0604020202020204" pitchFamily="34" charset="0"/>
                <a:cs typeface="Arial" panose="020B0604020202020204" pitchFamily="34" charset="0"/>
              </a:defRPr>
            </a:lvl1pPr>
          </a:lstStyle>
          <a:p>
            <a:r>
              <a:rPr lang="zh-CN" altLang="en-US" dirty="0"/>
              <a:t>             denotes the distribution       belongs to an uncertainty set       with certain known structural properties.</a:t>
            </a:r>
          </a:p>
        </p:txBody>
      </p:sp>
      <p:pic>
        <p:nvPicPr>
          <p:cNvPr id="8" name="图片 7">
            <a:extLst>
              <a:ext uri="{FF2B5EF4-FFF2-40B4-BE49-F238E27FC236}">
                <a16:creationId xmlns:a16="http://schemas.microsoft.com/office/drawing/2014/main" id="{506157E9-A0D3-4687-8E77-26376EEDC32E}"/>
              </a:ext>
            </a:extLst>
          </p:cNvPr>
          <p:cNvPicPr>
            <a:picLocks noChangeAspect="1"/>
          </p:cNvPicPr>
          <p:nvPr/>
        </p:nvPicPr>
        <p:blipFill>
          <a:blip r:embed="rId7"/>
          <a:stretch>
            <a:fillRect/>
          </a:stretch>
        </p:blipFill>
        <p:spPr>
          <a:xfrm>
            <a:off x="4333803" y="3756132"/>
            <a:ext cx="262260" cy="262260"/>
          </a:xfrm>
          <a:prstGeom prst="rect">
            <a:avLst/>
          </a:prstGeom>
        </p:spPr>
      </p:pic>
      <p:pic>
        <p:nvPicPr>
          <p:cNvPr id="11" name="图片 10">
            <a:extLst>
              <a:ext uri="{FF2B5EF4-FFF2-40B4-BE49-F238E27FC236}">
                <a16:creationId xmlns:a16="http://schemas.microsoft.com/office/drawing/2014/main" id="{C25AF2BB-0729-4EFC-BFE9-1AE57DDEA5AD}"/>
              </a:ext>
            </a:extLst>
          </p:cNvPr>
          <p:cNvPicPr>
            <a:picLocks noChangeAspect="1"/>
          </p:cNvPicPr>
          <p:nvPr/>
        </p:nvPicPr>
        <p:blipFill>
          <a:blip r:embed="rId8"/>
          <a:stretch>
            <a:fillRect/>
          </a:stretch>
        </p:blipFill>
        <p:spPr>
          <a:xfrm>
            <a:off x="8040353" y="3658408"/>
            <a:ext cx="321595" cy="393790"/>
          </a:xfrm>
          <a:prstGeom prst="rect">
            <a:avLst/>
          </a:prstGeom>
        </p:spPr>
      </p:pic>
    </p:spTree>
    <p:extLst>
      <p:ext uri="{BB962C8B-B14F-4D97-AF65-F5344CB8AC3E}">
        <p14:creationId xmlns:p14="http://schemas.microsoft.com/office/powerpoint/2010/main" val="2031435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32</a:t>
            </a:fld>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451414" y="957321"/>
            <a:ext cx="11412636" cy="523220"/>
          </a:xfrm>
          <a:prstGeom prst="rect">
            <a:avLst/>
          </a:prstGeom>
          <a:noFill/>
        </p:spPr>
        <p:txBody>
          <a:bodyPr wrap="square">
            <a:spAutoFit/>
          </a:bodyPr>
          <a:lstStyle/>
          <a:p>
            <a:r>
              <a:rPr lang="en-US" altLang="zh-CN" sz="2800" b="1" dirty="0" err="1">
                <a:solidFill>
                  <a:srgbClr val="035F78"/>
                </a:solidFill>
                <a:latin typeface="Arial" panose="020B0604020202020204" pitchFamily="34" charset="0"/>
                <a:cs typeface="Arial" panose="020B0604020202020204" pitchFamily="34" charset="0"/>
              </a:rPr>
              <a:t>CVaR</a:t>
            </a:r>
            <a:r>
              <a:rPr lang="en-US" altLang="zh-CN" sz="2800" b="1" dirty="0">
                <a:solidFill>
                  <a:srgbClr val="035F78"/>
                </a:solidFill>
                <a:latin typeface="Arial" panose="020B0604020202020204" pitchFamily="34" charset="0"/>
                <a:cs typeface="Arial" panose="020B0604020202020204" pitchFamily="34" charset="0"/>
              </a:rPr>
              <a:t> chance constraints</a:t>
            </a:r>
          </a:p>
        </p:txBody>
      </p:sp>
      <mc:AlternateContent xmlns:mc="http://schemas.openxmlformats.org/markup-compatibility/2006" xmlns:a14="http://schemas.microsoft.com/office/drawing/2010/main">
        <mc:Choice Requires="a14">
          <p:sp>
            <p:nvSpPr>
              <p:cNvPr id="34" name="矩形 33">
                <a:extLst>
                  <a:ext uri="{FF2B5EF4-FFF2-40B4-BE49-F238E27FC236}">
                    <a16:creationId xmlns:a16="http://schemas.microsoft.com/office/drawing/2014/main" id="{73CD56DF-979F-4691-9402-799CCE3CDAC9}"/>
                  </a:ext>
                </a:extLst>
              </p:cNvPr>
              <p:cNvSpPr/>
              <p:nvPr/>
            </p:nvSpPr>
            <p:spPr>
              <a:xfrm>
                <a:off x="448976" y="1534373"/>
                <a:ext cx="11412636" cy="369332"/>
              </a:xfrm>
              <a:prstGeom prst="rect">
                <a:avLst/>
              </a:prstGeom>
            </p:spPr>
            <p:txBody>
              <a:bodyPr wrap="square">
                <a:spAutoFit/>
              </a:bodyPr>
              <a:lstStyle/>
              <a:p>
                <a:r>
                  <a:rPr lang="en-US" altLang="zh-CN" dirty="0">
                    <a:solidFill>
                      <a:srgbClr val="131413"/>
                    </a:solidFill>
                    <a:latin typeface="Arial" panose="020B0604020202020204" pitchFamily="34" charset="0"/>
                    <a:cs typeface="Arial" panose="020B0604020202020204" pitchFamily="34" charset="0"/>
                  </a:rPr>
                  <a:t>The </a:t>
                </a:r>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at  </a:t>
                </a:r>
                <a14:m>
                  <m:oMath xmlns:m="http://schemas.openxmlformats.org/officeDocument/2006/math">
                    <m:r>
                      <a:rPr lang="zh-CN" altLang="en-US" i="1" smtClean="0">
                        <a:solidFill>
                          <a:srgbClr val="131413"/>
                        </a:solidFill>
                        <a:latin typeface="Cambria Math" panose="02040503050406030204" pitchFamily="18" charset="0"/>
                      </a:rPr>
                      <m:t>𝜖</m:t>
                    </m:r>
                    <m:r>
                      <a:rPr lang="en-US" altLang="zh-CN" b="0" i="1" smtClean="0">
                        <a:solidFill>
                          <a:srgbClr val="131413"/>
                        </a:solidFill>
                        <a:latin typeface="Cambria Math" panose="02040503050406030204" pitchFamily="18" charset="0"/>
                      </a:rPr>
                      <m:t> </m:t>
                    </m:r>
                  </m:oMath>
                </a14:m>
                <a:r>
                  <a:rPr lang="en-US" altLang="zh-CN" dirty="0">
                    <a:solidFill>
                      <a:srgbClr val="131413"/>
                    </a:solidFill>
                    <a:latin typeface="Arial" panose="020B0604020202020204" pitchFamily="34" charset="0"/>
                    <a:cs typeface="Arial" panose="020B0604020202020204" pitchFamily="34" charset="0"/>
                  </a:rPr>
                  <a:t>level </a:t>
                </a:r>
                <a:r>
                  <a:rPr lang="en-US" altLang="zh-CN" i="1" dirty="0">
                    <a:solidFill>
                      <a:srgbClr val="131413"/>
                    </a:solidFill>
                    <a:latin typeface="Arial" panose="020B0604020202020204" pitchFamily="34" charset="0"/>
                    <a:cs typeface="Arial" panose="020B0604020202020204" pitchFamily="34" charset="0"/>
                  </a:rPr>
                  <a:t> </a:t>
                </a:r>
                <a:r>
                  <a:rPr lang="en-US" altLang="zh-CN" dirty="0">
                    <a:solidFill>
                      <a:srgbClr val="131413"/>
                    </a:solidFill>
                    <a:latin typeface="Arial" panose="020B0604020202020204" pitchFamily="34" charset="0"/>
                    <a:cs typeface="Arial" panose="020B0604020202020204" pitchFamily="34" charset="0"/>
                  </a:rPr>
                  <a:t>with respect to      is defined as</a:t>
                </a:r>
                <a:endParaRPr lang="zh-CN" altLang="en-US" dirty="0">
                  <a:latin typeface="Arial" panose="020B0604020202020204" pitchFamily="34" charset="0"/>
                  <a:cs typeface="Arial" panose="020B0604020202020204" pitchFamily="34" charset="0"/>
                </a:endParaRPr>
              </a:p>
            </p:txBody>
          </p:sp>
        </mc:Choice>
        <mc:Fallback xmlns="">
          <p:sp>
            <p:nvSpPr>
              <p:cNvPr id="34" name="矩形 33">
                <a:extLst>
                  <a:ext uri="{FF2B5EF4-FFF2-40B4-BE49-F238E27FC236}">
                    <a16:creationId xmlns:a16="http://schemas.microsoft.com/office/drawing/2014/main" id="{73CD56DF-979F-4691-9402-799CCE3CDAC9}"/>
                  </a:ext>
                </a:extLst>
              </p:cNvPr>
              <p:cNvSpPr>
                <a:spLocks noRot="1" noChangeAspect="1" noMove="1" noResize="1" noEditPoints="1" noAdjustHandles="1" noChangeArrowheads="1" noChangeShapeType="1" noTextEdit="1"/>
              </p:cNvSpPr>
              <p:nvPr/>
            </p:nvSpPr>
            <p:spPr>
              <a:xfrm>
                <a:off x="448976" y="1534373"/>
                <a:ext cx="11412636" cy="369332"/>
              </a:xfrm>
              <a:prstGeom prst="rect">
                <a:avLst/>
              </a:prstGeom>
              <a:blipFill>
                <a:blip r:embed="rId3"/>
                <a:stretch>
                  <a:fillRect l="-481" t="-10000" b="-26667"/>
                </a:stretch>
              </a:blipFill>
            </p:spPr>
            <p:txBody>
              <a:bodyPr/>
              <a:lstStyle/>
              <a:p>
                <a:r>
                  <a:rPr lang="zh-CN" altLang="en-US">
                    <a:noFill/>
                  </a:rPr>
                  <a:t> </a:t>
                </a:r>
              </a:p>
            </p:txBody>
          </p:sp>
        </mc:Fallback>
      </mc:AlternateContent>
      <p:pic>
        <p:nvPicPr>
          <p:cNvPr id="35" name="图片 34">
            <a:extLst>
              <a:ext uri="{FF2B5EF4-FFF2-40B4-BE49-F238E27FC236}">
                <a16:creationId xmlns:a16="http://schemas.microsoft.com/office/drawing/2014/main" id="{0586D641-DF3F-40FB-8571-912894CAEB51}"/>
              </a:ext>
            </a:extLst>
          </p:cNvPr>
          <p:cNvPicPr>
            <a:picLocks noChangeAspect="1"/>
          </p:cNvPicPr>
          <p:nvPr/>
        </p:nvPicPr>
        <p:blipFill>
          <a:blip r:embed="rId4"/>
          <a:stretch>
            <a:fillRect/>
          </a:stretch>
        </p:blipFill>
        <p:spPr>
          <a:xfrm>
            <a:off x="4356001" y="1572804"/>
            <a:ext cx="200025" cy="257175"/>
          </a:xfrm>
          <a:prstGeom prst="rect">
            <a:avLst/>
          </a:prstGeom>
        </p:spPr>
      </p:pic>
      <p:pic>
        <p:nvPicPr>
          <p:cNvPr id="36" name="图片 35">
            <a:extLst>
              <a:ext uri="{FF2B5EF4-FFF2-40B4-BE49-F238E27FC236}">
                <a16:creationId xmlns:a16="http://schemas.microsoft.com/office/drawing/2014/main" id="{2A1A60C0-3E06-4978-A89F-2DB912B4C73C}"/>
              </a:ext>
            </a:extLst>
          </p:cNvPr>
          <p:cNvPicPr>
            <a:picLocks noChangeAspect="1"/>
          </p:cNvPicPr>
          <p:nvPr/>
        </p:nvPicPr>
        <p:blipFill>
          <a:blip r:embed="rId5"/>
          <a:stretch>
            <a:fillRect/>
          </a:stretch>
        </p:blipFill>
        <p:spPr>
          <a:xfrm>
            <a:off x="3515082" y="1991399"/>
            <a:ext cx="5161836" cy="714088"/>
          </a:xfrm>
          <a:prstGeom prst="rect">
            <a:avLst/>
          </a:prstGeom>
        </p:spPr>
      </p:pic>
      <mc:AlternateContent xmlns:mc="http://schemas.openxmlformats.org/markup-compatibility/2006" xmlns:a14="http://schemas.microsoft.com/office/drawing/2010/main">
        <mc:Choice Requires="a14">
          <p:sp>
            <p:nvSpPr>
              <p:cNvPr id="37" name="矩形 36">
                <a:extLst>
                  <a:ext uri="{FF2B5EF4-FFF2-40B4-BE49-F238E27FC236}">
                    <a16:creationId xmlns:a16="http://schemas.microsoft.com/office/drawing/2014/main" id="{D75D460E-F35B-4717-A314-0FBB1796FD5B}"/>
                  </a:ext>
                </a:extLst>
              </p:cNvPr>
              <p:cNvSpPr/>
              <p:nvPr/>
            </p:nvSpPr>
            <p:spPr>
              <a:xfrm>
                <a:off x="448976" y="3042682"/>
                <a:ext cx="11412635" cy="646331"/>
              </a:xfrm>
              <a:prstGeom prst="rect">
                <a:avLst/>
              </a:prstGeom>
            </p:spPr>
            <p:txBody>
              <a:bodyPr wrap="square">
                <a:spAutoFit/>
              </a:bodyPr>
              <a:lstStyle/>
              <a:p>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essentially evaluates the </a:t>
                </a:r>
                <a:r>
                  <a:rPr lang="en-US" altLang="zh-CN" dirty="0">
                    <a:solidFill>
                      <a:srgbClr val="FF0000"/>
                    </a:solidFill>
                    <a:latin typeface="Arial" panose="020B0604020202020204" pitchFamily="34" charset="0"/>
                    <a:cs typeface="Arial" panose="020B0604020202020204" pitchFamily="34" charset="0"/>
                  </a:rPr>
                  <a:t>conditional expectation</a:t>
                </a:r>
                <a:r>
                  <a:rPr lang="en-US" altLang="zh-CN" dirty="0">
                    <a:solidFill>
                      <a:srgbClr val="131413"/>
                    </a:solidFill>
                    <a:latin typeface="Arial" panose="020B0604020202020204" pitchFamily="34" charset="0"/>
                    <a:cs typeface="Arial" panose="020B0604020202020204" pitchFamily="34" charset="0"/>
                  </a:rPr>
                  <a:t> of loss above the </a:t>
                </a:r>
                <a:r>
                  <a:rPr lang="en-US" altLang="zh-CN" i="1" dirty="0">
                    <a:solidFill>
                      <a:srgbClr val="131413"/>
                    </a:solidFill>
                    <a:latin typeface="Arial" panose="020B0604020202020204" pitchFamily="34" charset="0"/>
                    <a:cs typeface="Arial" panose="020B0604020202020204" pitchFamily="34" charset="0"/>
                  </a:rPr>
                  <a:t>(</a:t>
                </a:r>
                <a:r>
                  <a:rPr lang="en-US" altLang="zh-CN" dirty="0">
                    <a:solidFill>
                      <a:srgbClr val="131413"/>
                    </a:solidFill>
                    <a:latin typeface="Arial" panose="020B0604020202020204" pitchFamily="34" charset="0"/>
                    <a:cs typeface="Arial" panose="020B0604020202020204" pitchFamily="34" charset="0"/>
                  </a:rPr>
                  <a:t>1 −</a:t>
                </a:r>
                <a14:m>
                  <m:oMath xmlns:m="http://schemas.openxmlformats.org/officeDocument/2006/math">
                    <m:r>
                      <a:rPr lang="zh-CN" altLang="en-US" i="1">
                        <a:solidFill>
                          <a:srgbClr val="131413"/>
                        </a:solidFill>
                        <a:latin typeface="Cambria Math" panose="02040503050406030204" pitchFamily="18" charset="0"/>
                      </a:rPr>
                      <m:t>𝜖</m:t>
                    </m:r>
                  </m:oMath>
                </a14:m>
                <a:r>
                  <a:rPr lang="en-US" altLang="zh-CN" i="1" dirty="0">
                    <a:solidFill>
                      <a:srgbClr val="131413"/>
                    </a:solidFill>
                    <a:latin typeface="Arial" panose="020B0604020202020204" pitchFamily="34" charset="0"/>
                    <a:cs typeface="Arial" panose="020B0604020202020204" pitchFamily="34" charset="0"/>
                  </a:rPr>
                  <a:t>)</a:t>
                </a:r>
                <a:r>
                  <a:rPr lang="en-US" altLang="zh-CN" dirty="0">
                    <a:solidFill>
                      <a:srgbClr val="131413"/>
                    </a:solidFill>
                    <a:latin typeface="Arial" panose="020B0604020202020204" pitchFamily="34" charset="0"/>
                    <a:cs typeface="Arial" panose="020B0604020202020204" pitchFamily="34" charset="0"/>
                  </a:rPr>
                  <a:t>-quantile of the loss distribution. It can be shown that </a:t>
                </a:r>
                <a:r>
                  <a:rPr lang="en-US" altLang="zh-CN" dirty="0" err="1">
                    <a:solidFill>
                      <a:srgbClr val="131413"/>
                    </a:solidFill>
                    <a:latin typeface="Arial" panose="020B0604020202020204" pitchFamily="34" charset="0"/>
                    <a:cs typeface="Arial" panose="020B0604020202020204" pitchFamily="34" charset="0"/>
                  </a:rPr>
                  <a:t>CVaR</a:t>
                </a:r>
                <a:r>
                  <a:rPr lang="en-US" altLang="zh-CN" dirty="0">
                    <a:solidFill>
                      <a:srgbClr val="131413"/>
                    </a:solidFill>
                    <a:latin typeface="Arial" panose="020B0604020202020204" pitchFamily="34" charset="0"/>
                    <a:cs typeface="Arial" panose="020B0604020202020204" pitchFamily="34" charset="0"/>
                  </a:rPr>
                  <a:t> represents a convex functional of the random variable</a:t>
                </a:r>
                <a:endParaRPr lang="zh-CN" altLang="en-US" dirty="0">
                  <a:latin typeface="Arial" panose="020B0604020202020204" pitchFamily="34" charset="0"/>
                  <a:cs typeface="Arial" panose="020B0604020202020204" pitchFamily="34" charset="0"/>
                </a:endParaRPr>
              </a:p>
            </p:txBody>
          </p:sp>
        </mc:Choice>
        <mc:Fallback xmlns="">
          <p:sp>
            <p:nvSpPr>
              <p:cNvPr id="37" name="矩形 36">
                <a:extLst>
                  <a:ext uri="{FF2B5EF4-FFF2-40B4-BE49-F238E27FC236}">
                    <a16:creationId xmlns:a16="http://schemas.microsoft.com/office/drawing/2014/main" id="{D75D460E-F35B-4717-A314-0FBB1796FD5B}"/>
                  </a:ext>
                </a:extLst>
              </p:cNvPr>
              <p:cNvSpPr>
                <a:spLocks noRot="1" noChangeAspect="1" noMove="1" noResize="1" noEditPoints="1" noAdjustHandles="1" noChangeArrowheads="1" noChangeShapeType="1" noTextEdit="1"/>
              </p:cNvSpPr>
              <p:nvPr/>
            </p:nvSpPr>
            <p:spPr>
              <a:xfrm>
                <a:off x="448976" y="3042682"/>
                <a:ext cx="11412635" cy="646331"/>
              </a:xfrm>
              <a:prstGeom prst="rect">
                <a:avLst/>
              </a:prstGeom>
              <a:blipFill>
                <a:blip r:embed="rId6"/>
                <a:stretch>
                  <a:fillRect l="-481" t="-4717" r="-641" b="-14151"/>
                </a:stretch>
              </a:blipFill>
            </p:spPr>
            <p:txBody>
              <a:bodyPr/>
              <a:lstStyle/>
              <a:p>
                <a:r>
                  <a:rPr lang="zh-CN" altLang="en-US">
                    <a:noFill/>
                  </a:rPr>
                  <a:t> </a:t>
                </a:r>
              </a:p>
            </p:txBody>
          </p:sp>
        </mc:Fallback>
      </mc:AlternateContent>
      <p:pic>
        <p:nvPicPr>
          <p:cNvPr id="38" name="图片 37">
            <a:extLst>
              <a:ext uri="{FF2B5EF4-FFF2-40B4-BE49-F238E27FC236}">
                <a16:creationId xmlns:a16="http://schemas.microsoft.com/office/drawing/2014/main" id="{BC2ADE8A-1B91-4FB3-BF7C-C62B1F3B8CF0}"/>
              </a:ext>
            </a:extLst>
          </p:cNvPr>
          <p:cNvPicPr>
            <a:picLocks noChangeAspect="1"/>
          </p:cNvPicPr>
          <p:nvPr/>
        </p:nvPicPr>
        <p:blipFill>
          <a:blip r:embed="rId7"/>
          <a:stretch>
            <a:fillRect/>
          </a:stretch>
        </p:blipFill>
        <p:spPr>
          <a:xfrm>
            <a:off x="8860888" y="3339727"/>
            <a:ext cx="438150" cy="361950"/>
          </a:xfrm>
          <a:prstGeom prst="rect">
            <a:avLst/>
          </a:prstGeom>
        </p:spPr>
      </p:pic>
      <p:pic>
        <p:nvPicPr>
          <p:cNvPr id="40" name="图片 39">
            <a:extLst>
              <a:ext uri="{FF2B5EF4-FFF2-40B4-BE49-F238E27FC236}">
                <a16:creationId xmlns:a16="http://schemas.microsoft.com/office/drawing/2014/main" id="{802048D0-518D-4C82-AE8F-2221983DA35F}"/>
              </a:ext>
            </a:extLst>
          </p:cNvPr>
          <p:cNvPicPr>
            <a:picLocks noChangeAspect="1"/>
          </p:cNvPicPr>
          <p:nvPr/>
        </p:nvPicPr>
        <p:blipFill>
          <a:blip r:embed="rId8"/>
          <a:stretch>
            <a:fillRect/>
          </a:stretch>
        </p:blipFill>
        <p:spPr>
          <a:xfrm>
            <a:off x="2290761" y="4080632"/>
            <a:ext cx="7610475" cy="600075"/>
          </a:xfrm>
          <a:prstGeom prst="rect">
            <a:avLst/>
          </a:prstGeom>
        </p:spPr>
      </p:pic>
      <p:pic>
        <p:nvPicPr>
          <p:cNvPr id="42" name="图片 41">
            <a:extLst>
              <a:ext uri="{FF2B5EF4-FFF2-40B4-BE49-F238E27FC236}">
                <a16:creationId xmlns:a16="http://schemas.microsoft.com/office/drawing/2014/main" id="{C5EAB1D7-7B7C-46F3-9A7D-7CF8C3C2CCCD}"/>
              </a:ext>
            </a:extLst>
          </p:cNvPr>
          <p:cNvPicPr>
            <a:picLocks noChangeAspect="1"/>
          </p:cNvPicPr>
          <p:nvPr/>
        </p:nvPicPr>
        <p:blipFill>
          <a:blip r:embed="rId9"/>
          <a:stretch>
            <a:fillRect/>
          </a:stretch>
        </p:blipFill>
        <p:spPr>
          <a:xfrm>
            <a:off x="6511753" y="5269551"/>
            <a:ext cx="5136419" cy="1258816"/>
          </a:xfrm>
          <a:prstGeom prst="rect">
            <a:avLst/>
          </a:prstGeom>
          <a:ln w="19050">
            <a:solidFill>
              <a:srgbClr val="FF0000"/>
            </a:solidFill>
          </a:ln>
        </p:spPr>
      </p:pic>
      <p:sp>
        <p:nvSpPr>
          <p:cNvPr id="43" name="箭头: 右 42">
            <a:extLst>
              <a:ext uri="{FF2B5EF4-FFF2-40B4-BE49-F238E27FC236}">
                <a16:creationId xmlns:a16="http://schemas.microsoft.com/office/drawing/2014/main" id="{60372D5E-019B-4339-B70D-3EC930DEFB56}"/>
              </a:ext>
            </a:extLst>
          </p:cNvPr>
          <p:cNvSpPr/>
          <p:nvPr/>
        </p:nvSpPr>
        <p:spPr bwMode="auto">
          <a:xfrm>
            <a:off x="5616926" y="5656643"/>
            <a:ext cx="759811"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15" name="文本框 14">
            <a:extLst>
              <a:ext uri="{FF2B5EF4-FFF2-40B4-BE49-F238E27FC236}">
                <a16:creationId xmlns:a16="http://schemas.microsoft.com/office/drawing/2014/main" id="{9F445791-1995-4E09-ADBA-980E1EB7FAC7}"/>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280556E3-E7DE-4796-9601-734AF5340AEE}"/>
              </a:ext>
            </a:extLst>
          </p:cNvPr>
          <p:cNvPicPr>
            <a:picLocks noChangeAspect="1"/>
          </p:cNvPicPr>
          <p:nvPr/>
        </p:nvPicPr>
        <p:blipFill>
          <a:blip r:embed="rId10"/>
          <a:stretch>
            <a:fillRect/>
          </a:stretch>
        </p:blipFill>
        <p:spPr>
          <a:xfrm>
            <a:off x="211873" y="5233217"/>
            <a:ext cx="5184870" cy="1331484"/>
          </a:xfrm>
          <a:prstGeom prst="rect">
            <a:avLst/>
          </a:prstGeom>
          <a:ln>
            <a:solidFill>
              <a:schemeClr val="accent1">
                <a:lumMod val="75000"/>
              </a:schemeClr>
            </a:solidFill>
          </a:ln>
        </p:spPr>
      </p:pic>
    </p:spTree>
    <p:extLst>
      <p:ext uri="{BB962C8B-B14F-4D97-AF65-F5344CB8AC3E}">
        <p14:creationId xmlns:p14="http://schemas.microsoft.com/office/powerpoint/2010/main" val="326019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33</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2: Age of Information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8D0C7345-79B8-49F6-80AD-EF5871DC2753}"/>
              </a:ext>
            </a:extLst>
          </p:cNvPr>
          <p:cNvSpPr txBox="1"/>
          <p:nvPr/>
        </p:nvSpPr>
        <p:spPr>
          <a:xfrm>
            <a:off x="418618" y="944262"/>
            <a:ext cx="11354763" cy="954107"/>
          </a:xfrm>
          <a:prstGeom prst="rect">
            <a:avLst/>
          </a:prstGeom>
          <a:noFill/>
        </p:spPr>
        <p:txBody>
          <a:bodyPr wrap="square">
            <a:spAutoFit/>
          </a:bodyPr>
          <a:lstStyle/>
          <a:p>
            <a:r>
              <a:rPr lang="en-US" altLang="zh-CN" sz="2800" b="1" dirty="0">
                <a:solidFill>
                  <a:srgbClr val="035F78"/>
                </a:solidFill>
                <a:latin typeface="Arial" panose="020B0604020202020204" pitchFamily="34" charset="0"/>
                <a:cs typeface="Arial" panose="020B0604020202020204" pitchFamily="34" charset="0"/>
              </a:rPr>
              <a:t>Age of Information Minimization in Healthcare IoT Using </a:t>
            </a:r>
            <a:r>
              <a:rPr lang="en-US" altLang="zh-CN" sz="2800" b="1" dirty="0" err="1">
                <a:solidFill>
                  <a:srgbClr val="035F78"/>
                </a:solidFill>
                <a:latin typeface="Arial" panose="020B0604020202020204" pitchFamily="34" charset="0"/>
                <a:cs typeface="Arial" panose="020B0604020202020204" pitchFamily="34" charset="0"/>
              </a:rPr>
              <a:t>Distributionally</a:t>
            </a:r>
            <a:r>
              <a:rPr lang="en-US" altLang="zh-CN" sz="2800" b="1" dirty="0">
                <a:solidFill>
                  <a:srgbClr val="035F78"/>
                </a:solidFill>
                <a:latin typeface="Arial" panose="020B0604020202020204" pitchFamily="34" charset="0"/>
                <a:cs typeface="Arial" panose="020B0604020202020204" pitchFamily="34" charset="0"/>
              </a:rPr>
              <a:t> Robust Optimization [2] </a:t>
            </a:r>
            <a:endParaRPr lang="zh-CN" altLang="en-US" sz="2800" b="1" dirty="0">
              <a:solidFill>
                <a:srgbClr val="035F78"/>
              </a:solidFill>
              <a:latin typeface="Arial" panose="020B0604020202020204" pitchFamily="34" charset="0"/>
              <a:cs typeface="Arial" panose="020B0604020202020204" pitchFamily="34" charset="0"/>
            </a:endParaRPr>
          </a:p>
        </p:txBody>
      </p:sp>
      <p:cxnSp>
        <p:nvCxnSpPr>
          <p:cNvPr id="8" name="直接连接符 7">
            <a:extLst>
              <a:ext uri="{FF2B5EF4-FFF2-40B4-BE49-F238E27FC236}">
                <a16:creationId xmlns:a16="http://schemas.microsoft.com/office/drawing/2014/main" id="{D25669B6-3AA9-4247-A6F8-60AC44145E11}"/>
              </a:ext>
            </a:extLst>
          </p:cNvPr>
          <p:cNvCxnSpPr/>
          <p:nvPr/>
        </p:nvCxnSpPr>
        <p:spPr bwMode="auto">
          <a:xfrm flipV="1">
            <a:off x="0" y="6190107"/>
            <a:ext cx="12192000" cy="4722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矩形 8">
            <a:extLst>
              <a:ext uri="{FF2B5EF4-FFF2-40B4-BE49-F238E27FC236}">
                <a16:creationId xmlns:a16="http://schemas.microsoft.com/office/drawing/2014/main" id="{0FC5EBED-7BBE-4403-BA89-318771E05824}"/>
              </a:ext>
            </a:extLst>
          </p:cNvPr>
          <p:cNvSpPr/>
          <p:nvPr/>
        </p:nvSpPr>
        <p:spPr>
          <a:xfrm>
            <a:off x="211873" y="6320384"/>
            <a:ext cx="11721327" cy="523220"/>
          </a:xfrm>
          <a:prstGeom prst="rect">
            <a:avLst/>
          </a:prstGeom>
        </p:spPr>
        <p:txBody>
          <a:bodyPr wrap="square">
            <a:spAutoFit/>
          </a:bodyPr>
          <a:lstStyle/>
          <a:p>
            <a:r>
              <a:rPr lang="en-US" altLang="zh-CN" sz="1400" dirty="0">
                <a:latin typeface="CMR9"/>
              </a:rPr>
              <a:t>[2] Z. Ling, F. Hu, H. Zhang and Z. Han, "Age of Information Minimization in Healthcare IoT Using </a:t>
            </a:r>
            <a:r>
              <a:rPr lang="en-US" altLang="zh-CN" sz="1400" dirty="0" err="1">
                <a:latin typeface="CMR9"/>
              </a:rPr>
              <a:t>Distributionally</a:t>
            </a:r>
            <a:r>
              <a:rPr lang="en-US" altLang="zh-CN" sz="1400" dirty="0">
                <a:latin typeface="CMR9"/>
              </a:rPr>
              <a:t> Robust Optimization,"  </a:t>
            </a:r>
            <a:r>
              <a:rPr lang="en-US" altLang="zh-CN" sz="1400" i="1" dirty="0">
                <a:latin typeface="CMR9"/>
              </a:rPr>
              <a:t>IEEE Internet of Things Journal</a:t>
            </a:r>
            <a:r>
              <a:rPr lang="en-US" altLang="zh-CN" sz="1400" dirty="0">
                <a:latin typeface="CMR9"/>
              </a:rPr>
              <a:t>, to be appeared.</a:t>
            </a:r>
            <a:endParaRPr lang="zh-CN" altLang="en-US" sz="1400" dirty="0">
              <a:latin typeface="CMR9"/>
            </a:endParaRPr>
          </a:p>
        </p:txBody>
      </p:sp>
      <p:sp>
        <p:nvSpPr>
          <p:cNvPr id="19" name="文本框 18">
            <a:extLst>
              <a:ext uri="{FF2B5EF4-FFF2-40B4-BE49-F238E27FC236}">
                <a16:creationId xmlns:a16="http://schemas.microsoft.com/office/drawing/2014/main" id="{A93E6618-CFF3-4D1B-8E07-DACC6C8ABA1A}"/>
              </a:ext>
            </a:extLst>
          </p:cNvPr>
          <p:cNvSpPr txBox="1"/>
          <p:nvPr/>
        </p:nvSpPr>
        <p:spPr>
          <a:xfrm>
            <a:off x="418618" y="1965297"/>
            <a:ext cx="11354763" cy="830997"/>
          </a:xfrm>
          <a:prstGeom prst="rect">
            <a:avLst/>
          </a:prstGeom>
          <a:solidFill>
            <a:schemeClr val="tx2">
              <a:lumMod val="10000"/>
              <a:lumOff val="90000"/>
            </a:schemeClr>
          </a:solidFill>
        </p:spPr>
        <p:txBody>
          <a:bodyPr wrap="square">
            <a:spAutoFit/>
          </a:bodyPr>
          <a:lstStyle/>
          <a:p>
            <a:pPr algn="just"/>
            <a:r>
              <a:rPr lang="en-US" altLang="zh-CN" sz="2400" b="1" dirty="0">
                <a:solidFill>
                  <a:srgbClr val="282525"/>
                </a:solidFill>
                <a:latin typeface="Arial Black" panose="020B0A04020102020204" pitchFamily="34" charset="0"/>
              </a:rPr>
              <a:t>How can I deal with </a:t>
            </a:r>
            <a:r>
              <a:rPr lang="zh-CN" altLang="en-US" sz="2400" b="1" dirty="0">
                <a:solidFill>
                  <a:srgbClr val="282525"/>
                </a:solidFill>
                <a:latin typeface="Arial Black" panose="020B0A04020102020204" pitchFamily="34" charset="0"/>
              </a:rPr>
              <a:t>channel state information </a:t>
            </a:r>
            <a:r>
              <a:rPr lang="en-US" altLang="zh-CN" sz="2400" b="1" dirty="0">
                <a:solidFill>
                  <a:srgbClr val="282525"/>
                </a:solidFill>
                <a:latin typeface="Arial Black" panose="020B0A04020102020204" pitchFamily="34" charset="0"/>
              </a:rPr>
              <a:t>(</a:t>
            </a:r>
            <a:r>
              <a:rPr lang="zh-CN" altLang="en-US" sz="2400" b="1" dirty="0">
                <a:solidFill>
                  <a:srgbClr val="282525"/>
                </a:solidFill>
                <a:latin typeface="Arial Black" panose="020B0A04020102020204" pitchFamily="34" charset="0"/>
              </a:rPr>
              <a:t>CSI</a:t>
            </a:r>
            <a:r>
              <a:rPr lang="en-US" altLang="zh-CN" sz="2400" b="1" dirty="0">
                <a:solidFill>
                  <a:srgbClr val="282525"/>
                </a:solidFill>
                <a:latin typeface="Arial Black" panose="020B0A04020102020204" pitchFamily="34" charset="0"/>
              </a:rPr>
              <a:t>)</a:t>
            </a:r>
            <a:r>
              <a:rPr lang="zh-CN" altLang="en-US" sz="2400" b="1" dirty="0">
                <a:solidFill>
                  <a:srgbClr val="282525"/>
                </a:solidFill>
                <a:latin typeface="Arial Black" panose="020B0A04020102020204" pitchFamily="34" charset="0"/>
              </a:rPr>
              <a:t> errors </a:t>
            </a:r>
            <a:r>
              <a:rPr lang="en-US" altLang="zh-CN" sz="2400" b="1" dirty="0">
                <a:solidFill>
                  <a:srgbClr val="282525"/>
                </a:solidFill>
                <a:latin typeface="Arial Black" panose="020B0A04020102020204" pitchFamily="34" charset="0"/>
              </a:rPr>
              <a:t>in Healthcare IoT  system</a:t>
            </a:r>
            <a:r>
              <a:rPr lang="zh-CN" altLang="en-US" sz="2400" b="1" dirty="0">
                <a:solidFill>
                  <a:srgbClr val="282525"/>
                </a:solidFill>
                <a:latin typeface="Arial Black" panose="020B0A04020102020204" pitchFamily="34" charset="0"/>
              </a:rPr>
              <a:t> </a:t>
            </a:r>
            <a:r>
              <a:rPr lang="en-US" altLang="zh-CN" sz="2400" b="1" dirty="0">
                <a:solidFill>
                  <a:srgbClr val="282525"/>
                </a:solidFill>
                <a:latin typeface="Arial Black" panose="020B0A04020102020204" pitchFamily="34" charset="0"/>
              </a:rPr>
              <a:t>?</a:t>
            </a:r>
            <a:endParaRPr lang="zh-CN" altLang="en-US" sz="2400" b="1" dirty="0">
              <a:solidFill>
                <a:srgbClr val="282525"/>
              </a:solidFill>
              <a:latin typeface="Arial Black" panose="020B0A04020102020204" pitchFamily="34" charset="0"/>
            </a:endParaRPr>
          </a:p>
        </p:txBody>
      </p:sp>
      <p:pic>
        <p:nvPicPr>
          <p:cNvPr id="20" name="图片 19">
            <a:extLst>
              <a:ext uri="{FF2B5EF4-FFF2-40B4-BE49-F238E27FC236}">
                <a16:creationId xmlns:a16="http://schemas.microsoft.com/office/drawing/2014/main" id="{BFEF9CCE-3338-491C-8FE9-F1F03055A9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396" r="54603" b="32763"/>
          <a:stretch/>
        </p:blipFill>
        <p:spPr>
          <a:xfrm>
            <a:off x="4833167" y="3408009"/>
            <a:ext cx="1239369" cy="1083764"/>
          </a:xfrm>
          <a:prstGeom prst="rect">
            <a:avLst/>
          </a:prstGeom>
        </p:spPr>
      </p:pic>
      <p:sp>
        <p:nvSpPr>
          <p:cNvPr id="21" name="矩形 20">
            <a:extLst>
              <a:ext uri="{FF2B5EF4-FFF2-40B4-BE49-F238E27FC236}">
                <a16:creationId xmlns:a16="http://schemas.microsoft.com/office/drawing/2014/main" id="{B73103FD-BE6E-41FB-B939-2A0D22A02C7C}"/>
              </a:ext>
            </a:extLst>
          </p:cNvPr>
          <p:cNvSpPr/>
          <p:nvPr/>
        </p:nvSpPr>
        <p:spPr>
          <a:xfrm>
            <a:off x="418618" y="3156966"/>
            <a:ext cx="4336414"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Font typeface="Wingdings" panose="05000000000000000000" pitchFamily="2" charset="2"/>
              <a:buChar char="q"/>
            </a:pPr>
            <a:r>
              <a:rPr kumimoji="1" lang="en-US" altLang="zh-CN" dirty="0">
                <a:latin typeface="Arial" panose="020B0604020202020204" pitchFamily="34" charset="0"/>
                <a:cs typeface="Arial" panose="020B0604020202020204" pitchFamily="34" charset="0"/>
              </a:rPr>
              <a:t>The perturbations in CSI are modeled to be statistically unbounded according to </a:t>
            </a:r>
            <a:r>
              <a:rPr kumimoji="1" lang="en-US" altLang="zh-CN" b="1" dirty="0">
                <a:solidFill>
                  <a:srgbClr val="FF0000"/>
                </a:solidFill>
                <a:latin typeface="Arial" panose="020B0604020202020204" pitchFamily="34" charset="0"/>
                <a:cs typeface="Arial" panose="020B0604020202020204" pitchFamily="34" charset="0"/>
              </a:rPr>
              <a:t>Gaussian distribution </a:t>
            </a:r>
            <a:r>
              <a:rPr kumimoji="1" lang="en-US" altLang="zh-CN" dirty="0">
                <a:latin typeface="Arial" panose="020B0604020202020204" pitchFamily="34" charset="0"/>
                <a:cs typeface="Arial" panose="020B0604020202020204" pitchFamily="34" charset="0"/>
              </a:rPr>
              <a:t>and </a:t>
            </a:r>
            <a:r>
              <a:rPr kumimoji="1" lang="en-US" altLang="zh-CN" b="1" dirty="0">
                <a:solidFill>
                  <a:srgbClr val="FF0000"/>
                </a:solidFill>
                <a:latin typeface="Arial" panose="020B0604020202020204" pitchFamily="34" charset="0"/>
                <a:cs typeface="Arial" panose="020B0604020202020204" pitchFamily="34" charset="0"/>
              </a:rPr>
              <a:t>Rayleigh distribution. </a:t>
            </a:r>
          </a:p>
          <a:p>
            <a:pPr marL="285750" indent="-285750">
              <a:buFont typeface="Wingdings" panose="05000000000000000000" pitchFamily="2" charset="2"/>
              <a:buChar char="q"/>
            </a:pPr>
            <a:r>
              <a:rPr lang="en-US" altLang="zh-CN" dirty="0">
                <a:latin typeface="Arial" panose="020B0604020202020204" pitchFamily="34" charset="0"/>
                <a:cs typeface="Arial" panose="020B0604020202020204" pitchFamily="34" charset="0"/>
              </a:rPr>
              <a:t>T</a:t>
            </a:r>
            <a:r>
              <a:rPr lang="zh-CN" altLang="en-US" dirty="0">
                <a:latin typeface="Arial" panose="020B0604020202020204" pitchFamily="34" charset="0"/>
                <a:cs typeface="Arial" panose="020B0604020202020204" pitchFamily="34" charset="0"/>
              </a:rPr>
              <a:t>hese statistical channel assumptions </a:t>
            </a:r>
            <a:r>
              <a:rPr lang="zh-CN" altLang="en-US" b="1" dirty="0">
                <a:solidFill>
                  <a:srgbClr val="FF0000"/>
                </a:solidFill>
                <a:latin typeface="Arial" panose="020B0604020202020204" pitchFamily="34" charset="0"/>
                <a:cs typeface="Arial" panose="020B0604020202020204" pitchFamily="34" charset="0"/>
              </a:rPr>
              <a:t>may not match </a:t>
            </a:r>
            <a:r>
              <a:rPr lang="zh-CN" altLang="en-US" dirty="0">
                <a:latin typeface="Arial" panose="020B0604020202020204" pitchFamily="34" charset="0"/>
                <a:cs typeface="Arial" panose="020B0604020202020204" pitchFamily="34" charset="0"/>
              </a:rPr>
              <a:t>the healthcare IoT applications perfectly</a:t>
            </a:r>
            <a:r>
              <a:rPr lang="en-US" altLang="zh-CN" dirty="0">
                <a:latin typeface="Arial" panose="020B0604020202020204" pitchFamily="34" charset="0"/>
                <a:cs typeface="Arial" panose="020B0604020202020204" pitchFamily="34" charset="0"/>
              </a:rPr>
              <a:t>.</a:t>
            </a:r>
            <a:endParaRPr kumimoji="1" lang="en-US" altLang="zh-CN" b="1" dirty="0">
              <a:solidFill>
                <a:srgbClr val="FF0000"/>
              </a:solidFill>
              <a:latin typeface="Arial" panose="020B0604020202020204" pitchFamily="34" charset="0"/>
              <a:cs typeface="Arial" panose="020B0604020202020204" pitchFamily="34" charset="0"/>
            </a:endParaRPr>
          </a:p>
        </p:txBody>
      </p:sp>
      <p:sp>
        <p:nvSpPr>
          <p:cNvPr id="22" name="矩形 21">
            <a:extLst>
              <a:ext uri="{FF2B5EF4-FFF2-40B4-BE49-F238E27FC236}">
                <a16:creationId xmlns:a16="http://schemas.microsoft.com/office/drawing/2014/main" id="{C4CE78B0-D276-4B1D-B2F6-7EFC762397C4}"/>
              </a:ext>
            </a:extLst>
          </p:cNvPr>
          <p:cNvSpPr/>
          <p:nvPr/>
        </p:nvSpPr>
        <p:spPr>
          <a:xfrm>
            <a:off x="7436970" y="2812006"/>
            <a:ext cx="4336414"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q"/>
            </a:pPr>
            <a:r>
              <a:rPr kumimoji="1" lang="en-US" altLang="zh-CN" dirty="0">
                <a:latin typeface="Arial" panose="020B0604020202020204" pitchFamily="34" charset="0"/>
                <a:cs typeface="Arial" panose="020B0604020202020204" pitchFamily="34" charset="0"/>
              </a:rPr>
              <a:t>T</a:t>
            </a:r>
            <a:r>
              <a:rPr kumimoji="1" lang="zh-CN" altLang="en-US" dirty="0">
                <a:latin typeface="Arial" panose="020B0604020202020204" pitchFamily="34" charset="0"/>
                <a:cs typeface="Arial" panose="020B0604020202020204" pitchFamily="34" charset="0"/>
              </a:rPr>
              <a:t>he </a:t>
            </a:r>
            <a:r>
              <a:rPr kumimoji="1" lang="zh-CN" altLang="en-US" b="1" dirty="0">
                <a:solidFill>
                  <a:srgbClr val="FF0000"/>
                </a:solidFill>
                <a:latin typeface="Arial" panose="020B0604020202020204" pitchFamily="34" charset="0"/>
                <a:cs typeface="Arial" panose="020B0604020202020204" pitchFamily="34" charset="0"/>
              </a:rPr>
              <a:t>retransmission scheme </a:t>
            </a:r>
            <a:r>
              <a:rPr kumimoji="1" lang="zh-CN" altLang="en-US" dirty="0">
                <a:latin typeface="Arial" panose="020B0604020202020204" pitchFamily="34" charset="0"/>
                <a:cs typeface="Arial" panose="020B0604020202020204" pitchFamily="34" charset="0"/>
              </a:rPr>
              <a:t>is investigated against CSI errors to reduce the AoI.</a:t>
            </a:r>
            <a:endParaRPr kumimoji="1" lang="en-US" altLang="zh-C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kumimoji="1" lang="en-US" altLang="zh-CN" dirty="0">
                <a:latin typeface="Arial" panose="020B0604020202020204" pitchFamily="34" charset="0"/>
                <a:cs typeface="Arial" panose="020B0604020202020204" pitchFamily="34" charset="0"/>
              </a:rPr>
              <a:t>The retransmission will lead to the </a:t>
            </a:r>
            <a:r>
              <a:rPr kumimoji="1" lang="en-US" altLang="zh-CN" b="1" dirty="0">
                <a:solidFill>
                  <a:srgbClr val="FF0000"/>
                </a:solidFill>
                <a:latin typeface="Arial" panose="020B0604020202020204" pitchFamily="34" charset="0"/>
                <a:cs typeface="Arial" panose="020B0604020202020204" pitchFamily="34" charset="0"/>
              </a:rPr>
              <a:t>energy consumption </a:t>
            </a:r>
            <a:r>
              <a:rPr kumimoji="1" lang="en-US" altLang="zh-CN" dirty="0">
                <a:latin typeface="Arial" panose="020B0604020202020204" pitchFamily="34" charset="0"/>
                <a:cs typeface="Arial" panose="020B0604020202020204" pitchFamily="34" charset="0"/>
              </a:rPr>
              <a:t>of the IoT device </a:t>
            </a:r>
            <a:r>
              <a:rPr kumimoji="1" lang="en-US" altLang="zh-CN" b="1" dirty="0">
                <a:solidFill>
                  <a:srgbClr val="FF0000"/>
                </a:solidFill>
                <a:latin typeface="Arial" panose="020B0604020202020204" pitchFamily="34" charset="0"/>
                <a:cs typeface="Arial" panose="020B0604020202020204" pitchFamily="34" charset="0"/>
              </a:rPr>
              <a:t>increase dramatically</a:t>
            </a:r>
            <a:r>
              <a:rPr kumimoji="1" lang="en-US" altLang="zh-CN" dirty="0">
                <a:latin typeface="Arial" panose="020B0604020202020204" pitchFamily="34" charset="0"/>
                <a:cs typeface="Arial" panose="020B0604020202020204" pitchFamily="34" charset="0"/>
              </a:rPr>
              <a:t>, especially when the IoT device is used to retransmit the same updates for infinite times</a:t>
            </a:r>
            <a:endParaRPr kumimoji="1" lang="zh-CN" altLang="en-US" dirty="0">
              <a:latin typeface="Arial" panose="020B0604020202020204" pitchFamily="34" charset="0"/>
              <a:cs typeface="Arial" panose="020B0604020202020204" pitchFamily="34" charset="0"/>
            </a:endParaRPr>
          </a:p>
        </p:txBody>
      </p:sp>
      <p:pic>
        <p:nvPicPr>
          <p:cNvPr id="23" name="图片 22">
            <a:extLst>
              <a:ext uri="{FF2B5EF4-FFF2-40B4-BE49-F238E27FC236}">
                <a16:creationId xmlns:a16="http://schemas.microsoft.com/office/drawing/2014/main" id="{FD1013BC-92D8-4E89-B86E-7FE5399AD39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587" t="28396" r="7778" b="32763"/>
          <a:stretch/>
        </p:blipFill>
        <p:spPr>
          <a:xfrm>
            <a:off x="6095999" y="3386770"/>
            <a:ext cx="1279402" cy="1089066"/>
          </a:xfrm>
          <a:prstGeom prst="rect">
            <a:avLst/>
          </a:prstGeom>
        </p:spPr>
      </p:pic>
      <p:sp>
        <p:nvSpPr>
          <p:cNvPr id="24" name="文本框 23">
            <a:extLst>
              <a:ext uri="{FF2B5EF4-FFF2-40B4-BE49-F238E27FC236}">
                <a16:creationId xmlns:a16="http://schemas.microsoft.com/office/drawing/2014/main" id="{95EC9220-603F-402B-813A-8C94B9067215}"/>
              </a:ext>
            </a:extLst>
          </p:cNvPr>
          <p:cNvSpPr txBox="1"/>
          <p:nvPr/>
        </p:nvSpPr>
        <p:spPr>
          <a:xfrm>
            <a:off x="1422780" y="5491664"/>
            <a:ext cx="8465409" cy="646331"/>
          </a:xfrm>
          <a:prstGeom prst="rect">
            <a:avLst/>
          </a:prstGeom>
          <a:solidFill>
            <a:srgbClr val="92D050"/>
          </a:solidFill>
        </p:spPr>
        <p:txBody>
          <a:bodyPr wrap="square">
            <a:spAutoFit/>
          </a:bodyPr>
          <a:lstStyle/>
          <a:p>
            <a:r>
              <a:rPr lang="en-US" altLang="zh-CN" b="1" dirty="0"/>
              <a:t>A</a:t>
            </a:r>
            <a:r>
              <a:rPr lang="zh-CN" altLang="en-US" b="1" dirty="0"/>
              <a:t> key open problem is to consider </a:t>
            </a:r>
            <a:r>
              <a:rPr lang="zh-CN" altLang="en-US" b="1" dirty="0">
                <a:solidFill>
                  <a:srgbClr val="FF0000"/>
                </a:solidFill>
              </a:rPr>
              <a:t>the case of imperfect CSI </a:t>
            </a:r>
            <a:r>
              <a:rPr lang="zh-CN" altLang="en-US" b="1" dirty="0"/>
              <a:t>and investigate </a:t>
            </a:r>
            <a:r>
              <a:rPr lang="zh-CN" altLang="en-US" b="1" dirty="0">
                <a:solidFill>
                  <a:srgbClr val="FF0000"/>
                </a:solidFill>
              </a:rPr>
              <a:t>how CSI error effects may be mitigated through quantitative designs.</a:t>
            </a:r>
          </a:p>
        </p:txBody>
      </p:sp>
    </p:spTree>
    <p:extLst>
      <p:ext uri="{BB962C8B-B14F-4D97-AF65-F5344CB8AC3E}">
        <p14:creationId xmlns:p14="http://schemas.microsoft.com/office/powerpoint/2010/main" val="354831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34</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2: Body Area Networks</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12" name="图片 11">
            <a:extLst>
              <a:ext uri="{FF2B5EF4-FFF2-40B4-BE49-F238E27FC236}">
                <a16:creationId xmlns:a16="http://schemas.microsoft.com/office/drawing/2014/main" id="{67198D26-C612-4061-A9E6-2AE223B19AE9}"/>
              </a:ext>
            </a:extLst>
          </p:cNvPr>
          <p:cNvPicPr>
            <a:picLocks noChangeAspect="1"/>
          </p:cNvPicPr>
          <p:nvPr/>
        </p:nvPicPr>
        <p:blipFill>
          <a:blip r:embed="rId3"/>
          <a:stretch>
            <a:fillRect/>
          </a:stretch>
        </p:blipFill>
        <p:spPr>
          <a:xfrm>
            <a:off x="4587794" y="1028795"/>
            <a:ext cx="7604205" cy="5342763"/>
          </a:xfrm>
          <a:prstGeom prst="rect">
            <a:avLst/>
          </a:prstGeom>
        </p:spPr>
      </p:pic>
      <p:sp>
        <p:nvSpPr>
          <p:cNvPr id="13" name="文本框 12">
            <a:extLst>
              <a:ext uri="{FF2B5EF4-FFF2-40B4-BE49-F238E27FC236}">
                <a16:creationId xmlns:a16="http://schemas.microsoft.com/office/drawing/2014/main" id="{2826C082-912B-40CA-9669-0AF7ACC5ACFA}"/>
              </a:ext>
            </a:extLst>
          </p:cNvPr>
          <p:cNvSpPr txBox="1"/>
          <p:nvPr/>
        </p:nvSpPr>
        <p:spPr>
          <a:xfrm>
            <a:off x="211873" y="1028795"/>
            <a:ext cx="609407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altLang="zh-CN" sz="2800" b="1" dirty="0">
                <a:solidFill>
                  <a:srgbClr val="035F78"/>
                </a:solidFill>
                <a:latin typeface="Arial" panose="020B0604020202020204" pitchFamily="34" charset="0"/>
                <a:cs typeface="Arial" panose="020B0604020202020204" pitchFamily="34" charset="0"/>
              </a:rPr>
              <a:t>System model</a:t>
            </a:r>
          </a:p>
        </p:txBody>
      </p:sp>
      <p:sp>
        <p:nvSpPr>
          <p:cNvPr id="10" name="文本框 9">
            <a:extLst>
              <a:ext uri="{FF2B5EF4-FFF2-40B4-BE49-F238E27FC236}">
                <a16:creationId xmlns:a16="http://schemas.microsoft.com/office/drawing/2014/main" id="{C753D442-2D27-4116-89F6-FDD0273F4DB6}"/>
              </a:ext>
            </a:extLst>
          </p:cNvPr>
          <p:cNvSpPr txBox="1"/>
          <p:nvPr/>
        </p:nvSpPr>
        <p:spPr>
          <a:xfrm>
            <a:off x="384134" y="2185915"/>
            <a:ext cx="3995361" cy="3665619"/>
          </a:xfrm>
          <a:prstGeom prst="rect">
            <a:avLst/>
          </a:prstGeom>
          <a:noFill/>
        </p:spPr>
        <p:txBody>
          <a:bodyPr wrap="square">
            <a:spAutoFit/>
          </a:bodyPr>
          <a:lstStyle/>
          <a:p>
            <a:pPr marL="0" marR="0" lvl="0" indent="0" algn="just" defTabSz="0" rtl="0" eaLnBrk="0" fontAlgn="base" latinLnBrk="0" hangingPunct="0">
              <a:lnSpc>
                <a:spcPct val="100000"/>
              </a:lnSpc>
              <a:spcBef>
                <a:spcPct val="30000"/>
              </a:spcBef>
              <a:spcAft>
                <a:spcPct val="0"/>
              </a:spcAft>
              <a:buClrTx/>
              <a:buSzTx/>
              <a:buFontTx/>
              <a:buNone/>
              <a:tabLst/>
              <a:defRPr/>
            </a:pPr>
            <a:r>
              <a:rPr lang="en-US" altLang="zh-CN" sz="1800" dirty="0">
                <a:latin typeface="Arial" panose="020B0604020202020204" pitchFamily="34" charset="0"/>
                <a:cs typeface="Arial" panose="020B0604020202020204" pitchFamily="34" charset="0"/>
              </a:rPr>
              <a:t>As shown in this picture, we consider </a:t>
            </a:r>
            <a:r>
              <a:rPr lang="en-US" altLang="zh-CN" sz="1800" b="1" dirty="0">
                <a:solidFill>
                  <a:srgbClr val="FF0000"/>
                </a:solidFill>
                <a:latin typeface="Arial" panose="020B0604020202020204" pitchFamily="34" charset="0"/>
                <a:cs typeface="Arial" panose="020B0604020202020204" pitchFamily="34" charset="0"/>
              </a:rPr>
              <a:t>a single-hop cellular IoT </a:t>
            </a:r>
            <a:r>
              <a:rPr lang="en-US" altLang="zh-CN" sz="1800" dirty="0">
                <a:latin typeface="Arial" panose="020B0604020202020204" pitchFamily="34" charset="0"/>
                <a:cs typeface="Arial" panose="020B0604020202020204" pitchFamily="34" charset="0"/>
              </a:rPr>
              <a:t>to support healthcare IoT applications: </a:t>
            </a:r>
          </a:p>
          <a:p>
            <a:pPr marL="0" marR="0" lvl="0" indent="0" algn="just" defTabSz="0" rtl="0" eaLnBrk="0" fontAlgn="base" latinLnBrk="0" hangingPunct="0">
              <a:lnSpc>
                <a:spcPct val="100000"/>
              </a:lnSpc>
              <a:spcBef>
                <a:spcPct val="30000"/>
              </a:spcBef>
              <a:spcAft>
                <a:spcPct val="0"/>
              </a:spcAft>
              <a:buClrTx/>
              <a:buSzTx/>
              <a:buFontTx/>
              <a:buNone/>
              <a:tabLst/>
              <a:defRPr/>
            </a:pPr>
            <a:endParaRPr lang="en-US" altLang="zh-CN" sz="1800" dirty="0">
              <a:latin typeface="Arial" panose="020B0604020202020204" pitchFamily="34" charset="0"/>
              <a:cs typeface="Arial" panose="020B0604020202020204" pitchFamily="34" charset="0"/>
            </a:endParaRPr>
          </a:p>
          <a:p>
            <a:pPr marL="342900" marR="0" lvl="0" indent="-342900" algn="just" defTabSz="0" rtl="0" eaLnBrk="0" fontAlgn="base" latinLnBrk="0" hangingPunct="0">
              <a:lnSpc>
                <a:spcPct val="100000"/>
              </a:lnSpc>
              <a:spcBef>
                <a:spcPct val="30000"/>
              </a:spcBef>
              <a:spcAft>
                <a:spcPct val="0"/>
              </a:spcAft>
              <a:buClrTx/>
              <a:buSzTx/>
              <a:buFont typeface="+mj-lt"/>
              <a:buAutoNum type="arabicPeriod"/>
              <a:tabLst/>
              <a:defRPr/>
            </a:pPr>
            <a:r>
              <a:rPr lang="en-US" altLang="zh-CN" sz="1800" dirty="0">
                <a:latin typeface="Arial" panose="020B0604020202020204" pitchFamily="34" charset="0"/>
                <a:cs typeface="Arial" panose="020B0604020202020204" pitchFamily="34" charset="0"/>
              </a:rPr>
              <a:t>the wearable IoT devices </a:t>
            </a:r>
            <a:r>
              <a:rPr lang="en-US" altLang="zh-CN" sz="1800" b="1" dirty="0">
                <a:solidFill>
                  <a:srgbClr val="FF0000"/>
                </a:solidFill>
                <a:latin typeface="Arial" panose="020B0604020202020204" pitchFamily="34" charset="0"/>
                <a:cs typeface="Arial" panose="020B0604020202020204" pitchFamily="34" charset="0"/>
              </a:rPr>
              <a:t>harvest wireless RF energy</a:t>
            </a:r>
            <a:r>
              <a:rPr lang="en-US" altLang="zh-CN" sz="1800" b="1"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from a dedicated power cell BS </a:t>
            </a:r>
          </a:p>
          <a:p>
            <a:pPr marL="342900" marR="0" lvl="0" indent="-342900" algn="just" defTabSz="0" rtl="0" eaLnBrk="0" fontAlgn="base" latinLnBrk="0" hangingPunct="0">
              <a:lnSpc>
                <a:spcPct val="100000"/>
              </a:lnSpc>
              <a:spcBef>
                <a:spcPct val="30000"/>
              </a:spcBef>
              <a:spcAft>
                <a:spcPct val="0"/>
              </a:spcAft>
              <a:buClrTx/>
              <a:buSzTx/>
              <a:buFont typeface="+mj-lt"/>
              <a:buAutoNum type="arabicPeriod"/>
              <a:tabLst/>
              <a:defRPr/>
            </a:pPr>
            <a:r>
              <a:rPr lang="en-US" altLang="zh-CN" sz="1800" dirty="0">
                <a:latin typeface="Arial" panose="020B0604020202020204" pitchFamily="34" charset="0"/>
                <a:cs typeface="Arial" panose="020B0604020202020204" pitchFamily="34" charset="0"/>
              </a:rPr>
              <a:t>the wearable IoT devices send </a:t>
            </a:r>
            <a:r>
              <a:rPr lang="en-US" altLang="zh-CN" sz="1800" b="1" dirty="0">
                <a:solidFill>
                  <a:srgbClr val="FF0000"/>
                </a:solidFill>
                <a:latin typeface="Arial" panose="020B0604020202020204" pitchFamily="34" charset="0"/>
                <a:cs typeface="Arial" panose="020B0604020202020204" pitchFamily="34" charset="0"/>
              </a:rPr>
              <a:t>their sensing physiological information signals</a:t>
            </a:r>
            <a:r>
              <a:rPr lang="en-US" altLang="zh-CN" sz="1800" b="1" dirty="0">
                <a:latin typeface="Arial" panose="020B0604020202020204" pitchFamily="34" charset="0"/>
                <a:cs typeface="Arial" panose="020B0604020202020204" pitchFamily="34" charset="0"/>
              </a:rPr>
              <a:t> </a:t>
            </a:r>
            <a:r>
              <a:rPr lang="en-US" altLang="zh-CN" sz="1800" dirty="0">
                <a:latin typeface="Arial" panose="020B0604020202020204" pitchFamily="34" charset="0"/>
                <a:cs typeface="Arial" panose="020B0604020202020204" pitchFamily="34" charset="0"/>
              </a:rPr>
              <a:t>to a separate information receiving cell BS.</a:t>
            </a:r>
          </a:p>
        </p:txBody>
      </p:sp>
    </p:spTree>
    <p:extLst>
      <p:ext uri="{BB962C8B-B14F-4D97-AF65-F5344CB8AC3E}">
        <p14:creationId xmlns:p14="http://schemas.microsoft.com/office/powerpoint/2010/main" val="3558541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35</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Age of Information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B4D4FDAA-4132-4197-A2B2-BE60BF7ED43A}"/>
              </a:ext>
            </a:extLst>
          </p:cNvPr>
          <p:cNvSpPr txBox="1"/>
          <p:nvPr/>
        </p:nvSpPr>
        <p:spPr>
          <a:xfrm>
            <a:off x="211873" y="1096301"/>
            <a:ext cx="6857999" cy="954107"/>
          </a:xfrm>
          <a:prstGeom prst="rect">
            <a:avLst/>
          </a:prstGeom>
          <a:noFill/>
          <a:ln>
            <a:noFill/>
          </a:ln>
        </p:spPr>
        <p:txBody>
          <a:bodyPr wrap="square">
            <a:spAutoFit/>
          </a:bodyPr>
          <a:lstStyle>
            <a:defPPr>
              <a:defRPr lang="zh-CN"/>
            </a:defPPr>
            <a:lvl1pPr marL="0" marR="0" lvl="0" indent="0" defTabSz="914400" eaLnBrk="1" latinLnBrk="0" hangingPunct="1">
              <a:lnSpc>
                <a:spcPct val="100000"/>
              </a:lnSpc>
              <a:buClrTx/>
              <a:buSzTx/>
              <a:buNone/>
              <a:tabLst/>
              <a:defRPr kumimoji="0" sz="2000" b="1" i="0" u="none" strike="noStrike" cap="none" spc="0" normalizeH="0" baseline="0">
                <a:ln>
                  <a:noFill/>
                </a:ln>
                <a:solidFill>
                  <a:srgbClr val="000000"/>
                </a:solidFill>
                <a:effectLst/>
                <a:uLnTx/>
                <a:uFillTx/>
                <a:cs typeface="Arial" panose="020B0604020202020204" pitchFamily="34" charset="0"/>
              </a:defRPr>
            </a:lvl1pPr>
          </a:lstStyle>
          <a:p>
            <a:r>
              <a:rPr lang="en-US" altLang="zh-CN" sz="2800" dirty="0">
                <a:solidFill>
                  <a:srgbClr val="035F78"/>
                </a:solidFill>
                <a:latin typeface="Arial" panose="020B0604020202020204" pitchFamily="34" charset="0"/>
              </a:rPr>
              <a:t>Age of Information</a:t>
            </a:r>
            <a:r>
              <a:rPr lang="en-US" sz="2800" dirty="0">
                <a:solidFill>
                  <a:srgbClr val="035F78"/>
                </a:solidFill>
                <a:latin typeface="Arial" panose="020B0604020202020204" pitchFamily="34" charset="0"/>
              </a:rPr>
              <a:t>= Time – Timestamp</a:t>
            </a:r>
          </a:p>
          <a:p>
            <a:endParaRPr lang="en-US" altLang="zh-CN" sz="2800" dirty="0">
              <a:solidFill>
                <a:srgbClr val="035F78"/>
              </a:solidFill>
              <a:latin typeface="Arial" panose="020B0604020202020204" pitchFamily="34" charset="0"/>
            </a:endParaRPr>
          </a:p>
        </p:txBody>
      </p:sp>
      <p:sp>
        <p:nvSpPr>
          <p:cNvPr id="19" name="文本框 18">
            <a:extLst>
              <a:ext uri="{FF2B5EF4-FFF2-40B4-BE49-F238E27FC236}">
                <a16:creationId xmlns:a16="http://schemas.microsoft.com/office/drawing/2014/main" id="{06192D72-92DD-485F-AB6F-6B97546B0A73}"/>
              </a:ext>
            </a:extLst>
          </p:cNvPr>
          <p:cNvSpPr txBox="1"/>
          <p:nvPr/>
        </p:nvSpPr>
        <p:spPr>
          <a:xfrm>
            <a:off x="7651642" y="6488668"/>
            <a:ext cx="6093994"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Evolutions of </a:t>
            </a:r>
            <a:r>
              <a:rPr lang="en-US" altLang="zh-CN" sz="1800" b="0" i="0" u="none" strike="noStrike" baseline="0" dirty="0" err="1">
                <a:latin typeface="Arial" panose="020B0604020202020204" pitchFamily="34" charset="0"/>
                <a:cs typeface="Arial" panose="020B0604020202020204" pitchFamily="34" charset="0"/>
              </a:rPr>
              <a:t>AoI</a:t>
            </a:r>
            <a:r>
              <a:rPr lang="en-US" altLang="zh-CN" sz="1800" b="0" i="0" u="none" strike="noStrike" baseline="0" dirty="0">
                <a:latin typeface="Arial" panose="020B0604020202020204" pitchFamily="34" charset="0"/>
                <a:cs typeface="Arial" panose="020B0604020202020204" pitchFamily="34" charset="0"/>
              </a:rPr>
              <a:t> function.</a:t>
            </a:r>
            <a:endParaRPr lang="zh-CN" altLang="en-US" dirty="0">
              <a:latin typeface="Arial" panose="020B0604020202020204" pitchFamily="34" charset="0"/>
              <a:cs typeface="Arial" panose="020B0604020202020204" pitchFamily="34" charset="0"/>
            </a:endParaRPr>
          </a:p>
        </p:txBody>
      </p:sp>
      <p:pic>
        <p:nvPicPr>
          <p:cNvPr id="12" name="图片 14">
            <a:extLst>
              <a:ext uri="{FF2B5EF4-FFF2-40B4-BE49-F238E27FC236}">
                <a16:creationId xmlns:a16="http://schemas.microsoft.com/office/drawing/2014/main" id="{A6F0043C-8A55-5A44-AA57-354F87719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312" y="2113212"/>
            <a:ext cx="4495800" cy="2436724"/>
          </a:xfrm>
          <a:prstGeom prst="rect">
            <a:avLst/>
          </a:prstGeom>
        </p:spPr>
      </p:pic>
      <p:pic>
        <p:nvPicPr>
          <p:cNvPr id="13" name="图片 9">
            <a:extLst>
              <a:ext uri="{FF2B5EF4-FFF2-40B4-BE49-F238E27FC236}">
                <a16:creationId xmlns:a16="http://schemas.microsoft.com/office/drawing/2014/main" id="{183D5060-9DFE-F446-8DFC-1DE13C23D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9026" y="2735557"/>
            <a:ext cx="4129685" cy="1530646"/>
          </a:xfrm>
          <a:prstGeom prst="rect">
            <a:avLst/>
          </a:prstGeom>
        </p:spPr>
      </p:pic>
      <p:sp>
        <p:nvSpPr>
          <p:cNvPr id="15" name="TextBox 14">
            <a:extLst>
              <a:ext uri="{FF2B5EF4-FFF2-40B4-BE49-F238E27FC236}">
                <a16:creationId xmlns:a16="http://schemas.microsoft.com/office/drawing/2014/main" id="{6B2EFDE0-5089-1745-B1DF-A5144E4E4596}"/>
              </a:ext>
            </a:extLst>
          </p:cNvPr>
          <p:cNvSpPr txBox="1"/>
          <p:nvPr/>
        </p:nvSpPr>
        <p:spPr>
          <a:xfrm>
            <a:off x="467543" y="4773420"/>
            <a:ext cx="11048999" cy="461665"/>
          </a:xfrm>
          <a:prstGeom prst="rect">
            <a:avLst/>
          </a:prstGeom>
          <a:noFill/>
        </p:spPr>
        <p:txBody>
          <a:bodyPr wrap="square" rtlCol="0">
            <a:spAutoFit/>
          </a:bodyPr>
          <a:lstStyle/>
          <a:p>
            <a:r>
              <a:rPr lang="en-US" sz="2400" dirty="0">
                <a:solidFill>
                  <a:srgbClr val="FF0000"/>
                </a:solidFill>
              </a:rPr>
              <a:t>Measure the “age of information” that destination know about a source node.</a:t>
            </a:r>
          </a:p>
        </p:txBody>
      </p:sp>
      <p:sp>
        <p:nvSpPr>
          <p:cNvPr id="16" name="TextBox 15">
            <a:extLst>
              <a:ext uri="{FF2B5EF4-FFF2-40B4-BE49-F238E27FC236}">
                <a16:creationId xmlns:a16="http://schemas.microsoft.com/office/drawing/2014/main" id="{0D02C261-F353-C246-B9A5-78D33317E453}"/>
              </a:ext>
            </a:extLst>
          </p:cNvPr>
          <p:cNvSpPr txBox="1"/>
          <p:nvPr/>
        </p:nvSpPr>
        <p:spPr>
          <a:xfrm>
            <a:off x="1373312" y="5415749"/>
            <a:ext cx="10429057" cy="830997"/>
          </a:xfrm>
          <a:prstGeom prst="rect">
            <a:avLst/>
          </a:prstGeom>
          <a:noFill/>
        </p:spPr>
        <p:txBody>
          <a:bodyPr wrap="square" rtlCol="0">
            <a:spAutoFit/>
          </a:bodyPr>
          <a:lstStyle/>
          <a:p>
            <a:r>
              <a:rPr lang="en-US" altLang="zh-CN" sz="2400" dirty="0">
                <a:solidFill>
                  <a:srgbClr val="FF0000"/>
                </a:solidFill>
              </a:rPr>
              <a:t>Potential application: UAV,  Uplink, Down link system in wireless communication </a:t>
            </a:r>
            <a:r>
              <a:rPr lang="en-US" sz="2400" dirty="0">
                <a:solidFill>
                  <a:srgbClr val="FF0000"/>
                </a:solidFill>
              </a:rPr>
              <a:t>IoT network, etc.</a:t>
            </a:r>
          </a:p>
        </p:txBody>
      </p:sp>
    </p:spTree>
    <p:extLst>
      <p:ext uri="{BB962C8B-B14F-4D97-AF65-F5344CB8AC3E}">
        <p14:creationId xmlns:p14="http://schemas.microsoft.com/office/powerpoint/2010/main" val="1306667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7B71A6C-7226-4CCC-AC7B-A00548779288}"/>
              </a:ext>
            </a:extLst>
          </p:cNvPr>
          <p:cNvPicPr>
            <a:picLocks noChangeAspect="1"/>
          </p:cNvPicPr>
          <p:nvPr/>
        </p:nvPicPr>
        <p:blipFill>
          <a:blip r:embed="rId3"/>
          <a:stretch>
            <a:fillRect/>
          </a:stretch>
        </p:blipFill>
        <p:spPr>
          <a:xfrm>
            <a:off x="2887745" y="4660052"/>
            <a:ext cx="2781300" cy="1981200"/>
          </a:xfrm>
          <a:prstGeom prst="rect">
            <a:avLst/>
          </a:prstGeom>
        </p:spPr>
      </p:pic>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36</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2: Problem Formulation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29" name="图片 28">
            <a:extLst>
              <a:ext uri="{FF2B5EF4-FFF2-40B4-BE49-F238E27FC236}">
                <a16:creationId xmlns:a16="http://schemas.microsoft.com/office/drawing/2014/main" id="{424845D2-6D79-4EDC-93ED-5414859D4E81}"/>
              </a:ext>
            </a:extLst>
          </p:cNvPr>
          <p:cNvPicPr>
            <a:picLocks noChangeAspect="1"/>
          </p:cNvPicPr>
          <p:nvPr/>
        </p:nvPicPr>
        <p:blipFill>
          <a:blip r:embed="rId4"/>
          <a:stretch>
            <a:fillRect/>
          </a:stretch>
        </p:blipFill>
        <p:spPr>
          <a:xfrm>
            <a:off x="2093952" y="2414920"/>
            <a:ext cx="495300" cy="390525"/>
          </a:xfrm>
          <a:prstGeom prst="rect">
            <a:avLst/>
          </a:prstGeom>
        </p:spPr>
      </p:pic>
      <p:sp>
        <p:nvSpPr>
          <p:cNvPr id="33" name="矩形 32">
            <a:extLst>
              <a:ext uri="{FF2B5EF4-FFF2-40B4-BE49-F238E27FC236}">
                <a16:creationId xmlns:a16="http://schemas.microsoft.com/office/drawing/2014/main" id="{9CD2BE30-EA48-4311-9C9E-395B9FE1B62E}"/>
              </a:ext>
            </a:extLst>
          </p:cNvPr>
          <p:cNvSpPr/>
          <p:nvPr/>
        </p:nvSpPr>
        <p:spPr bwMode="auto">
          <a:xfrm>
            <a:off x="2093952" y="911820"/>
            <a:ext cx="4878628" cy="5729432"/>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pic>
        <p:nvPicPr>
          <p:cNvPr id="34" name="图片 33">
            <a:extLst>
              <a:ext uri="{FF2B5EF4-FFF2-40B4-BE49-F238E27FC236}">
                <a16:creationId xmlns:a16="http://schemas.microsoft.com/office/drawing/2014/main" id="{61D8A27C-9B46-47FC-B39A-67C41F3D08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6257" y="2700832"/>
            <a:ext cx="724325" cy="724325"/>
          </a:xfrm>
          <a:prstGeom prst="rect">
            <a:avLst/>
          </a:prstGeom>
        </p:spPr>
      </p:pic>
      <p:sp>
        <p:nvSpPr>
          <p:cNvPr id="35" name="文本框 34">
            <a:extLst>
              <a:ext uri="{FF2B5EF4-FFF2-40B4-BE49-F238E27FC236}">
                <a16:creationId xmlns:a16="http://schemas.microsoft.com/office/drawing/2014/main" id="{D58F9793-3702-468E-9D5A-E3751FDCAE8F}"/>
              </a:ext>
            </a:extLst>
          </p:cNvPr>
          <p:cNvSpPr txBox="1"/>
          <p:nvPr/>
        </p:nvSpPr>
        <p:spPr>
          <a:xfrm>
            <a:off x="7154159" y="2248360"/>
            <a:ext cx="2762310" cy="369332"/>
          </a:xfrm>
          <a:prstGeom prst="rect">
            <a:avLst/>
          </a:prstGeom>
          <a:solidFill>
            <a:srgbClr val="FFFF00"/>
          </a:solidFill>
          <a:ln>
            <a:noFill/>
          </a:ln>
        </p:spPr>
        <p:txBody>
          <a:bodyPr wrap="square">
            <a:spAutoFit/>
          </a:bodyPr>
          <a:lstStyle>
            <a:defPPr>
              <a:defRPr lang="zh-CN"/>
            </a:defPPr>
          </a:lstStyle>
          <a:p>
            <a:r>
              <a:rPr lang="en-US" altLang="zh-CN" dirty="0" err="1">
                <a:latin typeface="Arial" panose="020B0604020202020204" pitchFamily="34" charset="0"/>
                <a:cs typeface="Arial" panose="020B0604020202020204" pitchFamily="34" charset="0"/>
              </a:rPr>
              <a:t>CVaR</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constraint</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36" name="箭头: 右 35">
            <a:extLst>
              <a:ext uri="{FF2B5EF4-FFF2-40B4-BE49-F238E27FC236}">
                <a16:creationId xmlns:a16="http://schemas.microsoft.com/office/drawing/2014/main" id="{081F2D02-91D2-471A-890C-DB0B5810A7BE}"/>
              </a:ext>
            </a:extLst>
          </p:cNvPr>
          <p:cNvSpPr/>
          <p:nvPr/>
        </p:nvSpPr>
        <p:spPr bwMode="auto">
          <a:xfrm>
            <a:off x="5993336" y="2233616"/>
            <a:ext cx="659544" cy="2423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37" name="文本框 36">
            <a:extLst>
              <a:ext uri="{FF2B5EF4-FFF2-40B4-BE49-F238E27FC236}">
                <a16:creationId xmlns:a16="http://schemas.microsoft.com/office/drawing/2014/main" id="{6B294827-6E6A-431E-97EC-C8878ED6C8B5}"/>
              </a:ext>
            </a:extLst>
          </p:cNvPr>
          <p:cNvSpPr txBox="1"/>
          <p:nvPr/>
        </p:nvSpPr>
        <p:spPr>
          <a:xfrm>
            <a:off x="7139869" y="4876211"/>
            <a:ext cx="1996733" cy="369332"/>
          </a:xfrm>
          <a:prstGeom prst="rect">
            <a:avLst/>
          </a:prstGeom>
          <a:solidFill>
            <a:srgbClr val="FFFF00"/>
          </a:solidFill>
          <a:ln>
            <a:noFill/>
          </a:ln>
        </p:spPr>
        <p:txBody>
          <a:bodyPr wrap="square">
            <a:spAutoFit/>
          </a:bodyPr>
          <a:lstStyle/>
          <a:p>
            <a:r>
              <a:rPr lang="en-US" altLang="zh-CN" dirty="0">
                <a:latin typeface="Arial" panose="020B0604020202020204" pitchFamily="34" charset="0"/>
                <a:cs typeface="Arial" panose="020B0604020202020204" pitchFamily="34" charset="0"/>
              </a:rPr>
              <a:t>P</a:t>
            </a:r>
            <a:r>
              <a:rPr lang="zh-CN" altLang="en-US" dirty="0">
                <a:latin typeface="Arial" panose="020B0604020202020204" pitchFamily="34" charset="0"/>
                <a:cs typeface="Arial" panose="020B0604020202020204" pitchFamily="34" charset="0"/>
              </a:rPr>
              <a:t>ower constraint</a:t>
            </a:r>
          </a:p>
        </p:txBody>
      </p:sp>
      <p:sp>
        <p:nvSpPr>
          <p:cNvPr id="38" name="文本框 37">
            <a:extLst>
              <a:ext uri="{FF2B5EF4-FFF2-40B4-BE49-F238E27FC236}">
                <a16:creationId xmlns:a16="http://schemas.microsoft.com/office/drawing/2014/main" id="{54C3C4B2-EE46-4BB4-9EF4-4660883C2969}"/>
              </a:ext>
            </a:extLst>
          </p:cNvPr>
          <p:cNvSpPr txBox="1"/>
          <p:nvPr/>
        </p:nvSpPr>
        <p:spPr>
          <a:xfrm>
            <a:off x="4768215" y="5250651"/>
            <a:ext cx="5329833" cy="369332"/>
          </a:xfrm>
          <a:prstGeom prst="rect">
            <a:avLst/>
          </a:prstGeom>
          <a:solidFill>
            <a:srgbClr val="FFFF00"/>
          </a:solidFill>
          <a:ln>
            <a:noFill/>
          </a:ln>
        </p:spPr>
        <p:txBody>
          <a:bodyPr wrap="square">
            <a:spAutoFit/>
          </a:bodyPr>
          <a:lstStyle>
            <a:defPPr>
              <a:defRPr lang="zh-CN"/>
            </a:defPPr>
          </a:lstStyle>
          <a:p>
            <a:r>
              <a:rPr lang="en-US" altLang="zh-CN" dirty="0">
                <a:latin typeface="Arial" panose="020B0604020202020204" pitchFamily="34" charset="0"/>
                <a:cs typeface="Arial" panose="020B0604020202020204" pitchFamily="34" charset="0"/>
              </a:rPr>
              <a:t>O</a:t>
            </a:r>
            <a:r>
              <a:rPr lang="zh-CN" altLang="en-US" dirty="0">
                <a:latin typeface="Arial" panose="020B0604020202020204" pitchFamily="34" charset="0"/>
                <a:cs typeface="Arial" panose="020B0604020202020204" pitchFamily="34" charset="0"/>
              </a:rPr>
              <a:t>utage probability constraint for energy harvesting</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0D74E193-4035-44D8-B309-D224DBDC83D7}"/>
              </a:ext>
            </a:extLst>
          </p:cNvPr>
          <p:cNvSpPr txBox="1"/>
          <p:nvPr/>
        </p:nvSpPr>
        <p:spPr>
          <a:xfrm>
            <a:off x="5126305" y="5559435"/>
            <a:ext cx="4878628" cy="369332"/>
          </a:xfrm>
          <a:prstGeom prst="rect">
            <a:avLst/>
          </a:prstGeom>
          <a:solidFill>
            <a:srgbClr val="FFFF00"/>
          </a:solidFill>
          <a:ln>
            <a:noFill/>
          </a:ln>
        </p:spPr>
        <p:txBody>
          <a:bodyPr wrap="square">
            <a:spAutoFit/>
          </a:bodyPr>
          <a:lstStyle/>
          <a:p>
            <a:r>
              <a:rPr lang="en-US" altLang="zh-CN" dirty="0">
                <a:latin typeface="Arial" panose="020B0604020202020204" pitchFamily="34" charset="0"/>
                <a:cs typeface="Arial" panose="020B0604020202020204" pitchFamily="34" charset="0"/>
              </a:rPr>
              <a:t>O</a:t>
            </a:r>
            <a:r>
              <a:rPr lang="zh-CN" altLang="en-US" dirty="0">
                <a:latin typeface="Arial" panose="020B0604020202020204" pitchFamily="34" charset="0"/>
                <a:cs typeface="Arial" panose="020B0604020202020204" pitchFamily="34" charset="0"/>
              </a:rPr>
              <a:t>utage probability constraint for transmission</a:t>
            </a:r>
          </a:p>
        </p:txBody>
      </p:sp>
      <p:sp>
        <p:nvSpPr>
          <p:cNvPr id="40" name="文本框 39">
            <a:extLst>
              <a:ext uri="{FF2B5EF4-FFF2-40B4-BE49-F238E27FC236}">
                <a16:creationId xmlns:a16="http://schemas.microsoft.com/office/drawing/2014/main" id="{FECA95EC-7011-447E-96EC-D4AF39DD2CF1}"/>
              </a:ext>
            </a:extLst>
          </p:cNvPr>
          <p:cNvSpPr txBox="1"/>
          <p:nvPr/>
        </p:nvSpPr>
        <p:spPr>
          <a:xfrm>
            <a:off x="7172074" y="3776536"/>
            <a:ext cx="3201957" cy="369332"/>
          </a:xfrm>
          <a:prstGeom prst="rect">
            <a:avLst/>
          </a:prstGeom>
          <a:solidFill>
            <a:srgbClr val="FFFF00"/>
          </a:solidFill>
          <a:ln>
            <a:noFill/>
          </a:ln>
        </p:spPr>
        <p:txBody>
          <a:bodyPr wrap="square">
            <a:spAutoFit/>
          </a:bodyPr>
          <a:lstStyle/>
          <a:p>
            <a:r>
              <a:rPr lang="en-US" altLang="zh-CN" dirty="0" err="1">
                <a:latin typeface="Arial" panose="020B0604020202020204" pitchFamily="34" charset="0"/>
                <a:cs typeface="Arial" panose="020B0604020202020204" pitchFamily="34" charset="0"/>
              </a:rPr>
              <a:t>CVaR</a:t>
            </a:r>
            <a:r>
              <a:rPr lang="en-US" altLang="zh-CN" dirty="0">
                <a:latin typeface="Arial" panose="020B0604020202020204" pitchFamily="34" charset="0"/>
                <a:cs typeface="Arial" panose="020B0604020202020204" pitchFamily="34" charset="0"/>
              </a:rPr>
              <a:t> </a:t>
            </a:r>
            <a:r>
              <a:rPr lang="zh-CN" altLang="en-US" dirty="0">
                <a:latin typeface="Arial" panose="020B0604020202020204" pitchFamily="34" charset="0"/>
                <a:cs typeface="Arial" panose="020B0604020202020204" pitchFamily="34" charset="0"/>
              </a:rPr>
              <a:t>constraint</a:t>
            </a:r>
            <a:r>
              <a:rPr lang="en-US" altLang="zh-CN"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
        <p:nvSpPr>
          <p:cNvPr id="41" name="箭头: 右 40">
            <a:extLst>
              <a:ext uri="{FF2B5EF4-FFF2-40B4-BE49-F238E27FC236}">
                <a16:creationId xmlns:a16="http://schemas.microsoft.com/office/drawing/2014/main" id="{4A0B9D53-4CA0-4C2E-85D2-C2E948CA070F}"/>
              </a:ext>
            </a:extLst>
          </p:cNvPr>
          <p:cNvSpPr/>
          <p:nvPr/>
        </p:nvSpPr>
        <p:spPr bwMode="auto">
          <a:xfrm>
            <a:off x="6011252" y="3761792"/>
            <a:ext cx="659544" cy="2423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sp>
        <p:nvSpPr>
          <p:cNvPr id="42" name="箭头: 右 41">
            <a:extLst>
              <a:ext uri="{FF2B5EF4-FFF2-40B4-BE49-F238E27FC236}">
                <a16:creationId xmlns:a16="http://schemas.microsoft.com/office/drawing/2014/main" id="{BF727370-C7DC-4BFF-BC3C-183BD498F99A}"/>
              </a:ext>
            </a:extLst>
          </p:cNvPr>
          <p:cNvSpPr/>
          <p:nvPr/>
        </p:nvSpPr>
        <p:spPr bwMode="auto">
          <a:xfrm>
            <a:off x="6011252" y="4761618"/>
            <a:ext cx="659544" cy="24232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pic>
        <p:nvPicPr>
          <p:cNvPr id="7" name="图片 6">
            <a:extLst>
              <a:ext uri="{FF2B5EF4-FFF2-40B4-BE49-F238E27FC236}">
                <a16:creationId xmlns:a16="http://schemas.microsoft.com/office/drawing/2014/main" id="{22F7903A-CFE6-418A-9674-4B660C10470B}"/>
              </a:ext>
            </a:extLst>
          </p:cNvPr>
          <p:cNvPicPr>
            <a:picLocks noChangeAspect="1"/>
          </p:cNvPicPr>
          <p:nvPr/>
        </p:nvPicPr>
        <p:blipFill>
          <a:blip r:embed="rId6"/>
          <a:stretch>
            <a:fillRect/>
          </a:stretch>
        </p:blipFill>
        <p:spPr>
          <a:xfrm>
            <a:off x="2867868" y="1680531"/>
            <a:ext cx="2800350" cy="1352550"/>
          </a:xfrm>
          <a:prstGeom prst="rect">
            <a:avLst/>
          </a:prstGeom>
        </p:spPr>
      </p:pic>
      <p:pic>
        <p:nvPicPr>
          <p:cNvPr id="9" name="图片 8">
            <a:extLst>
              <a:ext uri="{FF2B5EF4-FFF2-40B4-BE49-F238E27FC236}">
                <a16:creationId xmlns:a16="http://schemas.microsoft.com/office/drawing/2014/main" id="{39A799B9-F9EA-41A3-AC50-7E7CDD2E01FE}"/>
              </a:ext>
            </a:extLst>
          </p:cNvPr>
          <p:cNvPicPr>
            <a:picLocks noChangeAspect="1"/>
          </p:cNvPicPr>
          <p:nvPr/>
        </p:nvPicPr>
        <p:blipFill>
          <a:blip r:embed="rId7"/>
          <a:stretch>
            <a:fillRect/>
          </a:stretch>
        </p:blipFill>
        <p:spPr>
          <a:xfrm>
            <a:off x="2814632" y="3148645"/>
            <a:ext cx="3143250" cy="1352550"/>
          </a:xfrm>
          <a:prstGeom prst="rect">
            <a:avLst/>
          </a:prstGeom>
        </p:spPr>
      </p:pic>
      <p:pic>
        <p:nvPicPr>
          <p:cNvPr id="11" name="图片 10">
            <a:extLst>
              <a:ext uri="{FF2B5EF4-FFF2-40B4-BE49-F238E27FC236}">
                <a16:creationId xmlns:a16="http://schemas.microsoft.com/office/drawing/2014/main" id="{9E658799-0C09-4DFE-8056-2FC250B5928F}"/>
              </a:ext>
            </a:extLst>
          </p:cNvPr>
          <p:cNvPicPr>
            <a:picLocks noChangeAspect="1"/>
          </p:cNvPicPr>
          <p:nvPr/>
        </p:nvPicPr>
        <p:blipFill>
          <a:blip r:embed="rId8"/>
          <a:stretch>
            <a:fillRect/>
          </a:stretch>
        </p:blipFill>
        <p:spPr>
          <a:xfrm>
            <a:off x="2886646" y="1068925"/>
            <a:ext cx="2762794" cy="532177"/>
          </a:xfrm>
          <a:prstGeom prst="rect">
            <a:avLst/>
          </a:prstGeom>
        </p:spPr>
      </p:pic>
      <p:sp>
        <p:nvSpPr>
          <p:cNvPr id="3" name="矩形 2">
            <a:extLst>
              <a:ext uri="{FF2B5EF4-FFF2-40B4-BE49-F238E27FC236}">
                <a16:creationId xmlns:a16="http://schemas.microsoft.com/office/drawing/2014/main" id="{59A0C7C1-62C2-4781-B55D-41C2CE333727}"/>
              </a:ext>
            </a:extLst>
          </p:cNvPr>
          <p:cNvSpPr/>
          <p:nvPr/>
        </p:nvSpPr>
        <p:spPr>
          <a:xfrm>
            <a:off x="2793591" y="1616046"/>
            <a:ext cx="3139758" cy="1511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E0B3B3E2-8BB4-4B98-9E3C-038AEBA29D60}"/>
              </a:ext>
            </a:extLst>
          </p:cNvPr>
          <p:cNvSpPr/>
          <p:nvPr/>
        </p:nvSpPr>
        <p:spPr>
          <a:xfrm>
            <a:off x="2786036" y="3106262"/>
            <a:ext cx="3139758" cy="15114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57033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37</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2: CVAR Algorithm</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B207374A-17D2-463E-8107-4DD5226AD786}"/>
              </a:ext>
            </a:extLst>
          </p:cNvPr>
          <p:cNvPicPr>
            <a:picLocks noChangeAspect="1"/>
          </p:cNvPicPr>
          <p:nvPr/>
        </p:nvPicPr>
        <p:blipFill>
          <a:blip r:embed="rId3"/>
          <a:stretch>
            <a:fillRect/>
          </a:stretch>
        </p:blipFill>
        <p:spPr>
          <a:xfrm>
            <a:off x="1356308" y="1882749"/>
            <a:ext cx="10194007" cy="4867007"/>
          </a:xfrm>
          <a:prstGeom prst="rect">
            <a:avLst/>
          </a:prstGeom>
        </p:spPr>
      </p:pic>
      <p:sp>
        <p:nvSpPr>
          <p:cNvPr id="6" name="文本框 5">
            <a:extLst>
              <a:ext uri="{FF2B5EF4-FFF2-40B4-BE49-F238E27FC236}">
                <a16:creationId xmlns:a16="http://schemas.microsoft.com/office/drawing/2014/main" id="{996E9FCB-0171-4CEF-A82C-9B8C6EF084C9}"/>
              </a:ext>
            </a:extLst>
          </p:cNvPr>
          <p:cNvSpPr txBox="1"/>
          <p:nvPr/>
        </p:nvSpPr>
        <p:spPr>
          <a:xfrm>
            <a:off x="211873" y="1013857"/>
            <a:ext cx="11759548" cy="646331"/>
          </a:xfrm>
          <a:prstGeom prst="rect">
            <a:avLst/>
          </a:prstGeom>
          <a:noFill/>
        </p:spPr>
        <p:txBody>
          <a:bodyPr wrap="square">
            <a:spAutoFit/>
          </a:bodyPr>
          <a:lstStyle/>
          <a:p>
            <a:pPr algn="just"/>
            <a:r>
              <a:rPr lang="en-US" altLang="zh-CN" sz="1800" b="0" i="0" u="none" strike="noStrike" baseline="0" dirty="0">
                <a:latin typeface="Arial" panose="020B0604020202020204" pitchFamily="34" charset="0"/>
                <a:cs typeface="Arial" panose="020B0604020202020204" pitchFamily="34" charset="0"/>
              </a:rPr>
              <a:t>To get the optimal average </a:t>
            </a:r>
            <a:r>
              <a:rPr lang="en-US" altLang="zh-CN" sz="1800" b="0" i="0" u="none" strike="noStrike" baseline="0" dirty="0" err="1">
                <a:latin typeface="Arial" panose="020B0604020202020204" pitchFamily="34" charset="0"/>
                <a:cs typeface="Arial" panose="020B0604020202020204" pitchFamily="34" charset="0"/>
              </a:rPr>
              <a:t>AoI</a:t>
            </a:r>
            <a:r>
              <a:rPr lang="en-US" altLang="zh-CN" sz="1800" b="0" i="0" u="none" strike="noStrike" baseline="0" dirty="0">
                <a:latin typeface="Arial" panose="020B0604020202020204" pitchFamily="34" charset="0"/>
                <a:cs typeface="Arial" panose="020B0604020202020204" pitchFamily="34" charset="0"/>
              </a:rPr>
              <a:t>, we propose a </a:t>
            </a:r>
            <a:r>
              <a:rPr lang="en-US" altLang="zh-CN" sz="1800" b="1" i="0" u="none" strike="noStrike" baseline="0" dirty="0">
                <a:solidFill>
                  <a:srgbClr val="FF0000"/>
                </a:solidFill>
                <a:latin typeface="Arial" panose="020B0604020202020204" pitchFamily="34" charset="0"/>
                <a:cs typeface="Arial" panose="020B0604020202020204" pitchFamily="34" charset="0"/>
              </a:rPr>
              <a:t>low-complexity upper bound of </a:t>
            </a:r>
            <a:r>
              <a:rPr lang="en-US" altLang="zh-CN" sz="1800" b="1" i="0" u="none" strike="noStrike" baseline="0" dirty="0" err="1">
                <a:solidFill>
                  <a:srgbClr val="FF0000"/>
                </a:solidFill>
                <a:latin typeface="Arial" panose="020B0604020202020204" pitchFamily="34" charset="0"/>
                <a:cs typeface="Arial" panose="020B0604020202020204" pitchFamily="34" charset="0"/>
              </a:rPr>
              <a:t>AoI</a:t>
            </a:r>
            <a:r>
              <a:rPr lang="en-US" altLang="zh-CN" b="1" dirty="0">
                <a:solidFill>
                  <a:srgbClr val="FF0000"/>
                </a:solidFill>
                <a:latin typeface="Arial" panose="020B0604020202020204" pitchFamily="34" charset="0"/>
                <a:cs typeface="Arial" panose="020B0604020202020204" pitchFamily="34" charset="0"/>
              </a:rPr>
              <a:t> </a:t>
            </a:r>
            <a:r>
              <a:rPr lang="en-US" altLang="zh-CN" sz="1800" b="1" i="0" u="none" strike="noStrike" baseline="0" dirty="0">
                <a:solidFill>
                  <a:srgbClr val="FF0000"/>
                </a:solidFill>
                <a:latin typeface="Arial" panose="020B0604020202020204" pitchFamily="34" charset="0"/>
                <a:cs typeface="Arial" panose="020B0604020202020204" pitchFamily="34" charset="0"/>
              </a:rPr>
              <a:t>minimization </a:t>
            </a:r>
            <a:r>
              <a:rPr lang="en-US" altLang="zh-CN" b="1" dirty="0">
                <a:solidFill>
                  <a:srgbClr val="FF0000"/>
                </a:solidFill>
                <a:latin typeface="Arial" panose="020B0604020202020204" pitchFamily="34" charset="0"/>
                <a:cs typeface="Arial" panose="020B0604020202020204" pitchFamily="34" charset="0"/>
              </a:rPr>
              <a:t>(</a:t>
            </a:r>
            <a:r>
              <a:rPr lang="en-US" altLang="zh-CN" sz="1800" b="1" i="0" u="none" strike="noStrike" baseline="0" dirty="0">
                <a:solidFill>
                  <a:srgbClr val="FF0000"/>
                </a:solidFill>
                <a:latin typeface="Arial" panose="020B0604020202020204" pitchFamily="34" charset="0"/>
                <a:cs typeface="Arial" panose="020B0604020202020204" pitchFamily="34" charset="0"/>
              </a:rPr>
              <a:t>UBAM</a:t>
            </a:r>
            <a:r>
              <a:rPr lang="en-US" altLang="zh-CN" b="1" dirty="0">
                <a:solidFill>
                  <a:srgbClr val="FF0000"/>
                </a:solidFill>
                <a:latin typeface="Arial" panose="020B0604020202020204" pitchFamily="34" charset="0"/>
                <a:cs typeface="Arial" panose="020B0604020202020204" pitchFamily="34" charset="0"/>
              </a:rPr>
              <a:t>)</a:t>
            </a:r>
            <a:r>
              <a:rPr lang="en-US" altLang="zh-CN" sz="1800" b="1" i="0" u="none" strike="noStrike" baseline="0" dirty="0">
                <a:solidFill>
                  <a:srgbClr val="FF0000"/>
                </a:solidFill>
                <a:latin typeface="Arial" panose="020B0604020202020204" pitchFamily="34" charset="0"/>
                <a:cs typeface="Arial" panose="020B0604020202020204" pitchFamily="34" charset="0"/>
              </a:rPr>
              <a:t> </a:t>
            </a:r>
            <a:r>
              <a:rPr lang="en-US" altLang="zh-CN" sz="1800" b="0" i="0" u="none" strike="noStrike" baseline="0" dirty="0">
                <a:latin typeface="Arial" panose="020B0604020202020204" pitchFamily="34" charset="0"/>
                <a:cs typeface="Arial" panose="020B0604020202020204" pitchFamily="34" charset="0"/>
              </a:rPr>
              <a:t>algorithm in an iterative manner to address the </a:t>
            </a:r>
            <a:r>
              <a:rPr lang="en-US" altLang="zh-CN" sz="1800" b="1" i="0" u="none" strike="noStrike" baseline="0" dirty="0" err="1">
                <a:solidFill>
                  <a:srgbClr val="FF0000"/>
                </a:solidFill>
                <a:latin typeface="Arial" panose="020B0604020202020204" pitchFamily="34" charset="0"/>
                <a:cs typeface="Arial" panose="020B0604020202020204" pitchFamily="34" charset="0"/>
              </a:rPr>
              <a:t>distributionally</a:t>
            </a:r>
            <a:r>
              <a:rPr lang="en-US" altLang="zh-CN" b="1" dirty="0">
                <a:solidFill>
                  <a:srgbClr val="FF0000"/>
                </a:solidFill>
                <a:latin typeface="Arial" panose="020B0604020202020204" pitchFamily="34" charset="0"/>
                <a:cs typeface="Arial" panose="020B0604020202020204" pitchFamily="34" charset="0"/>
              </a:rPr>
              <a:t> </a:t>
            </a:r>
            <a:r>
              <a:rPr lang="en-US" altLang="zh-CN" sz="1800" b="1" i="0" u="none" strike="noStrike" baseline="0" dirty="0">
                <a:solidFill>
                  <a:srgbClr val="FF0000"/>
                </a:solidFill>
                <a:latin typeface="Arial" panose="020B0604020202020204" pitchFamily="34" charset="0"/>
                <a:cs typeface="Arial" panose="020B0604020202020204" pitchFamily="34" charset="0"/>
              </a:rPr>
              <a:t>robust optimization problem</a:t>
            </a:r>
            <a:r>
              <a:rPr lang="en-US" altLang="zh-CN" sz="1800" b="0" i="0" u="none" strike="noStrike" baseline="0" dirty="0">
                <a:latin typeface="Arial" panose="020B0604020202020204" pitchFamily="34" charset="0"/>
                <a:cs typeface="Arial" panose="020B0604020202020204" pitchFamily="34" charset="0"/>
              </a:rPr>
              <a: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63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38</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Application 2: Results</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592B3703-FD94-43E8-BE22-64961DAC03B5}"/>
              </a:ext>
            </a:extLst>
          </p:cNvPr>
          <p:cNvPicPr>
            <a:picLocks noChangeAspect="1"/>
          </p:cNvPicPr>
          <p:nvPr/>
        </p:nvPicPr>
        <p:blipFill>
          <a:blip r:embed="rId3"/>
          <a:stretch>
            <a:fillRect/>
          </a:stretch>
        </p:blipFill>
        <p:spPr>
          <a:xfrm>
            <a:off x="211873" y="1154673"/>
            <a:ext cx="6066185" cy="4658982"/>
          </a:xfrm>
          <a:prstGeom prst="rect">
            <a:avLst/>
          </a:prstGeom>
        </p:spPr>
      </p:pic>
      <p:pic>
        <p:nvPicPr>
          <p:cNvPr id="11" name="图片 10">
            <a:extLst>
              <a:ext uri="{FF2B5EF4-FFF2-40B4-BE49-F238E27FC236}">
                <a16:creationId xmlns:a16="http://schemas.microsoft.com/office/drawing/2014/main" id="{9F786AB3-E8F8-40FC-8B8A-E1A0E38ECBD0}"/>
              </a:ext>
            </a:extLst>
          </p:cNvPr>
          <p:cNvPicPr>
            <a:picLocks noChangeAspect="1"/>
          </p:cNvPicPr>
          <p:nvPr/>
        </p:nvPicPr>
        <p:blipFill>
          <a:blip r:embed="rId4"/>
          <a:stretch>
            <a:fillRect/>
          </a:stretch>
        </p:blipFill>
        <p:spPr>
          <a:xfrm>
            <a:off x="6212530" y="1119187"/>
            <a:ext cx="5762625" cy="4619625"/>
          </a:xfrm>
          <a:prstGeom prst="rect">
            <a:avLst/>
          </a:prstGeom>
        </p:spPr>
      </p:pic>
      <p:sp>
        <p:nvSpPr>
          <p:cNvPr id="14" name="文本框 13">
            <a:extLst>
              <a:ext uri="{FF2B5EF4-FFF2-40B4-BE49-F238E27FC236}">
                <a16:creationId xmlns:a16="http://schemas.microsoft.com/office/drawing/2014/main" id="{2ABC8E6B-ACAC-4AA1-B5A9-A8A30041618B}"/>
              </a:ext>
            </a:extLst>
          </p:cNvPr>
          <p:cNvSpPr txBox="1"/>
          <p:nvPr/>
        </p:nvSpPr>
        <p:spPr>
          <a:xfrm>
            <a:off x="475057" y="5920862"/>
            <a:ext cx="11241886" cy="646331"/>
          </a:xfrm>
          <a:prstGeom prst="rect">
            <a:avLst/>
          </a:prstGeom>
          <a:noFill/>
          <a:ln>
            <a:solidFill>
              <a:schemeClr val="accent1">
                <a:lumMod val="75000"/>
              </a:schemeClr>
            </a:solidFill>
          </a:ln>
        </p:spPr>
        <p:txBody>
          <a:bodyPr wrap="square">
            <a:spAutoFit/>
          </a:bodyPr>
          <a:lstStyle/>
          <a:p>
            <a:pPr algn="just"/>
            <a:r>
              <a:rPr lang="en-US" altLang="zh-CN" sz="1800" b="0" i="0" u="none" strike="noStrike" baseline="0" dirty="0">
                <a:latin typeface="Arial" panose="020B0604020202020204" pitchFamily="34" charset="0"/>
                <a:cs typeface="Arial" panose="020B0604020202020204" pitchFamily="34" charset="0"/>
              </a:rPr>
              <a:t>The energy harvesting and information transmission successful opportunities for each link become lower with more wearable IoT devices. In this sense, we find an </a:t>
            </a:r>
            <a:r>
              <a:rPr lang="en-US" altLang="zh-CN" sz="1800" b="1" i="0" u="none" strike="noStrike" baseline="0" dirty="0" err="1">
                <a:latin typeface="Arial" panose="020B0604020202020204" pitchFamily="34" charset="0"/>
                <a:cs typeface="Arial" panose="020B0604020202020204" pitchFamily="34" charset="0"/>
              </a:rPr>
              <a:t>AoI</a:t>
            </a:r>
            <a:r>
              <a:rPr lang="en-US" altLang="zh-CN" sz="1800" b="1" i="0" u="none" strike="noStrike" baseline="0" dirty="0">
                <a:latin typeface="Arial" panose="020B0604020202020204" pitchFamily="34" charset="0"/>
                <a:cs typeface="Arial" panose="020B0604020202020204" pitchFamily="34" charset="0"/>
              </a:rPr>
              <a:t>-energy tradeoff </a:t>
            </a:r>
            <a:r>
              <a:rPr lang="en-US" altLang="zh-CN" sz="1800" b="0" i="0" u="none" strike="noStrike" baseline="0" dirty="0">
                <a:latin typeface="Arial" panose="020B0604020202020204" pitchFamily="34" charset="0"/>
                <a:cs typeface="Arial" panose="020B0604020202020204" pitchFamily="34" charset="0"/>
              </a:rPr>
              <a:t>in the healthcare IoT system.</a:t>
            </a:r>
          </a:p>
        </p:txBody>
      </p:sp>
    </p:spTree>
    <p:extLst>
      <p:ext uri="{BB962C8B-B14F-4D97-AF65-F5344CB8AC3E}">
        <p14:creationId xmlns:p14="http://schemas.microsoft.com/office/powerpoint/2010/main" val="281983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8B537D-EC63-4A70-9DB1-19B2C65E287D}"/>
              </a:ext>
            </a:extLst>
          </p:cNvPr>
          <p:cNvSpPr>
            <a:spLocks noGrp="1"/>
          </p:cNvSpPr>
          <p:nvPr>
            <p:ph type="sldNum" sz="quarter" idx="12"/>
          </p:nvPr>
        </p:nvSpPr>
        <p:spPr/>
        <p:txBody>
          <a:bodyPr/>
          <a:lstStyle/>
          <a:p>
            <a:fld id="{4760F0FC-AD0F-4770-B8B3-8B319AEAE5E5}" type="slidenum">
              <a:rPr lang="zh-CN" altLang="en-US" smtClean="0"/>
              <a:pPr/>
              <a:t>39</a:t>
            </a:fld>
            <a:endParaRPr lang="zh-CN" altLang="en-US" dirty="0"/>
          </a:p>
        </p:txBody>
      </p:sp>
      <p:sp>
        <p:nvSpPr>
          <p:cNvPr id="3" name="矩形 22">
            <a:extLst>
              <a:ext uri="{FF2B5EF4-FFF2-40B4-BE49-F238E27FC236}">
                <a16:creationId xmlns:a16="http://schemas.microsoft.com/office/drawing/2014/main" id="{35FB8EEA-F53D-4E24-8E31-C0FA76048DBB}"/>
              </a:ext>
            </a:extLst>
          </p:cNvPr>
          <p:cNvSpPr>
            <a:spLocks noChangeArrowheads="1"/>
          </p:cNvSpPr>
          <p:nvPr/>
        </p:nvSpPr>
        <p:spPr bwMode="auto">
          <a:xfrm>
            <a:off x="805633" y="885281"/>
            <a:ext cx="105881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3200" b="1" dirty="0">
                <a:solidFill>
                  <a:srgbClr val="7030A0"/>
                </a:solidFill>
                <a:latin typeface="Arial" panose="020B0604020202020204" pitchFamily="34" charset="0"/>
                <a:ea typeface="微软雅黑 Light" panose="020B0502040204020203" pitchFamily="34" charset="-122"/>
                <a:cs typeface="Arial" panose="020B0604020202020204" pitchFamily="34" charset="0"/>
              </a:rPr>
              <a:t>Introduction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69F61D15-AF15-4319-BC4F-F534C2115637}"/>
              </a:ext>
            </a:extLst>
          </p:cNvPr>
          <p:cNvSpPr txBox="1"/>
          <p:nvPr/>
        </p:nvSpPr>
        <p:spPr>
          <a:xfrm>
            <a:off x="211873" y="144966"/>
            <a:ext cx="2910468"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Outline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6" name="矩形 22">
            <a:extLst>
              <a:ext uri="{FF2B5EF4-FFF2-40B4-BE49-F238E27FC236}">
                <a16:creationId xmlns:a16="http://schemas.microsoft.com/office/drawing/2014/main" id="{1B0489BA-3F26-44EE-B4FC-383EEDA1174C}"/>
              </a:ext>
            </a:extLst>
          </p:cNvPr>
          <p:cNvSpPr>
            <a:spLocks noChangeArrowheads="1"/>
          </p:cNvSpPr>
          <p:nvPr/>
        </p:nvSpPr>
        <p:spPr bwMode="auto">
          <a:xfrm>
            <a:off x="805633" y="2037060"/>
            <a:ext cx="113937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2: DRO, Risk Aversion, and </a:t>
            </a:r>
            <a:r>
              <a:rPr lang="en-US" altLang="zh-CN" b="1" dirty="0" err="1">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CVaR</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7" name="矩形 22">
            <a:extLst>
              <a:ext uri="{FF2B5EF4-FFF2-40B4-BE49-F238E27FC236}">
                <a16:creationId xmlns:a16="http://schemas.microsoft.com/office/drawing/2014/main" id="{4E414659-8104-4878-A9EE-A4FAF9DE3618}"/>
              </a:ext>
            </a:extLst>
          </p:cNvPr>
          <p:cNvSpPr>
            <a:spLocks noChangeArrowheads="1"/>
          </p:cNvSpPr>
          <p:nvPr/>
        </p:nvSpPr>
        <p:spPr bwMode="auto">
          <a:xfrm>
            <a:off x="805633" y="1494384"/>
            <a:ext cx="10055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1: Discrepancy-based DRO Optimization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8" name="矩形 22">
            <a:extLst>
              <a:ext uri="{FF2B5EF4-FFF2-40B4-BE49-F238E27FC236}">
                <a16:creationId xmlns:a16="http://schemas.microsoft.com/office/drawing/2014/main" id="{D7D8CD97-8679-467D-86C6-C316A38D4953}"/>
              </a:ext>
            </a:extLst>
          </p:cNvPr>
          <p:cNvSpPr>
            <a:spLocks noChangeArrowheads="1"/>
          </p:cNvSpPr>
          <p:nvPr/>
        </p:nvSpPr>
        <p:spPr bwMode="auto">
          <a:xfrm>
            <a:off x="805633" y="4404144"/>
            <a:ext cx="7112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Conclusion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2" name="矩形 22">
            <a:extLst>
              <a:ext uri="{FF2B5EF4-FFF2-40B4-BE49-F238E27FC236}">
                <a16:creationId xmlns:a16="http://schemas.microsoft.com/office/drawing/2014/main" id="{F58979FE-60A3-1A45-8899-024CCA410BBA}"/>
              </a:ext>
            </a:extLst>
          </p:cNvPr>
          <p:cNvSpPr>
            <a:spLocks noChangeArrowheads="1"/>
          </p:cNvSpPr>
          <p:nvPr/>
        </p:nvSpPr>
        <p:spPr bwMode="auto">
          <a:xfrm>
            <a:off x="805633" y="2628986"/>
            <a:ext cx="10055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Case 3: DRO Based Reinforcement Learning</a:t>
            </a:r>
            <a:endParaRPr lang="zh-CN" altLang="en-US"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8" name="矩形 22">
            <a:extLst>
              <a:ext uri="{FF2B5EF4-FFF2-40B4-BE49-F238E27FC236}">
                <a16:creationId xmlns:a16="http://schemas.microsoft.com/office/drawing/2014/main" id="{C13D61F6-C05B-7E4A-A718-0792B50FFE82}"/>
              </a:ext>
            </a:extLst>
          </p:cNvPr>
          <p:cNvSpPr>
            <a:spLocks noChangeArrowheads="1"/>
          </p:cNvSpPr>
          <p:nvPr/>
        </p:nvSpPr>
        <p:spPr bwMode="auto">
          <a:xfrm>
            <a:off x="1196691" y="3273118"/>
            <a:ext cx="790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28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Distributionally</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Robust Policy </a:t>
            </a:r>
            <a:r>
              <a:rPr lang="en-US" altLang="zh-CN" sz="2800" b="1" dirty="0" err="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iIteration</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t>
            </a:r>
            <a:endParaRPr lang="zh-CN" altLang="en-US"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3" name="矩形 22">
            <a:extLst>
              <a:ext uri="{FF2B5EF4-FFF2-40B4-BE49-F238E27FC236}">
                <a16:creationId xmlns:a16="http://schemas.microsoft.com/office/drawing/2014/main" id="{8BB2578F-D0A5-C44D-88AC-A66BF2D6A15A}"/>
              </a:ext>
            </a:extLst>
          </p:cNvPr>
          <p:cNvSpPr>
            <a:spLocks noChangeArrowheads="1"/>
          </p:cNvSpPr>
          <p:nvPr/>
        </p:nvSpPr>
        <p:spPr bwMode="auto">
          <a:xfrm>
            <a:off x="1196690" y="3821567"/>
            <a:ext cx="790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2800" b="1">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Application III: </a:t>
            </a: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Well Logging</a:t>
            </a:r>
            <a:endParaRPr lang="zh-CN" altLang="en-US"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1520166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6DC8801-7861-41B3-AE93-918A3CD2249B}"/>
              </a:ext>
            </a:extLst>
          </p:cNvPr>
          <p:cNvSpPr>
            <a:spLocks noGrp="1"/>
          </p:cNvSpPr>
          <p:nvPr>
            <p:ph type="sldNum" sz="quarter" idx="12"/>
          </p:nvPr>
        </p:nvSpPr>
        <p:spPr>
          <a:xfrm>
            <a:off x="9375677" y="6384631"/>
            <a:ext cx="2743200" cy="365125"/>
          </a:xfrm>
        </p:spPr>
        <p:txBody>
          <a:bodyPr/>
          <a:lstStyle/>
          <a:p>
            <a:fld id="{4760F0FC-AD0F-4770-B8B3-8B319AEAE5E5}" type="slidenum">
              <a:rPr lang="zh-CN" altLang="en-US" smtClean="0"/>
              <a:pPr/>
              <a:t>4</a:t>
            </a:fld>
            <a:endParaRPr lang="zh-CN" altLang="en-US" dirty="0"/>
          </a:p>
        </p:txBody>
      </p:sp>
      <p:sp>
        <p:nvSpPr>
          <p:cNvPr id="4" name="文本框 3">
            <a:extLst>
              <a:ext uri="{FF2B5EF4-FFF2-40B4-BE49-F238E27FC236}">
                <a16:creationId xmlns:a16="http://schemas.microsoft.com/office/drawing/2014/main" id="{BCB91299-0CF7-4619-8B60-7C866EE811AA}"/>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Introduction </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1187A09-DAB8-4E9F-9BD9-6DE6B4543EFD}"/>
              </a:ext>
            </a:extLst>
          </p:cNvPr>
          <p:cNvSpPr txBox="1"/>
          <p:nvPr/>
        </p:nvSpPr>
        <p:spPr>
          <a:xfrm>
            <a:off x="622567" y="1071149"/>
            <a:ext cx="10729374"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7030A0"/>
                </a:solidFill>
                <a:latin typeface="Times New Roman" panose="02020603050405020304" pitchFamily="18" charset="0"/>
                <a:cs typeface="Times New Roman" panose="02020603050405020304" pitchFamily="18" charset="0"/>
              </a:rPr>
              <a:t>Optimization Classification</a:t>
            </a:r>
            <a:endParaRPr lang="zh-CN" altLang="en-US" sz="2800" b="1"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矩形 6">
                <a:extLst>
                  <a:ext uri="{FF2B5EF4-FFF2-40B4-BE49-F238E27FC236}">
                    <a16:creationId xmlns:a16="http://schemas.microsoft.com/office/drawing/2014/main" id="{2C9E7574-DA55-B442-9921-EB1E93ABB9C7}"/>
                  </a:ext>
                </a:extLst>
              </p:cNvPr>
              <p:cNvSpPr/>
              <p:nvPr/>
            </p:nvSpPr>
            <p:spPr>
              <a:xfrm>
                <a:off x="622567" y="1817590"/>
                <a:ext cx="11010633" cy="4178067"/>
              </a:xfrm>
              <a:prstGeom prst="rect">
                <a:avLst/>
              </a:prstGeom>
            </p:spPr>
            <p:txBody>
              <a:bodyPr wrap="square">
                <a:spAutoFit/>
              </a:bodyPr>
              <a:lstStyle/>
              <a:p>
                <a:pPr marL="285750" indent="-285750">
                  <a:buFont typeface="Wingdings" panose="05000000000000000000" pitchFamily="2" charset="2"/>
                  <a:buChar char="Ø"/>
                </a:pPr>
                <a:r>
                  <a:rPr lang="en-US" sz="2400" b="1" i="1" dirty="0"/>
                  <a:t>Stochastic Programming (SP) </a:t>
                </a:r>
              </a:p>
              <a:p>
                <a:r>
                  <a:rPr lang="en-US" sz="2000" dirty="0"/>
                  <a:t>     assumes that the </a:t>
                </a:r>
                <a:r>
                  <a:rPr lang="en-US" sz="2000" i="1" dirty="0">
                    <a:solidFill>
                      <a:srgbClr val="FF0000"/>
                    </a:solidFill>
                  </a:rPr>
                  <a:t>probability distribution </a:t>
                </a:r>
                <a:r>
                  <a:rPr lang="en-US" sz="2000" dirty="0"/>
                  <a:t>of random parameters is </a:t>
                </a:r>
                <a:r>
                  <a:rPr lang="en-US" sz="2000" i="1" dirty="0">
                    <a:solidFill>
                      <a:srgbClr val="FF0000"/>
                    </a:solidFill>
                  </a:rPr>
                  <a:t>known</a:t>
                </a:r>
                <a:r>
                  <a:rPr lang="en-US" sz="2000" dirty="0">
                    <a:solidFill>
                      <a:srgbClr val="FF0000"/>
                    </a:solidFill>
                  </a:rPr>
                  <a:t> </a:t>
                </a:r>
                <a:r>
                  <a:rPr lang="en-US" sz="2000" dirty="0"/>
                  <a:t>(inferred     from the historical data). Objective is to </a:t>
                </a:r>
                <a:r>
                  <a:rPr lang="en-US" altLang="zh-CN" sz="2000" dirty="0"/>
                  <a:t>find a decision </a:t>
                </a:r>
                <a14:m>
                  <m:oMath xmlns:m="http://schemas.openxmlformats.org/officeDocument/2006/math">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 </m:t>
                    </m:r>
                  </m:oMath>
                </a14:m>
                <a:r>
                  <a:rPr lang="en-US" altLang="zh-CN" sz="2000" dirty="0"/>
                  <a:t>that </a:t>
                </a:r>
                <a:r>
                  <a:rPr lang="en-US" sz="2000" dirty="0"/>
                  <a:t>minimizes a functional of the </a:t>
                </a:r>
                <a:r>
                  <a:rPr lang="en-US" sz="2000" b="1" i="1" dirty="0">
                    <a:solidFill>
                      <a:srgbClr val="FF0000"/>
                    </a:solidFill>
                  </a:rPr>
                  <a:t>expected cost</a:t>
                </a:r>
                <a:r>
                  <a:rPr lang="en-US" sz="2000" dirty="0"/>
                  <a:t>.</a:t>
                </a:r>
              </a:p>
              <a:p>
                <a:endParaRPr lang="en-US" sz="1050" dirty="0"/>
              </a:p>
              <a:p>
                <a:pPr marL="285750" indent="-285750">
                  <a:buFont typeface="Wingdings" panose="05000000000000000000" pitchFamily="2" charset="2"/>
                  <a:buChar char="Ø"/>
                </a:pPr>
                <a:r>
                  <a:rPr lang="en-US" sz="2400" b="1" i="1" dirty="0"/>
                  <a:t>Robust Optimization (RO)</a:t>
                </a:r>
              </a:p>
              <a:p>
                <a:r>
                  <a:rPr lang="en-US" sz="2000" dirty="0"/>
                  <a:t>     assumes that the </a:t>
                </a:r>
                <a:r>
                  <a:rPr lang="en-US" sz="2000" i="1" dirty="0">
                    <a:solidFill>
                      <a:srgbClr val="FF0000"/>
                    </a:solidFill>
                  </a:rPr>
                  <a:t>probability distribution </a:t>
                </a:r>
                <a:r>
                  <a:rPr lang="en-US" sz="2000" dirty="0"/>
                  <a:t>of random parameter is </a:t>
                </a:r>
                <a:r>
                  <a:rPr lang="en-US" sz="2000" i="1" dirty="0">
                    <a:solidFill>
                      <a:srgbClr val="FF0000"/>
                    </a:solidFill>
                  </a:rPr>
                  <a:t>unknown</a:t>
                </a:r>
                <a:r>
                  <a:rPr lang="en-US" sz="2000" dirty="0"/>
                  <a:t>, but its </a:t>
                </a:r>
                <a:r>
                  <a:rPr lang="en-US" sz="2000" b="1" i="1" dirty="0">
                    <a:solidFill>
                      <a:srgbClr val="FF0000"/>
                    </a:solidFill>
                  </a:rPr>
                  <a:t>fluctuation range </a:t>
                </a:r>
                <a:r>
                  <a:rPr lang="en-US" sz="2000" dirty="0"/>
                  <a:t>is known. Objective is to </a:t>
                </a:r>
                <a:r>
                  <a:rPr lang="en-US" altLang="zh-CN" sz="2000" dirty="0"/>
                  <a:t>find a decision </a:t>
                </a:r>
                <a14:m>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 </m:t>
                    </m:r>
                  </m:oMath>
                </a14:m>
                <a:r>
                  <a:rPr lang="en-US" altLang="zh-CN" sz="2000" dirty="0"/>
                  <a:t>that </a:t>
                </a:r>
                <a:r>
                  <a:rPr lang="en-US" sz="2000" dirty="0"/>
                  <a:t>minimizes the </a:t>
                </a:r>
                <a:r>
                  <a:rPr lang="en-US" sz="2000" b="1" i="1" dirty="0">
                    <a:solidFill>
                      <a:srgbClr val="FF0000"/>
                    </a:solidFill>
                  </a:rPr>
                  <a:t>worst-case cost </a:t>
                </a:r>
                <a:r>
                  <a:rPr lang="en-US" sz="2000" dirty="0"/>
                  <a:t>over an </a:t>
                </a:r>
                <a:r>
                  <a:rPr lang="en-US" sz="2000" b="1" i="1" dirty="0">
                    <a:solidFill>
                      <a:srgbClr val="FF0000"/>
                    </a:solidFill>
                  </a:rPr>
                  <a:t>uncertainty set</a:t>
                </a:r>
                <a:r>
                  <a:rPr lang="en-US" sz="2000" dirty="0"/>
                  <a:t>.</a:t>
                </a:r>
              </a:p>
              <a:p>
                <a:endParaRPr lang="en-US" sz="1100" dirty="0"/>
              </a:p>
              <a:p>
                <a:pPr marL="285750" indent="-285750">
                  <a:buFont typeface="Wingdings" panose="05000000000000000000" pitchFamily="2" charset="2"/>
                  <a:buChar char="Ø"/>
                </a:pPr>
                <a:r>
                  <a:rPr lang="en-US" sz="2400" b="1" i="1" dirty="0"/>
                  <a:t>Distributionally Robust Optimization (DRO)</a:t>
                </a:r>
              </a:p>
              <a:p>
                <a:pPr algn="just"/>
                <a:r>
                  <a:rPr lang="en-US" sz="2000" dirty="0"/>
                  <a:t>      The distribution is known, but the </a:t>
                </a:r>
                <a:r>
                  <a:rPr lang="en-US" sz="2000" i="1" dirty="0">
                    <a:solidFill>
                      <a:srgbClr val="FF0000"/>
                    </a:solidFill>
                  </a:rPr>
                  <a:t>random parameters of probability distribution is uncertain</a:t>
                </a:r>
                <a:r>
                  <a:rPr lang="en-US" sz="2000" dirty="0"/>
                  <a:t>. In most cases, random parameters can only be </a:t>
                </a:r>
                <a:r>
                  <a:rPr lang="en-US" sz="2000" dirty="0">
                    <a:solidFill>
                      <a:srgbClr val="FF0000"/>
                    </a:solidFill>
                  </a:rPr>
                  <a:t>estimated by the samples</a:t>
                </a:r>
                <a:r>
                  <a:rPr lang="en-US" sz="2000" dirty="0"/>
                  <a:t>. Objective is to </a:t>
                </a:r>
                <a:r>
                  <a:rPr lang="en-US" altLang="zh-CN" sz="2000" dirty="0"/>
                  <a:t>find a decision </a:t>
                </a:r>
                <a14:m>
                  <m:oMath xmlns:m="http://schemas.openxmlformats.org/officeDocument/2006/math">
                    <m:r>
                      <a:rPr lang="en-US" altLang="zh-CN" sz="2000" i="1">
                        <a:latin typeface="Cambria Math" panose="02040503050406030204" pitchFamily="18" charset="0"/>
                      </a:rPr>
                      <m:t>𝑥</m:t>
                    </m:r>
                    <m:r>
                      <a:rPr lang="en-US" altLang="zh-CN" sz="2000" i="1">
                        <a:latin typeface="Cambria Math" panose="02040503050406030204" pitchFamily="18" charset="0"/>
                      </a:rPr>
                      <m:t> </m:t>
                    </m:r>
                  </m:oMath>
                </a14:m>
                <a:r>
                  <a:rPr lang="en-US" altLang="zh-CN" sz="2000" dirty="0"/>
                  <a:t>that </a:t>
                </a:r>
                <a:r>
                  <a:rPr lang="en-US" sz="2000" dirty="0"/>
                  <a:t>minimizes the </a:t>
                </a:r>
                <a:r>
                  <a:rPr lang="en-US" sz="2000" b="1" i="1" dirty="0">
                    <a:solidFill>
                      <a:srgbClr val="FF0000"/>
                    </a:solidFill>
                  </a:rPr>
                  <a:t>worst-case expected cost </a:t>
                </a:r>
                <a:r>
                  <a:rPr lang="en-US" sz="2000" dirty="0"/>
                  <a:t>over an </a:t>
                </a:r>
                <a:r>
                  <a:rPr lang="en-US" sz="2000" b="1" i="1" dirty="0">
                    <a:solidFill>
                      <a:srgbClr val="FF0000"/>
                    </a:solidFill>
                  </a:rPr>
                  <a:t>uncertainty set</a:t>
                </a:r>
                <a:r>
                  <a:rPr lang="en-US" sz="2000" dirty="0"/>
                  <a:t>.</a:t>
                </a:r>
              </a:p>
              <a:p>
                <a:endParaRPr lang="en-US" sz="1200" dirty="0"/>
              </a:p>
            </p:txBody>
          </p:sp>
        </mc:Choice>
        <mc:Fallback xmlns="">
          <p:sp>
            <p:nvSpPr>
              <p:cNvPr id="35" name="矩形 6">
                <a:extLst>
                  <a:ext uri="{FF2B5EF4-FFF2-40B4-BE49-F238E27FC236}">
                    <a16:creationId xmlns:a16="http://schemas.microsoft.com/office/drawing/2014/main" id="{2C9E7574-DA55-B442-9921-EB1E93ABB9C7}"/>
                  </a:ext>
                </a:extLst>
              </p:cNvPr>
              <p:cNvSpPr>
                <a:spLocks noRot="1" noChangeAspect="1" noMove="1" noResize="1" noEditPoints="1" noAdjustHandles="1" noChangeArrowheads="1" noChangeShapeType="1" noTextEdit="1"/>
              </p:cNvSpPr>
              <p:nvPr/>
            </p:nvSpPr>
            <p:spPr>
              <a:xfrm>
                <a:off x="622567" y="1817590"/>
                <a:ext cx="11010633" cy="4178067"/>
              </a:xfrm>
              <a:prstGeom prst="rect">
                <a:avLst/>
              </a:prstGeom>
              <a:blipFill>
                <a:blip r:embed="rId3"/>
                <a:stretch>
                  <a:fillRect l="-720" t="-1020" r="-609"/>
                </a:stretch>
              </a:blipFill>
            </p:spPr>
            <p:txBody>
              <a:bodyPr/>
              <a:lstStyle/>
              <a:p>
                <a:r>
                  <a:rPr lang="en-US">
                    <a:noFill/>
                  </a:rPr>
                  <a:t> </a:t>
                </a:r>
              </a:p>
            </p:txBody>
          </p:sp>
        </mc:Fallback>
      </mc:AlternateContent>
    </p:spTree>
    <p:extLst>
      <p:ext uri="{BB962C8B-B14F-4D97-AF65-F5344CB8AC3E}">
        <p14:creationId xmlns:p14="http://schemas.microsoft.com/office/powerpoint/2010/main" val="3705853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1">
            <a:extLst>
              <a:ext uri="{FF2B5EF4-FFF2-40B4-BE49-F238E27FC236}">
                <a16:creationId xmlns:a16="http://schemas.microsoft.com/office/drawing/2014/main" id="{1D930F07-ED06-40A1-864E-8A9423C764FD}"/>
              </a:ext>
            </a:extLst>
          </p:cNvPr>
          <p:cNvSpPr>
            <a:spLocks noGrp="1"/>
          </p:cNvSpPr>
          <p:nvPr>
            <p:ph type="sldNum" sz="quarter" idx="4294967295"/>
          </p:nvPr>
        </p:nvSpPr>
        <p:spPr bwMode="auto">
          <a:xfrm>
            <a:off x="9326563" y="6384925"/>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zh-CN"/>
            </a:defPPr>
            <a:lvl1pPr algn="r" rtl="0" eaLnBrk="1" fontAlgn="base" hangingPunct="1">
              <a:spcBef>
                <a:spcPct val="0"/>
              </a:spcBef>
              <a:spcAft>
                <a:spcPct val="0"/>
              </a:spcAft>
              <a:defRPr sz="1600" b="1" kern="1200">
                <a:solidFill>
                  <a:srgbClr val="898989"/>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a:lstStyle>
          <a:p>
            <a:pPr>
              <a:lnSpc>
                <a:spcPct val="100000"/>
              </a:lnSpc>
              <a:spcBef>
                <a:spcPct val="0"/>
              </a:spcBef>
              <a:buFontTx/>
              <a:buNone/>
            </a:pPr>
            <a:fld id="{A8ED0E70-154F-4799-8B4C-230F0063C5AC}" type="slidenum">
              <a:rPr lang="zh-CN" altLang="en-US" smtClean="0"/>
              <a:pPr>
                <a:lnSpc>
                  <a:spcPct val="100000"/>
                </a:lnSpc>
                <a:spcBef>
                  <a:spcPct val="0"/>
                </a:spcBef>
                <a:buFontTx/>
                <a:buNone/>
              </a:pPr>
              <a:t>40</a:t>
            </a:fld>
            <a:endParaRPr lang="en-US" altLang="zh-CN" sz="1600">
              <a:solidFill>
                <a:srgbClr val="898989"/>
              </a:solidFill>
            </a:endParaRPr>
          </a:p>
        </p:txBody>
      </p:sp>
      <p:sp>
        <p:nvSpPr>
          <p:cNvPr id="7171" name="文本框 3">
            <a:extLst>
              <a:ext uri="{FF2B5EF4-FFF2-40B4-BE49-F238E27FC236}">
                <a16:creationId xmlns:a16="http://schemas.microsoft.com/office/drawing/2014/main" id="{4C06010B-C243-4D2C-8AE5-71C8EA0287CC}"/>
              </a:ext>
            </a:extLst>
          </p:cNvPr>
          <p:cNvSpPr txBox="1">
            <a:spLocks noChangeArrowheads="1"/>
          </p:cNvSpPr>
          <p:nvPr/>
        </p:nvSpPr>
        <p:spPr bwMode="auto">
          <a:xfrm>
            <a:off x="211138" y="144463"/>
            <a:ext cx="91154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TW" sz="3600" b="1" dirty="0">
                <a:solidFill>
                  <a:schemeClr val="bg1"/>
                </a:solidFill>
                <a:latin typeface="Times New Roman" panose="02020603050405020304" pitchFamily="18" charset="0"/>
                <a:cs typeface="Times New Roman" panose="02020603050405020304" pitchFamily="18" charset="0"/>
              </a:rPr>
              <a:t>Motivation</a:t>
            </a:r>
            <a:endParaRPr lang="zh-TW" altLang="zh-TW" sz="3600" b="1" dirty="0">
              <a:solidFill>
                <a:schemeClr val="bg1"/>
              </a:solidFill>
              <a:latin typeface="Times New Roman" panose="02020603050405020304" pitchFamily="18" charset="0"/>
              <a:cs typeface="Times New Roman" panose="02020603050405020304" pitchFamily="18" charset="0"/>
            </a:endParaRPr>
          </a:p>
          <a:p>
            <a:pPr eaLnBrk="1" hangingPunct="1">
              <a:lnSpc>
                <a:spcPct val="100000"/>
              </a:lnSpc>
              <a:spcBef>
                <a:spcPct val="0"/>
              </a:spcBef>
              <a:buFontTx/>
              <a:buNone/>
            </a:pPr>
            <a:endParaRPr lang="en-US" altLang="zh-TW" sz="3600" b="1" dirty="0">
              <a:solidFill>
                <a:schemeClr val="bg1"/>
              </a:solidFill>
              <a:latin typeface="Arial" panose="020B0604020202020204" pitchFamily="34" charset="0"/>
              <a:ea typeface="新細明體" panose="02020500000000000000" pitchFamily="18" charset="-120"/>
              <a:cs typeface="Times New Roman" panose="02020603050405020304" pitchFamily="18" charset="0"/>
            </a:endParaRPr>
          </a:p>
        </p:txBody>
      </p:sp>
      <p:sp>
        <p:nvSpPr>
          <p:cNvPr id="7172" name="Rectangle 10">
            <a:extLst>
              <a:ext uri="{FF2B5EF4-FFF2-40B4-BE49-F238E27FC236}">
                <a16:creationId xmlns:a16="http://schemas.microsoft.com/office/drawing/2014/main" id="{765F2C77-3C2F-402E-8396-8EBA2BAA9A23}"/>
              </a:ext>
            </a:extLst>
          </p:cNvPr>
          <p:cNvSpPr>
            <a:spLocks noChangeArrowheads="1"/>
          </p:cNvSpPr>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buFont typeface="Wingdings" panose="05000000000000000000" pitchFamily="2" charset="2"/>
              <a:buChar char="Ø"/>
            </a:pPr>
            <a:endParaRPr lang="zh-TW" altLang="en-US" sz="2400">
              <a:latin typeface="Arial" panose="020B0604020202020204" pitchFamily="34" charset="0"/>
            </a:endParaRPr>
          </a:p>
        </p:txBody>
      </p:sp>
      <p:sp>
        <p:nvSpPr>
          <p:cNvPr id="7173" name="Rectangle 10">
            <a:extLst>
              <a:ext uri="{FF2B5EF4-FFF2-40B4-BE49-F238E27FC236}">
                <a16:creationId xmlns:a16="http://schemas.microsoft.com/office/drawing/2014/main" id="{1878913B-7C47-4507-92DD-31410110BC6B}"/>
              </a:ext>
            </a:extLst>
          </p:cNvPr>
          <p:cNvSpPr>
            <a:spLocks noChangeArrowheads="1"/>
          </p:cNvSpPr>
          <p:nvPr/>
        </p:nvSpPr>
        <p:spPr bwMode="auto">
          <a:xfrm>
            <a:off x="486382" y="854868"/>
            <a:ext cx="11926597"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buFont typeface="Wingdings" panose="05000000000000000000" pitchFamily="2" charset="2"/>
              <a:buChar char="Ø"/>
            </a:pPr>
            <a:r>
              <a:rPr lang="en-US" altLang="zh-TW" sz="2400" dirty="0">
                <a:latin typeface="Arial" panose="020B0604020202020204" pitchFamily="34" charset="0"/>
              </a:rPr>
              <a:t>Previous works considering robustness in Reinforcement Learning</a:t>
            </a:r>
          </a:p>
          <a:p>
            <a:pPr lvl="1" eaLnBrk="1" hangingPunct="1">
              <a:lnSpc>
                <a:spcPct val="100000"/>
              </a:lnSpc>
            </a:pPr>
            <a:r>
              <a:rPr lang="en-US" altLang="zh-TW" sz="2000" dirty="0">
                <a:latin typeface="Arial" panose="020B0604020202020204" pitchFamily="34" charset="0"/>
              </a:rPr>
              <a:t>Mainly focus on </a:t>
            </a:r>
            <a:r>
              <a:rPr lang="en-US" altLang="zh-TW" sz="2000" b="1" dirty="0">
                <a:latin typeface="Arial" panose="020B0604020202020204" pitchFamily="34" charset="0"/>
              </a:rPr>
              <a:t>uncertain environment</a:t>
            </a:r>
            <a:r>
              <a:rPr lang="zh-TW" altLang="en-US" sz="2000" b="1" dirty="0">
                <a:latin typeface="Arial" panose="020B0604020202020204" pitchFamily="34" charset="0"/>
              </a:rPr>
              <a:t> </a:t>
            </a:r>
            <a:r>
              <a:rPr lang="en-US" altLang="zh-TW" sz="2000" dirty="0">
                <a:latin typeface="Arial" panose="020B0604020202020204" pitchFamily="34" charset="0"/>
              </a:rPr>
              <a:t>for searching strategies to achieve best performance </a:t>
            </a:r>
          </a:p>
          <a:p>
            <a:pPr lvl="2">
              <a:lnSpc>
                <a:spcPct val="100000"/>
              </a:lnSpc>
              <a:buFont typeface="Wingdings" panose="05000000000000000000" pitchFamily="2" charset="2"/>
              <a:buChar char="ü"/>
            </a:pPr>
            <a:r>
              <a:rPr lang="en-US" altLang="zh-TW" dirty="0">
                <a:latin typeface="Arial" panose="020B0604020202020204" pitchFamily="34" charset="0"/>
              </a:rPr>
              <a:t>Robust reinforcement learning </a:t>
            </a:r>
          </a:p>
          <a:p>
            <a:pPr lvl="3">
              <a:lnSpc>
                <a:spcPct val="100000"/>
              </a:lnSpc>
              <a:buFont typeface="Wingdings" panose="05000000000000000000" pitchFamily="2" charset="2"/>
              <a:buChar char="n"/>
            </a:pPr>
            <a:r>
              <a:rPr lang="en-US" altLang="zh-TW" sz="1600" dirty="0">
                <a:latin typeface="Arial" panose="020B0604020202020204" pitchFamily="34" charset="0"/>
              </a:rPr>
              <a:t>Guard against common systematic perturbation situations</a:t>
            </a:r>
          </a:p>
          <a:p>
            <a:pPr lvl="2">
              <a:lnSpc>
                <a:spcPct val="100000"/>
              </a:lnSpc>
              <a:buFont typeface="Wingdings" panose="05000000000000000000" pitchFamily="2" charset="2"/>
              <a:buChar char="ü"/>
            </a:pPr>
            <a:r>
              <a:rPr lang="en-US" altLang="zh-TW" dirty="0">
                <a:latin typeface="Arial" panose="020B0604020202020204" pitchFamily="34" charset="0"/>
              </a:rPr>
              <a:t>Robust Adversarial Reinforcement Learning</a:t>
            </a:r>
          </a:p>
          <a:p>
            <a:pPr lvl="3">
              <a:lnSpc>
                <a:spcPct val="100000"/>
              </a:lnSpc>
              <a:buFont typeface="Wingdings" panose="05000000000000000000" pitchFamily="2" charset="2"/>
              <a:buChar char="n"/>
            </a:pPr>
            <a:r>
              <a:rPr lang="en-US" altLang="zh-TW" sz="1600" dirty="0">
                <a:latin typeface="Arial" panose="020B0604020202020204" pitchFamily="34" charset="0"/>
              </a:rPr>
              <a:t>Conquer rare, catastrophic events</a:t>
            </a:r>
            <a:endParaRPr lang="zh-TW" altLang="en-US" sz="1600" dirty="0">
              <a:latin typeface="Arial" panose="020B0604020202020204" pitchFamily="34" charset="0"/>
            </a:endParaRPr>
          </a:p>
          <a:p>
            <a:pPr eaLnBrk="1" hangingPunct="1">
              <a:lnSpc>
                <a:spcPct val="100000"/>
              </a:lnSpc>
              <a:buFont typeface="Wingdings" panose="05000000000000000000" pitchFamily="2" charset="2"/>
              <a:buChar char="Ø"/>
            </a:pPr>
            <a:r>
              <a:rPr lang="en-US" altLang="zh-TW" sz="2400" dirty="0">
                <a:latin typeface="Arial" panose="020B0604020202020204" pitchFamily="34" charset="0"/>
              </a:rPr>
              <a:t>DRO RL</a:t>
            </a:r>
          </a:p>
          <a:p>
            <a:pPr lvl="1">
              <a:lnSpc>
                <a:spcPct val="100000"/>
              </a:lnSpc>
            </a:pPr>
            <a:r>
              <a:rPr lang="en-US" altLang="zh-TW" sz="2000" dirty="0">
                <a:latin typeface="Arial" panose="020B0604020202020204" pitchFamily="34" charset="0"/>
              </a:rPr>
              <a:t>Not only consider uncertainty in environment</a:t>
            </a:r>
          </a:p>
          <a:p>
            <a:pPr lvl="1">
              <a:lnSpc>
                <a:spcPct val="100000"/>
              </a:lnSpc>
            </a:pPr>
            <a:r>
              <a:rPr lang="en-US" altLang="zh-TW" sz="2000" dirty="0">
                <a:latin typeface="Arial" panose="020B0604020202020204" pitchFamily="34" charset="0"/>
              </a:rPr>
              <a:t>Limited collected samples when training</a:t>
            </a:r>
          </a:p>
          <a:p>
            <a:pPr marL="457200" lvl="1" indent="0">
              <a:lnSpc>
                <a:spcPct val="100000"/>
              </a:lnSpc>
              <a:buNone/>
            </a:pPr>
            <a:r>
              <a:rPr lang="zh-TW" altLang="en-US" sz="2000" b="1" dirty="0">
                <a:solidFill>
                  <a:srgbClr val="00B050"/>
                </a:solidFill>
                <a:latin typeface="Arial" panose="020B0604020202020204" pitchFamily="34" charset="0"/>
              </a:rPr>
              <a:t>→</a:t>
            </a:r>
            <a:r>
              <a:rPr lang="zh-TW" altLang="en-US" sz="2000" dirty="0">
                <a:latin typeface="Arial" panose="020B0604020202020204" pitchFamily="34" charset="0"/>
              </a:rPr>
              <a:t> </a:t>
            </a:r>
            <a:r>
              <a:rPr lang="en-US" altLang="zh-TW" sz="2000" dirty="0">
                <a:latin typeface="Arial" panose="020B0604020202020204" pitchFamily="34" charset="0"/>
              </a:rPr>
              <a:t>Affect how to transit to new state based on current state and action</a:t>
            </a:r>
          </a:p>
          <a:p>
            <a:pPr lvl="2">
              <a:lnSpc>
                <a:spcPct val="100000"/>
              </a:lnSpc>
              <a:buFont typeface="Wingdings" panose="05000000000000000000" pitchFamily="2" charset="2"/>
              <a:buChar char="ü"/>
            </a:pPr>
            <a:r>
              <a:rPr lang="en-US" altLang="zh-TW" sz="1600" b="1" dirty="0">
                <a:latin typeface="Arial"/>
                <a:ea typeface="新細明體"/>
                <a:cs typeface="Arial"/>
              </a:rPr>
              <a:t>Estimation error in Policy Iteration</a:t>
            </a:r>
          </a:p>
          <a:p>
            <a:pPr lvl="2">
              <a:lnSpc>
                <a:spcPct val="100000"/>
              </a:lnSpc>
              <a:buFont typeface="Wingdings" panose="05000000000000000000" pitchFamily="2" charset="2"/>
              <a:buChar char="ü"/>
            </a:pPr>
            <a:endParaRPr lang="en-US" altLang="zh-TW" sz="1600" dirty="0">
              <a:latin typeface="Arial" panose="020B0604020202020204" pitchFamily="34" charset="0"/>
            </a:endParaRPr>
          </a:p>
          <a:p>
            <a:pPr marL="457200" lvl="1" indent="0">
              <a:lnSpc>
                <a:spcPct val="100000"/>
              </a:lnSpc>
              <a:buNone/>
            </a:pPr>
            <a:endParaRPr lang="en-US" altLang="zh-TW" sz="2000" dirty="0">
              <a:latin typeface="Arial" panose="020B0604020202020204" pitchFamily="34" charset="0"/>
            </a:endParaRPr>
          </a:p>
          <a:p>
            <a:pPr lvl="1">
              <a:lnSpc>
                <a:spcPct val="100000"/>
              </a:lnSpc>
            </a:pPr>
            <a:r>
              <a:rPr lang="en-US" altLang="zh-TW" sz="2000" dirty="0">
                <a:latin typeface="Arial" panose="020B0604020202020204" pitchFamily="34" charset="0"/>
              </a:rPr>
              <a:t>Concentrate on learning process for agent itself</a:t>
            </a:r>
          </a:p>
          <a:p>
            <a:pPr lvl="2">
              <a:lnSpc>
                <a:spcPct val="100000"/>
              </a:lnSpc>
              <a:buFont typeface="Wingdings" panose="05000000000000000000" pitchFamily="2" charset="2"/>
              <a:buChar char="ü"/>
            </a:pPr>
            <a:r>
              <a:rPr lang="en-US" altLang="zh-TW" sz="1800" dirty="0">
                <a:latin typeface="Arial" panose="020B0604020202020204" pitchFamily="34" charset="0"/>
              </a:rPr>
              <a:t>Conservative policy in unknown environment</a:t>
            </a:r>
          </a:p>
          <a:p>
            <a:pPr lvl="2">
              <a:lnSpc>
                <a:spcPct val="100000"/>
              </a:lnSpc>
              <a:buFont typeface="Wingdings" panose="05000000000000000000" pitchFamily="2" charset="2"/>
              <a:buChar char="ü"/>
            </a:pPr>
            <a:r>
              <a:rPr lang="en-US" altLang="zh-TW" sz="1800" dirty="0">
                <a:latin typeface="Arial" panose="020B0604020202020204" pitchFamily="34" charset="0"/>
              </a:rPr>
              <a:t>Optimistic policy in familiar environment</a:t>
            </a:r>
          </a:p>
          <a:p>
            <a:pPr lvl="1">
              <a:lnSpc>
                <a:spcPct val="150000"/>
              </a:lnSpc>
            </a:pPr>
            <a:endParaRPr lang="en-US" altLang="zh-TW" sz="2000" dirty="0">
              <a:latin typeface="Arial" panose="020B0604020202020204" pitchFamily="34" charset="0"/>
            </a:endParaRPr>
          </a:p>
          <a:p>
            <a:pPr lvl="1">
              <a:lnSpc>
                <a:spcPct val="150000"/>
              </a:lnSpc>
            </a:pPr>
            <a:endParaRPr lang="en-US" altLang="zh-TW" sz="2000" dirty="0">
              <a:latin typeface="Arial" panose="020B0604020202020204" pitchFamily="34" charset="0"/>
            </a:endParaRPr>
          </a:p>
        </p:txBody>
      </p:sp>
      <p:pic>
        <p:nvPicPr>
          <p:cNvPr id="25" name="Picture 15" descr="Text&#10;&#10;Description automatically generated">
            <a:extLst>
              <a:ext uri="{FF2B5EF4-FFF2-40B4-BE49-F238E27FC236}">
                <a16:creationId xmlns:a16="http://schemas.microsoft.com/office/drawing/2014/main" id="{39D64FE7-8DCF-40D3-8728-ED9C17B908C5}"/>
              </a:ext>
            </a:extLst>
          </p:cNvPr>
          <p:cNvPicPr>
            <a:picLocks noChangeAspect="1"/>
          </p:cNvPicPr>
          <p:nvPr/>
        </p:nvPicPr>
        <p:blipFill rotWithShape="1">
          <a:blip r:embed="rId3"/>
          <a:srcRect l="22469" t="19564" r="50447" b="16129"/>
          <a:stretch/>
        </p:blipFill>
        <p:spPr>
          <a:xfrm>
            <a:off x="5772469" y="4652702"/>
            <a:ext cx="1541184" cy="515084"/>
          </a:xfrm>
          <a:prstGeom prst="rect">
            <a:avLst/>
          </a:prstGeom>
        </p:spPr>
      </p:pic>
      <p:pic>
        <p:nvPicPr>
          <p:cNvPr id="26" name="Picture 15" descr="Text&#10;&#10;Description automatically generated">
            <a:extLst>
              <a:ext uri="{FF2B5EF4-FFF2-40B4-BE49-F238E27FC236}">
                <a16:creationId xmlns:a16="http://schemas.microsoft.com/office/drawing/2014/main" id="{36BCFD09-CD90-45FC-ACCF-7812BF826AE5}"/>
              </a:ext>
            </a:extLst>
          </p:cNvPr>
          <p:cNvPicPr>
            <a:picLocks noChangeAspect="1"/>
          </p:cNvPicPr>
          <p:nvPr/>
        </p:nvPicPr>
        <p:blipFill rotWithShape="1">
          <a:blip r:embed="rId3"/>
          <a:srcRect l="51921" t="15312" r="5390" b="19657"/>
          <a:stretch/>
        </p:blipFill>
        <p:spPr>
          <a:xfrm>
            <a:off x="5486142" y="5065829"/>
            <a:ext cx="2446149" cy="524524"/>
          </a:xfrm>
          <a:prstGeom prst="rect">
            <a:avLst/>
          </a:prstGeom>
        </p:spPr>
      </p:pic>
      <p:sp>
        <p:nvSpPr>
          <p:cNvPr id="27" name="Oval 18">
            <a:extLst>
              <a:ext uri="{FF2B5EF4-FFF2-40B4-BE49-F238E27FC236}">
                <a16:creationId xmlns:a16="http://schemas.microsoft.com/office/drawing/2014/main" id="{84DDDD0E-7331-4420-BD37-BDE3FE138049}"/>
              </a:ext>
            </a:extLst>
          </p:cNvPr>
          <p:cNvSpPr/>
          <p:nvPr/>
        </p:nvSpPr>
        <p:spPr>
          <a:xfrm>
            <a:off x="7678232" y="5205187"/>
            <a:ext cx="254060" cy="33767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8" name="TextBox 19">
            <a:extLst>
              <a:ext uri="{FF2B5EF4-FFF2-40B4-BE49-F238E27FC236}">
                <a16:creationId xmlns:a16="http://schemas.microsoft.com/office/drawing/2014/main" id="{55965369-F733-4D4B-9BF8-069A059E8C32}"/>
              </a:ext>
            </a:extLst>
          </p:cNvPr>
          <p:cNvSpPr txBox="1"/>
          <p:nvPr/>
        </p:nvSpPr>
        <p:spPr>
          <a:xfrm>
            <a:off x="7933447" y="5218522"/>
            <a:ext cx="1653873" cy="339784"/>
          </a:xfrm>
          <a:prstGeom prst="rect">
            <a:avLst/>
          </a:prstGeom>
          <a:noFill/>
        </p:spPr>
        <p:txBody>
          <a:bodyPr wrap="square" rtlCol="0">
            <a:spAutoFit/>
          </a:bodyPr>
          <a:lstStyle/>
          <a:p>
            <a:r>
              <a:rPr lang="en-US" sz="1600" dirty="0">
                <a:solidFill>
                  <a:srgbClr val="7030A0"/>
                </a:solidFill>
                <a:latin typeface="Arial" panose="020B0604020202020204" pitchFamily="34" charset="0"/>
                <a:cs typeface="Arial" panose="020B0604020202020204" pitchFamily="34" charset="0"/>
              </a:rPr>
              <a:t>Estimation error</a:t>
            </a:r>
          </a:p>
        </p:txBody>
      </p:sp>
      <p:sp>
        <p:nvSpPr>
          <p:cNvPr id="29" name="矩形: 圓角 28">
            <a:extLst>
              <a:ext uri="{FF2B5EF4-FFF2-40B4-BE49-F238E27FC236}">
                <a16:creationId xmlns:a16="http://schemas.microsoft.com/office/drawing/2014/main" id="{12211115-4882-46E2-8747-57355ABBAF53}"/>
              </a:ext>
            </a:extLst>
          </p:cNvPr>
          <p:cNvSpPr/>
          <p:nvPr/>
        </p:nvSpPr>
        <p:spPr>
          <a:xfrm>
            <a:off x="5486142" y="4669389"/>
            <a:ext cx="4101178" cy="948672"/>
          </a:xfrm>
          <a:prstGeom prst="roundRect">
            <a:avLst/>
          </a:prstGeom>
          <a:noFill/>
          <a:ln w="57150">
            <a:solidFill>
              <a:srgbClr val="0099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dirty="0"/>
          </a:p>
        </p:txBody>
      </p:sp>
    </p:spTree>
    <p:extLst>
      <p:ext uri="{BB962C8B-B14F-4D97-AF65-F5344CB8AC3E}">
        <p14:creationId xmlns:p14="http://schemas.microsoft.com/office/powerpoint/2010/main" val="3380484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2B315E-B853-4719-B53D-5716DDF57D9B}"/>
              </a:ext>
            </a:extLst>
          </p:cNvPr>
          <p:cNvSpPr>
            <a:spLocks noGrp="1"/>
          </p:cNvSpPr>
          <p:nvPr>
            <p:ph type="sldNum" sz="quarter" idx="12"/>
          </p:nvPr>
        </p:nvSpPr>
        <p:spPr/>
        <p:txBody>
          <a:bodyPr/>
          <a:lstStyle/>
          <a:p>
            <a:fld id="{4760F0FC-AD0F-4770-B8B3-8B319AEAE5E5}" type="slidenum">
              <a:rPr lang="zh-CN" altLang="en-US" smtClean="0"/>
              <a:pPr/>
              <a:t>41</a:t>
            </a:fld>
            <a:endParaRPr lang="zh-CN" altLang="en-US"/>
          </a:p>
        </p:txBody>
      </p:sp>
      <p:sp>
        <p:nvSpPr>
          <p:cNvPr id="5" name="文本框 3">
            <a:extLst>
              <a:ext uri="{FF2B5EF4-FFF2-40B4-BE49-F238E27FC236}">
                <a16:creationId xmlns:a16="http://schemas.microsoft.com/office/drawing/2014/main" id="{46065475-30B3-4E16-AAFE-48828871544D}"/>
              </a:ext>
            </a:extLst>
          </p:cNvPr>
          <p:cNvSpPr txBox="1"/>
          <p:nvPr/>
        </p:nvSpPr>
        <p:spPr>
          <a:xfrm>
            <a:off x="211873" y="144966"/>
            <a:ext cx="9115166" cy="584775"/>
          </a:xfrm>
          <a:prstGeom prst="rect">
            <a:avLst/>
          </a:prstGeom>
          <a:noFill/>
        </p:spPr>
        <p:txBody>
          <a:bodyPr wrap="square" lIns="91440" tIns="45720" rIns="91440" bIns="45720" rtlCol="0" anchor="t">
            <a:spAutoFit/>
          </a:bodyPr>
          <a:lstStyle/>
          <a:p>
            <a:r>
              <a:rPr lang="en-US" sz="3200" b="1" dirty="0" err="1">
                <a:solidFill>
                  <a:schemeClr val="bg1"/>
                </a:solidFill>
                <a:latin typeface="Times New Roman" panose="02020603050405020304" pitchFamily="18" charset="0"/>
                <a:cs typeface="Times New Roman" panose="02020603050405020304" pitchFamily="18" charset="0"/>
              </a:rPr>
              <a:t>Distributionally</a:t>
            </a:r>
            <a:r>
              <a:rPr lang="en-US" sz="3200" b="1" dirty="0">
                <a:solidFill>
                  <a:schemeClr val="bg1"/>
                </a:solidFill>
                <a:latin typeface="Times New Roman" panose="02020603050405020304" pitchFamily="18" charset="0"/>
                <a:cs typeface="Times New Roman" panose="02020603050405020304" pitchFamily="18" charset="0"/>
              </a:rPr>
              <a:t> robust policy evaluation</a:t>
            </a:r>
          </a:p>
        </p:txBody>
      </p:sp>
      <p:sp>
        <p:nvSpPr>
          <p:cNvPr id="11" name="Content Placeholder 2"/>
          <p:cNvSpPr txBox="1">
            <a:spLocks/>
          </p:cNvSpPr>
          <p:nvPr/>
        </p:nvSpPr>
        <p:spPr>
          <a:xfrm>
            <a:off x="262560" y="914400"/>
            <a:ext cx="9222415"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Uncertainty set:</a:t>
            </a:r>
          </a:p>
          <a:p>
            <a:pPr marL="0" indent="0">
              <a:buNone/>
            </a:pPr>
            <a:endParaRPr lang="en-US" sz="8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Adversarial Bellman operator:</a:t>
            </a:r>
          </a:p>
          <a:p>
            <a:pPr lvl="1"/>
            <a:r>
              <a:rPr lang="en-US" altLang="zh-TW" sz="1800" dirty="0">
                <a:latin typeface="Arial" panose="020B0604020202020204" pitchFamily="34" charset="0"/>
                <a:cs typeface="Arial" panose="020B0604020202020204" pitchFamily="34" charset="0"/>
              </a:rPr>
              <a:t>Evaluate with an adversarial policy</a:t>
            </a:r>
          </a:p>
          <a:p>
            <a:pPr>
              <a:buFont typeface="Wingdings" panose="05000000000000000000" pitchFamily="2" charset="2"/>
              <a:buChar char="Ø"/>
            </a:pPr>
            <a:r>
              <a:rPr lang="en-US" altLang="zh-TW" sz="2000" dirty="0">
                <a:latin typeface="Arial" panose="020B0604020202020204" pitchFamily="34" charset="0"/>
                <a:cs typeface="Arial" panose="020B0604020202020204" pitchFamily="34" charset="0"/>
              </a:rPr>
              <a:t>Rewrite the maximum problem by</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TW" sz="2000" dirty="0" err="1">
                <a:latin typeface="Arial" panose="020B0604020202020204" pitchFamily="34" charset="0"/>
                <a:cs typeface="Arial" panose="020B0604020202020204" pitchFamily="34" charset="0"/>
              </a:rPr>
              <a:t>Distributionally</a:t>
            </a:r>
            <a:r>
              <a:rPr lang="en-US" altLang="zh-TW" sz="2000" dirty="0">
                <a:latin typeface="Arial" panose="020B0604020202020204" pitchFamily="34" charset="0"/>
                <a:cs typeface="Arial" panose="020B0604020202020204" pitchFamily="34" charset="0"/>
              </a:rPr>
              <a:t> robust modified policy iteration (MPI)</a:t>
            </a:r>
          </a:p>
          <a:p>
            <a:pPr lvl="1"/>
            <a:r>
              <a:rPr lang="en-US" altLang="zh-TW" sz="1800" dirty="0">
                <a:latin typeface="Arial" panose="020B0604020202020204" pitchFamily="34" charset="0"/>
                <a:cs typeface="Arial" panose="020B0604020202020204" pitchFamily="34" charset="0"/>
              </a:rPr>
              <a:t>Policy improvement:</a:t>
            </a:r>
          </a:p>
          <a:p>
            <a:pPr lvl="1"/>
            <a:r>
              <a:rPr lang="en-US" altLang="zh-TW" sz="1800" dirty="0">
                <a:latin typeface="Arial" panose="020B0604020202020204" pitchFamily="34" charset="0"/>
                <a:cs typeface="Arial" panose="020B0604020202020204" pitchFamily="34" charset="0"/>
              </a:rPr>
              <a:t>Policy evaluation:</a:t>
            </a:r>
          </a:p>
          <a:p>
            <a:pPr lvl="1"/>
            <a:endParaRPr lang="en-US" sz="2000" dirty="0">
              <a:latin typeface="Arial" panose="020B0604020202020204" pitchFamily="34" charset="0"/>
              <a:cs typeface="Arial" panose="020B0604020202020204" pitchFamily="34" charset="0"/>
            </a:endParaRPr>
          </a:p>
        </p:txBody>
      </p:sp>
      <p:grpSp>
        <p:nvGrpSpPr>
          <p:cNvPr id="17" name="Group 16"/>
          <p:cNvGrpSpPr>
            <a:grpSpLocks noChangeAspect="1"/>
          </p:cNvGrpSpPr>
          <p:nvPr/>
        </p:nvGrpSpPr>
        <p:grpSpPr>
          <a:xfrm>
            <a:off x="8234171" y="980127"/>
            <a:ext cx="3898262" cy="2151642"/>
            <a:chOff x="8105249" y="1880891"/>
            <a:chExt cx="3176381" cy="1753200"/>
          </a:xfrm>
        </p:grpSpPr>
        <p:sp>
          <p:nvSpPr>
            <p:cNvPr id="18" name="Oval 17"/>
            <p:cNvSpPr/>
            <p:nvPr/>
          </p:nvSpPr>
          <p:spPr>
            <a:xfrm>
              <a:off x="8990250" y="1880891"/>
              <a:ext cx="1754660" cy="1753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9795580" y="2685491"/>
              <a:ext cx="144000" cy="144000"/>
            </a:xfrm>
            <a:prstGeom prst="ellipse">
              <a:avLst/>
            </a:prstGeom>
            <a:solidFill>
              <a:srgbClr val="007A37"/>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19" idx="7"/>
              <a:endCxn id="18" idx="7"/>
            </p:cNvCxnSpPr>
            <p:nvPr/>
          </p:nvCxnSpPr>
          <p:spPr>
            <a:xfrm flipV="1">
              <a:off x="9918492" y="2137641"/>
              <a:ext cx="569454" cy="56893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320320" y="2157694"/>
                  <a:ext cx="746721" cy="245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𝐷</m:t>
                            </m:r>
                          </m:e>
                          <m:sub>
                            <m:r>
                              <a:rPr lang="en-US" sz="2400" b="0" i="1" smtClean="0">
                                <a:latin typeface="Cambria Math" panose="02040503050406030204" pitchFamily="18" charset="0"/>
                              </a:rPr>
                              <m:t>𝐾𝐿</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𝜖</m:t>
                        </m:r>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320320" y="2157694"/>
                  <a:ext cx="746721" cy="245708"/>
                </a:xfrm>
                <a:prstGeom prst="rect">
                  <a:avLst/>
                </a:prstGeom>
                <a:blipFill>
                  <a:blip r:embed="rId5"/>
                  <a:stretch>
                    <a:fillRect l="-2538" b="-9375"/>
                  </a:stretch>
                </a:blipFill>
              </p:spPr>
              <p:txBody>
                <a:bodyPr/>
                <a:lstStyle/>
                <a:p>
                  <a:r>
                    <a:rPr lang="zh-TW" altLang="en-US">
                      <a:noFill/>
                    </a:rPr>
                    <a:t> </a:t>
                  </a:r>
                </a:p>
              </p:txBody>
            </p:sp>
          </mc:Fallback>
        </mc:AlternateContent>
        <p:sp>
          <p:nvSpPr>
            <p:cNvPr id="22" name="Oval 21"/>
            <p:cNvSpPr/>
            <p:nvPr/>
          </p:nvSpPr>
          <p:spPr>
            <a:xfrm>
              <a:off x="9439277" y="3109677"/>
              <a:ext cx="144000" cy="144000"/>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p:cNvSpPr txBox="1"/>
                <p:nvPr/>
              </p:nvSpPr>
              <p:spPr>
                <a:xfrm>
                  <a:off x="9635198" y="3163608"/>
                  <a:ext cx="311016" cy="245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𝜖</m:t>
                            </m:r>
                            <m:r>
                              <m:rPr>
                                <m:nor/>
                              </m:rPr>
                              <a:rPr lang="en-US" sz="2400" dirty="0"/>
                              <m:t> </m:t>
                            </m:r>
                          </m:sup>
                        </m:sSup>
                      </m:oMath>
                    </m:oMathPara>
                  </a14:m>
                  <a:endParaRPr lang="en-US" sz="2400" dirty="0"/>
                </a:p>
              </p:txBody>
            </p:sp>
          </mc:Choice>
          <mc:Fallback xmlns="">
            <p:sp>
              <p:nvSpPr>
                <p:cNvPr id="23" name="TextBox 22"/>
                <p:cNvSpPr txBox="1">
                  <a:spLocks noRot="1" noChangeAspect="1" noMove="1" noResize="1" noEditPoints="1" noAdjustHandles="1" noChangeArrowheads="1" noChangeShapeType="1" noTextEdit="1"/>
                </p:cNvSpPr>
                <p:nvPr/>
              </p:nvSpPr>
              <p:spPr>
                <a:xfrm>
                  <a:off x="9635198" y="3163608"/>
                  <a:ext cx="311016" cy="245708"/>
                </a:xfrm>
                <a:prstGeom prst="rect">
                  <a:avLst/>
                </a:prstGeom>
                <a:blipFill>
                  <a:blip r:embed="rId6"/>
                  <a:stretch>
                    <a:fillRect l="-7317"/>
                  </a:stretch>
                </a:blipFill>
              </p:spPr>
              <p:txBody>
                <a:bodyPr/>
                <a:lstStyle/>
                <a:p>
                  <a:r>
                    <a:rPr lang="zh-TW" altLang="en-US">
                      <a:noFill/>
                    </a:rPr>
                    <a:t> </a:t>
                  </a:r>
                </a:p>
              </p:txBody>
            </p:sp>
          </mc:Fallback>
        </mc:AlternateContent>
        <p:cxnSp>
          <p:nvCxnSpPr>
            <p:cNvPr id="24" name="Straight Arrow Connector 23"/>
            <p:cNvCxnSpPr/>
            <p:nvPr/>
          </p:nvCxnSpPr>
          <p:spPr>
            <a:xfrm>
              <a:off x="8610162" y="3024746"/>
              <a:ext cx="829115" cy="136746"/>
            </a:xfrm>
            <a:prstGeom prst="straightConnector1">
              <a:avLst/>
            </a:prstGeom>
            <a:ln w="38100">
              <a:solidFill>
                <a:srgbClr val="007A37"/>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379120" y="2829491"/>
              <a:ext cx="373048" cy="373451"/>
            </a:xfrm>
            <a:prstGeom prst="rect">
              <a:avLst/>
            </a:prstGeom>
          </p:spPr>
        </p:pic>
        <p:sp>
          <p:nvSpPr>
            <p:cNvPr id="26" name="TextBox 25"/>
            <p:cNvSpPr txBox="1"/>
            <p:nvPr/>
          </p:nvSpPr>
          <p:spPr>
            <a:xfrm>
              <a:off x="8105249" y="3148234"/>
              <a:ext cx="1334026" cy="275860"/>
            </a:xfrm>
            <a:prstGeom prst="rect">
              <a:avLst/>
            </a:prstGeom>
            <a:noFill/>
          </p:spPr>
          <p:txBody>
            <a:bodyPr wrap="square" rtlCol="0">
              <a:spAutoFit/>
            </a:bodyPr>
            <a:lstStyle/>
            <a:p>
              <a:r>
                <a:rPr lang="en-US" sz="1600" dirty="0">
                  <a:solidFill>
                    <a:srgbClr val="00B0F0"/>
                  </a:solidFill>
                  <a:latin typeface="Arial" panose="020B0604020202020204" pitchFamily="34" charset="0"/>
                  <a:cs typeface="Arial" panose="020B0604020202020204" pitchFamily="34" charset="0"/>
                </a:rPr>
                <a:t>worse case</a:t>
              </a:r>
            </a:p>
          </p:txBody>
        </p:sp>
        <mc:AlternateContent xmlns:mc="http://schemas.openxmlformats.org/markup-compatibility/2006" xmlns:a14="http://schemas.microsoft.com/office/drawing/2010/main">
          <mc:Choice Requires="a14">
            <p:sp>
              <p:nvSpPr>
                <p:cNvPr id="27" name="TextBox 26"/>
                <p:cNvSpPr txBox="1"/>
                <p:nvPr/>
              </p:nvSpPr>
              <p:spPr>
                <a:xfrm>
                  <a:off x="9867580" y="2803290"/>
                  <a:ext cx="233166" cy="245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m:rPr>
                                <m:nor/>
                              </m:rPr>
                              <a:rPr lang="en-US" sz="2400" dirty="0"/>
                              <m:t> </m:t>
                            </m:r>
                          </m:sup>
                        </m:sSup>
                      </m:oMath>
                    </m:oMathPara>
                  </a14:m>
                  <a:endParaRPr lang="en-US" sz="2400"/>
                </a:p>
              </p:txBody>
            </p:sp>
          </mc:Choice>
          <mc:Fallback xmlns="">
            <p:sp>
              <p:nvSpPr>
                <p:cNvPr id="27" name="TextBox 26"/>
                <p:cNvSpPr txBox="1">
                  <a:spLocks noRot="1" noChangeAspect="1" noMove="1" noResize="1" noEditPoints="1" noAdjustHandles="1" noChangeArrowheads="1" noChangeShapeType="1" noTextEdit="1"/>
                </p:cNvSpPr>
                <p:nvPr/>
              </p:nvSpPr>
              <p:spPr>
                <a:xfrm>
                  <a:off x="9867580" y="2803290"/>
                  <a:ext cx="233166" cy="245708"/>
                </a:xfrm>
                <a:prstGeom prst="rect">
                  <a:avLst/>
                </a:prstGeom>
                <a:blipFill>
                  <a:blip r:embed="rId8"/>
                  <a:stretch>
                    <a:fillRect l="-9836"/>
                  </a:stretch>
                </a:blipFill>
              </p:spPr>
              <p:txBody>
                <a:bodyPr/>
                <a:lstStyle/>
                <a:p>
                  <a:r>
                    <a:rPr lang="zh-TW" altLang="en-US">
                      <a:noFill/>
                    </a:rPr>
                    <a:t> </a:t>
                  </a:r>
                </a:p>
              </p:txBody>
            </p:sp>
          </mc:Fallback>
        </mc:AlternateContent>
        <p:sp>
          <p:nvSpPr>
            <p:cNvPr id="28" name="Oval 27"/>
            <p:cNvSpPr/>
            <p:nvPr/>
          </p:nvSpPr>
          <p:spPr>
            <a:xfrm>
              <a:off x="10282231" y="3118806"/>
              <a:ext cx="72000" cy="72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0487946" y="3046806"/>
              <a:ext cx="72000" cy="72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0402460" y="2889697"/>
              <a:ext cx="72000" cy="72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flipH="1" flipV="1">
              <a:off x="10519673" y="2934727"/>
              <a:ext cx="463319" cy="145562"/>
            </a:xfrm>
            <a:prstGeom prst="straightConnector1">
              <a:avLst/>
            </a:prstGeom>
            <a:ln w="38100">
              <a:solidFill>
                <a:srgbClr val="007A37"/>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10611766" y="3108115"/>
              <a:ext cx="371226" cy="46691"/>
            </a:xfrm>
            <a:prstGeom prst="straightConnector1">
              <a:avLst/>
            </a:prstGeom>
            <a:ln w="38100">
              <a:solidFill>
                <a:srgbClr val="007A37"/>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10399645" y="3207540"/>
              <a:ext cx="583347" cy="23345"/>
            </a:xfrm>
            <a:prstGeom prst="straightConnector1">
              <a:avLst/>
            </a:prstGeom>
            <a:ln w="38100">
              <a:solidFill>
                <a:srgbClr val="007A37"/>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1048464" y="3016216"/>
                  <a:ext cx="233166" cy="2457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acc>
                              <m:accPr>
                                <m:chr m:val="̃"/>
                                <m:ctrlPr>
                                  <a:rPr lang="en-US" sz="2400" b="0" i="1" smtClean="0">
                                    <a:latin typeface="Cambria Math" panose="02040503050406030204" pitchFamily="18" charset="0"/>
                                    <a:ea typeface="Cambria Math" panose="02040503050406030204" pitchFamily="18" charset="0"/>
                                  </a:rPr>
                                </m:ctrlPr>
                              </m:accPr>
                              <m:e>
                                <m:r>
                                  <a:rPr lang="en-US" sz="2400" i="1">
                                    <a:latin typeface="Cambria Math" panose="02040503050406030204" pitchFamily="18" charset="0"/>
                                    <a:ea typeface="Cambria Math" panose="02040503050406030204" pitchFamily="18" charset="0"/>
                                  </a:rPr>
                                  <m:t>𝜋</m:t>
                                </m:r>
                              </m:e>
                            </m:acc>
                          </m:e>
                          <m:sup>
                            <m:r>
                              <m:rPr>
                                <m:nor/>
                              </m:rPr>
                              <a:rPr lang="en-US" sz="2400" dirty="0"/>
                              <m:t> </m:t>
                            </m:r>
                          </m:sup>
                        </m:sSup>
                      </m:oMath>
                    </m:oMathPara>
                  </a14:m>
                  <a:endParaRPr lang="en-US" sz="2400"/>
                </a:p>
              </p:txBody>
            </p:sp>
          </mc:Choice>
          <mc:Fallback xmlns="">
            <p:sp>
              <p:nvSpPr>
                <p:cNvPr id="34" name="TextBox 33"/>
                <p:cNvSpPr txBox="1">
                  <a:spLocks noRot="1" noChangeAspect="1" noMove="1" noResize="1" noEditPoints="1" noAdjustHandles="1" noChangeArrowheads="1" noChangeShapeType="1" noTextEdit="1"/>
                </p:cNvSpPr>
                <p:nvPr/>
              </p:nvSpPr>
              <p:spPr>
                <a:xfrm>
                  <a:off x="11048464" y="3016216"/>
                  <a:ext cx="233166" cy="245708"/>
                </a:xfrm>
                <a:prstGeom prst="rect">
                  <a:avLst/>
                </a:prstGeom>
                <a:blipFill>
                  <a:blip r:embed="rId9"/>
                  <a:stretch>
                    <a:fillRect l="-8065" t="-1538" r="-41935"/>
                  </a:stretch>
                </a:blipFill>
              </p:spPr>
              <p:txBody>
                <a:bodyPr/>
                <a:lstStyle/>
                <a:p>
                  <a:r>
                    <a:rPr lang="zh-TW" altLang="en-US">
                      <a:noFill/>
                    </a:rPr>
                    <a:t> </a:t>
                  </a:r>
                </a:p>
              </p:txBody>
            </p:sp>
          </mc:Fallback>
        </mc:AlternateContent>
      </p:grpSp>
      <p:pic>
        <p:nvPicPr>
          <p:cNvPr id="41" name="Picture 43">
            <a:extLst>
              <a:ext uri="{FF2B5EF4-FFF2-40B4-BE49-F238E27FC236}">
                <a16:creationId xmlns:a16="http://schemas.microsoft.com/office/drawing/2014/main" id="{963B4437-4787-498C-86B0-32AD2BFB0455}"/>
              </a:ext>
            </a:extLst>
          </p:cNvPr>
          <p:cNvPicPr>
            <a:picLocks noChangeAspect="1"/>
          </p:cNvPicPr>
          <p:nvPr/>
        </p:nvPicPr>
        <p:blipFill rotWithShape="1">
          <a:blip r:embed="rId10"/>
          <a:srcRect t="2888" b="3945"/>
          <a:stretch/>
        </p:blipFill>
        <p:spPr>
          <a:xfrm>
            <a:off x="804092" y="2900268"/>
            <a:ext cx="5186809" cy="1831485"/>
          </a:xfrm>
          <a:prstGeom prst="rect">
            <a:avLst/>
          </a:prstGeom>
        </p:spPr>
      </p:pic>
      <p:pic>
        <p:nvPicPr>
          <p:cNvPr id="42" name="Picture 44">
            <a:extLst>
              <a:ext uri="{FF2B5EF4-FFF2-40B4-BE49-F238E27FC236}">
                <a16:creationId xmlns:a16="http://schemas.microsoft.com/office/drawing/2014/main" id="{BCF17DEE-12FD-4C3E-94B6-2E8B6EE96328}"/>
              </a:ext>
            </a:extLst>
          </p:cNvPr>
          <p:cNvPicPr>
            <a:picLocks noChangeAspect="1"/>
          </p:cNvPicPr>
          <p:nvPr/>
        </p:nvPicPr>
        <p:blipFill>
          <a:blip r:embed="rId11"/>
          <a:stretch>
            <a:fillRect/>
          </a:stretch>
        </p:blipFill>
        <p:spPr>
          <a:xfrm>
            <a:off x="989229" y="4733305"/>
            <a:ext cx="4663771" cy="441831"/>
          </a:xfrm>
          <a:prstGeom prst="rect">
            <a:avLst/>
          </a:prstGeom>
        </p:spPr>
      </p:pic>
      <p:pic>
        <p:nvPicPr>
          <p:cNvPr id="43" name="Picture 45">
            <a:extLst>
              <a:ext uri="{FF2B5EF4-FFF2-40B4-BE49-F238E27FC236}">
                <a16:creationId xmlns:a16="http://schemas.microsoft.com/office/drawing/2014/main" id="{32581BD6-A5F5-48A7-82AC-FF448D582217}"/>
              </a:ext>
            </a:extLst>
          </p:cNvPr>
          <p:cNvPicPr>
            <a:picLocks noChangeAspect="1"/>
          </p:cNvPicPr>
          <p:nvPr/>
        </p:nvPicPr>
        <p:blipFill>
          <a:blip r:embed="rId12"/>
          <a:stretch>
            <a:fillRect/>
          </a:stretch>
        </p:blipFill>
        <p:spPr>
          <a:xfrm>
            <a:off x="989229" y="5091317"/>
            <a:ext cx="4939725" cy="585241"/>
          </a:xfrm>
          <a:prstGeom prst="rect">
            <a:avLst/>
          </a:prstGeom>
        </p:spPr>
      </p:pic>
      <p:pic>
        <p:nvPicPr>
          <p:cNvPr id="14" name="Picture 13"/>
          <p:cNvPicPr>
            <a:picLocks noChangeAspect="1"/>
          </p:cNvPicPr>
          <p:nvPr/>
        </p:nvPicPr>
        <p:blipFill>
          <a:blip r:embed="rId13"/>
          <a:stretch>
            <a:fillRect/>
          </a:stretch>
        </p:blipFill>
        <p:spPr>
          <a:xfrm>
            <a:off x="624004" y="1215984"/>
            <a:ext cx="6934200" cy="466725"/>
          </a:xfrm>
          <a:prstGeom prst="rect">
            <a:avLst/>
          </a:prstGeom>
        </p:spPr>
      </p:pic>
      <p:pic>
        <p:nvPicPr>
          <p:cNvPr id="16" name="Picture 15"/>
          <p:cNvPicPr>
            <a:picLocks noChangeAspect="1"/>
          </p:cNvPicPr>
          <p:nvPr/>
        </p:nvPicPr>
        <p:blipFill>
          <a:blip r:embed="rId14"/>
          <a:stretch>
            <a:fillRect/>
          </a:stretch>
        </p:blipFill>
        <p:spPr>
          <a:xfrm>
            <a:off x="4762202" y="2142341"/>
            <a:ext cx="2792559" cy="607505"/>
          </a:xfrm>
          <a:prstGeom prst="rect">
            <a:avLst/>
          </a:prstGeom>
        </p:spPr>
      </p:pic>
      <p:sp>
        <p:nvSpPr>
          <p:cNvPr id="36" name="Oval 35"/>
          <p:cNvSpPr/>
          <p:nvPr/>
        </p:nvSpPr>
        <p:spPr>
          <a:xfrm>
            <a:off x="4957591" y="2030800"/>
            <a:ext cx="281516" cy="38289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4">
            <a:extLst>
              <a:ext uri="{FF2B5EF4-FFF2-40B4-BE49-F238E27FC236}">
                <a16:creationId xmlns:a16="http://schemas.microsoft.com/office/drawing/2014/main" id="{0B3706BE-60A8-4E86-9E0E-F994BD1DEE07}"/>
              </a:ext>
            </a:extLst>
          </p:cNvPr>
          <p:cNvSpPr txBox="1"/>
          <p:nvPr/>
        </p:nvSpPr>
        <p:spPr>
          <a:xfrm>
            <a:off x="4513816" y="1588812"/>
            <a:ext cx="1450582"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Best policy</a:t>
            </a:r>
          </a:p>
        </p:txBody>
      </p:sp>
      <p:cxnSp>
        <p:nvCxnSpPr>
          <p:cNvPr id="38" name="Straight Connector 15">
            <a:extLst>
              <a:ext uri="{FF2B5EF4-FFF2-40B4-BE49-F238E27FC236}">
                <a16:creationId xmlns:a16="http://schemas.microsoft.com/office/drawing/2014/main" id="{1C712CD1-7189-4C6B-B149-642FB66D6575}"/>
              </a:ext>
            </a:extLst>
          </p:cNvPr>
          <p:cNvCxnSpPr>
            <a:cxnSpLocks/>
          </p:cNvCxnSpPr>
          <p:nvPr/>
        </p:nvCxnSpPr>
        <p:spPr>
          <a:xfrm>
            <a:off x="4666302" y="1645131"/>
            <a:ext cx="72623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Oval 35">
            <a:extLst>
              <a:ext uri="{FF2B5EF4-FFF2-40B4-BE49-F238E27FC236}">
                <a16:creationId xmlns:a16="http://schemas.microsoft.com/office/drawing/2014/main" id="{566D8154-F0DD-4D1F-86E8-BC3771BE71B6}"/>
              </a:ext>
            </a:extLst>
          </p:cNvPr>
          <p:cNvSpPr/>
          <p:nvPr/>
        </p:nvSpPr>
        <p:spPr>
          <a:xfrm>
            <a:off x="1951595" y="1257226"/>
            <a:ext cx="220105" cy="387905"/>
          </a:xfrm>
          <a:prstGeom prst="ellipse">
            <a:avLst/>
          </a:prstGeom>
          <a:noFill/>
          <a:ln w="38100">
            <a:solidFill>
              <a:srgbClr val="A97A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4">
            <a:extLst>
              <a:ext uri="{FF2B5EF4-FFF2-40B4-BE49-F238E27FC236}">
                <a16:creationId xmlns:a16="http://schemas.microsoft.com/office/drawing/2014/main" id="{1886E4C7-5463-40FF-BB7D-A0E3FBA36954}"/>
              </a:ext>
            </a:extLst>
          </p:cNvPr>
          <p:cNvSpPr txBox="1"/>
          <p:nvPr/>
        </p:nvSpPr>
        <p:spPr>
          <a:xfrm>
            <a:off x="296250" y="1593718"/>
            <a:ext cx="4171856" cy="338554"/>
          </a:xfrm>
          <a:prstGeom prst="rect">
            <a:avLst/>
          </a:prstGeom>
          <a:noFill/>
        </p:spPr>
        <p:txBody>
          <a:bodyPr wrap="square" rtlCol="0">
            <a:spAutoFit/>
          </a:bodyPr>
          <a:lstStyle/>
          <a:p>
            <a:pPr algn="ctr"/>
            <a:r>
              <a:rPr lang="en-US" sz="1600" dirty="0">
                <a:solidFill>
                  <a:srgbClr val="0070C0"/>
                </a:solidFill>
                <a:latin typeface="Arial" panose="020B0604020202020204" pitchFamily="34" charset="0"/>
                <a:cs typeface="Arial" panose="020B0604020202020204" pitchFamily="34" charset="0"/>
              </a:rPr>
              <a:t>Considered possible policies</a:t>
            </a:r>
          </a:p>
        </p:txBody>
      </p:sp>
      <p:sp>
        <p:nvSpPr>
          <p:cNvPr id="44" name="Right Arrow 46">
            <a:extLst>
              <a:ext uri="{FF2B5EF4-FFF2-40B4-BE49-F238E27FC236}">
                <a16:creationId xmlns:a16="http://schemas.microsoft.com/office/drawing/2014/main" id="{F1A2D8BE-0540-4D5D-8B16-AC8091BFD71A}"/>
              </a:ext>
            </a:extLst>
          </p:cNvPr>
          <p:cNvSpPr/>
          <p:nvPr/>
        </p:nvSpPr>
        <p:spPr>
          <a:xfrm>
            <a:off x="205248" y="4912737"/>
            <a:ext cx="720619" cy="37542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5" name="文字方塊 44">
            <a:extLst>
              <a:ext uri="{FF2B5EF4-FFF2-40B4-BE49-F238E27FC236}">
                <a16:creationId xmlns:a16="http://schemas.microsoft.com/office/drawing/2014/main" id="{B20E6E6D-57C3-4FE8-8807-C02E6B197433}"/>
              </a:ext>
            </a:extLst>
          </p:cNvPr>
          <p:cNvSpPr txBox="1"/>
          <p:nvPr/>
        </p:nvSpPr>
        <p:spPr>
          <a:xfrm>
            <a:off x="5683679" y="4781562"/>
            <a:ext cx="2792559" cy="338554"/>
          </a:xfrm>
          <a:prstGeom prst="rect">
            <a:avLst/>
          </a:prstGeom>
          <a:noFill/>
        </p:spPr>
        <p:txBody>
          <a:bodyPr wrap="square" rtlCol="0">
            <a:spAutoFit/>
          </a:bodyPr>
          <a:lstStyle/>
          <a:p>
            <a:r>
              <a:rPr lang="en-US" altLang="zh-TW" sz="1600" dirty="0">
                <a:solidFill>
                  <a:srgbClr val="0070C0"/>
                </a:solidFill>
                <a:latin typeface="Arial" panose="020B0604020202020204" pitchFamily="34" charset="0"/>
                <a:cs typeface="Arial" panose="020B0604020202020204" pitchFamily="34" charset="0"/>
              </a:rPr>
              <a:t>adversarial policy</a:t>
            </a:r>
          </a:p>
        </p:txBody>
      </p:sp>
      <p:sp>
        <p:nvSpPr>
          <p:cNvPr id="46" name="文字方塊 45">
            <a:extLst>
              <a:ext uri="{FF2B5EF4-FFF2-40B4-BE49-F238E27FC236}">
                <a16:creationId xmlns:a16="http://schemas.microsoft.com/office/drawing/2014/main" id="{F7A7845E-EE84-4A7F-BCA6-AC89C1BE6CC0}"/>
              </a:ext>
            </a:extLst>
          </p:cNvPr>
          <p:cNvSpPr txBox="1"/>
          <p:nvPr/>
        </p:nvSpPr>
        <p:spPr>
          <a:xfrm>
            <a:off x="5964398" y="5120116"/>
            <a:ext cx="1381802" cy="584775"/>
          </a:xfrm>
          <a:prstGeom prst="rect">
            <a:avLst/>
          </a:prstGeom>
          <a:noFill/>
        </p:spPr>
        <p:txBody>
          <a:bodyPr wrap="square" rtlCol="0">
            <a:spAutoFit/>
          </a:bodyPr>
          <a:lstStyle/>
          <a:p>
            <a:r>
              <a:rPr lang="en-US" altLang="zh-TW" sz="1600" dirty="0">
                <a:solidFill>
                  <a:srgbClr val="0070C0"/>
                </a:solidFill>
                <a:latin typeface="Arial" panose="020B0604020202020204" pitchFamily="34" charset="0"/>
                <a:cs typeface="Arial" panose="020B0604020202020204" pitchFamily="34" charset="0"/>
              </a:rPr>
              <a:t>Adversarial</a:t>
            </a:r>
          </a:p>
          <a:p>
            <a:r>
              <a:rPr lang="en-US" altLang="zh-TW" sz="1600" dirty="0">
                <a:solidFill>
                  <a:srgbClr val="0070C0"/>
                </a:solidFill>
                <a:latin typeface="Arial" panose="020B0604020202020204" pitchFamily="34" charset="0"/>
                <a:cs typeface="Arial" panose="020B0604020202020204" pitchFamily="34" charset="0"/>
              </a:rPr>
              <a:t>temperature</a:t>
            </a:r>
          </a:p>
        </p:txBody>
      </p:sp>
      <p:pic>
        <p:nvPicPr>
          <p:cNvPr id="47" name="Picture 14">
            <a:extLst>
              <a:ext uri="{FF2B5EF4-FFF2-40B4-BE49-F238E27FC236}">
                <a16:creationId xmlns:a16="http://schemas.microsoft.com/office/drawing/2014/main" id="{A8539167-F26F-4F97-822C-243A31738EAB}"/>
              </a:ext>
            </a:extLst>
          </p:cNvPr>
          <p:cNvPicPr>
            <a:picLocks noChangeAspect="1"/>
          </p:cNvPicPr>
          <p:nvPr/>
        </p:nvPicPr>
        <p:blipFill rotWithShape="1">
          <a:blip r:embed="rId15"/>
          <a:srcRect l="5953" t="9609" r="29397" b="54446"/>
          <a:stretch/>
        </p:blipFill>
        <p:spPr>
          <a:xfrm>
            <a:off x="3317796" y="5997950"/>
            <a:ext cx="1875842" cy="404187"/>
          </a:xfrm>
          <a:prstGeom prst="rect">
            <a:avLst/>
          </a:prstGeom>
        </p:spPr>
      </p:pic>
      <p:pic>
        <p:nvPicPr>
          <p:cNvPr id="48" name="Picture 15">
            <a:extLst>
              <a:ext uri="{FF2B5EF4-FFF2-40B4-BE49-F238E27FC236}">
                <a16:creationId xmlns:a16="http://schemas.microsoft.com/office/drawing/2014/main" id="{7F1F2187-4E32-41A1-8378-EFE96A0FAAC5}"/>
              </a:ext>
            </a:extLst>
          </p:cNvPr>
          <p:cNvPicPr>
            <a:picLocks noChangeAspect="1"/>
          </p:cNvPicPr>
          <p:nvPr/>
        </p:nvPicPr>
        <p:blipFill rotWithShape="1">
          <a:blip r:embed="rId15"/>
          <a:srcRect l="6489" t="47331" b="13038"/>
          <a:stretch/>
        </p:blipFill>
        <p:spPr>
          <a:xfrm>
            <a:off x="3397496" y="6403232"/>
            <a:ext cx="2394029" cy="393210"/>
          </a:xfrm>
          <a:prstGeom prst="rect">
            <a:avLst/>
          </a:prstGeom>
        </p:spPr>
      </p:pic>
      <p:sp>
        <p:nvSpPr>
          <p:cNvPr id="49" name="Rounded Rectangular Callout 2">
            <a:extLst>
              <a:ext uri="{FF2B5EF4-FFF2-40B4-BE49-F238E27FC236}">
                <a16:creationId xmlns:a16="http://schemas.microsoft.com/office/drawing/2014/main" id="{5FE4C384-197D-4726-A8A5-3AA708812292}"/>
              </a:ext>
            </a:extLst>
          </p:cNvPr>
          <p:cNvSpPr/>
          <p:nvPr/>
        </p:nvSpPr>
        <p:spPr>
          <a:xfrm>
            <a:off x="7721191" y="3315702"/>
            <a:ext cx="4265562" cy="2242831"/>
          </a:xfrm>
          <a:prstGeom prst="wedgeRoundRectCallout">
            <a:avLst>
              <a:gd name="adj1" fmla="val -57489"/>
              <a:gd name="adj2" fmla="val 23647"/>
              <a:gd name="adj3" fmla="val 16667"/>
            </a:avLst>
          </a:prstGeom>
          <a:noFill/>
          <a:ln w="38100">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TextBox 54">
            <a:extLst>
              <a:ext uri="{FF2B5EF4-FFF2-40B4-BE49-F238E27FC236}">
                <a16:creationId xmlns:a16="http://schemas.microsoft.com/office/drawing/2014/main" id="{F3B524B2-B785-43E4-A01B-0D51AC15B5E2}"/>
              </a:ext>
            </a:extLst>
          </p:cNvPr>
          <p:cNvSpPr txBox="1"/>
          <p:nvPr/>
        </p:nvSpPr>
        <p:spPr>
          <a:xfrm>
            <a:off x="7742271" y="4869967"/>
            <a:ext cx="4791705" cy="584775"/>
          </a:xfrm>
          <a:prstGeom prst="rect">
            <a:avLst/>
          </a:prstGeom>
          <a:noFill/>
        </p:spPr>
        <p:txBody>
          <a:bodyPr wrap="square" rtlCol="0">
            <a:spAutoFit/>
          </a:bodyPr>
          <a:lstStyle/>
          <a:p>
            <a:r>
              <a:rPr lang="en-US" sz="1600" dirty="0">
                <a:solidFill>
                  <a:srgbClr val="FF0000"/>
                </a:solidFill>
                <a:latin typeface="Arial" panose="020B0604020202020204" pitchFamily="34" charset="0"/>
                <a:cs typeface="Arial" panose="020B0604020202020204" pitchFamily="34" charset="0"/>
              </a:rPr>
              <a:t>Re-weight</a:t>
            </a:r>
            <a:r>
              <a:rPr lang="en-US" sz="1600" dirty="0">
                <a:solidFill>
                  <a:srgbClr val="0070C0"/>
                </a:solidFill>
                <a:latin typeface="Arial" panose="020B0604020202020204" pitchFamily="34" charset="0"/>
                <a:cs typeface="Arial" panose="020B0604020202020204" pitchFamily="34" charset="0"/>
              </a:rPr>
              <a:t> policy action probabilities </a:t>
            </a:r>
            <a:r>
              <a:rPr lang="en-US" sz="1600" dirty="0">
                <a:solidFill>
                  <a:srgbClr val="FF0000"/>
                </a:solidFill>
                <a:latin typeface="Arial" panose="020B0604020202020204" pitchFamily="34" charset="0"/>
                <a:cs typeface="Arial" panose="020B0604020202020204" pitchFamily="34" charset="0"/>
              </a:rPr>
              <a:t>opposite</a:t>
            </a:r>
            <a:r>
              <a:rPr lang="en-US" sz="1600" dirty="0">
                <a:solidFill>
                  <a:srgbClr val="0070C0"/>
                </a:solidFill>
                <a:latin typeface="Arial" panose="020B0604020202020204" pitchFamily="34" charset="0"/>
                <a:cs typeface="Arial" panose="020B0604020202020204" pitchFamily="34" charset="0"/>
              </a:rPr>
              <a:t> </a:t>
            </a:r>
          </a:p>
          <a:p>
            <a:r>
              <a:rPr lang="en-US" sz="1600" dirty="0">
                <a:solidFill>
                  <a:srgbClr val="0070C0"/>
                </a:solidFill>
                <a:latin typeface="Arial" panose="020B0604020202020204" pitchFamily="34" charset="0"/>
                <a:cs typeface="Arial" panose="020B0604020202020204" pitchFamily="34" charset="0"/>
              </a:rPr>
              <a:t>to Q-values</a:t>
            </a:r>
          </a:p>
        </p:txBody>
      </p:sp>
      <p:grpSp>
        <p:nvGrpSpPr>
          <p:cNvPr id="51" name="Group 5">
            <a:extLst>
              <a:ext uri="{FF2B5EF4-FFF2-40B4-BE49-F238E27FC236}">
                <a16:creationId xmlns:a16="http://schemas.microsoft.com/office/drawing/2014/main" id="{F8B535BF-8C67-4E49-AF05-9B94E6C7DE47}"/>
              </a:ext>
            </a:extLst>
          </p:cNvPr>
          <p:cNvGrpSpPr>
            <a:grpSpLocks noChangeAspect="1"/>
          </p:cNvGrpSpPr>
          <p:nvPr/>
        </p:nvGrpSpPr>
        <p:grpSpPr>
          <a:xfrm>
            <a:off x="7840054" y="3509320"/>
            <a:ext cx="3967803" cy="1260894"/>
            <a:chOff x="8024110" y="1188302"/>
            <a:chExt cx="3161826" cy="1004770"/>
          </a:xfrm>
        </p:grpSpPr>
        <mc:AlternateContent xmlns:mc="http://schemas.openxmlformats.org/markup-compatibility/2006" xmlns:a14="http://schemas.microsoft.com/office/drawing/2010/main">
          <mc:Choice Requires="a14">
            <p:sp>
              <p:nvSpPr>
                <p:cNvPr id="52" name="TextBox 50">
                  <a:extLst>
                    <a:ext uri="{FF2B5EF4-FFF2-40B4-BE49-F238E27FC236}">
                      <a16:creationId xmlns:a16="http://schemas.microsoft.com/office/drawing/2014/main" id="{0FF2A291-03F9-4D83-8997-1BB624F377A6}"/>
                    </a:ext>
                  </a:extLst>
                </p:cNvPr>
                <p:cNvSpPr txBox="1"/>
                <p:nvPr/>
              </p:nvSpPr>
              <p:spPr>
                <a:xfrm>
                  <a:off x="8024110" y="1202556"/>
                  <a:ext cx="35048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m:rPr>
                                <m:nor/>
                              </m:rPr>
                              <a:rPr lang="en-US" sz="2400" dirty="0"/>
                              <m:t> </m:t>
                            </m:r>
                          </m:sup>
                        </m:sSup>
                      </m:oMath>
                    </m:oMathPara>
                  </a14:m>
                  <a:endParaRPr lang="en-US" sz="2400"/>
                </a:p>
              </p:txBody>
            </p:sp>
          </mc:Choice>
          <mc:Fallback xmlns="">
            <p:sp>
              <p:nvSpPr>
                <p:cNvPr id="51" name="TextBox 50"/>
                <p:cNvSpPr txBox="1">
                  <a:spLocks noRot="1" noChangeAspect="1" noMove="1" noResize="1" noEditPoints="1" noAdjustHandles="1" noChangeArrowheads="1" noChangeShapeType="1" noTextEdit="1"/>
                </p:cNvSpPr>
                <p:nvPr/>
              </p:nvSpPr>
              <p:spPr>
                <a:xfrm>
                  <a:off x="8024110" y="1202556"/>
                  <a:ext cx="350481" cy="369332"/>
                </a:xfrm>
                <a:prstGeom prst="rect">
                  <a:avLst/>
                </a:prstGeom>
                <a:blipFill>
                  <a:blip r:embed="rId1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TextBox 51">
                  <a:extLst>
                    <a:ext uri="{FF2B5EF4-FFF2-40B4-BE49-F238E27FC236}">
                      <a16:creationId xmlns:a16="http://schemas.microsoft.com/office/drawing/2014/main" id="{43D6A92F-9C62-45BC-B4B0-47547D67A641}"/>
                    </a:ext>
                  </a:extLst>
                </p:cNvPr>
                <p:cNvSpPr txBox="1"/>
                <p:nvPr/>
              </p:nvSpPr>
              <p:spPr>
                <a:xfrm>
                  <a:off x="10099592" y="1188302"/>
                  <a:ext cx="46750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𝜖</m:t>
                            </m:r>
                            <m:r>
                              <m:rPr>
                                <m:nor/>
                              </m:rPr>
                              <a:rPr lang="en-US" sz="2400" dirty="0"/>
                              <m:t> </m:t>
                            </m:r>
                          </m:sup>
                        </m:sSup>
                      </m:oMath>
                    </m:oMathPara>
                  </a14:m>
                  <a:endParaRPr lang="en-US" sz="2400" dirty="0"/>
                </a:p>
              </p:txBody>
            </p:sp>
          </mc:Choice>
          <mc:Fallback xmlns="">
            <p:sp>
              <p:nvSpPr>
                <p:cNvPr id="53" name="TextBox 51">
                  <a:extLst>
                    <a:ext uri="{FF2B5EF4-FFF2-40B4-BE49-F238E27FC236}">
                      <a16:creationId xmlns:a16="http://schemas.microsoft.com/office/drawing/2014/main" id="{43D6A92F-9C62-45BC-B4B0-47547D67A641}"/>
                    </a:ext>
                  </a:extLst>
                </p:cNvPr>
                <p:cNvSpPr txBox="1">
                  <a:spLocks noRot="1" noChangeAspect="1" noMove="1" noResize="1" noEditPoints="1" noAdjustHandles="1" noChangeArrowheads="1" noChangeShapeType="1" noTextEdit="1"/>
                </p:cNvSpPr>
                <p:nvPr/>
              </p:nvSpPr>
              <p:spPr>
                <a:xfrm>
                  <a:off x="10099592" y="1188302"/>
                  <a:ext cx="467500" cy="369332"/>
                </a:xfrm>
                <a:prstGeom prst="rect">
                  <a:avLst/>
                </a:prstGeom>
                <a:blipFill>
                  <a:blip r:embed="rId17"/>
                  <a:stretch>
                    <a:fillRect/>
                  </a:stretch>
                </a:blipFill>
              </p:spPr>
              <p:txBody>
                <a:bodyPr/>
                <a:lstStyle/>
                <a:p>
                  <a:r>
                    <a:rPr lang="zh-TW" altLang="en-US">
                      <a:noFill/>
                    </a:rPr>
                    <a:t> </a:t>
                  </a:r>
                </a:p>
              </p:txBody>
            </p:sp>
          </mc:Fallback>
        </mc:AlternateContent>
        <p:sp>
          <p:nvSpPr>
            <p:cNvPr id="54" name="Right Arrow 52">
              <a:extLst>
                <a:ext uri="{FF2B5EF4-FFF2-40B4-BE49-F238E27FC236}">
                  <a16:creationId xmlns:a16="http://schemas.microsoft.com/office/drawing/2014/main" id="{655A49A7-C3B8-4581-9942-DFBEA6CB40B3}"/>
                </a:ext>
              </a:extLst>
            </p:cNvPr>
            <p:cNvSpPr/>
            <p:nvPr/>
          </p:nvSpPr>
          <p:spPr>
            <a:xfrm>
              <a:off x="9203344" y="1573365"/>
              <a:ext cx="652031" cy="178455"/>
            </a:xfrm>
            <a:prstGeom prst="righ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5" name="TextBox 57">
                  <a:extLst>
                    <a:ext uri="{FF2B5EF4-FFF2-40B4-BE49-F238E27FC236}">
                      <a16:creationId xmlns:a16="http://schemas.microsoft.com/office/drawing/2014/main" id="{94B46B83-6377-4165-A275-285E2915B18E}"/>
                    </a:ext>
                  </a:extLst>
                </p:cNvPr>
                <p:cNvSpPr txBox="1"/>
                <p:nvPr/>
              </p:nvSpPr>
              <p:spPr>
                <a:xfrm>
                  <a:off x="10099592" y="1871041"/>
                  <a:ext cx="3140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oMath>
                    </m:oMathPara>
                  </a14:m>
                  <a:endParaRPr lang="en-US" sz="2000"/>
                </a:p>
              </p:txBody>
            </p:sp>
          </mc:Choice>
          <mc:Fallback xmlns="">
            <p:sp>
              <p:nvSpPr>
                <p:cNvPr id="55" name="TextBox 57">
                  <a:extLst>
                    <a:ext uri="{FF2B5EF4-FFF2-40B4-BE49-F238E27FC236}">
                      <a16:creationId xmlns:a16="http://schemas.microsoft.com/office/drawing/2014/main" id="{94B46B83-6377-4165-A275-285E2915B18E}"/>
                    </a:ext>
                  </a:extLst>
                </p:cNvPr>
                <p:cNvSpPr txBox="1">
                  <a:spLocks noRot="1" noChangeAspect="1" noMove="1" noResize="1" noEditPoints="1" noAdjustHandles="1" noChangeArrowheads="1" noChangeShapeType="1" noTextEdit="1"/>
                </p:cNvSpPr>
                <p:nvPr/>
              </p:nvSpPr>
              <p:spPr>
                <a:xfrm>
                  <a:off x="10099592" y="1871041"/>
                  <a:ext cx="314060" cy="307777"/>
                </a:xfrm>
                <a:prstGeom prst="rect">
                  <a:avLst/>
                </a:prstGeom>
                <a:blipFill>
                  <a:blip r:embed="rId1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6" name="TextBox 58">
                  <a:extLst>
                    <a:ext uri="{FF2B5EF4-FFF2-40B4-BE49-F238E27FC236}">
                      <a16:creationId xmlns:a16="http://schemas.microsoft.com/office/drawing/2014/main" id="{753B687B-5F79-4C92-8740-CFB758F7ADB6}"/>
                    </a:ext>
                  </a:extLst>
                </p:cNvPr>
                <p:cNvSpPr txBox="1"/>
                <p:nvPr/>
              </p:nvSpPr>
              <p:spPr>
                <a:xfrm>
                  <a:off x="10479770" y="1871041"/>
                  <a:ext cx="3200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oMath>
                    </m:oMathPara>
                  </a14:m>
                  <a:endParaRPr lang="en-US" sz="2000"/>
                </a:p>
              </p:txBody>
            </p:sp>
          </mc:Choice>
          <mc:Fallback xmlns="">
            <p:sp>
              <p:nvSpPr>
                <p:cNvPr id="56" name="TextBox 58">
                  <a:extLst>
                    <a:ext uri="{FF2B5EF4-FFF2-40B4-BE49-F238E27FC236}">
                      <a16:creationId xmlns:a16="http://schemas.microsoft.com/office/drawing/2014/main" id="{753B687B-5F79-4C92-8740-CFB758F7ADB6}"/>
                    </a:ext>
                  </a:extLst>
                </p:cNvPr>
                <p:cNvSpPr txBox="1">
                  <a:spLocks noRot="1" noChangeAspect="1" noMove="1" noResize="1" noEditPoints="1" noAdjustHandles="1" noChangeArrowheads="1" noChangeShapeType="1" noTextEdit="1"/>
                </p:cNvSpPr>
                <p:nvPr/>
              </p:nvSpPr>
              <p:spPr>
                <a:xfrm>
                  <a:off x="10479770" y="1871041"/>
                  <a:ext cx="320024" cy="307777"/>
                </a:xfrm>
                <a:prstGeom prst="rect">
                  <a:avLst/>
                </a:prstGeom>
                <a:blipFill>
                  <a:blip r:embed="rId1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TextBox 59">
                  <a:extLst>
                    <a:ext uri="{FF2B5EF4-FFF2-40B4-BE49-F238E27FC236}">
                      <a16:creationId xmlns:a16="http://schemas.microsoft.com/office/drawing/2014/main" id="{29B91D0F-A380-4ADA-96DA-C7F57D691D8D}"/>
                    </a:ext>
                  </a:extLst>
                </p:cNvPr>
                <p:cNvSpPr txBox="1"/>
                <p:nvPr/>
              </p:nvSpPr>
              <p:spPr>
                <a:xfrm>
                  <a:off x="10865912" y="1870119"/>
                  <a:ext cx="3200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3</m:t>
                            </m:r>
                          </m:sub>
                        </m:sSub>
                      </m:oMath>
                    </m:oMathPara>
                  </a14:m>
                  <a:endParaRPr lang="en-US" sz="2000"/>
                </a:p>
              </p:txBody>
            </p:sp>
          </mc:Choice>
          <mc:Fallback xmlns="">
            <p:sp>
              <p:nvSpPr>
                <p:cNvPr id="57" name="TextBox 59">
                  <a:extLst>
                    <a:ext uri="{FF2B5EF4-FFF2-40B4-BE49-F238E27FC236}">
                      <a16:creationId xmlns:a16="http://schemas.microsoft.com/office/drawing/2014/main" id="{29B91D0F-A380-4ADA-96DA-C7F57D691D8D}"/>
                    </a:ext>
                  </a:extLst>
                </p:cNvPr>
                <p:cNvSpPr txBox="1">
                  <a:spLocks noRot="1" noChangeAspect="1" noMove="1" noResize="1" noEditPoints="1" noAdjustHandles="1" noChangeArrowheads="1" noChangeShapeType="1" noTextEdit="1"/>
                </p:cNvSpPr>
                <p:nvPr/>
              </p:nvSpPr>
              <p:spPr>
                <a:xfrm>
                  <a:off x="10865912" y="1870119"/>
                  <a:ext cx="320024" cy="307777"/>
                </a:xfrm>
                <a:prstGeom prst="rect">
                  <a:avLst/>
                </a:prstGeom>
                <a:blipFill>
                  <a:blip r:embed="rId2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8" name="TextBox 60">
                  <a:extLst>
                    <a:ext uri="{FF2B5EF4-FFF2-40B4-BE49-F238E27FC236}">
                      <a16:creationId xmlns:a16="http://schemas.microsoft.com/office/drawing/2014/main" id="{61B3E2A9-729C-4979-AC66-7C1B4AEF4F14}"/>
                    </a:ext>
                  </a:extLst>
                </p:cNvPr>
                <p:cNvSpPr txBox="1"/>
                <p:nvPr/>
              </p:nvSpPr>
              <p:spPr>
                <a:xfrm>
                  <a:off x="8024110" y="1885295"/>
                  <a:ext cx="3140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oMath>
                    </m:oMathPara>
                  </a14:m>
                  <a:endParaRPr lang="en-US" sz="2000"/>
                </a:p>
              </p:txBody>
            </p:sp>
          </mc:Choice>
          <mc:Fallback xmlns="">
            <p:sp>
              <p:nvSpPr>
                <p:cNvPr id="61" name="TextBox 60"/>
                <p:cNvSpPr txBox="1">
                  <a:spLocks noRot="1" noChangeAspect="1" noMove="1" noResize="1" noEditPoints="1" noAdjustHandles="1" noChangeArrowheads="1" noChangeShapeType="1" noTextEdit="1"/>
                </p:cNvSpPr>
                <p:nvPr/>
              </p:nvSpPr>
              <p:spPr>
                <a:xfrm>
                  <a:off x="8024110" y="1885295"/>
                  <a:ext cx="314060" cy="307777"/>
                </a:xfrm>
                <a:prstGeom prst="rect">
                  <a:avLst/>
                </a:prstGeom>
                <a:blipFill>
                  <a:blip r:embed="rId2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9" name="TextBox 61">
                  <a:extLst>
                    <a:ext uri="{FF2B5EF4-FFF2-40B4-BE49-F238E27FC236}">
                      <a16:creationId xmlns:a16="http://schemas.microsoft.com/office/drawing/2014/main" id="{A20B8714-851B-41BE-90C7-9B797A97F5FD}"/>
                    </a:ext>
                  </a:extLst>
                </p:cNvPr>
                <p:cNvSpPr txBox="1"/>
                <p:nvPr/>
              </p:nvSpPr>
              <p:spPr>
                <a:xfrm>
                  <a:off x="8404288" y="1885295"/>
                  <a:ext cx="3200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oMath>
                    </m:oMathPara>
                  </a14:m>
                  <a:endParaRPr lang="en-US" sz="2000"/>
                </a:p>
              </p:txBody>
            </p:sp>
          </mc:Choice>
          <mc:Fallback xmlns="">
            <p:sp>
              <p:nvSpPr>
                <p:cNvPr id="62" name="TextBox 61"/>
                <p:cNvSpPr txBox="1">
                  <a:spLocks noRot="1" noChangeAspect="1" noMove="1" noResize="1" noEditPoints="1" noAdjustHandles="1" noChangeArrowheads="1" noChangeShapeType="1" noTextEdit="1"/>
                </p:cNvSpPr>
                <p:nvPr/>
              </p:nvSpPr>
              <p:spPr>
                <a:xfrm>
                  <a:off x="8404288" y="1885295"/>
                  <a:ext cx="320024" cy="307777"/>
                </a:xfrm>
                <a:prstGeom prst="rect">
                  <a:avLst/>
                </a:prstGeom>
                <a:blipFill>
                  <a:blip r:embed="rId2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0" name="TextBox 62">
                  <a:extLst>
                    <a:ext uri="{FF2B5EF4-FFF2-40B4-BE49-F238E27FC236}">
                      <a16:creationId xmlns:a16="http://schemas.microsoft.com/office/drawing/2014/main" id="{5945F6CB-5654-4B2C-B36F-DF1C9037D9BF}"/>
                    </a:ext>
                  </a:extLst>
                </p:cNvPr>
                <p:cNvSpPr txBox="1"/>
                <p:nvPr/>
              </p:nvSpPr>
              <p:spPr>
                <a:xfrm>
                  <a:off x="8790430" y="1884374"/>
                  <a:ext cx="32002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3</m:t>
                            </m:r>
                          </m:sub>
                        </m:sSub>
                      </m:oMath>
                    </m:oMathPara>
                  </a14:m>
                  <a:endParaRPr lang="en-US" sz="2000"/>
                </a:p>
              </p:txBody>
            </p:sp>
          </mc:Choice>
          <mc:Fallback xmlns="">
            <p:sp>
              <p:nvSpPr>
                <p:cNvPr id="63" name="TextBox 62"/>
                <p:cNvSpPr txBox="1">
                  <a:spLocks noRot="1" noChangeAspect="1" noMove="1" noResize="1" noEditPoints="1" noAdjustHandles="1" noChangeArrowheads="1" noChangeShapeType="1" noTextEdit="1"/>
                </p:cNvSpPr>
                <p:nvPr/>
              </p:nvSpPr>
              <p:spPr>
                <a:xfrm>
                  <a:off x="8790430" y="1884374"/>
                  <a:ext cx="320024" cy="307777"/>
                </a:xfrm>
                <a:prstGeom prst="rect">
                  <a:avLst/>
                </a:prstGeom>
                <a:blipFill>
                  <a:blip r:embed="rId23"/>
                  <a:stretch>
                    <a:fillRect/>
                  </a:stretch>
                </a:blipFill>
              </p:spPr>
              <p:txBody>
                <a:bodyPr/>
                <a:lstStyle/>
                <a:p>
                  <a:r>
                    <a:rPr lang="zh-TW" altLang="en-US">
                      <a:noFill/>
                    </a:rPr>
                    <a:t> </a:t>
                  </a:r>
                </a:p>
              </p:txBody>
            </p:sp>
          </mc:Fallback>
        </mc:AlternateContent>
        <p:sp>
          <p:nvSpPr>
            <p:cNvPr id="61" name="Rectangle 3">
              <a:extLst>
                <a:ext uri="{FF2B5EF4-FFF2-40B4-BE49-F238E27FC236}">
                  <a16:creationId xmlns:a16="http://schemas.microsoft.com/office/drawing/2014/main" id="{5FEE2B57-3DCA-4649-B258-BCA85524D884}"/>
                </a:ext>
              </a:extLst>
            </p:cNvPr>
            <p:cNvSpPr/>
            <p:nvPr/>
          </p:nvSpPr>
          <p:spPr>
            <a:xfrm>
              <a:off x="8067040" y="1838960"/>
              <a:ext cx="193040" cy="812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Rectangle 63">
              <a:extLst>
                <a:ext uri="{FF2B5EF4-FFF2-40B4-BE49-F238E27FC236}">
                  <a16:creationId xmlns:a16="http://schemas.microsoft.com/office/drawing/2014/main" id="{189D682D-16CC-4C2F-9903-9BD08C0B2310}"/>
                </a:ext>
              </a:extLst>
            </p:cNvPr>
            <p:cNvSpPr/>
            <p:nvPr/>
          </p:nvSpPr>
          <p:spPr>
            <a:xfrm>
              <a:off x="8458475" y="1404486"/>
              <a:ext cx="193040" cy="5157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2B0E37C0-B993-4833-A479-F04BEF60ABE0}"/>
                </a:ext>
              </a:extLst>
            </p:cNvPr>
            <p:cNvSpPr/>
            <p:nvPr/>
          </p:nvSpPr>
          <p:spPr>
            <a:xfrm>
              <a:off x="8818524" y="1848786"/>
              <a:ext cx="193040" cy="663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Rectangle 65">
              <a:extLst>
                <a:ext uri="{FF2B5EF4-FFF2-40B4-BE49-F238E27FC236}">
                  <a16:creationId xmlns:a16="http://schemas.microsoft.com/office/drawing/2014/main" id="{57DBDF92-7E84-46D8-BA43-C70D87D93DFC}"/>
                </a:ext>
              </a:extLst>
            </p:cNvPr>
            <p:cNvSpPr/>
            <p:nvPr/>
          </p:nvSpPr>
          <p:spPr>
            <a:xfrm>
              <a:off x="10145255" y="1701333"/>
              <a:ext cx="193040" cy="18625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5042061F-5F91-4BF6-BF4B-8CBA06CA7F56}"/>
                </a:ext>
              </a:extLst>
            </p:cNvPr>
            <p:cNvSpPr/>
            <p:nvPr/>
          </p:nvSpPr>
          <p:spPr>
            <a:xfrm>
              <a:off x="10531610" y="1610806"/>
              <a:ext cx="193040" cy="2767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6" name="Rectangle 67">
              <a:extLst>
                <a:ext uri="{FF2B5EF4-FFF2-40B4-BE49-F238E27FC236}">
                  <a16:creationId xmlns:a16="http://schemas.microsoft.com/office/drawing/2014/main" id="{99838C91-6288-43E1-996A-0E749F009969}"/>
                </a:ext>
              </a:extLst>
            </p:cNvPr>
            <p:cNvSpPr/>
            <p:nvPr/>
          </p:nvSpPr>
          <p:spPr>
            <a:xfrm>
              <a:off x="10893562" y="1701333"/>
              <a:ext cx="193040" cy="1934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46410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A0C9C7-FBDE-4893-951C-49D0A69EAD92}"/>
              </a:ext>
            </a:extLst>
          </p:cNvPr>
          <p:cNvSpPr>
            <a:spLocks noGrp="1"/>
          </p:cNvSpPr>
          <p:nvPr>
            <p:ph type="sldNum" sz="quarter" idx="12"/>
          </p:nvPr>
        </p:nvSpPr>
        <p:spPr/>
        <p:txBody>
          <a:bodyPr/>
          <a:lstStyle/>
          <a:p>
            <a:fld id="{4760F0FC-AD0F-4770-B8B3-8B319AEAE5E5}" type="slidenum">
              <a:rPr lang="zh-CN" altLang="en-US" smtClean="0"/>
              <a:pPr/>
              <a:t>42</a:t>
            </a:fld>
            <a:endParaRPr lang="zh-CN" altLang="en-US" dirty="0"/>
          </a:p>
        </p:txBody>
      </p:sp>
      <p:sp>
        <p:nvSpPr>
          <p:cNvPr id="4" name="文本框 3">
            <a:extLst>
              <a:ext uri="{FF2B5EF4-FFF2-40B4-BE49-F238E27FC236}">
                <a16:creationId xmlns:a16="http://schemas.microsoft.com/office/drawing/2014/main" id="{7C2A8679-9817-4B8F-B14E-00060A9EC3A8}"/>
              </a:ext>
            </a:extLst>
          </p:cNvPr>
          <p:cNvSpPr txBox="1"/>
          <p:nvPr/>
        </p:nvSpPr>
        <p:spPr>
          <a:xfrm>
            <a:off x="211873" y="142720"/>
            <a:ext cx="9115166" cy="1754326"/>
          </a:xfrm>
          <a:prstGeom prst="rect">
            <a:avLst/>
          </a:prstGeom>
          <a:noFill/>
        </p:spPr>
        <p:txBody>
          <a:bodyPr wrap="square" lIns="91440" tIns="45720" rIns="91440" bIns="45720" rtlCol="0" anchor="t">
            <a:spAutoFit/>
          </a:bodyPr>
          <a:lstStyle/>
          <a:p>
            <a:r>
              <a:rPr lang="en-US" sz="3600" b="1" dirty="0">
                <a:solidFill>
                  <a:schemeClr val="bg1"/>
                </a:solidFill>
                <a:latin typeface="Times New Roman"/>
                <a:cs typeface="Times New Roman"/>
              </a:rPr>
              <a:t>Regularized Bellman Optimality Operator</a:t>
            </a:r>
            <a:endParaRPr lang="en" sz="3600" b="1" dirty="0">
              <a:solidFill>
                <a:schemeClr val="bg1"/>
              </a:solidFill>
              <a:latin typeface="Times New Roman"/>
              <a:cs typeface="Times New Roman"/>
            </a:endParaRPr>
          </a:p>
          <a:p>
            <a:endParaRPr lang="en" sz="3600" dirty="0">
              <a:ea typeface="+mn-lt"/>
              <a:cs typeface="+mn-lt"/>
            </a:endParaRPr>
          </a:p>
          <a:p>
            <a:endParaRPr lang="en-US" altLang="zh-TW" sz="3600" b="1" dirty="0">
              <a:solidFill>
                <a:schemeClr val="bg1"/>
              </a:solidFill>
              <a:latin typeface="Times New Roman" panose="02020603050405020304" pitchFamily="18" charset="0"/>
              <a:ea typeface="新細明體"/>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Content Placeholder 1"/>
              <p:cNvSpPr txBox="1">
                <a:spLocks/>
              </p:cNvSpPr>
              <p:nvPr/>
            </p:nvSpPr>
            <p:spPr>
              <a:xfrm>
                <a:off x="504902" y="962862"/>
                <a:ext cx="11379200" cy="2038720"/>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Ø"/>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i="1" dirty="0">
                    <a:latin typeface="Arial" panose="020B0604020202020204" pitchFamily="34" charset="0"/>
                    <a:cs typeface="Arial" panose="020B0604020202020204" pitchFamily="34" charset="0"/>
                  </a:rPr>
                  <a:t>Rewritten of Bellman operator for v</a:t>
                </a:r>
                <a:r>
                  <a:rPr lang="en-US" sz="2400" i="1" dirty="0">
                    <a:latin typeface="Arial" panose="020B0604020202020204" pitchFamily="34" charset="0"/>
                    <a:cs typeface="Arial" panose="020B0604020202020204" pitchFamily="34" charset="0"/>
                  </a:rPr>
                  <a:t>alue function</a:t>
                </a:r>
              </a:p>
              <a:p>
                <a:pPr lvl="1"/>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r>
                          <a:rPr lang="en-US" sz="2000" b="0" i="1" smtClean="0">
                            <a:latin typeface="Cambria Math" panose="02040503050406030204" pitchFamily="18" charset="0"/>
                          </a:rPr>
                          <m:t>𝑇</m:t>
                        </m:r>
                      </m:e>
                      <m:sup>
                        <m:r>
                          <a:rPr lang="en-US" sz="2000" i="1" smtClean="0">
                            <a:latin typeface="Cambria Math" panose="02040503050406030204" pitchFamily="18" charset="0"/>
                            <a:ea typeface="Cambria Math" panose="02040503050406030204" pitchFamily="18" charset="0"/>
                          </a:rPr>
                          <m:t>𝜋</m:t>
                        </m:r>
                      </m:sup>
                    </m:sSup>
                    <m:r>
                      <a:rPr lang="en-US" sz="2000" b="0" i="1" smtClean="0">
                        <a:latin typeface="Cambria Math" panose="02040503050406030204" pitchFamily="18" charset="0"/>
                        <a:ea typeface="Cambria Math" panose="02040503050406030204" pitchFamily="18" charset="0"/>
                      </a:rPr>
                      <m:t>𝑉</m:t>
                    </m:r>
                    <m:r>
                      <a:rPr lang="en-US" sz="2000" b="0" i="1" smtClean="0">
                        <a:latin typeface="Cambria Math" panose="02040503050406030204" pitchFamily="18" charset="0"/>
                        <a:ea typeface="Cambria Math" panose="02040503050406030204" pitchFamily="18" charset="0"/>
                      </a:rPr>
                      <m:t>]</m:t>
                    </m:r>
                    <m:d>
                      <m:dPr>
                        <m:ctrlPr>
                          <a:rPr lang="en-US" sz="2000" i="1" smtClean="0">
                            <a:latin typeface="Cambria Math" panose="02040503050406030204" pitchFamily="18" charset="0"/>
                          </a:rPr>
                        </m:ctrlPr>
                      </m:dPr>
                      <m:e>
                        <m:r>
                          <a:rPr lang="en-US" sz="2000" i="1" smtClean="0">
                            <a:latin typeface="Cambria Math" panose="02040503050406030204" pitchFamily="18" charset="0"/>
                          </a:rPr>
                          <m:t>𝑠</m:t>
                        </m:r>
                      </m:e>
                    </m:d>
                    <m:box>
                      <m:boxPr>
                        <m:ctrlPr>
                          <a:rPr lang="en-US" sz="2000" i="1" smtClean="0">
                            <a:latin typeface="Cambria Math" panose="02040503050406030204" pitchFamily="18" charset="0"/>
                          </a:rPr>
                        </m:ctrlPr>
                      </m:boxPr>
                      <m:e>
                        <m:r>
                          <a:rPr lang="en-US" sz="2000" i="1" smtClean="0">
                            <a:latin typeface="Cambria Math" panose="02040503050406030204" pitchFamily="18" charset="0"/>
                          </a:rPr>
                          <m:t>≔</m:t>
                        </m:r>
                      </m:e>
                    </m:box>
                    <m:sSub>
                      <m:sSubPr>
                        <m:ctrlPr>
                          <a:rPr lang="pt-BR" sz="2000" i="1">
                            <a:latin typeface="Cambria Math" panose="02040503050406030204" pitchFamily="18" charset="0"/>
                          </a:rPr>
                        </m:ctrlPr>
                      </m:sSubPr>
                      <m:e>
                        <m:r>
                          <a:rPr lang="en-US" sz="2000" i="1" smtClean="0">
                            <a:latin typeface="Cambria Math" panose="02040503050406030204" pitchFamily="18" charset="0"/>
                          </a:rPr>
                          <m:t>𝐸</m:t>
                        </m:r>
                      </m:e>
                      <m:sub>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l-GR" sz="2000" i="1">
                            <a:latin typeface="Cambria Math" panose="02040503050406030204" pitchFamily="18" charset="0"/>
                          </a:rPr>
                          <m:t>𝜋</m:t>
                        </m:r>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rPr>
                          <m:t>)</m:t>
                        </m:r>
                      </m:sub>
                    </m:sSub>
                    <m:d>
                      <m:dPr>
                        <m:begChr m:val="["/>
                        <m:endChr m:val="]"/>
                        <m:ctrlPr>
                          <a:rPr lang="en-US" sz="2000" i="1" smtClean="0">
                            <a:latin typeface="Cambria Math" panose="02040503050406030204" pitchFamily="18" charset="0"/>
                          </a:rPr>
                        </m:ctrlPr>
                      </m:dPr>
                      <m:e>
                        <m:nary>
                          <m:naryPr>
                            <m:chr m:val="∑"/>
                            <m:ctrlPr>
                              <a:rPr lang="pt-BR" sz="2000" i="1">
                                <a:latin typeface="Cambria Math" panose="02040503050406030204" pitchFamily="18" charset="0"/>
                              </a:rPr>
                            </m:ctrlPr>
                          </m:naryPr>
                          <m:sub>
                            <m:r>
                              <m:rPr>
                                <m:brk m:alnAt="23"/>
                              </m:rPr>
                              <a:rPr lang="en-US" sz="2000" i="1">
                                <a:latin typeface="Cambria Math" panose="02040503050406030204" pitchFamily="18" charset="0"/>
                              </a:rPr>
                              <m:t>𝑡</m:t>
                            </m:r>
                            <m:r>
                              <a:rPr lang="en-US" sz="2000" i="1">
                                <a:latin typeface="Cambria Math" panose="02040503050406030204" pitchFamily="18" charset="0"/>
                                <a:ea typeface="Cambria Math" panose="02040503050406030204" pitchFamily="18" charset="0"/>
                              </a:rPr>
                              <m:t>≥</m:t>
                            </m:r>
                            <m:r>
                              <a:rPr lang="pt-BR" sz="2000" i="1">
                                <a:latin typeface="Cambria Math" panose="02040503050406030204" pitchFamily="18" charset="0"/>
                              </a:rPr>
                              <m:t>0</m:t>
                            </m:r>
                          </m:sub>
                          <m:sup/>
                          <m:e>
                            <m:sSup>
                              <m:sSupPr>
                                <m:ctrlPr>
                                  <a:rPr lang="pt-BR" sz="2000" i="1">
                                    <a:latin typeface="Cambria Math" panose="02040503050406030204" pitchFamily="18" charset="0"/>
                                  </a:rPr>
                                </m:ctrlPr>
                              </m:sSupPr>
                              <m:e>
                                <m:r>
                                  <a:rPr lang="pt-BR" sz="2000" i="1">
                                    <a:latin typeface="Cambria Math" panose="02040503050406030204" pitchFamily="18" charset="0"/>
                                    <a:ea typeface="Cambria Math" panose="02040503050406030204" pitchFamily="18" charset="0"/>
                                  </a:rPr>
                                  <m:t>𝛾</m:t>
                                </m:r>
                              </m:e>
                              <m:sup>
                                <m:r>
                                  <a:rPr lang="en-US" sz="2000" i="1">
                                    <a:latin typeface="Cambria Math" panose="02040503050406030204" pitchFamily="18" charset="0"/>
                                  </a:rPr>
                                  <m:t>𝑡</m:t>
                                </m:r>
                              </m:sup>
                            </m:sSup>
                            <m:sSub>
                              <m:sSubPr>
                                <m:ctrlPr>
                                  <a:rPr lang="pt-BR"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𝑡</m:t>
                                </m:r>
                              </m:sub>
                            </m:sSub>
                            <m:r>
                              <a:rPr lang="en-US" sz="2000" i="1">
                                <a:latin typeface="Cambria Math" panose="02040503050406030204" pitchFamily="18" charset="0"/>
                              </a:rPr>
                              <m:t>|</m:t>
                            </m:r>
                          </m:e>
                        </m:nary>
                        <m:sSub>
                          <m:sSubPr>
                            <m:ctrlPr>
                              <a:rPr lang="pt-BR" sz="2000" i="1" smtClean="0">
                                <a:latin typeface="Cambria Math" panose="02040503050406030204" pitchFamily="18" charset="0"/>
                              </a:rPr>
                            </m:ctrlPr>
                          </m:sSubPr>
                          <m:e>
                            <m:r>
                              <a:rPr lang="en-US" sz="2000" i="1" smtClean="0">
                                <a:latin typeface="Cambria Math" panose="02040503050406030204" pitchFamily="18" charset="0"/>
                              </a:rPr>
                              <m:t>𝑠</m:t>
                            </m:r>
                          </m:e>
                          <m:sub>
                            <m:r>
                              <a:rPr lang="en-US" sz="2000" i="1" smtClean="0">
                                <a:latin typeface="Cambria Math" panose="02040503050406030204" pitchFamily="18" charset="0"/>
                              </a:rPr>
                              <m:t>0</m:t>
                            </m:r>
                          </m:sub>
                        </m:sSub>
                        <m:r>
                          <a:rPr lang="en-US" sz="2000" i="1" smtClean="0">
                            <a:latin typeface="Cambria Math" panose="02040503050406030204" pitchFamily="18" charset="0"/>
                          </a:rPr>
                          <m:t>=</m:t>
                        </m:r>
                        <m:r>
                          <a:rPr lang="en-US" sz="2000" i="1" smtClean="0">
                            <a:latin typeface="Cambria Math" panose="02040503050406030204" pitchFamily="18" charset="0"/>
                          </a:rPr>
                          <m:t>𝑠</m:t>
                        </m:r>
                        <m:r>
                          <a:rPr lang="en-US" sz="2000" i="1" smtClean="0">
                            <a:latin typeface="Cambria Math" panose="02040503050406030204" pitchFamily="18" charset="0"/>
                          </a:rPr>
                          <m:t>, </m:t>
                        </m:r>
                        <m:r>
                          <a:rPr lang="en-US" sz="2000" i="1">
                            <a:latin typeface="Cambria Math" panose="02040503050406030204" pitchFamily="18" charset="0"/>
                            <a:ea typeface="Cambria Math" panose="02040503050406030204" pitchFamily="18" charset="0"/>
                          </a:rPr>
                          <m:t>𝜋</m:t>
                        </m:r>
                      </m:e>
                    </m:d>
                  </m:oMath>
                </a14:m>
                <a:endParaRPr lang="en-US" sz="2000" i="1" dirty="0">
                  <a:latin typeface="Arial" panose="020B0604020202020204" pitchFamily="34" charset="0"/>
                  <a:ea typeface="Cambria Math" panose="02040503050406030204" pitchFamily="18" charset="0"/>
                  <a:cs typeface="Arial" panose="020B0604020202020204" pitchFamily="34" charset="0"/>
                </a:endParaRPr>
              </a:p>
              <a:p>
                <a:pPr marL="457200" lvl="1" indent="0">
                  <a:buNone/>
                </a:pPr>
                <a:r>
                  <a:rPr lang="pt-BR" sz="2000" dirty="0">
                    <a:latin typeface="Arial" panose="020B0604020202020204" pitchFamily="34" charset="0"/>
                    <a:cs typeface="Arial" panose="020B0604020202020204" pitchFamily="34" charset="0"/>
                  </a:rPr>
                  <a:t>                     </a:t>
                </a:r>
                <a14:m>
                  <m:oMath xmlns:m="http://schemas.openxmlformats.org/officeDocument/2006/math">
                    <m:sSub>
                      <m:sSubPr>
                        <m:ctrlPr>
                          <a:rPr lang="pt-BR" sz="2000" i="1" smtClean="0">
                            <a:latin typeface="Cambria Math" panose="02040503050406030204" pitchFamily="18" charset="0"/>
                          </a:rPr>
                        </m:ctrlPr>
                      </m:sSubPr>
                      <m:e>
                        <m:r>
                          <a:rPr lang="en-US" sz="2000" b="0" i="1" smtClean="0">
                            <a:latin typeface="Cambria Math" panose="02040503050406030204" pitchFamily="18" charset="0"/>
                          </a:rPr>
                          <m:t>= </m:t>
                        </m:r>
                        <m:r>
                          <a:rPr lang="en-US" sz="2000" i="1">
                            <a:latin typeface="Cambria Math" panose="02040503050406030204" pitchFamily="18" charset="0"/>
                          </a:rPr>
                          <m:t>𝐸</m:t>
                        </m:r>
                      </m:e>
                      <m:sub>
                        <m:r>
                          <a:rPr lang="en-US" sz="2000" i="1">
                            <a:latin typeface="Cambria Math" panose="02040503050406030204" pitchFamily="18" charset="0"/>
                          </a:rPr>
                          <m:t>𝑎</m:t>
                        </m:r>
                        <m:r>
                          <a:rPr lang="en-US" sz="2000" i="1">
                            <a:latin typeface="Cambria Math" panose="02040503050406030204" pitchFamily="18" charset="0"/>
                          </a:rPr>
                          <m:t>~</m:t>
                        </m:r>
                        <m:r>
                          <a:rPr lang="el-GR" sz="2000" i="1">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i="1">
                            <a:latin typeface="Cambria Math" panose="02040503050406030204" pitchFamily="18" charset="0"/>
                          </a:rPr>
                          <m:t>)</m:t>
                        </m:r>
                      </m:sub>
                    </m:sSub>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𝑟</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m:t>
                        </m:r>
                        <m:r>
                          <a:rPr lang="pt-BR" sz="2000" i="1">
                            <a:latin typeface="Cambria Math" panose="02040503050406030204" pitchFamily="18" charset="0"/>
                            <a:ea typeface="Cambria Math" panose="02040503050406030204" pitchFamily="18" charset="0"/>
                          </a:rPr>
                          <m:t>𝛾</m:t>
                        </m:r>
                        <m:sSub>
                          <m:sSubPr>
                            <m:ctrlPr>
                              <a:rPr lang="pt-BR" sz="2000" i="1">
                                <a:latin typeface="Cambria Math" panose="02040503050406030204" pitchFamily="18" charset="0"/>
                              </a:rPr>
                            </m:ctrlPr>
                          </m:sSubPr>
                          <m:e>
                            <m:r>
                              <a:rPr lang="en-US" sz="2000" i="1">
                                <a:latin typeface="Cambria Math" panose="02040503050406030204" pitchFamily="18" charset="0"/>
                              </a:rPr>
                              <m:t> </m:t>
                            </m:r>
                            <m:r>
                              <a:rPr lang="en-US" sz="2000" i="1">
                                <a:latin typeface="Cambria Math" panose="02040503050406030204" pitchFamily="18" charset="0"/>
                              </a:rPr>
                              <m:t>𝐸</m:t>
                            </m:r>
                          </m:e>
                          <m:sub>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m:t>
                                </m:r>
                              </m:sup>
                            </m:sSup>
                            <m:r>
                              <a:rPr lang="en-US" sz="2000" i="1">
                                <a:latin typeface="Cambria Math" panose="02040503050406030204" pitchFamily="18" charset="0"/>
                              </a:rPr>
                              <m:t>~</m:t>
                            </m:r>
                            <m:r>
                              <a:rPr lang="en-US" sz="2000" b="0" i="1" smtClean="0">
                                <a:latin typeface="Cambria Math" panose="02040503050406030204" pitchFamily="18" charset="0"/>
                              </a:rPr>
                              <m:t>𝑝</m:t>
                            </m:r>
                            <m:d>
                              <m:dPr>
                                <m:ctrlPr>
                                  <a:rPr lang="en-US" sz="2000" b="0" i="1">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e>
                                <m:r>
                                  <a:rPr lang="en-US" sz="2000" i="1">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𝑎</m:t>
                                </m:r>
                              </m:e>
                            </m:d>
                          </m:sub>
                        </m:sSub>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d>
                              <m:dPr>
                                <m:ctrlPr>
                                  <a:rPr lang="en-US" sz="2000" b="0" i="1" smtClean="0">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d>
                          </m:e>
                        </m:d>
                      </m:e>
                    </m:d>
                  </m:oMath>
                </a14:m>
                <a:endParaRPr lang="en-US" sz="2000" b="0" i="1" dirty="0">
                  <a:latin typeface="Arial" panose="020B0604020202020204" pitchFamily="34" charset="0"/>
                  <a:cs typeface="Arial" panose="020B0604020202020204" pitchFamily="34" charset="0"/>
                </a:endParaRPr>
              </a:p>
              <a:p>
                <a:pPr marL="457200" lvl="1" indent="0">
                  <a:buNone/>
                </a:pPr>
                <a:r>
                  <a:rPr lang="en-US" sz="2000" dirty="0">
                    <a:latin typeface="Arial" panose="020B0604020202020204" pitchFamily="34" charset="0"/>
                    <a:cs typeface="Arial" panose="020B0604020202020204" pitchFamily="34" charset="0"/>
                  </a:rPr>
                  <a:t>                    </a:t>
                </a:r>
                <a:r>
                  <a:rPr lang="en-US" sz="2000" dirty="0"/>
                  <a:t> = </a:t>
                </a:r>
                <a14:m>
                  <m:oMath xmlns:m="http://schemas.openxmlformats.org/officeDocument/2006/math">
                    <m:r>
                      <a:rPr lang="en-US" sz="2000" i="1">
                        <a:latin typeface="Cambria Math" panose="02040503050406030204" pitchFamily="18" charset="0"/>
                      </a:rPr>
                      <m:t>&lt;</m:t>
                    </m:r>
                    <m:r>
                      <a:rPr lang="el-GR" sz="2000" i="1">
                        <a:latin typeface="Cambria Math" panose="02040503050406030204" pitchFamily="18" charset="0"/>
                      </a:rPr>
                      <m:t>𝜋</m:t>
                    </m:r>
                    <m:d>
                      <m:dPr>
                        <m:ctrlPr>
                          <a:rPr lang="en-US" sz="2000" i="1">
                            <a:latin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m:t>
                        </m:r>
                      </m:e>
                      <m:e>
                        <m:r>
                          <a:rPr lang="en-US" sz="2000" i="1">
                            <a:latin typeface="Cambria Math" panose="02040503050406030204" pitchFamily="18" charset="0"/>
                            <a:ea typeface="Cambria Math" panose="02040503050406030204" pitchFamily="18" charset="0"/>
                          </a:rPr>
                          <m:t>𝑠</m:t>
                        </m:r>
                      </m:e>
                    </m:d>
                    <m:r>
                      <a:rPr lang="en-US" sz="2000" i="1">
                        <a:latin typeface="Cambria Math" panose="02040503050406030204" pitchFamily="18" charset="0"/>
                      </a:rPr>
                      <m:t>,</m:t>
                    </m:r>
                    <m:sSub>
                      <m:sSubPr>
                        <m:ctrlPr>
                          <a:rPr lang="pt-BR"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𝑉</m:t>
                        </m:r>
                      </m:sub>
                    </m:sSub>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r>
                      <a:rPr lang="en-US" sz="2000" i="1">
                        <a:latin typeface="Cambria Math" panose="02040503050406030204" pitchFamily="18" charset="0"/>
                      </a:rPr>
                      <m:t>&gt;</m:t>
                    </m:r>
                  </m:oMath>
                </a14:m>
                <a:r>
                  <a:rPr lang="en-US" sz="2000" dirty="0">
                    <a:latin typeface="Arial" panose="020B0604020202020204" pitchFamily="34" charset="0"/>
                    <a:cs typeface="Arial" panose="020B0604020202020204" pitchFamily="34" charset="0"/>
                  </a:rPr>
                  <a:t> … inner product</a:t>
                </a:r>
                <a:r>
                  <a:rPr lang="zh-TW" altLang="en-US" sz="2000"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of the policy and Q-function</a:t>
                </a:r>
                <a:endParaRPr lang="en-US" sz="2000" dirty="0">
                  <a:latin typeface="Arial" panose="020B0604020202020204" pitchFamily="34" charset="0"/>
                  <a:cs typeface="Arial" panose="020B0604020202020204" pitchFamily="34" charset="0"/>
                </a:endParaRPr>
              </a:p>
            </p:txBody>
          </p:sp>
        </mc:Choice>
        <mc:Fallback xmlns="">
          <p:sp>
            <p:nvSpPr>
              <p:cNvPr id="15" name="Content Placeholder 1"/>
              <p:cNvSpPr txBox="1">
                <a:spLocks noRot="1" noChangeAspect="1" noMove="1" noResize="1" noEditPoints="1" noAdjustHandles="1" noChangeArrowheads="1" noChangeShapeType="1" noTextEdit="1"/>
              </p:cNvSpPr>
              <p:nvPr/>
            </p:nvSpPr>
            <p:spPr>
              <a:xfrm>
                <a:off x="504902" y="962862"/>
                <a:ext cx="11379200" cy="2038720"/>
              </a:xfrm>
              <a:prstGeom prst="rect">
                <a:avLst/>
              </a:prstGeom>
              <a:blipFill>
                <a:blip r:embed="rId3"/>
                <a:stretch>
                  <a:fillRect l="-750" t="-2096"/>
                </a:stretch>
              </a:blipFill>
            </p:spPr>
            <p:txBody>
              <a:bodyPr/>
              <a:lstStyle/>
              <a:p>
                <a:r>
                  <a:rPr lang="zh-TW" altLang="en-US">
                    <a:noFill/>
                  </a:rPr>
                  <a:t> </a:t>
                </a:r>
              </a:p>
            </p:txBody>
          </p:sp>
        </mc:Fallback>
      </mc:AlternateContent>
      <p:cxnSp>
        <p:nvCxnSpPr>
          <p:cNvPr id="16" name="Straight Connector 15"/>
          <p:cNvCxnSpPr>
            <a:cxnSpLocks/>
          </p:cNvCxnSpPr>
          <p:nvPr/>
        </p:nvCxnSpPr>
        <p:spPr>
          <a:xfrm flipV="1">
            <a:off x="3797025" y="2476358"/>
            <a:ext cx="354480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007790" y="1956691"/>
            <a:ext cx="1837677" cy="465724"/>
            <a:chOff x="8253045" y="3719638"/>
            <a:chExt cx="1828801" cy="614260"/>
          </a:xfrm>
        </p:grpSpPr>
        <p:sp>
          <p:nvSpPr>
            <p:cNvPr id="18" name="Rectangle 17"/>
            <p:cNvSpPr/>
            <p:nvPr/>
          </p:nvSpPr>
          <p:spPr>
            <a:xfrm>
              <a:off x="8745414" y="3821703"/>
              <a:ext cx="1148863" cy="512195"/>
            </a:xfrm>
            <a:prstGeom prst="rect">
              <a:avLst/>
            </a:prstGeom>
            <a:ln w="38100">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9" name="Content Placeholder 1"/>
                <p:cNvSpPr txBox="1">
                  <a:spLocks/>
                </p:cNvSpPr>
                <p:nvPr/>
              </p:nvSpPr>
              <p:spPr>
                <a:xfrm>
                  <a:off x="8253045" y="3719638"/>
                  <a:ext cx="1828801" cy="604599"/>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Ø"/>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14:m>
                    <m:oMathPara xmlns:m="http://schemas.openxmlformats.org/officeDocument/2006/math">
                      <m:oMathParaPr>
                        <m:jc m:val="centerGroup"/>
                      </m:oMathParaPr>
                      <m:oMath xmlns:m="http://schemas.openxmlformats.org/officeDocument/2006/math">
                        <m:sSub>
                          <m:sSubPr>
                            <m:ctrlPr>
                              <a:rPr lang="pt-BR"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𝑉</m:t>
                            </m:r>
                          </m:sub>
                        </m:sSub>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𝑎</m:t>
                            </m:r>
                          </m:e>
                        </m:d>
                      </m:oMath>
                    </m:oMathPara>
                  </a14:m>
                  <a:endParaRPr lang="en-US" sz="2400" dirty="0"/>
                </a:p>
                <a:p>
                  <a:pPr lvl="2">
                    <a:buFont typeface="Arial" panose="020B0604020202020204" pitchFamily="34" charset="0"/>
                    <a:buChar char="•"/>
                  </a:pPr>
                  <a:endParaRPr lang="en-US" sz="2400" dirty="0"/>
                </a:p>
              </p:txBody>
            </p:sp>
          </mc:Choice>
          <mc:Fallback xmlns="">
            <p:sp>
              <p:nvSpPr>
                <p:cNvPr id="19" name="Content Placeholder 1"/>
                <p:cNvSpPr txBox="1">
                  <a:spLocks noRot="1" noChangeAspect="1" noMove="1" noResize="1" noEditPoints="1" noAdjustHandles="1" noChangeArrowheads="1" noChangeShapeType="1" noTextEdit="1"/>
                </p:cNvSpPr>
                <p:nvPr/>
              </p:nvSpPr>
              <p:spPr>
                <a:xfrm>
                  <a:off x="8253045" y="3719638"/>
                  <a:ext cx="1828801" cy="604599"/>
                </a:xfrm>
                <a:prstGeom prst="rect">
                  <a:avLst/>
                </a:prstGeom>
                <a:blipFill>
                  <a:blip r:embed="rId4"/>
                  <a:stretch>
                    <a:fillRect b="-14667"/>
                  </a:stretch>
                </a:blipFill>
              </p:spPr>
              <p:txBody>
                <a:bodyPr/>
                <a:lstStyle/>
                <a:p>
                  <a:r>
                    <a:rPr lang="zh-TW" altLang="en-US">
                      <a:noFill/>
                    </a:rPr>
                    <a:t> </a:t>
                  </a:r>
                </a:p>
              </p:txBody>
            </p:sp>
          </mc:Fallback>
        </mc:AlternateContent>
      </p:grpSp>
      <p:grpSp>
        <p:nvGrpSpPr>
          <p:cNvPr id="23" name="Group 12">
            <a:extLst>
              <a:ext uri="{FF2B5EF4-FFF2-40B4-BE49-F238E27FC236}">
                <a16:creationId xmlns:a16="http://schemas.microsoft.com/office/drawing/2014/main" id="{13BAC51E-F5C8-400F-B82E-6FDFA06481CE}"/>
              </a:ext>
            </a:extLst>
          </p:cNvPr>
          <p:cNvGrpSpPr/>
          <p:nvPr/>
        </p:nvGrpSpPr>
        <p:grpSpPr>
          <a:xfrm>
            <a:off x="504902" y="2897479"/>
            <a:ext cx="11379200" cy="2077670"/>
            <a:chOff x="504902" y="3512667"/>
            <a:chExt cx="11379200" cy="2077670"/>
          </a:xfrm>
        </p:grpSpPr>
        <mc:AlternateContent xmlns:mc="http://schemas.openxmlformats.org/markup-compatibility/2006" xmlns:a14="http://schemas.microsoft.com/office/drawing/2010/main">
          <mc:Choice Requires="a14">
            <p:sp>
              <p:nvSpPr>
                <p:cNvPr id="24" name="Content Placeholder 1">
                  <a:extLst>
                    <a:ext uri="{FF2B5EF4-FFF2-40B4-BE49-F238E27FC236}">
                      <a16:creationId xmlns:a16="http://schemas.microsoft.com/office/drawing/2014/main" id="{C366794B-3685-4ABC-ADD7-0DD9745FF18D}"/>
                    </a:ext>
                  </a:extLst>
                </p:cNvPr>
                <p:cNvSpPr txBox="1">
                  <a:spLocks/>
                </p:cNvSpPr>
                <p:nvPr/>
              </p:nvSpPr>
              <p:spPr>
                <a:xfrm>
                  <a:off x="504902" y="3512667"/>
                  <a:ext cx="11379200" cy="1862252"/>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Ø"/>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i="1" dirty="0">
                      <a:latin typeface="Arial" panose="020B0604020202020204" pitchFamily="34" charset="0"/>
                      <a:cs typeface="Arial" panose="020B0604020202020204" pitchFamily="34" charset="0"/>
                    </a:rPr>
                    <a:t>Regularized Bellman optimality operator</a:t>
                  </a:r>
                  <a:endParaRPr lang="en-US" sz="2400" i="1" dirty="0">
                    <a:latin typeface="Arial" panose="020B0604020202020204" pitchFamily="34" charset="0"/>
                    <a:cs typeface="Arial" panose="020B0604020202020204" pitchFamily="34" charset="0"/>
                  </a:endParaRPr>
                </a:p>
                <a:p>
                  <a:pPr lvl="1"/>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𝑇</m:t>
                          </m:r>
                        </m:e>
                        <m:sup>
                          <m:r>
                            <a:rPr lang="en-US" sz="2000" i="1">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𝛺</m:t>
                          </m:r>
                        </m:sup>
                      </m:sSup>
                      <m:r>
                        <a:rPr lang="en-US" sz="2000" i="1">
                          <a:latin typeface="Cambria Math" panose="02040503050406030204" pitchFamily="18" charset="0"/>
                          <a:ea typeface="Cambria Math" panose="02040503050406030204" pitchFamily="18" charset="0"/>
                        </a:rPr>
                        <m:t>𝑉</m:t>
                      </m:r>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𝑠</m:t>
                          </m:r>
                        </m:e>
                      </m:d>
                      <m:box>
                        <m:boxPr>
                          <m:ctrlPr>
                            <a:rPr lang="en-US" sz="2000" i="1">
                              <a:latin typeface="Cambria Math" panose="02040503050406030204" pitchFamily="18" charset="0"/>
                            </a:rPr>
                          </m:ctrlPr>
                        </m:boxPr>
                        <m:e>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𝑇</m:t>
                              </m:r>
                            </m:e>
                            <m:sup>
                              <m:r>
                                <a:rPr lang="en-US" sz="2000" i="1">
                                  <a:latin typeface="Cambria Math" panose="02040503050406030204" pitchFamily="18" charset="0"/>
                                  <a:ea typeface="Cambria Math" panose="02040503050406030204" pitchFamily="18" charset="0"/>
                                </a:rPr>
                                <m:t>𝜋</m:t>
                              </m:r>
                            </m:sup>
                          </m:sSup>
                          <m:r>
                            <a:rPr lang="en-US" sz="2000" i="1">
                              <a:latin typeface="Cambria Math" panose="02040503050406030204" pitchFamily="18" charset="0"/>
                              <a:ea typeface="Cambria Math" panose="02040503050406030204" pitchFamily="18" charset="0"/>
                            </a:rPr>
                            <m:t>𝑉</m:t>
                          </m:r>
                          <m:r>
                            <a:rPr lang="en-US" sz="2000" b="0" i="1" smtClean="0">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𝛺</m:t>
                          </m:r>
                          <m:r>
                            <a:rPr lang="en-US" sz="2000" i="1">
                              <a:latin typeface="Cambria Math" panose="02040503050406030204" pitchFamily="18" charset="0"/>
                            </a:rPr>
                            <m:t>(</m:t>
                          </m:r>
                          <m:r>
                            <a:rPr lang="el-GR" sz="2000" i="1">
                              <a:latin typeface="Cambria Math" panose="02040503050406030204" pitchFamily="18" charset="0"/>
                            </a:rPr>
                            <m:t>𝜋</m:t>
                          </m:r>
                          <m:r>
                            <a:rPr lang="en-US" sz="2000" i="1">
                              <a:latin typeface="Cambria Math" panose="02040503050406030204" pitchFamily="18" charset="0"/>
                            </a:rPr>
                            <m:t>)</m:t>
                          </m:r>
                          <m:r>
                            <a:rPr lang="en-US" sz="2000" i="1" smtClean="0">
                              <a:latin typeface="Cambria Math" panose="02040503050406030204" pitchFamily="18" charset="0"/>
                            </a:rPr>
                            <m:t> </m:t>
                          </m:r>
                        </m:e>
                      </m:box>
                    </m:oMath>
                  </a14:m>
                  <a:r>
                    <a:rPr lang="en-US" sz="2000" dirty="0"/>
                    <a:t> </a:t>
                  </a:r>
                  <a:r>
                    <a:rPr lang="en-US" sz="2000" dirty="0">
                      <a:latin typeface="Arial" panose="020B0604020202020204" pitchFamily="34" charset="0"/>
                      <a:cs typeface="Arial" panose="020B0604020202020204" pitchFamily="34" charset="0"/>
                    </a:rPr>
                    <a:t>is a </a:t>
                  </a:r>
                  <a:r>
                    <a:rPr lang="en-US" sz="2000" dirty="0" err="1">
                      <a:solidFill>
                        <a:srgbClr val="FF0000"/>
                      </a:solidFill>
                      <a:latin typeface="Arial" panose="020B0604020202020204" pitchFamily="34" charset="0"/>
                      <a:cs typeface="Arial" panose="020B0604020202020204" pitchFamily="34" charset="0"/>
                    </a:rPr>
                    <a:t>Fenchel</a:t>
                  </a:r>
                  <a:r>
                    <a:rPr lang="en-US" sz="2000" dirty="0">
                      <a:solidFill>
                        <a:srgbClr val="FF0000"/>
                      </a:solidFill>
                      <a:latin typeface="Arial" panose="020B0604020202020204" pitchFamily="34" charset="0"/>
                      <a:cs typeface="Arial" panose="020B0604020202020204" pitchFamily="34" charset="0"/>
                    </a:rPr>
                    <a:t> dual function</a:t>
                  </a:r>
                  <a:r>
                    <a:rPr lang="en-US" sz="2000" dirty="0">
                      <a:latin typeface="Arial" panose="020B0604020202020204" pitchFamily="34" charset="0"/>
                      <a:cs typeface="Arial" panose="020B0604020202020204" pitchFamily="34" charset="0"/>
                    </a:rPr>
                    <a:t> and can be seen as the normal value function minus the baseline.</a:t>
                  </a:r>
                  <a:r>
                    <a:rPr lang="pt-BR" sz="2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lvl="1"/>
                  <a:r>
                    <a:rPr lang="en-US" altLang="zh-TW" sz="2000" i="1" dirty="0">
                      <a:latin typeface="Arial" panose="020B0604020202020204" pitchFamily="34" charset="0"/>
                      <a:cs typeface="Arial" panose="020B0604020202020204" pitchFamily="34" charset="0"/>
                    </a:rPr>
                    <a:t>Set of optimal policies</a:t>
                  </a:r>
                  <a:r>
                    <a:rPr lang="zh-TW" altLang="en-US" sz="2000" i="1" dirty="0">
                      <a:latin typeface="Arial" panose="020B0604020202020204" pitchFamily="34" charset="0"/>
                      <a:cs typeface="Arial" panose="020B0604020202020204" pitchFamily="34" charset="0"/>
                    </a:rPr>
                    <a:t> </a:t>
                  </a:r>
                  <a:endParaRPr lang="en-US" sz="2000" i="1" dirty="0">
                    <a:latin typeface="Arial" panose="020B0604020202020204" pitchFamily="34" charset="0"/>
                    <a:cs typeface="Arial" panose="020B0604020202020204" pitchFamily="34" charset="0"/>
                  </a:endParaRPr>
                </a:p>
                <a:p>
                  <a:pPr lvl="2"/>
                  <a:r>
                    <a:rPr lang="en-US" dirty="0">
                      <a:latin typeface="Arial" panose="020B0604020202020204" pitchFamily="34" charset="0"/>
                      <a:cs typeface="Arial" panose="020B0604020202020204" pitchFamily="34" charset="0"/>
                    </a:rPr>
                    <a:t> </a:t>
                  </a:r>
                </a:p>
                <a:p>
                  <a:pPr marL="0" indent="0">
                    <a:buNone/>
                  </a:pPr>
                  <a:endParaRPr lang="en-US" sz="2800" dirty="0"/>
                </a:p>
                <a:p>
                  <a:pPr lvl="2">
                    <a:buFont typeface="Arial" panose="020B0604020202020204" pitchFamily="34" charset="0"/>
                    <a:buChar char="•"/>
                  </a:pPr>
                  <a:endParaRPr lang="en-US" sz="2400" dirty="0"/>
                </a:p>
              </p:txBody>
            </p:sp>
          </mc:Choice>
          <mc:Fallback xmlns="">
            <p:sp>
              <p:nvSpPr>
                <p:cNvPr id="24" name="Content Placeholder 1">
                  <a:extLst>
                    <a:ext uri="{FF2B5EF4-FFF2-40B4-BE49-F238E27FC236}">
                      <a16:creationId xmlns:a16="http://schemas.microsoft.com/office/drawing/2014/main" id="{C366794B-3685-4ABC-ADD7-0DD9745FF18D}"/>
                    </a:ext>
                  </a:extLst>
                </p:cNvPr>
                <p:cNvSpPr txBox="1">
                  <a:spLocks noRot="1" noChangeAspect="1" noMove="1" noResize="1" noEditPoints="1" noAdjustHandles="1" noChangeArrowheads="1" noChangeShapeType="1" noTextEdit="1"/>
                </p:cNvSpPr>
                <p:nvPr/>
              </p:nvSpPr>
              <p:spPr>
                <a:xfrm>
                  <a:off x="504902" y="3512667"/>
                  <a:ext cx="11379200" cy="1862252"/>
                </a:xfrm>
                <a:prstGeom prst="rect">
                  <a:avLst/>
                </a:prstGeom>
                <a:blipFill>
                  <a:blip r:embed="rId5"/>
                  <a:stretch>
                    <a:fillRect l="-750" t="-2288" b="-15359"/>
                  </a:stretch>
                </a:blipFill>
              </p:spPr>
              <p:txBody>
                <a:bodyPr/>
                <a:lstStyle/>
                <a:p>
                  <a:r>
                    <a:rPr lang="zh-TW" altLang="en-US">
                      <a:noFill/>
                    </a:rPr>
                    <a:t> </a:t>
                  </a:r>
                </a:p>
              </p:txBody>
            </p:sp>
          </mc:Fallback>
        </mc:AlternateContent>
        <p:pic>
          <p:nvPicPr>
            <p:cNvPr id="32" name="Picture 14">
              <a:extLst>
                <a:ext uri="{FF2B5EF4-FFF2-40B4-BE49-F238E27FC236}">
                  <a16:creationId xmlns:a16="http://schemas.microsoft.com/office/drawing/2014/main" id="{03F19EDE-95B6-4ACA-B333-C54AAFCB6376}"/>
                </a:ext>
              </a:extLst>
            </p:cNvPr>
            <p:cNvPicPr>
              <a:picLocks noChangeAspect="1"/>
            </p:cNvPicPr>
            <p:nvPr/>
          </p:nvPicPr>
          <p:blipFill>
            <a:blip r:embed="rId6"/>
            <a:stretch>
              <a:fillRect/>
            </a:stretch>
          </p:blipFill>
          <p:spPr>
            <a:xfrm>
              <a:off x="1630171" y="5056847"/>
              <a:ext cx="5526410" cy="533490"/>
            </a:xfrm>
            <a:prstGeom prst="rect">
              <a:avLst/>
            </a:prstGeom>
          </p:spPr>
        </p:pic>
      </p:grpSp>
      <mc:AlternateContent xmlns:mc="http://schemas.openxmlformats.org/markup-compatibility/2006" xmlns:a14="http://schemas.microsoft.com/office/drawing/2010/main">
        <mc:Choice Requires="a14">
          <p:sp>
            <p:nvSpPr>
              <p:cNvPr id="44" name="Content Placeholder 1">
                <a:extLst>
                  <a:ext uri="{FF2B5EF4-FFF2-40B4-BE49-F238E27FC236}">
                    <a16:creationId xmlns:a16="http://schemas.microsoft.com/office/drawing/2014/main" id="{9CBF6B0D-D872-4994-B5C9-4DDB8891C5AF}"/>
                  </a:ext>
                </a:extLst>
              </p:cNvPr>
              <p:cNvSpPr txBox="1">
                <a:spLocks/>
              </p:cNvSpPr>
              <p:nvPr/>
            </p:nvSpPr>
            <p:spPr>
              <a:xfrm>
                <a:off x="447529" y="5000255"/>
                <a:ext cx="8737600" cy="2385124"/>
              </a:xfrm>
              <a:prstGeom prst="rect">
                <a:avLst/>
              </a:prstGeom>
            </p:spPr>
            <p:txBody>
              <a:bodyPr/>
              <a:lstStyle>
                <a:lvl1pPr marL="342900" indent="-342900" algn="l" defTabSz="914400" rtl="0" eaLnBrk="1" latinLnBrk="0" hangingPunct="1">
                  <a:spcBef>
                    <a:spcPct val="20000"/>
                  </a:spcBef>
                  <a:buFont typeface="Wingdings" panose="05000000000000000000" pitchFamily="2" charset="2"/>
                  <a:buChar char="Ø"/>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i="1" dirty="0" err="1">
                    <a:latin typeface="Arial" panose="020B0604020202020204" pitchFamily="34" charset="0"/>
                    <a:cs typeface="Arial" panose="020B0604020202020204" pitchFamily="34" charset="0"/>
                  </a:rPr>
                  <a:t>Lengendre-Fenchel</a:t>
                </a:r>
                <a:r>
                  <a:rPr lang="en-US" altLang="zh-TW" sz="2400" i="1" dirty="0">
                    <a:latin typeface="Arial" panose="020B0604020202020204" pitchFamily="34" charset="0"/>
                    <a:cs typeface="Arial" panose="020B0604020202020204" pitchFamily="34" charset="0"/>
                  </a:rPr>
                  <a:t> duality (Conjugate function)</a:t>
                </a:r>
                <a:r>
                  <a:rPr lang="en-US" sz="2400" i="1" dirty="0">
                    <a:latin typeface="Arial" panose="020B0604020202020204" pitchFamily="34" charset="0"/>
                    <a:cs typeface="Arial" panose="020B0604020202020204" pitchFamily="34" charset="0"/>
                  </a:rPr>
                  <a:t>     </a:t>
                </a:r>
              </a:p>
              <a:p>
                <a:pPr lvl="1"/>
                <a:r>
                  <a:rPr lang="en-US" sz="2000" dirty="0" err="1">
                    <a:latin typeface="Arial" panose="020B0604020202020204" pitchFamily="34" charset="0"/>
                    <a:ea typeface="Cambria Math" panose="02040503050406030204" pitchFamily="18" charset="0"/>
                    <a:cs typeface="Arial" panose="020B0604020202020204" pitchFamily="34" charset="0"/>
                  </a:rPr>
                  <a:t>Fenchel</a:t>
                </a:r>
                <a:r>
                  <a:rPr lang="en-US" sz="2000" dirty="0">
                    <a:latin typeface="Arial" panose="020B0604020202020204" pitchFamily="34" charset="0"/>
                    <a:ea typeface="Cambria Math" panose="02040503050406030204" pitchFamily="18" charset="0"/>
                    <a:cs typeface="Arial" panose="020B0604020202020204" pitchFamily="34" charset="0"/>
                  </a:rPr>
                  <a:t> dual :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𝛺</m:t>
                        </m:r>
                      </m:e>
                      <m:sup>
                        <m:r>
                          <a:rPr lang="en-US" sz="2000" i="1">
                            <a:latin typeface="Cambria Math" panose="02040503050406030204" pitchFamily="18" charset="0"/>
                            <a:sym typeface="Wingdings 2" panose="05020102010507070707" pitchFamily="18" charset="2"/>
                          </a:rPr>
                          <m:t></m:t>
                        </m:r>
                      </m:sup>
                    </m:sSup>
                    <m:r>
                      <a:rPr lang="en-US" sz="2000" i="1">
                        <a:latin typeface="Cambria Math" panose="02040503050406030204" pitchFamily="18" charset="0"/>
                        <a:ea typeface="Cambria Math" panose="02040503050406030204" pitchFamily="18" charset="0"/>
                      </a:rPr>
                      <m:t>𝑉</m:t>
                    </m:r>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sSub>
                          <m:sSubPr>
                            <m:ctrlPr>
                              <a:rPr lang="pt-BR"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𝑉</m:t>
                            </m:r>
                          </m:sub>
                        </m:sSub>
                      </m:e>
                    </m:d>
                    <m:box>
                      <m:boxPr>
                        <m:ctrlPr>
                          <a:rPr lang="en-US" sz="2000" i="1">
                            <a:latin typeface="Cambria Math" panose="02040503050406030204" pitchFamily="18" charset="0"/>
                          </a:rPr>
                        </m:ctrlPr>
                      </m:boxPr>
                      <m:e>
                        <m:r>
                          <a:rPr lang="en-US" sz="2000" b="0" i="1" smtClean="0">
                            <a:latin typeface="Cambria Math" panose="02040503050406030204" pitchFamily="18" charset="0"/>
                          </a:rPr>
                          <m:t>=</m:t>
                        </m:r>
                      </m:e>
                    </m:box>
                    <m:limLow>
                      <m:limLowPr>
                        <m:ctrlPr>
                          <a:rPr lang="en-US" sz="2000" i="1">
                            <a:latin typeface="Cambria Math" panose="02040503050406030204" pitchFamily="18" charset="0"/>
                          </a:rPr>
                        </m:ctrlPr>
                      </m:limLowPr>
                      <m:e>
                        <m:r>
                          <m:rPr>
                            <m:sty m:val="p"/>
                          </m:rPr>
                          <a:rPr lang="en-US" sz="2000" i="1">
                            <a:latin typeface="Cambria Math" panose="02040503050406030204" pitchFamily="18" charset="0"/>
                          </a:rPr>
                          <m:t>max</m:t>
                        </m:r>
                      </m:e>
                      <m:lim>
                        <m:r>
                          <a:rPr lang="el-GR" sz="2000" i="1">
                            <a:latin typeface="Cambria Math" panose="02040503050406030204" pitchFamily="18" charset="0"/>
                          </a:rPr>
                          <m:t>𝜋</m:t>
                        </m:r>
                        <m:r>
                          <a:rPr lang="en-US" sz="2000" i="1">
                            <a:latin typeface="Cambria Math" panose="02040503050406030204" pitchFamily="18" charset="0"/>
                          </a:rPr>
                          <m:t>∈</m:t>
                        </m:r>
                        <m:r>
                          <m:rPr>
                            <m:sty m:val="p"/>
                          </m:rPr>
                          <a:rPr lang="en-US" sz="2000" i="1">
                            <a:latin typeface="Cambria Math" panose="02040503050406030204" pitchFamily="18" charset="0"/>
                          </a:rPr>
                          <m:t>Δ</m:t>
                        </m:r>
                        <m:r>
                          <a:rPr lang="en-US" sz="2000" i="1">
                            <a:latin typeface="Cambria Math" panose="02040503050406030204" pitchFamily="18" charset="0"/>
                          </a:rPr>
                          <m:t>𝐴</m:t>
                        </m:r>
                      </m:lim>
                    </m:limLow>
                    <m:sSubSup>
                      <m:sSubSupPr>
                        <m:ctrlPr>
                          <a:rPr lang="en-US" sz="2000" i="1">
                            <a:latin typeface="Cambria Math" panose="02040503050406030204" pitchFamily="18" charset="0"/>
                          </a:rPr>
                        </m:ctrlPr>
                      </m:sSubSupPr>
                      <m:e>
                        <m:r>
                          <a:rPr lang="en-US" sz="2000" b="0" i="1" smtClean="0">
                            <a:latin typeface="Cambria Math" panose="02040503050406030204" pitchFamily="18" charset="0"/>
                          </a:rPr>
                          <m:t>(</m:t>
                        </m:r>
                        <m:r>
                          <a:rPr lang="en-US" sz="2000" i="1">
                            <a:latin typeface="Cambria Math" panose="02040503050406030204" pitchFamily="18" charset="0"/>
                          </a:rPr>
                          <m:t>&lt;</m:t>
                        </m:r>
                        <m:r>
                          <a:rPr lang="el-GR" sz="2000" i="1">
                            <a:latin typeface="Cambria Math" panose="02040503050406030204" pitchFamily="18" charset="0"/>
                          </a:rPr>
                          <m:t>𝜋</m:t>
                        </m:r>
                        <m:r>
                          <a:rPr lang="en-US" sz="2000" i="1">
                            <a:latin typeface="Cambria Math" panose="02040503050406030204" pitchFamily="18" charset="0"/>
                          </a:rPr>
                          <m:t>,</m:t>
                        </m:r>
                        <m:sSub>
                          <m:sSubPr>
                            <m:ctrlPr>
                              <a:rPr lang="pt-BR"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𝑉</m:t>
                            </m:r>
                          </m:sub>
                        </m:sSub>
                        <m:r>
                          <a:rPr lang="en-US" sz="2000" b="0" i="1" smtClean="0">
                            <a:latin typeface="Cambria Math" panose="02040503050406030204" pitchFamily="18" charset="0"/>
                          </a:rPr>
                          <m:t>&gt;−</m:t>
                        </m:r>
                        <m:r>
                          <a:rPr lang="en-US" sz="2000" i="1">
                            <a:latin typeface="Cambria Math" panose="02040503050406030204" pitchFamily="18" charset="0"/>
                          </a:rPr>
                          <m:t>𝛺</m:t>
                        </m:r>
                        <m:r>
                          <a:rPr lang="en-US" sz="2000" b="0" i="1" smtClean="0">
                            <a:latin typeface="Cambria Math" panose="02040503050406030204" pitchFamily="18" charset="0"/>
                          </a:rPr>
                          <m:t>(</m:t>
                        </m:r>
                        <m:r>
                          <a:rPr lang="el-GR" sz="2000" i="1">
                            <a:latin typeface="Cambria Math" panose="02040503050406030204" pitchFamily="18" charset="0"/>
                          </a:rPr>
                          <m:t>𝜋</m:t>
                        </m:r>
                        <m:r>
                          <a:rPr lang="en-US" sz="2000" b="0" i="1" smtClean="0">
                            <a:latin typeface="Cambria Math" panose="02040503050406030204" pitchFamily="18" charset="0"/>
                          </a:rPr>
                          <m:t>))</m:t>
                        </m:r>
                      </m:e>
                      <m:sub/>
                      <m:sup/>
                    </m:sSubSup>
                  </m:oMath>
                </a14:m>
                <a:endParaRPr lang="en-US" sz="2000" dirty="0">
                  <a:latin typeface="Arial" panose="020B0604020202020204" pitchFamily="34" charset="0"/>
                  <a:ea typeface="Cambria Math" panose="02040503050406030204" pitchFamily="18" charset="0"/>
                  <a:cs typeface="Arial" panose="020B0604020202020204" pitchFamily="34" charset="0"/>
                </a:endParaRPr>
              </a:p>
              <a:p>
                <a:pPr lvl="1"/>
                <a:r>
                  <a:rPr lang="en-US" sz="2000" dirty="0">
                    <a:latin typeface="Arial" panose="020B0604020202020204" pitchFamily="34" charset="0"/>
                    <a:ea typeface="Cambria Math" panose="02040503050406030204" pitchFamily="18" charset="0"/>
                    <a:cs typeface="Arial" panose="020B0604020202020204" pitchFamily="34" charset="0"/>
                  </a:rPr>
                  <a:t>Gradient form: </a:t>
                </a:r>
                <a14:m>
                  <m:oMath xmlns:m="http://schemas.openxmlformats.org/officeDocument/2006/math">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𝛻𝛺</m:t>
                        </m:r>
                      </m:e>
                      <m:sup>
                        <m:r>
                          <a:rPr lang="en-US" sz="2000" i="1">
                            <a:latin typeface="Cambria Math" panose="02040503050406030204" pitchFamily="18" charset="0"/>
                            <a:sym typeface="Wingdings 2" panose="05020102010507070707" pitchFamily="18" charset="2"/>
                          </a:rPr>
                          <m:t></m:t>
                        </m:r>
                      </m:sup>
                    </m:sSup>
                    <m:r>
                      <a:rPr lang="en-US" sz="2000" i="1">
                        <a:latin typeface="Cambria Math" panose="02040503050406030204" pitchFamily="18" charset="0"/>
                        <a:ea typeface="Cambria Math" panose="02040503050406030204" pitchFamily="18" charset="0"/>
                      </a:rPr>
                      <m:t>𝑉</m:t>
                    </m:r>
                    <m:r>
                      <a:rPr lang="en-US" sz="2000" i="1">
                        <a:latin typeface="Cambria Math" panose="02040503050406030204" pitchFamily="18" charset="0"/>
                        <a:ea typeface="Cambria Math" panose="02040503050406030204" pitchFamily="18" charset="0"/>
                      </a:rPr>
                      <m:t>]</m:t>
                    </m:r>
                    <m:d>
                      <m:dPr>
                        <m:ctrlPr>
                          <a:rPr lang="en-US" sz="2000" i="1">
                            <a:latin typeface="Cambria Math" panose="02040503050406030204" pitchFamily="18" charset="0"/>
                          </a:rPr>
                        </m:ctrlPr>
                      </m:dPr>
                      <m:e>
                        <m:sSub>
                          <m:sSubPr>
                            <m:ctrlPr>
                              <a:rPr lang="pt-BR"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𝑉</m:t>
                            </m:r>
                          </m:sub>
                        </m:sSub>
                      </m:e>
                    </m:d>
                    <m:box>
                      <m:boxPr>
                        <m:ctrlPr>
                          <a:rPr lang="en-US" sz="2000" i="1">
                            <a:latin typeface="Cambria Math" panose="02040503050406030204" pitchFamily="18" charset="0"/>
                          </a:rPr>
                        </m:ctrlPr>
                      </m:boxPr>
                      <m:e>
                        <m:r>
                          <a:rPr lang="en-US" sz="2000" i="1">
                            <a:latin typeface="Cambria Math" panose="02040503050406030204" pitchFamily="18" charset="0"/>
                          </a:rPr>
                          <m:t>=</m:t>
                        </m:r>
                      </m:e>
                    </m:box>
                    <m:limLow>
                      <m:limLowPr>
                        <m:ctrlPr>
                          <a:rPr lang="en-US" sz="2000" i="1">
                            <a:latin typeface="Cambria Math" panose="02040503050406030204" pitchFamily="18" charset="0"/>
                          </a:rPr>
                        </m:ctrlPr>
                      </m:limLowPr>
                      <m:e>
                        <m:r>
                          <a:rPr lang="en-US" sz="2000" b="0" i="1" smtClean="0">
                            <a:latin typeface="Cambria Math" panose="02040503050406030204" pitchFamily="18" charset="0"/>
                          </a:rPr>
                          <m:t>𝑎𝑟𝑔</m:t>
                        </m:r>
                        <m:r>
                          <m:rPr>
                            <m:sty m:val="p"/>
                          </m:rPr>
                          <a:rPr lang="en-US" sz="2000" i="1">
                            <a:latin typeface="Cambria Math" panose="02040503050406030204" pitchFamily="18" charset="0"/>
                          </a:rPr>
                          <m:t>max</m:t>
                        </m:r>
                      </m:e>
                      <m:lim>
                        <m:r>
                          <a:rPr lang="el-GR" sz="2000" i="1">
                            <a:latin typeface="Cambria Math" panose="02040503050406030204" pitchFamily="18" charset="0"/>
                          </a:rPr>
                          <m:t>𝜋</m:t>
                        </m:r>
                        <m:r>
                          <a:rPr lang="en-US" sz="2000" i="1">
                            <a:latin typeface="Cambria Math" panose="02040503050406030204" pitchFamily="18" charset="0"/>
                          </a:rPr>
                          <m:t>∈</m:t>
                        </m:r>
                        <m:r>
                          <m:rPr>
                            <m:sty m:val="p"/>
                          </m:rPr>
                          <a:rPr lang="en-US" sz="2000" i="1">
                            <a:latin typeface="Cambria Math" panose="02040503050406030204" pitchFamily="18" charset="0"/>
                          </a:rPr>
                          <m:t>Δ</m:t>
                        </m:r>
                        <m:r>
                          <a:rPr lang="en-US" sz="2000" i="1">
                            <a:latin typeface="Cambria Math" panose="02040503050406030204" pitchFamily="18" charset="0"/>
                          </a:rPr>
                          <m:t>𝐴</m:t>
                        </m:r>
                      </m:lim>
                    </m:limLow>
                    <m:sSubSup>
                      <m:sSubSupPr>
                        <m:ctrlPr>
                          <a:rPr lang="en-US" sz="2000" i="1">
                            <a:latin typeface="Cambria Math" panose="02040503050406030204" pitchFamily="18" charset="0"/>
                          </a:rPr>
                        </m:ctrlPr>
                      </m:sSubSupPr>
                      <m:e>
                        <m:r>
                          <a:rPr lang="en-US" sz="2000" i="1">
                            <a:latin typeface="Cambria Math" panose="02040503050406030204" pitchFamily="18" charset="0"/>
                          </a:rPr>
                          <m:t>(&lt;</m:t>
                        </m:r>
                        <m:r>
                          <a:rPr lang="el-GR" sz="2000" i="1">
                            <a:latin typeface="Cambria Math" panose="02040503050406030204" pitchFamily="18" charset="0"/>
                          </a:rPr>
                          <m:t>𝜋</m:t>
                        </m:r>
                        <m:r>
                          <a:rPr lang="en-US" sz="2000" i="1">
                            <a:latin typeface="Cambria Math" panose="02040503050406030204" pitchFamily="18" charset="0"/>
                          </a:rPr>
                          <m:t>,</m:t>
                        </m:r>
                        <m:sSub>
                          <m:sSubPr>
                            <m:ctrlPr>
                              <a:rPr lang="pt-BR"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𝑉</m:t>
                            </m:r>
                          </m:sub>
                        </m:sSub>
                        <m:r>
                          <a:rPr lang="en-US" sz="2000" i="1">
                            <a:latin typeface="Cambria Math" panose="02040503050406030204" pitchFamily="18" charset="0"/>
                          </a:rPr>
                          <m:t>&gt;−</m:t>
                        </m:r>
                        <m:r>
                          <a:rPr lang="en-US" sz="2000" i="1">
                            <a:latin typeface="Cambria Math" panose="02040503050406030204" pitchFamily="18" charset="0"/>
                          </a:rPr>
                          <m:t>𝛺</m:t>
                        </m:r>
                        <m:r>
                          <a:rPr lang="en-US" sz="2000" i="1">
                            <a:latin typeface="Cambria Math" panose="02040503050406030204" pitchFamily="18" charset="0"/>
                          </a:rPr>
                          <m:t>(</m:t>
                        </m:r>
                        <m:r>
                          <a:rPr lang="el-GR" sz="2000" i="1">
                            <a:latin typeface="Cambria Math" panose="02040503050406030204" pitchFamily="18" charset="0"/>
                          </a:rPr>
                          <m:t>𝜋</m:t>
                        </m:r>
                        <m:r>
                          <a:rPr lang="en-US" sz="2000" i="1">
                            <a:latin typeface="Cambria Math" panose="02040503050406030204" pitchFamily="18" charset="0"/>
                          </a:rPr>
                          <m:t>))</m:t>
                        </m:r>
                      </m:e>
                      <m:sub/>
                      <m:sup/>
                    </m:sSubSup>
                  </m:oMath>
                </a14:m>
                <a:endParaRPr lang="en-US" sz="2000" dirty="0">
                  <a:latin typeface="Arial" panose="020B0604020202020204" pitchFamily="34" charset="0"/>
                  <a:ea typeface="Cambria Math" panose="02040503050406030204" pitchFamily="18" charset="0"/>
                  <a:cs typeface="Arial" panose="020B0604020202020204" pitchFamily="34" charset="0"/>
                </a:endParaRPr>
              </a:p>
              <a:p>
                <a:pPr marL="1314450" lvl="3" indent="0">
                  <a:buNone/>
                </a:pPr>
                <a:r>
                  <a:rPr lang="pt-BR"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lvl="3"/>
                <a:endParaRPr lang="en-US" dirty="0"/>
              </a:p>
              <a:p>
                <a:pPr marL="0" indent="0">
                  <a:buNone/>
                </a:pPr>
                <a:endParaRPr lang="en-US" sz="2800" dirty="0"/>
              </a:p>
              <a:p>
                <a:pPr lvl="2">
                  <a:buFont typeface="Arial" panose="020B0604020202020204" pitchFamily="34" charset="0"/>
                  <a:buChar char="•"/>
                </a:pPr>
                <a:endParaRPr lang="en-US" sz="2400" dirty="0"/>
              </a:p>
            </p:txBody>
          </p:sp>
        </mc:Choice>
        <mc:Fallback xmlns="">
          <p:sp>
            <p:nvSpPr>
              <p:cNvPr id="44" name="Content Placeholder 1">
                <a:extLst>
                  <a:ext uri="{FF2B5EF4-FFF2-40B4-BE49-F238E27FC236}">
                    <a16:creationId xmlns:a16="http://schemas.microsoft.com/office/drawing/2014/main" id="{9CBF6B0D-D872-4994-B5C9-4DDB8891C5AF}"/>
                  </a:ext>
                </a:extLst>
              </p:cNvPr>
              <p:cNvSpPr txBox="1">
                <a:spLocks noRot="1" noChangeAspect="1" noMove="1" noResize="1" noEditPoints="1" noAdjustHandles="1" noChangeArrowheads="1" noChangeShapeType="1" noTextEdit="1"/>
              </p:cNvSpPr>
              <p:nvPr/>
            </p:nvSpPr>
            <p:spPr>
              <a:xfrm>
                <a:off x="447529" y="5000255"/>
                <a:ext cx="8737600" cy="2385124"/>
              </a:xfrm>
              <a:prstGeom prst="rect">
                <a:avLst/>
              </a:prstGeom>
              <a:blipFill>
                <a:blip r:embed="rId7"/>
                <a:stretch>
                  <a:fillRect l="-907" t="-1786"/>
                </a:stretch>
              </a:blipFill>
            </p:spPr>
            <p:txBody>
              <a:bodyPr/>
              <a:lstStyle/>
              <a:p>
                <a:r>
                  <a:rPr lang="zh-TW" altLang="en-US">
                    <a:noFill/>
                  </a:rPr>
                  <a:t> </a:t>
                </a:r>
              </a:p>
            </p:txBody>
          </p:sp>
        </mc:Fallback>
      </mc:AlternateContent>
      <p:sp>
        <p:nvSpPr>
          <p:cNvPr id="45" name="Rounded Rectangular Callout 15">
            <a:extLst>
              <a:ext uri="{FF2B5EF4-FFF2-40B4-BE49-F238E27FC236}">
                <a16:creationId xmlns:a16="http://schemas.microsoft.com/office/drawing/2014/main" id="{8CB8D827-22F5-4433-BF73-612AB3D09818}"/>
              </a:ext>
            </a:extLst>
          </p:cNvPr>
          <p:cNvSpPr/>
          <p:nvPr/>
        </p:nvSpPr>
        <p:spPr>
          <a:xfrm>
            <a:off x="504902" y="5000255"/>
            <a:ext cx="7230176" cy="1680441"/>
          </a:xfrm>
          <a:prstGeom prst="wedgeRoundRectCallout">
            <a:avLst>
              <a:gd name="adj1" fmla="val 39511"/>
              <a:gd name="adj2" fmla="val -49331"/>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17">
            <a:extLst>
              <a:ext uri="{FF2B5EF4-FFF2-40B4-BE49-F238E27FC236}">
                <a16:creationId xmlns:a16="http://schemas.microsoft.com/office/drawing/2014/main" id="{AEE8F143-F7D2-4FF3-A376-6C5BE13E2CDF}"/>
              </a:ext>
            </a:extLst>
          </p:cNvPr>
          <p:cNvCxnSpPr>
            <a:cxnSpLocks/>
          </p:cNvCxnSpPr>
          <p:nvPr/>
        </p:nvCxnSpPr>
        <p:spPr>
          <a:xfrm>
            <a:off x="6420529" y="5912713"/>
            <a:ext cx="58726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8" name="Right Arrow 2">
            <a:extLst>
              <a:ext uri="{FF2B5EF4-FFF2-40B4-BE49-F238E27FC236}">
                <a16:creationId xmlns:a16="http://schemas.microsoft.com/office/drawing/2014/main" id="{B36338CB-94BF-46E3-AD4B-F1E3AC752C86}"/>
              </a:ext>
            </a:extLst>
          </p:cNvPr>
          <p:cNvSpPr/>
          <p:nvPr/>
        </p:nvSpPr>
        <p:spPr>
          <a:xfrm>
            <a:off x="7076684" y="5803000"/>
            <a:ext cx="871006" cy="250165"/>
          </a:xfrm>
          <a:prstGeom prst="rightArrow">
            <a:avLst>
              <a:gd name="adj1" fmla="val 39230"/>
              <a:gd name="adj2" fmla="val 501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2" name="直線單箭頭接點 11">
            <a:extLst>
              <a:ext uri="{FF2B5EF4-FFF2-40B4-BE49-F238E27FC236}">
                <a16:creationId xmlns:a16="http://schemas.microsoft.com/office/drawing/2014/main" id="{A2864635-6317-4A96-8242-62C8023F5B16}"/>
              </a:ext>
            </a:extLst>
          </p:cNvPr>
          <p:cNvCxnSpPr>
            <a:cxnSpLocks/>
          </p:cNvCxnSpPr>
          <p:nvPr/>
        </p:nvCxnSpPr>
        <p:spPr>
          <a:xfrm flipV="1">
            <a:off x="7170260" y="3675897"/>
            <a:ext cx="0" cy="1324358"/>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6" name="群組 35">
            <a:extLst>
              <a:ext uri="{FF2B5EF4-FFF2-40B4-BE49-F238E27FC236}">
                <a16:creationId xmlns:a16="http://schemas.microsoft.com/office/drawing/2014/main" id="{29E20A16-3158-4714-893B-0EC9F8217902}"/>
              </a:ext>
            </a:extLst>
          </p:cNvPr>
          <p:cNvGrpSpPr/>
          <p:nvPr/>
        </p:nvGrpSpPr>
        <p:grpSpPr>
          <a:xfrm>
            <a:off x="7947690" y="5123929"/>
            <a:ext cx="4269550" cy="1261884"/>
            <a:chOff x="7959320" y="5234795"/>
            <a:chExt cx="4269550" cy="1261884"/>
          </a:xfrm>
        </p:grpSpPr>
        <p:sp>
          <p:nvSpPr>
            <p:cNvPr id="47" name="TextBox 18">
              <a:extLst>
                <a:ext uri="{FF2B5EF4-FFF2-40B4-BE49-F238E27FC236}">
                  <a16:creationId xmlns:a16="http://schemas.microsoft.com/office/drawing/2014/main" id="{52969A26-C7A2-4314-8783-479DB3FF26A7}"/>
                </a:ext>
              </a:extLst>
            </p:cNvPr>
            <p:cNvSpPr txBox="1"/>
            <p:nvPr/>
          </p:nvSpPr>
          <p:spPr>
            <a:xfrm>
              <a:off x="7959320" y="5234795"/>
              <a:ext cx="4269550" cy="1261884"/>
            </a:xfrm>
            <a:prstGeom prst="rect">
              <a:avLst/>
            </a:prstGeom>
            <a:noFill/>
          </p:spPr>
          <p:txBody>
            <a:bodyPr wrap="square" rtlCol="0">
              <a:spAutoFit/>
            </a:bodyPr>
            <a:lstStyle/>
            <a:p>
              <a:pPr>
                <a:buFont typeface="Wingdings" panose="05000000000000000000" pitchFamily="2" charset="2"/>
                <a:buChar char="Ø"/>
              </a:pPr>
              <a:r>
                <a:rPr lang="en-US" altLang="zh-TW" sz="1600" dirty="0">
                  <a:latin typeface="Arial" panose="020B0604020202020204" pitchFamily="34" charset="0"/>
                  <a:cs typeface="Arial" panose="020B0604020202020204" pitchFamily="34" charset="0"/>
                </a:rPr>
                <a:t>Soft </a:t>
              </a:r>
              <a:r>
                <a:rPr lang="en-US" altLang="zh-TW" sz="1600" dirty="0" err="1">
                  <a:latin typeface="Arial" panose="020B0604020202020204" pitchFamily="34" charset="0"/>
                  <a:cs typeface="Arial" panose="020B0604020202020204" pitchFamily="34" charset="0"/>
                </a:rPr>
                <a:t>distributionally</a:t>
              </a:r>
              <a:r>
                <a:rPr lang="en-US" altLang="zh-TW" sz="1600" dirty="0">
                  <a:latin typeface="Arial" panose="020B0604020202020204" pitchFamily="34" charset="0"/>
                  <a:cs typeface="Arial" panose="020B0604020202020204" pitchFamily="34" charset="0"/>
                </a:rPr>
                <a:t> robust modified policy</a:t>
              </a:r>
            </a:p>
            <a:p>
              <a:pPr>
                <a:buFont typeface="Wingdings" panose="05000000000000000000" pitchFamily="2" charset="2"/>
                <a:buChar char="Ø"/>
              </a:pPr>
              <a:endParaRPr lang="en-US" altLang="zh-TW" sz="16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altLang="zh-TW" sz="8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altLang="zh-TW" sz="1600" dirty="0" err="1">
                  <a:latin typeface="Arial" panose="020B0604020202020204" pitchFamily="34" charset="0"/>
                  <a:cs typeface="Arial" panose="020B0604020202020204" pitchFamily="34" charset="0"/>
                </a:rPr>
                <a:t>Distributionally</a:t>
              </a:r>
              <a:r>
                <a:rPr lang="en-US" altLang="zh-TW" sz="1600" dirty="0">
                  <a:latin typeface="Arial" panose="020B0604020202020204" pitchFamily="34" charset="0"/>
                  <a:cs typeface="Arial" panose="020B0604020202020204" pitchFamily="34" charset="0"/>
                </a:rPr>
                <a:t> robust soft actor-critic</a:t>
              </a:r>
            </a:p>
            <a:p>
              <a:endParaRPr lang="en-US" sz="2000" dirty="0">
                <a:solidFill>
                  <a:srgbClr val="0070C0"/>
                </a:solidFill>
                <a:latin typeface="Times New Roman" panose="02020603050405020304" pitchFamily="18" charset="0"/>
                <a:cs typeface="Times New Roman" panose="02020603050405020304" pitchFamily="18" charset="0"/>
              </a:endParaRPr>
            </a:p>
          </p:txBody>
        </p:sp>
        <p:pic>
          <p:nvPicPr>
            <p:cNvPr id="57" name="Picture 17">
              <a:extLst>
                <a:ext uri="{FF2B5EF4-FFF2-40B4-BE49-F238E27FC236}">
                  <a16:creationId xmlns:a16="http://schemas.microsoft.com/office/drawing/2014/main" id="{E29BD9FB-73B2-49AD-9519-5D31264C1963}"/>
                </a:ext>
              </a:extLst>
            </p:cNvPr>
            <p:cNvPicPr>
              <a:picLocks noChangeAspect="1"/>
            </p:cNvPicPr>
            <p:nvPr/>
          </p:nvPicPr>
          <p:blipFill>
            <a:blip r:embed="rId8"/>
            <a:stretch>
              <a:fillRect/>
            </a:stretch>
          </p:blipFill>
          <p:spPr>
            <a:xfrm>
              <a:off x="8561053" y="5556965"/>
              <a:ext cx="2807494" cy="305011"/>
            </a:xfrm>
            <a:prstGeom prst="rect">
              <a:avLst/>
            </a:prstGeom>
          </p:spPr>
        </p:pic>
        <p:grpSp>
          <p:nvGrpSpPr>
            <p:cNvPr id="35" name="群組 34">
              <a:extLst>
                <a:ext uri="{FF2B5EF4-FFF2-40B4-BE49-F238E27FC236}">
                  <a16:creationId xmlns:a16="http://schemas.microsoft.com/office/drawing/2014/main" id="{DC632EE6-0D6C-4DF7-8A71-8F6E616347BC}"/>
                </a:ext>
              </a:extLst>
            </p:cNvPr>
            <p:cNvGrpSpPr/>
            <p:nvPr/>
          </p:nvGrpSpPr>
          <p:grpSpPr>
            <a:xfrm>
              <a:off x="8235050" y="6102500"/>
              <a:ext cx="3963129" cy="338554"/>
              <a:chOff x="8297964" y="6194355"/>
              <a:chExt cx="3963129" cy="338554"/>
            </a:xfrm>
          </p:grpSpPr>
          <mc:AlternateContent xmlns:mc="http://schemas.openxmlformats.org/markup-compatibility/2006" xmlns:a14="http://schemas.microsoft.com/office/drawing/2010/main">
            <mc:Choice Requires="a14">
              <p:sp>
                <p:nvSpPr>
                  <p:cNvPr id="59" name="Rectangle 17">
                    <a:extLst>
                      <a:ext uri="{FF2B5EF4-FFF2-40B4-BE49-F238E27FC236}">
                        <a16:creationId xmlns:a16="http://schemas.microsoft.com/office/drawing/2014/main" id="{ACD220EA-B644-4A6B-BE73-53D4B859D6C3}"/>
                      </a:ext>
                    </a:extLst>
                  </p:cNvPr>
                  <p:cNvSpPr/>
                  <p:nvPr/>
                </p:nvSpPr>
                <p:spPr>
                  <a:xfrm>
                    <a:off x="9273352" y="6194355"/>
                    <a:ext cx="298774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𝜆</m:t>
                          </m:r>
                          <m:r>
                            <a:rPr lang="en-US" sz="1600" b="0" i="1" smtClean="0">
                              <a:latin typeface="Cambria Math" panose="02040503050406030204" pitchFamily="18" charset="0"/>
                              <a:ea typeface="Cambria Math" panose="02040503050406030204" pitchFamily="18" charset="0"/>
                            </a:rPr>
                            <m:t>× (                                            )</m:t>
                          </m:r>
                        </m:oMath>
                      </m:oMathPara>
                    </a14:m>
                    <a:endParaRPr lang="en-US" sz="1600" dirty="0"/>
                  </a:p>
                </p:txBody>
              </p:sp>
            </mc:Choice>
            <mc:Fallback xmlns="">
              <p:sp>
                <p:nvSpPr>
                  <p:cNvPr id="59" name="Rectangle 17">
                    <a:extLst>
                      <a:ext uri="{FF2B5EF4-FFF2-40B4-BE49-F238E27FC236}">
                        <a16:creationId xmlns:a16="http://schemas.microsoft.com/office/drawing/2014/main" id="{ACD220EA-B644-4A6B-BE73-53D4B859D6C3}"/>
                      </a:ext>
                    </a:extLst>
                  </p:cNvPr>
                  <p:cNvSpPr>
                    <a:spLocks noRot="1" noChangeAspect="1" noMove="1" noResize="1" noEditPoints="1" noAdjustHandles="1" noChangeArrowheads="1" noChangeShapeType="1" noTextEdit="1"/>
                  </p:cNvSpPr>
                  <p:nvPr/>
                </p:nvSpPr>
                <p:spPr>
                  <a:xfrm>
                    <a:off x="9273352" y="6194355"/>
                    <a:ext cx="2987741" cy="338554"/>
                  </a:xfrm>
                  <a:prstGeom prst="rect">
                    <a:avLst/>
                  </a:prstGeom>
                  <a:blipFill>
                    <a:blip r:embed="rId9"/>
                    <a:stretch>
                      <a:fillRect b="-10909"/>
                    </a:stretch>
                  </a:blipFill>
                </p:spPr>
                <p:txBody>
                  <a:bodyPr/>
                  <a:lstStyle/>
                  <a:p>
                    <a:r>
                      <a:rPr lang="zh-TW" altLang="en-US">
                        <a:noFill/>
                      </a:rPr>
                      <a:t> </a:t>
                    </a:r>
                  </a:p>
                </p:txBody>
              </p:sp>
            </mc:Fallback>
          </mc:AlternateContent>
          <p:pic>
            <p:nvPicPr>
              <p:cNvPr id="64" name="Picture 15">
                <a:extLst>
                  <a:ext uri="{FF2B5EF4-FFF2-40B4-BE49-F238E27FC236}">
                    <a16:creationId xmlns:a16="http://schemas.microsoft.com/office/drawing/2014/main" id="{0A9AF68B-8B7D-4938-9E49-3CFD48BE25F6}"/>
                  </a:ext>
                </a:extLst>
              </p:cNvPr>
              <p:cNvPicPr>
                <a:picLocks noChangeAspect="1"/>
              </p:cNvPicPr>
              <p:nvPr/>
            </p:nvPicPr>
            <p:blipFill rotWithShape="1">
              <a:blip r:embed="rId10"/>
              <a:srcRect r="1909" b="13622"/>
              <a:stretch/>
            </p:blipFill>
            <p:spPr>
              <a:xfrm>
                <a:off x="10105869" y="6255886"/>
                <a:ext cx="1921641" cy="216383"/>
              </a:xfrm>
              <a:prstGeom prst="rect">
                <a:avLst/>
              </a:prstGeom>
            </p:spPr>
          </p:pic>
          <p:pic>
            <p:nvPicPr>
              <p:cNvPr id="65" name="Picture 11">
                <a:extLst>
                  <a:ext uri="{FF2B5EF4-FFF2-40B4-BE49-F238E27FC236}">
                    <a16:creationId xmlns:a16="http://schemas.microsoft.com/office/drawing/2014/main" id="{658F18A3-3BA9-42A6-970D-D5B68B64F48A}"/>
                  </a:ext>
                </a:extLst>
              </p:cNvPr>
              <p:cNvPicPr>
                <a:picLocks noChangeAspect="1"/>
              </p:cNvPicPr>
              <p:nvPr/>
            </p:nvPicPr>
            <p:blipFill rotWithShape="1">
              <a:blip r:embed="rId11"/>
              <a:srcRect l="74236" t="4382" r="6020" b="51598"/>
              <a:stretch/>
            </p:blipFill>
            <p:spPr>
              <a:xfrm>
                <a:off x="8297964" y="6241130"/>
                <a:ext cx="1095006" cy="250008"/>
              </a:xfrm>
              <a:prstGeom prst="rect">
                <a:avLst/>
              </a:prstGeom>
            </p:spPr>
          </p:pic>
        </p:grpSp>
      </p:grpSp>
      <p:sp>
        <p:nvSpPr>
          <p:cNvPr id="67" name="Rounded Rectangular Callout 15">
            <a:extLst>
              <a:ext uri="{FF2B5EF4-FFF2-40B4-BE49-F238E27FC236}">
                <a16:creationId xmlns:a16="http://schemas.microsoft.com/office/drawing/2014/main" id="{EFEFB9F5-CE53-4B52-9AEF-1423078EEDF3}"/>
              </a:ext>
            </a:extLst>
          </p:cNvPr>
          <p:cNvSpPr/>
          <p:nvPr/>
        </p:nvSpPr>
        <p:spPr>
          <a:xfrm>
            <a:off x="7985183" y="5000255"/>
            <a:ext cx="4133735" cy="1384376"/>
          </a:xfrm>
          <a:prstGeom prst="wedgeRoundRectCallout">
            <a:avLst>
              <a:gd name="adj1" fmla="val 39511"/>
              <a:gd name="adj2" fmla="val -49331"/>
              <a:gd name="adj3" fmla="val 16667"/>
            </a:avLst>
          </a:prstGeom>
          <a:noFill/>
          <a:ln w="38100">
            <a:solidFill>
              <a:srgbClr val="2BAE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2685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8368D-526C-4266-AF3C-E4B5702F3512}"/>
              </a:ext>
            </a:extLst>
          </p:cNvPr>
          <p:cNvSpPr>
            <a:spLocks noGrp="1"/>
          </p:cNvSpPr>
          <p:nvPr>
            <p:ph type="sldNum" sz="quarter" idx="12"/>
          </p:nvPr>
        </p:nvSpPr>
        <p:spPr/>
        <p:txBody>
          <a:bodyPr/>
          <a:lstStyle/>
          <a:p>
            <a:fld id="{4760F0FC-AD0F-4770-B8B3-8B319AEAE5E5}" type="slidenum">
              <a:rPr lang="zh-CN" altLang="en-US" smtClean="0"/>
              <a:pPr/>
              <a:t>43</a:t>
            </a:fld>
            <a:endParaRPr lang="zh-CN" altLang="en-US"/>
          </a:p>
        </p:txBody>
      </p:sp>
      <p:sp>
        <p:nvSpPr>
          <p:cNvPr id="3" name="文本框 3">
            <a:extLst>
              <a:ext uri="{FF2B5EF4-FFF2-40B4-BE49-F238E27FC236}">
                <a16:creationId xmlns:a16="http://schemas.microsoft.com/office/drawing/2014/main" id="{24521B81-FBBD-4EE8-8397-FB2D93F87DF9}"/>
              </a:ext>
            </a:extLst>
          </p:cNvPr>
          <p:cNvSpPr txBox="1"/>
          <p:nvPr/>
        </p:nvSpPr>
        <p:spPr>
          <a:xfrm>
            <a:off x="0" y="181858"/>
            <a:ext cx="10909193" cy="1015663"/>
          </a:xfrm>
          <a:prstGeom prst="rect">
            <a:avLst/>
          </a:prstGeom>
          <a:noFill/>
        </p:spPr>
        <p:txBody>
          <a:bodyPr wrap="square" lIns="91440" tIns="45720" rIns="91440" bIns="45720" rtlCol="0" anchor="t">
            <a:spAutoFit/>
          </a:bodyPr>
          <a:lstStyle/>
          <a:p>
            <a:r>
              <a:rPr lang="en-US" sz="2800" b="1" dirty="0">
                <a:solidFill>
                  <a:schemeClr val="bg1"/>
                </a:solidFill>
                <a:latin typeface="Times New Roman"/>
                <a:ea typeface="+mn-lt"/>
                <a:cs typeface="Times New Roman"/>
              </a:rPr>
              <a:t>Extension to Entropy-Regularized Policy Maximum Entropy</a:t>
            </a:r>
            <a:endParaRPr lang="en-US" sz="2800" dirty="0">
              <a:solidFill>
                <a:schemeClr val="bg1"/>
              </a:solidFill>
              <a:ea typeface="+mn-lt"/>
              <a:cs typeface="+mn-lt"/>
            </a:endParaRPr>
          </a:p>
          <a:p>
            <a:endParaRPr lang="en-US" sz="3200" b="1" dirty="0">
              <a:solidFill>
                <a:schemeClr val="bg1"/>
              </a:solidFill>
              <a:latin typeface="Times New Roman"/>
              <a:ea typeface="+mn-lt"/>
              <a:cs typeface="Times New Roman"/>
            </a:endParaRPr>
          </a:p>
        </p:txBody>
      </p:sp>
      <p:sp>
        <p:nvSpPr>
          <p:cNvPr id="11" name="Content Placeholder 2"/>
          <p:cNvSpPr txBox="1">
            <a:spLocks/>
          </p:cNvSpPr>
          <p:nvPr/>
        </p:nvSpPr>
        <p:spPr>
          <a:xfrm>
            <a:off x="211873" y="978309"/>
            <a:ext cx="11379200" cy="5734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ltLang="zh-TW" sz="2400" dirty="0">
                <a:latin typeface="Arial" panose="020B0604020202020204" pitchFamily="34" charset="0"/>
                <a:cs typeface="Arial" panose="020B0604020202020204" pitchFamily="34" charset="0"/>
              </a:rPr>
              <a:t>Soft </a:t>
            </a:r>
            <a:r>
              <a:rPr lang="en-US" altLang="zh-TW" sz="2400" dirty="0" err="1">
                <a:latin typeface="Arial" panose="020B0604020202020204" pitchFamily="34" charset="0"/>
                <a:cs typeface="Arial" panose="020B0604020202020204" pitchFamily="34" charset="0"/>
              </a:rPr>
              <a:t>distributionally</a:t>
            </a:r>
            <a:r>
              <a:rPr lang="en-US" altLang="zh-TW" sz="2400" dirty="0">
                <a:latin typeface="Arial" panose="020B0604020202020204" pitchFamily="34" charset="0"/>
                <a:cs typeface="Arial" panose="020B0604020202020204" pitchFamily="34" charset="0"/>
              </a:rPr>
              <a:t> robust modified policy</a:t>
            </a:r>
          </a:p>
          <a:p>
            <a:pPr lvl="1"/>
            <a:r>
              <a:rPr lang="en-US" altLang="zh-TW" sz="2000" dirty="0">
                <a:latin typeface="Arial" panose="020B0604020202020204" pitchFamily="34" charset="0"/>
                <a:cs typeface="Arial" panose="020B0604020202020204" pitchFamily="34" charset="0"/>
              </a:rPr>
              <a:t>Policy improvement: </a:t>
            </a:r>
          </a:p>
          <a:p>
            <a:pPr lvl="1"/>
            <a:r>
              <a:rPr lang="en-US" altLang="zh-TW" sz="2000" dirty="0">
                <a:latin typeface="Arial" panose="020B0604020202020204" pitchFamily="34" charset="0"/>
                <a:cs typeface="Arial" panose="020B0604020202020204" pitchFamily="34" charset="0"/>
              </a:rPr>
              <a:t>Policy evaluation:</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Soft adversarial Bellman operator</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lvl="1"/>
            <a:r>
              <a:rPr lang="en-US" altLang="zh-TW" sz="2000" dirty="0">
                <a:latin typeface="Arial" panose="020B0604020202020204" pitchFamily="34" charset="0"/>
                <a:cs typeface="Arial" panose="020B0604020202020204" pitchFamily="34" charset="0"/>
              </a:rPr>
              <a:t>Here, we take </a:t>
            </a:r>
            <a:r>
              <a:rPr lang="en-US" altLang="zh-TW" sz="2000" dirty="0">
                <a:solidFill>
                  <a:srgbClr val="FF0000"/>
                </a:solidFill>
                <a:latin typeface="Arial" panose="020B0604020202020204" pitchFamily="34" charset="0"/>
                <a:cs typeface="Arial" panose="020B0604020202020204" pitchFamily="34" charset="0"/>
              </a:rPr>
              <a:t>entropy form </a:t>
            </a:r>
            <a:r>
              <a:rPr lang="en-US" altLang="zh-TW" sz="2000" dirty="0">
                <a:latin typeface="Arial" panose="020B0604020202020204" pitchFamily="34" charset="0"/>
                <a:cs typeface="Arial" panose="020B0604020202020204" pitchFamily="34" charset="0"/>
              </a:rPr>
              <a:t>into consideration to obtain </a:t>
            </a:r>
            <a:r>
              <a:rPr lang="en-US" sz="2000" dirty="0">
                <a:solidFill>
                  <a:srgbClr val="FF0000"/>
                </a:solidFill>
                <a:latin typeface="Arial" panose="020B0604020202020204" pitchFamily="34" charset="0"/>
                <a:cs typeface="Arial" panose="020B0604020202020204" pitchFamily="34" charset="0"/>
              </a:rPr>
              <a:t>robustness guarantees on exploration process</a:t>
            </a:r>
            <a:r>
              <a:rPr lang="en-US" sz="2000" dirty="0">
                <a:latin typeface="Arial" panose="020B0604020202020204" pitchFamily="34" charset="0"/>
                <a:cs typeface="Arial" panose="020B0604020202020204" pitchFamily="34" charset="0"/>
              </a:rPr>
              <a:t>.</a:t>
            </a:r>
          </a:p>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Adversarial entropy-regularized policy</a:t>
            </a:r>
          </a:p>
          <a:p>
            <a:pPr marL="457200" lvl="1" indent="0">
              <a:buNone/>
            </a:pPr>
            <a:endParaRPr lang="en-US" altLang="zh-TW" dirty="0">
              <a:latin typeface="Arial" panose="020B0604020202020204" pitchFamily="34" charset="0"/>
              <a:cs typeface="Arial" panose="020B0604020202020204" pitchFamily="34" charset="0"/>
            </a:endParaRPr>
          </a:p>
          <a:p>
            <a:pPr marL="457200" lvl="1" indent="0">
              <a:buNone/>
            </a:pPr>
            <a:endParaRPr lang="en-US" altLang="zh-TW" sz="800" dirty="0">
              <a:latin typeface="Arial" panose="020B0604020202020204" pitchFamily="34" charset="0"/>
              <a:cs typeface="Arial" panose="020B0604020202020204" pitchFamily="34" charset="0"/>
            </a:endParaRPr>
          </a:p>
          <a:p>
            <a:pPr lvl="1"/>
            <a:r>
              <a:rPr lang="en-US" altLang="zh-TW" sz="2000" dirty="0">
                <a:latin typeface="Arial" panose="020B0604020202020204" pitchFamily="34" charset="0"/>
                <a:cs typeface="Arial" panose="020B0604020202020204" pitchFamily="34" charset="0"/>
              </a:rPr>
              <a:t>Recall the adversarial policy</a:t>
            </a: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grpSp>
        <p:nvGrpSpPr>
          <p:cNvPr id="8" name="群組 7">
            <a:extLst>
              <a:ext uri="{FF2B5EF4-FFF2-40B4-BE49-F238E27FC236}">
                <a16:creationId xmlns:a16="http://schemas.microsoft.com/office/drawing/2014/main" id="{0294D604-598A-4C40-B15A-5EFCE2D6003F}"/>
              </a:ext>
            </a:extLst>
          </p:cNvPr>
          <p:cNvGrpSpPr/>
          <p:nvPr/>
        </p:nvGrpSpPr>
        <p:grpSpPr>
          <a:xfrm>
            <a:off x="3378765" y="1305078"/>
            <a:ext cx="2717235" cy="884478"/>
            <a:chOff x="3405954" y="5483522"/>
            <a:chExt cx="2717235" cy="884478"/>
          </a:xfrm>
        </p:grpSpPr>
        <p:pic>
          <p:nvPicPr>
            <p:cNvPr id="22" name="Picture 21"/>
            <p:cNvPicPr>
              <a:picLocks noChangeAspect="1"/>
            </p:cNvPicPr>
            <p:nvPr/>
          </p:nvPicPr>
          <p:blipFill rotWithShape="1">
            <a:blip r:embed="rId3"/>
            <a:srcRect l="7970" t="10633" r="26341" b="50309"/>
            <a:stretch/>
          </p:blipFill>
          <p:spPr>
            <a:xfrm>
              <a:off x="3419056" y="5483522"/>
              <a:ext cx="1927122" cy="412955"/>
            </a:xfrm>
            <a:prstGeom prst="rect">
              <a:avLst/>
            </a:prstGeom>
          </p:spPr>
        </p:pic>
        <p:pic>
          <p:nvPicPr>
            <p:cNvPr id="23" name="Picture 22"/>
            <p:cNvPicPr>
              <a:picLocks noChangeAspect="1"/>
            </p:cNvPicPr>
            <p:nvPr/>
          </p:nvPicPr>
          <p:blipFill rotWithShape="1">
            <a:blip r:embed="rId3"/>
            <a:srcRect l="7378" t="50591" b="7560"/>
            <a:stretch/>
          </p:blipFill>
          <p:spPr>
            <a:xfrm>
              <a:off x="3405954" y="5925548"/>
              <a:ext cx="2717235" cy="442452"/>
            </a:xfrm>
            <a:prstGeom prst="rect">
              <a:avLst/>
            </a:prstGeom>
          </p:spPr>
        </p:pic>
      </p:grpSp>
      <p:cxnSp>
        <p:nvCxnSpPr>
          <p:cNvPr id="6" name="直線接點 5">
            <a:extLst>
              <a:ext uri="{FF2B5EF4-FFF2-40B4-BE49-F238E27FC236}">
                <a16:creationId xmlns:a16="http://schemas.microsoft.com/office/drawing/2014/main" id="{FC72FA41-3949-4409-9393-03E5550C8DE9}"/>
              </a:ext>
            </a:extLst>
          </p:cNvPr>
          <p:cNvCxnSpPr>
            <a:cxnSpLocks/>
          </p:cNvCxnSpPr>
          <p:nvPr/>
        </p:nvCxnSpPr>
        <p:spPr>
          <a:xfrm>
            <a:off x="7254970" y="2945864"/>
            <a:ext cx="1099991"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5" name="群組 4">
            <a:extLst>
              <a:ext uri="{FF2B5EF4-FFF2-40B4-BE49-F238E27FC236}">
                <a16:creationId xmlns:a16="http://schemas.microsoft.com/office/drawing/2014/main" id="{F5402B70-34D3-410D-8A27-A49DE0A88B1B}"/>
              </a:ext>
            </a:extLst>
          </p:cNvPr>
          <p:cNvGrpSpPr/>
          <p:nvPr/>
        </p:nvGrpSpPr>
        <p:grpSpPr>
          <a:xfrm>
            <a:off x="858410" y="2507044"/>
            <a:ext cx="10086126" cy="3995881"/>
            <a:chOff x="858410" y="1305052"/>
            <a:chExt cx="10086126" cy="3995881"/>
          </a:xfrm>
        </p:grpSpPr>
        <p:grpSp>
          <p:nvGrpSpPr>
            <p:cNvPr id="4" name="群組 3">
              <a:extLst>
                <a:ext uri="{FF2B5EF4-FFF2-40B4-BE49-F238E27FC236}">
                  <a16:creationId xmlns:a16="http://schemas.microsoft.com/office/drawing/2014/main" id="{409A8AEF-9294-467C-9E15-34596FE94645}"/>
                </a:ext>
              </a:extLst>
            </p:cNvPr>
            <p:cNvGrpSpPr/>
            <p:nvPr/>
          </p:nvGrpSpPr>
          <p:grpSpPr>
            <a:xfrm>
              <a:off x="858410" y="1305052"/>
              <a:ext cx="10086126" cy="904875"/>
              <a:chOff x="2077535" y="2922570"/>
              <a:chExt cx="10086126" cy="904875"/>
            </a:xfrm>
          </p:grpSpPr>
          <p:pic>
            <p:nvPicPr>
              <p:cNvPr id="17" name="Picture 16"/>
              <p:cNvPicPr>
                <a:picLocks noChangeAspect="1"/>
              </p:cNvPicPr>
              <p:nvPr/>
            </p:nvPicPr>
            <p:blipFill>
              <a:blip r:embed="rId4"/>
              <a:stretch>
                <a:fillRect/>
              </a:stretch>
            </p:blipFill>
            <p:spPr>
              <a:xfrm>
                <a:off x="2077535" y="3132120"/>
                <a:ext cx="3343275" cy="695325"/>
              </a:xfrm>
              <a:prstGeom prst="rect">
                <a:avLst/>
              </a:prstGeom>
            </p:spPr>
          </p:pic>
          <p:pic>
            <p:nvPicPr>
              <p:cNvPr id="18" name="Picture 17"/>
              <p:cNvPicPr>
                <a:picLocks noChangeAspect="1"/>
              </p:cNvPicPr>
              <p:nvPr/>
            </p:nvPicPr>
            <p:blipFill>
              <a:blip r:embed="rId5"/>
              <a:stretch>
                <a:fillRect/>
              </a:stretch>
            </p:blipFill>
            <p:spPr>
              <a:xfrm>
                <a:off x="6741610" y="2922570"/>
                <a:ext cx="3857625" cy="419100"/>
              </a:xfrm>
              <a:prstGeom prst="rect">
                <a:avLst/>
              </a:prstGeom>
            </p:spPr>
          </p:pic>
          <p:cxnSp>
            <p:nvCxnSpPr>
              <p:cNvPr id="19" name="Straight Connector 18"/>
              <p:cNvCxnSpPr/>
              <p:nvPr/>
            </p:nvCxnSpPr>
            <p:spPr>
              <a:xfrm>
                <a:off x="4904138" y="3479782"/>
                <a:ext cx="23417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021225" y="3132120"/>
                <a:ext cx="1579456" cy="92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15125" y="3410517"/>
                <a:ext cx="2021712"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entropy form</a:t>
                </a:r>
              </a:p>
            </p:txBody>
          </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24426705-3C9C-4F63-848F-473B61DB10C8}"/>
                      </a:ext>
                    </a:extLst>
                  </p:cNvPr>
                  <p:cNvSpPr txBox="1"/>
                  <p:nvPr/>
                </p:nvSpPr>
                <p:spPr>
                  <a:xfrm>
                    <a:off x="9170126" y="3361390"/>
                    <a:ext cx="2993535" cy="355867"/>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sSub>
                            <m:sSubPr>
                              <m:ctrlPr>
                                <a:rPr lang="en-US" altLang="zh-TW" sz="1600" i="1" dirty="0" smtClean="0">
                                  <a:solidFill>
                                    <a:srgbClr val="7030A0"/>
                                  </a:solidFill>
                                  <a:latin typeface="Cambria Math" panose="02040503050406030204" pitchFamily="18" charset="0"/>
                                  <a:cs typeface="Arial" panose="020B0604020202020204" pitchFamily="34" charset="0"/>
                                </a:rPr>
                              </m:ctrlPr>
                            </m:sSubPr>
                            <m:e>
                              <m:r>
                                <m:rPr>
                                  <m:sty m:val="p"/>
                                </m:rPr>
                                <a:rPr lang="en-US" altLang="zh-TW" sz="1600" i="1" dirty="0">
                                  <a:solidFill>
                                    <a:srgbClr val="7030A0"/>
                                  </a:solidFill>
                                  <a:latin typeface="Cambria Math" panose="02040503050406030204" pitchFamily="18" charset="0"/>
                                  <a:cs typeface="Arial" panose="020B0604020202020204" pitchFamily="34" charset="0"/>
                                </a:rPr>
                                <m:t>E</m:t>
                              </m:r>
                            </m:e>
                            <m:sub>
                              <m:r>
                                <a:rPr lang="en-US" altLang="zh-TW" sz="1600" b="0" i="1" dirty="0" smtClean="0">
                                  <a:solidFill>
                                    <a:srgbClr val="7030A0"/>
                                  </a:solidFill>
                                  <a:latin typeface="Cambria Math" panose="02040503050406030204" pitchFamily="18" charset="0"/>
                                  <a:cs typeface="Arial" panose="020B0604020202020204" pitchFamily="34" charset="0"/>
                                </a:rPr>
                                <m:t>𝑎</m:t>
                              </m:r>
                              <m:r>
                                <a:rPr lang="en-US" altLang="zh-TW" sz="1600" b="0" i="1" dirty="0" smtClean="0">
                                  <a:solidFill>
                                    <a:srgbClr val="7030A0"/>
                                  </a:solidFill>
                                  <a:latin typeface="Cambria Math" panose="02040503050406030204" pitchFamily="18" charset="0"/>
                                  <a:cs typeface="Arial" panose="020B0604020202020204" pitchFamily="34" charset="0"/>
                                </a:rPr>
                                <m:t>~</m:t>
                              </m:r>
                              <m:r>
                                <a:rPr lang="zh-TW" altLang="en-US" sz="1600" b="0" i="1" dirty="0" smtClean="0">
                                  <a:solidFill>
                                    <a:srgbClr val="7030A0"/>
                                  </a:solidFill>
                                  <a:latin typeface="Cambria Math" panose="02040503050406030204" pitchFamily="18" charset="0"/>
                                  <a:cs typeface="Arial" panose="020B0604020202020204" pitchFamily="34" charset="0"/>
                                </a:rPr>
                                <m:t>𝜋</m:t>
                              </m:r>
                              <m:d>
                                <m:dPr>
                                  <m:ctrlPr>
                                    <a:rPr lang="en-US" altLang="zh-TW" sz="1600" b="0" i="1" dirty="0" smtClean="0">
                                      <a:solidFill>
                                        <a:srgbClr val="7030A0"/>
                                      </a:solidFill>
                                      <a:latin typeface="Cambria Math" panose="02040503050406030204" pitchFamily="18" charset="0"/>
                                      <a:cs typeface="Arial" panose="020B0604020202020204" pitchFamily="34" charset="0"/>
                                    </a:rPr>
                                  </m:ctrlPr>
                                </m:dPr>
                                <m:e>
                                  <m:r>
                                    <a:rPr lang="en-US" altLang="zh-TW" sz="1600" b="0" i="1" dirty="0" smtClean="0">
                                      <a:solidFill>
                                        <a:srgbClr val="7030A0"/>
                                      </a:solidFill>
                                      <a:latin typeface="Cambria Math" panose="02040503050406030204" pitchFamily="18" charset="0"/>
                                      <a:ea typeface="Cambria Math" panose="02040503050406030204" pitchFamily="18" charset="0"/>
                                      <a:cs typeface="Arial" panose="020B0604020202020204" pitchFamily="34" charset="0"/>
                                    </a:rPr>
                                    <m:t>∙</m:t>
                                  </m:r>
                                </m:e>
                                <m:e>
                                  <m:r>
                                    <a:rPr lang="en-US" altLang="zh-TW" sz="1600" b="0" i="1" dirty="0" smtClean="0">
                                      <a:solidFill>
                                        <a:srgbClr val="7030A0"/>
                                      </a:solidFill>
                                      <a:latin typeface="Cambria Math" panose="02040503050406030204" pitchFamily="18" charset="0"/>
                                      <a:cs typeface="Arial" panose="020B0604020202020204" pitchFamily="34" charset="0"/>
                                    </a:rPr>
                                    <m:t>𝑠</m:t>
                                  </m:r>
                                </m:e>
                              </m:d>
                            </m:sub>
                          </m:sSub>
                          <m:r>
                            <m:rPr>
                              <m:sty m:val="p"/>
                            </m:rPr>
                            <a:rPr lang="en-US" altLang="zh-TW" sz="1600" b="0" i="0" dirty="0" smtClean="0">
                              <a:solidFill>
                                <a:srgbClr val="7030A0"/>
                              </a:solidFill>
                              <a:latin typeface="Cambria Math" panose="02040503050406030204" pitchFamily="18" charset="0"/>
                              <a:cs typeface="Arial" panose="020B0604020202020204" pitchFamily="34" charset="0"/>
                            </a:rPr>
                            <m:t>log</m:t>
                          </m:r>
                          <m:r>
                            <a:rPr lang="en-US" altLang="zh-TW" sz="1600" b="0" i="1" dirty="0" smtClean="0">
                              <a:solidFill>
                                <a:srgbClr val="7030A0"/>
                              </a:solidFill>
                              <a:latin typeface="Cambria Math" panose="02040503050406030204" pitchFamily="18" charset="0"/>
                              <a:cs typeface="Arial" panose="020B0604020202020204" pitchFamily="34" charset="0"/>
                            </a:rPr>
                            <m:t>⁡[</m:t>
                          </m:r>
                          <m:r>
                            <a:rPr lang="zh-TW" altLang="en-US" sz="1600" i="1" dirty="0">
                              <a:solidFill>
                                <a:srgbClr val="7030A0"/>
                              </a:solidFill>
                              <a:latin typeface="Cambria Math" panose="02040503050406030204" pitchFamily="18" charset="0"/>
                              <a:cs typeface="Arial" panose="020B0604020202020204" pitchFamily="34" charset="0"/>
                            </a:rPr>
                            <m:t>𝜋</m:t>
                          </m:r>
                          <m:r>
                            <a:rPr lang="en-US" altLang="zh-TW" sz="1600" i="1" dirty="0">
                              <a:solidFill>
                                <a:srgbClr val="7030A0"/>
                              </a:solidFill>
                              <a:latin typeface="Cambria Math" panose="02040503050406030204" pitchFamily="18" charset="0"/>
                              <a:cs typeface="Arial" panose="020B0604020202020204" pitchFamily="34" charset="0"/>
                            </a:rPr>
                            <m:t>(</m:t>
                          </m:r>
                          <m:r>
                            <a:rPr lang="en-US" altLang="zh-TW" sz="1600" b="0" i="1" dirty="0" smtClean="0">
                              <a:solidFill>
                                <a:srgbClr val="7030A0"/>
                              </a:solidFill>
                              <a:latin typeface="Cambria Math" panose="02040503050406030204" pitchFamily="18" charset="0"/>
                              <a:cs typeface="Arial" panose="020B0604020202020204" pitchFamily="34" charset="0"/>
                            </a:rPr>
                            <m:t>𝑎</m:t>
                          </m:r>
                          <m:r>
                            <a:rPr lang="en-US" altLang="zh-TW" sz="1600" i="1" dirty="0">
                              <a:solidFill>
                                <a:srgbClr val="7030A0"/>
                              </a:solidFill>
                              <a:latin typeface="Cambria Math" panose="02040503050406030204" pitchFamily="18" charset="0"/>
                              <a:cs typeface="Arial" panose="020B0604020202020204" pitchFamily="34" charset="0"/>
                            </a:rPr>
                            <m:t>|</m:t>
                          </m:r>
                          <m:r>
                            <a:rPr lang="en-US" altLang="zh-TW" sz="1600" i="1" dirty="0">
                              <a:solidFill>
                                <a:srgbClr val="7030A0"/>
                              </a:solidFill>
                              <a:latin typeface="Cambria Math" panose="02040503050406030204" pitchFamily="18" charset="0"/>
                              <a:cs typeface="Arial" panose="020B0604020202020204" pitchFamily="34" charset="0"/>
                            </a:rPr>
                            <m:t>𝑠</m:t>
                          </m:r>
                          <m:r>
                            <a:rPr lang="en-US" altLang="zh-TW" sz="1600" b="0" i="1" dirty="0" smtClean="0">
                              <a:solidFill>
                                <a:srgbClr val="7030A0"/>
                              </a:solidFill>
                              <a:latin typeface="Cambria Math" panose="02040503050406030204" pitchFamily="18" charset="0"/>
                              <a:cs typeface="Arial" panose="020B0604020202020204" pitchFamily="34" charset="0"/>
                            </a:rPr>
                            <m:t>)]</m:t>
                          </m:r>
                        </m:oMath>
                      </m:oMathPara>
                    </a14:m>
                    <a:endParaRPr lang="en-US" altLang="zh-TW" sz="1600" dirty="0">
                      <a:latin typeface="Arial" panose="020B0604020202020204" pitchFamily="34" charset="0"/>
                      <a:cs typeface="Arial" panose="020B0604020202020204" pitchFamily="34" charset="0"/>
                    </a:endParaRPr>
                  </a:p>
                </p:txBody>
              </p:sp>
            </mc:Choice>
            <mc:Fallback xmlns="">
              <p:sp>
                <p:nvSpPr>
                  <p:cNvPr id="24" name="文字方塊 23">
                    <a:extLst>
                      <a:ext uri="{FF2B5EF4-FFF2-40B4-BE49-F238E27FC236}">
                        <a16:creationId xmlns:a16="http://schemas.microsoft.com/office/drawing/2014/main" id="{24426705-3C9C-4F63-848F-473B61DB10C8}"/>
                      </a:ext>
                    </a:extLst>
                  </p:cNvPr>
                  <p:cNvSpPr txBox="1">
                    <a:spLocks noRot="1" noChangeAspect="1" noMove="1" noResize="1" noEditPoints="1" noAdjustHandles="1" noChangeArrowheads="1" noChangeShapeType="1" noTextEdit="1"/>
                  </p:cNvSpPr>
                  <p:nvPr/>
                </p:nvSpPr>
                <p:spPr>
                  <a:xfrm>
                    <a:off x="9170126" y="3361390"/>
                    <a:ext cx="2993535" cy="355867"/>
                  </a:xfrm>
                  <a:prstGeom prst="rect">
                    <a:avLst/>
                  </a:prstGeom>
                  <a:blipFill>
                    <a:blip r:embed="rId6"/>
                    <a:stretch>
                      <a:fillRect b="-6897"/>
                    </a:stretch>
                  </a:blipFill>
                </p:spPr>
                <p:txBody>
                  <a:bodyPr/>
                  <a:lstStyle/>
                  <a:p>
                    <a:r>
                      <a:rPr lang="zh-TW" altLang="en-US">
                        <a:noFill/>
                      </a:rPr>
                      <a:t> </a:t>
                    </a:r>
                  </a:p>
                </p:txBody>
              </p:sp>
            </mc:Fallback>
          </mc:AlternateContent>
        </p:grpSp>
        <p:pic>
          <p:nvPicPr>
            <p:cNvPr id="7" name="圖片 6">
              <a:extLst>
                <a:ext uri="{FF2B5EF4-FFF2-40B4-BE49-F238E27FC236}">
                  <a16:creationId xmlns:a16="http://schemas.microsoft.com/office/drawing/2014/main" id="{6FEE97A4-B095-4FBB-8528-6B7DB18F58E6}"/>
                </a:ext>
              </a:extLst>
            </p:cNvPr>
            <p:cNvPicPr>
              <a:picLocks noChangeAspect="1"/>
            </p:cNvPicPr>
            <p:nvPr/>
          </p:nvPicPr>
          <p:blipFill>
            <a:blip r:embed="rId7"/>
            <a:stretch>
              <a:fillRect/>
            </a:stretch>
          </p:blipFill>
          <p:spPr>
            <a:xfrm>
              <a:off x="2139137" y="3314822"/>
              <a:ext cx="6359704" cy="456774"/>
            </a:xfrm>
            <a:prstGeom prst="rect">
              <a:avLst/>
            </a:prstGeom>
          </p:spPr>
        </p:pic>
        <p:pic>
          <p:nvPicPr>
            <p:cNvPr id="25" name="Picture 44">
              <a:extLst>
                <a:ext uri="{FF2B5EF4-FFF2-40B4-BE49-F238E27FC236}">
                  <a16:creationId xmlns:a16="http://schemas.microsoft.com/office/drawing/2014/main" id="{8930E312-E0E0-48F1-AC37-AD91A50DAB12}"/>
                </a:ext>
              </a:extLst>
            </p:cNvPr>
            <p:cNvPicPr>
              <a:picLocks noChangeAspect="1"/>
            </p:cNvPicPr>
            <p:nvPr/>
          </p:nvPicPr>
          <p:blipFill>
            <a:blip r:embed="rId8"/>
            <a:stretch>
              <a:fillRect/>
            </a:stretch>
          </p:blipFill>
          <p:spPr>
            <a:xfrm>
              <a:off x="4370279" y="3835021"/>
              <a:ext cx="4870558" cy="461422"/>
            </a:xfrm>
            <a:prstGeom prst="rect">
              <a:avLst/>
            </a:prstGeom>
          </p:spPr>
        </p:pic>
        <p:pic>
          <p:nvPicPr>
            <p:cNvPr id="9" name="圖片 8">
              <a:extLst>
                <a:ext uri="{FF2B5EF4-FFF2-40B4-BE49-F238E27FC236}">
                  <a16:creationId xmlns:a16="http://schemas.microsoft.com/office/drawing/2014/main" id="{B3575F7D-6D20-48C3-8063-BB141943F4E1}"/>
                </a:ext>
              </a:extLst>
            </p:cNvPr>
            <p:cNvPicPr>
              <a:picLocks noChangeAspect="1"/>
            </p:cNvPicPr>
            <p:nvPr/>
          </p:nvPicPr>
          <p:blipFill>
            <a:blip r:embed="rId9"/>
            <a:stretch>
              <a:fillRect/>
            </a:stretch>
          </p:blipFill>
          <p:spPr>
            <a:xfrm>
              <a:off x="7931935" y="4611720"/>
              <a:ext cx="2174969" cy="360215"/>
            </a:xfrm>
            <a:prstGeom prst="rect">
              <a:avLst/>
            </a:prstGeom>
          </p:spPr>
        </p:pic>
        <p:sp>
          <p:nvSpPr>
            <p:cNvPr id="26" name="TextBox 20">
              <a:extLst>
                <a:ext uri="{FF2B5EF4-FFF2-40B4-BE49-F238E27FC236}">
                  <a16:creationId xmlns:a16="http://schemas.microsoft.com/office/drawing/2014/main" id="{9C717616-BE25-40BD-90F1-1ADE77757ED3}"/>
                </a:ext>
              </a:extLst>
            </p:cNvPr>
            <p:cNvSpPr txBox="1"/>
            <p:nvPr/>
          </p:nvSpPr>
          <p:spPr>
            <a:xfrm>
              <a:off x="7552595" y="4962379"/>
              <a:ext cx="3146044" cy="338554"/>
            </a:xfrm>
            <a:prstGeom prst="rect">
              <a:avLst/>
            </a:prstGeom>
            <a:noFill/>
          </p:spPr>
          <p:txBody>
            <a:bodyPr wrap="square" rtlCol="0">
              <a:spAutoFit/>
            </a:bodyPr>
            <a:lstStyle/>
            <a:p>
              <a:pPr algn="ctr"/>
              <a:r>
                <a:rPr lang="en-US" sz="1600" dirty="0">
                  <a:solidFill>
                    <a:srgbClr val="0070C0"/>
                  </a:solidFill>
                  <a:latin typeface="Arial" panose="020B0604020202020204" pitchFamily="34" charset="0"/>
                  <a:cs typeface="Arial" panose="020B0604020202020204" pitchFamily="34" charset="0"/>
                </a:rPr>
                <a:t>Regularized policy</a:t>
              </a:r>
            </a:p>
          </p:txBody>
        </p:sp>
        <p:cxnSp>
          <p:nvCxnSpPr>
            <p:cNvPr id="27" name="Straight Arrow Connector 19">
              <a:extLst>
                <a:ext uri="{FF2B5EF4-FFF2-40B4-BE49-F238E27FC236}">
                  <a16:creationId xmlns:a16="http://schemas.microsoft.com/office/drawing/2014/main" id="{95A860D4-B530-408B-821B-B73C505B8CF0}"/>
                </a:ext>
              </a:extLst>
            </p:cNvPr>
            <p:cNvCxnSpPr>
              <a:cxnSpLocks/>
            </p:cNvCxnSpPr>
            <p:nvPr/>
          </p:nvCxnSpPr>
          <p:spPr>
            <a:xfrm flipH="1" flipV="1">
              <a:off x="8833307" y="4270932"/>
              <a:ext cx="14838" cy="3339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18">
              <a:extLst>
                <a:ext uri="{FF2B5EF4-FFF2-40B4-BE49-F238E27FC236}">
                  <a16:creationId xmlns:a16="http://schemas.microsoft.com/office/drawing/2014/main" id="{8F74AE21-EDE9-491F-8C97-17DF2065D9EE}"/>
                </a:ext>
              </a:extLst>
            </p:cNvPr>
            <p:cNvCxnSpPr>
              <a:cxnSpLocks/>
            </p:cNvCxnSpPr>
            <p:nvPr/>
          </p:nvCxnSpPr>
          <p:spPr>
            <a:xfrm>
              <a:off x="8425777" y="4264081"/>
              <a:ext cx="81506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8025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8368D-526C-4266-AF3C-E4B5702F3512}"/>
              </a:ext>
            </a:extLst>
          </p:cNvPr>
          <p:cNvSpPr>
            <a:spLocks noGrp="1"/>
          </p:cNvSpPr>
          <p:nvPr>
            <p:ph type="sldNum" sz="quarter" idx="12"/>
          </p:nvPr>
        </p:nvSpPr>
        <p:spPr/>
        <p:txBody>
          <a:bodyPr/>
          <a:lstStyle/>
          <a:p>
            <a:fld id="{4760F0FC-AD0F-4770-B8B3-8B319AEAE5E5}" type="slidenum">
              <a:rPr lang="zh-CN" altLang="en-US" smtClean="0"/>
              <a:pPr/>
              <a:t>44</a:t>
            </a:fld>
            <a:endParaRPr lang="zh-CN" altLang="en-US"/>
          </a:p>
        </p:txBody>
      </p:sp>
      <p:sp>
        <p:nvSpPr>
          <p:cNvPr id="6" name="TextBox 5">
            <a:extLst>
              <a:ext uri="{FF2B5EF4-FFF2-40B4-BE49-F238E27FC236}">
                <a16:creationId xmlns:a16="http://schemas.microsoft.com/office/drawing/2014/main" id="{7E98D198-64EC-4058-8313-2483071E3AFB}"/>
              </a:ext>
            </a:extLst>
          </p:cNvPr>
          <p:cNvSpPr txBox="1"/>
          <p:nvPr/>
        </p:nvSpPr>
        <p:spPr>
          <a:xfrm>
            <a:off x="132479" y="833999"/>
            <a:ext cx="1173605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Ø"/>
            </a:pPr>
            <a:r>
              <a:rPr lang="en-US" sz="2400" dirty="0">
                <a:latin typeface="Arial"/>
                <a:ea typeface="+mn-lt"/>
                <a:cs typeface="Arial"/>
              </a:rPr>
              <a:t>Apply this distributional robust MPI to the </a:t>
            </a:r>
            <a:r>
              <a:rPr lang="en-US" sz="2400" dirty="0">
                <a:solidFill>
                  <a:srgbClr val="FF0000"/>
                </a:solidFill>
                <a:latin typeface="Arial"/>
                <a:ea typeface="+mn-lt"/>
                <a:cs typeface="Arial"/>
              </a:rPr>
              <a:t>continuous control problem</a:t>
            </a:r>
            <a:r>
              <a:rPr lang="en-US" sz="2400" dirty="0">
                <a:latin typeface="Arial"/>
                <a:ea typeface="+mn-lt"/>
                <a:cs typeface="Arial"/>
              </a:rPr>
              <a:t>. </a:t>
            </a:r>
          </a:p>
          <a:p>
            <a:pPr marL="342900" indent="-342900">
              <a:buFont typeface="Wingdings" panose="05000000000000000000" pitchFamily="2" charset="2"/>
              <a:buChar char="Ø"/>
            </a:pPr>
            <a:r>
              <a:rPr lang="en-US" sz="2400" dirty="0">
                <a:latin typeface="Arial"/>
                <a:ea typeface="+mn-lt"/>
                <a:cs typeface="Arial"/>
              </a:rPr>
              <a:t>The formulation is intractable and we get the </a:t>
            </a:r>
            <a:r>
              <a:rPr lang="en-US" sz="2400" b="1" dirty="0">
                <a:solidFill>
                  <a:srgbClr val="FF0000"/>
                </a:solidFill>
                <a:latin typeface="Arial"/>
                <a:ea typeface="+mn-lt"/>
                <a:cs typeface="Arial"/>
              </a:rPr>
              <a:t>approximate </a:t>
            </a:r>
            <a:r>
              <a:rPr lang="en-US" sz="2400" dirty="0">
                <a:latin typeface="Arial"/>
                <a:ea typeface="+mn-lt"/>
                <a:cs typeface="Arial"/>
              </a:rPr>
              <a:t>formula as follows:</a:t>
            </a:r>
          </a:p>
          <a:p>
            <a:endParaRPr lang="en-US" sz="1600" dirty="0">
              <a:latin typeface="Arial" panose="020B0604020202020204" pitchFamily="34" charset="0"/>
              <a:ea typeface="等线" panose="020F0502020204030204"/>
              <a:cs typeface="Arial" panose="020B0604020202020204" pitchFamily="34" charset="0"/>
            </a:endParaRPr>
          </a:p>
        </p:txBody>
      </p:sp>
      <p:sp>
        <p:nvSpPr>
          <p:cNvPr id="3" name="文本框 3">
            <a:extLst>
              <a:ext uri="{FF2B5EF4-FFF2-40B4-BE49-F238E27FC236}">
                <a16:creationId xmlns:a16="http://schemas.microsoft.com/office/drawing/2014/main" id="{24521B81-FBBD-4EE8-8397-FB2D93F87DF9}"/>
              </a:ext>
            </a:extLst>
          </p:cNvPr>
          <p:cNvSpPr txBox="1"/>
          <p:nvPr/>
        </p:nvSpPr>
        <p:spPr>
          <a:xfrm>
            <a:off x="211873" y="144966"/>
            <a:ext cx="9115166" cy="584775"/>
          </a:xfrm>
          <a:prstGeom prst="rect">
            <a:avLst/>
          </a:prstGeom>
          <a:noFill/>
        </p:spPr>
        <p:txBody>
          <a:bodyPr wrap="square" lIns="91440" tIns="45720" rIns="91440" bIns="45720" rtlCol="0" anchor="t">
            <a:spAutoFit/>
          </a:bodyPr>
          <a:lstStyle/>
          <a:p>
            <a:r>
              <a:rPr lang="en-US" sz="3200" b="1" dirty="0">
                <a:solidFill>
                  <a:schemeClr val="bg1"/>
                </a:solidFill>
                <a:latin typeface="Times New Roman"/>
                <a:ea typeface="+mn-lt"/>
                <a:cs typeface="Times New Roman"/>
              </a:rPr>
              <a:t>Extended to Continuous Control</a:t>
            </a:r>
          </a:p>
        </p:txBody>
      </p:sp>
      <p:sp>
        <p:nvSpPr>
          <p:cNvPr id="54" name="TextBox 12">
            <a:extLst>
              <a:ext uri="{FF2B5EF4-FFF2-40B4-BE49-F238E27FC236}">
                <a16:creationId xmlns:a16="http://schemas.microsoft.com/office/drawing/2014/main" id="{1B15979F-1B60-4215-AB8B-3C8D588D3C35}"/>
              </a:ext>
            </a:extLst>
          </p:cNvPr>
          <p:cNvSpPr txBox="1"/>
          <p:nvPr/>
        </p:nvSpPr>
        <p:spPr>
          <a:xfrm>
            <a:off x="219714" y="5672365"/>
            <a:ext cx="12151897"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Wingdings" panose="05000000000000000000" pitchFamily="2" charset="2"/>
              <a:buChar char="Ø"/>
            </a:pPr>
            <a:endParaRPr lang="en-US" altLang="zh-TW" sz="2400" dirty="0">
              <a:latin typeface="Arial" panose="020B0604020202020204" pitchFamily="34" charset="0"/>
              <a:ea typeface="+mn-lt"/>
              <a:cs typeface="Arial" panose="020B0604020202020204" pitchFamily="34" charset="0"/>
            </a:endParaRPr>
          </a:p>
          <a:p>
            <a:pPr marL="342900" indent="-342900">
              <a:buFont typeface="Wingdings" panose="05000000000000000000" pitchFamily="2" charset="2"/>
              <a:buChar char="Ø"/>
            </a:pPr>
            <a:r>
              <a:rPr lang="en-US" altLang="zh-TW" sz="2400" dirty="0">
                <a:latin typeface="Arial" panose="020B0604020202020204" pitchFamily="34" charset="0"/>
                <a:ea typeface="+mn-lt"/>
                <a:cs typeface="Arial" panose="020B0604020202020204" pitchFamily="34" charset="0"/>
              </a:rPr>
              <a:t>W</a:t>
            </a:r>
            <a:r>
              <a:rPr lang="en-US" sz="2400" dirty="0">
                <a:latin typeface="Arial" panose="020B0604020202020204" pitchFamily="34" charset="0"/>
                <a:ea typeface="+mn-lt"/>
                <a:cs typeface="Arial" panose="020B0604020202020204" pitchFamily="34" charset="0"/>
              </a:rPr>
              <a:t>hen it come to the implementation, it‘s quite simple.</a:t>
            </a:r>
            <a:r>
              <a:rPr lang="zh-TW" altLang="en-US" sz="2400" dirty="0">
                <a:latin typeface="Arial" panose="020B0604020202020204" pitchFamily="34" charset="0"/>
                <a:ea typeface="+mn-lt"/>
                <a:cs typeface="Arial" panose="020B0604020202020204" pitchFamily="34" charset="0"/>
              </a:rPr>
              <a:t>        </a:t>
            </a:r>
            <a:r>
              <a:rPr lang="en-US" altLang="zh-TW" sz="2400" dirty="0">
                <a:latin typeface="Arial" panose="020B0604020202020204" pitchFamily="34" charset="0"/>
                <a:ea typeface="+mn-lt"/>
                <a:cs typeface="Arial" panose="020B0604020202020204" pitchFamily="34" charset="0"/>
              </a:rPr>
              <a:t>Just change the reward</a:t>
            </a:r>
          </a:p>
          <a:p>
            <a:pPr marL="800100" lvl="1" indent="-342900">
              <a:buFont typeface="Arial" panose="020B0604020202020204" pitchFamily="34" charset="0"/>
              <a:buChar char="•"/>
            </a:pPr>
            <a:r>
              <a:rPr lang="en-US" altLang="zh-TW" sz="2000" dirty="0">
                <a:solidFill>
                  <a:srgbClr val="FF0000"/>
                </a:solidFill>
                <a:latin typeface="Arial" panose="020B0604020202020204" pitchFamily="34" charset="0"/>
                <a:ea typeface="+mn-lt"/>
                <a:cs typeface="Arial" panose="020B0604020202020204" pitchFamily="34" charset="0"/>
              </a:rPr>
              <a:t>encourage the agent to visit states </a:t>
            </a:r>
            <a:r>
              <a:rPr lang="en-US" altLang="zh-TW" sz="2000" b="1" dirty="0">
                <a:solidFill>
                  <a:srgbClr val="0070C0"/>
                </a:solidFill>
                <a:latin typeface="Arial" panose="020B0604020202020204" pitchFamily="34" charset="0"/>
                <a:ea typeface="+mn-lt"/>
                <a:cs typeface="Arial" panose="020B0604020202020204" pitchFamily="34" charset="0"/>
              </a:rPr>
              <a:t>with smaller variance</a:t>
            </a:r>
            <a:endParaRPr lang="en-US" sz="2000" dirty="0">
              <a:latin typeface="Arial" panose="020B0604020202020204" pitchFamily="34" charset="0"/>
              <a:ea typeface="+mn-lt"/>
              <a:cs typeface="Arial" panose="020B0604020202020204" pitchFamily="34" charset="0"/>
            </a:endParaRPr>
          </a:p>
        </p:txBody>
      </p:sp>
      <p:grpSp>
        <p:nvGrpSpPr>
          <p:cNvPr id="31" name="群組 30">
            <a:extLst>
              <a:ext uri="{FF2B5EF4-FFF2-40B4-BE49-F238E27FC236}">
                <a16:creationId xmlns:a16="http://schemas.microsoft.com/office/drawing/2014/main" id="{D50CF5A1-705D-44C1-9C91-7D81751D7525}"/>
              </a:ext>
            </a:extLst>
          </p:cNvPr>
          <p:cNvGrpSpPr/>
          <p:nvPr/>
        </p:nvGrpSpPr>
        <p:grpSpPr>
          <a:xfrm>
            <a:off x="593086" y="1675889"/>
            <a:ext cx="11477153" cy="5029200"/>
            <a:chOff x="460607" y="1796621"/>
            <a:chExt cx="11477153" cy="5029200"/>
          </a:xfrm>
        </p:grpSpPr>
        <p:sp>
          <p:nvSpPr>
            <p:cNvPr id="11" name="Content Placeholder 2">
              <a:extLst>
                <a:ext uri="{FF2B5EF4-FFF2-40B4-BE49-F238E27FC236}">
                  <a16:creationId xmlns:a16="http://schemas.microsoft.com/office/drawing/2014/main" id="{3A7F9AEA-5921-40D9-87B9-2F9E4530D1AF}"/>
                </a:ext>
              </a:extLst>
            </p:cNvPr>
            <p:cNvSpPr txBox="1">
              <a:spLocks/>
            </p:cNvSpPr>
            <p:nvPr/>
          </p:nvSpPr>
          <p:spPr>
            <a:xfrm>
              <a:off x="460607" y="1796621"/>
              <a:ext cx="11379200"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Arial" panose="020B0604020202020204" pitchFamily="34" charset="0"/>
                  <a:cs typeface="Arial" panose="020B0604020202020204" pitchFamily="34" charset="0"/>
                </a:rPr>
                <a:t> </a:t>
              </a:r>
              <a:r>
                <a:rPr lang="en-US" altLang="zh-TW" sz="2000" dirty="0">
                  <a:latin typeface="Arial" panose="020B0604020202020204" pitchFamily="34" charset="0"/>
                  <a:cs typeface="Arial" panose="020B0604020202020204" pitchFamily="34" charset="0"/>
                </a:rPr>
                <a:t>Regularized Bellman operator can be written in terms of </a:t>
              </a:r>
              <a:r>
                <a:rPr lang="en-US" altLang="zh-TW" sz="2000" dirty="0" err="1">
                  <a:latin typeface="Arial" panose="020B0604020202020204" pitchFamily="34" charset="0"/>
                  <a:cs typeface="Arial" panose="020B0604020202020204" pitchFamily="34" charset="0"/>
                </a:rPr>
                <a:t>Fenchel</a:t>
              </a:r>
              <a:r>
                <a:rPr lang="en-US" altLang="zh-TW" sz="2000" dirty="0">
                  <a:latin typeface="Arial" panose="020B0604020202020204" pitchFamily="34" charset="0"/>
                  <a:cs typeface="Arial" panose="020B0604020202020204" pitchFamily="34" charset="0"/>
                </a:rPr>
                <a:t> conjugate</a:t>
              </a:r>
            </a:p>
            <a:p>
              <a:endParaRPr lang="en-US"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8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Fenchel</a:t>
              </a:r>
              <a:r>
                <a:rPr lang="en-US" sz="2000" dirty="0">
                  <a:latin typeface="Arial" panose="020B0604020202020204" pitchFamily="34" charset="0"/>
                  <a:cs typeface="Arial" panose="020B0604020202020204" pitchFamily="34" charset="0"/>
                </a:rPr>
                <a:t> conjugate</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grpSp>
          <p:nvGrpSpPr>
            <p:cNvPr id="14" name="Group 24">
              <a:extLst>
                <a:ext uri="{FF2B5EF4-FFF2-40B4-BE49-F238E27FC236}">
                  <a16:creationId xmlns:a16="http://schemas.microsoft.com/office/drawing/2014/main" id="{2DB0B1A7-1512-444F-8BEE-3CB15E801E8A}"/>
                </a:ext>
              </a:extLst>
            </p:cNvPr>
            <p:cNvGrpSpPr/>
            <p:nvPr/>
          </p:nvGrpSpPr>
          <p:grpSpPr>
            <a:xfrm>
              <a:off x="5669643" y="2590085"/>
              <a:ext cx="6242783" cy="720031"/>
              <a:chOff x="1153570" y="2738777"/>
              <a:chExt cx="6242783" cy="720031"/>
            </a:xfrm>
          </p:grpSpPr>
          <p:grpSp>
            <p:nvGrpSpPr>
              <p:cNvPr id="15" name="Group 14">
                <a:extLst>
                  <a:ext uri="{FF2B5EF4-FFF2-40B4-BE49-F238E27FC236}">
                    <a16:creationId xmlns:a16="http://schemas.microsoft.com/office/drawing/2014/main" id="{E15FDCA0-41DA-4D00-8BC4-8026CC9AB5D0}"/>
                  </a:ext>
                </a:extLst>
              </p:cNvPr>
              <p:cNvGrpSpPr/>
              <p:nvPr/>
            </p:nvGrpSpPr>
            <p:grpSpPr>
              <a:xfrm>
                <a:off x="1153570" y="2738777"/>
                <a:ext cx="3034972" cy="338975"/>
                <a:chOff x="933603" y="2692586"/>
                <a:chExt cx="3180916" cy="383896"/>
              </a:xfrm>
            </p:grpSpPr>
            <p:pic>
              <p:nvPicPr>
                <p:cNvPr id="21" name="Picture 11">
                  <a:extLst>
                    <a:ext uri="{FF2B5EF4-FFF2-40B4-BE49-F238E27FC236}">
                      <a16:creationId xmlns:a16="http://schemas.microsoft.com/office/drawing/2014/main" id="{70FA0FA3-29D8-4FEB-94E8-33E132D78DDB}"/>
                    </a:ext>
                  </a:extLst>
                </p:cNvPr>
                <p:cNvPicPr>
                  <a:picLocks noChangeAspect="1"/>
                </p:cNvPicPr>
                <p:nvPr/>
              </p:nvPicPr>
              <p:blipFill rotWithShape="1">
                <a:blip r:embed="rId3"/>
                <a:srcRect l="74236" t="4382" b="53563"/>
                <a:stretch/>
              </p:blipFill>
              <p:spPr>
                <a:xfrm>
                  <a:off x="933603" y="2692586"/>
                  <a:ext cx="1796354" cy="324465"/>
                </a:xfrm>
                <a:prstGeom prst="rect">
                  <a:avLst/>
                </a:prstGeom>
              </p:spPr>
            </p:pic>
            <p:pic>
              <p:nvPicPr>
                <p:cNvPr id="22" name="Picture 13">
                  <a:extLst>
                    <a:ext uri="{FF2B5EF4-FFF2-40B4-BE49-F238E27FC236}">
                      <a16:creationId xmlns:a16="http://schemas.microsoft.com/office/drawing/2014/main" id="{47406ED6-F2A6-410F-B31E-FA38AAB98786}"/>
                    </a:ext>
                  </a:extLst>
                </p:cNvPr>
                <p:cNvPicPr>
                  <a:picLocks noChangeAspect="1"/>
                </p:cNvPicPr>
                <p:nvPr/>
              </p:nvPicPr>
              <p:blipFill rotWithShape="1">
                <a:blip r:embed="rId3"/>
                <a:srcRect t="52037" r="79872" b="2006"/>
                <a:stretch/>
              </p:blipFill>
              <p:spPr>
                <a:xfrm>
                  <a:off x="2711138" y="2721905"/>
                  <a:ext cx="1403381" cy="354577"/>
                </a:xfrm>
                <a:prstGeom prst="rect">
                  <a:avLst/>
                </a:prstGeom>
              </p:spPr>
            </p:pic>
          </p:grpSp>
          <p:grpSp>
            <p:nvGrpSpPr>
              <p:cNvPr id="16" name="Group 18">
                <a:extLst>
                  <a:ext uri="{FF2B5EF4-FFF2-40B4-BE49-F238E27FC236}">
                    <a16:creationId xmlns:a16="http://schemas.microsoft.com/office/drawing/2014/main" id="{2268180F-1879-4470-9D50-F469670B3DC0}"/>
                  </a:ext>
                </a:extLst>
              </p:cNvPr>
              <p:cNvGrpSpPr/>
              <p:nvPr/>
            </p:nvGrpSpPr>
            <p:grpSpPr>
              <a:xfrm>
                <a:off x="2425767" y="3077367"/>
                <a:ext cx="4013085" cy="366017"/>
                <a:chOff x="2425767" y="3089407"/>
                <a:chExt cx="4013085" cy="400110"/>
              </a:xfrm>
            </p:grpSpPr>
            <p:pic>
              <p:nvPicPr>
                <p:cNvPr id="19" name="Picture 15">
                  <a:extLst>
                    <a:ext uri="{FF2B5EF4-FFF2-40B4-BE49-F238E27FC236}">
                      <a16:creationId xmlns:a16="http://schemas.microsoft.com/office/drawing/2014/main" id="{F070F314-197A-4369-83E8-39669E7CBD82}"/>
                    </a:ext>
                  </a:extLst>
                </p:cNvPr>
                <p:cNvPicPr>
                  <a:picLocks noChangeAspect="1"/>
                </p:cNvPicPr>
                <p:nvPr/>
              </p:nvPicPr>
              <p:blipFill rotWithShape="1">
                <a:blip r:embed="rId4"/>
                <a:srcRect r="1909" b="13622"/>
                <a:stretch/>
              </p:blipFill>
              <p:spPr>
                <a:xfrm>
                  <a:off x="3485283" y="3135600"/>
                  <a:ext cx="2606760" cy="320871"/>
                </a:xfrm>
                <a:prstGeom prst="rect">
                  <a:avLst/>
                </a:prstGeom>
              </p:spPr>
            </p:pic>
            <mc:AlternateContent xmlns:mc="http://schemas.openxmlformats.org/markup-compatibility/2006" xmlns:a14="http://schemas.microsoft.com/office/drawing/2010/main">
              <mc:Choice Requires="a14">
                <p:sp>
                  <p:nvSpPr>
                    <p:cNvPr id="20" name="Rectangle 17">
                      <a:extLst>
                        <a:ext uri="{FF2B5EF4-FFF2-40B4-BE49-F238E27FC236}">
                          <a16:creationId xmlns:a16="http://schemas.microsoft.com/office/drawing/2014/main" id="{583A1460-4254-48C1-B5B1-C256776DEC48}"/>
                        </a:ext>
                      </a:extLst>
                    </p:cNvPr>
                    <p:cNvSpPr/>
                    <p:nvPr/>
                  </p:nvSpPr>
                  <p:spPr>
                    <a:xfrm>
                      <a:off x="2425767" y="3089407"/>
                      <a:ext cx="4013085"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𝜆</m:t>
                            </m:r>
                            <m:r>
                              <a:rPr lang="en-US" sz="2000" b="0" i="1" smtClean="0">
                                <a:latin typeface="Cambria Math" panose="02040503050406030204" pitchFamily="18" charset="0"/>
                                <a:ea typeface="Cambria Math" panose="02040503050406030204" pitchFamily="18" charset="0"/>
                              </a:rPr>
                              <m:t>× (                                                  )</m:t>
                            </m:r>
                          </m:oMath>
                        </m:oMathPara>
                      </a14:m>
                      <a:endParaRPr lang="en-US" sz="2000" dirty="0"/>
                    </a:p>
                  </p:txBody>
                </p:sp>
              </mc:Choice>
              <mc:Fallback xmlns="">
                <p:sp>
                  <p:nvSpPr>
                    <p:cNvPr id="20" name="Rectangle 17">
                      <a:extLst>
                        <a:ext uri="{FF2B5EF4-FFF2-40B4-BE49-F238E27FC236}">
                          <a16:creationId xmlns:a16="http://schemas.microsoft.com/office/drawing/2014/main" id="{583A1460-4254-48C1-B5B1-C256776DEC48}"/>
                        </a:ext>
                      </a:extLst>
                    </p:cNvPr>
                    <p:cNvSpPr>
                      <a:spLocks noRot="1" noChangeAspect="1" noMove="1" noResize="1" noEditPoints="1" noAdjustHandles="1" noChangeArrowheads="1" noChangeShapeType="1" noTextEdit="1"/>
                    </p:cNvSpPr>
                    <p:nvPr/>
                  </p:nvSpPr>
                  <p:spPr>
                    <a:xfrm>
                      <a:off x="2425767" y="3089407"/>
                      <a:ext cx="4013085" cy="400110"/>
                    </a:xfrm>
                    <a:prstGeom prst="rect">
                      <a:avLst/>
                    </a:prstGeom>
                    <a:blipFill>
                      <a:blip r:embed="rId5"/>
                      <a:stretch>
                        <a:fillRect b="-25000"/>
                      </a:stretch>
                    </a:blipFill>
                  </p:spPr>
                  <p:txBody>
                    <a:bodyPr/>
                    <a:lstStyle/>
                    <a:p>
                      <a:r>
                        <a:rPr lang="en-US">
                          <a:noFill/>
                        </a:rPr>
                        <a:t> </a:t>
                      </a:r>
                    </a:p>
                  </p:txBody>
                </p:sp>
              </mc:Fallback>
            </mc:AlternateContent>
          </p:grpSp>
          <p:cxnSp>
            <p:nvCxnSpPr>
              <p:cNvPr id="17" name="Straight Connector 19">
                <a:extLst>
                  <a:ext uri="{FF2B5EF4-FFF2-40B4-BE49-F238E27FC236}">
                    <a16:creationId xmlns:a16="http://schemas.microsoft.com/office/drawing/2014/main" id="{99D51D79-4DBF-4ABA-95FA-005650E74572}"/>
                  </a:ext>
                </a:extLst>
              </p:cNvPr>
              <p:cNvCxnSpPr>
                <a:cxnSpLocks/>
              </p:cNvCxnSpPr>
              <p:nvPr/>
            </p:nvCxnSpPr>
            <p:spPr>
              <a:xfrm>
                <a:off x="5304024" y="3458808"/>
                <a:ext cx="14570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20">
                <a:extLst>
                  <a:ext uri="{FF2B5EF4-FFF2-40B4-BE49-F238E27FC236}">
                    <a16:creationId xmlns:a16="http://schemas.microsoft.com/office/drawing/2014/main" id="{EB55ABE4-E711-4F5E-B024-5CA49779229A}"/>
                  </a:ext>
                </a:extLst>
              </p:cNvPr>
              <p:cNvSpPr txBox="1"/>
              <p:nvPr/>
            </p:nvSpPr>
            <p:spPr>
              <a:xfrm>
                <a:off x="5481351" y="2772233"/>
                <a:ext cx="1915002" cy="338554"/>
              </a:xfrm>
              <a:prstGeom prst="rect">
                <a:avLst/>
              </a:prstGeom>
              <a:noFill/>
            </p:spPr>
            <p:txBody>
              <a:bodyPr wrap="square" rtlCol="0">
                <a:spAutoFit/>
              </a:bodyPr>
              <a:lstStyle/>
              <a:p>
                <a:r>
                  <a:rPr lang="en-US" sz="1600" dirty="0">
                    <a:solidFill>
                      <a:schemeClr val="accent1"/>
                    </a:solidFill>
                    <a:latin typeface="Arial" panose="020B0604020202020204" pitchFamily="34" charset="0"/>
                    <a:cs typeface="Arial" panose="020B0604020202020204" pitchFamily="34" charset="0"/>
                  </a:rPr>
                  <a:t>Prior policy </a:t>
                </a:r>
              </a:p>
            </p:txBody>
          </p:sp>
        </p:grpSp>
        <p:pic>
          <p:nvPicPr>
            <p:cNvPr id="23" name="Picture 10">
              <a:extLst>
                <a:ext uri="{FF2B5EF4-FFF2-40B4-BE49-F238E27FC236}">
                  <a16:creationId xmlns:a16="http://schemas.microsoft.com/office/drawing/2014/main" id="{A84CF942-1BD8-424D-8F3B-2614A2B3475E}"/>
                </a:ext>
              </a:extLst>
            </p:cNvPr>
            <p:cNvPicPr>
              <a:picLocks noChangeAspect="1"/>
            </p:cNvPicPr>
            <p:nvPr/>
          </p:nvPicPr>
          <p:blipFill>
            <a:blip r:embed="rId6"/>
            <a:stretch>
              <a:fillRect/>
            </a:stretch>
          </p:blipFill>
          <p:spPr>
            <a:xfrm>
              <a:off x="1093874" y="2361279"/>
              <a:ext cx="3152775" cy="352425"/>
            </a:xfrm>
            <a:prstGeom prst="rect">
              <a:avLst/>
            </a:prstGeom>
          </p:spPr>
        </p:pic>
        <p:grpSp>
          <p:nvGrpSpPr>
            <p:cNvPr id="37" name="群組 36">
              <a:extLst>
                <a:ext uri="{FF2B5EF4-FFF2-40B4-BE49-F238E27FC236}">
                  <a16:creationId xmlns:a16="http://schemas.microsoft.com/office/drawing/2014/main" id="{7161C195-AA57-4D2D-89E5-C0D40F536C8A}"/>
                </a:ext>
              </a:extLst>
            </p:cNvPr>
            <p:cNvGrpSpPr/>
            <p:nvPr/>
          </p:nvGrpSpPr>
          <p:grpSpPr>
            <a:xfrm>
              <a:off x="689077" y="3528203"/>
              <a:ext cx="11248683" cy="2156154"/>
              <a:chOff x="797648" y="3870956"/>
              <a:chExt cx="11248683" cy="2156154"/>
            </a:xfrm>
          </p:grpSpPr>
          <p:pic>
            <p:nvPicPr>
              <p:cNvPr id="38" name="Picture 5">
                <a:extLst>
                  <a:ext uri="{FF2B5EF4-FFF2-40B4-BE49-F238E27FC236}">
                    <a16:creationId xmlns:a16="http://schemas.microsoft.com/office/drawing/2014/main" id="{37022F3D-3E0F-4C5B-9515-3FCA117ED678}"/>
                  </a:ext>
                </a:extLst>
              </p:cNvPr>
              <p:cNvPicPr>
                <a:picLocks noChangeAspect="1"/>
              </p:cNvPicPr>
              <p:nvPr/>
            </p:nvPicPr>
            <p:blipFill>
              <a:blip r:embed="rId7"/>
              <a:stretch>
                <a:fillRect/>
              </a:stretch>
            </p:blipFill>
            <p:spPr>
              <a:xfrm>
                <a:off x="9594548" y="5442318"/>
                <a:ext cx="2336178" cy="462431"/>
              </a:xfrm>
              <a:prstGeom prst="rect">
                <a:avLst/>
              </a:prstGeom>
            </p:spPr>
          </p:pic>
          <p:sp>
            <p:nvSpPr>
              <p:cNvPr id="39" name="TextBox 23">
                <a:extLst>
                  <a:ext uri="{FF2B5EF4-FFF2-40B4-BE49-F238E27FC236}">
                    <a16:creationId xmlns:a16="http://schemas.microsoft.com/office/drawing/2014/main" id="{699805BA-931D-4EA3-9A49-0B6920A0E5E2}"/>
                  </a:ext>
                </a:extLst>
              </p:cNvPr>
              <p:cNvSpPr txBox="1"/>
              <p:nvPr/>
            </p:nvSpPr>
            <p:spPr>
              <a:xfrm>
                <a:off x="7083099" y="3882075"/>
                <a:ext cx="4600901"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Logarithm of moment-generating function</a:t>
                </a:r>
              </a:p>
            </p:txBody>
          </p:sp>
          <p:grpSp>
            <p:nvGrpSpPr>
              <p:cNvPr id="40" name="Group 16">
                <a:extLst>
                  <a:ext uri="{FF2B5EF4-FFF2-40B4-BE49-F238E27FC236}">
                    <a16:creationId xmlns:a16="http://schemas.microsoft.com/office/drawing/2014/main" id="{96A87025-BFBA-4C73-BACF-0A8A523FC00C}"/>
                  </a:ext>
                </a:extLst>
              </p:cNvPr>
              <p:cNvGrpSpPr/>
              <p:nvPr/>
            </p:nvGrpSpPr>
            <p:grpSpPr>
              <a:xfrm>
                <a:off x="797648" y="3870956"/>
                <a:ext cx="6786980" cy="2156154"/>
                <a:chOff x="752838" y="4143822"/>
                <a:chExt cx="6786980" cy="2156154"/>
              </a:xfrm>
            </p:grpSpPr>
            <p:pic>
              <p:nvPicPr>
                <p:cNvPr id="47" name="Picture 3">
                  <a:extLst>
                    <a:ext uri="{FF2B5EF4-FFF2-40B4-BE49-F238E27FC236}">
                      <a16:creationId xmlns:a16="http://schemas.microsoft.com/office/drawing/2014/main" id="{568E0E0D-B29B-415B-9236-D9C32A58D2A7}"/>
                    </a:ext>
                  </a:extLst>
                </p:cNvPr>
                <p:cNvPicPr>
                  <a:picLocks noChangeAspect="1"/>
                </p:cNvPicPr>
                <p:nvPr/>
              </p:nvPicPr>
              <p:blipFill>
                <a:blip r:embed="rId8"/>
                <a:stretch>
                  <a:fillRect/>
                </a:stretch>
              </p:blipFill>
              <p:spPr>
                <a:xfrm>
                  <a:off x="987217" y="4143822"/>
                  <a:ext cx="5915025" cy="390525"/>
                </a:xfrm>
                <a:prstGeom prst="rect">
                  <a:avLst/>
                </a:prstGeom>
              </p:spPr>
            </p:pic>
            <p:pic>
              <p:nvPicPr>
                <p:cNvPr id="48" name="Picture 4">
                  <a:extLst>
                    <a:ext uri="{FF2B5EF4-FFF2-40B4-BE49-F238E27FC236}">
                      <a16:creationId xmlns:a16="http://schemas.microsoft.com/office/drawing/2014/main" id="{33C182DB-EEF0-4F9C-9F4C-7E300029037E}"/>
                    </a:ext>
                  </a:extLst>
                </p:cNvPr>
                <p:cNvPicPr>
                  <a:picLocks noChangeAspect="1"/>
                </p:cNvPicPr>
                <p:nvPr/>
              </p:nvPicPr>
              <p:blipFill rotWithShape="1">
                <a:blip r:embed="rId9"/>
                <a:srcRect l="28307" b="63590"/>
                <a:stretch/>
              </p:blipFill>
              <p:spPr>
                <a:xfrm>
                  <a:off x="2760250" y="4575574"/>
                  <a:ext cx="4204318" cy="469948"/>
                </a:xfrm>
                <a:prstGeom prst="rect">
                  <a:avLst/>
                </a:prstGeom>
              </p:spPr>
            </p:pic>
            <p:pic>
              <p:nvPicPr>
                <p:cNvPr id="49" name="Picture 7">
                  <a:extLst>
                    <a:ext uri="{FF2B5EF4-FFF2-40B4-BE49-F238E27FC236}">
                      <a16:creationId xmlns:a16="http://schemas.microsoft.com/office/drawing/2014/main" id="{B6959B0E-83B6-4C67-9387-6626ACAF73F4}"/>
                    </a:ext>
                  </a:extLst>
                </p:cNvPr>
                <p:cNvPicPr>
                  <a:picLocks noChangeAspect="1"/>
                </p:cNvPicPr>
                <p:nvPr/>
              </p:nvPicPr>
              <p:blipFill rotWithShape="1">
                <a:blip r:embed="rId10"/>
                <a:srcRect l="25820"/>
                <a:stretch/>
              </p:blipFill>
              <p:spPr>
                <a:xfrm>
                  <a:off x="2664542" y="5185551"/>
                  <a:ext cx="4875276" cy="1114425"/>
                </a:xfrm>
                <a:prstGeom prst="rect">
                  <a:avLst/>
                </a:prstGeom>
              </p:spPr>
            </p:pic>
            <p:sp>
              <p:nvSpPr>
                <p:cNvPr id="50" name="Curved Right Arrow 27">
                  <a:extLst>
                    <a:ext uri="{FF2B5EF4-FFF2-40B4-BE49-F238E27FC236}">
                      <a16:creationId xmlns:a16="http://schemas.microsoft.com/office/drawing/2014/main" id="{E4B79E67-FC05-40E0-AE7C-5C6678C0C9C8}"/>
                    </a:ext>
                  </a:extLst>
                </p:cNvPr>
                <p:cNvSpPr/>
                <p:nvPr/>
              </p:nvSpPr>
              <p:spPr>
                <a:xfrm>
                  <a:off x="2460020" y="4550640"/>
                  <a:ext cx="204522" cy="283774"/>
                </a:xfrm>
                <a:prstGeom prst="curvedRight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51" name="TextBox 28">
                  <a:extLst>
                    <a:ext uri="{FF2B5EF4-FFF2-40B4-BE49-F238E27FC236}">
                      <a16:creationId xmlns:a16="http://schemas.microsoft.com/office/drawing/2014/main" id="{28FACEF0-6802-44C3-A10A-24B4D42B605C}"/>
                    </a:ext>
                  </a:extLst>
                </p:cNvPr>
                <p:cNvSpPr txBox="1"/>
                <p:nvPr/>
              </p:nvSpPr>
              <p:spPr>
                <a:xfrm>
                  <a:off x="752838" y="4505041"/>
                  <a:ext cx="1756645" cy="338554"/>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Taylor expansion</a:t>
                  </a:r>
                </a:p>
              </p:txBody>
            </p:sp>
            <p:sp>
              <p:nvSpPr>
                <p:cNvPr id="52" name="Curved Right Arrow 31">
                  <a:extLst>
                    <a:ext uri="{FF2B5EF4-FFF2-40B4-BE49-F238E27FC236}">
                      <a16:creationId xmlns:a16="http://schemas.microsoft.com/office/drawing/2014/main" id="{0CFD0AD1-7634-46FA-8921-ABC2CEC4FFF4}"/>
                    </a:ext>
                  </a:extLst>
                </p:cNvPr>
                <p:cNvSpPr/>
                <p:nvPr/>
              </p:nvSpPr>
              <p:spPr>
                <a:xfrm>
                  <a:off x="2518240" y="5783531"/>
                  <a:ext cx="204522" cy="283774"/>
                </a:xfrm>
                <a:prstGeom prst="curvedRightArrow">
                  <a:avLst/>
                </a:prstGeom>
                <a:solidFill>
                  <a:srgbClr val="92D050"/>
                </a:solidFill>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53" name="TextBox 32">
                  <a:extLst>
                    <a:ext uri="{FF2B5EF4-FFF2-40B4-BE49-F238E27FC236}">
                      <a16:creationId xmlns:a16="http://schemas.microsoft.com/office/drawing/2014/main" id="{3F996E84-0772-45DD-8323-506C2ABC7F35}"/>
                    </a:ext>
                  </a:extLst>
                </p:cNvPr>
                <p:cNvSpPr txBox="1"/>
                <p:nvPr/>
              </p:nvSpPr>
              <p:spPr>
                <a:xfrm>
                  <a:off x="879804" y="5626074"/>
                  <a:ext cx="1952020" cy="584775"/>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Potential-based reward shaping</a:t>
                  </a:r>
                </a:p>
              </p:txBody>
            </p:sp>
          </p:grpSp>
          <p:pic>
            <p:nvPicPr>
              <p:cNvPr id="42" name="Picture 6">
                <a:extLst>
                  <a:ext uri="{FF2B5EF4-FFF2-40B4-BE49-F238E27FC236}">
                    <a16:creationId xmlns:a16="http://schemas.microsoft.com/office/drawing/2014/main" id="{FEBEB1BC-4F20-444D-A9E6-4E5445537147}"/>
                  </a:ext>
                </a:extLst>
              </p:cNvPr>
              <p:cNvPicPr>
                <a:picLocks noChangeAspect="1"/>
              </p:cNvPicPr>
              <p:nvPr/>
            </p:nvPicPr>
            <p:blipFill rotWithShape="1">
              <a:blip r:embed="rId11"/>
              <a:srcRect r="1465" b="8507"/>
              <a:stretch/>
            </p:blipFill>
            <p:spPr>
              <a:xfrm>
                <a:off x="8070182" y="5023567"/>
                <a:ext cx="3860544" cy="365633"/>
              </a:xfrm>
              <a:prstGeom prst="rect">
                <a:avLst/>
              </a:prstGeom>
            </p:spPr>
          </p:pic>
          <p:sp>
            <p:nvSpPr>
              <p:cNvPr id="43" name="TextBox 29">
                <a:extLst>
                  <a:ext uri="{FF2B5EF4-FFF2-40B4-BE49-F238E27FC236}">
                    <a16:creationId xmlns:a16="http://schemas.microsoft.com/office/drawing/2014/main" id="{3580A2F1-489E-45E4-A5BA-BFCF4652BB0A}"/>
                  </a:ext>
                </a:extLst>
              </p:cNvPr>
              <p:cNvSpPr txBox="1"/>
              <p:nvPr/>
            </p:nvSpPr>
            <p:spPr>
              <a:xfrm>
                <a:off x="9474311" y="4617948"/>
                <a:ext cx="1952020" cy="338554"/>
              </a:xfrm>
              <a:prstGeom prst="rect">
                <a:avLst/>
              </a:prstGeom>
              <a:noFill/>
            </p:spPr>
            <p:txBody>
              <a:bodyPr wrap="square" rtlCol="0">
                <a:spAutoFit/>
              </a:bodyPr>
              <a:lstStyle/>
              <a:p>
                <a:r>
                  <a:rPr lang="en-US" sz="1600" dirty="0">
                    <a:solidFill>
                      <a:schemeClr val="accent5">
                        <a:lumMod val="50000"/>
                      </a:schemeClr>
                    </a:solidFill>
                  </a:rPr>
                  <a:t>reward shaping</a:t>
                </a:r>
              </a:p>
            </p:txBody>
          </p:sp>
          <p:pic>
            <p:nvPicPr>
              <p:cNvPr id="44" name="Picture 26">
                <a:extLst>
                  <a:ext uri="{FF2B5EF4-FFF2-40B4-BE49-F238E27FC236}">
                    <a16:creationId xmlns:a16="http://schemas.microsoft.com/office/drawing/2014/main" id="{A5C30A0C-8AB4-4E32-997F-91A7CD573099}"/>
                  </a:ext>
                </a:extLst>
              </p:cNvPr>
              <p:cNvPicPr>
                <a:picLocks noChangeAspect="1"/>
              </p:cNvPicPr>
              <p:nvPr/>
            </p:nvPicPr>
            <p:blipFill rotWithShape="1">
              <a:blip r:embed="rId9"/>
              <a:srcRect l="28307" t="43426"/>
              <a:stretch/>
            </p:blipFill>
            <p:spPr>
              <a:xfrm>
                <a:off x="5010095" y="4306212"/>
                <a:ext cx="3687180" cy="640399"/>
              </a:xfrm>
              <a:prstGeom prst="rect">
                <a:avLst/>
              </a:prstGeom>
            </p:spPr>
          </p:pic>
          <p:cxnSp>
            <p:nvCxnSpPr>
              <p:cNvPr id="45" name="Straight Connector 30">
                <a:extLst>
                  <a:ext uri="{FF2B5EF4-FFF2-40B4-BE49-F238E27FC236}">
                    <a16:creationId xmlns:a16="http://schemas.microsoft.com/office/drawing/2014/main" id="{8EC8D2C4-5AAA-46B2-B14F-1C45A4C538F1}"/>
                  </a:ext>
                </a:extLst>
              </p:cNvPr>
              <p:cNvCxnSpPr/>
              <p:nvPr/>
            </p:nvCxnSpPr>
            <p:spPr>
              <a:xfrm>
                <a:off x="10649336" y="5417128"/>
                <a:ext cx="50439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33">
                <a:extLst>
                  <a:ext uri="{FF2B5EF4-FFF2-40B4-BE49-F238E27FC236}">
                    <a16:creationId xmlns:a16="http://schemas.microsoft.com/office/drawing/2014/main" id="{FC523F78-2D62-442A-A732-20BB22FC9E01}"/>
                  </a:ext>
                </a:extLst>
              </p:cNvPr>
              <p:cNvCxnSpPr/>
              <p:nvPr/>
            </p:nvCxnSpPr>
            <p:spPr>
              <a:xfrm>
                <a:off x="11426331" y="5417128"/>
                <a:ext cx="50439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Rounded Rectangle 12">
                <a:extLst>
                  <a:ext uri="{FF2B5EF4-FFF2-40B4-BE49-F238E27FC236}">
                    <a16:creationId xmlns:a16="http://schemas.microsoft.com/office/drawing/2014/main" id="{1B4C6217-700F-47CD-AA10-8CCC1F7BAF30}"/>
                  </a:ext>
                </a:extLst>
              </p:cNvPr>
              <p:cNvSpPr/>
              <p:nvPr/>
            </p:nvSpPr>
            <p:spPr>
              <a:xfrm>
                <a:off x="7928743" y="4986843"/>
                <a:ext cx="4117588" cy="1000034"/>
              </a:xfrm>
              <a:prstGeom prst="roundRect">
                <a:avLst/>
              </a:prstGeom>
              <a:noFill/>
              <a:ln w="5715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9" name="文字方塊 8">
              <a:extLst>
                <a:ext uri="{FF2B5EF4-FFF2-40B4-BE49-F238E27FC236}">
                  <a16:creationId xmlns:a16="http://schemas.microsoft.com/office/drawing/2014/main" id="{8D8346D0-C52F-4C34-81A2-A14C13EBAB4F}"/>
                </a:ext>
              </a:extLst>
            </p:cNvPr>
            <p:cNvSpPr txBox="1"/>
            <p:nvPr/>
          </p:nvSpPr>
          <p:spPr>
            <a:xfrm>
              <a:off x="5269957" y="2256032"/>
              <a:ext cx="3518672" cy="646331"/>
            </a:xfrm>
            <a:prstGeom prst="rect">
              <a:avLst/>
            </a:prstGeom>
            <a:noFill/>
          </p:spPr>
          <p:txBody>
            <a:bodyPr wrap="square" rtlCol="0">
              <a:spAutoFit/>
            </a:bodyPr>
            <a:lstStyle/>
            <a:p>
              <a:pPr marL="285750" indent="-285750">
                <a:buFont typeface="Arial" panose="020B0604020202020204" pitchFamily="34" charset="0"/>
                <a:buChar char="•"/>
              </a:pPr>
              <a:r>
                <a:rPr lang="en-US" altLang="zh-TW" sz="1800" dirty="0">
                  <a:latin typeface="Arial" panose="020B0604020202020204" pitchFamily="34" charset="0"/>
                  <a:cs typeface="Arial" panose="020B0604020202020204" pitchFamily="34" charset="0"/>
                </a:rPr>
                <a:t>Regularization parameter</a:t>
              </a:r>
            </a:p>
            <a:p>
              <a:endParaRPr lang="zh-TW" altLang="en-US" dirty="0"/>
            </a:p>
          </p:txBody>
        </p:sp>
        <p:cxnSp>
          <p:nvCxnSpPr>
            <p:cNvPr id="55" name="Straight Connector 19">
              <a:extLst>
                <a:ext uri="{FF2B5EF4-FFF2-40B4-BE49-F238E27FC236}">
                  <a16:creationId xmlns:a16="http://schemas.microsoft.com/office/drawing/2014/main" id="{9BF15B48-3A26-46CC-84D3-295899768A06}"/>
                </a:ext>
              </a:extLst>
            </p:cNvPr>
            <p:cNvCxnSpPr>
              <a:cxnSpLocks/>
            </p:cNvCxnSpPr>
            <p:nvPr/>
          </p:nvCxnSpPr>
          <p:spPr>
            <a:xfrm>
              <a:off x="4868096" y="5701616"/>
              <a:ext cx="1282111"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群組 29">
              <a:extLst>
                <a:ext uri="{FF2B5EF4-FFF2-40B4-BE49-F238E27FC236}">
                  <a16:creationId xmlns:a16="http://schemas.microsoft.com/office/drawing/2014/main" id="{6A7222ED-E7DA-41AF-9060-3077B9862A68}"/>
                </a:ext>
              </a:extLst>
            </p:cNvPr>
            <p:cNvGrpSpPr/>
            <p:nvPr/>
          </p:nvGrpSpPr>
          <p:grpSpPr>
            <a:xfrm>
              <a:off x="5341743" y="5642336"/>
              <a:ext cx="4550140" cy="427543"/>
              <a:chOff x="5341743" y="5642336"/>
              <a:chExt cx="4550140" cy="427543"/>
            </a:xfrm>
          </p:grpSpPr>
          <p:cxnSp>
            <p:nvCxnSpPr>
              <p:cNvPr id="5" name="直線接點 4">
                <a:extLst>
                  <a:ext uri="{FF2B5EF4-FFF2-40B4-BE49-F238E27FC236}">
                    <a16:creationId xmlns:a16="http://schemas.microsoft.com/office/drawing/2014/main" id="{B0B42A9A-34FC-49EC-B7F6-24F7C2569EE4}"/>
                  </a:ext>
                </a:extLst>
              </p:cNvPr>
              <p:cNvCxnSpPr/>
              <p:nvPr/>
            </p:nvCxnSpPr>
            <p:spPr>
              <a:xfrm>
                <a:off x="5341743" y="6051217"/>
                <a:ext cx="4550140"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D31D4632-7F15-4A66-A924-09F347289F3B}"/>
                  </a:ext>
                </a:extLst>
              </p:cNvPr>
              <p:cNvCxnSpPr>
                <a:cxnSpLocks/>
              </p:cNvCxnSpPr>
              <p:nvPr/>
            </p:nvCxnSpPr>
            <p:spPr>
              <a:xfrm flipH="1">
                <a:off x="9891883" y="5642336"/>
                <a:ext cx="0" cy="42754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325DD72D-554A-46A0-92BA-117382C15ED8}"/>
                  </a:ext>
                </a:extLst>
              </p:cNvPr>
              <p:cNvCxnSpPr>
                <a:cxnSpLocks/>
              </p:cNvCxnSpPr>
              <p:nvPr/>
            </p:nvCxnSpPr>
            <p:spPr>
              <a:xfrm flipV="1">
                <a:off x="5364850" y="5718876"/>
                <a:ext cx="0" cy="33234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2" name="箭號: 向右 31">
            <a:extLst>
              <a:ext uri="{FF2B5EF4-FFF2-40B4-BE49-F238E27FC236}">
                <a16:creationId xmlns:a16="http://schemas.microsoft.com/office/drawing/2014/main" id="{BAF4BF12-B636-4580-8148-351699B93B9F}"/>
              </a:ext>
            </a:extLst>
          </p:cNvPr>
          <p:cNvSpPr/>
          <p:nvPr/>
        </p:nvSpPr>
        <p:spPr>
          <a:xfrm>
            <a:off x="7896213" y="6117005"/>
            <a:ext cx="542770" cy="3305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036022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8368D-526C-4266-AF3C-E4B5702F3512}"/>
              </a:ext>
            </a:extLst>
          </p:cNvPr>
          <p:cNvSpPr>
            <a:spLocks noGrp="1"/>
          </p:cNvSpPr>
          <p:nvPr>
            <p:ph type="sldNum" sz="quarter" idx="12"/>
          </p:nvPr>
        </p:nvSpPr>
        <p:spPr/>
        <p:txBody>
          <a:bodyPr/>
          <a:lstStyle/>
          <a:p>
            <a:fld id="{4760F0FC-AD0F-4770-B8B3-8B319AEAE5E5}" type="slidenum">
              <a:rPr lang="zh-CN" altLang="en-US" smtClean="0"/>
              <a:pPr/>
              <a:t>45</a:t>
            </a:fld>
            <a:endParaRPr lang="zh-CN" altLang="en-US"/>
          </a:p>
        </p:txBody>
      </p:sp>
      <p:sp>
        <p:nvSpPr>
          <p:cNvPr id="3" name="文本框 3">
            <a:extLst>
              <a:ext uri="{FF2B5EF4-FFF2-40B4-BE49-F238E27FC236}">
                <a16:creationId xmlns:a16="http://schemas.microsoft.com/office/drawing/2014/main" id="{24521B81-FBBD-4EE8-8397-FB2D93F87DF9}"/>
              </a:ext>
            </a:extLst>
          </p:cNvPr>
          <p:cNvSpPr txBox="1"/>
          <p:nvPr/>
        </p:nvSpPr>
        <p:spPr>
          <a:xfrm>
            <a:off x="-2244" y="170156"/>
            <a:ext cx="10531823" cy="523220"/>
          </a:xfrm>
          <a:prstGeom prst="rect">
            <a:avLst/>
          </a:prstGeom>
          <a:noFill/>
        </p:spPr>
        <p:txBody>
          <a:bodyPr wrap="square" lIns="91440" tIns="45720" rIns="91440" bIns="45720" rtlCol="0" anchor="t">
            <a:spAutoFit/>
          </a:bodyPr>
          <a:lstStyle/>
          <a:p>
            <a:r>
              <a:rPr lang="en-US" sz="2800" b="1" dirty="0" err="1">
                <a:solidFill>
                  <a:schemeClr val="bg1"/>
                </a:solidFill>
                <a:latin typeface="Times New Roman" panose="02020603050405020304" pitchFamily="18" charset="0"/>
                <a:ea typeface="+mn-lt"/>
                <a:cs typeface="Times New Roman" panose="02020603050405020304" pitchFamily="18" charset="0"/>
              </a:rPr>
              <a:t>Distributionally</a:t>
            </a:r>
            <a:r>
              <a:rPr lang="en-US" sz="2800" b="1" dirty="0">
                <a:solidFill>
                  <a:schemeClr val="bg1"/>
                </a:solidFill>
                <a:latin typeface="Times New Roman" panose="02020603050405020304" pitchFamily="18" charset="0"/>
                <a:ea typeface="+mn-lt"/>
                <a:cs typeface="Times New Roman" panose="02020603050405020304" pitchFamily="18" charset="0"/>
              </a:rPr>
              <a:t> Robust Soft Actor-Critic (DRSAC)</a:t>
            </a:r>
            <a:endParaRPr lang="en-US" sz="2800" b="1" dirty="0">
              <a:solidFill>
                <a:schemeClr val="bg1"/>
              </a:solidFill>
              <a:latin typeface="Times New Roman" panose="02020603050405020304" pitchFamily="18" charset="0"/>
              <a:ea typeface="等线"/>
              <a:cs typeface="Times New Roman" panose="02020603050405020304" pitchFamily="18" charset="0"/>
            </a:endParaRPr>
          </a:p>
        </p:txBody>
      </p:sp>
      <p:sp>
        <p:nvSpPr>
          <p:cNvPr id="30" name="Content Placeholder 2">
            <a:extLst>
              <a:ext uri="{FF2B5EF4-FFF2-40B4-BE49-F238E27FC236}">
                <a16:creationId xmlns:a16="http://schemas.microsoft.com/office/drawing/2014/main" id="{15065EEB-2256-4441-92ED-42B915BF039A}"/>
              </a:ext>
            </a:extLst>
          </p:cNvPr>
          <p:cNvSpPr txBox="1">
            <a:spLocks/>
          </p:cNvSpPr>
          <p:nvPr/>
        </p:nvSpPr>
        <p:spPr>
          <a:xfrm>
            <a:off x="104184" y="1094096"/>
            <a:ext cx="12797899"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zh-TW" altLang="en-US" dirty="0"/>
              <a:t> </a:t>
            </a:r>
            <a:r>
              <a:rPr lang="en-US" altLang="zh-TW" sz="2400" dirty="0">
                <a:latin typeface="Arial" panose="020B0604020202020204" pitchFamily="34" charset="0"/>
                <a:cs typeface="Arial" panose="020B0604020202020204" pitchFamily="34" charset="0"/>
              </a:rPr>
              <a:t>In this </a:t>
            </a:r>
            <a:r>
              <a:rPr lang="en-US" altLang="zh-TW" sz="2400" b="1" dirty="0">
                <a:latin typeface="Arial" panose="020B0604020202020204" pitchFamily="34" charset="0"/>
                <a:cs typeface="Arial" panose="020B0604020202020204" pitchFamily="34" charset="0"/>
              </a:rPr>
              <a:t>continuous control case</a:t>
            </a:r>
            <a:r>
              <a:rPr lang="en-US" altLang="zh-TW" sz="2400" dirty="0">
                <a:latin typeface="Arial" panose="020B0604020202020204" pitchFamily="34" charset="0"/>
                <a:cs typeface="Arial" panose="020B0604020202020204" pitchFamily="34" charset="0"/>
              </a:rPr>
              <a:t>: the distribution of the policy is </a:t>
            </a:r>
            <a:r>
              <a:rPr lang="en-US" altLang="zh-TW" sz="2400" b="1" dirty="0">
                <a:latin typeface="Arial" panose="020B0604020202020204" pitchFamily="34" charset="0"/>
                <a:cs typeface="Arial" panose="020B0604020202020204" pitchFamily="34" charset="0"/>
              </a:rPr>
              <a:t>Normal distribution</a:t>
            </a:r>
            <a:r>
              <a:rPr lang="en-US" altLang="zh-TW" sz="2400" dirty="0">
                <a:latin typeface="Arial" panose="020B0604020202020204" pitchFamily="34" charset="0"/>
                <a:cs typeface="Arial" panose="020B0604020202020204" pitchFamily="34" charset="0"/>
              </a:rPr>
              <a:t>.</a:t>
            </a:r>
            <a:r>
              <a:rPr lang="en-US" altLang="zh-TW" sz="2400" dirty="0">
                <a:latin typeface="Arial" panose="020B0604020202020204" pitchFamily="34" charset="0"/>
                <a:ea typeface="+mn-lt"/>
                <a:cs typeface="Arial" panose="020B0604020202020204" pitchFamily="34" charset="0"/>
              </a:rPr>
              <a:t> </a:t>
            </a:r>
          </a:p>
          <a:p>
            <a:pPr lvl="1"/>
            <a:r>
              <a:rPr lang="en-US" sz="2000" dirty="0">
                <a:latin typeface="Arial" panose="020B0604020202020204" pitchFamily="34" charset="0"/>
                <a:cs typeface="Arial" panose="020B0604020202020204" pitchFamily="34" charset="0"/>
              </a:rPr>
              <a:t>parametrized Gaussian policies</a:t>
            </a:r>
          </a:p>
          <a:p>
            <a:pPr marL="0" indent="0">
              <a:buNone/>
            </a:pPr>
            <a:endParaRPr lang="en-US"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Approximation the variance of Q-values by </a:t>
            </a:r>
            <a:r>
              <a:rPr lang="en-US" altLang="zh-TW" sz="2000" dirty="0">
                <a:latin typeface="Arial"/>
                <a:ea typeface="+mn-lt"/>
                <a:cs typeface="Arial"/>
              </a:rPr>
              <a:t>using the 1st order </a:t>
            </a:r>
            <a:r>
              <a:rPr lang="en-US" altLang="zh-TW" sz="2000" b="1" dirty="0">
                <a:latin typeface="Arial"/>
                <a:ea typeface="+mn-lt"/>
                <a:cs typeface="Arial"/>
              </a:rPr>
              <a:t>Taylor approximation</a:t>
            </a:r>
            <a:r>
              <a:rPr lang="zh-TW" altLang="en-US" sz="2000" b="1" dirty="0">
                <a:latin typeface="Arial"/>
                <a:ea typeface="+mn-lt"/>
                <a:cs typeface="Arial"/>
              </a:rPr>
              <a:t> </a:t>
            </a:r>
            <a:r>
              <a:rPr lang="en-US" altLang="zh-TW" sz="2000" b="1" dirty="0">
                <a:latin typeface="Arial"/>
                <a:ea typeface="+mn-lt"/>
                <a:cs typeface="Arial"/>
              </a:rPr>
              <a:t>of Q-values</a:t>
            </a:r>
            <a:r>
              <a:rPr lang="en-US" altLang="zh-TW" sz="2000" dirty="0">
                <a:latin typeface="Arial"/>
                <a:ea typeface="+mn-lt"/>
                <a:cs typeface="Arial"/>
              </a:rPr>
              <a:t> </a:t>
            </a:r>
          </a:p>
          <a:p>
            <a:pPr marL="457200" lvl="1" indent="0">
              <a:buNone/>
            </a:pPr>
            <a:r>
              <a:rPr lang="en-US" altLang="zh-TW" sz="2000" dirty="0">
                <a:latin typeface="Arial"/>
                <a:ea typeface="+mn-lt"/>
                <a:cs typeface="Arial"/>
              </a:rPr>
              <a:t>   around the mean action</a:t>
            </a:r>
            <a:endParaRPr lang="en-US" sz="2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sz="800" dirty="0">
              <a:latin typeface="Arial" panose="020B0604020202020204" pitchFamily="34" charset="0"/>
              <a:cs typeface="Arial" panose="020B0604020202020204" pitchFamily="34" charset="0"/>
            </a:endParaRPr>
          </a:p>
          <a:p>
            <a:pPr marL="0" indent="0">
              <a:buNone/>
            </a:pPr>
            <a:endParaRPr lang="en-US" sz="800" dirty="0">
              <a:latin typeface="Arial" panose="020B0604020202020204" pitchFamily="34" charset="0"/>
              <a:cs typeface="Arial" panose="020B0604020202020204" pitchFamily="34" charset="0"/>
            </a:endParaRPr>
          </a:p>
          <a:p>
            <a:pPr marL="0" indent="0">
              <a:buNone/>
            </a:pPr>
            <a:endParaRPr lang="en-US" sz="8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Combined with the soft-actor critic algorithm</a:t>
            </a:r>
          </a:p>
          <a:p>
            <a:endParaRPr lang="en-US" dirty="0"/>
          </a:p>
          <a:p>
            <a:endParaRPr lang="en-US" dirty="0"/>
          </a:p>
          <a:p>
            <a:endParaRPr lang="en-US" dirty="0"/>
          </a:p>
          <a:p>
            <a:endParaRPr lang="en-US" dirty="0"/>
          </a:p>
          <a:p>
            <a:pPr marL="0" indent="0">
              <a:buFont typeface="Arial" panose="020B0604020202020204" pitchFamily="34" charset="0"/>
              <a:buNone/>
            </a:pPr>
            <a:endParaRPr lang="en-US" dirty="0"/>
          </a:p>
        </p:txBody>
      </p:sp>
      <p:pic>
        <p:nvPicPr>
          <p:cNvPr id="31" name="Picture 34">
            <a:extLst>
              <a:ext uri="{FF2B5EF4-FFF2-40B4-BE49-F238E27FC236}">
                <a16:creationId xmlns:a16="http://schemas.microsoft.com/office/drawing/2014/main" id="{6D302E68-B2E0-41D4-8900-9968BFCF3A7C}"/>
              </a:ext>
            </a:extLst>
          </p:cNvPr>
          <p:cNvPicPr>
            <a:picLocks noChangeAspect="1"/>
          </p:cNvPicPr>
          <p:nvPr/>
        </p:nvPicPr>
        <p:blipFill>
          <a:blip r:embed="rId3"/>
          <a:stretch>
            <a:fillRect/>
          </a:stretch>
        </p:blipFill>
        <p:spPr>
          <a:xfrm>
            <a:off x="3696227" y="1914406"/>
            <a:ext cx="3999959" cy="462423"/>
          </a:xfrm>
          <a:prstGeom prst="rect">
            <a:avLst/>
          </a:prstGeom>
        </p:spPr>
      </p:pic>
      <p:grpSp>
        <p:nvGrpSpPr>
          <p:cNvPr id="32" name="Group 48">
            <a:extLst>
              <a:ext uri="{FF2B5EF4-FFF2-40B4-BE49-F238E27FC236}">
                <a16:creationId xmlns:a16="http://schemas.microsoft.com/office/drawing/2014/main" id="{2C3147E9-1DDE-4BBD-ACFA-B13F396B5930}"/>
              </a:ext>
            </a:extLst>
          </p:cNvPr>
          <p:cNvGrpSpPr/>
          <p:nvPr/>
        </p:nvGrpSpPr>
        <p:grpSpPr>
          <a:xfrm>
            <a:off x="1391455" y="2968595"/>
            <a:ext cx="10011964" cy="1850032"/>
            <a:chOff x="514494" y="2439911"/>
            <a:chExt cx="9862260" cy="1696184"/>
          </a:xfrm>
        </p:grpSpPr>
        <p:pic>
          <p:nvPicPr>
            <p:cNvPr id="33" name="Picture 36">
              <a:extLst>
                <a:ext uri="{FF2B5EF4-FFF2-40B4-BE49-F238E27FC236}">
                  <a16:creationId xmlns:a16="http://schemas.microsoft.com/office/drawing/2014/main" id="{D5FE94C3-638A-4705-A00B-1DEA2FED1781}"/>
                </a:ext>
              </a:extLst>
            </p:cNvPr>
            <p:cNvPicPr>
              <a:picLocks noChangeAspect="1"/>
            </p:cNvPicPr>
            <p:nvPr/>
          </p:nvPicPr>
          <p:blipFill>
            <a:blip r:embed="rId4"/>
            <a:stretch>
              <a:fillRect/>
            </a:stretch>
          </p:blipFill>
          <p:spPr>
            <a:xfrm>
              <a:off x="1960614" y="2649449"/>
              <a:ext cx="4667250" cy="457200"/>
            </a:xfrm>
            <a:prstGeom prst="rect">
              <a:avLst/>
            </a:prstGeom>
          </p:spPr>
        </p:pic>
        <p:sp>
          <p:nvSpPr>
            <p:cNvPr id="34" name="TextBox 37">
              <a:extLst>
                <a:ext uri="{FF2B5EF4-FFF2-40B4-BE49-F238E27FC236}">
                  <a16:creationId xmlns:a16="http://schemas.microsoft.com/office/drawing/2014/main" id="{B2F5E06A-5E46-4136-A9AC-8A383054EFD5}"/>
                </a:ext>
              </a:extLst>
            </p:cNvPr>
            <p:cNvSpPr txBox="1"/>
            <p:nvPr/>
          </p:nvSpPr>
          <p:spPr>
            <a:xfrm>
              <a:off x="6845911" y="2439911"/>
              <a:ext cx="3530843" cy="536145"/>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1st order Taylor approximation of</a:t>
              </a:r>
            </a:p>
            <a:p>
              <a:r>
                <a:rPr lang="en-US" sz="1600" dirty="0">
                  <a:solidFill>
                    <a:srgbClr val="0070C0"/>
                  </a:solidFill>
                  <a:latin typeface="Arial" panose="020B0604020202020204" pitchFamily="34" charset="0"/>
                  <a:cs typeface="Arial" panose="020B0604020202020204" pitchFamily="34" charset="0"/>
                </a:rPr>
                <a:t>Q-values around the mean action</a:t>
              </a:r>
            </a:p>
          </p:txBody>
        </p:sp>
        <p:pic>
          <p:nvPicPr>
            <p:cNvPr id="35" name="Picture 38">
              <a:extLst>
                <a:ext uri="{FF2B5EF4-FFF2-40B4-BE49-F238E27FC236}">
                  <a16:creationId xmlns:a16="http://schemas.microsoft.com/office/drawing/2014/main" id="{B688418C-2B71-4180-B791-0BD7DEDDA5ED}"/>
                </a:ext>
              </a:extLst>
            </p:cNvPr>
            <p:cNvPicPr>
              <a:picLocks noChangeAspect="1"/>
            </p:cNvPicPr>
            <p:nvPr/>
          </p:nvPicPr>
          <p:blipFill>
            <a:blip r:embed="rId5"/>
            <a:stretch>
              <a:fillRect/>
            </a:stretch>
          </p:blipFill>
          <p:spPr>
            <a:xfrm>
              <a:off x="4436314" y="3212080"/>
              <a:ext cx="2981736" cy="390367"/>
            </a:xfrm>
            <a:prstGeom prst="rect">
              <a:avLst/>
            </a:prstGeom>
          </p:spPr>
        </p:pic>
        <p:cxnSp>
          <p:nvCxnSpPr>
            <p:cNvPr id="36" name="Straight Connector 39">
              <a:extLst>
                <a:ext uri="{FF2B5EF4-FFF2-40B4-BE49-F238E27FC236}">
                  <a16:creationId xmlns:a16="http://schemas.microsoft.com/office/drawing/2014/main" id="{EAE51E03-4445-49DB-A3CF-81685D1CB174}"/>
                </a:ext>
              </a:extLst>
            </p:cNvPr>
            <p:cNvCxnSpPr/>
            <p:nvPr/>
          </p:nvCxnSpPr>
          <p:spPr>
            <a:xfrm>
              <a:off x="4436314" y="3093754"/>
              <a:ext cx="63713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42">
              <a:extLst>
                <a:ext uri="{FF2B5EF4-FFF2-40B4-BE49-F238E27FC236}">
                  <a16:creationId xmlns:a16="http://schemas.microsoft.com/office/drawing/2014/main" id="{608C0D62-367B-4839-BA8B-3CE06AB40EF9}"/>
                </a:ext>
              </a:extLst>
            </p:cNvPr>
            <p:cNvCxnSpPr/>
            <p:nvPr/>
          </p:nvCxnSpPr>
          <p:spPr>
            <a:xfrm flipH="1" flipV="1">
              <a:off x="4875997" y="3164019"/>
              <a:ext cx="430190" cy="14308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44">
              <a:extLst>
                <a:ext uri="{FF2B5EF4-FFF2-40B4-BE49-F238E27FC236}">
                  <a16:creationId xmlns:a16="http://schemas.microsoft.com/office/drawing/2014/main" id="{76D97C84-7B12-4A89-B32D-6F184B3A2B2D}"/>
                </a:ext>
              </a:extLst>
            </p:cNvPr>
            <p:cNvPicPr>
              <a:picLocks noChangeAspect="1"/>
            </p:cNvPicPr>
            <p:nvPr/>
          </p:nvPicPr>
          <p:blipFill>
            <a:blip r:embed="rId6"/>
            <a:stretch>
              <a:fillRect/>
            </a:stretch>
          </p:blipFill>
          <p:spPr>
            <a:xfrm>
              <a:off x="4072356" y="3556675"/>
              <a:ext cx="3530843" cy="579420"/>
            </a:xfrm>
            <a:prstGeom prst="rect">
              <a:avLst/>
            </a:prstGeom>
          </p:spPr>
        </p:pic>
        <p:sp>
          <p:nvSpPr>
            <p:cNvPr id="39" name="Curved Right Arrow 45">
              <a:extLst>
                <a:ext uri="{FF2B5EF4-FFF2-40B4-BE49-F238E27FC236}">
                  <a16:creationId xmlns:a16="http://schemas.microsoft.com/office/drawing/2014/main" id="{D60AC5AB-C7D8-45F3-B298-ACE1A25A0A06}"/>
                </a:ext>
              </a:extLst>
            </p:cNvPr>
            <p:cNvSpPr/>
            <p:nvPr/>
          </p:nvSpPr>
          <p:spPr>
            <a:xfrm>
              <a:off x="3797641" y="3093754"/>
              <a:ext cx="204203" cy="857763"/>
            </a:xfrm>
            <a:prstGeom prst="curv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0" name="TextBox 46">
              <a:extLst>
                <a:ext uri="{FF2B5EF4-FFF2-40B4-BE49-F238E27FC236}">
                  <a16:creationId xmlns:a16="http://schemas.microsoft.com/office/drawing/2014/main" id="{88B9DB2F-2935-47D8-9491-FF6EBEA90A65}"/>
                </a:ext>
              </a:extLst>
            </p:cNvPr>
            <p:cNvSpPr txBox="1"/>
            <p:nvPr/>
          </p:nvSpPr>
          <p:spPr>
            <a:xfrm>
              <a:off x="1299873" y="3292746"/>
              <a:ext cx="2616520" cy="310400"/>
            </a:xfrm>
            <a:prstGeom prst="rect">
              <a:avLst/>
            </a:prstGeom>
            <a:noFill/>
          </p:spPr>
          <p:txBody>
            <a:bodyPr wrap="square" rtlCol="0">
              <a:spAutoFit/>
            </a:bodyPr>
            <a:lstStyle/>
            <a:p>
              <a:r>
                <a:rPr lang="en-US" sz="1600" dirty="0">
                  <a:solidFill>
                    <a:srgbClr val="0070C0"/>
                  </a:solidFill>
                  <a:latin typeface="Arial" panose="020B0604020202020204" pitchFamily="34" charset="0"/>
                  <a:cs typeface="Arial" panose="020B0604020202020204" pitchFamily="34" charset="0"/>
                </a:rPr>
                <a:t>Independent actions</a:t>
              </a:r>
            </a:p>
          </p:txBody>
        </p:sp>
        <p:pic>
          <p:nvPicPr>
            <p:cNvPr id="41" name="Picture 47">
              <a:extLst>
                <a:ext uri="{FF2B5EF4-FFF2-40B4-BE49-F238E27FC236}">
                  <a16:creationId xmlns:a16="http://schemas.microsoft.com/office/drawing/2014/main" id="{001844D5-F720-49C5-BC01-DF8D4572D94D}"/>
                </a:ext>
              </a:extLst>
            </p:cNvPr>
            <p:cNvPicPr>
              <a:picLocks noChangeAspect="1"/>
            </p:cNvPicPr>
            <p:nvPr/>
          </p:nvPicPr>
          <p:blipFill>
            <a:blip r:embed="rId7"/>
            <a:stretch>
              <a:fillRect/>
            </a:stretch>
          </p:blipFill>
          <p:spPr>
            <a:xfrm>
              <a:off x="514494" y="3589666"/>
              <a:ext cx="3215184" cy="317288"/>
            </a:xfrm>
            <a:prstGeom prst="rect">
              <a:avLst/>
            </a:prstGeom>
          </p:spPr>
        </p:pic>
      </p:grpSp>
      <p:sp>
        <p:nvSpPr>
          <p:cNvPr id="42" name="Rectangle 3">
            <a:extLst>
              <a:ext uri="{FF2B5EF4-FFF2-40B4-BE49-F238E27FC236}">
                <a16:creationId xmlns:a16="http://schemas.microsoft.com/office/drawing/2014/main" id="{65C9FDBD-05E5-4FAD-ADCF-59D7F64F70B7}"/>
              </a:ext>
            </a:extLst>
          </p:cNvPr>
          <p:cNvSpPr/>
          <p:nvPr/>
        </p:nvSpPr>
        <p:spPr>
          <a:xfrm>
            <a:off x="251154" y="6546691"/>
            <a:ext cx="10948692" cy="246221"/>
          </a:xfrm>
          <a:prstGeom prst="rect">
            <a:avLst/>
          </a:prstGeom>
        </p:spPr>
        <p:txBody>
          <a:bodyPr wrap="square">
            <a:spAutoFit/>
          </a:bodyPr>
          <a:lstStyle/>
          <a:p>
            <a:r>
              <a:rPr lang="en-US" sz="1000" dirty="0" err="1">
                <a:latin typeface="Arial" panose="020B0604020202020204" pitchFamily="34" charset="0"/>
                <a:cs typeface="Arial" panose="020B0604020202020204" pitchFamily="34" charset="0"/>
              </a:rPr>
              <a:t>Haarnoja</a:t>
            </a:r>
            <a:r>
              <a:rPr lang="en-US" sz="1000" dirty="0">
                <a:latin typeface="Arial" panose="020B0604020202020204" pitchFamily="34" charset="0"/>
                <a:cs typeface="Arial" panose="020B0604020202020204" pitchFamily="34" charset="0"/>
              </a:rPr>
              <a:t>, T., Zhou, A., </a:t>
            </a:r>
            <a:r>
              <a:rPr lang="en-US" sz="1000" dirty="0" err="1">
                <a:latin typeface="Arial" panose="020B0604020202020204" pitchFamily="34" charset="0"/>
                <a:cs typeface="Arial" panose="020B0604020202020204" pitchFamily="34" charset="0"/>
              </a:rPr>
              <a:t>Abbeel</a:t>
            </a:r>
            <a:r>
              <a:rPr lang="en-US" sz="1000" dirty="0">
                <a:latin typeface="Arial" panose="020B0604020202020204" pitchFamily="34" charset="0"/>
                <a:cs typeface="Arial" panose="020B0604020202020204" pitchFamily="34" charset="0"/>
              </a:rPr>
              <a:t>, P., and Levine, S. Soft actor-critic: Off-policy maximum entropy deep reinforcement learning with a stochastic actor. </a:t>
            </a:r>
            <a:r>
              <a:rPr lang="en-US" sz="1000" dirty="0" err="1">
                <a:latin typeface="Arial" panose="020B0604020202020204" pitchFamily="34" charset="0"/>
                <a:cs typeface="Arial" panose="020B0604020202020204" pitchFamily="34" charset="0"/>
              </a:rPr>
              <a:t>arXiv</a:t>
            </a:r>
            <a:r>
              <a:rPr lang="en-US" sz="1000" dirty="0">
                <a:latin typeface="Arial" panose="020B0604020202020204" pitchFamily="34" charset="0"/>
                <a:cs typeface="Arial" panose="020B0604020202020204" pitchFamily="34" charset="0"/>
              </a:rPr>
              <a:t> preprint arXiv:1801.01290, 2018a.</a:t>
            </a:r>
          </a:p>
        </p:txBody>
      </p:sp>
      <p:pic>
        <p:nvPicPr>
          <p:cNvPr id="17" name="Picture 5" descr="Text&#10;&#10;Description automatically generated">
            <a:extLst>
              <a:ext uri="{FF2B5EF4-FFF2-40B4-BE49-F238E27FC236}">
                <a16:creationId xmlns:a16="http://schemas.microsoft.com/office/drawing/2014/main" id="{741ED009-E6A7-4A21-8968-D72DF59B2F76}"/>
              </a:ext>
            </a:extLst>
          </p:cNvPr>
          <p:cNvPicPr>
            <a:picLocks noChangeAspect="1"/>
          </p:cNvPicPr>
          <p:nvPr/>
        </p:nvPicPr>
        <p:blipFill rotWithShape="1">
          <a:blip r:embed="rId8"/>
          <a:srcRect t="14610" b="10693"/>
          <a:stretch/>
        </p:blipFill>
        <p:spPr>
          <a:xfrm>
            <a:off x="1155264" y="5384746"/>
            <a:ext cx="5468515" cy="731520"/>
          </a:xfrm>
          <a:prstGeom prst="rect">
            <a:avLst/>
          </a:prstGeom>
        </p:spPr>
      </p:pic>
      <p:pic>
        <p:nvPicPr>
          <p:cNvPr id="18" name="Picture 6">
            <a:extLst>
              <a:ext uri="{FF2B5EF4-FFF2-40B4-BE49-F238E27FC236}">
                <a16:creationId xmlns:a16="http://schemas.microsoft.com/office/drawing/2014/main" id="{6D506E4E-D8E5-47EB-9920-75A477E5FDD0}"/>
              </a:ext>
            </a:extLst>
          </p:cNvPr>
          <p:cNvPicPr>
            <a:picLocks noChangeAspect="1"/>
          </p:cNvPicPr>
          <p:nvPr/>
        </p:nvPicPr>
        <p:blipFill rotWithShape="1">
          <a:blip r:embed="rId9"/>
          <a:srcRect t="10075" b="1"/>
          <a:stretch/>
        </p:blipFill>
        <p:spPr>
          <a:xfrm>
            <a:off x="6920598" y="5581007"/>
            <a:ext cx="3372871" cy="365793"/>
          </a:xfrm>
          <a:prstGeom prst="rect">
            <a:avLst/>
          </a:prstGeom>
        </p:spPr>
      </p:pic>
      <p:sp>
        <p:nvSpPr>
          <p:cNvPr id="19" name="箭號: 弧形右彎 18">
            <a:extLst>
              <a:ext uri="{FF2B5EF4-FFF2-40B4-BE49-F238E27FC236}">
                <a16:creationId xmlns:a16="http://schemas.microsoft.com/office/drawing/2014/main" id="{0A31C15B-FB4B-47A7-9365-9C991FC11B88}"/>
              </a:ext>
            </a:extLst>
          </p:cNvPr>
          <p:cNvSpPr/>
          <p:nvPr/>
        </p:nvSpPr>
        <p:spPr>
          <a:xfrm rot="5400000">
            <a:off x="7014496" y="3973000"/>
            <a:ext cx="440879" cy="2744195"/>
          </a:xfrm>
          <a:prstGeom prst="curvedRightArrow">
            <a:avLst/>
          </a:prstGeom>
          <a:solidFill>
            <a:srgbClr val="FF7C80"/>
          </a:solidFill>
          <a:ln>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solidFill>
                <a:schemeClr val="tx1"/>
              </a:solidFill>
            </a:endParaRPr>
          </a:p>
        </p:txBody>
      </p:sp>
      <p:sp>
        <p:nvSpPr>
          <p:cNvPr id="20" name="橢圓 19">
            <a:extLst>
              <a:ext uri="{FF2B5EF4-FFF2-40B4-BE49-F238E27FC236}">
                <a16:creationId xmlns:a16="http://schemas.microsoft.com/office/drawing/2014/main" id="{EBC8286D-8F1C-43CD-A85C-53EC7DCFC977}"/>
              </a:ext>
            </a:extLst>
          </p:cNvPr>
          <p:cNvSpPr/>
          <p:nvPr/>
        </p:nvSpPr>
        <p:spPr>
          <a:xfrm>
            <a:off x="5321070" y="5565538"/>
            <a:ext cx="181154" cy="353837"/>
          </a:xfrm>
          <a:prstGeom prst="ellipse">
            <a:avLst/>
          </a:pr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1" name="文字方塊 20">
            <a:extLst>
              <a:ext uri="{FF2B5EF4-FFF2-40B4-BE49-F238E27FC236}">
                <a16:creationId xmlns:a16="http://schemas.microsoft.com/office/drawing/2014/main" id="{5420B611-EAEA-42BA-A2DE-2B1437D64568}"/>
              </a:ext>
            </a:extLst>
          </p:cNvPr>
          <p:cNvSpPr txBox="1"/>
          <p:nvPr/>
        </p:nvSpPr>
        <p:spPr>
          <a:xfrm>
            <a:off x="3731654" y="5949838"/>
            <a:ext cx="3587462" cy="338554"/>
          </a:xfrm>
          <a:prstGeom prst="rect">
            <a:avLst/>
          </a:prstGeom>
          <a:noFill/>
        </p:spPr>
        <p:txBody>
          <a:bodyPr wrap="square" rtlCol="0">
            <a:spAutoFit/>
          </a:bodyPr>
          <a:lstStyle/>
          <a:p>
            <a:r>
              <a:rPr lang="en-US" altLang="zh-TW" sz="1600" dirty="0">
                <a:solidFill>
                  <a:srgbClr val="0070C0"/>
                </a:solidFill>
                <a:latin typeface="Arial" panose="020B0604020202020204" pitchFamily="34" charset="0"/>
                <a:cs typeface="Arial" panose="020B0604020202020204" pitchFamily="34" charset="0"/>
              </a:rPr>
              <a:t>Importance: entropy V.S. reward </a:t>
            </a:r>
            <a:endParaRPr lang="zh-TW" altLang="en-US" sz="1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260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46</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212014" cy="646331"/>
          </a:xfrm>
          <a:prstGeom prst="rect">
            <a:avLst/>
          </a:prstGeom>
          <a:noFill/>
        </p:spPr>
        <p:txBody>
          <a:bodyPr wrap="square" lIns="91440" tIns="45720" rIns="91440" bIns="45720" rtlCol="0" anchor="t">
            <a:spAutoFit/>
          </a:bodyPr>
          <a:lstStyle/>
          <a:p>
            <a:r>
              <a:rPr lang="en-US" altLang="zh-CN" sz="3600" b="1" dirty="0">
                <a:solidFill>
                  <a:schemeClr val="bg1"/>
                </a:solidFill>
                <a:latin typeface="Times New Roman"/>
                <a:ea typeface="等线"/>
                <a:cs typeface="Times New Roman"/>
              </a:rPr>
              <a:t>Application 3: Signal Localization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F942C06-5097-49E0-8A9B-743B75AE47CA}"/>
              </a:ext>
            </a:extLst>
          </p:cNvPr>
          <p:cNvSpPr txBox="1"/>
          <p:nvPr/>
        </p:nvSpPr>
        <p:spPr>
          <a:xfrm>
            <a:off x="211873" y="1476984"/>
            <a:ext cx="6096000" cy="400110"/>
          </a:xfrm>
          <a:prstGeom prst="rect">
            <a:avLst/>
          </a:prstGeom>
          <a:noFill/>
        </p:spPr>
        <p:txBody>
          <a:bodyPr wrap="square" lIns="91440" tIns="45720" rIns="91440" bIns="45720" anchor="t">
            <a:spAutoFit/>
          </a:bodyPr>
          <a:lstStyle/>
          <a:p>
            <a:r>
              <a:rPr lang="zh-CN" altLang="en-US" sz="2000" b="1">
                <a:latin typeface="Arial"/>
                <a:ea typeface="等线"/>
                <a:cs typeface="Arial"/>
              </a:rPr>
              <a:t>Gamma-Ray Signal </a:t>
            </a:r>
            <a:r>
              <a:rPr lang="en-US" altLang="zh-CN" sz="2000" b="1" dirty="0">
                <a:latin typeface="Arial"/>
                <a:ea typeface="等线"/>
                <a:cs typeface="Arial"/>
              </a:rPr>
              <a:t>Localization </a:t>
            </a:r>
            <a:r>
              <a:rPr lang="zh-CN" altLang="en-US" sz="2000" b="1">
                <a:latin typeface="Arial"/>
                <a:ea typeface="等线"/>
                <a:cs typeface="Arial"/>
              </a:rPr>
              <a:t>Task</a:t>
            </a:r>
          </a:p>
        </p:txBody>
      </p:sp>
      <p:sp>
        <p:nvSpPr>
          <p:cNvPr id="12" name="文本框 11">
            <a:extLst>
              <a:ext uri="{FF2B5EF4-FFF2-40B4-BE49-F238E27FC236}">
                <a16:creationId xmlns:a16="http://schemas.microsoft.com/office/drawing/2014/main" id="{D9534845-7D53-4987-85E4-25B3F057A1E8}"/>
              </a:ext>
            </a:extLst>
          </p:cNvPr>
          <p:cNvSpPr txBox="1"/>
          <p:nvPr/>
        </p:nvSpPr>
        <p:spPr>
          <a:xfrm>
            <a:off x="211873" y="1918124"/>
            <a:ext cx="6654185" cy="1059008"/>
          </a:xfrm>
          <a:prstGeom prst="rect">
            <a:avLst/>
          </a:prstGeom>
          <a:noFill/>
        </p:spPr>
        <p:txBody>
          <a:bodyPr wrap="square" lIns="91440" tIns="45720" rIns="91440" bIns="45720" anchor="t">
            <a:spAutoFit/>
          </a:bodyPr>
          <a:lstStyle/>
          <a:p>
            <a:pPr>
              <a:lnSpc>
                <a:spcPct val="120000"/>
              </a:lnSpc>
            </a:pPr>
            <a:r>
              <a:rPr lang="en-US" altLang="zh-CN" dirty="0">
                <a:latin typeface="Arial"/>
                <a:ea typeface="等线"/>
                <a:cs typeface="Arial"/>
              </a:rPr>
              <a:t>Many 1D</a:t>
            </a:r>
            <a:r>
              <a:rPr lang="en-US" altLang="zh-CN" sz="1800" dirty="0">
                <a:latin typeface="Arial"/>
                <a:ea typeface="等线"/>
                <a:cs typeface="Arial"/>
              </a:rPr>
              <a:t> </a:t>
            </a:r>
            <a:r>
              <a:rPr lang="en-US" altLang="zh-CN" dirty="0">
                <a:latin typeface="Arial"/>
                <a:ea typeface="等线"/>
                <a:cs typeface="Arial"/>
              </a:rPr>
              <a:t>signals containing the same signal pattern are collected by</a:t>
            </a:r>
            <a:r>
              <a:rPr lang="en-US" altLang="zh-CN" sz="1800" dirty="0">
                <a:latin typeface="Arial"/>
                <a:ea typeface="等线"/>
                <a:cs typeface="Arial"/>
              </a:rPr>
              <a:t> the </a:t>
            </a:r>
            <a:r>
              <a:rPr lang="en-US" altLang="zh-CN" dirty="0">
                <a:latin typeface="Arial"/>
                <a:ea typeface="等线"/>
                <a:cs typeface="Arial"/>
              </a:rPr>
              <a:t>well-logging process and sent to human-expert to do hand-picking for </a:t>
            </a:r>
            <a:r>
              <a:rPr lang="en-US" altLang="zh-CN" dirty="0" err="1">
                <a:latin typeface="Arial"/>
                <a:ea typeface="等线"/>
                <a:cs typeface="Arial"/>
              </a:rPr>
              <a:t>oil&amp;gas</a:t>
            </a:r>
            <a:r>
              <a:rPr lang="en-US" altLang="zh-CN" dirty="0">
                <a:latin typeface="Arial"/>
                <a:ea typeface="等线"/>
                <a:cs typeface="Arial"/>
              </a:rPr>
              <a:t> localization.</a:t>
            </a:r>
            <a:endParaRPr lang="zh-CN" altLang="en-US" dirty="0">
              <a:latin typeface="Arial"/>
              <a:ea typeface="等线"/>
              <a:cs typeface="Arial"/>
            </a:endParaRPr>
          </a:p>
        </p:txBody>
      </p:sp>
      <p:sp>
        <p:nvSpPr>
          <p:cNvPr id="13" name="文本框 12">
            <a:extLst>
              <a:ext uri="{FF2B5EF4-FFF2-40B4-BE49-F238E27FC236}">
                <a16:creationId xmlns:a16="http://schemas.microsoft.com/office/drawing/2014/main" id="{31A4827C-3EE4-4BF9-8990-97C021D46A30}"/>
              </a:ext>
            </a:extLst>
          </p:cNvPr>
          <p:cNvSpPr txBox="1"/>
          <p:nvPr/>
        </p:nvSpPr>
        <p:spPr>
          <a:xfrm>
            <a:off x="211873" y="3686482"/>
            <a:ext cx="6652842" cy="1954638"/>
          </a:xfrm>
          <a:prstGeom prst="rect">
            <a:avLst/>
          </a:prstGeom>
          <a:noFill/>
        </p:spPr>
        <p:txBody>
          <a:bodyPr wrap="square" lIns="91440" tIns="45720" rIns="91440" bIns="45720" anchor="t">
            <a:spAutoFit/>
          </a:bodyPr>
          <a:lstStyle/>
          <a:p>
            <a:pPr marL="285750" indent="-285750">
              <a:lnSpc>
                <a:spcPct val="120000"/>
              </a:lnSpc>
              <a:spcBef>
                <a:spcPts val="600"/>
              </a:spcBef>
              <a:buFont typeface="Arial" panose="020B0604020202020204" pitchFamily="34" charset="0"/>
              <a:buChar char="•"/>
            </a:pPr>
            <a:r>
              <a:rPr lang="en-US" altLang="zh-CN" dirty="0">
                <a:latin typeface="Arial"/>
                <a:ea typeface="等线"/>
                <a:cs typeface="Arial"/>
              </a:rPr>
              <a:t>The human experts pick the patterns associated with interested rock based on one reference signal: </a:t>
            </a:r>
            <a:endParaRPr lang="en-US" b="1" dirty="0">
              <a:solidFill>
                <a:srgbClr val="54585A"/>
              </a:solidFill>
              <a:latin typeface="Times"/>
              <a:ea typeface="等线"/>
              <a:cs typeface="Times"/>
            </a:endParaRPr>
          </a:p>
          <a:p>
            <a:pPr marL="742950" lvl="1" indent="-285750">
              <a:lnSpc>
                <a:spcPct val="120000"/>
              </a:lnSpc>
              <a:spcBef>
                <a:spcPts val="600"/>
              </a:spcBef>
              <a:buFont typeface="Arial" panose="020B0604020202020204" pitchFamily="34" charset="0"/>
              <a:buChar char="•"/>
            </a:pPr>
            <a:r>
              <a:rPr lang="en-US" altLang="zh-CN" dirty="0">
                <a:latin typeface="Arial"/>
                <a:ea typeface="等线"/>
                <a:cs typeface="Arial"/>
              </a:rPr>
              <a:t>Recognize the pattern with domain prior knowledges.</a:t>
            </a:r>
          </a:p>
          <a:p>
            <a:pPr marL="742950" lvl="1" indent="-285750">
              <a:lnSpc>
                <a:spcPct val="120000"/>
              </a:lnSpc>
              <a:spcBef>
                <a:spcPts val="600"/>
              </a:spcBef>
              <a:buFont typeface="Arial" panose="020B0604020202020204" pitchFamily="34" charset="0"/>
              <a:buChar char="•"/>
            </a:pPr>
            <a:r>
              <a:rPr lang="en-US" dirty="0">
                <a:latin typeface="Arial"/>
                <a:ea typeface="等线"/>
                <a:cs typeface="Arial"/>
              </a:rPr>
              <a:t>Roughly matching with correlation matching methods.</a:t>
            </a:r>
            <a:endParaRPr lang="en-US" altLang="zh-CN" dirty="0">
              <a:latin typeface="Arial"/>
              <a:ea typeface="等线"/>
              <a:cs typeface="Arial"/>
            </a:endParaRPr>
          </a:p>
          <a:p>
            <a:pPr>
              <a:lnSpc>
                <a:spcPct val="120000"/>
              </a:lnSpc>
              <a:spcBef>
                <a:spcPts val="600"/>
              </a:spcBef>
            </a:pPr>
            <a:endParaRPr lang="en-US" altLang="zh-CN" sz="1800" dirty="0">
              <a:latin typeface="Arial" panose="020B0604020202020204" pitchFamily="34" charset="0"/>
              <a:ea typeface="等线"/>
              <a:cs typeface="Arial" panose="020B0604020202020204" pitchFamily="34" charset="0"/>
            </a:endParaRPr>
          </a:p>
        </p:txBody>
      </p:sp>
      <p:grpSp>
        <p:nvGrpSpPr>
          <p:cNvPr id="11" name="Group 10">
            <a:extLst>
              <a:ext uri="{FF2B5EF4-FFF2-40B4-BE49-F238E27FC236}">
                <a16:creationId xmlns:a16="http://schemas.microsoft.com/office/drawing/2014/main" id="{CF58D462-A24E-4C38-AE5C-03BC4B76280A}"/>
              </a:ext>
            </a:extLst>
          </p:cNvPr>
          <p:cNvGrpSpPr/>
          <p:nvPr/>
        </p:nvGrpSpPr>
        <p:grpSpPr>
          <a:xfrm>
            <a:off x="6864547" y="1297151"/>
            <a:ext cx="4381546" cy="4504996"/>
            <a:chOff x="7160150" y="1881351"/>
            <a:chExt cx="4125356" cy="4209394"/>
          </a:xfrm>
        </p:grpSpPr>
        <p:pic>
          <p:nvPicPr>
            <p:cNvPr id="3" name="Picture 4" descr="Diagram, schematic&#10;&#10;Description automatically generated">
              <a:extLst>
                <a:ext uri="{FF2B5EF4-FFF2-40B4-BE49-F238E27FC236}">
                  <a16:creationId xmlns:a16="http://schemas.microsoft.com/office/drawing/2014/main" id="{196DD8F5-93EC-4830-82CB-561CC9A0AF88}"/>
                </a:ext>
              </a:extLst>
            </p:cNvPr>
            <p:cNvPicPr>
              <a:picLocks noChangeAspect="1"/>
            </p:cNvPicPr>
            <p:nvPr/>
          </p:nvPicPr>
          <p:blipFill>
            <a:blip r:embed="rId3"/>
            <a:stretch>
              <a:fillRect/>
            </a:stretch>
          </p:blipFill>
          <p:spPr>
            <a:xfrm>
              <a:off x="7160150" y="1943100"/>
              <a:ext cx="1681701" cy="4114800"/>
            </a:xfrm>
            <a:prstGeom prst="rect">
              <a:avLst/>
            </a:prstGeom>
          </p:spPr>
        </p:pic>
        <p:pic>
          <p:nvPicPr>
            <p:cNvPr id="22" name="Picture 4" descr="Diagram, schematic&#10;&#10;Description automatically generated">
              <a:extLst>
                <a:ext uri="{FF2B5EF4-FFF2-40B4-BE49-F238E27FC236}">
                  <a16:creationId xmlns:a16="http://schemas.microsoft.com/office/drawing/2014/main" id="{186C3F51-DFC4-4312-B20F-3238F54EFADD}"/>
                </a:ext>
              </a:extLst>
            </p:cNvPr>
            <p:cNvPicPr>
              <a:picLocks noChangeAspect="1"/>
            </p:cNvPicPr>
            <p:nvPr/>
          </p:nvPicPr>
          <p:blipFill>
            <a:blip r:embed="rId3"/>
            <a:stretch>
              <a:fillRect/>
            </a:stretch>
          </p:blipFill>
          <p:spPr>
            <a:xfrm>
              <a:off x="9603805" y="1975945"/>
              <a:ext cx="1681701" cy="4114800"/>
            </a:xfrm>
            <a:prstGeom prst="rect">
              <a:avLst/>
            </a:prstGeom>
          </p:spPr>
        </p:pic>
        <p:pic>
          <p:nvPicPr>
            <p:cNvPr id="21" name="Picture 4" descr="Diagram, schematic&#10;&#10;Description automatically generated">
              <a:extLst>
                <a:ext uri="{FF2B5EF4-FFF2-40B4-BE49-F238E27FC236}">
                  <a16:creationId xmlns:a16="http://schemas.microsoft.com/office/drawing/2014/main" id="{C1D38405-5132-46EF-889C-8E6E2DDF3F0D}"/>
                </a:ext>
              </a:extLst>
            </p:cNvPr>
            <p:cNvPicPr>
              <a:picLocks noChangeAspect="1"/>
            </p:cNvPicPr>
            <p:nvPr/>
          </p:nvPicPr>
          <p:blipFill rotWithShape="1">
            <a:blip r:embed="rId3"/>
            <a:srcRect t="77069" r="519" b="18820"/>
            <a:stretch/>
          </p:blipFill>
          <p:spPr>
            <a:xfrm>
              <a:off x="9603804" y="4966292"/>
              <a:ext cx="1672977" cy="169168"/>
            </a:xfrm>
            <a:prstGeom prst="rect">
              <a:avLst/>
            </a:prstGeom>
          </p:spPr>
        </p:pic>
        <p:pic>
          <p:nvPicPr>
            <p:cNvPr id="23" name="Picture 4" descr="Diagram, schematic&#10;&#10;Description automatically generated">
              <a:extLst>
                <a:ext uri="{FF2B5EF4-FFF2-40B4-BE49-F238E27FC236}">
                  <a16:creationId xmlns:a16="http://schemas.microsoft.com/office/drawing/2014/main" id="{5B5BAADB-FFB6-41A0-9258-DDAF71BC7627}"/>
                </a:ext>
              </a:extLst>
            </p:cNvPr>
            <p:cNvPicPr>
              <a:picLocks noChangeAspect="1"/>
            </p:cNvPicPr>
            <p:nvPr/>
          </p:nvPicPr>
          <p:blipFill rotWithShape="1">
            <a:blip r:embed="rId3"/>
            <a:srcRect t="77069" r="519" b="18820"/>
            <a:stretch/>
          </p:blipFill>
          <p:spPr>
            <a:xfrm>
              <a:off x="9603804" y="4795499"/>
              <a:ext cx="1672977" cy="169168"/>
            </a:xfrm>
            <a:prstGeom prst="rect">
              <a:avLst/>
            </a:prstGeom>
          </p:spPr>
        </p:pic>
        <p:pic>
          <p:nvPicPr>
            <p:cNvPr id="24" name="Picture 4" descr="Diagram, schematic&#10;&#10;Description automatically generated">
              <a:extLst>
                <a:ext uri="{FF2B5EF4-FFF2-40B4-BE49-F238E27FC236}">
                  <a16:creationId xmlns:a16="http://schemas.microsoft.com/office/drawing/2014/main" id="{B72A41E3-A2FD-4BBC-A611-9F99C3132B98}"/>
                </a:ext>
              </a:extLst>
            </p:cNvPr>
            <p:cNvPicPr>
              <a:picLocks noChangeAspect="1"/>
            </p:cNvPicPr>
            <p:nvPr/>
          </p:nvPicPr>
          <p:blipFill rotWithShape="1">
            <a:blip r:embed="rId3"/>
            <a:srcRect t="70175" r="519" b="23445"/>
            <a:stretch/>
          </p:blipFill>
          <p:spPr>
            <a:xfrm>
              <a:off x="9610375" y="4531274"/>
              <a:ext cx="1672977" cy="262513"/>
            </a:xfrm>
            <a:prstGeom prst="rect">
              <a:avLst/>
            </a:prstGeom>
          </p:spPr>
        </p:pic>
        <p:sp>
          <p:nvSpPr>
            <p:cNvPr id="8" name="Rectangle 7">
              <a:extLst>
                <a:ext uri="{FF2B5EF4-FFF2-40B4-BE49-F238E27FC236}">
                  <a16:creationId xmlns:a16="http://schemas.microsoft.com/office/drawing/2014/main" id="{948C1345-FC53-4C24-AC10-B399AB96A81A}"/>
                </a:ext>
              </a:extLst>
            </p:cNvPr>
            <p:cNvSpPr/>
            <p:nvPr/>
          </p:nvSpPr>
          <p:spPr>
            <a:xfrm>
              <a:off x="7254766" y="1881352"/>
              <a:ext cx="1484586" cy="2430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ea typeface="等线"/>
                  <a:cs typeface="Arial"/>
                </a:rPr>
                <a:t>Well 1</a:t>
              </a:r>
              <a:endParaRPr lang="en-US" dirty="0">
                <a:latin typeface="Arial"/>
                <a:cs typeface="Arial"/>
              </a:endParaRPr>
            </a:p>
          </p:txBody>
        </p:sp>
        <p:sp>
          <p:nvSpPr>
            <p:cNvPr id="25" name="Rectangle 24">
              <a:extLst>
                <a:ext uri="{FF2B5EF4-FFF2-40B4-BE49-F238E27FC236}">
                  <a16:creationId xmlns:a16="http://schemas.microsoft.com/office/drawing/2014/main" id="{27837AF7-0C2F-44F2-8347-147873351C53}"/>
                </a:ext>
              </a:extLst>
            </p:cNvPr>
            <p:cNvSpPr/>
            <p:nvPr/>
          </p:nvSpPr>
          <p:spPr>
            <a:xfrm>
              <a:off x="9606455" y="1881351"/>
              <a:ext cx="1484586" cy="24305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a:ea typeface="等线"/>
                  <a:cs typeface="Arial"/>
                </a:rPr>
                <a:t>Well 2</a:t>
              </a:r>
              <a:endParaRPr lang="en-US" dirty="0">
                <a:latin typeface="Arial"/>
                <a:cs typeface="Arial"/>
              </a:endParaRPr>
            </a:p>
          </p:txBody>
        </p:sp>
        <p:sp>
          <p:nvSpPr>
            <p:cNvPr id="10" name="Arrow: Right 9">
              <a:extLst>
                <a:ext uri="{FF2B5EF4-FFF2-40B4-BE49-F238E27FC236}">
                  <a16:creationId xmlns:a16="http://schemas.microsoft.com/office/drawing/2014/main" id="{519AEB8D-D8D6-4FD0-AD43-4B36DFD424E7}"/>
                </a:ext>
              </a:extLst>
            </p:cNvPr>
            <p:cNvSpPr/>
            <p:nvPr/>
          </p:nvSpPr>
          <p:spPr>
            <a:xfrm rot="20760000">
              <a:off x="8859350" y="4693325"/>
              <a:ext cx="952500" cy="282465"/>
            </a:xfrm>
            <a:prstGeom prst="rightArrow">
              <a:avLst/>
            </a:prstGeom>
            <a:solidFill>
              <a:srgbClr val="CFB6DC"/>
            </a:solidFill>
            <a:ln>
              <a:solidFill>
                <a:srgbClr val="CFB6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CC761E0B-C772-422A-B79B-E43CED936ED2}"/>
              </a:ext>
            </a:extLst>
          </p:cNvPr>
          <p:cNvSpPr/>
          <p:nvPr/>
        </p:nvSpPr>
        <p:spPr>
          <a:xfrm>
            <a:off x="10220654" y="3816350"/>
            <a:ext cx="105103" cy="11627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文本框 8">
            <a:extLst>
              <a:ext uri="{FF2B5EF4-FFF2-40B4-BE49-F238E27FC236}">
                <a16:creationId xmlns:a16="http://schemas.microsoft.com/office/drawing/2014/main" id="{D28DEDA7-5616-45B4-BF77-3B5568160D50}"/>
              </a:ext>
            </a:extLst>
          </p:cNvPr>
          <p:cNvSpPr txBox="1"/>
          <p:nvPr/>
        </p:nvSpPr>
        <p:spPr>
          <a:xfrm>
            <a:off x="211873" y="3152070"/>
            <a:ext cx="6096000" cy="400110"/>
          </a:xfrm>
          <a:prstGeom prst="rect">
            <a:avLst/>
          </a:prstGeom>
          <a:noFill/>
        </p:spPr>
        <p:txBody>
          <a:bodyPr wrap="square" lIns="91440" tIns="45720" rIns="91440" bIns="45720" anchor="t">
            <a:spAutoFit/>
          </a:bodyPr>
          <a:lstStyle/>
          <a:p>
            <a:r>
              <a:rPr lang="zh-CN" altLang="en-US" sz="2000" b="1">
                <a:latin typeface="Arial"/>
                <a:ea typeface="等线"/>
                <a:cs typeface="Arial"/>
              </a:rPr>
              <a:t>Traditional methods</a:t>
            </a:r>
            <a:endParaRPr lang="en-US" altLang="zh-CN"/>
          </a:p>
        </p:txBody>
      </p:sp>
      <p:sp>
        <p:nvSpPr>
          <p:cNvPr id="5" name="Rectangle 4">
            <a:extLst>
              <a:ext uri="{FF2B5EF4-FFF2-40B4-BE49-F238E27FC236}">
                <a16:creationId xmlns:a16="http://schemas.microsoft.com/office/drawing/2014/main" id="{7854822E-059D-1B43-B488-79B11CF99F2A}"/>
              </a:ext>
            </a:extLst>
          </p:cNvPr>
          <p:cNvSpPr/>
          <p:nvPr/>
        </p:nvSpPr>
        <p:spPr>
          <a:xfrm>
            <a:off x="516672" y="6055972"/>
            <a:ext cx="11024953" cy="646331"/>
          </a:xfrm>
          <a:prstGeom prst="rect">
            <a:avLst/>
          </a:prstGeom>
        </p:spPr>
        <p:txBody>
          <a:bodyPr wrap="square">
            <a:spAutoFit/>
          </a:bodyPr>
          <a:lstStyle/>
          <a:p>
            <a:r>
              <a:rPr lang="en-US" dirty="0"/>
              <a:t>Yuan </a:t>
            </a:r>
            <a:r>
              <a:rPr lang="en-US" dirty="0" err="1"/>
              <a:t>Zi</a:t>
            </a:r>
            <a:r>
              <a:rPr lang="en-US" dirty="0"/>
              <a:t>, Lei Fan, </a:t>
            </a:r>
            <a:r>
              <a:rPr lang="en-US" dirty="0" err="1"/>
              <a:t>Jiefu</a:t>
            </a:r>
            <a:r>
              <a:rPr lang="en-US" dirty="0"/>
              <a:t> Chen, and Zhu Han, “Active Gamma-ray Log Pattern Localization with Distributional Robust Reinforcement Learning,” submitted to IEEE Transactions on Neural Networks and Learning Systems.</a:t>
            </a:r>
          </a:p>
        </p:txBody>
      </p:sp>
    </p:spTree>
    <p:extLst>
      <p:ext uri="{BB962C8B-B14F-4D97-AF65-F5344CB8AC3E}">
        <p14:creationId xmlns:p14="http://schemas.microsoft.com/office/powerpoint/2010/main" val="628186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47</a:t>
            </a:fld>
            <a:endParaRPr lang="zh-CN" altLang="en-US" dirty="0">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7DCDBF53-524A-4EFC-97BB-7BA29CDA352F}"/>
              </a:ext>
            </a:extLst>
          </p:cNvPr>
          <p:cNvSpPr txBox="1"/>
          <p:nvPr/>
        </p:nvSpPr>
        <p:spPr>
          <a:xfrm>
            <a:off x="211873" y="144966"/>
            <a:ext cx="9115166" cy="646331"/>
          </a:xfrm>
          <a:prstGeom prst="rect">
            <a:avLst/>
          </a:prstGeom>
          <a:noFill/>
        </p:spPr>
        <p:txBody>
          <a:bodyPr wrap="square" lIns="91440" tIns="45720" rIns="91440" bIns="45720" rtlCol="0" anchor="t">
            <a:spAutoFit/>
          </a:bodyPr>
          <a:lstStyle/>
          <a:p>
            <a:r>
              <a:rPr lang="en-US" altLang="zh-CN" sz="3600" b="1" dirty="0">
                <a:solidFill>
                  <a:schemeClr val="bg1"/>
                </a:solidFill>
                <a:latin typeface="Times New Roman"/>
                <a:ea typeface="等线"/>
                <a:cs typeface="Times New Roman"/>
              </a:rPr>
              <a:t>Application 3: </a:t>
            </a:r>
            <a:r>
              <a:rPr lang="en-US" sz="3600" b="1" dirty="0">
                <a:solidFill>
                  <a:schemeClr val="bg1"/>
                </a:solidFill>
                <a:latin typeface="Times New Roman"/>
                <a:cs typeface="Times New Roman"/>
              </a:rPr>
              <a:t>Signal Localization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538ACC37-267B-4BF9-A0A2-FAB7DC6CC745}"/>
              </a:ext>
            </a:extLst>
          </p:cNvPr>
          <p:cNvSpPr txBox="1"/>
          <p:nvPr/>
        </p:nvSpPr>
        <p:spPr>
          <a:xfrm>
            <a:off x="345765" y="993703"/>
            <a:ext cx="11662708" cy="523220"/>
          </a:xfrm>
          <a:prstGeom prst="rect">
            <a:avLst/>
          </a:prstGeom>
          <a:noFill/>
        </p:spPr>
        <p:txBody>
          <a:bodyPr wrap="square" lIns="91440" tIns="45720" rIns="91440" bIns="45720" rtlCol="0" anchor="t">
            <a:spAutoFit/>
          </a:bodyPr>
          <a:lstStyle/>
          <a:p>
            <a:r>
              <a:rPr lang="en-US" altLang="zh-CN" sz="2800" b="1" dirty="0">
                <a:solidFill>
                  <a:srgbClr val="7030A0"/>
                </a:solidFill>
                <a:latin typeface="Arial"/>
                <a:ea typeface="华文楷体"/>
                <a:cs typeface="Arial"/>
              </a:rPr>
              <a:t>Reinforcement Learning Signal Localization Scheme</a:t>
            </a:r>
            <a:endParaRPr lang="en-US" altLang="zh-CN" sz="2800" b="1" dirty="0">
              <a:solidFill>
                <a:srgbClr val="7030A0"/>
              </a:solidFill>
              <a:latin typeface="Arial" panose="020B0604020202020204" pitchFamily="34" charset="0"/>
              <a:ea typeface="华文楷体" panose="02010600040101010101" pitchFamily="2" charset="-122"/>
              <a:cs typeface="Arial" panose="020B0604020202020204" pitchFamily="34" charset="0"/>
            </a:endParaRPr>
          </a:p>
        </p:txBody>
      </p:sp>
      <p:pic>
        <p:nvPicPr>
          <p:cNvPr id="12" name="Picture 12" descr="Timeline&#10;&#10;Description automatically generated">
            <a:extLst>
              <a:ext uri="{FF2B5EF4-FFF2-40B4-BE49-F238E27FC236}">
                <a16:creationId xmlns:a16="http://schemas.microsoft.com/office/drawing/2014/main" id="{58F1F6F8-50F2-473B-A399-FFEE9955E286}"/>
              </a:ext>
            </a:extLst>
          </p:cNvPr>
          <p:cNvPicPr>
            <a:picLocks noChangeAspect="1"/>
          </p:cNvPicPr>
          <p:nvPr/>
        </p:nvPicPr>
        <p:blipFill>
          <a:blip r:embed="rId3"/>
          <a:stretch>
            <a:fillRect/>
          </a:stretch>
        </p:blipFill>
        <p:spPr>
          <a:xfrm>
            <a:off x="-1397" y="1979571"/>
            <a:ext cx="5833143" cy="3290344"/>
          </a:xfrm>
          <a:prstGeom prst="rect">
            <a:avLst/>
          </a:prstGeom>
        </p:spPr>
      </p:pic>
      <p:pic>
        <p:nvPicPr>
          <p:cNvPr id="3" name="Picture 4">
            <a:extLst>
              <a:ext uri="{FF2B5EF4-FFF2-40B4-BE49-F238E27FC236}">
                <a16:creationId xmlns:a16="http://schemas.microsoft.com/office/drawing/2014/main" id="{2E589868-3612-485B-AD3B-31EF87AC28F3}"/>
              </a:ext>
            </a:extLst>
          </p:cNvPr>
          <p:cNvPicPr>
            <a:picLocks noChangeAspect="1"/>
          </p:cNvPicPr>
          <p:nvPr/>
        </p:nvPicPr>
        <p:blipFill>
          <a:blip r:embed="rId4"/>
          <a:stretch>
            <a:fillRect/>
          </a:stretch>
        </p:blipFill>
        <p:spPr>
          <a:xfrm>
            <a:off x="5633207" y="1608852"/>
            <a:ext cx="6238612" cy="3514462"/>
          </a:xfrm>
          <a:prstGeom prst="rect">
            <a:avLst/>
          </a:prstGeom>
        </p:spPr>
      </p:pic>
      <p:sp>
        <p:nvSpPr>
          <p:cNvPr id="13" name="Rectangle 12">
            <a:extLst>
              <a:ext uri="{FF2B5EF4-FFF2-40B4-BE49-F238E27FC236}">
                <a16:creationId xmlns:a16="http://schemas.microsoft.com/office/drawing/2014/main" id="{88C5C020-6DCD-4885-A039-8E155E388701}"/>
              </a:ext>
            </a:extLst>
          </p:cNvPr>
          <p:cNvSpPr/>
          <p:nvPr/>
        </p:nvSpPr>
        <p:spPr>
          <a:xfrm>
            <a:off x="5464029" y="1447800"/>
            <a:ext cx="41946" cy="5410898"/>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文本框 12">
            <a:extLst>
              <a:ext uri="{FF2B5EF4-FFF2-40B4-BE49-F238E27FC236}">
                <a16:creationId xmlns:a16="http://schemas.microsoft.com/office/drawing/2014/main" id="{D4A24026-1DAF-4E51-8492-49B627CECE2D}"/>
              </a:ext>
            </a:extLst>
          </p:cNvPr>
          <p:cNvSpPr txBox="1"/>
          <p:nvPr/>
        </p:nvSpPr>
        <p:spPr>
          <a:xfrm>
            <a:off x="610350" y="5368241"/>
            <a:ext cx="4597540" cy="1332096"/>
          </a:xfrm>
          <a:prstGeom prst="rect">
            <a:avLst/>
          </a:prstGeom>
          <a:noFill/>
        </p:spPr>
        <p:txBody>
          <a:bodyPr wrap="square" lIns="91440" tIns="45720" rIns="91440" bIns="45720" anchor="t">
            <a:spAutoFit/>
          </a:bodyPr>
          <a:lstStyle/>
          <a:p>
            <a:pPr marL="285750" indent="-285750">
              <a:lnSpc>
                <a:spcPct val="120000"/>
              </a:lnSpc>
              <a:spcBef>
                <a:spcPts val="600"/>
              </a:spcBef>
              <a:buFont typeface="Arial" panose="020B0604020202020204" pitchFamily="34" charset="0"/>
              <a:buChar char="•"/>
            </a:pPr>
            <a:r>
              <a:rPr lang="en-US" sz="1600" dirty="0">
                <a:latin typeface="Arial"/>
                <a:ea typeface="+mn-lt"/>
                <a:cs typeface="+mn-lt"/>
              </a:rPr>
              <a:t>Thoroughly studied log with interested signal fragment as reference/target.</a:t>
            </a:r>
          </a:p>
          <a:p>
            <a:pPr marL="285750" indent="-285750">
              <a:lnSpc>
                <a:spcPct val="120000"/>
              </a:lnSpc>
              <a:spcBef>
                <a:spcPts val="600"/>
              </a:spcBef>
              <a:buFont typeface="Arial" panose="020B0604020202020204" pitchFamily="34" charset="0"/>
              <a:buChar char="•"/>
            </a:pPr>
            <a:r>
              <a:rPr lang="en-US" sz="1600" dirty="0">
                <a:latin typeface="Arial"/>
                <a:ea typeface="等线"/>
                <a:cs typeface="Arial"/>
              </a:rPr>
              <a:t>In the new log, there is a signal fragment that has the same pattern as the reference</a:t>
            </a:r>
            <a:endParaRPr lang="en-US" sz="1600">
              <a:latin typeface="Arial"/>
              <a:ea typeface="等线"/>
              <a:cs typeface="Arial" panose="020B0604020202020204" pitchFamily="34" charset="0"/>
            </a:endParaRPr>
          </a:p>
        </p:txBody>
      </p:sp>
      <p:sp>
        <p:nvSpPr>
          <p:cNvPr id="22" name="文本框 12">
            <a:extLst>
              <a:ext uri="{FF2B5EF4-FFF2-40B4-BE49-F238E27FC236}">
                <a16:creationId xmlns:a16="http://schemas.microsoft.com/office/drawing/2014/main" id="{E8FF65D6-AC19-497E-86E6-F915A15F6684}"/>
              </a:ext>
            </a:extLst>
          </p:cNvPr>
          <p:cNvSpPr txBox="1"/>
          <p:nvPr/>
        </p:nvSpPr>
        <p:spPr>
          <a:xfrm>
            <a:off x="6671395" y="5270369"/>
            <a:ext cx="4597540" cy="1323952"/>
          </a:xfrm>
          <a:prstGeom prst="rect">
            <a:avLst/>
          </a:prstGeom>
          <a:noFill/>
        </p:spPr>
        <p:txBody>
          <a:bodyPr wrap="square" lIns="91440" tIns="45720" rIns="91440" bIns="45720" anchor="t">
            <a:spAutoFit/>
          </a:bodyPr>
          <a:lstStyle/>
          <a:p>
            <a:pPr marL="285750" indent="-285750">
              <a:lnSpc>
                <a:spcPct val="120000"/>
              </a:lnSpc>
              <a:spcBef>
                <a:spcPts val="600"/>
              </a:spcBef>
              <a:buFont typeface="Arial" panose="020B0604020202020204" pitchFamily="34" charset="0"/>
              <a:buChar char="•"/>
            </a:pPr>
            <a:r>
              <a:rPr lang="en-US" sz="1600" dirty="0">
                <a:latin typeface="Arial"/>
                <a:ea typeface="+mn-lt"/>
                <a:cs typeface="+mn-lt"/>
              </a:rPr>
              <a:t>Initial the whole new log trace as the agent's observation.</a:t>
            </a:r>
          </a:p>
          <a:p>
            <a:pPr marL="285750" indent="-285750">
              <a:lnSpc>
                <a:spcPct val="120000"/>
              </a:lnSpc>
              <a:spcBef>
                <a:spcPts val="600"/>
              </a:spcBef>
              <a:buFont typeface="Arial" panose="020B0604020202020204" pitchFamily="34" charset="0"/>
              <a:buChar char="•"/>
            </a:pPr>
            <a:r>
              <a:rPr lang="en-US" sz="1600" dirty="0">
                <a:latin typeface="Arial"/>
                <a:ea typeface="等线"/>
                <a:cs typeface="Arial"/>
              </a:rPr>
              <a:t>Let the agent move (left, right, expand, shrink) to search the reference pattern.</a:t>
            </a:r>
            <a:endParaRPr lang="en-US" sz="1600" dirty="0">
              <a:latin typeface="Arial"/>
              <a:ea typeface="等线"/>
              <a:cs typeface="Arial" panose="020B0604020202020204" pitchFamily="34" charset="0"/>
            </a:endParaRPr>
          </a:p>
        </p:txBody>
      </p:sp>
    </p:spTree>
    <p:extLst>
      <p:ext uri="{BB962C8B-B14F-4D97-AF65-F5344CB8AC3E}">
        <p14:creationId xmlns:p14="http://schemas.microsoft.com/office/powerpoint/2010/main" val="14234883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0CA0C9C7-FBDE-4893-951C-49D0A69EAD92}"/>
              </a:ext>
            </a:extLst>
          </p:cNvPr>
          <p:cNvSpPr>
            <a:spLocks noGrp="1"/>
          </p:cNvSpPr>
          <p:nvPr>
            <p:ph type="sldNum" sz="quarter" idx="12"/>
          </p:nvPr>
        </p:nvSpPr>
        <p:spPr/>
        <p:txBody>
          <a:bodyPr/>
          <a:lstStyle/>
          <a:p>
            <a:fld id="{4760F0FC-AD0F-4770-B8B3-8B319AEAE5E5}" type="slidenum">
              <a:rPr lang="zh-CN" altLang="en-US" smtClean="0"/>
              <a:pPr/>
              <a:t>48</a:t>
            </a:fld>
            <a:endParaRPr lang="zh-CN" altLang="en-US" dirty="0"/>
          </a:p>
        </p:txBody>
      </p:sp>
      <p:sp>
        <p:nvSpPr>
          <p:cNvPr id="4" name="文本框 3">
            <a:extLst>
              <a:ext uri="{FF2B5EF4-FFF2-40B4-BE49-F238E27FC236}">
                <a16:creationId xmlns:a16="http://schemas.microsoft.com/office/drawing/2014/main" id="{7C2A8679-9817-4B8F-B14E-00060A9EC3A8}"/>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Conclusion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BD2C0866-E217-4EFB-9DEE-19682FD0D345}"/>
              </a:ext>
            </a:extLst>
          </p:cNvPr>
          <p:cNvSpPr txBox="1"/>
          <p:nvPr/>
        </p:nvSpPr>
        <p:spPr>
          <a:xfrm>
            <a:off x="0" y="791297"/>
            <a:ext cx="11858366" cy="6032421"/>
          </a:xfrm>
          <a:prstGeom prst="rect">
            <a:avLst/>
          </a:prstGeom>
          <a:noFill/>
        </p:spPr>
        <p:txBody>
          <a:bodyPr wrap="square" rtlCol="0">
            <a:spAutoFit/>
          </a:bodyPr>
          <a:lstStyle/>
          <a:p>
            <a:pPr marL="342900" indent="-3429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Motivation</a:t>
            </a:r>
          </a:p>
          <a:p>
            <a:pPr marL="800100" lvl="1" indent="-3429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DRO accounts for the fact that one is never able to exactly specify a </a:t>
            </a:r>
            <a:r>
              <a:rPr lang="en-US" altLang="zh-CN" sz="2200" dirty="0">
                <a:solidFill>
                  <a:srgbClr val="FF0000"/>
                </a:solidFill>
                <a:latin typeface="Arial" panose="020B0604020202020204" pitchFamily="34" charset="0"/>
                <a:cs typeface="Arial" panose="020B0604020202020204" pitchFamily="34" charset="0"/>
              </a:rPr>
              <a:t>probability distribution</a:t>
            </a:r>
            <a:r>
              <a:rPr lang="en-US" altLang="zh-CN" sz="2200" dirty="0">
                <a:latin typeface="Arial" panose="020B0604020202020204" pitchFamily="34" charset="0"/>
                <a:cs typeface="Arial" panose="020B0604020202020204" pitchFamily="34" charset="0"/>
              </a:rPr>
              <a:t> in practice.</a:t>
            </a:r>
          </a:p>
          <a:p>
            <a:pPr marL="800100" lvl="1" indent="-342900">
              <a:buFont typeface="Arial" panose="020B0604020202020204" pitchFamily="34" charset="0"/>
              <a:buChar char="•"/>
            </a:pPr>
            <a:r>
              <a:rPr lang="en-US" altLang="zh-CN" sz="2200" dirty="0">
                <a:latin typeface="Arial" panose="020B0604020202020204" pitchFamily="34" charset="0"/>
                <a:ea typeface="等线"/>
                <a:cs typeface="Arial" panose="020B0604020202020204" pitchFamily="34" charset="0"/>
              </a:rPr>
              <a:t>Due to the </a:t>
            </a:r>
            <a:r>
              <a:rPr lang="en-US" altLang="zh-CN" sz="2200" dirty="0">
                <a:solidFill>
                  <a:srgbClr val="FF0000"/>
                </a:solidFill>
                <a:latin typeface="Arial" panose="020B0604020202020204" pitchFamily="34" charset="0"/>
                <a:ea typeface="等线"/>
                <a:cs typeface="Arial" panose="020B0604020202020204" pitchFamily="34" charset="0"/>
              </a:rPr>
              <a:t>finite experience sample</a:t>
            </a:r>
            <a:r>
              <a:rPr lang="en-US" altLang="zh-CN" sz="2200" dirty="0">
                <a:latin typeface="Arial" panose="020B0604020202020204" pitchFamily="34" charset="0"/>
                <a:ea typeface="等线"/>
                <a:cs typeface="Arial" panose="020B0604020202020204" pitchFamily="34" charset="0"/>
              </a:rPr>
              <a:t>, the distribution of the real experience is hard to get.</a:t>
            </a:r>
          </a:p>
          <a:p>
            <a:pPr marL="342900" indent="-3429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DRO Optimization</a:t>
            </a:r>
          </a:p>
          <a:p>
            <a:pPr marL="800100" lvl="1" indent="-3429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The </a:t>
            </a:r>
            <a:r>
              <a:rPr lang="en-US" altLang="zh-CN" sz="2200" dirty="0">
                <a:solidFill>
                  <a:srgbClr val="FF0000"/>
                </a:solidFill>
                <a:latin typeface="Arial" panose="020B0604020202020204" pitchFamily="34" charset="0"/>
                <a:cs typeface="Arial" panose="020B0604020202020204" pitchFamily="34" charset="0"/>
              </a:rPr>
              <a:t>Wasserstein </a:t>
            </a:r>
            <a:r>
              <a:rPr lang="en-US" altLang="zh-CN" sz="2200" dirty="0" err="1">
                <a:solidFill>
                  <a:srgbClr val="FF0000"/>
                </a:solidFill>
                <a:latin typeface="Arial" panose="020B0604020202020204" pitchFamily="34" charset="0"/>
                <a:cs typeface="Arial" panose="020B0604020202020204" pitchFamily="34" charset="0"/>
              </a:rPr>
              <a:t>distributionally</a:t>
            </a:r>
            <a:r>
              <a:rPr lang="en-US" altLang="zh-CN" sz="2200" dirty="0">
                <a:solidFill>
                  <a:srgbClr val="FF0000"/>
                </a:solidFill>
                <a:latin typeface="Arial" panose="020B0604020202020204" pitchFamily="34" charset="0"/>
                <a:cs typeface="Arial" panose="020B0604020202020204" pitchFamily="34" charset="0"/>
              </a:rPr>
              <a:t> robust problems</a:t>
            </a:r>
            <a:r>
              <a:rPr lang="en-US" altLang="zh-CN" sz="2200" dirty="0">
                <a:latin typeface="Arial" panose="020B0604020202020204" pitchFamily="34" charset="0"/>
                <a:cs typeface="Arial" panose="020B0604020202020204" pitchFamily="34" charset="0"/>
              </a:rPr>
              <a:t> can often be reformulated as (or tightly approximated by) finite convex programs within a certain </a:t>
            </a:r>
            <a:r>
              <a:rPr lang="en-US" altLang="zh-CN" sz="2200" dirty="0">
                <a:solidFill>
                  <a:srgbClr val="FF0000"/>
                </a:solidFill>
                <a:latin typeface="Arial" panose="020B0604020202020204" pitchFamily="34" charset="0"/>
                <a:cs typeface="Arial" panose="020B0604020202020204" pitchFamily="34" charset="0"/>
              </a:rPr>
              <a:t>Wasserstein distance </a:t>
            </a:r>
            <a:r>
              <a:rPr lang="en-US" altLang="zh-CN" sz="2200" dirty="0">
                <a:latin typeface="Arial" panose="020B0604020202020204" pitchFamily="34" charset="0"/>
                <a:cs typeface="Arial" panose="020B0604020202020204" pitchFamily="34" charset="0"/>
              </a:rPr>
              <a:t>from the empirical distribution constructed from training samples</a:t>
            </a:r>
            <a:r>
              <a:rPr lang="en-US" altLang="zh-CN" sz="2200" dirty="0">
                <a:latin typeface="SFSS1095"/>
              </a:rPr>
              <a:t>.</a:t>
            </a:r>
          </a:p>
          <a:p>
            <a:pPr marL="342900" indent="-342900">
              <a:buFont typeface="Arial" panose="020B0604020202020204" pitchFamily="34" charset="0"/>
              <a:buChar char="•"/>
            </a:pPr>
            <a:r>
              <a:rPr lang="en-US" altLang="zh-CN" sz="2200" dirty="0">
                <a:latin typeface="Arial" panose="020B0604020202020204" pitchFamily="34" charset="0"/>
                <a:cs typeface="Arial" panose="020B0604020202020204" pitchFamily="34" charset="0"/>
              </a:rPr>
              <a:t>CVAR</a:t>
            </a:r>
            <a:endParaRPr lang="en-US" altLang="zh-CN" sz="1000" dirty="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ltLang="zh-CN" sz="2200" dirty="0" err="1">
                <a:solidFill>
                  <a:srgbClr val="FF0000"/>
                </a:solidFill>
                <a:latin typeface="Arial" panose="020B0604020202020204" pitchFamily="34" charset="0"/>
                <a:cs typeface="Arial" panose="020B0604020202020204" pitchFamily="34" charset="0"/>
              </a:rPr>
              <a:t>Distributionally</a:t>
            </a:r>
            <a:r>
              <a:rPr lang="en-US" altLang="zh-CN" sz="2200" dirty="0">
                <a:solidFill>
                  <a:srgbClr val="FF0000"/>
                </a:solidFill>
                <a:latin typeface="Arial" panose="020B0604020202020204" pitchFamily="34" charset="0"/>
                <a:cs typeface="Arial" panose="020B0604020202020204" pitchFamily="34" charset="0"/>
              </a:rPr>
              <a:t> </a:t>
            </a:r>
            <a:r>
              <a:rPr lang="en-US" altLang="zh-CN" sz="2200" dirty="0">
                <a:solidFill>
                  <a:srgbClr val="FF0000"/>
                </a:solidFill>
                <a:latin typeface="Arial" panose="020B0604020202020204" pitchFamily="34" charset="0"/>
                <a:cs typeface="Arial" panose="020B0604020202020204" pitchFamily="34" charset="0"/>
                <a:sym typeface="Calibri" pitchFamily="34" charset="0"/>
              </a:rPr>
              <a:t>robust chance constraints </a:t>
            </a:r>
            <a:r>
              <a:rPr lang="en-US" altLang="zh-CN" sz="2200" dirty="0">
                <a:latin typeface="Arial" panose="020B0604020202020204" pitchFamily="34" charset="0"/>
                <a:cs typeface="Arial" panose="020B0604020202020204" pitchFamily="34" charset="0"/>
                <a:sym typeface="Calibri" pitchFamily="34" charset="0"/>
              </a:rPr>
              <a:t>can be conservatively approximated by </a:t>
            </a:r>
            <a:r>
              <a:rPr lang="en-US" altLang="zh-CN" sz="2200" dirty="0">
                <a:solidFill>
                  <a:srgbClr val="FF0000"/>
                </a:solidFill>
                <a:latin typeface="Arial" panose="020B0604020202020204" pitchFamily="34" charset="0"/>
                <a:cs typeface="Arial" panose="020B0604020202020204" pitchFamily="34" charset="0"/>
                <a:sym typeface="Calibri" pitchFamily="34" charset="0"/>
              </a:rPr>
              <a:t>worst-case </a:t>
            </a:r>
            <a:r>
              <a:rPr lang="en-US" altLang="zh-CN" sz="2200" dirty="0" err="1">
                <a:solidFill>
                  <a:srgbClr val="FF0000"/>
                </a:solidFill>
                <a:latin typeface="Arial" panose="020B0604020202020204" pitchFamily="34" charset="0"/>
                <a:cs typeface="Arial" panose="020B0604020202020204" pitchFamily="34" charset="0"/>
                <a:sym typeface="Calibri" pitchFamily="34" charset="0"/>
              </a:rPr>
              <a:t>CVaR</a:t>
            </a:r>
            <a:r>
              <a:rPr lang="en-US" altLang="zh-CN" sz="2200" dirty="0">
                <a:solidFill>
                  <a:srgbClr val="FF0000"/>
                </a:solidFill>
                <a:latin typeface="Arial" panose="020B0604020202020204" pitchFamily="34" charset="0"/>
                <a:cs typeface="Arial" panose="020B0604020202020204" pitchFamily="34" charset="0"/>
                <a:sym typeface="Calibri" pitchFamily="34" charset="0"/>
              </a:rPr>
              <a:t> constraints</a:t>
            </a:r>
            <a:r>
              <a:rPr lang="en-US" altLang="zh-CN" sz="2200" dirty="0">
                <a:latin typeface="Arial" panose="020B0604020202020204" pitchFamily="34" charset="0"/>
                <a:cs typeface="Arial" panose="020B0604020202020204" pitchFamily="34" charset="0"/>
                <a:sym typeface="Calibri" pitchFamily="34" charset="0"/>
              </a:rPr>
              <a:t>.</a:t>
            </a:r>
            <a:endParaRPr lang="en-US" altLang="zh-CN" sz="1000"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zh-TW" sz="2400" dirty="0">
                <a:latin typeface="Arial" panose="020B0604020202020204" pitchFamily="34" charset="0"/>
                <a:ea typeface="+mn-lt"/>
                <a:cs typeface="Arial" panose="020B0604020202020204" pitchFamily="34" charset="0"/>
              </a:rPr>
              <a:t>DRO RL</a:t>
            </a:r>
          </a:p>
          <a:p>
            <a:pPr marL="800100" lvl="1" indent="-342900">
              <a:buFont typeface="Arial" panose="020B0604020202020204" pitchFamily="34" charset="0"/>
              <a:buChar char="•"/>
            </a:pPr>
            <a:r>
              <a:rPr lang="en-US" altLang="zh-TW" sz="2400" dirty="0">
                <a:latin typeface="Arial" panose="020B0604020202020204" pitchFamily="34" charset="0"/>
                <a:ea typeface="+mn-lt"/>
                <a:cs typeface="Arial" panose="020B0604020202020204" pitchFamily="34" charset="0"/>
              </a:rPr>
              <a:t>The risk-averse exploration in approximate RL setting is required and we can use the </a:t>
            </a:r>
            <a:r>
              <a:rPr lang="en-US" altLang="zh-TW" sz="2400" dirty="0" err="1">
                <a:latin typeface="Arial" panose="020B0604020202020204" pitchFamily="34" charset="0"/>
                <a:ea typeface="+mn-lt"/>
                <a:cs typeface="Arial" panose="020B0604020202020204" pitchFamily="34" charset="0"/>
              </a:rPr>
              <a:t>distributionally</a:t>
            </a:r>
            <a:r>
              <a:rPr lang="en-US" altLang="zh-TW" sz="2400" dirty="0">
                <a:latin typeface="Arial" panose="020B0604020202020204" pitchFamily="34" charset="0"/>
                <a:ea typeface="+mn-lt"/>
                <a:cs typeface="Arial" panose="020B0604020202020204" pitchFamily="34" charset="0"/>
              </a:rPr>
              <a:t> robust modified policy iteration scheme that implements </a:t>
            </a:r>
            <a:r>
              <a:rPr lang="en-US" altLang="zh-TW" sz="2400" dirty="0">
                <a:solidFill>
                  <a:srgbClr val="FF0000"/>
                </a:solidFill>
                <a:latin typeface="Arial" panose="020B0604020202020204" pitchFamily="34" charset="0"/>
                <a:ea typeface="+mn-lt"/>
                <a:cs typeface="Arial" panose="020B0604020202020204" pitchFamily="34" charset="0"/>
              </a:rPr>
              <a:t>safety in policy evaluation step </a:t>
            </a:r>
            <a:r>
              <a:rPr lang="en-US" altLang="zh-TW" sz="2400" dirty="0" err="1">
                <a:solidFill>
                  <a:srgbClr val="FF0000"/>
                </a:solidFill>
                <a:latin typeface="Arial" panose="020B0604020202020204" pitchFamily="34" charset="0"/>
                <a:ea typeface="+mn-lt"/>
                <a:cs typeface="Arial" panose="020B0604020202020204" pitchFamily="34" charset="0"/>
              </a:rPr>
              <a:t>w.r.t</a:t>
            </a:r>
            <a:r>
              <a:rPr lang="en-US" altLang="zh-TW" sz="2400" dirty="0">
                <a:solidFill>
                  <a:srgbClr val="FF0000"/>
                </a:solidFill>
                <a:latin typeface="Arial" panose="020B0604020202020204" pitchFamily="34" charset="0"/>
                <a:ea typeface="+mn-lt"/>
                <a:cs typeface="Arial" panose="020B0604020202020204" pitchFamily="34" charset="0"/>
              </a:rPr>
              <a:t>. estimation errors</a:t>
            </a:r>
            <a:r>
              <a:rPr lang="en-US" altLang="zh-TW" sz="2400" dirty="0">
                <a:latin typeface="Arial" panose="020B0604020202020204" pitchFamily="34" charset="0"/>
                <a:ea typeface="+mn-lt"/>
                <a:cs typeface="Arial" panose="020B0604020202020204" pitchFamily="34" charset="0"/>
              </a:rPr>
              <a:t> to avoid.</a:t>
            </a:r>
            <a:endParaRPr lang="en-US" altLang="zh-TW" sz="1000" dirty="0">
              <a:solidFill>
                <a:srgbClr val="000000"/>
              </a:solidFill>
              <a:latin typeface="Arial" panose="020B0604020202020204" pitchFamily="34" charset="0"/>
              <a:ea typeface="等线" panose="02010600030101010101" pitchFamily="2" charset="-122"/>
              <a:cs typeface="Arial" panose="020B0604020202020204" pitchFamily="34" charset="0"/>
            </a:endParaRPr>
          </a:p>
          <a:p>
            <a:pPr marL="800100" lvl="1" indent="-342900">
              <a:buFont typeface="Arial" panose="020B0604020202020204" pitchFamily="34" charset="0"/>
              <a:buChar char="•"/>
            </a:pPr>
            <a:r>
              <a:rPr lang="en-US" altLang="zh-CN" sz="2400" dirty="0">
                <a:latin typeface="Arial" panose="020B0604020202020204" pitchFamily="34" charset="0"/>
                <a:ea typeface="+mn-lt"/>
                <a:cs typeface="Arial" panose="020B0604020202020204" pitchFamily="34" charset="0"/>
              </a:rPr>
              <a:t>Implement DRO</a:t>
            </a:r>
            <a:r>
              <a:rPr lang="en-US" altLang="zh-CN" sz="2400" dirty="0">
                <a:latin typeface="Arial" panose="020B0604020202020204" pitchFamily="34" charset="0"/>
                <a:ea typeface="等线"/>
                <a:cs typeface="Arial" panose="020B0604020202020204" pitchFamily="34" charset="0"/>
              </a:rPr>
              <a:t> to the Reinforcement Learning is just add one safe </a:t>
            </a:r>
            <a:r>
              <a:rPr lang="en-US" altLang="zh-CN" sz="2400" dirty="0" err="1">
                <a:latin typeface="Arial" panose="020B0604020202020204" pitchFamily="34" charset="0"/>
                <a:ea typeface="等线"/>
                <a:cs typeface="Arial" panose="020B0604020202020204" pitchFamily="34" charset="0"/>
              </a:rPr>
              <a:t>regularizer</a:t>
            </a:r>
            <a:r>
              <a:rPr lang="en-US" altLang="zh-CN" sz="2400" dirty="0">
                <a:latin typeface="Arial" panose="020B0604020202020204" pitchFamily="34" charset="0"/>
                <a:ea typeface="等线"/>
                <a:cs typeface="Arial" panose="020B0604020202020204" pitchFamily="34" charset="0"/>
              </a:rPr>
              <a:t> to </a:t>
            </a:r>
            <a:r>
              <a:rPr lang="en-US" altLang="zh-CN" sz="2400" dirty="0">
                <a:solidFill>
                  <a:srgbClr val="FF0000"/>
                </a:solidFill>
                <a:latin typeface="Arial" panose="020B0604020202020204" pitchFamily="34" charset="0"/>
                <a:ea typeface="等线"/>
                <a:cs typeface="Arial" panose="020B0604020202020204" pitchFamily="34" charset="0"/>
              </a:rPr>
              <a:t>encourage agent visit the state with smaller variance</a:t>
            </a:r>
            <a:r>
              <a:rPr lang="en-US" altLang="zh-CN" sz="2400" dirty="0">
                <a:latin typeface="Arial" panose="020B0604020202020204" pitchFamily="34" charset="0"/>
                <a:ea typeface="等线"/>
                <a:cs typeface="Arial" panose="020B0604020202020204" pitchFamily="34" charset="0"/>
              </a:rPr>
              <a:t>.</a:t>
            </a:r>
            <a:endParaRPr lang="en-US" altLang="zh-CN" sz="2400" b="0" i="0" u="none" strike="noStrike" baseline="0" dirty="0">
              <a:solidFill>
                <a:srgbClr val="7030A0"/>
              </a:solidFill>
              <a:latin typeface="Arial" panose="020B0604020202020204" pitchFamily="34" charset="0"/>
              <a:ea typeface="等线" panose="02010600030101010101" pitchFamily="2" charset="-122"/>
              <a:cs typeface="Arial" panose="020B0604020202020204" pitchFamily="34" charset="0"/>
            </a:endParaRPr>
          </a:p>
        </p:txBody>
      </p:sp>
    </p:spTree>
    <p:extLst>
      <p:ext uri="{BB962C8B-B14F-4D97-AF65-F5344CB8AC3E}">
        <p14:creationId xmlns:p14="http://schemas.microsoft.com/office/powerpoint/2010/main" val="1044136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A6D6A23-E053-46B8-A273-9F88617B7200}"/>
              </a:ext>
            </a:extLst>
          </p:cNvPr>
          <p:cNvPicPr>
            <a:picLocks noChangeAspect="1"/>
          </p:cNvPicPr>
          <p:nvPr/>
        </p:nvPicPr>
        <p:blipFill>
          <a:blip r:embed="rId3"/>
          <a:stretch>
            <a:fillRect/>
          </a:stretch>
        </p:blipFill>
        <p:spPr>
          <a:xfrm>
            <a:off x="496112" y="998706"/>
            <a:ext cx="524537" cy="330180"/>
          </a:xfrm>
          <a:prstGeom prst="rect">
            <a:avLst/>
          </a:prstGeom>
        </p:spPr>
      </p:pic>
      <p:sp>
        <p:nvSpPr>
          <p:cNvPr id="5" name="文本框 4">
            <a:extLst>
              <a:ext uri="{FF2B5EF4-FFF2-40B4-BE49-F238E27FC236}">
                <a16:creationId xmlns:a16="http://schemas.microsoft.com/office/drawing/2014/main" id="{06B81C81-D3F8-42DC-B4BC-1F2469B5ACC3}"/>
              </a:ext>
            </a:extLst>
          </p:cNvPr>
          <p:cNvSpPr txBox="1"/>
          <p:nvPr/>
        </p:nvSpPr>
        <p:spPr>
          <a:xfrm>
            <a:off x="1147863" y="908266"/>
            <a:ext cx="10742579" cy="400110"/>
          </a:xfrm>
          <a:prstGeom prst="rect">
            <a:avLst/>
          </a:prstGeom>
          <a:noFill/>
        </p:spPr>
        <p:txBody>
          <a:bodyPr wrap="square" rtlCol="0">
            <a:spAutoFit/>
          </a:bodyPr>
          <a:lstStyle/>
          <a:p>
            <a:r>
              <a:rPr lang="en-US" altLang="zh-CN" sz="2000" dirty="0" err="1">
                <a:latin typeface="Arial" panose="020B0604020202020204" pitchFamily="34" charset="0"/>
                <a:cs typeface="Arial" panose="020B0604020202020204" pitchFamily="34" charset="0"/>
              </a:rPr>
              <a:t>Rahimian</a:t>
            </a:r>
            <a:r>
              <a:rPr lang="en-US" altLang="zh-CN" sz="2000" dirty="0">
                <a:latin typeface="Arial" panose="020B0604020202020204" pitchFamily="34" charset="0"/>
                <a:cs typeface="Arial" panose="020B0604020202020204" pitchFamily="34" charset="0"/>
              </a:rPr>
              <a:t> H, and Mehrotra S. </a:t>
            </a:r>
            <a:endParaRPr lang="zh-CN" altLang="en-US" sz="2000"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19F54C88-E374-416D-8493-D04C182869F9}"/>
              </a:ext>
            </a:extLst>
          </p:cNvPr>
          <p:cNvSpPr txBox="1"/>
          <p:nvPr/>
        </p:nvSpPr>
        <p:spPr>
          <a:xfrm>
            <a:off x="1154350" y="1289303"/>
            <a:ext cx="10736092" cy="406137"/>
          </a:xfrm>
          <a:prstGeom prst="rect">
            <a:avLst/>
          </a:prstGeom>
          <a:noFill/>
        </p:spPr>
        <p:txBody>
          <a:bodyPr wrap="square" rtlCol="0">
            <a:spAutoFit/>
          </a:bodyPr>
          <a:lstStyle/>
          <a:p>
            <a:pPr>
              <a:lnSpc>
                <a:spcPct val="125000"/>
              </a:lnSpc>
            </a:pPr>
            <a:r>
              <a:rPr lang="en-US" altLang="zh-CN" b="1" dirty="0" err="1">
                <a:solidFill>
                  <a:srgbClr val="7030A0"/>
                </a:solidFill>
                <a:latin typeface="Times New Roman" panose="02020603050405020304" pitchFamily="18" charset="0"/>
                <a:cs typeface="Times New Roman" panose="02020603050405020304" pitchFamily="18" charset="0"/>
              </a:rPr>
              <a:t>Distributionally</a:t>
            </a:r>
            <a:r>
              <a:rPr lang="en-US" altLang="zh-CN" b="1" dirty="0">
                <a:solidFill>
                  <a:srgbClr val="7030A0"/>
                </a:solidFill>
                <a:latin typeface="Times New Roman" panose="02020603050405020304" pitchFamily="18" charset="0"/>
                <a:cs typeface="Times New Roman" panose="02020603050405020304" pitchFamily="18" charset="0"/>
              </a:rPr>
              <a:t> robust optimization: A review. </a:t>
            </a:r>
            <a:r>
              <a:rPr lang="en-US" altLang="zh-CN" dirty="0">
                <a:latin typeface="Times New Roman" panose="02020603050405020304" pitchFamily="18" charset="0"/>
                <a:cs typeface="Times New Roman" panose="02020603050405020304" pitchFamily="18" charset="0"/>
              </a:rPr>
              <a:t>2019</a:t>
            </a:r>
          </a:p>
        </p:txBody>
      </p:sp>
      <p:pic>
        <p:nvPicPr>
          <p:cNvPr id="18" name="图片 17">
            <a:extLst>
              <a:ext uri="{FF2B5EF4-FFF2-40B4-BE49-F238E27FC236}">
                <a16:creationId xmlns:a16="http://schemas.microsoft.com/office/drawing/2014/main" id="{3FF26399-762E-4214-8ECB-4D61921623E6}"/>
              </a:ext>
            </a:extLst>
          </p:cNvPr>
          <p:cNvPicPr>
            <a:picLocks noChangeAspect="1"/>
          </p:cNvPicPr>
          <p:nvPr/>
        </p:nvPicPr>
        <p:blipFill>
          <a:blip r:embed="rId3"/>
          <a:stretch>
            <a:fillRect/>
          </a:stretch>
        </p:blipFill>
        <p:spPr>
          <a:xfrm>
            <a:off x="502598" y="1860583"/>
            <a:ext cx="524537" cy="330180"/>
          </a:xfrm>
          <a:prstGeom prst="rect">
            <a:avLst/>
          </a:prstGeom>
        </p:spPr>
      </p:pic>
      <p:sp>
        <p:nvSpPr>
          <p:cNvPr id="20" name="文本框 19">
            <a:extLst>
              <a:ext uri="{FF2B5EF4-FFF2-40B4-BE49-F238E27FC236}">
                <a16:creationId xmlns:a16="http://schemas.microsoft.com/office/drawing/2014/main" id="{9E5CFD2B-EF5D-4796-99A1-B5CB4B876F7F}"/>
              </a:ext>
            </a:extLst>
          </p:cNvPr>
          <p:cNvSpPr txBox="1"/>
          <p:nvPr/>
        </p:nvSpPr>
        <p:spPr>
          <a:xfrm>
            <a:off x="1154350" y="1760415"/>
            <a:ext cx="10762031" cy="400110"/>
          </a:xfrm>
          <a:prstGeom prst="rect">
            <a:avLst/>
          </a:prstGeom>
          <a:noFill/>
        </p:spPr>
        <p:txBody>
          <a:bodyPr wrap="square" rtlCol="0">
            <a:spAutoFit/>
          </a:bodyPr>
          <a:lstStyle/>
          <a:p>
            <a:r>
              <a:rPr lang="en-US" altLang="zh-CN" sz="2000" dirty="0" err="1">
                <a:latin typeface="Arial" panose="020B0604020202020204" pitchFamily="34" charset="0"/>
                <a:cs typeface="Arial" panose="020B0604020202020204" pitchFamily="34" charset="0"/>
              </a:rPr>
              <a:t>Zymler</a:t>
            </a:r>
            <a:r>
              <a:rPr lang="en-US" altLang="zh-CN" sz="2000" dirty="0">
                <a:latin typeface="Arial" panose="020B0604020202020204" pitchFamily="34" charset="0"/>
                <a:cs typeface="Arial" panose="020B0604020202020204" pitchFamily="34" charset="0"/>
              </a:rPr>
              <a:t> S, Kuhn D, and </a:t>
            </a:r>
            <a:r>
              <a:rPr lang="en-US" altLang="zh-CN" sz="2000" dirty="0" err="1">
                <a:latin typeface="Arial" panose="020B0604020202020204" pitchFamily="34" charset="0"/>
                <a:cs typeface="Arial" panose="020B0604020202020204" pitchFamily="34" charset="0"/>
              </a:rPr>
              <a:t>Rustem</a:t>
            </a:r>
            <a:r>
              <a:rPr lang="en-US" altLang="zh-CN" sz="2000" dirty="0">
                <a:latin typeface="Arial" panose="020B0604020202020204" pitchFamily="34" charset="0"/>
                <a:cs typeface="Arial" panose="020B0604020202020204" pitchFamily="34" charset="0"/>
              </a:rPr>
              <a:t> B. </a:t>
            </a:r>
            <a:endParaRPr lang="zh-CN" altLang="en-US" sz="2000" dirty="0">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3FE6E06D-4513-45B9-A7D5-4A1DC835CC4F}"/>
              </a:ext>
            </a:extLst>
          </p:cNvPr>
          <p:cNvSpPr txBox="1"/>
          <p:nvPr/>
        </p:nvSpPr>
        <p:spPr>
          <a:xfrm>
            <a:off x="1134897" y="2151973"/>
            <a:ext cx="10755546" cy="406137"/>
          </a:xfrm>
          <a:prstGeom prst="rect">
            <a:avLst/>
          </a:prstGeom>
          <a:noFill/>
        </p:spPr>
        <p:txBody>
          <a:bodyPr wrap="square" rtlCol="0">
            <a:spAutoFit/>
          </a:bodyPr>
          <a:lstStyle/>
          <a:p>
            <a:pPr>
              <a:lnSpc>
                <a:spcPct val="125000"/>
              </a:lnSpc>
            </a:pPr>
            <a:r>
              <a:rPr lang="en-US" altLang="zh-CN" b="1" dirty="0" err="1">
                <a:solidFill>
                  <a:srgbClr val="7030A0"/>
                </a:solidFill>
                <a:latin typeface="Times New Roman" panose="02020603050405020304" pitchFamily="18" charset="0"/>
                <a:cs typeface="Times New Roman" panose="02020603050405020304" pitchFamily="18" charset="0"/>
              </a:rPr>
              <a:t>Distributionally</a:t>
            </a:r>
            <a:r>
              <a:rPr lang="en-US" altLang="zh-CN" b="1" dirty="0">
                <a:solidFill>
                  <a:srgbClr val="7030A0"/>
                </a:solidFill>
                <a:latin typeface="Times New Roman" panose="02020603050405020304" pitchFamily="18" charset="0"/>
                <a:cs typeface="Times New Roman" panose="02020603050405020304" pitchFamily="18" charset="0"/>
              </a:rPr>
              <a:t> robust joint chance constraints with second-order moment information. </a:t>
            </a:r>
            <a:r>
              <a:rPr lang="en-US" altLang="zh-CN" dirty="0">
                <a:latin typeface="Times New Roman" panose="02020603050405020304" pitchFamily="18" charset="0"/>
                <a:cs typeface="Times New Roman" panose="02020603050405020304" pitchFamily="18" charset="0"/>
              </a:rPr>
              <a:t>2013</a:t>
            </a:r>
            <a:endParaRPr lang="zh-CN" altLang="en-US" dirty="0">
              <a:latin typeface="Times New Roman" panose="02020603050405020304" pitchFamily="18" charset="0"/>
              <a:cs typeface="Times New Roman" panose="02020603050405020304" pitchFamily="18" charset="0"/>
            </a:endParaRPr>
          </a:p>
        </p:txBody>
      </p:sp>
      <p:pic>
        <p:nvPicPr>
          <p:cNvPr id="24" name="图片 23">
            <a:extLst>
              <a:ext uri="{FF2B5EF4-FFF2-40B4-BE49-F238E27FC236}">
                <a16:creationId xmlns:a16="http://schemas.microsoft.com/office/drawing/2014/main" id="{DC1D6F1A-DAEB-4238-B213-DDE6AB2783F4}"/>
              </a:ext>
            </a:extLst>
          </p:cNvPr>
          <p:cNvPicPr>
            <a:picLocks noChangeAspect="1"/>
          </p:cNvPicPr>
          <p:nvPr/>
        </p:nvPicPr>
        <p:blipFill>
          <a:blip r:embed="rId3"/>
          <a:stretch>
            <a:fillRect/>
          </a:stretch>
        </p:blipFill>
        <p:spPr>
          <a:xfrm>
            <a:off x="499355" y="2650359"/>
            <a:ext cx="524537" cy="330180"/>
          </a:xfrm>
          <a:prstGeom prst="rect">
            <a:avLst/>
          </a:prstGeom>
        </p:spPr>
      </p:pic>
      <p:sp>
        <p:nvSpPr>
          <p:cNvPr id="26" name="文本框 25">
            <a:extLst>
              <a:ext uri="{FF2B5EF4-FFF2-40B4-BE49-F238E27FC236}">
                <a16:creationId xmlns:a16="http://schemas.microsoft.com/office/drawing/2014/main" id="{D9A373C6-6734-49D9-B4CF-CF39C42F37CC}"/>
              </a:ext>
            </a:extLst>
          </p:cNvPr>
          <p:cNvSpPr txBox="1"/>
          <p:nvPr/>
        </p:nvSpPr>
        <p:spPr>
          <a:xfrm>
            <a:off x="1151107" y="2607368"/>
            <a:ext cx="5476673" cy="400110"/>
          </a:xfrm>
          <a:prstGeom prst="rect">
            <a:avLst/>
          </a:prstGeom>
          <a:noFill/>
        </p:spPr>
        <p:txBody>
          <a:bodyPr wrap="square" rtlCol="0">
            <a:spAutoFit/>
          </a:bodyPr>
          <a:lstStyle/>
          <a:p>
            <a:r>
              <a:rPr lang="fi-FI" altLang="zh-CN" sz="2000" dirty="0">
                <a:latin typeface="Arial" panose="020B0604020202020204" pitchFamily="34" charset="0"/>
                <a:cs typeface="Arial" panose="020B0604020202020204" pitchFamily="34" charset="0"/>
              </a:rPr>
              <a:t>Esfahani P M, and Kuhn D.</a:t>
            </a:r>
            <a:endParaRPr lang="zh-CN" altLang="en-US" sz="2000" dirty="0">
              <a:latin typeface="Arial" panose="020B0604020202020204" pitchFamily="34" charset="0"/>
              <a:cs typeface="Arial" panose="020B0604020202020204" pitchFamily="34" charset="0"/>
            </a:endParaRPr>
          </a:p>
        </p:txBody>
      </p:sp>
      <p:sp>
        <p:nvSpPr>
          <p:cNvPr id="28" name="文本框 27">
            <a:extLst>
              <a:ext uri="{FF2B5EF4-FFF2-40B4-BE49-F238E27FC236}">
                <a16:creationId xmlns:a16="http://schemas.microsoft.com/office/drawing/2014/main" id="{A55F9B72-DA8D-48FF-AD3C-FB425A4135AC}"/>
              </a:ext>
            </a:extLst>
          </p:cNvPr>
          <p:cNvSpPr txBox="1"/>
          <p:nvPr/>
        </p:nvSpPr>
        <p:spPr>
          <a:xfrm>
            <a:off x="1138138" y="2983501"/>
            <a:ext cx="10758790" cy="752385"/>
          </a:xfrm>
          <a:prstGeom prst="rect">
            <a:avLst/>
          </a:prstGeom>
          <a:noFill/>
        </p:spPr>
        <p:txBody>
          <a:bodyPr wrap="square" rtlCol="0">
            <a:spAutoFit/>
          </a:bodyPr>
          <a:lstStyle/>
          <a:p>
            <a:pPr>
              <a:lnSpc>
                <a:spcPct val="125000"/>
              </a:lnSpc>
            </a:pPr>
            <a:r>
              <a:rPr lang="en-US" altLang="zh-CN" b="1" dirty="0">
                <a:solidFill>
                  <a:srgbClr val="7030A0"/>
                </a:solidFill>
                <a:latin typeface="Times New Roman" panose="02020603050405020304" pitchFamily="18" charset="0"/>
                <a:cs typeface="Times New Roman" panose="02020603050405020304" pitchFamily="18" charset="0"/>
              </a:rPr>
              <a:t>Data-driven </a:t>
            </a:r>
            <a:r>
              <a:rPr lang="en-US" altLang="zh-CN" b="1" dirty="0" err="1">
                <a:solidFill>
                  <a:srgbClr val="7030A0"/>
                </a:solidFill>
                <a:latin typeface="Times New Roman" panose="02020603050405020304" pitchFamily="18" charset="0"/>
                <a:cs typeface="Times New Roman" panose="02020603050405020304" pitchFamily="18" charset="0"/>
              </a:rPr>
              <a:t>distributionally</a:t>
            </a:r>
            <a:r>
              <a:rPr lang="en-US" altLang="zh-CN" b="1" dirty="0">
                <a:solidFill>
                  <a:srgbClr val="7030A0"/>
                </a:solidFill>
                <a:latin typeface="Times New Roman" panose="02020603050405020304" pitchFamily="18" charset="0"/>
                <a:cs typeface="Times New Roman" panose="02020603050405020304" pitchFamily="18" charset="0"/>
              </a:rPr>
              <a:t> robust optimization using the Wasserstein metric: Performance guarantees and tractable reformulations</a:t>
            </a:r>
            <a:r>
              <a:rPr lang="en-US" altLang="zh-CN" dirty="0">
                <a:latin typeface="Times New Roman" panose="02020603050405020304" pitchFamily="18" charset="0"/>
                <a:cs typeface="Times New Roman" panose="02020603050405020304" pitchFamily="18" charset="0"/>
              </a:rPr>
              <a:t>. 2018</a:t>
            </a:r>
          </a:p>
        </p:txBody>
      </p:sp>
      <p:sp>
        <p:nvSpPr>
          <p:cNvPr id="36" name="文本框 35">
            <a:extLst>
              <a:ext uri="{FF2B5EF4-FFF2-40B4-BE49-F238E27FC236}">
                <a16:creationId xmlns:a16="http://schemas.microsoft.com/office/drawing/2014/main" id="{CC9E3A0B-7009-4856-B9FF-3F8B8E072F09}"/>
              </a:ext>
            </a:extLst>
          </p:cNvPr>
          <p:cNvSpPr txBox="1"/>
          <p:nvPr/>
        </p:nvSpPr>
        <p:spPr>
          <a:xfrm>
            <a:off x="211873" y="144966"/>
            <a:ext cx="5169752"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Main References</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19" name="灯片编号占位符 1">
            <a:extLst>
              <a:ext uri="{FF2B5EF4-FFF2-40B4-BE49-F238E27FC236}">
                <a16:creationId xmlns:a16="http://schemas.microsoft.com/office/drawing/2014/main" id="{407E9D96-E1B0-4BEA-9EAF-7766D022CD5D}"/>
              </a:ext>
            </a:extLst>
          </p:cNvPr>
          <p:cNvSpPr>
            <a:spLocks noGrp="1"/>
          </p:cNvSpPr>
          <p:nvPr>
            <p:ph type="sldNum" sz="quarter" idx="12"/>
          </p:nvPr>
        </p:nvSpPr>
        <p:spPr>
          <a:xfrm>
            <a:off x="9327039" y="6384631"/>
            <a:ext cx="2743200" cy="365125"/>
          </a:xfrm>
        </p:spPr>
        <p:txBody>
          <a:bodyPr/>
          <a:lstStyle/>
          <a:p>
            <a:fld id="{4760F0FC-AD0F-4770-B8B3-8B319AEAE5E5}" type="slidenum">
              <a:rPr lang="zh-CN" altLang="en-US" smtClean="0"/>
              <a:pPr/>
              <a:t>49</a:t>
            </a:fld>
            <a:endParaRPr lang="zh-CN" altLang="en-US" dirty="0"/>
          </a:p>
        </p:txBody>
      </p:sp>
      <p:pic>
        <p:nvPicPr>
          <p:cNvPr id="13" name="图片 2">
            <a:extLst>
              <a:ext uri="{FF2B5EF4-FFF2-40B4-BE49-F238E27FC236}">
                <a16:creationId xmlns:a16="http://schemas.microsoft.com/office/drawing/2014/main" id="{958DE1A8-5850-48F8-91B6-F2EA6D180D04}"/>
              </a:ext>
            </a:extLst>
          </p:cNvPr>
          <p:cNvPicPr>
            <a:picLocks noChangeAspect="1"/>
          </p:cNvPicPr>
          <p:nvPr/>
        </p:nvPicPr>
        <p:blipFill>
          <a:blip r:embed="rId3"/>
          <a:stretch>
            <a:fillRect/>
          </a:stretch>
        </p:blipFill>
        <p:spPr>
          <a:xfrm>
            <a:off x="470173" y="3866911"/>
            <a:ext cx="524537" cy="330180"/>
          </a:xfrm>
          <a:prstGeom prst="rect">
            <a:avLst/>
          </a:prstGeom>
        </p:spPr>
      </p:pic>
      <p:sp>
        <p:nvSpPr>
          <p:cNvPr id="14" name="文本框 4">
            <a:extLst>
              <a:ext uri="{FF2B5EF4-FFF2-40B4-BE49-F238E27FC236}">
                <a16:creationId xmlns:a16="http://schemas.microsoft.com/office/drawing/2014/main" id="{08100012-DFBA-46B8-B23B-9946A4084C09}"/>
              </a:ext>
            </a:extLst>
          </p:cNvPr>
          <p:cNvSpPr txBox="1"/>
          <p:nvPr/>
        </p:nvSpPr>
        <p:spPr>
          <a:xfrm>
            <a:off x="1121924" y="3776471"/>
            <a:ext cx="10742579" cy="400110"/>
          </a:xfrm>
          <a:prstGeom prst="rect">
            <a:avLst/>
          </a:prstGeom>
          <a:noFill/>
        </p:spPr>
        <p:txBody>
          <a:bodyPr wrap="square" lIns="91440" tIns="45720" rIns="91440" bIns="45720" rtlCol="0" anchor="t">
            <a:spAutoFit/>
          </a:bodyPr>
          <a:lstStyle/>
          <a:p>
            <a:r>
              <a:rPr lang="en-US" sz="2000" dirty="0">
                <a:latin typeface="Arial" panose="020B0604020202020204" pitchFamily="34" charset="0"/>
                <a:ea typeface="+mn-lt"/>
                <a:cs typeface="Arial" panose="020B0604020202020204" pitchFamily="34" charset="0"/>
              </a:rPr>
              <a:t>T. </a:t>
            </a:r>
            <a:r>
              <a:rPr lang="en-US" sz="2000" dirty="0" err="1">
                <a:latin typeface="Arial" panose="020B0604020202020204" pitchFamily="34" charset="0"/>
                <a:ea typeface="+mn-lt"/>
                <a:cs typeface="Arial" panose="020B0604020202020204" pitchFamily="34" charset="0"/>
              </a:rPr>
              <a:t>Haarnoja</a:t>
            </a:r>
            <a:r>
              <a:rPr lang="en-US" sz="2000" dirty="0">
                <a:latin typeface="Arial" panose="020B0604020202020204" pitchFamily="34" charset="0"/>
                <a:ea typeface="+mn-lt"/>
                <a:cs typeface="Arial" panose="020B0604020202020204" pitchFamily="34" charset="0"/>
              </a:rPr>
              <a:t>, A. Zhou, P. </a:t>
            </a:r>
            <a:r>
              <a:rPr lang="en-US" sz="2000" dirty="0" err="1">
                <a:latin typeface="Arial" panose="020B0604020202020204" pitchFamily="34" charset="0"/>
                <a:ea typeface="+mn-lt"/>
                <a:cs typeface="Arial" panose="020B0604020202020204" pitchFamily="34" charset="0"/>
              </a:rPr>
              <a:t>Abbeel</a:t>
            </a:r>
            <a:r>
              <a:rPr lang="en-US" sz="2000" dirty="0">
                <a:latin typeface="Arial" panose="020B0604020202020204" pitchFamily="34" charset="0"/>
                <a:ea typeface="+mn-lt"/>
                <a:cs typeface="Arial" panose="020B0604020202020204" pitchFamily="34" charset="0"/>
              </a:rPr>
              <a:t>, and S. Levine.</a:t>
            </a:r>
            <a:endParaRPr lang="en-US" altLang="zh-CN" sz="2000" dirty="0">
              <a:latin typeface="Arial" panose="020B0604020202020204" pitchFamily="34" charset="0"/>
              <a:cs typeface="Arial" panose="020B0604020202020204" pitchFamily="34" charset="0"/>
            </a:endParaRPr>
          </a:p>
        </p:txBody>
      </p:sp>
      <p:sp>
        <p:nvSpPr>
          <p:cNvPr id="15" name="文本框 16">
            <a:extLst>
              <a:ext uri="{FF2B5EF4-FFF2-40B4-BE49-F238E27FC236}">
                <a16:creationId xmlns:a16="http://schemas.microsoft.com/office/drawing/2014/main" id="{A1DF3A6C-6024-4DE6-8CCA-52F527EF02A6}"/>
              </a:ext>
            </a:extLst>
          </p:cNvPr>
          <p:cNvSpPr txBox="1"/>
          <p:nvPr/>
        </p:nvSpPr>
        <p:spPr>
          <a:xfrm>
            <a:off x="1128411" y="4227846"/>
            <a:ext cx="10736092" cy="412036"/>
          </a:xfrm>
          <a:prstGeom prst="rect">
            <a:avLst/>
          </a:prstGeom>
          <a:noFill/>
        </p:spPr>
        <p:txBody>
          <a:bodyPr wrap="square" lIns="91440" tIns="45720" rIns="91440" bIns="45720" rtlCol="0" anchor="t">
            <a:spAutoFit/>
          </a:bodyPr>
          <a:lstStyle/>
          <a:p>
            <a:pPr>
              <a:lnSpc>
                <a:spcPct val="125000"/>
              </a:lnSpc>
            </a:pPr>
            <a:r>
              <a:rPr lang="en-US" altLang="zh-CN" b="1" dirty="0">
                <a:solidFill>
                  <a:srgbClr val="7030A0"/>
                </a:solidFill>
                <a:latin typeface="Times New Roman"/>
                <a:ea typeface="等线"/>
                <a:cs typeface="Times New Roman"/>
              </a:rPr>
              <a:t>Soft actor-critic: Off-policy maximum entropy deep reinforcement learning with a stochastic actor</a:t>
            </a:r>
            <a:r>
              <a:rPr lang="en-US" altLang="zh-CN" b="1" dirty="0">
                <a:solidFill>
                  <a:srgbClr val="7030A0"/>
                </a:solidFill>
                <a:latin typeface="Times New Roman"/>
                <a:ea typeface="+mn-lt"/>
                <a:cs typeface="Times New Roman"/>
              </a:rPr>
              <a:t>. </a:t>
            </a:r>
            <a:r>
              <a:rPr lang="en-US" dirty="0">
                <a:ea typeface="+mn-lt"/>
                <a:cs typeface="+mn-lt"/>
              </a:rPr>
              <a:t>2018</a:t>
            </a:r>
            <a:endParaRPr lang="en-US" dirty="0">
              <a:ea typeface="等线" panose="020F0502020204030204"/>
            </a:endParaRPr>
          </a:p>
        </p:txBody>
      </p:sp>
      <p:pic>
        <p:nvPicPr>
          <p:cNvPr id="16" name="图片 17">
            <a:extLst>
              <a:ext uri="{FF2B5EF4-FFF2-40B4-BE49-F238E27FC236}">
                <a16:creationId xmlns:a16="http://schemas.microsoft.com/office/drawing/2014/main" id="{0E060031-75A9-43D1-9C6D-4EB47D18B52C}"/>
              </a:ext>
            </a:extLst>
          </p:cNvPr>
          <p:cNvPicPr>
            <a:picLocks noChangeAspect="1"/>
          </p:cNvPicPr>
          <p:nvPr/>
        </p:nvPicPr>
        <p:blipFill>
          <a:blip r:embed="rId3"/>
          <a:stretch>
            <a:fillRect/>
          </a:stretch>
        </p:blipFill>
        <p:spPr>
          <a:xfrm>
            <a:off x="476659" y="4831670"/>
            <a:ext cx="524537" cy="330180"/>
          </a:xfrm>
          <a:prstGeom prst="rect">
            <a:avLst/>
          </a:prstGeom>
        </p:spPr>
      </p:pic>
      <p:sp>
        <p:nvSpPr>
          <p:cNvPr id="21" name="文本框 19">
            <a:extLst>
              <a:ext uri="{FF2B5EF4-FFF2-40B4-BE49-F238E27FC236}">
                <a16:creationId xmlns:a16="http://schemas.microsoft.com/office/drawing/2014/main" id="{B9FE06FE-E003-4F91-B1F8-F53121BDBEA3}"/>
              </a:ext>
            </a:extLst>
          </p:cNvPr>
          <p:cNvSpPr txBox="1"/>
          <p:nvPr/>
        </p:nvSpPr>
        <p:spPr>
          <a:xfrm>
            <a:off x="1128411" y="4731502"/>
            <a:ext cx="10762031" cy="400110"/>
          </a:xfrm>
          <a:prstGeom prst="rect">
            <a:avLst/>
          </a:prstGeom>
          <a:noFill/>
        </p:spPr>
        <p:txBody>
          <a:bodyPr wrap="square" lIns="91440" tIns="45720" rIns="91440" bIns="45720" rtlCol="0" anchor="t">
            <a:spAutoFit/>
          </a:bodyPr>
          <a:lstStyle/>
          <a:p>
            <a:r>
              <a:rPr lang="en-US" sz="2000" dirty="0">
                <a:latin typeface="Arial" panose="020B0604020202020204" pitchFamily="34" charset="0"/>
                <a:ea typeface="+mn-lt"/>
                <a:cs typeface="Arial" panose="020B0604020202020204" pitchFamily="34" charset="0"/>
              </a:rPr>
              <a:t>B. Scherrer, M. </a:t>
            </a:r>
            <a:r>
              <a:rPr lang="en-US" sz="2000" dirty="0" err="1">
                <a:latin typeface="Arial" panose="020B0604020202020204" pitchFamily="34" charset="0"/>
                <a:ea typeface="+mn-lt"/>
                <a:cs typeface="Arial" panose="020B0604020202020204" pitchFamily="34" charset="0"/>
              </a:rPr>
              <a:t>Ghavamzadeh</a:t>
            </a:r>
            <a:r>
              <a:rPr lang="en-US" sz="2000" dirty="0">
                <a:latin typeface="Arial" panose="020B0604020202020204" pitchFamily="34" charset="0"/>
                <a:ea typeface="+mn-lt"/>
                <a:cs typeface="Arial" panose="020B0604020202020204" pitchFamily="34" charset="0"/>
              </a:rPr>
              <a:t>, V. </a:t>
            </a:r>
            <a:r>
              <a:rPr lang="en-US" sz="2000" dirty="0" err="1">
                <a:latin typeface="Arial" panose="020B0604020202020204" pitchFamily="34" charset="0"/>
                <a:ea typeface="+mn-lt"/>
                <a:cs typeface="Arial" panose="020B0604020202020204" pitchFamily="34" charset="0"/>
              </a:rPr>
              <a:t>Gabillon</a:t>
            </a:r>
            <a:r>
              <a:rPr lang="en-US" sz="2000" dirty="0">
                <a:latin typeface="Arial" panose="020B0604020202020204" pitchFamily="34" charset="0"/>
                <a:ea typeface="+mn-lt"/>
                <a:cs typeface="Arial" panose="020B0604020202020204" pitchFamily="34" charset="0"/>
              </a:rPr>
              <a:t>, B. Lesner, and M. Geist.</a:t>
            </a:r>
            <a:endParaRPr lang="en-US" altLang="zh-CN" sz="2000" dirty="0">
              <a:latin typeface="Arial" panose="020B0604020202020204" pitchFamily="34" charset="0"/>
              <a:cs typeface="Arial" panose="020B0604020202020204" pitchFamily="34" charset="0"/>
            </a:endParaRPr>
          </a:p>
        </p:txBody>
      </p:sp>
      <p:sp>
        <p:nvSpPr>
          <p:cNvPr id="23" name="文本框 21">
            <a:extLst>
              <a:ext uri="{FF2B5EF4-FFF2-40B4-BE49-F238E27FC236}">
                <a16:creationId xmlns:a16="http://schemas.microsoft.com/office/drawing/2014/main" id="{7C86B201-4A7D-463C-A443-469194D7A33C}"/>
              </a:ext>
            </a:extLst>
          </p:cNvPr>
          <p:cNvSpPr txBox="1"/>
          <p:nvPr/>
        </p:nvSpPr>
        <p:spPr>
          <a:xfrm>
            <a:off x="1108958" y="5040999"/>
            <a:ext cx="10755546" cy="759952"/>
          </a:xfrm>
          <a:prstGeom prst="rect">
            <a:avLst/>
          </a:prstGeom>
          <a:noFill/>
        </p:spPr>
        <p:txBody>
          <a:bodyPr wrap="square" lIns="91440" tIns="45720" rIns="91440" bIns="45720" rtlCol="0" anchor="t">
            <a:spAutoFit/>
          </a:bodyPr>
          <a:lstStyle/>
          <a:p>
            <a:pPr>
              <a:lnSpc>
                <a:spcPct val="125000"/>
              </a:lnSpc>
            </a:pPr>
            <a:r>
              <a:rPr lang="en-US" b="1" dirty="0">
                <a:solidFill>
                  <a:srgbClr val="7030A0"/>
                </a:solidFill>
                <a:latin typeface="Times New Roman"/>
                <a:ea typeface="等线"/>
                <a:cs typeface="Times New Roman"/>
              </a:rPr>
              <a:t>Approximate modified policy iteration and its application to the game of </a:t>
            </a:r>
            <a:r>
              <a:rPr lang="en-US" b="1" dirty="0" err="1">
                <a:solidFill>
                  <a:srgbClr val="7030A0"/>
                </a:solidFill>
                <a:latin typeface="Times New Roman"/>
                <a:ea typeface="等线"/>
                <a:cs typeface="Times New Roman"/>
              </a:rPr>
              <a:t>tetris</a:t>
            </a:r>
            <a:r>
              <a:rPr lang="en-US" b="1" dirty="0">
                <a:solidFill>
                  <a:srgbClr val="7030A0"/>
                </a:solidFill>
                <a:latin typeface="Times New Roman"/>
                <a:ea typeface="等线"/>
                <a:cs typeface="Times New Roman"/>
              </a:rPr>
              <a:t>.</a:t>
            </a:r>
            <a:r>
              <a:rPr lang="en-US" dirty="0">
                <a:ea typeface="+mn-lt"/>
                <a:cs typeface="+mn-lt"/>
              </a:rPr>
              <a:t> Journal of Machine Learning Research, 16:1629–1676, 2015</a:t>
            </a:r>
            <a:endParaRPr lang="en-US" altLang="zh-CN" dirty="0"/>
          </a:p>
        </p:txBody>
      </p:sp>
      <p:pic>
        <p:nvPicPr>
          <p:cNvPr id="25" name="图片 23">
            <a:extLst>
              <a:ext uri="{FF2B5EF4-FFF2-40B4-BE49-F238E27FC236}">
                <a16:creationId xmlns:a16="http://schemas.microsoft.com/office/drawing/2014/main" id="{364AABA7-0B8F-4841-959E-1D1945AB0285}"/>
              </a:ext>
            </a:extLst>
          </p:cNvPr>
          <p:cNvPicPr>
            <a:picLocks noChangeAspect="1"/>
          </p:cNvPicPr>
          <p:nvPr/>
        </p:nvPicPr>
        <p:blipFill>
          <a:blip r:embed="rId3"/>
          <a:stretch>
            <a:fillRect/>
          </a:stretch>
        </p:blipFill>
        <p:spPr>
          <a:xfrm>
            <a:off x="473416" y="5938197"/>
            <a:ext cx="524537" cy="330180"/>
          </a:xfrm>
          <a:prstGeom prst="rect">
            <a:avLst/>
          </a:prstGeom>
        </p:spPr>
      </p:pic>
      <p:sp>
        <p:nvSpPr>
          <p:cNvPr id="27" name="文本框 25">
            <a:extLst>
              <a:ext uri="{FF2B5EF4-FFF2-40B4-BE49-F238E27FC236}">
                <a16:creationId xmlns:a16="http://schemas.microsoft.com/office/drawing/2014/main" id="{16F47E7D-BA56-4FD2-A6DC-DC5037554686}"/>
              </a:ext>
            </a:extLst>
          </p:cNvPr>
          <p:cNvSpPr txBox="1"/>
          <p:nvPr/>
        </p:nvSpPr>
        <p:spPr>
          <a:xfrm>
            <a:off x="1125168" y="5867213"/>
            <a:ext cx="5476673" cy="400110"/>
          </a:xfrm>
          <a:prstGeom prst="rect">
            <a:avLst/>
          </a:prstGeom>
          <a:noFill/>
        </p:spPr>
        <p:txBody>
          <a:bodyPr wrap="square" lIns="91440" tIns="45720" rIns="91440" bIns="45720" rtlCol="0" anchor="t">
            <a:spAutoFit/>
          </a:bodyPr>
          <a:lstStyle/>
          <a:p>
            <a:r>
              <a:rPr lang="fi-FI" sz="2000" dirty="0">
                <a:latin typeface="Arial" panose="020B0604020202020204" pitchFamily="34" charset="0"/>
                <a:ea typeface="+mn-lt"/>
                <a:cs typeface="Arial" panose="020B0604020202020204" pitchFamily="34" charset="0"/>
              </a:rPr>
              <a:t>E. Smirnova, E. Dohmatob, J. Mary.</a:t>
            </a:r>
            <a:endParaRPr lang="en-US" sz="2000" dirty="0">
              <a:latin typeface="Arial" panose="020B0604020202020204" pitchFamily="34" charset="0"/>
              <a:ea typeface="+mn-lt"/>
              <a:cs typeface="Arial" panose="020B0604020202020204" pitchFamily="34" charset="0"/>
            </a:endParaRPr>
          </a:p>
        </p:txBody>
      </p:sp>
      <p:sp>
        <p:nvSpPr>
          <p:cNvPr id="29" name="文本框 27">
            <a:extLst>
              <a:ext uri="{FF2B5EF4-FFF2-40B4-BE49-F238E27FC236}">
                <a16:creationId xmlns:a16="http://schemas.microsoft.com/office/drawing/2014/main" id="{0E00EB75-D95A-407E-B2F8-120CB88792A1}"/>
              </a:ext>
            </a:extLst>
          </p:cNvPr>
          <p:cNvSpPr txBox="1"/>
          <p:nvPr/>
        </p:nvSpPr>
        <p:spPr>
          <a:xfrm>
            <a:off x="1112199" y="6243346"/>
            <a:ext cx="10758790" cy="412036"/>
          </a:xfrm>
          <a:prstGeom prst="rect">
            <a:avLst/>
          </a:prstGeom>
          <a:noFill/>
        </p:spPr>
        <p:txBody>
          <a:bodyPr wrap="square" lIns="91440" tIns="45720" rIns="91440" bIns="45720" rtlCol="0" anchor="t">
            <a:spAutoFit/>
          </a:bodyPr>
          <a:lstStyle/>
          <a:p>
            <a:pPr>
              <a:lnSpc>
                <a:spcPct val="125000"/>
              </a:lnSpc>
            </a:pPr>
            <a:r>
              <a:rPr lang="en-US" b="1" dirty="0" err="1">
                <a:solidFill>
                  <a:srgbClr val="7030A0"/>
                </a:solidFill>
                <a:latin typeface="Times New Roman"/>
                <a:ea typeface="等线"/>
                <a:cs typeface="Times New Roman"/>
              </a:rPr>
              <a:t>Distributionally</a:t>
            </a:r>
            <a:r>
              <a:rPr lang="en-US" b="1" dirty="0">
                <a:solidFill>
                  <a:srgbClr val="7030A0"/>
                </a:solidFill>
                <a:latin typeface="Times New Roman"/>
                <a:ea typeface="等线"/>
                <a:cs typeface="Times New Roman"/>
              </a:rPr>
              <a:t> robust reinforcement learning.</a:t>
            </a:r>
            <a:r>
              <a:rPr lang="en-US" dirty="0">
                <a:ea typeface="+mn-lt"/>
                <a:cs typeface="+mn-lt"/>
              </a:rPr>
              <a:t> 2019</a:t>
            </a:r>
            <a:endParaRPr lang="en-US" dirty="0"/>
          </a:p>
        </p:txBody>
      </p:sp>
    </p:spTree>
    <p:extLst>
      <p:ext uri="{BB962C8B-B14F-4D97-AF65-F5344CB8AC3E}">
        <p14:creationId xmlns:p14="http://schemas.microsoft.com/office/powerpoint/2010/main" val="396183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6DC8801-7861-41B3-AE93-918A3CD2249B}"/>
              </a:ext>
            </a:extLst>
          </p:cNvPr>
          <p:cNvSpPr>
            <a:spLocks noGrp="1"/>
          </p:cNvSpPr>
          <p:nvPr>
            <p:ph type="sldNum" sz="quarter" idx="12"/>
          </p:nvPr>
        </p:nvSpPr>
        <p:spPr/>
        <p:txBody>
          <a:bodyPr/>
          <a:lstStyle/>
          <a:p>
            <a:fld id="{4760F0FC-AD0F-4770-B8B3-8B319AEAE5E5}" type="slidenum">
              <a:rPr lang="zh-CN" altLang="en-US" smtClean="0"/>
              <a:pPr/>
              <a:t>5</a:t>
            </a:fld>
            <a:endParaRPr lang="zh-CN" altLang="en-US" dirty="0"/>
          </a:p>
        </p:txBody>
      </p:sp>
      <p:sp>
        <p:nvSpPr>
          <p:cNvPr id="4" name="文本框 3">
            <a:extLst>
              <a:ext uri="{FF2B5EF4-FFF2-40B4-BE49-F238E27FC236}">
                <a16:creationId xmlns:a16="http://schemas.microsoft.com/office/drawing/2014/main" id="{BCB91299-0CF7-4619-8B60-7C866EE811AA}"/>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Introduction: Stochastic Programming</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1187A09-DAB8-4E9F-9BD9-6DE6B4543EFD}"/>
              </a:ext>
            </a:extLst>
          </p:cNvPr>
          <p:cNvSpPr txBox="1"/>
          <p:nvPr/>
        </p:nvSpPr>
        <p:spPr>
          <a:xfrm>
            <a:off x="502252" y="918140"/>
            <a:ext cx="11187498"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7030A0"/>
                </a:solidFill>
                <a:latin typeface="Times New Roman" panose="02020603050405020304" pitchFamily="18" charset="0"/>
                <a:cs typeface="Times New Roman" panose="02020603050405020304" pitchFamily="18" charset="0"/>
              </a:rPr>
              <a:t>Stochastic Programming (SP) </a:t>
            </a:r>
          </a:p>
        </p:txBody>
      </p:sp>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F9E22E7E-E65C-4DAC-AA03-0784DDADEC9F}"/>
                  </a:ext>
                </a:extLst>
              </p:cNvPr>
              <p:cNvSpPr/>
              <p:nvPr/>
            </p:nvSpPr>
            <p:spPr>
              <a:xfrm>
                <a:off x="553419" y="1558580"/>
                <a:ext cx="11354555" cy="646331"/>
              </a:xfrm>
              <a:prstGeom prst="rect">
                <a:avLst/>
              </a:prstGeom>
            </p:spPr>
            <p:txBody>
              <a:bodyPr wrap="square">
                <a:spAutoFit/>
              </a:bodyPr>
              <a:ls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r>
                  <a:rPr lang="en-US" dirty="0"/>
                  <a:t>The </a:t>
                </a:r>
                <a:r>
                  <a:rPr lang="en-US" i="1" dirty="0">
                    <a:solidFill>
                      <a:srgbClr val="FF0000"/>
                    </a:solidFill>
                  </a:rPr>
                  <a:t>probability distribution </a:t>
                </a:r>
                <a:r>
                  <a:rPr lang="en-US" dirty="0"/>
                  <a:t>of random parameters is </a:t>
                </a:r>
                <a:r>
                  <a:rPr lang="en-US" i="1" dirty="0">
                    <a:solidFill>
                      <a:srgbClr val="FF0000"/>
                    </a:solidFill>
                  </a:rPr>
                  <a:t>known</a:t>
                </a:r>
                <a:r>
                  <a:rPr lang="en-US" dirty="0">
                    <a:solidFill>
                      <a:srgbClr val="FF0000"/>
                    </a:solidFill>
                  </a:rPr>
                  <a:t> </a:t>
                </a:r>
                <a:r>
                  <a:rPr lang="en-US" dirty="0"/>
                  <a:t>(inferred from the historical data). Objective is to </a:t>
                </a:r>
                <a:r>
                  <a:rPr lang="en-US" altLang="zh-CN" dirty="0"/>
                  <a:t>find a decision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 </m:t>
                    </m:r>
                  </m:oMath>
                </a14:m>
                <a:r>
                  <a:rPr lang="en-US" altLang="zh-CN" dirty="0"/>
                  <a:t>that </a:t>
                </a:r>
                <a:r>
                  <a:rPr lang="en-US" dirty="0"/>
                  <a:t>minimizes a functional of the </a:t>
                </a:r>
                <a:r>
                  <a:rPr lang="en-US" b="1" i="1" dirty="0">
                    <a:solidFill>
                      <a:srgbClr val="FF0000"/>
                    </a:solidFill>
                  </a:rPr>
                  <a:t>expected cost</a:t>
                </a:r>
                <a:r>
                  <a:rPr lang="en-US" dirty="0"/>
                  <a:t>.</a:t>
                </a:r>
              </a:p>
            </p:txBody>
          </p:sp>
        </mc:Choice>
        <mc:Fallback xmlns="">
          <p:sp>
            <p:nvSpPr>
              <p:cNvPr id="11" name="矩形 10">
                <a:extLst>
                  <a:ext uri="{FF2B5EF4-FFF2-40B4-BE49-F238E27FC236}">
                    <a16:creationId xmlns:a16="http://schemas.microsoft.com/office/drawing/2014/main" id="{F9E22E7E-E65C-4DAC-AA03-0784DDADEC9F}"/>
                  </a:ext>
                </a:extLst>
              </p:cNvPr>
              <p:cNvSpPr>
                <a:spLocks noRot="1" noChangeAspect="1" noMove="1" noResize="1" noEditPoints="1" noAdjustHandles="1" noChangeArrowheads="1" noChangeShapeType="1" noTextEdit="1"/>
              </p:cNvSpPr>
              <p:nvPr/>
            </p:nvSpPr>
            <p:spPr>
              <a:xfrm>
                <a:off x="553419" y="1558580"/>
                <a:ext cx="11354555" cy="646331"/>
              </a:xfrm>
              <a:prstGeom prst="rect">
                <a:avLst/>
              </a:prstGeom>
              <a:blipFill>
                <a:blip r:embed="rId3"/>
                <a:stretch>
                  <a:fillRect l="-483" t="-5660"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55D35967-7B4C-44BE-9497-98759DCA1F47}"/>
                  </a:ext>
                </a:extLst>
              </p:cNvPr>
              <p:cNvSpPr/>
              <p:nvPr/>
            </p:nvSpPr>
            <p:spPr>
              <a:xfrm>
                <a:off x="604587" y="2606216"/>
                <a:ext cx="11465652" cy="1708160"/>
              </a:xfrm>
              <a:prstGeom prst="rect">
                <a:avLst/>
              </a:prstGeom>
            </p:spPr>
            <p:txBody>
              <a:bodyPr wrap="square">
                <a:spAutoFit/>
              </a:bodyPr>
              <a:lstStyle/>
              <a:p>
                <a:pPr fontAlgn="base">
                  <a:spcBef>
                    <a:spcPct val="0"/>
                  </a:spcBef>
                  <a:spcAft>
                    <a:spcPct val="0"/>
                  </a:spcAft>
                  <a:buFont typeface="Arial" pitchFamily="34" charset="0"/>
                  <a:buNone/>
                </a:pPr>
                <a:r>
                  <a:rPr lang="en-US" sz="2000" b="1" dirty="0">
                    <a:solidFill>
                      <a:srgbClr val="000000"/>
                    </a:solidFill>
                    <a:latin typeface="Arial" pitchFamily="34" charset="0"/>
                    <a:ea typeface="宋体" pitchFamily="2" charset="-122"/>
                  </a:rPr>
                  <a:t>                                                                                                                                   </a:t>
                </a:r>
                <a:endParaRPr lang="en-US" dirty="0">
                  <a:solidFill>
                    <a:srgbClr val="000000"/>
                  </a:solidFill>
                  <a:latin typeface="Arial" pitchFamily="34" charset="0"/>
                  <a:ea typeface="宋体" pitchFamily="2" charset="-122"/>
                </a:endParaRPr>
              </a:p>
              <a:p>
                <a:pPr fontAlgn="base">
                  <a:spcBef>
                    <a:spcPts val="600"/>
                  </a:spcBef>
                  <a:spcAft>
                    <a:spcPct val="0"/>
                  </a:spcAft>
                  <a:buFont typeface="Arial" pitchFamily="34" charset="0"/>
                  <a:buNone/>
                </a:pPr>
                <a14:m>
                  <m:oMath xmlns:m="http://schemas.openxmlformats.org/officeDocument/2006/math">
                    <m:r>
                      <a:rPr lang="en-US" sz="2000" i="1">
                        <a:solidFill>
                          <a:srgbClr val="000000"/>
                        </a:solidFill>
                        <a:latin typeface="Cambria Math" panose="02040503050406030204" pitchFamily="18" charset="0"/>
                      </a:rPr>
                      <m:t>𝑥</m:t>
                    </m:r>
                  </m:oMath>
                </a14:m>
                <a:r>
                  <a:rPr lang="en-US" sz="2000" dirty="0">
                    <a:solidFill>
                      <a:srgbClr val="000000"/>
                    </a:solidFill>
                    <a:latin typeface="Arial" pitchFamily="34" charset="0"/>
                    <a:ea typeface="宋体" pitchFamily="2" charset="-122"/>
                  </a:rPr>
                  <a:t>           --</a:t>
                </a:r>
                <a:r>
                  <a:rPr lang="en-US" altLang="zh-CN" sz="2000" dirty="0">
                    <a:solidFill>
                      <a:srgbClr val="000000"/>
                    </a:solidFill>
                    <a:latin typeface="Arial" pitchFamily="34" charset="0"/>
                    <a:ea typeface="宋体" pitchFamily="2" charset="-122"/>
                  </a:rPr>
                  <a:t> Decision variables</a:t>
                </a:r>
                <a:endParaRPr lang="en-US" sz="2000" dirty="0">
                  <a:solidFill>
                    <a:srgbClr val="000000"/>
                  </a:solidFill>
                  <a:latin typeface="Arial" pitchFamily="34" charset="0"/>
                  <a:ea typeface="宋体" pitchFamily="2" charset="-122"/>
                </a:endParaRPr>
              </a:p>
              <a:p>
                <a:pPr fontAlgn="base">
                  <a:spcBef>
                    <a:spcPct val="0"/>
                  </a:spcBef>
                  <a:spcAft>
                    <a:spcPct val="0"/>
                  </a:spcAft>
                  <a:buFont typeface="Arial" pitchFamily="34" charset="0"/>
                  <a:buNone/>
                </a:pPr>
                <a14:m>
                  <m:oMath xmlns:m="http://schemas.openxmlformats.org/officeDocument/2006/math">
                    <m:r>
                      <a:rPr lang="zh-CN" altLang="en-US" sz="2000" i="1">
                        <a:solidFill>
                          <a:srgbClr val="000000"/>
                        </a:solidFill>
                        <a:latin typeface="Cambria Math" panose="02040503050406030204" pitchFamily="18" charset="0"/>
                      </a:rPr>
                      <m:t>𝜒</m:t>
                    </m:r>
                  </m:oMath>
                </a14:m>
                <a:r>
                  <a:rPr lang="en-US" altLang="zh-CN" sz="2000" dirty="0">
                    <a:solidFill>
                      <a:srgbClr val="000000"/>
                    </a:solidFill>
                    <a:latin typeface="Arial" pitchFamily="34" charset="0"/>
                    <a:ea typeface="宋体" pitchFamily="2" charset="-122"/>
                  </a:rPr>
                  <a:t>           -- Convex set of feasible solutions </a:t>
                </a:r>
              </a:p>
              <a:p>
                <a:pPr fontAlgn="base">
                  <a:spcBef>
                    <a:spcPct val="0"/>
                  </a:spcBef>
                  <a:spcAft>
                    <a:spcPct val="0"/>
                  </a:spcAft>
                  <a:buFont typeface="Arial" pitchFamily="34" charset="0"/>
                  <a:buNone/>
                </a:pPr>
                <a:r>
                  <a:rPr lang="zh-CN" altLang="en-US" sz="2000" dirty="0">
                    <a:solidFill>
                      <a:srgbClr val="000000"/>
                    </a:solidFill>
                    <a:latin typeface="Arial" pitchFamily="34" charset="0"/>
                    <a:ea typeface="宋体" pitchFamily="2" charset="-122"/>
                  </a:rPr>
                  <a:t>𝜉            </a:t>
                </a:r>
                <a:r>
                  <a:rPr lang="en-US" altLang="zh-CN" sz="2000" dirty="0">
                    <a:solidFill>
                      <a:srgbClr val="000000"/>
                    </a:solidFill>
                    <a:latin typeface="Arial" pitchFamily="34" charset="0"/>
                    <a:ea typeface="宋体" pitchFamily="2" charset="-122"/>
                  </a:rPr>
                  <a:t>-- Uncertain parameter follows a certain distribution </a:t>
                </a:r>
                <a14:m>
                  <m:oMath xmlns:m="http://schemas.openxmlformats.org/officeDocument/2006/math">
                    <m:r>
                      <a:rPr lang="en-US" altLang="zh-CN" sz="2000" i="1">
                        <a:solidFill>
                          <a:srgbClr val="000000"/>
                        </a:solidFill>
                        <a:latin typeface="Cambria Math" panose="02040503050406030204" pitchFamily="18" charset="0"/>
                      </a:rPr>
                      <m:t>𝑃</m:t>
                    </m:r>
                  </m:oMath>
                </a14:m>
                <a:endParaRPr lang="en-US" altLang="zh-CN" sz="2000" dirty="0">
                  <a:solidFill>
                    <a:srgbClr val="000000"/>
                  </a:solidFill>
                  <a:latin typeface="Arial" pitchFamily="34" charset="0"/>
                  <a:ea typeface="宋体" pitchFamily="2" charset="-122"/>
                </a:endParaRPr>
              </a:p>
              <a:p>
                <a:pPr fontAlgn="base">
                  <a:spcBef>
                    <a:spcPct val="0"/>
                  </a:spcBef>
                  <a:spcAft>
                    <a:spcPct val="0"/>
                  </a:spcAft>
                  <a:buFont typeface="Arial" pitchFamily="34" charset="0"/>
                  <a:buNone/>
                </a:pPr>
                <a14:m>
                  <m:oMath xmlns:m="http://schemas.openxmlformats.org/officeDocument/2006/math">
                    <m:r>
                      <a:rPr lang="en-US" altLang="zh-CN" sz="2000" i="1">
                        <a:solidFill>
                          <a:srgbClr val="000000"/>
                        </a:solidFill>
                        <a:latin typeface="Cambria Math" panose="02040503050406030204" pitchFamily="18" charset="0"/>
                      </a:rPr>
                      <m:t>h</m:t>
                    </m:r>
                    <m:d>
                      <m:dPr>
                        <m:ctrlPr>
                          <a:rPr lang="en-US" altLang="zh-CN" sz="2000" i="1">
                            <a:solidFill>
                              <a:srgbClr val="000000"/>
                            </a:solidFill>
                            <a:latin typeface="Cambria Math" panose="02040503050406030204" pitchFamily="18" charset="0"/>
                          </a:rPr>
                        </m:ctrlPr>
                      </m:dPr>
                      <m:e>
                        <m:r>
                          <a:rPr lang="en-US" altLang="zh-CN" sz="2000" i="1">
                            <a:solidFill>
                              <a:srgbClr val="000000"/>
                            </a:solidFill>
                            <a:latin typeface="Cambria Math" panose="02040503050406030204" pitchFamily="18" charset="0"/>
                          </a:rPr>
                          <m:t>𝑥</m:t>
                        </m:r>
                        <m:r>
                          <a:rPr lang="en-US" altLang="zh-CN" sz="2000" i="1">
                            <a:solidFill>
                              <a:srgbClr val="000000"/>
                            </a:solidFill>
                            <a:latin typeface="Cambria Math" panose="02040503050406030204" pitchFamily="18" charset="0"/>
                          </a:rPr>
                          <m:t>,</m:t>
                        </m:r>
                        <m:r>
                          <a:rPr lang="en-US" altLang="zh-CN" sz="2000" i="1">
                            <a:solidFill>
                              <a:srgbClr val="000000"/>
                            </a:solidFill>
                            <a:latin typeface="Cambria Math" panose="02040503050406030204" pitchFamily="18" charset="0"/>
                            <a:ea typeface="Cambria Math" panose="02040503050406030204" pitchFamily="18" charset="0"/>
                          </a:rPr>
                          <m:t>𝜉</m:t>
                        </m:r>
                      </m:e>
                    </m:d>
                    <m:r>
                      <a:rPr lang="en-US" altLang="zh-CN" sz="2000" i="1">
                        <a:solidFill>
                          <a:srgbClr val="000000"/>
                        </a:solidFill>
                        <a:latin typeface="Cambria Math" panose="02040503050406030204" pitchFamily="18" charset="0"/>
                        <a:ea typeface="Cambria Math" panose="02040503050406030204" pitchFamily="18" charset="0"/>
                      </a:rPr>
                      <m:t> </m:t>
                    </m:r>
                  </m:oMath>
                </a14:m>
                <a:r>
                  <a:rPr lang="en-US" altLang="zh-CN" sz="2000" dirty="0">
                    <a:solidFill>
                      <a:srgbClr val="000000"/>
                    </a:solidFill>
                    <a:latin typeface="Arial" pitchFamily="34" charset="0"/>
                    <a:ea typeface="宋体" pitchFamily="2" charset="-122"/>
                  </a:rPr>
                  <a:t>  -- Objective function in </a:t>
                </a:r>
                <a:r>
                  <a:rPr lang="zh-CN" altLang="en-US" sz="2000" dirty="0">
                    <a:solidFill>
                      <a:srgbClr val="000000"/>
                    </a:solidFill>
                    <a:latin typeface="Arial" pitchFamily="34" charset="0"/>
                    <a:ea typeface="宋体" pitchFamily="2" charset="-122"/>
                  </a:rPr>
                  <a:t>𝑥 </a:t>
                </a:r>
                <a:r>
                  <a:rPr lang="en-US" altLang="zh-CN" sz="2000" dirty="0">
                    <a:solidFill>
                      <a:srgbClr val="000000"/>
                    </a:solidFill>
                    <a:latin typeface="Arial" pitchFamily="34" charset="0"/>
                    <a:ea typeface="宋体" pitchFamily="2" charset="-122"/>
                  </a:rPr>
                  <a:t>that depends on parameters </a:t>
                </a:r>
                <a:r>
                  <a:rPr lang="zh-CN" altLang="en-US" sz="2000" dirty="0">
                    <a:solidFill>
                      <a:srgbClr val="000000"/>
                    </a:solidFill>
                    <a:latin typeface="Arial" pitchFamily="34" charset="0"/>
                    <a:ea typeface="宋体" pitchFamily="2" charset="-122"/>
                  </a:rPr>
                  <a:t>𝜉</a:t>
                </a:r>
                <a:endParaRPr lang="en-US" altLang="zh-CN" sz="2000" dirty="0">
                  <a:solidFill>
                    <a:srgbClr val="000000"/>
                  </a:solidFill>
                  <a:latin typeface="Arial" pitchFamily="34" charset="0"/>
                  <a:ea typeface="宋体" pitchFamily="2" charset="-122"/>
                </a:endParaRPr>
              </a:p>
            </p:txBody>
          </p:sp>
        </mc:Choice>
        <mc:Fallback xmlns="">
          <p:sp>
            <p:nvSpPr>
              <p:cNvPr id="13" name="矩形 12">
                <a:extLst>
                  <a:ext uri="{FF2B5EF4-FFF2-40B4-BE49-F238E27FC236}">
                    <a16:creationId xmlns:a16="http://schemas.microsoft.com/office/drawing/2014/main" id="{55D35967-7B4C-44BE-9497-98759DCA1F47}"/>
                  </a:ext>
                </a:extLst>
              </p:cNvPr>
              <p:cNvSpPr>
                <a:spLocks noRot="1" noChangeAspect="1" noMove="1" noResize="1" noEditPoints="1" noAdjustHandles="1" noChangeArrowheads="1" noChangeShapeType="1" noTextEdit="1"/>
              </p:cNvSpPr>
              <p:nvPr/>
            </p:nvSpPr>
            <p:spPr>
              <a:xfrm>
                <a:off x="604587" y="2606216"/>
                <a:ext cx="11465652" cy="1708160"/>
              </a:xfrm>
              <a:prstGeom prst="rect">
                <a:avLst/>
              </a:prstGeom>
              <a:blipFill>
                <a:blip r:embed="rId4"/>
                <a:stretch>
                  <a:fillRect l="-532"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矩形 13">
                <a:extLst>
                  <a:ext uri="{FF2B5EF4-FFF2-40B4-BE49-F238E27FC236}">
                    <a16:creationId xmlns:a16="http://schemas.microsoft.com/office/drawing/2014/main" id="{CE86E329-0B2B-42E2-8F11-078BE284BD64}"/>
                  </a:ext>
                </a:extLst>
              </p:cNvPr>
              <p:cNvSpPr/>
              <p:nvPr/>
            </p:nvSpPr>
            <p:spPr>
              <a:xfrm>
                <a:off x="5271672" y="2236855"/>
                <a:ext cx="2612318" cy="7054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800" i="1" smtClean="0">
                              <a:latin typeface="Cambria Math" panose="02040503050406030204" pitchFamily="18" charset="0"/>
                            </a:rPr>
                          </m:ctrlPr>
                        </m:funcPr>
                        <m:fName>
                          <m:limLow>
                            <m:limLowPr>
                              <m:ctrlPr>
                                <a:rPr lang="en-US" sz="2800" i="1">
                                  <a:latin typeface="Cambria Math" panose="02040503050406030204" pitchFamily="18" charset="0"/>
                                </a:rPr>
                              </m:ctrlPr>
                            </m:limLowPr>
                            <m:e>
                              <m:r>
                                <m:rPr>
                                  <m:sty m:val="p"/>
                                </m:rPr>
                                <a:rPr lang="en-US" sz="2800">
                                  <a:latin typeface="Cambria Math" panose="02040503050406030204" pitchFamily="18" charset="0"/>
                                </a:rPr>
                                <m:t>min</m:t>
                              </m:r>
                            </m:e>
                            <m:lim>
                              <m:r>
                                <a:rPr lang="en-US" sz="2800" i="1">
                                  <a:latin typeface="Cambria Math" panose="02040503050406030204" pitchFamily="18" charset="0"/>
                                </a:rPr>
                                <m:t>𝑥</m:t>
                              </m:r>
                              <m:r>
                                <a:rPr lang="en-US" sz="2800">
                                  <a:latin typeface="Cambria Math" panose="02040503050406030204" pitchFamily="18" charset="0"/>
                                </a:rPr>
                                <m:t>∈</m:t>
                              </m:r>
                              <m:r>
                                <a:rPr lang="zh-CN" altLang="en-US" sz="2800" i="1">
                                  <a:latin typeface="Cambria Math" panose="02040503050406030204" pitchFamily="18" charset="0"/>
                                </a:rPr>
                                <m:t>𝜒</m:t>
                              </m:r>
                              <m:r>
                                <m:rPr>
                                  <m:nor/>
                                </m:rPr>
                                <a:rPr lang="en-US" altLang="zh-CN" sz="2800" dirty="0"/>
                                <m:t> </m:t>
                              </m:r>
                            </m:lim>
                          </m:limLow>
                        </m:fName>
                        <m:e>
                          <m:sSub>
                            <m:sSubPr>
                              <m:ctrlPr>
                                <a:rPr lang="en-US" altLang="zh-CN" sz="2800" i="1">
                                  <a:solidFill>
                                    <a:srgbClr val="FF0000"/>
                                  </a:solidFill>
                                  <a:latin typeface="Cambria Math" panose="02040503050406030204" pitchFamily="18" charset="0"/>
                                </a:rPr>
                              </m:ctrlPr>
                            </m:sSubPr>
                            <m:e>
                              <m:r>
                                <a:rPr lang="en-US" altLang="zh-CN" sz="2800" i="1">
                                  <a:solidFill>
                                    <a:srgbClr val="FF0000"/>
                                  </a:solidFill>
                                  <a:latin typeface="Cambria Math" panose="02040503050406030204" pitchFamily="18" charset="0"/>
                                </a:rPr>
                                <m:t>𝐸</m:t>
                              </m:r>
                            </m:e>
                            <m:sub>
                              <m:r>
                                <a:rPr lang="en-US" altLang="zh-CN" sz="2800" i="1">
                                  <a:solidFill>
                                    <a:srgbClr val="FF0000"/>
                                  </a:solidFill>
                                  <a:latin typeface="Cambria Math" panose="02040503050406030204" pitchFamily="18" charset="0"/>
                                </a:rPr>
                                <m:t>𝑃</m:t>
                              </m:r>
                            </m:sub>
                          </m:sSub>
                          <m:r>
                            <a:rPr lang="en-US" altLang="zh-CN" sz="2800" i="1">
                              <a:solidFill>
                                <a:srgbClr val="000000"/>
                              </a:solidFill>
                              <a:latin typeface="Cambria Math" panose="02040503050406030204" pitchFamily="18" charset="0"/>
                            </a:rPr>
                            <m:t>[</m:t>
                          </m:r>
                          <m:r>
                            <a:rPr lang="en-US" altLang="zh-CN" sz="2800" i="1">
                              <a:solidFill>
                                <a:srgbClr val="000000"/>
                              </a:solidFill>
                              <a:latin typeface="Cambria Math" panose="02040503050406030204" pitchFamily="18" charset="0"/>
                            </a:rPr>
                            <m:t>h</m:t>
                          </m:r>
                          <m:d>
                            <m:dPr>
                              <m:ctrlPr>
                                <a:rPr lang="en-US" altLang="zh-CN" sz="2800" i="1">
                                  <a:solidFill>
                                    <a:srgbClr val="000000"/>
                                  </a:solidFill>
                                  <a:latin typeface="Cambria Math" panose="02040503050406030204" pitchFamily="18" charset="0"/>
                                </a:rPr>
                              </m:ctrlPr>
                            </m:dPr>
                            <m:e>
                              <m:r>
                                <a:rPr lang="en-US" altLang="zh-CN" sz="2800" i="1">
                                  <a:solidFill>
                                    <a:srgbClr val="000000"/>
                                  </a:solidFill>
                                  <a:latin typeface="Cambria Math" panose="02040503050406030204" pitchFamily="18" charset="0"/>
                                </a:rPr>
                                <m:t>𝑥</m:t>
                              </m:r>
                              <m:r>
                                <a:rPr lang="en-US" altLang="zh-CN" sz="2800" i="1">
                                  <a:solidFill>
                                    <a:srgbClr val="000000"/>
                                  </a:solidFill>
                                  <a:latin typeface="Cambria Math" panose="02040503050406030204" pitchFamily="18" charset="0"/>
                                </a:rPr>
                                <m:t>,</m:t>
                              </m:r>
                              <m:r>
                                <a:rPr lang="en-US" altLang="zh-CN" sz="2800" i="1">
                                  <a:solidFill>
                                    <a:srgbClr val="000000"/>
                                  </a:solidFill>
                                  <a:latin typeface="Cambria Math" panose="02040503050406030204" pitchFamily="18" charset="0"/>
                                  <a:ea typeface="Cambria Math" panose="02040503050406030204" pitchFamily="18" charset="0"/>
                                </a:rPr>
                                <m:t>𝜉</m:t>
                              </m:r>
                            </m:e>
                          </m:d>
                          <m:r>
                            <a:rPr lang="en-US" altLang="zh-CN" sz="2800" b="0" i="1" smtClean="0">
                              <a:solidFill>
                                <a:srgbClr val="000000"/>
                              </a:solidFill>
                              <a:latin typeface="Cambria Math" panose="02040503050406030204" pitchFamily="18" charset="0"/>
                              <a:ea typeface="Cambria Math" panose="02040503050406030204" pitchFamily="18" charset="0"/>
                            </a:rPr>
                            <m:t>]</m:t>
                          </m:r>
                        </m:e>
                      </m:func>
                    </m:oMath>
                  </m:oMathPara>
                </a14:m>
                <a:endParaRPr lang="en-US" dirty="0"/>
              </a:p>
            </p:txBody>
          </p:sp>
        </mc:Choice>
        <mc:Fallback xmlns="">
          <p:sp>
            <p:nvSpPr>
              <p:cNvPr id="14" name="矩形 13">
                <a:extLst>
                  <a:ext uri="{FF2B5EF4-FFF2-40B4-BE49-F238E27FC236}">
                    <a16:creationId xmlns:a16="http://schemas.microsoft.com/office/drawing/2014/main" id="{CE86E329-0B2B-42E2-8F11-078BE284BD64}"/>
                  </a:ext>
                </a:extLst>
              </p:cNvPr>
              <p:cNvSpPr>
                <a:spLocks noRot="1" noChangeAspect="1" noMove="1" noResize="1" noEditPoints="1" noAdjustHandles="1" noChangeArrowheads="1" noChangeShapeType="1" noTextEdit="1"/>
              </p:cNvSpPr>
              <p:nvPr/>
            </p:nvSpPr>
            <p:spPr>
              <a:xfrm>
                <a:off x="5271672" y="2236855"/>
                <a:ext cx="2612318" cy="705450"/>
              </a:xfrm>
              <a:prstGeom prst="rect">
                <a:avLst/>
              </a:prstGeom>
              <a:blipFill>
                <a:blip r:embed="rId5"/>
                <a:stretch>
                  <a:fillRect/>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184F09D8-53A8-477C-A1F3-C9F2B2797D3F}"/>
              </a:ext>
            </a:extLst>
          </p:cNvPr>
          <p:cNvSpPr txBox="1"/>
          <p:nvPr/>
        </p:nvSpPr>
        <p:spPr>
          <a:xfrm>
            <a:off x="502251" y="4468424"/>
            <a:ext cx="11405723" cy="369332"/>
          </a:xfrm>
          <a:prstGeom prst="rect">
            <a:avLst/>
          </a:prstGeom>
          <a:noFill/>
        </p:spPr>
        <p:txBody>
          <a:bodyPr wrap="square">
            <a:spAutoFit/>
          </a:bodyPr>
          <a:lstStyle/>
          <a:p>
            <a:r>
              <a:rPr lang="en-US" altLang="zh-CN" sz="1800" b="0" i="0" u="none" strike="noStrike" baseline="0" dirty="0">
                <a:latin typeface="Arial" panose="020B0604020202020204" pitchFamily="34" charset="0"/>
                <a:cs typeface="Arial" panose="020B0604020202020204" pitchFamily="34" charset="0"/>
              </a:rPr>
              <a:t>Classical assumptions in stochastic programming:</a:t>
            </a:r>
            <a:endParaRPr lang="zh-CN" altLang="en-US" dirty="0">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9EFE722F-9BBF-419A-8193-CEEBC1B56450}"/>
              </a:ext>
            </a:extLst>
          </p:cNvPr>
          <p:cNvSpPr txBox="1"/>
          <p:nvPr/>
        </p:nvSpPr>
        <p:spPr>
          <a:xfrm>
            <a:off x="604587" y="4882253"/>
            <a:ext cx="11303389" cy="369332"/>
          </a:xfrm>
          <a:prstGeom prst="rect">
            <a:avLst/>
          </a:prstGeom>
          <a:noFill/>
        </p:spPr>
        <p:txBody>
          <a:bodyPr wrap="square">
            <a:spAutoFit/>
          </a:bodyPr>
          <a:lstStyle/>
          <a:p>
            <a:pPr marL="285750" indent="-285750" algn="l">
              <a:buFont typeface="Arial" panose="020B0604020202020204" pitchFamily="34" charset="0"/>
              <a:buChar char="•"/>
            </a:pPr>
            <a:r>
              <a:rPr lang="en-US" altLang="zh-CN" sz="1800" b="0" i="0" u="none" strike="noStrike" baseline="0" dirty="0">
                <a:solidFill>
                  <a:srgbClr val="000000"/>
                </a:solidFill>
                <a:latin typeface="Arial" panose="020B0604020202020204" pitchFamily="34" charset="0"/>
                <a:cs typeface="Arial" panose="020B0604020202020204" pitchFamily="34" charset="0"/>
              </a:rPr>
              <a:t>The probability distribution of the random parameter vector is </a:t>
            </a:r>
            <a:r>
              <a:rPr lang="en-US" altLang="zh-CN" sz="1800" b="0" i="0" u="none" strike="noStrike" baseline="0" dirty="0">
                <a:solidFill>
                  <a:srgbClr val="0000FF"/>
                </a:solidFill>
                <a:latin typeface="Arial" panose="020B0604020202020204" pitchFamily="34" charset="0"/>
                <a:cs typeface="Arial" panose="020B0604020202020204" pitchFamily="34" charset="0"/>
              </a:rPr>
              <a:t>independent of decisions </a:t>
            </a:r>
            <a:endParaRPr lang="zh-CN" altLang="en-US" dirty="0">
              <a:latin typeface="Arial" panose="020B0604020202020204" pitchFamily="34" charset="0"/>
              <a:cs typeface="Arial" panose="020B0604020202020204" pitchFamily="34" charset="0"/>
            </a:endParaRPr>
          </a:p>
        </p:txBody>
      </p:sp>
      <p:sp>
        <p:nvSpPr>
          <p:cNvPr id="18" name="文本框 17">
            <a:extLst>
              <a:ext uri="{FF2B5EF4-FFF2-40B4-BE49-F238E27FC236}">
                <a16:creationId xmlns:a16="http://schemas.microsoft.com/office/drawing/2014/main" id="{59CC6CA6-4D95-4812-A91C-6DF67DEBB72D}"/>
              </a:ext>
            </a:extLst>
          </p:cNvPr>
          <p:cNvSpPr txBox="1"/>
          <p:nvPr/>
        </p:nvSpPr>
        <p:spPr>
          <a:xfrm>
            <a:off x="604587" y="5293529"/>
            <a:ext cx="11303389" cy="646331"/>
          </a:xfrm>
          <a:prstGeom prst="rect">
            <a:avLst/>
          </a:prstGeom>
          <a:noFill/>
        </p:spPr>
        <p:txBody>
          <a:bodyPr wrap="square">
            <a:spAutoFit/>
          </a:bodyPr>
          <a:lstStyle/>
          <a:p>
            <a:pPr marL="285750" indent="-285750" algn="l">
              <a:buFont typeface="Arial" panose="020B0604020202020204" pitchFamily="34" charset="0"/>
              <a:buChar char="•"/>
            </a:pPr>
            <a:r>
              <a:rPr lang="en-US" altLang="zh-CN" sz="1800" b="0" i="0" u="none" strike="noStrike" baseline="0" dirty="0">
                <a:solidFill>
                  <a:srgbClr val="000000"/>
                </a:solidFill>
                <a:latin typeface="Arial" panose="020B0604020202020204" pitchFamily="34" charset="0"/>
                <a:cs typeface="Arial" panose="020B0604020202020204" pitchFamily="34" charset="0"/>
              </a:rPr>
              <a:t>The </a:t>
            </a:r>
            <a:r>
              <a:rPr lang="en-US" altLang="zh-CN" sz="1800" b="0" i="0" u="none" strike="noStrike" baseline="0" dirty="0">
                <a:solidFill>
                  <a:srgbClr val="0000FF"/>
                </a:solidFill>
                <a:latin typeface="Arial" panose="020B0604020202020204" pitchFamily="34" charset="0"/>
                <a:cs typeface="Arial" panose="020B0604020202020204" pitchFamily="34" charset="0"/>
              </a:rPr>
              <a:t>"true" probability distribution </a:t>
            </a:r>
            <a:r>
              <a:rPr lang="en-US" altLang="zh-CN" sz="1800" b="0" i="0" u="none" strike="noStrike" baseline="0" dirty="0">
                <a:solidFill>
                  <a:srgbClr val="000000"/>
                </a:solidFill>
                <a:latin typeface="Arial" panose="020B0604020202020204" pitchFamily="34" charset="0"/>
                <a:cs typeface="Arial" panose="020B0604020202020204" pitchFamily="34" charset="0"/>
              </a:rPr>
              <a:t>of the random parameter vector is </a:t>
            </a:r>
            <a:r>
              <a:rPr lang="en-US" altLang="zh-CN" sz="1800" b="0" i="0" u="none" strike="noStrike" baseline="0" dirty="0">
                <a:solidFill>
                  <a:srgbClr val="0000FF"/>
                </a:solidFill>
                <a:latin typeface="Arial" panose="020B0604020202020204" pitchFamily="34" charset="0"/>
                <a:cs typeface="Arial" panose="020B0604020202020204" pitchFamily="34" charset="0"/>
              </a:rPr>
              <a:t>known </a:t>
            </a:r>
            <a:r>
              <a:rPr lang="en-US" altLang="zh-CN" sz="1800" b="0" i="0" u="none" strike="noStrike" baseline="0" dirty="0">
                <a:solidFill>
                  <a:srgbClr val="000000"/>
                </a:solidFill>
                <a:latin typeface="Arial" panose="020B0604020202020204" pitchFamily="34" charset="0"/>
                <a:cs typeface="Arial" panose="020B0604020202020204" pitchFamily="34" charset="0"/>
              </a:rPr>
              <a:t>relaxing it requires addressing </a:t>
            </a:r>
            <a:r>
              <a:rPr lang="en-US" altLang="zh-CN" sz="1800" b="0" i="0" u="none" strike="noStrike" baseline="0" dirty="0">
                <a:solidFill>
                  <a:srgbClr val="FF0000"/>
                </a:solidFill>
                <a:latin typeface="Arial" panose="020B0604020202020204" pitchFamily="34" charset="0"/>
                <a:cs typeface="Arial" panose="020B0604020202020204" pitchFamily="34" charset="0"/>
              </a:rPr>
              <a:t>distributional uncertainty.</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144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31DD76-CCF5-4C78-A851-6B692BFCA045}"/>
              </a:ext>
            </a:extLst>
          </p:cNvPr>
          <p:cNvSpPr>
            <a:spLocks noChangeArrowheads="1"/>
          </p:cNvSpPr>
          <p:nvPr/>
        </p:nvSpPr>
        <p:spPr bwMode="auto">
          <a:xfrm>
            <a:off x="1524001" y="6010239"/>
            <a:ext cx="9180513" cy="811212"/>
          </a:xfrm>
          <a:prstGeom prst="rect">
            <a:avLst/>
          </a:prstGeom>
          <a:solidFill>
            <a:srgbClr val="7B122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3" name="Rectangle 2">
            <a:extLst>
              <a:ext uri="{FF2B5EF4-FFF2-40B4-BE49-F238E27FC236}">
                <a16:creationId xmlns:a16="http://schemas.microsoft.com/office/drawing/2014/main" id="{5016FA48-B7E8-4EF7-BFC3-D8E74B681B2C}"/>
              </a:ext>
            </a:extLst>
          </p:cNvPr>
          <p:cNvSpPr>
            <a:spLocks noChangeArrowheads="1"/>
          </p:cNvSpPr>
          <p:nvPr/>
        </p:nvSpPr>
        <p:spPr bwMode="auto">
          <a:xfrm>
            <a:off x="1524001" y="6081676"/>
            <a:ext cx="9180513" cy="698500"/>
          </a:xfrm>
          <a:prstGeom prst="rect">
            <a:avLst/>
          </a:prstGeom>
          <a:solidFill>
            <a:srgbClr val="C3092B"/>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endParaRPr>
          </a:p>
        </p:txBody>
      </p:sp>
      <p:pic>
        <p:nvPicPr>
          <p:cNvPr id="3077" name="Picture 5">
            <a:extLst>
              <a:ext uri="{FF2B5EF4-FFF2-40B4-BE49-F238E27FC236}">
                <a16:creationId xmlns:a16="http://schemas.microsoft.com/office/drawing/2014/main" id="{837D7022-9B32-49ED-AA58-706D7F75AB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3950" y="6348413"/>
            <a:ext cx="48641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07C8AA34-295C-48AD-8FB2-64DC3572A5BE}"/>
              </a:ext>
            </a:extLst>
          </p:cNvPr>
          <p:cNvSpPr/>
          <p:nvPr/>
        </p:nvSpPr>
        <p:spPr>
          <a:xfrm>
            <a:off x="1554242" y="1635252"/>
            <a:ext cx="9180513" cy="2585323"/>
          </a:xfrm>
          <a:prstGeom prst="rect">
            <a:avLst/>
          </a:prstGeom>
          <a:noFill/>
        </p:spPr>
        <p:txBody>
          <a:bodyPr wrap="square" lIns="91440" tIns="45720" rIns="91440" bIns="45720">
            <a:spAutoFit/>
          </a:bodyPr>
          <a:lstStyle/>
          <a:p>
            <a:pPr algn="ctr"/>
            <a:r>
              <a:rPr lang="en-US" altLang="zh-CN" sz="5400" b="1" cap="none" spc="0" dirty="0">
                <a:ln w="0"/>
                <a:solidFill>
                  <a:srgbClr val="7030A0"/>
                </a:solidFill>
                <a:effectLst>
                  <a:outerShdw blurRad="38100" dist="25400" dir="5400000" algn="ctr" rotWithShape="0">
                    <a:srgbClr val="6E747A">
                      <a:alpha val="43000"/>
                    </a:srgbClr>
                  </a:outerShdw>
                </a:effectLst>
              </a:rPr>
              <a:t>Thank You Very Much </a:t>
            </a:r>
          </a:p>
          <a:p>
            <a:pPr algn="ctr"/>
            <a:r>
              <a:rPr lang="en-US" altLang="zh-CN" sz="5400" b="1" cap="none" spc="0" dirty="0">
                <a:ln w="0"/>
                <a:solidFill>
                  <a:srgbClr val="7030A0"/>
                </a:solidFill>
                <a:effectLst>
                  <a:outerShdw blurRad="38100" dist="25400" dir="5400000" algn="ctr" rotWithShape="0">
                    <a:srgbClr val="6E747A">
                      <a:alpha val="43000"/>
                    </a:srgbClr>
                  </a:outerShdw>
                </a:effectLst>
              </a:rPr>
              <a:t>for </a:t>
            </a:r>
          </a:p>
          <a:p>
            <a:pPr algn="ctr"/>
            <a:r>
              <a:rPr lang="en-US" altLang="zh-CN" sz="5400" b="1" dirty="0">
                <a:ln w="0"/>
                <a:solidFill>
                  <a:srgbClr val="7030A0"/>
                </a:solidFill>
                <a:effectLst>
                  <a:outerShdw blurRad="38100" dist="25400" dir="5400000" algn="ctr" rotWithShape="0">
                    <a:srgbClr val="6E747A">
                      <a:alpha val="43000"/>
                    </a:srgbClr>
                  </a:outerShdw>
                </a:effectLst>
              </a:rPr>
              <a:t>Y</a:t>
            </a:r>
            <a:r>
              <a:rPr lang="en-US" altLang="zh-CN" sz="5400" b="1" cap="none" spc="0" dirty="0">
                <a:ln w="0"/>
                <a:solidFill>
                  <a:srgbClr val="7030A0"/>
                </a:solidFill>
                <a:effectLst>
                  <a:outerShdw blurRad="38100" dist="25400" dir="5400000" algn="ctr" rotWithShape="0">
                    <a:srgbClr val="6E747A">
                      <a:alpha val="43000"/>
                    </a:srgbClr>
                  </a:outerShdw>
                </a:effectLst>
              </a:rPr>
              <a:t>our Attention !</a:t>
            </a:r>
            <a:endParaRPr lang="zh-CN" altLang="en-US" sz="5400" b="1" cap="none" spc="0" dirty="0">
              <a:ln w="0"/>
              <a:solidFill>
                <a:srgbClr val="7030A0"/>
              </a:solidFill>
              <a:effectLst>
                <a:outerShdw blurRad="38100" dist="25400" dir="5400000" algn="ctr" rotWithShape="0">
                  <a:srgbClr val="6E747A">
                    <a:alpha val="43000"/>
                  </a:srgbClr>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2EF5B78F-B73D-4E42-91CB-31B7E4666B07}"/>
              </a:ext>
            </a:extLst>
          </p:cNvPr>
          <p:cNvSpPr>
            <a:spLocks noGrp="1"/>
          </p:cNvSpPr>
          <p:nvPr>
            <p:ph type="sldNum" sz="quarter" idx="12"/>
          </p:nvPr>
        </p:nvSpPr>
        <p:spPr/>
        <p:txBody>
          <a:bodyPr/>
          <a:lstStyle/>
          <a:p>
            <a:fld id="{4760F0FC-AD0F-4770-B8B3-8B319AEAE5E5}" type="slidenum">
              <a:rPr lang="zh-CN" altLang="en-US" smtClean="0">
                <a:latin typeface="Arial" panose="020B0604020202020204" pitchFamily="34" charset="0"/>
                <a:cs typeface="Arial" panose="020B0604020202020204" pitchFamily="34" charset="0"/>
              </a:rPr>
              <a:pPr/>
              <a:t>51</a:t>
            </a:fld>
            <a:endParaRPr lang="zh-CN" altLang="en-US" dirty="0">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EFEE1769-895E-4E96-91F3-3788A4CDD56C}"/>
              </a:ext>
            </a:extLst>
          </p:cNvPr>
          <p:cNvSpPr txBox="1"/>
          <p:nvPr/>
        </p:nvSpPr>
        <p:spPr>
          <a:xfrm>
            <a:off x="451414" y="957321"/>
            <a:ext cx="11412636" cy="523220"/>
          </a:xfrm>
          <a:prstGeom prst="rect">
            <a:avLst/>
          </a:prstGeom>
          <a:noFill/>
        </p:spPr>
        <p:txBody>
          <a:bodyPr wrap="square">
            <a:spAutoFit/>
          </a:bodyPr>
          <a:lstStyle/>
          <a:p>
            <a:r>
              <a:rPr lang="en-US" altLang="zh-CN" sz="2800" b="1" dirty="0">
                <a:solidFill>
                  <a:srgbClr val="035F78"/>
                </a:solidFill>
                <a:latin typeface="Arial" panose="020B0604020202020204" pitchFamily="34" charset="0"/>
                <a:cs typeface="Arial" panose="020B0604020202020204" pitchFamily="34" charset="0"/>
              </a:rPr>
              <a:t>Conditional value-at-risk in optimization</a:t>
            </a:r>
          </a:p>
        </p:txBody>
      </p:sp>
      <p:sp>
        <p:nvSpPr>
          <p:cNvPr id="37" name="矩形 36">
            <a:extLst>
              <a:ext uri="{FF2B5EF4-FFF2-40B4-BE49-F238E27FC236}">
                <a16:creationId xmlns:a16="http://schemas.microsoft.com/office/drawing/2014/main" id="{E0CF47A4-D3F2-4409-A79C-A2580E838703}"/>
              </a:ext>
            </a:extLst>
          </p:cNvPr>
          <p:cNvSpPr/>
          <p:nvPr/>
        </p:nvSpPr>
        <p:spPr>
          <a:xfrm>
            <a:off x="451414" y="1523669"/>
            <a:ext cx="11412636" cy="707886"/>
          </a:xfrm>
          <a:prstGeom prst="rect">
            <a:avLst/>
          </a:prstGeom>
        </p:spPr>
        <p:txBody>
          <a:bodyPr wrap="square">
            <a:spAutoFit/>
          </a:bodyPr>
          <a:lstStyle/>
          <a:p>
            <a:pPr algn="just"/>
            <a:r>
              <a:rPr lang="en-US" altLang="zh-CN" sz="2000" dirty="0">
                <a:latin typeface="Arial" panose="020B0604020202020204" pitchFamily="34" charset="0"/>
                <a:cs typeface="Arial" panose="020B0604020202020204" pitchFamily="34" charset="0"/>
              </a:rPr>
              <a:t>In problems of optimization under </a:t>
            </a:r>
            <a:r>
              <a:rPr lang="en-US" altLang="zh-CN" sz="2000" dirty="0">
                <a:solidFill>
                  <a:srgbClr val="FF0000"/>
                </a:solidFill>
                <a:latin typeface="Arial" panose="020B0604020202020204" pitchFamily="34" charset="0"/>
                <a:cs typeface="Arial" panose="020B0604020202020204" pitchFamily="34" charset="0"/>
              </a:rPr>
              <a:t>uncertainty</a:t>
            </a:r>
            <a:r>
              <a:rPr lang="en-US" altLang="zh-CN" sz="2000" dirty="0">
                <a:latin typeface="Arial" panose="020B0604020202020204" pitchFamily="34" charset="0"/>
                <a:cs typeface="Arial" panose="020B0604020202020204" pitchFamily="34" charset="0"/>
              </a:rPr>
              <a:t>, </a:t>
            </a:r>
            <a:r>
              <a:rPr lang="en-US" altLang="zh-CN" sz="2000" dirty="0" err="1">
                <a:latin typeface="Arial" panose="020B0604020202020204" pitchFamily="34" charset="0"/>
                <a:cs typeface="Arial" panose="020B0604020202020204" pitchFamily="34" charset="0"/>
              </a:rPr>
              <a:t>CVaR</a:t>
            </a:r>
            <a:r>
              <a:rPr lang="en-US" altLang="zh-CN" sz="2000" dirty="0">
                <a:latin typeface="Arial" panose="020B0604020202020204" pitchFamily="34" charset="0"/>
                <a:cs typeface="Arial" panose="020B0604020202020204" pitchFamily="34" charset="0"/>
              </a:rPr>
              <a:t> can be used in the objective or the constraints, or both.</a:t>
            </a:r>
            <a:endParaRPr lang="zh-CN" altLang="en-US" sz="2000" dirty="0">
              <a:latin typeface="Arial" panose="020B0604020202020204" pitchFamily="34" charset="0"/>
              <a:cs typeface="Arial" panose="020B0604020202020204" pitchFamily="34" charset="0"/>
            </a:endParaRPr>
          </a:p>
        </p:txBody>
      </p:sp>
      <p:sp>
        <p:nvSpPr>
          <p:cNvPr id="38" name="矩形 37">
            <a:extLst>
              <a:ext uri="{FF2B5EF4-FFF2-40B4-BE49-F238E27FC236}">
                <a16:creationId xmlns:a16="http://schemas.microsoft.com/office/drawing/2014/main" id="{5AF2917A-623D-48D4-99A7-D142CED874BA}"/>
              </a:ext>
            </a:extLst>
          </p:cNvPr>
          <p:cNvSpPr/>
          <p:nvPr/>
        </p:nvSpPr>
        <p:spPr>
          <a:xfrm>
            <a:off x="451414" y="2620095"/>
            <a:ext cx="2690608" cy="369332"/>
          </a:xfrm>
          <a:prstGeom prst="rect">
            <a:avLst/>
          </a:prstGeom>
          <a:solidFill>
            <a:schemeClr val="accent5">
              <a:lumMod val="20000"/>
              <a:lumOff val="80000"/>
            </a:schemeClr>
          </a:solidFill>
        </p:spPr>
        <p:txBody>
          <a:bodyPr wrap="square">
            <a:spAutoFit/>
          </a:bodyPr>
          <a:lstStyle/>
          <a:p>
            <a:r>
              <a:rPr lang="en-US" altLang="zh-CN" b="1" dirty="0">
                <a:latin typeface="Arial" panose="020B0604020202020204" pitchFamily="34" charset="0"/>
                <a:cs typeface="Arial" panose="020B0604020202020204" pitchFamily="34" charset="0"/>
              </a:rPr>
              <a:t>Optimization shortcut</a:t>
            </a:r>
            <a:endParaRPr lang="zh-CN" altLang="en-US" b="1" dirty="0">
              <a:latin typeface="Arial" panose="020B0604020202020204" pitchFamily="34" charset="0"/>
              <a:cs typeface="Arial" panose="020B0604020202020204" pitchFamily="34" charset="0"/>
            </a:endParaRPr>
          </a:p>
        </p:txBody>
      </p:sp>
      <p:pic>
        <p:nvPicPr>
          <p:cNvPr id="41" name="图片 40">
            <a:extLst>
              <a:ext uri="{FF2B5EF4-FFF2-40B4-BE49-F238E27FC236}">
                <a16:creationId xmlns:a16="http://schemas.microsoft.com/office/drawing/2014/main" id="{3132F010-D6F6-4D74-851D-6DBB1AC3F715}"/>
              </a:ext>
            </a:extLst>
          </p:cNvPr>
          <p:cNvPicPr>
            <a:picLocks noChangeAspect="1"/>
          </p:cNvPicPr>
          <p:nvPr/>
        </p:nvPicPr>
        <p:blipFill>
          <a:blip r:embed="rId4"/>
          <a:stretch>
            <a:fillRect/>
          </a:stretch>
        </p:blipFill>
        <p:spPr>
          <a:xfrm>
            <a:off x="4169863" y="3157146"/>
            <a:ext cx="4423585" cy="557392"/>
          </a:xfrm>
          <a:prstGeom prst="rect">
            <a:avLst/>
          </a:prstGeom>
        </p:spPr>
      </p:pic>
      <p:pic>
        <p:nvPicPr>
          <p:cNvPr id="42" name="图片 41">
            <a:extLst>
              <a:ext uri="{FF2B5EF4-FFF2-40B4-BE49-F238E27FC236}">
                <a16:creationId xmlns:a16="http://schemas.microsoft.com/office/drawing/2014/main" id="{36F58AB6-E825-4FC2-B41D-B146417B1AE2}"/>
              </a:ext>
            </a:extLst>
          </p:cNvPr>
          <p:cNvPicPr>
            <a:picLocks noChangeAspect="1"/>
          </p:cNvPicPr>
          <p:nvPr/>
        </p:nvPicPr>
        <p:blipFill>
          <a:blip r:embed="rId5"/>
          <a:stretch>
            <a:fillRect/>
          </a:stretch>
        </p:blipFill>
        <p:spPr>
          <a:xfrm>
            <a:off x="1554927" y="4318076"/>
            <a:ext cx="3363092" cy="557392"/>
          </a:xfrm>
          <a:prstGeom prst="rect">
            <a:avLst/>
          </a:prstGeom>
        </p:spPr>
      </p:pic>
      <p:sp>
        <p:nvSpPr>
          <p:cNvPr id="43" name="箭头: 左右 42">
            <a:extLst>
              <a:ext uri="{FF2B5EF4-FFF2-40B4-BE49-F238E27FC236}">
                <a16:creationId xmlns:a16="http://schemas.microsoft.com/office/drawing/2014/main" id="{F1A54E98-2260-4031-9CE2-D714FC1F8993}"/>
              </a:ext>
            </a:extLst>
          </p:cNvPr>
          <p:cNvSpPr/>
          <p:nvPr/>
        </p:nvSpPr>
        <p:spPr bwMode="auto">
          <a:xfrm>
            <a:off x="5097814" y="4318076"/>
            <a:ext cx="1077653" cy="484632"/>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a:ln>
                <a:noFill/>
              </a:ln>
              <a:solidFill>
                <a:schemeClr val="tx1"/>
              </a:solidFill>
              <a:effectLst/>
              <a:latin typeface="Arial" panose="020B0604020202020204" pitchFamily="34" charset="0"/>
              <a:ea typeface="宋体" pitchFamily="2" charset="-122"/>
              <a:cs typeface="Arial" panose="020B0604020202020204" pitchFamily="34" charset="0"/>
            </a:endParaRPr>
          </a:p>
        </p:txBody>
      </p:sp>
      <p:pic>
        <p:nvPicPr>
          <p:cNvPr id="44" name="图片 43">
            <a:extLst>
              <a:ext uri="{FF2B5EF4-FFF2-40B4-BE49-F238E27FC236}">
                <a16:creationId xmlns:a16="http://schemas.microsoft.com/office/drawing/2014/main" id="{CE3A7BD8-93C9-44E9-B3A9-80C6CDA69BAE}"/>
              </a:ext>
            </a:extLst>
          </p:cNvPr>
          <p:cNvPicPr>
            <a:picLocks noChangeAspect="1"/>
          </p:cNvPicPr>
          <p:nvPr/>
        </p:nvPicPr>
        <p:blipFill>
          <a:blip r:embed="rId6"/>
          <a:stretch>
            <a:fillRect/>
          </a:stretch>
        </p:blipFill>
        <p:spPr>
          <a:xfrm>
            <a:off x="9371833" y="4378893"/>
            <a:ext cx="2492217" cy="496575"/>
          </a:xfrm>
          <a:prstGeom prst="rect">
            <a:avLst/>
          </a:prstGeom>
        </p:spPr>
      </p:pic>
      <p:sp>
        <p:nvSpPr>
          <p:cNvPr id="45" name="文本框 44">
            <a:extLst>
              <a:ext uri="{FF2B5EF4-FFF2-40B4-BE49-F238E27FC236}">
                <a16:creationId xmlns:a16="http://schemas.microsoft.com/office/drawing/2014/main" id="{7A1D4F81-7D20-4ED6-9CDB-5CA423EC20E9}"/>
              </a:ext>
            </a:extLst>
          </p:cNvPr>
          <p:cNvSpPr txBox="1"/>
          <p:nvPr/>
        </p:nvSpPr>
        <p:spPr>
          <a:xfrm>
            <a:off x="4216652" y="4345113"/>
            <a:ext cx="45719" cy="276999"/>
          </a:xfrm>
          <a:prstGeom prst="rect">
            <a:avLst/>
          </a:prstGeom>
          <a:noFill/>
        </p:spPr>
        <p:txBody>
          <a:bodyPr wrap="square" lIns="0" tIns="0" rIns="0" bIns="0" rtlCol="0">
            <a:spAutoFit/>
          </a:bodyPr>
          <a:lstStyle/>
          <a:p>
            <a:endParaRPr lang="zh-CN" altLang="en-US" dirty="0">
              <a:latin typeface="Arial" panose="020B0604020202020204" pitchFamily="34" charset="0"/>
              <a:cs typeface="Arial" panose="020B0604020202020204" pitchFamily="34" charset="0"/>
            </a:endParaRPr>
          </a:p>
        </p:txBody>
      </p:sp>
      <p:graphicFrame>
        <p:nvGraphicFramePr>
          <p:cNvPr id="46" name="对象 45">
            <a:extLst>
              <a:ext uri="{FF2B5EF4-FFF2-40B4-BE49-F238E27FC236}">
                <a16:creationId xmlns:a16="http://schemas.microsoft.com/office/drawing/2014/main" id="{D38B3E4B-A5A9-4416-9A4E-67A786261C09}"/>
              </a:ext>
            </a:extLst>
          </p:cNvPr>
          <p:cNvGraphicFramePr>
            <a:graphicFrameLocks noChangeAspect="1"/>
          </p:cNvGraphicFramePr>
          <p:nvPr/>
        </p:nvGraphicFramePr>
        <p:xfrm>
          <a:off x="6355263" y="4378893"/>
          <a:ext cx="2865127" cy="496575"/>
        </p:xfrm>
        <a:graphic>
          <a:graphicData uri="http://schemas.openxmlformats.org/presentationml/2006/ole">
            <mc:AlternateContent xmlns:mc="http://schemas.openxmlformats.org/markup-compatibility/2006">
              <mc:Choice xmlns:v="urn:schemas-microsoft-com:vml" Requires="v">
                <p:oleObj spid="_x0000_s4101" name="Equation" r:id="rId7" imgW="1346040" imgH="317160" progId="Equation.DSMT4">
                  <p:embed/>
                </p:oleObj>
              </mc:Choice>
              <mc:Fallback>
                <p:oleObj name="Equation" r:id="rId7" imgW="1346040" imgH="317160" progId="Equation.DSMT4">
                  <p:embed/>
                  <p:pic>
                    <p:nvPicPr>
                      <p:cNvPr id="46" name="对象 45">
                        <a:extLst>
                          <a:ext uri="{FF2B5EF4-FFF2-40B4-BE49-F238E27FC236}">
                            <a16:creationId xmlns:a16="http://schemas.microsoft.com/office/drawing/2014/main" id="{D38B3E4B-A5A9-4416-9A4E-67A786261C09}"/>
                          </a:ext>
                        </a:extLst>
                      </p:cNvPr>
                      <p:cNvPicPr/>
                      <p:nvPr/>
                    </p:nvPicPr>
                    <p:blipFill>
                      <a:blip r:embed="rId8"/>
                      <a:stretch>
                        <a:fillRect/>
                      </a:stretch>
                    </p:blipFill>
                    <p:spPr>
                      <a:xfrm>
                        <a:off x="6355263" y="4378893"/>
                        <a:ext cx="2865127" cy="496575"/>
                      </a:xfrm>
                      <a:prstGeom prst="rect">
                        <a:avLst/>
                      </a:prstGeom>
                    </p:spPr>
                  </p:pic>
                </p:oleObj>
              </mc:Fallback>
            </mc:AlternateContent>
          </a:graphicData>
        </a:graphic>
      </p:graphicFrame>
      <p:sp>
        <p:nvSpPr>
          <p:cNvPr id="47" name="矩形 46">
            <a:extLst>
              <a:ext uri="{FF2B5EF4-FFF2-40B4-BE49-F238E27FC236}">
                <a16:creationId xmlns:a16="http://schemas.microsoft.com/office/drawing/2014/main" id="{E0D4419F-79A1-46EE-8E92-64EF795D566B}"/>
              </a:ext>
            </a:extLst>
          </p:cNvPr>
          <p:cNvSpPr/>
          <p:nvPr/>
        </p:nvSpPr>
        <p:spPr>
          <a:xfrm>
            <a:off x="451414" y="5418081"/>
            <a:ext cx="11618825" cy="369332"/>
          </a:xfrm>
          <a:prstGeom prst="rect">
            <a:avLst/>
          </a:prstGeom>
        </p:spPr>
        <p:txBody>
          <a:bodyPr wrap="square">
            <a:spAutoFit/>
          </a:bodyPr>
          <a:lstStyle/>
          <a:p>
            <a:r>
              <a:rPr lang="en-US" altLang="zh-CN" dirty="0" err="1">
                <a:latin typeface="Arial" panose="020B0604020202020204" pitchFamily="34" charset="0"/>
                <a:cs typeface="Arial" panose="020B0604020202020204" pitchFamily="34" charset="0"/>
              </a:rPr>
              <a:t>CVaR</a:t>
            </a:r>
            <a:r>
              <a:rPr lang="en-US" altLang="zh-CN" dirty="0">
                <a:latin typeface="Arial" panose="020B0604020202020204" pitchFamily="34" charset="0"/>
                <a:cs typeface="Arial" panose="020B0604020202020204" pitchFamily="34" charset="0"/>
              </a:rPr>
              <a:t> accounts for losses exceeding </a:t>
            </a:r>
            <a:r>
              <a:rPr lang="en-US" altLang="zh-CN" dirty="0" err="1">
                <a:latin typeface="Arial" panose="020B0604020202020204" pitchFamily="34" charset="0"/>
                <a:cs typeface="Arial" panose="020B0604020202020204" pitchFamily="34" charset="0"/>
              </a:rPr>
              <a:t>VaR.</a:t>
            </a:r>
            <a:r>
              <a:rPr lang="en-US" altLang="zh-CN" dirty="0">
                <a:latin typeface="Arial" panose="020B0604020202020204" pitchFamily="34" charset="0"/>
                <a:cs typeface="Arial" panose="020B0604020202020204" pitchFamily="34" charset="0"/>
              </a:rPr>
              <a:t>  </a:t>
            </a:r>
            <a:r>
              <a:rPr lang="en-US" altLang="zh-CN" dirty="0">
                <a:solidFill>
                  <a:srgbClr val="FF0000"/>
                </a:solidFill>
                <a:latin typeface="Arial" panose="020B0604020202020204" pitchFamily="34" charset="0"/>
                <a:cs typeface="Arial" panose="020B0604020202020204" pitchFamily="34" charset="0"/>
              </a:rPr>
              <a:t>So when </a:t>
            </a:r>
            <a:r>
              <a:rPr kumimoji="1" lang="en-US" altLang="zh-CN" dirty="0" err="1">
                <a:solidFill>
                  <a:srgbClr val="FF0000"/>
                </a:solidFill>
                <a:latin typeface="Arial" panose="020B0604020202020204" pitchFamily="34" charset="0"/>
                <a:cs typeface="Arial" panose="020B0604020202020204" pitchFamily="34" charset="0"/>
              </a:rPr>
              <a:t>CVaR</a:t>
            </a:r>
            <a:r>
              <a:rPr kumimoji="1" lang="en-US" altLang="zh-CN" dirty="0">
                <a:solidFill>
                  <a:srgbClr val="FF0000"/>
                </a:solidFill>
                <a:latin typeface="Arial" panose="020B0604020202020204" pitchFamily="34" charset="0"/>
                <a:cs typeface="Arial" panose="020B0604020202020204" pitchFamily="34" charset="0"/>
              </a:rPr>
              <a:t> is considering, </a:t>
            </a:r>
            <a:r>
              <a:rPr kumimoji="1" lang="en-US" altLang="zh-CN" dirty="0" err="1">
                <a:solidFill>
                  <a:srgbClr val="FF0000"/>
                </a:solidFill>
                <a:latin typeface="Arial" panose="020B0604020202020204" pitchFamily="34" charset="0"/>
                <a:cs typeface="Arial" panose="020B0604020202020204" pitchFamily="34" charset="0"/>
              </a:rPr>
              <a:t>VaR</a:t>
            </a:r>
            <a:r>
              <a:rPr kumimoji="1" lang="en-US" altLang="zh-CN" dirty="0">
                <a:solidFill>
                  <a:srgbClr val="FF0000"/>
                </a:solidFill>
                <a:latin typeface="Arial" panose="020B0604020202020204" pitchFamily="34" charset="0"/>
                <a:cs typeface="Arial" panose="020B0604020202020204" pitchFamily="34" charset="0"/>
              </a:rPr>
              <a:t> can be ignored</a:t>
            </a:r>
            <a:endParaRPr lang="en-US" altLang="zh-CN" dirty="0">
              <a:solidFill>
                <a:srgbClr val="FF0000"/>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11B67537-6466-4429-8BDE-29A31C2D4F5E}"/>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DRO and Risk Aversion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604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D6DC8801-7861-41B3-AE93-918A3CD2249B}"/>
              </a:ext>
            </a:extLst>
          </p:cNvPr>
          <p:cNvSpPr>
            <a:spLocks noGrp="1"/>
          </p:cNvSpPr>
          <p:nvPr>
            <p:ph type="sldNum" sz="quarter" idx="12"/>
          </p:nvPr>
        </p:nvSpPr>
        <p:spPr/>
        <p:txBody>
          <a:bodyPr/>
          <a:lstStyle/>
          <a:p>
            <a:fld id="{4760F0FC-AD0F-4770-B8B3-8B319AEAE5E5}" type="slidenum">
              <a:rPr lang="zh-CN" altLang="en-US" smtClean="0"/>
              <a:pPr/>
              <a:t>6</a:t>
            </a:fld>
            <a:endParaRPr lang="zh-CN" altLang="en-US" dirty="0"/>
          </a:p>
        </p:txBody>
      </p:sp>
      <p:sp>
        <p:nvSpPr>
          <p:cNvPr id="4" name="文本框 3">
            <a:extLst>
              <a:ext uri="{FF2B5EF4-FFF2-40B4-BE49-F238E27FC236}">
                <a16:creationId xmlns:a16="http://schemas.microsoft.com/office/drawing/2014/main" id="{BCB91299-0CF7-4619-8B60-7C866EE811AA}"/>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Introduction: Robust Optimization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1187A09-DAB8-4E9F-9BD9-6DE6B4543EFD}"/>
              </a:ext>
            </a:extLst>
          </p:cNvPr>
          <p:cNvSpPr txBox="1"/>
          <p:nvPr/>
        </p:nvSpPr>
        <p:spPr>
          <a:xfrm>
            <a:off x="502251" y="906109"/>
            <a:ext cx="11421041"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7030A0"/>
                </a:solidFill>
                <a:latin typeface="Times New Roman" panose="02020603050405020304" pitchFamily="18" charset="0"/>
                <a:cs typeface="Times New Roman" panose="02020603050405020304" pitchFamily="18" charset="0"/>
              </a:rPr>
              <a:t>Robust Optimization (RO)</a:t>
            </a:r>
          </a:p>
        </p:txBody>
      </p: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A2F7B9A-38B1-4C91-A67C-791418400FEA}"/>
                  </a:ext>
                </a:extLst>
              </p:cNvPr>
              <p:cNvSpPr txBox="1"/>
              <p:nvPr/>
            </p:nvSpPr>
            <p:spPr>
              <a:xfrm>
                <a:off x="502251" y="1544141"/>
                <a:ext cx="11421043" cy="64633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altLang="zh-CN" dirty="0">
                    <a:latin typeface="Arial" pitchFamily="34" charset="0"/>
                    <a:ea typeface="宋体" pitchFamily="2" charset="-122"/>
                  </a:rPr>
                  <a:t>The probability distribution of random parameter is unknown, but its </a:t>
                </a:r>
                <a:r>
                  <a:rPr lang="en-US" altLang="zh-CN" dirty="0">
                    <a:solidFill>
                      <a:srgbClr val="FF0000"/>
                    </a:solidFill>
                    <a:latin typeface="Arial" pitchFamily="34" charset="0"/>
                    <a:ea typeface="宋体" pitchFamily="2" charset="-122"/>
                  </a:rPr>
                  <a:t>fluctuation range </a:t>
                </a:r>
                <a:r>
                  <a:rPr lang="en-US" altLang="zh-CN" dirty="0">
                    <a:latin typeface="Arial" pitchFamily="34" charset="0"/>
                    <a:ea typeface="宋体" pitchFamily="2" charset="-122"/>
                  </a:rPr>
                  <a:t>is known. Objective is to find a decision </a:t>
                </a:r>
                <a14:m>
                  <m:oMath xmlns:m="http://schemas.openxmlformats.org/officeDocument/2006/math">
                    <m:r>
                      <a:rPr lang="en-US" altLang="zh-CN">
                        <a:latin typeface="Cambria Math" panose="02040503050406030204" pitchFamily="18" charset="0"/>
                        <a:ea typeface="宋体" pitchFamily="2" charset="-122"/>
                      </a:rPr>
                      <m:t>𝑥</m:t>
                    </m:r>
                    <m:r>
                      <a:rPr lang="en-US" altLang="zh-CN">
                        <a:latin typeface="Cambria Math" panose="02040503050406030204" pitchFamily="18" charset="0"/>
                        <a:ea typeface="宋体" pitchFamily="2" charset="-122"/>
                      </a:rPr>
                      <m:t> </m:t>
                    </m:r>
                  </m:oMath>
                </a14:m>
                <a:r>
                  <a:rPr lang="en-US" altLang="zh-CN" dirty="0">
                    <a:latin typeface="Arial" pitchFamily="34" charset="0"/>
                    <a:ea typeface="宋体" pitchFamily="2" charset="-122"/>
                  </a:rPr>
                  <a:t>that minimizes </a:t>
                </a:r>
                <a:r>
                  <a:rPr lang="en-US" altLang="zh-CN" dirty="0">
                    <a:solidFill>
                      <a:srgbClr val="FF0000"/>
                    </a:solidFill>
                    <a:latin typeface="Arial" pitchFamily="34" charset="0"/>
                    <a:ea typeface="宋体" pitchFamily="2" charset="-122"/>
                  </a:rPr>
                  <a:t>the worst-case expected cost </a:t>
                </a:r>
                <a:r>
                  <a:rPr lang="en-US" altLang="zh-CN" dirty="0">
                    <a:latin typeface="Arial" pitchFamily="34" charset="0"/>
                    <a:ea typeface="宋体" pitchFamily="2" charset="-122"/>
                  </a:rPr>
                  <a:t>over an </a:t>
                </a:r>
                <a:r>
                  <a:rPr lang="en-US" altLang="zh-CN" dirty="0">
                    <a:solidFill>
                      <a:srgbClr val="FF0000"/>
                    </a:solidFill>
                    <a:latin typeface="Arial" pitchFamily="34" charset="0"/>
                    <a:ea typeface="宋体" pitchFamily="2" charset="-122"/>
                  </a:rPr>
                  <a:t>uncertainty set.</a:t>
                </a:r>
              </a:p>
            </p:txBody>
          </p:sp>
        </mc:Choice>
        <mc:Fallback xmlns="">
          <p:sp>
            <p:nvSpPr>
              <p:cNvPr id="12" name="文本框 11">
                <a:extLst>
                  <a:ext uri="{FF2B5EF4-FFF2-40B4-BE49-F238E27FC236}">
                    <a16:creationId xmlns:a16="http://schemas.microsoft.com/office/drawing/2014/main" id="{6A2F7B9A-38B1-4C91-A67C-791418400FEA}"/>
                  </a:ext>
                </a:extLst>
              </p:cNvPr>
              <p:cNvSpPr txBox="1">
                <a:spLocks noRot="1" noChangeAspect="1" noMove="1" noResize="1" noEditPoints="1" noAdjustHandles="1" noChangeArrowheads="1" noChangeShapeType="1" noTextEdit="1"/>
              </p:cNvSpPr>
              <p:nvPr/>
            </p:nvSpPr>
            <p:spPr>
              <a:xfrm>
                <a:off x="502251" y="1544141"/>
                <a:ext cx="11421043" cy="646331"/>
              </a:xfrm>
              <a:prstGeom prst="rect">
                <a:avLst/>
              </a:prstGeom>
              <a:blipFill>
                <a:blip r:embed="rId3"/>
                <a:stretch>
                  <a:fillRect l="-427" t="-4717" b="-1415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F32469F3-C0E6-4FC9-95ED-7B2290DDD5FE}"/>
                  </a:ext>
                </a:extLst>
              </p:cNvPr>
              <p:cNvSpPr/>
              <p:nvPr/>
            </p:nvSpPr>
            <p:spPr>
              <a:xfrm>
                <a:off x="649197" y="2257227"/>
                <a:ext cx="11421042" cy="2554930"/>
              </a:xfrm>
              <a:prstGeom prst="rect">
                <a:avLst/>
              </a:prstGeom>
            </p:spPr>
            <p:txBody>
              <a:bodyPr wrap="square">
                <a:spAutoFit/>
              </a:bodyPr>
              <a:lstStyle/>
              <a:p>
                <a:pPr algn="ctr" fontAlgn="base">
                  <a:spcBef>
                    <a:spcPct val="0"/>
                  </a:spcBef>
                  <a:spcAft>
                    <a:spcPct val="0"/>
                  </a:spcAft>
                  <a:buFont typeface="Arial" pitchFamily="34" charset="0"/>
                  <a:buNone/>
                </a:pPr>
                <a:r>
                  <a:rPr lang="en-US" sz="2800" i="1" dirty="0">
                    <a:solidFill>
                      <a:srgbClr val="000000"/>
                    </a:solidFill>
                    <a:latin typeface="Cambria Math" panose="02040503050406030204" pitchFamily="18" charset="0"/>
                    <a:ea typeface="宋体" pitchFamily="2" charset="-122"/>
                  </a:rPr>
                  <a:t>                                               </a:t>
                </a:r>
                <a14:m>
                  <m:oMath xmlns:m="http://schemas.openxmlformats.org/officeDocument/2006/math">
                    <m:func>
                      <m:funcPr>
                        <m:ctrlPr>
                          <a:rPr lang="en-US" altLang="zh-CN" sz="2800" i="1" smtClean="0">
                            <a:solidFill>
                              <a:srgbClr val="000000"/>
                            </a:solidFill>
                            <a:latin typeface="Cambria Math" panose="02040503050406030204" pitchFamily="18" charset="0"/>
                          </a:rPr>
                        </m:ctrlPr>
                      </m:funcPr>
                      <m:fName>
                        <m:limLow>
                          <m:limLowPr>
                            <m:ctrlPr>
                              <a:rPr lang="en-US" altLang="zh-CN" sz="2800" i="1">
                                <a:solidFill>
                                  <a:srgbClr val="000000"/>
                                </a:solidFill>
                                <a:latin typeface="Cambria Math" panose="02040503050406030204" pitchFamily="18" charset="0"/>
                              </a:rPr>
                            </m:ctrlPr>
                          </m:limLowPr>
                          <m:e>
                            <m:r>
                              <m:rPr>
                                <m:sty m:val="p"/>
                              </m:rPr>
                              <a:rPr lang="en-US" altLang="zh-CN" sz="2800">
                                <a:solidFill>
                                  <a:srgbClr val="000000"/>
                                </a:solidFill>
                                <a:latin typeface="Cambria Math" panose="02040503050406030204" pitchFamily="18" charset="0"/>
                              </a:rPr>
                              <m:t>min</m:t>
                            </m:r>
                          </m:e>
                          <m:lim>
                            <m:r>
                              <a:rPr lang="en-US" altLang="zh-CN" sz="2800" i="1">
                                <a:solidFill>
                                  <a:srgbClr val="000000"/>
                                </a:solidFill>
                                <a:latin typeface="Cambria Math" panose="02040503050406030204" pitchFamily="18" charset="0"/>
                              </a:rPr>
                              <m:t>𝑥</m:t>
                            </m:r>
                            <m:r>
                              <a:rPr lang="en-US" altLang="zh-CN" sz="2800" i="1">
                                <a:solidFill>
                                  <a:srgbClr val="000000"/>
                                </a:solidFill>
                                <a:latin typeface="Cambria Math" panose="02040503050406030204" pitchFamily="18" charset="0"/>
                                <a:ea typeface="Cambria Math" panose="02040503050406030204" pitchFamily="18" charset="0"/>
                              </a:rPr>
                              <m:t>∈</m:t>
                            </m:r>
                            <m:r>
                              <a:rPr lang="zh-CN" altLang="en-US" sz="2800" i="1">
                                <a:solidFill>
                                  <a:srgbClr val="000000"/>
                                </a:solidFill>
                                <a:latin typeface="Cambria Math" panose="02040503050406030204" pitchFamily="18" charset="0"/>
                              </a:rPr>
                              <m:t>𝜒</m:t>
                            </m:r>
                            <m:r>
                              <m:rPr>
                                <m:nor/>
                              </m:rPr>
                              <a:rPr lang="en-US" altLang="zh-CN" sz="2800" dirty="0">
                                <a:solidFill>
                                  <a:srgbClr val="000000"/>
                                </a:solidFill>
                                <a:latin typeface="Arial" pitchFamily="34" charset="0"/>
                                <a:ea typeface="宋体" pitchFamily="2" charset="-122"/>
                              </a:rPr>
                              <m:t> </m:t>
                            </m:r>
                          </m:lim>
                        </m:limLow>
                      </m:fName>
                      <m:e>
                        <m:limLow>
                          <m:limLowPr>
                            <m:ctrlPr>
                              <a:rPr lang="en-US" altLang="zh-CN" sz="2800" i="1" smtClean="0">
                                <a:solidFill>
                                  <a:schemeClr val="tx1"/>
                                </a:solidFill>
                                <a:latin typeface="Cambria Math" panose="02040503050406030204" pitchFamily="18" charset="0"/>
                              </a:rPr>
                            </m:ctrlPr>
                          </m:limLowPr>
                          <m:e>
                            <m:r>
                              <m:rPr>
                                <m:sty m:val="p"/>
                              </m:rPr>
                              <a:rPr lang="en-US" altLang="zh-CN" sz="2800">
                                <a:solidFill>
                                  <a:schemeClr val="tx1"/>
                                </a:solidFill>
                                <a:latin typeface="Cambria Math" panose="02040503050406030204" pitchFamily="18" charset="0"/>
                              </a:rPr>
                              <m:t>max</m:t>
                            </m:r>
                          </m:e>
                          <m:lim>
                            <m:r>
                              <a:rPr lang="zh-CN" altLang="en-US" sz="2800" i="1" smtClean="0">
                                <a:solidFill>
                                  <a:schemeClr val="tx1"/>
                                </a:solidFill>
                                <a:latin typeface="Cambria Math" panose="02040503050406030204" pitchFamily="18" charset="0"/>
                              </a:rPr>
                              <m:t>𝜉</m:t>
                            </m:r>
                            <m:r>
                              <a:rPr lang="en-US" altLang="zh-CN" sz="2800" i="1">
                                <a:solidFill>
                                  <a:schemeClr val="tx1"/>
                                </a:solidFill>
                                <a:latin typeface="Cambria Math" panose="02040503050406030204" pitchFamily="18" charset="0"/>
                                <a:ea typeface="Cambria Math" panose="02040503050406030204" pitchFamily="18" charset="0"/>
                              </a:rPr>
                              <m:t>∈</m:t>
                            </m:r>
                            <m:r>
                              <a:rPr lang="en-US" altLang="zh-CN" sz="2800" b="0" i="1" smtClean="0">
                                <a:solidFill>
                                  <a:schemeClr val="tx1"/>
                                </a:solidFill>
                                <a:latin typeface="Cambria Math" panose="02040503050406030204" pitchFamily="18" charset="0"/>
                                <a:ea typeface="Cambria Math" panose="02040503050406030204" pitchFamily="18" charset="0"/>
                              </a:rPr>
                              <m:t>𝑈</m:t>
                            </m:r>
                          </m:lim>
                        </m:limLow>
                        <m:r>
                          <a:rPr lang="en-US" altLang="zh-CN" sz="2800" b="0" i="1" smtClean="0">
                            <a:solidFill>
                              <a:srgbClr val="FF0000"/>
                            </a:solidFill>
                            <a:latin typeface="Cambria Math" panose="02040503050406030204" pitchFamily="18" charset="0"/>
                          </a:rPr>
                          <m:t> </m:t>
                        </m:r>
                        <m:r>
                          <a:rPr lang="en-US" altLang="zh-CN" sz="2800" i="1">
                            <a:solidFill>
                              <a:srgbClr val="000000"/>
                            </a:solidFill>
                            <a:latin typeface="Cambria Math" panose="02040503050406030204" pitchFamily="18" charset="0"/>
                          </a:rPr>
                          <m:t>h</m:t>
                        </m:r>
                      </m:e>
                    </m:func>
                    <m:d>
                      <m:dPr>
                        <m:ctrlPr>
                          <a:rPr lang="en-US" altLang="zh-CN" sz="2800" i="1">
                            <a:solidFill>
                              <a:srgbClr val="000000"/>
                            </a:solidFill>
                            <a:latin typeface="Cambria Math" panose="02040503050406030204" pitchFamily="18" charset="0"/>
                          </a:rPr>
                        </m:ctrlPr>
                      </m:dPr>
                      <m:e>
                        <m:r>
                          <a:rPr lang="en-US" altLang="zh-CN" sz="2800" i="1">
                            <a:solidFill>
                              <a:srgbClr val="000000"/>
                            </a:solidFill>
                            <a:latin typeface="Cambria Math" panose="02040503050406030204" pitchFamily="18" charset="0"/>
                          </a:rPr>
                          <m:t>𝑥</m:t>
                        </m:r>
                        <m:r>
                          <a:rPr lang="en-US" altLang="zh-CN" sz="2800" i="1">
                            <a:solidFill>
                              <a:srgbClr val="000000"/>
                            </a:solidFill>
                            <a:latin typeface="Cambria Math" panose="02040503050406030204" pitchFamily="18" charset="0"/>
                          </a:rPr>
                          <m:t>,</m:t>
                        </m:r>
                        <m:r>
                          <a:rPr lang="en-US" altLang="zh-CN" sz="2800" i="1">
                            <a:solidFill>
                              <a:srgbClr val="FF0000"/>
                            </a:solidFill>
                            <a:latin typeface="Cambria Math" panose="02040503050406030204" pitchFamily="18" charset="0"/>
                            <a:ea typeface="Cambria Math" panose="02040503050406030204" pitchFamily="18" charset="0"/>
                          </a:rPr>
                          <m:t>𝜉</m:t>
                        </m:r>
                      </m:e>
                    </m:d>
                  </m:oMath>
                </a14:m>
                <a:r>
                  <a:rPr lang="en-US" sz="2800" i="1" dirty="0">
                    <a:solidFill>
                      <a:srgbClr val="000000"/>
                    </a:solidFill>
                    <a:latin typeface="Cambria Math" panose="02040503050406030204" pitchFamily="18" charset="0"/>
                    <a:ea typeface="宋体" pitchFamily="2" charset="-122"/>
                  </a:rPr>
                  <a:t>                                                             </a:t>
                </a:r>
                <a:r>
                  <a:rPr lang="en-US" sz="2800" i="1" dirty="0">
                    <a:solidFill>
                      <a:schemeClr val="bg1"/>
                    </a:solidFill>
                    <a:latin typeface="Cambria Math" panose="02040503050406030204" pitchFamily="18" charset="0"/>
                    <a:ea typeface="宋体" pitchFamily="2" charset="-122"/>
                  </a:rPr>
                  <a:t> </a:t>
                </a:r>
                <a:r>
                  <a:rPr lang="en-US" sz="2000" b="1" dirty="0">
                    <a:solidFill>
                      <a:schemeClr val="bg1"/>
                    </a:solidFill>
                    <a:latin typeface="Arial" pitchFamily="34" charset="0"/>
                    <a:ea typeface="宋体" pitchFamily="2" charset="-122"/>
                  </a:rPr>
                  <a:t>(2)</a:t>
                </a:r>
                <a:endParaRPr lang="en-US" sz="2800" i="1" dirty="0">
                  <a:solidFill>
                    <a:schemeClr val="bg1"/>
                  </a:solidFill>
                  <a:latin typeface="Cambria Math" panose="02040503050406030204" pitchFamily="18" charset="0"/>
                  <a:ea typeface="宋体" pitchFamily="2" charset="-122"/>
                </a:endParaRPr>
              </a:p>
              <a:p>
                <a:pPr algn="just" fontAlgn="base">
                  <a:spcBef>
                    <a:spcPct val="0"/>
                  </a:spcBef>
                  <a:spcAft>
                    <a:spcPct val="0"/>
                  </a:spcAft>
                  <a:buFont typeface="Arial" pitchFamily="34" charset="0"/>
                  <a:buNone/>
                </a:pPr>
                <a:endParaRPr lang="en-US" sz="2000" i="1" dirty="0">
                  <a:solidFill>
                    <a:srgbClr val="000000"/>
                  </a:solidFill>
                  <a:latin typeface="Cambria Math" panose="02040503050406030204" pitchFamily="18" charset="0"/>
                </a:endParaRPr>
              </a:p>
              <a:p>
                <a:pPr algn="just" fontAlgn="base">
                  <a:spcBef>
                    <a:spcPct val="0"/>
                  </a:spcBef>
                  <a:spcAft>
                    <a:spcPct val="0"/>
                  </a:spcAft>
                  <a:buFont typeface="Arial" pitchFamily="34" charset="0"/>
                  <a:buNone/>
                </a:pPr>
                <a14:m>
                  <m:oMath xmlns:m="http://schemas.openxmlformats.org/officeDocument/2006/math">
                    <m:r>
                      <a:rPr lang="en-US" sz="2000" i="1">
                        <a:solidFill>
                          <a:srgbClr val="000000"/>
                        </a:solidFill>
                        <a:latin typeface="Cambria Math" panose="02040503050406030204" pitchFamily="18" charset="0"/>
                      </a:rPr>
                      <m:t>𝑥</m:t>
                    </m:r>
                  </m:oMath>
                </a14:m>
                <a:r>
                  <a:rPr lang="en-US" sz="2000" dirty="0">
                    <a:solidFill>
                      <a:srgbClr val="000000"/>
                    </a:solidFill>
                    <a:latin typeface="Arial" pitchFamily="34" charset="0"/>
                    <a:ea typeface="宋体" pitchFamily="2" charset="-122"/>
                  </a:rPr>
                  <a:t>          --</a:t>
                </a:r>
                <a:r>
                  <a:rPr lang="en-US" altLang="zh-CN" sz="2000" dirty="0">
                    <a:solidFill>
                      <a:srgbClr val="000000"/>
                    </a:solidFill>
                    <a:latin typeface="Arial" pitchFamily="34" charset="0"/>
                    <a:ea typeface="宋体" pitchFamily="2" charset="-122"/>
                  </a:rPr>
                  <a:t> Decision variables</a:t>
                </a:r>
                <a:endParaRPr lang="en-US" sz="2000" dirty="0">
                  <a:solidFill>
                    <a:srgbClr val="000000"/>
                  </a:solidFill>
                  <a:latin typeface="Arial" pitchFamily="34" charset="0"/>
                  <a:ea typeface="宋体" pitchFamily="2" charset="-122"/>
                </a:endParaRPr>
              </a:p>
              <a:p>
                <a:pPr algn="just" fontAlgn="base">
                  <a:spcBef>
                    <a:spcPct val="0"/>
                  </a:spcBef>
                  <a:spcAft>
                    <a:spcPct val="0"/>
                  </a:spcAft>
                  <a:buFont typeface="Arial" pitchFamily="34" charset="0"/>
                  <a:buNone/>
                </a:pPr>
                <a14:m>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rPr>
                      <m:t>𝜉</m:t>
                    </m:r>
                  </m:oMath>
                </a14:m>
                <a:r>
                  <a:rPr lang="en-US" altLang="zh-CN" sz="2000" dirty="0">
                    <a:solidFill>
                      <a:srgbClr val="000000"/>
                    </a:solidFill>
                    <a:latin typeface="Arial" pitchFamily="34" charset="0"/>
                    <a:ea typeface="宋体" pitchFamily="2" charset="-122"/>
                  </a:rPr>
                  <a:t>          -- Uncertain Parameter</a:t>
                </a:r>
              </a:p>
              <a:p>
                <a:pPr algn="just" fontAlgn="base">
                  <a:spcBef>
                    <a:spcPct val="0"/>
                  </a:spcBef>
                  <a:spcAft>
                    <a:spcPct val="0"/>
                  </a:spcAft>
                  <a:buFont typeface="Arial" pitchFamily="34" charset="0"/>
                  <a:buNone/>
                </a:pPr>
                <a14:m>
                  <m:oMath xmlns:m="http://schemas.openxmlformats.org/officeDocument/2006/math">
                    <m:r>
                      <a:rPr lang="zh-CN" altLang="en-US" sz="2000" i="1">
                        <a:solidFill>
                          <a:srgbClr val="000000"/>
                        </a:solidFill>
                        <a:latin typeface="Cambria Math" panose="02040503050406030204" pitchFamily="18" charset="0"/>
                      </a:rPr>
                      <m:t>𝜒</m:t>
                    </m:r>
                  </m:oMath>
                </a14:m>
                <a:r>
                  <a:rPr lang="en-US" altLang="zh-CN" sz="2000" dirty="0">
                    <a:solidFill>
                      <a:srgbClr val="000000"/>
                    </a:solidFill>
                    <a:latin typeface="Arial" pitchFamily="34" charset="0"/>
                    <a:ea typeface="宋体" pitchFamily="2" charset="-122"/>
                  </a:rPr>
                  <a:t>          -- Convex set of feasible solutions</a:t>
                </a:r>
              </a:p>
              <a:p>
                <a:pPr algn="just" fontAlgn="base">
                  <a:spcBef>
                    <a:spcPct val="0"/>
                  </a:spcBef>
                  <a:spcAft>
                    <a:spcPct val="0"/>
                  </a:spcAft>
                  <a:buFont typeface="Arial" pitchFamily="34" charset="0"/>
                  <a:buNone/>
                </a:pPr>
                <a14:m>
                  <m:oMath xmlns:m="http://schemas.openxmlformats.org/officeDocument/2006/math">
                    <m:r>
                      <a:rPr lang="en-US" altLang="zh-CN" sz="2000" b="0" i="1" smtClean="0">
                        <a:solidFill>
                          <a:srgbClr val="000000"/>
                        </a:solidFill>
                        <a:latin typeface="Cambria Math" panose="02040503050406030204" pitchFamily="18" charset="0"/>
                        <a:ea typeface="宋体" pitchFamily="2" charset="-122"/>
                      </a:rPr>
                      <m:t>𝑈</m:t>
                    </m:r>
                  </m:oMath>
                </a14:m>
                <a:r>
                  <a:rPr lang="en-US" altLang="zh-CN" sz="2000" dirty="0">
                    <a:solidFill>
                      <a:srgbClr val="000000"/>
                    </a:solidFill>
                    <a:latin typeface="Arial" pitchFamily="34" charset="0"/>
                    <a:ea typeface="宋体" pitchFamily="2" charset="-122"/>
                  </a:rPr>
                  <a:t>          -- Uncertain set </a:t>
                </a:r>
              </a:p>
              <a:p>
                <a:pPr algn="just" fontAlgn="base">
                  <a:spcBef>
                    <a:spcPct val="0"/>
                  </a:spcBef>
                  <a:spcAft>
                    <a:spcPct val="0"/>
                  </a:spcAft>
                  <a:buFont typeface="Arial" pitchFamily="34" charset="0"/>
                  <a:buNone/>
                </a:pPr>
                <a14:m>
                  <m:oMath xmlns:m="http://schemas.openxmlformats.org/officeDocument/2006/math">
                    <m:r>
                      <a:rPr lang="en-US" sz="2000" i="1">
                        <a:solidFill>
                          <a:srgbClr val="000000"/>
                        </a:solidFill>
                        <a:latin typeface="Cambria Math" panose="02040503050406030204" pitchFamily="18" charset="0"/>
                      </a:rPr>
                      <m:t>h</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ea typeface="Cambria Math" panose="02040503050406030204" pitchFamily="18" charset="0"/>
                          </a:rPr>
                          <m:t>𝜉</m:t>
                        </m:r>
                      </m:e>
                    </m:d>
                  </m:oMath>
                </a14:m>
                <a:r>
                  <a:rPr lang="en-US" altLang="zh-CN" sz="2000" dirty="0">
                    <a:solidFill>
                      <a:srgbClr val="000000"/>
                    </a:solidFill>
                    <a:latin typeface="Arial" pitchFamily="34" charset="0"/>
                    <a:ea typeface="宋体" pitchFamily="2" charset="-122"/>
                  </a:rPr>
                  <a:t>  -- Objective function in</a:t>
                </a:r>
                <a:r>
                  <a:rPr lang="en-US" sz="2000" dirty="0">
                    <a:solidFill>
                      <a:srgbClr val="000000"/>
                    </a:solidFill>
                    <a:latin typeface="Arial" pitchFamily="34" charset="0"/>
                    <a:ea typeface="宋体" pitchFamily="2" charset="-122"/>
                  </a:rPr>
                  <a:t> </a:t>
                </a:r>
                <a14:m>
                  <m:oMath xmlns:m="http://schemas.openxmlformats.org/officeDocument/2006/math">
                    <m:r>
                      <a:rPr lang="en-US" sz="2000" i="1">
                        <a:solidFill>
                          <a:srgbClr val="000000"/>
                        </a:solidFill>
                        <a:latin typeface="Cambria Math" panose="02040503050406030204" pitchFamily="18" charset="0"/>
                      </a:rPr>
                      <m:t>𝑥</m:t>
                    </m:r>
                  </m:oMath>
                </a14:m>
                <a:r>
                  <a:rPr lang="en-US" altLang="zh-CN" sz="2000" dirty="0">
                    <a:solidFill>
                      <a:srgbClr val="000000"/>
                    </a:solidFill>
                    <a:latin typeface="Arial" pitchFamily="34" charset="0"/>
                    <a:ea typeface="宋体" pitchFamily="2" charset="-122"/>
                  </a:rPr>
                  <a:t> that depends on parameters</a:t>
                </a:r>
                <a:r>
                  <a:rPr lang="en-US" sz="2000" dirty="0">
                    <a:solidFill>
                      <a:srgbClr val="000000"/>
                    </a:solidFill>
                    <a:latin typeface="Arial" pitchFamily="34" charset="0"/>
                    <a:ea typeface="Cambria Math" panose="02040503050406030204" pitchFamily="18" charset="0"/>
                  </a:rPr>
                  <a:t> </a:t>
                </a:r>
                <a14:m>
                  <m:oMath xmlns:m="http://schemas.openxmlformats.org/officeDocument/2006/math">
                    <m:r>
                      <a:rPr lang="en-US" sz="2000" i="1">
                        <a:solidFill>
                          <a:srgbClr val="000000"/>
                        </a:solidFill>
                        <a:latin typeface="Cambria Math" panose="02040503050406030204" pitchFamily="18" charset="0"/>
                        <a:ea typeface="Cambria Math" panose="02040503050406030204" pitchFamily="18" charset="0"/>
                      </a:rPr>
                      <m:t>𝜉</m:t>
                    </m:r>
                  </m:oMath>
                </a14:m>
                <a:endParaRPr lang="en-US" altLang="zh-CN" dirty="0">
                  <a:solidFill>
                    <a:srgbClr val="000000"/>
                  </a:solidFill>
                  <a:latin typeface="Arial" pitchFamily="34" charset="0"/>
                  <a:ea typeface="宋体" pitchFamily="2" charset="-122"/>
                </a:endParaRPr>
              </a:p>
            </p:txBody>
          </p:sp>
        </mc:Choice>
        <mc:Fallback xmlns="">
          <p:sp>
            <p:nvSpPr>
              <p:cNvPr id="15" name="矩形 14">
                <a:extLst>
                  <a:ext uri="{FF2B5EF4-FFF2-40B4-BE49-F238E27FC236}">
                    <a16:creationId xmlns:a16="http://schemas.microsoft.com/office/drawing/2014/main" id="{F32469F3-C0E6-4FC9-95ED-7B2290DDD5FE}"/>
                  </a:ext>
                </a:extLst>
              </p:cNvPr>
              <p:cNvSpPr>
                <a:spLocks noRot="1" noChangeAspect="1" noMove="1" noResize="1" noEditPoints="1" noAdjustHandles="1" noChangeArrowheads="1" noChangeShapeType="1" noTextEdit="1"/>
              </p:cNvSpPr>
              <p:nvPr/>
            </p:nvSpPr>
            <p:spPr>
              <a:xfrm>
                <a:off x="649197" y="2257227"/>
                <a:ext cx="11421042" cy="2554930"/>
              </a:xfrm>
              <a:prstGeom prst="rect">
                <a:avLst/>
              </a:prstGeom>
              <a:blipFill>
                <a:blip r:embed="rId4"/>
                <a:stretch>
                  <a:fillRect l="-213" r="-534" b="-3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CC721451-DFF4-49BC-B16B-3E1E181484B9}"/>
                  </a:ext>
                </a:extLst>
              </p:cNvPr>
              <p:cNvSpPr txBox="1"/>
              <p:nvPr/>
            </p:nvSpPr>
            <p:spPr>
              <a:xfrm>
                <a:off x="502249" y="5192383"/>
                <a:ext cx="11421043" cy="1200329"/>
              </a:xfrm>
              <a:prstGeom prst="rect">
                <a:avLst/>
              </a:prstGeom>
              <a:noFill/>
            </p:spPr>
            <p:txBody>
              <a:bodyPr wrap="square">
                <a:spAutoFit/>
              </a:bodyPr>
              <a:lstStyle/>
              <a:p>
                <a:pPr marL="285750" indent="-285750">
                  <a:lnSpc>
                    <a:spcPct val="150000"/>
                  </a:lnSpc>
                  <a:buFont typeface="Arial" panose="020B0604020202020204" pitchFamily="34" charset="0"/>
                  <a:buChar char="•"/>
                  <a:defRPr/>
                </a:pPr>
                <a:r>
                  <a:rPr lang="en-US" altLang="zh-CN" dirty="0">
                    <a:latin typeface="Arial" pitchFamily="34" charset="0"/>
                    <a:ea typeface="宋体" pitchFamily="2" charset="-122"/>
                  </a:rPr>
                  <a:t>First find a decision </a:t>
                </a:r>
                <a14:m>
                  <m:oMath xmlns:m="http://schemas.openxmlformats.org/officeDocument/2006/math">
                    <m:r>
                      <a:rPr lang="en-US" altLang="zh-CN">
                        <a:latin typeface="Cambria Math" panose="02040503050406030204" pitchFamily="18" charset="0"/>
                        <a:ea typeface="宋体" pitchFamily="2" charset="-122"/>
                      </a:rPr>
                      <m:t>𝑥</m:t>
                    </m:r>
                  </m:oMath>
                </a14:m>
                <a:r>
                  <a:rPr lang="en-US" altLang="zh-CN" dirty="0">
                    <a:latin typeface="Arial" pitchFamily="34" charset="0"/>
                    <a:ea typeface="宋体" pitchFamily="2" charset="-122"/>
                  </a:rPr>
                  <a:t> that minimizes the cost.</a:t>
                </a:r>
              </a:p>
              <a:p>
                <a:pPr marL="285750" lvl="0" indent="-285750">
                  <a:lnSpc>
                    <a:spcPct val="150000"/>
                  </a:lnSpc>
                  <a:buFont typeface="Arial" panose="020B0604020202020204" pitchFamily="34" charset="0"/>
                  <a:buChar char="•"/>
                  <a:defRPr/>
                </a:pPr>
                <a:r>
                  <a:rPr lang="en-US" altLang="zh-CN" dirty="0">
                    <a:latin typeface="Arial" pitchFamily="34" charset="0"/>
                    <a:ea typeface="宋体" pitchFamily="2" charset="-122"/>
                  </a:rPr>
                  <a:t>Then a parameter </a:t>
                </a:r>
                <a14:m>
                  <m:oMath xmlns:m="http://schemas.openxmlformats.org/officeDocument/2006/math">
                    <m:r>
                      <a:rPr lang="en-US" altLang="zh-CN" i="1">
                        <a:solidFill>
                          <a:srgbClr val="000000"/>
                        </a:solidFill>
                        <a:latin typeface="Cambria Math" panose="02040503050406030204" pitchFamily="18" charset="0"/>
                        <a:ea typeface="Cambria Math" panose="02040503050406030204" pitchFamily="18" charset="0"/>
                      </a:rPr>
                      <m:t>𝜉</m:t>
                    </m:r>
                  </m:oMath>
                </a14:m>
                <a:r>
                  <a:rPr lang="en-US" altLang="zh-CN" dirty="0">
                    <a:latin typeface="Arial" pitchFamily="34" charset="0"/>
                    <a:ea typeface="宋体" pitchFamily="2" charset="-122"/>
                  </a:rPr>
                  <a:t> which leads to the maximum cost (worst case for given decision)</a:t>
                </a:r>
              </a:p>
              <a:p>
                <a:pPr marR="0" lvl="0" algn="l" defTabSz="914400" rtl="0" eaLnBrk="1" fontAlgn="auto" latinLnBrk="0" hangingPunct="1">
                  <a:lnSpc>
                    <a:spcPct val="100000"/>
                  </a:lnSpc>
                  <a:spcBef>
                    <a:spcPts val="0"/>
                  </a:spcBef>
                  <a:spcAft>
                    <a:spcPts val="0"/>
                  </a:spcAft>
                  <a:buClrTx/>
                  <a:buSzTx/>
                  <a:tabLst/>
                  <a:defRPr/>
                </a:pPr>
                <a:endParaRPr lang="en-US" altLang="zh-CN" dirty="0">
                  <a:latin typeface="Arial" pitchFamily="34" charset="0"/>
                  <a:ea typeface="宋体" pitchFamily="2" charset="-122"/>
                </a:endParaRPr>
              </a:p>
            </p:txBody>
          </p:sp>
        </mc:Choice>
        <mc:Fallback xmlns="">
          <p:sp>
            <p:nvSpPr>
              <p:cNvPr id="8" name="文本框 7">
                <a:extLst>
                  <a:ext uri="{FF2B5EF4-FFF2-40B4-BE49-F238E27FC236}">
                    <a16:creationId xmlns:a16="http://schemas.microsoft.com/office/drawing/2014/main" id="{CC721451-DFF4-49BC-B16B-3E1E181484B9}"/>
                  </a:ext>
                </a:extLst>
              </p:cNvPr>
              <p:cNvSpPr txBox="1">
                <a:spLocks noRot="1" noChangeAspect="1" noMove="1" noResize="1" noEditPoints="1" noAdjustHandles="1" noChangeArrowheads="1" noChangeShapeType="1" noTextEdit="1"/>
              </p:cNvSpPr>
              <p:nvPr/>
            </p:nvSpPr>
            <p:spPr>
              <a:xfrm>
                <a:off x="502249" y="5192383"/>
                <a:ext cx="11421043" cy="1200329"/>
              </a:xfrm>
              <a:prstGeom prst="rect">
                <a:avLst/>
              </a:prstGeom>
              <a:blipFill>
                <a:blip r:embed="rId5"/>
                <a:stretch>
                  <a:fillRect l="-320"/>
                </a:stretch>
              </a:blipFill>
            </p:spPr>
            <p:txBody>
              <a:bodyPr/>
              <a:lstStyle/>
              <a:p>
                <a:r>
                  <a:rPr lang="en-US">
                    <a:noFill/>
                  </a:rPr>
                  <a:t> </a:t>
                </a:r>
              </a:p>
            </p:txBody>
          </p:sp>
        </mc:Fallback>
      </mc:AlternateContent>
    </p:spTree>
    <p:extLst>
      <p:ext uri="{BB962C8B-B14F-4D97-AF65-F5344CB8AC3E}">
        <p14:creationId xmlns:p14="http://schemas.microsoft.com/office/powerpoint/2010/main" val="330117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D942282B-401C-40E3-B98A-941BD50AE6C5}"/>
              </a:ext>
            </a:extLst>
          </p:cNvPr>
          <p:cNvSpPr/>
          <p:nvPr/>
        </p:nvSpPr>
        <p:spPr>
          <a:xfrm>
            <a:off x="585488" y="3390513"/>
            <a:ext cx="3831222" cy="381964"/>
          </a:xfrm>
          <a:prstGeom prst="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noFill/>
            </a:endParaRPr>
          </a:p>
        </p:txBody>
      </p:sp>
      <p:sp>
        <p:nvSpPr>
          <p:cNvPr id="2" name="灯片编号占位符 1">
            <a:extLst>
              <a:ext uri="{FF2B5EF4-FFF2-40B4-BE49-F238E27FC236}">
                <a16:creationId xmlns:a16="http://schemas.microsoft.com/office/drawing/2014/main" id="{D6DC8801-7861-41B3-AE93-918A3CD2249B}"/>
              </a:ext>
            </a:extLst>
          </p:cNvPr>
          <p:cNvSpPr>
            <a:spLocks noGrp="1"/>
          </p:cNvSpPr>
          <p:nvPr>
            <p:ph type="sldNum" sz="quarter" idx="12"/>
          </p:nvPr>
        </p:nvSpPr>
        <p:spPr/>
        <p:txBody>
          <a:bodyPr/>
          <a:lstStyle/>
          <a:p>
            <a:fld id="{4760F0FC-AD0F-4770-B8B3-8B319AEAE5E5}" type="slidenum">
              <a:rPr lang="zh-CN" altLang="en-US" smtClean="0"/>
              <a:pPr/>
              <a:t>7</a:t>
            </a:fld>
            <a:endParaRPr lang="zh-CN" altLang="en-US" dirty="0"/>
          </a:p>
        </p:txBody>
      </p:sp>
      <p:sp>
        <p:nvSpPr>
          <p:cNvPr id="4" name="文本框 3">
            <a:extLst>
              <a:ext uri="{FF2B5EF4-FFF2-40B4-BE49-F238E27FC236}">
                <a16:creationId xmlns:a16="http://schemas.microsoft.com/office/drawing/2014/main" id="{BCB91299-0CF7-4619-8B60-7C866EE811AA}"/>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Introduction: DRO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1187A09-DAB8-4E9F-9BD9-6DE6B4543EFD}"/>
              </a:ext>
            </a:extLst>
          </p:cNvPr>
          <p:cNvSpPr txBox="1"/>
          <p:nvPr/>
        </p:nvSpPr>
        <p:spPr>
          <a:xfrm>
            <a:off x="514283" y="915518"/>
            <a:ext cx="11360883"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err="1">
                <a:solidFill>
                  <a:srgbClr val="7030A0"/>
                </a:solidFill>
                <a:latin typeface="Times New Roman" panose="02020603050405020304" pitchFamily="18" charset="0"/>
                <a:cs typeface="Times New Roman" panose="02020603050405020304" pitchFamily="18" charset="0"/>
              </a:rPr>
              <a:t>Distributionally</a:t>
            </a:r>
            <a:r>
              <a:rPr lang="en-US" altLang="zh-CN" sz="2800" b="1" dirty="0">
                <a:solidFill>
                  <a:srgbClr val="7030A0"/>
                </a:solidFill>
                <a:latin typeface="Times New Roman" panose="02020603050405020304" pitchFamily="18" charset="0"/>
                <a:cs typeface="Times New Roman" panose="02020603050405020304" pitchFamily="18" charset="0"/>
              </a:rPr>
              <a:t> Robust Optimization (DRO)</a:t>
            </a:r>
          </a:p>
        </p:txBody>
      </p:sp>
      <p:sp>
        <p:nvSpPr>
          <p:cNvPr id="8" name="文本框 7">
            <a:extLst>
              <a:ext uri="{FF2B5EF4-FFF2-40B4-BE49-F238E27FC236}">
                <a16:creationId xmlns:a16="http://schemas.microsoft.com/office/drawing/2014/main" id="{19690168-A7A7-4D49-8183-9D52FC1888F3}"/>
              </a:ext>
            </a:extLst>
          </p:cNvPr>
          <p:cNvSpPr txBox="1"/>
          <p:nvPr/>
        </p:nvSpPr>
        <p:spPr>
          <a:xfrm>
            <a:off x="455105" y="1537401"/>
            <a:ext cx="11360883" cy="400110"/>
          </a:xfrm>
          <a:prstGeom prst="rect">
            <a:avLst/>
          </a:prstGeom>
          <a:noFill/>
        </p:spPr>
        <p:txBody>
          <a:bodyPr wrap="square">
            <a:spAutoFit/>
          </a:bodyPr>
          <a:lstStyle/>
          <a:p>
            <a:pPr marL="342900" indent="-342900">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In practice, the random parameters are </a:t>
            </a:r>
            <a:r>
              <a:rPr lang="en-US" altLang="zh-CN" sz="2000" i="1" dirty="0">
                <a:solidFill>
                  <a:srgbClr val="FF0000"/>
                </a:solidFill>
                <a:latin typeface="Arial" panose="020B0604020202020204" pitchFamily="34" charset="0"/>
                <a:cs typeface="Arial" panose="020B0604020202020204" pitchFamily="34" charset="0"/>
              </a:rPr>
              <a:t>uncertain</a:t>
            </a:r>
            <a:r>
              <a:rPr lang="en-US" altLang="zh-CN" sz="2000" dirty="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E09EB74-F2E8-4CC4-9EBF-2A9DDAFE4AF0}"/>
                  </a:ext>
                </a:extLst>
              </p:cNvPr>
              <p:cNvSpPr txBox="1"/>
              <p:nvPr/>
            </p:nvSpPr>
            <p:spPr>
              <a:xfrm>
                <a:off x="376013" y="3125036"/>
                <a:ext cx="11360884" cy="2121222"/>
              </a:xfrm>
              <a:prstGeom prst="rect">
                <a:avLst/>
              </a:prstGeom>
              <a:noFill/>
            </p:spPr>
            <p:txBody>
              <a:bodyPr wrap="square" rtlCol="0">
                <a:spAutoFit/>
              </a:bodyPr>
              <a:lstStyle/>
              <a:p>
                <a:pPr algn="just"/>
                <a:endParaRPr lang="en-US" altLang="zh-CN" dirty="0">
                  <a:solidFill>
                    <a:schemeClr val="tx1"/>
                  </a:solidFill>
                </a:endParaRPr>
              </a:p>
              <a:p>
                <a:pPr algn="just"/>
                <a:r>
                  <a:rPr lang="en-US" altLang="zh-CN" dirty="0">
                    <a:solidFill>
                      <a:schemeClr val="tx1"/>
                    </a:solidFill>
                  </a:rPr>
                  <a:t>    </a:t>
                </a:r>
                <a:r>
                  <a:rPr lang="en-US" altLang="zh-CN" b="1" dirty="0">
                    <a:solidFill>
                      <a:schemeClr val="tx1"/>
                    </a:solidFill>
                  </a:rPr>
                  <a:t>C</a:t>
                </a:r>
                <a:r>
                  <a:rPr lang="en-US" altLang="zh-CN" b="1" dirty="0">
                    <a:latin typeface="Arial" pitchFamily="34" charset="0"/>
                    <a:ea typeface="宋体" pitchFamily="2" charset="-122"/>
                  </a:rPr>
                  <a:t>hoose an </a:t>
                </a:r>
                <a:r>
                  <a:rPr lang="en-US" altLang="zh-CN" b="1" dirty="0">
                    <a:solidFill>
                      <a:srgbClr val="FF0000"/>
                    </a:solidFill>
                    <a:latin typeface="Arial" pitchFamily="34" charset="0"/>
                    <a:ea typeface="宋体" pitchFamily="2" charset="-122"/>
                  </a:rPr>
                  <a:t>intermediate approach </a:t>
                </a:r>
                <a:r>
                  <a:rPr lang="en-US" altLang="zh-CN" dirty="0">
                    <a:latin typeface="Arial" pitchFamily="34" charset="0"/>
                    <a:ea typeface="宋体" pitchFamily="2" charset="-122"/>
                  </a:rPr>
                  <a:t>to obtain a robust form of distributed optimization problem </a:t>
                </a:r>
                <a:r>
                  <a:rPr lang="en-US" altLang="zh-CN" sz="2000" b="1" i="1" dirty="0">
                    <a:solidFill>
                      <a:schemeClr val="tx1"/>
                    </a:solidFill>
                  </a:rPr>
                  <a:t>(DRO):</a:t>
                </a:r>
              </a:p>
              <a:p>
                <a:pPr algn="just"/>
                <a:endParaRPr lang="en-US" altLang="zh-CN" dirty="0">
                  <a:solidFill>
                    <a:schemeClr val="tx1"/>
                  </a:solidFill>
                </a:endParaRPr>
              </a:p>
              <a:p>
                <a:pPr algn="just"/>
                <a:r>
                  <a:rPr lang="en-US" altLang="zh-CN" sz="2800" dirty="0">
                    <a:solidFill>
                      <a:schemeClr val="tx1"/>
                    </a:solidFill>
                  </a:rPr>
                  <a:t>                          </a:t>
                </a:r>
                <a14:m>
                  <m:oMath xmlns:m="http://schemas.openxmlformats.org/officeDocument/2006/math">
                    <m:func>
                      <m:funcPr>
                        <m:ctrlPr>
                          <a:rPr lang="en-US" sz="2800" i="1" smtClean="0">
                            <a:solidFill>
                              <a:schemeClr val="tx1"/>
                            </a:solidFill>
                            <a:latin typeface="Cambria Math" panose="02040503050406030204" pitchFamily="18" charset="0"/>
                          </a:rPr>
                        </m:ctrlPr>
                      </m:funcPr>
                      <m:fName>
                        <m:limLow>
                          <m:limLowPr>
                            <m:ctrlPr>
                              <a:rPr lang="en-US" sz="2800" i="1">
                                <a:solidFill>
                                  <a:schemeClr val="tx1"/>
                                </a:solidFill>
                                <a:latin typeface="Cambria Math" panose="02040503050406030204" pitchFamily="18" charset="0"/>
                              </a:rPr>
                            </m:ctrlPr>
                          </m:limLowPr>
                          <m:e>
                            <m:r>
                              <m:rPr>
                                <m:sty m:val="p"/>
                              </m:rPr>
                              <a:rPr lang="en-US" sz="2800">
                                <a:solidFill>
                                  <a:schemeClr val="tx1"/>
                                </a:solidFill>
                                <a:latin typeface="Cambria Math" panose="02040503050406030204" pitchFamily="18" charset="0"/>
                              </a:rPr>
                              <m:t>min</m:t>
                            </m:r>
                          </m:e>
                          <m:lim>
                            <m:r>
                              <a:rPr lang="en-US" sz="2800" i="1">
                                <a:solidFill>
                                  <a:schemeClr val="tx1"/>
                                </a:solidFill>
                                <a:latin typeface="Cambria Math" panose="02040503050406030204" pitchFamily="18" charset="0"/>
                              </a:rPr>
                              <m:t>𝑥</m:t>
                            </m:r>
                            <m:r>
                              <a:rPr lang="en-US" sz="2800" i="1">
                                <a:solidFill>
                                  <a:schemeClr val="tx1"/>
                                </a:solidFill>
                                <a:latin typeface="Cambria Math" panose="02040503050406030204" pitchFamily="18" charset="0"/>
                                <a:ea typeface="Cambria Math" panose="02040503050406030204" pitchFamily="18" charset="0"/>
                              </a:rPr>
                              <m:t>∈</m:t>
                            </m:r>
                            <m:r>
                              <a:rPr lang="zh-CN" altLang="en-US" sz="2800" i="1">
                                <a:solidFill>
                                  <a:schemeClr val="tx1"/>
                                </a:solidFill>
                                <a:latin typeface="Cambria Math" panose="02040503050406030204" pitchFamily="18" charset="0"/>
                              </a:rPr>
                              <m:t>𝜒</m:t>
                            </m:r>
                            <m:r>
                              <m:rPr>
                                <m:nor/>
                              </m:rPr>
                              <a:rPr lang="en-US" altLang="zh-CN" sz="2800" dirty="0">
                                <a:solidFill>
                                  <a:schemeClr val="tx1"/>
                                </a:solidFill>
                              </a:rPr>
                              <m:t> </m:t>
                            </m:r>
                          </m:lim>
                        </m:limLow>
                      </m:fName>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𝐸</m:t>
                            </m:r>
                          </m:e>
                          <m:sub>
                            <m:r>
                              <a:rPr lang="en-US" sz="2800" i="1">
                                <a:solidFill>
                                  <a:schemeClr val="tx1"/>
                                </a:solidFill>
                                <a:latin typeface="Cambria Math" panose="02040503050406030204" pitchFamily="18" charset="0"/>
                              </a:rPr>
                              <m:t>𝑃</m:t>
                            </m:r>
                          </m:sub>
                        </m:sSub>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h</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𝑥</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𝜉</m:t>
                            </m:r>
                          </m:e>
                        </m:d>
                        <m:r>
                          <a:rPr lang="en-US" sz="2800" i="1">
                            <a:solidFill>
                              <a:schemeClr val="tx1"/>
                            </a:solidFill>
                            <a:latin typeface="Cambria Math" panose="02040503050406030204" pitchFamily="18" charset="0"/>
                          </a:rPr>
                          <m:t>]</m:t>
                        </m:r>
                      </m:e>
                    </m:func>
                  </m:oMath>
                </a14:m>
                <a:r>
                  <a:rPr lang="en-US" altLang="zh-CN" sz="2800" dirty="0">
                    <a:solidFill>
                      <a:schemeClr val="tx1"/>
                    </a:solidFill>
                  </a:rPr>
                  <a:t>          </a:t>
                </a:r>
                <a14:m>
                  <m:oMath xmlns:m="http://schemas.openxmlformats.org/officeDocument/2006/math">
                    <m:func>
                      <m:funcPr>
                        <m:ctrlPr>
                          <a:rPr lang="en-US" altLang="zh-CN" sz="2800" i="1" smtClean="0">
                            <a:solidFill>
                              <a:schemeClr val="tx1"/>
                            </a:solidFill>
                            <a:latin typeface="Cambria Math" panose="02040503050406030204" pitchFamily="18" charset="0"/>
                          </a:rPr>
                        </m:ctrlPr>
                      </m:funcPr>
                      <m:fName>
                        <m:limLow>
                          <m:limLowPr>
                            <m:ctrlPr>
                              <a:rPr lang="en-US" altLang="zh-CN" sz="2800" i="1" smtClean="0">
                                <a:solidFill>
                                  <a:schemeClr val="tx1"/>
                                </a:solidFill>
                                <a:latin typeface="Cambria Math" panose="02040503050406030204" pitchFamily="18" charset="0"/>
                              </a:rPr>
                            </m:ctrlPr>
                          </m:limLowPr>
                          <m:e>
                            <m:r>
                              <m:rPr>
                                <m:sty m:val="p"/>
                              </m:rPr>
                              <a:rPr lang="en-US" altLang="zh-CN" sz="2800" i="0" smtClean="0">
                                <a:solidFill>
                                  <a:schemeClr val="tx1"/>
                                </a:solidFill>
                                <a:latin typeface="Cambria Math" panose="02040503050406030204" pitchFamily="18" charset="0"/>
                              </a:rPr>
                              <m:t>min</m:t>
                            </m:r>
                          </m:e>
                          <m:lim>
                            <m:r>
                              <a:rPr lang="en-US" altLang="zh-CN" sz="2800" b="0" i="1" smtClean="0">
                                <a:solidFill>
                                  <a:schemeClr val="tx1"/>
                                </a:solidFill>
                                <a:latin typeface="Cambria Math" panose="02040503050406030204" pitchFamily="18" charset="0"/>
                              </a:rPr>
                              <m:t>𝑥</m:t>
                            </m:r>
                            <m:r>
                              <a:rPr lang="en-US" altLang="zh-CN" sz="2800" b="0" i="1" smtClean="0">
                                <a:solidFill>
                                  <a:schemeClr val="tx1"/>
                                </a:solidFill>
                                <a:latin typeface="Cambria Math" panose="02040503050406030204" pitchFamily="18" charset="0"/>
                                <a:ea typeface="Cambria Math" panose="02040503050406030204" pitchFamily="18" charset="0"/>
                              </a:rPr>
                              <m:t>∈</m:t>
                            </m:r>
                            <m:r>
                              <a:rPr lang="zh-CN" altLang="en-US" sz="2800" i="1">
                                <a:solidFill>
                                  <a:schemeClr val="tx1"/>
                                </a:solidFill>
                                <a:latin typeface="Cambria Math" panose="02040503050406030204" pitchFamily="18" charset="0"/>
                              </a:rPr>
                              <m:t>𝜒</m:t>
                            </m:r>
                          </m:lim>
                        </m:limLow>
                      </m:fName>
                      <m:e>
                        <m:func>
                          <m:funcPr>
                            <m:ctrlPr>
                              <a:rPr lang="en-US" altLang="zh-CN" sz="2800" i="1" smtClean="0">
                                <a:solidFill>
                                  <a:schemeClr val="tx1"/>
                                </a:solidFill>
                                <a:latin typeface="Cambria Math" panose="02040503050406030204" pitchFamily="18" charset="0"/>
                              </a:rPr>
                            </m:ctrlPr>
                          </m:funcPr>
                          <m:fName>
                            <m:limLow>
                              <m:limLowPr>
                                <m:ctrlPr>
                                  <a:rPr lang="en-US" altLang="zh-CN" sz="2800" i="1" smtClean="0">
                                    <a:solidFill>
                                      <a:srgbClr val="FF0000"/>
                                    </a:solidFill>
                                    <a:latin typeface="Cambria Math" panose="02040503050406030204" pitchFamily="18" charset="0"/>
                                  </a:rPr>
                                </m:ctrlPr>
                              </m:limLowPr>
                              <m:e>
                                <m:r>
                                  <m:rPr>
                                    <m:sty m:val="p"/>
                                  </m:rPr>
                                  <a:rPr lang="en-US" altLang="zh-CN" sz="2800" i="0" smtClean="0">
                                    <a:solidFill>
                                      <a:srgbClr val="FF0000"/>
                                    </a:solidFill>
                                    <a:latin typeface="Cambria Math" panose="02040503050406030204" pitchFamily="18" charset="0"/>
                                  </a:rPr>
                                  <m:t>max</m:t>
                                </m:r>
                              </m:e>
                              <m:lim>
                                <m:r>
                                  <a:rPr lang="en-US" altLang="zh-CN" sz="2800" b="0" i="1" smtClean="0">
                                    <a:solidFill>
                                      <a:srgbClr val="FF0000"/>
                                    </a:solidFill>
                                    <a:latin typeface="Cambria Math" panose="02040503050406030204" pitchFamily="18" charset="0"/>
                                  </a:rPr>
                                  <m:t>𝑃</m:t>
                                </m:r>
                                <m:r>
                                  <a:rPr lang="en-US" altLang="zh-CN" sz="2800" b="0" i="1" smtClean="0">
                                    <a:solidFill>
                                      <a:srgbClr val="FF0000"/>
                                    </a:solidFill>
                                    <a:latin typeface="Cambria Math" panose="02040503050406030204" pitchFamily="18" charset="0"/>
                                    <a:ea typeface="Cambria Math" panose="02040503050406030204" pitchFamily="18" charset="0"/>
                                  </a:rPr>
                                  <m:t>∈</m:t>
                                </m:r>
                                <m:r>
                                  <a:rPr lang="zh-CN" altLang="en-US" sz="2800" i="1">
                                    <a:solidFill>
                                      <a:srgbClr val="FF0000"/>
                                    </a:solidFill>
                                    <a:latin typeface="Cambria Math" panose="02040503050406030204" pitchFamily="18" charset="0"/>
                                  </a:rPr>
                                  <m:t>𝒫</m:t>
                                </m:r>
                              </m:lim>
                            </m:limLow>
                          </m:fName>
                          <m:e>
                            <m:sSub>
                              <m:sSubPr>
                                <m:ctrlPr>
                                  <a:rPr lang="en-US" altLang="zh-CN" sz="2800" i="1" smtClean="0">
                                    <a:solidFill>
                                      <a:schemeClr val="tx1"/>
                                    </a:solidFill>
                                    <a:latin typeface="Cambria Math" panose="02040503050406030204" pitchFamily="18" charset="0"/>
                                  </a:rPr>
                                </m:ctrlPr>
                              </m:sSubPr>
                              <m:e>
                                <m:r>
                                  <a:rPr lang="en-US" altLang="zh-CN" sz="2800" b="0" i="1" smtClean="0">
                                    <a:solidFill>
                                      <a:schemeClr val="tx1"/>
                                    </a:solidFill>
                                    <a:latin typeface="Cambria Math" panose="02040503050406030204" pitchFamily="18" charset="0"/>
                                  </a:rPr>
                                  <m:t>𝐸</m:t>
                                </m:r>
                              </m:e>
                              <m:sub>
                                <m:r>
                                  <a:rPr lang="en-US" altLang="zh-CN" sz="2800" b="0" i="1" smtClean="0">
                                    <a:solidFill>
                                      <a:schemeClr val="tx1"/>
                                    </a:solidFill>
                                    <a:latin typeface="Cambria Math" panose="02040503050406030204" pitchFamily="18" charset="0"/>
                                  </a:rPr>
                                  <m:t>𝑃</m:t>
                                </m:r>
                              </m:sub>
                            </m:sSub>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h</m:t>
                            </m:r>
                            <m:d>
                              <m:dPr>
                                <m:ctrlPr>
                                  <a:rPr lang="en-US" altLang="zh-CN" sz="2800" b="0" i="1" smtClean="0">
                                    <a:solidFill>
                                      <a:schemeClr val="tx1"/>
                                    </a:solidFill>
                                    <a:latin typeface="Cambria Math" panose="02040503050406030204" pitchFamily="18" charset="0"/>
                                  </a:rPr>
                                </m:ctrlPr>
                              </m:dPr>
                              <m:e>
                                <m:r>
                                  <a:rPr lang="en-US" altLang="zh-CN" sz="2800" b="0" i="1" smtClean="0">
                                    <a:solidFill>
                                      <a:schemeClr val="tx1"/>
                                    </a:solidFill>
                                    <a:latin typeface="Cambria Math" panose="02040503050406030204" pitchFamily="18" charset="0"/>
                                  </a:rPr>
                                  <m:t>𝑥</m:t>
                                </m:r>
                                <m:r>
                                  <a:rPr lang="en-US" altLang="zh-CN" sz="2800" b="0" i="1" smtClean="0">
                                    <a:solidFill>
                                      <a:schemeClr val="tx1"/>
                                    </a:solidFill>
                                    <a:latin typeface="Cambria Math" panose="02040503050406030204" pitchFamily="18" charset="0"/>
                                  </a:rPr>
                                  <m:t>,</m:t>
                                </m:r>
                                <m:r>
                                  <a:rPr lang="zh-CN" altLang="en-US" sz="2800" b="0" i="1" smtClean="0">
                                    <a:solidFill>
                                      <a:schemeClr val="tx1"/>
                                    </a:solidFill>
                                    <a:latin typeface="Cambria Math" panose="02040503050406030204" pitchFamily="18" charset="0"/>
                                  </a:rPr>
                                  <m:t>𝜉</m:t>
                                </m:r>
                              </m:e>
                            </m:d>
                            <m:r>
                              <a:rPr lang="en-US" altLang="zh-CN" sz="2800" b="0" i="1" smtClean="0">
                                <a:solidFill>
                                  <a:schemeClr val="tx1"/>
                                </a:solidFill>
                                <a:latin typeface="Cambria Math" panose="02040503050406030204" pitchFamily="18" charset="0"/>
                              </a:rPr>
                              <m:t>]</m:t>
                            </m:r>
                          </m:e>
                        </m:func>
                      </m:e>
                    </m:func>
                  </m:oMath>
                </a14:m>
                <a:endParaRPr lang="en-US" altLang="zh-CN" b="0" i="0" dirty="0">
                  <a:solidFill>
                    <a:schemeClr val="tx1"/>
                  </a:solidFill>
                  <a:latin typeface="Cambria Math" panose="02040503050406030204" pitchFamily="18" charset="0"/>
                </a:endParaRPr>
              </a:p>
              <a:p>
                <a:pPr algn="just"/>
                <a:endParaRPr lang="en-US" altLang="zh-CN" b="0" i="0" dirty="0">
                  <a:solidFill>
                    <a:schemeClr val="tx1"/>
                  </a:solidFill>
                  <a:latin typeface="Cambria Math" panose="02040503050406030204" pitchFamily="18" charset="0"/>
                </a:endParaRPr>
              </a:p>
              <a:p>
                <a:pPr algn="just"/>
                <a:r>
                  <a:rPr lang="en-US" altLang="zh-CN" dirty="0">
                    <a:latin typeface="Arial" pitchFamily="34" charset="0"/>
                    <a:ea typeface="宋体" pitchFamily="2" charset="-122"/>
                  </a:rPr>
                  <a:t>    </a:t>
                </a:r>
                <a14:m>
                  <m:oMath xmlns:m="http://schemas.openxmlformats.org/officeDocument/2006/math">
                    <m:r>
                      <a:rPr lang="en-US" altLang="zh-CN">
                        <a:latin typeface="Cambria Math" panose="02040503050406030204" pitchFamily="18" charset="0"/>
                        <a:ea typeface="宋体" pitchFamily="2" charset="-122"/>
                      </a:rPr>
                      <m:t> </m:t>
                    </m:r>
                    <m:r>
                      <a:rPr lang="zh-CN" altLang="en-US">
                        <a:latin typeface="Cambria Math" panose="02040503050406030204" pitchFamily="18" charset="0"/>
                        <a:ea typeface="宋体" pitchFamily="2" charset="-122"/>
                      </a:rPr>
                      <m:t>𝒫</m:t>
                    </m:r>
                    <m:r>
                      <a:rPr lang="en-US" altLang="zh-CN">
                        <a:latin typeface="Cambria Math" panose="02040503050406030204" pitchFamily="18" charset="0"/>
                        <a:ea typeface="宋体" pitchFamily="2" charset="-122"/>
                      </a:rPr>
                      <m:t> </m:t>
                    </m:r>
                  </m:oMath>
                </a14:m>
                <a:r>
                  <a:rPr lang="en-US" altLang="zh-CN" dirty="0">
                    <a:latin typeface="Arial" pitchFamily="34" charset="0"/>
                    <a:ea typeface="宋体" pitchFamily="2" charset="-122"/>
                  </a:rPr>
                  <a:t>is an uncertain set of probability distributions constructed from the samples.</a:t>
                </a:r>
              </a:p>
            </p:txBody>
          </p:sp>
        </mc:Choice>
        <mc:Fallback xmlns="">
          <p:sp>
            <p:nvSpPr>
              <p:cNvPr id="9" name="文本框 8">
                <a:extLst>
                  <a:ext uri="{FF2B5EF4-FFF2-40B4-BE49-F238E27FC236}">
                    <a16:creationId xmlns:a16="http://schemas.microsoft.com/office/drawing/2014/main" id="{7E09EB74-F2E8-4CC4-9EBF-2A9DDAFE4AF0}"/>
                  </a:ext>
                </a:extLst>
              </p:cNvPr>
              <p:cNvSpPr txBox="1">
                <a:spLocks noRot="1" noChangeAspect="1" noMove="1" noResize="1" noEditPoints="1" noAdjustHandles="1" noChangeArrowheads="1" noChangeShapeType="1" noTextEdit="1"/>
              </p:cNvSpPr>
              <p:nvPr/>
            </p:nvSpPr>
            <p:spPr>
              <a:xfrm>
                <a:off x="376013" y="3125036"/>
                <a:ext cx="11360884" cy="2121222"/>
              </a:xfrm>
              <a:prstGeom prst="rect">
                <a:avLst/>
              </a:prstGeom>
              <a:blipFill>
                <a:blip r:embed="rId3"/>
                <a:stretch>
                  <a:fillRect b="-3736"/>
                </a:stretch>
              </a:blipFill>
            </p:spPr>
            <p:txBody>
              <a:bodyPr/>
              <a:lstStyle/>
              <a:p>
                <a:r>
                  <a:rPr lang="zh-CN" altLang="en-US">
                    <a:noFill/>
                  </a:rPr>
                  <a:t> </a:t>
                </a:r>
              </a:p>
            </p:txBody>
          </p:sp>
        </mc:Fallback>
      </mc:AlternateContent>
      <p:sp>
        <p:nvSpPr>
          <p:cNvPr id="11" name="箭头: 右 10">
            <a:extLst>
              <a:ext uri="{FF2B5EF4-FFF2-40B4-BE49-F238E27FC236}">
                <a16:creationId xmlns:a16="http://schemas.microsoft.com/office/drawing/2014/main" id="{0861089F-76D7-4C22-B5BF-E31DF57154CB}"/>
              </a:ext>
            </a:extLst>
          </p:cNvPr>
          <p:cNvSpPr/>
          <p:nvPr/>
        </p:nvSpPr>
        <p:spPr bwMode="auto">
          <a:xfrm>
            <a:off x="5444673" y="4203158"/>
            <a:ext cx="673951"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
        <p:nvSpPr>
          <p:cNvPr id="12" name="矩形 11">
            <a:extLst>
              <a:ext uri="{FF2B5EF4-FFF2-40B4-BE49-F238E27FC236}">
                <a16:creationId xmlns:a16="http://schemas.microsoft.com/office/drawing/2014/main" id="{362B26CA-7660-47D4-944D-6F5A40040DAA}"/>
              </a:ext>
            </a:extLst>
          </p:cNvPr>
          <p:cNvSpPr/>
          <p:nvPr/>
        </p:nvSpPr>
        <p:spPr bwMode="auto">
          <a:xfrm>
            <a:off x="6165446" y="3915126"/>
            <a:ext cx="3302678" cy="864096"/>
          </a:xfrm>
          <a:prstGeom prst="rect">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49914E7-4891-439B-A678-C2D4499E3B8A}"/>
                  </a:ext>
                </a:extLst>
              </p:cNvPr>
              <p:cNvSpPr txBox="1"/>
              <p:nvPr/>
            </p:nvSpPr>
            <p:spPr>
              <a:xfrm>
                <a:off x="3048965" y="5641136"/>
                <a:ext cx="6094070" cy="646331"/>
              </a:xfrm>
              <a:prstGeom prst="rect">
                <a:avLst/>
              </a:prstGeom>
              <a:solidFill>
                <a:schemeClr val="accent1">
                  <a:lumMod val="20000"/>
                  <a:lumOff val="80000"/>
                </a:schemeClr>
              </a:solidFill>
            </p:spPr>
            <p:txBody>
              <a:bodyPr wrap="square">
                <a:spAutoFit/>
              </a:bodyPr>
              <a:lstStyle/>
              <a:p>
                <a:r>
                  <a:rPr lang="en-US" altLang="zh-CN" sz="1800" b="1" dirty="0">
                    <a:latin typeface="Arial" panose="020B0604020202020204" pitchFamily="34" charset="0"/>
                    <a:cs typeface="Arial" panose="020B0604020202020204" pitchFamily="34" charset="0"/>
                  </a:rPr>
                  <a:t>Objective is </a:t>
                </a:r>
                <a:r>
                  <a:rPr lang="en-US" altLang="zh-CN" b="1" dirty="0">
                    <a:latin typeface="Arial" panose="020B0604020202020204" pitchFamily="34" charset="0"/>
                    <a:cs typeface="Arial" panose="020B0604020202020204" pitchFamily="34" charset="0"/>
                  </a:rPr>
                  <a:t>to </a:t>
                </a:r>
                <a:r>
                  <a:rPr lang="en-US" altLang="zh-CN" sz="1800" b="1" dirty="0">
                    <a:latin typeface="Arial" panose="020B0604020202020204" pitchFamily="34" charset="0"/>
                    <a:cs typeface="Arial" panose="020B0604020202020204" pitchFamily="34" charset="0"/>
                  </a:rPr>
                  <a:t>find a decision </a:t>
                </a:r>
                <a14:m>
                  <m:oMath xmlns:m="http://schemas.openxmlformats.org/officeDocument/2006/math">
                    <m:r>
                      <a:rPr lang="en-US" altLang="zh-CN" sz="1800" b="1" i="1">
                        <a:latin typeface="Cambria Math" panose="02040503050406030204" pitchFamily="18" charset="0"/>
                      </a:rPr>
                      <m:t>𝒙</m:t>
                    </m:r>
                    <m:r>
                      <a:rPr lang="en-US" altLang="zh-CN" sz="1800" b="1" i="1">
                        <a:latin typeface="Cambria Math" panose="02040503050406030204" pitchFamily="18" charset="0"/>
                      </a:rPr>
                      <m:t> </m:t>
                    </m:r>
                  </m:oMath>
                </a14:m>
                <a:r>
                  <a:rPr lang="en-US" altLang="zh-CN" sz="1800" b="1" dirty="0">
                    <a:latin typeface="Arial" panose="020B0604020202020204" pitchFamily="34" charset="0"/>
                    <a:cs typeface="Arial" panose="020B0604020202020204" pitchFamily="34" charset="0"/>
                  </a:rPr>
                  <a:t>that minimizes the </a:t>
                </a:r>
                <a:r>
                  <a:rPr lang="en-US" altLang="zh-CN" sz="1800" b="1" i="1" dirty="0">
                    <a:solidFill>
                      <a:srgbClr val="FF0000"/>
                    </a:solidFill>
                    <a:latin typeface="Arial" panose="020B0604020202020204" pitchFamily="34" charset="0"/>
                    <a:cs typeface="Arial" panose="020B0604020202020204" pitchFamily="34" charset="0"/>
                  </a:rPr>
                  <a:t>worst-case expected cost </a:t>
                </a:r>
                <a:r>
                  <a:rPr lang="en-US" altLang="zh-CN" sz="1800" b="1" dirty="0">
                    <a:latin typeface="Arial" panose="020B0604020202020204" pitchFamily="34" charset="0"/>
                    <a:cs typeface="Arial" panose="020B0604020202020204" pitchFamily="34" charset="0"/>
                  </a:rPr>
                  <a:t>over an </a:t>
                </a:r>
                <a:r>
                  <a:rPr lang="en-US" altLang="zh-CN" sz="1800" b="1" i="1" dirty="0">
                    <a:solidFill>
                      <a:srgbClr val="FF0000"/>
                    </a:solidFill>
                    <a:latin typeface="Arial" panose="020B0604020202020204" pitchFamily="34" charset="0"/>
                    <a:cs typeface="Arial" panose="020B0604020202020204" pitchFamily="34" charset="0"/>
                  </a:rPr>
                  <a:t>ambiguity set</a:t>
                </a:r>
                <a:r>
                  <a:rPr lang="en-US" altLang="zh-CN" sz="1800" b="1" dirty="0">
                    <a:latin typeface="Arial" panose="020B0604020202020204" pitchFamily="34" charset="0"/>
                    <a:cs typeface="Arial" panose="020B0604020202020204" pitchFamily="34" charset="0"/>
                  </a:rPr>
                  <a:t>.</a:t>
                </a:r>
                <a:endParaRPr lang="zh-CN" altLang="en-US" sz="1800" b="1" dirty="0">
                  <a:latin typeface="Arial" panose="020B0604020202020204" pitchFamily="34" charset="0"/>
                  <a:cs typeface="Arial" panose="020B0604020202020204" pitchFamily="34" charset="0"/>
                </a:endParaRPr>
              </a:p>
            </p:txBody>
          </p:sp>
        </mc:Choice>
        <mc:Fallback xmlns="">
          <p:sp>
            <p:nvSpPr>
              <p:cNvPr id="14" name="文本框 13">
                <a:extLst>
                  <a:ext uri="{FF2B5EF4-FFF2-40B4-BE49-F238E27FC236}">
                    <a16:creationId xmlns:a16="http://schemas.microsoft.com/office/drawing/2014/main" id="{949914E7-4891-439B-A678-C2D4499E3B8A}"/>
                  </a:ext>
                </a:extLst>
              </p:cNvPr>
              <p:cNvSpPr txBox="1">
                <a:spLocks noRot="1" noChangeAspect="1" noMove="1" noResize="1" noEditPoints="1" noAdjustHandles="1" noChangeArrowheads="1" noChangeShapeType="1" noTextEdit="1"/>
              </p:cNvSpPr>
              <p:nvPr/>
            </p:nvSpPr>
            <p:spPr>
              <a:xfrm>
                <a:off x="3048965" y="5641136"/>
                <a:ext cx="6094070" cy="646331"/>
              </a:xfrm>
              <a:prstGeom prst="rect">
                <a:avLst/>
              </a:prstGeom>
              <a:blipFill>
                <a:blip r:embed="rId4"/>
                <a:stretch>
                  <a:fillRect l="-800" t="-4717" b="-14151"/>
                </a:stretch>
              </a:blipFill>
            </p:spPr>
            <p:txBody>
              <a:bodyPr/>
              <a:lstStyle/>
              <a:p>
                <a:r>
                  <a:rPr lang="en-US">
                    <a:noFill/>
                  </a:rPr>
                  <a:t> </a:t>
                </a:r>
              </a:p>
            </p:txBody>
          </p:sp>
        </mc:Fallback>
      </mc:AlternateContent>
      <p:sp>
        <p:nvSpPr>
          <p:cNvPr id="13" name="文本框 12">
            <a:extLst>
              <a:ext uri="{FF2B5EF4-FFF2-40B4-BE49-F238E27FC236}">
                <a16:creationId xmlns:a16="http://schemas.microsoft.com/office/drawing/2014/main" id="{C23B21C4-5013-4959-9CD8-3CF6DE1DCB6D}"/>
              </a:ext>
            </a:extLst>
          </p:cNvPr>
          <p:cNvSpPr txBox="1"/>
          <p:nvPr/>
        </p:nvSpPr>
        <p:spPr>
          <a:xfrm>
            <a:off x="514282" y="2343950"/>
            <a:ext cx="11301705" cy="646331"/>
          </a:xfrm>
          <a:prstGeom prst="rect">
            <a:avLst/>
          </a:prstGeom>
          <a:noFill/>
        </p:spPr>
        <p:txBody>
          <a:bodyPr wrap="square">
            <a:spAutoFit/>
          </a:bodyPr>
          <a:lstStyle/>
          <a:p>
            <a:pPr marL="342900" indent="-342900">
              <a:buFont typeface="Arial" panose="020B0604020202020204" pitchFamily="34" charset="0"/>
              <a:buChar char="•"/>
            </a:pPr>
            <a:r>
              <a:rPr lang="en-US" altLang="zh-CN" sz="1800" dirty="0">
                <a:latin typeface="Arial" panose="020B0604020202020204" pitchFamily="34" charset="0"/>
                <a:cs typeface="Arial" panose="020B0604020202020204" pitchFamily="34" charset="0"/>
              </a:rPr>
              <a:t>Although the exact distribution of the random variables may not be known, people usually know </a:t>
            </a:r>
            <a:r>
              <a:rPr lang="en-US" altLang="zh-CN" sz="1800" dirty="0">
                <a:solidFill>
                  <a:srgbClr val="FF0000"/>
                </a:solidFill>
                <a:latin typeface="Arial" panose="020B0604020202020204" pitchFamily="34" charset="0"/>
                <a:cs typeface="Arial" panose="020B0604020202020204" pitchFamily="34" charset="0"/>
              </a:rPr>
              <a:t>partial statistic information</a:t>
            </a:r>
            <a:r>
              <a:rPr lang="en-US" altLang="zh-CN" sz="1800" dirty="0">
                <a:latin typeface="Arial" panose="020B0604020202020204" pitchFamily="34" charset="0"/>
                <a:cs typeface="Arial" panose="020B0604020202020204" pitchFamily="34" charset="0"/>
              </a:rPr>
              <a:t> via </a:t>
            </a:r>
            <a:r>
              <a:rPr lang="en-US" altLang="zh-CN" sz="1800" dirty="0">
                <a:solidFill>
                  <a:srgbClr val="FF0000"/>
                </a:solidFill>
                <a:latin typeface="Arial" panose="020B0604020202020204" pitchFamily="34" charset="0"/>
                <a:cs typeface="Arial" panose="020B0604020202020204" pitchFamily="34" charset="0"/>
              </a:rPr>
              <a:t>certain observed samples</a:t>
            </a:r>
            <a:r>
              <a:rPr lang="en-US" altLang="zh-CN" sz="1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0912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F30FB886-952E-46F7-90E8-CBCD6B79B4CD}"/>
              </a:ext>
            </a:extLst>
          </p:cNvPr>
          <p:cNvSpPr/>
          <p:nvPr/>
        </p:nvSpPr>
        <p:spPr>
          <a:xfrm>
            <a:off x="514282" y="2622349"/>
            <a:ext cx="11258550" cy="16723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灯片编号占位符 1">
            <a:extLst>
              <a:ext uri="{FF2B5EF4-FFF2-40B4-BE49-F238E27FC236}">
                <a16:creationId xmlns:a16="http://schemas.microsoft.com/office/drawing/2014/main" id="{D6DC8801-7861-41B3-AE93-918A3CD2249B}"/>
              </a:ext>
            </a:extLst>
          </p:cNvPr>
          <p:cNvSpPr>
            <a:spLocks noGrp="1"/>
          </p:cNvSpPr>
          <p:nvPr>
            <p:ph type="sldNum" sz="quarter" idx="12"/>
          </p:nvPr>
        </p:nvSpPr>
        <p:spPr>
          <a:xfrm>
            <a:off x="9365948" y="6384631"/>
            <a:ext cx="2743200" cy="365125"/>
          </a:xfrm>
        </p:spPr>
        <p:txBody>
          <a:bodyPr/>
          <a:lstStyle/>
          <a:p>
            <a:fld id="{4760F0FC-AD0F-4770-B8B3-8B319AEAE5E5}" type="slidenum">
              <a:rPr lang="zh-CN" altLang="en-US" smtClean="0"/>
              <a:pPr/>
              <a:t>8</a:t>
            </a:fld>
            <a:endParaRPr lang="zh-CN" altLang="en-US" dirty="0"/>
          </a:p>
        </p:txBody>
      </p:sp>
      <p:sp>
        <p:nvSpPr>
          <p:cNvPr id="4" name="文本框 3">
            <a:extLst>
              <a:ext uri="{FF2B5EF4-FFF2-40B4-BE49-F238E27FC236}">
                <a16:creationId xmlns:a16="http://schemas.microsoft.com/office/drawing/2014/main" id="{BCB91299-0CF7-4619-8B60-7C866EE811AA}"/>
              </a:ext>
            </a:extLst>
          </p:cNvPr>
          <p:cNvSpPr txBox="1"/>
          <p:nvPr/>
        </p:nvSpPr>
        <p:spPr>
          <a:xfrm>
            <a:off x="211873" y="144966"/>
            <a:ext cx="9115166"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Introduction: Uncertainty Sets</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861D3FA7-580D-441C-BA4F-827727B1D9F0}"/>
              </a:ext>
            </a:extLst>
          </p:cNvPr>
          <p:cNvSpPr txBox="1"/>
          <p:nvPr/>
        </p:nvSpPr>
        <p:spPr>
          <a:xfrm>
            <a:off x="514283" y="1059033"/>
            <a:ext cx="9962216" cy="523220"/>
          </a:xfrm>
          <a:prstGeom prst="rect">
            <a:avLst/>
          </a:prstGeom>
          <a:noFill/>
        </p:spPr>
        <p:txBody>
          <a:bodyPr wrap="square" rtlCol="0">
            <a:spAutoFit/>
          </a:bodyPr>
          <a:lstStyle/>
          <a:p>
            <a:pPr marL="457200" indent="-457200">
              <a:buFont typeface="Wingdings" panose="05000000000000000000" pitchFamily="2" charset="2"/>
              <a:buChar char="ü"/>
            </a:pPr>
            <a:r>
              <a:rPr lang="en-US" altLang="zh-CN" sz="2800" b="1" dirty="0">
                <a:solidFill>
                  <a:srgbClr val="7030A0"/>
                </a:solidFill>
                <a:latin typeface="Times New Roman" panose="02020603050405020304" pitchFamily="18" charset="0"/>
                <a:cs typeface="Times New Roman" panose="02020603050405020304" pitchFamily="18" charset="0"/>
              </a:rPr>
              <a:t>Key question: </a:t>
            </a:r>
            <a:r>
              <a:rPr lang="en-US" altLang="zh-CN" sz="2800" b="1" dirty="0">
                <a:solidFill>
                  <a:srgbClr val="FF0000"/>
                </a:solidFill>
                <a:latin typeface="Times New Roman" panose="02020603050405020304" pitchFamily="18" charset="0"/>
                <a:cs typeface="Times New Roman" panose="02020603050405020304" pitchFamily="18" charset="0"/>
              </a:rPr>
              <a:t>How to build ambiguity sets (uncertain sets)?</a:t>
            </a:r>
          </a:p>
        </p:txBody>
      </p:sp>
      <p:sp>
        <p:nvSpPr>
          <p:cNvPr id="46" name="文本框 45">
            <a:extLst>
              <a:ext uri="{FF2B5EF4-FFF2-40B4-BE49-F238E27FC236}">
                <a16:creationId xmlns:a16="http://schemas.microsoft.com/office/drawing/2014/main" id="{3907418A-7827-4A33-98BA-833D9B276081}"/>
              </a:ext>
            </a:extLst>
          </p:cNvPr>
          <p:cNvSpPr txBox="1"/>
          <p:nvPr/>
        </p:nvSpPr>
        <p:spPr>
          <a:xfrm>
            <a:off x="559434" y="1693480"/>
            <a:ext cx="11258551" cy="707886"/>
          </a:xfrm>
          <a:prstGeom prst="rect">
            <a:avLst/>
          </a:prstGeom>
          <a:noFill/>
        </p:spPr>
        <p:txBody>
          <a:bodyPr wrap="square">
            <a:spAutoFit/>
          </a:bodyPr>
          <a:lstStyle/>
          <a:p>
            <a:pPr algn="just"/>
            <a:r>
              <a:rPr lang="en-US" altLang="zh-CN" sz="2000" dirty="0">
                <a:latin typeface="Arial" panose="020B0604020202020204" pitchFamily="34" charset="0"/>
                <a:cs typeface="Arial" panose="020B0604020202020204" pitchFamily="34" charset="0"/>
              </a:rPr>
              <a:t>The probability distribution quantifying the model parameter uncertainty is known </a:t>
            </a:r>
            <a:r>
              <a:rPr lang="en-US" altLang="zh-CN" sz="2000" b="1" i="1" dirty="0">
                <a:latin typeface="Arial" panose="020B0604020202020204" pitchFamily="34" charset="0"/>
                <a:cs typeface="Arial" panose="020B0604020202020204" pitchFamily="34" charset="0"/>
              </a:rPr>
              <a:t>ambiguously</a:t>
            </a:r>
            <a:r>
              <a:rPr lang="en-US" altLang="zh-CN" sz="2000" dirty="0">
                <a:latin typeface="Arial" panose="020B0604020202020204" pitchFamily="34" charset="0"/>
                <a:cs typeface="Arial" panose="020B0604020202020204" pitchFamily="34" charset="0"/>
              </a:rPr>
              <a:t>. </a:t>
            </a:r>
            <a:r>
              <a:rPr lang="en-US" altLang="zh-CN" sz="2000" b="0" i="0" u="none" strike="noStrike" baseline="0" dirty="0">
                <a:solidFill>
                  <a:srgbClr val="000000"/>
                </a:solidFill>
                <a:latin typeface="Arial" panose="020B0604020202020204" pitchFamily="34" charset="0"/>
                <a:cs typeface="Arial" panose="020B0604020202020204" pitchFamily="34" charset="0"/>
              </a:rPr>
              <a:t>When choosing </a:t>
            </a:r>
            <a:r>
              <a:rPr lang="en-US" altLang="zh-CN" sz="2000" dirty="0">
                <a:latin typeface="Arial" panose="020B0604020202020204" pitchFamily="34" charset="0"/>
                <a:cs typeface="Arial" panose="020B0604020202020204" pitchFamily="34" charset="0"/>
              </a:rPr>
              <a:t>ambiguity sets</a:t>
            </a:r>
            <a:r>
              <a:rPr lang="en-US" altLang="zh-CN" sz="2000" b="0" i="0" u="none" strike="noStrike" baseline="0" dirty="0">
                <a:solidFill>
                  <a:srgbClr val="000000"/>
                </a:solidFill>
                <a:latin typeface="Arial" panose="020B0604020202020204" pitchFamily="34" charset="0"/>
                <a:cs typeface="Arial" panose="020B0604020202020204" pitchFamily="34" charset="0"/>
              </a:rPr>
              <a:t>, we need to consider the following:</a:t>
            </a:r>
          </a:p>
        </p:txBody>
      </p:sp>
      <p:sp>
        <p:nvSpPr>
          <p:cNvPr id="48" name="文本框 47">
            <a:extLst>
              <a:ext uri="{FF2B5EF4-FFF2-40B4-BE49-F238E27FC236}">
                <a16:creationId xmlns:a16="http://schemas.microsoft.com/office/drawing/2014/main" id="{3B6362C1-4AED-45AA-B679-F3E97618F60B}"/>
              </a:ext>
            </a:extLst>
          </p:cNvPr>
          <p:cNvSpPr txBox="1"/>
          <p:nvPr/>
        </p:nvSpPr>
        <p:spPr>
          <a:xfrm>
            <a:off x="514282" y="2743673"/>
            <a:ext cx="11348854" cy="1477328"/>
          </a:xfrm>
          <a:prstGeom prst="rect">
            <a:avLst/>
          </a:prstGeom>
          <a:noFill/>
        </p:spPr>
        <p:txBody>
          <a:bodyPr wrap="square">
            <a:spAutoFit/>
          </a:bodyPr>
          <a:lstStyle/>
          <a:p>
            <a:pPr marL="285750" indent="-285750" algn="just">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 Rich enough to contain the </a:t>
            </a:r>
            <a:r>
              <a:rPr lang="en-US" altLang="zh-CN" sz="1800" dirty="0">
                <a:solidFill>
                  <a:srgbClr val="FF0000"/>
                </a:solidFill>
                <a:latin typeface="Arial" panose="020B0604020202020204" pitchFamily="34" charset="0"/>
                <a:cs typeface="Arial" panose="020B0604020202020204" pitchFamily="34" charset="0"/>
              </a:rPr>
              <a:t>true data-generating distribution </a:t>
            </a:r>
            <a:r>
              <a:rPr lang="en-US" altLang="zh-CN" sz="1800" dirty="0">
                <a:latin typeface="Arial" panose="020B0604020202020204" pitchFamily="34" charset="0"/>
                <a:cs typeface="Arial" panose="020B0604020202020204" pitchFamily="34" charset="0"/>
              </a:rPr>
              <a:t>with high confidence. </a:t>
            </a:r>
          </a:p>
          <a:p>
            <a:pPr marL="342900" indent="-342900" algn="just">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Small enough to exclude </a:t>
            </a:r>
            <a:r>
              <a:rPr lang="en-US" altLang="zh-CN" sz="1800" dirty="0">
                <a:solidFill>
                  <a:srgbClr val="FF0000"/>
                </a:solidFill>
                <a:latin typeface="Arial" panose="020B0604020202020204" pitchFamily="34" charset="0"/>
                <a:cs typeface="Arial" panose="020B0604020202020204" pitchFamily="34" charset="0"/>
              </a:rPr>
              <a:t>pathological distributions</a:t>
            </a:r>
            <a:r>
              <a:rPr lang="en-US" altLang="zh-CN" sz="18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en-US" altLang="zh-CN" sz="1800" dirty="0">
                <a:solidFill>
                  <a:srgbClr val="FF0000"/>
                </a:solidFill>
                <a:latin typeface="Arial" panose="020B0604020202020204" pitchFamily="34" charset="0"/>
                <a:cs typeface="Arial" panose="020B0604020202020204" pitchFamily="34" charset="0"/>
              </a:rPr>
              <a:t> Tractability</a:t>
            </a:r>
          </a:p>
          <a:p>
            <a:pPr marL="285750" indent="-285750" algn="just">
              <a:buFont typeface="Wingdings" panose="05000000000000000000" pitchFamily="2" charset="2"/>
              <a:buChar char="Ø"/>
            </a:pPr>
            <a:r>
              <a:rPr lang="en-US" altLang="zh-CN" sz="1800" dirty="0">
                <a:solidFill>
                  <a:srgbClr val="FF0000"/>
                </a:solidFill>
                <a:latin typeface="Arial" panose="020B0604020202020204" pitchFamily="34" charset="0"/>
                <a:cs typeface="Arial" panose="020B0604020202020204" pitchFamily="34" charset="0"/>
              </a:rPr>
              <a:t> Practical (Statistical) Meanings</a:t>
            </a:r>
          </a:p>
          <a:p>
            <a:pPr marL="342900" indent="-342900" algn="just">
              <a:buFont typeface="Wingdings" panose="05000000000000000000" pitchFamily="2" charset="2"/>
              <a:buChar char="Ø"/>
            </a:pPr>
            <a:r>
              <a:rPr lang="en-US" altLang="zh-CN" sz="1800" dirty="0">
                <a:latin typeface="Arial" panose="020B0604020202020204" pitchFamily="34" charset="0"/>
                <a:cs typeface="Arial" panose="020B0604020202020204" pitchFamily="34" charset="0"/>
              </a:rPr>
              <a:t>Performance (the potential loss comparing to the benchmark cases)</a:t>
            </a:r>
          </a:p>
        </p:txBody>
      </p:sp>
      <p:sp>
        <p:nvSpPr>
          <p:cNvPr id="49" name="文本框 48">
            <a:extLst>
              <a:ext uri="{FF2B5EF4-FFF2-40B4-BE49-F238E27FC236}">
                <a16:creationId xmlns:a16="http://schemas.microsoft.com/office/drawing/2014/main" id="{54202A40-6ECA-46A6-9E73-46C4B75EBA13}"/>
              </a:ext>
            </a:extLst>
          </p:cNvPr>
          <p:cNvSpPr txBox="1"/>
          <p:nvPr/>
        </p:nvSpPr>
        <p:spPr>
          <a:xfrm>
            <a:off x="514283" y="4731798"/>
            <a:ext cx="11258550" cy="369332"/>
          </a:xfrm>
          <a:prstGeom prst="rect">
            <a:avLst/>
          </a:prstGeom>
          <a:noFill/>
        </p:spPr>
        <p:txBody>
          <a:bodyPr wrap="square">
            <a:spAutoFit/>
          </a:bodyPr>
          <a:lstStyle/>
          <a:p>
            <a:pPr algn="just"/>
            <a:r>
              <a:rPr lang="en-US" altLang="zh-CN" sz="1800" dirty="0">
                <a:latin typeface="Arial" panose="020B0604020202020204" pitchFamily="34" charset="0"/>
                <a:cs typeface="Arial" panose="020B0604020202020204" pitchFamily="34" charset="0"/>
              </a:rPr>
              <a:t>The form of </a:t>
            </a:r>
            <a:r>
              <a:rPr lang="en-US" altLang="zh-CN" sz="1800" dirty="0">
                <a:solidFill>
                  <a:srgbClr val="FF0000"/>
                </a:solidFill>
                <a:latin typeface="Arial" panose="020B0604020202020204" pitchFamily="34" charset="0"/>
                <a:cs typeface="Arial" panose="020B0604020202020204" pitchFamily="34" charset="0"/>
              </a:rPr>
              <a:t>ambiguity sets </a:t>
            </a:r>
            <a:r>
              <a:rPr lang="en-US" altLang="zh-CN" sz="1800" dirty="0">
                <a:latin typeface="Arial" panose="020B0604020202020204" pitchFamily="34" charset="0"/>
                <a:cs typeface="Arial" panose="020B0604020202020204" pitchFamily="34" charset="0"/>
              </a:rPr>
              <a:t>can be used to classify the </a:t>
            </a:r>
            <a:r>
              <a:rPr lang="en-US" altLang="zh-CN" sz="1800" dirty="0" err="1">
                <a:latin typeface="Arial" panose="020B0604020202020204" pitchFamily="34" charset="0"/>
                <a:cs typeface="Arial" panose="020B0604020202020204" pitchFamily="34" charset="0"/>
              </a:rPr>
              <a:t>distributionally</a:t>
            </a:r>
            <a:r>
              <a:rPr lang="en-US" altLang="zh-CN" sz="1800" dirty="0">
                <a:latin typeface="Arial" panose="020B0604020202020204" pitchFamily="34" charset="0"/>
                <a:cs typeface="Arial" panose="020B0604020202020204" pitchFamily="34" charset="0"/>
              </a:rPr>
              <a:t> robust optimization problems.</a:t>
            </a:r>
            <a:endParaRPr lang="zh-CN" altLang="en-US"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7611E847-E5BA-44CD-BB9E-8056B82A0F25}"/>
                  </a:ext>
                </a:extLst>
              </p:cNvPr>
              <p:cNvSpPr txBox="1"/>
              <p:nvPr/>
            </p:nvSpPr>
            <p:spPr>
              <a:xfrm>
                <a:off x="612320" y="5319836"/>
                <a:ext cx="9418401" cy="369332"/>
              </a:xfrm>
              <a:prstGeom prst="rect">
                <a:avLst/>
              </a:prstGeom>
              <a:noFill/>
            </p:spPr>
            <p:txBody>
              <a:bodyPr wrap="square">
                <a:spAutoFit/>
              </a:bodyPr>
              <a:lstStyle/>
              <a:p>
                <a:pPr marL="285750" indent="-285750">
                  <a:buFont typeface="Arial" panose="020B0604020202020204" pitchFamily="34" charset="0"/>
                  <a:buChar char="•"/>
                </a:pPr>
                <a:r>
                  <a:rPr lang="en-US" altLang="zh-CN" sz="1800" b="1" i="1" dirty="0">
                    <a:solidFill>
                      <a:srgbClr val="FF0000"/>
                    </a:solidFill>
                    <a:ea typeface="Cambria Math" panose="02040503050406030204" pitchFamily="18" charset="0"/>
                    <a:cs typeface="Arial" panose="020B0604020202020204" pitchFamily="34" charset="0"/>
                  </a:rPr>
                  <a:t>Moment-based ambiguity sets :   </a:t>
                </a:r>
                <a14:m>
                  <m:oMath xmlns:m="http://schemas.openxmlformats.org/officeDocument/2006/math">
                    <m:r>
                      <a:rPr lang="zh-CN" altLang="en-US" sz="1800" i="1" smtClean="0">
                        <a:latin typeface="Cambria Math" panose="02040503050406030204" pitchFamily="18" charset="0"/>
                      </a:rPr>
                      <m:t>𝒫</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𝜉</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𝐸</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𝜉</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𝜇</m:t>
                    </m:r>
                    <m:r>
                      <a:rPr lang="en-US" altLang="zh-CN" sz="1800" b="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𝐸</m:t>
                    </m:r>
                    <m:r>
                      <a:rPr lang="en-US" altLang="zh-CN" sz="1800" b="0" i="1" smtClean="0">
                        <a:latin typeface="Cambria Math" panose="02040503050406030204" pitchFamily="18" charset="0"/>
                        <a:ea typeface="Cambria Math" panose="02040503050406030204" pitchFamily="18" charset="0"/>
                      </a:rPr>
                      <m:t>[</m:t>
                    </m:r>
                    <m:sSup>
                      <m:sSupPr>
                        <m:ctrlPr>
                          <a:rPr lang="en-US" altLang="zh-CN" sz="1800" b="0" i="1" smtClean="0">
                            <a:latin typeface="Cambria Math" panose="02040503050406030204" pitchFamily="18" charset="0"/>
                            <a:ea typeface="Cambria Math" panose="02040503050406030204" pitchFamily="18" charset="0"/>
                          </a:rPr>
                        </m:ctrlPr>
                      </m:sSupPr>
                      <m:e>
                        <m:r>
                          <a:rPr lang="en-US" altLang="zh-CN" sz="1800" b="0" i="1" smtClean="0">
                            <a:latin typeface="Cambria Math" panose="02040503050406030204" pitchFamily="18" charset="0"/>
                            <a:ea typeface="Cambria Math" panose="02040503050406030204" pitchFamily="18" charset="0"/>
                          </a:rPr>
                          <m:t>𝜉</m:t>
                        </m:r>
                      </m:e>
                      <m:sup>
                        <m:r>
                          <a:rPr lang="en-US" altLang="zh-CN" sz="1800" b="0" i="1" smtClean="0">
                            <a:latin typeface="Cambria Math" panose="02040503050406030204" pitchFamily="18" charset="0"/>
                            <a:ea typeface="Cambria Math" panose="02040503050406030204" pitchFamily="18" charset="0"/>
                          </a:rPr>
                          <m:t>𝑇</m:t>
                        </m:r>
                      </m:sup>
                    </m:sSup>
                    <m:r>
                      <a:rPr lang="en-US" altLang="zh-CN" sz="1800" b="0" i="1" smtClean="0">
                        <a:latin typeface="Cambria Math" panose="02040503050406030204" pitchFamily="18" charset="0"/>
                        <a:ea typeface="Cambria Math" panose="02040503050406030204" pitchFamily="18" charset="0"/>
                      </a:rPr>
                      <m:t>𝜉</m:t>
                    </m:r>
                    <m:r>
                      <a:rPr lang="en-US" altLang="zh-CN" sz="1800" b="0" i="1" smtClean="0">
                        <a:latin typeface="Cambria Math" panose="02040503050406030204" pitchFamily="18" charset="0"/>
                        <a:ea typeface="Cambria Math" panose="02040503050406030204" pitchFamily="18" charset="0"/>
                      </a:rPr>
                      <m:t>]≤</m:t>
                    </m:r>
                    <m:r>
                      <m:rPr>
                        <m:sty m:val="p"/>
                      </m:rPr>
                      <a:rPr lang="el-GR" altLang="zh-CN" sz="1800" b="0" i="1" smtClean="0">
                        <a:latin typeface="Cambria Math" panose="02040503050406030204" pitchFamily="18" charset="0"/>
                        <a:ea typeface="Cambria Math" panose="02040503050406030204" pitchFamily="18" charset="0"/>
                      </a:rPr>
                      <m:t>Σ</m:t>
                    </m:r>
                    <m:r>
                      <a:rPr lang="en-US" altLang="zh-CN" sz="1800" b="0" i="1" smtClean="0">
                        <a:latin typeface="Cambria Math" panose="02040503050406030204" pitchFamily="18" charset="0"/>
                        <a:ea typeface="Cambria Math" panose="02040503050406030204" pitchFamily="18" charset="0"/>
                      </a:rPr>
                      <m:t>,…} </m:t>
                    </m:r>
                  </m:oMath>
                </a14:m>
                <a:endParaRPr lang="en-US" altLang="zh-CN" sz="1800" b="1" i="1" dirty="0">
                  <a:solidFill>
                    <a:srgbClr val="FF0000"/>
                  </a:solidFill>
                  <a:ea typeface="Cambria Math" panose="02040503050406030204" pitchFamily="18" charset="0"/>
                  <a:cs typeface="Arial" panose="020B0604020202020204" pitchFamily="34" charset="0"/>
                </a:endParaRPr>
              </a:p>
            </p:txBody>
          </p:sp>
        </mc:Choice>
        <mc:Fallback xmlns="">
          <p:sp>
            <p:nvSpPr>
              <p:cNvPr id="50" name="文本框 49">
                <a:extLst>
                  <a:ext uri="{FF2B5EF4-FFF2-40B4-BE49-F238E27FC236}">
                    <a16:creationId xmlns:a16="http://schemas.microsoft.com/office/drawing/2014/main" id="{7611E847-E5BA-44CD-BB9E-8056B82A0F25}"/>
                  </a:ext>
                </a:extLst>
              </p:cNvPr>
              <p:cNvSpPr txBox="1">
                <a:spLocks noRot="1" noChangeAspect="1" noMove="1" noResize="1" noEditPoints="1" noAdjustHandles="1" noChangeArrowheads="1" noChangeShapeType="1" noTextEdit="1"/>
              </p:cNvSpPr>
              <p:nvPr/>
            </p:nvSpPr>
            <p:spPr>
              <a:xfrm>
                <a:off x="612320" y="5319836"/>
                <a:ext cx="9418401" cy="369332"/>
              </a:xfrm>
              <a:prstGeom prst="rect">
                <a:avLst/>
              </a:prstGeom>
              <a:blipFill>
                <a:blip r:embed="rId3"/>
                <a:stretch>
                  <a:fillRect l="-388" t="-10000" b="-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CDAB0536-F658-431F-9B47-5A4D4CD83D84}"/>
                  </a:ext>
                </a:extLst>
              </p:cNvPr>
              <p:cNvSpPr txBox="1"/>
              <p:nvPr/>
            </p:nvSpPr>
            <p:spPr>
              <a:xfrm>
                <a:off x="612320" y="5975922"/>
                <a:ext cx="8543255" cy="376834"/>
              </a:xfrm>
              <a:prstGeom prst="rect">
                <a:avLst/>
              </a:prstGeom>
              <a:noFill/>
            </p:spPr>
            <p:txBody>
              <a:bodyPr wrap="square">
                <a:spAutoFit/>
              </a:bodyPr>
              <a:lstStyle/>
              <a:p>
                <a:pPr marL="285750" indent="-285750">
                  <a:buFont typeface="Arial" panose="020B0604020202020204" pitchFamily="34" charset="0"/>
                  <a:buChar char="•"/>
                </a:pPr>
                <a:r>
                  <a:rPr lang="en-US" altLang="zh-CN" sz="1800" b="1" i="1" dirty="0">
                    <a:solidFill>
                      <a:srgbClr val="FF0000"/>
                    </a:solidFill>
                    <a:ea typeface="Cambria Math" panose="02040503050406030204" pitchFamily="18" charset="0"/>
                    <a:cs typeface="Arial" panose="020B0604020202020204" pitchFamily="34" charset="0"/>
                  </a:rPr>
                  <a:t>Discrepancy-based ambiguity sets:</a:t>
                </a:r>
                <a14:m>
                  <m:oMath xmlns:m="http://schemas.openxmlformats.org/officeDocument/2006/math">
                    <m:r>
                      <a:rPr lang="en-US" altLang="zh-CN" sz="1800" b="1" i="1" smtClean="0">
                        <a:latin typeface="Cambria Math" panose="02040503050406030204" pitchFamily="18" charset="0"/>
                      </a:rPr>
                      <m:t>      </m:t>
                    </m:r>
                    <m:r>
                      <a:rPr lang="zh-CN" altLang="en-US" sz="1800" i="1" smtClean="0">
                        <a:latin typeface="Cambria Math" panose="02040503050406030204" pitchFamily="18" charset="0"/>
                      </a:rPr>
                      <m:t>𝒫</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𝑃</m:t>
                    </m:r>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𝑑</m:t>
                    </m:r>
                    <m:r>
                      <a:rPr lang="en-US" altLang="zh-CN" sz="1800" b="0" i="1" smtClean="0">
                        <a:latin typeface="Cambria Math" panose="02040503050406030204" pitchFamily="18" charset="0"/>
                      </a:rPr>
                      <m:t>(</m:t>
                    </m:r>
                    <m:acc>
                      <m:accPr>
                        <m:chr m:val="̂"/>
                        <m:ctrlPr>
                          <a:rPr lang="en-US" altLang="zh-CN" sz="1800" i="1">
                            <a:latin typeface="Cambria Math" panose="02040503050406030204" pitchFamily="18" charset="0"/>
                          </a:rPr>
                        </m:ctrlPr>
                      </m:acc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𝑁</m:t>
                            </m:r>
                          </m:sub>
                        </m:sSub>
                      </m:e>
                    </m:acc>
                    <m:r>
                      <a:rPr lang="en-US" altLang="zh-CN" sz="1800" b="0" i="1" smtClean="0">
                        <a:latin typeface="Cambria Math" panose="02040503050406030204" pitchFamily="18" charset="0"/>
                      </a:rPr>
                      <m:t>,</m:t>
                    </m:r>
                    <m:r>
                      <a:rPr lang="en-US" altLang="zh-CN" sz="1800" b="0" i="1" smtClean="0">
                        <a:latin typeface="Cambria Math" panose="02040503050406030204" pitchFamily="18" charset="0"/>
                      </a:rPr>
                      <m:t>𝑃</m:t>
                    </m:r>
                    <m:r>
                      <a:rPr lang="en-US" altLang="zh-CN" sz="1800" b="0" i="1" smtClean="0">
                        <a:latin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𝜌</m:t>
                    </m:r>
                    <m:r>
                      <a:rPr lang="en-US" altLang="zh-CN" sz="1800" b="0" i="1" smtClean="0">
                        <a:latin typeface="Cambria Math" panose="02040503050406030204" pitchFamily="18" charset="0"/>
                      </a:rPr>
                      <m:t>}</m:t>
                    </m:r>
                  </m:oMath>
                </a14:m>
                <a:r>
                  <a:rPr lang="en-US" altLang="zh-CN" sz="1800" dirty="0"/>
                  <a:t> </a:t>
                </a:r>
                <a:endParaRPr lang="en-US" altLang="zh-CN" sz="1800" b="1" i="1" dirty="0">
                  <a:solidFill>
                    <a:srgbClr val="FF0000"/>
                  </a:solidFill>
                  <a:ea typeface="Cambria Math" panose="02040503050406030204" pitchFamily="18" charset="0"/>
                  <a:cs typeface="Arial" panose="020B0604020202020204" pitchFamily="34" charset="0"/>
                </a:endParaRPr>
              </a:p>
            </p:txBody>
          </p:sp>
        </mc:Choice>
        <mc:Fallback xmlns="">
          <p:sp>
            <p:nvSpPr>
              <p:cNvPr id="52" name="文本框 51">
                <a:extLst>
                  <a:ext uri="{FF2B5EF4-FFF2-40B4-BE49-F238E27FC236}">
                    <a16:creationId xmlns:a16="http://schemas.microsoft.com/office/drawing/2014/main" id="{CDAB0536-F658-431F-9B47-5A4D4CD83D84}"/>
                  </a:ext>
                </a:extLst>
              </p:cNvPr>
              <p:cNvSpPr txBox="1">
                <a:spLocks noRot="1" noChangeAspect="1" noMove="1" noResize="1" noEditPoints="1" noAdjustHandles="1" noChangeArrowheads="1" noChangeShapeType="1" noTextEdit="1"/>
              </p:cNvSpPr>
              <p:nvPr/>
            </p:nvSpPr>
            <p:spPr>
              <a:xfrm>
                <a:off x="612320" y="5975922"/>
                <a:ext cx="8543255" cy="376834"/>
              </a:xfrm>
              <a:prstGeom prst="rect">
                <a:avLst/>
              </a:prstGeom>
              <a:blipFill>
                <a:blip r:embed="rId4"/>
                <a:stretch>
                  <a:fillRect l="-428" t="-4839" b="-258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62101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C78B537D-EC63-4A70-9DB1-19B2C65E287D}"/>
              </a:ext>
            </a:extLst>
          </p:cNvPr>
          <p:cNvSpPr>
            <a:spLocks noGrp="1"/>
          </p:cNvSpPr>
          <p:nvPr>
            <p:ph type="sldNum" sz="quarter" idx="12"/>
          </p:nvPr>
        </p:nvSpPr>
        <p:spPr/>
        <p:txBody>
          <a:bodyPr/>
          <a:lstStyle/>
          <a:p>
            <a:fld id="{4760F0FC-AD0F-4770-B8B3-8B319AEAE5E5}" type="slidenum">
              <a:rPr lang="zh-CN" altLang="en-US" smtClean="0"/>
              <a:pPr/>
              <a:t>9</a:t>
            </a:fld>
            <a:endParaRPr lang="zh-CN" altLang="en-US" dirty="0"/>
          </a:p>
        </p:txBody>
      </p:sp>
      <p:sp>
        <p:nvSpPr>
          <p:cNvPr id="3" name="矩形 22">
            <a:extLst>
              <a:ext uri="{FF2B5EF4-FFF2-40B4-BE49-F238E27FC236}">
                <a16:creationId xmlns:a16="http://schemas.microsoft.com/office/drawing/2014/main" id="{35FB8EEA-F53D-4E24-8E31-C0FA76048DBB}"/>
              </a:ext>
            </a:extLst>
          </p:cNvPr>
          <p:cNvSpPr>
            <a:spLocks noChangeArrowheads="1"/>
          </p:cNvSpPr>
          <p:nvPr/>
        </p:nvSpPr>
        <p:spPr bwMode="auto">
          <a:xfrm>
            <a:off x="805633" y="1240881"/>
            <a:ext cx="105881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a:t>
            </a:r>
            <a:r>
              <a:rPr lang="en-US" altLang="zh-CN" sz="3200" b="1" dirty="0">
                <a:solidFill>
                  <a:srgbClr val="7030A0"/>
                </a:solidFill>
                <a:latin typeface="Arial" panose="020B0604020202020204" pitchFamily="34" charset="0"/>
                <a:ea typeface="微软雅黑 Light" panose="020B0502040204020203" pitchFamily="34" charset="-122"/>
                <a:cs typeface="Arial" panose="020B0604020202020204" pitchFamily="34" charset="0"/>
              </a:rPr>
              <a:t>Introduction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5" name="文本框 4">
            <a:extLst>
              <a:ext uri="{FF2B5EF4-FFF2-40B4-BE49-F238E27FC236}">
                <a16:creationId xmlns:a16="http://schemas.microsoft.com/office/drawing/2014/main" id="{69F61D15-AF15-4319-BC4F-F534C2115637}"/>
              </a:ext>
            </a:extLst>
          </p:cNvPr>
          <p:cNvSpPr txBox="1"/>
          <p:nvPr/>
        </p:nvSpPr>
        <p:spPr>
          <a:xfrm>
            <a:off x="211873" y="144966"/>
            <a:ext cx="2910468" cy="646331"/>
          </a:xfrm>
          <a:prstGeom prst="rect">
            <a:avLst/>
          </a:prstGeom>
          <a:no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Outline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6" name="矩形 22">
            <a:extLst>
              <a:ext uri="{FF2B5EF4-FFF2-40B4-BE49-F238E27FC236}">
                <a16:creationId xmlns:a16="http://schemas.microsoft.com/office/drawing/2014/main" id="{1B0489BA-3F26-44EE-B4FC-383EEDA1174C}"/>
              </a:ext>
            </a:extLst>
          </p:cNvPr>
          <p:cNvSpPr>
            <a:spLocks noChangeArrowheads="1"/>
          </p:cNvSpPr>
          <p:nvPr/>
        </p:nvSpPr>
        <p:spPr bwMode="auto">
          <a:xfrm>
            <a:off x="805633" y="4349787"/>
            <a:ext cx="113937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2: DRO, Risk Aversion, and </a:t>
            </a:r>
            <a:r>
              <a:rPr lang="en-US" altLang="zh-CN" b="1" dirty="0" err="1">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CVaR</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7" name="矩形 22">
            <a:extLst>
              <a:ext uri="{FF2B5EF4-FFF2-40B4-BE49-F238E27FC236}">
                <a16:creationId xmlns:a16="http://schemas.microsoft.com/office/drawing/2014/main" id="{4E414659-8104-4878-A9EE-A4FAF9DE3618}"/>
              </a:ext>
            </a:extLst>
          </p:cNvPr>
          <p:cNvSpPr>
            <a:spLocks noChangeArrowheads="1"/>
          </p:cNvSpPr>
          <p:nvPr/>
        </p:nvSpPr>
        <p:spPr bwMode="auto">
          <a:xfrm>
            <a:off x="805633" y="1807810"/>
            <a:ext cx="10055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Case 1: Discrepancy-based DRO Optimization</a:t>
            </a:r>
            <a:endParaRPr lang="zh-CN" altLang="en-US"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8" name="矩形 22">
            <a:extLst>
              <a:ext uri="{FF2B5EF4-FFF2-40B4-BE49-F238E27FC236}">
                <a16:creationId xmlns:a16="http://schemas.microsoft.com/office/drawing/2014/main" id="{D7D8CD97-8679-467D-86C6-C316A38D4953}"/>
              </a:ext>
            </a:extLst>
          </p:cNvPr>
          <p:cNvSpPr>
            <a:spLocks noChangeArrowheads="1"/>
          </p:cNvSpPr>
          <p:nvPr/>
        </p:nvSpPr>
        <p:spPr bwMode="auto">
          <a:xfrm>
            <a:off x="805633" y="5523895"/>
            <a:ext cx="7112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Conclusion</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0" name="矩形 22">
            <a:extLst>
              <a:ext uri="{FF2B5EF4-FFF2-40B4-BE49-F238E27FC236}">
                <a16:creationId xmlns:a16="http://schemas.microsoft.com/office/drawing/2014/main" id="{2944B9F2-8137-BB4E-B9C6-B5B4D082E2D9}"/>
              </a:ext>
            </a:extLst>
          </p:cNvPr>
          <p:cNvSpPr>
            <a:spLocks noChangeArrowheads="1"/>
          </p:cNvSpPr>
          <p:nvPr/>
        </p:nvSpPr>
        <p:spPr bwMode="auto">
          <a:xfrm>
            <a:off x="1196691" y="2451526"/>
            <a:ext cx="10606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Wasserstein distance</a:t>
            </a:r>
          </a:p>
        </p:txBody>
      </p:sp>
      <p:sp>
        <p:nvSpPr>
          <p:cNvPr id="13" name="矩形 22">
            <a:extLst>
              <a:ext uri="{FF2B5EF4-FFF2-40B4-BE49-F238E27FC236}">
                <a16:creationId xmlns:a16="http://schemas.microsoft.com/office/drawing/2014/main" id="{23FD59A4-F3B8-4313-8D05-B27B60D95FD7}"/>
              </a:ext>
            </a:extLst>
          </p:cNvPr>
          <p:cNvSpPr>
            <a:spLocks noChangeArrowheads="1"/>
          </p:cNvSpPr>
          <p:nvPr/>
        </p:nvSpPr>
        <p:spPr bwMode="auto">
          <a:xfrm>
            <a:off x="1196692" y="3010833"/>
            <a:ext cx="790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Tractability of  Wasserstein DRO</a:t>
            </a:r>
            <a:endParaRPr lang="zh-CN" altLang="en-US"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4" name="矩形 22">
            <a:extLst>
              <a:ext uri="{FF2B5EF4-FFF2-40B4-BE49-F238E27FC236}">
                <a16:creationId xmlns:a16="http://schemas.microsoft.com/office/drawing/2014/main" id="{947ED5FF-C685-4807-B090-A07D232A9F3F}"/>
              </a:ext>
            </a:extLst>
          </p:cNvPr>
          <p:cNvSpPr>
            <a:spLocks noChangeArrowheads="1"/>
          </p:cNvSpPr>
          <p:nvPr/>
        </p:nvSpPr>
        <p:spPr bwMode="auto">
          <a:xfrm>
            <a:off x="1196691" y="3680310"/>
            <a:ext cx="79052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ü"/>
            </a:pPr>
            <a:r>
              <a:rPr lang="en-US" altLang="zh-CN"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rPr>
              <a:t>   Application I: Computation Offloading </a:t>
            </a:r>
            <a:endParaRPr lang="zh-CN" altLang="en-US" sz="2800" b="1" dirty="0">
              <a:solidFill>
                <a:srgbClr val="FF0000"/>
              </a:solidFill>
              <a:latin typeface="Gill sans MT" panose="020B0502020104020203" pitchFamily="34" charset="0"/>
              <a:ea typeface="华文楷体" panose="02010600040101010101" pitchFamily="2" charset="-122"/>
              <a:cs typeface="Times New Roman" panose="02020603050405020304" pitchFamily="18" charset="0"/>
            </a:endParaRPr>
          </a:p>
        </p:txBody>
      </p:sp>
      <p:sp>
        <p:nvSpPr>
          <p:cNvPr id="12" name="矩形 22">
            <a:extLst>
              <a:ext uri="{FF2B5EF4-FFF2-40B4-BE49-F238E27FC236}">
                <a16:creationId xmlns:a16="http://schemas.microsoft.com/office/drawing/2014/main" id="{F58979FE-60A3-1A45-8899-024CCA410BBA}"/>
              </a:ext>
            </a:extLst>
          </p:cNvPr>
          <p:cNvSpPr>
            <a:spLocks noChangeArrowheads="1"/>
          </p:cNvSpPr>
          <p:nvPr/>
        </p:nvSpPr>
        <p:spPr bwMode="auto">
          <a:xfrm>
            <a:off x="805633" y="4941734"/>
            <a:ext cx="100556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 typeface="Wingdings" panose="05000000000000000000" pitchFamily="2" charset="2"/>
              <a:buChar char="p"/>
            </a:pPr>
            <a:r>
              <a:rPr lang="en-US" altLang="zh-CN"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rPr>
              <a:t>   Case 3: DRO Based Reinforcement Learning</a:t>
            </a:r>
            <a:endParaRPr lang="zh-CN" altLang="en-US" b="1" dirty="0">
              <a:solidFill>
                <a:srgbClr val="7030A0"/>
              </a:solidFill>
              <a:latin typeface="Gill sans MT" panose="020B0502020104020203" pitchFamily="34"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29285464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17929</TotalTime>
  <Words>7555</Words>
  <Application>Microsoft Macintosh PowerPoint</Application>
  <PresentationFormat>Widescreen</PresentationFormat>
  <Paragraphs>740</Paragraphs>
  <Slides>51</Slides>
  <Notes>50</Notes>
  <HiddenSlides>0</HiddenSlides>
  <MMClips>0</MMClips>
  <ScaleCrop>false</ScaleCrop>
  <HeadingPairs>
    <vt:vector size="8" baseType="variant">
      <vt:variant>
        <vt:lpstr>Fonts Used</vt:lpstr>
      </vt:variant>
      <vt:variant>
        <vt:i4>23</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76" baseType="lpstr">
      <vt:lpstr>AdvPSTim</vt:lpstr>
      <vt:lpstr>CMR10</vt:lpstr>
      <vt:lpstr>CMR9</vt:lpstr>
      <vt:lpstr>等线</vt:lpstr>
      <vt:lpstr>等线 Light</vt:lpstr>
      <vt:lpstr>dsrom10</vt:lpstr>
      <vt:lpstr>新細明體</vt:lpstr>
      <vt:lpstr>SFSS1095</vt:lpstr>
      <vt:lpstr>SimSun</vt:lpstr>
      <vt:lpstr>华文楷体</vt:lpstr>
      <vt:lpstr>微软雅黑 Light</vt:lpstr>
      <vt:lpstr>Arial</vt:lpstr>
      <vt:lpstr>Arial Black</vt:lpstr>
      <vt:lpstr>Bookman Old Style</vt:lpstr>
      <vt:lpstr>Calibri</vt:lpstr>
      <vt:lpstr>Cambria Math</vt:lpstr>
      <vt:lpstr>Gill Sans MT</vt:lpstr>
      <vt:lpstr>Gill Sans MT</vt:lpstr>
      <vt:lpstr>Times</vt:lpstr>
      <vt:lpstr>Times New Roman</vt:lpstr>
      <vt:lpstr>Times-Roman</vt:lpstr>
      <vt:lpstr>Wingdings</vt:lpstr>
      <vt:lpstr>Wingdings 2</vt:lpstr>
      <vt:lpstr>Office 主题​​</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童 景文</dc:creator>
  <cp:lastModifiedBy>Microsoft Office User</cp:lastModifiedBy>
  <cp:revision>1309</cp:revision>
  <dcterms:created xsi:type="dcterms:W3CDTF">2020-03-04T16:00:36Z</dcterms:created>
  <dcterms:modified xsi:type="dcterms:W3CDTF">2022-01-13T13:37:32Z</dcterms:modified>
</cp:coreProperties>
</file>