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333" r:id="rId4"/>
    <p:sldId id="261" r:id="rId5"/>
    <p:sldId id="264" r:id="rId6"/>
    <p:sldId id="266" r:id="rId7"/>
    <p:sldId id="334" r:id="rId8"/>
    <p:sldId id="336" r:id="rId9"/>
    <p:sldId id="368" r:id="rId10"/>
    <p:sldId id="339" r:id="rId11"/>
    <p:sldId id="341" r:id="rId12"/>
    <p:sldId id="343" r:id="rId13"/>
    <p:sldId id="345" r:id="rId14"/>
    <p:sldId id="348" r:id="rId15"/>
    <p:sldId id="350" r:id="rId16"/>
    <p:sldId id="351" r:id="rId17"/>
    <p:sldId id="352" r:id="rId18"/>
    <p:sldId id="353" r:id="rId19"/>
    <p:sldId id="358" r:id="rId20"/>
    <p:sldId id="355" r:id="rId21"/>
    <p:sldId id="356" r:id="rId22"/>
    <p:sldId id="313" r:id="rId23"/>
    <p:sldId id="314" r:id="rId24"/>
    <p:sldId id="369" r:id="rId25"/>
    <p:sldId id="319" r:id="rId26"/>
    <p:sldId id="359" r:id="rId27"/>
    <p:sldId id="291" r:id="rId28"/>
    <p:sldId id="293" r:id="rId29"/>
    <p:sldId id="295" r:id="rId30"/>
    <p:sldId id="370" r:id="rId31"/>
    <p:sldId id="312" r:id="rId32"/>
    <p:sldId id="360" r:id="rId33"/>
    <p:sldId id="297" r:id="rId34"/>
    <p:sldId id="361" r:id="rId35"/>
    <p:sldId id="365" r:id="rId36"/>
    <p:sldId id="367" r:id="rId37"/>
    <p:sldId id="364" r:id="rId38"/>
    <p:sldId id="301" r:id="rId39"/>
    <p:sldId id="30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90" autoAdjust="0"/>
  </p:normalViewPr>
  <p:slideViewPr>
    <p:cSldViewPr snapToGrid="0">
      <p:cViewPr varScale="1">
        <p:scale>
          <a:sx n="80" d="100"/>
          <a:sy n="8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216C-0BE9-4062-8A22-83FE5F25F42D}" type="datetimeFigureOut">
              <a:rPr lang="zh-CN" altLang="en-US" smtClean="0"/>
              <a:t>8/17/16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0259A-2D7F-4467-9F23-AE9265213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9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6C93-1FC1-4840-A630-2FD874FA1D29}" type="datetimeFigureOut">
              <a:rPr lang="zh-CN" altLang="en-US" smtClean="0"/>
              <a:t>8/17/16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8BFB-426C-4A5F-B599-3622D7F41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98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09409-E353-464D-A006-126982570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8BFB-426C-4A5F-B599-3622D7F41C48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9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7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8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3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Department of Electrical and Computer Engineering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891" marR="0" indent="-342891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891" marR="0" indent="-342891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03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prstClr val="white"/>
                    </a:solidFill>
                  </a:rPr>
                  <a:t>Department of Electrical and Computer Engineering</a:t>
                </a:r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891" marR="0" indent="-342891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E552064-8B1A-481A-8941-5F8DB995C1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5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34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5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23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2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05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6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2064-8B1A-481A-8941-5F8DB995C1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3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6671" y="1612900"/>
            <a:ext cx="6870700" cy="1752600"/>
          </a:xfrm>
        </p:spPr>
        <p:txBody>
          <a:bodyPr/>
          <a:lstStyle/>
          <a:p>
            <a:pPr indent="0"/>
            <a:r>
              <a:rPr lang="en-US" altLang="zh-CN" sz="4000" dirty="0"/>
              <a:t>Introduction to </a:t>
            </a:r>
            <a:r>
              <a:rPr lang="en-US" altLang="zh-CN" sz="4000" dirty="0" smtClean="0"/>
              <a:t>Deep Learning</a:t>
            </a:r>
            <a:endParaRPr lang="en-US" sz="4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2196" y="4183248"/>
            <a:ext cx="4319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Presented by </a:t>
            </a:r>
            <a:r>
              <a:rPr lang="en-US" sz="2000" b="1" dirty="0" smtClean="0">
                <a:solidFill>
                  <a:schemeClr val="bg1"/>
                </a:solidFill>
              </a:rPr>
              <a:t>Zhu Han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Major work from Ms. </a:t>
            </a:r>
            <a:r>
              <a:rPr lang="en-US" sz="2000" b="1" dirty="0" err="1" smtClean="0">
                <a:solidFill>
                  <a:schemeClr val="bg1"/>
                </a:solidFill>
              </a:rPr>
              <a:t>Xunsheng</a:t>
            </a:r>
            <a:r>
              <a:rPr lang="en-US" sz="2000" b="1" dirty="0" smtClean="0">
                <a:solidFill>
                  <a:schemeClr val="bg1"/>
                </a:solidFill>
              </a:rPr>
              <a:t> Du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Department of Electrical and Computer Engineering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University of Houston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Houston,TX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2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87306"/>
            <a:ext cx="7924800" cy="527281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Undirected Graphical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4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Restricted Boltzmann Machine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985" y="1125618"/>
            <a:ext cx="8426450" cy="4533287"/>
          </a:xfrm>
        </p:spPr>
        <p:txBody>
          <a:bodyPr/>
          <a:lstStyle/>
          <a:p>
            <a:pPr algn="just"/>
            <a:r>
              <a:rPr lang="en-US" sz="2400" dirty="0" smtClean="0"/>
              <a:t>Each </a:t>
            </a:r>
            <a:r>
              <a:rPr lang="en-US" sz="2400" dirty="0"/>
              <a:t>link associates with a </a:t>
            </a:r>
            <a:r>
              <a:rPr lang="en-US" sz="2400" dirty="0" smtClean="0"/>
              <a:t>probability; It </a:t>
            </a:r>
            <a:r>
              <a:rPr lang="en-US" sz="2400" dirty="0"/>
              <a:t>is parametric</a:t>
            </a:r>
          </a:p>
          <a:p>
            <a:endParaRPr lang="en-US" dirty="0"/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19" y="4589850"/>
            <a:ext cx="5510149" cy="1713543"/>
          </a:xfrm>
          <a:prstGeom prst="rect">
            <a:avLst/>
          </a:prstGeom>
        </p:spPr>
      </p:pic>
      <p:pic>
        <p:nvPicPr>
          <p:cNvPr id="12" name="Picture 2" descr="http://img.my.csdn.net/uploads/201304/10/1365561323_7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6" y="1912722"/>
            <a:ext cx="2913615" cy="24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l.dropbox.com/u/10506/blog/rbms/rbm-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" y="1607409"/>
            <a:ext cx="6153931" cy="30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7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5518" y="1196403"/>
            <a:ext cx="812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Probability of the joint configuration is given by the Boltzmann distribution: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33" y="1557402"/>
            <a:ext cx="4481111" cy="875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73" y="2885367"/>
            <a:ext cx="7351940" cy="1612685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3968135" y="2439356"/>
            <a:ext cx="377226" cy="34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Restricted Boltzmann Machine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207" y="4506963"/>
            <a:ext cx="6630830" cy="925233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10" y="5431583"/>
            <a:ext cx="7224127" cy="7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92917" y="1462543"/>
                <a:ext cx="58957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Given a set of training examples </a:t>
                </a:r>
                <a14:m>
                  <m:oMath xmlns:m="http://schemas.openxmlformats.org/officeDocument/2006/math" xmlns="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Learn the model parameters </a:t>
                </a:r>
                <a14:m>
                  <m:oMath xmlns:m="http://schemas.openxmlformats.org/officeDocument/2006/math" xmlns="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7" y="1462543"/>
                <a:ext cx="5895703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13" y="2570982"/>
            <a:ext cx="4991987" cy="13738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8813" y="2848756"/>
            <a:ext cx="360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Maximize the log-likelihood function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Restricted Boltzmann Machine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602" y="1055172"/>
            <a:ext cx="909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We can get the P(v) and P(h) according to joint probability and conditional probability</a:t>
            </a:r>
            <a:endParaRPr lang="zh-CN" altLang="en-US" sz="2000" dirty="0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7" y="3998092"/>
            <a:ext cx="7512959" cy="1390758"/>
          </a:xfrm>
          <a:prstGeom prst="rect">
            <a:avLst/>
          </a:prstGeom>
        </p:spPr>
      </p:pic>
      <p:sp>
        <p:nvSpPr>
          <p:cNvPr id="11" name="文本框 6"/>
          <p:cNvSpPr txBox="1"/>
          <p:nvPr/>
        </p:nvSpPr>
        <p:spPr>
          <a:xfrm>
            <a:off x="367684" y="3450474"/>
            <a:ext cx="311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Derivative  of the log-likelihood</a:t>
            </a:r>
            <a:endParaRPr lang="zh-CN" altLang="en-US" dirty="0"/>
          </a:p>
        </p:txBody>
      </p:sp>
      <p:pic>
        <p:nvPicPr>
          <p:cNvPr id="12" name="Picture 11" descr="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13" y="5536962"/>
            <a:ext cx="3361715" cy="703020"/>
          </a:xfrm>
          <a:prstGeom prst="rect">
            <a:avLst/>
          </a:prstGeom>
        </p:spPr>
      </p:pic>
      <p:cxnSp>
        <p:nvCxnSpPr>
          <p:cNvPr id="13" name="直接箭头连接符 9"/>
          <p:cNvCxnSpPr/>
          <p:nvPr/>
        </p:nvCxnSpPr>
        <p:spPr>
          <a:xfrm flipH="1" flipV="1">
            <a:off x="1836068" y="5477220"/>
            <a:ext cx="2187982" cy="290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1"/>
          <p:cNvCxnSpPr/>
          <p:nvPr/>
        </p:nvCxnSpPr>
        <p:spPr>
          <a:xfrm flipV="1">
            <a:off x="5707111" y="5507819"/>
            <a:ext cx="1101640" cy="35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"/>
          <p:cNvSpPr txBox="1"/>
          <p:nvPr/>
        </p:nvSpPr>
        <p:spPr>
          <a:xfrm>
            <a:off x="0" y="5249554"/>
            <a:ext cx="22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Easy to compute</a:t>
            </a:r>
            <a:endParaRPr lang="zh-CN" altLang="en-US" dirty="0"/>
          </a:p>
        </p:txBody>
      </p:sp>
      <p:sp>
        <p:nvSpPr>
          <p:cNvPr id="16" name="文本框 14"/>
          <p:cNvSpPr txBox="1"/>
          <p:nvPr/>
        </p:nvSpPr>
        <p:spPr>
          <a:xfrm>
            <a:off x="6700096" y="4984640"/>
            <a:ext cx="2215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Difficult to compute, should use MCMC (Markov Chain Monte Carlo)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3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4460" y="1064286"/>
            <a:ext cx="755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Approximation to the gradient of log-likelihood objective:</a:t>
            </a:r>
            <a:endParaRPr lang="zh-CN" altLang="en-US" sz="2400" dirty="0"/>
          </a:p>
        </p:txBody>
      </p:sp>
      <p:pic>
        <p:nvPicPr>
          <p:cNvPr id="2050" name="Picture 2" descr="http://img.my.csdn.net/uploads/201304/10/1365561362_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8" y="1522244"/>
            <a:ext cx="710565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61740" y="3898457"/>
            <a:ext cx="739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Use CD (Contrast Divergence) to </a:t>
            </a:r>
            <a:r>
              <a:rPr lang="en-US" altLang="zh-CN" sz="2400" dirty="0" smtClean="0"/>
              <a:t>finish this process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Contrastive Divergence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81" y="4896208"/>
            <a:ext cx="6434639" cy="134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27"/>
              <p:cNvSpPr txBox="1"/>
              <p:nvPr/>
            </p:nvSpPr>
            <p:spPr>
              <a:xfrm>
                <a:off x="582985" y="4333638"/>
                <a:ext cx="7051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Or the derivation of log likelihood over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also can written as follows: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5" y="4333638"/>
                <a:ext cx="70519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8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Contrastive Divergence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7" y="1104892"/>
            <a:ext cx="5933171" cy="2599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77" y="5049343"/>
            <a:ext cx="2980398" cy="479260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>
            <a:off x="2649561" y="4004288"/>
            <a:ext cx="674077" cy="745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3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Contrastive Divergence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15" y="1124828"/>
            <a:ext cx="8085035" cy="24776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15" y="4703163"/>
            <a:ext cx="3936734" cy="552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897" y="4132018"/>
            <a:ext cx="3303453" cy="1694815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1703363" y="3815792"/>
            <a:ext cx="506437" cy="674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319975" y="4703163"/>
            <a:ext cx="576776" cy="5525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曲线连接符 12"/>
          <p:cNvCxnSpPr>
            <a:stCxn id="10" idx="0"/>
          </p:cNvCxnSpPr>
          <p:nvPr/>
        </p:nvCxnSpPr>
        <p:spPr>
          <a:xfrm rot="5400000" flipH="1" flipV="1">
            <a:off x="4130108" y="3754834"/>
            <a:ext cx="426585" cy="14700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3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Contrastive Divergence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85" y="1968390"/>
            <a:ext cx="7547909" cy="31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7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Contrastive Divergence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32" y="1911061"/>
            <a:ext cx="5309382" cy="30203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32" y="5348990"/>
            <a:ext cx="4451766" cy="4750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3046" y="1069145"/>
            <a:ext cx="634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overall procedure of CD algorithm: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442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146456"/>
            <a:ext cx="11379200" cy="4089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Background: from perceptron to deep </a:t>
            </a:r>
            <a:r>
              <a:rPr lang="en-US" altLang="zh-CN" sz="2800" dirty="0" smtClean="0"/>
              <a:t>learning networks </a:t>
            </a:r>
            <a:endParaRPr lang="en-US" altLang="zh-CN" sz="2800" dirty="0"/>
          </a:p>
          <a:p>
            <a:r>
              <a:rPr lang="en-US" altLang="zh-CN" sz="2800" dirty="0"/>
              <a:t>Important neural networks and </a:t>
            </a:r>
            <a:r>
              <a:rPr lang="en-US" altLang="zh-CN" sz="2800" dirty="0" smtClean="0"/>
              <a:t>algorithms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Restricted Boltzmann </a:t>
            </a:r>
            <a:r>
              <a:rPr lang="en-US" altLang="zh-CN" dirty="0" smtClean="0">
                <a:solidFill>
                  <a:srgbClr val="000000"/>
                </a:solidFill>
              </a:rPr>
              <a:t>Machine</a:t>
            </a:r>
          </a:p>
          <a:p>
            <a:pPr lvl="1"/>
            <a:r>
              <a:rPr lang="en-US" altLang="zh-CN" dirty="0" err="1" smtClean="0">
                <a:solidFill>
                  <a:srgbClr val="000000"/>
                </a:solidFill>
              </a:rPr>
              <a:t>Constrastive</a:t>
            </a:r>
            <a:r>
              <a:rPr lang="en-US" altLang="zh-CN" dirty="0" smtClean="0">
                <a:solidFill>
                  <a:srgbClr val="000000"/>
                </a:solidFill>
              </a:rPr>
              <a:t> Divergence Algorithm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FF0000"/>
                </a:solidFill>
              </a:rPr>
              <a:t>Stochastic Gradient Decent and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Backpropagation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800" dirty="0" smtClean="0"/>
              <a:t>Deep </a:t>
            </a:r>
            <a:r>
              <a:rPr lang="en-US" altLang="zh-CN" dirty="0"/>
              <a:t>N</a:t>
            </a:r>
            <a:r>
              <a:rPr lang="en-US" altLang="zh-CN" sz="2800" dirty="0" smtClean="0"/>
              <a:t>eural Networks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Deep </a:t>
            </a:r>
            <a:r>
              <a:rPr lang="en-US" altLang="zh-CN" dirty="0">
                <a:solidFill>
                  <a:srgbClr val="FF0000"/>
                </a:solidFill>
              </a:rPr>
              <a:t>Belief </a:t>
            </a:r>
            <a:r>
              <a:rPr lang="en-US" altLang="zh-CN" dirty="0" smtClean="0">
                <a:solidFill>
                  <a:srgbClr val="FF0000"/>
                </a:solidFill>
              </a:rPr>
              <a:t>Networks</a:t>
            </a:r>
          </a:p>
          <a:p>
            <a:pPr lvl="2"/>
            <a:r>
              <a:rPr lang="en-US" altLang="zh-CN" dirty="0" smtClean="0"/>
              <a:t>Convolutional </a:t>
            </a:r>
            <a:r>
              <a:rPr lang="en-US" altLang="zh-CN" dirty="0"/>
              <a:t>Neural </a:t>
            </a:r>
            <a:r>
              <a:rPr lang="en-US" altLang="zh-CN" dirty="0" smtClean="0"/>
              <a:t>Networks</a:t>
            </a:r>
          </a:p>
          <a:p>
            <a:pPr lvl="2"/>
            <a:r>
              <a:rPr lang="en-US" altLang="zh-CN" dirty="0" smtClean="0"/>
              <a:t>Recurrent Neural Networks</a:t>
            </a:r>
            <a:endParaRPr lang="en-US" altLang="zh-CN" dirty="0"/>
          </a:p>
          <a:p>
            <a:r>
              <a:rPr lang="en-US" altLang="zh-CN" sz="2800" dirty="0"/>
              <a:t>Applications</a:t>
            </a:r>
          </a:p>
          <a:p>
            <a:r>
              <a:rPr lang="en-US" altLang="zh-CN" sz="2800" dirty="0"/>
              <a:t>Conclusion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Outline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65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146456"/>
            <a:ext cx="11379200" cy="4089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Background: from perceptron to deep </a:t>
            </a:r>
            <a:r>
              <a:rPr lang="en-US" altLang="zh-CN" sz="2800" dirty="0" smtClean="0"/>
              <a:t>learning networks </a:t>
            </a:r>
            <a:endParaRPr lang="en-US" altLang="zh-CN" sz="2800" dirty="0"/>
          </a:p>
          <a:p>
            <a:r>
              <a:rPr lang="en-US" altLang="zh-CN" sz="2800" dirty="0"/>
              <a:t>Important neural networks and </a:t>
            </a:r>
            <a:r>
              <a:rPr lang="en-US" altLang="zh-CN" sz="2800" dirty="0" smtClean="0"/>
              <a:t>algorithms</a:t>
            </a:r>
          </a:p>
          <a:p>
            <a:pPr lvl="1"/>
            <a:r>
              <a:rPr lang="en-US" altLang="zh-CN" dirty="0"/>
              <a:t>Restricted Boltzmann </a:t>
            </a:r>
            <a:r>
              <a:rPr lang="en-US" altLang="zh-CN" dirty="0" smtClean="0"/>
              <a:t>Machine</a:t>
            </a:r>
          </a:p>
          <a:p>
            <a:pPr lvl="1"/>
            <a:r>
              <a:rPr lang="en-US" altLang="zh-CN" dirty="0" err="1" smtClean="0"/>
              <a:t>Constrastive</a:t>
            </a:r>
            <a:r>
              <a:rPr lang="en-US" altLang="zh-CN" dirty="0" smtClean="0"/>
              <a:t> Divergence Algorithm</a:t>
            </a:r>
            <a:endParaRPr lang="en-US" altLang="zh-CN" dirty="0"/>
          </a:p>
          <a:p>
            <a:pPr lvl="1"/>
            <a:r>
              <a:rPr lang="en-US" altLang="zh-CN" sz="2800" dirty="0" smtClean="0"/>
              <a:t>Stochastic Gradient Decent and </a:t>
            </a:r>
            <a:r>
              <a:rPr lang="en-US" altLang="zh-CN" sz="2800" dirty="0" err="1" smtClean="0"/>
              <a:t>Backpropagation</a:t>
            </a:r>
            <a:endParaRPr lang="en-US" altLang="zh-CN" dirty="0"/>
          </a:p>
          <a:p>
            <a:pPr lvl="1"/>
            <a:r>
              <a:rPr lang="en-US" altLang="zh-CN" sz="2800" dirty="0" smtClean="0"/>
              <a:t>Deep </a:t>
            </a:r>
            <a:r>
              <a:rPr lang="en-US" altLang="zh-CN" dirty="0"/>
              <a:t>N</a:t>
            </a:r>
            <a:r>
              <a:rPr lang="en-US" altLang="zh-CN" sz="2800" dirty="0" smtClean="0"/>
              <a:t>eural Networks</a:t>
            </a:r>
          </a:p>
          <a:p>
            <a:pPr lvl="2"/>
            <a:r>
              <a:rPr lang="en-US" altLang="zh-CN" dirty="0" smtClean="0"/>
              <a:t>Deep </a:t>
            </a:r>
            <a:r>
              <a:rPr lang="en-US" altLang="zh-CN" dirty="0"/>
              <a:t>Belief </a:t>
            </a:r>
            <a:r>
              <a:rPr lang="en-US" altLang="zh-CN" dirty="0" smtClean="0"/>
              <a:t>Networks</a:t>
            </a:r>
          </a:p>
          <a:p>
            <a:pPr lvl="2"/>
            <a:r>
              <a:rPr lang="en-US" altLang="zh-CN" dirty="0" smtClean="0"/>
              <a:t>Convolutional </a:t>
            </a:r>
            <a:r>
              <a:rPr lang="en-US" altLang="zh-CN" dirty="0"/>
              <a:t>Neural </a:t>
            </a:r>
            <a:r>
              <a:rPr lang="en-US" altLang="zh-CN" dirty="0" smtClean="0"/>
              <a:t>Networks</a:t>
            </a:r>
          </a:p>
          <a:p>
            <a:pPr lvl="2"/>
            <a:r>
              <a:rPr lang="en-US" altLang="zh-CN" dirty="0" smtClean="0"/>
              <a:t>Recurrent Neural Networks</a:t>
            </a:r>
            <a:endParaRPr lang="en-US" altLang="zh-CN" dirty="0"/>
          </a:p>
          <a:p>
            <a:r>
              <a:rPr lang="en-US" altLang="zh-CN" sz="2800" dirty="0"/>
              <a:t>Applications</a:t>
            </a:r>
          </a:p>
          <a:p>
            <a:r>
              <a:rPr lang="en-US" altLang="zh-CN" sz="2800" dirty="0"/>
              <a:t>Conclusion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Outline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92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Deep Learning Layered Structure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1120435" y="935637"/>
            <a:ext cx="8305800" cy="581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9521" y="1090367"/>
            <a:ext cx="8458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After learning an RBM, treat the activation probabilities of its hidden units as the data for training the RBM one layer up</a:t>
            </a:r>
          </a:p>
          <a:p>
            <a:pPr algn="just"/>
            <a:r>
              <a:rPr lang="en-US" dirty="0" smtClean="0"/>
              <a:t>Stacking a number of the RBMs learned layer by layer from bottom-up gives</a:t>
            </a:r>
          </a:p>
          <a:p>
            <a:pPr algn="just"/>
            <a:r>
              <a:rPr lang="en-US" dirty="0" smtClean="0"/>
              <a:t>“Trained” methods for better clustering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8" y="3316538"/>
            <a:ext cx="1976157" cy="27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916" y="3504758"/>
            <a:ext cx="2797843" cy="248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49" y="4145672"/>
            <a:ext cx="2390439" cy="1843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923" y="2452119"/>
            <a:ext cx="1531326" cy="15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2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my.csdn.net/uploads/201304/10/1365561636_9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0" y="1010264"/>
            <a:ext cx="7126330" cy="47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663359" y="3698976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Sigmoid Function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Deep Belief Networks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5028" y="5783210"/>
            <a:ext cx="384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Question: how to train DBM?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6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Stochastic Gradient Decent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8134" y="1199947"/>
            <a:ext cx="218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Learning Rule </a:t>
            </a:r>
            <a:endParaRPr lang="zh-CN" altLang="en-US" sz="2400" dirty="0"/>
          </a:p>
        </p:txBody>
      </p:sp>
      <p:pic>
        <p:nvPicPr>
          <p:cNvPr id="8" name="Picture 7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4" y="954767"/>
            <a:ext cx="8266100" cy="44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9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223867" y="458259"/>
            <a:ext cx="6553200" cy="609600"/>
          </a:xfrm>
        </p:spPr>
        <p:txBody>
          <a:bodyPr/>
          <a:lstStyle/>
          <a:p>
            <a:r>
              <a:rPr lang="en-US" altLang="zh-CN" dirty="0"/>
              <a:t>Stochastic Gradient Decent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803" y="1195753"/>
            <a:ext cx="528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Take </a:t>
            </a:r>
            <a:r>
              <a:rPr lang="en-US" altLang="zh-CN" sz="2400" dirty="0" err="1" smtClean="0"/>
              <a:t>softmax</a:t>
            </a:r>
            <a:r>
              <a:rPr lang="en-US" altLang="zh-CN" sz="2400" dirty="0" smtClean="0"/>
              <a:t> function as example: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35782" y="2023576"/>
                <a:ext cx="76082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represents sample vector</a:t>
                </a:r>
              </a:p>
              <a:p>
                <a:endParaRPr lang="en-US" altLang="zh-CN" sz="2400" dirty="0"/>
              </a:p>
              <a:p>
                <a:endParaRPr lang="en-US" altLang="zh-CN" sz="2400" dirty="0" smtClean="0"/>
              </a:p>
              <a:p>
                <a:r>
                  <a:rPr lang="en-US" altLang="zh-CN" sz="2400" dirty="0" err="1" smtClean="0"/>
                  <a:t>Softmax</a:t>
                </a:r>
                <a:r>
                  <a:rPr lang="en-US" altLang="zh-CN" sz="2400" dirty="0" smtClean="0"/>
                  <a:t> function also can be called normalized exponential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2" y="2023576"/>
                <a:ext cx="7608276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78" y="1070599"/>
            <a:ext cx="2776101" cy="1367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214" y="2588578"/>
            <a:ext cx="631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 represents the probability of x classified into one class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6803" y="2076985"/>
            <a:ext cx="12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(Input data)</a:t>
            </a:r>
            <a:endParaRPr lang="en-US" dirty="0"/>
          </a:p>
        </p:txBody>
      </p:sp>
      <p:sp>
        <p:nvSpPr>
          <p:cNvPr id="9" name="文本框 4"/>
          <p:cNvSpPr txBox="1"/>
          <p:nvPr/>
        </p:nvSpPr>
        <p:spPr>
          <a:xfrm>
            <a:off x="345700" y="3566563"/>
            <a:ext cx="55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cost function is defined as :</a:t>
            </a:r>
            <a:endParaRPr lang="zh-CN" altLang="en-US" sz="2400" dirty="0"/>
          </a:p>
        </p:txBody>
      </p:sp>
      <p:pic>
        <p:nvPicPr>
          <p:cNvPr id="10" name="Picture 9" descr="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5" y="3624644"/>
            <a:ext cx="3555079" cy="1285542"/>
          </a:xfrm>
          <a:prstGeom prst="rect">
            <a:avLst/>
          </a:prstGeom>
        </p:spPr>
      </p:pic>
      <p:pic>
        <p:nvPicPr>
          <p:cNvPr id="12" name="Picture 11" descr="18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" y="4617605"/>
            <a:ext cx="8630715" cy="13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 smtClean="0"/>
              <a:t>Backpropagation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87792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09800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631808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79806" y="2937803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01814" y="2937802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74568" y="1666492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379806" y="3739661"/>
            <a:ext cx="23798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1379806" y="3739660"/>
            <a:ext cx="1638888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1"/>
          </p:cNvCxnSpPr>
          <p:nvPr/>
        </p:nvCxnSpPr>
        <p:spPr>
          <a:xfrm flipH="1" flipV="1">
            <a:off x="1617786" y="3739661"/>
            <a:ext cx="713564" cy="51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6" idx="1"/>
          </p:cNvCxnSpPr>
          <p:nvPr/>
        </p:nvCxnSpPr>
        <p:spPr>
          <a:xfrm flipV="1">
            <a:off x="2331350" y="3739661"/>
            <a:ext cx="708444" cy="51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7" idx="1"/>
            <a:endCxn id="8" idx="4"/>
          </p:cNvCxnSpPr>
          <p:nvPr/>
        </p:nvCxnSpPr>
        <p:spPr>
          <a:xfrm flipH="1" flipV="1">
            <a:off x="1794803" y="3739662"/>
            <a:ext cx="1958555" cy="51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7" idx="1"/>
          </p:cNvCxnSpPr>
          <p:nvPr/>
        </p:nvCxnSpPr>
        <p:spPr>
          <a:xfrm flipH="1" flipV="1">
            <a:off x="3039794" y="3739659"/>
            <a:ext cx="713564" cy="51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1974568" y="2445199"/>
            <a:ext cx="221365" cy="49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0" idx="5"/>
          </p:cNvCxnSpPr>
          <p:nvPr/>
        </p:nvCxnSpPr>
        <p:spPr>
          <a:xfrm flipH="1" flipV="1">
            <a:off x="2683012" y="2350921"/>
            <a:ext cx="370848" cy="58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453014" y="4964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965266" y="26933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3577350" y="26796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572567" y="4936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646391" y="17718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4090247" y="49689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</a:t>
            </a:r>
            <a:endParaRPr lang="zh-CN" altLang="en-US" dirty="0"/>
          </a:p>
        </p:txBody>
      </p:sp>
      <p:sp>
        <p:nvSpPr>
          <p:cNvPr id="27" name="文本框 28"/>
          <p:cNvSpPr txBox="1"/>
          <p:nvPr/>
        </p:nvSpPr>
        <p:spPr>
          <a:xfrm>
            <a:off x="3897336" y="5441322"/>
            <a:ext cx="499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gradient written in </a:t>
            </a:r>
            <a:r>
              <a:rPr lang="en-US" altLang="zh-CN" dirty="0" smtClean="0">
                <a:solidFill>
                  <a:srgbClr val="FF0000"/>
                </a:solidFill>
              </a:rPr>
              <a:t>red </a:t>
            </a:r>
            <a:r>
              <a:rPr lang="en-US" altLang="zh-CN" dirty="0" smtClean="0"/>
              <a:t>is repeatedly calculated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1195"/>
            <a:ext cx="3581400" cy="41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 smtClean="0"/>
              <a:t>Backpropagation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87792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09800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631808" y="4135901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79806" y="2937803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01814" y="2937802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74568" y="1666492"/>
            <a:ext cx="829994" cy="801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379806" y="3739661"/>
            <a:ext cx="237980" cy="39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379806" y="3739660"/>
            <a:ext cx="1638888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1"/>
          </p:cNvCxnSpPr>
          <p:nvPr/>
        </p:nvCxnSpPr>
        <p:spPr>
          <a:xfrm flipH="1" flipV="1">
            <a:off x="1617786" y="3739661"/>
            <a:ext cx="713564" cy="51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1"/>
          </p:cNvCxnSpPr>
          <p:nvPr/>
        </p:nvCxnSpPr>
        <p:spPr>
          <a:xfrm flipV="1">
            <a:off x="2331350" y="3739661"/>
            <a:ext cx="708444" cy="51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7" idx="1"/>
            <a:endCxn id="8" idx="4"/>
          </p:cNvCxnSpPr>
          <p:nvPr/>
        </p:nvCxnSpPr>
        <p:spPr>
          <a:xfrm flipH="1" flipV="1">
            <a:off x="1794803" y="3739662"/>
            <a:ext cx="1958555" cy="51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1"/>
          </p:cNvCxnSpPr>
          <p:nvPr/>
        </p:nvCxnSpPr>
        <p:spPr>
          <a:xfrm flipH="1" flipV="1">
            <a:off x="3039794" y="3739659"/>
            <a:ext cx="713564" cy="51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974568" y="2445199"/>
            <a:ext cx="221365" cy="49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0" idx="5"/>
          </p:cNvCxnSpPr>
          <p:nvPr/>
        </p:nvCxnSpPr>
        <p:spPr>
          <a:xfrm flipH="1" flipV="1">
            <a:off x="2683012" y="2350921"/>
            <a:ext cx="370848" cy="586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453014" y="49646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65266" y="26933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577350" y="26796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72567" y="4936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646391" y="17718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090247" y="49689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749531" y="1979317"/>
            <a:ext cx="323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 we consider a way to compute gradient from top to the bottom:</a:t>
            </a:r>
            <a:endParaRPr lang="zh-CN" altLang="en-US" dirty="0"/>
          </a:p>
        </p:txBody>
      </p:sp>
      <p:pic>
        <p:nvPicPr>
          <p:cNvPr id="2" name="Picture 1" descr="22(1)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39" y="3205613"/>
            <a:ext cx="4251248" cy="2175389"/>
          </a:xfrm>
          <a:prstGeom prst="rect">
            <a:avLst/>
          </a:prstGeom>
        </p:spPr>
      </p:pic>
      <p:pic>
        <p:nvPicPr>
          <p:cNvPr id="28" name="Picture 27" descr="22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56" y="5449340"/>
            <a:ext cx="5634778" cy="495729"/>
          </a:xfrm>
          <a:prstGeom prst="rect">
            <a:avLst/>
          </a:prstGeom>
        </p:spPr>
      </p:pic>
      <p:sp>
        <p:nvSpPr>
          <p:cNvPr id="29" name="文本框 25"/>
          <p:cNvSpPr txBox="1"/>
          <p:nvPr/>
        </p:nvSpPr>
        <p:spPr>
          <a:xfrm>
            <a:off x="4726756" y="958670"/>
            <a:ext cx="463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Since in reality, the number of layers and neurons is large, the computation complexity is hugely enlarged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111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146456"/>
            <a:ext cx="11379200" cy="4089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Background: from perceptron to deep </a:t>
            </a:r>
            <a:r>
              <a:rPr lang="en-US" altLang="zh-CN" sz="2800" dirty="0" smtClean="0"/>
              <a:t>learning networks </a:t>
            </a:r>
            <a:endParaRPr lang="en-US" altLang="zh-CN" sz="2800" dirty="0"/>
          </a:p>
          <a:p>
            <a:r>
              <a:rPr lang="en-US" altLang="zh-CN" sz="2800" dirty="0"/>
              <a:t>Important neural networks and </a:t>
            </a:r>
            <a:r>
              <a:rPr lang="en-US" altLang="zh-CN" sz="2800" dirty="0" smtClean="0"/>
              <a:t>algorithms</a:t>
            </a:r>
          </a:p>
          <a:p>
            <a:pPr lvl="1"/>
            <a:r>
              <a:rPr lang="en-US" altLang="zh-CN" dirty="0"/>
              <a:t>Restricted Boltzmann </a:t>
            </a:r>
            <a:r>
              <a:rPr lang="en-US" altLang="zh-CN" dirty="0" smtClean="0"/>
              <a:t>Machine</a:t>
            </a:r>
          </a:p>
          <a:p>
            <a:pPr lvl="1"/>
            <a:r>
              <a:rPr lang="en-US" altLang="zh-CN" dirty="0" err="1" smtClean="0"/>
              <a:t>Constrastive</a:t>
            </a:r>
            <a:r>
              <a:rPr lang="en-US" altLang="zh-CN" dirty="0" smtClean="0"/>
              <a:t> Divergence Algorithm</a:t>
            </a:r>
            <a:endParaRPr lang="en-US" altLang="zh-CN" dirty="0"/>
          </a:p>
          <a:p>
            <a:pPr lvl="1"/>
            <a:r>
              <a:rPr lang="en-US" altLang="zh-CN" sz="2800" dirty="0" smtClean="0"/>
              <a:t>Stochastic Gradient Decent and </a:t>
            </a:r>
            <a:r>
              <a:rPr lang="en-US" altLang="zh-CN" sz="2800" dirty="0" err="1" smtClean="0"/>
              <a:t>Backpropagation</a:t>
            </a:r>
            <a:endParaRPr lang="en-US" altLang="zh-CN" dirty="0"/>
          </a:p>
          <a:p>
            <a:pPr lvl="1"/>
            <a:r>
              <a:rPr lang="en-US" altLang="zh-CN" sz="2800" dirty="0" smtClean="0"/>
              <a:t>Deep </a:t>
            </a:r>
            <a:r>
              <a:rPr lang="en-US" altLang="zh-CN" dirty="0"/>
              <a:t>N</a:t>
            </a:r>
            <a:r>
              <a:rPr lang="en-US" altLang="zh-CN" sz="2800" dirty="0" smtClean="0"/>
              <a:t>eural Networks</a:t>
            </a:r>
          </a:p>
          <a:p>
            <a:pPr lvl="2"/>
            <a:r>
              <a:rPr lang="en-US" altLang="zh-CN" dirty="0" smtClean="0">
                <a:solidFill>
                  <a:srgbClr val="000000"/>
                </a:solidFill>
              </a:rPr>
              <a:t>Deep </a:t>
            </a:r>
            <a:r>
              <a:rPr lang="en-US" altLang="zh-CN" dirty="0">
                <a:solidFill>
                  <a:srgbClr val="000000"/>
                </a:solidFill>
              </a:rPr>
              <a:t>Belief </a:t>
            </a:r>
            <a:r>
              <a:rPr lang="en-US" altLang="zh-CN" dirty="0" smtClean="0">
                <a:solidFill>
                  <a:srgbClr val="000000"/>
                </a:solidFill>
              </a:rPr>
              <a:t>Networks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Convolutional </a:t>
            </a:r>
            <a:r>
              <a:rPr lang="en-US" altLang="zh-CN" dirty="0">
                <a:solidFill>
                  <a:srgbClr val="FF0000"/>
                </a:solidFill>
              </a:rPr>
              <a:t>Neural </a:t>
            </a:r>
            <a:r>
              <a:rPr lang="en-US" altLang="zh-CN" dirty="0" smtClean="0">
                <a:solidFill>
                  <a:srgbClr val="FF0000"/>
                </a:solidFill>
              </a:rPr>
              <a:t>Networks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Recurrent Neural Networks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Applications</a:t>
            </a:r>
          </a:p>
          <a:p>
            <a:r>
              <a:rPr lang="en-US" altLang="zh-CN" sz="2800" dirty="0"/>
              <a:t>Conclusion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Outline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65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my.csdn.net/uploads/201304/10/1365562155_9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2055"/>
            <a:ext cx="8531303" cy="31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 flipH="1">
            <a:off x="934719" y="5910592"/>
            <a:ext cx="541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Use filters to reduce the number of weights </a:t>
            </a: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84300" y="409452"/>
            <a:ext cx="8737600" cy="609600"/>
          </a:xfrm>
        </p:spPr>
        <p:txBody>
          <a:bodyPr/>
          <a:lstStyle/>
          <a:p>
            <a:r>
              <a:rPr lang="en-US" altLang="zh-CN" dirty="0"/>
              <a:t>Convolutional Neural Networks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4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my.csdn.net/uploads/201304/10/1365562217_2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1611" y="1431557"/>
            <a:ext cx="7747347" cy="31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13360" y="5051355"/>
            <a:ext cx="824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Can use different filters to learn the image</a:t>
            </a:r>
          </a:p>
          <a:p>
            <a:r>
              <a:rPr lang="en-US" altLang="zh-CN" sz="2000" dirty="0"/>
              <a:t>The hidden units number determined by the image size, filter size, and stride</a:t>
            </a: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403351" y="411948"/>
            <a:ext cx="8737600" cy="609600"/>
          </a:xfrm>
        </p:spPr>
        <p:txBody>
          <a:bodyPr/>
          <a:lstStyle/>
          <a:p>
            <a:r>
              <a:rPr lang="en-US" altLang="zh-CN" dirty="0"/>
              <a:t>Convolutional Neural Networks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8" name="Picture 2" descr="http://img.my.csdn.net/uploads/201304/10/1365562094_2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81" y="1652363"/>
            <a:ext cx="5115519" cy="26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箭头连接符 5"/>
          <p:cNvCxnSpPr/>
          <p:nvPr/>
        </p:nvCxnSpPr>
        <p:spPr>
          <a:xfrm flipH="1">
            <a:off x="4888554" y="3934909"/>
            <a:ext cx="986971" cy="75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7"/>
          <p:cNvCxnSpPr/>
          <p:nvPr/>
        </p:nvCxnSpPr>
        <p:spPr>
          <a:xfrm>
            <a:off x="7256942" y="4057304"/>
            <a:ext cx="581519" cy="87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8"/>
          <p:cNvSpPr txBox="1"/>
          <p:nvPr/>
        </p:nvSpPr>
        <p:spPr>
          <a:xfrm>
            <a:off x="3665263" y="4765361"/>
            <a:ext cx="197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Feature Map</a:t>
            </a:r>
            <a:endParaRPr lang="zh-CN" altLang="en-US" dirty="0"/>
          </a:p>
        </p:txBody>
      </p:sp>
      <p:sp>
        <p:nvSpPr>
          <p:cNvPr id="13" name="文本框 9"/>
          <p:cNvSpPr txBox="1"/>
          <p:nvPr/>
        </p:nvSpPr>
        <p:spPr>
          <a:xfrm>
            <a:off x="6945246" y="4929675"/>
            <a:ext cx="18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Down Sampling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42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my.csdn.net/uploads/201304/10/1365562371_3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6" y="4321269"/>
            <a:ext cx="6218424" cy="20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4846351" y="3493934"/>
            <a:ext cx="2112776" cy="1386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975418" y="2683896"/>
            <a:ext cx="2220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Sampling function </a:t>
            </a:r>
          </a:p>
          <a:p>
            <a:r>
              <a:rPr lang="en-US" altLang="zh-CN" sz="2000" dirty="0"/>
              <a:t>can be defined as </a:t>
            </a:r>
          </a:p>
          <a:p>
            <a:r>
              <a:rPr lang="en-US" altLang="zh-CN" sz="2000" dirty="0"/>
              <a:t>different way:</a:t>
            </a:r>
          </a:p>
          <a:p>
            <a:endParaRPr lang="en-US" altLang="zh-CN" sz="2000" dirty="0"/>
          </a:p>
          <a:p>
            <a:r>
              <a:rPr lang="en-US" altLang="zh-CN" sz="2000" dirty="0"/>
              <a:t>Maximum</a:t>
            </a:r>
          </a:p>
          <a:p>
            <a:r>
              <a:rPr lang="en-US" altLang="zh-CN" sz="2000" dirty="0"/>
              <a:t>Average</a:t>
            </a:r>
          </a:p>
          <a:p>
            <a:r>
              <a:rPr lang="en-US" altLang="zh-CN" sz="2000" dirty="0"/>
              <a:t>Sigmoid</a:t>
            </a:r>
          </a:p>
          <a:p>
            <a:r>
              <a:rPr lang="en-US" altLang="zh-CN" sz="2000" dirty="0"/>
              <a:t>…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409662" y="1587499"/>
            <a:ext cx="5602515" cy="297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012177" y="1023586"/>
            <a:ext cx="2131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Convolutional computation can reduce the noise and make signal more intense</a:t>
            </a:r>
            <a:endParaRPr lang="zh-CN" altLang="en-US" sz="20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391084" y="422067"/>
            <a:ext cx="8737600" cy="609600"/>
          </a:xfrm>
        </p:spPr>
        <p:txBody>
          <a:bodyPr/>
          <a:lstStyle/>
          <a:p>
            <a:r>
              <a:rPr lang="en-US" altLang="zh-CN" dirty="0"/>
              <a:t>Convolutional Neural Networks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2" name="文本框 4"/>
          <p:cNvSpPr txBox="1"/>
          <p:nvPr/>
        </p:nvSpPr>
        <p:spPr>
          <a:xfrm>
            <a:off x="304801" y="1117638"/>
            <a:ext cx="6580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AutoNum type="arabicPeriod"/>
            </a:pPr>
            <a:r>
              <a:rPr lang="en-US" altLang="zh-CN" sz="2400" dirty="0"/>
              <a:t>The structure of networks is more similar to biological structure than other neural </a:t>
            </a:r>
            <a:r>
              <a:rPr lang="en-US" altLang="zh-CN" sz="2400" dirty="0" smtClean="0"/>
              <a:t>networks</a:t>
            </a:r>
            <a:endParaRPr lang="en-US" altLang="zh-CN" sz="2400" dirty="0"/>
          </a:p>
          <a:p>
            <a:pPr marL="342891" indent="-342891">
              <a:buAutoNum type="arabicPeriod"/>
            </a:pPr>
            <a:r>
              <a:rPr lang="en-US" altLang="zh-CN" sz="2400" dirty="0"/>
              <a:t>Dramatically reduce the number of parameters and complexity of </a:t>
            </a:r>
            <a:r>
              <a:rPr lang="en-US" altLang="zh-CN" sz="2400" dirty="0" smtClean="0"/>
              <a:t>computation</a:t>
            </a:r>
            <a:endParaRPr lang="en-US" altLang="zh-CN" sz="2400" dirty="0"/>
          </a:p>
          <a:p>
            <a:pPr marL="342891" indent="-342891">
              <a:buAutoNum type="arabicPeriod"/>
            </a:pPr>
            <a:r>
              <a:rPr lang="en-US" altLang="zh-CN" sz="2400" dirty="0"/>
              <a:t>Because of the same parameter for the same filter, computation process can be parallelized, </a:t>
            </a:r>
            <a:r>
              <a:rPr lang="en-US" altLang="zh-CN" sz="2400" dirty="0" smtClean="0"/>
              <a:t> it </a:t>
            </a:r>
            <a:r>
              <a:rPr lang="en-US" altLang="zh-CN" sz="2400" dirty="0"/>
              <a:t>can achieve high computing efficiency on graphics processing units </a:t>
            </a:r>
          </a:p>
        </p:txBody>
      </p:sp>
    </p:spTree>
    <p:extLst>
      <p:ext uri="{BB962C8B-B14F-4D97-AF65-F5344CB8AC3E}">
        <p14:creationId xmlns:p14="http://schemas.microsoft.com/office/powerpoint/2010/main" val="12778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-7408" y="914400"/>
            <a:ext cx="9151408" cy="5410200"/>
            <a:chOff x="0" y="0"/>
            <a:chExt cx="11334750" cy="84105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334750" cy="841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72200" y="4343400"/>
              <a:ext cx="4800600" cy="350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439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Recurrent Neural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>
                <a:solidFill>
                  <a:prstClr val="white"/>
                </a:solidFill>
              </a:rPr>
              <a:pPr/>
              <a:t>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588790" y="5654918"/>
            <a:ext cx="628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RNNs is also trained using error 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backpropagation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5" y="990600"/>
            <a:ext cx="8105775" cy="444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7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152236"/>
              </p:ext>
            </p:extLst>
          </p:nvPr>
        </p:nvGraphicFramePr>
        <p:xfrm>
          <a:off x="228600" y="965196"/>
          <a:ext cx="8534400" cy="529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8284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Similarities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Differences</a:t>
                      </a:r>
                      <a:endParaRPr lang="zh-CN" altLang="en-US" dirty="0"/>
                    </a:p>
                  </a:txBody>
                  <a:tcPr/>
                </a:tc>
              </a:tr>
              <a:tr h="1423706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b="1" dirty="0" smtClean="0"/>
                        <a:t>Convolutional</a:t>
                      </a:r>
                      <a:r>
                        <a:rPr lang="en-US" altLang="zh-CN" b="1" baseline="0" dirty="0" smtClean="0"/>
                        <a:t> Neural Networks</a:t>
                      </a:r>
                      <a:endParaRPr lang="zh-CN" altLang="en-US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CN" dirty="0" smtClean="0"/>
                        <a:t>Multiple Layers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endParaRPr lang="en-US" altLang="zh-CN" dirty="0" smtClean="0"/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CN" dirty="0" smtClean="0"/>
                        <a:t>Use Back-propagation Algorithm for training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endParaRPr lang="en-US" altLang="zh-CN" dirty="0" smtClean="0"/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CN" dirty="0" smtClean="0"/>
                        <a:t>Can be combined</a:t>
                      </a:r>
                      <a:r>
                        <a:rPr lang="en-US" altLang="zh-CN" baseline="0" dirty="0" smtClean="0"/>
                        <a:t> together to create more powerful networks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sz="1600" dirty="0" smtClean="0"/>
                        <a:t>More suitable for data with grid structures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600" dirty="0" smtClean="0"/>
                        <a:t>Much fewer</a:t>
                      </a:r>
                      <a:r>
                        <a:rPr lang="en-US" altLang="zh-CN" sz="1600" baseline="0" dirty="0" smtClean="0"/>
                        <a:t> parameters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600" baseline="0" dirty="0" smtClean="0"/>
                        <a:t>Very efficient training with GPUs</a:t>
                      </a:r>
                      <a:endParaRPr lang="en-US" altLang="zh-CN" sz="1600" dirty="0" smtClean="0"/>
                    </a:p>
                    <a:p>
                      <a:pPr marL="342900" indent="-342900">
                        <a:buAutoNum type="arabicPeriod"/>
                      </a:pPr>
                      <a:endParaRPr lang="zh-CN" altLang="en-US" dirty="0"/>
                    </a:p>
                  </a:txBody>
                  <a:tcPr/>
                </a:tc>
              </a:tr>
              <a:tr h="2272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sz="1600" dirty="0" smtClean="0"/>
                        <a:t>Having memory of past</a:t>
                      </a:r>
                      <a:r>
                        <a:rPr lang="en-US" altLang="zh-CN" sz="1600" baseline="0" dirty="0" smtClean="0"/>
                        <a:t> (suitable for tasks like speech recognition)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600" baseline="0" dirty="0" smtClean="0"/>
                        <a:t>Not able to take big input such as images or videos</a:t>
                      </a:r>
                      <a:endParaRPr lang="zh-CN" altLang="en-US" sz="1600" dirty="0"/>
                    </a:p>
                  </a:txBody>
                  <a:tcPr/>
                </a:tc>
              </a:tr>
              <a:tr h="1101584">
                <a:tc rowSpan="2">
                  <a:txBody>
                    <a:bodyPr/>
                    <a:lstStyle/>
                    <a:p>
                      <a:r>
                        <a:rPr lang="en-US" altLang="zh-CN" b="1" dirty="0" smtClean="0"/>
                        <a:t>Recurrent Networks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zh-CN" altLang="en-US" sz="1600" dirty="0"/>
                    </a:p>
                  </a:txBody>
                  <a:tcPr/>
                </a:tc>
              </a:tr>
              <a:tr h="3230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sz="1600" dirty="0" smtClean="0"/>
                        <a:t>Generative model</a:t>
                      </a:r>
                      <a:r>
                        <a:rPr lang="en-US" altLang="zh-CN" sz="1600" baseline="0" dirty="0" smtClean="0"/>
                        <a:t> (can generate realistic looking data after initializing at random variable)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sz="1600" baseline="0" dirty="0" smtClean="0"/>
                        <a:t>Used much less due to inefficiency</a:t>
                      </a:r>
                      <a:endParaRPr lang="zh-CN" altLang="en-US" sz="1600" dirty="0"/>
                    </a:p>
                  </a:txBody>
                  <a:tcPr/>
                </a:tc>
              </a:tr>
              <a:tr h="82843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Deep Belief Networks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Comparisons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3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146456"/>
            <a:ext cx="11379200" cy="4089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Background: from perceptron to deep </a:t>
            </a:r>
            <a:r>
              <a:rPr lang="en-US" altLang="zh-CN" sz="2800" dirty="0" smtClean="0"/>
              <a:t>learning networks </a:t>
            </a:r>
            <a:endParaRPr lang="en-US" altLang="zh-CN" sz="2800" dirty="0"/>
          </a:p>
          <a:p>
            <a:r>
              <a:rPr lang="en-US" altLang="zh-CN" sz="2800" dirty="0"/>
              <a:t>Important neural networks and </a:t>
            </a:r>
            <a:r>
              <a:rPr lang="en-US" altLang="zh-CN" sz="2800" dirty="0" smtClean="0"/>
              <a:t>algorithms</a:t>
            </a:r>
          </a:p>
          <a:p>
            <a:pPr lvl="1"/>
            <a:r>
              <a:rPr lang="en-US" altLang="zh-CN" dirty="0"/>
              <a:t>Restricted Boltzmann </a:t>
            </a:r>
            <a:r>
              <a:rPr lang="en-US" altLang="zh-CN" dirty="0" smtClean="0"/>
              <a:t>Machine</a:t>
            </a:r>
          </a:p>
          <a:p>
            <a:pPr lvl="1"/>
            <a:r>
              <a:rPr lang="en-US" altLang="zh-CN" dirty="0" err="1" smtClean="0"/>
              <a:t>Constrastive</a:t>
            </a:r>
            <a:r>
              <a:rPr lang="en-US" altLang="zh-CN" dirty="0" smtClean="0"/>
              <a:t> Divergence Algorithm</a:t>
            </a:r>
            <a:endParaRPr lang="en-US" altLang="zh-CN" dirty="0"/>
          </a:p>
          <a:p>
            <a:pPr lvl="1"/>
            <a:r>
              <a:rPr lang="en-US" altLang="zh-CN" sz="2800" dirty="0" smtClean="0"/>
              <a:t>Stochastic Gradient Decent and </a:t>
            </a:r>
            <a:r>
              <a:rPr lang="en-US" altLang="zh-CN" sz="2800" dirty="0" err="1" smtClean="0"/>
              <a:t>Backpropagation</a:t>
            </a:r>
            <a:endParaRPr lang="en-US" altLang="zh-CN" dirty="0"/>
          </a:p>
          <a:p>
            <a:pPr lvl="1"/>
            <a:r>
              <a:rPr lang="en-US" altLang="zh-CN" sz="2800" dirty="0" smtClean="0"/>
              <a:t>Deep </a:t>
            </a:r>
            <a:r>
              <a:rPr lang="en-US" altLang="zh-CN" dirty="0"/>
              <a:t>N</a:t>
            </a:r>
            <a:r>
              <a:rPr lang="en-US" altLang="zh-CN" sz="2800" dirty="0" smtClean="0"/>
              <a:t>eural Networks</a:t>
            </a:r>
          </a:p>
          <a:p>
            <a:pPr lvl="2"/>
            <a:r>
              <a:rPr lang="en-US" altLang="zh-CN" dirty="0" smtClean="0">
                <a:solidFill>
                  <a:srgbClr val="000000"/>
                </a:solidFill>
              </a:rPr>
              <a:t>Deep </a:t>
            </a:r>
            <a:r>
              <a:rPr lang="en-US" altLang="zh-CN" dirty="0">
                <a:solidFill>
                  <a:srgbClr val="000000"/>
                </a:solidFill>
              </a:rPr>
              <a:t>Belief </a:t>
            </a:r>
            <a:r>
              <a:rPr lang="en-US" altLang="zh-CN" dirty="0" smtClean="0">
                <a:solidFill>
                  <a:srgbClr val="000000"/>
                </a:solidFill>
              </a:rPr>
              <a:t>Networks</a:t>
            </a:r>
          </a:p>
          <a:p>
            <a:pPr lvl="2"/>
            <a:r>
              <a:rPr lang="en-US" altLang="zh-CN" dirty="0" smtClean="0"/>
              <a:t>Convolutional </a:t>
            </a:r>
            <a:r>
              <a:rPr lang="en-US" altLang="zh-CN" dirty="0"/>
              <a:t>Neural </a:t>
            </a:r>
            <a:r>
              <a:rPr lang="en-US" altLang="zh-CN" dirty="0" smtClean="0"/>
              <a:t>Networks</a:t>
            </a:r>
          </a:p>
          <a:p>
            <a:pPr lvl="2"/>
            <a:r>
              <a:rPr lang="en-US" altLang="zh-CN" dirty="0" smtClean="0"/>
              <a:t>Recurrent Neural Networks</a:t>
            </a:r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Applications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Outline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65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heennet.co.kr/kg/%EC%96%BC%EA%B5%B4%EC%9D%B8%EC%8B%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7229"/>
            <a:ext cx="4834546" cy="28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Classic Applications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7" name="Picture 2" descr="http://redcatlabs.com/2016-03-19_FOSSASIA-Workshop/img/speech_444x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72" y="2096031"/>
            <a:ext cx="4236662" cy="34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4"/>
          <p:cNvSpPr txBox="1"/>
          <p:nvPr/>
        </p:nvSpPr>
        <p:spPr>
          <a:xfrm>
            <a:off x="152398" y="1185931"/>
            <a:ext cx="913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Facial Recognition, speech recognition, </a:t>
            </a:r>
            <a:r>
              <a:rPr lang="en-US" altLang="zh-CN" sz="2800" dirty="0"/>
              <a:t>d</a:t>
            </a:r>
            <a:r>
              <a:rPr lang="en-US" altLang="zh-CN" sz="2800" dirty="0" smtClean="0"/>
              <a:t>riverless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echnology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95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Smart Grid Applications (UH)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5445"/>
            <a:ext cx="4572000" cy="27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9" y="2718134"/>
            <a:ext cx="4199021" cy="314926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013191"/>
            <a:ext cx="8229600" cy="4625609"/>
          </a:xfrm>
        </p:spPr>
        <p:txBody>
          <a:bodyPr/>
          <a:lstStyle/>
          <a:p>
            <a:r>
              <a:rPr lang="en-US" sz="2400" dirty="0" smtClean="0"/>
              <a:t>When you enter your smart meter number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tudy your behavior</a:t>
            </a:r>
          </a:p>
          <a:p>
            <a:pPr lvl="1"/>
            <a:r>
              <a:rPr lang="en-US" sz="2000" dirty="0" smtClean="0"/>
              <a:t>Tell if you are CEO, middle class, or Ph.D. students</a:t>
            </a:r>
            <a:endParaRPr lang="en-US" sz="2000" dirty="0"/>
          </a:p>
          <a:p>
            <a:pPr lvl="1"/>
            <a:r>
              <a:rPr lang="en-US" sz="2000" dirty="0" smtClean="0"/>
              <a:t>Sell you an energy plan that you cannot deny</a:t>
            </a:r>
          </a:p>
        </p:txBody>
      </p:sp>
    </p:spTree>
    <p:extLst>
      <p:ext uri="{BB962C8B-B14F-4D97-AF65-F5344CB8AC3E}">
        <p14:creationId xmlns:p14="http://schemas.microsoft.com/office/powerpoint/2010/main" val="357240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034978" y="121802"/>
            <a:ext cx="6835129" cy="609600"/>
          </a:xfrm>
        </p:spPr>
        <p:txBody>
          <a:bodyPr/>
          <a:lstStyle/>
          <a:p>
            <a:r>
              <a:rPr lang="en-US" altLang="zh-CN" sz="3200" dirty="0" smtClean="0"/>
              <a:t>Wireless Networking Applications (UH)</a:t>
            </a:r>
            <a:endParaRPr lang="zh-CN" altLang="en-US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文本框 4"/>
          <p:cNvSpPr txBox="1"/>
          <p:nvPr/>
        </p:nvSpPr>
        <p:spPr>
          <a:xfrm>
            <a:off x="932709" y="1002340"/>
            <a:ext cx="74454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Monitor spectrum map, detect abnormality </a:t>
            </a:r>
            <a:endParaRPr lang="zh-CN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5" y="1714023"/>
            <a:ext cx="6028423" cy="3956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24" y="1649370"/>
            <a:ext cx="6141263" cy="42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3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209800" y="75905"/>
            <a:ext cx="6553200" cy="609600"/>
          </a:xfrm>
        </p:spPr>
        <p:txBody>
          <a:bodyPr/>
          <a:lstStyle/>
          <a:p>
            <a:r>
              <a:rPr lang="en-US" altLang="zh-CN" dirty="0" smtClean="0"/>
              <a:t>Language  (UH)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29" y="960001"/>
            <a:ext cx="6596966" cy="4049099"/>
          </a:xfrm>
          <a:prstGeom prst="rect">
            <a:avLst/>
          </a:prstGeom>
        </p:spPr>
      </p:pic>
      <p:sp>
        <p:nvSpPr>
          <p:cNvPr id="5" name="下箭头 7"/>
          <p:cNvSpPr/>
          <p:nvPr/>
        </p:nvSpPr>
        <p:spPr>
          <a:xfrm>
            <a:off x="4533968" y="5146849"/>
            <a:ext cx="506437" cy="483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36616" y="5630216"/>
            <a:ext cx="3410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Propose in Olympic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65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Bio Medical Applications (UH)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99" y="1835939"/>
            <a:ext cx="7122494" cy="4323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44" y="1116864"/>
            <a:ext cx="885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 brain: How many brain cells are growing and damaged?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5"/>
          <p:cNvSpPr>
            <a:spLocks noGrp="1"/>
          </p:cNvSpPr>
          <p:nvPr>
            <p:ph idx="1"/>
          </p:nvPr>
        </p:nvSpPr>
        <p:spPr>
          <a:xfrm>
            <a:off x="229501" y="1262906"/>
            <a:ext cx="8654382" cy="4041775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Background information about neural networks</a:t>
            </a:r>
          </a:p>
          <a:p>
            <a:r>
              <a:rPr lang="en-US" altLang="zh-CN" sz="2800" dirty="0" smtClean="0"/>
              <a:t>Basic idea for deep learning and importance of features </a:t>
            </a:r>
          </a:p>
          <a:p>
            <a:r>
              <a:rPr lang="en-US" altLang="zh-CN" sz="2800" dirty="0" smtClean="0"/>
              <a:t>Important algorithms to train deep networks</a:t>
            </a:r>
          </a:p>
          <a:p>
            <a:pPr lvl="1"/>
            <a:r>
              <a:rPr lang="en-US" altLang="zh-CN" sz="2400" dirty="0" smtClean="0"/>
              <a:t>Contrastive divergence</a:t>
            </a:r>
          </a:p>
          <a:p>
            <a:pPr lvl="1"/>
            <a:r>
              <a:rPr lang="en-US" altLang="zh-CN" sz="2400" dirty="0" err="1" smtClean="0"/>
              <a:t>Backpropagation</a:t>
            </a:r>
            <a:endParaRPr lang="en-US" altLang="zh-CN" sz="2400" dirty="0" smtClean="0"/>
          </a:p>
          <a:p>
            <a:r>
              <a:rPr lang="en-US" altLang="zh-CN" sz="2800" dirty="0"/>
              <a:t>I</a:t>
            </a:r>
            <a:r>
              <a:rPr lang="en-US" altLang="zh-CN" sz="2800" dirty="0" smtClean="0"/>
              <a:t>mportant types of deep neural networks</a:t>
            </a:r>
          </a:p>
          <a:p>
            <a:pPr lvl="1"/>
            <a:r>
              <a:rPr lang="en-US" altLang="zh-CN" sz="2400" dirty="0" smtClean="0"/>
              <a:t>Deep belief networks</a:t>
            </a:r>
          </a:p>
          <a:p>
            <a:pPr lvl="1"/>
            <a:r>
              <a:rPr lang="en-US" altLang="zh-CN" sz="2400" dirty="0" smtClean="0"/>
              <a:t>Convolutional neural networks</a:t>
            </a:r>
          </a:p>
          <a:p>
            <a:pPr lvl="1"/>
            <a:r>
              <a:rPr lang="en-US" altLang="zh-CN" sz="2400" dirty="0" smtClean="0"/>
              <a:t>Recurrent neural networks</a:t>
            </a:r>
          </a:p>
          <a:p>
            <a:r>
              <a:rPr lang="en-US" altLang="zh-CN" sz="2800" dirty="0"/>
              <a:t>A</a:t>
            </a:r>
            <a:r>
              <a:rPr lang="en-US" altLang="zh-CN" sz="2800" dirty="0" smtClean="0"/>
              <a:t>pplications in industry and studies in UH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209800" y="382482"/>
            <a:ext cx="6553200" cy="532508"/>
          </a:xfrm>
        </p:spPr>
        <p:txBody>
          <a:bodyPr/>
          <a:lstStyle/>
          <a:p>
            <a:r>
              <a:rPr lang="en-US" altLang="zh-CN" dirty="0"/>
              <a:t>Thank you ! </a:t>
            </a:r>
            <a:r>
              <a:rPr lang="en-US" altLang="zh-CN" dirty="0" smtClean="0"/>
              <a:t> Q </a:t>
            </a:r>
            <a:r>
              <a:rPr lang="en-US" altLang="zh-CN" dirty="0"/>
              <a:t>&amp; A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2" y="1390855"/>
            <a:ext cx="86487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7" y="1553418"/>
            <a:ext cx="8868497" cy="431800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270000" y="365155"/>
            <a:ext cx="8737600" cy="609600"/>
          </a:xfrm>
        </p:spPr>
        <p:txBody>
          <a:bodyPr/>
          <a:lstStyle/>
          <a:p>
            <a:r>
              <a:rPr lang="en-US" altLang="zh-CN" dirty="0" smtClean="0"/>
              <a:t>Biological Neuron and Modeling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E552064-8B1A-481A-8941-5F8DB995C174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6007826" y="2720071"/>
            <a:ext cx="1472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1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y.csdn.net/uploads/201304/08/1365435513_7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80" y="2133600"/>
            <a:ext cx="6909220" cy="37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44" y="992141"/>
            <a:ext cx="958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1981, David Hubel &amp; </a:t>
            </a:r>
            <a:r>
              <a:rPr lang="en-US" sz="2400" dirty="0" err="1"/>
              <a:t>Torsten</a:t>
            </a:r>
            <a:r>
              <a:rPr lang="en-US" sz="2400" dirty="0"/>
              <a:t> Wiesel: The </a:t>
            </a:r>
            <a:r>
              <a:rPr lang="en-US" sz="2400" dirty="0" err="1"/>
              <a:t>Mamalian</a:t>
            </a:r>
            <a:r>
              <a:rPr lang="en-US" sz="2400" dirty="0"/>
              <a:t> Visual Cortex is Hierarchical</a:t>
            </a:r>
          </a:p>
        </p:txBody>
      </p:sp>
      <p:pic>
        <p:nvPicPr>
          <p:cNvPr id="1028" name="Picture 4" descr="http://www.scholarpedia.org/w/images/7/79/Mod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" y="2133600"/>
            <a:ext cx="2195361" cy="41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244600" y="333763"/>
            <a:ext cx="8737600" cy="609600"/>
          </a:xfrm>
        </p:spPr>
        <p:txBody>
          <a:bodyPr/>
          <a:lstStyle/>
          <a:p>
            <a:r>
              <a:rPr lang="en-US" altLang="zh-CN" dirty="0" err="1" smtClean="0"/>
              <a:t>Herarchical</a:t>
            </a:r>
            <a:r>
              <a:rPr lang="en-US" altLang="zh-CN" dirty="0" smtClean="0"/>
              <a:t> Structure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8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my.csdn.net/uploads/201304/08/1365435554_6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061077"/>
            <a:ext cx="6873603" cy="51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403351" y="380261"/>
            <a:ext cx="8737600" cy="609600"/>
          </a:xfrm>
        </p:spPr>
        <p:txBody>
          <a:bodyPr/>
          <a:lstStyle/>
          <a:p>
            <a:r>
              <a:rPr lang="en-US" altLang="zh-CN" dirty="0" smtClean="0"/>
              <a:t>Deep Learning Structure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1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146456"/>
            <a:ext cx="11379200" cy="408940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Background: from perceptron to deep </a:t>
            </a:r>
            <a:r>
              <a:rPr lang="en-US" altLang="zh-CN" sz="2800" dirty="0" smtClean="0"/>
              <a:t>learning networks </a:t>
            </a:r>
            <a:endParaRPr lang="en-US" altLang="zh-CN" sz="2800" dirty="0"/>
          </a:p>
          <a:p>
            <a:r>
              <a:rPr lang="en-US" altLang="zh-CN" sz="2800" dirty="0"/>
              <a:t>Important neural networks and </a:t>
            </a:r>
            <a:r>
              <a:rPr lang="en-US" altLang="zh-CN" sz="2800" dirty="0" smtClean="0"/>
              <a:t>algorithms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Restricted Boltzmann </a:t>
            </a:r>
            <a:r>
              <a:rPr lang="en-US" altLang="zh-CN" dirty="0" smtClean="0">
                <a:solidFill>
                  <a:srgbClr val="FF0000"/>
                </a:solidFill>
              </a:rPr>
              <a:t>Machine</a:t>
            </a:r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Constrastive</a:t>
            </a:r>
            <a:r>
              <a:rPr lang="en-US" altLang="zh-CN" dirty="0" smtClean="0">
                <a:solidFill>
                  <a:srgbClr val="FF0000"/>
                </a:solidFill>
              </a:rPr>
              <a:t> Divergence Algorithm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sz="2800" dirty="0" smtClean="0"/>
              <a:t>Stochastic Gradient Decent and </a:t>
            </a:r>
            <a:r>
              <a:rPr lang="en-US" altLang="zh-CN" sz="2800" dirty="0" err="1" smtClean="0"/>
              <a:t>Backpropagation</a:t>
            </a:r>
            <a:endParaRPr lang="en-US" altLang="zh-CN" dirty="0"/>
          </a:p>
          <a:p>
            <a:pPr lvl="1"/>
            <a:r>
              <a:rPr lang="en-US" altLang="zh-CN" sz="2800" dirty="0" smtClean="0"/>
              <a:t>Deep </a:t>
            </a:r>
            <a:r>
              <a:rPr lang="en-US" altLang="zh-CN" dirty="0"/>
              <a:t>N</a:t>
            </a:r>
            <a:r>
              <a:rPr lang="en-US" altLang="zh-CN" sz="2800" dirty="0" smtClean="0"/>
              <a:t>eural Networks</a:t>
            </a:r>
          </a:p>
          <a:p>
            <a:pPr lvl="2"/>
            <a:r>
              <a:rPr lang="en-US" altLang="zh-CN" dirty="0" smtClean="0">
                <a:solidFill>
                  <a:srgbClr val="000000"/>
                </a:solidFill>
              </a:rPr>
              <a:t>Deep </a:t>
            </a:r>
            <a:r>
              <a:rPr lang="en-US" altLang="zh-CN" dirty="0">
                <a:solidFill>
                  <a:srgbClr val="000000"/>
                </a:solidFill>
              </a:rPr>
              <a:t>Belief </a:t>
            </a:r>
            <a:r>
              <a:rPr lang="en-US" altLang="zh-CN" dirty="0" smtClean="0">
                <a:solidFill>
                  <a:srgbClr val="000000"/>
                </a:solidFill>
              </a:rPr>
              <a:t>Networks</a:t>
            </a:r>
          </a:p>
          <a:p>
            <a:pPr lvl="2"/>
            <a:r>
              <a:rPr lang="en-US" altLang="zh-CN" dirty="0" smtClean="0"/>
              <a:t>Convolutional </a:t>
            </a:r>
            <a:r>
              <a:rPr lang="en-US" altLang="zh-CN" dirty="0"/>
              <a:t>Neural </a:t>
            </a:r>
            <a:r>
              <a:rPr lang="en-US" altLang="zh-CN" dirty="0" smtClean="0"/>
              <a:t>Networks</a:t>
            </a:r>
          </a:p>
          <a:p>
            <a:pPr lvl="2"/>
            <a:r>
              <a:rPr lang="en-US" altLang="zh-CN" dirty="0" smtClean="0"/>
              <a:t>Recurrent Neural Networks</a:t>
            </a:r>
            <a:endParaRPr lang="en-US" altLang="zh-CN" dirty="0"/>
          </a:p>
          <a:p>
            <a:r>
              <a:rPr lang="en-US" altLang="zh-CN" sz="2800" dirty="0"/>
              <a:t>Applications</a:t>
            </a:r>
          </a:p>
          <a:p>
            <a:r>
              <a:rPr lang="en-US" altLang="zh-CN" sz="2800" dirty="0"/>
              <a:t>Conclusion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Outline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93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8" y="3232699"/>
            <a:ext cx="1858771" cy="2048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858" y="2711397"/>
            <a:ext cx="349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Directed Graphical Models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85" y="4078556"/>
            <a:ext cx="3553315" cy="11723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3345" y="3102571"/>
            <a:ext cx="596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joint distribution defined as the product of a conditional distribution for each node conditioned on its parents</a:t>
            </a:r>
            <a:endParaRPr lang="zh-CN" altLang="en-US" sz="2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Graphical Model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361451" y="1081770"/>
            <a:ext cx="819046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400" dirty="0" smtClean="0"/>
              <a:t>Graph Model: Dependency </a:t>
            </a:r>
            <a:r>
              <a:rPr lang="en-US" altLang="zh-CN" sz="2400" dirty="0"/>
              <a:t>structure </a:t>
            </a:r>
            <a:r>
              <a:rPr lang="en-US" altLang="zh-CN" sz="2400" dirty="0" smtClean="0"/>
              <a:t>between random variables</a:t>
            </a:r>
          </a:p>
          <a:p>
            <a:r>
              <a:rPr lang="en-US" altLang="zh-CN" sz="2400" dirty="0" smtClean="0"/>
              <a:t>Nodes </a:t>
            </a:r>
            <a:r>
              <a:rPr lang="en-US" altLang="zh-CN" sz="2400" dirty="0"/>
              <a:t>-&gt; random variables; Edges -&gt;</a:t>
            </a:r>
            <a:r>
              <a:rPr lang="en-US" altLang="zh-CN" sz="2400" dirty="0" smtClean="0"/>
              <a:t>dependencies</a:t>
            </a:r>
          </a:p>
          <a:p>
            <a:r>
              <a:rPr lang="en-US" altLang="zh-CN" dirty="0" smtClean="0"/>
              <a:t>      - </a:t>
            </a:r>
            <a:r>
              <a:rPr lang="en-US" altLang="zh-CN" dirty="0"/>
              <a:t>Directed(Bayesian Networks)</a:t>
            </a:r>
          </a:p>
          <a:p>
            <a:r>
              <a:rPr lang="en-US" altLang="zh-CN" dirty="0" smtClean="0"/>
              <a:t>      - </a:t>
            </a:r>
            <a:r>
              <a:rPr lang="en-US" altLang="zh-CN" dirty="0"/>
              <a:t>Undirected(Markov random fields, Boltzmann machines)</a:t>
            </a:r>
          </a:p>
          <a:p>
            <a:r>
              <a:rPr lang="en-US" altLang="zh-CN" dirty="0" smtClean="0"/>
              <a:t>      - </a:t>
            </a:r>
            <a:r>
              <a:rPr lang="en-US" altLang="zh-CN" dirty="0"/>
              <a:t>Hybrid(Deep Belief Networks</a:t>
            </a:r>
            <a:r>
              <a:rPr lang="en-US" altLang="zh-CN" dirty="0" smtClean="0"/>
              <a:t>)	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4018293" y="1617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dirty="0" smtClean="0"/>
              <a:t>	</a:t>
            </a: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98" y="5522231"/>
            <a:ext cx="8887246" cy="6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Undirected Graphical Model</a:t>
            </a:r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52064-8B1A-481A-8941-5F8DB995C174}" type="slidenum">
              <a:rPr lang="zh-CN" altLang="en-US" smtClean="0">
                <a:solidFill>
                  <a:prstClr val="white"/>
                </a:solidFill>
              </a:rPr>
              <a:pPr/>
              <a:t>9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9016" y="503519"/>
            <a:ext cx="10056583" cy="13255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1206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Mar</a:t>
            </a:r>
            <a:r>
              <a:rPr sz="3200" spc="-19" dirty="0">
                <a:latin typeface="Calibri"/>
                <a:cs typeface="Calibri"/>
              </a:rPr>
              <a:t>k</a:t>
            </a:r>
            <a:r>
              <a:rPr sz="3200" spc="-4" dirty="0">
                <a:latin typeface="Calibri"/>
                <a:cs typeface="Calibri"/>
              </a:rPr>
              <a:t>o</a:t>
            </a:r>
            <a:r>
              <a:rPr sz="3200" spc="-19" dirty="0">
                <a:latin typeface="Calibri"/>
                <a:cs typeface="Calibri"/>
              </a:rPr>
              <a:t>v Rand</a:t>
            </a:r>
            <a:r>
              <a:rPr sz="3200" spc="-4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 Fi</a:t>
            </a:r>
            <a:r>
              <a:rPr sz="3200" spc="-23" dirty="0">
                <a:latin typeface="Calibri"/>
                <a:cs typeface="Calibri"/>
              </a:rPr>
              <a:t>elds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9193" y="1496294"/>
            <a:ext cx="2130829" cy="602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5417" y="2394015"/>
            <a:ext cx="366275" cy="368749"/>
          </a:xfrm>
          <a:custGeom>
            <a:avLst/>
            <a:gdLst/>
            <a:ahLst/>
            <a:cxnLst/>
            <a:rect l="l" t="t" r="r" b="b"/>
            <a:pathLst>
              <a:path w="415111" h="417916">
                <a:moveTo>
                  <a:pt x="415111" y="208964"/>
                </a:moveTo>
                <a:lnTo>
                  <a:pt x="411445" y="169862"/>
                </a:lnTo>
                <a:lnTo>
                  <a:pt x="400709" y="132488"/>
                </a:lnTo>
                <a:lnTo>
                  <a:pt x="383296" y="97790"/>
                </a:lnTo>
                <a:lnTo>
                  <a:pt x="359597" y="66721"/>
                </a:lnTo>
                <a:lnTo>
                  <a:pt x="327887" y="39523"/>
                </a:lnTo>
                <a:lnTo>
                  <a:pt x="293924" y="19443"/>
                </a:lnTo>
                <a:lnTo>
                  <a:pt x="245927" y="3658"/>
                </a:lnTo>
                <a:lnTo>
                  <a:pt x="208488" y="0"/>
                </a:lnTo>
                <a:lnTo>
                  <a:pt x="195212" y="413"/>
                </a:lnTo>
                <a:lnTo>
                  <a:pt x="156431" y="6512"/>
                </a:lnTo>
                <a:lnTo>
                  <a:pt x="119895" y="19588"/>
                </a:lnTo>
                <a:lnTo>
                  <a:pt x="86470" y="39248"/>
                </a:lnTo>
                <a:lnTo>
                  <a:pt x="56581" y="66139"/>
                </a:lnTo>
                <a:lnTo>
                  <a:pt x="31990" y="98725"/>
                </a:lnTo>
                <a:lnTo>
                  <a:pt x="14398" y="133391"/>
                </a:lnTo>
                <a:lnTo>
                  <a:pt x="1738" y="182074"/>
                </a:lnTo>
                <a:lnTo>
                  <a:pt x="0" y="207170"/>
                </a:lnTo>
                <a:lnTo>
                  <a:pt x="402" y="220593"/>
                </a:lnTo>
                <a:lnTo>
                  <a:pt x="6341" y="259666"/>
                </a:lnTo>
                <a:lnTo>
                  <a:pt x="19085" y="296339"/>
                </a:lnTo>
                <a:lnTo>
                  <a:pt x="38252" y="329832"/>
                </a:lnTo>
                <a:lnTo>
                  <a:pt x="64840" y="360037"/>
                </a:lnTo>
                <a:lnTo>
                  <a:pt x="97541" y="385229"/>
                </a:lnTo>
                <a:lnTo>
                  <a:pt x="132074" y="403186"/>
                </a:lnTo>
                <a:lnTo>
                  <a:pt x="180330" y="416099"/>
                </a:lnTo>
                <a:lnTo>
                  <a:pt x="205160" y="417916"/>
                </a:lnTo>
                <a:lnTo>
                  <a:pt x="218643" y="417512"/>
                </a:lnTo>
                <a:lnTo>
                  <a:pt x="257782" y="411519"/>
                </a:lnTo>
                <a:lnTo>
                  <a:pt x="294390" y="398658"/>
                </a:lnTo>
                <a:lnTo>
                  <a:pt x="327737" y="379314"/>
                </a:lnTo>
                <a:lnTo>
                  <a:pt x="357692" y="352571"/>
                </a:lnTo>
                <a:lnTo>
                  <a:pt x="382582" y="319829"/>
                </a:lnTo>
                <a:lnTo>
                  <a:pt x="400366" y="285225"/>
                </a:lnTo>
                <a:lnTo>
                  <a:pt x="413229" y="236840"/>
                </a:lnTo>
                <a:lnTo>
                  <a:pt x="415111" y="208964"/>
                </a:lnTo>
                <a:close/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4838" y="1840869"/>
            <a:ext cx="366275" cy="368749"/>
          </a:xfrm>
          <a:custGeom>
            <a:avLst/>
            <a:gdLst/>
            <a:ahLst/>
            <a:cxnLst/>
            <a:rect l="l" t="t" r="r" b="b"/>
            <a:pathLst>
              <a:path w="415111" h="417916">
                <a:moveTo>
                  <a:pt x="415111" y="208964"/>
                </a:moveTo>
                <a:lnTo>
                  <a:pt x="411445" y="169862"/>
                </a:lnTo>
                <a:lnTo>
                  <a:pt x="400709" y="132487"/>
                </a:lnTo>
                <a:lnTo>
                  <a:pt x="383296" y="97790"/>
                </a:lnTo>
                <a:lnTo>
                  <a:pt x="359597" y="66721"/>
                </a:lnTo>
                <a:lnTo>
                  <a:pt x="327887" y="39523"/>
                </a:lnTo>
                <a:lnTo>
                  <a:pt x="293924" y="19443"/>
                </a:lnTo>
                <a:lnTo>
                  <a:pt x="245927" y="3658"/>
                </a:lnTo>
                <a:lnTo>
                  <a:pt x="208488" y="0"/>
                </a:lnTo>
                <a:lnTo>
                  <a:pt x="195212" y="413"/>
                </a:lnTo>
                <a:lnTo>
                  <a:pt x="156431" y="6512"/>
                </a:lnTo>
                <a:lnTo>
                  <a:pt x="119895" y="19588"/>
                </a:lnTo>
                <a:lnTo>
                  <a:pt x="86470" y="39248"/>
                </a:lnTo>
                <a:lnTo>
                  <a:pt x="56581" y="66139"/>
                </a:lnTo>
                <a:lnTo>
                  <a:pt x="31991" y="98725"/>
                </a:lnTo>
                <a:lnTo>
                  <a:pt x="14398" y="133391"/>
                </a:lnTo>
                <a:lnTo>
                  <a:pt x="1738" y="182074"/>
                </a:lnTo>
                <a:lnTo>
                  <a:pt x="0" y="207170"/>
                </a:lnTo>
                <a:lnTo>
                  <a:pt x="402" y="220593"/>
                </a:lnTo>
                <a:lnTo>
                  <a:pt x="6341" y="259666"/>
                </a:lnTo>
                <a:lnTo>
                  <a:pt x="19085" y="296339"/>
                </a:lnTo>
                <a:lnTo>
                  <a:pt x="38252" y="329832"/>
                </a:lnTo>
                <a:lnTo>
                  <a:pt x="64840" y="360037"/>
                </a:lnTo>
                <a:lnTo>
                  <a:pt x="97541" y="385229"/>
                </a:lnTo>
                <a:lnTo>
                  <a:pt x="132074" y="403186"/>
                </a:lnTo>
                <a:lnTo>
                  <a:pt x="180330" y="416098"/>
                </a:lnTo>
                <a:lnTo>
                  <a:pt x="205160" y="417916"/>
                </a:lnTo>
                <a:lnTo>
                  <a:pt x="218643" y="417511"/>
                </a:lnTo>
                <a:lnTo>
                  <a:pt x="257782" y="411519"/>
                </a:lnTo>
                <a:lnTo>
                  <a:pt x="294390" y="398658"/>
                </a:lnTo>
                <a:lnTo>
                  <a:pt x="327737" y="379313"/>
                </a:lnTo>
                <a:lnTo>
                  <a:pt x="357693" y="352570"/>
                </a:lnTo>
                <a:lnTo>
                  <a:pt x="382583" y="319829"/>
                </a:lnTo>
                <a:lnTo>
                  <a:pt x="400366" y="285224"/>
                </a:lnTo>
                <a:lnTo>
                  <a:pt x="413229" y="236839"/>
                </a:lnTo>
                <a:lnTo>
                  <a:pt x="415111" y="208964"/>
                </a:lnTo>
                <a:close/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4260" y="2394015"/>
            <a:ext cx="366275" cy="368749"/>
          </a:xfrm>
          <a:custGeom>
            <a:avLst/>
            <a:gdLst/>
            <a:ahLst/>
            <a:cxnLst/>
            <a:rect l="l" t="t" r="r" b="b"/>
            <a:pathLst>
              <a:path w="415111" h="417916">
                <a:moveTo>
                  <a:pt x="415111" y="208964"/>
                </a:moveTo>
                <a:lnTo>
                  <a:pt x="411445" y="169862"/>
                </a:lnTo>
                <a:lnTo>
                  <a:pt x="400709" y="132487"/>
                </a:lnTo>
                <a:lnTo>
                  <a:pt x="383296" y="97790"/>
                </a:lnTo>
                <a:lnTo>
                  <a:pt x="359597" y="66721"/>
                </a:lnTo>
                <a:lnTo>
                  <a:pt x="327887" y="39523"/>
                </a:lnTo>
                <a:lnTo>
                  <a:pt x="293924" y="19443"/>
                </a:lnTo>
                <a:lnTo>
                  <a:pt x="245926" y="3658"/>
                </a:lnTo>
                <a:lnTo>
                  <a:pt x="208488" y="0"/>
                </a:lnTo>
                <a:lnTo>
                  <a:pt x="195212" y="413"/>
                </a:lnTo>
                <a:lnTo>
                  <a:pt x="156431" y="6512"/>
                </a:lnTo>
                <a:lnTo>
                  <a:pt x="119895" y="19588"/>
                </a:lnTo>
                <a:lnTo>
                  <a:pt x="86469" y="39248"/>
                </a:lnTo>
                <a:lnTo>
                  <a:pt x="56581" y="66139"/>
                </a:lnTo>
                <a:lnTo>
                  <a:pt x="31990" y="98725"/>
                </a:lnTo>
                <a:lnTo>
                  <a:pt x="14398" y="133391"/>
                </a:lnTo>
                <a:lnTo>
                  <a:pt x="1738" y="182074"/>
                </a:lnTo>
                <a:lnTo>
                  <a:pt x="0" y="207170"/>
                </a:lnTo>
                <a:lnTo>
                  <a:pt x="402" y="220593"/>
                </a:lnTo>
                <a:lnTo>
                  <a:pt x="6341" y="259666"/>
                </a:lnTo>
                <a:lnTo>
                  <a:pt x="19085" y="296339"/>
                </a:lnTo>
                <a:lnTo>
                  <a:pt x="38252" y="329832"/>
                </a:lnTo>
                <a:lnTo>
                  <a:pt x="64840" y="360037"/>
                </a:lnTo>
                <a:lnTo>
                  <a:pt x="97541" y="385229"/>
                </a:lnTo>
                <a:lnTo>
                  <a:pt x="132073" y="403186"/>
                </a:lnTo>
                <a:lnTo>
                  <a:pt x="180330" y="416099"/>
                </a:lnTo>
                <a:lnTo>
                  <a:pt x="205160" y="417916"/>
                </a:lnTo>
                <a:lnTo>
                  <a:pt x="218643" y="417512"/>
                </a:lnTo>
                <a:lnTo>
                  <a:pt x="257782" y="411519"/>
                </a:lnTo>
                <a:lnTo>
                  <a:pt x="294389" y="398658"/>
                </a:lnTo>
                <a:lnTo>
                  <a:pt x="327736" y="379314"/>
                </a:lnTo>
                <a:lnTo>
                  <a:pt x="357692" y="352571"/>
                </a:lnTo>
                <a:lnTo>
                  <a:pt x="382582" y="319829"/>
                </a:lnTo>
                <a:lnTo>
                  <a:pt x="400366" y="285225"/>
                </a:lnTo>
                <a:lnTo>
                  <a:pt x="413229" y="236840"/>
                </a:lnTo>
                <a:lnTo>
                  <a:pt x="415111" y="208964"/>
                </a:lnTo>
                <a:close/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4838" y="2947160"/>
            <a:ext cx="366275" cy="368749"/>
          </a:xfrm>
          <a:custGeom>
            <a:avLst/>
            <a:gdLst/>
            <a:ahLst/>
            <a:cxnLst/>
            <a:rect l="l" t="t" r="r" b="b"/>
            <a:pathLst>
              <a:path w="415111" h="417916">
                <a:moveTo>
                  <a:pt x="415111" y="208963"/>
                </a:moveTo>
                <a:lnTo>
                  <a:pt x="411445" y="169862"/>
                </a:lnTo>
                <a:lnTo>
                  <a:pt x="400709" y="132487"/>
                </a:lnTo>
                <a:lnTo>
                  <a:pt x="383296" y="97790"/>
                </a:lnTo>
                <a:lnTo>
                  <a:pt x="359597" y="66721"/>
                </a:lnTo>
                <a:lnTo>
                  <a:pt x="327887" y="39523"/>
                </a:lnTo>
                <a:lnTo>
                  <a:pt x="293924" y="19443"/>
                </a:lnTo>
                <a:lnTo>
                  <a:pt x="245927" y="3658"/>
                </a:lnTo>
                <a:lnTo>
                  <a:pt x="208488" y="0"/>
                </a:lnTo>
                <a:lnTo>
                  <a:pt x="195212" y="413"/>
                </a:lnTo>
                <a:lnTo>
                  <a:pt x="156431" y="6512"/>
                </a:lnTo>
                <a:lnTo>
                  <a:pt x="119895" y="19588"/>
                </a:lnTo>
                <a:lnTo>
                  <a:pt x="86470" y="39248"/>
                </a:lnTo>
                <a:lnTo>
                  <a:pt x="56581" y="66139"/>
                </a:lnTo>
                <a:lnTo>
                  <a:pt x="31991" y="98725"/>
                </a:lnTo>
                <a:lnTo>
                  <a:pt x="14398" y="133391"/>
                </a:lnTo>
                <a:lnTo>
                  <a:pt x="1738" y="182074"/>
                </a:lnTo>
                <a:lnTo>
                  <a:pt x="0" y="207170"/>
                </a:lnTo>
                <a:lnTo>
                  <a:pt x="402" y="220593"/>
                </a:lnTo>
                <a:lnTo>
                  <a:pt x="6341" y="259666"/>
                </a:lnTo>
                <a:lnTo>
                  <a:pt x="19085" y="296339"/>
                </a:lnTo>
                <a:lnTo>
                  <a:pt x="38252" y="329833"/>
                </a:lnTo>
                <a:lnTo>
                  <a:pt x="64840" y="360037"/>
                </a:lnTo>
                <a:lnTo>
                  <a:pt x="97541" y="385229"/>
                </a:lnTo>
                <a:lnTo>
                  <a:pt x="132074" y="403186"/>
                </a:lnTo>
                <a:lnTo>
                  <a:pt x="180330" y="416098"/>
                </a:lnTo>
                <a:lnTo>
                  <a:pt x="205160" y="417916"/>
                </a:lnTo>
                <a:lnTo>
                  <a:pt x="218643" y="417511"/>
                </a:lnTo>
                <a:lnTo>
                  <a:pt x="257782" y="411519"/>
                </a:lnTo>
                <a:lnTo>
                  <a:pt x="294390" y="398658"/>
                </a:lnTo>
                <a:lnTo>
                  <a:pt x="327737" y="379313"/>
                </a:lnTo>
                <a:lnTo>
                  <a:pt x="357693" y="352571"/>
                </a:lnTo>
                <a:lnTo>
                  <a:pt x="382583" y="319829"/>
                </a:lnTo>
                <a:lnTo>
                  <a:pt x="400366" y="285225"/>
                </a:lnTo>
                <a:lnTo>
                  <a:pt x="413229" y="236840"/>
                </a:lnTo>
                <a:lnTo>
                  <a:pt x="415111" y="208963"/>
                </a:lnTo>
                <a:close/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8050" y="2155621"/>
            <a:ext cx="290427" cy="292395"/>
          </a:xfrm>
          <a:custGeom>
            <a:avLst/>
            <a:gdLst/>
            <a:ahLst/>
            <a:cxnLst/>
            <a:rect l="l" t="t" r="r" b="b"/>
            <a:pathLst>
              <a:path w="329149" h="331380">
                <a:moveTo>
                  <a:pt x="0" y="331380"/>
                </a:moveTo>
                <a:lnTo>
                  <a:pt x="329149" y="0"/>
                </a:lnTo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8050" y="2708770"/>
            <a:ext cx="290427" cy="292395"/>
          </a:xfrm>
          <a:custGeom>
            <a:avLst/>
            <a:gdLst/>
            <a:ahLst/>
            <a:cxnLst/>
            <a:rect l="l" t="t" r="r" b="b"/>
            <a:pathLst>
              <a:path w="329149" h="331380">
                <a:moveTo>
                  <a:pt x="0" y="0"/>
                </a:moveTo>
                <a:lnTo>
                  <a:pt x="329149" y="331380"/>
                </a:lnTo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7472" y="2708766"/>
            <a:ext cx="290427" cy="292395"/>
          </a:xfrm>
          <a:custGeom>
            <a:avLst/>
            <a:gdLst/>
            <a:ahLst/>
            <a:cxnLst/>
            <a:rect l="l" t="t" r="r" b="b"/>
            <a:pathLst>
              <a:path w="329149" h="331380">
                <a:moveTo>
                  <a:pt x="0" y="331380"/>
                </a:moveTo>
                <a:lnTo>
                  <a:pt x="329149" y="0"/>
                </a:lnTo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7472" y="2155625"/>
            <a:ext cx="290427" cy="292395"/>
          </a:xfrm>
          <a:custGeom>
            <a:avLst/>
            <a:gdLst/>
            <a:ahLst/>
            <a:cxnLst/>
            <a:rect l="l" t="t" r="r" b="b"/>
            <a:pathLst>
              <a:path w="329149" h="331380">
                <a:moveTo>
                  <a:pt x="0" y="0"/>
                </a:moveTo>
                <a:lnTo>
                  <a:pt x="329149" y="331380"/>
                </a:lnTo>
              </a:path>
            </a:pathLst>
          </a:custGeom>
          <a:ln w="209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9202" y="2194723"/>
            <a:ext cx="160804" cy="2426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456" i="1" spc="10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145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6982" y="1641579"/>
            <a:ext cx="154081" cy="2426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456" i="1" spc="-2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145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6403" y="2194723"/>
            <a:ext cx="161925" cy="2426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456" i="1" spc="124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45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6979" y="3271939"/>
            <a:ext cx="174812" cy="2426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456" i="1" spc="132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145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4060" y="2138354"/>
            <a:ext cx="4837019" cy="14797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>
              <a:lnSpc>
                <a:spcPct val="101400"/>
              </a:lnSpc>
              <a:buFont typeface="Arial"/>
              <a:buChar char="•"/>
              <a:tabLst>
                <a:tab pos="138397" algn="l"/>
              </a:tabLst>
            </a:pPr>
            <a:r>
              <a:rPr sz="1721" spc="4" dirty="0" smtClean="0">
                <a:solidFill>
                  <a:prstClr val="black"/>
                </a:solidFill>
                <a:cs typeface="Calibri"/>
              </a:rPr>
              <a:t>Each 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poten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al func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on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is a mapping from joint conﬁgur</a:t>
            </a:r>
            <a:r>
              <a:rPr sz="1721" spc="57" dirty="0">
                <a:solidFill>
                  <a:prstClr val="black"/>
                </a:solidFill>
                <a:cs typeface="Calibri"/>
              </a:rPr>
              <a:t>a</a:t>
            </a:r>
            <a:r>
              <a:rPr lang="en-US" sz="1721" spc="57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ons of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random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variables in a clique to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non</a:t>
            </a:r>
            <a:r>
              <a:rPr sz="1721" spc="-353" dirty="0">
                <a:solidFill>
                  <a:prstClr val="black"/>
                </a:solidFill>
                <a:cs typeface="Calibri"/>
              </a:rPr>
              <a:t>-­‐</a:t>
            </a:r>
            <a:r>
              <a:rPr sz="1721" spc="-265" dirty="0">
                <a:solidFill>
                  <a:prstClr val="black"/>
                </a:solidFill>
                <a:cs typeface="Calibri"/>
              </a:rPr>
              <a:t> 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neg</a:t>
            </a:r>
            <a:r>
              <a:rPr sz="1721" spc="57" dirty="0">
                <a:solidFill>
                  <a:prstClr val="black"/>
                </a:solidFill>
                <a:cs typeface="Calibri"/>
              </a:rPr>
              <a:t>a</a:t>
            </a:r>
            <a:r>
              <a:rPr lang="en-US" sz="1721" spc="57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ve real numbers.</a:t>
            </a:r>
            <a:endParaRPr sz="1721" dirty="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71"/>
              </a:lnSpc>
              <a:spcBef>
                <a:spcPts val="77"/>
              </a:spcBef>
              <a:buFont typeface="Arial"/>
              <a:buChar char="•"/>
            </a:pPr>
            <a:endParaRPr sz="971" dirty="0">
              <a:solidFill>
                <a:prstClr val="black"/>
              </a:solidFill>
            </a:endParaRPr>
          </a:p>
          <a:p>
            <a:pPr marL="11206" marR="34179">
              <a:lnSpc>
                <a:spcPct val="101400"/>
              </a:lnSpc>
              <a:buFont typeface="Arial"/>
              <a:buChar char="•"/>
              <a:tabLst>
                <a:tab pos="138397" algn="l"/>
              </a:tabLst>
            </a:pPr>
            <a:r>
              <a:rPr sz="1721" spc="4" dirty="0" smtClean="0">
                <a:solidFill>
                  <a:prstClr val="black"/>
                </a:solidFill>
                <a:cs typeface="Calibri"/>
              </a:rPr>
              <a:t>The 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choice of poten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al func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ons is not restricted to having speciﬁc probabilis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c interpre</a:t>
            </a:r>
            <a:r>
              <a:rPr sz="1721" spc="44" dirty="0">
                <a:solidFill>
                  <a:prstClr val="black"/>
                </a:solidFill>
                <a:cs typeface="Calibri"/>
              </a:rPr>
              <a:t>ta</a:t>
            </a:r>
            <a:r>
              <a:rPr lang="en-US" sz="1721" spc="44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ons.</a:t>
            </a:r>
            <a:endParaRPr sz="172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994" y="6042807"/>
            <a:ext cx="7913006" cy="251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lang="en-US" sz="1544" b="1" spc="9" dirty="0" smtClean="0">
                <a:solidFill>
                  <a:srgbClr val="0000FF"/>
                </a:solidFill>
                <a:cs typeface="Calibri"/>
              </a:rPr>
              <a:t>Computing Z is often very hard. This represents a major limitation of undirected model</a:t>
            </a:r>
            <a:endParaRPr sz="1544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6002" y="4917691"/>
            <a:ext cx="3197039" cy="251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544" spc="4" dirty="0">
                <a:solidFill>
                  <a:prstClr val="black"/>
                </a:solidFill>
                <a:cs typeface="Calibri"/>
              </a:rPr>
              <a:t>wh</a:t>
            </a:r>
            <a:r>
              <a:rPr sz="1544" dirty="0">
                <a:solidFill>
                  <a:prstClr val="black"/>
                </a:solidFill>
                <a:cs typeface="Calibri"/>
              </a:rPr>
              <a:t>er</a:t>
            </a:r>
            <a:r>
              <a:rPr sz="1544" spc="4" dirty="0">
                <a:solidFill>
                  <a:prstClr val="black"/>
                </a:solidFill>
                <a:cs typeface="Calibri"/>
              </a:rPr>
              <a:t>e E(</a:t>
            </a:r>
            <a:r>
              <a:rPr sz="1544" dirty="0">
                <a:solidFill>
                  <a:prstClr val="black"/>
                </a:solidFill>
                <a:cs typeface="Calibri"/>
              </a:rPr>
              <a:t>x</a:t>
            </a:r>
            <a:r>
              <a:rPr sz="1544" spc="4" dirty="0">
                <a:solidFill>
                  <a:prstClr val="black"/>
                </a:solidFill>
                <a:cs typeface="Calibri"/>
              </a:rPr>
              <a:t>) is called an energy </a:t>
            </a:r>
            <a:r>
              <a:rPr sz="1544" spc="4" dirty="0" smtClean="0">
                <a:solidFill>
                  <a:prstClr val="black"/>
                </a:solidFill>
                <a:cs typeface="Calibri"/>
              </a:rPr>
              <a:t>func</a:t>
            </a:r>
            <a:r>
              <a:rPr lang="en-US" sz="1544" spc="97" dirty="0" smtClean="0">
                <a:solidFill>
                  <a:prstClr val="black"/>
                </a:solidFill>
                <a:cs typeface="Calibri"/>
              </a:rPr>
              <a:t>ti</a:t>
            </a:r>
            <a:r>
              <a:rPr sz="1544" spc="4" dirty="0" smtClean="0">
                <a:solidFill>
                  <a:prstClr val="black"/>
                </a:solidFill>
                <a:cs typeface="Calibri"/>
              </a:rPr>
              <a:t>on</a:t>
            </a:r>
            <a:r>
              <a:rPr sz="1544" spc="4" dirty="0">
                <a:solidFill>
                  <a:prstClr val="black"/>
                </a:solidFill>
                <a:cs typeface="Calibri"/>
              </a:rPr>
              <a:t>.</a:t>
            </a:r>
            <a:endParaRPr sz="1544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6000" y="3804570"/>
            <a:ext cx="5589600" cy="286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/>
            <a:r>
              <a:rPr sz="1721" spc="4" dirty="0">
                <a:solidFill>
                  <a:prstClr val="black"/>
                </a:solidFill>
                <a:cs typeface="Calibri"/>
              </a:rPr>
              <a:t>Poten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al func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ons are </a:t>
            </a:r>
            <a:r>
              <a:rPr lang="en-US" sz="1721" spc="9" dirty="0" smtClean="0">
                <a:solidFill>
                  <a:prstClr val="black"/>
                </a:solidFill>
                <a:cs typeface="Calibri"/>
              </a:rPr>
              <a:t>often</a:t>
            </a:r>
            <a:r>
              <a:rPr sz="1721" spc="4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represented as exponen</a:t>
            </a:r>
            <a:r>
              <a:rPr lang="en-US" sz="1721" spc="111" dirty="0">
                <a:solidFill>
                  <a:prstClr val="black"/>
                </a:solidFill>
                <a:cs typeface="Calibri"/>
              </a:rPr>
              <a:t>ti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als:</a:t>
            </a:r>
            <a:endParaRPr sz="172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12918" y="4199190"/>
            <a:ext cx="6206835" cy="602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42211" y="4759037"/>
            <a:ext cx="1477543" cy="198405"/>
          </a:xfrm>
          <a:custGeom>
            <a:avLst/>
            <a:gdLst/>
            <a:ahLst/>
            <a:cxnLst/>
            <a:rect l="l" t="t" r="r" b="b"/>
            <a:pathLst>
              <a:path w="1674548" h="224859">
                <a:moveTo>
                  <a:pt x="1674548" y="0"/>
                </a:moveTo>
                <a:lnTo>
                  <a:pt x="1673605" y="14573"/>
                </a:lnTo>
                <a:lnTo>
                  <a:pt x="1670851" y="28584"/>
                </a:lnTo>
                <a:lnTo>
                  <a:pt x="1652911" y="66077"/>
                </a:lnTo>
                <a:lnTo>
                  <a:pt x="1622914" y="94311"/>
                </a:lnTo>
                <a:lnTo>
                  <a:pt x="1584034" y="110142"/>
                </a:lnTo>
                <a:lnTo>
                  <a:pt x="1561171" y="112429"/>
                </a:lnTo>
                <a:lnTo>
                  <a:pt x="964013" y="112429"/>
                </a:lnTo>
                <a:lnTo>
                  <a:pt x="949316" y="113365"/>
                </a:lnTo>
                <a:lnTo>
                  <a:pt x="935187" y="116095"/>
                </a:lnTo>
                <a:lnTo>
                  <a:pt x="897379" y="133886"/>
                </a:lnTo>
                <a:lnTo>
                  <a:pt x="868906" y="163632"/>
                </a:lnTo>
                <a:lnTo>
                  <a:pt x="852941" y="202187"/>
                </a:lnTo>
                <a:lnTo>
                  <a:pt x="850635" y="224859"/>
                </a:lnTo>
                <a:lnTo>
                  <a:pt x="849691" y="210286"/>
                </a:lnTo>
                <a:lnTo>
                  <a:pt x="846938" y="196275"/>
                </a:lnTo>
                <a:lnTo>
                  <a:pt x="828997" y="158783"/>
                </a:lnTo>
                <a:lnTo>
                  <a:pt x="799001" y="130548"/>
                </a:lnTo>
                <a:lnTo>
                  <a:pt x="760121" y="114717"/>
                </a:lnTo>
                <a:lnTo>
                  <a:pt x="737256" y="112429"/>
                </a:lnTo>
                <a:lnTo>
                  <a:pt x="113066" y="112429"/>
                </a:lnTo>
                <a:lnTo>
                  <a:pt x="98369" y="111494"/>
                </a:lnTo>
                <a:lnTo>
                  <a:pt x="84240" y="108763"/>
                </a:lnTo>
                <a:lnTo>
                  <a:pt x="46431" y="90973"/>
                </a:lnTo>
                <a:lnTo>
                  <a:pt x="17959" y="61227"/>
                </a:lnTo>
                <a:lnTo>
                  <a:pt x="1994" y="22672"/>
                </a:lnTo>
                <a:lnTo>
                  <a:pt x="0" y="8407"/>
                </a:lnTo>
              </a:path>
            </a:pathLst>
          </a:custGeom>
          <a:ln w="28263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48845" y="5352064"/>
            <a:ext cx="1547707" cy="282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37631" y="4935346"/>
            <a:ext cx="2211481" cy="987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3470"/>
            <a:r>
              <a:rPr sz="1544" spc="4" dirty="0">
                <a:solidFill>
                  <a:prstClr val="black"/>
                </a:solidFill>
                <a:cs typeface="Calibri"/>
              </a:rPr>
              <a:t>Boltzmann </a:t>
            </a:r>
            <a:r>
              <a:rPr sz="1544" spc="4" dirty="0" smtClean="0">
                <a:solidFill>
                  <a:prstClr val="black"/>
                </a:solidFill>
                <a:cs typeface="Calibri"/>
              </a:rPr>
              <a:t>distribu</a:t>
            </a:r>
            <a:r>
              <a:rPr lang="en-US" sz="1544" spc="97" dirty="0" smtClean="0">
                <a:solidFill>
                  <a:prstClr val="black"/>
                </a:solidFill>
                <a:cs typeface="Calibri"/>
              </a:rPr>
              <a:t>ti</a:t>
            </a:r>
            <a:r>
              <a:rPr sz="1544" spc="4" dirty="0" smtClean="0">
                <a:solidFill>
                  <a:prstClr val="black"/>
                </a:solidFill>
                <a:cs typeface="Calibri"/>
              </a:rPr>
              <a:t>on</a:t>
            </a:r>
            <a:endParaRPr sz="1544" dirty="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235"/>
              </a:lnSpc>
              <a:spcBef>
                <a:spcPts val="51"/>
              </a:spcBef>
            </a:pPr>
            <a:endParaRPr sz="1235" dirty="0">
              <a:solidFill>
                <a:prstClr val="black"/>
              </a:solidFill>
            </a:endParaRPr>
          </a:p>
          <a:p>
            <a:pPr marL="710473"/>
            <a:r>
              <a:rPr sz="1721" dirty="0">
                <a:solidFill>
                  <a:prstClr val="black"/>
                </a:solidFill>
                <a:cs typeface="Calibri"/>
              </a:rPr>
              <a:t>.</a:t>
            </a:r>
          </a:p>
          <a:p>
            <a:pPr marL="11206">
              <a:spcBef>
                <a:spcPts val="379"/>
              </a:spcBef>
            </a:pPr>
            <a:r>
              <a:rPr sz="1721" spc="4" dirty="0">
                <a:solidFill>
                  <a:prstClr val="black"/>
                </a:solidFill>
                <a:cs typeface="Calibri"/>
              </a:rPr>
              <a:t>terms!</a:t>
            </a:r>
            <a:endParaRPr sz="172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500" y="5334112"/>
            <a:ext cx="4166347" cy="588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8397" indent="-127751">
              <a:buFont typeface="Arial"/>
              <a:buChar char="•"/>
              <a:tabLst>
                <a:tab pos="138397" algn="l"/>
              </a:tabLst>
            </a:pPr>
            <a:r>
              <a:rPr sz="1721" spc="4" dirty="0">
                <a:solidFill>
                  <a:prstClr val="black"/>
                </a:solidFill>
                <a:cs typeface="Calibri"/>
              </a:rPr>
              <a:t>Suppose x is a binary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random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vector with</a:t>
            </a:r>
            <a:endParaRPr sz="1721">
              <a:solidFill>
                <a:prstClr val="black"/>
              </a:solidFill>
              <a:cs typeface="Calibri"/>
            </a:endParaRPr>
          </a:p>
          <a:p>
            <a:pPr marL="138397" indent="-127751">
              <a:spcBef>
                <a:spcPts val="379"/>
              </a:spcBef>
              <a:buFont typeface="Arial"/>
              <a:buChar char="•"/>
              <a:tabLst>
                <a:tab pos="138397" algn="l"/>
              </a:tabLst>
            </a:pPr>
            <a:r>
              <a:rPr sz="1721" spc="4" dirty="0">
                <a:solidFill>
                  <a:prstClr val="black"/>
                </a:solidFill>
                <a:cs typeface="Calibri"/>
              </a:rPr>
              <a:t>If x is 100</a:t>
            </a:r>
            <a:r>
              <a:rPr sz="1721" spc="-353" dirty="0">
                <a:solidFill>
                  <a:prstClr val="black"/>
                </a:solidFill>
                <a:cs typeface="Calibri"/>
              </a:rPr>
              <a:t>-­‐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dimensional,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we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need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to </a:t>
            </a:r>
            <a:r>
              <a:rPr sz="1721" spc="9" dirty="0">
                <a:solidFill>
                  <a:prstClr val="black"/>
                </a:solidFill>
                <a:cs typeface="Calibri"/>
              </a:rPr>
              <a:t>sum</a:t>
            </a:r>
            <a:r>
              <a:rPr sz="1721" spc="4" dirty="0">
                <a:solidFill>
                  <a:prstClr val="black"/>
                </a:solidFill>
                <a:cs typeface="Calibri"/>
              </a:rPr>
              <a:t> over</a:t>
            </a:r>
            <a:endParaRPr sz="1721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48104" y="5653278"/>
            <a:ext cx="498763" cy="264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2538</TotalTime>
  <Words>1157</Words>
  <Application>Microsoft Macintosh PowerPoint</Application>
  <PresentationFormat>On-screen Show (4:3)</PresentationFormat>
  <Paragraphs>283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Markov Random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Zhu Han</cp:lastModifiedBy>
  <cp:revision>225</cp:revision>
  <dcterms:created xsi:type="dcterms:W3CDTF">2016-08-08T05:24:12Z</dcterms:created>
  <dcterms:modified xsi:type="dcterms:W3CDTF">2016-08-18T06:38:18Z</dcterms:modified>
</cp:coreProperties>
</file>