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9"/>
  </p:notesMasterIdLst>
  <p:sldIdLst>
    <p:sldId id="256" r:id="rId2"/>
    <p:sldId id="257" r:id="rId3"/>
    <p:sldId id="333" r:id="rId4"/>
    <p:sldId id="259" r:id="rId5"/>
    <p:sldId id="258" r:id="rId6"/>
    <p:sldId id="261" r:id="rId7"/>
    <p:sldId id="263" r:id="rId8"/>
    <p:sldId id="262" r:id="rId9"/>
    <p:sldId id="335" r:id="rId10"/>
    <p:sldId id="267" r:id="rId11"/>
    <p:sldId id="266" r:id="rId12"/>
    <p:sldId id="347" r:id="rId13"/>
    <p:sldId id="348" r:id="rId14"/>
    <p:sldId id="334" r:id="rId15"/>
    <p:sldId id="268" r:id="rId16"/>
    <p:sldId id="269" r:id="rId17"/>
    <p:sldId id="301" r:id="rId18"/>
    <p:sldId id="306" r:id="rId19"/>
    <p:sldId id="307" r:id="rId20"/>
    <p:sldId id="308" r:id="rId21"/>
    <p:sldId id="309" r:id="rId22"/>
    <p:sldId id="310" r:id="rId23"/>
    <p:sldId id="312" r:id="rId24"/>
    <p:sldId id="350" r:id="rId25"/>
    <p:sldId id="349" r:id="rId26"/>
    <p:sldId id="279" r:id="rId27"/>
    <p:sldId id="281" r:id="rId28"/>
    <p:sldId id="351" r:id="rId29"/>
    <p:sldId id="352" r:id="rId30"/>
    <p:sldId id="360" r:id="rId31"/>
    <p:sldId id="353" r:id="rId32"/>
    <p:sldId id="313" r:id="rId33"/>
    <p:sldId id="314" r:id="rId34"/>
    <p:sldId id="315" r:id="rId35"/>
    <p:sldId id="354" r:id="rId36"/>
    <p:sldId id="318" r:id="rId37"/>
    <p:sldId id="319" r:id="rId38"/>
    <p:sldId id="321" r:id="rId39"/>
    <p:sldId id="323" r:id="rId40"/>
    <p:sldId id="324" r:id="rId41"/>
    <p:sldId id="355" r:id="rId42"/>
    <p:sldId id="357" r:id="rId43"/>
    <p:sldId id="325" r:id="rId44"/>
    <p:sldId id="327" r:id="rId45"/>
    <p:sldId id="328" r:id="rId46"/>
    <p:sldId id="361" r:id="rId47"/>
    <p:sldId id="311" r:id="rId48"/>
    <p:sldId id="363" r:id="rId49"/>
    <p:sldId id="364" r:id="rId50"/>
    <p:sldId id="356" r:id="rId51"/>
    <p:sldId id="344" r:id="rId52"/>
    <p:sldId id="345" r:id="rId53"/>
    <p:sldId id="346" r:id="rId54"/>
    <p:sldId id="358" r:id="rId55"/>
    <p:sldId id="359" r:id="rId56"/>
    <p:sldId id="300" r:id="rId57"/>
    <p:sldId id="305" r:id="rId5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87D48D-BB03-4563-B88B-B69BA94A0A5F}">
          <p14:sldIdLst>
            <p14:sldId id="256"/>
            <p14:sldId id="257"/>
            <p14:sldId id="333"/>
          </p14:sldIdLst>
        </p14:section>
        <p14:section name="Introduction" id="{FCDEEB94-AB46-4D51-A78B-FE24D17BE459}">
          <p14:sldIdLst>
            <p14:sldId id="259"/>
            <p14:sldId id="258"/>
            <p14:sldId id="261"/>
            <p14:sldId id="263"/>
            <p14:sldId id="262"/>
            <p14:sldId id="335"/>
            <p14:sldId id="267"/>
            <p14:sldId id="266"/>
            <p14:sldId id="347"/>
            <p14:sldId id="348"/>
            <p14:sldId id="334"/>
          </p14:sldIdLst>
        </p14:section>
        <p14:section name="Statistical Inversion" id="{0CD6BB47-7172-4A6F-8694-D59BD445CDC1}">
          <p14:sldIdLst>
            <p14:sldId id="268"/>
            <p14:sldId id="269"/>
            <p14:sldId id="301"/>
            <p14:sldId id="306"/>
            <p14:sldId id="307"/>
            <p14:sldId id="308"/>
            <p14:sldId id="309"/>
            <p14:sldId id="310"/>
            <p14:sldId id="312"/>
            <p14:sldId id="350"/>
            <p14:sldId id="349"/>
            <p14:sldId id="279"/>
            <p14:sldId id="281"/>
            <p14:sldId id="351"/>
            <p14:sldId id="352"/>
            <p14:sldId id="360"/>
            <p14:sldId id="353"/>
            <p14:sldId id="313"/>
            <p14:sldId id="314"/>
            <p14:sldId id="315"/>
            <p14:sldId id="354"/>
            <p14:sldId id="318"/>
            <p14:sldId id="319"/>
            <p14:sldId id="321"/>
            <p14:sldId id="323"/>
            <p14:sldId id="324"/>
          </p14:sldIdLst>
        </p14:section>
        <p14:section name="Tempering" id="{21131AF3-B652-4078-83C6-0F81D29BA805}">
          <p14:sldIdLst>
            <p14:sldId id="355"/>
            <p14:sldId id="357"/>
            <p14:sldId id="325"/>
            <p14:sldId id="327"/>
            <p14:sldId id="328"/>
            <p14:sldId id="361"/>
            <p14:sldId id="311"/>
            <p14:sldId id="363"/>
            <p14:sldId id="364"/>
          </p14:sldIdLst>
        </p14:section>
        <p14:section name="Future works" id="{F721F928-85C6-4A2D-8B4F-1AF0CBCA5531}">
          <p14:sldIdLst>
            <p14:sldId id="356"/>
            <p14:sldId id="344"/>
            <p14:sldId id="345"/>
            <p14:sldId id="346"/>
          </p14:sldIdLst>
        </p14:section>
        <p14:section name="Conclusions" id="{97DB9A31-6BB6-4662-AABC-4FD947FAEBAC}">
          <p14:sldIdLst>
            <p14:sldId id="358"/>
            <p14:sldId id="359"/>
            <p14:sldId id="300"/>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092B"/>
    <a:srgbClr val="A6A6A6"/>
    <a:srgbClr val="7B1423"/>
    <a:srgbClr val="FFCDCD"/>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79242" autoAdjust="0"/>
  </p:normalViewPr>
  <p:slideViewPr>
    <p:cSldViewPr snapToGrid="0">
      <p:cViewPr varScale="1">
        <p:scale>
          <a:sx n="92" d="100"/>
          <a:sy n="92" d="100"/>
        </p:scale>
        <p:origin x="378" y="-39"/>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C59214-AD51-491E-AA2A-E5E5A7865773}" type="doc">
      <dgm:prSet loTypeId="urn:microsoft.com/office/officeart/2005/8/layout/process1" loCatId="process" qsTypeId="urn:microsoft.com/office/officeart/2005/8/quickstyle/simple1" qsCatId="simple" csTypeId="urn:microsoft.com/office/officeart/2005/8/colors/accent1_2" csCatId="accent1" phldr="1"/>
      <dgm:spPr/>
    </dgm:pt>
    <dgm:pt modelId="{8A48E0C9-4DEF-4F0B-824E-1492C885F3BE}">
      <dgm:prSet phldrT="[Text]"/>
      <dgm:spPr>
        <a:solidFill>
          <a:srgbClr val="C3092B"/>
        </a:solidFill>
      </dgm:spPr>
      <dgm:t>
        <a:bodyPr/>
        <a:lstStyle/>
        <a:p>
          <a:r>
            <a:rPr lang="en-US" dirty="0"/>
            <a:t>U</a:t>
          </a:r>
          <a:r>
            <a:rPr lang="en-US" altLang="zh-CN" dirty="0"/>
            <a:t>ltra-deep sensitivity introduces a much larger </a:t>
          </a:r>
          <a:r>
            <a:rPr lang="en-US" altLang="zh-CN" b="1" dirty="0"/>
            <a:t>DoI</a:t>
          </a:r>
          <a:endParaRPr lang="en-US" b="1" dirty="0"/>
        </a:p>
      </dgm:t>
    </dgm:pt>
    <dgm:pt modelId="{0485061C-5496-407D-9F16-0F4C4631B255}" type="parTrans" cxnId="{709B5033-D7E0-4600-BFB5-782B93F15A63}">
      <dgm:prSet/>
      <dgm:spPr/>
      <dgm:t>
        <a:bodyPr/>
        <a:lstStyle/>
        <a:p>
          <a:endParaRPr lang="en-US"/>
        </a:p>
      </dgm:t>
    </dgm:pt>
    <dgm:pt modelId="{548B2EA8-02C0-4FBD-924E-94BB246AA90C}" type="sibTrans" cxnId="{709B5033-D7E0-4600-BFB5-782B93F15A63}">
      <dgm:prSet/>
      <dgm:spPr>
        <a:solidFill>
          <a:srgbClr val="7B1423"/>
        </a:solidFill>
      </dgm:spPr>
      <dgm:t>
        <a:bodyPr/>
        <a:lstStyle/>
        <a:p>
          <a:endParaRPr lang="en-US"/>
        </a:p>
      </dgm:t>
    </dgm:pt>
    <dgm:pt modelId="{9FFD5C37-1C6B-46D8-BE17-D7607C9133CC}">
      <dgm:prSet phldrT="[Text]"/>
      <dgm:spPr>
        <a:solidFill>
          <a:srgbClr val="C3092B"/>
        </a:solidFill>
      </dgm:spPr>
      <dgm:t>
        <a:bodyPr/>
        <a:lstStyle/>
        <a:p>
          <a:r>
            <a:rPr lang="en-US" dirty="0"/>
            <a:t>With larger DoI, more </a:t>
          </a:r>
          <a:r>
            <a:rPr lang="en-US" b="1" dirty="0"/>
            <a:t>geological features </a:t>
          </a:r>
          <a:r>
            <a:rPr lang="en-US" dirty="0"/>
            <a:t>are within the scope</a:t>
          </a:r>
        </a:p>
      </dgm:t>
    </dgm:pt>
    <dgm:pt modelId="{88A32A28-7305-409F-80EA-06598DBCDC8A}" type="parTrans" cxnId="{647EBD10-04D1-4CD9-90B8-D3CDDAFE280A}">
      <dgm:prSet/>
      <dgm:spPr/>
      <dgm:t>
        <a:bodyPr/>
        <a:lstStyle/>
        <a:p>
          <a:endParaRPr lang="en-US"/>
        </a:p>
      </dgm:t>
    </dgm:pt>
    <dgm:pt modelId="{E01BBDA4-2337-4724-A11D-2BAB390E16EB}" type="sibTrans" cxnId="{647EBD10-04D1-4CD9-90B8-D3CDDAFE280A}">
      <dgm:prSet/>
      <dgm:spPr>
        <a:solidFill>
          <a:srgbClr val="7B1423"/>
        </a:solidFill>
      </dgm:spPr>
      <dgm:t>
        <a:bodyPr/>
        <a:lstStyle/>
        <a:p>
          <a:endParaRPr lang="en-US"/>
        </a:p>
      </dgm:t>
    </dgm:pt>
    <dgm:pt modelId="{8329A506-DE53-46C6-8929-874EDAF67EB4}">
      <dgm:prSet phldrT="[Text]"/>
      <dgm:spPr>
        <a:solidFill>
          <a:srgbClr val="C3092B"/>
        </a:solidFill>
      </dgm:spPr>
      <dgm:t>
        <a:bodyPr/>
        <a:lstStyle/>
        <a:p>
          <a:r>
            <a:rPr lang="en-US" dirty="0"/>
            <a:t>The </a:t>
          </a:r>
          <a:r>
            <a:rPr lang="en-US" b="1" dirty="0"/>
            <a:t>earth model </a:t>
          </a:r>
          <a:r>
            <a:rPr lang="en-US" dirty="0"/>
            <a:t>to be invert becomes complicated</a:t>
          </a:r>
        </a:p>
      </dgm:t>
    </dgm:pt>
    <dgm:pt modelId="{B78A6557-BC2F-472D-8811-32E6D1CA8E05}" type="sibTrans" cxnId="{FC59B182-8B34-4100-AFB5-7CDFB7150A4E}">
      <dgm:prSet/>
      <dgm:spPr>
        <a:solidFill>
          <a:srgbClr val="7B1423"/>
        </a:solidFill>
      </dgm:spPr>
      <dgm:t>
        <a:bodyPr/>
        <a:lstStyle/>
        <a:p>
          <a:endParaRPr lang="en-US"/>
        </a:p>
      </dgm:t>
    </dgm:pt>
    <dgm:pt modelId="{793BA538-264D-41B7-92F4-1D8E45F0221D}" type="parTrans" cxnId="{FC59B182-8B34-4100-AFB5-7CDFB7150A4E}">
      <dgm:prSet/>
      <dgm:spPr/>
      <dgm:t>
        <a:bodyPr/>
        <a:lstStyle/>
        <a:p>
          <a:endParaRPr lang="en-US"/>
        </a:p>
      </dgm:t>
    </dgm:pt>
    <dgm:pt modelId="{E74F0706-79B8-4A20-9CB5-9D822E83E12C}">
      <dgm:prSet phldrT="[Text]"/>
      <dgm:spPr>
        <a:solidFill>
          <a:srgbClr val="C3092B"/>
        </a:solidFill>
      </dgm:spPr>
      <dgm:t>
        <a:bodyPr/>
        <a:lstStyle/>
        <a:p>
          <a:r>
            <a:rPr lang="en-US" dirty="0"/>
            <a:t>The </a:t>
          </a:r>
          <a:r>
            <a:rPr lang="en-US" b="1" dirty="0"/>
            <a:t>EM response </a:t>
          </a:r>
          <a:r>
            <a:rPr lang="en-US" dirty="0"/>
            <a:t>to the earth formation becomes very complex </a:t>
          </a:r>
        </a:p>
      </dgm:t>
    </dgm:pt>
    <dgm:pt modelId="{4DD6EB59-22D9-440F-9D0D-5B9A5C7338C8}" type="parTrans" cxnId="{AA668644-EB30-4A60-B3E4-F1BA0233AC71}">
      <dgm:prSet/>
      <dgm:spPr/>
      <dgm:t>
        <a:bodyPr/>
        <a:lstStyle/>
        <a:p>
          <a:endParaRPr lang="en-US"/>
        </a:p>
      </dgm:t>
    </dgm:pt>
    <dgm:pt modelId="{38CE6C8B-E156-44B4-A86C-CBF7039EE1C3}" type="sibTrans" cxnId="{AA668644-EB30-4A60-B3E4-F1BA0233AC71}">
      <dgm:prSet/>
      <dgm:spPr/>
      <dgm:t>
        <a:bodyPr/>
        <a:lstStyle/>
        <a:p>
          <a:endParaRPr lang="en-US"/>
        </a:p>
      </dgm:t>
    </dgm:pt>
    <dgm:pt modelId="{B367B7BD-864C-4DA9-8A4F-6E6593C78487}" type="pres">
      <dgm:prSet presAssocID="{D7C59214-AD51-491E-AA2A-E5E5A7865773}" presName="Name0" presStyleCnt="0">
        <dgm:presLayoutVars>
          <dgm:dir/>
          <dgm:resizeHandles val="exact"/>
        </dgm:presLayoutVars>
      </dgm:prSet>
      <dgm:spPr/>
    </dgm:pt>
    <dgm:pt modelId="{E58DFD8E-A102-4D41-A34E-CAD779488947}" type="pres">
      <dgm:prSet presAssocID="{8A48E0C9-4DEF-4F0B-824E-1492C885F3BE}" presName="node" presStyleLbl="node1" presStyleIdx="0" presStyleCnt="4" custScaleY="98256">
        <dgm:presLayoutVars>
          <dgm:bulletEnabled val="1"/>
        </dgm:presLayoutVars>
      </dgm:prSet>
      <dgm:spPr/>
    </dgm:pt>
    <dgm:pt modelId="{0135CE27-2967-4BD6-89B8-A9AC4F786B1D}" type="pres">
      <dgm:prSet presAssocID="{548B2EA8-02C0-4FBD-924E-94BB246AA90C}" presName="sibTrans" presStyleLbl="sibTrans2D1" presStyleIdx="0" presStyleCnt="3"/>
      <dgm:spPr/>
    </dgm:pt>
    <dgm:pt modelId="{32EF5BB0-65B4-4FCD-8A3B-B69D0CF87C84}" type="pres">
      <dgm:prSet presAssocID="{548B2EA8-02C0-4FBD-924E-94BB246AA90C}" presName="connectorText" presStyleLbl="sibTrans2D1" presStyleIdx="0" presStyleCnt="3"/>
      <dgm:spPr/>
    </dgm:pt>
    <dgm:pt modelId="{09AEB92C-8D27-4B89-9FA0-4C9FC991C28D}" type="pres">
      <dgm:prSet presAssocID="{9FFD5C37-1C6B-46D8-BE17-D7607C9133CC}" presName="node" presStyleLbl="node1" presStyleIdx="1" presStyleCnt="4" custScaleY="98613">
        <dgm:presLayoutVars>
          <dgm:bulletEnabled val="1"/>
        </dgm:presLayoutVars>
      </dgm:prSet>
      <dgm:spPr/>
    </dgm:pt>
    <dgm:pt modelId="{CD6026CF-7B99-4262-AF16-2FAF03D18CA9}" type="pres">
      <dgm:prSet presAssocID="{E01BBDA4-2337-4724-A11D-2BAB390E16EB}" presName="sibTrans" presStyleLbl="sibTrans2D1" presStyleIdx="1" presStyleCnt="3"/>
      <dgm:spPr/>
    </dgm:pt>
    <dgm:pt modelId="{E682E136-9B59-491C-A84C-833B608AA6FA}" type="pres">
      <dgm:prSet presAssocID="{E01BBDA4-2337-4724-A11D-2BAB390E16EB}" presName="connectorText" presStyleLbl="sibTrans2D1" presStyleIdx="1" presStyleCnt="3"/>
      <dgm:spPr/>
    </dgm:pt>
    <dgm:pt modelId="{B4D1CB0E-640C-4CC2-8D27-FA522D82301F}" type="pres">
      <dgm:prSet presAssocID="{8329A506-DE53-46C6-8929-874EDAF67EB4}" presName="node" presStyleLbl="node1" presStyleIdx="2" presStyleCnt="4">
        <dgm:presLayoutVars>
          <dgm:bulletEnabled val="1"/>
        </dgm:presLayoutVars>
      </dgm:prSet>
      <dgm:spPr/>
    </dgm:pt>
    <dgm:pt modelId="{227EE735-B2F2-4378-B3BE-B887702E845A}" type="pres">
      <dgm:prSet presAssocID="{B78A6557-BC2F-472D-8811-32E6D1CA8E05}" presName="sibTrans" presStyleLbl="sibTrans2D1" presStyleIdx="2" presStyleCnt="3"/>
      <dgm:spPr/>
    </dgm:pt>
    <dgm:pt modelId="{26BD1714-CDF8-4712-8B38-809138132892}" type="pres">
      <dgm:prSet presAssocID="{B78A6557-BC2F-472D-8811-32E6D1CA8E05}" presName="connectorText" presStyleLbl="sibTrans2D1" presStyleIdx="2" presStyleCnt="3"/>
      <dgm:spPr/>
    </dgm:pt>
    <dgm:pt modelId="{3E942D0A-1CA2-4544-82DE-376987F00194}" type="pres">
      <dgm:prSet presAssocID="{E74F0706-79B8-4A20-9CB5-9D822E83E12C}" presName="node" presStyleLbl="node1" presStyleIdx="3" presStyleCnt="4">
        <dgm:presLayoutVars>
          <dgm:bulletEnabled val="1"/>
        </dgm:presLayoutVars>
      </dgm:prSet>
      <dgm:spPr/>
    </dgm:pt>
  </dgm:ptLst>
  <dgm:cxnLst>
    <dgm:cxn modelId="{8E058501-DA99-47B1-9FDD-C9C0653B4666}" type="presOf" srcId="{B78A6557-BC2F-472D-8811-32E6D1CA8E05}" destId="{227EE735-B2F2-4378-B3BE-B887702E845A}" srcOrd="0" destOrd="0" presId="urn:microsoft.com/office/officeart/2005/8/layout/process1"/>
    <dgm:cxn modelId="{591D840D-1ACA-47FF-AEFB-6E862B9D5136}" type="presOf" srcId="{B78A6557-BC2F-472D-8811-32E6D1CA8E05}" destId="{26BD1714-CDF8-4712-8B38-809138132892}" srcOrd="1" destOrd="0" presId="urn:microsoft.com/office/officeart/2005/8/layout/process1"/>
    <dgm:cxn modelId="{647EBD10-04D1-4CD9-90B8-D3CDDAFE280A}" srcId="{D7C59214-AD51-491E-AA2A-E5E5A7865773}" destId="{9FFD5C37-1C6B-46D8-BE17-D7607C9133CC}" srcOrd="1" destOrd="0" parTransId="{88A32A28-7305-409F-80EA-06598DBCDC8A}" sibTransId="{E01BBDA4-2337-4724-A11D-2BAB390E16EB}"/>
    <dgm:cxn modelId="{C4CE5911-0B5F-406B-9BC1-D0CA9CB5D58F}" type="presOf" srcId="{E01BBDA4-2337-4724-A11D-2BAB390E16EB}" destId="{E682E136-9B59-491C-A84C-833B608AA6FA}" srcOrd="1" destOrd="0" presId="urn:microsoft.com/office/officeart/2005/8/layout/process1"/>
    <dgm:cxn modelId="{57921323-A1FA-4DF0-BE03-79FAB24DBA33}" type="presOf" srcId="{8A48E0C9-4DEF-4F0B-824E-1492C885F3BE}" destId="{E58DFD8E-A102-4D41-A34E-CAD779488947}" srcOrd="0" destOrd="0" presId="urn:microsoft.com/office/officeart/2005/8/layout/process1"/>
    <dgm:cxn modelId="{2640B830-B74B-43C3-91AB-83239D208441}" type="presOf" srcId="{E74F0706-79B8-4A20-9CB5-9D822E83E12C}" destId="{3E942D0A-1CA2-4544-82DE-376987F00194}" srcOrd="0" destOrd="0" presId="urn:microsoft.com/office/officeart/2005/8/layout/process1"/>
    <dgm:cxn modelId="{709B5033-D7E0-4600-BFB5-782B93F15A63}" srcId="{D7C59214-AD51-491E-AA2A-E5E5A7865773}" destId="{8A48E0C9-4DEF-4F0B-824E-1492C885F3BE}" srcOrd="0" destOrd="0" parTransId="{0485061C-5496-407D-9F16-0F4C4631B255}" sibTransId="{548B2EA8-02C0-4FBD-924E-94BB246AA90C}"/>
    <dgm:cxn modelId="{AA668644-EB30-4A60-B3E4-F1BA0233AC71}" srcId="{D7C59214-AD51-491E-AA2A-E5E5A7865773}" destId="{E74F0706-79B8-4A20-9CB5-9D822E83E12C}" srcOrd="3" destOrd="0" parTransId="{4DD6EB59-22D9-440F-9D0D-5B9A5C7338C8}" sibTransId="{38CE6C8B-E156-44B4-A86C-CBF7039EE1C3}"/>
    <dgm:cxn modelId="{E4180B7E-6DF7-4026-AFDA-38B7903B126B}" type="presOf" srcId="{E01BBDA4-2337-4724-A11D-2BAB390E16EB}" destId="{CD6026CF-7B99-4262-AF16-2FAF03D18CA9}" srcOrd="0" destOrd="0" presId="urn:microsoft.com/office/officeart/2005/8/layout/process1"/>
    <dgm:cxn modelId="{FC59B182-8B34-4100-AFB5-7CDFB7150A4E}" srcId="{D7C59214-AD51-491E-AA2A-E5E5A7865773}" destId="{8329A506-DE53-46C6-8929-874EDAF67EB4}" srcOrd="2" destOrd="0" parTransId="{793BA538-264D-41B7-92F4-1D8E45F0221D}" sibTransId="{B78A6557-BC2F-472D-8811-32E6D1CA8E05}"/>
    <dgm:cxn modelId="{10EF8384-B997-48B8-A43F-DE655CFD5D01}" type="presOf" srcId="{548B2EA8-02C0-4FBD-924E-94BB246AA90C}" destId="{32EF5BB0-65B4-4FCD-8A3B-B69D0CF87C84}" srcOrd="1" destOrd="0" presId="urn:microsoft.com/office/officeart/2005/8/layout/process1"/>
    <dgm:cxn modelId="{385FE695-A055-4F5A-AFA4-4C38BC4AAB14}" type="presOf" srcId="{8329A506-DE53-46C6-8929-874EDAF67EB4}" destId="{B4D1CB0E-640C-4CC2-8D27-FA522D82301F}" srcOrd="0" destOrd="0" presId="urn:microsoft.com/office/officeart/2005/8/layout/process1"/>
    <dgm:cxn modelId="{58A3CBAE-614D-47E2-9BEB-71434FC265A4}" type="presOf" srcId="{9FFD5C37-1C6B-46D8-BE17-D7607C9133CC}" destId="{09AEB92C-8D27-4B89-9FA0-4C9FC991C28D}" srcOrd="0" destOrd="0" presId="urn:microsoft.com/office/officeart/2005/8/layout/process1"/>
    <dgm:cxn modelId="{2F0E04C3-0F99-4F3A-85E2-C3323094659B}" type="presOf" srcId="{548B2EA8-02C0-4FBD-924E-94BB246AA90C}" destId="{0135CE27-2967-4BD6-89B8-A9AC4F786B1D}" srcOrd="0" destOrd="0" presId="urn:microsoft.com/office/officeart/2005/8/layout/process1"/>
    <dgm:cxn modelId="{245CCFD9-A58E-4635-B57A-979040884649}" type="presOf" srcId="{D7C59214-AD51-491E-AA2A-E5E5A7865773}" destId="{B367B7BD-864C-4DA9-8A4F-6E6593C78487}" srcOrd="0" destOrd="0" presId="urn:microsoft.com/office/officeart/2005/8/layout/process1"/>
    <dgm:cxn modelId="{01632ECE-54C7-450A-B727-718D45E0DE99}" type="presParOf" srcId="{B367B7BD-864C-4DA9-8A4F-6E6593C78487}" destId="{E58DFD8E-A102-4D41-A34E-CAD779488947}" srcOrd="0" destOrd="0" presId="urn:microsoft.com/office/officeart/2005/8/layout/process1"/>
    <dgm:cxn modelId="{4B88BF62-5F3C-4162-9E88-A4BA006E82CC}" type="presParOf" srcId="{B367B7BD-864C-4DA9-8A4F-6E6593C78487}" destId="{0135CE27-2967-4BD6-89B8-A9AC4F786B1D}" srcOrd="1" destOrd="0" presId="urn:microsoft.com/office/officeart/2005/8/layout/process1"/>
    <dgm:cxn modelId="{7CE2930B-0DA0-4A6B-8D6E-8B0F5B92CE04}" type="presParOf" srcId="{0135CE27-2967-4BD6-89B8-A9AC4F786B1D}" destId="{32EF5BB0-65B4-4FCD-8A3B-B69D0CF87C84}" srcOrd="0" destOrd="0" presId="urn:microsoft.com/office/officeart/2005/8/layout/process1"/>
    <dgm:cxn modelId="{B579EE4E-04C8-4473-A83A-87B75CB2E800}" type="presParOf" srcId="{B367B7BD-864C-4DA9-8A4F-6E6593C78487}" destId="{09AEB92C-8D27-4B89-9FA0-4C9FC991C28D}" srcOrd="2" destOrd="0" presId="urn:microsoft.com/office/officeart/2005/8/layout/process1"/>
    <dgm:cxn modelId="{B300D2FD-10BE-4036-BE0D-6D6F21347699}" type="presParOf" srcId="{B367B7BD-864C-4DA9-8A4F-6E6593C78487}" destId="{CD6026CF-7B99-4262-AF16-2FAF03D18CA9}" srcOrd="3" destOrd="0" presId="urn:microsoft.com/office/officeart/2005/8/layout/process1"/>
    <dgm:cxn modelId="{6B766144-C6BE-459E-8101-0542E00B15E3}" type="presParOf" srcId="{CD6026CF-7B99-4262-AF16-2FAF03D18CA9}" destId="{E682E136-9B59-491C-A84C-833B608AA6FA}" srcOrd="0" destOrd="0" presId="urn:microsoft.com/office/officeart/2005/8/layout/process1"/>
    <dgm:cxn modelId="{A43F5B0D-B60E-4694-98CE-CEB2D21B0C5D}" type="presParOf" srcId="{B367B7BD-864C-4DA9-8A4F-6E6593C78487}" destId="{B4D1CB0E-640C-4CC2-8D27-FA522D82301F}" srcOrd="4" destOrd="0" presId="urn:microsoft.com/office/officeart/2005/8/layout/process1"/>
    <dgm:cxn modelId="{41A27757-ACD4-4347-8A90-A69CFC707F5D}" type="presParOf" srcId="{B367B7BD-864C-4DA9-8A4F-6E6593C78487}" destId="{227EE735-B2F2-4378-B3BE-B887702E845A}" srcOrd="5" destOrd="0" presId="urn:microsoft.com/office/officeart/2005/8/layout/process1"/>
    <dgm:cxn modelId="{4DEB3946-04C8-4D12-90DE-6E726688CC2F}" type="presParOf" srcId="{227EE735-B2F2-4378-B3BE-B887702E845A}" destId="{26BD1714-CDF8-4712-8B38-809138132892}" srcOrd="0" destOrd="0" presId="urn:microsoft.com/office/officeart/2005/8/layout/process1"/>
    <dgm:cxn modelId="{91AA16A5-FF12-4D78-99BB-D78116E21A8A}" type="presParOf" srcId="{B367B7BD-864C-4DA9-8A4F-6E6593C78487}" destId="{3E942D0A-1CA2-4544-82DE-376987F00194}" srcOrd="6"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DFD8E-A102-4D41-A34E-CAD779488947}">
      <dsp:nvSpPr>
        <dsp:cNvPr id="0" name=""/>
        <dsp:cNvSpPr/>
      </dsp:nvSpPr>
      <dsp:spPr>
        <a:xfrm>
          <a:off x="4755" y="292075"/>
          <a:ext cx="2079017" cy="1225655"/>
        </a:xfrm>
        <a:prstGeom prst="roundRect">
          <a:avLst>
            <a:gd name="adj" fmla="val 10000"/>
          </a:avLst>
        </a:prstGeom>
        <a:solidFill>
          <a:srgbClr val="C3092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a:t>
          </a:r>
          <a:r>
            <a:rPr lang="en-US" altLang="zh-CN" sz="1800" kern="1200" dirty="0"/>
            <a:t>ltra-deep sensitivity introduces a much larger </a:t>
          </a:r>
          <a:r>
            <a:rPr lang="en-US" altLang="zh-CN" sz="1800" b="1" kern="1200" dirty="0"/>
            <a:t>DoI</a:t>
          </a:r>
          <a:endParaRPr lang="en-US" sz="1800" b="1" kern="1200" dirty="0"/>
        </a:p>
      </dsp:txBody>
      <dsp:txXfrm>
        <a:off x="40653" y="327973"/>
        <a:ext cx="2007221" cy="1153859"/>
      </dsp:txXfrm>
    </dsp:sp>
    <dsp:sp modelId="{0135CE27-2967-4BD6-89B8-A9AC4F786B1D}">
      <dsp:nvSpPr>
        <dsp:cNvPr id="0" name=""/>
        <dsp:cNvSpPr/>
      </dsp:nvSpPr>
      <dsp:spPr>
        <a:xfrm>
          <a:off x="2291674" y="647104"/>
          <a:ext cx="440751" cy="515596"/>
        </a:xfrm>
        <a:prstGeom prst="rightArrow">
          <a:avLst>
            <a:gd name="adj1" fmla="val 60000"/>
            <a:gd name="adj2" fmla="val 50000"/>
          </a:avLst>
        </a:prstGeom>
        <a:solidFill>
          <a:srgbClr val="7B142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91674" y="750223"/>
        <a:ext cx="308526" cy="309358"/>
      </dsp:txXfrm>
    </dsp:sp>
    <dsp:sp modelId="{09AEB92C-8D27-4B89-9FA0-4C9FC991C28D}">
      <dsp:nvSpPr>
        <dsp:cNvPr id="0" name=""/>
        <dsp:cNvSpPr/>
      </dsp:nvSpPr>
      <dsp:spPr>
        <a:xfrm>
          <a:off x="2915379" y="289848"/>
          <a:ext cx="2079017" cy="1230108"/>
        </a:xfrm>
        <a:prstGeom prst="roundRect">
          <a:avLst>
            <a:gd name="adj" fmla="val 10000"/>
          </a:avLst>
        </a:prstGeom>
        <a:solidFill>
          <a:srgbClr val="C3092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With larger DoI, more </a:t>
          </a:r>
          <a:r>
            <a:rPr lang="en-US" sz="1800" b="1" kern="1200" dirty="0"/>
            <a:t>geological features </a:t>
          </a:r>
          <a:r>
            <a:rPr lang="en-US" sz="1800" kern="1200" dirty="0"/>
            <a:t>are within the scope</a:t>
          </a:r>
        </a:p>
      </dsp:txBody>
      <dsp:txXfrm>
        <a:off x="2951408" y="325877"/>
        <a:ext cx="2006959" cy="1158050"/>
      </dsp:txXfrm>
    </dsp:sp>
    <dsp:sp modelId="{CD6026CF-7B99-4262-AF16-2FAF03D18CA9}">
      <dsp:nvSpPr>
        <dsp:cNvPr id="0" name=""/>
        <dsp:cNvSpPr/>
      </dsp:nvSpPr>
      <dsp:spPr>
        <a:xfrm>
          <a:off x="5202298" y="647104"/>
          <a:ext cx="440751" cy="515596"/>
        </a:xfrm>
        <a:prstGeom prst="rightArrow">
          <a:avLst>
            <a:gd name="adj1" fmla="val 60000"/>
            <a:gd name="adj2" fmla="val 50000"/>
          </a:avLst>
        </a:prstGeom>
        <a:solidFill>
          <a:srgbClr val="7B142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202298" y="750223"/>
        <a:ext cx="308526" cy="309358"/>
      </dsp:txXfrm>
    </dsp:sp>
    <dsp:sp modelId="{B4D1CB0E-640C-4CC2-8D27-FA522D82301F}">
      <dsp:nvSpPr>
        <dsp:cNvPr id="0" name=""/>
        <dsp:cNvSpPr/>
      </dsp:nvSpPr>
      <dsp:spPr>
        <a:xfrm>
          <a:off x="5826003" y="281197"/>
          <a:ext cx="2079017" cy="1247410"/>
        </a:xfrm>
        <a:prstGeom prst="roundRect">
          <a:avLst>
            <a:gd name="adj" fmla="val 10000"/>
          </a:avLst>
        </a:prstGeom>
        <a:solidFill>
          <a:srgbClr val="C3092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a:t>
          </a:r>
          <a:r>
            <a:rPr lang="en-US" sz="1800" b="1" kern="1200" dirty="0"/>
            <a:t>earth model </a:t>
          </a:r>
          <a:r>
            <a:rPr lang="en-US" sz="1800" kern="1200" dirty="0"/>
            <a:t>to be invert becomes complicated</a:t>
          </a:r>
        </a:p>
      </dsp:txBody>
      <dsp:txXfrm>
        <a:off x="5862538" y="317732"/>
        <a:ext cx="2005947" cy="1174340"/>
      </dsp:txXfrm>
    </dsp:sp>
    <dsp:sp modelId="{227EE735-B2F2-4378-B3BE-B887702E845A}">
      <dsp:nvSpPr>
        <dsp:cNvPr id="0" name=""/>
        <dsp:cNvSpPr/>
      </dsp:nvSpPr>
      <dsp:spPr>
        <a:xfrm>
          <a:off x="8112922" y="647104"/>
          <a:ext cx="440751" cy="515596"/>
        </a:xfrm>
        <a:prstGeom prst="rightArrow">
          <a:avLst>
            <a:gd name="adj1" fmla="val 60000"/>
            <a:gd name="adj2" fmla="val 50000"/>
          </a:avLst>
        </a:prstGeom>
        <a:solidFill>
          <a:srgbClr val="7B142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112922" y="750223"/>
        <a:ext cx="308526" cy="309358"/>
      </dsp:txXfrm>
    </dsp:sp>
    <dsp:sp modelId="{3E942D0A-1CA2-4544-82DE-376987F00194}">
      <dsp:nvSpPr>
        <dsp:cNvPr id="0" name=""/>
        <dsp:cNvSpPr/>
      </dsp:nvSpPr>
      <dsp:spPr>
        <a:xfrm>
          <a:off x="8736627" y="281197"/>
          <a:ext cx="2079017" cy="1247410"/>
        </a:xfrm>
        <a:prstGeom prst="roundRect">
          <a:avLst>
            <a:gd name="adj" fmla="val 10000"/>
          </a:avLst>
        </a:prstGeom>
        <a:solidFill>
          <a:srgbClr val="C3092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a:t>
          </a:r>
          <a:r>
            <a:rPr lang="en-US" sz="1800" b="1" kern="1200" dirty="0"/>
            <a:t>EM response </a:t>
          </a:r>
          <a:r>
            <a:rPr lang="en-US" sz="1800" kern="1200" dirty="0"/>
            <a:t>to the earth formation becomes very complex </a:t>
          </a:r>
        </a:p>
      </dsp:txBody>
      <dsp:txXfrm>
        <a:off x="8773162" y="317732"/>
        <a:ext cx="2005947" cy="117434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CB3BD44-AF94-484D-8DFC-75FF5FB8E899}" type="datetimeFigureOut">
              <a:rPr lang="en-US" smtClean="0"/>
              <a:t>9/22/2019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E72E842-B365-4191-BC81-886C23B7E579}" type="slidenum">
              <a:rPr lang="en-US" smtClean="0"/>
              <a:t>‹#›</a:t>
            </a:fld>
            <a:endParaRPr lang="en-US"/>
          </a:p>
        </p:txBody>
      </p:sp>
    </p:spTree>
    <p:extLst>
      <p:ext uri="{BB962C8B-B14F-4D97-AF65-F5344CB8AC3E}">
        <p14:creationId xmlns:p14="http://schemas.microsoft.com/office/powerpoint/2010/main" val="48399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sz="800" dirty="0"/>
          </a:p>
        </p:txBody>
      </p:sp>
      <p:sp>
        <p:nvSpPr>
          <p:cNvPr id="4" name="Slide Number Placeholder 3"/>
          <p:cNvSpPr>
            <a:spLocks noGrp="1"/>
          </p:cNvSpPr>
          <p:nvPr>
            <p:ph type="sldNum" sz="quarter" idx="5"/>
          </p:nvPr>
        </p:nvSpPr>
        <p:spPr/>
        <p:txBody>
          <a:bodyPr/>
          <a:lstStyle/>
          <a:p>
            <a:fld id="{BE72E842-B365-4191-BC81-886C23B7E579}" type="slidenum">
              <a:rPr lang="en-US" smtClean="0"/>
              <a:t>1</a:t>
            </a:fld>
            <a:endParaRPr lang="en-US"/>
          </a:p>
        </p:txBody>
      </p:sp>
    </p:spTree>
    <p:extLst>
      <p:ext uri="{BB962C8B-B14F-4D97-AF65-F5344CB8AC3E}">
        <p14:creationId xmlns:p14="http://schemas.microsoft.com/office/powerpoint/2010/main" val="172252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72E842-B365-4191-BC81-886C23B7E579}" type="slidenum">
              <a:rPr lang="en-US" smtClean="0"/>
              <a:t>10</a:t>
            </a:fld>
            <a:endParaRPr lang="en-US"/>
          </a:p>
        </p:txBody>
      </p:sp>
    </p:spTree>
    <p:extLst>
      <p:ext uri="{BB962C8B-B14F-4D97-AF65-F5344CB8AC3E}">
        <p14:creationId xmlns:p14="http://schemas.microsoft.com/office/powerpoint/2010/main" val="2964525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Solving the inverse problem is never an easy task. Our dissertation is motivated by several challenges. </a:t>
            </a:r>
          </a:p>
        </p:txBody>
      </p:sp>
      <p:sp>
        <p:nvSpPr>
          <p:cNvPr id="4" name="Slide Number Placeholder 3"/>
          <p:cNvSpPr>
            <a:spLocks noGrp="1"/>
          </p:cNvSpPr>
          <p:nvPr>
            <p:ph type="sldNum" sz="quarter" idx="5"/>
          </p:nvPr>
        </p:nvSpPr>
        <p:spPr/>
        <p:txBody>
          <a:bodyPr/>
          <a:lstStyle/>
          <a:p>
            <a:fld id="{BE72E842-B365-4191-BC81-886C23B7E579}" type="slidenum">
              <a:rPr lang="en-US" smtClean="0"/>
              <a:t>11</a:t>
            </a:fld>
            <a:endParaRPr lang="en-US"/>
          </a:p>
        </p:txBody>
      </p:sp>
    </p:spTree>
    <p:extLst>
      <p:ext uri="{BB962C8B-B14F-4D97-AF65-F5344CB8AC3E}">
        <p14:creationId xmlns:p14="http://schemas.microsoft.com/office/powerpoint/2010/main" val="2187633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72E842-B365-4191-BC81-886C23B7E579}" type="slidenum">
              <a:rPr lang="en-US" smtClean="0"/>
              <a:t>12</a:t>
            </a:fld>
            <a:endParaRPr lang="en-US"/>
          </a:p>
        </p:txBody>
      </p:sp>
    </p:spTree>
    <p:extLst>
      <p:ext uri="{BB962C8B-B14F-4D97-AF65-F5344CB8AC3E}">
        <p14:creationId xmlns:p14="http://schemas.microsoft.com/office/powerpoint/2010/main" val="461916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brief summarize our dissertation contributions, they are made through several thrusts. </a:t>
            </a:r>
          </a:p>
        </p:txBody>
      </p:sp>
      <p:sp>
        <p:nvSpPr>
          <p:cNvPr id="4" name="Slide Number Placeholder 3"/>
          <p:cNvSpPr>
            <a:spLocks noGrp="1"/>
          </p:cNvSpPr>
          <p:nvPr>
            <p:ph type="sldNum" sz="quarter" idx="5"/>
          </p:nvPr>
        </p:nvSpPr>
        <p:spPr/>
        <p:txBody>
          <a:bodyPr/>
          <a:lstStyle/>
          <a:p>
            <a:fld id="{BE72E842-B365-4191-BC81-886C23B7E579}" type="slidenum">
              <a:rPr lang="en-US" smtClean="0"/>
              <a:t>14</a:t>
            </a:fld>
            <a:endParaRPr lang="en-US"/>
          </a:p>
        </p:txBody>
      </p:sp>
    </p:spTree>
    <p:extLst>
      <p:ext uri="{BB962C8B-B14F-4D97-AF65-F5344CB8AC3E}">
        <p14:creationId xmlns:p14="http://schemas.microsoft.com/office/powerpoint/2010/main" val="2151969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72E842-B365-4191-BC81-886C23B7E579}" type="slidenum">
              <a:rPr lang="en-US" smtClean="0"/>
              <a:t>15</a:t>
            </a:fld>
            <a:endParaRPr lang="en-US"/>
          </a:p>
        </p:txBody>
      </p:sp>
    </p:spTree>
    <p:extLst>
      <p:ext uri="{BB962C8B-B14F-4D97-AF65-F5344CB8AC3E}">
        <p14:creationId xmlns:p14="http://schemas.microsoft.com/office/powerpoint/2010/main" val="2273963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lung cancer is related to smoking, then, using Bayes’ theorem, a smoker can be used to more accurately assess the probability that has lung cancer, compared to the assessment of the probability of cancer made without knowledge of the person’s smoking behavior.</a:t>
            </a:r>
          </a:p>
          <a:p>
            <a:endParaRPr lang="en-US" dirty="0"/>
          </a:p>
        </p:txBody>
      </p:sp>
      <p:sp>
        <p:nvSpPr>
          <p:cNvPr id="4" name="Slide Number Placeholder 3"/>
          <p:cNvSpPr>
            <a:spLocks noGrp="1"/>
          </p:cNvSpPr>
          <p:nvPr>
            <p:ph type="sldNum" sz="quarter" idx="10"/>
          </p:nvPr>
        </p:nvSpPr>
        <p:spPr/>
        <p:txBody>
          <a:bodyPr/>
          <a:lstStyle/>
          <a:p>
            <a:fld id="{0BE9048A-9020-43A8-AEC6-0F9754B70C60}" type="slidenum">
              <a:rPr lang="en-US" smtClean="0"/>
              <a:t>16</a:t>
            </a:fld>
            <a:endParaRPr lang="en-US"/>
          </a:p>
        </p:txBody>
      </p:sp>
    </p:spTree>
    <p:extLst>
      <p:ext uri="{BB962C8B-B14F-4D97-AF65-F5344CB8AC3E}">
        <p14:creationId xmlns:p14="http://schemas.microsoft.com/office/powerpoint/2010/main" val="1168395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Bayesian inference is a method of statistical inference in which Bayes' theorem is used to update the probability for a hypothesis as more evidence or information becomes available.</a:t>
            </a:r>
          </a:p>
          <a:p>
            <a:r>
              <a:rPr lang="en-US" dirty="0"/>
              <a:t>evidence is the distribution of the observed data marginalized over the parameter</a:t>
            </a:r>
          </a:p>
        </p:txBody>
      </p:sp>
      <p:sp>
        <p:nvSpPr>
          <p:cNvPr id="4" name="Slide Number Placeholder 3"/>
          <p:cNvSpPr>
            <a:spLocks noGrp="1"/>
          </p:cNvSpPr>
          <p:nvPr>
            <p:ph type="sldNum" sz="quarter" idx="5"/>
          </p:nvPr>
        </p:nvSpPr>
        <p:spPr/>
        <p:txBody>
          <a:bodyPr/>
          <a:lstStyle/>
          <a:p>
            <a:fld id="{BE72E842-B365-4191-BC81-886C23B7E579}" type="slidenum">
              <a:rPr lang="en-US" smtClean="0"/>
              <a:t>17</a:t>
            </a:fld>
            <a:endParaRPr lang="en-US"/>
          </a:p>
        </p:txBody>
      </p:sp>
    </p:spTree>
    <p:extLst>
      <p:ext uri="{BB962C8B-B14F-4D97-AF65-F5344CB8AC3E}">
        <p14:creationId xmlns:p14="http://schemas.microsoft.com/office/powerpoint/2010/main" val="2142036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likelihood function measures goodness-of-fit</a:t>
            </a:r>
          </a:p>
          <a:p>
            <a:r>
              <a:rPr lang="en-US" dirty="0"/>
              <a:t>* The prior distribution represents prior information about the inferred quantities</a:t>
            </a:r>
          </a:p>
        </p:txBody>
      </p:sp>
      <p:sp>
        <p:nvSpPr>
          <p:cNvPr id="4" name="Slide Number Placeholder 3"/>
          <p:cNvSpPr>
            <a:spLocks noGrp="1"/>
          </p:cNvSpPr>
          <p:nvPr>
            <p:ph type="sldNum" sz="quarter" idx="5"/>
          </p:nvPr>
        </p:nvSpPr>
        <p:spPr/>
        <p:txBody>
          <a:bodyPr/>
          <a:lstStyle/>
          <a:p>
            <a:fld id="{BE72E842-B365-4191-BC81-886C23B7E579}" type="slidenum">
              <a:rPr lang="en-US" smtClean="0"/>
              <a:t>18</a:t>
            </a:fld>
            <a:endParaRPr lang="en-US"/>
          </a:p>
        </p:txBody>
      </p:sp>
    </p:spTree>
    <p:extLst>
      <p:ext uri="{BB962C8B-B14F-4D97-AF65-F5344CB8AC3E}">
        <p14:creationId xmlns:p14="http://schemas.microsoft.com/office/powerpoint/2010/main" val="3452783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A problem is how this mechanism can accommodate a construction of a stationary distribution</a:t>
            </a:r>
          </a:p>
        </p:txBody>
      </p:sp>
      <p:sp>
        <p:nvSpPr>
          <p:cNvPr id="4" name="Slide Number Placeholder 3"/>
          <p:cNvSpPr>
            <a:spLocks noGrp="1"/>
          </p:cNvSpPr>
          <p:nvPr>
            <p:ph type="sldNum" sz="quarter" idx="5"/>
          </p:nvPr>
        </p:nvSpPr>
        <p:spPr/>
        <p:txBody>
          <a:bodyPr/>
          <a:lstStyle/>
          <a:p>
            <a:fld id="{BE72E842-B365-4191-BC81-886C23B7E579}" type="slidenum">
              <a:rPr lang="en-US" smtClean="0"/>
              <a:t>19</a:t>
            </a:fld>
            <a:endParaRPr lang="en-US"/>
          </a:p>
        </p:txBody>
      </p:sp>
    </p:spTree>
    <p:extLst>
      <p:ext uri="{BB962C8B-B14F-4D97-AF65-F5344CB8AC3E}">
        <p14:creationId xmlns:p14="http://schemas.microsoft.com/office/powerpoint/2010/main" val="2598369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probability of nth event depends only on the state attained in the previous event</a:t>
            </a:r>
          </a:p>
          <a:p>
            <a:r>
              <a:rPr lang="en-US" dirty="0"/>
              <a:t>- A system does not have only one state, but has a distribution over state</a:t>
            </a:r>
          </a:p>
        </p:txBody>
      </p:sp>
      <p:sp>
        <p:nvSpPr>
          <p:cNvPr id="4" name="Slide Number Placeholder 3"/>
          <p:cNvSpPr>
            <a:spLocks noGrp="1"/>
          </p:cNvSpPr>
          <p:nvPr>
            <p:ph type="sldNum" sz="quarter" idx="5"/>
          </p:nvPr>
        </p:nvSpPr>
        <p:spPr/>
        <p:txBody>
          <a:bodyPr/>
          <a:lstStyle/>
          <a:p>
            <a:fld id="{BE72E842-B365-4191-BC81-886C23B7E579}" type="slidenum">
              <a:rPr lang="en-US" smtClean="0"/>
              <a:t>20</a:t>
            </a:fld>
            <a:endParaRPr lang="en-US"/>
          </a:p>
        </p:txBody>
      </p:sp>
    </p:spTree>
    <p:extLst>
      <p:ext uri="{BB962C8B-B14F-4D97-AF65-F5344CB8AC3E}">
        <p14:creationId xmlns:p14="http://schemas.microsoft.com/office/powerpoint/2010/main" val="3996996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briefly outline the contents of this presentation, it will cover</a:t>
            </a:r>
          </a:p>
        </p:txBody>
      </p:sp>
      <p:sp>
        <p:nvSpPr>
          <p:cNvPr id="4" name="Slide Number Placeholder 3"/>
          <p:cNvSpPr>
            <a:spLocks noGrp="1"/>
          </p:cNvSpPr>
          <p:nvPr>
            <p:ph type="sldNum" sz="quarter" idx="5"/>
          </p:nvPr>
        </p:nvSpPr>
        <p:spPr/>
        <p:txBody>
          <a:bodyPr/>
          <a:lstStyle/>
          <a:p>
            <a:fld id="{BE72E842-B365-4191-BC81-886C23B7E579}" type="slidenum">
              <a:rPr lang="en-US" smtClean="0"/>
              <a:t>2</a:t>
            </a:fld>
            <a:endParaRPr lang="en-US"/>
          </a:p>
        </p:txBody>
      </p:sp>
    </p:spTree>
    <p:extLst>
      <p:ext uri="{BB962C8B-B14F-4D97-AF65-F5344CB8AC3E}">
        <p14:creationId xmlns:p14="http://schemas.microsoft.com/office/powerpoint/2010/main" val="2944190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transition of chain distribution from current state to the next state equals to its reverse transition</a:t>
            </a:r>
          </a:p>
          <a:p>
            <a:r>
              <a:rPr lang="en-US" dirty="0"/>
              <a:t>Because the summation of the probability from m prime to all possible m equals to one</a:t>
            </a:r>
          </a:p>
        </p:txBody>
      </p:sp>
      <p:sp>
        <p:nvSpPr>
          <p:cNvPr id="4" name="Slide Number Placeholder 3"/>
          <p:cNvSpPr>
            <a:spLocks noGrp="1"/>
          </p:cNvSpPr>
          <p:nvPr>
            <p:ph type="sldNum" sz="quarter" idx="5"/>
          </p:nvPr>
        </p:nvSpPr>
        <p:spPr/>
        <p:txBody>
          <a:bodyPr/>
          <a:lstStyle/>
          <a:p>
            <a:fld id="{BE72E842-B365-4191-BC81-886C23B7E579}" type="slidenum">
              <a:rPr lang="en-US" smtClean="0"/>
              <a:t>21</a:t>
            </a:fld>
            <a:endParaRPr lang="en-US"/>
          </a:p>
        </p:txBody>
      </p:sp>
    </p:spTree>
    <p:extLst>
      <p:ext uri="{BB962C8B-B14F-4D97-AF65-F5344CB8AC3E}">
        <p14:creationId xmlns:p14="http://schemas.microsoft.com/office/powerpoint/2010/main" val="70470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Denominator</a:t>
            </a:r>
          </a:p>
        </p:txBody>
      </p:sp>
      <p:sp>
        <p:nvSpPr>
          <p:cNvPr id="4" name="Slide Number Placeholder 3"/>
          <p:cNvSpPr>
            <a:spLocks noGrp="1"/>
          </p:cNvSpPr>
          <p:nvPr>
            <p:ph type="sldNum" sz="quarter" idx="5"/>
          </p:nvPr>
        </p:nvSpPr>
        <p:spPr/>
        <p:txBody>
          <a:bodyPr/>
          <a:lstStyle/>
          <a:p>
            <a:fld id="{BE72E842-B365-4191-BC81-886C23B7E579}" type="slidenum">
              <a:rPr lang="en-US" smtClean="0"/>
              <a:t>22</a:t>
            </a:fld>
            <a:endParaRPr lang="en-US"/>
          </a:p>
        </p:txBody>
      </p:sp>
    </p:spTree>
    <p:extLst>
      <p:ext uri="{BB962C8B-B14F-4D97-AF65-F5344CB8AC3E}">
        <p14:creationId xmlns:p14="http://schemas.microsoft.com/office/powerpoint/2010/main" val="4262137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each logging point, use mean value of MC samples as the inverse result and variance as its uncertainty</a:t>
            </a:r>
          </a:p>
        </p:txBody>
      </p:sp>
      <p:sp>
        <p:nvSpPr>
          <p:cNvPr id="4" name="Slide Number Placeholder 3"/>
          <p:cNvSpPr>
            <a:spLocks noGrp="1"/>
          </p:cNvSpPr>
          <p:nvPr>
            <p:ph type="sldNum" sz="quarter" idx="5"/>
          </p:nvPr>
        </p:nvSpPr>
        <p:spPr/>
        <p:txBody>
          <a:bodyPr/>
          <a:lstStyle/>
          <a:p>
            <a:fld id="{BE72E842-B365-4191-BC81-886C23B7E579}" type="slidenum">
              <a:rPr lang="en-US" smtClean="0"/>
              <a:t>23</a:t>
            </a:fld>
            <a:endParaRPr lang="en-US"/>
          </a:p>
        </p:txBody>
      </p:sp>
    </p:spTree>
    <p:extLst>
      <p:ext uri="{BB962C8B-B14F-4D97-AF65-F5344CB8AC3E}">
        <p14:creationId xmlns:p14="http://schemas.microsoft.com/office/powerpoint/2010/main" val="3401768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6D32BFF-4ABC-4BE8-B325-36FEA6270228}"/>
              </a:ext>
            </a:extLst>
          </p:cNvPr>
          <p:cNvSpPr>
            <a:spLocks noGrp="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previous section introduced the foundation of statistical Bayesian inference using random-walk. It stresses on the local minima problem by introducing a stochastic process. </a:t>
            </a:r>
          </a:p>
        </p:txBody>
      </p:sp>
      <p:sp>
        <p:nvSpPr>
          <p:cNvPr id="4" name="Slide Number Placeholder 3"/>
          <p:cNvSpPr>
            <a:spLocks noGrp="1"/>
          </p:cNvSpPr>
          <p:nvPr>
            <p:ph type="sldNum" sz="quarter" idx="5"/>
          </p:nvPr>
        </p:nvSpPr>
        <p:spPr/>
        <p:txBody>
          <a:bodyPr/>
          <a:lstStyle/>
          <a:p>
            <a:fld id="{BE72E842-B365-4191-BC81-886C23B7E579}" type="slidenum">
              <a:rPr lang="en-US" smtClean="0"/>
              <a:t>25</a:t>
            </a:fld>
            <a:endParaRPr lang="en-US"/>
          </a:p>
        </p:txBody>
      </p:sp>
    </p:spTree>
    <p:extLst>
      <p:ext uri="{BB962C8B-B14F-4D97-AF65-F5344CB8AC3E}">
        <p14:creationId xmlns:p14="http://schemas.microsoft.com/office/powerpoint/2010/main" val="2579453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A1471C6-D398-4DB1-B4B2-5D1A7C40070A}"/>
              </a:ext>
            </a:extLst>
          </p:cNvPr>
          <p:cNvSpPr>
            <a:spLocks noGrp="1"/>
          </p:cNvSpPr>
          <p:nvPr>
            <p:ph type="body" idx="1"/>
          </p:nvPr>
        </p:nvSpPr>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BE72E842-B365-4191-BC81-886C23B7E579}" type="slidenum">
              <a:rPr lang="en-US" smtClean="0"/>
              <a:t>27</a:t>
            </a:fld>
            <a:endParaRPr lang="en-US"/>
          </a:p>
        </p:txBody>
      </p:sp>
    </p:spTree>
    <p:extLst>
      <p:ext uri="{BB962C8B-B14F-4D97-AF65-F5344CB8AC3E}">
        <p14:creationId xmlns:p14="http://schemas.microsoft.com/office/powerpoint/2010/main" val="391977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need to accommodate each components in H dynamic to a Bayesian inference problem and see how to construct a sampling method. </a:t>
            </a:r>
          </a:p>
          <a:p>
            <a:r>
              <a:rPr lang="en-US" dirty="0"/>
              <a:t>- In fact, any optimization problem can transfer to a statistical sampling problem through a transformation ... But we will…</a:t>
            </a:r>
          </a:p>
        </p:txBody>
      </p:sp>
      <p:sp>
        <p:nvSpPr>
          <p:cNvPr id="4" name="Slide Number Placeholder 3"/>
          <p:cNvSpPr>
            <a:spLocks noGrp="1"/>
          </p:cNvSpPr>
          <p:nvPr>
            <p:ph type="sldNum" sz="quarter" idx="5"/>
          </p:nvPr>
        </p:nvSpPr>
        <p:spPr/>
        <p:txBody>
          <a:bodyPr/>
          <a:lstStyle/>
          <a:p>
            <a:fld id="{BE72E842-B365-4191-BC81-886C23B7E579}" type="slidenum">
              <a:rPr lang="en-US" smtClean="0"/>
              <a:t>28</a:t>
            </a:fld>
            <a:endParaRPr lang="en-US"/>
          </a:p>
        </p:txBody>
      </p:sp>
    </p:spTree>
    <p:extLst>
      <p:ext uri="{BB962C8B-B14F-4D97-AF65-F5344CB8AC3E}">
        <p14:creationId xmlns:p14="http://schemas.microsoft.com/office/powerpoint/2010/main" val="1699385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tMCMC</a:t>
            </a:r>
            <a:r>
              <a:rPr lang="en-US" dirty="0"/>
              <a:t> is an extension to standard MCMC that allows simulation of the posterior distribution on spaces of varying dimensions. </a:t>
            </a:r>
          </a:p>
          <a:p>
            <a:r>
              <a:rPr lang="en-US" dirty="0"/>
              <a:t>Thus, the simulation is possible even if the number of parameters in the model is not known.</a:t>
            </a:r>
          </a:p>
        </p:txBody>
      </p:sp>
      <p:sp>
        <p:nvSpPr>
          <p:cNvPr id="4" name="Slide Number Placeholder 3"/>
          <p:cNvSpPr>
            <a:spLocks noGrp="1"/>
          </p:cNvSpPr>
          <p:nvPr>
            <p:ph type="sldNum" sz="quarter" idx="5"/>
          </p:nvPr>
        </p:nvSpPr>
        <p:spPr/>
        <p:txBody>
          <a:bodyPr/>
          <a:lstStyle/>
          <a:p>
            <a:fld id="{BE72E842-B365-4191-BC81-886C23B7E579}" type="slidenum">
              <a:rPr lang="en-US" smtClean="0"/>
              <a:t>32</a:t>
            </a:fld>
            <a:endParaRPr lang="en-US"/>
          </a:p>
        </p:txBody>
      </p:sp>
    </p:spTree>
    <p:extLst>
      <p:ext uri="{BB962C8B-B14F-4D97-AF65-F5344CB8AC3E}">
        <p14:creationId xmlns:p14="http://schemas.microsoft.com/office/powerpoint/2010/main" val="1898042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detail, </a:t>
            </a:r>
          </a:p>
        </p:txBody>
      </p:sp>
      <p:sp>
        <p:nvSpPr>
          <p:cNvPr id="4" name="Slide Number Placeholder 3"/>
          <p:cNvSpPr>
            <a:spLocks noGrp="1"/>
          </p:cNvSpPr>
          <p:nvPr>
            <p:ph type="sldNum" sz="quarter" idx="5"/>
          </p:nvPr>
        </p:nvSpPr>
        <p:spPr/>
        <p:txBody>
          <a:bodyPr/>
          <a:lstStyle/>
          <a:p>
            <a:fld id="{BE72E842-B365-4191-BC81-886C23B7E579}" type="slidenum">
              <a:rPr lang="en-US" smtClean="0"/>
              <a:t>3</a:t>
            </a:fld>
            <a:endParaRPr lang="en-US"/>
          </a:p>
        </p:txBody>
      </p:sp>
    </p:spTree>
    <p:extLst>
      <p:ext uri="{BB962C8B-B14F-4D97-AF65-F5344CB8AC3E}">
        <p14:creationId xmlns:p14="http://schemas.microsoft.com/office/powerpoint/2010/main" val="656607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model simulation</a:t>
            </a:r>
          </a:p>
          <a:p>
            <a:endParaRPr lang="en-US" dirty="0"/>
          </a:p>
          <a:p>
            <a:r>
              <a:rPr lang="en-US" dirty="0"/>
              <a:t>the different dimensions are sampled proportional to this support by the observed data, resulting in an efficient approach to sampling a trans-dimensional space. Hence, trans-dimensional sampling can be more efficient than sampling a sequence of individual state spaces.</a:t>
            </a:r>
          </a:p>
        </p:txBody>
      </p:sp>
      <p:sp>
        <p:nvSpPr>
          <p:cNvPr id="4" name="Slide Number Placeholder 3"/>
          <p:cNvSpPr>
            <a:spLocks noGrp="1"/>
          </p:cNvSpPr>
          <p:nvPr>
            <p:ph type="sldNum" sz="quarter" idx="5"/>
          </p:nvPr>
        </p:nvSpPr>
        <p:spPr/>
        <p:txBody>
          <a:bodyPr/>
          <a:lstStyle/>
          <a:p>
            <a:fld id="{BE72E842-B365-4191-BC81-886C23B7E579}" type="slidenum">
              <a:rPr lang="en-US" smtClean="0"/>
              <a:t>33</a:t>
            </a:fld>
            <a:endParaRPr lang="en-US"/>
          </a:p>
        </p:txBody>
      </p:sp>
    </p:spTree>
    <p:extLst>
      <p:ext uri="{BB962C8B-B14F-4D97-AF65-F5344CB8AC3E}">
        <p14:creationId xmlns:p14="http://schemas.microsoft.com/office/powerpoint/2010/main" val="3070854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introduction of u preserve the dimensional changes and therefore deducting to an updated acceptance probability </a:t>
            </a:r>
          </a:p>
          <a:p>
            <a:r>
              <a:rPr lang="en-US" dirty="0"/>
              <a:t>The Jacobian term “normalizes” the difference in volume between two spaces of different dimension.</a:t>
            </a:r>
          </a:p>
        </p:txBody>
      </p:sp>
      <p:sp>
        <p:nvSpPr>
          <p:cNvPr id="4" name="Slide Number Placeholder 3"/>
          <p:cNvSpPr>
            <a:spLocks noGrp="1"/>
          </p:cNvSpPr>
          <p:nvPr>
            <p:ph type="sldNum" sz="quarter" idx="5"/>
          </p:nvPr>
        </p:nvSpPr>
        <p:spPr/>
        <p:txBody>
          <a:bodyPr/>
          <a:lstStyle/>
          <a:p>
            <a:fld id="{BE72E842-B365-4191-BC81-886C23B7E579}" type="slidenum">
              <a:rPr lang="en-US" smtClean="0"/>
              <a:t>34</a:t>
            </a:fld>
            <a:endParaRPr lang="en-US"/>
          </a:p>
        </p:txBody>
      </p:sp>
    </p:spTree>
    <p:extLst>
      <p:ext uri="{BB962C8B-B14F-4D97-AF65-F5344CB8AC3E}">
        <p14:creationId xmlns:p14="http://schemas.microsoft.com/office/powerpoint/2010/main" val="608616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72E842-B365-4191-BC81-886C23B7E579}" type="slidenum">
              <a:rPr lang="en-US" smtClean="0"/>
              <a:t>37</a:t>
            </a:fld>
            <a:endParaRPr lang="en-US"/>
          </a:p>
        </p:txBody>
      </p:sp>
    </p:spTree>
    <p:extLst>
      <p:ext uri="{BB962C8B-B14F-4D97-AF65-F5344CB8AC3E}">
        <p14:creationId xmlns:p14="http://schemas.microsoft.com/office/powerpoint/2010/main" val="394093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sampling independently from different dimensions, </a:t>
            </a:r>
            <a:r>
              <a:rPr lang="en-US" dirty="0" err="1"/>
              <a:t>tMCMC</a:t>
            </a:r>
            <a:r>
              <a:rPr lang="en-US" dirty="0"/>
              <a:t> tells which model has higher probability</a:t>
            </a:r>
          </a:p>
        </p:txBody>
      </p:sp>
      <p:sp>
        <p:nvSpPr>
          <p:cNvPr id="4" name="Slide Number Placeholder 3"/>
          <p:cNvSpPr>
            <a:spLocks noGrp="1"/>
          </p:cNvSpPr>
          <p:nvPr>
            <p:ph type="sldNum" sz="quarter" idx="5"/>
          </p:nvPr>
        </p:nvSpPr>
        <p:spPr/>
        <p:txBody>
          <a:bodyPr/>
          <a:lstStyle/>
          <a:p>
            <a:fld id="{BE72E842-B365-4191-BC81-886C23B7E579}" type="slidenum">
              <a:rPr lang="en-US" smtClean="0"/>
              <a:t>40</a:t>
            </a:fld>
            <a:endParaRPr lang="en-US"/>
          </a:p>
        </p:txBody>
      </p:sp>
    </p:spTree>
    <p:extLst>
      <p:ext uri="{BB962C8B-B14F-4D97-AF65-F5344CB8AC3E}">
        <p14:creationId xmlns:p14="http://schemas.microsoft.com/office/powerpoint/2010/main" val="1024780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way to connect an optimization problem to a dynamic energy system</a:t>
            </a:r>
          </a:p>
        </p:txBody>
      </p:sp>
      <p:sp>
        <p:nvSpPr>
          <p:cNvPr id="4" name="Slide Number Placeholder 3"/>
          <p:cNvSpPr>
            <a:spLocks noGrp="1"/>
          </p:cNvSpPr>
          <p:nvPr>
            <p:ph type="sldNum" sz="quarter" idx="5"/>
          </p:nvPr>
        </p:nvSpPr>
        <p:spPr/>
        <p:txBody>
          <a:bodyPr/>
          <a:lstStyle/>
          <a:p>
            <a:fld id="{BE72E842-B365-4191-BC81-886C23B7E579}" type="slidenum">
              <a:rPr lang="en-US" smtClean="0"/>
              <a:t>43</a:t>
            </a:fld>
            <a:endParaRPr lang="en-US"/>
          </a:p>
        </p:txBody>
      </p:sp>
    </p:spTree>
    <p:extLst>
      <p:ext uri="{BB962C8B-B14F-4D97-AF65-F5344CB8AC3E}">
        <p14:creationId xmlns:p14="http://schemas.microsoft.com/office/powerpoint/2010/main" val="799700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temperature control?</a:t>
            </a:r>
          </a:p>
        </p:txBody>
      </p:sp>
      <p:sp>
        <p:nvSpPr>
          <p:cNvPr id="4" name="Slide Number Placeholder 3"/>
          <p:cNvSpPr>
            <a:spLocks noGrp="1"/>
          </p:cNvSpPr>
          <p:nvPr>
            <p:ph type="sldNum" sz="quarter" idx="5"/>
          </p:nvPr>
        </p:nvSpPr>
        <p:spPr/>
        <p:txBody>
          <a:bodyPr/>
          <a:lstStyle/>
          <a:p>
            <a:fld id="{BE72E842-B365-4191-BC81-886C23B7E579}" type="slidenum">
              <a:rPr lang="en-US" smtClean="0"/>
              <a:t>44</a:t>
            </a:fld>
            <a:endParaRPr lang="en-US"/>
          </a:p>
        </p:txBody>
      </p:sp>
    </p:spTree>
    <p:extLst>
      <p:ext uri="{BB962C8B-B14F-4D97-AF65-F5344CB8AC3E}">
        <p14:creationId xmlns:p14="http://schemas.microsoft.com/office/powerpoint/2010/main" val="3149241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While the chains at other temperatures sample the distributions flattened from the original one</a:t>
            </a:r>
          </a:p>
          <a:p>
            <a:endParaRPr lang="en-US" dirty="0"/>
          </a:p>
          <a:p>
            <a:r>
              <a:rPr lang="en-US" dirty="0"/>
              <a:t>* Because the sampled distributions are flatter</a:t>
            </a:r>
          </a:p>
        </p:txBody>
      </p:sp>
      <p:sp>
        <p:nvSpPr>
          <p:cNvPr id="4" name="Slide Number Placeholder 3"/>
          <p:cNvSpPr>
            <a:spLocks noGrp="1"/>
          </p:cNvSpPr>
          <p:nvPr>
            <p:ph type="sldNum" sz="quarter" idx="5"/>
          </p:nvPr>
        </p:nvSpPr>
        <p:spPr/>
        <p:txBody>
          <a:bodyPr/>
          <a:lstStyle/>
          <a:p>
            <a:fld id="{BE72E842-B365-4191-BC81-886C23B7E579}" type="slidenum">
              <a:rPr lang="en-US" smtClean="0"/>
              <a:t>45</a:t>
            </a:fld>
            <a:endParaRPr lang="en-US"/>
          </a:p>
        </p:txBody>
      </p:sp>
    </p:spTree>
    <p:extLst>
      <p:ext uri="{BB962C8B-B14F-4D97-AF65-F5344CB8AC3E}">
        <p14:creationId xmlns:p14="http://schemas.microsoft.com/office/powerpoint/2010/main" val="3610831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323FA6-0E1E-452E-9BD1-E17051B31246}" type="slidenum">
              <a:rPr lang="en-US" smtClean="0"/>
              <a:t>46</a:t>
            </a:fld>
            <a:endParaRPr lang="en-US"/>
          </a:p>
        </p:txBody>
      </p:sp>
    </p:spTree>
    <p:extLst>
      <p:ext uri="{BB962C8B-B14F-4D97-AF65-F5344CB8AC3E}">
        <p14:creationId xmlns:p14="http://schemas.microsoft.com/office/powerpoint/2010/main" val="2894306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323FA6-0E1E-452E-9BD1-E17051B31246}" type="slidenum">
              <a:rPr lang="en-US" smtClean="0"/>
              <a:t>49</a:t>
            </a:fld>
            <a:endParaRPr lang="en-US"/>
          </a:p>
        </p:txBody>
      </p:sp>
    </p:spTree>
    <p:extLst>
      <p:ext uri="{BB962C8B-B14F-4D97-AF65-F5344CB8AC3E}">
        <p14:creationId xmlns:p14="http://schemas.microsoft.com/office/powerpoint/2010/main" val="247278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We start from the introduction of my research background</a:t>
            </a:r>
          </a:p>
        </p:txBody>
      </p:sp>
      <p:sp>
        <p:nvSpPr>
          <p:cNvPr id="4" name="Slide Number Placeholder 3"/>
          <p:cNvSpPr>
            <a:spLocks noGrp="1"/>
          </p:cNvSpPr>
          <p:nvPr>
            <p:ph type="sldNum" sz="quarter" idx="5"/>
          </p:nvPr>
        </p:nvSpPr>
        <p:spPr/>
        <p:txBody>
          <a:bodyPr/>
          <a:lstStyle/>
          <a:p>
            <a:fld id="{BE72E842-B365-4191-BC81-886C23B7E579}" type="slidenum">
              <a:rPr lang="en-US" smtClean="0"/>
              <a:t>4</a:t>
            </a:fld>
            <a:endParaRPr lang="en-US"/>
          </a:p>
        </p:txBody>
      </p:sp>
    </p:spTree>
    <p:extLst>
      <p:ext uri="{BB962C8B-B14F-4D97-AF65-F5344CB8AC3E}">
        <p14:creationId xmlns:p14="http://schemas.microsoft.com/office/powerpoint/2010/main" val="15375045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0112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96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BE72E842-B365-4191-BC81-886C23B7E579}" type="slidenum">
              <a:rPr lang="en-US" smtClean="0"/>
              <a:t>5</a:t>
            </a:fld>
            <a:endParaRPr lang="en-US"/>
          </a:p>
        </p:txBody>
      </p:sp>
    </p:spTree>
    <p:extLst>
      <p:ext uri="{BB962C8B-B14F-4D97-AF65-F5344CB8AC3E}">
        <p14:creationId xmlns:p14="http://schemas.microsoft.com/office/powerpoint/2010/main" val="3553020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BE72E842-B365-4191-BC81-886C23B7E579}" type="slidenum">
              <a:rPr lang="en-US" smtClean="0"/>
              <a:t>6</a:t>
            </a:fld>
            <a:endParaRPr lang="en-US"/>
          </a:p>
        </p:txBody>
      </p:sp>
    </p:spTree>
    <p:extLst>
      <p:ext uri="{BB962C8B-B14F-4D97-AF65-F5344CB8AC3E}">
        <p14:creationId xmlns:p14="http://schemas.microsoft.com/office/powerpoint/2010/main" val="938090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adopting the concepts described before, one of the most popular tools is introduced decades ago. </a:t>
            </a:r>
          </a:p>
          <a:p>
            <a:r>
              <a:rPr lang="en-US" dirty="0"/>
              <a:t>Within a few years, the type of tools are greatly enhanced with much larger detecting range and such type of tools we call it…</a:t>
            </a:r>
          </a:p>
        </p:txBody>
      </p:sp>
      <p:sp>
        <p:nvSpPr>
          <p:cNvPr id="4" name="Slide Number Placeholder 3"/>
          <p:cNvSpPr>
            <a:spLocks noGrp="1"/>
          </p:cNvSpPr>
          <p:nvPr>
            <p:ph type="sldNum" sz="quarter" idx="5"/>
          </p:nvPr>
        </p:nvSpPr>
        <p:spPr/>
        <p:txBody>
          <a:bodyPr/>
          <a:lstStyle/>
          <a:p>
            <a:fld id="{BE72E842-B365-4191-BC81-886C23B7E579}" type="slidenum">
              <a:rPr lang="en-US" smtClean="0"/>
              <a:t>7</a:t>
            </a:fld>
            <a:endParaRPr lang="en-US"/>
          </a:p>
        </p:txBody>
      </p:sp>
    </p:spTree>
    <p:extLst>
      <p:ext uri="{BB962C8B-B14F-4D97-AF65-F5344CB8AC3E}">
        <p14:creationId xmlns:p14="http://schemas.microsoft.com/office/powerpoint/2010/main" val="3795970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ultra .. Tools make a broad range of services possible. </a:t>
            </a:r>
          </a:p>
          <a:p>
            <a:r>
              <a:rPr lang="en-US" dirty="0"/>
              <a:t>To implement a reliable service with maximal performance, the logging data interpretation is one key step</a:t>
            </a:r>
          </a:p>
        </p:txBody>
      </p:sp>
      <p:sp>
        <p:nvSpPr>
          <p:cNvPr id="4" name="Slide Number Placeholder 3"/>
          <p:cNvSpPr>
            <a:spLocks noGrp="1"/>
          </p:cNvSpPr>
          <p:nvPr>
            <p:ph type="sldNum" sz="quarter" idx="5"/>
          </p:nvPr>
        </p:nvSpPr>
        <p:spPr/>
        <p:txBody>
          <a:bodyPr/>
          <a:lstStyle/>
          <a:p>
            <a:fld id="{BE72E842-B365-4191-BC81-886C23B7E579}" type="slidenum">
              <a:rPr lang="en-US" smtClean="0"/>
              <a:t>8</a:t>
            </a:fld>
            <a:endParaRPr lang="en-US"/>
          </a:p>
        </p:txBody>
      </p:sp>
    </p:spTree>
    <p:extLst>
      <p:ext uri="{BB962C8B-B14F-4D97-AF65-F5344CB8AC3E}">
        <p14:creationId xmlns:p14="http://schemas.microsoft.com/office/powerpoint/2010/main" val="996096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before we move on to the motivation of dissertation, we will give some definitions of the problem </a:t>
            </a:r>
          </a:p>
        </p:txBody>
      </p:sp>
      <p:sp>
        <p:nvSpPr>
          <p:cNvPr id="4" name="Slide Number Placeholder 3"/>
          <p:cNvSpPr>
            <a:spLocks noGrp="1"/>
          </p:cNvSpPr>
          <p:nvPr>
            <p:ph type="sldNum" sz="quarter" idx="5"/>
          </p:nvPr>
        </p:nvSpPr>
        <p:spPr/>
        <p:txBody>
          <a:bodyPr/>
          <a:lstStyle/>
          <a:p>
            <a:fld id="{BE72E842-B365-4191-BC81-886C23B7E579}" type="slidenum">
              <a:rPr lang="en-US" smtClean="0"/>
              <a:t>9</a:t>
            </a:fld>
            <a:endParaRPr lang="en-US"/>
          </a:p>
        </p:txBody>
      </p:sp>
    </p:spTree>
    <p:extLst>
      <p:ext uri="{BB962C8B-B14F-4D97-AF65-F5344CB8AC3E}">
        <p14:creationId xmlns:p14="http://schemas.microsoft.com/office/powerpoint/2010/main" val="402000166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51B7E3-8DF7-4100-82D5-1F31598784AF}"/>
              </a:ext>
            </a:extLst>
          </p:cNvPr>
          <p:cNvPicPr>
            <a:picLocks noChangeAspect="1"/>
          </p:cNvPicPr>
          <p:nvPr/>
        </p:nvPicPr>
        <p:blipFill>
          <a:blip r:embed="rId2">
            <a:clrChange>
              <a:clrFrom>
                <a:srgbClr val="FFFFFF"/>
              </a:clrFrom>
              <a:clrTo>
                <a:srgbClr val="FFFFFF">
                  <a:alpha val="0"/>
                </a:srgbClr>
              </a:clrTo>
            </a:clrChange>
            <a:alphaModFix amt="7000"/>
            <a:extLst>
              <a:ext uri="{BEBA8EAE-BF5A-486C-A8C5-ECC9F3942E4B}">
                <a14:imgProps xmlns:a14="http://schemas.microsoft.com/office/drawing/2010/main">
                  <a14:imgLayer r:embed="rId3">
                    <a14:imgEffect>
                      <a14:saturation sat="322000"/>
                    </a14:imgEffect>
                  </a14:imgLayer>
                </a14:imgProps>
              </a:ext>
            </a:extLst>
          </a:blip>
          <a:stretch>
            <a:fillRect/>
          </a:stretch>
        </p:blipFill>
        <p:spPr>
          <a:xfrm>
            <a:off x="6602083" y="545384"/>
            <a:ext cx="5340804" cy="5340804"/>
          </a:xfrm>
          <a:prstGeom prst="rect">
            <a:avLst/>
          </a:prstGeom>
        </p:spPr>
      </p:pic>
      <p:sp>
        <p:nvSpPr>
          <p:cNvPr id="2" name="Title 1">
            <a:extLst>
              <a:ext uri="{FF2B5EF4-FFF2-40B4-BE49-F238E27FC236}">
                <a16:creationId xmlns:a16="http://schemas.microsoft.com/office/drawing/2014/main" id="{1359B9EB-0E71-44D5-B400-671A3FCC63EC}"/>
              </a:ext>
            </a:extLst>
          </p:cNvPr>
          <p:cNvSpPr>
            <a:spLocks noGrp="1"/>
          </p:cNvSpPr>
          <p:nvPr>
            <p:ph type="ctrTitle"/>
          </p:nvPr>
        </p:nvSpPr>
        <p:spPr>
          <a:xfrm>
            <a:off x="1524000" y="1263679"/>
            <a:ext cx="9144000" cy="2387600"/>
          </a:xfrm>
        </p:spPr>
        <p:txBody>
          <a:bodyPr anchor="b">
            <a:normAutofit/>
          </a:bodyPr>
          <a:lstStyle>
            <a:lvl1pPr algn="ctr">
              <a:defRPr sz="5200" b="0">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B040FD-1158-4AC0-9E0F-663794EB53E8}"/>
              </a:ext>
            </a:extLst>
          </p:cNvPr>
          <p:cNvSpPr>
            <a:spLocks noGrp="1"/>
          </p:cNvSpPr>
          <p:nvPr>
            <p:ph type="subTitle" idx="1"/>
          </p:nvPr>
        </p:nvSpPr>
        <p:spPr>
          <a:xfrm>
            <a:off x="1524000" y="3850422"/>
            <a:ext cx="9144000" cy="147660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 picture containing text&#10;&#10;Description generated with high confidence">
            <a:extLst>
              <a:ext uri="{FF2B5EF4-FFF2-40B4-BE49-F238E27FC236}">
                <a16:creationId xmlns:a16="http://schemas.microsoft.com/office/drawing/2014/main" id="{EC2FAF16-E393-4D3D-9481-6CE677D43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113" y="242736"/>
            <a:ext cx="2549774" cy="821800"/>
          </a:xfrm>
          <a:prstGeom prst="rect">
            <a:avLst/>
          </a:prstGeom>
        </p:spPr>
      </p:pic>
      <p:sp>
        <p:nvSpPr>
          <p:cNvPr id="16" name="Rectangle 15">
            <a:extLst>
              <a:ext uri="{FF2B5EF4-FFF2-40B4-BE49-F238E27FC236}">
                <a16:creationId xmlns:a16="http://schemas.microsoft.com/office/drawing/2014/main" id="{66DBF333-0E41-45C2-958A-E9FCD1FA9C87}"/>
              </a:ext>
            </a:extLst>
          </p:cNvPr>
          <p:cNvSpPr>
            <a:spLocks noChangeArrowheads="1"/>
          </p:cNvSpPr>
          <p:nvPr/>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7" name="Rectangle 16">
            <a:extLst>
              <a:ext uri="{FF2B5EF4-FFF2-40B4-BE49-F238E27FC236}">
                <a16:creationId xmlns:a16="http://schemas.microsoft.com/office/drawing/2014/main" id="{D2FF42A7-ADB6-49C3-A6D1-659BD06A325D}"/>
              </a:ext>
            </a:extLst>
          </p:cNvPr>
          <p:cNvSpPr>
            <a:spLocks noChangeArrowheads="1"/>
          </p:cNvSpPr>
          <p:nvPr/>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21" name="Picture 20" descr="A picture containing clipart&#10;&#10;Description generated with very high confidence">
            <a:extLst>
              <a:ext uri="{FF2B5EF4-FFF2-40B4-BE49-F238E27FC236}">
                <a16:creationId xmlns:a16="http://schemas.microsoft.com/office/drawing/2014/main" id="{04E0E33F-F839-436A-8ED4-9ECEB05EB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0403" y="6322817"/>
            <a:ext cx="5051192" cy="417220"/>
          </a:xfrm>
          <a:prstGeom prst="rect">
            <a:avLst/>
          </a:prstGeom>
        </p:spPr>
      </p:pic>
    </p:spTree>
    <p:extLst>
      <p:ext uri="{BB962C8B-B14F-4D97-AF65-F5344CB8AC3E}">
        <p14:creationId xmlns:p14="http://schemas.microsoft.com/office/powerpoint/2010/main" val="4041122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Contents">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A157F78-9C71-41BD-9C95-7095046BA167}"/>
              </a:ext>
            </a:extLst>
          </p:cNvPr>
          <p:cNvPicPr>
            <a:picLocks noChangeAspect="1"/>
          </p:cNvPicPr>
          <p:nvPr/>
        </p:nvPicPr>
        <p:blipFill>
          <a:blip r:embed="rId2">
            <a:clrChange>
              <a:clrFrom>
                <a:srgbClr val="FFFFFF"/>
              </a:clrFrom>
              <a:clrTo>
                <a:srgbClr val="FFFFFF">
                  <a:alpha val="0"/>
                </a:srgbClr>
              </a:clrTo>
            </a:clrChange>
            <a:alphaModFix amt="7000"/>
            <a:extLst>
              <a:ext uri="{BEBA8EAE-BF5A-486C-A8C5-ECC9F3942E4B}">
                <a14:imgProps xmlns:a14="http://schemas.microsoft.com/office/drawing/2010/main">
                  <a14:imgLayer r:embed="rId3">
                    <a14:imgEffect>
                      <a14:saturation sat="322000"/>
                    </a14:imgEffect>
                  </a14:imgLayer>
                </a14:imgProps>
              </a:ext>
            </a:extLst>
          </a:blip>
          <a:stretch>
            <a:fillRect/>
          </a:stretch>
        </p:blipFill>
        <p:spPr>
          <a:xfrm>
            <a:off x="6041673" y="1364549"/>
            <a:ext cx="5137852" cy="5137852"/>
          </a:xfrm>
          <a:prstGeom prst="rect">
            <a:avLst/>
          </a:prstGeom>
        </p:spPr>
      </p:pic>
      <p:sp>
        <p:nvSpPr>
          <p:cNvPr id="5" name="Slide Number Placeholder 4">
            <a:extLst>
              <a:ext uri="{FF2B5EF4-FFF2-40B4-BE49-F238E27FC236}">
                <a16:creationId xmlns:a16="http://schemas.microsoft.com/office/drawing/2014/main" id="{7A163E65-356F-48BC-9D7D-414672B9196B}"/>
              </a:ext>
            </a:extLst>
          </p:cNvPr>
          <p:cNvSpPr>
            <a:spLocks noGrp="1"/>
          </p:cNvSpPr>
          <p:nvPr>
            <p:ph type="sldNum" sz="quarter" idx="12"/>
          </p:nvPr>
        </p:nvSpPr>
        <p:spPr/>
        <p:txBody>
          <a:bodyPr/>
          <a:lstStyle/>
          <a:p>
            <a:fld id="{5DAD2D5A-63D4-4764-812C-7B8BDA2C77FC}" type="slidenum">
              <a:rPr lang="en-US" smtClean="0"/>
              <a:t>‹#›</a:t>
            </a:fld>
            <a:endParaRPr lang="en-US"/>
          </a:p>
        </p:txBody>
      </p:sp>
      <p:pic>
        <p:nvPicPr>
          <p:cNvPr id="6" name="Picture 4" descr="UHnoYATP primary_WHITE.png">
            <a:extLst>
              <a:ext uri="{FF2B5EF4-FFF2-40B4-BE49-F238E27FC236}">
                <a16:creationId xmlns:a16="http://schemas.microsoft.com/office/drawing/2014/main" id="{83F14ED6-275D-46BE-AD35-97197E5DCA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063" y="6132514"/>
            <a:ext cx="191483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093C8FD-7C04-44C4-905C-E61DF8460AC6}"/>
              </a:ext>
            </a:extLst>
          </p:cNvPr>
          <p:cNvSpPr/>
          <p:nvPr/>
        </p:nvSpPr>
        <p:spPr>
          <a:xfrm>
            <a:off x="-2" y="0"/>
            <a:ext cx="4829321" cy="6858000"/>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 name="Picture 3" descr="A picture containing text&#10;&#10;Description automatically generated">
            <a:extLst>
              <a:ext uri="{FF2B5EF4-FFF2-40B4-BE49-F238E27FC236}">
                <a16:creationId xmlns:a16="http://schemas.microsoft.com/office/drawing/2014/main" id="{184F4867-9116-4CE6-9228-BEB1D64189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9801" y="242369"/>
            <a:ext cx="2302767" cy="742189"/>
          </a:xfrm>
          <a:prstGeom prst="rect">
            <a:avLst/>
          </a:prstGeom>
        </p:spPr>
      </p:pic>
      <p:sp>
        <p:nvSpPr>
          <p:cNvPr id="27" name="Rectangle 26">
            <a:extLst>
              <a:ext uri="{FF2B5EF4-FFF2-40B4-BE49-F238E27FC236}">
                <a16:creationId xmlns:a16="http://schemas.microsoft.com/office/drawing/2014/main" id="{FDC7770F-E07E-410E-9C3A-8F5126C167D9}"/>
              </a:ext>
            </a:extLst>
          </p:cNvPr>
          <p:cNvSpPr/>
          <p:nvPr/>
        </p:nvSpPr>
        <p:spPr>
          <a:xfrm>
            <a:off x="-3" y="5029200"/>
            <a:ext cx="4829321" cy="914400"/>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8" name="Rectangle 27">
            <a:extLst>
              <a:ext uri="{FF2B5EF4-FFF2-40B4-BE49-F238E27FC236}">
                <a16:creationId xmlns:a16="http://schemas.microsoft.com/office/drawing/2014/main" id="{CC308ABF-1FC1-461D-8194-EE0028B64E27}"/>
              </a:ext>
            </a:extLst>
          </p:cNvPr>
          <p:cNvSpPr/>
          <p:nvPr/>
        </p:nvSpPr>
        <p:spPr>
          <a:xfrm>
            <a:off x="-3" y="3200400"/>
            <a:ext cx="4829321" cy="914400"/>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9" name="Rectangle 28">
            <a:extLst>
              <a:ext uri="{FF2B5EF4-FFF2-40B4-BE49-F238E27FC236}">
                <a16:creationId xmlns:a16="http://schemas.microsoft.com/office/drawing/2014/main" id="{70821F7C-A253-4C1E-8708-571E9CA7AC03}"/>
              </a:ext>
            </a:extLst>
          </p:cNvPr>
          <p:cNvSpPr/>
          <p:nvPr/>
        </p:nvSpPr>
        <p:spPr>
          <a:xfrm>
            <a:off x="-3" y="1371600"/>
            <a:ext cx="4829321" cy="914400"/>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 name="Content Placeholder 16">
            <a:extLst>
              <a:ext uri="{FF2B5EF4-FFF2-40B4-BE49-F238E27FC236}">
                <a16:creationId xmlns:a16="http://schemas.microsoft.com/office/drawing/2014/main" id="{2D9A6615-FDB1-442C-8CBB-D7AB174204C4}"/>
              </a:ext>
            </a:extLst>
          </p:cNvPr>
          <p:cNvSpPr>
            <a:spLocks noGrp="1"/>
          </p:cNvSpPr>
          <p:nvPr>
            <p:ph sz="quarter" idx="18" hasCustomPrompt="1"/>
          </p:nvPr>
        </p:nvSpPr>
        <p:spPr>
          <a:xfrm>
            <a:off x="252661" y="2443462"/>
            <a:ext cx="4284063" cy="599476"/>
          </a:xfrm>
        </p:spPr>
        <p:txBody>
          <a:bodyPr anchor="ctr">
            <a:normAutofit/>
          </a:bodyPr>
          <a:lstStyle>
            <a:lvl1pPr marL="342900" indent="-342900">
              <a:buFont typeface="Arial" panose="020B0604020202020204" pitchFamily="34" charset="0"/>
              <a:buChar char="•"/>
              <a:defRPr sz="2400">
                <a:solidFill>
                  <a:schemeClr val="bg1"/>
                </a:solidFill>
              </a:defRPr>
            </a:lvl1pPr>
          </a:lstStyle>
          <a:p>
            <a:pPr lvl="0"/>
            <a:r>
              <a:rPr lang="en-US" dirty="0"/>
              <a:t>Bayesian Inference</a:t>
            </a:r>
          </a:p>
        </p:txBody>
      </p:sp>
      <p:sp>
        <p:nvSpPr>
          <p:cNvPr id="30" name="Content Placeholder 16">
            <a:extLst>
              <a:ext uri="{FF2B5EF4-FFF2-40B4-BE49-F238E27FC236}">
                <a16:creationId xmlns:a16="http://schemas.microsoft.com/office/drawing/2014/main" id="{AF30448A-0C5D-4672-B7AB-EF6C11C94998}"/>
              </a:ext>
            </a:extLst>
          </p:cNvPr>
          <p:cNvSpPr>
            <a:spLocks noGrp="1"/>
          </p:cNvSpPr>
          <p:nvPr>
            <p:ph sz="quarter" idx="19" hasCustomPrompt="1"/>
          </p:nvPr>
        </p:nvSpPr>
        <p:spPr>
          <a:xfrm>
            <a:off x="252661" y="3357862"/>
            <a:ext cx="4284063" cy="599476"/>
          </a:xfrm>
        </p:spPr>
        <p:txBody>
          <a:bodyPr anchor="ctr">
            <a:normAutofit/>
          </a:bodyPr>
          <a:lstStyle>
            <a:lvl1pPr marL="342900" indent="-342900">
              <a:buFont typeface="Arial" panose="020B0604020202020204" pitchFamily="34" charset="0"/>
              <a:buChar char="•"/>
              <a:defRPr sz="2400">
                <a:solidFill>
                  <a:schemeClr val="bg1"/>
                </a:solidFill>
              </a:defRPr>
            </a:lvl1pPr>
          </a:lstStyle>
          <a:p>
            <a:pPr lvl="0"/>
            <a:r>
              <a:rPr lang="en-US" dirty="0"/>
              <a:t>Future Works</a:t>
            </a:r>
          </a:p>
        </p:txBody>
      </p:sp>
      <p:sp>
        <p:nvSpPr>
          <p:cNvPr id="31" name="Content Placeholder 16">
            <a:extLst>
              <a:ext uri="{FF2B5EF4-FFF2-40B4-BE49-F238E27FC236}">
                <a16:creationId xmlns:a16="http://schemas.microsoft.com/office/drawing/2014/main" id="{BE720635-CC50-414A-939E-C05CC486DE58}"/>
              </a:ext>
            </a:extLst>
          </p:cNvPr>
          <p:cNvSpPr>
            <a:spLocks noGrp="1"/>
          </p:cNvSpPr>
          <p:nvPr>
            <p:ph sz="quarter" idx="20" hasCustomPrompt="1"/>
          </p:nvPr>
        </p:nvSpPr>
        <p:spPr>
          <a:xfrm>
            <a:off x="252661" y="1529062"/>
            <a:ext cx="4284063" cy="599476"/>
          </a:xfrm>
        </p:spPr>
        <p:txBody>
          <a:bodyPr anchor="ctr">
            <a:normAutofit/>
          </a:bodyPr>
          <a:lstStyle>
            <a:lvl1pPr marL="342900" indent="-342900">
              <a:buFont typeface="Arial" panose="020B0604020202020204" pitchFamily="34" charset="0"/>
              <a:buChar char="•"/>
              <a:defRPr sz="2400">
                <a:solidFill>
                  <a:schemeClr val="bg1"/>
                </a:solidFill>
              </a:defRPr>
            </a:lvl1pPr>
          </a:lstStyle>
          <a:p>
            <a:pPr lvl="0"/>
            <a:r>
              <a:rPr lang="en-US" dirty="0"/>
              <a:t>Introduction</a:t>
            </a:r>
          </a:p>
        </p:txBody>
      </p:sp>
      <p:sp>
        <p:nvSpPr>
          <p:cNvPr id="32" name="Content Placeholder 16">
            <a:extLst>
              <a:ext uri="{FF2B5EF4-FFF2-40B4-BE49-F238E27FC236}">
                <a16:creationId xmlns:a16="http://schemas.microsoft.com/office/drawing/2014/main" id="{6478A29F-8092-473D-BB1E-35072ABB7FEC}"/>
              </a:ext>
            </a:extLst>
          </p:cNvPr>
          <p:cNvSpPr>
            <a:spLocks noGrp="1"/>
          </p:cNvSpPr>
          <p:nvPr>
            <p:ph sz="quarter" idx="21" hasCustomPrompt="1"/>
          </p:nvPr>
        </p:nvSpPr>
        <p:spPr>
          <a:xfrm>
            <a:off x="252661" y="4272262"/>
            <a:ext cx="4284063" cy="599476"/>
          </a:xfrm>
        </p:spPr>
        <p:txBody>
          <a:bodyPr anchor="ctr">
            <a:normAutofit/>
          </a:bodyPr>
          <a:lstStyle>
            <a:lvl1pPr marL="342900" indent="-342900">
              <a:buFont typeface="Arial" panose="020B0604020202020204" pitchFamily="34" charset="0"/>
              <a:buChar char="•"/>
              <a:defRPr sz="2400">
                <a:solidFill>
                  <a:schemeClr val="bg1"/>
                </a:solidFill>
              </a:defRPr>
            </a:lvl1pPr>
          </a:lstStyle>
          <a:p>
            <a:pPr lvl="0"/>
            <a:r>
              <a:rPr lang="en-US" dirty="0"/>
              <a:t>Conclusions</a:t>
            </a:r>
          </a:p>
        </p:txBody>
      </p:sp>
      <p:sp>
        <p:nvSpPr>
          <p:cNvPr id="33" name="Content Placeholder 16">
            <a:extLst>
              <a:ext uri="{FF2B5EF4-FFF2-40B4-BE49-F238E27FC236}">
                <a16:creationId xmlns:a16="http://schemas.microsoft.com/office/drawing/2014/main" id="{9AA5F19A-CFF1-4694-BF06-28FFC2EA11D4}"/>
              </a:ext>
            </a:extLst>
          </p:cNvPr>
          <p:cNvSpPr>
            <a:spLocks noGrp="1"/>
          </p:cNvSpPr>
          <p:nvPr>
            <p:ph sz="quarter" idx="22" hasCustomPrompt="1"/>
          </p:nvPr>
        </p:nvSpPr>
        <p:spPr>
          <a:xfrm>
            <a:off x="252661" y="5186662"/>
            <a:ext cx="4284063" cy="599476"/>
          </a:xfrm>
        </p:spPr>
        <p:txBody>
          <a:bodyPr anchor="ctr">
            <a:normAutofit/>
          </a:bodyPr>
          <a:lstStyle>
            <a:lvl1pPr marL="342900" indent="-342900">
              <a:buFont typeface="Arial" panose="020B0604020202020204" pitchFamily="34" charset="0"/>
              <a:buChar char="•"/>
              <a:defRPr sz="2400">
                <a:solidFill>
                  <a:schemeClr val="bg1"/>
                </a:solidFill>
              </a:defRPr>
            </a:lvl1pPr>
          </a:lstStyle>
          <a:p>
            <a:pPr lvl="0"/>
            <a:r>
              <a:rPr lang="en-US" dirty="0"/>
              <a:t>Content 5</a:t>
            </a:r>
          </a:p>
        </p:txBody>
      </p:sp>
      <p:sp>
        <p:nvSpPr>
          <p:cNvPr id="34" name="Content Placeholder 2">
            <a:extLst>
              <a:ext uri="{FF2B5EF4-FFF2-40B4-BE49-F238E27FC236}">
                <a16:creationId xmlns:a16="http://schemas.microsoft.com/office/drawing/2014/main" id="{D748C254-5EDA-4AF5-B44E-9AFE4EEA48B3}"/>
              </a:ext>
            </a:extLst>
          </p:cNvPr>
          <p:cNvSpPr>
            <a:spLocks noGrp="1"/>
          </p:cNvSpPr>
          <p:nvPr>
            <p:ph idx="1"/>
          </p:nvPr>
        </p:nvSpPr>
        <p:spPr>
          <a:xfrm>
            <a:off x="5486400" y="1371600"/>
            <a:ext cx="5867400" cy="46519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16">
            <a:extLst>
              <a:ext uri="{FF2B5EF4-FFF2-40B4-BE49-F238E27FC236}">
                <a16:creationId xmlns:a16="http://schemas.microsoft.com/office/drawing/2014/main" id="{A9212A56-A612-403B-A0FE-3516DF2F5F2E}"/>
              </a:ext>
            </a:extLst>
          </p:cNvPr>
          <p:cNvSpPr>
            <a:spLocks noGrp="1"/>
          </p:cNvSpPr>
          <p:nvPr>
            <p:ph sz="quarter" idx="23" hasCustomPrompt="1"/>
          </p:nvPr>
        </p:nvSpPr>
        <p:spPr>
          <a:xfrm>
            <a:off x="252660" y="614662"/>
            <a:ext cx="4284063" cy="599476"/>
          </a:xfrm>
        </p:spPr>
        <p:txBody>
          <a:bodyPr anchor="ctr">
            <a:normAutofit/>
          </a:bodyPr>
          <a:lstStyle>
            <a:lvl1pPr marL="0" indent="0" algn="ctr">
              <a:buFont typeface="Arial" panose="020B0604020202020204" pitchFamily="34" charset="0"/>
              <a:buNone/>
              <a:defRPr sz="3200">
                <a:solidFill>
                  <a:schemeClr val="bg1"/>
                </a:solidFill>
              </a:defRPr>
            </a:lvl1pPr>
          </a:lstStyle>
          <a:p>
            <a:pPr lvl="0"/>
            <a:r>
              <a:rPr lang="en-US" dirty="0"/>
              <a:t>Overview</a:t>
            </a:r>
          </a:p>
        </p:txBody>
      </p:sp>
    </p:spTree>
    <p:extLst>
      <p:ext uri="{BB962C8B-B14F-4D97-AF65-F5344CB8AC3E}">
        <p14:creationId xmlns:p14="http://schemas.microsoft.com/office/powerpoint/2010/main" val="4204961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9B9EB-0E71-44D5-B400-671A3FCC63EC}"/>
              </a:ext>
            </a:extLst>
          </p:cNvPr>
          <p:cNvSpPr>
            <a:spLocks noGrp="1"/>
          </p:cNvSpPr>
          <p:nvPr>
            <p:ph type="ctrTitle"/>
          </p:nvPr>
        </p:nvSpPr>
        <p:spPr>
          <a:xfrm>
            <a:off x="1524000" y="1263679"/>
            <a:ext cx="9144000" cy="2387600"/>
          </a:xfrm>
        </p:spPr>
        <p:txBody>
          <a:bodyPr anchor="b">
            <a:normAutofit/>
          </a:bodyPr>
          <a:lstStyle>
            <a:lvl1pPr algn="ctr">
              <a:defRPr sz="5200" b="0">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B040FD-1158-4AC0-9E0F-663794EB53E8}"/>
              </a:ext>
            </a:extLst>
          </p:cNvPr>
          <p:cNvSpPr>
            <a:spLocks noGrp="1"/>
          </p:cNvSpPr>
          <p:nvPr>
            <p:ph type="subTitle" idx="1"/>
          </p:nvPr>
        </p:nvSpPr>
        <p:spPr>
          <a:xfrm>
            <a:off x="1524000" y="3850422"/>
            <a:ext cx="9144000" cy="147660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 picture containing text&#10;&#10;Description generated with high confidence">
            <a:extLst>
              <a:ext uri="{FF2B5EF4-FFF2-40B4-BE49-F238E27FC236}">
                <a16:creationId xmlns:a16="http://schemas.microsoft.com/office/drawing/2014/main" id="{EC2FAF16-E393-4D3D-9481-6CE677D43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13" y="242736"/>
            <a:ext cx="2549774" cy="821800"/>
          </a:xfrm>
          <a:prstGeom prst="rect">
            <a:avLst/>
          </a:prstGeom>
        </p:spPr>
      </p:pic>
      <p:sp>
        <p:nvSpPr>
          <p:cNvPr id="16" name="Rectangle 15">
            <a:extLst>
              <a:ext uri="{FF2B5EF4-FFF2-40B4-BE49-F238E27FC236}">
                <a16:creationId xmlns:a16="http://schemas.microsoft.com/office/drawing/2014/main" id="{66DBF333-0E41-45C2-958A-E9FCD1FA9C87}"/>
              </a:ext>
            </a:extLst>
          </p:cNvPr>
          <p:cNvSpPr>
            <a:spLocks noChangeArrowheads="1"/>
          </p:cNvSpPr>
          <p:nvPr/>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7" name="Rectangle 16">
            <a:extLst>
              <a:ext uri="{FF2B5EF4-FFF2-40B4-BE49-F238E27FC236}">
                <a16:creationId xmlns:a16="http://schemas.microsoft.com/office/drawing/2014/main" id="{D2FF42A7-ADB6-49C3-A6D1-659BD06A325D}"/>
              </a:ext>
            </a:extLst>
          </p:cNvPr>
          <p:cNvSpPr>
            <a:spLocks noChangeArrowheads="1"/>
          </p:cNvSpPr>
          <p:nvPr/>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21" name="Picture 20" descr="A picture containing clipart&#10;&#10;Description generated with very high confidence">
            <a:extLst>
              <a:ext uri="{FF2B5EF4-FFF2-40B4-BE49-F238E27FC236}">
                <a16:creationId xmlns:a16="http://schemas.microsoft.com/office/drawing/2014/main" id="{04E0E33F-F839-436A-8ED4-9ECEB05EB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0403" y="6322817"/>
            <a:ext cx="5051192" cy="417220"/>
          </a:xfrm>
          <a:prstGeom prst="rect">
            <a:avLst/>
          </a:prstGeom>
        </p:spPr>
      </p:pic>
    </p:spTree>
    <p:extLst>
      <p:ext uri="{BB962C8B-B14F-4D97-AF65-F5344CB8AC3E}">
        <p14:creationId xmlns:p14="http://schemas.microsoft.com/office/powerpoint/2010/main" val="1255517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78D82-7546-42A4-AB0E-E3760EEAD3AE}"/>
              </a:ext>
            </a:extLst>
          </p:cNvPr>
          <p:cNvSpPr>
            <a:spLocks noGrp="1"/>
          </p:cNvSpPr>
          <p:nvPr>
            <p:ph type="title"/>
          </p:nvPr>
        </p:nvSpPr>
        <p:spPr>
          <a:xfrm>
            <a:off x="838199" y="1578926"/>
            <a:ext cx="10515600" cy="2323128"/>
          </a:xfrm>
        </p:spPr>
        <p:txBody>
          <a:bodyPr anchor="b">
            <a:normAutofit/>
          </a:bodyPr>
          <a:lstStyle>
            <a:lvl1pPr>
              <a:defRPr sz="5200" b="0">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68F943F-2826-4506-9BE0-F90FAF5180E8}"/>
              </a:ext>
            </a:extLst>
          </p:cNvPr>
          <p:cNvSpPr>
            <a:spLocks noGrp="1"/>
          </p:cNvSpPr>
          <p:nvPr>
            <p:ph type="body" idx="1" hasCustomPrompt="1"/>
          </p:nvPr>
        </p:nvSpPr>
        <p:spPr>
          <a:xfrm>
            <a:off x="838199" y="412776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	Edit Master text styles</a:t>
            </a:r>
          </a:p>
        </p:txBody>
      </p:sp>
      <p:sp>
        <p:nvSpPr>
          <p:cNvPr id="10" name="Rectangle 9">
            <a:extLst>
              <a:ext uri="{FF2B5EF4-FFF2-40B4-BE49-F238E27FC236}">
                <a16:creationId xmlns:a16="http://schemas.microsoft.com/office/drawing/2014/main" id="{4E1CCD6C-E627-40C2-AFA3-2DB5D460B4D2}"/>
              </a:ext>
            </a:extLst>
          </p:cNvPr>
          <p:cNvSpPr>
            <a:spLocks noChangeArrowheads="1"/>
          </p:cNvSpPr>
          <p:nvPr/>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1" name="Rectangle 10">
            <a:extLst>
              <a:ext uri="{FF2B5EF4-FFF2-40B4-BE49-F238E27FC236}">
                <a16:creationId xmlns:a16="http://schemas.microsoft.com/office/drawing/2014/main" id="{342CC7E2-1ABC-4AEF-85BA-42618590D9BB}"/>
              </a:ext>
            </a:extLst>
          </p:cNvPr>
          <p:cNvSpPr>
            <a:spLocks noChangeArrowheads="1"/>
          </p:cNvSpPr>
          <p:nvPr/>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2" name="Picture 11" descr="A picture containing clipart&#10;&#10;Description generated with very high confidence">
            <a:extLst>
              <a:ext uri="{FF2B5EF4-FFF2-40B4-BE49-F238E27FC236}">
                <a16:creationId xmlns:a16="http://schemas.microsoft.com/office/drawing/2014/main" id="{63C1ABC5-4AD3-4587-94A0-C9E55555A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0403" y="6322817"/>
            <a:ext cx="5051192" cy="417220"/>
          </a:xfrm>
          <a:prstGeom prst="rect">
            <a:avLst/>
          </a:prstGeom>
        </p:spPr>
      </p:pic>
      <p:pic>
        <p:nvPicPr>
          <p:cNvPr id="14" name="Picture 13" descr="A picture containing text&#10;&#10;Description generated with high confidence">
            <a:extLst>
              <a:ext uri="{FF2B5EF4-FFF2-40B4-BE49-F238E27FC236}">
                <a16:creationId xmlns:a16="http://schemas.microsoft.com/office/drawing/2014/main" id="{477046CC-7920-4C08-A87B-BEEC2CFA0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94" y="237958"/>
            <a:ext cx="2574121" cy="1021954"/>
          </a:xfrm>
          <a:prstGeom prst="rect">
            <a:avLst/>
          </a:prstGeom>
        </p:spPr>
      </p:pic>
    </p:spTree>
    <p:extLst>
      <p:ext uri="{BB962C8B-B14F-4D97-AF65-F5344CB8AC3E}">
        <p14:creationId xmlns:p14="http://schemas.microsoft.com/office/powerpoint/2010/main" val="2548935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85A228-20F3-4FDF-87F2-C6BBF2CC9606}"/>
              </a:ext>
            </a:extLst>
          </p:cNvPr>
          <p:cNvSpPr>
            <a:spLocks noChangeArrowheads="1"/>
          </p:cNvSpPr>
          <p:nvPr/>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8" name="Rectangle 7">
            <a:extLst>
              <a:ext uri="{FF2B5EF4-FFF2-40B4-BE49-F238E27FC236}">
                <a16:creationId xmlns:a16="http://schemas.microsoft.com/office/drawing/2014/main" id="{C05FEAEA-810E-4EF0-8AA6-56B5B1C7DA84}"/>
              </a:ext>
            </a:extLst>
          </p:cNvPr>
          <p:cNvSpPr>
            <a:spLocks noChangeArrowheads="1"/>
          </p:cNvSpPr>
          <p:nvPr/>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2" name="Title 1">
            <a:extLst>
              <a:ext uri="{FF2B5EF4-FFF2-40B4-BE49-F238E27FC236}">
                <a16:creationId xmlns:a16="http://schemas.microsoft.com/office/drawing/2014/main" id="{79820ADE-5B5E-4E1A-B528-F5FBA53423DF}"/>
              </a:ext>
            </a:extLst>
          </p:cNvPr>
          <p:cNvSpPr>
            <a:spLocks noGrp="1"/>
          </p:cNvSpPr>
          <p:nvPr>
            <p:ph type="title"/>
          </p:nvPr>
        </p:nvSpPr>
        <p:spPr>
          <a:xfrm>
            <a:off x="838200" y="685800"/>
            <a:ext cx="10515600" cy="92663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F8FDF3-7289-46EE-B5A3-2A3016048D99}"/>
              </a:ext>
            </a:extLst>
          </p:cNvPr>
          <p:cNvSpPr>
            <a:spLocks noGrp="1"/>
          </p:cNvSpPr>
          <p:nvPr>
            <p:ph idx="1"/>
          </p:nvPr>
        </p:nvSpPr>
        <p:spPr>
          <a:xfrm>
            <a:off x="838200" y="1737360"/>
            <a:ext cx="10515600" cy="42519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7A9031A-EB24-427A-9525-F31FFD4DA03A}"/>
              </a:ext>
            </a:extLst>
          </p:cNvPr>
          <p:cNvSpPr>
            <a:spLocks noGrp="1"/>
          </p:cNvSpPr>
          <p:nvPr>
            <p:ph type="dt" sz="half" idx="10"/>
          </p:nvPr>
        </p:nvSpPr>
        <p:spPr/>
        <p:txBody>
          <a:bodyPr/>
          <a:lstStyle>
            <a:lvl1pPr>
              <a:defRPr>
                <a:solidFill>
                  <a:schemeClr val="bg1"/>
                </a:solidFill>
              </a:defRPr>
            </a:lvl1pPr>
          </a:lstStyle>
          <a:p>
            <a:fld id="{D1FA0916-FD31-4285-BF0C-63F2928A4D81}" type="datetime1">
              <a:rPr lang="en-US" smtClean="0"/>
              <a:t>9/22/2019</a:t>
            </a:fld>
            <a:endParaRPr lang="en-US"/>
          </a:p>
        </p:txBody>
      </p:sp>
      <p:sp>
        <p:nvSpPr>
          <p:cNvPr id="5" name="Footer Placeholder 4">
            <a:extLst>
              <a:ext uri="{FF2B5EF4-FFF2-40B4-BE49-F238E27FC236}">
                <a16:creationId xmlns:a16="http://schemas.microsoft.com/office/drawing/2014/main" id="{31B5722E-8178-45E4-BDD3-52C50E77AC8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D0082F1-D5A5-417F-A3FD-8877418EF21E}"/>
              </a:ext>
            </a:extLst>
          </p:cNvPr>
          <p:cNvSpPr>
            <a:spLocks noGrp="1"/>
          </p:cNvSpPr>
          <p:nvPr>
            <p:ph type="sldNum" sz="quarter" idx="12"/>
          </p:nvPr>
        </p:nvSpPr>
        <p:spPr/>
        <p:txBody>
          <a:bodyPr/>
          <a:lstStyle>
            <a:lvl1pPr>
              <a:defRPr sz="1600">
                <a:solidFill>
                  <a:schemeClr val="bg1"/>
                </a:solidFill>
              </a:defRPr>
            </a:lvl1pPr>
          </a:lstStyle>
          <a:p>
            <a:fld id="{5DAD2D5A-63D4-4764-812C-7B8BDA2C77FC}" type="slidenum">
              <a:rPr lang="en-US" smtClean="0"/>
              <a:t>‹#›</a:t>
            </a:fld>
            <a:endParaRPr lang="en-US"/>
          </a:p>
        </p:txBody>
      </p:sp>
      <p:sp>
        <p:nvSpPr>
          <p:cNvPr id="10" name="Rectangle 9">
            <a:extLst>
              <a:ext uri="{FF2B5EF4-FFF2-40B4-BE49-F238E27FC236}">
                <a16:creationId xmlns:a16="http://schemas.microsoft.com/office/drawing/2014/main" id="{446A6E6D-4F91-4D06-A15D-D151AEF622B4}"/>
              </a:ext>
            </a:extLst>
          </p:cNvPr>
          <p:cNvSpPr>
            <a:spLocks noChangeArrowheads="1"/>
          </p:cNvSpPr>
          <p:nvPr/>
        </p:nvSpPr>
        <p:spPr bwMode="auto">
          <a:xfrm>
            <a:off x="-1" y="-14081"/>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1" name="Rectangle 10">
            <a:extLst>
              <a:ext uri="{FF2B5EF4-FFF2-40B4-BE49-F238E27FC236}">
                <a16:creationId xmlns:a16="http://schemas.microsoft.com/office/drawing/2014/main" id="{816C46DB-3656-43B5-B353-5D07C0149CA4}"/>
              </a:ext>
            </a:extLst>
          </p:cNvPr>
          <p:cNvSpPr>
            <a:spLocks noChangeArrowheads="1"/>
          </p:cNvSpPr>
          <p:nvPr/>
        </p:nvSpPr>
        <p:spPr bwMode="auto">
          <a:xfrm>
            <a:off x="-1" y="38552"/>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2" name="Picture 11" descr="A picture containing clipart&#10;&#10;Description generated with very high confidence">
            <a:extLst>
              <a:ext uri="{FF2B5EF4-FFF2-40B4-BE49-F238E27FC236}">
                <a16:creationId xmlns:a16="http://schemas.microsoft.com/office/drawing/2014/main" id="{D8919F65-FC69-4205-B23C-EB76BB521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566" y="141827"/>
            <a:ext cx="3800864" cy="313945"/>
          </a:xfrm>
          <a:prstGeom prst="rect">
            <a:avLst/>
          </a:prstGeom>
        </p:spPr>
      </p:pic>
    </p:spTree>
    <p:extLst>
      <p:ext uri="{BB962C8B-B14F-4D97-AF65-F5344CB8AC3E}">
        <p14:creationId xmlns:p14="http://schemas.microsoft.com/office/powerpoint/2010/main" val="277288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85A228-20F3-4FDF-87F2-C6BBF2CC9606}"/>
              </a:ext>
            </a:extLst>
          </p:cNvPr>
          <p:cNvSpPr>
            <a:spLocks noChangeArrowheads="1"/>
          </p:cNvSpPr>
          <p:nvPr/>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8" name="Rectangle 7">
            <a:extLst>
              <a:ext uri="{FF2B5EF4-FFF2-40B4-BE49-F238E27FC236}">
                <a16:creationId xmlns:a16="http://schemas.microsoft.com/office/drawing/2014/main" id="{C05FEAEA-810E-4EF0-8AA6-56B5B1C7DA84}"/>
              </a:ext>
            </a:extLst>
          </p:cNvPr>
          <p:cNvSpPr>
            <a:spLocks noChangeArrowheads="1"/>
          </p:cNvSpPr>
          <p:nvPr/>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2" name="Title 1">
            <a:extLst>
              <a:ext uri="{FF2B5EF4-FFF2-40B4-BE49-F238E27FC236}">
                <a16:creationId xmlns:a16="http://schemas.microsoft.com/office/drawing/2014/main" id="{79820ADE-5B5E-4E1A-B528-F5FBA53423DF}"/>
              </a:ext>
            </a:extLst>
          </p:cNvPr>
          <p:cNvSpPr>
            <a:spLocks noGrp="1"/>
          </p:cNvSpPr>
          <p:nvPr>
            <p:ph type="title"/>
          </p:nvPr>
        </p:nvSpPr>
        <p:spPr>
          <a:xfrm>
            <a:off x="838200" y="685800"/>
            <a:ext cx="10515600" cy="926633"/>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7A9031A-EB24-427A-9525-F31FFD4DA03A}"/>
              </a:ext>
            </a:extLst>
          </p:cNvPr>
          <p:cNvSpPr>
            <a:spLocks noGrp="1"/>
          </p:cNvSpPr>
          <p:nvPr>
            <p:ph type="dt" sz="half" idx="10"/>
          </p:nvPr>
        </p:nvSpPr>
        <p:spPr/>
        <p:txBody>
          <a:bodyPr/>
          <a:lstStyle>
            <a:lvl1pPr>
              <a:defRPr>
                <a:solidFill>
                  <a:schemeClr val="bg1"/>
                </a:solidFill>
              </a:defRPr>
            </a:lvl1pPr>
          </a:lstStyle>
          <a:p>
            <a:fld id="{FE2A206C-5CE6-4903-9B75-9FD0F7D9CA18}" type="datetime1">
              <a:rPr lang="en-US" smtClean="0"/>
              <a:t>9/22/2019</a:t>
            </a:fld>
            <a:endParaRPr lang="en-US"/>
          </a:p>
        </p:txBody>
      </p:sp>
      <p:sp>
        <p:nvSpPr>
          <p:cNvPr id="5" name="Footer Placeholder 4">
            <a:extLst>
              <a:ext uri="{FF2B5EF4-FFF2-40B4-BE49-F238E27FC236}">
                <a16:creationId xmlns:a16="http://schemas.microsoft.com/office/drawing/2014/main" id="{31B5722E-8178-45E4-BDD3-52C50E77AC8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D0082F1-D5A5-417F-A3FD-8877418EF21E}"/>
              </a:ext>
            </a:extLst>
          </p:cNvPr>
          <p:cNvSpPr>
            <a:spLocks noGrp="1"/>
          </p:cNvSpPr>
          <p:nvPr>
            <p:ph type="sldNum" sz="quarter" idx="12"/>
          </p:nvPr>
        </p:nvSpPr>
        <p:spPr/>
        <p:txBody>
          <a:bodyPr/>
          <a:lstStyle>
            <a:lvl1pPr>
              <a:defRPr sz="1600">
                <a:solidFill>
                  <a:schemeClr val="bg1"/>
                </a:solidFill>
              </a:defRPr>
            </a:lvl1pPr>
          </a:lstStyle>
          <a:p>
            <a:fld id="{5DAD2D5A-63D4-4764-812C-7B8BDA2C77FC}" type="slidenum">
              <a:rPr lang="en-US" smtClean="0"/>
              <a:t>‹#›</a:t>
            </a:fld>
            <a:endParaRPr lang="en-US"/>
          </a:p>
        </p:txBody>
      </p:sp>
      <p:sp>
        <p:nvSpPr>
          <p:cNvPr id="10" name="Rectangle 9">
            <a:extLst>
              <a:ext uri="{FF2B5EF4-FFF2-40B4-BE49-F238E27FC236}">
                <a16:creationId xmlns:a16="http://schemas.microsoft.com/office/drawing/2014/main" id="{446A6E6D-4F91-4D06-A15D-D151AEF622B4}"/>
              </a:ext>
            </a:extLst>
          </p:cNvPr>
          <p:cNvSpPr>
            <a:spLocks noChangeArrowheads="1"/>
          </p:cNvSpPr>
          <p:nvPr/>
        </p:nvSpPr>
        <p:spPr bwMode="auto">
          <a:xfrm>
            <a:off x="-1" y="-14081"/>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1" name="Rectangle 10">
            <a:extLst>
              <a:ext uri="{FF2B5EF4-FFF2-40B4-BE49-F238E27FC236}">
                <a16:creationId xmlns:a16="http://schemas.microsoft.com/office/drawing/2014/main" id="{816C46DB-3656-43B5-B353-5D07C0149CA4}"/>
              </a:ext>
            </a:extLst>
          </p:cNvPr>
          <p:cNvSpPr>
            <a:spLocks noChangeArrowheads="1"/>
          </p:cNvSpPr>
          <p:nvPr/>
        </p:nvSpPr>
        <p:spPr bwMode="auto">
          <a:xfrm>
            <a:off x="-1" y="38552"/>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2" name="Picture 11" descr="A picture containing clipart&#10;&#10;Description generated with very high confidence">
            <a:extLst>
              <a:ext uri="{FF2B5EF4-FFF2-40B4-BE49-F238E27FC236}">
                <a16:creationId xmlns:a16="http://schemas.microsoft.com/office/drawing/2014/main" id="{D8919F65-FC69-4205-B23C-EB76BB521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566" y="141827"/>
            <a:ext cx="3800864" cy="313945"/>
          </a:xfrm>
          <a:prstGeom prst="rect">
            <a:avLst/>
          </a:prstGeom>
        </p:spPr>
      </p:pic>
    </p:spTree>
    <p:extLst>
      <p:ext uri="{BB962C8B-B14F-4D97-AF65-F5344CB8AC3E}">
        <p14:creationId xmlns:p14="http://schemas.microsoft.com/office/powerpoint/2010/main" val="574217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78C7B6-701E-40C7-A791-181BC1701854}"/>
              </a:ext>
            </a:extLst>
          </p:cNvPr>
          <p:cNvSpPr>
            <a:spLocks noGrp="1"/>
          </p:cNvSpPr>
          <p:nvPr>
            <p:ph sz="half" idx="1"/>
          </p:nvPr>
        </p:nvSpPr>
        <p:spPr>
          <a:xfrm>
            <a:off x="838200" y="1737360"/>
            <a:ext cx="5181600" cy="42519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953EF91-6528-47CF-B061-410A7095DE26}"/>
              </a:ext>
            </a:extLst>
          </p:cNvPr>
          <p:cNvSpPr>
            <a:spLocks noGrp="1"/>
          </p:cNvSpPr>
          <p:nvPr>
            <p:ph sz="half" idx="2"/>
          </p:nvPr>
        </p:nvSpPr>
        <p:spPr>
          <a:xfrm>
            <a:off x="6172200" y="1737360"/>
            <a:ext cx="5181600" cy="42519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CBD55BB9-09B7-400F-A1AA-E55F269F363A}"/>
              </a:ext>
            </a:extLst>
          </p:cNvPr>
          <p:cNvSpPr>
            <a:spLocks noGrp="1"/>
          </p:cNvSpPr>
          <p:nvPr>
            <p:ph type="title"/>
          </p:nvPr>
        </p:nvSpPr>
        <p:spPr>
          <a:xfrm>
            <a:off x="838200" y="685800"/>
            <a:ext cx="10515600" cy="926633"/>
          </a:xfrm>
        </p:spPr>
        <p:txBody>
          <a:bodyPr/>
          <a:lstStyle/>
          <a:p>
            <a:r>
              <a:rPr lang="en-US"/>
              <a:t>Click to edit Master title style</a:t>
            </a:r>
            <a:endParaRPr lang="en-US" dirty="0"/>
          </a:p>
        </p:txBody>
      </p:sp>
      <p:sp>
        <p:nvSpPr>
          <p:cNvPr id="13" name="Rectangle 12">
            <a:extLst>
              <a:ext uri="{FF2B5EF4-FFF2-40B4-BE49-F238E27FC236}">
                <a16:creationId xmlns:a16="http://schemas.microsoft.com/office/drawing/2014/main" id="{E0202EC1-0F69-4193-B19A-67D22535B897}"/>
              </a:ext>
            </a:extLst>
          </p:cNvPr>
          <p:cNvSpPr>
            <a:spLocks noChangeArrowheads="1"/>
          </p:cNvSpPr>
          <p:nvPr/>
        </p:nvSpPr>
        <p:spPr bwMode="auto">
          <a:xfrm>
            <a:off x="-1" y="-14081"/>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4" name="Rectangle 13">
            <a:extLst>
              <a:ext uri="{FF2B5EF4-FFF2-40B4-BE49-F238E27FC236}">
                <a16:creationId xmlns:a16="http://schemas.microsoft.com/office/drawing/2014/main" id="{99FEFCFB-CF9C-410D-BD2C-8B0EC274EE57}"/>
              </a:ext>
            </a:extLst>
          </p:cNvPr>
          <p:cNvSpPr>
            <a:spLocks noChangeArrowheads="1"/>
          </p:cNvSpPr>
          <p:nvPr/>
        </p:nvSpPr>
        <p:spPr bwMode="auto">
          <a:xfrm>
            <a:off x="-1" y="38552"/>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5" name="Picture 14" descr="A picture containing clipart&#10;&#10;Description generated with very high confidence">
            <a:extLst>
              <a:ext uri="{FF2B5EF4-FFF2-40B4-BE49-F238E27FC236}">
                <a16:creationId xmlns:a16="http://schemas.microsoft.com/office/drawing/2014/main" id="{880D53E4-FE51-4118-9F2C-D25806A56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566" y="141827"/>
            <a:ext cx="3800864" cy="313945"/>
          </a:xfrm>
          <a:prstGeom prst="rect">
            <a:avLst/>
          </a:prstGeom>
        </p:spPr>
      </p:pic>
      <p:sp>
        <p:nvSpPr>
          <p:cNvPr id="16" name="Rectangle 15">
            <a:extLst>
              <a:ext uri="{FF2B5EF4-FFF2-40B4-BE49-F238E27FC236}">
                <a16:creationId xmlns:a16="http://schemas.microsoft.com/office/drawing/2014/main" id="{C26CB2F7-9D7C-4FA8-B136-72F71BBA3CD0}"/>
              </a:ext>
            </a:extLst>
          </p:cNvPr>
          <p:cNvSpPr>
            <a:spLocks noChangeArrowheads="1"/>
          </p:cNvSpPr>
          <p:nvPr/>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7" name="Rectangle 16">
            <a:extLst>
              <a:ext uri="{FF2B5EF4-FFF2-40B4-BE49-F238E27FC236}">
                <a16:creationId xmlns:a16="http://schemas.microsoft.com/office/drawing/2014/main" id="{FEF1EDC0-3F71-48D6-AAE1-CA2B63AC2E7A}"/>
              </a:ext>
            </a:extLst>
          </p:cNvPr>
          <p:cNvSpPr>
            <a:spLocks noChangeArrowheads="1"/>
          </p:cNvSpPr>
          <p:nvPr/>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8" name="Date Placeholder 3">
            <a:extLst>
              <a:ext uri="{FF2B5EF4-FFF2-40B4-BE49-F238E27FC236}">
                <a16:creationId xmlns:a16="http://schemas.microsoft.com/office/drawing/2014/main" id="{DCA5E470-C08D-4154-807E-B4E908DD669E}"/>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45EBCB34-9CBE-4291-9569-95687ABBBD50}" type="datetime1">
              <a:rPr lang="en-US" smtClean="0"/>
              <a:t>9/22/2019</a:t>
            </a:fld>
            <a:endParaRPr lang="en-US"/>
          </a:p>
        </p:txBody>
      </p:sp>
      <p:sp>
        <p:nvSpPr>
          <p:cNvPr id="19" name="Footer Placeholder 4">
            <a:extLst>
              <a:ext uri="{FF2B5EF4-FFF2-40B4-BE49-F238E27FC236}">
                <a16:creationId xmlns:a16="http://schemas.microsoft.com/office/drawing/2014/main" id="{D7ED81D4-A963-4E3D-AA0B-8E82EBA3FF74}"/>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a:p>
        </p:txBody>
      </p:sp>
      <p:sp>
        <p:nvSpPr>
          <p:cNvPr id="20" name="Slide Number Placeholder 5">
            <a:extLst>
              <a:ext uri="{FF2B5EF4-FFF2-40B4-BE49-F238E27FC236}">
                <a16:creationId xmlns:a16="http://schemas.microsoft.com/office/drawing/2014/main" id="{EE499ADD-2241-4325-ADB2-357556BBD6AB}"/>
              </a:ext>
            </a:extLst>
          </p:cNvPr>
          <p:cNvSpPr>
            <a:spLocks noGrp="1"/>
          </p:cNvSpPr>
          <p:nvPr>
            <p:ph type="sldNum" sz="quarter" idx="12"/>
          </p:nvPr>
        </p:nvSpPr>
        <p:spPr>
          <a:xfrm>
            <a:off x="8610600" y="6356350"/>
            <a:ext cx="2743200" cy="365125"/>
          </a:xfrm>
        </p:spPr>
        <p:txBody>
          <a:bodyPr/>
          <a:lstStyle>
            <a:lvl1pPr>
              <a:defRPr sz="1600">
                <a:solidFill>
                  <a:schemeClr val="bg1"/>
                </a:solidFill>
              </a:defRPr>
            </a:lvl1pPr>
          </a:lstStyle>
          <a:p>
            <a:fld id="{5DAD2D5A-63D4-4764-812C-7B8BDA2C77FC}" type="slidenum">
              <a:rPr lang="en-US" smtClean="0"/>
              <a:t>‹#›</a:t>
            </a:fld>
            <a:endParaRPr lang="en-US"/>
          </a:p>
        </p:txBody>
      </p:sp>
    </p:spTree>
    <p:extLst>
      <p:ext uri="{BB962C8B-B14F-4D97-AF65-F5344CB8AC3E}">
        <p14:creationId xmlns:p14="http://schemas.microsoft.com/office/powerpoint/2010/main" val="1015130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739AA-3697-4A03-BB28-B24B761DB0E6}"/>
              </a:ext>
            </a:extLst>
          </p:cNvPr>
          <p:cNvSpPr>
            <a:spLocks noGrp="1"/>
          </p:cNvSpPr>
          <p:nvPr>
            <p:ph type="title"/>
          </p:nvPr>
        </p:nvSpPr>
        <p:spPr>
          <a:xfrm>
            <a:off x="839788" y="457200"/>
            <a:ext cx="4246849" cy="1600200"/>
          </a:xfrm>
        </p:spPr>
        <p:txBody>
          <a:bodyPr anchor="b"/>
          <a:lstStyle>
            <a:lvl1pPr algn="l">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B9E3609-4CD8-4E27-925B-99844E88B31F}"/>
              </a:ext>
            </a:extLst>
          </p:cNvPr>
          <p:cNvSpPr>
            <a:spLocks noGrp="1"/>
          </p:cNvSpPr>
          <p:nvPr>
            <p:ph idx="1"/>
          </p:nvPr>
        </p:nvSpPr>
        <p:spPr>
          <a:xfrm>
            <a:off x="5849402" y="1080655"/>
            <a:ext cx="5505985" cy="47803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E4ABCFD-6207-4289-B67F-B32994F6ED6B}"/>
              </a:ext>
            </a:extLst>
          </p:cNvPr>
          <p:cNvSpPr>
            <a:spLocks noGrp="1"/>
          </p:cNvSpPr>
          <p:nvPr>
            <p:ph type="body" sz="half" idx="2"/>
          </p:nvPr>
        </p:nvSpPr>
        <p:spPr>
          <a:xfrm>
            <a:off x="839788" y="2156260"/>
            <a:ext cx="4246849" cy="371272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CAD0D482-8040-4A8C-87EC-5FD8CA97B13E}"/>
              </a:ext>
            </a:extLst>
          </p:cNvPr>
          <p:cNvSpPr>
            <a:spLocks noChangeArrowheads="1"/>
          </p:cNvSpPr>
          <p:nvPr/>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0" name="Rectangle 9">
            <a:extLst>
              <a:ext uri="{FF2B5EF4-FFF2-40B4-BE49-F238E27FC236}">
                <a16:creationId xmlns:a16="http://schemas.microsoft.com/office/drawing/2014/main" id="{F1E88024-F0BF-42C0-A932-710622C9495E}"/>
              </a:ext>
            </a:extLst>
          </p:cNvPr>
          <p:cNvSpPr>
            <a:spLocks noChangeArrowheads="1"/>
          </p:cNvSpPr>
          <p:nvPr/>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1" name="Date Placeholder 3">
            <a:extLst>
              <a:ext uri="{FF2B5EF4-FFF2-40B4-BE49-F238E27FC236}">
                <a16:creationId xmlns:a16="http://schemas.microsoft.com/office/drawing/2014/main" id="{2B403860-0C02-4B2E-BD15-E3D4677CFF95}"/>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50619C4D-50D6-46CB-BEF0-65DFD2781507}" type="datetime1">
              <a:rPr lang="en-US" smtClean="0"/>
              <a:t>9/22/2019</a:t>
            </a:fld>
            <a:endParaRPr lang="en-US"/>
          </a:p>
        </p:txBody>
      </p:sp>
      <p:sp>
        <p:nvSpPr>
          <p:cNvPr id="12" name="Footer Placeholder 4">
            <a:extLst>
              <a:ext uri="{FF2B5EF4-FFF2-40B4-BE49-F238E27FC236}">
                <a16:creationId xmlns:a16="http://schemas.microsoft.com/office/drawing/2014/main" id="{4614B28E-98E4-491D-8E4A-2ACC529ABECB}"/>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392EC0CE-317D-4E89-8ECF-844357E80EF3}"/>
              </a:ext>
            </a:extLst>
          </p:cNvPr>
          <p:cNvSpPr>
            <a:spLocks noGrp="1"/>
          </p:cNvSpPr>
          <p:nvPr>
            <p:ph type="sldNum" sz="quarter" idx="12"/>
          </p:nvPr>
        </p:nvSpPr>
        <p:spPr>
          <a:xfrm>
            <a:off x="8610600" y="6356350"/>
            <a:ext cx="2743200" cy="365125"/>
          </a:xfrm>
        </p:spPr>
        <p:txBody>
          <a:bodyPr/>
          <a:lstStyle>
            <a:lvl1pPr>
              <a:defRPr sz="1600">
                <a:solidFill>
                  <a:schemeClr val="bg1"/>
                </a:solidFill>
              </a:defRPr>
            </a:lvl1pPr>
          </a:lstStyle>
          <a:p>
            <a:fld id="{5DAD2D5A-63D4-4764-812C-7B8BDA2C77FC}" type="slidenum">
              <a:rPr lang="en-US" smtClean="0"/>
              <a:t>‹#›</a:t>
            </a:fld>
            <a:endParaRPr lang="en-US"/>
          </a:p>
        </p:txBody>
      </p:sp>
      <p:sp>
        <p:nvSpPr>
          <p:cNvPr id="15" name="Rectangle 14">
            <a:extLst>
              <a:ext uri="{FF2B5EF4-FFF2-40B4-BE49-F238E27FC236}">
                <a16:creationId xmlns:a16="http://schemas.microsoft.com/office/drawing/2014/main" id="{65188275-BCCF-4955-9F06-B9A01DA3073C}"/>
              </a:ext>
            </a:extLst>
          </p:cNvPr>
          <p:cNvSpPr>
            <a:spLocks noChangeArrowheads="1"/>
          </p:cNvSpPr>
          <p:nvPr/>
        </p:nvSpPr>
        <p:spPr bwMode="auto">
          <a:xfrm>
            <a:off x="1" y="1"/>
            <a:ext cx="8610601" cy="382292"/>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6" name="Rectangle 15">
            <a:extLst>
              <a:ext uri="{FF2B5EF4-FFF2-40B4-BE49-F238E27FC236}">
                <a16:creationId xmlns:a16="http://schemas.microsoft.com/office/drawing/2014/main" id="{B6AE07CB-1EF7-457A-BE86-3B7F50279864}"/>
              </a:ext>
            </a:extLst>
          </p:cNvPr>
          <p:cNvSpPr>
            <a:spLocks noChangeArrowheads="1"/>
          </p:cNvSpPr>
          <p:nvPr/>
        </p:nvSpPr>
        <p:spPr bwMode="auto">
          <a:xfrm>
            <a:off x="0" y="33545"/>
            <a:ext cx="8610600" cy="315204"/>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7" name="Picture 16" descr="A close up of a sign&#10;&#10;Description generated with very high confidence">
            <a:extLst>
              <a:ext uri="{FF2B5EF4-FFF2-40B4-BE49-F238E27FC236}">
                <a16:creationId xmlns:a16="http://schemas.microsoft.com/office/drawing/2014/main" id="{05800058-4F17-4E4F-8E12-7F9BA23AB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6607" y="130632"/>
            <a:ext cx="2968974" cy="653136"/>
          </a:xfrm>
          <a:prstGeom prst="rect">
            <a:avLst/>
          </a:prstGeom>
        </p:spPr>
      </p:pic>
    </p:spTree>
    <p:extLst>
      <p:ext uri="{BB962C8B-B14F-4D97-AF65-F5344CB8AC3E}">
        <p14:creationId xmlns:p14="http://schemas.microsoft.com/office/powerpoint/2010/main" val="2409634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9E3609-4CD8-4E27-925B-99844E88B31F}"/>
              </a:ext>
            </a:extLst>
          </p:cNvPr>
          <p:cNvSpPr>
            <a:spLocks noGrp="1"/>
          </p:cNvSpPr>
          <p:nvPr>
            <p:ph idx="1"/>
          </p:nvPr>
        </p:nvSpPr>
        <p:spPr>
          <a:xfrm>
            <a:off x="838200" y="1080655"/>
            <a:ext cx="6172200" cy="47803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1AC739AA-3697-4A03-BB28-B24B761DB0E6}"/>
              </a:ext>
            </a:extLst>
          </p:cNvPr>
          <p:cNvSpPr>
            <a:spLocks noGrp="1"/>
          </p:cNvSpPr>
          <p:nvPr>
            <p:ph type="title"/>
          </p:nvPr>
        </p:nvSpPr>
        <p:spPr>
          <a:xfrm>
            <a:off x="7421563" y="457200"/>
            <a:ext cx="3932237" cy="1600200"/>
          </a:xfrm>
        </p:spPr>
        <p:txBody>
          <a:bodyPr anchor="b"/>
          <a:lstStyle>
            <a:lvl1pPr algn="l">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DE4ABCFD-6207-4289-B67F-B32994F6ED6B}"/>
              </a:ext>
            </a:extLst>
          </p:cNvPr>
          <p:cNvSpPr>
            <a:spLocks noGrp="1"/>
          </p:cNvSpPr>
          <p:nvPr>
            <p:ph type="body" sz="half" idx="2"/>
          </p:nvPr>
        </p:nvSpPr>
        <p:spPr>
          <a:xfrm>
            <a:off x="7421563" y="2156260"/>
            <a:ext cx="3932237" cy="371272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CAD0D482-8040-4A8C-87EC-5FD8CA97B13E}"/>
              </a:ext>
            </a:extLst>
          </p:cNvPr>
          <p:cNvSpPr>
            <a:spLocks noChangeArrowheads="1"/>
          </p:cNvSpPr>
          <p:nvPr/>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0" name="Rectangle 9">
            <a:extLst>
              <a:ext uri="{FF2B5EF4-FFF2-40B4-BE49-F238E27FC236}">
                <a16:creationId xmlns:a16="http://schemas.microsoft.com/office/drawing/2014/main" id="{F1E88024-F0BF-42C0-A932-710622C9495E}"/>
              </a:ext>
            </a:extLst>
          </p:cNvPr>
          <p:cNvSpPr>
            <a:spLocks noChangeArrowheads="1"/>
          </p:cNvSpPr>
          <p:nvPr/>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1" name="Date Placeholder 3">
            <a:extLst>
              <a:ext uri="{FF2B5EF4-FFF2-40B4-BE49-F238E27FC236}">
                <a16:creationId xmlns:a16="http://schemas.microsoft.com/office/drawing/2014/main" id="{2B403860-0C02-4B2E-BD15-E3D4677CFF95}"/>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6BD6F39-84CA-475C-88A1-3190072867FD}" type="datetime1">
              <a:rPr lang="en-US" smtClean="0"/>
              <a:t>9/22/2019</a:t>
            </a:fld>
            <a:endParaRPr lang="en-US"/>
          </a:p>
        </p:txBody>
      </p:sp>
      <p:sp>
        <p:nvSpPr>
          <p:cNvPr id="12" name="Footer Placeholder 4">
            <a:extLst>
              <a:ext uri="{FF2B5EF4-FFF2-40B4-BE49-F238E27FC236}">
                <a16:creationId xmlns:a16="http://schemas.microsoft.com/office/drawing/2014/main" id="{4614B28E-98E4-491D-8E4A-2ACC529ABECB}"/>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392EC0CE-317D-4E89-8ECF-844357E80EF3}"/>
              </a:ext>
            </a:extLst>
          </p:cNvPr>
          <p:cNvSpPr>
            <a:spLocks noGrp="1"/>
          </p:cNvSpPr>
          <p:nvPr>
            <p:ph type="sldNum" sz="quarter" idx="12"/>
          </p:nvPr>
        </p:nvSpPr>
        <p:spPr>
          <a:xfrm>
            <a:off x="8610600" y="6356350"/>
            <a:ext cx="2743200" cy="365125"/>
          </a:xfrm>
        </p:spPr>
        <p:txBody>
          <a:bodyPr/>
          <a:lstStyle>
            <a:lvl1pPr>
              <a:defRPr sz="1600">
                <a:solidFill>
                  <a:schemeClr val="bg1"/>
                </a:solidFill>
              </a:defRPr>
            </a:lvl1pPr>
          </a:lstStyle>
          <a:p>
            <a:fld id="{5DAD2D5A-63D4-4764-812C-7B8BDA2C77FC}" type="slidenum">
              <a:rPr lang="en-US" smtClean="0"/>
              <a:t>‹#›</a:t>
            </a:fld>
            <a:endParaRPr lang="en-US"/>
          </a:p>
        </p:txBody>
      </p:sp>
      <p:sp>
        <p:nvSpPr>
          <p:cNvPr id="15" name="Rectangle 14">
            <a:extLst>
              <a:ext uri="{FF2B5EF4-FFF2-40B4-BE49-F238E27FC236}">
                <a16:creationId xmlns:a16="http://schemas.microsoft.com/office/drawing/2014/main" id="{65188275-BCCF-4955-9F06-B9A01DA3073C}"/>
              </a:ext>
            </a:extLst>
          </p:cNvPr>
          <p:cNvSpPr>
            <a:spLocks noChangeArrowheads="1"/>
          </p:cNvSpPr>
          <p:nvPr/>
        </p:nvSpPr>
        <p:spPr bwMode="auto">
          <a:xfrm>
            <a:off x="3585613" y="1"/>
            <a:ext cx="8610601" cy="382292"/>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6" name="Rectangle 15">
            <a:extLst>
              <a:ext uri="{FF2B5EF4-FFF2-40B4-BE49-F238E27FC236}">
                <a16:creationId xmlns:a16="http://schemas.microsoft.com/office/drawing/2014/main" id="{B6AE07CB-1EF7-457A-BE86-3B7F50279864}"/>
              </a:ext>
            </a:extLst>
          </p:cNvPr>
          <p:cNvSpPr>
            <a:spLocks noChangeArrowheads="1"/>
          </p:cNvSpPr>
          <p:nvPr/>
        </p:nvSpPr>
        <p:spPr bwMode="auto">
          <a:xfrm>
            <a:off x="3585612" y="33545"/>
            <a:ext cx="8610600" cy="315204"/>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7" name="Picture 16" descr="A close up of a sign&#10;&#10;Description generated with very high confidence">
            <a:extLst>
              <a:ext uri="{FF2B5EF4-FFF2-40B4-BE49-F238E27FC236}">
                <a16:creationId xmlns:a16="http://schemas.microsoft.com/office/drawing/2014/main" id="{05800058-4F17-4E4F-8E12-7F9BA23AB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372" y="130632"/>
            <a:ext cx="2968974" cy="653136"/>
          </a:xfrm>
          <a:prstGeom prst="rect">
            <a:avLst/>
          </a:prstGeom>
        </p:spPr>
      </p:pic>
    </p:spTree>
    <p:extLst>
      <p:ext uri="{BB962C8B-B14F-4D97-AF65-F5344CB8AC3E}">
        <p14:creationId xmlns:p14="http://schemas.microsoft.com/office/powerpoint/2010/main" val="8469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C072-9281-44AA-89A3-01C31296CC32}"/>
              </a:ext>
            </a:extLst>
          </p:cNvPr>
          <p:cNvSpPr>
            <a:spLocks noGrp="1"/>
          </p:cNvSpPr>
          <p:nvPr>
            <p:ph type="title"/>
          </p:nvPr>
        </p:nvSpPr>
        <p:spPr>
          <a:xfrm>
            <a:off x="2884517" y="364887"/>
            <a:ext cx="8469283" cy="797404"/>
          </a:xfrm>
        </p:spPr>
        <p:txBody>
          <a:bodyPr/>
          <a:lstStyle>
            <a:lvl1pPr>
              <a:defRPr>
                <a:latin typeface="+mn-lt"/>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7A163E65-356F-48BC-9D7D-414672B9196B}"/>
              </a:ext>
            </a:extLst>
          </p:cNvPr>
          <p:cNvSpPr>
            <a:spLocks noGrp="1"/>
          </p:cNvSpPr>
          <p:nvPr>
            <p:ph type="sldNum" sz="quarter" idx="12"/>
          </p:nvPr>
        </p:nvSpPr>
        <p:spPr/>
        <p:txBody>
          <a:bodyPr/>
          <a:lstStyle/>
          <a:p>
            <a:fld id="{5DAD2D5A-63D4-4764-812C-7B8BDA2C77FC}" type="slidenum">
              <a:rPr lang="en-US" smtClean="0"/>
              <a:t>‹#›</a:t>
            </a:fld>
            <a:endParaRPr lang="en-US"/>
          </a:p>
        </p:txBody>
      </p:sp>
      <p:pic>
        <p:nvPicPr>
          <p:cNvPr id="6" name="Picture 4" descr="UHnoYATP primary_WHITE.png">
            <a:extLst>
              <a:ext uri="{FF2B5EF4-FFF2-40B4-BE49-F238E27FC236}">
                <a16:creationId xmlns:a16="http://schemas.microsoft.com/office/drawing/2014/main" id="{83F14ED6-275D-46BE-AD35-97197E5DCA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063" y="6132514"/>
            <a:ext cx="168709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093C8FD-7C04-44C4-905C-E61DF8460AC6}"/>
              </a:ext>
            </a:extLst>
          </p:cNvPr>
          <p:cNvSpPr/>
          <p:nvPr/>
        </p:nvSpPr>
        <p:spPr>
          <a:xfrm>
            <a:off x="-1" y="0"/>
            <a:ext cx="2244437" cy="6858000"/>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59CA0A5E-3B2C-4768-B24D-E242C9AA7618}"/>
              </a:ext>
            </a:extLst>
          </p:cNvPr>
          <p:cNvSpPr/>
          <p:nvPr/>
        </p:nvSpPr>
        <p:spPr>
          <a:xfrm>
            <a:off x="-1" y="2292350"/>
            <a:ext cx="2244437" cy="76358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5810DF83-B8EB-4CEB-815C-D972774EDD5C}"/>
              </a:ext>
            </a:extLst>
          </p:cNvPr>
          <p:cNvSpPr/>
          <p:nvPr/>
        </p:nvSpPr>
        <p:spPr>
          <a:xfrm>
            <a:off x="-1" y="763589"/>
            <a:ext cx="2244437" cy="763587"/>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44B215F0-57E5-4CD0-9CA1-13F3D8F991A2}"/>
              </a:ext>
            </a:extLst>
          </p:cNvPr>
          <p:cNvSpPr/>
          <p:nvPr/>
        </p:nvSpPr>
        <p:spPr>
          <a:xfrm>
            <a:off x="-1" y="5330825"/>
            <a:ext cx="2244437" cy="76358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CF68313E-F5E8-40D2-9DB5-268B6FC49410}"/>
              </a:ext>
            </a:extLst>
          </p:cNvPr>
          <p:cNvSpPr/>
          <p:nvPr/>
        </p:nvSpPr>
        <p:spPr>
          <a:xfrm>
            <a:off x="-1" y="3821114"/>
            <a:ext cx="2244437" cy="763587"/>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Content Placeholder 2">
            <a:extLst>
              <a:ext uri="{FF2B5EF4-FFF2-40B4-BE49-F238E27FC236}">
                <a16:creationId xmlns:a16="http://schemas.microsoft.com/office/drawing/2014/main" id="{367F5D34-DC1B-4FFE-B9AC-6C80355992C2}"/>
              </a:ext>
            </a:extLst>
          </p:cNvPr>
          <p:cNvSpPr>
            <a:spLocks noGrp="1"/>
          </p:cNvSpPr>
          <p:nvPr>
            <p:ph idx="1"/>
          </p:nvPr>
        </p:nvSpPr>
        <p:spPr>
          <a:xfrm>
            <a:off x="2884516" y="1318758"/>
            <a:ext cx="8469284" cy="46519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5E76C802-3177-46DB-8B12-5E702D64C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94" y="5707358"/>
            <a:ext cx="2021046" cy="779795"/>
          </a:xfrm>
          <a:prstGeom prst="rect">
            <a:avLst/>
          </a:prstGeom>
        </p:spPr>
      </p:pic>
    </p:spTree>
    <p:extLst>
      <p:ext uri="{BB962C8B-B14F-4D97-AF65-F5344CB8AC3E}">
        <p14:creationId xmlns:p14="http://schemas.microsoft.com/office/powerpoint/2010/main" val="3619859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C072-9281-44AA-89A3-01C31296CC32}"/>
              </a:ext>
            </a:extLst>
          </p:cNvPr>
          <p:cNvSpPr>
            <a:spLocks noGrp="1"/>
          </p:cNvSpPr>
          <p:nvPr>
            <p:ph type="title"/>
          </p:nvPr>
        </p:nvSpPr>
        <p:spPr>
          <a:xfrm>
            <a:off x="669739" y="364887"/>
            <a:ext cx="8469283" cy="797404"/>
          </a:xfrm>
        </p:spPr>
        <p:txBody>
          <a:bodyPr/>
          <a:lstStyle>
            <a:lvl1pPr>
              <a:defRPr>
                <a:latin typeface="+mn-lt"/>
              </a:defRPr>
            </a:lvl1pPr>
          </a:lstStyle>
          <a:p>
            <a:r>
              <a:rPr lang="en-US"/>
              <a:t>Click to edit Master title style</a:t>
            </a:r>
            <a:endParaRPr lang="en-US" dirty="0"/>
          </a:p>
        </p:txBody>
      </p:sp>
      <p:pic>
        <p:nvPicPr>
          <p:cNvPr id="6" name="Picture 4" descr="UHnoYATP primary_WHITE.png">
            <a:extLst>
              <a:ext uri="{FF2B5EF4-FFF2-40B4-BE49-F238E27FC236}">
                <a16:creationId xmlns:a16="http://schemas.microsoft.com/office/drawing/2014/main" id="{83F14ED6-275D-46BE-AD35-97197E5DCA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3627" y="6132514"/>
            <a:ext cx="168709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093C8FD-7C04-44C4-905C-E61DF8460AC6}"/>
              </a:ext>
            </a:extLst>
          </p:cNvPr>
          <p:cNvSpPr/>
          <p:nvPr/>
        </p:nvSpPr>
        <p:spPr>
          <a:xfrm>
            <a:off x="9947563" y="0"/>
            <a:ext cx="2244437" cy="6858000"/>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59CA0A5E-3B2C-4768-B24D-E242C9AA7618}"/>
              </a:ext>
            </a:extLst>
          </p:cNvPr>
          <p:cNvSpPr/>
          <p:nvPr/>
        </p:nvSpPr>
        <p:spPr>
          <a:xfrm>
            <a:off x="9947563" y="2292350"/>
            <a:ext cx="2244437" cy="76358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5810DF83-B8EB-4CEB-815C-D972774EDD5C}"/>
              </a:ext>
            </a:extLst>
          </p:cNvPr>
          <p:cNvSpPr/>
          <p:nvPr/>
        </p:nvSpPr>
        <p:spPr>
          <a:xfrm>
            <a:off x="9947563" y="763589"/>
            <a:ext cx="2244437" cy="763587"/>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44B215F0-57E5-4CD0-9CA1-13F3D8F991A2}"/>
              </a:ext>
            </a:extLst>
          </p:cNvPr>
          <p:cNvSpPr/>
          <p:nvPr/>
        </p:nvSpPr>
        <p:spPr>
          <a:xfrm>
            <a:off x="9947563" y="5330825"/>
            <a:ext cx="2244437" cy="76358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CF68313E-F5E8-40D2-9DB5-268B6FC49410}"/>
              </a:ext>
            </a:extLst>
          </p:cNvPr>
          <p:cNvSpPr/>
          <p:nvPr/>
        </p:nvSpPr>
        <p:spPr>
          <a:xfrm>
            <a:off x="9947563" y="3821114"/>
            <a:ext cx="2244437" cy="763587"/>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Content Placeholder 2">
            <a:extLst>
              <a:ext uri="{FF2B5EF4-FFF2-40B4-BE49-F238E27FC236}">
                <a16:creationId xmlns:a16="http://schemas.microsoft.com/office/drawing/2014/main" id="{367F5D34-DC1B-4FFE-B9AC-6C80355992C2}"/>
              </a:ext>
            </a:extLst>
          </p:cNvPr>
          <p:cNvSpPr>
            <a:spLocks noGrp="1"/>
          </p:cNvSpPr>
          <p:nvPr>
            <p:ph idx="1"/>
          </p:nvPr>
        </p:nvSpPr>
        <p:spPr>
          <a:xfrm>
            <a:off x="669738" y="1318758"/>
            <a:ext cx="8469284" cy="46519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5E76C802-3177-46DB-8B12-5E702D64C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9258" y="5707358"/>
            <a:ext cx="2021046" cy="779795"/>
          </a:xfrm>
          <a:prstGeom prst="rect">
            <a:avLst/>
          </a:prstGeom>
        </p:spPr>
      </p:pic>
      <p:sp>
        <p:nvSpPr>
          <p:cNvPr id="14" name="Slide Number Placeholder 4">
            <a:extLst>
              <a:ext uri="{FF2B5EF4-FFF2-40B4-BE49-F238E27FC236}">
                <a16:creationId xmlns:a16="http://schemas.microsoft.com/office/drawing/2014/main" id="{FF5C349D-A788-4923-8EC4-323089E3D311}"/>
              </a:ext>
            </a:extLst>
          </p:cNvPr>
          <p:cNvSpPr>
            <a:spLocks noGrp="1"/>
          </p:cNvSpPr>
          <p:nvPr>
            <p:ph type="sldNum" sz="quarter" idx="12"/>
          </p:nvPr>
        </p:nvSpPr>
        <p:spPr>
          <a:xfrm>
            <a:off x="669738" y="6304590"/>
            <a:ext cx="2743200" cy="365125"/>
          </a:xfrm>
        </p:spPr>
        <p:txBody>
          <a:bodyPr/>
          <a:lstStyle/>
          <a:p>
            <a:fld id="{5DAD2D5A-63D4-4764-812C-7B8BDA2C77FC}" type="slidenum">
              <a:rPr lang="en-US" smtClean="0"/>
              <a:t>‹#›</a:t>
            </a:fld>
            <a:endParaRPr lang="en-US"/>
          </a:p>
        </p:txBody>
      </p:sp>
    </p:spTree>
    <p:extLst>
      <p:ext uri="{BB962C8B-B14F-4D97-AF65-F5344CB8AC3E}">
        <p14:creationId xmlns:p14="http://schemas.microsoft.com/office/powerpoint/2010/main" val="280985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86AACA-30D5-4B74-B6E9-936622CA5CEF}"/>
              </a:ext>
            </a:extLst>
          </p:cNvPr>
          <p:cNvPicPr>
            <a:picLocks noChangeAspect="1"/>
          </p:cNvPicPr>
          <p:nvPr/>
        </p:nvPicPr>
        <p:blipFill>
          <a:blip r:embed="rId2">
            <a:clrChange>
              <a:clrFrom>
                <a:srgbClr val="FFFFFF"/>
              </a:clrFrom>
              <a:clrTo>
                <a:srgbClr val="FFFFFF">
                  <a:alpha val="0"/>
                </a:srgbClr>
              </a:clrTo>
            </a:clrChange>
            <a:alphaModFix amt="7000"/>
            <a:extLst>
              <a:ext uri="{BEBA8EAE-BF5A-486C-A8C5-ECC9F3942E4B}">
                <a14:imgProps xmlns:a14="http://schemas.microsoft.com/office/drawing/2010/main">
                  <a14:imgLayer r:embed="rId3">
                    <a14:imgEffect>
                      <a14:saturation sat="322000"/>
                    </a14:imgEffect>
                  </a14:imgLayer>
                </a14:imgProps>
              </a:ext>
            </a:extLst>
          </a:blip>
          <a:stretch>
            <a:fillRect/>
          </a:stretch>
        </p:blipFill>
        <p:spPr>
          <a:xfrm>
            <a:off x="6602083" y="545384"/>
            <a:ext cx="5340804" cy="5340804"/>
          </a:xfrm>
          <a:prstGeom prst="rect">
            <a:avLst/>
          </a:prstGeom>
        </p:spPr>
      </p:pic>
      <p:sp>
        <p:nvSpPr>
          <p:cNvPr id="2" name="Title 1">
            <a:extLst>
              <a:ext uri="{FF2B5EF4-FFF2-40B4-BE49-F238E27FC236}">
                <a16:creationId xmlns:a16="http://schemas.microsoft.com/office/drawing/2014/main" id="{6A678D82-7546-42A4-AB0E-E3760EEAD3AE}"/>
              </a:ext>
            </a:extLst>
          </p:cNvPr>
          <p:cNvSpPr>
            <a:spLocks noGrp="1"/>
          </p:cNvSpPr>
          <p:nvPr>
            <p:ph type="title"/>
          </p:nvPr>
        </p:nvSpPr>
        <p:spPr>
          <a:xfrm>
            <a:off x="838199" y="1578926"/>
            <a:ext cx="10515600" cy="2323128"/>
          </a:xfrm>
        </p:spPr>
        <p:txBody>
          <a:bodyPr anchor="b">
            <a:normAutofit/>
          </a:bodyPr>
          <a:lstStyle>
            <a:lvl1pPr>
              <a:defRPr sz="5200" b="0">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68F943F-2826-4506-9BE0-F90FAF5180E8}"/>
              </a:ext>
            </a:extLst>
          </p:cNvPr>
          <p:cNvSpPr>
            <a:spLocks noGrp="1"/>
          </p:cNvSpPr>
          <p:nvPr>
            <p:ph type="body" idx="1" hasCustomPrompt="1"/>
          </p:nvPr>
        </p:nvSpPr>
        <p:spPr>
          <a:xfrm>
            <a:off x="838199" y="412776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	Edit Master text styles</a:t>
            </a:r>
          </a:p>
        </p:txBody>
      </p:sp>
      <p:sp>
        <p:nvSpPr>
          <p:cNvPr id="10" name="Rectangle 9">
            <a:extLst>
              <a:ext uri="{FF2B5EF4-FFF2-40B4-BE49-F238E27FC236}">
                <a16:creationId xmlns:a16="http://schemas.microsoft.com/office/drawing/2014/main" id="{4E1CCD6C-E627-40C2-AFA3-2DB5D460B4D2}"/>
              </a:ext>
            </a:extLst>
          </p:cNvPr>
          <p:cNvSpPr>
            <a:spLocks noChangeArrowheads="1"/>
          </p:cNvSpPr>
          <p:nvPr/>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1" name="Rectangle 10">
            <a:extLst>
              <a:ext uri="{FF2B5EF4-FFF2-40B4-BE49-F238E27FC236}">
                <a16:creationId xmlns:a16="http://schemas.microsoft.com/office/drawing/2014/main" id="{342CC7E2-1ABC-4AEF-85BA-42618590D9BB}"/>
              </a:ext>
            </a:extLst>
          </p:cNvPr>
          <p:cNvSpPr>
            <a:spLocks noChangeArrowheads="1"/>
          </p:cNvSpPr>
          <p:nvPr/>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2" name="Picture 11" descr="A picture containing clipart&#10;&#10;Description generated with very high confidence">
            <a:extLst>
              <a:ext uri="{FF2B5EF4-FFF2-40B4-BE49-F238E27FC236}">
                <a16:creationId xmlns:a16="http://schemas.microsoft.com/office/drawing/2014/main" id="{63C1ABC5-4AD3-4587-94A0-C9E55555A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0403" y="6322817"/>
            <a:ext cx="5051192" cy="417220"/>
          </a:xfrm>
          <a:prstGeom prst="rect">
            <a:avLst/>
          </a:prstGeom>
        </p:spPr>
      </p:pic>
      <p:pic>
        <p:nvPicPr>
          <p:cNvPr id="14" name="Picture 13" descr="A picture containing text&#10;&#10;Description generated with high confidence">
            <a:extLst>
              <a:ext uri="{FF2B5EF4-FFF2-40B4-BE49-F238E27FC236}">
                <a16:creationId xmlns:a16="http://schemas.microsoft.com/office/drawing/2014/main" id="{477046CC-7920-4C08-A87B-BEEC2CFA03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394" y="237958"/>
            <a:ext cx="2574121" cy="1021954"/>
          </a:xfrm>
          <a:prstGeom prst="rect">
            <a:avLst/>
          </a:prstGeom>
        </p:spPr>
      </p:pic>
    </p:spTree>
    <p:extLst>
      <p:ext uri="{BB962C8B-B14F-4D97-AF65-F5344CB8AC3E}">
        <p14:creationId xmlns:p14="http://schemas.microsoft.com/office/powerpoint/2010/main" val="1813961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Content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163E65-356F-48BC-9D7D-414672B9196B}"/>
              </a:ext>
            </a:extLst>
          </p:cNvPr>
          <p:cNvSpPr>
            <a:spLocks noGrp="1"/>
          </p:cNvSpPr>
          <p:nvPr>
            <p:ph type="sldNum" sz="quarter" idx="12"/>
          </p:nvPr>
        </p:nvSpPr>
        <p:spPr/>
        <p:txBody>
          <a:bodyPr/>
          <a:lstStyle/>
          <a:p>
            <a:fld id="{5DAD2D5A-63D4-4764-812C-7B8BDA2C77FC}" type="slidenum">
              <a:rPr lang="en-US" smtClean="0"/>
              <a:t>‹#›</a:t>
            </a:fld>
            <a:endParaRPr lang="en-US"/>
          </a:p>
        </p:txBody>
      </p:sp>
      <p:pic>
        <p:nvPicPr>
          <p:cNvPr id="6" name="Picture 4" descr="UHnoYATP primary_WHITE.png">
            <a:extLst>
              <a:ext uri="{FF2B5EF4-FFF2-40B4-BE49-F238E27FC236}">
                <a16:creationId xmlns:a16="http://schemas.microsoft.com/office/drawing/2014/main" id="{83F14ED6-275D-46BE-AD35-97197E5DCA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063" y="6132514"/>
            <a:ext cx="191483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093C8FD-7C04-44C4-905C-E61DF8460AC6}"/>
              </a:ext>
            </a:extLst>
          </p:cNvPr>
          <p:cNvSpPr/>
          <p:nvPr/>
        </p:nvSpPr>
        <p:spPr>
          <a:xfrm>
            <a:off x="-2" y="0"/>
            <a:ext cx="4829321" cy="6858000"/>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 name="Picture 3" descr="A picture containing text&#10;&#10;Description automatically generated">
            <a:extLst>
              <a:ext uri="{FF2B5EF4-FFF2-40B4-BE49-F238E27FC236}">
                <a16:creationId xmlns:a16="http://schemas.microsoft.com/office/drawing/2014/main" id="{184F4867-9116-4CE6-9228-BEB1D6418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801" y="242369"/>
            <a:ext cx="2302767" cy="742189"/>
          </a:xfrm>
          <a:prstGeom prst="rect">
            <a:avLst/>
          </a:prstGeom>
        </p:spPr>
      </p:pic>
      <p:sp>
        <p:nvSpPr>
          <p:cNvPr id="27" name="Rectangle 26">
            <a:extLst>
              <a:ext uri="{FF2B5EF4-FFF2-40B4-BE49-F238E27FC236}">
                <a16:creationId xmlns:a16="http://schemas.microsoft.com/office/drawing/2014/main" id="{FDC7770F-E07E-410E-9C3A-8F5126C167D9}"/>
              </a:ext>
            </a:extLst>
          </p:cNvPr>
          <p:cNvSpPr/>
          <p:nvPr/>
        </p:nvSpPr>
        <p:spPr>
          <a:xfrm>
            <a:off x="-3" y="5029200"/>
            <a:ext cx="4829321" cy="914400"/>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8" name="Rectangle 27">
            <a:extLst>
              <a:ext uri="{FF2B5EF4-FFF2-40B4-BE49-F238E27FC236}">
                <a16:creationId xmlns:a16="http://schemas.microsoft.com/office/drawing/2014/main" id="{CC308ABF-1FC1-461D-8194-EE0028B64E27}"/>
              </a:ext>
            </a:extLst>
          </p:cNvPr>
          <p:cNvSpPr/>
          <p:nvPr/>
        </p:nvSpPr>
        <p:spPr>
          <a:xfrm>
            <a:off x="-3" y="3200400"/>
            <a:ext cx="4829321" cy="914400"/>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9" name="Rectangle 28">
            <a:extLst>
              <a:ext uri="{FF2B5EF4-FFF2-40B4-BE49-F238E27FC236}">
                <a16:creationId xmlns:a16="http://schemas.microsoft.com/office/drawing/2014/main" id="{70821F7C-A253-4C1E-8708-571E9CA7AC03}"/>
              </a:ext>
            </a:extLst>
          </p:cNvPr>
          <p:cNvSpPr/>
          <p:nvPr/>
        </p:nvSpPr>
        <p:spPr>
          <a:xfrm>
            <a:off x="-3" y="1371600"/>
            <a:ext cx="4829321" cy="914400"/>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 name="Content Placeholder 16">
            <a:extLst>
              <a:ext uri="{FF2B5EF4-FFF2-40B4-BE49-F238E27FC236}">
                <a16:creationId xmlns:a16="http://schemas.microsoft.com/office/drawing/2014/main" id="{2D9A6615-FDB1-442C-8CBB-D7AB174204C4}"/>
              </a:ext>
            </a:extLst>
          </p:cNvPr>
          <p:cNvSpPr>
            <a:spLocks noGrp="1"/>
          </p:cNvSpPr>
          <p:nvPr>
            <p:ph sz="quarter" idx="18" hasCustomPrompt="1"/>
          </p:nvPr>
        </p:nvSpPr>
        <p:spPr>
          <a:xfrm>
            <a:off x="252661" y="2443462"/>
            <a:ext cx="4284063" cy="599476"/>
          </a:xfrm>
        </p:spPr>
        <p:txBody>
          <a:bodyPr anchor="ctr">
            <a:normAutofit/>
          </a:bodyPr>
          <a:lstStyle>
            <a:lvl1pPr marL="342900" indent="-342900">
              <a:buFont typeface="Arial" panose="020B0604020202020204" pitchFamily="34" charset="0"/>
              <a:buChar char="•"/>
              <a:defRPr sz="2400">
                <a:solidFill>
                  <a:schemeClr val="bg1"/>
                </a:solidFill>
              </a:defRPr>
            </a:lvl1pPr>
          </a:lstStyle>
          <a:p>
            <a:pPr lvl="0"/>
            <a:r>
              <a:rPr lang="en-US" dirty="0"/>
              <a:t>Bayesian Inference</a:t>
            </a:r>
          </a:p>
        </p:txBody>
      </p:sp>
      <p:sp>
        <p:nvSpPr>
          <p:cNvPr id="30" name="Content Placeholder 16">
            <a:extLst>
              <a:ext uri="{FF2B5EF4-FFF2-40B4-BE49-F238E27FC236}">
                <a16:creationId xmlns:a16="http://schemas.microsoft.com/office/drawing/2014/main" id="{AF30448A-0C5D-4672-B7AB-EF6C11C94998}"/>
              </a:ext>
            </a:extLst>
          </p:cNvPr>
          <p:cNvSpPr>
            <a:spLocks noGrp="1"/>
          </p:cNvSpPr>
          <p:nvPr>
            <p:ph sz="quarter" idx="19" hasCustomPrompt="1"/>
          </p:nvPr>
        </p:nvSpPr>
        <p:spPr>
          <a:xfrm>
            <a:off x="252661" y="3357862"/>
            <a:ext cx="4284063" cy="599476"/>
          </a:xfrm>
        </p:spPr>
        <p:txBody>
          <a:bodyPr anchor="ctr">
            <a:normAutofit/>
          </a:bodyPr>
          <a:lstStyle>
            <a:lvl1pPr marL="342900" indent="-342900">
              <a:buFont typeface="Arial" panose="020B0604020202020204" pitchFamily="34" charset="0"/>
              <a:buChar char="•"/>
              <a:defRPr sz="2400">
                <a:solidFill>
                  <a:schemeClr val="bg1"/>
                </a:solidFill>
              </a:defRPr>
            </a:lvl1pPr>
          </a:lstStyle>
          <a:p>
            <a:pPr lvl="0"/>
            <a:r>
              <a:rPr lang="en-US" dirty="0"/>
              <a:t>Future Works</a:t>
            </a:r>
          </a:p>
        </p:txBody>
      </p:sp>
      <p:sp>
        <p:nvSpPr>
          <p:cNvPr id="31" name="Content Placeholder 16">
            <a:extLst>
              <a:ext uri="{FF2B5EF4-FFF2-40B4-BE49-F238E27FC236}">
                <a16:creationId xmlns:a16="http://schemas.microsoft.com/office/drawing/2014/main" id="{BE720635-CC50-414A-939E-C05CC486DE58}"/>
              </a:ext>
            </a:extLst>
          </p:cNvPr>
          <p:cNvSpPr>
            <a:spLocks noGrp="1"/>
          </p:cNvSpPr>
          <p:nvPr>
            <p:ph sz="quarter" idx="20" hasCustomPrompt="1"/>
          </p:nvPr>
        </p:nvSpPr>
        <p:spPr>
          <a:xfrm>
            <a:off x="252661" y="1529062"/>
            <a:ext cx="4284063" cy="599476"/>
          </a:xfrm>
        </p:spPr>
        <p:txBody>
          <a:bodyPr anchor="ctr">
            <a:normAutofit/>
          </a:bodyPr>
          <a:lstStyle>
            <a:lvl1pPr marL="342900" indent="-342900">
              <a:buFont typeface="Arial" panose="020B0604020202020204" pitchFamily="34" charset="0"/>
              <a:buChar char="•"/>
              <a:defRPr sz="2400">
                <a:solidFill>
                  <a:schemeClr val="bg1"/>
                </a:solidFill>
              </a:defRPr>
            </a:lvl1pPr>
          </a:lstStyle>
          <a:p>
            <a:pPr lvl="0"/>
            <a:r>
              <a:rPr lang="en-US" dirty="0"/>
              <a:t>Introduction</a:t>
            </a:r>
          </a:p>
        </p:txBody>
      </p:sp>
      <p:sp>
        <p:nvSpPr>
          <p:cNvPr id="32" name="Content Placeholder 16">
            <a:extLst>
              <a:ext uri="{FF2B5EF4-FFF2-40B4-BE49-F238E27FC236}">
                <a16:creationId xmlns:a16="http://schemas.microsoft.com/office/drawing/2014/main" id="{6478A29F-8092-473D-BB1E-35072ABB7FEC}"/>
              </a:ext>
            </a:extLst>
          </p:cNvPr>
          <p:cNvSpPr>
            <a:spLocks noGrp="1"/>
          </p:cNvSpPr>
          <p:nvPr>
            <p:ph sz="quarter" idx="21" hasCustomPrompt="1"/>
          </p:nvPr>
        </p:nvSpPr>
        <p:spPr>
          <a:xfrm>
            <a:off x="252661" y="4272262"/>
            <a:ext cx="4284063" cy="599476"/>
          </a:xfrm>
        </p:spPr>
        <p:txBody>
          <a:bodyPr anchor="ctr">
            <a:normAutofit/>
          </a:bodyPr>
          <a:lstStyle>
            <a:lvl1pPr marL="342900" indent="-342900">
              <a:buFont typeface="Arial" panose="020B0604020202020204" pitchFamily="34" charset="0"/>
              <a:buChar char="•"/>
              <a:defRPr sz="2400">
                <a:solidFill>
                  <a:schemeClr val="bg1"/>
                </a:solidFill>
              </a:defRPr>
            </a:lvl1pPr>
          </a:lstStyle>
          <a:p>
            <a:pPr lvl="0"/>
            <a:r>
              <a:rPr lang="en-US" dirty="0"/>
              <a:t>Conclusions</a:t>
            </a:r>
          </a:p>
        </p:txBody>
      </p:sp>
      <p:sp>
        <p:nvSpPr>
          <p:cNvPr id="33" name="Content Placeholder 16">
            <a:extLst>
              <a:ext uri="{FF2B5EF4-FFF2-40B4-BE49-F238E27FC236}">
                <a16:creationId xmlns:a16="http://schemas.microsoft.com/office/drawing/2014/main" id="{9AA5F19A-CFF1-4694-BF06-28FFC2EA11D4}"/>
              </a:ext>
            </a:extLst>
          </p:cNvPr>
          <p:cNvSpPr>
            <a:spLocks noGrp="1"/>
          </p:cNvSpPr>
          <p:nvPr>
            <p:ph sz="quarter" idx="22" hasCustomPrompt="1"/>
          </p:nvPr>
        </p:nvSpPr>
        <p:spPr>
          <a:xfrm>
            <a:off x="252661" y="5186662"/>
            <a:ext cx="4284063" cy="599476"/>
          </a:xfrm>
        </p:spPr>
        <p:txBody>
          <a:bodyPr anchor="ctr">
            <a:normAutofit/>
          </a:bodyPr>
          <a:lstStyle>
            <a:lvl1pPr marL="342900" indent="-342900">
              <a:buFont typeface="Arial" panose="020B0604020202020204" pitchFamily="34" charset="0"/>
              <a:buChar char="•"/>
              <a:defRPr sz="2400">
                <a:solidFill>
                  <a:schemeClr val="bg1"/>
                </a:solidFill>
              </a:defRPr>
            </a:lvl1pPr>
          </a:lstStyle>
          <a:p>
            <a:pPr lvl="0"/>
            <a:r>
              <a:rPr lang="en-US" dirty="0"/>
              <a:t>Content 5</a:t>
            </a:r>
          </a:p>
        </p:txBody>
      </p:sp>
      <p:sp>
        <p:nvSpPr>
          <p:cNvPr id="34" name="Content Placeholder 2">
            <a:extLst>
              <a:ext uri="{FF2B5EF4-FFF2-40B4-BE49-F238E27FC236}">
                <a16:creationId xmlns:a16="http://schemas.microsoft.com/office/drawing/2014/main" id="{D748C254-5EDA-4AF5-B44E-9AFE4EEA48B3}"/>
              </a:ext>
            </a:extLst>
          </p:cNvPr>
          <p:cNvSpPr>
            <a:spLocks noGrp="1"/>
          </p:cNvSpPr>
          <p:nvPr>
            <p:ph idx="1"/>
          </p:nvPr>
        </p:nvSpPr>
        <p:spPr>
          <a:xfrm>
            <a:off x="5486400" y="1371600"/>
            <a:ext cx="5867400" cy="46519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16">
            <a:extLst>
              <a:ext uri="{FF2B5EF4-FFF2-40B4-BE49-F238E27FC236}">
                <a16:creationId xmlns:a16="http://schemas.microsoft.com/office/drawing/2014/main" id="{A9212A56-A612-403B-A0FE-3516DF2F5F2E}"/>
              </a:ext>
            </a:extLst>
          </p:cNvPr>
          <p:cNvSpPr>
            <a:spLocks noGrp="1"/>
          </p:cNvSpPr>
          <p:nvPr>
            <p:ph sz="quarter" idx="23" hasCustomPrompt="1"/>
          </p:nvPr>
        </p:nvSpPr>
        <p:spPr>
          <a:xfrm>
            <a:off x="252660" y="614662"/>
            <a:ext cx="4284063" cy="599476"/>
          </a:xfrm>
        </p:spPr>
        <p:txBody>
          <a:bodyPr anchor="ctr">
            <a:normAutofit/>
          </a:bodyPr>
          <a:lstStyle>
            <a:lvl1pPr marL="0" indent="0" algn="ctr">
              <a:buFont typeface="Arial" panose="020B0604020202020204" pitchFamily="34" charset="0"/>
              <a:buNone/>
              <a:defRPr sz="3200">
                <a:solidFill>
                  <a:schemeClr val="bg1"/>
                </a:solidFill>
              </a:defRPr>
            </a:lvl1pPr>
          </a:lstStyle>
          <a:p>
            <a:pPr lvl="0"/>
            <a:r>
              <a:rPr lang="en-US" dirty="0"/>
              <a:t>Overview</a:t>
            </a:r>
          </a:p>
        </p:txBody>
      </p:sp>
    </p:spTree>
    <p:extLst>
      <p:ext uri="{BB962C8B-B14F-4D97-AF65-F5344CB8AC3E}">
        <p14:creationId xmlns:p14="http://schemas.microsoft.com/office/powerpoint/2010/main" val="346628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D303AA7-F186-4081-ABDC-E6293ADCD98F}"/>
              </a:ext>
            </a:extLst>
          </p:cNvPr>
          <p:cNvPicPr>
            <a:picLocks noChangeAspect="1"/>
          </p:cNvPicPr>
          <p:nvPr/>
        </p:nvPicPr>
        <p:blipFill>
          <a:blip r:embed="rId2">
            <a:clrChange>
              <a:clrFrom>
                <a:srgbClr val="FFFFFF"/>
              </a:clrFrom>
              <a:clrTo>
                <a:srgbClr val="FFFFFF">
                  <a:alpha val="0"/>
                </a:srgbClr>
              </a:clrTo>
            </a:clrChange>
            <a:alphaModFix amt="7000"/>
            <a:extLst>
              <a:ext uri="{BEBA8EAE-BF5A-486C-A8C5-ECC9F3942E4B}">
                <a14:imgProps xmlns:a14="http://schemas.microsoft.com/office/drawing/2010/main">
                  <a14:imgLayer r:embed="rId3">
                    <a14:imgEffect>
                      <a14:saturation sat="322000"/>
                    </a14:imgEffect>
                  </a14:imgLayer>
                </a14:imgProps>
              </a:ext>
            </a:extLst>
          </a:blip>
          <a:stretch>
            <a:fillRect/>
          </a:stretch>
        </p:blipFill>
        <p:spPr>
          <a:xfrm>
            <a:off x="7897241" y="2334642"/>
            <a:ext cx="4523358" cy="4523358"/>
          </a:xfrm>
          <a:prstGeom prst="rect">
            <a:avLst/>
          </a:prstGeom>
        </p:spPr>
      </p:pic>
      <p:sp>
        <p:nvSpPr>
          <p:cNvPr id="7" name="Rectangle 6">
            <a:extLst>
              <a:ext uri="{FF2B5EF4-FFF2-40B4-BE49-F238E27FC236}">
                <a16:creationId xmlns:a16="http://schemas.microsoft.com/office/drawing/2014/main" id="{D585A228-20F3-4FDF-87F2-C6BBF2CC9606}"/>
              </a:ext>
            </a:extLst>
          </p:cNvPr>
          <p:cNvSpPr>
            <a:spLocks noChangeArrowheads="1"/>
          </p:cNvSpPr>
          <p:nvPr/>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8" name="Rectangle 7">
            <a:extLst>
              <a:ext uri="{FF2B5EF4-FFF2-40B4-BE49-F238E27FC236}">
                <a16:creationId xmlns:a16="http://schemas.microsoft.com/office/drawing/2014/main" id="{C05FEAEA-810E-4EF0-8AA6-56B5B1C7DA84}"/>
              </a:ext>
            </a:extLst>
          </p:cNvPr>
          <p:cNvSpPr>
            <a:spLocks noChangeArrowheads="1"/>
          </p:cNvSpPr>
          <p:nvPr/>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2" name="Title 1">
            <a:extLst>
              <a:ext uri="{FF2B5EF4-FFF2-40B4-BE49-F238E27FC236}">
                <a16:creationId xmlns:a16="http://schemas.microsoft.com/office/drawing/2014/main" id="{79820ADE-5B5E-4E1A-B528-F5FBA53423DF}"/>
              </a:ext>
            </a:extLst>
          </p:cNvPr>
          <p:cNvSpPr>
            <a:spLocks noGrp="1"/>
          </p:cNvSpPr>
          <p:nvPr>
            <p:ph type="title"/>
          </p:nvPr>
        </p:nvSpPr>
        <p:spPr>
          <a:xfrm>
            <a:off x="838200" y="685800"/>
            <a:ext cx="10515600" cy="92663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F8FDF3-7289-46EE-B5A3-2A3016048D99}"/>
              </a:ext>
            </a:extLst>
          </p:cNvPr>
          <p:cNvSpPr>
            <a:spLocks noGrp="1"/>
          </p:cNvSpPr>
          <p:nvPr>
            <p:ph idx="1"/>
          </p:nvPr>
        </p:nvSpPr>
        <p:spPr>
          <a:xfrm>
            <a:off x="838200" y="1737360"/>
            <a:ext cx="10515600" cy="42519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7A9031A-EB24-427A-9525-F31FFD4DA03A}"/>
              </a:ext>
            </a:extLst>
          </p:cNvPr>
          <p:cNvSpPr>
            <a:spLocks noGrp="1"/>
          </p:cNvSpPr>
          <p:nvPr>
            <p:ph type="dt" sz="half" idx="10"/>
          </p:nvPr>
        </p:nvSpPr>
        <p:spPr/>
        <p:txBody>
          <a:bodyPr/>
          <a:lstStyle>
            <a:lvl1pPr>
              <a:defRPr>
                <a:solidFill>
                  <a:schemeClr val="bg1"/>
                </a:solidFill>
              </a:defRPr>
            </a:lvl1pPr>
          </a:lstStyle>
          <a:p>
            <a:fld id="{EF939D52-8722-4EC7-A4CB-6C9B1DEBB01F}" type="datetime1">
              <a:rPr lang="en-US" smtClean="0"/>
              <a:t>9/22/2019</a:t>
            </a:fld>
            <a:endParaRPr lang="en-US"/>
          </a:p>
        </p:txBody>
      </p:sp>
      <p:sp>
        <p:nvSpPr>
          <p:cNvPr id="5" name="Footer Placeholder 4">
            <a:extLst>
              <a:ext uri="{FF2B5EF4-FFF2-40B4-BE49-F238E27FC236}">
                <a16:creationId xmlns:a16="http://schemas.microsoft.com/office/drawing/2014/main" id="{31B5722E-8178-45E4-BDD3-52C50E77AC8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D0082F1-D5A5-417F-A3FD-8877418EF21E}"/>
              </a:ext>
            </a:extLst>
          </p:cNvPr>
          <p:cNvSpPr>
            <a:spLocks noGrp="1"/>
          </p:cNvSpPr>
          <p:nvPr>
            <p:ph type="sldNum" sz="quarter" idx="12"/>
          </p:nvPr>
        </p:nvSpPr>
        <p:spPr/>
        <p:txBody>
          <a:bodyPr/>
          <a:lstStyle>
            <a:lvl1pPr>
              <a:defRPr sz="1600">
                <a:solidFill>
                  <a:schemeClr val="bg1"/>
                </a:solidFill>
              </a:defRPr>
            </a:lvl1pPr>
          </a:lstStyle>
          <a:p>
            <a:fld id="{5DAD2D5A-63D4-4764-812C-7B8BDA2C77FC}" type="slidenum">
              <a:rPr lang="en-US" smtClean="0"/>
              <a:t>‹#›</a:t>
            </a:fld>
            <a:endParaRPr lang="en-US"/>
          </a:p>
        </p:txBody>
      </p:sp>
      <p:sp>
        <p:nvSpPr>
          <p:cNvPr id="10" name="Rectangle 9">
            <a:extLst>
              <a:ext uri="{FF2B5EF4-FFF2-40B4-BE49-F238E27FC236}">
                <a16:creationId xmlns:a16="http://schemas.microsoft.com/office/drawing/2014/main" id="{446A6E6D-4F91-4D06-A15D-D151AEF622B4}"/>
              </a:ext>
            </a:extLst>
          </p:cNvPr>
          <p:cNvSpPr>
            <a:spLocks noChangeArrowheads="1"/>
          </p:cNvSpPr>
          <p:nvPr/>
        </p:nvSpPr>
        <p:spPr bwMode="auto">
          <a:xfrm>
            <a:off x="-1" y="-14081"/>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1" name="Rectangle 10">
            <a:extLst>
              <a:ext uri="{FF2B5EF4-FFF2-40B4-BE49-F238E27FC236}">
                <a16:creationId xmlns:a16="http://schemas.microsoft.com/office/drawing/2014/main" id="{816C46DB-3656-43B5-B353-5D07C0149CA4}"/>
              </a:ext>
            </a:extLst>
          </p:cNvPr>
          <p:cNvSpPr>
            <a:spLocks noChangeArrowheads="1"/>
          </p:cNvSpPr>
          <p:nvPr/>
        </p:nvSpPr>
        <p:spPr bwMode="auto">
          <a:xfrm>
            <a:off x="-1" y="38552"/>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2" name="Picture 11" descr="A picture containing clipart&#10;&#10;Description generated with very high confidence">
            <a:extLst>
              <a:ext uri="{FF2B5EF4-FFF2-40B4-BE49-F238E27FC236}">
                <a16:creationId xmlns:a16="http://schemas.microsoft.com/office/drawing/2014/main" id="{D8919F65-FC69-4205-B23C-EB76BB521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5566" y="141827"/>
            <a:ext cx="3800864" cy="313945"/>
          </a:xfrm>
          <a:prstGeom prst="rect">
            <a:avLst/>
          </a:prstGeom>
        </p:spPr>
      </p:pic>
    </p:spTree>
    <p:extLst>
      <p:ext uri="{BB962C8B-B14F-4D97-AF65-F5344CB8AC3E}">
        <p14:creationId xmlns:p14="http://schemas.microsoft.com/office/powerpoint/2010/main" val="3598572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85A228-20F3-4FDF-87F2-C6BBF2CC9606}"/>
              </a:ext>
            </a:extLst>
          </p:cNvPr>
          <p:cNvSpPr>
            <a:spLocks noChangeArrowheads="1"/>
          </p:cNvSpPr>
          <p:nvPr/>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8" name="Rectangle 7">
            <a:extLst>
              <a:ext uri="{FF2B5EF4-FFF2-40B4-BE49-F238E27FC236}">
                <a16:creationId xmlns:a16="http://schemas.microsoft.com/office/drawing/2014/main" id="{C05FEAEA-810E-4EF0-8AA6-56B5B1C7DA84}"/>
              </a:ext>
            </a:extLst>
          </p:cNvPr>
          <p:cNvSpPr>
            <a:spLocks noChangeArrowheads="1"/>
          </p:cNvSpPr>
          <p:nvPr/>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2" name="Title 1">
            <a:extLst>
              <a:ext uri="{FF2B5EF4-FFF2-40B4-BE49-F238E27FC236}">
                <a16:creationId xmlns:a16="http://schemas.microsoft.com/office/drawing/2014/main" id="{79820ADE-5B5E-4E1A-B528-F5FBA53423DF}"/>
              </a:ext>
            </a:extLst>
          </p:cNvPr>
          <p:cNvSpPr>
            <a:spLocks noGrp="1"/>
          </p:cNvSpPr>
          <p:nvPr>
            <p:ph type="title"/>
          </p:nvPr>
        </p:nvSpPr>
        <p:spPr>
          <a:xfrm>
            <a:off x="838200" y="685800"/>
            <a:ext cx="10515600" cy="926633"/>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7A9031A-EB24-427A-9525-F31FFD4DA03A}"/>
              </a:ext>
            </a:extLst>
          </p:cNvPr>
          <p:cNvSpPr>
            <a:spLocks noGrp="1"/>
          </p:cNvSpPr>
          <p:nvPr>
            <p:ph type="dt" sz="half" idx="10"/>
          </p:nvPr>
        </p:nvSpPr>
        <p:spPr/>
        <p:txBody>
          <a:bodyPr/>
          <a:lstStyle>
            <a:lvl1pPr>
              <a:defRPr>
                <a:solidFill>
                  <a:schemeClr val="bg1"/>
                </a:solidFill>
              </a:defRPr>
            </a:lvl1pPr>
          </a:lstStyle>
          <a:p>
            <a:fld id="{9E2A0518-F66C-4C81-AD8B-6FDAEF860B59}" type="datetime1">
              <a:rPr lang="en-US" smtClean="0"/>
              <a:t>9/22/2019</a:t>
            </a:fld>
            <a:endParaRPr lang="en-US"/>
          </a:p>
        </p:txBody>
      </p:sp>
      <p:sp>
        <p:nvSpPr>
          <p:cNvPr id="5" name="Footer Placeholder 4">
            <a:extLst>
              <a:ext uri="{FF2B5EF4-FFF2-40B4-BE49-F238E27FC236}">
                <a16:creationId xmlns:a16="http://schemas.microsoft.com/office/drawing/2014/main" id="{31B5722E-8178-45E4-BDD3-52C50E77AC8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D0082F1-D5A5-417F-A3FD-8877418EF21E}"/>
              </a:ext>
            </a:extLst>
          </p:cNvPr>
          <p:cNvSpPr>
            <a:spLocks noGrp="1"/>
          </p:cNvSpPr>
          <p:nvPr>
            <p:ph type="sldNum" sz="quarter" idx="12"/>
          </p:nvPr>
        </p:nvSpPr>
        <p:spPr/>
        <p:txBody>
          <a:bodyPr/>
          <a:lstStyle>
            <a:lvl1pPr>
              <a:defRPr sz="1600">
                <a:solidFill>
                  <a:schemeClr val="bg1"/>
                </a:solidFill>
              </a:defRPr>
            </a:lvl1pPr>
          </a:lstStyle>
          <a:p>
            <a:fld id="{5DAD2D5A-63D4-4764-812C-7B8BDA2C77FC}" type="slidenum">
              <a:rPr lang="en-US" smtClean="0"/>
              <a:t>‹#›</a:t>
            </a:fld>
            <a:endParaRPr lang="en-US"/>
          </a:p>
        </p:txBody>
      </p:sp>
      <p:sp>
        <p:nvSpPr>
          <p:cNvPr id="10" name="Rectangle 9">
            <a:extLst>
              <a:ext uri="{FF2B5EF4-FFF2-40B4-BE49-F238E27FC236}">
                <a16:creationId xmlns:a16="http://schemas.microsoft.com/office/drawing/2014/main" id="{446A6E6D-4F91-4D06-A15D-D151AEF622B4}"/>
              </a:ext>
            </a:extLst>
          </p:cNvPr>
          <p:cNvSpPr>
            <a:spLocks noChangeArrowheads="1"/>
          </p:cNvSpPr>
          <p:nvPr/>
        </p:nvSpPr>
        <p:spPr bwMode="auto">
          <a:xfrm>
            <a:off x="-1" y="-14081"/>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1" name="Rectangle 10">
            <a:extLst>
              <a:ext uri="{FF2B5EF4-FFF2-40B4-BE49-F238E27FC236}">
                <a16:creationId xmlns:a16="http://schemas.microsoft.com/office/drawing/2014/main" id="{816C46DB-3656-43B5-B353-5D07C0149CA4}"/>
              </a:ext>
            </a:extLst>
          </p:cNvPr>
          <p:cNvSpPr>
            <a:spLocks noChangeArrowheads="1"/>
          </p:cNvSpPr>
          <p:nvPr/>
        </p:nvSpPr>
        <p:spPr bwMode="auto">
          <a:xfrm>
            <a:off x="-1" y="38552"/>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2" name="Picture 11" descr="A picture containing clipart&#10;&#10;Description generated with very high confidence">
            <a:extLst>
              <a:ext uri="{FF2B5EF4-FFF2-40B4-BE49-F238E27FC236}">
                <a16:creationId xmlns:a16="http://schemas.microsoft.com/office/drawing/2014/main" id="{D8919F65-FC69-4205-B23C-EB76BB521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566" y="141827"/>
            <a:ext cx="3800864" cy="313945"/>
          </a:xfrm>
          <a:prstGeom prst="rect">
            <a:avLst/>
          </a:prstGeom>
        </p:spPr>
      </p:pic>
      <p:pic>
        <p:nvPicPr>
          <p:cNvPr id="13" name="Picture 12">
            <a:extLst>
              <a:ext uri="{FF2B5EF4-FFF2-40B4-BE49-F238E27FC236}">
                <a16:creationId xmlns:a16="http://schemas.microsoft.com/office/drawing/2014/main" id="{74D6BAB8-10B4-4938-8854-375B250CB0C9}"/>
              </a:ext>
            </a:extLst>
          </p:cNvPr>
          <p:cNvPicPr>
            <a:picLocks noChangeAspect="1"/>
          </p:cNvPicPr>
          <p:nvPr/>
        </p:nvPicPr>
        <p:blipFill>
          <a:blip r:embed="rId3">
            <a:clrChange>
              <a:clrFrom>
                <a:srgbClr val="FFFFFF"/>
              </a:clrFrom>
              <a:clrTo>
                <a:srgbClr val="FFFFFF">
                  <a:alpha val="0"/>
                </a:srgbClr>
              </a:clrTo>
            </a:clrChange>
            <a:alphaModFix amt="7000"/>
            <a:extLst>
              <a:ext uri="{BEBA8EAE-BF5A-486C-A8C5-ECC9F3942E4B}">
                <a14:imgProps xmlns:a14="http://schemas.microsoft.com/office/drawing/2010/main">
                  <a14:imgLayer r:embed="rId4">
                    <a14:imgEffect>
                      <a14:saturation sat="322000"/>
                    </a14:imgEffect>
                  </a14:imgLayer>
                </a14:imgProps>
              </a:ext>
            </a:extLst>
          </a:blip>
          <a:stretch>
            <a:fillRect/>
          </a:stretch>
        </p:blipFill>
        <p:spPr>
          <a:xfrm>
            <a:off x="7897241" y="2334642"/>
            <a:ext cx="4523358" cy="4523358"/>
          </a:xfrm>
          <a:prstGeom prst="rect">
            <a:avLst/>
          </a:prstGeom>
        </p:spPr>
      </p:pic>
    </p:spTree>
    <p:extLst>
      <p:ext uri="{BB962C8B-B14F-4D97-AF65-F5344CB8AC3E}">
        <p14:creationId xmlns:p14="http://schemas.microsoft.com/office/powerpoint/2010/main" val="1289195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9346715-7155-4898-8D7A-B59656176DBB}"/>
              </a:ext>
            </a:extLst>
          </p:cNvPr>
          <p:cNvPicPr>
            <a:picLocks noChangeAspect="1"/>
          </p:cNvPicPr>
          <p:nvPr/>
        </p:nvPicPr>
        <p:blipFill>
          <a:blip r:embed="rId2">
            <a:clrChange>
              <a:clrFrom>
                <a:srgbClr val="FFFFFF"/>
              </a:clrFrom>
              <a:clrTo>
                <a:srgbClr val="FFFFFF">
                  <a:alpha val="0"/>
                </a:srgbClr>
              </a:clrTo>
            </a:clrChange>
            <a:alphaModFix amt="7000"/>
            <a:extLst>
              <a:ext uri="{BEBA8EAE-BF5A-486C-A8C5-ECC9F3942E4B}">
                <a14:imgProps xmlns:a14="http://schemas.microsoft.com/office/drawing/2010/main">
                  <a14:imgLayer r:embed="rId3">
                    <a14:imgEffect>
                      <a14:saturation sat="322000"/>
                    </a14:imgEffect>
                  </a14:imgLayer>
                </a14:imgProps>
              </a:ext>
            </a:extLst>
          </a:blip>
          <a:stretch>
            <a:fillRect/>
          </a:stretch>
        </p:blipFill>
        <p:spPr>
          <a:xfrm>
            <a:off x="7897241" y="2334642"/>
            <a:ext cx="4523358" cy="4523358"/>
          </a:xfrm>
          <a:prstGeom prst="rect">
            <a:avLst/>
          </a:prstGeom>
        </p:spPr>
      </p:pic>
      <p:sp>
        <p:nvSpPr>
          <p:cNvPr id="3" name="Content Placeholder 2">
            <a:extLst>
              <a:ext uri="{FF2B5EF4-FFF2-40B4-BE49-F238E27FC236}">
                <a16:creationId xmlns:a16="http://schemas.microsoft.com/office/drawing/2014/main" id="{5E78C7B6-701E-40C7-A791-181BC1701854}"/>
              </a:ext>
            </a:extLst>
          </p:cNvPr>
          <p:cNvSpPr>
            <a:spLocks noGrp="1"/>
          </p:cNvSpPr>
          <p:nvPr>
            <p:ph sz="half" idx="1"/>
          </p:nvPr>
        </p:nvSpPr>
        <p:spPr>
          <a:xfrm>
            <a:off x="838200" y="1737360"/>
            <a:ext cx="5181600" cy="42519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953EF91-6528-47CF-B061-410A7095DE26}"/>
              </a:ext>
            </a:extLst>
          </p:cNvPr>
          <p:cNvSpPr>
            <a:spLocks noGrp="1"/>
          </p:cNvSpPr>
          <p:nvPr>
            <p:ph sz="half" idx="2"/>
          </p:nvPr>
        </p:nvSpPr>
        <p:spPr>
          <a:xfrm>
            <a:off x="6172200" y="1737360"/>
            <a:ext cx="5181600" cy="42519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CBD55BB9-09B7-400F-A1AA-E55F269F363A}"/>
              </a:ext>
            </a:extLst>
          </p:cNvPr>
          <p:cNvSpPr>
            <a:spLocks noGrp="1"/>
          </p:cNvSpPr>
          <p:nvPr>
            <p:ph type="title"/>
          </p:nvPr>
        </p:nvSpPr>
        <p:spPr>
          <a:xfrm>
            <a:off x="838200" y="685800"/>
            <a:ext cx="10515600" cy="926633"/>
          </a:xfrm>
        </p:spPr>
        <p:txBody>
          <a:bodyPr/>
          <a:lstStyle/>
          <a:p>
            <a:r>
              <a:rPr lang="en-US"/>
              <a:t>Click to edit Master title style</a:t>
            </a:r>
            <a:endParaRPr lang="en-US" dirty="0"/>
          </a:p>
        </p:txBody>
      </p:sp>
      <p:sp>
        <p:nvSpPr>
          <p:cNvPr id="13" name="Rectangle 12">
            <a:extLst>
              <a:ext uri="{FF2B5EF4-FFF2-40B4-BE49-F238E27FC236}">
                <a16:creationId xmlns:a16="http://schemas.microsoft.com/office/drawing/2014/main" id="{E0202EC1-0F69-4193-B19A-67D22535B897}"/>
              </a:ext>
            </a:extLst>
          </p:cNvPr>
          <p:cNvSpPr>
            <a:spLocks noChangeArrowheads="1"/>
          </p:cNvSpPr>
          <p:nvPr/>
        </p:nvSpPr>
        <p:spPr bwMode="auto">
          <a:xfrm>
            <a:off x="-1" y="-14081"/>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4" name="Rectangle 13">
            <a:extLst>
              <a:ext uri="{FF2B5EF4-FFF2-40B4-BE49-F238E27FC236}">
                <a16:creationId xmlns:a16="http://schemas.microsoft.com/office/drawing/2014/main" id="{99FEFCFB-CF9C-410D-BD2C-8B0EC274EE57}"/>
              </a:ext>
            </a:extLst>
          </p:cNvPr>
          <p:cNvSpPr>
            <a:spLocks noChangeArrowheads="1"/>
          </p:cNvSpPr>
          <p:nvPr/>
        </p:nvSpPr>
        <p:spPr bwMode="auto">
          <a:xfrm>
            <a:off x="-1" y="38552"/>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5" name="Picture 14" descr="A picture containing clipart&#10;&#10;Description generated with very high confidence">
            <a:extLst>
              <a:ext uri="{FF2B5EF4-FFF2-40B4-BE49-F238E27FC236}">
                <a16:creationId xmlns:a16="http://schemas.microsoft.com/office/drawing/2014/main" id="{880D53E4-FE51-4118-9F2C-D25806A564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5566" y="141827"/>
            <a:ext cx="3800864" cy="313945"/>
          </a:xfrm>
          <a:prstGeom prst="rect">
            <a:avLst/>
          </a:prstGeom>
        </p:spPr>
      </p:pic>
      <p:sp>
        <p:nvSpPr>
          <p:cNvPr id="16" name="Rectangle 15">
            <a:extLst>
              <a:ext uri="{FF2B5EF4-FFF2-40B4-BE49-F238E27FC236}">
                <a16:creationId xmlns:a16="http://schemas.microsoft.com/office/drawing/2014/main" id="{C26CB2F7-9D7C-4FA8-B136-72F71BBA3CD0}"/>
              </a:ext>
            </a:extLst>
          </p:cNvPr>
          <p:cNvSpPr>
            <a:spLocks noChangeArrowheads="1"/>
          </p:cNvSpPr>
          <p:nvPr/>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7" name="Rectangle 16">
            <a:extLst>
              <a:ext uri="{FF2B5EF4-FFF2-40B4-BE49-F238E27FC236}">
                <a16:creationId xmlns:a16="http://schemas.microsoft.com/office/drawing/2014/main" id="{FEF1EDC0-3F71-48D6-AAE1-CA2B63AC2E7A}"/>
              </a:ext>
            </a:extLst>
          </p:cNvPr>
          <p:cNvSpPr>
            <a:spLocks noChangeArrowheads="1"/>
          </p:cNvSpPr>
          <p:nvPr/>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8" name="Date Placeholder 3">
            <a:extLst>
              <a:ext uri="{FF2B5EF4-FFF2-40B4-BE49-F238E27FC236}">
                <a16:creationId xmlns:a16="http://schemas.microsoft.com/office/drawing/2014/main" id="{DCA5E470-C08D-4154-807E-B4E908DD669E}"/>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A308D929-5DFA-40F6-A758-1056F193CB8E}" type="datetime1">
              <a:rPr lang="en-US" smtClean="0"/>
              <a:t>9/22/2019</a:t>
            </a:fld>
            <a:endParaRPr lang="en-US"/>
          </a:p>
        </p:txBody>
      </p:sp>
      <p:sp>
        <p:nvSpPr>
          <p:cNvPr id="19" name="Footer Placeholder 4">
            <a:extLst>
              <a:ext uri="{FF2B5EF4-FFF2-40B4-BE49-F238E27FC236}">
                <a16:creationId xmlns:a16="http://schemas.microsoft.com/office/drawing/2014/main" id="{D7ED81D4-A963-4E3D-AA0B-8E82EBA3FF74}"/>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a:p>
        </p:txBody>
      </p:sp>
      <p:sp>
        <p:nvSpPr>
          <p:cNvPr id="20" name="Slide Number Placeholder 5">
            <a:extLst>
              <a:ext uri="{FF2B5EF4-FFF2-40B4-BE49-F238E27FC236}">
                <a16:creationId xmlns:a16="http://schemas.microsoft.com/office/drawing/2014/main" id="{EE499ADD-2241-4325-ADB2-357556BBD6AB}"/>
              </a:ext>
            </a:extLst>
          </p:cNvPr>
          <p:cNvSpPr>
            <a:spLocks noGrp="1"/>
          </p:cNvSpPr>
          <p:nvPr>
            <p:ph type="sldNum" sz="quarter" idx="12"/>
          </p:nvPr>
        </p:nvSpPr>
        <p:spPr>
          <a:xfrm>
            <a:off x="8610600" y="6356350"/>
            <a:ext cx="2743200" cy="365125"/>
          </a:xfrm>
        </p:spPr>
        <p:txBody>
          <a:bodyPr/>
          <a:lstStyle>
            <a:lvl1pPr>
              <a:defRPr sz="1600">
                <a:solidFill>
                  <a:schemeClr val="bg1"/>
                </a:solidFill>
              </a:defRPr>
            </a:lvl1pPr>
          </a:lstStyle>
          <a:p>
            <a:fld id="{5DAD2D5A-63D4-4764-812C-7B8BDA2C77FC}" type="slidenum">
              <a:rPr lang="en-US" smtClean="0"/>
              <a:t>‹#›</a:t>
            </a:fld>
            <a:endParaRPr lang="en-US"/>
          </a:p>
        </p:txBody>
      </p:sp>
    </p:spTree>
    <p:extLst>
      <p:ext uri="{BB962C8B-B14F-4D97-AF65-F5344CB8AC3E}">
        <p14:creationId xmlns:p14="http://schemas.microsoft.com/office/powerpoint/2010/main" val="339666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6800E1B-000D-4115-B8C3-484A03728EEA}"/>
              </a:ext>
            </a:extLst>
          </p:cNvPr>
          <p:cNvPicPr>
            <a:picLocks noChangeAspect="1"/>
          </p:cNvPicPr>
          <p:nvPr/>
        </p:nvPicPr>
        <p:blipFill>
          <a:blip r:embed="rId2">
            <a:clrChange>
              <a:clrFrom>
                <a:srgbClr val="FFFFFF"/>
              </a:clrFrom>
              <a:clrTo>
                <a:srgbClr val="FFFFFF">
                  <a:alpha val="0"/>
                </a:srgbClr>
              </a:clrTo>
            </a:clrChange>
            <a:alphaModFix amt="7000"/>
            <a:extLst>
              <a:ext uri="{BEBA8EAE-BF5A-486C-A8C5-ECC9F3942E4B}">
                <a14:imgProps xmlns:a14="http://schemas.microsoft.com/office/drawing/2010/main">
                  <a14:imgLayer r:embed="rId3">
                    <a14:imgEffect>
                      <a14:saturation sat="322000"/>
                    </a14:imgEffect>
                  </a14:imgLayer>
                </a14:imgProps>
              </a:ext>
            </a:extLst>
          </a:blip>
          <a:stretch>
            <a:fillRect/>
          </a:stretch>
        </p:blipFill>
        <p:spPr>
          <a:xfrm>
            <a:off x="-188210" y="3928702"/>
            <a:ext cx="3031711" cy="3031711"/>
          </a:xfrm>
          <a:prstGeom prst="rect">
            <a:avLst/>
          </a:prstGeom>
        </p:spPr>
      </p:pic>
      <p:sp>
        <p:nvSpPr>
          <p:cNvPr id="2" name="Title 1">
            <a:extLst>
              <a:ext uri="{FF2B5EF4-FFF2-40B4-BE49-F238E27FC236}">
                <a16:creationId xmlns:a16="http://schemas.microsoft.com/office/drawing/2014/main" id="{1AC739AA-3697-4A03-BB28-B24B761DB0E6}"/>
              </a:ext>
            </a:extLst>
          </p:cNvPr>
          <p:cNvSpPr>
            <a:spLocks noGrp="1"/>
          </p:cNvSpPr>
          <p:nvPr>
            <p:ph type="title"/>
          </p:nvPr>
        </p:nvSpPr>
        <p:spPr>
          <a:xfrm>
            <a:off x="839788" y="457200"/>
            <a:ext cx="4246849" cy="1600200"/>
          </a:xfrm>
        </p:spPr>
        <p:txBody>
          <a:bodyPr anchor="b"/>
          <a:lstStyle>
            <a:lvl1pPr algn="l">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B9E3609-4CD8-4E27-925B-99844E88B31F}"/>
              </a:ext>
            </a:extLst>
          </p:cNvPr>
          <p:cNvSpPr>
            <a:spLocks noGrp="1"/>
          </p:cNvSpPr>
          <p:nvPr>
            <p:ph idx="1"/>
          </p:nvPr>
        </p:nvSpPr>
        <p:spPr>
          <a:xfrm>
            <a:off x="5849402" y="1080655"/>
            <a:ext cx="5505985" cy="47803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E4ABCFD-6207-4289-B67F-B32994F6ED6B}"/>
              </a:ext>
            </a:extLst>
          </p:cNvPr>
          <p:cNvSpPr>
            <a:spLocks noGrp="1"/>
          </p:cNvSpPr>
          <p:nvPr>
            <p:ph type="body" sz="half" idx="2"/>
          </p:nvPr>
        </p:nvSpPr>
        <p:spPr>
          <a:xfrm>
            <a:off x="839788" y="2156260"/>
            <a:ext cx="4246849" cy="371272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CAD0D482-8040-4A8C-87EC-5FD8CA97B13E}"/>
              </a:ext>
            </a:extLst>
          </p:cNvPr>
          <p:cNvSpPr>
            <a:spLocks noChangeArrowheads="1"/>
          </p:cNvSpPr>
          <p:nvPr/>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0" name="Rectangle 9">
            <a:extLst>
              <a:ext uri="{FF2B5EF4-FFF2-40B4-BE49-F238E27FC236}">
                <a16:creationId xmlns:a16="http://schemas.microsoft.com/office/drawing/2014/main" id="{F1E88024-F0BF-42C0-A932-710622C9495E}"/>
              </a:ext>
            </a:extLst>
          </p:cNvPr>
          <p:cNvSpPr>
            <a:spLocks noChangeArrowheads="1"/>
          </p:cNvSpPr>
          <p:nvPr/>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1" name="Date Placeholder 3">
            <a:extLst>
              <a:ext uri="{FF2B5EF4-FFF2-40B4-BE49-F238E27FC236}">
                <a16:creationId xmlns:a16="http://schemas.microsoft.com/office/drawing/2014/main" id="{2B403860-0C02-4B2E-BD15-E3D4677CFF95}"/>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41D91849-9389-4854-8A55-40E5B7E9C9E2}" type="datetime1">
              <a:rPr lang="en-US" smtClean="0"/>
              <a:t>9/22/2019</a:t>
            </a:fld>
            <a:endParaRPr lang="en-US"/>
          </a:p>
        </p:txBody>
      </p:sp>
      <p:sp>
        <p:nvSpPr>
          <p:cNvPr id="12" name="Footer Placeholder 4">
            <a:extLst>
              <a:ext uri="{FF2B5EF4-FFF2-40B4-BE49-F238E27FC236}">
                <a16:creationId xmlns:a16="http://schemas.microsoft.com/office/drawing/2014/main" id="{4614B28E-98E4-491D-8E4A-2ACC529ABECB}"/>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392EC0CE-317D-4E89-8ECF-844357E80EF3}"/>
              </a:ext>
            </a:extLst>
          </p:cNvPr>
          <p:cNvSpPr>
            <a:spLocks noGrp="1"/>
          </p:cNvSpPr>
          <p:nvPr>
            <p:ph type="sldNum" sz="quarter" idx="12"/>
          </p:nvPr>
        </p:nvSpPr>
        <p:spPr>
          <a:xfrm>
            <a:off x="8610600" y="6356350"/>
            <a:ext cx="2743200" cy="365125"/>
          </a:xfrm>
        </p:spPr>
        <p:txBody>
          <a:bodyPr/>
          <a:lstStyle>
            <a:lvl1pPr>
              <a:defRPr sz="1600">
                <a:solidFill>
                  <a:schemeClr val="bg1"/>
                </a:solidFill>
              </a:defRPr>
            </a:lvl1pPr>
          </a:lstStyle>
          <a:p>
            <a:fld id="{5DAD2D5A-63D4-4764-812C-7B8BDA2C77FC}" type="slidenum">
              <a:rPr lang="en-US" smtClean="0"/>
              <a:t>‹#›</a:t>
            </a:fld>
            <a:endParaRPr lang="en-US"/>
          </a:p>
        </p:txBody>
      </p:sp>
      <p:sp>
        <p:nvSpPr>
          <p:cNvPr id="15" name="Rectangle 14">
            <a:extLst>
              <a:ext uri="{FF2B5EF4-FFF2-40B4-BE49-F238E27FC236}">
                <a16:creationId xmlns:a16="http://schemas.microsoft.com/office/drawing/2014/main" id="{65188275-BCCF-4955-9F06-B9A01DA3073C}"/>
              </a:ext>
            </a:extLst>
          </p:cNvPr>
          <p:cNvSpPr>
            <a:spLocks noChangeArrowheads="1"/>
          </p:cNvSpPr>
          <p:nvPr/>
        </p:nvSpPr>
        <p:spPr bwMode="auto">
          <a:xfrm>
            <a:off x="1" y="1"/>
            <a:ext cx="8610601" cy="382292"/>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6" name="Rectangle 15">
            <a:extLst>
              <a:ext uri="{FF2B5EF4-FFF2-40B4-BE49-F238E27FC236}">
                <a16:creationId xmlns:a16="http://schemas.microsoft.com/office/drawing/2014/main" id="{B6AE07CB-1EF7-457A-BE86-3B7F50279864}"/>
              </a:ext>
            </a:extLst>
          </p:cNvPr>
          <p:cNvSpPr>
            <a:spLocks noChangeArrowheads="1"/>
          </p:cNvSpPr>
          <p:nvPr/>
        </p:nvSpPr>
        <p:spPr bwMode="auto">
          <a:xfrm>
            <a:off x="0" y="33545"/>
            <a:ext cx="8610600" cy="315204"/>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7" name="Picture 16" descr="A close up of a sign&#10;&#10;Description generated with very high confidence">
            <a:extLst>
              <a:ext uri="{FF2B5EF4-FFF2-40B4-BE49-F238E27FC236}">
                <a16:creationId xmlns:a16="http://schemas.microsoft.com/office/drawing/2014/main" id="{05800058-4F17-4E4F-8E12-7F9BA23AB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607" y="130632"/>
            <a:ext cx="2968974" cy="653136"/>
          </a:xfrm>
          <a:prstGeom prst="rect">
            <a:avLst/>
          </a:prstGeom>
        </p:spPr>
      </p:pic>
    </p:spTree>
    <p:extLst>
      <p:ext uri="{BB962C8B-B14F-4D97-AF65-F5344CB8AC3E}">
        <p14:creationId xmlns:p14="http://schemas.microsoft.com/office/powerpoint/2010/main" val="310898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ECB330-F722-4B6A-8BD8-F28785200BD4}"/>
              </a:ext>
            </a:extLst>
          </p:cNvPr>
          <p:cNvPicPr>
            <a:picLocks noChangeAspect="1"/>
          </p:cNvPicPr>
          <p:nvPr/>
        </p:nvPicPr>
        <p:blipFill>
          <a:blip r:embed="rId2">
            <a:clrChange>
              <a:clrFrom>
                <a:srgbClr val="FFFFFF"/>
              </a:clrFrom>
              <a:clrTo>
                <a:srgbClr val="FFFFFF">
                  <a:alpha val="0"/>
                </a:srgbClr>
              </a:clrTo>
            </a:clrChange>
            <a:alphaModFix amt="7000"/>
            <a:extLst>
              <a:ext uri="{BEBA8EAE-BF5A-486C-A8C5-ECC9F3942E4B}">
                <a14:imgProps xmlns:a14="http://schemas.microsoft.com/office/drawing/2010/main">
                  <a14:imgLayer r:embed="rId3">
                    <a14:imgEffect>
                      <a14:saturation sat="322000"/>
                    </a14:imgEffect>
                  </a14:imgLayer>
                </a14:imgProps>
              </a:ext>
            </a:extLst>
          </a:blip>
          <a:stretch>
            <a:fillRect/>
          </a:stretch>
        </p:blipFill>
        <p:spPr>
          <a:xfrm>
            <a:off x="-188210" y="3928702"/>
            <a:ext cx="3031711" cy="3031711"/>
          </a:xfrm>
          <a:prstGeom prst="rect">
            <a:avLst/>
          </a:prstGeom>
        </p:spPr>
      </p:pic>
      <p:sp>
        <p:nvSpPr>
          <p:cNvPr id="3" name="Content Placeholder 2">
            <a:extLst>
              <a:ext uri="{FF2B5EF4-FFF2-40B4-BE49-F238E27FC236}">
                <a16:creationId xmlns:a16="http://schemas.microsoft.com/office/drawing/2014/main" id="{0B9E3609-4CD8-4E27-925B-99844E88B31F}"/>
              </a:ext>
            </a:extLst>
          </p:cNvPr>
          <p:cNvSpPr>
            <a:spLocks noGrp="1"/>
          </p:cNvSpPr>
          <p:nvPr>
            <p:ph idx="1"/>
          </p:nvPr>
        </p:nvSpPr>
        <p:spPr>
          <a:xfrm>
            <a:off x="838200" y="1080655"/>
            <a:ext cx="6172200" cy="47803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1AC739AA-3697-4A03-BB28-B24B761DB0E6}"/>
              </a:ext>
            </a:extLst>
          </p:cNvPr>
          <p:cNvSpPr>
            <a:spLocks noGrp="1"/>
          </p:cNvSpPr>
          <p:nvPr>
            <p:ph type="title"/>
          </p:nvPr>
        </p:nvSpPr>
        <p:spPr>
          <a:xfrm>
            <a:off x="7421563" y="457200"/>
            <a:ext cx="3932237" cy="1600200"/>
          </a:xfrm>
        </p:spPr>
        <p:txBody>
          <a:bodyPr anchor="b"/>
          <a:lstStyle>
            <a:lvl1pPr algn="l">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DE4ABCFD-6207-4289-B67F-B32994F6ED6B}"/>
              </a:ext>
            </a:extLst>
          </p:cNvPr>
          <p:cNvSpPr>
            <a:spLocks noGrp="1"/>
          </p:cNvSpPr>
          <p:nvPr>
            <p:ph type="body" sz="half" idx="2"/>
          </p:nvPr>
        </p:nvSpPr>
        <p:spPr>
          <a:xfrm>
            <a:off x="7421563" y="2156260"/>
            <a:ext cx="3932237" cy="371272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CAD0D482-8040-4A8C-87EC-5FD8CA97B13E}"/>
              </a:ext>
            </a:extLst>
          </p:cNvPr>
          <p:cNvSpPr>
            <a:spLocks noChangeArrowheads="1"/>
          </p:cNvSpPr>
          <p:nvPr/>
        </p:nvSpPr>
        <p:spPr bwMode="auto">
          <a:xfrm>
            <a:off x="0" y="6204857"/>
            <a:ext cx="12192000" cy="653143"/>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0" name="Rectangle 9">
            <a:extLst>
              <a:ext uri="{FF2B5EF4-FFF2-40B4-BE49-F238E27FC236}">
                <a16:creationId xmlns:a16="http://schemas.microsoft.com/office/drawing/2014/main" id="{F1E88024-F0BF-42C0-A932-710622C9495E}"/>
              </a:ext>
            </a:extLst>
          </p:cNvPr>
          <p:cNvSpPr>
            <a:spLocks noChangeArrowheads="1"/>
          </p:cNvSpPr>
          <p:nvPr/>
        </p:nvSpPr>
        <p:spPr bwMode="auto">
          <a:xfrm>
            <a:off x="0" y="6257490"/>
            <a:ext cx="12191999" cy="547875"/>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1" name="Date Placeholder 3">
            <a:extLst>
              <a:ext uri="{FF2B5EF4-FFF2-40B4-BE49-F238E27FC236}">
                <a16:creationId xmlns:a16="http://schemas.microsoft.com/office/drawing/2014/main" id="{2B403860-0C02-4B2E-BD15-E3D4677CFF95}"/>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5F2BD66D-6E58-4325-9D4E-E707A1E4B6F6}" type="datetime1">
              <a:rPr lang="en-US" smtClean="0"/>
              <a:t>9/22/2019</a:t>
            </a:fld>
            <a:endParaRPr lang="en-US"/>
          </a:p>
        </p:txBody>
      </p:sp>
      <p:sp>
        <p:nvSpPr>
          <p:cNvPr id="12" name="Footer Placeholder 4">
            <a:extLst>
              <a:ext uri="{FF2B5EF4-FFF2-40B4-BE49-F238E27FC236}">
                <a16:creationId xmlns:a16="http://schemas.microsoft.com/office/drawing/2014/main" id="{4614B28E-98E4-491D-8E4A-2ACC529ABECB}"/>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392EC0CE-317D-4E89-8ECF-844357E80EF3}"/>
              </a:ext>
            </a:extLst>
          </p:cNvPr>
          <p:cNvSpPr>
            <a:spLocks noGrp="1"/>
          </p:cNvSpPr>
          <p:nvPr>
            <p:ph type="sldNum" sz="quarter" idx="12"/>
          </p:nvPr>
        </p:nvSpPr>
        <p:spPr>
          <a:xfrm>
            <a:off x="8610600" y="6356350"/>
            <a:ext cx="2743200" cy="365125"/>
          </a:xfrm>
        </p:spPr>
        <p:txBody>
          <a:bodyPr/>
          <a:lstStyle>
            <a:lvl1pPr>
              <a:defRPr sz="1600">
                <a:solidFill>
                  <a:schemeClr val="bg1"/>
                </a:solidFill>
              </a:defRPr>
            </a:lvl1pPr>
          </a:lstStyle>
          <a:p>
            <a:fld id="{5DAD2D5A-63D4-4764-812C-7B8BDA2C77FC}" type="slidenum">
              <a:rPr lang="en-US" smtClean="0"/>
              <a:t>‹#›</a:t>
            </a:fld>
            <a:endParaRPr lang="en-US"/>
          </a:p>
        </p:txBody>
      </p:sp>
      <p:sp>
        <p:nvSpPr>
          <p:cNvPr id="15" name="Rectangle 14">
            <a:extLst>
              <a:ext uri="{FF2B5EF4-FFF2-40B4-BE49-F238E27FC236}">
                <a16:creationId xmlns:a16="http://schemas.microsoft.com/office/drawing/2014/main" id="{65188275-BCCF-4955-9F06-B9A01DA3073C}"/>
              </a:ext>
            </a:extLst>
          </p:cNvPr>
          <p:cNvSpPr>
            <a:spLocks noChangeArrowheads="1"/>
          </p:cNvSpPr>
          <p:nvPr/>
        </p:nvSpPr>
        <p:spPr bwMode="auto">
          <a:xfrm>
            <a:off x="3585613" y="1"/>
            <a:ext cx="8610601" cy="382292"/>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6" name="Rectangle 15">
            <a:extLst>
              <a:ext uri="{FF2B5EF4-FFF2-40B4-BE49-F238E27FC236}">
                <a16:creationId xmlns:a16="http://schemas.microsoft.com/office/drawing/2014/main" id="{B6AE07CB-1EF7-457A-BE86-3B7F50279864}"/>
              </a:ext>
            </a:extLst>
          </p:cNvPr>
          <p:cNvSpPr>
            <a:spLocks noChangeArrowheads="1"/>
          </p:cNvSpPr>
          <p:nvPr/>
        </p:nvSpPr>
        <p:spPr bwMode="auto">
          <a:xfrm>
            <a:off x="3585612" y="33545"/>
            <a:ext cx="8610600" cy="315204"/>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pic>
        <p:nvPicPr>
          <p:cNvPr id="17" name="Picture 16" descr="A close up of a sign&#10;&#10;Description generated with very high confidence">
            <a:extLst>
              <a:ext uri="{FF2B5EF4-FFF2-40B4-BE49-F238E27FC236}">
                <a16:creationId xmlns:a16="http://schemas.microsoft.com/office/drawing/2014/main" id="{05800058-4F17-4E4F-8E12-7F9BA23AB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72" y="130632"/>
            <a:ext cx="2968974" cy="653136"/>
          </a:xfrm>
          <a:prstGeom prst="rect">
            <a:avLst/>
          </a:prstGeom>
        </p:spPr>
      </p:pic>
    </p:spTree>
    <p:extLst>
      <p:ext uri="{BB962C8B-B14F-4D97-AF65-F5344CB8AC3E}">
        <p14:creationId xmlns:p14="http://schemas.microsoft.com/office/powerpoint/2010/main" val="4207994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A70BDA0-1CB0-4A53-84B3-96747C8DE851}"/>
              </a:ext>
            </a:extLst>
          </p:cNvPr>
          <p:cNvPicPr>
            <a:picLocks noChangeAspect="1"/>
          </p:cNvPicPr>
          <p:nvPr/>
        </p:nvPicPr>
        <p:blipFill>
          <a:blip r:embed="rId2">
            <a:clrChange>
              <a:clrFrom>
                <a:srgbClr val="FFFFFF"/>
              </a:clrFrom>
              <a:clrTo>
                <a:srgbClr val="FFFFFF">
                  <a:alpha val="0"/>
                </a:srgbClr>
              </a:clrTo>
            </a:clrChange>
            <a:alphaModFix amt="7000"/>
            <a:extLst>
              <a:ext uri="{BEBA8EAE-BF5A-486C-A8C5-ECC9F3942E4B}">
                <a14:imgProps xmlns:a14="http://schemas.microsoft.com/office/drawing/2010/main">
                  <a14:imgLayer r:embed="rId3">
                    <a14:imgEffect>
                      <a14:saturation sat="322000"/>
                    </a14:imgEffect>
                  </a14:imgLayer>
                </a14:imgProps>
              </a:ext>
            </a:extLst>
          </a:blip>
          <a:stretch>
            <a:fillRect/>
          </a:stretch>
        </p:blipFill>
        <p:spPr>
          <a:xfrm>
            <a:off x="6942454" y="1583623"/>
            <a:ext cx="5137852" cy="5137852"/>
          </a:xfrm>
          <a:prstGeom prst="rect">
            <a:avLst/>
          </a:prstGeom>
        </p:spPr>
      </p:pic>
      <p:sp>
        <p:nvSpPr>
          <p:cNvPr id="2" name="Title 1">
            <a:extLst>
              <a:ext uri="{FF2B5EF4-FFF2-40B4-BE49-F238E27FC236}">
                <a16:creationId xmlns:a16="http://schemas.microsoft.com/office/drawing/2014/main" id="{3A1BC072-9281-44AA-89A3-01C31296CC32}"/>
              </a:ext>
            </a:extLst>
          </p:cNvPr>
          <p:cNvSpPr>
            <a:spLocks noGrp="1"/>
          </p:cNvSpPr>
          <p:nvPr>
            <p:ph type="title"/>
          </p:nvPr>
        </p:nvSpPr>
        <p:spPr>
          <a:xfrm>
            <a:off x="2884517" y="364887"/>
            <a:ext cx="8469283" cy="797404"/>
          </a:xfrm>
        </p:spPr>
        <p:txBody>
          <a:bodyPr/>
          <a:lstStyle>
            <a:lvl1pPr>
              <a:defRPr>
                <a:latin typeface="+mn-lt"/>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7A163E65-356F-48BC-9D7D-414672B9196B}"/>
              </a:ext>
            </a:extLst>
          </p:cNvPr>
          <p:cNvSpPr>
            <a:spLocks noGrp="1"/>
          </p:cNvSpPr>
          <p:nvPr>
            <p:ph type="sldNum" sz="quarter" idx="12"/>
          </p:nvPr>
        </p:nvSpPr>
        <p:spPr/>
        <p:txBody>
          <a:bodyPr/>
          <a:lstStyle/>
          <a:p>
            <a:fld id="{5DAD2D5A-63D4-4764-812C-7B8BDA2C77FC}" type="slidenum">
              <a:rPr lang="en-US" smtClean="0"/>
              <a:t>‹#›</a:t>
            </a:fld>
            <a:endParaRPr lang="en-US"/>
          </a:p>
        </p:txBody>
      </p:sp>
      <p:pic>
        <p:nvPicPr>
          <p:cNvPr id="6" name="Picture 4" descr="UHnoYATP primary_WHITE.png">
            <a:extLst>
              <a:ext uri="{FF2B5EF4-FFF2-40B4-BE49-F238E27FC236}">
                <a16:creationId xmlns:a16="http://schemas.microsoft.com/office/drawing/2014/main" id="{83F14ED6-275D-46BE-AD35-97197E5DCA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063" y="6132514"/>
            <a:ext cx="168709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093C8FD-7C04-44C4-905C-E61DF8460AC6}"/>
              </a:ext>
            </a:extLst>
          </p:cNvPr>
          <p:cNvSpPr/>
          <p:nvPr/>
        </p:nvSpPr>
        <p:spPr>
          <a:xfrm>
            <a:off x="-1" y="0"/>
            <a:ext cx="2244437" cy="6858000"/>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59CA0A5E-3B2C-4768-B24D-E242C9AA7618}"/>
              </a:ext>
            </a:extLst>
          </p:cNvPr>
          <p:cNvSpPr/>
          <p:nvPr/>
        </p:nvSpPr>
        <p:spPr>
          <a:xfrm>
            <a:off x="-1" y="2292350"/>
            <a:ext cx="2244437" cy="76358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5810DF83-B8EB-4CEB-815C-D972774EDD5C}"/>
              </a:ext>
            </a:extLst>
          </p:cNvPr>
          <p:cNvSpPr/>
          <p:nvPr/>
        </p:nvSpPr>
        <p:spPr>
          <a:xfrm>
            <a:off x="-1" y="763589"/>
            <a:ext cx="2244437" cy="763587"/>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44B215F0-57E5-4CD0-9CA1-13F3D8F991A2}"/>
              </a:ext>
            </a:extLst>
          </p:cNvPr>
          <p:cNvSpPr/>
          <p:nvPr/>
        </p:nvSpPr>
        <p:spPr>
          <a:xfrm>
            <a:off x="-1" y="5330825"/>
            <a:ext cx="2244437" cy="76358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CF68313E-F5E8-40D2-9DB5-268B6FC49410}"/>
              </a:ext>
            </a:extLst>
          </p:cNvPr>
          <p:cNvSpPr/>
          <p:nvPr/>
        </p:nvSpPr>
        <p:spPr>
          <a:xfrm>
            <a:off x="-1" y="3821114"/>
            <a:ext cx="2244437" cy="763587"/>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Content Placeholder 2">
            <a:extLst>
              <a:ext uri="{FF2B5EF4-FFF2-40B4-BE49-F238E27FC236}">
                <a16:creationId xmlns:a16="http://schemas.microsoft.com/office/drawing/2014/main" id="{367F5D34-DC1B-4FFE-B9AC-6C80355992C2}"/>
              </a:ext>
            </a:extLst>
          </p:cNvPr>
          <p:cNvSpPr>
            <a:spLocks noGrp="1"/>
          </p:cNvSpPr>
          <p:nvPr>
            <p:ph idx="1"/>
          </p:nvPr>
        </p:nvSpPr>
        <p:spPr>
          <a:xfrm>
            <a:off x="2884516" y="1318758"/>
            <a:ext cx="8469284" cy="46519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5E76C802-3177-46DB-8B12-5E702D64C0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94" y="5707358"/>
            <a:ext cx="2021046" cy="779795"/>
          </a:xfrm>
          <a:prstGeom prst="rect">
            <a:avLst/>
          </a:prstGeom>
        </p:spPr>
      </p:pic>
    </p:spTree>
    <p:extLst>
      <p:ext uri="{BB962C8B-B14F-4D97-AF65-F5344CB8AC3E}">
        <p14:creationId xmlns:p14="http://schemas.microsoft.com/office/powerpoint/2010/main" val="2474788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ontent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6DAB832-6CAF-44C8-80B2-11815C0E53FB}"/>
              </a:ext>
            </a:extLst>
          </p:cNvPr>
          <p:cNvPicPr>
            <a:picLocks noChangeAspect="1"/>
          </p:cNvPicPr>
          <p:nvPr/>
        </p:nvPicPr>
        <p:blipFill>
          <a:blip r:embed="rId2">
            <a:clrChange>
              <a:clrFrom>
                <a:srgbClr val="FFFFFF"/>
              </a:clrFrom>
              <a:clrTo>
                <a:srgbClr val="FFFFFF">
                  <a:alpha val="0"/>
                </a:srgbClr>
              </a:clrTo>
            </a:clrChange>
            <a:alphaModFix amt="7000"/>
            <a:extLst>
              <a:ext uri="{BEBA8EAE-BF5A-486C-A8C5-ECC9F3942E4B}">
                <a14:imgProps xmlns:a14="http://schemas.microsoft.com/office/drawing/2010/main">
                  <a14:imgLayer r:embed="rId3">
                    <a14:imgEffect>
                      <a14:saturation sat="322000"/>
                    </a14:imgEffect>
                  </a14:imgLayer>
                </a14:imgProps>
              </a:ext>
            </a:extLst>
          </a:blip>
          <a:stretch>
            <a:fillRect/>
          </a:stretch>
        </p:blipFill>
        <p:spPr>
          <a:xfrm>
            <a:off x="4585014" y="1633981"/>
            <a:ext cx="5137852" cy="5137852"/>
          </a:xfrm>
          <a:prstGeom prst="rect">
            <a:avLst/>
          </a:prstGeom>
        </p:spPr>
      </p:pic>
      <p:sp>
        <p:nvSpPr>
          <p:cNvPr id="2" name="Title 1">
            <a:extLst>
              <a:ext uri="{FF2B5EF4-FFF2-40B4-BE49-F238E27FC236}">
                <a16:creationId xmlns:a16="http://schemas.microsoft.com/office/drawing/2014/main" id="{3A1BC072-9281-44AA-89A3-01C31296CC32}"/>
              </a:ext>
            </a:extLst>
          </p:cNvPr>
          <p:cNvSpPr>
            <a:spLocks noGrp="1"/>
          </p:cNvSpPr>
          <p:nvPr>
            <p:ph type="title"/>
          </p:nvPr>
        </p:nvSpPr>
        <p:spPr>
          <a:xfrm>
            <a:off x="669739" y="364887"/>
            <a:ext cx="8469283" cy="797404"/>
          </a:xfrm>
        </p:spPr>
        <p:txBody>
          <a:bodyPr/>
          <a:lstStyle>
            <a:lvl1pPr>
              <a:defRPr>
                <a:latin typeface="+mn-lt"/>
              </a:defRPr>
            </a:lvl1pPr>
          </a:lstStyle>
          <a:p>
            <a:r>
              <a:rPr lang="en-US"/>
              <a:t>Click to edit Master title style</a:t>
            </a:r>
            <a:endParaRPr lang="en-US" dirty="0"/>
          </a:p>
        </p:txBody>
      </p:sp>
      <p:pic>
        <p:nvPicPr>
          <p:cNvPr id="6" name="Picture 4" descr="UHnoYATP primary_WHITE.png">
            <a:extLst>
              <a:ext uri="{FF2B5EF4-FFF2-40B4-BE49-F238E27FC236}">
                <a16:creationId xmlns:a16="http://schemas.microsoft.com/office/drawing/2014/main" id="{83F14ED6-275D-46BE-AD35-97197E5DCA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93627" y="6132514"/>
            <a:ext cx="168709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093C8FD-7C04-44C4-905C-E61DF8460AC6}"/>
              </a:ext>
            </a:extLst>
          </p:cNvPr>
          <p:cNvSpPr/>
          <p:nvPr/>
        </p:nvSpPr>
        <p:spPr>
          <a:xfrm>
            <a:off x="9947563" y="0"/>
            <a:ext cx="2244437" cy="6858000"/>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59CA0A5E-3B2C-4768-B24D-E242C9AA7618}"/>
              </a:ext>
            </a:extLst>
          </p:cNvPr>
          <p:cNvSpPr/>
          <p:nvPr/>
        </p:nvSpPr>
        <p:spPr>
          <a:xfrm>
            <a:off x="9947563" y="2292350"/>
            <a:ext cx="2244437" cy="76358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5810DF83-B8EB-4CEB-815C-D972774EDD5C}"/>
              </a:ext>
            </a:extLst>
          </p:cNvPr>
          <p:cNvSpPr/>
          <p:nvPr/>
        </p:nvSpPr>
        <p:spPr>
          <a:xfrm>
            <a:off x="9947563" y="763589"/>
            <a:ext cx="2244437" cy="763587"/>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44B215F0-57E5-4CD0-9CA1-13F3D8F991A2}"/>
              </a:ext>
            </a:extLst>
          </p:cNvPr>
          <p:cNvSpPr/>
          <p:nvPr/>
        </p:nvSpPr>
        <p:spPr>
          <a:xfrm>
            <a:off x="9947563" y="5330825"/>
            <a:ext cx="2244437" cy="76358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CF68313E-F5E8-40D2-9DB5-268B6FC49410}"/>
              </a:ext>
            </a:extLst>
          </p:cNvPr>
          <p:cNvSpPr/>
          <p:nvPr/>
        </p:nvSpPr>
        <p:spPr>
          <a:xfrm>
            <a:off x="9947563" y="3821114"/>
            <a:ext cx="2244437" cy="763587"/>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Content Placeholder 2">
            <a:extLst>
              <a:ext uri="{FF2B5EF4-FFF2-40B4-BE49-F238E27FC236}">
                <a16:creationId xmlns:a16="http://schemas.microsoft.com/office/drawing/2014/main" id="{367F5D34-DC1B-4FFE-B9AC-6C80355992C2}"/>
              </a:ext>
            </a:extLst>
          </p:cNvPr>
          <p:cNvSpPr>
            <a:spLocks noGrp="1"/>
          </p:cNvSpPr>
          <p:nvPr>
            <p:ph idx="1"/>
          </p:nvPr>
        </p:nvSpPr>
        <p:spPr>
          <a:xfrm>
            <a:off x="669738" y="1318758"/>
            <a:ext cx="8469284" cy="46519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5E76C802-3177-46DB-8B12-5E702D64C0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9258" y="5707358"/>
            <a:ext cx="2021046" cy="779795"/>
          </a:xfrm>
          <a:prstGeom prst="rect">
            <a:avLst/>
          </a:prstGeom>
        </p:spPr>
      </p:pic>
      <p:sp>
        <p:nvSpPr>
          <p:cNvPr id="14" name="Slide Number Placeholder 4">
            <a:extLst>
              <a:ext uri="{FF2B5EF4-FFF2-40B4-BE49-F238E27FC236}">
                <a16:creationId xmlns:a16="http://schemas.microsoft.com/office/drawing/2014/main" id="{FF5C349D-A788-4923-8EC4-323089E3D311}"/>
              </a:ext>
            </a:extLst>
          </p:cNvPr>
          <p:cNvSpPr>
            <a:spLocks noGrp="1"/>
          </p:cNvSpPr>
          <p:nvPr>
            <p:ph type="sldNum" sz="quarter" idx="12"/>
          </p:nvPr>
        </p:nvSpPr>
        <p:spPr>
          <a:xfrm>
            <a:off x="669738" y="6304590"/>
            <a:ext cx="2743200" cy="365125"/>
          </a:xfrm>
        </p:spPr>
        <p:txBody>
          <a:bodyPr/>
          <a:lstStyle/>
          <a:p>
            <a:fld id="{5DAD2D5A-63D4-4764-812C-7B8BDA2C77FC}" type="slidenum">
              <a:rPr lang="en-US" smtClean="0"/>
              <a:t>‹#›</a:t>
            </a:fld>
            <a:endParaRPr lang="en-US"/>
          </a:p>
        </p:txBody>
      </p:sp>
    </p:spTree>
    <p:extLst>
      <p:ext uri="{BB962C8B-B14F-4D97-AF65-F5344CB8AC3E}">
        <p14:creationId xmlns:p14="http://schemas.microsoft.com/office/powerpoint/2010/main" val="2030272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02421B-DB9E-4796-A9D1-335D289EAE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B33B6D3-2D88-4587-A8BC-1A756C662C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3A8114C-91D8-43E3-9678-975B4D4B78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D797F-5D6D-4773-BB2B-39E9E050E35C}" type="datetime1">
              <a:rPr lang="en-US" smtClean="0"/>
              <a:t>9/22/2019</a:t>
            </a:fld>
            <a:endParaRPr lang="en-US"/>
          </a:p>
        </p:txBody>
      </p:sp>
      <p:sp>
        <p:nvSpPr>
          <p:cNvPr id="5" name="Footer Placeholder 4">
            <a:extLst>
              <a:ext uri="{FF2B5EF4-FFF2-40B4-BE49-F238E27FC236}">
                <a16:creationId xmlns:a16="http://schemas.microsoft.com/office/drawing/2014/main" id="{84F388B7-5FD3-4158-9764-147BF5A337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DD1A53-E792-44BB-89D6-B57545B6C8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AD2D5A-63D4-4764-812C-7B8BDA2C77FC}" type="slidenum">
              <a:rPr lang="en-US" smtClean="0"/>
              <a:t>‹#›</a:t>
            </a:fld>
            <a:endParaRPr lang="en-US"/>
          </a:p>
        </p:txBody>
      </p:sp>
      <p:sp>
        <p:nvSpPr>
          <p:cNvPr id="7" name="TextBox 6">
            <a:extLst>
              <a:ext uri="{FF2B5EF4-FFF2-40B4-BE49-F238E27FC236}">
                <a16:creationId xmlns:a16="http://schemas.microsoft.com/office/drawing/2014/main" id="{65C941ED-8551-40F1-9D8D-629734FE6A03}"/>
              </a:ext>
            </a:extLst>
          </p:cNvPr>
          <p:cNvSpPr txBox="1"/>
          <p:nvPr/>
        </p:nvSpPr>
        <p:spPr>
          <a:xfrm>
            <a:off x="6359063" y="6961387"/>
            <a:ext cx="4994737" cy="307777"/>
          </a:xfrm>
          <a:prstGeom prst="rect">
            <a:avLst/>
          </a:prstGeom>
          <a:noFill/>
        </p:spPr>
        <p:txBody>
          <a:bodyPr wrap="square" rtlCol="0">
            <a:spAutoFit/>
          </a:bodyPr>
          <a:lstStyle/>
          <a:p>
            <a:r>
              <a:rPr lang="en-US" sz="1400" dirty="0">
                <a:solidFill>
                  <a:schemeClr val="bg1">
                    <a:lumMod val="65000"/>
                  </a:schemeClr>
                </a:solidFill>
              </a:rPr>
              <a:t>UH SLIDES TEMPLATE COPY RIGHT RESERVED FOR QIUYANG SHEN</a:t>
            </a:r>
          </a:p>
        </p:txBody>
      </p:sp>
    </p:spTree>
    <p:extLst>
      <p:ext uri="{BB962C8B-B14F-4D97-AF65-F5344CB8AC3E}">
        <p14:creationId xmlns:p14="http://schemas.microsoft.com/office/powerpoint/2010/main" val="162910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7"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85.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6.png"/><Relationship Id="rId7" Type="http://schemas.openxmlformats.org/officeDocument/2006/relationships/diagramLayout" Target="../diagrams/layout1.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Data" Target="../diagrams/data1.xml"/><Relationship Id="rId11" Type="http://schemas.openxmlformats.org/officeDocument/2006/relationships/image" Target="../media/image19.png"/><Relationship Id="rId5" Type="http://schemas.openxmlformats.org/officeDocument/2006/relationships/image" Target="../media/image18.png"/><Relationship Id="rId10" Type="http://schemas.microsoft.com/office/2007/relationships/diagramDrawing" Target="../diagrams/drawing1.xml"/><Relationship Id="rId4" Type="http://schemas.openxmlformats.org/officeDocument/2006/relationships/image" Target="../media/image17.png"/><Relationship Id="rId9"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110.png"/><Relationship Id="rId12" Type="http://schemas.openxmlformats.org/officeDocument/2006/relationships/image" Target="../media/image25.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 Id="rId11" Type="http://schemas.openxmlformats.org/officeDocument/2006/relationships/image" Target="../media/image24.png"/><Relationship Id="rId10" Type="http://schemas.openxmlformats.org/officeDocument/2006/relationships/image" Target="../media/image23.jpeg"/><Relationship Id="rId9"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7"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9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43.gif"/><Relationship Id="rId5" Type="http://schemas.openxmlformats.org/officeDocument/2006/relationships/image" Target="../media/image9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0.png"/><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511.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76.jpeg"/><Relationship Id="rId1" Type="http://schemas.openxmlformats.org/officeDocument/2006/relationships/slideLayout" Target="../slideLayouts/slideLayout16.xml"/><Relationship Id="rId4" Type="http://schemas.openxmlformats.org/officeDocument/2006/relationships/image" Target="../media/image77.gif"/></Relationships>
</file>

<file path=ppt/slides/_rels/slide5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Layout" Target="../slideLayouts/slideLayout17.xml"/><Relationship Id="rId5" Type="http://schemas.openxmlformats.org/officeDocument/2006/relationships/image" Target="../media/image81.png"/><Relationship Id="rId4" Type="http://schemas.openxmlformats.org/officeDocument/2006/relationships/image" Target="../media/image80.emf"/></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C1A7F-0DEC-43B5-8DD6-4368DA5E3A63}"/>
              </a:ext>
            </a:extLst>
          </p:cNvPr>
          <p:cNvSpPr>
            <a:spLocks noGrp="1"/>
          </p:cNvSpPr>
          <p:nvPr>
            <p:ph type="ctrTitle"/>
          </p:nvPr>
        </p:nvSpPr>
        <p:spPr/>
        <p:txBody>
          <a:bodyPr>
            <a:normAutofit/>
          </a:bodyPr>
          <a:lstStyle/>
          <a:p>
            <a:r>
              <a:rPr lang="en-US" altLang="zh-CN" sz="4000" dirty="0"/>
              <a:t>Statistical Bayesian Inversion of Directional Electromagnetic Logging Data</a:t>
            </a:r>
            <a:endParaRPr lang="en-US" sz="4000" dirty="0"/>
          </a:p>
        </p:txBody>
      </p:sp>
      <p:sp>
        <p:nvSpPr>
          <p:cNvPr id="3" name="Subtitle 2">
            <a:extLst>
              <a:ext uri="{FF2B5EF4-FFF2-40B4-BE49-F238E27FC236}">
                <a16:creationId xmlns:a16="http://schemas.microsoft.com/office/drawing/2014/main" id="{B73E976A-7EA0-49F4-83AF-13676A7EF33E}"/>
              </a:ext>
            </a:extLst>
          </p:cNvPr>
          <p:cNvSpPr>
            <a:spLocks noGrp="1"/>
          </p:cNvSpPr>
          <p:nvPr>
            <p:ph type="subTitle" idx="1"/>
          </p:nvPr>
        </p:nvSpPr>
        <p:spPr>
          <a:xfrm>
            <a:off x="1524000" y="4001272"/>
            <a:ext cx="9144000" cy="1593049"/>
          </a:xfrm>
        </p:spPr>
        <p:txBody>
          <a:bodyPr>
            <a:normAutofit/>
          </a:bodyPr>
          <a:lstStyle/>
          <a:p>
            <a:pPr>
              <a:spcBef>
                <a:spcPts val="0"/>
              </a:spcBef>
            </a:pPr>
            <a:r>
              <a:rPr lang="en-US" sz="2000" dirty="0">
                <a:solidFill>
                  <a:schemeClr val="tx1">
                    <a:lumMod val="75000"/>
                    <a:lumOff val="25000"/>
                  </a:schemeClr>
                </a:solidFill>
              </a:rPr>
              <a:t>Qiuyang Shen</a:t>
            </a:r>
          </a:p>
          <a:p>
            <a:pPr>
              <a:spcBef>
                <a:spcPts val="0"/>
              </a:spcBef>
            </a:pPr>
            <a:r>
              <a:rPr lang="en-US" sz="2000" dirty="0">
                <a:solidFill>
                  <a:schemeClr val="tx1">
                    <a:lumMod val="50000"/>
                    <a:lumOff val="50000"/>
                  </a:schemeClr>
                </a:solidFill>
              </a:rPr>
              <a:t>Advisors: </a:t>
            </a:r>
            <a:r>
              <a:rPr lang="en-US" sz="2000" dirty="0">
                <a:solidFill>
                  <a:schemeClr val="tx1">
                    <a:lumMod val="75000"/>
                    <a:lumOff val="25000"/>
                  </a:schemeClr>
                </a:solidFill>
              </a:rPr>
              <a:t>Dr. Jiefu Chen </a:t>
            </a:r>
            <a:r>
              <a:rPr lang="en-US" sz="2000" dirty="0">
                <a:solidFill>
                  <a:schemeClr val="tx1">
                    <a:lumMod val="50000"/>
                    <a:lumOff val="50000"/>
                  </a:schemeClr>
                </a:solidFill>
              </a:rPr>
              <a:t>and </a:t>
            </a:r>
            <a:r>
              <a:rPr lang="en-US" sz="2000" dirty="0">
                <a:solidFill>
                  <a:schemeClr val="tx1">
                    <a:lumMod val="75000"/>
                    <a:lumOff val="25000"/>
                  </a:schemeClr>
                </a:solidFill>
              </a:rPr>
              <a:t>Dr. Zhu Han</a:t>
            </a:r>
          </a:p>
          <a:p>
            <a:pPr>
              <a:spcBef>
                <a:spcPts val="0"/>
              </a:spcBef>
            </a:pPr>
            <a:endParaRPr lang="en-US" dirty="0">
              <a:solidFill>
                <a:schemeClr val="tx1">
                  <a:lumMod val="50000"/>
                  <a:lumOff val="50000"/>
                </a:schemeClr>
              </a:solidFill>
            </a:endParaRPr>
          </a:p>
          <a:p>
            <a:pPr>
              <a:spcBef>
                <a:spcPts val="0"/>
              </a:spcBef>
            </a:pPr>
            <a:r>
              <a:rPr lang="en-US" sz="2000" dirty="0">
                <a:solidFill>
                  <a:srgbClr val="C3092B"/>
                </a:solidFill>
              </a:rPr>
              <a:t>Ph.D. Dissertation Defense</a:t>
            </a:r>
          </a:p>
          <a:p>
            <a:pPr>
              <a:spcBef>
                <a:spcPts val="0"/>
              </a:spcBef>
            </a:pPr>
            <a:r>
              <a:rPr lang="en-US" sz="2000" dirty="0">
                <a:solidFill>
                  <a:schemeClr val="tx1">
                    <a:lumMod val="50000"/>
                    <a:lumOff val="50000"/>
                  </a:schemeClr>
                </a:solidFill>
              </a:rPr>
              <a:t>September 2019</a:t>
            </a:r>
          </a:p>
        </p:txBody>
      </p:sp>
    </p:spTree>
    <p:extLst>
      <p:ext uri="{BB962C8B-B14F-4D97-AF65-F5344CB8AC3E}">
        <p14:creationId xmlns:p14="http://schemas.microsoft.com/office/powerpoint/2010/main" val="3997401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EF8A9A-98B4-4205-8862-07885A57F028}"/>
              </a:ext>
            </a:extLst>
          </p:cNvPr>
          <p:cNvSpPr>
            <a:spLocks noGrp="1"/>
          </p:cNvSpPr>
          <p:nvPr>
            <p:ph type="title"/>
          </p:nvPr>
        </p:nvSpPr>
        <p:spPr>
          <a:xfrm>
            <a:off x="787349" y="646890"/>
            <a:ext cx="7224442" cy="623455"/>
          </a:xfrm>
        </p:spPr>
        <p:txBody>
          <a:bodyPr>
            <a:noAutofit/>
          </a:bodyPr>
          <a:lstStyle/>
          <a:p>
            <a:r>
              <a:rPr lang="en-US" sz="4000" dirty="0"/>
              <a:t>Definitions and Objective</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BB10D9C-EC34-4632-8716-CDA3F5C043A9}"/>
                  </a:ext>
                </a:extLst>
              </p:cNvPr>
              <p:cNvSpPr>
                <a:spLocks noGrp="1"/>
              </p:cNvSpPr>
              <p:nvPr>
                <p:ph type="body" sz="half" idx="2"/>
              </p:nvPr>
            </p:nvSpPr>
            <p:spPr>
              <a:xfrm>
                <a:off x="787349" y="1897376"/>
                <a:ext cx="5588101" cy="3712727"/>
              </a:xfrm>
            </p:spPr>
            <p:txBody>
              <a:bodyPr/>
              <a:lstStyle/>
              <a:p>
                <a:r>
                  <a:rPr lang="en-US" sz="2400" dirty="0"/>
                  <a:t>Problem notations</a:t>
                </a:r>
              </a:p>
              <a:p>
                <a:pPr>
                  <a:spcBef>
                    <a:spcPts val="600"/>
                  </a:spcBef>
                </a:pPr>
                <a14:m>
                  <m:oMath xmlns:m="http://schemas.openxmlformats.org/officeDocument/2006/math">
                    <m:r>
                      <a:rPr lang="en-US" b="1" i="1" smtClean="0">
                        <a:latin typeface="Cambria Math" panose="02040503050406030204" pitchFamily="18" charset="0"/>
                      </a:rPr>
                      <m:t>𝒅</m:t>
                    </m:r>
                  </m:oMath>
                </a14:m>
                <a:r>
                  <a:rPr lang="en-US" dirty="0">
                    <a:latin typeface="+mj-lt"/>
                  </a:rPr>
                  <a:t>: the vector of EM LWD data</a:t>
                </a:r>
              </a:p>
              <a:p>
                <a:pPr>
                  <a:spcBef>
                    <a:spcPts val="600"/>
                  </a:spcBef>
                  <a:spcAft>
                    <a:spcPts val="600"/>
                  </a:spcAft>
                </a:pPr>
                <a14:m>
                  <m:oMath xmlns:m="http://schemas.openxmlformats.org/officeDocument/2006/math">
                    <m:r>
                      <a:rPr lang="en-US" b="1" i="1" smtClean="0">
                        <a:latin typeface="Cambria Math" panose="02040503050406030204" pitchFamily="18" charset="0"/>
                      </a:rPr>
                      <m:t>𝒎</m:t>
                    </m:r>
                  </m:oMath>
                </a14:m>
                <a:r>
                  <a:rPr lang="en-US" dirty="0"/>
                  <a:t>: </a:t>
                </a:r>
                <a:r>
                  <a:rPr lang="en-US" dirty="0">
                    <a:latin typeface="+mj-lt"/>
                  </a:rPr>
                  <a:t>the vector of earth model parameters</a:t>
                </a:r>
              </a:p>
              <a:p>
                <a:pPr>
                  <a:spcBef>
                    <a:spcPts val="600"/>
                  </a:spcBef>
                </a:pPr>
                <a:r>
                  <a:rPr lang="en-US" b="1" dirty="0"/>
                  <a:t> 	</a:t>
                </a:r>
                <a14:m>
                  <m:oMath xmlns:m="http://schemas.openxmlformats.org/officeDocument/2006/math">
                    <m:r>
                      <a:rPr lang="en-US" b="1" i="1">
                        <a:latin typeface="Cambria Math" panose="02040503050406030204" pitchFamily="18" charset="0"/>
                      </a:rPr>
                      <m:t>𝒎</m:t>
                    </m:r>
                    <m:r>
                      <a:rPr lang="en-US" b="1" i="1" smtClean="0">
                        <a:latin typeface="Cambria Math" panose="02040503050406030204" pitchFamily="18" charset="0"/>
                      </a:rPr>
                      <m:t>=[</m:t>
                    </m:r>
                    <m:r>
                      <a:rPr lang="en-US" b="1" i="1" smtClean="0">
                        <a:latin typeface="Cambria Math" panose="02040503050406030204" pitchFamily="18" charset="0"/>
                      </a:rPr>
                      <m:t>𝒓</m:t>
                    </m:r>
                    <m:r>
                      <a:rPr lang="en-US" b="1" i="1" smtClean="0">
                        <a:latin typeface="Cambria Math" panose="02040503050406030204" pitchFamily="18" charset="0"/>
                      </a:rPr>
                      <m:t>;</m:t>
                    </m:r>
                    <m:r>
                      <a:rPr lang="en-US" b="1" i="1" smtClean="0">
                        <a:latin typeface="Cambria Math" panose="02040503050406030204" pitchFamily="18" charset="0"/>
                      </a:rPr>
                      <m:t>𝒛</m:t>
                    </m:r>
                    <m:r>
                      <a:rPr lang="en-US" b="1" i="1" smtClean="0">
                        <a:latin typeface="Cambria Math" panose="02040503050406030204" pitchFamily="18" charset="0"/>
                      </a:rPr>
                      <m:t>]</m:t>
                    </m:r>
                  </m:oMath>
                </a14:m>
                <a:endParaRPr lang="en-US" b="1" i="1" dirty="0">
                  <a:latin typeface="Cambria Math" panose="02040503050406030204" pitchFamily="18" charset="0"/>
                </a:endParaRPr>
              </a:p>
              <a:p>
                <a:pPr>
                  <a:spcBef>
                    <a:spcPts val="600"/>
                  </a:spcBef>
                </a:pPr>
                <a:r>
                  <a:rPr lang="en-US" b="1" dirty="0">
                    <a:solidFill>
                      <a:prstClr val="black"/>
                    </a:solidFill>
                  </a:rPr>
                  <a:t>	</a:t>
                </a:r>
                <a14:m>
                  <m:oMath xmlns:m="http://schemas.openxmlformats.org/officeDocument/2006/math">
                    <m:r>
                      <a:rPr lang="en-US" b="1" i="1" smtClean="0">
                        <a:solidFill>
                          <a:prstClr val="black"/>
                        </a:solidFill>
                        <a:latin typeface="Cambria Math" panose="02040503050406030204" pitchFamily="18" charset="0"/>
                      </a:rPr>
                      <m:t>𝒓</m:t>
                    </m:r>
                  </m:oMath>
                </a14:m>
                <a:r>
                  <a:rPr lang="en-US" dirty="0">
                    <a:solidFill>
                      <a:prstClr val="black"/>
                    </a:solidFill>
                    <a:latin typeface="Calibri Light" panose="020F0302020204030204"/>
                  </a:rPr>
                  <a:t>: a vector of resistivity values</a:t>
                </a:r>
              </a:p>
              <a:p>
                <a:pPr>
                  <a:spcBef>
                    <a:spcPts val="0"/>
                  </a:spcBef>
                </a:pPr>
                <a:r>
                  <a:rPr lang="en-US" b="1" dirty="0">
                    <a:solidFill>
                      <a:prstClr val="black"/>
                    </a:solidFill>
                  </a:rPr>
                  <a:t>	</a:t>
                </a:r>
                <a14:m>
                  <m:oMath xmlns:m="http://schemas.openxmlformats.org/officeDocument/2006/math">
                    <m:r>
                      <a:rPr lang="en-US" b="1" i="1" smtClean="0">
                        <a:solidFill>
                          <a:prstClr val="black"/>
                        </a:solidFill>
                        <a:latin typeface="Cambria Math" panose="02040503050406030204" pitchFamily="18" charset="0"/>
                      </a:rPr>
                      <m:t>𝒛</m:t>
                    </m:r>
                  </m:oMath>
                </a14:m>
                <a:r>
                  <a:rPr lang="en-US" dirty="0">
                    <a:solidFill>
                      <a:prstClr val="black"/>
                    </a:solidFill>
                    <a:latin typeface="Calibri Light" panose="020F0302020204030204"/>
                  </a:rPr>
                  <a:t>: a vector of the depths of layer interfaces</a:t>
                </a:r>
                <a:endParaRPr lang="en-US" dirty="0"/>
              </a:p>
              <a:p>
                <a:pPr>
                  <a:spcBef>
                    <a:spcPts val="0"/>
                  </a:spcBef>
                </a:pPr>
                <a:r>
                  <a:rPr lang="en-US" b="0" dirty="0">
                    <a:solidFill>
                      <a:prstClr val="black"/>
                    </a:solidFill>
                  </a:rPr>
                  <a:t>	</a:t>
                </a:r>
                <a14:m>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oMath>
                </a14:m>
                <a:r>
                  <a:rPr lang="en-US" dirty="0"/>
                  <a:t>: </a:t>
                </a:r>
                <a:r>
                  <a:rPr lang="en-US" dirty="0">
                    <a:latin typeface="+mj-lt"/>
                  </a:rPr>
                  <a:t>the forward modeling that calculates 	         the EM response given an earth model</a:t>
                </a:r>
                <a:endParaRPr lang="en-US" dirty="0"/>
              </a:p>
            </p:txBody>
          </p:sp>
        </mc:Choice>
        <mc:Fallback xmlns="">
          <p:sp>
            <p:nvSpPr>
              <p:cNvPr id="4" name="Text Placeholder 3">
                <a:extLst>
                  <a:ext uri="{FF2B5EF4-FFF2-40B4-BE49-F238E27FC236}">
                    <a16:creationId xmlns:a16="http://schemas.microsoft.com/office/drawing/2014/main" id="{5BB10D9C-EC34-4632-8716-CDA3F5C043A9}"/>
                  </a:ext>
                </a:extLst>
              </p:cNvPr>
              <p:cNvSpPr>
                <a:spLocks noGrp="1" noRot="1" noChangeAspect="1" noMove="1" noResize="1" noEditPoints="1" noAdjustHandles="1" noChangeArrowheads="1" noChangeShapeType="1" noTextEdit="1"/>
              </p:cNvSpPr>
              <p:nvPr>
                <p:ph type="body" sz="half" idx="2"/>
              </p:nvPr>
            </p:nvSpPr>
            <p:spPr>
              <a:xfrm>
                <a:off x="787349" y="1897376"/>
                <a:ext cx="5588101" cy="3712727"/>
              </a:xfrm>
              <a:blipFill>
                <a:blip r:embed="rId6"/>
                <a:stretch>
                  <a:fillRect l="-1636" t="-2299" r="-545"/>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750F0525-B300-49BC-8E6C-F7936FC8D6D1}"/>
              </a:ext>
            </a:extLst>
          </p:cNvPr>
          <p:cNvSpPr>
            <a:spLocks noGrp="1"/>
          </p:cNvSpPr>
          <p:nvPr>
            <p:ph type="dt" sz="half" idx="10"/>
          </p:nvPr>
        </p:nvSpPr>
        <p:spPr/>
        <p:txBody>
          <a:bodyPr/>
          <a:lstStyle/>
          <a:p>
            <a:fld id="{5F2BD66D-6E58-4325-9D4E-E707A1E4B6F6}" type="datetime1">
              <a:rPr lang="en-US" smtClean="0"/>
              <a:t>9/22/2019</a:t>
            </a:fld>
            <a:endParaRPr lang="en-US"/>
          </a:p>
        </p:txBody>
      </p:sp>
      <p:sp>
        <p:nvSpPr>
          <p:cNvPr id="6" name="Slide Number Placeholder 5">
            <a:extLst>
              <a:ext uri="{FF2B5EF4-FFF2-40B4-BE49-F238E27FC236}">
                <a16:creationId xmlns:a16="http://schemas.microsoft.com/office/drawing/2014/main" id="{78DFF8A1-0C32-4A18-ACD6-BAEC6C7F9BD6}"/>
              </a:ext>
            </a:extLst>
          </p:cNvPr>
          <p:cNvSpPr>
            <a:spLocks noGrp="1"/>
          </p:cNvSpPr>
          <p:nvPr>
            <p:ph type="sldNum" sz="quarter" idx="12"/>
          </p:nvPr>
        </p:nvSpPr>
        <p:spPr/>
        <p:txBody>
          <a:bodyPr/>
          <a:lstStyle/>
          <a:p>
            <a:fld id="{5DAD2D5A-63D4-4764-812C-7B8BDA2C77FC}" type="slidenum">
              <a:rPr lang="en-US" smtClean="0"/>
              <a:t>10</a:t>
            </a:fld>
            <a:endParaRPr lang="en-US"/>
          </a:p>
        </p:txBody>
      </p:sp>
      <mc:AlternateContent xmlns:mc="http://schemas.openxmlformats.org/markup-compatibility/2006" xmlns:a14="http://schemas.microsoft.com/office/drawing/2010/main">
        <mc:Choice Requires="a14">
          <p:sp>
            <p:nvSpPr>
              <p:cNvPr id="11" name="Text Placeholder 3">
                <a:extLst>
                  <a:ext uri="{FF2B5EF4-FFF2-40B4-BE49-F238E27FC236}">
                    <a16:creationId xmlns:a16="http://schemas.microsoft.com/office/drawing/2014/main" id="{E556833E-7264-4618-AE36-6C15B45CF48F}"/>
                  </a:ext>
                </a:extLst>
              </p:cNvPr>
              <p:cNvSpPr txBox="1">
                <a:spLocks/>
              </p:cNvSpPr>
              <p:nvPr/>
            </p:nvSpPr>
            <p:spPr>
              <a:xfrm>
                <a:off x="6693070" y="1897376"/>
                <a:ext cx="4428670" cy="16918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t>Problem objective</a:t>
                </a:r>
              </a:p>
              <a:p>
                <a:r>
                  <a:rPr lang="en-US" dirty="0">
                    <a:latin typeface="+mj-lt"/>
                  </a:rPr>
                  <a:t>Given the EM measurements </a:t>
                </a:r>
                <a14:m>
                  <m:oMath xmlns:m="http://schemas.openxmlformats.org/officeDocument/2006/math">
                    <m:r>
                      <a:rPr lang="en-US" b="1" i="1">
                        <a:latin typeface="Cambria Math" panose="02040503050406030204" pitchFamily="18" charset="0"/>
                      </a:rPr>
                      <m:t>𝒅</m:t>
                    </m:r>
                  </m:oMath>
                </a14:m>
                <a:r>
                  <a:rPr lang="en-US" dirty="0">
                    <a:latin typeface="+mj-lt"/>
                  </a:rPr>
                  <a:t>, find </a:t>
                </a:r>
                <a:r>
                  <a:rPr lang="en-US" dirty="0">
                    <a:solidFill>
                      <a:srgbClr val="C3092B"/>
                    </a:solidFill>
                    <a:latin typeface="+mj-lt"/>
                  </a:rPr>
                  <a:t>an earth model </a:t>
                </a:r>
                <a14:m>
                  <m:oMath xmlns:m="http://schemas.openxmlformats.org/officeDocument/2006/math">
                    <m:r>
                      <a:rPr lang="en-US" b="1" i="1">
                        <a:solidFill>
                          <a:srgbClr val="C3092B"/>
                        </a:solidFill>
                        <a:latin typeface="Cambria Math" panose="02040503050406030204" pitchFamily="18" charset="0"/>
                      </a:rPr>
                      <m:t>𝒎</m:t>
                    </m:r>
                  </m:oMath>
                </a14:m>
                <a:r>
                  <a:rPr lang="en-US" dirty="0">
                    <a:solidFill>
                      <a:srgbClr val="C3092B"/>
                    </a:solidFill>
                    <a:latin typeface="+mj-lt"/>
                  </a:rPr>
                  <a:t> or the distribution of its parameters </a:t>
                </a:r>
                <a:r>
                  <a:rPr lang="en-US" dirty="0">
                    <a:latin typeface="+mj-lt"/>
                  </a:rPr>
                  <a:t>where a certain model minimizes the data misfit </a:t>
                </a:r>
                <a14:m>
                  <m:oMath xmlns:m="http://schemas.openxmlformats.org/officeDocument/2006/math">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b="1" i="1">
                                <a:latin typeface="Cambria Math" panose="02040503050406030204" pitchFamily="18" charset="0"/>
                              </a:rPr>
                              <m:t>𝒅</m:t>
                            </m:r>
                            <m:r>
                              <a:rPr lang="en-US" i="1">
                                <a:latin typeface="Cambria Math" panose="02040503050406030204" pitchFamily="18" charset="0"/>
                              </a:rPr>
                              <m:t>−</m:t>
                            </m:r>
                            <m:r>
                              <a:rPr lang="en-US" i="1">
                                <a:latin typeface="Cambria Math" panose="02040503050406030204" pitchFamily="18" charset="0"/>
                              </a:rPr>
                              <m:t>𝐹</m:t>
                            </m:r>
                            <m:r>
                              <a:rPr lang="en-US" i="1">
                                <a:latin typeface="Cambria Math" panose="02040503050406030204" pitchFamily="18" charset="0"/>
                              </a:rPr>
                              <m:t>(</m:t>
                            </m:r>
                            <m:r>
                              <a:rPr lang="en-US" b="1" i="1">
                                <a:latin typeface="Cambria Math" panose="02040503050406030204" pitchFamily="18" charset="0"/>
                              </a:rPr>
                              <m:t>𝒎</m:t>
                            </m:r>
                            <m:r>
                              <a:rPr lang="en-US" i="1">
                                <a:latin typeface="Cambria Math" panose="02040503050406030204" pitchFamily="18" charset="0"/>
                              </a:rPr>
                              <m:t>)</m:t>
                            </m:r>
                          </m:e>
                        </m:d>
                      </m:e>
                      <m:sup>
                        <m:r>
                          <a:rPr lang="en-US" i="1">
                            <a:latin typeface="Cambria Math" panose="02040503050406030204" pitchFamily="18" charset="0"/>
                          </a:rPr>
                          <m:t>2</m:t>
                        </m:r>
                      </m:sup>
                    </m:sSup>
                  </m:oMath>
                </a14:m>
                <a:endParaRPr lang="en-US" dirty="0">
                  <a:latin typeface="+mj-lt"/>
                </a:endParaRPr>
              </a:p>
            </p:txBody>
          </p:sp>
        </mc:Choice>
        <mc:Fallback xmlns="">
          <p:sp>
            <p:nvSpPr>
              <p:cNvPr id="11" name="Text Placeholder 3">
                <a:extLst>
                  <a:ext uri="{FF2B5EF4-FFF2-40B4-BE49-F238E27FC236}">
                    <a16:creationId xmlns:a16="http://schemas.microsoft.com/office/drawing/2014/main" id="{E556833E-7264-4618-AE36-6C15B45CF48F}"/>
                  </a:ext>
                </a:extLst>
              </p:cNvPr>
              <p:cNvSpPr txBox="1">
                <a:spLocks noRot="1" noChangeAspect="1" noMove="1" noResize="1" noEditPoints="1" noAdjustHandles="1" noChangeArrowheads="1" noChangeShapeType="1" noTextEdit="1"/>
              </p:cNvSpPr>
              <p:nvPr/>
            </p:nvSpPr>
            <p:spPr>
              <a:xfrm>
                <a:off x="6693070" y="1897376"/>
                <a:ext cx="4428670" cy="1691860"/>
              </a:xfrm>
              <a:prstGeom prst="rect">
                <a:avLst/>
              </a:prstGeom>
              <a:blipFill>
                <a:blip r:embed="rId7"/>
                <a:stretch>
                  <a:fillRect l="-2204" t="-5036" b="-3597"/>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B0D0806-6A4A-4725-BDAA-7334674C9B5A}"/>
              </a:ext>
            </a:extLst>
          </p:cNvPr>
          <p:cNvPicPr>
            <a:picLocks noChangeAspect="1"/>
          </p:cNvPicPr>
          <p:nvPr/>
        </p:nvPicPr>
        <p:blipFill>
          <a:blip r:embed="rId8"/>
          <a:stretch>
            <a:fillRect/>
          </a:stretch>
        </p:blipFill>
        <p:spPr>
          <a:xfrm>
            <a:off x="7090353" y="1031240"/>
            <a:ext cx="4574239" cy="5019040"/>
          </a:xfrm>
          <a:prstGeom prst="rect">
            <a:avLst/>
          </a:prstGeom>
        </p:spPr>
      </p:pic>
    </p:spTree>
    <p:extLst>
      <p:ext uri="{BB962C8B-B14F-4D97-AF65-F5344CB8AC3E}">
        <p14:creationId xmlns:p14="http://schemas.microsoft.com/office/powerpoint/2010/main" val="122050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63A4C72-0746-4B10-BA21-948C385F7AFD}"/>
              </a:ext>
            </a:extLst>
          </p:cNvPr>
          <p:cNvPicPr>
            <a:picLocks noChangeAspect="1"/>
          </p:cNvPicPr>
          <p:nvPr/>
        </p:nvPicPr>
        <p:blipFill>
          <a:blip r:embed="rId3"/>
          <a:stretch>
            <a:fillRect/>
          </a:stretch>
        </p:blipFill>
        <p:spPr>
          <a:xfrm>
            <a:off x="685800" y="4091022"/>
            <a:ext cx="3840480" cy="850492"/>
          </a:xfrm>
          <a:prstGeom prst="rect">
            <a:avLst/>
          </a:prstGeom>
        </p:spPr>
      </p:pic>
      <p:sp>
        <p:nvSpPr>
          <p:cNvPr id="7" name="Title 6">
            <a:extLst>
              <a:ext uri="{FF2B5EF4-FFF2-40B4-BE49-F238E27FC236}">
                <a16:creationId xmlns:a16="http://schemas.microsoft.com/office/drawing/2014/main" id="{77EF8A9A-98B4-4205-8862-07885A57F028}"/>
              </a:ext>
            </a:extLst>
          </p:cNvPr>
          <p:cNvSpPr>
            <a:spLocks noGrp="1"/>
          </p:cNvSpPr>
          <p:nvPr>
            <p:ph type="title"/>
          </p:nvPr>
        </p:nvSpPr>
        <p:spPr/>
        <p:txBody>
          <a:bodyPr/>
          <a:lstStyle/>
          <a:p>
            <a:r>
              <a:rPr lang="en-US" dirty="0"/>
              <a:t>Challenge I - nonlinearity</a:t>
            </a:r>
          </a:p>
        </p:txBody>
      </p:sp>
      <p:sp>
        <p:nvSpPr>
          <p:cNvPr id="5" name="Date Placeholder 4">
            <a:extLst>
              <a:ext uri="{FF2B5EF4-FFF2-40B4-BE49-F238E27FC236}">
                <a16:creationId xmlns:a16="http://schemas.microsoft.com/office/drawing/2014/main" id="{750F0525-B300-49BC-8E6C-F7936FC8D6D1}"/>
              </a:ext>
            </a:extLst>
          </p:cNvPr>
          <p:cNvSpPr>
            <a:spLocks noGrp="1"/>
          </p:cNvSpPr>
          <p:nvPr>
            <p:ph type="dt" sz="half" idx="10"/>
          </p:nvPr>
        </p:nvSpPr>
        <p:spPr/>
        <p:txBody>
          <a:bodyPr/>
          <a:lstStyle/>
          <a:p>
            <a:fld id="{5F2BD66D-6E58-4325-9D4E-E707A1E4B6F6}" type="datetime1">
              <a:rPr lang="en-US" smtClean="0"/>
              <a:t>9/22/2019</a:t>
            </a:fld>
            <a:endParaRPr lang="en-US"/>
          </a:p>
        </p:txBody>
      </p:sp>
      <p:sp>
        <p:nvSpPr>
          <p:cNvPr id="6" name="Slide Number Placeholder 5">
            <a:extLst>
              <a:ext uri="{FF2B5EF4-FFF2-40B4-BE49-F238E27FC236}">
                <a16:creationId xmlns:a16="http://schemas.microsoft.com/office/drawing/2014/main" id="{78DFF8A1-0C32-4A18-ACD6-BAEC6C7F9BD6}"/>
              </a:ext>
            </a:extLst>
          </p:cNvPr>
          <p:cNvSpPr>
            <a:spLocks noGrp="1"/>
          </p:cNvSpPr>
          <p:nvPr>
            <p:ph type="sldNum" sz="quarter" idx="12"/>
          </p:nvPr>
        </p:nvSpPr>
        <p:spPr/>
        <p:txBody>
          <a:bodyPr/>
          <a:lstStyle/>
          <a:p>
            <a:fld id="{5DAD2D5A-63D4-4764-812C-7B8BDA2C77FC}" type="slidenum">
              <a:rPr lang="en-US" smtClean="0"/>
              <a:t>11</a:t>
            </a:fld>
            <a:endParaRPr lang="en-US"/>
          </a:p>
        </p:txBody>
      </p:sp>
      <p:pic>
        <p:nvPicPr>
          <p:cNvPr id="4" name="Picture 3">
            <a:extLst>
              <a:ext uri="{FF2B5EF4-FFF2-40B4-BE49-F238E27FC236}">
                <a16:creationId xmlns:a16="http://schemas.microsoft.com/office/drawing/2014/main" id="{0781333A-241D-43DC-A393-A94688A56382}"/>
              </a:ext>
            </a:extLst>
          </p:cNvPr>
          <p:cNvPicPr>
            <a:picLocks/>
          </p:cNvPicPr>
          <p:nvPr/>
        </p:nvPicPr>
        <p:blipFill>
          <a:blip r:embed="rId4"/>
          <a:stretch>
            <a:fillRect/>
          </a:stretch>
        </p:blipFill>
        <p:spPr>
          <a:xfrm>
            <a:off x="685801" y="3634400"/>
            <a:ext cx="3840480" cy="1828800"/>
          </a:xfrm>
          <a:prstGeom prst="rect">
            <a:avLst/>
          </a:prstGeom>
        </p:spPr>
      </p:pic>
      <p:pic>
        <p:nvPicPr>
          <p:cNvPr id="15" name="Picture 14">
            <a:extLst>
              <a:ext uri="{FF2B5EF4-FFF2-40B4-BE49-F238E27FC236}">
                <a16:creationId xmlns:a16="http://schemas.microsoft.com/office/drawing/2014/main" id="{2E2745DD-2898-4C3D-A9F9-B9377E838229}"/>
              </a:ext>
            </a:extLst>
          </p:cNvPr>
          <p:cNvPicPr>
            <a:picLocks/>
          </p:cNvPicPr>
          <p:nvPr/>
        </p:nvPicPr>
        <p:blipFill>
          <a:blip r:embed="rId5"/>
          <a:stretch>
            <a:fillRect/>
          </a:stretch>
        </p:blipFill>
        <p:spPr>
          <a:xfrm>
            <a:off x="685799" y="3648250"/>
            <a:ext cx="3840480" cy="1828800"/>
          </a:xfrm>
          <a:prstGeom prst="rect">
            <a:avLst/>
          </a:prstGeom>
        </p:spPr>
      </p:pic>
      <p:graphicFrame>
        <p:nvGraphicFramePr>
          <p:cNvPr id="3" name="Diagram 2">
            <a:extLst>
              <a:ext uri="{FF2B5EF4-FFF2-40B4-BE49-F238E27FC236}">
                <a16:creationId xmlns:a16="http://schemas.microsoft.com/office/drawing/2014/main" id="{C375A792-F0DA-47A9-8F78-42806D6EBB81}"/>
              </a:ext>
            </a:extLst>
          </p:cNvPr>
          <p:cNvGraphicFramePr/>
          <p:nvPr>
            <p:extLst>
              <p:ext uri="{D42A27DB-BD31-4B8C-83A1-F6EECF244321}">
                <p14:modId xmlns:p14="http://schemas.microsoft.com/office/powerpoint/2010/main" val="182238892"/>
              </p:ext>
            </p:extLst>
          </p:nvPr>
        </p:nvGraphicFramePr>
        <p:xfrm>
          <a:off x="685800" y="1735418"/>
          <a:ext cx="10820400" cy="180980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8" name="Group 17">
            <a:extLst>
              <a:ext uri="{FF2B5EF4-FFF2-40B4-BE49-F238E27FC236}">
                <a16:creationId xmlns:a16="http://schemas.microsoft.com/office/drawing/2014/main" id="{0EEA8BE5-3897-48D7-AC69-29DD3044B868}"/>
              </a:ext>
            </a:extLst>
          </p:cNvPr>
          <p:cNvGrpSpPr/>
          <p:nvPr/>
        </p:nvGrpSpPr>
        <p:grpSpPr>
          <a:xfrm>
            <a:off x="8042966" y="3429000"/>
            <a:ext cx="3463234" cy="1927270"/>
            <a:chOff x="8042966" y="3682733"/>
            <a:chExt cx="3463234" cy="1927270"/>
          </a:xfrm>
        </p:grpSpPr>
        <p:grpSp>
          <p:nvGrpSpPr>
            <p:cNvPr id="8" name="Group 7">
              <a:extLst>
                <a:ext uri="{FF2B5EF4-FFF2-40B4-BE49-F238E27FC236}">
                  <a16:creationId xmlns:a16="http://schemas.microsoft.com/office/drawing/2014/main" id="{6A76E5DC-1B69-4F75-9D7C-B011338FA122}"/>
                </a:ext>
              </a:extLst>
            </p:cNvPr>
            <p:cNvGrpSpPr/>
            <p:nvPr/>
          </p:nvGrpSpPr>
          <p:grpSpPr>
            <a:xfrm rot="5400000">
              <a:off x="10232299" y="3645501"/>
              <a:ext cx="438502" cy="512965"/>
              <a:chOff x="8071521" y="697011"/>
              <a:chExt cx="438502" cy="512965"/>
            </a:xfrm>
          </p:grpSpPr>
          <p:sp>
            <p:nvSpPr>
              <p:cNvPr id="9" name="Arrow: Right 8">
                <a:extLst>
                  <a:ext uri="{FF2B5EF4-FFF2-40B4-BE49-F238E27FC236}">
                    <a16:creationId xmlns:a16="http://schemas.microsoft.com/office/drawing/2014/main" id="{16417DE4-3524-499A-85A9-01EFD89CCB10}"/>
                  </a:ext>
                </a:extLst>
              </p:cNvPr>
              <p:cNvSpPr/>
              <p:nvPr/>
            </p:nvSpPr>
            <p:spPr>
              <a:xfrm>
                <a:off x="8071521" y="697011"/>
                <a:ext cx="438502" cy="512965"/>
              </a:xfrm>
              <a:prstGeom prst="rightArrow">
                <a:avLst>
                  <a:gd name="adj1" fmla="val 60000"/>
                  <a:gd name="adj2" fmla="val 50000"/>
                </a:avLst>
              </a:prstGeom>
              <a:solidFill>
                <a:srgbClr val="7B1423"/>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1" name="Arrow: Right 4">
                <a:extLst>
                  <a:ext uri="{FF2B5EF4-FFF2-40B4-BE49-F238E27FC236}">
                    <a16:creationId xmlns:a16="http://schemas.microsoft.com/office/drawing/2014/main" id="{0B207F6C-962A-40C6-A7DF-6C51E4CF6EBD}"/>
                  </a:ext>
                </a:extLst>
              </p:cNvPr>
              <p:cNvSpPr txBox="1"/>
              <p:nvPr/>
            </p:nvSpPr>
            <p:spPr>
              <a:xfrm>
                <a:off x="8071521" y="799604"/>
                <a:ext cx="306951" cy="3077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grpSp>
          <p:nvGrpSpPr>
            <p:cNvPr id="12" name="Group 11">
              <a:extLst>
                <a:ext uri="{FF2B5EF4-FFF2-40B4-BE49-F238E27FC236}">
                  <a16:creationId xmlns:a16="http://schemas.microsoft.com/office/drawing/2014/main" id="{6C204DA8-2544-484E-975B-C84BBE47090A}"/>
                </a:ext>
              </a:extLst>
            </p:cNvPr>
            <p:cNvGrpSpPr/>
            <p:nvPr/>
          </p:nvGrpSpPr>
          <p:grpSpPr>
            <a:xfrm>
              <a:off x="8042966" y="4178778"/>
              <a:ext cx="3463234" cy="1431225"/>
              <a:chOff x="8692044" y="332972"/>
              <a:chExt cx="2068407" cy="1241044"/>
            </a:xfrm>
          </p:grpSpPr>
          <p:sp>
            <p:nvSpPr>
              <p:cNvPr id="13" name="Rectangle: Rounded Corners 12">
                <a:extLst>
                  <a:ext uri="{FF2B5EF4-FFF2-40B4-BE49-F238E27FC236}">
                    <a16:creationId xmlns:a16="http://schemas.microsoft.com/office/drawing/2014/main" id="{95DCE5E1-795F-4016-A123-C16760DB9D87}"/>
                  </a:ext>
                </a:extLst>
              </p:cNvPr>
              <p:cNvSpPr/>
              <p:nvPr/>
            </p:nvSpPr>
            <p:spPr>
              <a:xfrm>
                <a:off x="8692044" y="332972"/>
                <a:ext cx="2068407" cy="1241044"/>
              </a:xfrm>
              <a:prstGeom prst="roundRect">
                <a:avLst>
                  <a:gd name="adj" fmla="val 10000"/>
                </a:avLst>
              </a:prstGeom>
              <a:solidFill>
                <a:srgbClr val="C3092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879B36C4-F24B-45C5-808F-E100A8BDD75B}"/>
                  </a:ext>
                </a:extLst>
              </p:cNvPr>
              <p:cNvSpPr txBox="1"/>
              <p:nvPr/>
            </p:nvSpPr>
            <p:spPr>
              <a:xfrm>
                <a:off x="8728393" y="369321"/>
                <a:ext cx="1995709" cy="11683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defTabSz="800100">
                  <a:lnSpc>
                    <a:spcPct val="90000"/>
                  </a:lnSpc>
                  <a:spcBef>
                    <a:spcPct val="0"/>
                  </a:spcBef>
                  <a:buNone/>
                </a:pPr>
                <a:r>
                  <a:rPr lang="en-US" dirty="0"/>
                  <a:t>The inverse modeling is very complicated where the problem is</a:t>
                </a:r>
              </a:p>
              <a:p>
                <a:pPr marL="285750" lvl="0" indent="-285750" defTabSz="800100">
                  <a:lnSpc>
                    <a:spcPct val="90000"/>
                  </a:lnSpc>
                  <a:spcBef>
                    <a:spcPct val="0"/>
                  </a:spcBef>
                  <a:buFont typeface="Arial" panose="020B0604020202020204" pitchFamily="34" charset="0"/>
                  <a:buChar char="•"/>
                </a:pPr>
                <a:r>
                  <a:rPr lang="en-US" sz="1600" dirty="0"/>
                  <a:t>High dimensional</a:t>
                </a:r>
              </a:p>
              <a:p>
                <a:pPr marL="285750" lvl="0" indent="-285750" defTabSz="800100">
                  <a:lnSpc>
                    <a:spcPct val="90000"/>
                  </a:lnSpc>
                  <a:spcBef>
                    <a:spcPct val="0"/>
                  </a:spcBef>
                  <a:buFont typeface="Arial" panose="020B0604020202020204" pitchFamily="34" charset="0"/>
                  <a:buChar char="•"/>
                </a:pPr>
                <a:r>
                  <a:rPr lang="en-US" sz="1600" kern="1200" dirty="0"/>
                  <a:t>Highly nonlinear in solution space</a:t>
                </a:r>
              </a:p>
              <a:p>
                <a:pPr marL="285750" lvl="0" indent="-285750" defTabSz="800100">
                  <a:lnSpc>
                    <a:spcPct val="90000"/>
                  </a:lnSpc>
                  <a:spcBef>
                    <a:spcPct val="0"/>
                  </a:spcBef>
                  <a:buFont typeface="Arial" panose="020B0604020202020204" pitchFamily="34" charset="0"/>
                  <a:buChar char="•"/>
                </a:pPr>
                <a:r>
                  <a:rPr lang="en-US" sz="1600" dirty="0"/>
                  <a:t>Many local minima</a:t>
                </a:r>
                <a:endParaRPr lang="en-US" sz="1600" kern="1200" dirty="0"/>
              </a:p>
              <a:p>
                <a:pPr marL="285750" lvl="0" indent="-285750" defTabSz="800100">
                  <a:lnSpc>
                    <a:spcPct val="90000"/>
                  </a:lnSpc>
                  <a:spcBef>
                    <a:spcPct val="0"/>
                  </a:spcBef>
                  <a:spcAft>
                    <a:spcPct val="35000"/>
                  </a:spcAft>
                  <a:buFont typeface="Arial" panose="020B0604020202020204" pitchFamily="34" charset="0"/>
                  <a:buChar char="•"/>
                </a:pPr>
                <a:endParaRPr lang="en-US" sz="1800" kern="1200" dirty="0"/>
              </a:p>
            </p:txBody>
          </p:sp>
        </p:grpSp>
      </p:grpSp>
      <p:sp>
        <p:nvSpPr>
          <p:cNvPr id="17" name="TextBox 16">
            <a:extLst>
              <a:ext uri="{FF2B5EF4-FFF2-40B4-BE49-F238E27FC236}">
                <a16:creationId xmlns:a16="http://schemas.microsoft.com/office/drawing/2014/main" id="{7508F644-3179-4579-8436-8BCDE24D5C72}"/>
              </a:ext>
            </a:extLst>
          </p:cNvPr>
          <p:cNvSpPr txBox="1"/>
          <p:nvPr/>
        </p:nvSpPr>
        <p:spPr>
          <a:xfrm>
            <a:off x="628929" y="5517165"/>
            <a:ext cx="4625318" cy="400110"/>
          </a:xfrm>
          <a:prstGeom prst="rect">
            <a:avLst/>
          </a:prstGeom>
          <a:noFill/>
        </p:spPr>
        <p:txBody>
          <a:bodyPr wrap="square" rtlCol="0">
            <a:spAutoFit/>
          </a:bodyPr>
          <a:lstStyle/>
          <a:p>
            <a:r>
              <a:rPr lang="en-US" sz="1000" i="1" dirty="0">
                <a:solidFill>
                  <a:schemeClr val="bg1">
                    <a:lumMod val="75000"/>
                  </a:schemeClr>
                </a:solidFill>
              </a:rPr>
              <a:t>Reference: </a:t>
            </a:r>
            <a:r>
              <a:rPr lang="en-US" sz="1000" b="1" i="1" dirty="0">
                <a:solidFill>
                  <a:schemeClr val="bg1">
                    <a:lumMod val="75000"/>
                  </a:schemeClr>
                </a:solidFill>
              </a:rPr>
              <a:t>Schlumberger Geosphere HD Mapping While Drilling Service</a:t>
            </a:r>
          </a:p>
          <a:p>
            <a:r>
              <a:rPr lang="en-US" sz="1000" i="1" dirty="0">
                <a:solidFill>
                  <a:schemeClr val="bg1">
                    <a:lumMod val="75000"/>
                  </a:schemeClr>
                </a:solidFill>
              </a:rPr>
              <a:t>Demo from: https://indd.adobe.com/view/37a5d5eb-2e7e-44dc-811b-b0d23f0f257d </a:t>
            </a:r>
          </a:p>
        </p:txBody>
      </p:sp>
      <p:pic>
        <p:nvPicPr>
          <p:cNvPr id="19" name="Picture 18">
            <a:extLst>
              <a:ext uri="{FF2B5EF4-FFF2-40B4-BE49-F238E27FC236}">
                <a16:creationId xmlns:a16="http://schemas.microsoft.com/office/drawing/2014/main" id="{684AD084-E8A0-4172-BB71-7FDA86C9C087}"/>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5004180" y="3648250"/>
            <a:ext cx="2822463" cy="2001257"/>
          </a:xfrm>
          <a:prstGeom prst="rect">
            <a:avLst/>
          </a:prstGeom>
        </p:spPr>
      </p:pic>
      <p:sp>
        <p:nvSpPr>
          <p:cNvPr id="2" name="TextBox 1">
            <a:extLst>
              <a:ext uri="{FF2B5EF4-FFF2-40B4-BE49-F238E27FC236}">
                <a16:creationId xmlns:a16="http://schemas.microsoft.com/office/drawing/2014/main" id="{1D4096B6-1ADE-4C68-B98C-83B946813895}"/>
              </a:ext>
            </a:extLst>
          </p:cNvPr>
          <p:cNvSpPr txBox="1"/>
          <p:nvPr/>
        </p:nvSpPr>
        <p:spPr>
          <a:xfrm>
            <a:off x="4899659" y="4018184"/>
            <a:ext cx="2235200" cy="923330"/>
          </a:xfrm>
          <a:prstGeom prst="rect">
            <a:avLst/>
          </a:prstGeom>
          <a:noFill/>
        </p:spPr>
        <p:txBody>
          <a:bodyPr wrap="square" rtlCol="0">
            <a:spAutoFit/>
          </a:bodyPr>
          <a:lstStyle/>
          <a:p>
            <a:r>
              <a:rPr lang="en-US" dirty="0"/>
              <a:t>2D resistivity profile grouped by multiple 1D inverse results</a:t>
            </a:r>
          </a:p>
        </p:txBody>
      </p:sp>
    </p:spTree>
    <p:extLst>
      <p:ext uri="{BB962C8B-B14F-4D97-AF65-F5344CB8AC3E}">
        <p14:creationId xmlns:p14="http://schemas.microsoft.com/office/powerpoint/2010/main" val="349405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graphicEl>
                                              <a:dgm id="{E58DFD8E-A102-4D41-A34E-CAD779488947}"/>
                                            </p:graphicEl>
                                          </p:spTgt>
                                        </p:tgtEl>
                                        <p:attrNameLst>
                                          <p:attrName>style.visibility</p:attrName>
                                        </p:attrNameLst>
                                      </p:cBhvr>
                                      <p:to>
                                        <p:strVal val="visible"/>
                                      </p:to>
                                    </p:set>
                                    <p:animEffect transition="in" filter="wipe(left)">
                                      <p:cBhvr>
                                        <p:cTn id="13" dur="500"/>
                                        <p:tgtEl>
                                          <p:spTgt spid="3">
                                            <p:graphicEl>
                                              <a:dgm id="{E58DFD8E-A102-4D41-A34E-CAD779488947}"/>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graphicEl>
                                              <a:dgm id="{0135CE27-2967-4BD6-89B8-A9AC4F786B1D}"/>
                                            </p:graphicEl>
                                          </p:spTgt>
                                        </p:tgtEl>
                                        <p:attrNameLst>
                                          <p:attrName>style.visibility</p:attrName>
                                        </p:attrNameLst>
                                      </p:cBhvr>
                                      <p:to>
                                        <p:strVal val="visible"/>
                                      </p:to>
                                    </p:set>
                                    <p:animEffect transition="in" filter="wipe(left)">
                                      <p:cBhvr>
                                        <p:cTn id="23" dur="500"/>
                                        <p:tgtEl>
                                          <p:spTgt spid="3">
                                            <p:graphicEl>
                                              <a:dgm id="{0135CE27-2967-4BD6-89B8-A9AC4F786B1D}"/>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graphicEl>
                                              <a:dgm id="{09AEB92C-8D27-4B89-9FA0-4C9FC991C28D}"/>
                                            </p:graphicEl>
                                          </p:spTgt>
                                        </p:tgtEl>
                                        <p:attrNameLst>
                                          <p:attrName>style.visibility</p:attrName>
                                        </p:attrNameLst>
                                      </p:cBhvr>
                                      <p:to>
                                        <p:strVal val="visible"/>
                                      </p:to>
                                    </p:set>
                                    <p:animEffect transition="in" filter="wipe(left)">
                                      <p:cBhvr>
                                        <p:cTn id="26" dur="500"/>
                                        <p:tgtEl>
                                          <p:spTgt spid="3">
                                            <p:graphicEl>
                                              <a:dgm id="{09AEB92C-8D27-4B89-9FA0-4C9FC991C28D}"/>
                                            </p:graphic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graphicEl>
                                              <a:dgm id="{CD6026CF-7B99-4262-AF16-2FAF03D18CA9}"/>
                                            </p:graphicEl>
                                          </p:spTgt>
                                        </p:tgtEl>
                                        <p:attrNameLst>
                                          <p:attrName>style.visibility</p:attrName>
                                        </p:attrNameLst>
                                      </p:cBhvr>
                                      <p:to>
                                        <p:strVal val="visible"/>
                                      </p:to>
                                    </p:set>
                                    <p:animEffect transition="in" filter="wipe(left)">
                                      <p:cBhvr>
                                        <p:cTn id="34" dur="500"/>
                                        <p:tgtEl>
                                          <p:spTgt spid="3">
                                            <p:graphicEl>
                                              <a:dgm id="{CD6026CF-7B99-4262-AF16-2FAF03D18CA9}"/>
                                            </p:graphic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
                                            <p:graphicEl>
                                              <a:dgm id="{B4D1CB0E-640C-4CC2-8D27-FA522D82301F}"/>
                                            </p:graphicEl>
                                          </p:spTgt>
                                        </p:tgtEl>
                                        <p:attrNameLst>
                                          <p:attrName>style.visibility</p:attrName>
                                        </p:attrNameLst>
                                      </p:cBhvr>
                                      <p:to>
                                        <p:strVal val="visible"/>
                                      </p:to>
                                    </p:set>
                                    <p:animEffect transition="in" filter="wipe(left)">
                                      <p:cBhvr>
                                        <p:cTn id="37" dur="500"/>
                                        <p:tgtEl>
                                          <p:spTgt spid="3">
                                            <p:graphicEl>
                                              <a:dgm id="{B4D1CB0E-640C-4CC2-8D27-FA522D82301F}"/>
                                            </p:graphicEl>
                                          </p:spTgt>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
                                            <p:graphicEl>
                                              <a:dgm id="{227EE735-B2F2-4378-B3BE-B887702E845A}"/>
                                            </p:graphicEl>
                                          </p:spTgt>
                                        </p:tgtEl>
                                        <p:attrNameLst>
                                          <p:attrName>style.visibility</p:attrName>
                                        </p:attrNameLst>
                                      </p:cBhvr>
                                      <p:to>
                                        <p:strVal val="visible"/>
                                      </p:to>
                                    </p:set>
                                    <p:animEffect transition="in" filter="wipe(left)">
                                      <p:cBhvr>
                                        <p:cTn id="41" dur="500"/>
                                        <p:tgtEl>
                                          <p:spTgt spid="3">
                                            <p:graphicEl>
                                              <a:dgm id="{227EE735-B2F2-4378-B3BE-B887702E845A}"/>
                                            </p:graphic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
                                            <p:graphicEl>
                                              <a:dgm id="{3E942D0A-1CA2-4544-82DE-376987F00194}"/>
                                            </p:graphicEl>
                                          </p:spTgt>
                                        </p:tgtEl>
                                        <p:attrNameLst>
                                          <p:attrName>style.visibility</p:attrName>
                                        </p:attrNameLst>
                                      </p:cBhvr>
                                      <p:to>
                                        <p:strVal val="visible"/>
                                      </p:to>
                                    </p:set>
                                    <p:animEffect transition="in" filter="wipe(left)">
                                      <p:cBhvr>
                                        <p:cTn id="44" dur="500"/>
                                        <p:tgtEl>
                                          <p:spTgt spid="3">
                                            <p:graphicEl>
                                              <a:dgm id="{3E942D0A-1CA2-4544-82DE-376987F00194}"/>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500"/>
                                        <p:tgtEl>
                                          <p:spTgt spid="18"/>
                                        </p:tgtEl>
                                      </p:cBhvr>
                                    </p:animEffect>
                                  </p:childTnLst>
                                </p:cTn>
                              </p:par>
                              <p:par>
                                <p:cTn id="50" presetID="10" presetClass="exit" presetSubtype="0" fill="hold" grpId="1" nodeType="withEffect">
                                  <p:stCondLst>
                                    <p:cond delay="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073F07-C707-4336-86F4-EAF48CA9BEE3}"/>
              </a:ext>
            </a:extLst>
          </p:cNvPr>
          <p:cNvSpPr>
            <a:spLocks noGrp="1"/>
          </p:cNvSpPr>
          <p:nvPr>
            <p:ph type="title"/>
          </p:nvPr>
        </p:nvSpPr>
        <p:spPr/>
        <p:txBody>
          <a:bodyPr/>
          <a:lstStyle/>
          <a:p>
            <a:r>
              <a:rPr lang="en-US" dirty="0"/>
              <a:t>Challenge II – model selection</a:t>
            </a:r>
          </a:p>
        </p:txBody>
      </p:sp>
      <p:sp>
        <p:nvSpPr>
          <p:cNvPr id="6" name="Content Placeholder 5">
            <a:extLst>
              <a:ext uri="{FF2B5EF4-FFF2-40B4-BE49-F238E27FC236}">
                <a16:creationId xmlns:a16="http://schemas.microsoft.com/office/drawing/2014/main" id="{E2652B13-8B9D-4FF3-A08B-66C5AF4B47A1}"/>
              </a:ext>
            </a:extLst>
          </p:cNvPr>
          <p:cNvSpPr>
            <a:spLocks noGrp="1"/>
          </p:cNvSpPr>
          <p:nvPr>
            <p:ph idx="1"/>
          </p:nvPr>
        </p:nvSpPr>
        <p:spPr>
          <a:xfrm>
            <a:off x="838200" y="1737360"/>
            <a:ext cx="7508240" cy="4251960"/>
          </a:xfrm>
        </p:spPr>
        <p:txBody>
          <a:bodyPr/>
          <a:lstStyle/>
          <a:p>
            <a:pPr marL="0" indent="0">
              <a:buNone/>
            </a:pPr>
            <a:r>
              <a:rPr lang="en-US" dirty="0"/>
              <a:t>How many layers do we need?</a:t>
            </a:r>
          </a:p>
          <a:p>
            <a:pPr lvl="1"/>
            <a:r>
              <a:rPr lang="en-US" dirty="0"/>
              <a:t>A pre-defined the number of layers may cause a model </a:t>
            </a:r>
          </a:p>
          <a:p>
            <a:pPr marL="914400" lvl="2" indent="0">
              <a:buNone/>
            </a:pPr>
            <a:r>
              <a:rPr lang="en-US" sz="2400" dirty="0">
                <a:solidFill>
                  <a:srgbClr val="C3092B"/>
                </a:solidFill>
              </a:rPr>
              <a:t>under-parameterized</a:t>
            </a:r>
            <a:r>
              <a:rPr lang="en-US" sz="2400" dirty="0"/>
              <a:t> </a:t>
            </a:r>
            <a:r>
              <a:rPr lang="en-US" sz="2000" dirty="0"/>
              <a:t>or</a:t>
            </a:r>
            <a:r>
              <a:rPr lang="en-US" sz="2400" dirty="0"/>
              <a:t> </a:t>
            </a:r>
            <a:r>
              <a:rPr lang="en-US" sz="2400" dirty="0">
                <a:solidFill>
                  <a:srgbClr val="C3092B"/>
                </a:solidFill>
              </a:rPr>
              <a:t>over-parameterized</a:t>
            </a:r>
          </a:p>
          <a:p>
            <a:pPr lvl="1"/>
            <a:endParaRPr lang="en-US" u="sng" dirty="0"/>
          </a:p>
          <a:p>
            <a:pPr lvl="1"/>
            <a:r>
              <a:rPr lang="en-US" u="sng" dirty="0"/>
              <a:t>Pixel-based</a:t>
            </a:r>
            <a:r>
              <a:rPr lang="en-US" dirty="0"/>
              <a:t> inversion may cause an inverse problem </a:t>
            </a:r>
          </a:p>
          <a:p>
            <a:pPr marL="914400" lvl="2" indent="0">
              <a:buNone/>
            </a:pPr>
            <a:r>
              <a:rPr lang="en-US" sz="2400" dirty="0">
                <a:solidFill>
                  <a:srgbClr val="C3092B"/>
                </a:solidFill>
              </a:rPr>
              <a:t>Underdetermined;</a:t>
            </a:r>
          </a:p>
          <a:p>
            <a:pPr marL="914400" lvl="2" indent="0">
              <a:buNone/>
            </a:pPr>
            <a:r>
              <a:rPr lang="en-US" sz="2000" dirty="0"/>
              <a:t>A regularization </a:t>
            </a:r>
            <a:r>
              <a:rPr lang="en-US" sz="2400" dirty="0">
                <a:solidFill>
                  <a:srgbClr val="C3092B"/>
                </a:solidFill>
                <a:sym typeface="Wingdings" panose="05000000000000000000" pitchFamily="2" charset="2"/>
              </a:rPr>
              <a:t> </a:t>
            </a:r>
            <a:r>
              <a:rPr lang="en-US" sz="2400" dirty="0">
                <a:solidFill>
                  <a:srgbClr val="C3092B"/>
                </a:solidFill>
              </a:rPr>
              <a:t>low resolution</a:t>
            </a:r>
            <a:endParaRPr lang="en-US" dirty="0">
              <a:solidFill>
                <a:srgbClr val="C3092B"/>
              </a:solidFill>
            </a:endParaRPr>
          </a:p>
          <a:p>
            <a:pPr lvl="1"/>
            <a:endParaRPr lang="en-US" u="sng" dirty="0"/>
          </a:p>
          <a:p>
            <a:pPr marL="0" indent="0">
              <a:buNone/>
            </a:pPr>
            <a:r>
              <a:rPr lang="en-US" dirty="0"/>
              <a:t>A </a:t>
            </a:r>
            <a:r>
              <a:rPr lang="en-US" dirty="0">
                <a:solidFill>
                  <a:srgbClr val="FF0000"/>
                </a:solidFill>
              </a:rPr>
              <a:t>self-parameterizing</a:t>
            </a:r>
            <a:r>
              <a:rPr lang="en-US" dirty="0"/>
              <a:t> scheme is required</a:t>
            </a:r>
          </a:p>
        </p:txBody>
      </p:sp>
      <p:sp>
        <p:nvSpPr>
          <p:cNvPr id="3" name="Date Placeholder 2">
            <a:extLst>
              <a:ext uri="{FF2B5EF4-FFF2-40B4-BE49-F238E27FC236}">
                <a16:creationId xmlns:a16="http://schemas.microsoft.com/office/drawing/2014/main" id="{A0BC6296-D4C3-486A-A33E-17B08DA16723}"/>
              </a:ext>
            </a:extLst>
          </p:cNvPr>
          <p:cNvSpPr>
            <a:spLocks noGrp="1"/>
          </p:cNvSpPr>
          <p:nvPr>
            <p:ph type="dt" sz="half" idx="10"/>
          </p:nvPr>
        </p:nvSpPr>
        <p:spPr/>
        <p:txBody>
          <a:bodyPr/>
          <a:lstStyle/>
          <a:p>
            <a:fld id="{FE2A206C-5CE6-4903-9B75-9FD0F7D9CA18}" type="datetime1">
              <a:rPr lang="en-US" smtClean="0"/>
              <a:t>9/22/2019</a:t>
            </a:fld>
            <a:endParaRPr lang="en-US"/>
          </a:p>
        </p:txBody>
      </p:sp>
      <p:sp>
        <p:nvSpPr>
          <p:cNvPr id="4" name="Slide Number Placeholder 3">
            <a:extLst>
              <a:ext uri="{FF2B5EF4-FFF2-40B4-BE49-F238E27FC236}">
                <a16:creationId xmlns:a16="http://schemas.microsoft.com/office/drawing/2014/main" id="{83ED9DFD-F9D6-4F9F-8ADB-492C122392E9}"/>
              </a:ext>
            </a:extLst>
          </p:cNvPr>
          <p:cNvSpPr>
            <a:spLocks noGrp="1"/>
          </p:cNvSpPr>
          <p:nvPr>
            <p:ph type="sldNum" sz="quarter" idx="12"/>
          </p:nvPr>
        </p:nvSpPr>
        <p:spPr/>
        <p:txBody>
          <a:bodyPr/>
          <a:lstStyle/>
          <a:p>
            <a:fld id="{5DAD2D5A-63D4-4764-812C-7B8BDA2C77FC}" type="slidenum">
              <a:rPr lang="en-US" smtClean="0"/>
              <a:t>12</a:t>
            </a:fld>
            <a:endParaRPr lang="en-US"/>
          </a:p>
        </p:txBody>
      </p:sp>
      <p:pic>
        <p:nvPicPr>
          <p:cNvPr id="10" name="Picture 9">
            <a:extLst>
              <a:ext uri="{FF2B5EF4-FFF2-40B4-BE49-F238E27FC236}">
                <a16:creationId xmlns:a16="http://schemas.microsoft.com/office/drawing/2014/main" id="{94A2557B-2000-4923-A764-E05E230EFCB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458392" y="1343025"/>
            <a:ext cx="4621848" cy="4829175"/>
          </a:xfrm>
          <a:prstGeom prst="rect">
            <a:avLst/>
          </a:prstGeom>
        </p:spPr>
      </p:pic>
      <p:pic>
        <p:nvPicPr>
          <p:cNvPr id="2" name="Picture 1">
            <a:extLst>
              <a:ext uri="{FF2B5EF4-FFF2-40B4-BE49-F238E27FC236}">
                <a16:creationId xmlns:a16="http://schemas.microsoft.com/office/drawing/2014/main" id="{D88F1620-C473-465F-95BC-6A7C437EF2F4}"/>
              </a:ext>
            </a:extLst>
          </p:cNvPr>
          <p:cNvPicPr>
            <a:picLocks noChangeAspect="1"/>
          </p:cNvPicPr>
          <p:nvPr/>
        </p:nvPicPr>
        <p:blipFill>
          <a:blip r:embed="rId4"/>
          <a:stretch>
            <a:fillRect/>
          </a:stretch>
        </p:blipFill>
        <p:spPr>
          <a:xfrm>
            <a:off x="7474688" y="1297173"/>
            <a:ext cx="4657061" cy="4901608"/>
          </a:xfrm>
          <a:prstGeom prst="rect">
            <a:avLst/>
          </a:prstGeom>
        </p:spPr>
      </p:pic>
    </p:spTree>
    <p:extLst>
      <p:ext uri="{BB962C8B-B14F-4D97-AF65-F5344CB8AC3E}">
        <p14:creationId xmlns:p14="http://schemas.microsoft.com/office/powerpoint/2010/main" val="382202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073F07-C707-4336-86F4-EAF48CA9BEE3}"/>
              </a:ext>
            </a:extLst>
          </p:cNvPr>
          <p:cNvSpPr>
            <a:spLocks noGrp="1"/>
          </p:cNvSpPr>
          <p:nvPr>
            <p:ph type="title"/>
          </p:nvPr>
        </p:nvSpPr>
        <p:spPr/>
        <p:txBody>
          <a:bodyPr/>
          <a:lstStyle/>
          <a:p>
            <a:r>
              <a:rPr lang="en-US" dirty="0"/>
              <a:t>Challenge III – efficiency</a:t>
            </a:r>
          </a:p>
        </p:txBody>
      </p:sp>
      <p:sp>
        <p:nvSpPr>
          <p:cNvPr id="6" name="Content Placeholder 5">
            <a:extLst>
              <a:ext uri="{FF2B5EF4-FFF2-40B4-BE49-F238E27FC236}">
                <a16:creationId xmlns:a16="http://schemas.microsoft.com/office/drawing/2014/main" id="{E2652B13-8B9D-4FF3-A08B-66C5AF4B47A1}"/>
              </a:ext>
            </a:extLst>
          </p:cNvPr>
          <p:cNvSpPr>
            <a:spLocks noGrp="1"/>
          </p:cNvSpPr>
          <p:nvPr>
            <p:ph idx="1"/>
          </p:nvPr>
        </p:nvSpPr>
        <p:spPr>
          <a:xfrm>
            <a:off x="838200" y="1737359"/>
            <a:ext cx="10388600" cy="4337563"/>
          </a:xfrm>
        </p:spPr>
        <p:txBody>
          <a:bodyPr>
            <a:normAutofit/>
          </a:bodyPr>
          <a:lstStyle/>
          <a:p>
            <a:r>
              <a:rPr lang="en-US" dirty="0"/>
              <a:t>Directional LWD workflow</a:t>
            </a:r>
            <a:endParaRPr lang="en-US" u="sng" dirty="0"/>
          </a:p>
        </p:txBody>
      </p:sp>
      <p:sp>
        <p:nvSpPr>
          <p:cNvPr id="3" name="Date Placeholder 2">
            <a:extLst>
              <a:ext uri="{FF2B5EF4-FFF2-40B4-BE49-F238E27FC236}">
                <a16:creationId xmlns:a16="http://schemas.microsoft.com/office/drawing/2014/main" id="{A0BC6296-D4C3-486A-A33E-17B08DA16723}"/>
              </a:ext>
            </a:extLst>
          </p:cNvPr>
          <p:cNvSpPr>
            <a:spLocks noGrp="1"/>
          </p:cNvSpPr>
          <p:nvPr>
            <p:ph type="dt" sz="half" idx="10"/>
          </p:nvPr>
        </p:nvSpPr>
        <p:spPr/>
        <p:txBody>
          <a:bodyPr/>
          <a:lstStyle/>
          <a:p>
            <a:fld id="{FE2A206C-5CE6-4903-9B75-9FD0F7D9CA18}" type="datetime1">
              <a:rPr lang="en-US" smtClean="0"/>
              <a:t>9/22/2019</a:t>
            </a:fld>
            <a:endParaRPr lang="en-US"/>
          </a:p>
        </p:txBody>
      </p:sp>
      <p:sp>
        <p:nvSpPr>
          <p:cNvPr id="4" name="Slide Number Placeholder 3">
            <a:extLst>
              <a:ext uri="{FF2B5EF4-FFF2-40B4-BE49-F238E27FC236}">
                <a16:creationId xmlns:a16="http://schemas.microsoft.com/office/drawing/2014/main" id="{83ED9DFD-F9D6-4F9F-8ADB-492C122392E9}"/>
              </a:ext>
            </a:extLst>
          </p:cNvPr>
          <p:cNvSpPr>
            <a:spLocks noGrp="1"/>
          </p:cNvSpPr>
          <p:nvPr>
            <p:ph type="sldNum" sz="quarter" idx="12"/>
          </p:nvPr>
        </p:nvSpPr>
        <p:spPr/>
        <p:txBody>
          <a:bodyPr/>
          <a:lstStyle/>
          <a:p>
            <a:fld id="{5DAD2D5A-63D4-4764-812C-7B8BDA2C77FC}" type="slidenum">
              <a:rPr lang="en-US" smtClean="0"/>
              <a:t>13</a:t>
            </a:fld>
            <a:endParaRPr lang="en-US"/>
          </a:p>
        </p:txBody>
      </p:sp>
      <p:pic>
        <p:nvPicPr>
          <p:cNvPr id="8" name="Content Placeholder 11">
            <a:extLst>
              <a:ext uri="{FF2B5EF4-FFF2-40B4-BE49-F238E27FC236}">
                <a16:creationId xmlns:a16="http://schemas.microsoft.com/office/drawing/2014/main" id="{706E7F06-3134-44A1-A008-2B6B8845E37E}"/>
              </a:ext>
            </a:extLst>
          </p:cNvPr>
          <p:cNvPicPr>
            <a:picLocks/>
          </p:cNvPicPr>
          <p:nvPr/>
        </p:nvPicPr>
        <p:blipFill rotWithShape="1">
          <a:blip r:embed="rId2">
            <a:clrChange>
              <a:clrFrom>
                <a:srgbClr val="FFFFFF"/>
              </a:clrFrom>
              <a:clrTo>
                <a:srgbClr val="FFFFFF">
                  <a:alpha val="0"/>
                </a:srgbClr>
              </a:clrTo>
            </a:clrChange>
          </a:blip>
          <a:srcRect l="2858" t="12641" r="2589" b="13466"/>
          <a:stretch/>
        </p:blipFill>
        <p:spPr>
          <a:xfrm>
            <a:off x="0" y="4584058"/>
            <a:ext cx="12192000" cy="1427636"/>
          </a:xfrm>
          <a:prstGeom prst="rect">
            <a:avLst/>
          </a:prstGeom>
        </p:spPr>
      </p:pic>
      <p:grpSp>
        <p:nvGrpSpPr>
          <p:cNvPr id="22" name="Group 21">
            <a:extLst>
              <a:ext uri="{FF2B5EF4-FFF2-40B4-BE49-F238E27FC236}">
                <a16:creationId xmlns:a16="http://schemas.microsoft.com/office/drawing/2014/main" id="{42748B76-B589-4223-8F5B-F5FE0B44E9DD}"/>
              </a:ext>
            </a:extLst>
          </p:cNvPr>
          <p:cNvGrpSpPr/>
          <p:nvPr/>
        </p:nvGrpSpPr>
        <p:grpSpPr>
          <a:xfrm>
            <a:off x="1108952" y="2249430"/>
            <a:ext cx="9974096" cy="1372413"/>
            <a:chOff x="1108953" y="2360361"/>
            <a:chExt cx="9974096" cy="1593477"/>
          </a:xfrm>
        </p:grpSpPr>
        <p:sp>
          <p:nvSpPr>
            <p:cNvPr id="7" name="Rectangle: Rounded Corners 6">
              <a:extLst>
                <a:ext uri="{FF2B5EF4-FFF2-40B4-BE49-F238E27FC236}">
                  <a16:creationId xmlns:a16="http://schemas.microsoft.com/office/drawing/2014/main" id="{73206BB3-2BB3-470B-9A87-41C535270EB8}"/>
                </a:ext>
              </a:extLst>
            </p:cNvPr>
            <p:cNvSpPr/>
            <p:nvPr/>
          </p:nvSpPr>
          <p:spPr>
            <a:xfrm>
              <a:off x="1108953" y="2363969"/>
              <a:ext cx="3049621" cy="1580597"/>
            </a:xfrm>
            <a:prstGeom prst="roundRect">
              <a:avLst/>
            </a:prstGeom>
            <a:solidFill>
              <a:srgbClr val="C30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Real-time Drilling</a:t>
              </a:r>
            </a:p>
          </p:txBody>
        </p:sp>
        <p:sp>
          <p:nvSpPr>
            <p:cNvPr id="11" name="Rectangle: Rounded Corners 10">
              <a:extLst>
                <a:ext uri="{FF2B5EF4-FFF2-40B4-BE49-F238E27FC236}">
                  <a16:creationId xmlns:a16="http://schemas.microsoft.com/office/drawing/2014/main" id="{3255953B-9645-42AF-9590-1F14A7F26CA2}"/>
                </a:ext>
              </a:extLst>
            </p:cNvPr>
            <p:cNvSpPr/>
            <p:nvPr/>
          </p:nvSpPr>
          <p:spPr>
            <a:xfrm>
              <a:off x="8033428" y="2360361"/>
              <a:ext cx="3049621" cy="159347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Data Interpretation</a:t>
              </a:r>
            </a:p>
          </p:txBody>
        </p:sp>
        <p:cxnSp>
          <p:nvCxnSpPr>
            <p:cNvPr id="13" name="Straight Arrow Connector 12">
              <a:extLst>
                <a:ext uri="{FF2B5EF4-FFF2-40B4-BE49-F238E27FC236}">
                  <a16:creationId xmlns:a16="http://schemas.microsoft.com/office/drawing/2014/main" id="{8EFCC978-25ED-479D-92E8-80AA4C3CA439}"/>
                </a:ext>
              </a:extLst>
            </p:cNvPr>
            <p:cNvCxnSpPr>
              <a:cxnSpLocks/>
            </p:cNvCxnSpPr>
            <p:nvPr/>
          </p:nvCxnSpPr>
          <p:spPr>
            <a:xfrm>
              <a:off x="4158574" y="2942617"/>
              <a:ext cx="3874854" cy="0"/>
            </a:xfrm>
            <a:prstGeom prst="straightConnector1">
              <a:avLst/>
            </a:prstGeom>
            <a:ln w="76200">
              <a:solidFill>
                <a:srgbClr val="FFCDCD"/>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383F4C2-D050-42DC-9B08-3F5B58F9F339}"/>
                </a:ext>
              </a:extLst>
            </p:cNvPr>
            <p:cNvCxnSpPr>
              <a:cxnSpLocks/>
            </p:cNvCxnSpPr>
            <p:nvPr/>
          </p:nvCxnSpPr>
          <p:spPr>
            <a:xfrm flipH="1">
              <a:off x="4158575" y="3323617"/>
              <a:ext cx="3874853" cy="0"/>
            </a:xfrm>
            <a:prstGeom prst="straightConnector1">
              <a:avLst/>
            </a:prstGeom>
            <a:ln w="762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99234BA-C6C9-4E50-B5E7-C22D4A1119C1}"/>
                </a:ext>
              </a:extLst>
            </p:cNvPr>
            <p:cNvSpPr txBox="1"/>
            <p:nvPr/>
          </p:nvSpPr>
          <p:spPr>
            <a:xfrm>
              <a:off x="5116749" y="2441221"/>
              <a:ext cx="2188724" cy="369332"/>
            </a:xfrm>
            <a:prstGeom prst="rect">
              <a:avLst/>
            </a:prstGeom>
            <a:noFill/>
          </p:spPr>
          <p:txBody>
            <a:bodyPr wrap="square" rtlCol="0">
              <a:spAutoFit/>
            </a:bodyPr>
            <a:lstStyle/>
            <a:p>
              <a:pPr algn="ctr"/>
              <a:r>
                <a:rPr lang="en-US" dirty="0"/>
                <a:t>Feed drilling data</a:t>
              </a:r>
            </a:p>
          </p:txBody>
        </p:sp>
        <p:sp>
          <p:nvSpPr>
            <p:cNvPr id="21" name="TextBox 20">
              <a:extLst>
                <a:ext uri="{FF2B5EF4-FFF2-40B4-BE49-F238E27FC236}">
                  <a16:creationId xmlns:a16="http://schemas.microsoft.com/office/drawing/2014/main" id="{1C302F9D-A9D5-4E9A-98D9-99B45E36CC07}"/>
                </a:ext>
              </a:extLst>
            </p:cNvPr>
            <p:cNvSpPr txBox="1"/>
            <p:nvPr/>
          </p:nvSpPr>
          <p:spPr>
            <a:xfrm>
              <a:off x="4911254" y="3412231"/>
              <a:ext cx="2599714" cy="428823"/>
            </a:xfrm>
            <a:prstGeom prst="rect">
              <a:avLst/>
            </a:prstGeom>
            <a:noFill/>
          </p:spPr>
          <p:txBody>
            <a:bodyPr wrap="square" rtlCol="0">
              <a:spAutoFit/>
            </a:bodyPr>
            <a:lstStyle/>
            <a:p>
              <a:pPr algn="ctr"/>
              <a:r>
                <a:rPr lang="en-US" dirty="0"/>
                <a:t>Navigate drilling direction</a:t>
              </a:r>
            </a:p>
          </p:txBody>
        </p:sp>
      </p:grpSp>
      <p:sp>
        <p:nvSpPr>
          <p:cNvPr id="23" name="TextBox 22">
            <a:extLst>
              <a:ext uri="{FF2B5EF4-FFF2-40B4-BE49-F238E27FC236}">
                <a16:creationId xmlns:a16="http://schemas.microsoft.com/office/drawing/2014/main" id="{83250BBC-D0A8-4503-A2CC-E414B9E5F46A}"/>
              </a:ext>
            </a:extLst>
          </p:cNvPr>
          <p:cNvSpPr txBox="1"/>
          <p:nvPr/>
        </p:nvSpPr>
        <p:spPr>
          <a:xfrm>
            <a:off x="527118" y="4108174"/>
            <a:ext cx="11137764" cy="461665"/>
          </a:xfrm>
          <a:prstGeom prst="rect">
            <a:avLst/>
          </a:prstGeom>
          <a:noFill/>
        </p:spPr>
        <p:txBody>
          <a:bodyPr wrap="square" rtlCol="0">
            <a:spAutoFit/>
          </a:bodyPr>
          <a:lstStyle/>
          <a:p>
            <a:r>
              <a:rPr lang="en-US" sz="2400" dirty="0">
                <a:solidFill>
                  <a:srgbClr val="C3092B"/>
                </a:solidFill>
                <a:latin typeface="Arial Rounded MT Bold" panose="020F0704030504030204" pitchFamily="34" charset="0"/>
              </a:rPr>
              <a:t>A prompt formation evaluation workflow is in need for decision-making</a:t>
            </a:r>
          </a:p>
        </p:txBody>
      </p:sp>
    </p:spTree>
    <p:extLst>
      <p:ext uri="{BB962C8B-B14F-4D97-AF65-F5344CB8AC3E}">
        <p14:creationId xmlns:p14="http://schemas.microsoft.com/office/powerpoint/2010/main" val="115286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outVertical)">
                                      <p:cBhvr>
                                        <p:cTn id="12" dur="500"/>
                                        <p:tgtEl>
                                          <p:spTgt spid="2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8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2BDD1F-6719-4CFE-871E-B852885C582E}"/>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93128" y="921304"/>
            <a:ext cx="9629553" cy="5015392"/>
          </a:xfrm>
          <a:prstGeom prst="rect">
            <a:avLst/>
          </a:prstGeom>
          <a:ln>
            <a:noFill/>
          </a:ln>
          <a:effectLst>
            <a:softEdge rad="112500"/>
          </a:effectLst>
        </p:spPr>
      </p:pic>
      <p:sp>
        <p:nvSpPr>
          <p:cNvPr id="7" name="Content Placeholder 6">
            <a:extLst>
              <a:ext uri="{FF2B5EF4-FFF2-40B4-BE49-F238E27FC236}">
                <a16:creationId xmlns:a16="http://schemas.microsoft.com/office/drawing/2014/main" id="{CBE63655-D69C-4498-80B9-45C00A879DE0}"/>
              </a:ext>
            </a:extLst>
          </p:cNvPr>
          <p:cNvSpPr>
            <a:spLocks noGrp="1"/>
          </p:cNvSpPr>
          <p:nvPr>
            <p:ph idx="1"/>
          </p:nvPr>
        </p:nvSpPr>
        <p:spPr>
          <a:xfrm>
            <a:off x="838200" y="1080655"/>
            <a:ext cx="6258128" cy="4780395"/>
          </a:xfrm>
        </p:spPr>
        <p:txBody>
          <a:bodyPr>
            <a:normAutofit/>
          </a:bodyPr>
          <a:lstStyle/>
          <a:p>
            <a:r>
              <a:rPr lang="en-US" sz="2400" dirty="0"/>
              <a:t>Thrust I: Statistical inversion method that interprets ultra-deep EM logging data</a:t>
            </a:r>
          </a:p>
          <a:p>
            <a:pPr marL="0" indent="0">
              <a:buNone/>
            </a:pPr>
            <a:r>
              <a:rPr lang="en-US" sz="2400" dirty="0">
                <a:solidFill>
                  <a:srgbClr val="C3092B"/>
                </a:solidFill>
              </a:rPr>
              <a:t>    - </a:t>
            </a:r>
            <a:r>
              <a:rPr lang="en-US" sz="2400" i="1" dirty="0">
                <a:solidFill>
                  <a:srgbClr val="C3092B"/>
                </a:solidFill>
              </a:rPr>
              <a:t>Statistical Bayesian inference</a:t>
            </a:r>
          </a:p>
          <a:p>
            <a:pPr marL="0" indent="0">
              <a:buNone/>
            </a:pPr>
            <a:endParaRPr lang="en-US" sz="2400" dirty="0">
              <a:solidFill>
                <a:srgbClr val="C3092B"/>
              </a:solidFill>
            </a:endParaRPr>
          </a:p>
          <a:p>
            <a:r>
              <a:rPr lang="en-US" sz="2400" dirty="0"/>
              <a:t>Thrust II: Self-parameterizing method for model complexity interpretation</a:t>
            </a:r>
          </a:p>
          <a:p>
            <a:pPr marL="0" indent="0">
              <a:buNone/>
            </a:pPr>
            <a:r>
              <a:rPr lang="en-US" sz="2400" dirty="0"/>
              <a:t>    </a:t>
            </a:r>
            <a:r>
              <a:rPr lang="en-US" sz="2400" i="1" dirty="0">
                <a:solidFill>
                  <a:srgbClr val="C3092B"/>
                </a:solidFill>
              </a:rPr>
              <a:t>- Trans-dimensional Markov chain Monte Carlo</a:t>
            </a:r>
          </a:p>
          <a:p>
            <a:endParaRPr lang="en-US" sz="2400" dirty="0"/>
          </a:p>
          <a:p>
            <a:r>
              <a:rPr lang="en-US" sz="2400" dirty="0"/>
              <a:t>Thrust III: High-efficient framework for real-time formation evaluation</a:t>
            </a:r>
          </a:p>
          <a:p>
            <a:pPr marL="0" indent="0">
              <a:buNone/>
            </a:pPr>
            <a:r>
              <a:rPr lang="en-US" sz="2400" i="1" dirty="0">
                <a:solidFill>
                  <a:srgbClr val="C3092B"/>
                </a:solidFill>
              </a:rPr>
              <a:t>    - Hybrid Monte Carlo </a:t>
            </a:r>
            <a:r>
              <a:rPr lang="en-US" sz="2400" dirty="0">
                <a:solidFill>
                  <a:srgbClr val="C3092B"/>
                </a:solidFill>
              </a:rPr>
              <a:t>and</a:t>
            </a:r>
            <a:r>
              <a:rPr lang="en-US" sz="2400" i="1" dirty="0">
                <a:solidFill>
                  <a:srgbClr val="C3092B"/>
                </a:solidFill>
              </a:rPr>
              <a:t> parallel tempering</a:t>
            </a:r>
          </a:p>
        </p:txBody>
      </p:sp>
      <p:sp>
        <p:nvSpPr>
          <p:cNvPr id="4" name="Title 3">
            <a:extLst>
              <a:ext uri="{FF2B5EF4-FFF2-40B4-BE49-F238E27FC236}">
                <a16:creationId xmlns:a16="http://schemas.microsoft.com/office/drawing/2014/main" id="{2F13EE95-985C-46A1-B8E6-901F20722C40}"/>
              </a:ext>
            </a:extLst>
          </p:cNvPr>
          <p:cNvSpPr>
            <a:spLocks noGrp="1"/>
          </p:cNvSpPr>
          <p:nvPr>
            <p:ph type="title"/>
          </p:nvPr>
        </p:nvSpPr>
        <p:spPr>
          <a:xfrm>
            <a:off x="7499202" y="4489315"/>
            <a:ext cx="4286656" cy="1259732"/>
          </a:xfrm>
        </p:spPr>
        <p:txBody>
          <a:bodyPr>
            <a:normAutofit fontScale="90000"/>
          </a:bodyPr>
          <a:lstStyle/>
          <a:p>
            <a:pPr algn="r"/>
            <a:r>
              <a:rPr lang="en-US" sz="4000" dirty="0"/>
              <a:t>Dissertation scope </a:t>
            </a:r>
            <a:r>
              <a:rPr lang="en-US" sz="4800" dirty="0"/>
              <a:t>contributions</a:t>
            </a:r>
            <a:endParaRPr lang="en-US" sz="4000" dirty="0"/>
          </a:p>
        </p:txBody>
      </p:sp>
      <p:sp>
        <p:nvSpPr>
          <p:cNvPr id="5" name="Date Placeholder 4">
            <a:extLst>
              <a:ext uri="{FF2B5EF4-FFF2-40B4-BE49-F238E27FC236}">
                <a16:creationId xmlns:a16="http://schemas.microsoft.com/office/drawing/2014/main" id="{CDD50FF2-BA30-4F5C-ABA0-5A6B426ED068}"/>
              </a:ext>
            </a:extLst>
          </p:cNvPr>
          <p:cNvSpPr>
            <a:spLocks noGrp="1"/>
          </p:cNvSpPr>
          <p:nvPr>
            <p:ph type="dt" sz="half" idx="10"/>
          </p:nvPr>
        </p:nvSpPr>
        <p:spPr/>
        <p:txBody>
          <a:bodyPr/>
          <a:lstStyle/>
          <a:p>
            <a:fld id="{A308D929-5DFA-40F6-A758-1056F193CB8E}" type="datetime1">
              <a:rPr lang="en-US" smtClean="0"/>
              <a:t>9/22/2019</a:t>
            </a:fld>
            <a:endParaRPr lang="en-US"/>
          </a:p>
        </p:txBody>
      </p:sp>
      <p:sp>
        <p:nvSpPr>
          <p:cNvPr id="6" name="Slide Number Placeholder 5">
            <a:extLst>
              <a:ext uri="{FF2B5EF4-FFF2-40B4-BE49-F238E27FC236}">
                <a16:creationId xmlns:a16="http://schemas.microsoft.com/office/drawing/2014/main" id="{F9B0C961-5CBC-43F5-B245-8819196A13CE}"/>
              </a:ext>
            </a:extLst>
          </p:cNvPr>
          <p:cNvSpPr>
            <a:spLocks noGrp="1"/>
          </p:cNvSpPr>
          <p:nvPr>
            <p:ph type="sldNum" sz="quarter" idx="12"/>
          </p:nvPr>
        </p:nvSpPr>
        <p:spPr/>
        <p:txBody>
          <a:bodyPr/>
          <a:lstStyle/>
          <a:p>
            <a:fld id="{5DAD2D5A-63D4-4764-812C-7B8BDA2C77FC}" type="slidenum">
              <a:rPr lang="en-US" smtClean="0"/>
              <a:t>14</a:t>
            </a:fld>
            <a:endParaRPr lang="en-US"/>
          </a:p>
        </p:txBody>
      </p:sp>
    </p:spTree>
    <p:extLst>
      <p:ext uri="{BB962C8B-B14F-4D97-AF65-F5344CB8AC3E}">
        <p14:creationId xmlns:p14="http://schemas.microsoft.com/office/powerpoint/2010/main" val="274594801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1000"/>
                                        <p:tgtEl>
                                          <p:spTgt spid="7">
                                            <p:txEl>
                                              <p:pRg st="3" end="3"/>
                                            </p:txEl>
                                          </p:spTgt>
                                        </p:tgtEl>
                                      </p:cBhvr>
                                    </p:animEffect>
                                    <p:anim calcmode="lin" valueType="num">
                                      <p:cBhvr>
                                        <p:cTn id="2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1000"/>
                                        <p:tgtEl>
                                          <p:spTgt spid="7">
                                            <p:txEl>
                                              <p:pRg st="4" end="4"/>
                                            </p:txEl>
                                          </p:spTgt>
                                        </p:tgtEl>
                                      </p:cBhvr>
                                    </p:animEffect>
                                    <p:anim calcmode="lin" valueType="num">
                                      <p:cBhvr>
                                        <p:cTn id="2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1000"/>
                                        <p:tgtEl>
                                          <p:spTgt spid="7">
                                            <p:txEl>
                                              <p:pRg st="6" end="6"/>
                                            </p:txEl>
                                          </p:spTgt>
                                        </p:tgtEl>
                                      </p:cBhvr>
                                    </p:animEffect>
                                    <p:anim calcmode="lin" valueType="num">
                                      <p:cBhvr>
                                        <p:cTn id="3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6" end="6"/>
                                            </p:txEl>
                                          </p:spTgt>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7">
                                            <p:txEl>
                                              <p:pRg st="7" end="7"/>
                                            </p:txEl>
                                          </p:spTgt>
                                        </p:tgtEl>
                                        <p:attrNameLst>
                                          <p:attrName>style.visibility</p:attrName>
                                        </p:attrNameLst>
                                      </p:cBhvr>
                                      <p:to>
                                        <p:strVal val="visible"/>
                                      </p:to>
                                    </p:set>
                                    <p:animEffect transition="in" filter="fade">
                                      <p:cBhvr>
                                        <p:cTn id="36" dur="1000"/>
                                        <p:tgtEl>
                                          <p:spTgt spid="7">
                                            <p:txEl>
                                              <p:pRg st="7" end="7"/>
                                            </p:txEl>
                                          </p:spTgt>
                                        </p:tgtEl>
                                      </p:cBhvr>
                                    </p:animEffect>
                                    <p:anim calcmode="lin" valueType="num">
                                      <p:cBhvr>
                                        <p:cTn id="37"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248F6-13EF-4EFC-9426-E48DD7F70CB4}"/>
              </a:ext>
            </a:extLst>
          </p:cNvPr>
          <p:cNvSpPr>
            <a:spLocks noGrp="1"/>
          </p:cNvSpPr>
          <p:nvPr>
            <p:ph sz="quarter" idx="18"/>
          </p:nvPr>
        </p:nvSpPr>
        <p:spPr>
          <a:xfrm>
            <a:off x="252661" y="2443462"/>
            <a:ext cx="4284063" cy="599476"/>
          </a:xfrm>
        </p:spPr>
        <p:txBody>
          <a:bodyPr>
            <a:normAutofit/>
          </a:bodyPr>
          <a:lstStyle/>
          <a:p>
            <a:r>
              <a:rPr lang="en-US" sz="2500" dirty="0"/>
              <a:t>Statistical Inversion</a:t>
            </a:r>
          </a:p>
        </p:txBody>
      </p:sp>
      <p:sp>
        <p:nvSpPr>
          <p:cNvPr id="6" name="Content Placeholder 5">
            <a:extLst>
              <a:ext uri="{FF2B5EF4-FFF2-40B4-BE49-F238E27FC236}">
                <a16:creationId xmlns:a16="http://schemas.microsoft.com/office/drawing/2014/main" id="{CA6FC4B3-A132-40F4-BCBE-52024BF2ACC2}"/>
              </a:ext>
            </a:extLst>
          </p:cNvPr>
          <p:cNvSpPr>
            <a:spLocks noGrp="1"/>
          </p:cNvSpPr>
          <p:nvPr>
            <p:ph sz="quarter" idx="19"/>
          </p:nvPr>
        </p:nvSpPr>
        <p:spPr>
          <a:xfrm>
            <a:off x="252661" y="3357862"/>
            <a:ext cx="4284063" cy="599476"/>
          </a:xfrm>
        </p:spPr>
        <p:txBody>
          <a:bodyPr>
            <a:noAutofit/>
          </a:bodyPr>
          <a:lstStyle/>
          <a:p>
            <a:r>
              <a:rPr lang="en-US" sz="2500" dirty="0"/>
              <a:t>Future Works</a:t>
            </a:r>
          </a:p>
        </p:txBody>
      </p:sp>
      <p:sp>
        <p:nvSpPr>
          <p:cNvPr id="7" name="Content Placeholder 6">
            <a:extLst>
              <a:ext uri="{FF2B5EF4-FFF2-40B4-BE49-F238E27FC236}">
                <a16:creationId xmlns:a16="http://schemas.microsoft.com/office/drawing/2014/main" id="{7272820B-CB38-4B02-9D5A-BBEA70554664}"/>
              </a:ext>
            </a:extLst>
          </p:cNvPr>
          <p:cNvSpPr>
            <a:spLocks noGrp="1"/>
          </p:cNvSpPr>
          <p:nvPr>
            <p:ph sz="quarter" idx="20"/>
          </p:nvPr>
        </p:nvSpPr>
        <p:spPr/>
        <p:txBody>
          <a:bodyPr>
            <a:normAutofit/>
          </a:bodyPr>
          <a:lstStyle/>
          <a:p>
            <a:r>
              <a:rPr lang="en-US" sz="2500" dirty="0"/>
              <a:t>Introduction</a:t>
            </a:r>
          </a:p>
        </p:txBody>
      </p:sp>
      <p:sp>
        <p:nvSpPr>
          <p:cNvPr id="8" name="Content Placeholder 7">
            <a:extLst>
              <a:ext uri="{FF2B5EF4-FFF2-40B4-BE49-F238E27FC236}">
                <a16:creationId xmlns:a16="http://schemas.microsoft.com/office/drawing/2014/main" id="{1CDFBE0D-79F4-4F36-B10E-B03E6AF5104F}"/>
              </a:ext>
            </a:extLst>
          </p:cNvPr>
          <p:cNvSpPr>
            <a:spLocks noGrp="1"/>
          </p:cNvSpPr>
          <p:nvPr>
            <p:ph sz="quarter" idx="21"/>
          </p:nvPr>
        </p:nvSpPr>
        <p:spPr/>
        <p:txBody>
          <a:bodyPr>
            <a:normAutofit/>
          </a:bodyPr>
          <a:lstStyle/>
          <a:p>
            <a:r>
              <a:rPr lang="en-US" sz="2500" dirty="0"/>
              <a:t>Conclusions</a:t>
            </a:r>
          </a:p>
        </p:txBody>
      </p:sp>
      <p:sp>
        <p:nvSpPr>
          <p:cNvPr id="9" name="Content Placeholder 8">
            <a:extLst>
              <a:ext uri="{FF2B5EF4-FFF2-40B4-BE49-F238E27FC236}">
                <a16:creationId xmlns:a16="http://schemas.microsoft.com/office/drawing/2014/main" id="{4D878DEE-660F-4D93-AB3A-4B48AA2B5517}"/>
              </a:ext>
            </a:extLst>
          </p:cNvPr>
          <p:cNvSpPr>
            <a:spLocks noGrp="1"/>
          </p:cNvSpPr>
          <p:nvPr>
            <p:ph sz="quarter" idx="22"/>
          </p:nvPr>
        </p:nvSpPr>
        <p:spPr/>
        <p:txBody>
          <a:bodyPr/>
          <a:lstStyle/>
          <a:p>
            <a:pPr marL="0" indent="0">
              <a:buNone/>
            </a:pPr>
            <a:r>
              <a:rPr lang="en-US" dirty="0"/>
              <a:t> </a:t>
            </a:r>
          </a:p>
        </p:txBody>
      </p:sp>
      <p:sp>
        <p:nvSpPr>
          <p:cNvPr id="10" name="Content Placeholder 9">
            <a:extLst>
              <a:ext uri="{FF2B5EF4-FFF2-40B4-BE49-F238E27FC236}">
                <a16:creationId xmlns:a16="http://schemas.microsoft.com/office/drawing/2014/main" id="{26BF0C0B-2229-4D50-B990-030BA716BDAB}"/>
              </a:ext>
            </a:extLst>
          </p:cNvPr>
          <p:cNvSpPr>
            <a:spLocks noGrp="1"/>
          </p:cNvSpPr>
          <p:nvPr>
            <p:ph sz="quarter" idx="23"/>
          </p:nvPr>
        </p:nvSpPr>
        <p:spPr/>
        <p:txBody>
          <a:bodyPr/>
          <a:lstStyle/>
          <a:p>
            <a:r>
              <a:rPr lang="en-US" b="1" dirty="0"/>
              <a:t>Outline</a:t>
            </a:r>
          </a:p>
        </p:txBody>
      </p:sp>
      <p:sp>
        <p:nvSpPr>
          <p:cNvPr id="15" name="Slide Number Placeholder 14">
            <a:extLst>
              <a:ext uri="{FF2B5EF4-FFF2-40B4-BE49-F238E27FC236}">
                <a16:creationId xmlns:a16="http://schemas.microsoft.com/office/drawing/2014/main" id="{9754F59C-7E3B-44D0-93B8-3B238FD333BD}"/>
              </a:ext>
            </a:extLst>
          </p:cNvPr>
          <p:cNvSpPr>
            <a:spLocks noGrp="1"/>
          </p:cNvSpPr>
          <p:nvPr>
            <p:ph type="sldNum" sz="quarter" idx="12"/>
          </p:nvPr>
        </p:nvSpPr>
        <p:spPr/>
        <p:txBody>
          <a:bodyPr/>
          <a:lstStyle/>
          <a:p>
            <a:fld id="{5DAD2D5A-63D4-4764-812C-7B8BDA2C77FC}" type="slidenum">
              <a:rPr lang="en-US" smtClean="0"/>
              <a:t>15</a:t>
            </a:fld>
            <a:endParaRPr lang="en-US" dirty="0"/>
          </a:p>
        </p:txBody>
      </p:sp>
      <p:sp>
        <p:nvSpPr>
          <p:cNvPr id="12" name="Content Placeholder 5">
            <a:extLst>
              <a:ext uri="{FF2B5EF4-FFF2-40B4-BE49-F238E27FC236}">
                <a16:creationId xmlns:a16="http://schemas.microsoft.com/office/drawing/2014/main" id="{665BDE25-044E-4C3C-AA04-204E74319292}"/>
              </a:ext>
            </a:extLst>
          </p:cNvPr>
          <p:cNvSpPr txBox="1">
            <a:spLocks/>
          </p:cNvSpPr>
          <p:nvPr/>
        </p:nvSpPr>
        <p:spPr>
          <a:xfrm>
            <a:off x="252660" y="3357862"/>
            <a:ext cx="4284063" cy="599476"/>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Future Works</a:t>
            </a:r>
          </a:p>
        </p:txBody>
      </p:sp>
      <p:sp>
        <p:nvSpPr>
          <p:cNvPr id="16" name="Content Placeholder 7">
            <a:extLst>
              <a:ext uri="{FF2B5EF4-FFF2-40B4-BE49-F238E27FC236}">
                <a16:creationId xmlns:a16="http://schemas.microsoft.com/office/drawing/2014/main" id="{F31E1706-5033-460C-B0B5-B29E38404713}"/>
              </a:ext>
            </a:extLst>
          </p:cNvPr>
          <p:cNvSpPr txBox="1">
            <a:spLocks/>
          </p:cNvSpPr>
          <p:nvPr/>
        </p:nvSpPr>
        <p:spPr>
          <a:xfrm>
            <a:off x="252660" y="4272262"/>
            <a:ext cx="4284063" cy="599476"/>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Conclusions</a:t>
            </a:r>
          </a:p>
        </p:txBody>
      </p:sp>
      <p:sp>
        <p:nvSpPr>
          <p:cNvPr id="17" name="Content Placeholder 13">
            <a:extLst>
              <a:ext uri="{FF2B5EF4-FFF2-40B4-BE49-F238E27FC236}">
                <a16:creationId xmlns:a16="http://schemas.microsoft.com/office/drawing/2014/main" id="{910DEAB2-34D9-47AB-97A6-2B203338D267}"/>
              </a:ext>
            </a:extLst>
          </p:cNvPr>
          <p:cNvSpPr txBox="1">
            <a:spLocks/>
          </p:cNvSpPr>
          <p:nvPr/>
        </p:nvSpPr>
        <p:spPr>
          <a:xfrm>
            <a:off x="5452054" y="1529063"/>
            <a:ext cx="6160826" cy="44784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Bayesian inference and sampling methods</a:t>
            </a:r>
          </a:p>
          <a:p>
            <a:pPr lvl="1"/>
            <a:r>
              <a:rPr lang="en-US" sz="1600" dirty="0"/>
              <a:t>Bayesian inference</a:t>
            </a:r>
          </a:p>
          <a:p>
            <a:pPr lvl="1"/>
            <a:r>
              <a:rPr lang="en-US" sz="1600" dirty="0"/>
              <a:t>Markov chain Monte Carlo method</a:t>
            </a:r>
          </a:p>
          <a:p>
            <a:pPr lvl="1"/>
            <a:r>
              <a:rPr lang="en-US" sz="1600" dirty="0"/>
              <a:t>Metropolis-Hastings algorithm</a:t>
            </a:r>
          </a:p>
          <a:p>
            <a:r>
              <a:rPr lang="en-US" sz="2000" dirty="0"/>
              <a:t>Beyond random-walk: a hybrid Monte Carlo</a:t>
            </a:r>
          </a:p>
          <a:p>
            <a:pPr lvl="1"/>
            <a:r>
              <a:rPr lang="en-US" sz="1600" dirty="0"/>
              <a:t>Hamiltonian dynamic</a:t>
            </a:r>
          </a:p>
          <a:p>
            <a:pPr lvl="1"/>
            <a:r>
              <a:rPr lang="en-US" sz="1600" dirty="0"/>
              <a:t>Hybrid Monte Carlo sampling</a:t>
            </a:r>
          </a:p>
          <a:p>
            <a:r>
              <a:rPr lang="en-US" sz="2000" dirty="0"/>
              <a:t>Self-parameterizing method: trans-dimensional MCMC</a:t>
            </a:r>
          </a:p>
          <a:p>
            <a:pPr lvl="1"/>
            <a:r>
              <a:rPr lang="en-US" sz="1600" dirty="0"/>
              <a:t>Reversible-jump MCMC</a:t>
            </a:r>
          </a:p>
          <a:p>
            <a:pPr lvl="1"/>
            <a:r>
              <a:rPr lang="en-US" sz="1600" dirty="0"/>
              <a:t>Birth-death simulation</a:t>
            </a:r>
          </a:p>
          <a:p>
            <a:r>
              <a:rPr lang="en-US" sz="2000" dirty="0"/>
              <a:t>Accelerate Bayesian inference: tempering method</a:t>
            </a:r>
          </a:p>
          <a:p>
            <a:pPr lvl="1"/>
            <a:r>
              <a:rPr lang="en-US" sz="1600" dirty="0"/>
              <a:t>Optimization and probabilistic function</a:t>
            </a:r>
          </a:p>
          <a:p>
            <a:pPr lvl="1"/>
            <a:r>
              <a:rPr lang="en-US" sz="1600" dirty="0"/>
              <a:t>Parallel tempering method</a:t>
            </a:r>
          </a:p>
        </p:txBody>
      </p:sp>
      <p:sp>
        <p:nvSpPr>
          <p:cNvPr id="13" name="Content Placeholder 6">
            <a:extLst>
              <a:ext uri="{FF2B5EF4-FFF2-40B4-BE49-F238E27FC236}">
                <a16:creationId xmlns:a16="http://schemas.microsoft.com/office/drawing/2014/main" id="{264849BF-D387-46BD-9A17-72CB9C74B501}"/>
              </a:ext>
            </a:extLst>
          </p:cNvPr>
          <p:cNvSpPr txBox="1">
            <a:spLocks/>
          </p:cNvSpPr>
          <p:nvPr/>
        </p:nvSpPr>
        <p:spPr>
          <a:xfrm>
            <a:off x="252660" y="1529062"/>
            <a:ext cx="4284063" cy="599476"/>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Introduction</a:t>
            </a:r>
          </a:p>
        </p:txBody>
      </p:sp>
    </p:spTree>
    <p:extLst>
      <p:ext uri="{BB962C8B-B14F-4D97-AF65-F5344CB8AC3E}">
        <p14:creationId xmlns:p14="http://schemas.microsoft.com/office/powerpoint/2010/main" val="18230140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childTnLst>
                          </p:cTn>
                        </p:par>
                        <p:par>
                          <p:cTn id="14" fill="hold">
                            <p:stCondLst>
                              <p:cond delay="500"/>
                            </p:stCondLst>
                            <p:childTnLst>
                              <p:par>
                                <p:cTn id="15" presetID="6" presetClass="emph" presetSubtype="0" fill="hold" nodeType="afterEffect">
                                  <p:stCondLst>
                                    <p:cond delay="0"/>
                                  </p:stCondLst>
                                  <p:childTnLst>
                                    <p:animScale>
                                      <p:cBhvr>
                                        <p:cTn id="16" dur="1000" fill="hold"/>
                                        <p:tgtEl>
                                          <p:spTgt spid="5">
                                            <p:txEl>
                                              <p:pRg st="0" end="0"/>
                                            </p:txEl>
                                          </p:spTgt>
                                        </p:tgtEl>
                                      </p:cBhvr>
                                      <p:by x="150000" y="150000"/>
                                    </p:animScale>
                                  </p:childTnLst>
                                </p:cTn>
                              </p:par>
                            </p:childTnLst>
                          </p:cTn>
                        </p:par>
                        <p:par>
                          <p:cTn id="17" fill="hold">
                            <p:stCondLst>
                              <p:cond delay="1500"/>
                            </p:stCondLst>
                            <p:childTnLst>
                              <p:par>
                                <p:cTn id="18" presetID="15" presetClass="emph" presetSubtype="0" nodeType="afterEffect">
                                  <p:stCondLst>
                                    <p:cond delay="0"/>
                                  </p:stCondLst>
                                  <p:iterate type="lt">
                                    <p:tmAbs val="25"/>
                                  </p:iterate>
                                  <p:childTnLst>
                                    <p:set>
                                      <p:cBhvr override="childStyle">
                                        <p:cTn id="19" dur="indefinite"/>
                                        <p:tgtEl>
                                          <p:spTgt spid="17">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B607D6-5E5A-4426-8642-B45E1EF1AC26}"/>
              </a:ext>
            </a:extLst>
          </p:cNvPr>
          <p:cNvSpPr>
            <a:spLocks noGrp="1"/>
          </p:cNvSpPr>
          <p:nvPr>
            <p:ph type="title"/>
          </p:nvPr>
        </p:nvSpPr>
        <p:spPr/>
        <p:txBody>
          <a:bodyPr/>
          <a:lstStyle/>
          <a:p>
            <a:r>
              <a:rPr lang="en-US" dirty="0"/>
              <a:t>Bayes’ theorem</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AD644CE8-EAA8-4EEF-9127-D051385D3105}"/>
                  </a:ext>
                </a:extLst>
              </p:cNvPr>
              <p:cNvSpPr>
                <a:spLocks noGrp="1"/>
              </p:cNvSpPr>
              <p:nvPr>
                <p:ph idx="1"/>
              </p:nvPr>
            </p:nvSpPr>
            <p:spPr>
              <a:xfrm>
                <a:off x="838200" y="1737360"/>
                <a:ext cx="8285480" cy="4251960"/>
              </a:xfrm>
            </p:spPr>
            <p:txBody>
              <a:bodyPr>
                <a:normAutofit/>
              </a:bodyPr>
              <a:lstStyle/>
              <a:p>
                <a:r>
                  <a:rPr lang="en-US" sz="2400" dirty="0"/>
                  <a:t>In probability theory and statistics, </a:t>
                </a:r>
                <a:r>
                  <a:rPr lang="en-US" sz="2400" b="1" dirty="0"/>
                  <a:t>Bayes’ theorem</a:t>
                </a:r>
                <a:r>
                  <a:rPr lang="en-US" sz="2400" dirty="0"/>
                  <a:t> describes the probability of an event, based on prior knowledge of conditions that might be related to the event</a:t>
                </a:r>
              </a:p>
              <a:p>
                <a:pPr lvl="3"/>
                <a:endParaRPr lang="en-US" dirty="0"/>
              </a:p>
              <a:p>
                <a:pPr marL="0" indent="0">
                  <a:buNone/>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𝑃</m:t>
                      </m:r>
                      <m:d>
                        <m:dPr>
                          <m:ctrlPr>
                            <a:rPr lang="en-US" altLang="zh-CN" i="1">
                              <a:latin typeface="Cambria Math" panose="02040503050406030204" pitchFamily="18" charset="0"/>
                            </a:rPr>
                          </m:ctrlPr>
                        </m:dPr>
                        <m:e>
                          <m:r>
                            <a:rPr lang="en-US" altLang="zh-CN" i="1">
                              <a:latin typeface="Cambria Math" panose="02040503050406030204" pitchFamily="18" charset="0"/>
                            </a:rPr>
                            <m:t>𝐴</m:t>
                          </m:r>
                        </m:e>
                        <m:e>
                          <m:r>
                            <a:rPr lang="en-US" altLang="zh-CN" i="1">
                              <a:latin typeface="Cambria Math" panose="02040503050406030204" pitchFamily="18" charset="0"/>
                            </a:rPr>
                            <m:t>𝐵</m:t>
                          </m:r>
                        </m:e>
                      </m:d>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𝑃</m:t>
                          </m:r>
                          <m:r>
                            <a:rPr lang="en-US" altLang="zh-CN" b="0" i="1" smtClean="0">
                              <a:latin typeface="Cambria Math" panose="02040503050406030204" pitchFamily="18" charset="0"/>
                            </a:rPr>
                            <m:t>(</m:t>
                          </m:r>
                          <m:r>
                            <a:rPr lang="en-US" altLang="zh-CN" b="0" i="1" smtClean="0">
                              <a:latin typeface="Cambria Math" panose="02040503050406030204" pitchFamily="18" charset="0"/>
                            </a:rPr>
                            <m:t>𝐵</m:t>
                          </m:r>
                          <m:r>
                            <a:rPr lang="en-US" altLang="zh-CN" b="0" i="1" smtClean="0">
                              <a:latin typeface="Cambria Math" panose="02040503050406030204" pitchFamily="18" charset="0"/>
                            </a:rPr>
                            <m:t>|</m:t>
                          </m:r>
                          <m:r>
                            <a:rPr lang="en-US" altLang="zh-CN" b="0" i="1" smtClean="0">
                              <a:latin typeface="Cambria Math" panose="02040503050406030204" pitchFamily="18" charset="0"/>
                            </a:rPr>
                            <m:t>𝐴</m:t>
                          </m:r>
                          <m:r>
                            <a:rPr lang="en-US" altLang="zh-CN" b="0" i="1" smtClean="0">
                              <a:latin typeface="Cambria Math" panose="02040503050406030204" pitchFamily="18" charset="0"/>
                            </a:rPr>
                            <m:t>)</m:t>
                          </m:r>
                          <m:r>
                            <a:rPr lang="en-US" altLang="zh-CN" i="1">
                              <a:latin typeface="Cambria Math" panose="02040503050406030204" pitchFamily="18" charset="0"/>
                            </a:rPr>
                            <m:t>𝑃</m:t>
                          </m:r>
                          <m:r>
                            <a:rPr lang="en-US" altLang="zh-CN" i="1">
                              <a:latin typeface="Cambria Math" panose="02040503050406030204" pitchFamily="18" charset="0"/>
                            </a:rPr>
                            <m:t>(</m:t>
                          </m:r>
                          <m:r>
                            <a:rPr lang="en-US" altLang="zh-CN" i="1">
                              <a:latin typeface="Cambria Math" panose="02040503050406030204" pitchFamily="18" charset="0"/>
                            </a:rPr>
                            <m:t>𝐴</m:t>
                          </m:r>
                          <m:r>
                            <a:rPr lang="en-US" altLang="zh-CN" i="1">
                              <a:latin typeface="Cambria Math" panose="02040503050406030204" pitchFamily="18" charset="0"/>
                            </a:rPr>
                            <m:t>)</m:t>
                          </m:r>
                        </m:num>
                        <m:den>
                          <m:r>
                            <a:rPr lang="en-US" altLang="zh-CN" i="1">
                              <a:latin typeface="Cambria Math" panose="02040503050406030204" pitchFamily="18" charset="0"/>
                            </a:rPr>
                            <m:t>𝑃</m:t>
                          </m:r>
                          <m:r>
                            <a:rPr lang="en-US" altLang="zh-CN" i="1">
                              <a:latin typeface="Cambria Math" panose="02040503050406030204" pitchFamily="18" charset="0"/>
                            </a:rPr>
                            <m:t>(</m:t>
                          </m:r>
                          <m:r>
                            <a:rPr lang="en-US" altLang="zh-CN" i="1">
                              <a:latin typeface="Cambria Math" panose="02040503050406030204" pitchFamily="18" charset="0"/>
                            </a:rPr>
                            <m:t>𝐵</m:t>
                          </m:r>
                          <m:r>
                            <a:rPr lang="en-US" altLang="zh-CN" i="1">
                              <a:latin typeface="Cambria Math" panose="02040503050406030204" pitchFamily="18" charset="0"/>
                            </a:rPr>
                            <m:t>)</m:t>
                          </m:r>
                        </m:den>
                      </m:f>
                    </m:oMath>
                  </m:oMathPara>
                </a14:m>
                <a:endParaRPr lang="en-US" sz="2400" dirty="0"/>
              </a:p>
              <a:p>
                <a:r>
                  <a:rPr lang="en-US" dirty="0"/>
                  <a:t>A and B are two events like lung cancer and smoker</a:t>
                </a:r>
                <a:endParaRPr lang="en-US" sz="2400" dirty="0"/>
              </a:p>
            </p:txBody>
          </p:sp>
        </mc:Choice>
        <mc:Fallback xmlns="">
          <p:sp>
            <p:nvSpPr>
              <p:cNvPr id="9" name="Content Placeholder 8">
                <a:extLst>
                  <a:ext uri="{FF2B5EF4-FFF2-40B4-BE49-F238E27FC236}">
                    <a16:creationId xmlns:a16="http://schemas.microsoft.com/office/drawing/2014/main" id="{AD644CE8-EAA8-4EEF-9127-D051385D3105}"/>
                  </a:ext>
                </a:extLst>
              </p:cNvPr>
              <p:cNvSpPr>
                <a:spLocks noGrp="1" noRot="1" noChangeAspect="1" noMove="1" noResize="1" noEditPoints="1" noAdjustHandles="1" noChangeArrowheads="1" noChangeShapeType="1" noTextEdit="1"/>
              </p:cNvSpPr>
              <p:nvPr>
                <p:ph idx="1"/>
              </p:nvPr>
            </p:nvSpPr>
            <p:spPr>
              <a:xfrm>
                <a:off x="838200" y="1737360"/>
                <a:ext cx="8285480" cy="4251960"/>
              </a:xfrm>
              <a:blipFill>
                <a:blip r:embed="rId9"/>
                <a:stretch>
                  <a:fillRect l="-1030" t="-2006"/>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B4D897EB-65AB-4EF3-B7A5-B59304A1587F}"/>
              </a:ext>
            </a:extLst>
          </p:cNvPr>
          <p:cNvSpPr>
            <a:spLocks noGrp="1"/>
          </p:cNvSpPr>
          <p:nvPr>
            <p:ph type="dt" sz="half" idx="10"/>
          </p:nvPr>
        </p:nvSpPr>
        <p:spPr/>
        <p:txBody>
          <a:bodyPr/>
          <a:lstStyle/>
          <a:p>
            <a:fld id="{DACED468-0D76-4042-BEC0-3A936419417A}" type="datetime1">
              <a:rPr lang="en-US" smtClean="0"/>
              <a:t>9/22/2019</a:t>
            </a:fld>
            <a:endParaRPr lang="en-US"/>
          </a:p>
        </p:txBody>
      </p:sp>
      <p:sp>
        <p:nvSpPr>
          <p:cNvPr id="7" name="Slide Number Placeholder 6">
            <a:extLst>
              <a:ext uri="{FF2B5EF4-FFF2-40B4-BE49-F238E27FC236}">
                <a16:creationId xmlns:a16="http://schemas.microsoft.com/office/drawing/2014/main" id="{81FB1D4F-62B1-4F35-97EF-FE49945CD1E2}"/>
              </a:ext>
            </a:extLst>
          </p:cNvPr>
          <p:cNvSpPr>
            <a:spLocks noGrp="1"/>
          </p:cNvSpPr>
          <p:nvPr>
            <p:ph type="sldNum" sz="quarter" idx="12"/>
          </p:nvPr>
        </p:nvSpPr>
        <p:spPr/>
        <p:txBody>
          <a:bodyPr/>
          <a:lstStyle/>
          <a:p>
            <a:fld id="{EFD61C4A-2CBD-4FCB-86E6-73D2C9ACB54E}" type="slidenum">
              <a:rPr lang="en-US" smtClean="0"/>
              <a:t>16</a:t>
            </a:fld>
            <a:endParaRPr lang="en-US"/>
          </a:p>
        </p:txBody>
      </p:sp>
      <p:pic>
        <p:nvPicPr>
          <p:cNvPr id="10" name="Picture 6" descr="Bayes">
            <a:extLst>
              <a:ext uri="{FF2B5EF4-FFF2-40B4-BE49-F238E27FC236}">
                <a16:creationId xmlns:a16="http://schemas.microsoft.com/office/drawing/2014/main" id="{A6A3EF95-F385-4B65-86FE-CA7723DE4F62}"/>
              </a:ext>
            </a:extLst>
          </p:cNvPr>
          <p:cNvPicPr>
            <a:picLocks noChangeAspect="1" noChangeArrowheads="1"/>
          </p:cNvPicPr>
          <p:nvPr/>
        </p:nvPicPr>
        <p:blipFill>
          <a:blip r:embed="rId10"/>
          <a:srcRect/>
          <a:stretch>
            <a:fillRect/>
          </a:stretch>
        </p:blipFill>
        <p:spPr bwMode="auto">
          <a:xfrm>
            <a:off x="9427854" y="1025434"/>
            <a:ext cx="2147887" cy="2303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3F5A3043-D274-404F-A907-FFC1E4921007}"/>
              </a:ext>
            </a:extLst>
          </p:cNvPr>
          <p:cNvPicPr>
            <a:picLocks noChangeAspect="1"/>
          </p:cNvPicPr>
          <p:nvPr/>
        </p:nvPicPr>
        <p:blipFill>
          <a:blip r:embed="rId11"/>
          <a:stretch>
            <a:fillRect/>
          </a:stretch>
        </p:blipFill>
        <p:spPr>
          <a:xfrm>
            <a:off x="1738729" y="3328896"/>
            <a:ext cx="1842671" cy="1842671"/>
          </a:xfrm>
          <a:prstGeom prst="rect">
            <a:avLst/>
          </a:prstGeom>
        </p:spPr>
      </p:pic>
      <p:pic>
        <p:nvPicPr>
          <p:cNvPr id="14" name="Picture 13">
            <a:extLst>
              <a:ext uri="{FF2B5EF4-FFF2-40B4-BE49-F238E27FC236}">
                <a16:creationId xmlns:a16="http://schemas.microsoft.com/office/drawing/2014/main" id="{D08D6B77-C06D-4857-A4C5-76EEA3B80ACC}"/>
              </a:ext>
            </a:extLst>
          </p:cNvPr>
          <p:cNvPicPr>
            <a:picLocks noChangeAspect="1"/>
          </p:cNvPicPr>
          <p:nvPr/>
        </p:nvPicPr>
        <p:blipFill>
          <a:blip r:embed="rId12"/>
          <a:stretch>
            <a:fillRect/>
          </a:stretch>
        </p:blipFill>
        <p:spPr>
          <a:xfrm>
            <a:off x="5046526" y="3388913"/>
            <a:ext cx="3564074" cy="1722636"/>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7A7718C-6953-448F-AC1A-B72AC1D2FD65}"/>
                  </a:ext>
                </a:extLst>
              </p:cNvPr>
              <p:cNvSpPr txBox="1"/>
              <p:nvPr/>
            </p:nvSpPr>
            <p:spPr>
              <a:xfrm>
                <a:off x="1738729" y="5386451"/>
                <a:ext cx="19264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𝐿𝑢𝑛𝑔</m:t>
                      </m:r>
                      <m:r>
                        <a:rPr lang="en-US" b="0" i="1" smtClean="0">
                          <a:latin typeface="Cambria Math" panose="02040503050406030204" pitchFamily="18" charset="0"/>
                        </a:rPr>
                        <m:t> </m:t>
                      </m:r>
                      <m:r>
                        <a:rPr lang="en-US" b="0" i="1" smtClean="0">
                          <a:latin typeface="Cambria Math" panose="02040503050406030204" pitchFamily="18" charset="0"/>
                        </a:rPr>
                        <m:t>𝑐𝑎𝑛𝑐𝑒𝑟</m:t>
                      </m:r>
                      <m:r>
                        <a:rPr lang="en-US" b="0" i="1" smtClean="0">
                          <a:latin typeface="Cambria Math" panose="02040503050406030204" pitchFamily="18" charset="0"/>
                        </a:rPr>
                        <m:t>)</m:t>
                      </m:r>
                    </m:oMath>
                  </m:oMathPara>
                </a14:m>
                <a:endParaRPr lang="en-US" dirty="0"/>
              </a:p>
            </p:txBody>
          </p:sp>
        </mc:Choice>
        <mc:Fallback xmlns="">
          <p:sp>
            <p:nvSpPr>
              <p:cNvPr id="15" name="TextBox 14">
                <a:extLst>
                  <a:ext uri="{FF2B5EF4-FFF2-40B4-BE49-F238E27FC236}">
                    <a16:creationId xmlns:a16="http://schemas.microsoft.com/office/drawing/2014/main" id="{07A7718C-6953-448F-AC1A-B72AC1D2FD65}"/>
                  </a:ext>
                </a:extLst>
              </p:cNvPr>
              <p:cNvSpPr txBox="1">
                <a:spLocks noRot="1" noChangeAspect="1" noMove="1" noResize="1" noEditPoints="1" noAdjustHandles="1" noChangeArrowheads="1" noChangeShapeType="1" noTextEdit="1"/>
              </p:cNvSpPr>
              <p:nvPr/>
            </p:nvSpPr>
            <p:spPr>
              <a:xfrm>
                <a:off x="1738729" y="5386451"/>
                <a:ext cx="1926454" cy="369332"/>
              </a:xfrm>
              <a:prstGeom prst="rect">
                <a:avLst/>
              </a:prstGeom>
              <a:blipFill>
                <a:blip r:embed="rId7"/>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A54AA8C-AAAE-4A18-846C-C121597ECBA8}"/>
                  </a:ext>
                </a:extLst>
              </p:cNvPr>
              <p:cNvSpPr txBox="1"/>
              <p:nvPr/>
            </p:nvSpPr>
            <p:spPr>
              <a:xfrm>
                <a:off x="5369386" y="5386451"/>
                <a:ext cx="291835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𝐿𝑢𝑛𝑔</m:t>
                      </m:r>
                      <m:r>
                        <a:rPr lang="en-US" b="0" i="1" smtClean="0">
                          <a:latin typeface="Cambria Math" panose="02040503050406030204" pitchFamily="18" charset="0"/>
                        </a:rPr>
                        <m:t> </m:t>
                      </m:r>
                      <m:r>
                        <a:rPr lang="en-US" b="0" i="1" smtClean="0">
                          <a:latin typeface="Cambria Math" panose="02040503050406030204" pitchFamily="18" charset="0"/>
                        </a:rPr>
                        <m:t>𝑐𝑎𝑛𝑐𝑒𝑟</m:t>
                      </m:r>
                      <m:r>
                        <a:rPr lang="en-US" b="0" i="1" smtClean="0">
                          <a:latin typeface="Cambria Math" panose="02040503050406030204" pitchFamily="18" charset="0"/>
                        </a:rPr>
                        <m:t>|</m:t>
                      </m:r>
                      <m:r>
                        <a:rPr lang="en-US" b="0" i="1" smtClean="0">
                          <a:latin typeface="Cambria Math" panose="02040503050406030204" pitchFamily="18" charset="0"/>
                        </a:rPr>
                        <m:t>𝑠𝑚𝑜𝑘𝑒𝑟</m:t>
                      </m:r>
                      <m:r>
                        <a:rPr lang="en-US" b="0" i="1" smtClean="0">
                          <a:latin typeface="Cambria Math" panose="02040503050406030204" pitchFamily="18" charset="0"/>
                        </a:rPr>
                        <m:t>)</m:t>
                      </m:r>
                    </m:oMath>
                  </m:oMathPara>
                </a14:m>
                <a:endParaRPr lang="en-US" dirty="0"/>
              </a:p>
            </p:txBody>
          </p:sp>
        </mc:Choice>
        <mc:Fallback xmlns="">
          <p:sp>
            <p:nvSpPr>
              <p:cNvPr id="16" name="TextBox 15">
                <a:extLst>
                  <a:ext uri="{FF2B5EF4-FFF2-40B4-BE49-F238E27FC236}">
                    <a16:creationId xmlns:a16="http://schemas.microsoft.com/office/drawing/2014/main" id="{1A54AA8C-AAAE-4A18-846C-C121597ECBA8}"/>
                  </a:ext>
                </a:extLst>
              </p:cNvPr>
              <p:cNvSpPr txBox="1">
                <a:spLocks noRot="1" noChangeAspect="1" noMove="1" noResize="1" noEditPoints="1" noAdjustHandles="1" noChangeArrowheads="1" noChangeShapeType="1" noTextEdit="1"/>
              </p:cNvSpPr>
              <p:nvPr/>
            </p:nvSpPr>
            <p:spPr>
              <a:xfrm>
                <a:off x="5369386" y="5386451"/>
                <a:ext cx="2918353" cy="369332"/>
              </a:xfrm>
              <a:prstGeom prst="rect">
                <a:avLst/>
              </a:prstGeom>
              <a:blipFill>
                <a:blip r:embed="rId8"/>
                <a:stretch>
                  <a:fillRect b="-1333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E30C4F23-84C4-4602-8AFC-2483764747CD}"/>
              </a:ext>
            </a:extLst>
          </p:cNvPr>
          <p:cNvSpPr txBox="1"/>
          <p:nvPr/>
        </p:nvSpPr>
        <p:spPr>
          <a:xfrm>
            <a:off x="8287739" y="5386451"/>
            <a:ext cx="2591539" cy="369332"/>
          </a:xfrm>
          <a:prstGeom prst="rect">
            <a:avLst/>
          </a:prstGeom>
          <a:noFill/>
        </p:spPr>
        <p:txBody>
          <a:bodyPr wrap="square" rtlCol="0">
            <a:spAutoFit/>
          </a:bodyPr>
          <a:lstStyle/>
          <a:p>
            <a:r>
              <a:rPr lang="en-US" b="1" dirty="0">
                <a:solidFill>
                  <a:srgbClr val="FF0000"/>
                </a:solidFill>
              </a:rPr>
              <a:t>Conditional probability</a:t>
            </a:r>
          </a:p>
        </p:txBody>
      </p:sp>
      <p:sp>
        <p:nvSpPr>
          <p:cNvPr id="2" name="Rectangle 1">
            <a:extLst>
              <a:ext uri="{FF2B5EF4-FFF2-40B4-BE49-F238E27FC236}">
                <a16:creationId xmlns:a16="http://schemas.microsoft.com/office/drawing/2014/main" id="{CD38BCF8-E756-4527-BB23-5AE9E4255F70}"/>
              </a:ext>
            </a:extLst>
          </p:cNvPr>
          <p:cNvSpPr/>
          <p:nvPr/>
        </p:nvSpPr>
        <p:spPr>
          <a:xfrm>
            <a:off x="9379534" y="3449909"/>
            <a:ext cx="2244525" cy="307777"/>
          </a:xfrm>
          <a:prstGeom prst="rect">
            <a:avLst/>
          </a:prstGeom>
        </p:spPr>
        <p:txBody>
          <a:bodyPr wrap="none">
            <a:spAutoFit/>
          </a:bodyPr>
          <a:lstStyle/>
          <a:p>
            <a:r>
              <a:rPr lang="en-US" sz="1400" i="1" dirty="0">
                <a:solidFill>
                  <a:schemeClr val="bg1">
                    <a:lumMod val="50000"/>
                  </a:schemeClr>
                </a:solidFill>
              </a:rPr>
              <a:t>Thomas Bayes (1701 - 1761)</a:t>
            </a:r>
          </a:p>
        </p:txBody>
      </p:sp>
    </p:spTree>
    <p:extLst>
      <p:ext uri="{BB962C8B-B14F-4D97-AF65-F5344CB8AC3E}">
        <p14:creationId xmlns:p14="http://schemas.microsoft.com/office/powerpoint/2010/main" val="2910391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9">
                                            <p:txEl>
                                              <p:pRg st="2" end="2"/>
                                            </p:txEl>
                                          </p:spTgt>
                                        </p:tgtEl>
                                        <p:attrNameLst>
                                          <p:attrName>style.visibility</p:attrName>
                                        </p:attrNameLst>
                                      </p:cBhvr>
                                      <p:to>
                                        <p:strVal val="visible"/>
                                      </p:to>
                                    </p:set>
                                    <p:animEffect transition="in" filter="fade">
                                      <p:cBhvr>
                                        <p:cTn id="44" dur="500"/>
                                        <p:tgtEl>
                                          <p:spTgt spid="9">
                                            <p:txEl>
                                              <p:pRg st="2" end="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fade">
                                      <p:cBhvr>
                                        <p:cTn id="4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B607D6-5E5A-4426-8642-B45E1EF1AC26}"/>
              </a:ext>
            </a:extLst>
          </p:cNvPr>
          <p:cNvSpPr>
            <a:spLocks noGrp="1"/>
          </p:cNvSpPr>
          <p:nvPr>
            <p:ph type="title"/>
          </p:nvPr>
        </p:nvSpPr>
        <p:spPr/>
        <p:txBody>
          <a:bodyPr/>
          <a:lstStyle/>
          <a:p>
            <a:r>
              <a:rPr lang="en-US" dirty="0"/>
              <a:t>Bayesian inference</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AD644CE8-EAA8-4EEF-9127-D051385D3105}"/>
                  </a:ext>
                </a:extLst>
              </p:cNvPr>
              <p:cNvSpPr>
                <a:spLocks noGrp="1"/>
              </p:cNvSpPr>
              <p:nvPr>
                <p:ph idx="1"/>
              </p:nvPr>
            </p:nvSpPr>
            <p:spPr/>
            <p:txBody>
              <a:bodyPr>
                <a:normAutofit lnSpcReduction="10000"/>
              </a:bodyPr>
              <a:lstStyle/>
              <a:p>
                <a:pPr marL="0" indent="0">
                  <a:buNone/>
                </a:pPr>
                <a:endParaRPr lang="en-US" b="0" i="1" dirty="0">
                  <a:latin typeface="Cambria Math" panose="02040503050406030204" pitchFamily="18" charset="0"/>
                </a:endParaRPr>
              </a:p>
              <a:p>
                <a:pPr marL="0" indent="0">
                  <a:buNone/>
                </a:pPr>
                <a:endParaRPr lang="en-US" sz="1600" i="1"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𝒎</m:t>
                          </m:r>
                        </m:e>
                        <m:e>
                          <m:r>
                            <a:rPr lang="en-US" b="1" i="1" smtClean="0">
                              <a:latin typeface="Cambria Math" panose="02040503050406030204" pitchFamily="18" charset="0"/>
                            </a:rPr>
                            <m:t>𝒅</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1" i="1">
                                  <a:latin typeface="Cambria Math" panose="02040503050406030204" pitchFamily="18" charset="0"/>
                                </a:rPr>
                                <m:t>𝒅</m:t>
                              </m:r>
                            </m:e>
                            <m:e>
                              <m:r>
                                <a:rPr lang="en-US" b="1" i="1">
                                  <a:latin typeface="Cambria Math" panose="02040503050406030204" pitchFamily="18" charset="0"/>
                                  <a:ea typeface="Cambria Math" panose="02040503050406030204" pitchFamily="18" charset="0"/>
                                </a:rPr>
                                <m:t>𝒎</m:t>
                              </m:r>
                            </m:e>
                          </m:d>
                          <m:r>
                            <a:rPr lang="en-US" b="0" i="1" smtClean="0">
                              <a:latin typeface="Cambria Math" panose="02040503050406030204" pitchFamily="18" charset="0"/>
                            </a:rPr>
                            <m:t>𝑃</m:t>
                          </m:r>
                          <m:r>
                            <a:rPr lang="en-US" b="0" i="1" smtClean="0">
                              <a:latin typeface="Cambria Math" panose="02040503050406030204" pitchFamily="18" charset="0"/>
                            </a:rPr>
                            <m:t>(</m:t>
                          </m:r>
                          <m:r>
                            <a:rPr lang="en-US" b="1" i="1">
                              <a:latin typeface="Cambria Math" panose="02040503050406030204" pitchFamily="18" charset="0"/>
                              <a:ea typeface="Cambria Math" panose="02040503050406030204" pitchFamily="18" charset="0"/>
                            </a:rPr>
                            <m:t>𝒎</m:t>
                          </m:r>
                          <m:r>
                            <a:rPr lang="en-US" b="0" i="1" smtClean="0">
                              <a:latin typeface="Cambria Math" panose="02040503050406030204" pitchFamily="18" charset="0"/>
                            </a:rPr>
                            <m:t>)</m:t>
                          </m:r>
                        </m:num>
                        <m:den>
                          <m:r>
                            <a:rPr lang="en-US" i="1">
                              <a:latin typeface="Cambria Math" panose="02040503050406030204" pitchFamily="18" charset="0"/>
                            </a:rPr>
                            <m:t>𝑃</m:t>
                          </m:r>
                          <m:r>
                            <a:rPr lang="en-US" i="1">
                              <a:latin typeface="Cambria Math" panose="02040503050406030204" pitchFamily="18" charset="0"/>
                            </a:rPr>
                            <m:t>(</m:t>
                          </m:r>
                          <m:r>
                            <a:rPr lang="en-US" b="1" i="1">
                              <a:latin typeface="Cambria Math" panose="02040503050406030204" pitchFamily="18" charset="0"/>
                            </a:rPr>
                            <m:t>𝒅</m:t>
                          </m:r>
                          <m:r>
                            <a:rPr lang="en-US" b="0" i="1" smtClean="0">
                              <a:latin typeface="Cambria Math" panose="02040503050406030204" pitchFamily="18" charset="0"/>
                            </a:rPr>
                            <m:t>)</m:t>
                          </m:r>
                        </m:den>
                      </m:f>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𝑃</m:t>
                      </m:r>
                      <m:d>
                        <m:dPr>
                          <m:ctrlPr>
                            <a:rPr lang="en-US" i="1">
                              <a:latin typeface="Cambria Math" panose="02040503050406030204" pitchFamily="18" charset="0"/>
                            </a:rPr>
                          </m:ctrlPr>
                        </m:dPr>
                        <m:e>
                          <m:r>
                            <a:rPr lang="en-US" b="1" i="1">
                              <a:latin typeface="Cambria Math" panose="02040503050406030204" pitchFamily="18" charset="0"/>
                            </a:rPr>
                            <m:t>𝒅</m:t>
                          </m:r>
                        </m:e>
                        <m:e>
                          <m:r>
                            <a:rPr lang="en-US" b="1" i="1">
                              <a:latin typeface="Cambria Math" panose="02040503050406030204" pitchFamily="18" charset="0"/>
                              <a:ea typeface="Cambria Math" panose="02040503050406030204" pitchFamily="18" charset="0"/>
                            </a:rPr>
                            <m:t>𝒎</m:t>
                          </m:r>
                        </m:e>
                      </m:d>
                      <m:r>
                        <a:rPr lang="en-US" i="1">
                          <a:latin typeface="Cambria Math" panose="02040503050406030204" pitchFamily="18" charset="0"/>
                        </a:rPr>
                        <m:t>𝑃</m:t>
                      </m:r>
                      <m:r>
                        <a:rPr lang="en-US" i="1">
                          <a:latin typeface="Cambria Math" panose="02040503050406030204" pitchFamily="18" charset="0"/>
                        </a:rPr>
                        <m:t>(</m:t>
                      </m:r>
                      <m:r>
                        <a:rPr lang="en-US" b="1" i="1">
                          <a:latin typeface="Cambria Math" panose="02040503050406030204" pitchFamily="18" charset="0"/>
                          <a:ea typeface="Cambria Math" panose="02040503050406030204" pitchFamily="18" charset="0"/>
                        </a:rPr>
                        <m:t>𝒎</m:t>
                      </m:r>
                      <m:r>
                        <a:rPr lang="en-US" i="1">
                          <a:latin typeface="Cambria Math" panose="02040503050406030204" pitchFamily="18" charset="0"/>
                        </a:rPr>
                        <m:t>)</m:t>
                      </m:r>
                    </m:oMath>
                  </m:oMathPara>
                </a14:m>
                <a:endParaRPr lang="en-US" dirty="0"/>
              </a:p>
              <a:p>
                <a:pPr marL="0" indent="0">
                  <a:buNone/>
                </a:pPr>
                <a:endParaRPr lang="en-US" dirty="0"/>
              </a:p>
              <a:p>
                <a:pPr marL="0" indent="0">
                  <a:buNone/>
                </a:pPr>
                <a:endParaRPr lang="en-US" dirty="0"/>
              </a:p>
              <a:p>
                <a:r>
                  <a:rPr lang="en-US" dirty="0"/>
                  <a:t>Given the measurement curves </a:t>
                </a:r>
                <a14:m>
                  <m:oMath xmlns:m="http://schemas.openxmlformats.org/officeDocument/2006/math">
                    <m:r>
                      <a:rPr lang="en-US" b="1" i="1">
                        <a:latin typeface="Cambria Math" panose="02040503050406030204" pitchFamily="18" charset="0"/>
                      </a:rPr>
                      <m:t>𝒅</m:t>
                    </m:r>
                  </m:oMath>
                </a14:m>
                <a:r>
                  <a:rPr lang="en-US" dirty="0"/>
                  <a:t>, infer the posterior probability distribution of the earth model parameters </a:t>
                </a:r>
                <a14:m>
                  <m:oMath xmlns:m="http://schemas.openxmlformats.org/officeDocument/2006/math">
                    <m:r>
                      <a:rPr lang="en-US" b="1" i="1">
                        <a:latin typeface="Cambria Math" panose="02040503050406030204" pitchFamily="18" charset="0"/>
                        <a:ea typeface="Cambria Math" panose="02040503050406030204" pitchFamily="18" charset="0"/>
                      </a:rPr>
                      <m:t>𝒎</m:t>
                    </m:r>
                  </m:oMath>
                </a14:m>
                <a:endParaRPr lang="en-US" b="0" dirty="0"/>
              </a:p>
              <a:p>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b="1" i="1">
                            <a:latin typeface="Cambria Math" panose="02040503050406030204" pitchFamily="18" charset="0"/>
                          </a:rPr>
                          <m:t>𝒅</m:t>
                        </m:r>
                      </m:e>
                    </m:d>
                    <m:r>
                      <a:rPr lang="en-US" i="1">
                        <a:latin typeface="Cambria Math" panose="02040503050406030204" pitchFamily="18" charset="0"/>
                      </a:rPr>
                      <m:t>=</m:t>
                    </m:r>
                    <m:nary>
                      <m:naryPr>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rPr>
                          <m:t>𝑃</m:t>
                        </m:r>
                        <m:d>
                          <m:dPr>
                            <m:ctrlPr>
                              <a:rPr lang="en-US" i="1">
                                <a:latin typeface="Cambria Math" panose="02040503050406030204" pitchFamily="18" charset="0"/>
                              </a:rPr>
                            </m:ctrlPr>
                          </m:dPr>
                          <m:e>
                            <m:r>
                              <a:rPr lang="en-US" b="1" i="1">
                                <a:latin typeface="Cambria Math" panose="02040503050406030204" pitchFamily="18" charset="0"/>
                              </a:rPr>
                              <m:t>𝒅</m:t>
                            </m:r>
                          </m:e>
                          <m:e>
                            <m:r>
                              <a:rPr lang="en-US" b="1" i="1">
                                <a:latin typeface="Cambria Math" panose="02040503050406030204" pitchFamily="18" charset="0"/>
                                <a:ea typeface="Cambria Math" panose="02040503050406030204" pitchFamily="18" charset="0"/>
                              </a:rPr>
                              <m:t>𝒎</m:t>
                            </m:r>
                          </m:e>
                        </m:d>
                        <m:r>
                          <a:rPr lang="en-US" i="1">
                            <a:latin typeface="Cambria Math" panose="02040503050406030204" pitchFamily="18" charset="0"/>
                          </a:rPr>
                          <m:t>𝑃</m:t>
                        </m:r>
                        <m:d>
                          <m:dPr>
                            <m:ctrlPr>
                              <a:rPr lang="en-US" i="1">
                                <a:latin typeface="Cambria Math" panose="02040503050406030204" pitchFamily="18" charset="0"/>
                              </a:rPr>
                            </m:ctrlPr>
                          </m:dPr>
                          <m:e>
                            <m:r>
                              <a:rPr lang="en-US" b="1" i="1">
                                <a:latin typeface="Cambria Math" panose="02040503050406030204" pitchFamily="18" charset="0"/>
                                <a:ea typeface="Cambria Math" panose="02040503050406030204" pitchFamily="18" charset="0"/>
                              </a:rPr>
                              <m:t>𝒎</m:t>
                            </m:r>
                          </m:e>
                        </m:d>
                        <m:r>
                          <a:rPr lang="en-US" i="1">
                            <a:latin typeface="Cambria Math" panose="02040503050406030204" pitchFamily="18" charset="0"/>
                          </a:rPr>
                          <m:t>𝑑</m:t>
                        </m:r>
                        <m:r>
                          <a:rPr lang="en-US" b="1" i="1">
                            <a:latin typeface="Cambria Math" panose="02040503050406030204" pitchFamily="18" charset="0"/>
                          </a:rPr>
                          <m:t>𝒎</m:t>
                        </m:r>
                      </m:e>
                    </m:nary>
                  </m:oMath>
                </a14:m>
                <a:r>
                  <a:rPr lang="en-US" dirty="0"/>
                  <a:t> </a:t>
                </a:r>
              </a:p>
              <a:p>
                <a:pPr lvl="1"/>
                <a:r>
                  <a:rPr lang="en-US" dirty="0"/>
                  <a:t>Marginalized over parameters </a:t>
                </a:r>
              </a:p>
              <a:p>
                <a:pPr lvl="1"/>
                <a:r>
                  <a:rPr lang="en-US" dirty="0"/>
                  <a:t>Remain the same for all possible hypotheses (model parameters)</a:t>
                </a:r>
              </a:p>
              <a:p>
                <a:endParaRPr lang="en-US" b="0" dirty="0"/>
              </a:p>
            </p:txBody>
          </p:sp>
        </mc:Choice>
        <mc:Fallback xmlns="">
          <p:sp>
            <p:nvSpPr>
              <p:cNvPr id="9" name="Content Placeholder 8">
                <a:extLst>
                  <a:ext uri="{FF2B5EF4-FFF2-40B4-BE49-F238E27FC236}">
                    <a16:creationId xmlns:a16="http://schemas.microsoft.com/office/drawing/2014/main" id="{AD644CE8-EAA8-4EEF-9127-D051385D3105}"/>
                  </a:ext>
                </a:extLst>
              </p:cNvPr>
              <p:cNvSpPr>
                <a:spLocks noGrp="1" noRot="1" noChangeAspect="1" noMove="1" noResize="1" noEditPoints="1" noAdjustHandles="1" noChangeArrowheads="1" noChangeShapeType="1" noTextEdit="1"/>
              </p:cNvSpPr>
              <p:nvPr>
                <p:ph idx="1"/>
              </p:nvPr>
            </p:nvSpPr>
            <p:spPr>
              <a:blipFill>
                <a:blip r:embed="rId3"/>
                <a:stretch>
                  <a:fillRect l="-812" b="-5731"/>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B4D897EB-65AB-4EF3-B7A5-B59304A1587F}"/>
              </a:ext>
            </a:extLst>
          </p:cNvPr>
          <p:cNvSpPr>
            <a:spLocks noGrp="1"/>
          </p:cNvSpPr>
          <p:nvPr>
            <p:ph type="dt" sz="half" idx="10"/>
          </p:nvPr>
        </p:nvSpPr>
        <p:spPr/>
        <p:txBody>
          <a:bodyPr/>
          <a:lstStyle/>
          <a:p>
            <a:fld id="{DACED468-0D76-4042-BEC0-3A936419417A}" type="datetime1">
              <a:rPr lang="en-US" smtClean="0"/>
              <a:t>9/22/2019</a:t>
            </a:fld>
            <a:endParaRPr lang="en-US"/>
          </a:p>
        </p:txBody>
      </p:sp>
      <p:sp>
        <p:nvSpPr>
          <p:cNvPr id="7" name="Slide Number Placeholder 6">
            <a:extLst>
              <a:ext uri="{FF2B5EF4-FFF2-40B4-BE49-F238E27FC236}">
                <a16:creationId xmlns:a16="http://schemas.microsoft.com/office/drawing/2014/main" id="{81FB1D4F-62B1-4F35-97EF-FE49945CD1E2}"/>
              </a:ext>
            </a:extLst>
          </p:cNvPr>
          <p:cNvSpPr>
            <a:spLocks noGrp="1"/>
          </p:cNvSpPr>
          <p:nvPr>
            <p:ph type="sldNum" sz="quarter" idx="12"/>
          </p:nvPr>
        </p:nvSpPr>
        <p:spPr/>
        <p:txBody>
          <a:bodyPr/>
          <a:lstStyle/>
          <a:p>
            <a:fld id="{EFD61C4A-2CBD-4FCB-86E6-73D2C9ACB54E}" type="slidenum">
              <a:rPr lang="en-US" smtClean="0"/>
              <a:t>17</a:t>
            </a:fld>
            <a:endParaRPr lang="en-US"/>
          </a:p>
        </p:txBody>
      </p:sp>
      <p:pic>
        <p:nvPicPr>
          <p:cNvPr id="10" name="Picture 9">
            <a:extLst>
              <a:ext uri="{FF2B5EF4-FFF2-40B4-BE49-F238E27FC236}">
                <a16:creationId xmlns:a16="http://schemas.microsoft.com/office/drawing/2014/main" id="{B05B615E-E808-4764-A541-96503125A4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0800000">
            <a:off x="3321050" y="2121832"/>
            <a:ext cx="1268641" cy="332724"/>
          </a:xfrm>
          <a:prstGeom prst="rect">
            <a:avLst/>
          </a:prstGeom>
        </p:spPr>
      </p:pic>
      <p:pic>
        <p:nvPicPr>
          <p:cNvPr id="11" name="Picture 10">
            <a:extLst>
              <a:ext uri="{FF2B5EF4-FFF2-40B4-BE49-F238E27FC236}">
                <a16:creationId xmlns:a16="http://schemas.microsoft.com/office/drawing/2014/main" id="{A33A8139-5E5D-4BDC-A274-304929ABC7C5}"/>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0800000">
            <a:off x="4769031" y="1896393"/>
            <a:ext cx="1268641" cy="374347"/>
          </a:xfrm>
          <a:prstGeom prst="rect">
            <a:avLst/>
          </a:prstGeom>
        </p:spPr>
      </p:pic>
      <p:pic>
        <p:nvPicPr>
          <p:cNvPr id="12" name="Picture 11">
            <a:extLst>
              <a:ext uri="{FF2B5EF4-FFF2-40B4-BE49-F238E27FC236}">
                <a16:creationId xmlns:a16="http://schemas.microsoft.com/office/drawing/2014/main" id="{9394724F-AFB9-45CC-90E7-C05019D47907}"/>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0800000">
            <a:off x="5884659" y="1913847"/>
            <a:ext cx="872378" cy="360746"/>
          </a:xfrm>
          <a:prstGeom prst="rect">
            <a:avLst/>
          </a:prstGeom>
        </p:spPr>
      </p:pic>
      <p:pic>
        <p:nvPicPr>
          <p:cNvPr id="14" name="Picture 13">
            <a:extLst>
              <a:ext uri="{FF2B5EF4-FFF2-40B4-BE49-F238E27FC236}">
                <a16:creationId xmlns:a16="http://schemas.microsoft.com/office/drawing/2014/main" id="{BE5805D8-DA88-44B1-A35A-7CF7A8193AD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61943" y="3142006"/>
            <a:ext cx="872378" cy="305525"/>
          </a:xfrm>
          <a:prstGeom prst="rect">
            <a:avLst/>
          </a:prstGeom>
        </p:spPr>
      </p:pic>
      <p:sp>
        <p:nvSpPr>
          <p:cNvPr id="15" name="TextBox 14">
            <a:extLst>
              <a:ext uri="{FF2B5EF4-FFF2-40B4-BE49-F238E27FC236}">
                <a16:creationId xmlns:a16="http://schemas.microsoft.com/office/drawing/2014/main" id="{A689D217-9AB0-444B-A4ED-E1054A81A17D}"/>
              </a:ext>
            </a:extLst>
          </p:cNvPr>
          <p:cNvSpPr txBox="1"/>
          <p:nvPr/>
        </p:nvSpPr>
        <p:spPr>
          <a:xfrm>
            <a:off x="3453500" y="1715925"/>
            <a:ext cx="1268641" cy="376979"/>
          </a:xfrm>
          <a:prstGeom prst="rect">
            <a:avLst/>
          </a:prstGeom>
          <a:noFill/>
        </p:spPr>
        <p:txBody>
          <a:bodyPr wrap="square" rtlCol="0">
            <a:spAutoFit/>
          </a:bodyPr>
          <a:lstStyle/>
          <a:p>
            <a:r>
              <a:rPr lang="en-US" dirty="0">
                <a:solidFill>
                  <a:srgbClr val="FF0000"/>
                </a:solidFill>
              </a:rPr>
              <a:t>Posterior</a:t>
            </a:r>
          </a:p>
        </p:txBody>
      </p:sp>
      <p:sp>
        <p:nvSpPr>
          <p:cNvPr id="16" name="TextBox 15">
            <a:extLst>
              <a:ext uri="{FF2B5EF4-FFF2-40B4-BE49-F238E27FC236}">
                <a16:creationId xmlns:a16="http://schemas.microsoft.com/office/drawing/2014/main" id="{44EA25A0-131F-4053-A75A-8CEB24CA9AB6}"/>
              </a:ext>
            </a:extLst>
          </p:cNvPr>
          <p:cNvSpPr txBox="1"/>
          <p:nvPr/>
        </p:nvSpPr>
        <p:spPr>
          <a:xfrm>
            <a:off x="4879156" y="1519416"/>
            <a:ext cx="1158518" cy="376979"/>
          </a:xfrm>
          <a:prstGeom prst="rect">
            <a:avLst/>
          </a:prstGeom>
          <a:noFill/>
        </p:spPr>
        <p:txBody>
          <a:bodyPr wrap="square" rtlCol="0">
            <a:spAutoFit/>
          </a:bodyPr>
          <a:lstStyle/>
          <a:p>
            <a:r>
              <a:rPr lang="en-US" dirty="0">
                <a:solidFill>
                  <a:srgbClr val="FF0000"/>
                </a:solidFill>
              </a:rPr>
              <a:t>Likelihood</a:t>
            </a:r>
          </a:p>
        </p:txBody>
      </p:sp>
      <p:sp>
        <p:nvSpPr>
          <p:cNvPr id="17" name="TextBox 16">
            <a:extLst>
              <a:ext uri="{FF2B5EF4-FFF2-40B4-BE49-F238E27FC236}">
                <a16:creationId xmlns:a16="http://schemas.microsoft.com/office/drawing/2014/main" id="{99FEF8D4-001B-4F82-830D-25D3A1F0AF8D}"/>
              </a:ext>
            </a:extLst>
          </p:cNvPr>
          <p:cNvSpPr txBox="1"/>
          <p:nvPr/>
        </p:nvSpPr>
        <p:spPr>
          <a:xfrm>
            <a:off x="6050837" y="1536868"/>
            <a:ext cx="716918" cy="376979"/>
          </a:xfrm>
          <a:prstGeom prst="rect">
            <a:avLst/>
          </a:prstGeom>
          <a:noFill/>
        </p:spPr>
        <p:txBody>
          <a:bodyPr wrap="square" rtlCol="0">
            <a:spAutoFit/>
          </a:bodyPr>
          <a:lstStyle/>
          <a:p>
            <a:r>
              <a:rPr lang="en-US" dirty="0">
                <a:solidFill>
                  <a:srgbClr val="FF0000"/>
                </a:solidFill>
              </a:rPr>
              <a:t>Prior</a:t>
            </a:r>
          </a:p>
        </p:txBody>
      </p:sp>
      <p:sp>
        <p:nvSpPr>
          <p:cNvPr id="18" name="TextBox 17">
            <a:extLst>
              <a:ext uri="{FF2B5EF4-FFF2-40B4-BE49-F238E27FC236}">
                <a16:creationId xmlns:a16="http://schemas.microsoft.com/office/drawing/2014/main" id="{3125FBE5-76F9-4D00-ACDE-3C7D04766865}"/>
              </a:ext>
            </a:extLst>
          </p:cNvPr>
          <p:cNvSpPr txBox="1"/>
          <p:nvPr/>
        </p:nvSpPr>
        <p:spPr>
          <a:xfrm>
            <a:off x="5249458" y="3396477"/>
            <a:ext cx="1071390" cy="376979"/>
          </a:xfrm>
          <a:prstGeom prst="rect">
            <a:avLst/>
          </a:prstGeom>
          <a:noFill/>
        </p:spPr>
        <p:txBody>
          <a:bodyPr wrap="square" rtlCol="0">
            <a:spAutoFit/>
          </a:bodyPr>
          <a:lstStyle/>
          <a:p>
            <a:r>
              <a:rPr lang="en-US" dirty="0">
                <a:solidFill>
                  <a:srgbClr val="FF0000"/>
                </a:solidFill>
              </a:rPr>
              <a:t>Evidence</a:t>
            </a:r>
          </a:p>
        </p:txBody>
      </p:sp>
    </p:spTree>
    <p:extLst>
      <p:ext uri="{BB962C8B-B14F-4D97-AF65-F5344CB8AC3E}">
        <p14:creationId xmlns:p14="http://schemas.microsoft.com/office/powerpoint/2010/main" val="428400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9">
                                            <p:txEl>
                                              <p:pRg st="7" end="7"/>
                                            </p:txEl>
                                          </p:spTgt>
                                        </p:tgtEl>
                                        <p:attrNameLst>
                                          <p:attrName>style.visibility</p:attrName>
                                        </p:attrNameLst>
                                      </p:cBhvr>
                                      <p:to>
                                        <p:strVal val="visible"/>
                                      </p:to>
                                    </p:set>
                                    <p:animEffect transition="in" filter="fade">
                                      <p:cBhvr>
                                        <p:cTn id="40" dur="500"/>
                                        <p:tgtEl>
                                          <p:spTgt spid="9">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9">
                                            <p:txEl>
                                              <p:pRg st="8" end="8"/>
                                            </p:txEl>
                                          </p:spTgt>
                                        </p:tgtEl>
                                        <p:attrNameLst>
                                          <p:attrName>style.visibility</p:attrName>
                                        </p:attrNameLst>
                                      </p:cBhvr>
                                      <p:to>
                                        <p:strVal val="visible"/>
                                      </p:to>
                                    </p:set>
                                    <p:animEffect transition="in" filter="fade">
                                      <p:cBhvr>
                                        <p:cTn id="43"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E92A902-808E-4E83-A25E-ED81BB862B64}"/>
                  </a:ext>
                </a:extLst>
              </p:cNvPr>
              <p:cNvSpPr>
                <a:spLocks noGrp="1"/>
              </p:cNvSpPr>
              <p:nvPr>
                <p:ph sz="half" idx="1"/>
              </p:nvPr>
            </p:nvSpPr>
            <p:spPr>
              <a:xfrm>
                <a:off x="838200" y="1737360"/>
                <a:ext cx="5389880" cy="4251960"/>
              </a:xfrm>
            </p:spPr>
            <p:txBody>
              <a:bodyPr/>
              <a:lstStyle/>
              <a:p>
                <a:pPr marL="0" indent="0">
                  <a:buNone/>
                </a:pPr>
                <a:r>
                  <a:rPr lang="en-US" dirty="0"/>
                  <a:t>Likelihood probability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b="1" i="1">
                            <a:latin typeface="Cambria Math" panose="02040503050406030204" pitchFamily="18" charset="0"/>
                          </a:rPr>
                          <m:t>𝒅</m:t>
                        </m:r>
                      </m:e>
                      <m:e>
                        <m:r>
                          <a:rPr lang="en-US" b="1" i="1">
                            <a:latin typeface="Cambria Math" panose="02040503050406030204" pitchFamily="18" charset="0"/>
                            <a:ea typeface="Cambria Math" panose="02040503050406030204" pitchFamily="18" charset="0"/>
                          </a:rPr>
                          <m:t>𝒎</m:t>
                        </m:r>
                      </m:e>
                    </m:d>
                  </m:oMath>
                </a14:m>
                <a:endParaRPr lang="en-US" dirty="0"/>
              </a:p>
              <a:p>
                <a:r>
                  <a:rPr lang="en-US" sz="2000" dirty="0"/>
                  <a:t>Given a certain model, the measurements follow a statistic</a:t>
                </a:r>
              </a:p>
              <a:p>
                <a:r>
                  <a:rPr lang="en-US" sz="2000" dirty="0"/>
                  <a:t>It depends on the noise type; usually assume a Gaussian noise</a:t>
                </a:r>
              </a:p>
              <a:p>
                <a14:m>
                  <m:oMath xmlns:m="http://schemas.openxmlformats.org/officeDocument/2006/math">
                    <m:r>
                      <a:rPr lang="en-US" sz="2000" i="1">
                        <a:latin typeface="Cambria Math" panose="02040503050406030204" pitchFamily="18" charset="0"/>
                      </a:rPr>
                      <m:t>𝑃</m:t>
                    </m:r>
                    <m:d>
                      <m:dPr>
                        <m:ctrlPr>
                          <a:rPr lang="en-US" sz="2000" i="1">
                            <a:latin typeface="Cambria Math" panose="02040503050406030204" pitchFamily="18" charset="0"/>
                          </a:rPr>
                        </m:ctrlPr>
                      </m:dPr>
                      <m:e>
                        <m:r>
                          <a:rPr lang="en-US" sz="2000" b="1" i="1">
                            <a:latin typeface="Cambria Math" panose="02040503050406030204" pitchFamily="18" charset="0"/>
                          </a:rPr>
                          <m:t>𝒅</m:t>
                        </m:r>
                      </m:e>
                      <m:e>
                        <m:r>
                          <a:rPr lang="en-US" sz="2000" b="1" i="1" smtClean="0">
                            <a:latin typeface="Cambria Math" panose="02040503050406030204" pitchFamily="18" charset="0"/>
                          </a:rPr>
                          <m:t>𝒎</m:t>
                        </m:r>
                      </m:e>
                    </m:d>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(2</m:t>
                            </m:r>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ea typeface="Cambria Math" panose="02040503050406030204" pitchFamily="18" charset="0"/>
                              </a:rPr>
                              <m:t>)</m:t>
                            </m:r>
                          </m:e>
                          <m:sup>
                            <m:r>
                              <a:rPr lang="en-US" sz="2000" i="1">
                                <a:latin typeface="Cambria Math" panose="02040503050406030204" pitchFamily="18" charset="0"/>
                                <a:ea typeface="Cambria Math" panose="02040503050406030204" pitchFamily="18" charset="0"/>
                              </a:rPr>
                              <m:t>𝑁</m:t>
                            </m:r>
                            <m:r>
                              <a:rPr lang="en-US" sz="2000" i="1">
                                <a:latin typeface="Cambria Math" panose="02040503050406030204" pitchFamily="18" charset="0"/>
                                <a:ea typeface="Cambria Math" panose="02040503050406030204" pitchFamily="18" charset="0"/>
                              </a:rPr>
                              <m:t>/2</m:t>
                            </m:r>
                          </m:sup>
                        </m:sSup>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𝜎</m:t>
                            </m:r>
                          </m:e>
                          <m:sup>
                            <m:r>
                              <a:rPr lang="en-US" sz="2000" i="1">
                                <a:latin typeface="Cambria Math" panose="02040503050406030204" pitchFamily="18" charset="0"/>
                                <a:ea typeface="Cambria Math" panose="02040503050406030204" pitchFamily="18" charset="0"/>
                              </a:rPr>
                              <m:t>𝑁</m:t>
                            </m:r>
                          </m:sup>
                        </m:sSup>
                      </m:den>
                    </m:f>
                    <m:r>
                      <m:rPr>
                        <m:sty m:val="p"/>
                      </m:rPr>
                      <a:rPr lang="en-US" sz="2000">
                        <a:latin typeface="Cambria Math" panose="02040503050406030204" pitchFamily="18" charset="0"/>
                        <a:ea typeface="Cambria Math" panose="02040503050406030204" pitchFamily="18" charset="0"/>
                      </a:rPr>
                      <m:t>exp</m:t>
                    </m:r>
                    <m:r>
                      <a:rPr lang="en-US" sz="2000" i="1">
                        <a:latin typeface="Cambria Math" panose="02040503050406030204" pitchFamily="18" charset="0"/>
                        <a:ea typeface="Cambria Math" panose="02040503050406030204" pitchFamily="18" charset="0"/>
                      </a:rPr>
                      <m:t>⁡(−</m:t>
                    </m:r>
                    <m:nary>
                      <m:naryPr>
                        <m:chr m:val="∑"/>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𝑖</m:t>
                        </m:r>
                        <m:r>
                          <a:rPr lang="en-US" altLang="zh-CN" sz="2000" i="1">
                            <a:latin typeface="Cambria Math" panose="02040503050406030204" pitchFamily="18" charset="0"/>
                            <a:ea typeface="Cambria Math" panose="02040503050406030204" pitchFamily="18" charset="0"/>
                          </a:rPr>
                          <m:t>=1</m:t>
                        </m:r>
                      </m:sub>
                      <m:sup>
                        <m:r>
                          <a:rPr lang="en-US" sz="2000" i="1">
                            <a:latin typeface="Cambria Math" panose="02040503050406030204" pitchFamily="18" charset="0"/>
                            <a:ea typeface="Cambria Math" panose="02040503050406030204" pitchFamily="18" charset="0"/>
                          </a:rPr>
                          <m:t>𝑁</m:t>
                        </m:r>
                      </m:sup>
                      <m:e>
                        <m:f>
                          <m:fPr>
                            <m:ctrlPr>
                              <a:rPr lang="en-US" sz="2000" i="1">
                                <a:latin typeface="Cambria Math" panose="02040503050406030204" pitchFamily="18" charset="0"/>
                                <a:ea typeface="Cambria Math" panose="02040503050406030204" pitchFamily="18" charset="0"/>
                              </a:rPr>
                            </m:ctrlPr>
                          </m:fPr>
                          <m:num>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𝑑</m:t>
                                    </m:r>
                                  </m:e>
                                  <m:sub>
                                    <m:r>
                                      <a:rPr lang="en-US" sz="2000" i="1">
                                        <a:latin typeface="Cambria Math" panose="02040503050406030204" pitchFamily="18" charset="0"/>
                                        <a:ea typeface="Cambria Math" panose="02040503050406030204" pitchFamily="18" charset="0"/>
                                      </a:rPr>
                                      <m:t>𝑖</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𝐹</m:t>
                                    </m:r>
                                  </m:e>
                                  <m:sub>
                                    <m:r>
                                      <a:rPr lang="en-US" sz="2000" i="1">
                                        <a:latin typeface="Cambria Math" panose="02040503050406030204" pitchFamily="18" charset="0"/>
                                        <a:ea typeface="Cambria Math" panose="02040503050406030204" pitchFamily="18" charset="0"/>
                                      </a:rPr>
                                      <m:t>𝑖</m:t>
                                    </m:r>
                                  </m:sub>
                                </m:sSub>
                                <m:r>
                                  <a:rPr lang="en-US" sz="2000" i="1">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𝒎</m:t>
                                </m:r>
                                <m:r>
                                  <a:rPr lang="en-US" sz="2000" i="1">
                                    <a:latin typeface="Cambria Math" panose="02040503050406030204" pitchFamily="18" charset="0"/>
                                    <a:ea typeface="Cambria Math" panose="02040503050406030204" pitchFamily="18" charset="0"/>
                                  </a:rPr>
                                  <m:t>))</m:t>
                                </m:r>
                              </m:e>
                              <m:sup>
                                <m:r>
                                  <a:rPr lang="en-US" sz="2000" i="1">
                                    <a:latin typeface="Cambria Math" panose="02040503050406030204" pitchFamily="18" charset="0"/>
                                    <a:ea typeface="Cambria Math" panose="02040503050406030204" pitchFamily="18" charset="0"/>
                                  </a:rPr>
                                  <m:t>2</m:t>
                                </m:r>
                              </m:sup>
                            </m:sSup>
                          </m:num>
                          <m:den>
                            <m:r>
                              <a:rPr lang="en-US" sz="2000" i="1">
                                <a:latin typeface="Cambria Math" panose="02040503050406030204" pitchFamily="18" charset="0"/>
                                <a:ea typeface="Cambria Math" panose="02040503050406030204" pitchFamily="18" charset="0"/>
                              </a:rPr>
                              <m:t>2</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𝜎</m:t>
                                </m:r>
                              </m:e>
                              <m:sup>
                                <m:r>
                                  <a:rPr lang="en-US" sz="2000" i="1">
                                    <a:latin typeface="Cambria Math" panose="02040503050406030204" pitchFamily="18" charset="0"/>
                                    <a:ea typeface="Cambria Math" panose="02040503050406030204" pitchFamily="18" charset="0"/>
                                  </a:rPr>
                                  <m:t>2</m:t>
                                </m:r>
                              </m:sup>
                            </m:sSup>
                          </m:den>
                        </m:f>
                      </m:e>
                    </m:nary>
                    <m:r>
                      <a:rPr lang="en-US" sz="2000" i="1">
                        <a:latin typeface="Cambria Math" panose="02040503050406030204" pitchFamily="18" charset="0"/>
                        <a:ea typeface="Cambria Math" panose="02040503050406030204" pitchFamily="18" charset="0"/>
                      </a:rPr>
                      <m:t>)</m:t>
                    </m:r>
                  </m:oMath>
                </a14:m>
                <a:endParaRPr lang="en-US" sz="2000" dirty="0"/>
              </a:p>
              <a:p>
                <a14:m>
                  <m:oMath xmlns:m="http://schemas.openxmlformats.org/officeDocument/2006/math">
                    <m:r>
                      <a:rPr lang="en-US" sz="2000" i="1">
                        <a:latin typeface="Cambria Math" panose="02040503050406030204" pitchFamily="18" charset="0"/>
                        <a:ea typeface="Cambria Math" panose="02040503050406030204" pitchFamily="18" charset="0"/>
                      </a:rPr>
                      <m:t>𝜎</m:t>
                    </m:r>
                  </m:oMath>
                </a14:m>
                <a:r>
                  <a:rPr lang="en-US" sz="2000" dirty="0"/>
                  <a:t> describes the noise level</a:t>
                </a:r>
              </a:p>
              <a:p>
                <a14:m>
                  <m:oMath xmlns:m="http://schemas.openxmlformats.org/officeDocument/2006/math">
                    <m:r>
                      <a:rPr lang="en-US" sz="2000" b="1" i="1" smtClean="0">
                        <a:latin typeface="Cambria Math" panose="02040503050406030204" pitchFamily="18" charset="0"/>
                      </a:rPr>
                      <m:t>𝒅</m:t>
                    </m:r>
                    <m:r>
                      <a:rPr lang="en-US" sz="2000" b="0" i="1" smtClean="0">
                        <a:latin typeface="Cambria Math" panose="02040503050406030204" pitchFamily="18" charset="0"/>
                      </a:rPr>
                      <m:t>−</m:t>
                    </m:r>
                    <m:r>
                      <a:rPr lang="en-US" sz="2000" b="0" i="1" smtClean="0">
                        <a:latin typeface="Cambria Math" panose="02040503050406030204" pitchFamily="18" charset="0"/>
                      </a:rPr>
                      <m:t>𝐹</m:t>
                    </m:r>
                    <m:r>
                      <a:rPr lang="en-US" sz="2000" b="0" i="1" smtClean="0">
                        <a:latin typeface="Cambria Math" panose="02040503050406030204" pitchFamily="18" charset="0"/>
                      </a:rPr>
                      <m:t>(</m:t>
                    </m:r>
                    <m:r>
                      <a:rPr lang="en-US" sz="2000" b="1" i="1" smtClean="0">
                        <a:latin typeface="Cambria Math" panose="02040503050406030204" pitchFamily="18" charset="0"/>
                      </a:rPr>
                      <m:t>𝒎</m:t>
                    </m:r>
                    <m:r>
                      <a:rPr lang="en-US" sz="2000" b="0" i="1" smtClean="0">
                        <a:latin typeface="Cambria Math" panose="02040503050406030204" pitchFamily="18" charset="0"/>
                      </a:rPr>
                      <m:t>)</m:t>
                    </m:r>
                  </m:oMath>
                </a14:m>
                <a:r>
                  <a:rPr lang="en-US" sz="2000" dirty="0"/>
                  <a:t> presents the fitness of measurement</a:t>
                </a:r>
              </a:p>
            </p:txBody>
          </p:sp>
        </mc:Choice>
        <mc:Fallback xmlns="">
          <p:sp>
            <p:nvSpPr>
              <p:cNvPr id="7" name="Content Placeholder 6">
                <a:extLst>
                  <a:ext uri="{FF2B5EF4-FFF2-40B4-BE49-F238E27FC236}">
                    <a16:creationId xmlns:a16="http://schemas.microsoft.com/office/drawing/2014/main" id="{CE92A902-808E-4E83-A25E-ED81BB862B64}"/>
                  </a:ext>
                </a:extLst>
              </p:cNvPr>
              <p:cNvSpPr>
                <a:spLocks noGrp="1" noRot="1" noChangeAspect="1" noMove="1" noResize="1" noEditPoints="1" noAdjustHandles="1" noChangeArrowheads="1" noChangeShapeType="1" noTextEdit="1"/>
              </p:cNvSpPr>
              <p:nvPr>
                <p:ph sz="half" idx="1"/>
              </p:nvPr>
            </p:nvSpPr>
            <p:spPr>
              <a:xfrm>
                <a:off x="838200" y="1737360"/>
                <a:ext cx="5389880" cy="4251960"/>
              </a:xfrm>
              <a:blipFill>
                <a:blip r:embed="rId5"/>
                <a:stretch>
                  <a:fillRect l="-1810" t="-2006" r="-6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1092F84B-5856-4E8A-87C1-110A41C1FDF5}"/>
                  </a:ext>
                </a:extLst>
              </p:cNvPr>
              <p:cNvSpPr>
                <a:spLocks noGrp="1"/>
              </p:cNvSpPr>
              <p:nvPr>
                <p:ph sz="half" idx="2"/>
              </p:nvPr>
            </p:nvSpPr>
            <p:spPr/>
            <p:txBody>
              <a:bodyPr/>
              <a:lstStyle/>
              <a:p>
                <a:pPr marL="0" indent="0">
                  <a:buNone/>
                </a:pPr>
                <a:r>
                  <a:rPr lang="en-US" dirty="0"/>
                  <a:t>Prior probability </a:t>
                </a:r>
                <a14:m>
                  <m:oMath xmlns:m="http://schemas.openxmlformats.org/officeDocument/2006/math">
                    <m:r>
                      <a:rPr lang="en-US" i="1">
                        <a:latin typeface="Cambria Math" panose="02040503050406030204" pitchFamily="18" charset="0"/>
                      </a:rPr>
                      <m:t>𝑃</m:t>
                    </m:r>
                    <m:r>
                      <a:rPr lang="en-US" i="1">
                        <a:latin typeface="Cambria Math" panose="02040503050406030204" pitchFamily="18" charset="0"/>
                      </a:rPr>
                      <m:t>(</m:t>
                    </m:r>
                    <m:r>
                      <a:rPr lang="en-US" b="1" i="1">
                        <a:latin typeface="Cambria Math" panose="02040503050406030204" pitchFamily="18" charset="0"/>
                        <a:ea typeface="Cambria Math" panose="02040503050406030204" pitchFamily="18" charset="0"/>
                      </a:rPr>
                      <m:t>𝒎</m:t>
                    </m:r>
                    <m:r>
                      <a:rPr lang="en-US" i="1">
                        <a:latin typeface="Cambria Math" panose="02040503050406030204" pitchFamily="18" charset="0"/>
                      </a:rPr>
                      <m:t>)</m:t>
                    </m:r>
                  </m:oMath>
                </a14:m>
                <a:endParaRPr lang="en-US" dirty="0"/>
              </a:p>
              <a:p>
                <a:r>
                  <a:rPr lang="en-US" sz="2000" dirty="0"/>
                  <a:t>The estimated probability of the earth model before observing measurement</a:t>
                </a:r>
              </a:p>
              <a:p>
                <a:r>
                  <a:rPr lang="en-US" sz="2000" dirty="0"/>
                  <a:t>Very commonly as a constraint to regularize the model parameters</a:t>
                </a:r>
              </a:p>
              <a:p>
                <a:r>
                  <a:rPr lang="en-US" sz="2000" dirty="0"/>
                  <a:t>Example:</a:t>
                </a:r>
              </a:p>
              <a:p>
                <a:pPr lvl="1"/>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𝑙𝑜𝑔</m:t>
                        </m:r>
                      </m:e>
                      <m:sub>
                        <m:r>
                          <a:rPr lang="en-US" sz="1600" b="0" i="1" smtClean="0">
                            <a:latin typeface="Cambria Math" panose="02040503050406030204" pitchFamily="18" charset="0"/>
                          </a:rPr>
                          <m:t>10</m:t>
                        </m:r>
                      </m:sub>
                    </m:sSub>
                    <m:d>
                      <m:dPr>
                        <m:ctrlPr>
                          <a:rPr lang="en-US" sz="1600" b="0" i="1" smtClean="0">
                            <a:latin typeface="Cambria Math" panose="02040503050406030204" pitchFamily="18" charset="0"/>
                          </a:rPr>
                        </m:ctrlPr>
                      </m:dPr>
                      <m:e>
                        <m:r>
                          <a:rPr lang="en-US" sz="1600" b="1" i="1" smtClean="0">
                            <a:latin typeface="Cambria Math" panose="02040503050406030204" pitchFamily="18" charset="0"/>
                          </a:rPr>
                          <m:t>𝑹𝒉</m:t>
                        </m:r>
                      </m:e>
                    </m:d>
                    <m:r>
                      <a:rPr lang="en-US" sz="1600" b="0" i="1" smtClean="0">
                        <a:latin typeface="Cambria Math" panose="02040503050406030204" pitchFamily="18" charset="0"/>
                      </a:rPr>
                      <m:t> ~ </m:t>
                    </m:r>
                    <m:r>
                      <a:rPr lang="en-US" sz="1600" b="0" i="1" smtClean="0">
                        <a:latin typeface="Cambria Math" panose="02040503050406030204" pitchFamily="18" charset="0"/>
                        <a:ea typeface="Cambria Math" panose="02040503050406030204" pitchFamily="18" charset="0"/>
                      </a:rPr>
                      <m:t>𝒰</m:t>
                    </m:r>
                    <m:r>
                      <a:rPr lang="en-US" sz="1600" b="0" i="1" smtClean="0">
                        <a:latin typeface="Cambria Math" panose="02040503050406030204" pitchFamily="18" charset="0"/>
                        <a:ea typeface="Cambria Math" panose="02040503050406030204" pitchFamily="18" charset="0"/>
                      </a:rPr>
                      <m:t>(−1,3)</m:t>
                    </m:r>
                  </m:oMath>
                </a14:m>
                <a:endParaRPr lang="en-US" sz="1600" dirty="0"/>
              </a:p>
              <a:p>
                <a:pPr lvl="1"/>
                <a14:m>
                  <m:oMath xmlns:m="http://schemas.openxmlformats.org/officeDocument/2006/math">
                    <m:r>
                      <a:rPr lang="en-US" sz="1600" b="1" i="1" smtClean="0">
                        <a:latin typeface="Cambria Math" panose="02040503050406030204" pitchFamily="18" charset="0"/>
                      </a:rPr>
                      <m:t>𝒁𝒃𝒆𝒅</m:t>
                    </m:r>
                    <m:r>
                      <a:rPr lang="en-US" sz="1600" b="0" i="1" smtClean="0">
                        <a:latin typeface="Cambria Math" panose="02040503050406030204" pitchFamily="18" charset="0"/>
                      </a:rPr>
                      <m:t> </m:t>
                    </m:r>
                    <m:r>
                      <a:rPr lang="en-US" sz="1600" i="1">
                        <a:latin typeface="Cambria Math" panose="02040503050406030204" pitchFamily="18" charset="0"/>
                      </a:rPr>
                      <m:t>~</m:t>
                    </m:r>
                    <m:r>
                      <a:rPr lang="en-US" sz="1600" b="0" i="1" smtClean="0">
                        <a:latin typeface="Cambria Math" panose="02040503050406030204" pitchFamily="18" charset="0"/>
                      </a:rPr>
                      <m:t> </m:t>
                    </m:r>
                    <m:r>
                      <a:rPr lang="en-US" sz="1600" i="1">
                        <a:latin typeface="Cambria Math" panose="02040503050406030204" pitchFamily="18" charset="0"/>
                        <a:ea typeface="Cambria Math" panose="02040503050406030204" pitchFamily="18" charset="0"/>
                      </a:rPr>
                      <m:t>𝒰</m:t>
                    </m:r>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𝑡𝑣𝑑</m:t>
                    </m:r>
                    <m:r>
                      <a:rPr lang="en-US" sz="1600" b="0" i="1" smtClean="0">
                        <a:latin typeface="Cambria Math" panose="02040503050406030204" pitchFamily="18" charset="0"/>
                        <a:ea typeface="Cambria Math" panose="02040503050406030204" pitchFamily="18" charset="0"/>
                      </a:rPr>
                      <m:t>−100, </m:t>
                    </m:r>
                    <m:r>
                      <a:rPr lang="en-US" sz="1600" b="0" i="1" smtClean="0">
                        <a:latin typeface="Cambria Math" panose="02040503050406030204" pitchFamily="18" charset="0"/>
                        <a:ea typeface="Cambria Math" panose="02040503050406030204" pitchFamily="18" charset="0"/>
                      </a:rPr>
                      <m:t>𝑡𝑣𝑑</m:t>
                    </m:r>
                    <m:r>
                      <a:rPr lang="en-US" sz="1600" b="0" i="1" smtClean="0">
                        <a:latin typeface="Cambria Math" panose="02040503050406030204" pitchFamily="18" charset="0"/>
                        <a:ea typeface="Cambria Math" panose="02040503050406030204" pitchFamily="18" charset="0"/>
                      </a:rPr>
                      <m:t>+100)</m:t>
                    </m:r>
                  </m:oMath>
                </a14:m>
                <a:endParaRPr lang="en-US" sz="1600" dirty="0"/>
              </a:p>
              <a:p>
                <a:pPr lvl="1"/>
                <a14:m>
                  <m:oMath xmlns:m="http://schemas.openxmlformats.org/officeDocument/2006/math">
                    <m:r>
                      <a:rPr lang="en-US" sz="1600" b="0" i="1" smtClean="0">
                        <a:latin typeface="Cambria Math" panose="02040503050406030204" pitchFamily="18" charset="0"/>
                      </a:rPr>
                      <m:t>𝑑𝑖𝑝</m:t>
                    </m:r>
                    <m:r>
                      <a:rPr lang="en-US" sz="1600" b="0" i="1" smtClean="0">
                        <a:latin typeface="Cambria Math" panose="02040503050406030204" pitchFamily="18" charset="0"/>
                      </a:rPr>
                      <m:t> ~ </m:t>
                    </m:r>
                    <m:r>
                      <a:rPr lang="en-US" sz="1600" i="1">
                        <a:latin typeface="Cambria Math" panose="02040503050406030204" pitchFamily="18" charset="0"/>
                        <a:ea typeface="Cambria Math" panose="02040503050406030204" pitchFamily="18" charset="0"/>
                      </a:rPr>
                      <m:t>𝒰</m:t>
                    </m:r>
                    <m:r>
                      <a:rPr lang="en-US" sz="1600" i="1">
                        <a:latin typeface="Cambria Math" panose="02040503050406030204" pitchFamily="18" charset="0"/>
                        <a:ea typeface="Cambria Math" panose="02040503050406030204" pitchFamily="18" charset="0"/>
                      </a:rPr>
                      <m:t>(0, 90)</m:t>
                    </m:r>
                  </m:oMath>
                </a14:m>
                <a:endParaRPr lang="en-US" sz="1600" dirty="0"/>
              </a:p>
            </p:txBody>
          </p:sp>
        </mc:Choice>
        <mc:Fallback xmlns="">
          <p:sp>
            <p:nvSpPr>
              <p:cNvPr id="8" name="Content Placeholder 7">
                <a:extLst>
                  <a:ext uri="{FF2B5EF4-FFF2-40B4-BE49-F238E27FC236}">
                    <a16:creationId xmlns:a16="http://schemas.microsoft.com/office/drawing/2014/main" id="{1092F84B-5856-4E8A-87C1-110A41C1FDF5}"/>
                  </a:ext>
                </a:extLst>
              </p:cNvPr>
              <p:cNvSpPr>
                <a:spLocks noGrp="1" noRot="1" noChangeAspect="1" noMove="1" noResize="1" noEditPoints="1" noAdjustHandles="1" noChangeArrowheads="1" noChangeShapeType="1" noTextEdit="1"/>
              </p:cNvSpPr>
              <p:nvPr>
                <p:ph sz="half" idx="2"/>
              </p:nvPr>
            </p:nvSpPr>
            <p:spPr>
              <a:xfrm>
                <a:off x="6172200" y="1737360"/>
                <a:ext cx="5181600" cy="4251960"/>
              </a:xfrm>
              <a:blipFill>
                <a:blip r:embed="rId4"/>
                <a:stretch>
                  <a:fillRect l="-1711" t="-1488"/>
                </a:stretch>
              </a:blipFill>
            </p:spPr>
            <p:txBody>
              <a:bodyPr/>
              <a:lstStyle/>
              <a:p>
                <a:r>
                  <a:rPr lang="en-US">
                    <a:noFill/>
                  </a:rPr>
                  <a:t> </a:t>
                </a:r>
              </a:p>
            </p:txBody>
          </p:sp>
        </mc:Fallback>
      </mc:AlternateContent>
      <p:sp>
        <p:nvSpPr>
          <p:cNvPr id="6" name="Title 5">
            <a:extLst>
              <a:ext uri="{FF2B5EF4-FFF2-40B4-BE49-F238E27FC236}">
                <a16:creationId xmlns:a16="http://schemas.microsoft.com/office/drawing/2014/main" id="{B15FCAA0-C13E-4657-AD53-41451932713A}"/>
              </a:ext>
            </a:extLst>
          </p:cNvPr>
          <p:cNvSpPr>
            <a:spLocks noGrp="1"/>
          </p:cNvSpPr>
          <p:nvPr>
            <p:ph type="title"/>
          </p:nvPr>
        </p:nvSpPr>
        <p:spPr/>
        <p:txBody>
          <a:bodyPr/>
          <a:lstStyle/>
          <a:p>
            <a:r>
              <a:rPr lang="en-US" dirty="0"/>
              <a:t>Likelihood and prior</a:t>
            </a:r>
          </a:p>
        </p:txBody>
      </p:sp>
      <p:sp>
        <p:nvSpPr>
          <p:cNvPr id="4" name="Date Placeholder 3">
            <a:extLst>
              <a:ext uri="{FF2B5EF4-FFF2-40B4-BE49-F238E27FC236}">
                <a16:creationId xmlns:a16="http://schemas.microsoft.com/office/drawing/2014/main" id="{4C9C5984-4F73-447C-AC3E-010027B1239D}"/>
              </a:ext>
            </a:extLst>
          </p:cNvPr>
          <p:cNvSpPr>
            <a:spLocks noGrp="1"/>
          </p:cNvSpPr>
          <p:nvPr>
            <p:ph type="dt" sz="half" idx="10"/>
          </p:nvPr>
        </p:nvSpPr>
        <p:spPr/>
        <p:txBody>
          <a:bodyPr/>
          <a:lstStyle/>
          <a:p>
            <a:fld id="{EF939D52-8722-4EC7-A4CB-6C9B1DEBB01F}" type="datetime1">
              <a:rPr lang="en-US" smtClean="0"/>
              <a:t>9/22/2019</a:t>
            </a:fld>
            <a:endParaRPr lang="en-US"/>
          </a:p>
        </p:txBody>
      </p:sp>
      <p:sp>
        <p:nvSpPr>
          <p:cNvPr id="5" name="Slide Number Placeholder 4">
            <a:extLst>
              <a:ext uri="{FF2B5EF4-FFF2-40B4-BE49-F238E27FC236}">
                <a16:creationId xmlns:a16="http://schemas.microsoft.com/office/drawing/2014/main" id="{0C239457-8F86-4F4A-8EDE-CEC8C8DAC575}"/>
              </a:ext>
            </a:extLst>
          </p:cNvPr>
          <p:cNvSpPr>
            <a:spLocks noGrp="1"/>
          </p:cNvSpPr>
          <p:nvPr>
            <p:ph type="sldNum" sz="quarter" idx="12"/>
          </p:nvPr>
        </p:nvSpPr>
        <p:spPr/>
        <p:txBody>
          <a:bodyPr/>
          <a:lstStyle/>
          <a:p>
            <a:fld id="{5DAD2D5A-63D4-4764-812C-7B8BDA2C77FC}" type="slidenum">
              <a:rPr lang="en-US" smtClean="0"/>
              <a:t>18</a:t>
            </a:fld>
            <a:endParaRPr lang="en-US"/>
          </a:p>
        </p:txBody>
      </p:sp>
    </p:spTree>
    <p:extLst>
      <p:ext uri="{BB962C8B-B14F-4D97-AF65-F5344CB8AC3E}">
        <p14:creationId xmlns:p14="http://schemas.microsoft.com/office/powerpoint/2010/main" val="305053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fade">
                                      <p:cBhvr>
                                        <p:cTn id="18" dur="500"/>
                                        <p:tgtEl>
                                          <p:spTgt spid="7">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fade">
                                      <p:cBhvr>
                                        <p:cTn id="21" dur="500"/>
                                        <p:tgtEl>
                                          <p:spTgt spid="7">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fade">
                                      <p:cBhvr>
                                        <p:cTn id="30" dur="500"/>
                                        <p:tgtEl>
                                          <p:spTgt spid="8">
                                            <p:txEl>
                                              <p:pRg st="1" end="1"/>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fade">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fade">
                                      <p:cBhvr>
                                        <p:cTn id="39" dur="500"/>
                                        <p:tgtEl>
                                          <p:spTgt spid="8">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500"/>
                                        <p:tgtEl>
                                          <p:spTgt spid="8">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fade">
                                      <p:cBhvr>
                                        <p:cTn id="45" dur="500"/>
                                        <p:tgtEl>
                                          <p:spTgt spid="8">
                                            <p:txEl>
                                              <p:pRg st="5" end="5"/>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8">
                                            <p:txEl>
                                              <p:pRg st="6" end="6"/>
                                            </p:txEl>
                                          </p:spTgt>
                                        </p:tgtEl>
                                        <p:attrNameLst>
                                          <p:attrName>style.visibility</p:attrName>
                                        </p:attrNameLst>
                                      </p:cBhvr>
                                      <p:to>
                                        <p:strVal val="visible"/>
                                      </p:to>
                                    </p:set>
                                    <p:animEffect transition="in" filter="fade">
                                      <p:cBhvr>
                                        <p:cTn id="48"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B70552-9341-4E89-8FBC-2504DE3A2B6C}"/>
              </a:ext>
            </a:extLst>
          </p:cNvPr>
          <p:cNvSpPr>
            <a:spLocks noGrp="1"/>
          </p:cNvSpPr>
          <p:nvPr>
            <p:ph type="title"/>
          </p:nvPr>
        </p:nvSpPr>
        <p:spPr/>
        <p:txBody>
          <a:bodyPr/>
          <a:lstStyle/>
          <a:p>
            <a:r>
              <a:rPr lang="en-US" dirty="0"/>
              <a:t>Markov Chain Monte Carlo (MCMC) method</a:t>
            </a:r>
          </a:p>
        </p:txBody>
      </p:sp>
      <mc:AlternateContent xmlns:mc="http://schemas.openxmlformats.org/markup-compatibility/2006">
        <mc:Choice xmlns:a14="http://schemas.microsoft.com/office/drawing/2010/main" Requires="a14">
          <p:sp>
            <p:nvSpPr>
              <p:cNvPr id="10" name="Content Placeholder 9">
                <a:extLst>
                  <a:ext uri="{FF2B5EF4-FFF2-40B4-BE49-F238E27FC236}">
                    <a16:creationId xmlns:a16="http://schemas.microsoft.com/office/drawing/2014/main" id="{8A5E12F9-C9B2-4727-BDEB-D645A6DF086D}"/>
                  </a:ext>
                </a:extLst>
              </p:cNvPr>
              <p:cNvSpPr>
                <a:spLocks noGrp="1"/>
              </p:cNvSpPr>
              <p:nvPr>
                <p:ph idx="1"/>
              </p:nvPr>
            </p:nvSpPr>
            <p:spPr>
              <a:xfrm>
                <a:off x="838199" y="1737360"/>
                <a:ext cx="10814051" cy="4251960"/>
              </a:xfrm>
            </p:spPr>
            <p:txBody>
              <a:bodyPr/>
              <a:lstStyle/>
              <a:p>
                <a:r>
                  <a:rPr lang="en-US" dirty="0"/>
                  <a:t>posterior probability: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b="1" i="1">
                            <a:latin typeface="Cambria Math" panose="02040503050406030204" pitchFamily="18" charset="0"/>
                            <a:ea typeface="Cambria Math" panose="02040503050406030204" pitchFamily="18" charset="0"/>
                          </a:rPr>
                          <m:t>𝒎</m:t>
                        </m:r>
                      </m:e>
                      <m:e>
                        <m:r>
                          <a:rPr lang="en-US" b="1" i="1">
                            <a:latin typeface="Cambria Math" panose="02040503050406030204" pitchFamily="18" charset="0"/>
                          </a:rPr>
                          <m:t>𝒅</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𝑃</m:t>
                        </m:r>
                        <m:r>
                          <a:rPr lang="en-US" b="0" i="1" smtClean="0">
                            <a:latin typeface="Cambria Math" panose="02040503050406030204" pitchFamily="18" charset="0"/>
                          </a:rPr>
                          <m:t>(</m:t>
                        </m:r>
                        <m:r>
                          <a:rPr lang="en-US" b="1" i="1" smtClean="0">
                            <a:latin typeface="Cambria Math" panose="02040503050406030204" pitchFamily="18" charset="0"/>
                          </a:rPr>
                          <m:t>𝒅</m:t>
                        </m:r>
                        <m:r>
                          <a:rPr lang="en-US" b="0" i="1" smtClean="0">
                            <a:latin typeface="Cambria Math" panose="02040503050406030204" pitchFamily="18" charset="0"/>
                          </a:rPr>
                          <m:t>|</m:t>
                        </m:r>
                        <m:r>
                          <a:rPr lang="en-US" b="1" i="1" smtClean="0">
                            <a:latin typeface="Cambria Math" panose="02040503050406030204" pitchFamily="18" charset="0"/>
                          </a:rPr>
                          <m:t>𝒎</m:t>
                        </m:r>
                        <m:r>
                          <a:rPr lang="en-US" b="0" i="1" smtClean="0">
                            <a:latin typeface="Cambria Math" panose="02040503050406030204" pitchFamily="18" charset="0"/>
                          </a:rPr>
                          <m:t>)</m:t>
                        </m:r>
                        <m:r>
                          <a:rPr lang="en-US" i="1">
                            <a:latin typeface="Cambria Math" panose="02040503050406030204" pitchFamily="18" charset="0"/>
                          </a:rPr>
                          <m:t>𝑃</m:t>
                        </m:r>
                        <m:r>
                          <a:rPr lang="en-US" i="1">
                            <a:latin typeface="Cambria Math" panose="02040503050406030204" pitchFamily="18" charset="0"/>
                          </a:rPr>
                          <m:t>(</m:t>
                        </m:r>
                        <m:r>
                          <a:rPr lang="en-US" b="1" i="1">
                            <a:latin typeface="Cambria Math" panose="02040503050406030204" pitchFamily="18" charset="0"/>
                            <a:ea typeface="Cambria Math" panose="02040503050406030204" pitchFamily="18" charset="0"/>
                          </a:rPr>
                          <m:t>𝒎</m:t>
                        </m:r>
                        <m:r>
                          <a:rPr lang="en-US" i="1">
                            <a:latin typeface="Cambria Math" panose="02040503050406030204" pitchFamily="18" charset="0"/>
                          </a:rPr>
                          <m:t>)</m:t>
                        </m:r>
                      </m:num>
                      <m:den>
                        <m:nary>
                          <m:naryPr>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rPr>
                              <m:t>𝑃</m:t>
                            </m:r>
                            <m:r>
                              <a:rPr lang="en-US" b="0" i="1" smtClean="0">
                                <a:latin typeface="Cambria Math" panose="02040503050406030204" pitchFamily="18" charset="0"/>
                              </a:rPr>
                              <m:t>(</m:t>
                            </m:r>
                            <m:r>
                              <a:rPr lang="en-US" b="1" i="1">
                                <a:latin typeface="Cambria Math" panose="02040503050406030204" pitchFamily="18" charset="0"/>
                              </a:rPr>
                              <m:t>𝒅</m:t>
                            </m:r>
                            <m:r>
                              <a:rPr lang="en-US" i="1">
                                <a:latin typeface="Cambria Math" panose="02040503050406030204" pitchFamily="18" charset="0"/>
                              </a:rPr>
                              <m:t>|</m:t>
                            </m:r>
                            <m:r>
                              <a:rPr lang="en-US" b="1" i="1">
                                <a:latin typeface="Cambria Math" panose="02040503050406030204" pitchFamily="18" charset="0"/>
                              </a:rPr>
                              <m:t>𝒎</m:t>
                            </m:r>
                            <m:r>
                              <a:rPr lang="en-US" b="1" i="1" smtClean="0">
                                <a:latin typeface="Cambria Math" panose="02040503050406030204" pitchFamily="18" charset="0"/>
                              </a:rPr>
                              <m:t>)</m:t>
                            </m:r>
                            <m:r>
                              <a:rPr lang="en-US" i="1">
                                <a:latin typeface="Cambria Math" panose="02040503050406030204" pitchFamily="18" charset="0"/>
                              </a:rPr>
                              <m:t>𝑃</m:t>
                            </m:r>
                            <m:d>
                              <m:dPr>
                                <m:ctrlPr>
                                  <a:rPr lang="en-US" i="1">
                                    <a:latin typeface="Cambria Math" panose="02040503050406030204" pitchFamily="18" charset="0"/>
                                  </a:rPr>
                                </m:ctrlPr>
                              </m:dPr>
                              <m:e>
                                <m:r>
                                  <a:rPr lang="en-US" b="1" i="1">
                                    <a:latin typeface="Cambria Math" panose="02040503050406030204" pitchFamily="18" charset="0"/>
                                    <a:ea typeface="Cambria Math" panose="02040503050406030204" pitchFamily="18" charset="0"/>
                                  </a:rPr>
                                  <m:t>𝒎</m:t>
                                </m:r>
                              </m:e>
                            </m:d>
                            <m:r>
                              <a:rPr lang="en-US" i="1">
                                <a:latin typeface="Cambria Math" panose="02040503050406030204" pitchFamily="18" charset="0"/>
                              </a:rPr>
                              <m:t>𝑑</m:t>
                            </m:r>
                            <m:r>
                              <a:rPr lang="en-US" b="1" i="1">
                                <a:latin typeface="Cambria Math" panose="02040503050406030204" pitchFamily="18" charset="0"/>
                              </a:rPr>
                              <m:t>𝒎</m:t>
                            </m:r>
                          </m:e>
                        </m:nary>
                      </m:den>
                    </m:f>
                  </m:oMath>
                </a14:m>
                <a:endParaRPr lang="en-US" dirty="0"/>
              </a:p>
              <a:p>
                <a:r>
                  <a:rPr lang="en-US" dirty="0"/>
                  <a:t>To u</a:t>
                </a:r>
                <a:r>
                  <a:rPr lang="en-US" altLang="zh-CN" dirty="0"/>
                  <a:t>nderstand the posterior probability distribution, we need a sampling method</a:t>
                </a:r>
                <a:endParaRPr lang="en-US" dirty="0"/>
              </a:p>
              <a:p>
                <a:endParaRPr lang="en-US" dirty="0"/>
              </a:p>
            </p:txBody>
          </p:sp>
        </mc:Choice>
        <mc:Fallback>
          <p:sp>
            <p:nvSpPr>
              <p:cNvPr id="10" name="Content Placeholder 9">
                <a:extLst>
                  <a:ext uri="{FF2B5EF4-FFF2-40B4-BE49-F238E27FC236}">
                    <a16:creationId xmlns:a16="http://schemas.microsoft.com/office/drawing/2014/main" id="{8A5E12F9-C9B2-4727-BDEB-D645A6DF086D}"/>
                  </a:ext>
                </a:extLst>
              </p:cNvPr>
              <p:cNvSpPr>
                <a:spLocks noGrp="1" noRot="1" noChangeAspect="1" noMove="1" noResize="1" noEditPoints="1" noAdjustHandles="1" noChangeArrowheads="1" noChangeShapeType="1" noTextEdit="1"/>
              </p:cNvSpPr>
              <p:nvPr>
                <p:ph idx="1"/>
              </p:nvPr>
            </p:nvSpPr>
            <p:spPr>
              <a:xfrm>
                <a:off x="838199" y="1737360"/>
                <a:ext cx="10814051" cy="4251960"/>
              </a:xfrm>
              <a:blipFill>
                <a:blip r:embed="rId3"/>
                <a:stretch>
                  <a:fillRect l="-733"/>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6D3598CA-E97A-4AB6-A4A8-E8DA96406B80}"/>
              </a:ext>
            </a:extLst>
          </p:cNvPr>
          <p:cNvSpPr>
            <a:spLocks noGrp="1"/>
          </p:cNvSpPr>
          <p:nvPr>
            <p:ph type="dt" sz="half" idx="10"/>
          </p:nvPr>
        </p:nvSpPr>
        <p:spPr/>
        <p:txBody>
          <a:bodyPr/>
          <a:lstStyle/>
          <a:p>
            <a:fld id="{A308D929-5DFA-40F6-A758-1056F193CB8E}" type="datetime1">
              <a:rPr lang="en-US" smtClean="0"/>
              <a:t>9/22/2019</a:t>
            </a:fld>
            <a:endParaRPr lang="en-US"/>
          </a:p>
        </p:txBody>
      </p:sp>
      <p:sp>
        <p:nvSpPr>
          <p:cNvPr id="6" name="Slide Number Placeholder 5">
            <a:extLst>
              <a:ext uri="{FF2B5EF4-FFF2-40B4-BE49-F238E27FC236}">
                <a16:creationId xmlns:a16="http://schemas.microsoft.com/office/drawing/2014/main" id="{C3E3440C-E945-4D3B-A947-46D614E1688B}"/>
              </a:ext>
            </a:extLst>
          </p:cNvPr>
          <p:cNvSpPr>
            <a:spLocks noGrp="1"/>
          </p:cNvSpPr>
          <p:nvPr>
            <p:ph type="sldNum" sz="quarter" idx="12"/>
          </p:nvPr>
        </p:nvSpPr>
        <p:spPr/>
        <p:txBody>
          <a:bodyPr/>
          <a:lstStyle/>
          <a:p>
            <a:fld id="{5DAD2D5A-63D4-4764-812C-7B8BDA2C77FC}" type="slidenum">
              <a:rPr lang="en-US" smtClean="0"/>
              <a:t>19</a:t>
            </a:fld>
            <a:endParaRPr lang="en-US"/>
          </a:p>
        </p:txBody>
      </p:sp>
      <p:sp>
        <p:nvSpPr>
          <p:cNvPr id="11" name="Rectangle 10">
            <a:extLst>
              <a:ext uri="{FF2B5EF4-FFF2-40B4-BE49-F238E27FC236}">
                <a16:creationId xmlns:a16="http://schemas.microsoft.com/office/drawing/2014/main" id="{68FAC32F-BA60-4081-835E-82C631E7FABF}"/>
              </a:ext>
            </a:extLst>
          </p:cNvPr>
          <p:cNvSpPr/>
          <p:nvPr/>
        </p:nvSpPr>
        <p:spPr>
          <a:xfrm>
            <a:off x="10535332" y="2409273"/>
            <a:ext cx="847940" cy="461665"/>
          </a:xfrm>
          <a:prstGeom prst="rect">
            <a:avLst/>
          </a:prstGeom>
        </p:spPr>
        <p:txBody>
          <a:bodyPr wrap="square">
            <a:spAutoFit/>
          </a:bodyPr>
          <a:lstStyle/>
          <a:p>
            <a:endParaRPr lang="en-US" sz="2400" dirty="0"/>
          </a:p>
        </p:txBody>
      </p:sp>
      <p:pic>
        <p:nvPicPr>
          <p:cNvPr id="12" name="Picture 11">
            <a:extLst>
              <a:ext uri="{FF2B5EF4-FFF2-40B4-BE49-F238E27FC236}">
                <a16:creationId xmlns:a16="http://schemas.microsoft.com/office/drawing/2014/main" id="{E51393D5-4B2C-423D-9766-77904E6598B7}"/>
              </a:ext>
            </a:extLst>
          </p:cNvPr>
          <p:cNvPicPr>
            <a:picLocks noChangeAspect="1"/>
          </p:cNvPicPr>
          <p:nvPr/>
        </p:nvPicPr>
        <p:blipFill>
          <a:blip r:embed="rId4"/>
          <a:stretch>
            <a:fillRect/>
          </a:stretch>
        </p:blipFill>
        <p:spPr>
          <a:xfrm>
            <a:off x="1061087" y="3119488"/>
            <a:ext cx="4076700" cy="2676525"/>
          </a:xfrm>
          <a:prstGeom prst="rect">
            <a:avLst/>
          </a:prstGeom>
        </p:spPr>
      </p:pic>
      <p:sp>
        <p:nvSpPr>
          <p:cNvPr id="13" name="TextBox 12">
            <a:extLst>
              <a:ext uri="{FF2B5EF4-FFF2-40B4-BE49-F238E27FC236}">
                <a16:creationId xmlns:a16="http://schemas.microsoft.com/office/drawing/2014/main" id="{53CA8200-0AE7-4A7A-8CDA-D302460E91EA}"/>
              </a:ext>
            </a:extLst>
          </p:cNvPr>
          <p:cNvSpPr txBox="1"/>
          <p:nvPr/>
        </p:nvSpPr>
        <p:spPr>
          <a:xfrm rot="1258994">
            <a:off x="3305143" y="3731862"/>
            <a:ext cx="2298700" cy="830997"/>
          </a:xfrm>
          <a:prstGeom prst="rect">
            <a:avLst/>
          </a:prstGeom>
          <a:noFill/>
        </p:spPr>
        <p:txBody>
          <a:bodyPr wrap="square" rtlCol="0">
            <a:spAutoFit/>
          </a:bodyPr>
          <a:lstStyle/>
          <a:p>
            <a:pPr algn="ctr"/>
            <a:r>
              <a:rPr lang="en-US" sz="2400" b="1" dirty="0">
                <a:solidFill>
                  <a:srgbClr val="C3092B"/>
                </a:solidFill>
              </a:rPr>
              <a:t>Posterior Distribution?</a:t>
            </a:r>
          </a:p>
        </p:txBody>
      </p:sp>
      <p:sp>
        <p:nvSpPr>
          <p:cNvPr id="14" name="TextBox 13">
            <a:extLst>
              <a:ext uri="{FF2B5EF4-FFF2-40B4-BE49-F238E27FC236}">
                <a16:creationId xmlns:a16="http://schemas.microsoft.com/office/drawing/2014/main" id="{F975ADA7-9F1A-4F92-A784-83E1767FA8C2}"/>
              </a:ext>
            </a:extLst>
          </p:cNvPr>
          <p:cNvSpPr txBox="1"/>
          <p:nvPr/>
        </p:nvSpPr>
        <p:spPr>
          <a:xfrm rot="20497478">
            <a:off x="640311" y="3326431"/>
            <a:ext cx="1321985" cy="461665"/>
          </a:xfrm>
          <a:prstGeom prst="rect">
            <a:avLst/>
          </a:prstGeom>
          <a:noFill/>
        </p:spPr>
        <p:txBody>
          <a:bodyPr wrap="square" rtlCol="0">
            <a:spAutoFit/>
          </a:bodyPr>
          <a:lstStyle/>
          <a:p>
            <a:pPr algn="ctr"/>
            <a:r>
              <a:rPr lang="en-US" sz="2400" b="1" dirty="0">
                <a:solidFill>
                  <a:srgbClr val="C3092B"/>
                </a:solidFill>
              </a:rPr>
              <a:t>Mean?</a:t>
            </a:r>
          </a:p>
        </p:txBody>
      </p:sp>
      <p:sp>
        <p:nvSpPr>
          <p:cNvPr id="15" name="TextBox 14">
            <a:extLst>
              <a:ext uri="{FF2B5EF4-FFF2-40B4-BE49-F238E27FC236}">
                <a16:creationId xmlns:a16="http://schemas.microsoft.com/office/drawing/2014/main" id="{95B42DE3-6688-4732-8311-BD490102B66F}"/>
              </a:ext>
            </a:extLst>
          </p:cNvPr>
          <p:cNvSpPr txBox="1"/>
          <p:nvPr/>
        </p:nvSpPr>
        <p:spPr>
          <a:xfrm rot="20497478">
            <a:off x="204427" y="3981662"/>
            <a:ext cx="1321985" cy="461665"/>
          </a:xfrm>
          <a:prstGeom prst="rect">
            <a:avLst/>
          </a:prstGeom>
          <a:noFill/>
        </p:spPr>
        <p:txBody>
          <a:bodyPr wrap="square" rtlCol="0">
            <a:spAutoFit/>
          </a:bodyPr>
          <a:lstStyle/>
          <a:p>
            <a:pPr algn="ctr"/>
            <a:r>
              <a:rPr lang="en-US" sz="2400" b="1" dirty="0">
                <a:solidFill>
                  <a:srgbClr val="C3092B"/>
                </a:solidFill>
              </a:rPr>
              <a:t>Mode?</a:t>
            </a:r>
          </a:p>
        </p:txBody>
      </p:sp>
      <p:sp>
        <p:nvSpPr>
          <p:cNvPr id="16" name="TextBox 15">
            <a:extLst>
              <a:ext uri="{FF2B5EF4-FFF2-40B4-BE49-F238E27FC236}">
                <a16:creationId xmlns:a16="http://schemas.microsoft.com/office/drawing/2014/main" id="{4C32212F-489F-4169-8E1B-980108E3C296}"/>
              </a:ext>
            </a:extLst>
          </p:cNvPr>
          <p:cNvSpPr txBox="1"/>
          <p:nvPr/>
        </p:nvSpPr>
        <p:spPr>
          <a:xfrm rot="21123912">
            <a:off x="272458" y="5196969"/>
            <a:ext cx="1321985" cy="461665"/>
          </a:xfrm>
          <a:prstGeom prst="rect">
            <a:avLst/>
          </a:prstGeom>
          <a:noFill/>
        </p:spPr>
        <p:txBody>
          <a:bodyPr wrap="square" rtlCol="0">
            <a:spAutoFit/>
          </a:bodyPr>
          <a:lstStyle/>
          <a:p>
            <a:pPr algn="ctr"/>
            <a:r>
              <a:rPr lang="en-US" sz="2400" b="1" dirty="0">
                <a:solidFill>
                  <a:srgbClr val="C3092B"/>
                </a:solidFill>
              </a:rPr>
              <a:t>Range?</a:t>
            </a:r>
          </a:p>
        </p:txBody>
      </p:sp>
      <p:sp>
        <p:nvSpPr>
          <p:cNvPr id="17" name="TextBox 16">
            <a:extLst>
              <a:ext uri="{FF2B5EF4-FFF2-40B4-BE49-F238E27FC236}">
                <a16:creationId xmlns:a16="http://schemas.microsoft.com/office/drawing/2014/main" id="{E4BD4D69-8AC9-418E-BA34-7D0770B93217}"/>
              </a:ext>
            </a:extLst>
          </p:cNvPr>
          <p:cNvSpPr txBox="1"/>
          <p:nvPr/>
        </p:nvSpPr>
        <p:spPr>
          <a:xfrm>
            <a:off x="1764022" y="5511462"/>
            <a:ext cx="1636936" cy="461665"/>
          </a:xfrm>
          <a:prstGeom prst="rect">
            <a:avLst/>
          </a:prstGeom>
          <a:noFill/>
        </p:spPr>
        <p:txBody>
          <a:bodyPr wrap="square" rtlCol="0">
            <a:spAutoFit/>
          </a:bodyPr>
          <a:lstStyle/>
          <a:p>
            <a:pPr algn="ctr"/>
            <a:r>
              <a:rPr lang="en-US" sz="2400" b="1" dirty="0">
                <a:solidFill>
                  <a:srgbClr val="C3092B"/>
                </a:solidFill>
              </a:rPr>
              <a:t>Variance?</a:t>
            </a:r>
          </a:p>
        </p:txBody>
      </p:sp>
      <p:sp>
        <p:nvSpPr>
          <p:cNvPr id="18" name="TextBox 17">
            <a:extLst>
              <a:ext uri="{FF2B5EF4-FFF2-40B4-BE49-F238E27FC236}">
                <a16:creationId xmlns:a16="http://schemas.microsoft.com/office/drawing/2014/main" id="{18678642-D035-40FB-ABCB-5A2D497FBF6D}"/>
              </a:ext>
            </a:extLst>
          </p:cNvPr>
          <p:cNvSpPr txBox="1"/>
          <p:nvPr/>
        </p:nvSpPr>
        <p:spPr>
          <a:xfrm>
            <a:off x="5676412" y="3100859"/>
            <a:ext cx="5975839" cy="1292662"/>
          </a:xfrm>
          <a:prstGeom prst="rect">
            <a:avLst/>
          </a:prstGeom>
          <a:noFill/>
        </p:spPr>
        <p:txBody>
          <a:bodyPr wrap="square" rtlCol="0">
            <a:spAutoFit/>
          </a:bodyPr>
          <a:lstStyle/>
          <a:p>
            <a:r>
              <a:rPr lang="en-US" sz="2400" dirty="0"/>
              <a:t>MCMC Methods</a:t>
            </a:r>
          </a:p>
          <a:p>
            <a:pPr marL="285750" indent="-285750">
              <a:buFont typeface="Arial" panose="020B0604020202020204" pitchFamily="34" charset="0"/>
              <a:buChar char="•"/>
            </a:pPr>
            <a:r>
              <a:rPr lang="en-US" dirty="0"/>
              <a:t>A class of algorithms sample from a probability distribution</a:t>
            </a:r>
          </a:p>
          <a:p>
            <a:pPr marL="285750" indent="-285750">
              <a:buFont typeface="Arial" panose="020B0604020202020204" pitchFamily="34" charset="0"/>
              <a:buChar char="•"/>
            </a:pPr>
            <a:r>
              <a:rPr lang="en-US" dirty="0"/>
              <a:t>By constructing a </a:t>
            </a:r>
            <a:r>
              <a:rPr lang="en-US" dirty="0">
                <a:solidFill>
                  <a:srgbClr val="C3092B"/>
                </a:solidFill>
              </a:rPr>
              <a:t>Markov chain </a:t>
            </a:r>
            <a:r>
              <a:rPr lang="en-US" dirty="0"/>
              <a:t>whose </a:t>
            </a:r>
            <a:r>
              <a:rPr lang="en-US" dirty="0">
                <a:solidFill>
                  <a:srgbClr val="C3092B"/>
                </a:solidFill>
              </a:rPr>
              <a:t>stationary distribution</a:t>
            </a:r>
            <a:r>
              <a:rPr lang="en-US" dirty="0"/>
              <a:t> is the same as posterior distribution</a:t>
            </a:r>
          </a:p>
        </p:txBody>
      </p:sp>
      <p:pic>
        <p:nvPicPr>
          <p:cNvPr id="19" name="Picture 18">
            <a:extLst>
              <a:ext uri="{FF2B5EF4-FFF2-40B4-BE49-F238E27FC236}">
                <a16:creationId xmlns:a16="http://schemas.microsoft.com/office/drawing/2014/main" id="{20A58F5F-12CB-4F81-89DB-766816ED063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16864" y="4489493"/>
            <a:ext cx="1636936" cy="1636936"/>
          </a:xfrm>
          <a:prstGeom prst="rect">
            <a:avLst/>
          </a:prstGeom>
        </p:spPr>
      </p:pic>
    </p:spTree>
    <p:extLst>
      <p:ext uri="{BB962C8B-B14F-4D97-AF65-F5344CB8AC3E}">
        <p14:creationId xmlns:p14="http://schemas.microsoft.com/office/powerpoint/2010/main" val="16652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248F6-13EF-4EFC-9426-E48DD7F70CB4}"/>
              </a:ext>
            </a:extLst>
          </p:cNvPr>
          <p:cNvSpPr>
            <a:spLocks noGrp="1"/>
          </p:cNvSpPr>
          <p:nvPr>
            <p:ph sz="quarter" idx="18"/>
          </p:nvPr>
        </p:nvSpPr>
        <p:spPr/>
        <p:txBody>
          <a:bodyPr>
            <a:normAutofit/>
          </a:bodyPr>
          <a:lstStyle/>
          <a:p>
            <a:r>
              <a:rPr lang="en-US" sz="2500" dirty="0"/>
              <a:t>Statistical Inversion</a:t>
            </a:r>
          </a:p>
        </p:txBody>
      </p:sp>
      <p:sp>
        <p:nvSpPr>
          <p:cNvPr id="6" name="Content Placeholder 5">
            <a:extLst>
              <a:ext uri="{FF2B5EF4-FFF2-40B4-BE49-F238E27FC236}">
                <a16:creationId xmlns:a16="http://schemas.microsoft.com/office/drawing/2014/main" id="{CA6FC4B3-A132-40F4-BCBE-52024BF2ACC2}"/>
              </a:ext>
            </a:extLst>
          </p:cNvPr>
          <p:cNvSpPr>
            <a:spLocks noGrp="1"/>
          </p:cNvSpPr>
          <p:nvPr>
            <p:ph sz="quarter" idx="19"/>
          </p:nvPr>
        </p:nvSpPr>
        <p:spPr/>
        <p:txBody>
          <a:bodyPr>
            <a:noAutofit/>
          </a:bodyPr>
          <a:lstStyle/>
          <a:p>
            <a:r>
              <a:rPr lang="en-US" sz="2500" dirty="0"/>
              <a:t>Future Works</a:t>
            </a:r>
          </a:p>
        </p:txBody>
      </p:sp>
      <p:sp>
        <p:nvSpPr>
          <p:cNvPr id="7" name="Content Placeholder 6">
            <a:extLst>
              <a:ext uri="{FF2B5EF4-FFF2-40B4-BE49-F238E27FC236}">
                <a16:creationId xmlns:a16="http://schemas.microsoft.com/office/drawing/2014/main" id="{7272820B-CB38-4B02-9D5A-BBEA70554664}"/>
              </a:ext>
            </a:extLst>
          </p:cNvPr>
          <p:cNvSpPr>
            <a:spLocks noGrp="1"/>
          </p:cNvSpPr>
          <p:nvPr>
            <p:ph sz="quarter" idx="20"/>
          </p:nvPr>
        </p:nvSpPr>
        <p:spPr/>
        <p:txBody>
          <a:bodyPr>
            <a:normAutofit/>
          </a:bodyPr>
          <a:lstStyle/>
          <a:p>
            <a:r>
              <a:rPr lang="en-US" sz="2500" dirty="0"/>
              <a:t>Introduction</a:t>
            </a:r>
          </a:p>
        </p:txBody>
      </p:sp>
      <p:sp>
        <p:nvSpPr>
          <p:cNvPr id="8" name="Content Placeholder 7">
            <a:extLst>
              <a:ext uri="{FF2B5EF4-FFF2-40B4-BE49-F238E27FC236}">
                <a16:creationId xmlns:a16="http://schemas.microsoft.com/office/drawing/2014/main" id="{1CDFBE0D-79F4-4F36-B10E-B03E6AF5104F}"/>
              </a:ext>
            </a:extLst>
          </p:cNvPr>
          <p:cNvSpPr>
            <a:spLocks noGrp="1"/>
          </p:cNvSpPr>
          <p:nvPr>
            <p:ph sz="quarter" idx="21"/>
          </p:nvPr>
        </p:nvSpPr>
        <p:spPr/>
        <p:txBody>
          <a:bodyPr>
            <a:normAutofit/>
          </a:bodyPr>
          <a:lstStyle/>
          <a:p>
            <a:r>
              <a:rPr lang="en-US" sz="2500" dirty="0"/>
              <a:t>Conclusions</a:t>
            </a:r>
          </a:p>
        </p:txBody>
      </p:sp>
      <p:sp>
        <p:nvSpPr>
          <p:cNvPr id="9" name="Content Placeholder 8">
            <a:extLst>
              <a:ext uri="{FF2B5EF4-FFF2-40B4-BE49-F238E27FC236}">
                <a16:creationId xmlns:a16="http://schemas.microsoft.com/office/drawing/2014/main" id="{4D878DEE-660F-4D93-AB3A-4B48AA2B5517}"/>
              </a:ext>
            </a:extLst>
          </p:cNvPr>
          <p:cNvSpPr>
            <a:spLocks noGrp="1"/>
          </p:cNvSpPr>
          <p:nvPr>
            <p:ph sz="quarter" idx="22"/>
          </p:nvPr>
        </p:nvSpPr>
        <p:spPr/>
        <p:txBody>
          <a:bodyPr/>
          <a:lstStyle/>
          <a:p>
            <a:pPr marL="0" indent="0">
              <a:buNone/>
            </a:pPr>
            <a:r>
              <a:rPr lang="en-US" dirty="0"/>
              <a:t> </a:t>
            </a:r>
          </a:p>
        </p:txBody>
      </p:sp>
      <p:pic>
        <p:nvPicPr>
          <p:cNvPr id="13" name="Content Placeholder 12">
            <a:extLst>
              <a:ext uri="{FF2B5EF4-FFF2-40B4-BE49-F238E27FC236}">
                <a16:creationId xmlns:a16="http://schemas.microsoft.com/office/drawing/2014/main" id="{1294AE7C-4D1B-4B8F-BDF8-CC90B351D50D}"/>
              </a:ext>
            </a:extLst>
          </p:cNvPr>
          <p:cNvPicPr>
            <a:picLocks noGrp="1" noChangeAspect="1"/>
          </p:cNvPicPr>
          <p:nvPr>
            <p:ph idx="1"/>
          </p:nvPr>
        </p:nvPicPr>
        <p:blipFill>
          <a:blip r:embed="rId3"/>
          <a:stretch>
            <a:fillRect/>
          </a:stretch>
        </p:blipFill>
        <p:spPr>
          <a:xfrm>
            <a:off x="5486400" y="1497012"/>
            <a:ext cx="5867400" cy="4400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ontent Placeholder 9">
            <a:extLst>
              <a:ext uri="{FF2B5EF4-FFF2-40B4-BE49-F238E27FC236}">
                <a16:creationId xmlns:a16="http://schemas.microsoft.com/office/drawing/2014/main" id="{26BF0C0B-2229-4D50-B990-030BA716BDAB}"/>
              </a:ext>
            </a:extLst>
          </p:cNvPr>
          <p:cNvSpPr>
            <a:spLocks noGrp="1"/>
          </p:cNvSpPr>
          <p:nvPr>
            <p:ph sz="quarter" idx="23"/>
          </p:nvPr>
        </p:nvSpPr>
        <p:spPr/>
        <p:txBody>
          <a:bodyPr/>
          <a:lstStyle/>
          <a:p>
            <a:r>
              <a:rPr lang="en-US" b="1" dirty="0"/>
              <a:t>Outline</a:t>
            </a:r>
          </a:p>
        </p:txBody>
      </p:sp>
      <p:sp>
        <p:nvSpPr>
          <p:cNvPr id="14" name="TextBox 13">
            <a:extLst>
              <a:ext uri="{FF2B5EF4-FFF2-40B4-BE49-F238E27FC236}">
                <a16:creationId xmlns:a16="http://schemas.microsoft.com/office/drawing/2014/main" id="{9CCB2D2A-11B9-43DA-BAAF-25DC90343EE6}"/>
              </a:ext>
            </a:extLst>
          </p:cNvPr>
          <p:cNvSpPr txBox="1"/>
          <p:nvPr/>
        </p:nvSpPr>
        <p:spPr>
          <a:xfrm>
            <a:off x="5469227" y="6003845"/>
            <a:ext cx="5901745" cy="246221"/>
          </a:xfrm>
          <a:prstGeom prst="rect">
            <a:avLst/>
          </a:prstGeom>
          <a:noFill/>
        </p:spPr>
        <p:txBody>
          <a:bodyPr wrap="square" rtlCol="0">
            <a:spAutoFit/>
          </a:bodyPr>
          <a:lstStyle/>
          <a:p>
            <a:pPr algn="r"/>
            <a:r>
              <a:rPr lang="en-US" sz="1000" i="1" dirty="0">
                <a:solidFill>
                  <a:schemeClr val="bg1">
                    <a:lumMod val="75000"/>
                  </a:schemeClr>
                </a:solidFill>
              </a:rPr>
              <a:t>Ref link @https://www.azernews.az/oil_and_gas/127728.html. Photograph by Trend.</a:t>
            </a:r>
          </a:p>
        </p:txBody>
      </p:sp>
      <p:sp>
        <p:nvSpPr>
          <p:cNvPr id="15" name="Slide Number Placeholder 14">
            <a:extLst>
              <a:ext uri="{FF2B5EF4-FFF2-40B4-BE49-F238E27FC236}">
                <a16:creationId xmlns:a16="http://schemas.microsoft.com/office/drawing/2014/main" id="{9754F59C-7E3B-44D0-93B8-3B238FD333BD}"/>
              </a:ext>
            </a:extLst>
          </p:cNvPr>
          <p:cNvSpPr>
            <a:spLocks noGrp="1"/>
          </p:cNvSpPr>
          <p:nvPr>
            <p:ph type="sldNum" sz="quarter" idx="12"/>
          </p:nvPr>
        </p:nvSpPr>
        <p:spPr/>
        <p:txBody>
          <a:bodyPr/>
          <a:lstStyle/>
          <a:p>
            <a:fld id="{5DAD2D5A-63D4-4764-812C-7B8BDA2C77FC}" type="slidenum">
              <a:rPr lang="en-US" smtClean="0"/>
              <a:t>2</a:t>
            </a:fld>
            <a:endParaRPr lang="en-US" dirty="0"/>
          </a:p>
        </p:txBody>
      </p:sp>
    </p:spTree>
    <p:extLst>
      <p:ext uri="{BB962C8B-B14F-4D97-AF65-F5344CB8AC3E}">
        <p14:creationId xmlns:p14="http://schemas.microsoft.com/office/powerpoint/2010/main" val="2258321611"/>
      </p:ext>
    </p:extLst>
  </p:cSld>
  <p:clrMapOvr>
    <a:masterClrMapping/>
  </p:clrMapOvr>
  <mc:AlternateContent xmlns:mc="http://schemas.openxmlformats.org/markup-compatibility/2006" xmlns:p14="http://schemas.microsoft.com/office/powerpoint/2010/main">
    <mc:Choice Requires="p14">
      <p:transition spd="slow" p14:dur="8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F197-0381-4F93-B30D-821C86DDA222}"/>
              </a:ext>
            </a:extLst>
          </p:cNvPr>
          <p:cNvSpPr>
            <a:spLocks noGrp="1"/>
          </p:cNvSpPr>
          <p:nvPr>
            <p:ph type="title"/>
          </p:nvPr>
        </p:nvSpPr>
        <p:spPr/>
        <p:txBody>
          <a:bodyPr/>
          <a:lstStyle/>
          <a:p>
            <a:r>
              <a:rPr lang="en-US" dirty="0"/>
              <a:t>Construct a stationary Markov chain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198309-74DC-45C8-8EB8-763740D9F727}"/>
                  </a:ext>
                </a:extLst>
              </p:cNvPr>
              <p:cNvSpPr>
                <a:spLocks noGrp="1"/>
              </p:cNvSpPr>
              <p:nvPr>
                <p:ph idx="1"/>
              </p:nvPr>
            </p:nvSpPr>
            <p:spPr/>
            <p:txBody>
              <a:bodyPr/>
              <a:lstStyle/>
              <a:p>
                <a:r>
                  <a:rPr lang="en-US" dirty="0"/>
                  <a:t>Markov chain</a:t>
                </a:r>
              </a:p>
              <a:p>
                <a:pPr lvl="1"/>
                <a:r>
                  <a:rPr lang="en-US" dirty="0"/>
                  <a:t>A sequence of random variable: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𝑚</m:t>
                        </m:r>
                      </m:e>
                      <m:sup>
                        <m:r>
                          <a:rPr lang="en-US" i="1">
                            <a:latin typeface="Cambria Math" panose="02040503050406030204" pitchFamily="18" charset="0"/>
                          </a:rPr>
                          <m:t>(1)</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𝑚</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𝑚</m:t>
                        </m:r>
                      </m:e>
                      <m:sup>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m:t>
                        </m:r>
                      </m:sup>
                    </m:sSup>
                  </m:oMath>
                </a14:m>
                <a:endParaRPr lang="en-US" dirty="0"/>
              </a:p>
              <a:p>
                <a:pPr lvl="1"/>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b="0" i="1" smtClean="0">
                                <a:latin typeface="Cambria Math" panose="02040503050406030204" pitchFamily="18" charset="0"/>
                              </a:rPr>
                              <m:t>𝑚</m:t>
                            </m:r>
                          </m:e>
                          <m:sup>
                            <m:d>
                              <m:dPr>
                                <m:ctrlPr>
                                  <a:rPr lang="en-US" i="1">
                                    <a:latin typeface="Cambria Math" panose="02040503050406030204" pitchFamily="18" charset="0"/>
                                  </a:rPr>
                                </m:ctrlPr>
                              </m:dPr>
                              <m:e>
                                <m:r>
                                  <a:rPr lang="en-US" i="1">
                                    <a:latin typeface="Cambria Math" panose="02040503050406030204" pitchFamily="18" charset="0"/>
                                  </a:rPr>
                                  <m:t>𝑛</m:t>
                                </m:r>
                              </m:e>
                            </m:d>
                          </m:sup>
                        </m:sSup>
                        <m:r>
                          <a:rPr lang="en-US" i="1">
                            <a:latin typeface="Cambria Math" panose="02040503050406030204" pitchFamily="18" charset="0"/>
                          </a:rPr>
                          <m:t>=</m:t>
                        </m:r>
                        <m:r>
                          <a:rPr lang="en-US" b="0" i="1" smtClean="0">
                            <a:latin typeface="Cambria Math" panose="02040503050406030204" pitchFamily="18" charset="0"/>
                          </a:rPr>
                          <m:t>𝑚</m:t>
                        </m:r>
                      </m:e>
                      <m:e>
                        <m:sSup>
                          <m:sSupPr>
                            <m:ctrlPr>
                              <a:rPr lang="en-US" i="1">
                                <a:latin typeface="Cambria Math" panose="02040503050406030204" pitchFamily="18" charset="0"/>
                              </a:rPr>
                            </m:ctrlPr>
                          </m:sSupPr>
                          <m:e>
                            <m:r>
                              <a:rPr lang="en-US" b="0" i="1" smtClean="0">
                                <a:latin typeface="Cambria Math" panose="02040503050406030204" pitchFamily="18" charset="0"/>
                              </a:rPr>
                              <m:t>𝑚</m:t>
                            </m:r>
                          </m:e>
                          <m:sup>
                            <m:d>
                              <m:dPr>
                                <m:ctrlPr>
                                  <a:rPr lang="en-US" i="1">
                                    <a:latin typeface="Cambria Math" panose="02040503050406030204" pitchFamily="18" charset="0"/>
                                  </a:rPr>
                                </m:ctrlPr>
                              </m:dPr>
                              <m:e>
                                <m:r>
                                  <a:rPr lang="en-US" i="1">
                                    <a:latin typeface="Cambria Math" panose="02040503050406030204" pitchFamily="18" charset="0"/>
                                  </a:rPr>
                                  <m:t>1</m:t>
                                </m:r>
                              </m:e>
                            </m:d>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𝑚</m:t>
                            </m:r>
                          </m:e>
                          <m:sup>
                            <m:d>
                              <m:dPr>
                                <m:ctrlPr>
                                  <a:rPr lang="en-US" i="1">
                                    <a:latin typeface="Cambria Math" panose="02040503050406030204" pitchFamily="18" charset="0"/>
                                  </a:rPr>
                                </m:ctrlPr>
                              </m:dPr>
                              <m:e>
                                <m:r>
                                  <a:rPr lang="en-US" i="1">
                                    <a:latin typeface="Cambria Math" panose="02040503050406030204" pitchFamily="18" charset="0"/>
                                  </a:rPr>
                                  <m:t>𝑛</m:t>
                                </m:r>
                                <m:r>
                                  <a:rPr lang="en-US" i="1">
                                    <a:latin typeface="Cambria Math" panose="02040503050406030204" pitchFamily="18" charset="0"/>
                                  </a:rPr>
                                  <m:t>−1</m:t>
                                </m:r>
                              </m:e>
                            </m:d>
                          </m:sup>
                        </m:sSup>
                      </m:e>
                    </m:d>
                    <m:r>
                      <a:rPr lang="en-US" i="1">
                        <a:latin typeface="Cambria Math" panose="02040503050406030204" pitchFamily="18" charset="0"/>
                      </a:rPr>
                      <m:t>=</m:t>
                    </m:r>
                    <m:r>
                      <a:rPr lang="en-US" i="1">
                        <a:latin typeface="Cambria Math" panose="02040503050406030204" pitchFamily="18" charset="0"/>
                      </a:rPr>
                      <m:t>𝑃</m:t>
                    </m:r>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𝑚</m:t>
                        </m:r>
                      </m:e>
                      <m:sup>
                        <m:d>
                          <m:dPr>
                            <m:ctrlPr>
                              <a:rPr lang="en-US" i="1">
                                <a:latin typeface="Cambria Math" panose="02040503050406030204" pitchFamily="18" charset="0"/>
                              </a:rPr>
                            </m:ctrlPr>
                          </m:dPr>
                          <m:e>
                            <m:r>
                              <a:rPr lang="en-US" i="1">
                                <a:latin typeface="Cambria Math" panose="02040503050406030204" pitchFamily="18" charset="0"/>
                              </a:rPr>
                              <m:t>𝑛</m:t>
                            </m:r>
                          </m:e>
                        </m:d>
                      </m:sup>
                    </m:sSup>
                    <m:r>
                      <a:rPr lang="en-US" i="1">
                        <a:latin typeface="Cambria Math" panose="02040503050406030204" pitchFamily="18" charset="0"/>
                      </a:rPr>
                      <m:t>=</m:t>
                    </m:r>
                    <m:r>
                      <a:rPr lang="en-US" b="0" i="1" smtClean="0">
                        <a:latin typeface="Cambria Math" panose="02040503050406030204" pitchFamily="18" charset="0"/>
                      </a:rPr>
                      <m:t>𝑚</m:t>
                    </m:r>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𝑚</m:t>
                        </m:r>
                      </m:e>
                      <m:sup>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−1)</m:t>
                        </m:r>
                      </m:sup>
                    </m:sSup>
                    <m:r>
                      <a:rPr lang="en-US" i="1">
                        <a:latin typeface="Cambria Math" panose="02040503050406030204" pitchFamily="18" charset="0"/>
                      </a:rPr>
                      <m:t>)</m:t>
                    </m:r>
                  </m:oMath>
                </a14:m>
                <a:r>
                  <a:rPr lang="en-US" dirty="0"/>
                  <a:t>	</a:t>
                </a:r>
              </a:p>
              <a:p>
                <a:r>
                  <a:rPr lang="en-US" dirty="0"/>
                  <a:t>Probability distribution </a:t>
                </a:r>
                <a:r>
                  <a:rPr lang="en-US" u="sng" dirty="0">
                    <a:solidFill>
                      <a:srgbClr val="C3092B"/>
                    </a:solidFill>
                  </a:rPr>
                  <a:t>over state</a:t>
                </a:r>
                <a:r>
                  <a:rPr lang="en-US" dirty="0">
                    <a:solidFill>
                      <a:srgbClr val="C3092B"/>
                    </a:solidFill>
                  </a:rPr>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𝑚</m:t>
                        </m:r>
                      </m:e>
                      <m:sup>
                        <m:d>
                          <m:dPr>
                            <m:ctrlPr>
                              <a:rPr lang="en-US" i="1" smtClean="0">
                                <a:latin typeface="Cambria Math" panose="02040503050406030204" pitchFamily="18" charset="0"/>
                              </a:rPr>
                            </m:ctrlPr>
                          </m:dPr>
                          <m:e>
                            <m:r>
                              <a:rPr lang="en-US" b="0" i="1" smtClean="0">
                                <a:latin typeface="Cambria Math" panose="02040503050406030204" pitchFamily="18" charset="0"/>
                              </a:rPr>
                              <m:t>𝑡</m:t>
                            </m:r>
                          </m:e>
                        </m:d>
                      </m:sup>
                    </m:sSup>
                  </m:oMath>
                </a14:m>
                <a:r>
                  <a:rPr lang="en-US" dirty="0"/>
                  <a:t> at time </a:t>
                </a:r>
                <a14:m>
                  <m:oMath xmlns:m="http://schemas.openxmlformats.org/officeDocument/2006/math">
                    <m:r>
                      <a:rPr lang="en-US" i="1">
                        <a:latin typeface="Cambria Math" panose="02040503050406030204" pitchFamily="18" charset="0"/>
                      </a:rPr>
                      <m:t>𝑡</m:t>
                    </m:r>
                  </m:oMath>
                </a14:m>
                <a:endParaRPr lang="en-US" dirty="0"/>
              </a:p>
              <a:p>
                <a:pPr lvl="1"/>
                <a:r>
                  <a:rPr lang="en-US" dirty="0">
                    <a:ea typeface="Cambria Math" panose="02040503050406030204" pitchFamily="18" charset="0"/>
                  </a:rPr>
                  <a:t>Defined as: </a:t>
                </a:r>
                <a14:m>
                  <m:oMath xmlns:m="http://schemas.openxmlformats.org/officeDocument/2006/math">
                    <m:sSup>
                      <m:sSupPr>
                        <m:ctrlPr>
                          <a:rPr lang="en-US"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oMath>
                </a14:m>
                <a:endParaRPr lang="en-US" dirty="0"/>
              </a:p>
              <a:p>
                <a:pPr lvl="1"/>
                <a:r>
                  <a:rPr lang="en-US" dirty="0"/>
                  <a:t>The transition of distribution through process: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d>
                          <m:dPr>
                            <m:ctrlPr>
                              <a:rPr lang="en-US" i="1">
                                <a:latin typeface="Cambria Math" panose="02040503050406030204" pitchFamily="18" charset="0"/>
                              </a:rPr>
                            </m:ctrlPr>
                          </m:dPr>
                          <m:e>
                            <m:r>
                              <a:rPr lang="en-US" i="1">
                                <a:latin typeface="Cambria Math" panose="02040503050406030204" pitchFamily="18" charset="0"/>
                              </a:rPr>
                              <m:t>𝑡</m:t>
                            </m:r>
                            <m:r>
                              <a:rPr lang="en-US" i="1">
                                <a:latin typeface="Cambria Math" panose="02040503050406030204" pitchFamily="18" charset="0"/>
                              </a:rPr>
                              <m:t>+1</m:t>
                            </m:r>
                          </m:e>
                        </m:d>
                      </m:sup>
                    </m:sSup>
                    <m:d>
                      <m:dPr>
                        <m:ctrlPr>
                          <a:rPr lang="en-US" i="1">
                            <a:latin typeface="Cambria Math" panose="02040503050406030204" pitchFamily="18" charset="0"/>
                          </a:rPr>
                        </m:ctrlPr>
                      </m:dPr>
                      <m:e>
                        <m:sSup>
                          <m:sSupPr>
                            <m:ctrlPr>
                              <a:rPr lang="en-US" i="1" smtClean="0">
                                <a:latin typeface="Cambria Math" panose="02040503050406030204" pitchFamily="18" charset="0"/>
                              </a:rPr>
                            </m:ctrlPr>
                          </m:sSupPr>
                          <m:e>
                            <m:r>
                              <a:rPr lang="en-US" b="0" i="1" smtClean="0">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b="0" i="1" smtClean="0">
                            <a:latin typeface="Cambria Math" panose="02040503050406030204" pitchFamily="18" charset="0"/>
                          </a:rPr>
                          <m:t>𝑚</m:t>
                        </m:r>
                      </m:sub>
                      <m:sup/>
                      <m:e>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d>
                              <m:dPr>
                                <m:ctrlPr>
                                  <a:rPr lang="en-US" i="1">
                                    <a:latin typeface="Cambria Math" panose="02040503050406030204" pitchFamily="18" charset="0"/>
                                  </a:rPr>
                                </m:ctrlPr>
                              </m:dPr>
                              <m:e>
                                <m:r>
                                  <a:rPr lang="en-US" i="1">
                                    <a:latin typeface="Cambria Math" panose="02040503050406030204" pitchFamily="18" charset="0"/>
                                  </a:rPr>
                                  <m:t>𝑡</m:t>
                                </m:r>
                              </m:e>
                            </m:d>
                          </m:sup>
                        </m:sSup>
                        <m:r>
                          <a:rPr lang="en-US" i="1">
                            <a:latin typeface="Cambria Math" panose="02040503050406030204" pitchFamily="18" charset="0"/>
                          </a:rPr>
                          <m:t>(</m:t>
                        </m:r>
                        <m:r>
                          <a:rPr lang="en-US" b="0" i="1" smtClean="0">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𝑇</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b="0" i="1" smtClean="0">
                                    <a:latin typeface="Cambria Math" panose="02040503050406030204" pitchFamily="18" charset="0"/>
                                  </a:rPr>
                                  <m:t>𝑚</m:t>
                                </m:r>
                              </m:e>
                              <m:sup>
                                <m:r>
                                  <a:rPr lang="en-US" i="1">
                                    <a:latin typeface="Cambria Math" panose="02040503050406030204" pitchFamily="18" charset="0"/>
                                  </a:rPr>
                                  <m:t>′</m:t>
                                </m:r>
                              </m:sup>
                            </m:sSup>
                          </m:e>
                          <m:e>
                            <m:r>
                              <a:rPr lang="en-US" b="0" i="1" smtClean="0">
                                <a:latin typeface="Cambria Math" panose="02040503050406030204" pitchFamily="18" charset="0"/>
                              </a:rPr>
                              <m:t>𝑚</m:t>
                            </m:r>
                          </m:e>
                        </m:d>
                      </m:e>
                    </m:nary>
                  </m:oMath>
                </a14:m>
                <a:endParaRPr lang="en-US" dirty="0"/>
              </a:p>
              <a:p>
                <a:r>
                  <a:rPr lang="en-US" dirty="0"/>
                  <a:t>Stationary distribution</a:t>
                </a:r>
              </a:p>
              <a:p>
                <a:pPr lvl="1"/>
                <a14:m>
                  <m:oMath xmlns:m="http://schemas.openxmlformats.org/officeDocument/2006/math">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oMath>
                </a14:m>
                <a:r>
                  <a:rPr lang="en-US" dirty="0"/>
                  <a:t> does not change under the transition (along Markov chain)</a:t>
                </a:r>
              </a:p>
              <a:p>
                <a:pPr lvl="1"/>
                <a14:m>
                  <m:oMath xmlns:m="http://schemas.openxmlformats.org/officeDocument/2006/math">
                    <m:r>
                      <a:rPr lang="en-US" i="1">
                        <a:latin typeface="Cambria Math" panose="02040503050406030204" pitchFamily="18" charset="0"/>
                        <a:ea typeface="Cambria Math" panose="02040503050406030204" pitchFamily="18" charset="0"/>
                      </a:rPr>
                      <m:t>𝜋</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b="0" i="1" smtClean="0">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b="0" i="1" smtClean="0">
                            <a:latin typeface="Cambria Math" panose="02040503050406030204" pitchFamily="18" charset="0"/>
                          </a:rPr>
                          <m:t>𝑚</m:t>
                        </m:r>
                      </m:sub>
                      <m:sup/>
                      <m:e>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rPr>
                          <m:t>(</m:t>
                        </m:r>
                        <m:r>
                          <a:rPr lang="en-US" b="0" i="1" smtClean="0">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𝑇</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b="0" i="1" smtClean="0">
                                    <a:latin typeface="Cambria Math" panose="02040503050406030204" pitchFamily="18" charset="0"/>
                                  </a:rPr>
                                  <m:t>𝑚</m:t>
                                </m:r>
                              </m:e>
                              <m:sup>
                                <m:r>
                                  <a:rPr lang="en-US" i="1">
                                    <a:latin typeface="Cambria Math" panose="02040503050406030204" pitchFamily="18" charset="0"/>
                                  </a:rPr>
                                  <m:t>′</m:t>
                                </m:r>
                              </m:sup>
                            </m:sSup>
                          </m:e>
                          <m:e>
                            <m:r>
                              <a:rPr lang="en-US" b="0" i="1" smtClean="0">
                                <a:latin typeface="Cambria Math" panose="02040503050406030204" pitchFamily="18" charset="0"/>
                              </a:rPr>
                              <m:t>𝑚</m:t>
                            </m:r>
                          </m:e>
                        </m:d>
                      </m:e>
                    </m:nary>
                    <m:r>
                      <a:rPr lang="en-US" i="1">
                        <a:latin typeface="Cambria Math" panose="02040503050406030204" pitchFamily="18" charset="0"/>
                      </a:rPr>
                      <m:t>    </m:t>
                    </m:r>
                    <m:r>
                      <a:rPr lang="en-US" i="1">
                        <a:latin typeface="Cambria Math" panose="02040503050406030204" pitchFamily="18" charset="0"/>
                      </a:rPr>
                      <m:t>𝑓𝑜𝑟</m:t>
                    </m:r>
                    <m:r>
                      <a:rPr lang="en-US" i="1">
                        <a:latin typeface="Cambria Math" panose="02040503050406030204" pitchFamily="18" charset="0"/>
                      </a:rPr>
                      <m:t> </m:t>
                    </m:r>
                    <m:r>
                      <a:rPr lang="en-US" i="1">
                        <a:latin typeface="Cambria Math" panose="02040503050406030204" pitchFamily="18" charset="0"/>
                      </a:rPr>
                      <m:t>𝑎𝑙𝑙</m:t>
                    </m:r>
                    <m:r>
                      <a:rPr lang="en-US" i="1">
                        <a:latin typeface="Cambria Math" panose="02040503050406030204" pitchFamily="18" charset="0"/>
                      </a:rPr>
                      <m:t> </m:t>
                    </m:r>
                    <m:sSup>
                      <m:sSupPr>
                        <m:ctrlPr>
                          <a:rPr lang="en-US" i="1">
                            <a:latin typeface="Cambria Math" panose="02040503050406030204" pitchFamily="18" charset="0"/>
                          </a:rPr>
                        </m:ctrlPr>
                      </m:sSupPr>
                      <m:e>
                        <m:r>
                          <a:rPr lang="en-US" b="0" i="1" smtClean="0">
                            <a:latin typeface="Cambria Math" panose="02040503050406030204" pitchFamily="18" charset="0"/>
                          </a:rPr>
                          <m:t>𝑚</m:t>
                        </m:r>
                      </m:e>
                      <m:sup>
                        <m:r>
                          <a:rPr lang="en-US" i="1">
                            <a:latin typeface="Cambria Math" panose="02040503050406030204" pitchFamily="18" charset="0"/>
                          </a:rPr>
                          <m:t>′</m:t>
                        </m:r>
                      </m:sup>
                    </m:sSup>
                  </m:oMath>
                </a14:m>
                <a:endParaRPr lang="en-US" dirty="0"/>
              </a:p>
              <a:p>
                <a:pPr lvl="1"/>
                <a:endParaRPr lang="en-US" dirty="0"/>
              </a:p>
              <a:p>
                <a:endParaRPr lang="en-US" dirty="0"/>
              </a:p>
            </p:txBody>
          </p:sp>
        </mc:Choice>
        <mc:Fallback xmlns="">
          <p:sp>
            <p:nvSpPr>
              <p:cNvPr id="3" name="Content Placeholder 2">
                <a:extLst>
                  <a:ext uri="{FF2B5EF4-FFF2-40B4-BE49-F238E27FC236}">
                    <a16:creationId xmlns:a16="http://schemas.microsoft.com/office/drawing/2014/main" id="{7D198309-74DC-45C8-8EB8-763740D9F727}"/>
                  </a:ext>
                </a:extLst>
              </p:cNvPr>
              <p:cNvSpPr>
                <a:spLocks noGrp="1" noRot="1" noChangeAspect="1" noMove="1" noResize="1" noEditPoints="1" noAdjustHandles="1" noChangeArrowheads="1" noChangeShapeType="1" noTextEdit="1"/>
              </p:cNvSpPr>
              <p:nvPr>
                <p:ph idx="1"/>
              </p:nvPr>
            </p:nvSpPr>
            <p:spPr>
              <a:blipFill>
                <a:blip r:embed="rId3"/>
                <a:stretch>
                  <a:fillRect l="-812" t="-200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17D3DF0E-F675-4178-A25A-0224FD7B8DE3}"/>
              </a:ext>
            </a:extLst>
          </p:cNvPr>
          <p:cNvSpPr>
            <a:spLocks noGrp="1"/>
          </p:cNvSpPr>
          <p:nvPr>
            <p:ph type="dt" sz="half" idx="10"/>
          </p:nvPr>
        </p:nvSpPr>
        <p:spPr/>
        <p:txBody>
          <a:bodyPr/>
          <a:lstStyle/>
          <a:p>
            <a:fld id="{EF939D52-8722-4EC7-A4CB-6C9B1DEBB01F}" type="datetime1">
              <a:rPr lang="en-US" smtClean="0"/>
              <a:t>9/22/2019</a:t>
            </a:fld>
            <a:endParaRPr lang="en-US"/>
          </a:p>
        </p:txBody>
      </p:sp>
      <p:sp>
        <p:nvSpPr>
          <p:cNvPr id="5" name="Slide Number Placeholder 4">
            <a:extLst>
              <a:ext uri="{FF2B5EF4-FFF2-40B4-BE49-F238E27FC236}">
                <a16:creationId xmlns:a16="http://schemas.microsoft.com/office/drawing/2014/main" id="{E270FD0C-8FF0-4B12-BE44-376C9D988748}"/>
              </a:ext>
            </a:extLst>
          </p:cNvPr>
          <p:cNvSpPr>
            <a:spLocks noGrp="1"/>
          </p:cNvSpPr>
          <p:nvPr>
            <p:ph type="sldNum" sz="quarter" idx="12"/>
          </p:nvPr>
        </p:nvSpPr>
        <p:spPr/>
        <p:txBody>
          <a:bodyPr/>
          <a:lstStyle/>
          <a:p>
            <a:fld id="{5DAD2D5A-63D4-4764-812C-7B8BDA2C77FC}" type="slidenum">
              <a:rPr lang="en-US" smtClean="0"/>
              <a:t>20</a:t>
            </a:fld>
            <a:endParaRPr lang="en-US"/>
          </a:p>
        </p:txBody>
      </p:sp>
      <p:sp>
        <p:nvSpPr>
          <p:cNvPr id="6" name="Rectangle 5">
            <a:extLst>
              <a:ext uri="{FF2B5EF4-FFF2-40B4-BE49-F238E27FC236}">
                <a16:creationId xmlns:a16="http://schemas.microsoft.com/office/drawing/2014/main" id="{BE4AA2E0-8F60-4736-AA7C-6FCB92320E29}"/>
              </a:ext>
            </a:extLst>
          </p:cNvPr>
          <p:cNvSpPr/>
          <p:nvPr/>
        </p:nvSpPr>
        <p:spPr>
          <a:xfrm>
            <a:off x="5054600" y="2451100"/>
            <a:ext cx="2400300" cy="444500"/>
          </a:xfrm>
          <a:prstGeom prst="rect">
            <a:avLst/>
          </a:prstGeom>
          <a:noFill/>
          <a:ln w="19050">
            <a:solidFill>
              <a:srgbClr val="C309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5F65C1-2DCA-4839-BE94-557D31BE1A4A}"/>
                  </a:ext>
                </a:extLst>
              </p:cNvPr>
              <p:cNvSpPr txBox="1"/>
              <p:nvPr/>
            </p:nvSpPr>
            <p:spPr>
              <a:xfrm>
                <a:off x="3810000" y="5238750"/>
                <a:ext cx="7620000" cy="830997"/>
              </a:xfrm>
              <a:prstGeom prst="rect">
                <a:avLst/>
              </a:prstGeom>
              <a:noFill/>
            </p:spPr>
            <p:txBody>
              <a:bodyPr wrap="square" rtlCol="0">
                <a:spAutoFit/>
              </a:bodyPr>
              <a:lstStyle/>
              <a:p>
                <a:r>
                  <a:rPr lang="en-US" sz="2400" dirty="0">
                    <a:solidFill>
                      <a:srgbClr val="C3092B"/>
                    </a:solidFill>
                  </a:rPr>
                  <a:t>Target: Construct a stationary Markov chain whose </a:t>
                </a:r>
                <a14:m>
                  <m:oMath xmlns:m="http://schemas.openxmlformats.org/officeDocument/2006/math">
                    <m:r>
                      <a:rPr lang="en-US" sz="2400" i="1">
                        <a:solidFill>
                          <a:srgbClr val="C3092B"/>
                        </a:solidFill>
                        <a:latin typeface="Cambria Math" panose="02040503050406030204" pitchFamily="18" charset="0"/>
                        <a:ea typeface="Cambria Math" panose="02040503050406030204" pitchFamily="18" charset="0"/>
                      </a:rPr>
                      <m:t>𝜋</m:t>
                    </m:r>
                    <m:r>
                      <a:rPr lang="en-US" sz="2400" i="1">
                        <a:solidFill>
                          <a:srgbClr val="C3092B"/>
                        </a:solidFill>
                        <a:latin typeface="Cambria Math" panose="02040503050406030204" pitchFamily="18" charset="0"/>
                        <a:ea typeface="Cambria Math" panose="02040503050406030204" pitchFamily="18" charset="0"/>
                      </a:rPr>
                      <m:t>(</m:t>
                    </m:r>
                    <m:r>
                      <a:rPr lang="en-US" sz="2400" b="1" i="1">
                        <a:solidFill>
                          <a:srgbClr val="C3092B"/>
                        </a:solidFill>
                        <a:latin typeface="Cambria Math" panose="02040503050406030204" pitchFamily="18" charset="0"/>
                        <a:ea typeface="Cambria Math" panose="02040503050406030204" pitchFamily="18" charset="0"/>
                      </a:rPr>
                      <m:t>𝒎</m:t>
                    </m:r>
                    <m:r>
                      <a:rPr lang="en-US" sz="2400" i="1">
                        <a:solidFill>
                          <a:srgbClr val="C3092B"/>
                        </a:solidFill>
                        <a:latin typeface="Cambria Math" panose="02040503050406030204" pitchFamily="18" charset="0"/>
                        <a:ea typeface="Cambria Math" panose="02040503050406030204" pitchFamily="18" charset="0"/>
                      </a:rPr>
                      <m:t>)</m:t>
                    </m:r>
                  </m:oMath>
                </a14:m>
                <a:r>
                  <a:rPr lang="en-US" sz="2400" dirty="0">
                    <a:solidFill>
                      <a:srgbClr val="C3092B"/>
                    </a:solidFill>
                  </a:rPr>
                  <a:t> is the posterior probability distribution </a:t>
                </a:r>
                <a14:m>
                  <m:oMath xmlns:m="http://schemas.openxmlformats.org/officeDocument/2006/math">
                    <m:r>
                      <a:rPr lang="en-US" sz="2400" i="1">
                        <a:solidFill>
                          <a:srgbClr val="C3092B"/>
                        </a:solidFill>
                        <a:latin typeface="Cambria Math" panose="02040503050406030204" pitchFamily="18" charset="0"/>
                      </a:rPr>
                      <m:t>𝑃</m:t>
                    </m:r>
                    <m:d>
                      <m:dPr>
                        <m:ctrlPr>
                          <a:rPr lang="en-US" sz="2400" i="1">
                            <a:solidFill>
                              <a:srgbClr val="C3092B"/>
                            </a:solidFill>
                            <a:latin typeface="Cambria Math" panose="02040503050406030204" pitchFamily="18" charset="0"/>
                          </a:rPr>
                        </m:ctrlPr>
                      </m:dPr>
                      <m:e>
                        <m:r>
                          <a:rPr lang="en-US" sz="2400" b="1" i="1">
                            <a:solidFill>
                              <a:srgbClr val="C3092B"/>
                            </a:solidFill>
                            <a:latin typeface="Cambria Math" panose="02040503050406030204" pitchFamily="18" charset="0"/>
                            <a:ea typeface="Cambria Math" panose="02040503050406030204" pitchFamily="18" charset="0"/>
                          </a:rPr>
                          <m:t>𝒎</m:t>
                        </m:r>
                      </m:e>
                      <m:e>
                        <m:r>
                          <a:rPr lang="en-US" sz="2400" b="1" i="1">
                            <a:solidFill>
                              <a:srgbClr val="C3092B"/>
                            </a:solidFill>
                            <a:latin typeface="Cambria Math" panose="02040503050406030204" pitchFamily="18" charset="0"/>
                          </a:rPr>
                          <m:t>𝒅</m:t>
                        </m:r>
                      </m:e>
                    </m:d>
                  </m:oMath>
                </a14:m>
                <a:endParaRPr lang="en-US" sz="2400" dirty="0">
                  <a:solidFill>
                    <a:srgbClr val="C3092B"/>
                  </a:solidFill>
                </a:endParaRPr>
              </a:p>
            </p:txBody>
          </p:sp>
        </mc:Choice>
        <mc:Fallback xmlns="">
          <p:sp>
            <p:nvSpPr>
              <p:cNvPr id="7" name="TextBox 6">
                <a:extLst>
                  <a:ext uri="{FF2B5EF4-FFF2-40B4-BE49-F238E27FC236}">
                    <a16:creationId xmlns:a16="http://schemas.microsoft.com/office/drawing/2014/main" id="{A25F65C1-2DCA-4839-BE94-557D31BE1A4A}"/>
                  </a:ext>
                </a:extLst>
              </p:cNvPr>
              <p:cNvSpPr txBox="1">
                <a:spLocks noRot="1" noChangeAspect="1" noMove="1" noResize="1" noEditPoints="1" noAdjustHandles="1" noChangeArrowheads="1" noChangeShapeType="1" noTextEdit="1"/>
              </p:cNvSpPr>
              <p:nvPr/>
            </p:nvSpPr>
            <p:spPr>
              <a:xfrm>
                <a:off x="3810000" y="5238750"/>
                <a:ext cx="7620000" cy="830997"/>
              </a:xfrm>
              <a:prstGeom prst="rect">
                <a:avLst/>
              </a:prstGeom>
              <a:blipFill>
                <a:blip r:embed="rId4"/>
                <a:stretch>
                  <a:fillRect l="-1200" t="-5839" r="-320"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528F981-8D99-4ACD-B202-6BC7D2309B68}"/>
                  </a:ext>
                </a:extLst>
              </p:cNvPr>
              <p:cNvSpPr/>
              <p:nvPr/>
            </p:nvSpPr>
            <p:spPr>
              <a:xfrm>
                <a:off x="7378994" y="2488684"/>
                <a:ext cx="3123612" cy="369332"/>
              </a:xfrm>
              <a:prstGeom prst="rect">
                <a:avLst/>
              </a:prstGeom>
            </p:spPr>
            <p:txBody>
              <a:bodyPr wrap="none">
                <a:spAutoFit/>
              </a:bodyPr>
              <a:lstStyle/>
              <a:p>
                <a:pPr lvl="1"/>
                <a:r>
                  <a:rPr lang="en-US" dirty="0">
                    <a:solidFill>
                      <a:srgbClr val="C3092B"/>
                    </a:solidFill>
                  </a:rPr>
                  <a:t>Transition kernel </a:t>
                </a:r>
                <a14:m>
                  <m:oMath xmlns:m="http://schemas.openxmlformats.org/officeDocument/2006/math">
                    <m:r>
                      <m:rPr>
                        <m:sty m:val="p"/>
                      </m:rPr>
                      <a:rPr lang="en-US">
                        <a:solidFill>
                          <a:srgbClr val="C3092B"/>
                        </a:solidFill>
                        <a:latin typeface="Cambria Math" panose="02040503050406030204" pitchFamily="18" charset="0"/>
                      </a:rPr>
                      <m:t>T</m:t>
                    </m:r>
                    <m:r>
                      <a:rPr lang="en-US">
                        <a:solidFill>
                          <a:srgbClr val="C3092B"/>
                        </a:solidFill>
                        <a:latin typeface="Cambria Math" panose="02040503050406030204" pitchFamily="18" charset="0"/>
                      </a:rPr>
                      <m:t>(</m:t>
                    </m:r>
                    <m:sSup>
                      <m:sSupPr>
                        <m:ctrlPr>
                          <a:rPr lang="en-US" i="1">
                            <a:solidFill>
                              <a:srgbClr val="C3092B"/>
                            </a:solidFill>
                            <a:latin typeface="Cambria Math" panose="02040503050406030204" pitchFamily="18" charset="0"/>
                          </a:rPr>
                        </m:ctrlPr>
                      </m:sSupPr>
                      <m:e>
                        <m:r>
                          <a:rPr lang="en-US" i="1">
                            <a:solidFill>
                              <a:srgbClr val="C3092B"/>
                            </a:solidFill>
                            <a:latin typeface="Cambria Math" panose="02040503050406030204" pitchFamily="18" charset="0"/>
                          </a:rPr>
                          <m:t>𝑚</m:t>
                        </m:r>
                      </m:e>
                      <m:sup>
                        <m:r>
                          <a:rPr lang="en-US" i="1">
                            <a:solidFill>
                              <a:srgbClr val="C3092B"/>
                            </a:solidFill>
                            <a:latin typeface="Cambria Math" panose="02040503050406030204" pitchFamily="18" charset="0"/>
                          </a:rPr>
                          <m:t>′</m:t>
                        </m:r>
                      </m:sup>
                    </m:sSup>
                    <m:r>
                      <a:rPr lang="en-US" i="1">
                        <a:solidFill>
                          <a:srgbClr val="C3092B"/>
                        </a:solidFill>
                        <a:latin typeface="Cambria Math" panose="02040503050406030204" pitchFamily="18" charset="0"/>
                      </a:rPr>
                      <m:t>|</m:t>
                    </m:r>
                    <m:r>
                      <a:rPr lang="en-US" i="1">
                        <a:solidFill>
                          <a:srgbClr val="C3092B"/>
                        </a:solidFill>
                        <a:latin typeface="Cambria Math" panose="02040503050406030204" pitchFamily="18" charset="0"/>
                      </a:rPr>
                      <m:t>𝑚</m:t>
                    </m:r>
                    <m:r>
                      <a:rPr lang="en-US" i="1">
                        <a:solidFill>
                          <a:srgbClr val="C3092B"/>
                        </a:solidFill>
                        <a:latin typeface="Cambria Math" panose="02040503050406030204" pitchFamily="18" charset="0"/>
                      </a:rPr>
                      <m:t>)</m:t>
                    </m:r>
                  </m:oMath>
                </a14:m>
                <a:endParaRPr lang="en-US" dirty="0">
                  <a:solidFill>
                    <a:srgbClr val="C3092B"/>
                  </a:solidFill>
                </a:endParaRPr>
              </a:p>
            </p:txBody>
          </p:sp>
        </mc:Choice>
        <mc:Fallback xmlns="">
          <p:sp>
            <p:nvSpPr>
              <p:cNvPr id="8" name="Rectangle 7">
                <a:extLst>
                  <a:ext uri="{FF2B5EF4-FFF2-40B4-BE49-F238E27FC236}">
                    <a16:creationId xmlns:a16="http://schemas.microsoft.com/office/drawing/2014/main" id="{9528F981-8D99-4ACD-B202-6BC7D2309B68}"/>
                  </a:ext>
                </a:extLst>
              </p:cNvPr>
              <p:cNvSpPr>
                <a:spLocks noRot="1" noChangeAspect="1" noMove="1" noResize="1" noEditPoints="1" noAdjustHandles="1" noChangeArrowheads="1" noChangeShapeType="1" noTextEdit="1"/>
              </p:cNvSpPr>
              <p:nvPr/>
            </p:nvSpPr>
            <p:spPr>
              <a:xfrm>
                <a:off x="7378994" y="2488684"/>
                <a:ext cx="3123612" cy="369332"/>
              </a:xfrm>
              <a:prstGeom prst="rect">
                <a:avLst/>
              </a:prstGeom>
              <a:blipFill>
                <a:blip r:embed="rId5"/>
                <a:stretch>
                  <a:fillRect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218790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500"/>
                                        <p:tgtEl>
                                          <p:spTgt spid="3">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68B0-893B-4321-A4A7-A3ECD0F3B262}"/>
              </a:ext>
            </a:extLst>
          </p:cNvPr>
          <p:cNvSpPr>
            <a:spLocks noGrp="1"/>
          </p:cNvSpPr>
          <p:nvPr>
            <p:ph type="title"/>
          </p:nvPr>
        </p:nvSpPr>
        <p:spPr/>
        <p:txBody>
          <a:bodyPr/>
          <a:lstStyle/>
          <a:p>
            <a:r>
              <a:rPr lang="en-US" dirty="0"/>
              <a:t>Construct a stationary Markov chain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D9B5167-C001-46A5-9B26-E21C6ED42EC8}"/>
                  </a:ext>
                </a:extLst>
              </p:cNvPr>
              <p:cNvSpPr>
                <a:spLocks noGrp="1"/>
              </p:cNvSpPr>
              <p:nvPr>
                <p:ph idx="1"/>
              </p:nvPr>
            </p:nvSpPr>
            <p:spPr/>
            <p:txBody>
              <a:bodyPr/>
              <a:lstStyle/>
              <a:p>
                <a:r>
                  <a:rPr lang="en-US" dirty="0"/>
                  <a:t>A Markov chain that satisfies </a:t>
                </a:r>
                <a:r>
                  <a:rPr lang="en-US" dirty="0">
                    <a:solidFill>
                      <a:srgbClr val="C3092B"/>
                    </a:solidFill>
                  </a:rPr>
                  <a:t>reversible</a:t>
                </a:r>
                <a:r>
                  <a:rPr lang="en-US" dirty="0"/>
                  <a:t> (</a:t>
                </a:r>
                <a:r>
                  <a:rPr lang="en-US" dirty="0">
                    <a:solidFill>
                      <a:srgbClr val="C3092B"/>
                    </a:solidFill>
                  </a:rPr>
                  <a:t>detailed balance</a:t>
                </a:r>
                <a:r>
                  <a:rPr lang="en-US" dirty="0"/>
                  <a:t>)</a:t>
                </a:r>
              </a:p>
              <a:p>
                <a:pPr lvl="1"/>
                <a14:m>
                  <m:oMath xmlns:m="http://schemas.openxmlformats.org/officeDocument/2006/math">
                    <m:r>
                      <a:rPr lang="en-US" i="1">
                        <a:latin typeface="Cambria Math" panose="02040503050406030204" pitchFamily="18" charset="0"/>
                        <a:ea typeface="Cambria Math" panose="02040503050406030204" pitchFamily="18" charset="0"/>
                      </a:rPr>
                      <m:t>𝜋</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b="0" i="1" smtClean="0">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𝑇</m:t>
                    </m:r>
                    <m:d>
                      <m:dPr>
                        <m:ctrlPr>
                          <a:rPr lang="en-US" i="1">
                            <a:latin typeface="Cambria Math" panose="02040503050406030204" pitchFamily="18" charset="0"/>
                          </a:rPr>
                        </m:ctrlPr>
                      </m:dPr>
                      <m:e>
                        <m:r>
                          <a:rPr lang="en-US" b="0" i="1" smtClean="0">
                            <a:latin typeface="Cambria Math" panose="02040503050406030204" pitchFamily="18" charset="0"/>
                          </a:rPr>
                          <m:t>𝑚</m:t>
                        </m:r>
                      </m:e>
                      <m:e>
                        <m:sSup>
                          <m:sSupPr>
                            <m:ctrlPr>
                              <a:rPr lang="en-US" i="1">
                                <a:latin typeface="Cambria Math" panose="02040503050406030204" pitchFamily="18" charset="0"/>
                              </a:rPr>
                            </m:ctrlPr>
                          </m:sSupPr>
                          <m:e>
                            <m:r>
                              <a:rPr lang="en-US" b="0" i="1" smtClean="0">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rPr>
                      <m:t>(</m:t>
                    </m:r>
                    <m:r>
                      <a:rPr lang="en-US" b="0" i="1" smtClean="0">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𝑇</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b="0" i="1" smtClean="0">
                                <a:latin typeface="Cambria Math" panose="02040503050406030204" pitchFamily="18" charset="0"/>
                              </a:rPr>
                              <m:t>𝑚</m:t>
                            </m:r>
                          </m:e>
                          <m:sup>
                            <m:r>
                              <a:rPr lang="en-US" i="1">
                                <a:latin typeface="Cambria Math" panose="02040503050406030204" pitchFamily="18" charset="0"/>
                              </a:rPr>
                              <m:t>′</m:t>
                            </m:r>
                          </m:sup>
                        </m:sSup>
                      </m:e>
                      <m:e>
                        <m:r>
                          <a:rPr lang="en-US" b="0" i="1" smtClean="0">
                            <a:latin typeface="Cambria Math" panose="02040503050406030204" pitchFamily="18" charset="0"/>
                          </a:rPr>
                          <m:t>𝑚</m:t>
                        </m:r>
                      </m:e>
                    </m:d>
                  </m:oMath>
                </a14:m>
                <a:endParaRPr lang="en-US" dirty="0"/>
              </a:p>
              <a:p>
                <a:pPr lvl="1"/>
                <a:r>
                  <a:rPr lang="en-US" b="1" dirty="0">
                    <a:solidFill>
                      <a:srgbClr val="C3092B"/>
                    </a:solidFill>
                  </a:rPr>
                  <a:t>Sufficient condition</a:t>
                </a:r>
                <a:r>
                  <a:rPr lang="en-US" dirty="0">
                    <a:solidFill>
                      <a:srgbClr val="C3092B"/>
                    </a:solidFill>
                  </a:rPr>
                  <a:t> </a:t>
                </a:r>
                <a:r>
                  <a:rPr lang="en-US" dirty="0"/>
                  <a:t>that </a:t>
                </a:r>
                <a14:m>
                  <m:oMath xmlns:m="http://schemas.openxmlformats.org/officeDocument/2006/math">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oMath>
                </a14:m>
                <a:r>
                  <a:rPr lang="en-US" dirty="0"/>
                  <a:t> is a stationary distribution</a:t>
                </a:r>
              </a:p>
              <a:p>
                <a:r>
                  <a:rPr lang="en-US" dirty="0"/>
                  <a:t>Proof:</a:t>
                </a:r>
                <a:endParaRPr lang="en-US" sz="2000" dirty="0"/>
              </a:p>
              <a:p>
                <a:pPr marL="0" indent="0" algn="ctr">
                  <a:spcBef>
                    <a:spcPts val="600"/>
                  </a:spcBef>
                  <a:buNone/>
                </a:pPr>
                <a14:m>
                  <m:oMath xmlns:m="http://schemas.openxmlformats.org/officeDocument/2006/math">
                    <m:r>
                      <a:rPr lang="en-US" sz="2000" i="1">
                        <a:latin typeface="Cambria Math" panose="02040503050406030204" pitchFamily="18" charset="0"/>
                        <a:ea typeface="Cambria Math" panose="02040503050406030204" pitchFamily="18" charset="0"/>
                      </a:rPr>
                      <m:t>𝜋</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d>
                    <m:r>
                      <a:rPr lang="en-US" sz="2000" i="1">
                        <a:latin typeface="Cambria Math" panose="02040503050406030204" pitchFamily="18" charset="0"/>
                      </a:rPr>
                      <m:t>𝑇</m:t>
                    </m:r>
                    <m:d>
                      <m:dPr>
                        <m:ctrlPr>
                          <a:rPr lang="en-US" sz="2000" i="1">
                            <a:latin typeface="Cambria Math" panose="02040503050406030204" pitchFamily="18" charset="0"/>
                          </a:rPr>
                        </m:ctrlPr>
                      </m:dPr>
                      <m:e>
                        <m:r>
                          <a:rPr lang="en-US" sz="2000" i="1">
                            <a:latin typeface="Cambria Math" panose="02040503050406030204" pitchFamily="18" charset="0"/>
                          </a:rPr>
                          <m:t>𝑚</m:t>
                        </m:r>
                      </m:e>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d>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rPr>
                      <m:t>(</m:t>
                    </m:r>
                    <m:r>
                      <a:rPr lang="en-US" sz="2000" i="1">
                        <a:latin typeface="Cambria Math" panose="02040503050406030204" pitchFamily="18" charset="0"/>
                      </a:rPr>
                      <m:t>𝑚</m:t>
                    </m:r>
                    <m:r>
                      <a:rPr lang="en-US" sz="2000" i="1">
                        <a:latin typeface="Cambria Math" panose="02040503050406030204" pitchFamily="18" charset="0"/>
                      </a:rPr>
                      <m:t>)</m:t>
                    </m:r>
                    <m:r>
                      <a:rPr lang="en-US" sz="2000" i="1">
                        <a:latin typeface="Cambria Math" panose="02040503050406030204" pitchFamily="18" charset="0"/>
                      </a:rPr>
                      <m:t>𝑇</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e>
                        <m:r>
                          <a:rPr lang="en-US" sz="2000" i="1">
                            <a:latin typeface="Cambria Math" panose="02040503050406030204" pitchFamily="18" charset="0"/>
                          </a:rPr>
                          <m:t>𝑚</m:t>
                        </m:r>
                      </m:e>
                    </m:d>
                  </m:oMath>
                </a14:m>
                <a:r>
                  <a:rPr lang="en-US" sz="2000" dirty="0"/>
                  <a:t> </a:t>
                </a:r>
              </a:p>
              <a:p>
                <a:pPr marL="0" indent="0" algn="ctr">
                  <a:spcBef>
                    <a:spcPts val="600"/>
                  </a:spcBef>
                  <a:buNone/>
                </a:pPr>
                <a14:m>
                  <m:oMath xmlns:m="http://schemas.openxmlformats.org/officeDocument/2006/math">
                    <m:nary>
                      <m:naryPr>
                        <m:chr m:val="∑"/>
                        <m:limLoc m:val="subSup"/>
                        <m:supHide m:val="on"/>
                        <m:ctrlPr>
                          <a:rPr lang="en-US" sz="2000" i="1" smtClean="0">
                            <a:latin typeface="Cambria Math" panose="02040503050406030204" pitchFamily="18" charset="0"/>
                            <a:ea typeface="Cambria Math" panose="02040503050406030204" pitchFamily="18" charset="0"/>
                          </a:rPr>
                        </m:ctrlPr>
                      </m:naryPr>
                      <m:sub>
                        <m:r>
                          <m:rPr>
                            <m:brk m:alnAt="9"/>
                          </m:rPr>
                          <a:rPr lang="en-US" sz="2000" b="0" i="1" smtClean="0">
                            <a:latin typeface="Cambria Math" panose="02040503050406030204" pitchFamily="18" charset="0"/>
                            <a:ea typeface="Cambria Math" panose="02040503050406030204" pitchFamily="18" charset="0"/>
                          </a:rPr>
                          <m:t>𝑚</m:t>
                        </m:r>
                      </m:sub>
                      <m:sup/>
                      <m:e>
                        <m:r>
                          <a:rPr lang="en-US" sz="2000" i="1">
                            <a:latin typeface="Cambria Math" panose="02040503050406030204" pitchFamily="18" charset="0"/>
                            <a:ea typeface="Cambria Math" panose="02040503050406030204" pitchFamily="18" charset="0"/>
                          </a:rPr>
                          <m:t>𝜋</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d>
                        <m:r>
                          <a:rPr lang="en-US" sz="2000" i="1">
                            <a:latin typeface="Cambria Math" panose="02040503050406030204" pitchFamily="18" charset="0"/>
                          </a:rPr>
                          <m:t>𝑇</m:t>
                        </m:r>
                        <m:d>
                          <m:dPr>
                            <m:ctrlPr>
                              <a:rPr lang="en-US" sz="2000" i="1">
                                <a:latin typeface="Cambria Math" panose="02040503050406030204" pitchFamily="18" charset="0"/>
                              </a:rPr>
                            </m:ctrlPr>
                          </m:dPr>
                          <m:e>
                            <m:r>
                              <a:rPr lang="en-US" sz="2000" i="1">
                                <a:latin typeface="Cambria Math" panose="02040503050406030204" pitchFamily="18" charset="0"/>
                              </a:rPr>
                              <m:t>𝑚</m:t>
                            </m:r>
                          </m:e>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d>
                      </m:e>
                    </m:nary>
                    <m:r>
                      <a:rPr lang="en-US" sz="2000" i="1">
                        <a:latin typeface="Cambria Math" panose="02040503050406030204" pitchFamily="18" charset="0"/>
                      </a:rPr>
                      <m:t>=</m:t>
                    </m:r>
                    <m:nary>
                      <m:naryPr>
                        <m:chr m:val="∑"/>
                        <m:limLoc m:val="subSup"/>
                        <m:supHide m:val="on"/>
                        <m:ctrlPr>
                          <a:rPr lang="en-US" sz="2000" i="1" smtClean="0">
                            <a:latin typeface="Cambria Math" panose="02040503050406030204" pitchFamily="18" charset="0"/>
                          </a:rPr>
                        </m:ctrlPr>
                      </m:naryPr>
                      <m:sub>
                        <m:r>
                          <m:rPr>
                            <m:brk m:alnAt="9"/>
                          </m:rPr>
                          <a:rPr lang="en-US" sz="2000" b="0" i="1" smtClean="0">
                            <a:latin typeface="Cambria Math" panose="02040503050406030204" pitchFamily="18" charset="0"/>
                          </a:rPr>
                          <m:t>𝑚</m:t>
                        </m:r>
                      </m:sub>
                      <m:sup/>
                      <m:e>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rPr>
                          <m:t>(</m:t>
                        </m:r>
                        <m:r>
                          <a:rPr lang="en-US" sz="2000" i="1">
                            <a:latin typeface="Cambria Math" panose="02040503050406030204" pitchFamily="18" charset="0"/>
                          </a:rPr>
                          <m:t>𝑚</m:t>
                        </m:r>
                        <m:r>
                          <a:rPr lang="en-US" sz="2000" i="1">
                            <a:latin typeface="Cambria Math" panose="02040503050406030204" pitchFamily="18" charset="0"/>
                          </a:rPr>
                          <m:t>)</m:t>
                        </m:r>
                        <m:r>
                          <a:rPr lang="en-US" sz="2000" i="1">
                            <a:latin typeface="Cambria Math" panose="02040503050406030204" pitchFamily="18" charset="0"/>
                          </a:rPr>
                          <m:t>𝑇</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e>
                            <m:r>
                              <a:rPr lang="en-US" sz="2000" i="1">
                                <a:latin typeface="Cambria Math" panose="02040503050406030204" pitchFamily="18" charset="0"/>
                              </a:rPr>
                              <m:t>𝑚</m:t>
                            </m:r>
                          </m:e>
                        </m:d>
                      </m:e>
                    </m:nary>
                  </m:oMath>
                </a14:m>
                <a:r>
                  <a:rPr lang="en-US" sz="2000" dirty="0"/>
                  <a:t> </a:t>
                </a:r>
              </a:p>
              <a:p>
                <a:pPr marL="0" indent="0" algn="ctr">
                  <a:spcBef>
                    <a:spcPts val="600"/>
                  </a:spcBef>
                  <a:buNone/>
                </a:pPr>
                <a14:m>
                  <m:oMath xmlns:m="http://schemas.openxmlformats.org/officeDocument/2006/math">
                    <m:r>
                      <a:rPr lang="en-US" sz="2000" i="1" smtClean="0">
                        <a:latin typeface="Cambria Math" panose="02040503050406030204" pitchFamily="18" charset="0"/>
                        <a:ea typeface="Cambria Math" panose="02040503050406030204" pitchFamily="18" charset="0"/>
                      </a:rPr>
                      <m:t>𝜋</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d>
                    <m:nary>
                      <m:naryPr>
                        <m:chr m:val="∑"/>
                        <m:limLoc m:val="subSup"/>
                        <m:supHide m:val="on"/>
                        <m:ctrlPr>
                          <a:rPr lang="en-US" sz="2000" i="1" smtClean="0">
                            <a:latin typeface="Cambria Math" panose="02040503050406030204" pitchFamily="18" charset="0"/>
                          </a:rPr>
                        </m:ctrlPr>
                      </m:naryPr>
                      <m:sub>
                        <m:r>
                          <m:rPr>
                            <m:brk m:alnAt="9"/>
                          </m:rPr>
                          <a:rPr lang="en-US" sz="2000" b="0" i="1" smtClean="0">
                            <a:latin typeface="Cambria Math" panose="02040503050406030204" pitchFamily="18" charset="0"/>
                          </a:rPr>
                          <m:t>𝑚</m:t>
                        </m:r>
                      </m:sub>
                      <m:sup/>
                      <m:e>
                        <m:r>
                          <a:rPr lang="en-US" sz="2000" i="1">
                            <a:latin typeface="Cambria Math" panose="02040503050406030204" pitchFamily="18" charset="0"/>
                          </a:rPr>
                          <m:t>𝑇</m:t>
                        </m:r>
                        <m:d>
                          <m:dPr>
                            <m:ctrlPr>
                              <a:rPr lang="en-US" sz="2000" i="1">
                                <a:latin typeface="Cambria Math" panose="02040503050406030204" pitchFamily="18" charset="0"/>
                              </a:rPr>
                            </m:ctrlPr>
                          </m:dPr>
                          <m:e>
                            <m:r>
                              <a:rPr lang="en-US" sz="2000" i="1">
                                <a:latin typeface="Cambria Math" panose="02040503050406030204" pitchFamily="18" charset="0"/>
                              </a:rPr>
                              <m:t>𝑚</m:t>
                            </m:r>
                          </m:e>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d>
                      </m:e>
                    </m:nary>
                    <m:r>
                      <a:rPr lang="en-US" sz="2000" i="1">
                        <a:latin typeface="Cambria Math" panose="02040503050406030204" pitchFamily="18" charset="0"/>
                      </a:rPr>
                      <m:t>=</m:t>
                    </m:r>
                    <m:nary>
                      <m:naryPr>
                        <m:chr m:val="∑"/>
                        <m:limLoc m:val="subSup"/>
                        <m:supHide m:val="on"/>
                        <m:ctrlPr>
                          <a:rPr lang="en-US" sz="2000" i="1">
                            <a:latin typeface="Cambria Math" panose="02040503050406030204" pitchFamily="18" charset="0"/>
                          </a:rPr>
                        </m:ctrlPr>
                      </m:naryPr>
                      <m:sub>
                        <m:r>
                          <m:rPr>
                            <m:brk m:alnAt="9"/>
                          </m:rPr>
                          <a:rPr lang="en-US" sz="2000" i="1">
                            <a:latin typeface="Cambria Math" panose="02040503050406030204" pitchFamily="18" charset="0"/>
                          </a:rPr>
                          <m:t>𝑚</m:t>
                        </m:r>
                      </m:sub>
                      <m:sup/>
                      <m:e>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rPr>
                          <m:t>(</m:t>
                        </m:r>
                        <m:r>
                          <a:rPr lang="en-US" sz="2000" i="1">
                            <a:latin typeface="Cambria Math" panose="02040503050406030204" pitchFamily="18" charset="0"/>
                          </a:rPr>
                          <m:t>𝑚</m:t>
                        </m:r>
                        <m:r>
                          <a:rPr lang="en-US" sz="2000" i="1">
                            <a:latin typeface="Cambria Math" panose="02040503050406030204" pitchFamily="18" charset="0"/>
                          </a:rPr>
                          <m:t>)</m:t>
                        </m:r>
                        <m:r>
                          <a:rPr lang="en-US" sz="2000" i="1">
                            <a:latin typeface="Cambria Math" panose="02040503050406030204" pitchFamily="18" charset="0"/>
                          </a:rPr>
                          <m:t>𝑇</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e>
                            <m:r>
                              <a:rPr lang="en-US" sz="2000" i="1">
                                <a:latin typeface="Cambria Math" panose="02040503050406030204" pitchFamily="18" charset="0"/>
                              </a:rPr>
                              <m:t>𝑚</m:t>
                            </m:r>
                          </m:e>
                        </m:d>
                      </m:e>
                    </m:nary>
                  </m:oMath>
                </a14:m>
                <a:r>
                  <a:rPr lang="en-US" sz="2000" dirty="0"/>
                  <a:t> </a:t>
                </a:r>
              </a:p>
              <a:p>
                <a:pPr marL="0" indent="0" algn="ctr">
                  <a:spcBef>
                    <a:spcPts val="600"/>
                  </a:spcBef>
                  <a:buNone/>
                </a:pPr>
                <a14:m>
                  <m:oMath xmlns:m="http://schemas.openxmlformats.org/officeDocument/2006/math">
                    <m:r>
                      <a:rPr lang="en-US" sz="2000" i="1" smtClean="0">
                        <a:latin typeface="Cambria Math" panose="02040503050406030204" pitchFamily="18" charset="0"/>
                        <a:ea typeface="Cambria Math" panose="02040503050406030204" pitchFamily="18" charset="0"/>
                      </a:rPr>
                      <m:t>𝜋</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d>
                    <m:r>
                      <a:rPr lang="en-US" sz="2000" i="1">
                        <a:latin typeface="Cambria Math" panose="02040503050406030204" pitchFamily="18" charset="0"/>
                      </a:rPr>
                      <m:t>=</m:t>
                    </m:r>
                    <m:nary>
                      <m:naryPr>
                        <m:chr m:val="∑"/>
                        <m:limLoc m:val="subSup"/>
                        <m:supHide m:val="on"/>
                        <m:ctrlPr>
                          <a:rPr lang="en-US" sz="2000" i="1">
                            <a:latin typeface="Cambria Math" panose="02040503050406030204" pitchFamily="18" charset="0"/>
                          </a:rPr>
                        </m:ctrlPr>
                      </m:naryPr>
                      <m:sub>
                        <m:r>
                          <m:rPr>
                            <m:brk m:alnAt="9"/>
                          </m:rPr>
                          <a:rPr lang="en-US" sz="2000" i="1">
                            <a:latin typeface="Cambria Math" panose="02040503050406030204" pitchFamily="18" charset="0"/>
                          </a:rPr>
                          <m:t>𝑚</m:t>
                        </m:r>
                      </m:sub>
                      <m:sup/>
                      <m:e>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rPr>
                          <m:t>(</m:t>
                        </m:r>
                        <m:r>
                          <a:rPr lang="en-US" sz="2000" i="1">
                            <a:latin typeface="Cambria Math" panose="02040503050406030204" pitchFamily="18" charset="0"/>
                          </a:rPr>
                          <m:t>𝑚</m:t>
                        </m:r>
                        <m:r>
                          <a:rPr lang="en-US" sz="2000" i="1">
                            <a:latin typeface="Cambria Math" panose="02040503050406030204" pitchFamily="18" charset="0"/>
                          </a:rPr>
                          <m:t>)</m:t>
                        </m:r>
                        <m:r>
                          <a:rPr lang="en-US" sz="2000" i="1">
                            <a:latin typeface="Cambria Math" panose="02040503050406030204" pitchFamily="18" charset="0"/>
                          </a:rPr>
                          <m:t>𝑇</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e>
                          <m:e>
                            <m:r>
                              <a:rPr lang="en-US" sz="2000" i="1">
                                <a:latin typeface="Cambria Math" panose="02040503050406030204" pitchFamily="18" charset="0"/>
                              </a:rPr>
                              <m:t>𝑚</m:t>
                            </m:r>
                          </m:e>
                        </m:d>
                      </m:e>
                    </m:nary>
                  </m:oMath>
                </a14:m>
                <a:r>
                  <a:rPr lang="en-US" dirty="0"/>
                  <a:t> </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6D9B5167-C001-46A5-9B26-E21C6ED42EC8}"/>
                  </a:ext>
                </a:extLst>
              </p:cNvPr>
              <p:cNvSpPr>
                <a:spLocks noGrp="1" noRot="1" noChangeAspect="1" noMove="1" noResize="1" noEditPoints="1" noAdjustHandles="1" noChangeArrowheads="1" noChangeShapeType="1" noTextEdit="1"/>
              </p:cNvSpPr>
              <p:nvPr>
                <p:ph idx="1"/>
              </p:nvPr>
            </p:nvSpPr>
            <p:spPr>
              <a:xfrm>
                <a:off x="838200" y="1737360"/>
                <a:ext cx="10515600" cy="3469640"/>
              </a:xfrm>
              <a:blipFill>
                <a:blip r:embed="rId3"/>
                <a:stretch>
                  <a:fillRect l="-812" t="-2460" b="-755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2BBB1943-50D0-4051-B537-2DE44D202AC7}"/>
              </a:ext>
            </a:extLst>
          </p:cNvPr>
          <p:cNvSpPr>
            <a:spLocks noGrp="1"/>
          </p:cNvSpPr>
          <p:nvPr>
            <p:ph type="dt" sz="half" idx="10"/>
          </p:nvPr>
        </p:nvSpPr>
        <p:spPr/>
        <p:txBody>
          <a:bodyPr/>
          <a:lstStyle/>
          <a:p>
            <a:fld id="{EF939D52-8722-4EC7-A4CB-6C9B1DEBB01F}" type="datetime1">
              <a:rPr lang="en-US" smtClean="0"/>
              <a:t>9/22/2019</a:t>
            </a:fld>
            <a:endParaRPr lang="en-US"/>
          </a:p>
        </p:txBody>
      </p:sp>
      <p:sp>
        <p:nvSpPr>
          <p:cNvPr id="5" name="Slide Number Placeholder 4">
            <a:extLst>
              <a:ext uri="{FF2B5EF4-FFF2-40B4-BE49-F238E27FC236}">
                <a16:creationId xmlns:a16="http://schemas.microsoft.com/office/drawing/2014/main" id="{CC12B91C-59AF-44DF-8522-BAE3EF621401}"/>
              </a:ext>
            </a:extLst>
          </p:cNvPr>
          <p:cNvSpPr>
            <a:spLocks noGrp="1"/>
          </p:cNvSpPr>
          <p:nvPr>
            <p:ph type="sldNum" sz="quarter" idx="12"/>
          </p:nvPr>
        </p:nvSpPr>
        <p:spPr/>
        <p:txBody>
          <a:bodyPr/>
          <a:lstStyle/>
          <a:p>
            <a:fld id="{5DAD2D5A-63D4-4764-812C-7B8BDA2C77FC}" type="slidenum">
              <a:rPr lang="en-US" smtClean="0"/>
              <a:t>21</a:t>
            </a:fld>
            <a:endParaRPr lang="en-US"/>
          </a:p>
        </p:txBody>
      </p:sp>
      <p:sp>
        <p:nvSpPr>
          <p:cNvPr id="6" name="Rectangle 5">
            <a:extLst>
              <a:ext uri="{FF2B5EF4-FFF2-40B4-BE49-F238E27FC236}">
                <a16:creationId xmlns:a16="http://schemas.microsoft.com/office/drawing/2014/main" id="{D7E3F102-43D7-4A0C-9046-2333FEE339CD}"/>
              </a:ext>
            </a:extLst>
          </p:cNvPr>
          <p:cNvSpPr/>
          <p:nvPr/>
        </p:nvSpPr>
        <p:spPr>
          <a:xfrm>
            <a:off x="4524375" y="4344502"/>
            <a:ext cx="3079750" cy="438150"/>
          </a:xfrm>
          <a:prstGeom prst="rect">
            <a:avLst/>
          </a:pr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75074EE-CE61-4919-BB91-FBE97081AE0A}"/>
              </a:ext>
            </a:extLst>
          </p:cNvPr>
          <p:cNvSpPr txBox="1"/>
          <p:nvPr/>
        </p:nvSpPr>
        <p:spPr>
          <a:xfrm>
            <a:off x="1457325" y="4976167"/>
            <a:ext cx="9213850" cy="461665"/>
          </a:xfrm>
          <a:prstGeom prst="rect">
            <a:avLst/>
          </a:prstGeom>
          <a:noFill/>
        </p:spPr>
        <p:txBody>
          <a:bodyPr wrap="square" rtlCol="0">
            <a:spAutoFit/>
          </a:bodyPr>
          <a:lstStyle/>
          <a:p>
            <a:r>
              <a:rPr lang="en-US" sz="2400" dirty="0">
                <a:solidFill>
                  <a:srgbClr val="C3092B"/>
                </a:solidFill>
              </a:rPr>
              <a:t>How to design a transition kernel to achieve detailed balance?</a:t>
            </a:r>
          </a:p>
        </p:txBody>
      </p:sp>
      <p:pic>
        <p:nvPicPr>
          <p:cNvPr id="8" name="Picture 7">
            <a:extLst>
              <a:ext uri="{FF2B5EF4-FFF2-40B4-BE49-F238E27FC236}">
                <a16:creationId xmlns:a16="http://schemas.microsoft.com/office/drawing/2014/main" id="{24E62990-2452-47D9-9925-76B5B2E0271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653364" y="4438693"/>
            <a:ext cx="1636936" cy="1636936"/>
          </a:xfrm>
          <a:prstGeom prst="rect">
            <a:avLst/>
          </a:prstGeom>
        </p:spPr>
      </p:pic>
    </p:spTree>
    <p:extLst>
      <p:ext uri="{BB962C8B-B14F-4D97-AF65-F5344CB8AC3E}">
        <p14:creationId xmlns:p14="http://schemas.microsoft.com/office/powerpoint/2010/main" val="305482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0A629-D56F-4B5C-A559-D4DE82995459}"/>
              </a:ext>
            </a:extLst>
          </p:cNvPr>
          <p:cNvSpPr>
            <a:spLocks noGrp="1"/>
          </p:cNvSpPr>
          <p:nvPr>
            <p:ph type="title"/>
          </p:nvPr>
        </p:nvSpPr>
        <p:spPr/>
        <p:txBody>
          <a:bodyPr/>
          <a:lstStyle/>
          <a:p>
            <a:r>
              <a:rPr lang="en-US" dirty="0"/>
              <a:t>Metropolis-Hastings algorithm</a:t>
            </a:r>
          </a:p>
        </p:txBody>
      </p:sp>
      <mc:AlternateContent xmlns:mc="http://schemas.openxmlformats.org/markup-compatibility/2006" xmlns:a14="http://schemas.microsoft.com/office/drawing/2010/main">
        <mc:Choice Requires="a14">
          <p:graphicFrame>
            <p:nvGraphicFramePr>
              <p:cNvPr id="6" name="Content Placeholder 5">
                <a:extLst>
                  <a:ext uri="{FF2B5EF4-FFF2-40B4-BE49-F238E27FC236}">
                    <a16:creationId xmlns:a16="http://schemas.microsoft.com/office/drawing/2014/main" id="{EEDBAC3D-7EE8-4460-BDD8-450237ACF90E}"/>
                  </a:ext>
                </a:extLst>
              </p:cNvPr>
              <p:cNvGraphicFramePr>
                <a:graphicFrameLocks noGrp="1"/>
              </p:cNvGraphicFramePr>
              <p:nvPr>
                <p:ph idx="1"/>
                <p:extLst>
                  <p:ext uri="{D42A27DB-BD31-4B8C-83A1-F6EECF244321}">
                    <p14:modId xmlns:p14="http://schemas.microsoft.com/office/powerpoint/2010/main" val="2292994245"/>
                  </p:ext>
                </p:extLst>
              </p:nvPr>
            </p:nvGraphicFramePr>
            <p:xfrm>
              <a:off x="4846320" y="1737360"/>
              <a:ext cx="7025640" cy="3728784"/>
            </p:xfrm>
            <a:graphic>
              <a:graphicData uri="http://schemas.openxmlformats.org/drawingml/2006/table">
                <a:tbl>
                  <a:tblPr firstRow="1" firstCol="1" bandRow="1">
                    <a:tableStyleId>{5940675A-B579-460E-94D1-54222C63F5DA}</a:tableStyleId>
                  </a:tblPr>
                  <a:tblGrid>
                    <a:gridCol w="7025640">
                      <a:extLst>
                        <a:ext uri="{9D8B030D-6E8A-4147-A177-3AD203B41FA5}">
                          <a16:colId xmlns:a16="http://schemas.microsoft.com/office/drawing/2014/main" val="3757151723"/>
                        </a:ext>
                      </a:extLst>
                    </a:gridCol>
                  </a:tblGrid>
                  <a:tr h="404114">
                    <a:tc>
                      <a:txBody>
                        <a:bodyPr/>
                        <a:lstStyle/>
                        <a:p>
                          <a:pPr marL="0" marR="0" algn="just">
                            <a:spcBef>
                              <a:spcPts val="0"/>
                            </a:spcBef>
                            <a:spcAft>
                              <a:spcPts val="0"/>
                            </a:spcAft>
                          </a:pPr>
                          <a:r>
                            <a:rPr lang="en-US" sz="1700" dirty="0">
                              <a:effectLst/>
                            </a:rPr>
                            <a:t>Algorithm 1: The Metropolis-Hastings algorithm for sampling from </a:t>
                          </a:r>
                          <a14:m>
                            <m:oMath xmlns:m="http://schemas.openxmlformats.org/officeDocument/2006/math">
                              <m:r>
                                <a:rPr lang="en-US" sz="1700" i="1" smtClean="0">
                                  <a:latin typeface="Cambria Math" panose="02040503050406030204" pitchFamily="18" charset="0"/>
                                </a:rPr>
                                <m:t>𝑃</m:t>
                              </m:r>
                              <m:d>
                                <m:dPr>
                                  <m:ctrlPr>
                                    <a:rPr lang="en-US" sz="1700" i="1">
                                      <a:latin typeface="Cambria Math" panose="02040503050406030204" pitchFamily="18" charset="0"/>
                                    </a:rPr>
                                  </m:ctrlPr>
                                </m:dPr>
                                <m:e>
                                  <m:r>
                                    <a:rPr lang="en-US" sz="1700" b="1" i="1">
                                      <a:latin typeface="Cambria Math" panose="02040503050406030204" pitchFamily="18" charset="0"/>
                                    </a:rPr>
                                    <m:t>𝒅</m:t>
                                  </m:r>
                                </m:e>
                                <m:e>
                                  <m:r>
                                    <a:rPr lang="en-US" sz="1700" b="1" i="1">
                                      <a:latin typeface="Cambria Math" panose="02040503050406030204" pitchFamily="18" charset="0"/>
                                      <a:ea typeface="Cambria Math" panose="02040503050406030204" pitchFamily="18" charset="0"/>
                                    </a:rPr>
                                    <m:t>𝒎</m:t>
                                  </m:r>
                                </m:e>
                              </m:d>
                            </m:oMath>
                          </a14:m>
                          <a:endParaRPr lang="en-US" sz="17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107368" marR="10736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8596615"/>
                      </a:ext>
                    </a:extLst>
                  </a:tr>
                  <a:tr h="346542">
                    <a:tc>
                      <a:txBody>
                        <a:bodyPr/>
                        <a:lstStyle/>
                        <a:p>
                          <a:pPr marL="0" marR="0" algn="just">
                            <a:spcBef>
                              <a:spcPts val="0"/>
                            </a:spcBef>
                            <a:spcAft>
                              <a:spcPts val="0"/>
                            </a:spcAft>
                          </a:pPr>
                          <a:r>
                            <a:rPr lang="en-US" sz="1700" b="1" dirty="0">
                              <a:effectLst/>
                            </a:rPr>
                            <a:t>input:</a:t>
                          </a:r>
                          <a:r>
                            <a:rPr lang="en-US" sz="1700" dirty="0">
                              <a:effectLst/>
                            </a:rPr>
                            <a:t> initial value </a:t>
                          </a:r>
                          <a14:m>
                            <m:oMath xmlns:m="http://schemas.openxmlformats.org/officeDocument/2006/math">
                              <m:sSup>
                                <m:sSupPr>
                                  <m:ctrlPr>
                                    <a:rPr lang="en-US" sz="1700" i="1" smtClean="0">
                                      <a:effectLst/>
                                      <a:latin typeface="Cambria Math" panose="02040503050406030204" pitchFamily="18" charset="0"/>
                                    </a:rPr>
                                  </m:ctrlPr>
                                </m:sSupPr>
                                <m:e>
                                  <m:r>
                                    <a:rPr lang="en-US" sz="1700" b="1" i="1" smtClean="0">
                                      <a:effectLst/>
                                      <a:latin typeface="Cambria Math" panose="02040503050406030204" pitchFamily="18" charset="0"/>
                                    </a:rPr>
                                    <m:t>𝒎</m:t>
                                  </m:r>
                                </m:e>
                                <m:sup>
                                  <m:r>
                                    <a:rPr lang="en-US" sz="1700">
                                      <a:effectLst/>
                                      <a:latin typeface="Cambria Math" panose="02040503050406030204" pitchFamily="18" charset="0"/>
                                    </a:rPr>
                                    <m:t>(</m:t>
                                  </m:r>
                                  <m:r>
                                    <a:rPr lang="en-US" sz="1700" b="0" i="0" smtClean="0">
                                      <a:effectLst/>
                                      <a:latin typeface="Cambria Math" panose="02040503050406030204" pitchFamily="18" charset="0"/>
                                    </a:rPr>
                                    <m:t>0</m:t>
                                  </m:r>
                                  <m:r>
                                    <a:rPr lang="en-US" sz="1700">
                                      <a:effectLst/>
                                      <a:latin typeface="Cambria Math" panose="02040503050406030204" pitchFamily="18" charset="0"/>
                                    </a:rPr>
                                    <m:t>)</m:t>
                                  </m:r>
                                </m:sup>
                              </m:sSup>
                            </m:oMath>
                          </a14:m>
                          <a:r>
                            <a:rPr lang="en-US" sz="1700" dirty="0">
                              <a:effectLst/>
                            </a:rPr>
                            <a:t>, jumping function </a:t>
                          </a:r>
                          <a14:m>
                            <m:oMath xmlns:m="http://schemas.openxmlformats.org/officeDocument/2006/math">
                              <m:r>
                                <m:rPr>
                                  <m:sty m:val="p"/>
                                </m:rPr>
                                <a:rPr lang="en-US" sz="1700" b="0" i="0" smtClean="0">
                                  <a:latin typeface="Cambria Math" panose="02040503050406030204" pitchFamily="18" charset="0"/>
                                </a:rPr>
                                <m:t>Q</m:t>
                              </m:r>
                              <m:d>
                                <m:dPr>
                                  <m:ctrlPr>
                                    <a:rPr lang="en-US" sz="1700" i="1">
                                      <a:latin typeface="Cambria Math" panose="02040503050406030204" pitchFamily="18" charset="0"/>
                                    </a:rPr>
                                  </m:ctrlPr>
                                </m:dPr>
                                <m:e>
                                  <m:sSup>
                                    <m:sSupPr>
                                      <m:ctrlPr>
                                        <a:rPr lang="en-US" sz="1700" i="1">
                                          <a:latin typeface="Cambria Math" panose="02040503050406030204" pitchFamily="18" charset="0"/>
                                        </a:rPr>
                                      </m:ctrlPr>
                                    </m:sSupPr>
                                    <m:e>
                                      <m:r>
                                        <a:rPr lang="en-US" sz="1700" b="1" i="1">
                                          <a:latin typeface="Cambria Math" panose="02040503050406030204" pitchFamily="18" charset="0"/>
                                        </a:rPr>
                                        <m:t>𝒎</m:t>
                                      </m:r>
                                    </m:e>
                                    <m:sup>
                                      <m:r>
                                        <a:rPr lang="en-US" sz="1700" i="1">
                                          <a:latin typeface="Cambria Math" panose="02040503050406030204" pitchFamily="18" charset="0"/>
                                        </a:rPr>
                                        <m:t>′</m:t>
                                      </m:r>
                                    </m:sup>
                                  </m:sSup>
                                </m:e>
                                <m:e>
                                  <m:r>
                                    <a:rPr lang="en-US" sz="1700" b="1" i="1">
                                      <a:latin typeface="Cambria Math" panose="02040503050406030204" pitchFamily="18" charset="0"/>
                                    </a:rPr>
                                    <m:t>𝒎</m:t>
                                  </m:r>
                                </m:e>
                              </m:d>
                            </m:oMath>
                          </a14:m>
                          <a:endParaRPr lang="en-US" sz="1700" dirty="0">
                            <a:effectLst/>
                          </a:endParaRPr>
                        </a:p>
                        <a:p>
                          <a:pPr marL="0" marR="0" algn="just">
                            <a:spcBef>
                              <a:spcPts val="0"/>
                            </a:spcBef>
                            <a:spcAft>
                              <a:spcPts val="0"/>
                            </a:spcAft>
                          </a:pPr>
                          <a:r>
                            <a:rPr lang="en-US" sz="1700" b="1" dirty="0">
                              <a:effectLst/>
                            </a:rPr>
                            <a:t>output:</a:t>
                          </a:r>
                          <a:r>
                            <a:rPr lang="en-US" sz="1700" dirty="0">
                              <a:effectLst/>
                            </a:rPr>
                            <a:t> </a:t>
                          </a:r>
                          <a14:m>
                            <m:oMath xmlns:m="http://schemas.openxmlformats.org/officeDocument/2006/math">
                              <m:sSup>
                                <m:sSupPr>
                                  <m:ctrlPr>
                                    <a:rPr lang="en-US" sz="1700" i="1">
                                      <a:effectLst/>
                                      <a:latin typeface="Cambria Math" panose="02040503050406030204" pitchFamily="18" charset="0"/>
                                    </a:rPr>
                                  </m:ctrlPr>
                                </m:sSupPr>
                                <m:e>
                                  <m:r>
                                    <a:rPr lang="en-US" sz="1700" b="1" i="1" smtClean="0">
                                      <a:effectLst/>
                                      <a:latin typeface="Cambria Math" panose="02040503050406030204" pitchFamily="18" charset="0"/>
                                    </a:rPr>
                                    <m:t>𝒎</m:t>
                                  </m:r>
                                </m:e>
                                <m:sup>
                                  <m:r>
                                    <a:rPr lang="en-US" sz="1700">
                                      <a:effectLst/>
                                      <a:latin typeface="Cambria Math" panose="02040503050406030204" pitchFamily="18" charset="0"/>
                                    </a:rPr>
                                    <m:t>(</m:t>
                                  </m:r>
                                  <m:r>
                                    <a:rPr lang="en-US" sz="1700">
                                      <a:effectLst/>
                                      <a:latin typeface="Cambria Math" panose="02040503050406030204" pitchFamily="18" charset="0"/>
                                    </a:rPr>
                                    <m:t>𝑘</m:t>
                                  </m:r>
                                  <m:r>
                                    <a:rPr lang="en-US" sz="1700">
                                      <a:effectLst/>
                                      <a:latin typeface="Cambria Math" panose="02040503050406030204" pitchFamily="18" charset="0"/>
                                    </a:rPr>
                                    <m:t>)</m:t>
                                  </m:r>
                                </m:sup>
                              </m:sSup>
                            </m:oMath>
                          </a14:m>
                          <a:r>
                            <a:rPr lang="en-US" sz="1700" dirty="0">
                              <a:effectLst/>
                            </a:rPr>
                            <a:t> where </a:t>
                          </a:r>
                          <a14:m>
                            <m:oMath xmlns:m="http://schemas.openxmlformats.org/officeDocument/2006/math">
                              <m:r>
                                <a:rPr lang="en-US" sz="1700">
                                  <a:effectLst/>
                                  <a:latin typeface="Cambria Math" panose="02040503050406030204" pitchFamily="18" charset="0"/>
                                </a:rPr>
                                <m:t>𝑘</m:t>
                              </m:r>
                              <m:r>
                                <a:rPr lang="en-US" sz="1700">
                                  <a:effectLst/>
                                  <a:latin typeface="Cambria Math" panose="02040503050406030204" pitchFamily="18" charset="0"/>
                                </a:rPr>
                                <m:t>≤</m:t>
                              </m:r>
                              <m:r>
                                <a:rPr lang="en-US" sz="1700">
                                  <a:effectLst/>
                                  <a:latin typeface="Cambria Math" panose="02040503050406030204" pitchFamily="18" charset="0"/>
                                </a:rPr>
                                <m:t>𝐾</m:t>
                              </m:r>
                            </m:oMath>
                          </a14:m>
                          <a:endParaRPr lang="en-US" sz="1700" dirty="0">
                            <a:effectLst/>
                          </a:endParaRPr>
                        </a:p>
                        <a:p>
                          <a:pPr marL="0" marR="0" algn="just">
                            <a:spcBef>
                              <a:spcPts val="0"/>
                            </a:spcBef>
                            <a:spcAft>
                              <a:spcPts val="0"/>
                            </a:spcAft>
                          </a:pPr>
                          <a:r>
                            <a:rPr lang="en-US" sz="1700" b="1" dirty="0">
                              <a:effectLst/>
                            </a:rPr>
                            <a:t>begin</a:t>
                          </a:r>
                          <a:endParaRPr lang="en-US" sz="1700" dirty="0">
                            <a:effectLst/>
                          </a:endParaRPr>
                        </a:p>
                        <a:p>
                          <a:pPr marL="457200" marR="0" lvl="1" algn="just">
                            <a:spcBef>
                              <a:spcPts val="0"/>
                            </a:spcBef>
                            <a:spcAft>
                              <a:spcPts val="0"/>
                            </a:spcAft>
                          </a:pPr>
                          <a:r>
                            <a:rPr lang="en-US" sz="1700" b="1" dirty="0">
                              <a:effectLst/>
                            </a:rPr>
                            <a:t>while</a:t>
                          </a:r>
                          <a:r>
                            <a:rPr lang="en-US" sz="1700" dirty="0">
                              <a:effectLst/>
                            </a:rPr>
                            <a:t> </a:t>
                          </a:r>
                          <a14:m>
                            <m:oMath xmlns:m="http://schemas.openxmlformats.org/officeDocument/2006/math">
                              <m:r>
                                <a:rPr lang="en-US" sz="1700" smtClean="0">
                                  <a:effectLst/>
                                  <a:latin typeface="Cambria Math" panose="02040503050406030204" pitchFamily="18" charset="0"/>
                                </a:rPr>
                                <m:t>𝑘</m:t>
                              </m:r>
                              <m:r>
                                <a:rPr lang="en-US" sz="1700" smtClean="0">
                                  <a:effectLst/>
                                  <a:latin typeface="Cambria Math" panose="02040503050406030204" pitchFamily="18" charset="0"/>
                                </a:rPr>
                                <m:t>≤</m:t>
                              </m:r>
                              <m:r>
                                <a:rPr lang="en-US" sz="1700" smtClean="0">
                                  <a:effectLst/>
                                  <a:latin typeface="Cambria Math" panose="02040503050406030204" pitchFamily="18" charset="0"/>
                                </a:rPr>
                                <m:t>𝐾</m:t>
                              </m:r>
                            </m:oMath>
                          </a14:m>
                          <a:r>
                            <a:rPr lang="en-US" sz="1700" dirty="0">
                              <a:effectLst/>
                            </a:rPr>
                            <a:t> </a:t>
                          </a:r>
                          <a:r>
                            <a:rPr lang="en-US" sz="1700" b="1" dirty="0">
                              <a:effectLst/>
                            </a:rPr>
                            <a:t>do</a:t>
                          </a:r>
                        </a:p>
                        <a:p>
                          <a:pPr marL="914400" marR="0" lvl="2" algn="just">
                            <a:spcBef>
                              <a:spcPts val="0"/>
                            </a:spcBef>
                            <a:spcAft>
                              <a:spcPts val="0"/>
                            </a:spcAft>
                          </a:pPr>
                          <a14:m>
                            <m:oMath xmlns:m="http://schemas.openxmlformats.org/officeDocument/2006/math">
                              <m:sSup>
                                <m:sSupPr>
                                  <m:ctrlPr>
                                    <a:rPr lang="en-US" sz="1700" i="1" smtClean="0">
                                      <a:effectLst/>
                                      <a:latin typeface="Cambria Math" panose="02040503050406030204" pitchFamily="18" charset="0"/>
                                    </a:rPr>
                                  </m:ctrlPr>
                                </m:sSupPr>
                                <m:e>
                                  <m:r>
                                    <a:rPr lang="en-US" sz="1700" b="1" i="1" smtClean="0">
                                      <a:effectLst/>
                                      <a:latin typeface="Cambria Math" panose="02040503050406030204" pitchFamily="18" charset="0"/>
                                    </a:rPr>
                                    <m:t>𝒎</m:t>
                                  </m:r>
                                </m:e>
                                <m:sup>
                                  <m:r>
                                    <a:rPr lang="en-US" sz="1700">
                                      <a:effectLst/>
                                      <a:latin typeface="Cambria Math" panose="02040503050406030204" pitchFamily="18" charset="0"/>
                                    </a:rPr>
                                    <m:t>(</m:t>
                                  </m:r>
                                  <m:r>
                                    <a:rPr lang="en-US" sz="1700">
                                      <a:effectLst/>
                                      <a:latin typeface="Cambria Math" panose="02040503050406030204" pitchFamily="18" charset="0"/>
                                    </a:rPr>
                                    <m:t>𝑘</m:t>
                                  </m:r>
                                  <m:r>
                                    <a:rPr lang="en-US" sz="1700">
                                      <a:effectLst/>
                                      <a:latin typeface="Cambria Math" panose="02040503050406030204" pitchFamily="18" charset="0"/>
                                    </a:rPr>
                                    <m:t>)</m:t>
                                  </m:r>
                                </m:sup>
                              </m:sSup>
                              <m:r>
                                <a:rPr lang="en-US" sz="1700" b="0" i="1" smtClean="0">
                                  <a:effectLst/>
                                  <a:latin typeface="Cambria Math" panose="02040503050406030204" pitchFamily="18" charset="0"/>
                                </a:rPr>
                                <m:t> </m:t>
                              </m:r>
                              <m:r>
                                <a:rPr lang="en-US" sz="1700" b="0" i="0" smtClean="0">
                                  <a:effectLst/>
                                  <a:latin typeface="Cambria Math" panose="02040503050406030204" pitchFamily="18" charset="0"/>
                                </a:rPr>
                                <m:t>~ </m:t>
                              </m:r>
                              <m:r>
                                <m:rPr>
                                  <m:sty m:val="p"/>
                                </m:rPr>
                                <a:rPr lang="en-US" sz="1700" b="0" i="0" smtClean="0">
                                  <a:latin typeface="Cambria Math" panose="02040503050406030204" pitchFamily="18" charset="0"/>
                                </a:rPr>
                                <m:t>Q</m:t>
                              </m:r>
                              <m:d>
                                <m:dPr>
                                  <m:ctrlPr>
                                    <a:rPr lang="en-US" sz="1700" i="1">
                                      <a:latin typeface="Cambria Math" panose="02040503050406030204" pitchFamily="18" charset="0"/>
                                    </a:rPr>
                                  </m:ctrlPr>
                                </m:dPr>
                                <m:e>
                                  <m:sSup>
                                    <m:sSupPr>
                                      <m:ctrlPr>
                                        <a:rPr lang="en-US" sz="1700" i="1">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m:t>
                                      </m:r>
                                    </m:sup>
                                  </m:sSup>
                                </m:e>
                                <m:e>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−1)</m:t>
                                      </m:r>
                                    </m:sup>
                                  </m:sSup>
                                </m:e>
                              </m:d>
                            </m:oMath>
                          </a14:m>
                          <a:r>
                            <a:rPr lang="en-US" sz="1700" dirty="0">
                              <a:effectLst/>
                            </a:rPr>
                            <a:t> </a:t>
                          </a:r>
                        </a:p>
                        <a:p>
                          <a:pPr marL="914400" marR="0" lvl="2" algn="just">
                            <a:spcBef>
                              <a:spcPts val="0"/>
                            </a:spcBef>
                            <a:spcAft>
                              <a:spcPts val="0"/>
                            </a:spcAft>
                          </a:pPr>
                          <a14:m>
                            <m:oMath xmlns:m="http://schemas.openxmlformats.org/officeDocument/2006/math">
                              <m:r>
                                <a:rPr lang="en-US" sz="1700">
                                  <a:effectLst/>
                                  <a:latin typeface="Cambria Math" panose="02040503050406030204" pitchFamily="18" charset="0"/>
                                </a:rPr>
                                <m:t>𝒜</m:t>
                              </m:r>
                              <m:d>
                                <m:dPr>
                                  <m:ctrlPr>
                                    <a:rPr lang="en-US" sz="1700" i="1">
                                      <a:effectLst/>
                                      <a:latin typeface="Cambria Math" panose="02040503050406030204" pitchFamily="18" charset="0"/>
                                    </a:rPr>
                                  </m:ctrlPr>
                                </m:dPr>
                                <m:e>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m:t>
                                      </m:r>
                                    </m:sup>
                                  </m:sSup>
                                  <m:r>
                                    <a:rPr lang="en-US" sz="1700">
                                      <a:effectLst/>
                                      <a:latin typeface="Cambria Math" panose="02040503050406030204" pitchFamily="18" charset="0"/>
                                    </a:rPr>
                                    <m:t>,</m:t>
                                  </m:r>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−1)</m:t>
                                      </m:r>
                                    </m:sup>
                                  </m:sSup>
                                </m:e>
                              </m:d>
                              <m:r>
                                <a:rPr lang="en-US" sz="1700">
                                  <a:effectLst/>
                                  <a:latin typeface="Cambria Math" panose="02040503050406030204" pitchFamily="18" charset="0"/>
                                </a:rPr>
                                <m:t>=</m:t>
                              </m:r>
                              <m:func>
                                <m:funcPr>
                                  <m:ctrlPr>
                                    <a:rPr lang="en-US" sz="1700" i="1">
                                      <a:effectLst/>
                                      <a:latin typeface="Cambria Math" panose="02040503050406030204" pitchFamily="18" charset="0"/>
                                    </a:rPr>
                                  </m:ctrlPr>
                                </m:funcPr>
                                <m:fName>
                                  <m:r>
                                    <m:rPr>
                                      <m:sty m:val="p"/>
                                    </m:rPr>
                                    <a:rPr lang="en-US" sz="1700">
                                      <a:effectLst/>
                                      <a:latin typeface="Cambria Math" panose="02040503050406030204" pitchFamily="18" charset="0"/>
                                    </a:rPr>
                                    <m:t>min</m:t>
                                  </m:r>
                                </m:fName>
                                <m:e>
                                  <m:d>
                                    <m:dPr>
                                      <m:begChr m:val="{"/>
                                      <m:endChr m:val="}"/>
                                      <m:ctrlPr>
                                        <a:rPr lang="en-US" sz="1700" i="1">
                                          <a:effectLst/>
                                          <a:latin typeface="Cambria Math" panose="02040503050406030204" pitchFamily="18" charset="0"/>
                                        </a:rPr>
                                      </m:ctrlPr>
                                    </m:dPr>
                                    <m:e>
                                      <m:r>
                                        <a:rPr lang="en-US" sz="1700">
                                          <a:effectLst/>
                                          <a:latin typeface="Cambria Math" panose="02040503050406030204" pitchFamily="18" charset="0"/>
                                        </a:rPr>
                                        <m:t>1,</m:t>
                                      </m:r>
                                      <m:f>
                                        <m:fPr>
                                          <m:ctrlPr>
                                            <a:rPr lang="en-US" sz="1700" i="1">
                                              <a:effectLst/>
                                              <a:latin typeface="Cambria Math" panose="02040503050406030204" pitchFamily="18" charset="0"/>
                                            </a:rPr>
                                          </m:ctrlPr>
                                        </m:fPr>
                                        <m:num>
                                          <m:r>
                                            <a:rPr lang="en-US" sz="1700" i="1" smtClean="0">
                                              <a:latin typeface="Cambria Math" panose="02040503050406030204" pitchFamily="18" charset="0"/>
                                            </a:rPr>
                                            <m:t>𝑃</m:t>
                                          </m:r>
                                          <m:d>
                                            <m:dPr>
                                              <m:ctrlPr>
                                                <a:rPr lang="en-US" sz="1700" i="1">
                                                  <a:latin typeface="Cambria Math" panose="02040503050406030204" pitchFamily="18" charset="0"/>
                                                </a:rPr>
                                              </m:ctrlPr>
                                            </m:dPr>
                                            <m:e>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m:t>
                                                  </m:r>
                                                </m:sup>
                                              </m:sSup>
                                            </m:e>
                                            <m:e>
                                              <m:r>
                                                <a:rPr lang="en-US" sz="1700" b="1" i="1">
                                                  <a:latin typeface="Cambria Math" panose="02040503050406030204" pitchFamily="18" charset="0"/>
                                                </a:rPr>
                                                <m:t>𝒅</m:t>
                                              </m:r>
                                            </m:e>
                                          </m:d>
                                          <m:r>
                                            <m:rPr>
                                              <m:sty m:val="p"/>
                                            </m:rPr>
                                            <a:rPr lang="en-US" sz="1700" b="0" i="0" smtClean="0">
                                              <a:latin typeface="Cambria Math" panose="02040503050406030204" pitchFamily="18" charset="0"/>
                                            </a:rPr>
                                            <m:t>Q</m:t>
                                          </m:r>
                                          <m:d>
                                            <m:dPr>
                                              <m:ctrlPr>
                                                <a:rPr lang="en-US" sz="1700" i="1">
                                                  <a:latin typeface="Cambria Math" panose="02040503050406030204" pitchFamily="18" charset="0"/>
                                                </a:rPr>
                                              </m:ctrlPr>
                                            </m:dPr>
                                            <m:e>
                                              <m:sSup>
                                                <m:sSupPr>
                                                  <m:ctrlPr>
                                                    <a:rPr lang="en-US" sz="1700" i="1">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−1)</m:t>
                                                  </m:r>
                                                </m:sup>
                                              </m:sSup>
                                            </m:e>
                                            <m:e>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m:t>
                                                  </m:r>
                                                </m:sup>
                                              </m:sSup>
                                            </m:e>
                                          </m:d>
                                        </m:num>
                                        <m:den>
                                          <m:r>
                                            <a:rPr lang="en-US" sz="1700" i="1" smtClean="0">
                                              <a:latin typeface="Cambria Math" panose="02040503050406030204" pitchFamily="18" charset="0"/>
                                            </a:rPr>
                                            <m:t>𝑃</m:t>
                                          </m:r>
                                          <m:d>
                                            <m:dPr>
                                              <m:ctrlPr>
                                                <a:rPr lang="en-US" sz="1700" i="1">
                                                  <a:latin typeface="Cambria Math" panose="02040503050406030204" pitchFamily="18" charset="0"/>
                                                </a:rPr>
                                              </m:ctrlPr>
                                            </m:dPr>
                                            <m:e>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−1)</m:t>
                                                  </m:r>
                                                </m:sup>
                                              </m:sSup>
                                            </m:e>
                                            <m:e>
                                              <m:r>
                                                <a:rPr lang="en-US" sz="1700" b="1" i="1">
                                                  <a:latin typeface="Cambria Math" panose="02040503050406030204" pitchFamily="18" charset="0"/>
                                                </a:rPr>
                                                <m:t>𝒅</m:t>
                                              </m:r>
                                            </m:e>
                                          </m:d>
                                          <m:r>
                                            <m:rPr>
                                              <m:sty m:val="p"/>
                                            </m:rPr>
                                            <a:rPr lang="en-US" sz="1700" b="0" i="0" smtClean="0">
                                              <a:latin typeface="Cambria Math" panose="02040503050406030204" pitchFamily="18" charset="0"/>
                                            </a:rPr>
                                            <m:t>Q</m:t>
                                          </m:r>
                                          <m:d>
                                            <m:dPr>
                                              <m:ctrlPr>
                                                <a:rPr lang="en-US" sz="1700" i="1">
                                                  <a:latin typeface="Cambria Math" panose="02040503050406030204" pitchFamily="18" charset="0"/>
                                                </a:rPr>
                                              </m:ctrlPr>
                                            </m:dPr>
                                            <m:e>
                                              <m:sSup>
                                                <m:sSupPr>
                                                  <m:ctrlPr>
                                                    <a:rPr lang="en-US" sz="1700" i="1">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m:t>
                                                  </m:r>
                                                </m:sup>
                                              </m:sSup>
                                            </m:e>
                                            <m:e>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−1)</m:t>
                                                  </m:r>
                                                </m:sup>
                                              </m:sSup>
                                            </m:e>
                                          </m:d>
                                        </m:den>
                                      </m:f>
                                    </m:e>
                                  </m:d>
                                </m:e>
                              </m:func>
                            </m:oMath>
                          </a14:m>
                          <a:r>
                            <a:rPr lang="en-US" sz="1700" dirty="0">
                              <a:effectLst/>
                            </a:rPr>
                            <a:t> </a:t>
                          </a:r>
                        </a:p>
                        <a:p>
                          <a:pPr marL="914400" marR="0" lvl="2" algn="just">
                            <a:spcBef>
                              <a:spcPts val="0"/>
                            </a:spcBef>
                            <a:spcAft>
                              <a:spcPts val="0"/>
                            </a:spcAft>
                          </a:pPr>
                          <a:r>
                            <a:rPr lang="en-US" sz="1700" b="1" dirty="0">
                              <a:effectLst/>
                            </a:rPr>
                            <a:t>if</a:t>
                          </a:r>
                          <a:r>
                            <a:rPr lang="en-US" sz="1700" dirty="0">
                              <a:effectLst/>
                            </a:rPr>
                            <a:t> </a:t>
                          </a:r>
                          <a14:m>
                            <m:oMath xmlns:m="http://schemas.openxmlformats.org/officeDocument/2006/math">
                              <m:r>
                                <a:rPr lang="en-US" sz="1700" b="0" i="1" smtClean="0">
                                  <a:effectLst/>
                                  <a:latin typeface="Cambria Math" panose="02040503050406030204" pitchFamily="18" charset="0"/>
                                </a:rPr>
                                <m:t>𝑟𝑎𝑛𝑑</m:t>
                              </m:r>
                              <m:r>
                                <a:rPr lang="en-US" sz="1700" b="0" i="0" smtClean="0">
                                  <a:effectLst/>
                                  <a:latin typeface="Cambria Math" panose="02040503050406030204" pitchFamily="18" charset="0"/>
                                </a:rPr>
                                <m:t>(1)</m:t>
                              </m:r>
                              <m:r>
                                <a:rPr lang="en-US" sz="1700">
                                  <a:effectLst/>
                                  <a:latin typeface="Cambria Math" panose="02040503050406030204" pitchFamily="18" charset="0"/>
                                </a:rPr>
                                <m:t>&lt;</m:t>
                              </m:r>
                              <m:r>
                                <a:rPr lang="en-US" sz="1700">
                                  <a:effectLst/>
                                  <a:latin typeface="Cambria Math" panose="02040503050406030204" pitchFamily="18" charset="0"/>
                                </a:rPr>
                                <m:t>𝒜</m:t>
                              </m:r>
                              <m:d>
                                <m:dPr>
                                  <m:ctrlPr>
                                    <a:rPr lang="en-US" sz="1700" i="1">
                                      <a:effectLst/>
                                      <a:latin typeface="Cambria Math" panose="02040503050406030204" pitchFamily="18" charset="0"/>
                                    </a:rPr>
                                  </m:ctrlPr>
                                </m:dPr>
                                <m:e>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m:t>
                                      </m:r>
                                    </m:sup>
                                  </m:sSup>
                                  <m:r>
                                    <a:rPr lang="en-US" sz="1700">
                                      <a:effectLst/>
                                      <a:latin typeface="Cambria Math" panose="02040503050406030204" pitchFamily="18" charset="0"/>
                                    </a:rPr>
                                    <m:t>,</m:t>
                                  </m:r>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−1)</m:t>
                                      </m:r>
                                    </m:sup>
                                  </m:sSup>
                                </m:e>
                              </m:d>
                            </m:oMath>
                          </a14:m>
                          <a:r>
                            <a:rPr lang="en-US" sz="1700" dirty="0">
                              <a:effectLst/>
                            </a:rPr>
                            <a:t> </a:t>
                          </a:r>
                          <a:r>
                            <a:rPr lang="en-US" sz="1700" b="1" dirty="0">
                              <a:effectLst/>
                            </a:rPr>
                            <a:t>then</a:t>
                          </a:r>
                        </a:p>
                        <a:p>
                          <a:pPr marL="1371600" marR="0" lvl="3" algn="just">
                            <a:spcBef>
                              <a:spcPts val="0"/>
                            </a:spcBef>
                            <a:spcAft>
                              <a:spcPts val="0"/>
                            </a:spcAft>
                          </a:pPr>
                          <a:r>
                            <a:rPr lang="en-US" sz="1700" dirty="0">
                              <a:effectLst/>
                            </a:rPr>
                            <a:t>Keep </a:t>
                          </a:r>
                          <a14:m>
                            <m:oMath xmlns:m="http://schemas.openxmlformats.org/officeDocument/2006/math">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m:t>
                                  </m:r>
                                </m:sup>
                              </m:sSup>
                            </m:oMath>
                          </a14:m>
                          <a:endParaRPr lang="en-US" sz="1700" dirty="0">
                            <a:effectLst/>
                          </a:endParaRPr>
                        </a:p>
                        <a:p>
                          <a:pPr marL="914400" marR="0" lvl="2" algn="just">
                            <a:spcBef>
                              <a:spcPts val="0"/>
                            </a:spcBef>
                            <a:spcAft>
                              <a:spcPts val="0"/>
                            </a:spcAft>
                          </a:pPr>
                          <a:r>
                            <a:rPr lang="en-US" sz="1700" b="1" dirty="0">
                              <a:effectLst/>
                            </a:rPr>
                            <a:t>else</a:t>
                          </a:r>
                        </a:p>
                        <a:p>
                          <a:pPr marL="1371600" marR="0" lvl="3" algn="just">
                            <a:spcBef>
                              <a:spcPts val="0"/>
                            </a:spcBef>
                            <a:spcAft>
                              <a:spcPts val="0"/>
                            </a:spcAft>
                          </a:pPr>
                          <a14:m>
                            <m:oMath xmlns:m="http://schemas.openxmlformats.org/officeDocument/2006/math">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m:t>
                                  </m:r>
                                </m:sup>
                              </m:sSup>
                              <m:r>
                                <a:rPr lang="en-US" sz="1700">
                                  <a:effectLst/>
                                  <a:latin typeface="Cambria Math" panose="02040503050406030204" pitchFamily="18" charset="0"/>
                                </a:rPr>
                                <m:t>=</m:t>
                              </m:r>
                              <m:sSup>
                                <m:sSupPr>
                                  <m:ctrlPr>
                                    <a:rPr lang="en-US" sz="1700" i="1" smtClean="0">
                                      <a:latin typeface="Cambria Math" panose="02040503050406030204" pitchFamily="18" charset="0"/>
                                    </a:rPr>
                                  </m:ctrlPr>
                                </m:sSupPr>
                                <m:e>
                                  <m:r>
                                    <a:rPr lang="en-US" sz="1700" b="1" i="1">
                                      <a:latin typeface="Cambria Math" panose="02040503050406030204" pitchFamily="18" charset="0"/>
                                    </a:rPr>
                                    <m:t>𝒎</m:t>
                                  </m:r>
                                </m:e>
                                <m:sup>
                                  <m:r>
                                    <a:rPr lang="en-US" sz="1700" b="0" i="1" smtClean="0">
                                      <a:latin typeface="Cambria Math" panose="02040503050406030204" pitchFamily="18" charset="0"/>
                                    </a:rPr>
                                    <m:t>(</m:t>
                                  </m:r>
                                  <m:r>
                                    <a:rPr lang="en-US" sz="1700" b="0" i="1" smtClean="0">
                                      <a:latin typeface="Cambria Math" panose="02040503050406030204" pitchFamily="18" charset="0"/>
                                    </a:rPr>
                                    <m:t>𝑘</m:t>
                                  </m:r>
                                  <m:r>
                                    <a:rPr lang="en-US" sz="1700" b="0" i="1" smtClean="0">
                                      <a:latin typeface="Cambria Math" panose="02040503050406030204" pitchFamily="18" charset="0"/>
                                    </a:rPr>
                                    <m:t>−1)</m:t>
                                  </m:r>
                                </m:sup>
                              </m:sSup>
                            </m:oMath>
                          </a14:m>
                          <a:r>
                            <a:rPr lang="en-US" sz="1700" dirty="0">
                              <a:effectLst/>
                            </a:rPr>
                            <a:t> </a:t>
                          </a:r>
                        </a:p>
                        <a:p>
                          <a:pPr marL="914400" marR="0" lvl="2" algn="just">
                            <a:spcBef>
                              <a:spcPts val="0"/>
                            </a:spcBef>
                            <a:spcAft>
                              <a:spcPts val="0"/>
                            </a:spcAft>
                          </a:pPr>
                          <a:r>
                            <a:rPr lang="en-US" sz="1700" dirty="0">
                              <a:effectLst/>
                            </a:rPr>
                            <a:t> </a:t>
                          </a:r>
                        </a:p>
                      </a:txBody>
                      <a:tcPr marL="107368" marR="10736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5544672"/>
                      </a:ext>
                    </a:extLst>
                  </a:tr>
                </a:tbl>
              </a:graphicData>
            </a:graphic>
          </p:graphicFrame>
        </mc:Choice>
        <mc:Fallback xmlns="">
          <p:graphicFrame>
            <p:nvGraphicFramePr>
              <p:cNvPr id="6" name="Content Placeholder 5">
                <a:extLst>
                  <a:ext uri="{FF2B5EF4-FFF2-40B4-BE49-F238E27FC236}">
                    <a16:creationId xmlns:a16="http://schemas.microsoft.com/office/drawing/2014/main" id="{EEDBAC3D-7EE8-4460-BDD8-450237ACF90E}"/>
                  </a:ext>
                </a:extLst>
              </p:cNvPr>
              <p:cNvGraphicFramePr>
                <a:graphicFrameLocks noGrp="1"/>
              </p:cNvGraphicFramePr>
              <p:nvPr>
                <p:ph idx="1"/>
                <p:extLst>
                  <p:ext uri="{D42A27DB-BD31-4B8C-83A1-F6EECF244321}">
                    <p14:modId xmlns:p14="http://schemas.microsoft.com/office/powerpoint/2010/main" val="2292994245"/>
                  </p:ext>
                </p:extLst>
              </p:nvPr>
            </p:nvGraphicFramePr>
            <p:xfrm>
              <a:off x="4846320" y="1737360"/>
              <a:ext cx="7025640" cy="3728784"/>
            </p:xfrm>
            <a:graphic>
              <a:graphicData uri="http://schemas.openxmlformats.org/drawingml/2006/table">
                <a:tbl>
                  <a:tblPr firstRow="1" firstCol="1" bandRow="1">
                    <a:tableStyleId>{5940675A-B579-460E-94D1-54222C63F5DA}</a:tableStyleId>
                  </a:tblPr>
                  <a:tblGrid>
                    <a:gridCol w="7025640">
                      <a:extLst>
                        <a:ext uri="{9D8B030D-6E8A-4147-A177-3AD203B41FA5}">
                          <a16:colId xmlns:a16="http://schemas.microsoft.com/office/drawing/2014/main" val="3757151723"/>
                        </a:ext>
                      </a:extLst>
                    </a:gridCol>
                  </a:tblGrid>
                  <a:tr h="404114">
                    <a:tc>
                      <a:txBody>
                        <a:bodyPr/>
                        <a:lstStyle/>
                        <a:p>
                          <a:endParaRPr lang="en-US"/>
                        </a:p>
                      </a:txBody>
                      <a:tcPr marL="107368" marR="10736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t="-3030" r="-87" b="-828788"/>
                          </a:stretch>
                        </a:blipFill>
                      </a:tcPr>
                    </a:tc>
                    <a:extLst>
                      <a:ext uri="{0D108BD9-81ED-4DB2-BD59-A6C34878D82A}">
                        <a16:rowId xmlns:a16="http://schemas.microsoft.com/office/drawing/2014/main" val="3918596615"/>
                      </a:ext>
                    </a:extLst>
                  </a:tr>
                  <a:tr h="3324670">
                    <a:tc>
                      <a:txBody>
                        <a:bodyPr/>
                        <a:lstStyle/>
                        <a:p>
                          <a:endParaRPr lang="en-US"/>
                        </a:p>
                      </a:txBody>
                      <a:tcPr marL="107368" marR="10736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t="-12454" r="-87" b="-183"/>
                          </a:stretch>
                        </a:blipFill>
                      </a:tcPr>
                    </a:tc>
                    <a:extLst>
                      <a:ext uri="{0D108BD9-81ED-4DB2-BD59-A6C34878D82A}">
                        <a16:rowId xmlns:a16="http://schemas.microsoft.com/office/drawing/2014/main" val="2265544672"/>
                      </a:ext>
                    </a:extLst>
                  </a:tr>
                </a:tbl>
              </a:graphicData>
            </a:graphic>
          </p:graphicFrame>
        </mc:Fallback>
      </mc:AlternateContent>
      <p:sp>
        <p:nvSpPr>
          <p:cNvPr id="4" name="Date Placeholder 3">
            <a:extLst>
              <a:ext uri="{FF2B5EF4-FFF2-40B4-BE49-F238E27FC236}">
                <a16:creationId xmlns:a16="http://schemas.microsoft.com/office/drawing/2014/main" id="{8CD1D9EA-5811-44BD-9E81-A9915C203B1D}"/>
              </a:ext>
            </a:extLst>
          </p:cNvPr>
          <p:cNvSpPr>
            <a:spLocks noGrp="1"/>
          </p:cNvSpPr>
          <p:nvPr>
            <p:ph type="dt" sz="half" idx="10"/>
          </p:nvPr>
        </p:nvSpPr>
        <p:spPr/>
        <p:txBody>
          <a:bodyPr/>
          <a:lstStyle/>
          <a:p>
            <a:fld id="{EF939D52-8722-4EC7-A4CB-6C9B1DEBB01F}" type="datetime1">
              <a:rPr lang="en-US" smtClean="0"/>
              <a:t>9/22/2019</a:t>
            </a:fld>
            <a:endParaRPr lang="en-US"/>
          </a:p>
        </p:txBody>
      </p:sp>
      <p:sp>
        <p:nvSpPr>
          <p:cNvPr id="5" name="Slide Number Placeholder 4">
            <a:extLst>
              <a:ext uri="{FF2B5EF4-FFF2-40B4-BE49-F238E27FC236}">
                <a16:creationId xmlns:a16="http://schemas.microsoft.com/office/drawing/2014/main" id="{1AA56DD3-8251-4485-BC87-3A099157578A}"/>
              </a:ext>
            </a:extLst>
          </p:cNvPr>
          <p:cNvSpPr>
            <a:spLocks noGrp="1"/>
          </p:cNvSpPr>
          <p:nvPr>
            <p:ph type="sldNum" sz="quarter" idx="12"/>
          </p:nvPr>
        </p:nvSpPr>
        <p:spPr/>
        <p:txBody>
          <a:bodyPr/>
          <a:lstStyle/>
          <a:p>
            <a:fld id="{5DAD2D5A-63D4-4764-812C-7B8BDA2C77FC}" type="slidenum">
              <a:rPr lang="en-US" smtClean="0"/>
              <a:t>22</a:t>
            </a:fld>
            <a:endParaRPr lang="en-US"/>
          </a:p>
        </p:txBody>
      </p:sp>
      <p:sp>
        <p:nvSpPr>
          <p:cNvPr id="7" name="Content Placeholder 2">
            <a:extLst>
              <a:ext uri="{FF2B5EF4-FFF2-40B4-BE49-F238E27FC236}">
                <a16:creationId xmlns:a16="http://schemas.microsoft.com/office/drawing/2014/main" id="{8D20F8E6-9F8D-4E49-B3E1-39BDA2DDD867}"/>
              </a:ext>
            </a:extLst>
          </p:cNvPr>
          <p:cNvSpPr txBox="1">
            <a:spLocks/>
          </p:cNvSpPr>
          <p:nvPr/>
        </p:nvSpPr>
        <p:spPr>
          <a:xfrm>
            <a:off x="838200" y="1737360"/>
            <a:ext cx="3652520" cy="889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j-lt"/>
              </a:rPr>
              <a:t>A method that generate a </a:t>
            </a:r>
            <a:r>
              <a:rPr lang="en-US" sz="1800" dirty="0">
                <a:solidFill>
                  <a:srgbClr val="FF0000"/>
                </a:solidFill>
                <a:latin typeface="+mj-lt"/>
              </a:rPr>
              <a:t>sequence of random samples</a:t>
            </a:r>
            <a:r>
              <a:rPr lang="en-US" sz="1800" dirty="0">
                <a:latin typeface="+mj-lt"/>
              </a:rPr>
              <a:t> from a probability distribution iteratively</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35904049-E4BE-47E1-BAF1-FD9D38AC1822}"/>
                  </a:ext>
                </a:extLst>
              </p:cNvPr>
              <p:cNvSpPr txBox="1">
                <a:spLocks/>
              </p:cNvSpPr>
              <p:nvPr/>
            </p:nvSpPr>
            <p:spPr>
              <a:xfrm>
                <a:off x="787400" y="4536472"/>
                <a:ext cx="3703320" cy="11328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j-lt"/>
                  </a:rPr>
                  <a:t>Keep the updates according to </a:t>
                </a:r>
                <a:r>
                  <a:rPr lang="en-US" sz="1800" dirty="0">
                    <a:solidFill>
                      <a:srgbClr val="FF0000"/>
                    </a:solidFill>
                    <a:latin typeface="+mj-lt"/>
                  </a:rPr>
                  <a:t>MH probability </a:t>
                </a:r>
                <a14:m>
                  <m:oMath xmlns:m="http://schemas.openxmlformats.org/officeDocument/2006/math">
                    <m:r>
                      <a:rPr lang="en-US" sz="1800">
                        <a:solidFill>
                          <a:srgbClr val="FF0000"/>
                        </a:solidFill>
                        <a:latin typeface="Cambria Math" panose="02040503050406030204" pitchFamily="18" charset="0"/>
                      </a:rPr>
                      <m:t>𝒜</m:t>
                    </m:r>
                  </m:oMath>
                </a14:m>
                <a:r>
                  <a:rPr lang="en-US" sz="1800" dirty="0">
                    <a:solidFill>
                      <a:srgbClr val="FF0000"/>
                    </a:solidFill>
                    <a:latin typeface="+mj-lt"/>
                  </a:rPr>
                  <a:t>, </a:t>
                </a:r>
                <a:r>
                  <a:rPr lang="en-US" sz="1800" dirty="0">
                    <a:solidFill>
                      <a:srgbClr val="FF0000"/>
                    </a:solidFill>
                  </a:rPr>
                  <a:t>it guarantees the stationary of Markov chain</a:t>
                </a:r>
              </a:p>
            </p:txBody>
          </p:sp>
        </mc:Choice>
        <mc:Fallback xmlns="">
          <p:sp>
            <p:nvSpPr>
              <p:cNvPr id="8" name="Content Placeholder 2">
                <a:extLst>
                  <a:ext uri="{FF2B5EF4-FFF2-40B4-BE49-F238E27FC236}">
                    <a16:creationId xmlns:a16="http://schemas.microsoft.com/office/drawing/2014/main" id="{35904049-E4BE-47E1-BAF1-FD9D38AC1822}"/>
                  </a:ext>
                </a:extLst>
              </p:cNvPr>
              <p:cNvSpPr txBox="1">
                <a:spLocks noRot="1" noChangeAspect="1" noMove="1" noResize="1" noEditPoints="1" noAdjustHandles="1" noChangeArrowheads="1" noChangeShapeType="1" noTextEdit="1"/>
              </p:cNvSpPr>
              <p:nvPr/>
            </p:nvSpPr>
            <p:spPr>
              <a:xfrm>
                <a:off x="787400" y="4536472"/>
                <a:ext cx="3703320" cy="1132808"/>
              </a:xfrm>
              <a:prstGeom prst="rect">
                <a:avLst/>
              </a:prstGeom>
              <a:blipFill>
                <a:blip r:embed="rId4"/>
                <a:stretch>
                  <a:fillRect l="-987" t="-4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42E2CF5F-1C6C-4BFE-8183-CF4F33220CEB}"/>
                  </a:ext>
                </a:extLst>
              </p:cNvPr>
              <p:cNvSpPr txBox="1">
                <a:spLocks/>
              </p:cNvSpPr>
              <p:nvPr/>
            </p:nvSpPr>
            <p:spPr>
              <a:xfrm>
                <a:off x="838200" y="2939247"/>
                <a:ext cx="3652520" cy="14447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r>
                      <a:rPr lang="en-US" sz="1800" i="1">
                        <a:latin typeface="Cambria Math" panose="02040503050406030204" pitchFamily="18" charset="0"/>
                      </a:rPr>
                      <m:t>𝑃</m:t>
                    </m:r>
                    <m:d>
                      <m:dPr>
                        <m:ctrlPr>
                          <a:rPr lang="en-US" sz="1800" i="1">
                            <a:latin typeface="Cambria Math" panose="02040503050406030204" pitchFamily="18" charset="0"/>
                          </a:rPr>
                        </m:ctrlPr>
                      </m:dPr>
                      <m:e>
                        <m:r>
                          <a:rPr lang="en-US" sz="1800" b="1" i="1">
                            <a:latin typeface="Cambria Math" panose="02040503050406030204" pitchFamily="18" charset="0"/>
                            <a:ea typeface="Cambria Math" panose="02040503050406030204" pitchFamily="18" charset="0"/>
                          </a:rPr>
                          <m:t>𝒎</m:t>
                        </m:r>
                      </m:e>
                      <m:e>
                        <m:r>
                          <a:rPr lang="en-US" sz="1800" b="1" i="1">
                            <a:latin typeface="Cambria Math" panose="02040503050406030204" pitchFamily="18" charset="0"/>
                          </a:rPr>
                          <m:t>𝒅</m:t>
                        </m:r>
                      </m:e>
                    </m:d>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𝑃</m:t>
                        </m:r>
                        <m:r>
                          <a:rPr lang="en-US" sz="1800" i="1">
                            <a:latin typeface="Cambria Math" panose="02040503050406030204" pitchFamily="18" charset="0"/>
                          </a:rPr>
                          <m:t>(</m:t>
                        </m:r>
                        <m:r>
                          <a:rPr lang="en-US" sz="1800" b="1" i="1">
                            <a:latin typeface="Cambria Math" panose="02040503050406030204" pitchFamily="18" charset="0"/>
                          </a:rPr>
                          <m:t>𝒅</m:t>
                        </m:r>
                        <m:r>
                          <a:rPr lang="en-US" sz="1800" i="1">
                            <a:latin typeface="Cambria Math" panose="02040503050406030204" pitchFamily="18" charset="0"/>
                          </a:rPr>
                          <m:t>|</m:t>
                        </m:r>
                        <m:r>
                          <a:rPr lang="en-US" sz="1800" b="1" i="1">
                            <a:latin typeface="Cambria Math" panose="02040503050406030204" pitchFamily="18" charset="0"/>
                          </a:rPr>
                          <m:t>𝒎</m:t>
                        </m:r>
                        <m:r>
                          <a:rPr lang="en-US" sz="1800" i="1">
                            <a:latin typeface="Cambria Math" panose="02040503050406030204" pitchFamily="18" charset="0"/>
                          </a:rPr>
                          <m:t>)</m:t>
                        </m:r>
                        <m:r>
                          <a:rPr lang="en-US" sz="1800" i="1">
                            <a:latin typeface="Cambria Math" panose="02040503050406030204" pitchFamily="18" charset="0"/>
                          </a:rPr>
                          <m:t>𝑃</m:t>
                        </m:r>
                        <m:r>
                          <a:rPr lang="en-US" sz="1800" i="1">
                            <a:latin typeface="Cambria Math" panose="02040503050406030204" pitchFamily="18" charset="0"/>
                          </a:rPr>
                          <m:t>(</m:t>
                        </m:r>
                        <m:r>
                          <a:rPr lang="en-US" sz="1800" b="1" i="1">
                            <a:latin typeface="Cambria Math" panose="02040503050406030204" pitchFamily="18" charset="0"/>
                            <a:ea typeface="Cambria Math" panose="02040503050406030204" pitchFamily="18" charset="0"/>
                          </a:rPr>
                          <m:t>𝒎</m:t>
                        </m:r>
                        <m:r>
                          <a:rPr lang="en-US" sz="1800" i="1">
                            <a:latin typeface="Cambria Math" panose="02040503050406030204" pitchFamily="18" charset="0"/>
                          </a:rPr>
                          <m:t>)</m:t>
                        </m:r>
                      </m:num>
                      <m:den>
                        <m:nary>
                          <m:naryPr>
                            <m:limLoc m:val="undOvr"/>
                            <m:subHide m:val="on"/>
                            <m:supHide m:val="on"/>
                            <m:ctrlPr>
                              <a:rPr lang="en-US" sz="1800" i="1" strike="sngStrike" smtClean="0">
                                <a:solidFill>
                                  <a:srgbClr val="FF0000"/>
                                </a:solidFill>
                                <a:latin typeface="Cambria Math" panose="02040503050406030204" pitchFamily="18" charset="0"/>
                              </a:rPr>
                            </m:ctrlPr>
                          </m:naryPr>
                          <m:sub/>
                          <m:sup/>
                          <m:e>
                            <m:r>
                              <a:rPr lang="en-US" sz="1800" i="1" strike="sngStrike">
                                <a:solidFill>
                                  <a:srgbClr val="FF0000"/>
                                </a:solidFill>
                                <a:latin typeface="Cambria Math" panose="02040503050406030204" pitchFamily="18" charset="0"/>
                              </a:rPr>
                              <m:t>𝑃</m:t>
                            </m:r>
                            <m:r>
                              <a:rPr lang="en-US" sz="1800" i="1" strike="sngStrike">
                                <a:solidFill>
                                  <a:srgbClr val="FF0000"/>
                                </a:solidFill>
                                <a:latin typeface="Cambria Math" panose="02040503050406030204" pitchFamily="18" charset="0"/>
                              </a:rPr>
                              <m:t>(</m:t>
                            </m:r>
                            <m:r>
                              <a:rPr lang="en-US" sz="1800" b="1" i="1" strike="sngStrike">
                                <a:solidFill>
                                  <a:srgbClr val="FF0000"/>
                                </a:solidFill>
                                <a:latin typeface="Cambria Math" panose="02040503050406030204" pitchFamily="18" charset="0"/>
                              </a:rPr>
                              <m:t>𝒅</m:t>
                            </m:r>
                            <m:r>
                              <a:rPr lang="en-US" sz="1800" i="1" strike="sngStrike">
                                <a:solidFill>
                                  <a:srgbClr val="FF0000"/>
                                </a:solidFill>
                                <a:latin typeface="Cambria Math" panose="02040503050406030204" pitchFamily="18" charset="0"/>
                              </a:rPr>
                              <m:t>|</m:t>
                            </m:r>
                            <m:r>
                              <a:rPr lang="en-US" sz="1800" b="1" i="1" strike="sngStrike">
                                <a:solidFill>
                                  <a:srgbClr val="FF0000"/>
                                </a:solidFill>
                                <a:latin typeface="Cambria Math" panose="02040503050406030204" pitchFamily="18" charset="0"/>
                              </a:rPr>
                              <m:t>𝒎</m:t>
                            </m:r>
                            <m:r>
                              <a:rPr lang="en-US" sz="1800" b="1" i="1" strike="sngStrike">
                                <a:solidFill>
                                  <a:srgbClr val="FF0000"/>
                                </a:solidFill>
                                <a:latin typeface="Cambria Math" panose="02040503050406030204" pitchFamily="18" charset="0"/>
                              </a:rPr>
                              <m:t>)</m:t>
                            </m:r>
                            <m:r>
                              <a:rPr lang="en-US" sz="1800" i="1" strike="sngStrike">
                                <a:solidFill>
                                  <a:srgbClr val="FF0000"/>
                                </a:solidFill>
                                <a:latin typeface="Cambria Math" panose="02040503050406030204" pitchFamily="18" charset="0"/>
                              </a:rPr>
                              <m:t>𝑃</m:t>
                            </m:r>
                            <m:d>
                              <m:dPr>
                                <m:ctrlPr>
                                  <a:rPr lang="en-US" sz="1800" i="1" strike="sngStrike">
                                    <a:solidFill>
                                      <a:srgbClr val="FF0000"/>
                                    </a:solidFill>
                                    <a:latin typeface="Cambria Math" panose="02040503050406030204" pitchFamily="18" charset="0"/>
                                  </a:rPr>
                                </m:ctrlPr>
                              </m:dPr>
                              <m:e>
                                <m:r>
                                  <a:rPr lang="en-US" sz="1800" b="1" i="1" strike="sngStrike">
                                    <a:solidFill>
                                      <a:srgbClr val="FF0000"/>
                                    </a:solidFill>
                                    <a:latin typeface="Cambria Math" panose="02040503050406030204" pitchFamily="18" charset="0"/>
                                    <a:ea typeface="Cambria Math" panose="02040503050406030204" pitchFamily="18" charset="0"/>
                                  </a:rPr>
                                  <m:t>𝒎</m:t>
                                </m:r>
                              </m:e>
                            </m:d>
                            <m:r>
                              <a:rPr lang="en-US" sz="1800" i="1" strike="sngStrike">
                                <a:solidFill>
                                  <a:srgbClr val="FF0000"/>
                                </a:solidFill>
                                <a:latin typeface="Cambria Math" panose="02040503050406030204" pitchFamily="18" charset="0"/>
                              </a:rPr>
                              <m:t>𝑑</m:t>
                            </m:r>
                            <m:r>
                              <a:rPr lang="en-US" sz="1800" b="1" i="1" strike="sngStrike">
                                <a:solidFill>
                                  <a:srgbClr val="FF0000"/>
                                </a:solidFill>
                                <a:latin typeface="Cambria Math" panose="02040503050406030204" pitchFamily="18" charset="0"/>
                              </a:rPr>
                              <m:t>𝒎</m:t>
                            </m:r>
                          </m:e>
                        </m:nary>
                      </m:den>
                    </m:f>
                  </m:oMath>
                </a14:m>
                <a:endParaRPr lang="en-US" sz="1800" i="1" dirty="0">
                  <a:latin typeface="Cambria Math" panose="02040503050406030204" pitchFamily="18" charset="0"/>
                </a:endParaRPr>
              </a:p>
              <a:p>
                <a14:m>
                  <m:oMath xmlns:m="http://schemas.openxmlformats.org/officeDocument/2006/math">
                    <m:f>
                      <m:fPr>
                        <m:ctrlPr>
                          <a:rPr lang="en-US" sz="1800" i="1" smtClean="0">
                            <a:latin typeface="Cambria Math" panose="02040503050406030204" pitchFamily="18" charset="0"/>
                          </a:rPr>
                        </m:ctrlPr>
                      </m:fPr>
                      <m:num>
                        <m:r>
                          <a:rPr lang="en-US" sz="1800" i="1">
                            <a:latin typeface="Cambria Math" panose="02040503050406030204" pitchFamily="18" charset="0"/>
                          </a:rPr>
                          <m:t>𝑃</m:t>
                        </m:r>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d>
                              <m:dPr>
                                <m:ctrlPr>
                                  <a:rPr lang="en-US" sz="1800" i="1">
                                    <a:latin typeface="Cambria Math" panose="02040503050406030204" pitchFamily="18" charset="0"/>
                                  </a:rPr>
                                </m:ctrlPr>
                              </m:dPr>
                              <m:e>
                                <m:r>
                                  <a:rPr lang="en-US" sz="1800" i="1">
                                    <a:latin typeface="Cambria Math" panose="02040503050406030204" pitchFamily="18" charset="0"/>
                                  </a:rPr>
                                  <m:t>𝑘</m:t>
                                </m:r>
                              </m:e>
                            </m:d>
                          </m:sup>
                        </m:sSup>
                        <m:r>
                          <a:rPr lang="en-US" sz="1800" b="0" i="1" smtClean="0">
                            <a:latin typeface="Cambria Math" panose="02040503050406030204" pitchFamily="18" charset="0"/>
                          </a:rPr>
                          <m:t>|</m:t>
                        </m:r>
                        <m:r>
                          <a:rPr lang="en-US" sz="1800" b="1" i="1" smtClean="0">
                            <a:latin typeface="Cambria Math" panose="02040503050406030204" pitchFamily="18" charset="0"/>
                          </a:rPr>
                          <m:t>𝒅</m:t>
                        </m:r>
                        <m:r>
                          <a:rPr lang="en-US" sz="1800" b="0" i="1" smtClean="0">
                            <a:latin typeface="Cambria Math" panose="02040503050406030204" pitchFamily="18" charset="0"/>
                          </a:rPr>
                          <m:t>)</m:t>
                        </m:r>
                      </m:num>
                      <m:den>
                        <m:r>
                          <a:rPr lang="en-US" sz="1800" i="1">
                            <a:latin typeface="Cambria Math" panose="02040503050406030204" pitchFamily="18" charset="0"/>
                          </a:rPr>
                          <m:t>𝑃</m:t>
                        </m:r>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d>
                              <m:dPr>
                                <m:ctrlPr>
                                  <a:rPr lang="en-US" sz="1800" i="1">
                                    <a:latin typeface="Cambria Math" panose="02040503050406030204" pitchFamily="18" charset="0"/>
                                  </a:rPr>
                                </m:ctrlPr>
                              </m:dPr>
                              <m:e>
                                <m:r>
                                  <a:rPr lang="en-US" sz="1800" i="1">
                                    <a:latin typeface="Cambria Math" panose="02040503050406030204" pitchFamily="18" charset="0"/>
                                  </a:rPr>
                                  <m:t>𝑘</m:t>
                                </m:r>
                                <m:r>
                                  <a:rPr lang="en-US" sz="1800" b="0" i="1" smtClean="0">
                                    <a:latin typeface="Cambria Math" panose="02040503050406030204" pitchFamily="18" charset="0"/>
                                  </a:rPr>
                                  <m:t>−1</m:t>
                                </m:r>
                              </m:e>
                            </m:d>
                          </m:sup>
                        </m:sSup>
                        <m:r>
                          <a:rPr lang="en-US" sz="1800" i="1">
                            <a:latin typeface="Cambria Math" panose="02040503050406030204" pitchFamily="18" charset="0"/>
                          </a:rPr>
                          <m:t>|</m:t>
                        </m:r>
                        <m:r>
                          <a:rPr lang="en-US" sz="1800" b="1" i="1">
                            <a:latin typeface="Cambria Math" panose="02040503050406030204" pitchFamily="18" charset="0"/>
                          </a:rPr>
                          <m:t>𝒅</m:t>
                        </m:r>
                        <m:r>
                          <a:rPr lang="en-US" sz="1800" b="0" i="1" smtClean="0">
                            <a:latin typeface="Cambria Math" panose="02040503050406030204" pitchFamily="18" charset="0"/>
                          </a:rPr>
                          <m:t>)</m:t>
                        </m:r>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𝑃</m:t>
                        </m:r>
                        <m:r>
                          <a:rPr lang="en-US" sz="1800" i="1">
                            <a:latin typeface="Cambria Math" panose="02040503050406030204" pitchFamily="18" charset="0"/>
                          </a:rPr>
                          <m:t>(</m:t>
                        </m:r>
                        <m:r>
                          <a:rPr lang="en-US" sz="1800" b="1" i="1">
                            <a:latin typeface="Cambria Math" panose="02040503050406030204" pitchFamily="18" charset="0"/>
                          </a:rPr>
                          <m:t>𝒅</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r>
                              <a:rPr lang="en-US" sz="1800" i="1">
                                <a:latin typeface="Cambria Math" panose="02040503050406030204" pitchFamily="18" charset="0"/>
                              </a:rPr>
                              <m:t>𝑘</m:t>
                            </m:r>
                            <m:r>
                              <a:rPr lang="en-US" sz="1800" i="1">
                                <a:latin typeface="Cambria Math" panose="02040503050406030204" pitchFamily="18" charset="0"/>
                              </a:rPr>
                              <m:t>)</m:t>
                            </m:r>
                          </m:sup>
                        </m:sSup>
                        <m:r>
                          <a:rPr lang="en-US" sz="1800" i="1">
                            <a:latin typeface="Cambria Math" panose="02040503050406030204" pitchFamily="18" charset="0"/>
                          </a:rPr>
                          <m:t>)</m:t>
                        </m:r>
                        <m:r>
                          <a:rPr lang="en-US" sz="1800" i="1">
                            <a:latin typeface="Cambria Math" panose="02040503050406030204" pitchFamily="18" charset="0"/>
                          </a:rPr>
                          <m:t>𝑃</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r>
                              <a:rPr lang="en-US" sz="1800" i="1">
                                <a:latin typeface="Cambria Math" panose="02040503050406030204" pitchFamily="18" charset="0"/>
                              </a:rPr>
                              <m:t>𝑘</m:t>
                            </m:r>
                            <m:r>
                              <a:rPr lang="en-US" sz="1800" i="1">
                                <a:latin typeface="Cambria Math" panose="02040503050406030204" pitchFamily="18" charset="0"/>
                              </a:rPr>
                              <m:t>)</m:t>
                            </m:r>
                          </m:sup>
                        </m:sSup>
                        <m:r>
                          <a:rPr lang="en-US" sz="1800" i="1">
                            <a:latin typeface="Cambria Math" panose="02040503050406030204" pitchFamily="18" charset="0"/>
                          </a:rPr>
                          <m:t>)</m:t>
                        </m:r>
                      </m:num>
                      <m:den>
                        <m:r>
                          <a:rPr lang="en-US" sz="1800" i="1">
                            <a:latin typeface="Cambria Math" panose="02040503050406030204" pitchFamily="18" charset="0"/>
                          </a:rPr>
                          <m:t>𝑃</m:t>
                        </m:r>
                        <m:r>
                          <a:rPr lang="en-US" sz="1800" i="1">
                            <a:latin typeface="Cambria Math" panose="02040503050406030204" pitchFamily="18" charset="0"/>
                          </a:rPr>
                          <m:t>(</m:t>
                        </m:r>
                        <m:r>
                          <a:rPr lang="en-US" sz="1800" b="1" i="1">
                            <a:latin typeface="Cambria Math" panose="02040503050406030204" pitchFamily="18" charset="0"/>
                          </a:rPr>
                          <m:t>𝒅</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r>
                              <a:rPr lang="en-US" sz="1800" i="1">
                                <a:latin typeface="Cambria Math" panose="02040503050406030204" pitchFamily="18" charset="0"/>
                              </a:rPr>
                              <m:t>𝑘</m:t>
                            </m:r>
                            <m:r>
                              <a:rPr lang="en-US" sz="1800" b="0" i="1" smtClean="0">
                                <a:latin typeface="Cambria Math" panose="02040503050406030204" pitchFamily="18" charset="0"/>
                              </a:rPr>
                              <m:t>−1</m:t>
                            </m:r>
                            <m:r>
                              <a:rPr lang="en-US" sz="1800" i="1">
                                <a:latin typeface="Cambria Math" panose="02040503050406030204" pitchFamily="18" charset="0"/>
                              </a:rPr>
                              <m:t>)</m:t>
                            </m:r>
                          </m:sup>
                        </m:sSup>
                        <m:r>
                          <a:rPr lang="en-US" sz="1800" i="1">
                            <a:latin typeface="Cambria Math" panose="02040503050406030204" pitchFamily="18" charset="0"/>
                          </a:rPr>
                          <m:t>)</m:t>
                        </m:r>
                        <m:r>
                          <a:rPr lang="en-US" sz="1800" i="1">
                            <a:latin typeface="Cambria Math" panose="02040503050406030204" pitchFamily="18" charset="0"/>
                          </a:rPr>
                          <m:t>𝑃</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1" i="1">
                                <a:latin typeface="Cambria Math" panose="02040503050406030204" pitchFamily="18" charset="0"/>
                              </a:rPr>
                              <m:t>𝒎</m:t>
                            </m:r>
                          </m:e>
                          <m:sup>
                            <m:r>
                              <a:rPr lang="en-US" sz="1800" i="1">
                                <a:latin typeface="Cambria Math" panose="02040503050406030204" pitchFamily="18" charset="0"/>
                              </a:rPr>
                              <m:t>(</m:t>
                            </m:r>
                            <m:r>
                              <a:rPr lang="en-US" sz="1800" i="1">
                                <a:latin typeface="Cambria Math" panose="02040503050406030204" pitchFamily="18" charset="0"/>
                              </a:rPr>
                              <m:t>𝑘</m:t>
                            </m:r>
                            <m:r>
                              <a:rPr lang="en-US" sz="1800" b="0" i="1" smtClean="0">
                                <a:latin typeface="Cambria Math" panose="02040503050406030204" pitchFamily="18" charset="0"/>
                              </a:rPr>
                              <m:t>−1</m:t>
                            </m:r>
                            <m:r>
                              <a:rPr lang="en-US" sz="1800" i="1">
                                <a:latin typeface="Cambria Math" panose="02040503050406030204" pitchFamily="18" charset="0"/>
                              </a:rPr>
                              <m:t>)</m:t>
                            </m:r>
                          </m:sup>
                        </m:sSup>
                        <m:r>
                          <a:rPr lang="en-US" sz="1800" i="1">
                            <a:latin typeface="Cambria Math" panose="02040503050406030204" pitchFamily="18" charset="0"/>
                          </a:rPr>
                          <m:t>)</m:t>
                        </m:r>
                      </m:den>
                    </m:f>
                  </m:oMath>
                </a14:m>
                <a:endParaRPr lang="en-US" sz="1800" dirty="0">
                  <a:latin typeface="+mj-lt"/>
                </a:endParaRPr>
              </a:p>
            </p:txBody>
          </p:sp>
        </mc:Choice>
        <mc:Fallback xmlns="">
          <p:sp>
            <p:nvSpPr>
              <p:cNvPr id="9" name="Content Placeholder 2">
                <a:extLst>
                  <a:ext uri="{FF2B5EF4-FFF2-40B4-BE49-F238E27FC236}">
                    <a16:creationId xmlns:a16="http://schemas.microsoft.com/office/drawing/2014/main" id="{42E2CF5F-1C6C-4BFE-8183-CF4F33220CEB}"/>
                  </a:ext>
                </a:extLst>
              </p:cNvPr>
              <p:cNvSpPr txBox="1">
                <a:spLocks noRot="1" noChangeAspect="1" noMove="1" noResize="1" noEditPoints="1" noAdjustHandles="1" noChangeArrowheads="1" noChangeShapeType="1" noTextEdit="1"/>
              </p:cNvSpPr>
              <p:nvPr/>
            </p:nvSpPr>
            <p:spPr>
              <a:xfrm>
                <a:off x="838200" y="2939247"/>
                <a:ext cx="3652520" cy="1444794"/>
              </a:xfrm>
              <a:prstGeom prst="rect">
                <a:avLst/>
              </a:prstGeom>
              <a:blipFill>
                <a:blip r:embed="rId5"/>
                <a:stretch>
                  <a:fillRect l="-1169" t="-13924"/>
                </a:stretch>
              </a:blipFill>
            </p:spPr>
            <p:txBody>
              <a:bodyPr/>
              <a:lstStyle/>
              <a:p>
                <a:r>
                  <a:rPr lang="en-US">
                    <a:noFill/>
                  </a:rPr>
                  <a:t> </a:t>
                </a:r>
              </a:p>
            </p:txBody>
          </p:sp>
        </mc:Fallback>
      </mc:AlternateContent>
    </p:spTree>
    <p:extLst>
      <p:ext uri="{BB962C8B-B14F-4D97-AF65-F5344CB8AC3E}">
        <p14:creationId xmlns:p14="http://schemas.microsoft.com/office/powerpoint/2010/main" val="318172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P spid="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062CF-9A99-4693-A1F4-0870B871DB29}"/>
              </a:ext>
            </a:extLst>
          </p:cNvPr>
          <p:cNvSpPr>
            <a:spLocks noGrp="1"/>
          </p:cNvSpPr>
          <p:nvPr>
            <p:ph type="title"/>
          </p:nvPr>
        </p:nvSpPr>
        <p:spPr/>
        <p:txBody>
          <a:bodyPr>
            <a:normAutofit/>
          </a:bodyPr>
          <a:lstStyle/>
          <a:p>
            <a:r>
              <a:rPr lang="en-US" dirty="0"/>
              <a:t>example on earth model interpretation </a:t>
            </a:r>
          </a:p>
        </p:txBody>
      </p:sp>
      <p:sp>
        <p:nvSpPr>
          <p:cNvPr id="3" name="Content Placeholder 2">
            <a:extLst>
              <a:ext uri="{FF2B5EF4-FFF2-40B4-BE49-F238E27FC236}">
                <a16:creationId xmlns:a16="http://schemas.microsoft.com/office/drawing/2014/main" id="{781BA2C6-F643-41A9-B00E-5DB417C98457}"/>
              </a:ext>
            </a:extLst>
          </p:cNvPr>
          <p:cNvSpPr>
            <a:spLocks noGrp="1"/>
          </p:cNvSpPr>
          <p:nvPr>
            <p:ph idx="1"/>
          </p:nvPr>
        </p:nvSpPr>
        <p:spPr/>
        <p:txBody>
          <a:bodyPr/>
          <a:lstStyle/>
          <a:p>
            <a:r>
              <a:rPr lang="en-US" dirty="0"/>
              <a:t>Multiple logging stations</a:t>
            </a:r>
          </a:p>
        </p:txBody>
      </p:sp>
      <p:sp>
        <p:nvSpPr>
          <p:cNvPr id="4" name="Date Placeholder 3">
            <a:extLst>
              <a:ext uri="{FF2B5EF4-FFF2-40B4-BE49-F238E27FC236}">
                <a16:creationId xmlns:a16="http://schemas.microsoft.com/office/drawing/2014/main" id="{CD0DC9FB-3C84-4EB5-8B49-AA738EF9E1C1}"/>
              </a:ext>
            </a:extLst>
          </p:cNvPr>
          <p:cNvSpPr>
            <a:spLocks noGrp="1"/>
          </p:cNvSpPr>
          <p:nvPr>
            <p:ph type="dt" sz="half" idx="10"/>
          </p:nvPr>
        </p:nvSpPr>
        <p:spPr/>
        <p:txBody>
          <a:bodyPr/>
          <a:lstStyle/>
          <a:p>
            <a:fld id="{EF939D52-8722-4EC7-A4CB-6C9B1DEBB01F}" type="datetime1">
              <a:rPr lang="en-US" smtClean="0"/>
              <a:t>9/22/2019</a:t>
            </a:fld>
            <a:endParaRPr lang="en-US"/>
          </a:p>
        </p:txBody>
      </p:sp>
      <p:sp>
        <p:nvSpPr>
          <p:cNvPr id="5" name="Slide Number Placeholder 4">
            <a:extLst>
              <a:ext uri="{FF2B5EF4-FFF2-40B4-BE49-F238E27FC236}">
                <a16:creationId xmlns:a16="http://schemas.microsoft.com/office/drawing/2014/main" id="{C3526B59-DF39-41E3-8A85-D5F4FD2DB74D}"/>
              </a:ext>
            </a:extLst>
          </p:cNvPr>
          <p:cNvSpPr>
            <a:spLocks noGrp="1"/>
          </p:cNvSpPr>
          <p:nvPr>
            <p:ph type="sldNum" sz="quarter" idx="12"/>
          </p:nvPr>
        </p:nvSpPr>
        <p:spPr/>
        <p:txBody>
          <a:bodyPr/>
          <a:lstStyle/>
          <a:p>
            <a:fld id="{5DAD2D5A-63D4-4764-812C-7B8BDA2C77FC}" type="slidenum">
              <a:rPr lang="en-US" smtClean="0"/>
              <a:t>23</a:t>
            </a:fld>
            <a:endParaRPr lang="en-US"/>
          </a:p>
        </p:txBody>
      </p:sp>
      <p:pic>
        <p:nvPicPr>
          <p:cNvPr id="13" name="Picture 12">
            <a:extLst>
              <a:ext uri="{FF2B5EF4-FFF2-40B4-BE49-F238E27FC236}">
                <a16:creationId xmlns:a16="http://schemas.microsoft.com/office/drawing/2014/main" id="{3644B16E-C1E6-451B-B991-9154EFB9F6D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3768" y="2068339"/>
            <a:ext cx="5146018" cy="2286000"/>
          </a:xfrm>
          <a:prstGeom prst="rect">
            <a:avLst/>
          </a:prstGeom>
        </p:spPr>
      </p:pic>
      <p:pic>
        <p:nvPicPr>
          <p:cNvPr id="14" name="Picture 13">
            <a:extLst>
              <a:ext uri="{FF2B5EF4-FFF2-40B4-BE49-F238E27FC236}">
                <a16:creationId xmlns:a16="http://schemas.microsoft.com/office/drawing/2014/main" id="{330078E8-C13B-46C7-AD89-C734EB528441}"/>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6210935" y="2068339"/>
            <a:ext cx="4972050" cy="1943100"/>
          </a:xfrm>
          <a:prstGeom prst="rect">
            <a:avLst/>
          </a:prstGeom>
        </p:spPr>
      </p:pic>
      <p:pic>
        <p:nvPicPr>
          <p:cNvPr id="15" name="Picture 14">
            <a:extLst>
              <a:ext uri="{FF2B5EF4-FFF2-40B4-BE49-F238E27FC236}">
                <a16:creationId xmlns:a16="http://schemas.microsoft.com/office/drawing/2014/main" id="{91883B59-660D-4498-80A7-854F6AA13EB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07782" y="3939200"/>
            <a:ext cx="5146018" cy="2142680"/>
          </a:xfrm>
          <a:prstGeom prst="rect">
            <a:avLst/>
          </a:prstGeom>
        </p:spPr>
      </p:pic>
      <p:sp>
        <p:nvSpPr>
          <p:cNvPr id="16" name="TextBox 15">
            <a:extLst>
              <a:ext uri="{FF2B5EF4-FFF2-40B4-BE49-F238E27FC236}">
                <a16:creationId xmlns:a16="http://schemas.microsoft.com/office/drawing/2014/main" id="{DE39DB2C-9365-4EF7-AD04-89E36F864186}"/>
              </a:ext>
            </a:extLst>
          </p:cNvPr>
          <p:cNvSpPr txBox="1"/>
          <p:nvPr/>
        </p:nvSpPr>
        <p:spPr>
          <a:xfrm>
            <a:off x="838200" y="5214763"/>
            <a:ext cx="4343400" cy="553998"/>
          </a:xfrm>
          <a:prstGeom prst="rect">
            <a:avLst/>
          </a:prstGeom>
          <a:noFill/>
        </p:spPr>
        <p:txBody>
          <a:bodyPr wrap="square" rtlCol="0">
            <a:spAutoFit/>
          </a:bodyPr>
          <a:lstStyle/>
          <a:p>
            <a:r>
              <a:rPr lang="en-US" sz="1000" dirty="0">
                <a:solidFill>
                  <a:schemeClr val="bg1">
                    <a:lumMod val="65000"/>
                  </a:schemeClr>
                </a:solidFill>
              </a:rPr>
              <a:t>Lu, Han, </a:t>
            </a:r>
            <a:r>
              <a:rPr lang="en-US" sz="1000" b="1" dirty="0">
                <a:solidFill>
                  <a:schemeClr val="bg1">
                    <a:lumMod val="65000"/>
                  </a:schemeClr>
                </a:solidFill>
              </a:rPr>
              <a:t>Qiuyang Shen</a:t>
            </a:r>
            <a:r>
              <a:rPr lang="en-US" sz="1000" dirty="0">
                <a:solidFill>
                  <a:schemeClr val="bg1">
                    <a:lumMod val="65000"/>
                  </a:schemeClr>
                </a:solidFill>
              </a:rPr>
              <a:t>, </a:t>
            </a:r>
            <a:r>
              <a:rPr lang="en-US" sz="1000" dirty="0" err="1">
                <a:solidFill>
                  <a:schemeClr val="bg1">
                    <a:lumMod val="65000"/>
                  </a:schemeClr>
                </a:solidFill>
              </a:rPr>
              <a:t>Jiefu</a:t>
            </a:r>
            <a:r>
              <a:rPr lang="en-US" sz="1000" dirty="0">
                <a:solidFill>
                  <a:schemeClr val="bg1">
                    <a:lumMod val="65000"/>
                  </a:schemeClr>
                </a:solidFill>
              </a:rPr>
              <a:t> Chen, </a:t>
            </a:r>
            <a:r>
              <a:rPr lang="en-US" sz="1000" dirty="0" err="1">
                <a:solidFill>
                  <a:schemeClr val="bg1">
                    <a:lumMod val="65000"/>
                  </a:schemeClr>
                </a:solidFill>
              </a:rPr>
              <a:t>Xuqing</a:t>
            </a:r>
            <a:r>
              <a:rPr lang="en-US" sz="1000" dirty="0">
                <a:solidFill>
                  <a:schemeClr val="bg1">
                    <a:lumMod val="65000"/>
                  </a:schemeClr>
                </a:solidFill>
              </a:rPr>
              <a:t>  Wu, and Xin Fu. “Parallel Multiple-Chain DRAM MCMC for Large-Scale Geosteering Inversion and Uncertainty Quantification.” Journal of Petroleum Science and Engineering, </a:t>
            </a:r>
            <a:r>
              <a:rPr lang="en-US" sz="1000" i="1" dirty="0">
                <a:solidFill>
                  <a:schemeClr val="bg1">
                    <a:lumMod val="65000"/>
                  </a:schemeClr>
                </a:solidFill>
              </a:rPr>
              <a:t>accepted</a:t>
            </a:r>
            <a:r>
              <a:rPr lang="en-US" sz="1000" dirty="0">
                <a:solidFill>
                  <a:schemeClr val="bg1">
                    <a:lumMod val="65000"/>
                  </a:schemeClr>
                </a:solidFill>
              </a:rPr>
              <a:t>. </a:t>
            </a:r>
          </a:p>
        </p:txBody>
      </p:sp>
      <p:sp>
        <p:nvSpPr>
          <p:cNvPr id="17" name="TextBox 16">
            <a:extLst>
              <a:ext uri="{FF2B5EF4-FFF2-40B4-BE49-F238E27FC236}">
                <a16:creationId xmlns:a16="http://schemas.microsoft.com/office/drawing/2014/main" id="{BCC93771-DB20-4BAD-8E47-639957792BE1}"/>
              </a:ext>
            </a:extLst>
          </p:cNvPr>
          <p:cNvSpPr txBox="1"/>
          <p:nvPr/>
        </p:nvSpPr>
        <p:spPr>
          <a:xfrm>
            <a:off x="1607197" y="4230553"/>
            <a:ext cx="3439160" cy="369332"/>
          </a:xfrm>
          <a:prstGeom prst="rect">
            <a:avLst/>
          </a:prstGeom>
          <a:noFill/>
        </p:spPr>
        <p:txBody>
          <a:bodyPr wrap="square" rtlCol="0">
            <a:spAutoFit/>
          </a:bodyPr>
          <a:lstStyle/>
          <a:p>
            <a:pPr algn="ctr"/>
            <a:r>
              <a:rPr lang="en-US" dirty="0">
                <a:solidFill>
                  <a:schemeClr val="bg1">
                    <a:lumMod val="50000"/>
                  </a:schemeClr>
                </a:solidFill>
              </a:rPr>
              <a:t>True synthetic model (120 points)</a:t>
            </a:r>
          </a:p>
        </p:txBody>
      </p:sp>
      <p:sp>
        <p:nvSpPr>
          <p:cNvPr id="18" name="TextBox 17">
            <a:extLst>
              <a:ext uri="{FF2B5EF4-FFF2-40B4-BE49-F238E27FC236}">
                <a16:creationId xmlns:a16="http://schemas.microsoft.com/office/drawing/2014/main" id="{C47AB488-0BE1-4F08-A64D-0F810E0CFB72}"/>
              </a:ext>
            </a:extLst>
          </p:cNvPr>
          <p:cNvSpPr txBox="1"/>
          <p:nvPr/>
        </p:nvSpPr>
        <p:spPr>
          <a:xfrm>
            <a:off x="7485380" y="1821210"/>
            <a:ext cx="2250440" cy="369332"/>
          </a:xfrm>
          <a:prstGeom prst="rect">
            <a:avLst/>
          </a:prstGeom>
          <a:noFill/>
        </p:spPr>
        <p:txBody>
          <a:bodyPr wrap="square" rtlCol="0">
            <a:spAutoFit/>
          </a:bodyPr>
          <a:lstStyle/>
          <a:p>
            <a:pPr algn="ctr"/>
            <a:r>
              <a:rPr lang="en-US" dirty="0">
                <a:solidFill>
                  <a:schemeClr val="bg1">
                    <a:lumMod val="50000"/>
                  </a:schemeClr>
                </a:solidFill>
              </a:rPr>
              <a:t>Inverse model (mean)</a:t>
            </a:r>
          </a:p>
        </p:txBody>
      </p:sp>
      <p:sp>
        <p:nvSpPr>
          <p:cNvPr id="19" name="TextBox 18">
            <a:extLst>
              <a:ext uri="{FF2B5EF4-FFF2-40B4-BE49-F238E27FC236}">
                <a16:creationId xmlns:a16="http://schemas.microsoft.com/office/drawing/2014/main" id="{3B9A4EC7-B166-4305-82A1-EE66730C3DA4}"/>
              </a:ext>
            </a:extLst>
          </p:cNvPr>
          <p:cNvSpPr txBox="1"/>
          <p:nvPr/>
        </p:nvSpPr>
        <p:spPr>
          <a:xfrm>
            <a:off x="8696960" y="5760097"/>
            <a:ext cx="3066415" cy="369332"/>
          </a:xfrm>
          <a:prstGeom prst="rect">
            <a:avLst/>
          </a:prstGeom>
          <a:noFill/>
        </p:spPr>
        <p:txBody>
          <a:bodyPr wrap="square" rtlCol="0">
            <a:spAutoFit/>
          </a:bodyPr>
          <a:lstStyle/>
          <a:p>
            <a:pPr algn="ctr"/>
            <a:r>
              <a:rPr lang="en-US" dirty="0">
                <a:solidFill>
                  <a:schemeClr val="bg1">
                    <a:lumMod val="50000"/>
                  </a:schemeClr>
                </a:solidFill>
              </a:rPr>
              <a:t>Uncertainty of </a:t>
            </a:r>
            <a:r>
              <a:rPr lang="en-US" b="1" i="1" dirty="0">
                <a:solidFill>
                  <a:schemeClr val="bg1">
                    <a:lumMod val="50000"/>
                  </a:schemeClr>
                </a:solidFill>
              </a:rPr>
              <a:t>Rh</a:t>
            </a:r>
            <a:r>
              <a:rPr lang="en-US" dirty="0">
                <a:solidFill>
                  <a:schemeClr val="bg1">
                    <a:lumMod val="50000"/>
                  </a:schemeClr>
                </a:solidFill>
              </a:rPr>
              <a:t> (variance)</a:t>
            </a:r>
          </a:p>
        </p:txBody>
      </p:sp>
    </p:spTree>
    <p:extLst>
      <p:ext uri="{BB962C8B-B14F-4D97-AF65-F5344CB8AC3E}">
        <p14:creationId xmlns:p14="http://schemas.microsoft.com/office/powerpoint/2010/main" val="33619584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248F6-13EF-4EFC-9426-E48DD7F70CB4}"/>
              </a:ext>
            </a:extLst>
          </p:cNvPr>
          <p:cNvSpPr>
            <a:spLocks noGrp="1"/>
          </p:cNvSpPr>
          <p:nvPr>
            <p:ph sz="quarter" idx="18"/>
          </p:nvPr>
        </p:nvSpPr>
        <p:spPr>
          <a:xfrm>
            <a:off x="252661" y="2443462"/>
            <a:ext cx="4284063" cy="599476"/>
          </a:xfrm>
        </p:spPr>
        <p:txBody>
          <a:bodyPr>
            <a:normAutofit/>
          </a:bodyPr>
          <a:lstStyle/>
          <a:p>
            <a:r>
              <a:rPr lang="en-US" sz="2500" dirty="0"/>
              <a:t>Statistical Inversion</a:t>
            </a:r>
          </a:p>
        </p:txBody>
      </p:sp>
      <p:sp>
        <p:nvSpPr>
          <p:cNvPr id="6" name="Content Placeholder 5">
            <a:extLst>
              <a:ext uri="{FF2B5EF4-FFF2-40B4-BE49-F238E27FC236}">
                <a16:creationId xmlns:a16="http://schemas.microsoft.com/office/drawing/2014/main" id="{CA6FC4B3-A132-40F4-BCBE-52024BF2ACC2}"/>
              </a:ext>
            </a:extLst>
          </p:cNvPr>
          <p:cNvSpPr>
            <a:spLocks noGrp="1"/>
          </p:cNvSpPr>
          <p:nvPr>
            <p:ph sz="quarter" idx="19"/>
          </p:nvPr>
        </p:nvSpPr>
        <p:spPr>
          <a:xfrm>
            <a:off x="252661" y="3357862"/>
            <a:ext cx="4284063" cy="599476"/>
          </a:xfrm>
        </p:spPr>
        <p:txBody>
          <a:bodyPr>
            <a:noAutofit/>
          </a:bodyPr>
          <a:lstStyle/>
          <a:p>
            <a:r>
              <a:rPr lang="en-US" sz="2500" dirty="0"/>
              <a:t>Future Works</a:t>
            </a:r>
          </a:p>
        </p:txBody>
      </p:sp>
      <p:sp>
        <p:nvSpPr>
          <p:cNvPr id="7" name="Content Placeholder 6">
            <a:extLst>
              <a:ext uri="{FF2B5EF4-FFF2-40B4-BE49-F238E27FC236}">
                <a16:creationId xmlns:a16="http://schemas.microsoft.com/office/drawing/2014/main" id="{7272820B-CB38-4B02-9D5A-BBEA70554664}"/>
              </a:ext>
            </a:extLst>
          </p:cNvPr>
          <p:cNvSpPr>
            <a:spLocks noGrp="1"/>
          </p:cNvSpPr>
          <p:nvPr>
            <p:ph sz="quarter" idx="20"/>
          </p:nvPr>
        </p:nvSpPr>
        <p:spPr/>
        <p:txBody>
          <a:bodyPr>
            <a:normAutofit/>
          </a:bodyPr>
          <a:lstStyle/>
          <a:p>
            <a:r>
              <a:rPr lang="en-US" sz="2500" dirty="0"/>
              <a:t>Introduction</a:t>
            </a:r>
          </a:p>
        </p:txBody>
      </p:sp>
      <p:sp>
        <p:nvSpPr>
          <p:cNvPr id="8" name="Content Placeholder 7">
            <a:extLst>
              <a:ext uri="{FF2B5EF4-FFF2-40B4-BE49-F238E27FC236}">
                <a16:creationId xmlns:a16="http://schemas.microsoft.com/office/drawing/2014/main" id="{1CDFBE0D-79F4-4F36-B10E-B03E6AF5104F}"/>
              </a:ext>
            </a:extLst>
          </p:cNvPr>
          <p:cNvSpPr>
            <a:spLocks noGrp="1"/>
          </p:cNvSpPr>
          <p:nvPr>
            <p:ph sz="quarter" idx="21"/>
          </p:nvPr>
        </p:nvSpPr>
        <p:spPr/>
        <p:txBody>
          <a:bodyPr>
            <a:normAutofit/>
          </a:bodyPr>
          <a:lstStyle/>
          <a:p>
            <a:r>
              <a:rPr lang="en-US" sz="2500" dirty="0"/>
              <a:t>Conclusions</a:t>
            </a:r>
          </a:p>
        </p:txBody>
      </p:sp>
      <p:sp>
        <p:nvSpPr>
          <p:cNvPr id="9" name="Content Placeholder 8">
            <a:extLst>
              <a:ext uri="{FF2B5EF4-FFF2-40B4-BE49-F238E27FC236}">
                <a16:creationId xmlns:a16="http://schemas.microsoft.com/office/drawing/2014/main" id="{4D878DEE-660F-4D93-AB3A-4B48AA2B5517}"/>
              </a:ext>
            </a:extLst>
          </p:cNvPr>
          <p:cNvSpPr>
            <a:spLocks noGrp="1"/>
          </p:cNvSpPr>
          <p:nvPr>
            <p:ph sz="quarter" idx="22"/>
          </p:nvPr>
        </p:nvSpPr>
        <p:spPr/>
        <p:txBody>
          <a:bodyPr/>
          <a:lstStyle/>
          <a:p>
            <a:pPr marL="0" indent="0">
              <a:buNone/>
            </a:pPr>
            <a:r>
              <a:rPr lang="en-US" dirty="0"/>
              <a:t> </a:t>
            </a:r>
          </a:p>
        </p:txBody>
      </p:sp>
      <p:sp>
        <p:nvSpPr>
          <p:cNvPr id="10" name="Content Placeholder 9">
            <a:extLst>
              <a:ext uri="{FF2B5EF4-FFF2-40B4-BE49-F238E27FC236}">
                <a16:creationId xmlns:a16="http://schemas.microsoft.com/office/drawing/2014/main" id="{26BF0C0B-2229-4D50-B990-030BA716BDAB}"/>
              </a:ext>
            </a:extLst>
          </p:cNvPr>
          <p:cNvSpPr>
            <a:spLocks noGrp="1"/>
          </p:cNvSpPr>
          <p:nvPr>
            <p:ph sz="quarter" idx="23"/>
          </p:nvPr>
        </p:nvSpPr>
        <p:spPr/>
        <p:txBody>
          <a:bodyPr/>
          <a:lstStyle/>
          <a:p>
            <a:r>
              <a:rPr lang="en-US" b="1" dirty="0"/>
              <a:t>Outline</a:t>
            </a:r>
          </a:p>
        </p:txBody>
      </p:sp>
      <p:sp>
        <p:nvSpPr>
          <p:cNvPr id="15" name="Slide Number Placeholder 14">
            <a:extLst>
              <a:ext uri="{FF2B5EF4-FFF2-40B4-BE49-F238E27FC236}">
                <a16:creationId xmlns:a16="http://schemas.microsoft.com/office/drawing/2014/main" id="{9754F59C-7E3B-44D0-93B8-3B238FD333BD}"/>
              </a:ext>
            </a:extLst>
          </p:cNvPr>
          <p:cNvSpPr>
            <a:spLocks noGrp="1"/>
          </p:cNvSpPr>
          <p:nvPr>
            <p:ph type="sldNum" sz="quarter" idx="12"/>
          </p:nvPr>
        </p:nvSpPr>
        <p:spPr/>
        <p:txBody>
          <a:bodyPr/>
          <a:lstStyle/>
          <a:p>
            <a:fld id="{5DAD2D5A-63D4-4764-812C-7B8BDA2C77FC}" type="slidenum">
              <a:rPr lang="en-US" smtClean="0"/>
              <a:t>24</a:t>
            </a:fld>
            <a:endParaRPr lang="en-US" dirty="0"/>
          </a:p>
        </p:txBody>
      </p:sp>
      <p:sp>
        <p:nvSpPr>
          <p:cNvPr id="12" name="Content Placeholder 5">
            <a:extLst>
              <a:ext uri="{FF2B5EF4-FFF2-40B4-BE49-F238E27FC236}">
                <a16:creationId xmlns:a16="http://schemas.microsoft.com/office/drawing/2014/main" id="{665BDE25-044E-4C3C-AA04-204E74319292}"/>
              </a:ext>
            </a:extLst>
          </p:cNvPr>
          <p:cNvSpPr txBox="1">
            <a:spLocks/>
          </p:cNvSpPr>
          <p:nvPr/>
        </p:nvSpPr>
        <p:spPr>
          <a:xfrm>
            <a:off x="252660" y="3357862"/>
            <a:ext cx="4284063" cy="599476"/>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Future Works</a:t>
            </a:r>
          </a:p>
        </p:txBody>
      </p:sp>
      <p:sp>
        <p:nvSpPr>
          <p:cNvPr id="16" name="Content Placeholder 7">
            <a:extLst>
              <a:ext uri="{FF2B5EF4-FFF2-40B4-BE49-F238E27FC236}">
                <a16:creationId xmlns:a16="http://schemas.microsoft.com/office/drawing/2014/main" id="{F31E1706-5033-460C-B0B5-B29E38404713}"/>
              </a:ext>
            </a:extLst>
          </p:cNvPr>
          <p:cNvSpPr txBox="1">
            <a:spLocks/>
          </p:cNvSpPr>
          <p:nvPr/>
        </p:nvSpPr>
        <p:spPr>
          <a:xfrm>
            <a:off x="252660" y="4272262"/>
            <a:ext cx="4284063" cy="599476"/>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Conclusions</a:t>
            </a:r>
          </a:p>
        </p:txBody>
      </p:sp>
      <p:sp>
        <p:nvSpPr>
          <p:cNvPr id="17" name="Content Placeholder 13">
            <a:extLst>
              <a:ext uri="{FF2B5EF4-FFF2-40B4-BE49-F238E27FC236}">
                <a16:creationId xmlns:a16="http://schemas.microsoft.com/office/drawing/2014/main" id="{910DEAB2-34D9-47AB-97A6-2B203338D267}"/>
              </a:ext>
            </a:extLst>
          </p:cNvPr>
          <p:cNvSpPr txBox="1">
            <a:spLocks/>
          </p:cNvSpPr>
          <p:nvPr/>
        </p:nvSpPr>
        <p:spPr>
          <a:xfrm>
            <a:off x="5452054" y="1529063"/>
            <a:ext cx="6160826" cy="44784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Bayesian inference and sampling methods</a:t>
            </a:r>
          </a:p>
          <a:p>
            <a:pPr lvl="1"/>
            <a:r>
              <a:rPr lang="en-US" sz="1600" dirty="0"/>
              <a:t>Bayesian inference</a:t>
            </a:r>
          </a:p>
          <a:p>
            <a:pPr lvl="1"/>
            <a:r>
              <a:rPr lang="en-US" sz="1600" dirty="0"/>
              <a:t>Markov chain Monte Carlo method</a:t>
            </a:r>
          </a:p>
          <a:p>
            <a:pPr lvl="1"/>
            <a:r>
              <a:rPr lang="en-US" sz="1600" dirty="0"/>
              <a:t>Metropolis-Hastings algorithm</a:t>
            </a:r>
          </a:p>
          <a:p>
            <a:r>
              <a:rPr lang="en-US" sz="2000" dirty="0"/>
              <a:t>Beyond random-walk: a hybrid Monte Carlo</a:t>
            </a:r>
          </a:p>
          <a:p>
            <a:pPr lvl="1"/>
            <a:r>
              <a:rPr lang="en-US" sz="1600" dirty="0"/>
              <a:t>Hamiltonian dynamic</a:t>
            </a:r>
          </a:p>
          <a:p>
            <a:pPr lvl="1"/>
            <a:r>
              <a:rPr lang="en-US" sz="1600" dirty="0"/>
              <a:t>Hybrid Monte Carlo sampling</a:t>
            </a:r>
          </a:p>
          <a:p>
            <a:r>
              <a:rPr lang="en-US" sz="2000" dirty="0"/>
              <a:t>Self-parameterizing method: trans-dimensional MCMC</a:t>
            </a:r>
          </a:p>
          <a:p>
            <a:pPr lvl="1"/>
            <a:r>
              <a:rPr lang="en-US" sz="1600" dirty="0"/>
              <a:t>Reversible-jump MCMC</a:t>
            </a:r>
          </a:p>
          <a:p>
            <a:pPr lvl="1"/>
            <a:r>
              <a:rPr lang="en-US" sz="1600" dirty="0"/>
              <a:t>Birth-death simulation</a:t>
            </a:r>
          </a:p>
          <a:p>
            <a:r>
              <a:rPr lang="en-US" sz="2000" dirty="0"/>
              <a:t>Accelerate Bayesian inference: tempering method</a:t>
            </a:r>
          </a:p>
          <a:p>
            <a:pPr lvl="1"/>
            <a:r>
              <a:rPr lang="en-US" sz="1600" dirty="0"/>
              <a:t>Optimization and probabilistic function</a:t>
            </a:r>
          </a:p>
          <a:p>
            <a:pPr lvl="1"/>
            <a:r>
              <a:rPr lang="en-US" sz="1600" dirty="0"/>
              <a:t>Parallel tempering method</a:t>
            </a:r>
          </a:p>
        </p:txBody>
      </p:sp>
      <p:sp>
        <p:nvSpPr>
          <p:cNvPr id="13" name="Content Placeholder 6">
            <a:extLst>
              <a:ext uri="{FF2B5EF4-FFF2-40B4-BE49-F238E27FC236}">
                <a16:creationId xmlns:a16="http://schemas.microsoft.com/office/drawing/2014/main" id="{264849BF-D387-46BD-9A17-72CB9C74B501}"/>
              </a:ext>
            </a:extLst>
          </p:cNvPr>
          <p:cNvSpPr txBox="1">
            <a:spLocks/>
          </p:cNvSpPr>
          <p:nvPr/>
        </p:nvSpPr>
        <p:spPr>
          <a:xfrm>
            <a:off x="252660" y="1529062"/>
            <a:ext cx="4284063" cy="599476"/>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Introduction</a:t>
            </a:r>
          </a:p>
        </p:txBody>
      </p:sp>
    </p:spTree>
    <p:extLst>
      <p:ext uri="{BB962C8B-B14F-4D97-AF65-F5344CB8AC3E}">
        <p14:creationId xmlns:p14="http://schemas.microsoft.com/office/powerpoint/2010/main" val="136810940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childTnLst>
                          </p:cTn>
                        </p:par>
                        <p:par>
                          <p:cTn id="14" fill="hold">
                            <p:stCondLst>
                              <p:cond delay="500"/>
                            </p:stCondLst>
                            <p:childTnLst>
                              <p:par>
                                <p:cTn id="15" presetID="6" presetClass="emph" presetSubtype="0" fill="hold" nodeType="afterEffect">
                                  <p:stCondLst>
                                    <p:cond delay="0"/>
                                  </p:stCondLst>
                                  <p:childTnLst>
                                    <p:animScale>
                                      <p:cBhvr>
                                        <p:cTn id="16" dur="1000" fill="hold"/>
                                        <p:tgtEl>
                                          <p:spTgt spid="5">
                                            <p:txEl>
                                              <p:pRg st="0" end="0"/>
                                            </p:txEl>
                                          </p:spTgt>
                                        </p:tgtEl>
                                      </p:cBhvr>
                                      <p:by x="150000" y="150000"/>
                                    </p:animScale>
                                  </p:childTnLst>
                                </p:cTn>
                              </p:par>
                            </p:childTnLst>
                          </p:cTn>
                        </p:par>
                        <p:par>
                          <p:cTn id="17" fill="hold">
                            <p:stCondLst>
                              <p:cond delay="1500"/>
                            </p:stCondLst>
                            <p:childTnLst>
                              <p:par>
                                <p:cTn id="18" presetID="15" presetClass="emph" presetSubtype="0" nodeType="afterEffect">
                                  <p:stCondLst>
                                    <p:cond delay="0"/>
                                  </p:stCondLst>
                                  <p:iterate type="lt">
                                    <p:tmAbs val="25"/>
                                  </p:iterate>
                                  <p:childTnLst>
                                    <p:set>
                                      <p:cBhvr override="childStyle">
                                        <p:cTn id="19" dur="indefinite"/>
                                        <p:tgtEl>
                                          <p:spTgt spid="17">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FE75A09-E7B7-4BE0-AABE-B6795E34E96F}"/>
              </a:ext>
            </a:extLst>
          </p:cNvPr>
          <p:cNvSpPr>
            <a:spLocks noGrp="1"/>
          </p:cNvSpPr>
          <p:nvPr>
            <p:ph type="title"/>
          </p:nvPr>
        </p:nvSpPr>
        <p:spPr/>
        <p:txBody>
          <a:bodyPr/>
          <a:lstStyle/>
          <a:p>
            <a:r>
              <a:rPr lang="en-US" dirty="0"/>
              <a:t>Hybrid Monte Carlo</a:t>
            </a:r>
          </a:p>
        </p:txBody>
      </p:sp>
      <p:sp>
        <p:nvSpPr>
          <p:cNvPr id="9" name="Content Placeholder 8">
            <a:extLst>
              <a:ext uri="{FF2B5EF4-FFF2-40B4-BE49-F238E27FC236}">
                <a16:creationId xmlns:a16="http://schemas.microsoft.com/office/drawing/2014/main" id="{1F05D5FC-A7DB-44F4-A420-EC6B8A83D948}"/>
              </a:ext>
            </a:extLst>
          </p:cNvPr>
          <p:cNvSpPr>
            <a:spLocks noGrp="1"/>
          </p:cNvSpPr>
          <p:nvPr>
            <p:ph idx="1"/>
          </p:nvPr>
        </p:nvSpPr>
        <p:spPr/>
        <p:txBody>
          <a:bodyPr>
            <a:normAutofit/>
          </a:bodyPr>
          <a:lstStyle/>
          <a:p>
            <a:r>
              <a:rPr lang="en-US" sz="2400" dirty="0"/>
              <a:t>Motivation</a:t>
            </a:r>
          </a:p>
          <a:p>
            <a:pPr lvl="1"/>
            <a:r>
              <a:rPr lang="en-US" sz="2000" dirty="0"/>
              <a:t>Statistical inversion conquers a local minima problem via sampling approach</a:t>
            </a:r>
          </a:p>
          <a:p>
            <a:pPr lvl="1"/>
            <a:r>
              <a:rPr lang="en-US" sz="2000" dirty="0"/>
              <a:t>Random-walk behaves slow moving</a:t>
            </a:r>
          </a:p>
          <a:p>
            <a:pPr lvl="1"/>
            <a:r>
              <a:rPr lang="en-US" sz="2000" dirty="0"/>
              <a:t>A combination of gradient-based method with sampling brings help</a:t>
            </a:r>
          </a:p>
          <a:p>
            <a:pPr lvl="1"/>
            <a:endParaRPr lang="en-US" sz="2000" dirty="0"/>
          </a:p>
          <a:p>
            <a:r>
              <a:rPr lang="en-US" sz="2400" dirty="0"/>
              <a:t>Hybrid Monte Carlo</a:t>
            </a:r>
          </a:p>
          <a:p>
            <a:pPr lvl="1"/>
            <a:r>
              <a:rPr lang="en-US" sz="2000" dirty="0"/>
              <a:t>Simulated Hamiltonian dynamical system</a:t>
            </a:r>
          </a:p>
          <a:p>
            <a:pPr lvl="1"/>
            <a:r>
              <a:rPr lang="en-US" sz="2000" dirty="0"/>
              <a:t>The candidate follows a gradient drift</a:t>
            </a:r>
          </a:p>
          <a:p>
            <a:pPr lvl="1"/>
            <a:r>
              <a:rPr lang="en-US" sz="2000" dirty="0"/>
              <a:t>Boost sampling speed</a:t>
            </a:r>
          </a:p>
        </p:txBody>
      </p:sp>
      <p:sp>
        <p:nvSpPr>
          <p:cNvPr id="10" name="Text Placeholder 9">
            <a:extLst>
              <a:ext uri="{FF2B5EF4-FFF2-40B4-BE49-F238E27FC236}">
                <a16:creationId xmlns:a16="http://schemas.microsoft.com/office/drawing/2014/main" id="{45D5B34A-E041-40E5-BC73-A77E5F073B9F}"/>
              </a:ext>
            </a:extLst>
          </p:cNvPr>
          <p:cNvSpPr>
            <a:spLocks noGrp="1"/>
          </p:cNvSpPr>
          <p:nvPr>
            <p:ph type="body" sz="half" idx="2"/>
          </p:nvPr>
        </p:nvSpPr>
        <p:spPr/>
        <p:txBody>
          <a:bodyPr/>
          <a:lstStyle/>
          <a:p>
            <a:r>
              <a:rPr lang="en-US" dirty="0"/>
              <a:t>A gradient-drifted sampling method</a:t>
            </a:r>
          </a:p>
        </p:txBody>
      </p:sp>
      <p:sp>
        <p:nvSpPr>
          <p:cNvPr id="4" name="Date Placeholder 3">
            <a:extLst>
              <a:ext uri="{FF2B5EF4-FFF2-40B4-BE49-F238E27FC236}">
                <a16:creationId xmlns:a16="http://schemas.microsoft.com/office/drawing/2014/main" id="{1DB20461-096C-4F64-B8F5-05F1906471A5}"/>
              </a:ext>
            </a:extLst>
          </p:cNvPr>
          <p:cNvSpPr>
            <a:spLocks noGrp="1"/>
          </p:cNvSpPr>
          <p:nvPr>
            <p:ph type="dt" sz="half" idx="10"/>
          </p:nvPr>
        </p:nvSpPr>
        <p:spPr/>
        <p:txBody>
          <a:bodyPr/>
          <a:lstStyle/>
          <a:p>
            <a:fld id="{EF939D52-8722-4EC7-A4CB-6C9B1DEBB01F}" type="datetime1">
              <a:rPr lang="en-US" smtClean="0"/>
              <a:t>9/22/2019</a:t>
            </a:fld>
            <a:endParaRPr lang="en-US"/>
          </a:p>
        </p:txBody>
      </p:sp>
      <p:sp>
        <p:nvSpPr>
          <p:cNvPr id="5" name="Slide Number Placeholder 4">
            <a:extLst>
              <a:ext uri="{FF2B5EF4-FFF2-40B4-BE49-F238E27FC236}">
                <a16:creationId xmlns:a16="http://schemas.microsoft.com/office/drawing/2014/main" id="{0FF7D98C-14C3-4213-B0D4-10C31F3DA32B}"/>
              </a:ext>
            </a:extLst>
          </p:cNvPr>
          <p:cNvSpPr>
            <a:spLocks noGrp="1"/>
          </p:cNvSpPr>
          <p:nvPr>
            <p:ph type="sldNum" sz="quarter" idx="12"/>
          </p:nvPr>
        </p:nvSpPr>
        <p:spPr/>
        <p:txBody>
          <a:bodyPr/>
          <a:lstStyle/>
          <a:p>
            <a:fld id="{5DAD2D5A-63D4-4764-812C-7B8BDA2C77FC}" type="slidenum">
              <a:rPr lang="en-US" smtClean="0"/>
              <a:t>25</a:t>
            </a:fld>
            <a:endParaRPr lang="en-US"/>
          </a:p>
        </p:txBody>
      </p:sp>
      <p:pic>
        <p:nvPicPr>
          <p:cNvPr id="11" name="Picture 10">
            <a:extLst>
              <a:ext uri="{FF2B5EF4-FFF2-40B4-BE49-F238E27FC236}">
                <a16:creationId xmlns:a16="http://schemas.microsoft.com/office/drawing/2014/main" id="{619DEB95-6F19-4298-872B-D324684D16C1}"/>
              </a:ext>
            </a:extLst>
          </p:cNvPr>
          <p:cNvPicPr>
            <a:picLocks noChangeAspect="1"/>
          </p:cNvPicPr>
          <p:nvPr/>
        </p:nvPicPr>
        <p:blipFill>
          <a:blip r:embed="rId3"/>
          <a:stretch>
            <a:fillRect/>
          </a:stretch>
        </p:blipFill>
        <p:spPr>
          <a:xfrm>
            <a:off x="796062" y="3557857"/>
            <a:ext cx="4334299" cy="22034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555243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Effect transition="in" filter="fade">
                                      <p:cBhvr>
                                        <p:cTn id="7" dur="500"/>
                                        <p:tgtEl>
                                          <p:spTgt spid="9">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6" end="6"/>
                                            </p:txEl>
                                          </p:spTgt>
                                        </p:tgtEl>
                                        <p:attrNameLst>
                                          <p:attrName>style.visibility</p:attrName>
                                        </p:attrNameLst>
                                      </p:cBhvr>
                                      <p:to>
                                        <p:strVal val="visible"/>
                                      </p:to>
                                    </p:set>
                                    <p:animEffect transition="in" filter="fade">
                                      <p:cBhvr>
                                        <p:cTn id="10" dur="500"/>
                                        <p:tgtEl>
                                          <p:spTgt spid="9">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7" end="7"/>
                                            </p:txEl>
                                          </p:spTgt>
                                        </p:tgtEl>
                                        <p:attrNameLst>
                                          <p:attrName>style.visibility</p:attrName>
                                        </p:attrNameLst>
                                      </p:cBhvr>
                                      <p:to>
                                        <p:strVal val="visible"/>
                                      </p:to>
                                    </p:set>
                                    <p:animEffect transition="in" filter="fade">
                                      <p:cBhvr>
                                        <p:cTn id="13" dur="500"/>
                                        <p:tgtEl>
                                          <p:spTgt spid="9">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8" end="8"/>
                                            </p:txEl>
                                          </p:spTgt>
                                        </p:tgtEl>
                                        <p:attrNameLst>
                                          <p:attrName>style.visibility</p:attrName>
                                        </p:attrNameLst>
                                      </p:cBhvr>
                                      <p:to>
                                        <p:strVal val="visible"/>
                                      </p:to>
                                    </p:set>
                                    <p:animEffect transition="in" filter="fade">
                                      <p:cBhvr>
                                        <p:cTn id="16"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3CE8C8-6A57-47AA-993F-C1C03CBDF180}"/>
              </a:ext>
            </a:extLst>
          </p:cNvPr>
          <p:cNvSpPr>
            <a:spLocks noGrp="1"/>
          </p:cNvSpPr>
          <p:nvPr>
            <p:ph type="title"/>
          </p:nvPr>
        </p:nvSpPr>
        <p:spPr/>
        <p:txBody>
          <a:bodyPr>
            <a:normAutofit/>
          </a:bodyPr>
          <a:lstStyle/>
          <a:p>
            <a:r>
              <a:rPr lang="en-US" dirty="0"/>
              <a:t>Hamiltonian Dynamic</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EF40E896-E371-45BD-808C-C417F2D04D3F}"/>
                  </a:ext>
                </a:extLst>
              </p:cNvPr>
              <p:cNvSpPr>
                <a:spLocks noGrp="1"/>
              </p:cNvSpPr>
              <p:nvPr>
                <p:ph idx="1"/>
              </p:nvPr>
            </p:nvSpPr>
            <p:spPr>
              <a:xfrm>
                <a:off x="838200" y="1737360"/>
                <a:ext cx="10515600" cy="1859280"/>
              </a:xfrm>
            </p:spPr>
            <p:txBody>
              <a:bodyPr/>
              <a:lstStyle/>
              <a:p>
                <a:r>
                  <a:rPr lang="en-US" dirty="0"/>
                  <a:t>Hamiltonian dynamic describes how particles move in a system</a:t>
                </a:r>
              </a:p>
              <a:p>
                <a:pPr lvl="1"/>
                <a:r>
                  <a:rPr lang="en-US" dirty="0"/>
                  <a:t>Describe the motions of a group of objects in terms of its </a:t>
                </a:r>
              </a:p>
              <a:p>
                <a:pPr marL="457200" lvl="1" indent="0">
                  <a:buNone/>
                </a:pPr>
                <a:r>
                  <a:rPr lang="en-US" dirty="0">
                    <a:solidFill>
                      <a:srgbClr val="FF0000"/>
                    </a:solidFill>
                  </a:rPr>
                  <a:t>	location </a:t>
                </a:r>
                <a14:m>
                  <m:oMath xmlns:m="http://schemas.openxmlformats.org/officeDocument/2006/math">
                    <m:r>
                      <a:rPr lang="en-US" b="1" i="1" smtClean="0">
                        <a:solidFill>
                          <a:srgbClr val="FF0000"/>
                        </a:solidFill>
                        <a:latin typeface="Cambria Math" panose="02040503050406030204" pitchFamily="18" charset="0"/>
                      </a:rPr>
                      <m:t>𝒎</m:t>
                    </m:r>
                  </m:oMath>
                </a14:m>
                <a:r>
                  <a:rPr lang="en-US" dirty="0">
                    <a:solidFill>
                      <a:srgbClr val="FF0000"/>
                    </a:solidFill>
                  </a:rPr>
                  <a:t> </a:t>
                </a:r>
                <a:r>
                  <a:rPr lang="en-US" dirty="0"/>
                  <a:t>and </a:t>
                </a:r>
                <a:r>
                  <a:rPr lang="en-US" dirty="0">
                    <a:solidFill>
                      <a:srgbClr val="0070C0"/>
                    </a:solidFill>
                  </a:rPr>
                  <a:t>momentum </a:t>
                </a:r>
                <a14:m>
                  <m:oMath xmlns:m="http://schemas.openxmlformats.org/officeDocument/2006/math">
                    <m:r>
                      <a:rPr lang="en-US" b="1" i="1" smtClean="0">
                        <a:solidFill>
                          <a:srgbClr val="0070C0"/>
                        </a:solidFill>
                        <a:latin typeface="Cambria Math" panose="02040503050406030204" pitchFamily="18" charset="0"/>
                      </a:rPr>
                      <m:t>𝒑</m:t>
                    </m:r>
                  </m:oMath>
                </a14:m>
                <a:r>
                  <a:rPr lang="en-US" dirty="0">
                    <a:solidFill>
                      <a:srgbClr val="0070C0"/>
                    </a:solidFill>
                  </a:rPr>
                  <a:t> </a:t>
                </a:r>
                <a:r>
                  <a:rPr lang="en-US" dirty="0"/>
                  <a:t>at time </a:t>
                </a:r>
                <a14:m>
                  <m:oMath xmlns:m="http://schemas.openxmlformats.org/officeDocument/2006/math">
                    <m:r>
                      <a:rPr lang="en-US" b="0" i="1" smtClean="0">
                        <a:latin typeface="Cambria Math" panose="02040503050406030204" pitchFamily="18" charset="0"/>
                      </a:rPr>
                      <m:t>𝑡</m:t>
                    </m:r>
                  </m:oMath>
                </a14:m>
                <a:r>
                  <a:rPr lang="en-US" dirty="0"/>
                  <a:t>;</a:t>
                </a:r>
              </a:p>
              <a:p>
                <a:pPr lvl="1"/>
                <a:r>
                  <a:rPr lang="en-US" dirty="0"/>
                  <a:t>For each location, there is an associated </a:t>
                </a:r>
                <a:r>
                  <a:rPr lang="en-US" dirty="0">
                    <a:solidFill>
                      <a:srgbClr val="FF0000"/>
                    </a:solidFill>
                  </a:rPr>
                  <a:t>potential energy </a:t>
                </a:r>
                <a14:m>
                  <m:oMath xmlns:m="http://schemas.openxmlformats.org/officeDocument/2006/math">
                    <m:r>
                      <a:rPr lang="en-US" b="0" i="1" smtClean="0">
                        <a:solidFill>
                          <a:srgbClr val="FF0000"/>
                        </a:solidFill>
                        <a:latin typeface="Cambria Math" panose="02040503050406030204" pitchFamily="18" charset="0"/>
                      </a:rPr>
                      <m:t>𝑈</m:t>
                    </m:r>
                    <m:r>
                      <a:rPr lang="en-US" b="0"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𝒎</m:t>
                    </m:r>
                    <m:r>
                      <a:rPr lang="en-US" b="0" i="1" smtClean="0">
                        <a:solidFill>
                          <a:srgbClr val="FF0000"/>
                        </a:solidFill>
                        <a:latin typeface="Cambria Math" panose="02040503050406030204" pitchFamily="18" charset="0"/>
                      </a:rPr>
                      <m:t>)</m:t>
                    </m:r>
                  </m:oMath>
                </a14:m>
                <a:endParaRPr lang="en-US" dirty="0"/>
              </a:p>
              <a:p>
                <a:pPr lvl="1"/>
                <a:r>
                  <a:rPr lang="en-US" dirty="0"/>
                  <a:t>For each momentum, there is an associated </a:t>
                </a:r>
                <a:r>
                  <a:rPr lang="en-US" dirty="0">
                    <a:solidFill>
                      <a:srgbClr val="0070C0"/>
                    </a:solidFill>
                  </a:rPr>
                  <a:t>kinetic energy </a:t>
                </a:r>
                <a14:m>
                  <m:oMath xmlns:m="http://schemas.openxmlformats.org/officeDocument/2006/math">
                    <m:r>
                      <a:rPr lang="en-US" b="0" i="1" smtClean="0">
                        <a:solidFill>
                          <a:srgbClr val="0070C0"/>
                        </a:solidFill>
                        <a:latin typeface="Cambria Math" panose="02040503050406030204" pitchFamily="18" charset="0"/>
                      </a:rPr>
                      <m:t>𝐾</m:t>
                    </m:r>
                    <m:r>
                      <a:rPr lang="en-US" b="0" i="1" smtClean="0">
                        <a:solidFill>
                          <a:srgbClr val="0070C0"/>
                        </a:solidFill>
                        <a:latin typeface="Cambria Math" panose="02040503050406030204" pitchFamily="18" charset="0"/>
                      </a:rPr>
                      <m:t>(</m:t>
                    </m:r>
                    <m:r>
                      <a:rPr lang="en-US" b="1" i="1" smtClean="0">
                        <a:solidFill>
                          <a:srgbClr val="0070C0"/>
                        </a:solidFill>
                        <a:latin typeface="Cambria Math" panose="02040503050406030204" pitchFamily="18" charset="0"/>
                      </a:rPr>
                      <m:t>𝒑</m:t>
                    </m:r>
                    <m:r>
                      <a:rPr lang="en-US" i="1">
                        <a:solidFill>
                          <a:srgbClr val="0070C0"/>
                        </a:solidFill>
                        <a:latin typeface="Cambria Math" panose="02040503050406030204" pitchFamily="18" charset="0"/>
                      </a:rPr>
                      <m:t>)</m:t>
                    </m:r>
                  </m:oMath>
                </a14:m>
                <a:endParaRPr lang="en-US" dirty="0"/>
              </a:p>
            </p:txBody>
          </p:sp>
        </mc:Choice>
        <mc:Fallback xmlns="">
          <p:sp>
            <p:nvSpPr>
              <p:cNvPr id="2" name="Content Placeholder 1">
                <a:extLst>
                  <a:ext uri="{FF2B5EF4-FFF2-40B4-BE49-F238E27FC236}">
                    <a16:creationId xmlns:a16="http://schemas.microsoft.com/office/drawing/2014/main" id="{EF40E896-E371-45BD-808C-C417F2D04D3F}"/>
                  </a:ext>
                </a:extLst>
              </p:cNvPr>
              <p:cNvSpPr>
                <a:spLocks noGrp="1" noRot="1" noChangeAspect="1" noMove="1" noResize="1" noEditPoints="1" noAdjustHandles="1" noChangeArrowheads="1" noChangeShapeType="1" noTextEdit="1"/>
              </p:cNvSpPr>
              <p:nvPr>
                <p:ph idx="1"/>
              </p:nvPr>
            </p:nvSpPr>
            <p:spPr>
              <a:xfrm>
                <a:off x="838200" y="1737360"/>
                <a:ext cx="10515600" cy="1859280"/>
              </a:xfrm>
              <a:blipFill>
                <a:blip r:embed="rId6"/>
                <a:stretch>
                  <a:fillRect l="-812" t="-4590" b="-131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0EACFF0C-7C6C-4A6B-932F-829EB8585619}"/>
              </a:ext>
            </a:extLst>
          </p:cNvPr>
          <p:cNvSpPr>
            <a:spLocks noGrp="1"/>
          </p:cNvSpPr>
          <p:nvPr>
            <p:ph type="dt" sz="half" idx="10"/>
          </p:nvPr>
        </p:nvSpPr>
        <p:spPr/>
        <p:txBody>
          <a:bodyPr/>
          <a:lstStyle/>
          <a:p>
            <a:fld id="{D94C4C54-9377-460C-84FF-14D4C7B02EE3}" type="datetime1">
              <a:rPr lang="en-US" smtClean="0"/>
              <a:t>9/22/2019</a:t>
            </a:fld>
            <a:endParaRPr lang="en-US"/>
          </a:p>
        </p:txBody>
      </p:sp>
      <p:sp>
        <p:nvSpPr>
          <p:cNvPr id="5" name="Footer Placeholder 4">
            <a:extLst>
              <a:ext uri="{FF2B5EF4-FFF2-40B4-BE49-F238E27FC236}">
                <a16:creationId xmlns:a16="http://schemas.microsoft.com/office/drawing/2014/main" id="{3A01259D-9D10-43AF-9174-EDBB66218745}"/>
              </a:ext>
            </a:extLst>
          </p:cNvPr>
          <p:cNvSpPr>
            <a:spLocks noGrp="1"/>
          </p:cNvSpPr>
          <p:nvPr>
            <p:ph type="ftr" sz="quarter" idx="11"/>
          </p:nvPr>
        </p:nvSpPr>
        <p:spPr/>
        <p:txBody>
          <a:bodyPr/>
          <a:lstStyle/>
          <a:p>
            <a:r>
              <a:rPr lang="en-US"/>
              <a:t>Qiuyang Shen | Well Logging Lab</a:t>
            </a:r>
          </a:p>
        </p:txBody>
      </p:sp>
      <p:sp>
        <p:nvSpPr>
          <p:cNvPr id="6" name="Slide Number Placeholder 5">
            <a:extLst>
              <a:ext uri="{FF2B5EF4-FFF2-40B4-BE49-F238E27FC236}">
                <a16:creationId xmlns:a16="http://schemas.microsoft.com/office/drawing/2014/main" id="{9E52260A-FE3C-4750-805D-53EE09902144}"/>
              </a:ext>
            </a:extLst>
          </p:cNvPr>
          <p:cNvSpPr>
            <a:spLocks noGrp="1"/>
          </p:cNvSpPr>
          <p:nvPr>
            <p:ph type="sldNum" sz="quarter" idx="12"/>
          </p:nvPr>
        </p:nvSpPr>
        <p:spPr/>
        <p:txBody>
          <a:bodyPr/>
          <a:lstStyle/>
          <a:p>
            <a:fld id="{EFD61C4A-2CBD-4FCB-86E6-73D2C9ACB54E}" type="slidenum">
              <a:rPr lang="en-US" smtClean="0"/>
              <a:t>26</a:t>
            </a:fld>
            <a:endParaRPr lang="en-US"/>
          </a:p>
        </p:txBody>
      </p:sp>
      <mc:AlternateContent xmlns:mc="http://schemas.openxmlformats.org/markup-compatibility/2006" xmlns:a14="http://schemas.microsoft.com/office/drawing/2010/main">
        <mc:Choice Requires="a14">
          <p:sp>
            <p:nvSpPr>
              <p:cNvPr id="9" name="Content Placeholder 1">
                <a:extLst>
                  <a:ext uri="{FF2B5EF4-FFF2-40B4-BE49-F238E27FC236}">
                    <a16:creationId xmlns:a16="http://schemas.microsoft.com/office/drawing/2014/main" id="{C5F9DFB3-CEFE-4019-B206-659EBE39B0B7}"/>
                  </a:ext>
                </a:extLst>
              </p:cNvPr>
              <p:cNvSpPr txBox="1">
                <a:spLocks/>
              </p:cNvSpPr>
              <p:nvPr/>
            </p:nvSpPr>
            <p:spPr>
              <a:xfrm>
                <a:off x="1330960" y="3858894"/>
                <a:ext cx="8448040" cy="21253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Hamiltonian function:	</a:t>
                </a:r>
                <a14:m>
                  <m:oMath xmlns:m="http://schemas.openxmlformats.org/officeDocument/2006/math">
                    <m:r>
                      <a:rPr lang="en-US" sz="2200" i="1" smtClean="0">
                        <a:latin typeface="Cambria Math" panose="02040503050406030204" pitchFamily="18" charset="0"/>
                      </a:rPr>
                      <m:t>𝐻</m:t>
                    </m:r>
                    <m:d>
                      <m:dPr>
                        <m:ctrlPr>
                          <a:rPr lang="en-US" sz="2200" i="1" smtClean="0">
                            <a:latin typeface="Cambria Math" panose="02040503050406030204" pitchFamily="18" charset="0"/>
                          </a:rPr>
                        </m:ctrlPr>
                      </m:dPr>
                      <m:e>
                        <m:r>
                          <a:rPr lang="en-US" sz="2200" i="1" smtClean="0">
                            <a:latin typeface="Cambria Math" panose="02040503050406030204" pitchFamily="18" charset="0"/>
                          </a:rPr>
                          <m:t>𝑚</m:t>
                        </m:r>
                        <m:r>
                          <a:rPr lang="en-US" sz="2200" i="1" smtClean="0">
                            <a:latin typeface="Cambria Math" panose="02040503050406030204" pitchFamily="18" charset="0"/>
                          </a:rPr>
                          <m:t>,</m:t>
                        </m:r>
                        <m:r>
                          <a:rPr lang="en-US" sz="2200" b="1" i="1" smtClean="0">
                            <a:latin typeface="Cambria Math" panose="02040503050406030204" pitchFamily="18" charset="0"/>
                          </a:rPr>
                          <m:t>𝒑</m:t>
                        </m:r>
                      </m:e>
                    </m:d>
                    <m:r>
                      <a:rPr lang="en-US" sz="2200" i="1" smtClean="0">
                        <a:latin typeface="Cambria Math" panose="02040503050406030204" pitchFamily="18" charset="0"/>
                      </a:rPr>
                      <m:t>=</m:t>
                    </m:r>
                    <m:r>
                      <a:rPr lang="en-US" sz="2200" i="1" smtClean="0">
                        <a:latin typeface="Cambria Math" panose="02040503050406030204" pitchFamily="18" charset="0"/>
                      </a:rPr>
                      <m:t>𝑈</m:t>
                    </m:r>
                    <m:d>
                      <m:dPr>
                        <m:ctrlPr>
                          <a:rPr lang="en-US" sz="2200" i="1" smtClean="0">
                            <a:latin typeface="Cambria Math" panose="02040503050406030204" pitchFamily="18" charset="0"/>
                          </a:rPr>
                        </m:ctrlPr>
                      </m:dPr>
                      <m:e>
                        <m:r>
                          <a:rPr lang="en-US" sz="2200" i="1" smtClean="0">
                            <a:latin typeface="Cambria Math" panose="02040503050406030204" pitchFamily="18" charset="0"/>
                          </a:rPr>
                          <m:t>𝑚</m:t>
                        </m:r>
                      </m:e>
                    </m:d>
                    <m:r>
                      <a:rPr lang="en-US" sz="2200" i="1" smtClean="0">
                        <a:latin typeface="Cambria Math" panose="02040503050406030204" pitchFamily="18" charset="0"/>
                      </a:rPr>
                      <m:t>+</m:t>
                    </m:r>
                    <m:r>
                      <a:rPr lang="en-US" sz="2200" i="1" smtClean="0">
                        <a:latin typeface="Cambria Math" panose="02040503050406030204" pitchFamily="18" charset="0"/>
                      </a:rPr>
                      <m:t>𝐾</m:t>
                    </m:r>
                    <m:r>
                      <a:rPr lang="en-US" sz="2200" i="1" smtClean="0">
                        <a:latin typeface="Cambria Math" panose="02040503050406030204" pitchFamily="18" charset="0"/>
                      </a:rPr>
                      <m:t>(</m:t>
                    </m:r>
                    <m:r>
                      <a:rPr lang="en-US" sz="2200" b="1" i="1" smtClean="0">
                        <a:latin typeface="Cambria Math" panose="02040503050406030204" pitchFamily="18" charset="0"/>
                      </a:rPr>
                      <m:t>𝒑</m:t>
                    </m:r>
                    <m:r>
                      <a:rPr lang="en-US" sz="2200" i="1" smtClean="0">
                        <a:latin typeface="Cambria Math" panose="02040503050406030204" pitchFamily="18" charset="0"/>
                      </a:rPr>
                      <m:t>)</m:t>
                    </m:r>
                  </m:oMath>
                </a14:m>
                <a:endParaRPr lang="en-US" sz="2200" dirty="0"/>
              </a:p>
              <a:p>
                <a:pPr marL="0" indent="0">
                  <a:buNone/>
                </a:pPr>
                <a:endParaRPr lang="en-US" sz="2200" dirty="0"/>
              </a:p>
              <a:p>
                <a:pPr marL="0" indent="0">
                  <a:spcAft>
                    <a:spcPts val="1200"/>
                  </a:spcAft>
                  <a:buNone/>
                </a:pPr>
                <a:r>
                  <a:rPr lang="en-US" sz="2200" dirty="0"/>
                  <a:t>Hamiltonian  equations:	         </a:t>
                </a:r>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ea typeface="Cambria Math" panose="02040503050406030204" pitchFamily="18" charset="0"/>
                          </a:rPr>
                          <m:t>𝜕</m:t>
                        </m:r>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𝑚</m:t>
                            </m:r>
                          </m:e>
                          <m:sub>
                            <m:r>
                              <a:rPr lang="en-US" sz="2200" i="1">
                                <a:latin typeface="Cambria Math" panose="02040503050406030204" pitchFamily="18" charset="0"/>
                                <a:ea typeface="Cambria Math" panose="02040503050406030204" pitchFamily="18" charset="0"/>
                              </a:rPr>
                              <m:t>𝑖</m:t>
                            </m:r>
                          </m:sub>
                        </m:sSub>
                      </m:num>
                      <m:den>
                        <m: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𝑡</m:t>
                        </m:r>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𝐻</m:t>
                        </m:r>
                      </m:num>
                      <m:den>
                        <m:r>
                          <a:rPr lang="en-US" sz="2200" i="1">
                            <a:latin typeface="Cambria Math" panose="02040503050406030204" pitchFamily="18" charset="0"/>
                            <a:ea typeface="Cambria Math" panose="02040503050406030204" pitchFamily="18" charset="0"/>
                          </a:rPr>
                          <m:t>𝜕</m:t>
                        </m:r>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𝑝</m:t>
                            </m:r>
                          </m:e>
                          <m:sub>
                            <m:r>
                              <a:rPr lang="en-US" sz="2200" i="1">
                                <a:latin typeface="Cambria Math" panose="02040503050406030204" pitchFamily="18" charset="0"/>
                                <a:ea typeface="Cambria Math" panose="02040503050406030204" pitchFamily="18" charset="0"/>
                              </a:rPr>
                              <m:t>𝑖</m:t>
                            </m:r>
                          </m:sub>
                        </m:sSub>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rPr>
                          <m:t>𝐾</m:t>
                        </m:r>
                        <m:d>
                          <m:dPr>
                            <m:ctrlPr>
                              <a:rPr lang="en-US" sz="2200" i="1">
                                <a:latin typeface="Cambria Math" panose="02040503050406030204" pitchFamily="18" charset="0"/>
                              </a:rPr>
                            </m:ctrlPr>
                          </m:dPr>
                          <m:e>
                            <m:r>
                              <a:rPr lang="en-US" sz="2200" b="1" i="1">
                                <a:latin typeface="Cambria Math" panose="02040503050406030204" pitchFamily="18" charset="0"/>
                              </a:rPr>
                              <m:t>𝒑</m:t>
                            </m:r>
                          </m:e>
                        </m:d>
                      </m:num>
                      <m:den>
                        <m:r>
                          <a:rPr lang="en-US" sz="2200" i="1">
                            <a:latin typeface="Cambria Math" panose="02040503050406030204" pitchFamily="18" charset="0"/>
                            <a:ea typeface="Cambria Math" panose="02040503050406030204" pitchFamily="18" charset="0"/>
                          </a:rPr>
                          <m:t>𝜕</m:t>
                        </m:r>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𝑝</m:t>
                            </m:r>
                          </m:e>
                          <m:sub>
                            <m:r>
                              <a:rPr lang="en-US" sz="2200" i="1">
                                <a:latin typeface="Cambria Math" panose="02040503050406030204" pitchFamily="18" charset="0"/>
                                <a:ea typeface="Cambria Math" panose="02040503050406030204" pitchFamily="18" charset="0"/>
                              </a:rPr>
                              <m:t>𝑖</m:t>
                            </m:r>
                          </m:sub>
                        </m:sSub>
                      </m:den>
                    </m:f>
                  </m:oMath>
                </a14:m>
                <a:endParaRPr lang="en-US" sz="2200" i="1" dirty="0">
                  <a:latin typeface="Cambria Math" panose="02040503050406030204" pitchFamily="18" charset="0"/>
                  <a:ea typeface="Cambria Math" panose="02040503050406030204" pitchFamily="18" charset="0"/>
                </a:endParaRPr>
              </a:p>
              <a:p>
                <a:pPr marL="0" indent="0">
                  <a:spcAft>
                    <a:spcPts val="1200"/>
                  </a:spcAft>
                  <a:buNone/>
                </a:pPr>
                <a:r>
                  <a:rPr lang="en-US" sz="2200" dirty="0"/>
                  <a:t> 			          </a:t>
                </a:r>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ea typeface="Cambria Math" panose="02040503050406030204" pitchFamily="18" charset="0"/>
                          </a:rPr>
                          <m:t>𝜕</m:t>
                        </m:r>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𝑝</m:t>
                            </m:r>
                          </m:e>
                          <m:sub>
                            <m:r>
                              <a:rPr lang="en-US" sz="2200" i="1">
                                <a:latin typeface="Cambria Math" panose="02040503050406030204" pitchFamily="18" charset="0"/>
                                <a:ea typeface="Cambria Math" panose="02040503050406030204" pitchFamily="18" charset="0"/>
                              </a:rPr>
                              <m:t>𝑖</m:t>
                            </m:r>
                          </m:sub>
                        </m:sSub>
                      </m:num>
                      <m:den>
                        <m: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𝑡</m:t>
                        </m:r>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𝐻</m:t>
                        </m:r>
                      </m:num>
                      <m:den>
                        <m:r>
                          <a:rPr lang="en-US" sz="2200" i="1">
                            <a:latin typeface="Cambria Math" panose="02040503050406030204" pitchFamily="18" charset="0"/>
                            <a:ea typeface="Cambria Math" panose="02040503050406030204" pitchFamily="18" charset="0"/>
                          </a:rPr>
                          <m:t>𝜕</m:t>
                        </m:r>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𝑚</m:t>
                            </m:r>
                          </m:e>
                          <m:sub>
                            <m:r>
                              <a:rPr lang="en-US" sz="2200" i="1">
                                <a:latin typeface="Cambria Math" panose="02040503050406030204" pitchFamily="18" charset="0"/>
                                <a:ea typeface="Cambria Math" panose="02040503050406030204" pitchFamily="18" charset="0"/>
                              </a:rPr>
                              <m:t>𝑖</m:t>
                            </m:r>
                          </m:sub>
                        </m:sSub>
                      </m:den>
                    </m:f>
                    <m:r>
                      <a:rPr lang="en-US" sz="2200" i="1">
                        <a:latin typeface="Cambria Math" panose="02040503050406030204" pitchFamily="18" charset="0"/>
                        <a:ea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rPr>
                          <m:t>𝑈</m:t>
                        </m:r>
                        <m:d>
                          <m:dPr>
                            <m:ctrlPr>
                              <a:rPr lang="en-US" sz="2200" i="1">
                                <a:latin typeface="Cambria Math" panose="02040503050406030204" pitchFamily="18" charset="0"/>
                              </a:rPr>
                            </m:ctrlPr>
                          </m:dPr>
                          <m:e>
                            <m:r>
                              <a:rPr lang="en-US" sz="2200" b="1" i="1">
                                <a:latin typeface="Cambria Math" panose="02040503050406030204" pitchFamily="18" charset="0"/>
                              </a:rPr>
                              <m:t>𝒎</m:t>
                            </m:r>
                          </m:e>
                        </m:d>
                      </m:num>
                      <m:den>
                        <m:r>
                          <a:rPr lang="en-US" sz="2200" i="1">
                            <a:latin typeface="Cambria Math" panose="02040503050406030204" pitchFamily="18" charset="0"/>
                            <a:ea typeface="Cambria Math" panose="02040503050406030204" pitchFamily="18" charset="0"/>
                          </a:rPr>
                          <m:t>𝜕</m:t>
                        </m:r>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𝑚</m:t>
                            </m:r>
                          </m:e>
                          <m:sub>
                            <m:r>
                              <a:rPr lang="en-US" sz="2200" i="1">
                                <a:latin typeface="Cambria Math" panose="02040503050406030204" pitchFamily="18" charset="0"/>
                                <a:ea typeface="Cambria Math" panose="02040503050406030204" pitchFamily="18" charset="0"/>
                              </a:rPr>
                              <m:t>𝑖</m:t>
                            </m:r>
                          </m:sub>
                        </m:sSub>
                      </m:den>
                    </m:f>
                  </m:oMath>
                </a14:m>
                <a:endParaRPr lang="en-US" sz="2200" dirty="0"/>
              </a:p>
            </p:txBody>
          </p:sp>
        </mc:Choice>
        <mc:Fallback xmlns="">
          <p:sp>
            <p:nvSpPr>
              <p:cNvPr id="9" name="Content Placeholder 1">
                <a:extLst>
                  <a:ext uri="{FF2B5EF4-FFF2-40B4-BE49-F238E27FC236}">
                    <a16:creationId xmlns:a16="http://schemas.microsoft.com/office/drawing/2014/main" id="{C5F9DFB3-CEFE-4019-B206-659EBE39B0B7}"/>
                  </a:ext>
                </a:extLst>
              </p:cNvPr>
              <p:cNvSpPr txBox="1">
                <a:spLocks noRot="1" noChangeAspect="1" noMove="1" noResize="1" noEditPoints="1" noAdjustHandles="1" noChangeArrowheads="1" noChangeShapeType="1" noTextEdit="1"/>
              </p:cNvSpPr>
              <p:nvPr/>
            </p:nvSpPr>
            <p:spPr>
              <a:xfrm>
                <a:off x="1330960" y="3858894"/>
                <a:ext cx="8448040" cy="2125345"/>
              </a:xfrm>
              <a:prstGeom prst="rect">
                <a:avLst/>
              </a:prstGeom>
              <a:blipFill>
                <a:blip r:embed="rId7"/>
                <a:stretch>
                  <a:fillRect l="-938" t="-4871"/>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F96AF5E4-D800-43FC-A044-11FEE6C4BA42}"/>
              </a:ext>
            </a:extLst>
          </p:cNvPr>
          <p:cNvPicPr>
            <a:picLocks noChangeAspect="1"/>
          </p:cNvPicPr>
          <p:nvPr/>
        </p:nvPicPr>
        <p:blipFill>
          <a:blip r:embed="rId8">
            <a:clrChange>
              <a:clrFrom>
                <a:srgbClr val="D9D9D9"/>
              </a:clrFrom>
              <a:clrTo>
                <a:srgbClr val="D9D9D9">
                  <a:alpha val="0"/>
                </a:srgbClr>
              </a:clrTo>
            </a:clrChange>
          </a:blip>
          <a:stretch>
            <a:fillRect/>
          </a:stretch>
        </p:blipFill>
        <p:spPr>
          <a:xfrm>
            <a:off x="7280085" y="3721567"/>
            <a:ext cx="1007798" cy="436096"/>
          </a:xfrm>
          <a:prstGeom prst="rect">
            <a:avLst/>
          </a:prstGeom>
        </p:spPr>
      </p:pic>
      <p:sp>
        <p:nvSpPr>
          <p:cNvPr id="12" name="TextBox 11">
            <a:extLst>
              <a:ext uri="{FF2B5EF4-FFF2-40B4-BE49-F238E27FC236}">
                <a16:creationId xmlns:a16="http://schemas.microsoft.com/office/drawing/2014/main" id="{3814F835-F33F-4F1D-B45C-959F35731967}"/>
              </a:ext>
            </a:extLst>
          </p:cNvPr>
          <p:cNvSpPr txBox="1"/>
          <p:nvPr/>
        </p:nvSpPr>
        <p:spPr>
          <a:xfrm>
            <a:off x="8505825" y="3858894"/>
            <a:ext cx="1981200" cy="369332"/>
          </a:xfrm>
          <a:prstGeom prst="rect">
            <a:avLst/>
          </a:prstGeom>
          <a:noFill/>
        </p:spPr>
        <p:txBody>
          <a:bodyPr wrap="square" rtlCol="0">
            <a:spAutoFit/>
          </a:bodyPr>
          <a:lstStyle/>
          <a:p>
            <a:r>
              <a:rPr lang="en-US" dirty="0">
                <a:solidFill>
                  <a:srgbClr val="C3092B"/>
                </a:solidFill>
              </a:rPr>
              <a:t>The total energy</a:t>
            </a:r>
          </a:p>
        </p:txBody>
      </p:sp>
      <p:pic>
        <p:nvPicPr>
          <p:cNvPr id="13" name="Picture 12">
            <a:extLst>
              <a:ext uri="{FF2B5EF4-FFF2-40B4-BE49-F238E27FC236}">
                <a16:creationId xmlns:a16="http://schemas.microsoft.com/office/drawing/2014/main" id="{B70680D8-4081-4297-AEFA-0E0354F669FA}"/>
              </a:ext>
            </a:extLst>
          </p:cNvPr>
          <p:cNvPicPr>
            <a:picLocks noChangeAspect="1"/>
          </p:cNvPicPr>
          <p:nvPr/>
        </p:nvPicPr>
        <p:blipFill>
          <a:blip r:embed="rId8">
            <a:clrChange>
              <a:clrFrom>
                <a:srgbClr val="D9D9D9"/>
              </a:clrFrom>
              <a:clrTo>
                <a:srgbClr val="D9D9D9">
                  <a:alpha val="0"/>
                </a:srgbClr>
              </a:clrTo>
            </a:clrChange>
          </a:blip>
          <a:stretch>
            <a:fillRect/>
          </a:stretch>
        </p:blipFill>
        <p:spPr>
          <a:xfrm rot="21048765">
            <a:off x="7469677" y="4888183"/>
            <a:ext cx="1007798" cy="436096"/>
          </a:xfrm>
          <a:prstGeom prst="rect">
            <a:avLst/>
          </a:prstGeom>
          <a:scene3d>
            <a:camera prst="orthographicFront">
              <a:rot lat="0" lon="0" rev="0"/>
            </a:camera>
            <a:lightRig rig="threePt" dir="t"/>
          </a:scene3d>
        </p:spPr>
      </p:pic>
      <p:sp>
        <p:nvSpPr>
          <p:cNvPr id="14" name="TextBox 13">
            <a:extLst>
              <a:ext uri="{FF2B5EF4-FFF2-40B4-BE49-F238E27FC236}">
                <a16:creationId xmlns:a16="http://schemas.microsoft.com/office/drawing/2014/main" id="{804AE7A3-B272-481A-BC36-4D1F0D42B6A0}"/>
              </a:ext>
            </a:extLst>
          </p:cNvPr>
          <p:cNvSpPr txBox="1"/>
          <p:nvPr/>
        </p:nvSpPr>
        <p:spPr>
          <a:xfrm>
            <a:off x="8505825" y="4770873"/>
            <a:ext cx="1981200" cy="923330"/>
          </a:xfrm>
          <a:prstGeom prst="rect">
            <a:avLst/>
          </a:prstGeom>
          <a:noFill/>
        </p:spPr>
        <p:txBody>
          <a:bodyPr wrap="square" rtlCol="0">
            <a:spAutoFit/>
          </a:bodyPr>
          <a:lstStyle/>
          <a:p>
            <a:r>
              <a:rPr lang="en-US" dirty="0">
                <a:solidFill>
                  <a:srgbClr val="C3092B"/>
                </a:solidFill>
              </a:rPr>
              <a:t>Conversion between potential and kinetic energy</a:t>
            </a:r>
          </a:p>
        </p:txBody>
      </p:sp>
    </p:spTree>
    <p:extLst>
      <p:ext uri="{BB962C8B-B14F-4D97-AF65-F5344CB8AC3E}">
        <p14:creationId xmlns:p14="http://schemas.microsoft.com/office/powerpoint/2010/main" val="125900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500"/>
                                        <p:tgtEl>
                                          <p:spTgt spid="9">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500"/>
                                        <p:tgtEl>
                                          <p:spTgt spid="9">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A4D8FB-38B5-4837-B63E-849E5EE975DF}"/>
                  </a:ext>
                </a:extLst>
              </p:cNvPr>
              <p:cNvSpPr>
                <a:spLocks noGrp="1"/>
              </p:cNvSpPr>
              <p:nvPr>
                <p:ph sz="half" idx="1"/>
              </p:nvPr>
            </p:nvSpPr>
            <p:spPr/>
            <p:txBody>
              <a:bodyPr>
                <a:normAutofit fontScale="92500" lnSpcReduction="10000"/>
              </a:bodyPr>
              <a:lstStyle/>
              <a:p>
                <a:r>
                  <a:rPr lang="en-US" sz="2000" dirty="0"/>
                  <a:t>Given expressions of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𝑈</m:t>
                        </m:r>
                        <m:d>
                          <m:dPr>
                            <m:ctrlPr>
                              <a:rPr lang="en-US" sz="2000" i="1">
                                <a:latin typeface="Cambria Math" panose="02040503050406030204" pitchFamily="18" charset="0"/>
                              </a:rPr>
                            </m:ctrlPr>
                          </m:dPr>
                          <m:e>
                            <m:r>
                              <a:rPr lang="en-US" sz="2000" b="1" i="1" smtClean="0">
                                <a:latin typeface="Cambria Math" panose="02040503050406030204" pitchFamily="18" charset="0"/>
                              </a:rPr>
                              <m:t>𝒎</m:t>
                            </m:r>
                          </m:e>
                        </m:d>
                      </m:num>
                      <m:den>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𝑚</m:t>
                            </m:r>
                          </m:e>
                          <m:sub>
                            <m:r>
                              <a:rPr lang="en-US" sz="2000" i="1">
                                <a:latin typeface="Cambria Math" panose="02040503050406030204" pitchFamily="18" charset="0"/>
                                <a:ea typeface="Cambria Math" panose="02040503050406030204" pitchFamily="18" charset="0"/>
                              </a:rPr>
                              <m:t>𝑖</m:t>
                            </m:r>
                          </m:sub>
                        </m:sSub>
                      </m:den>
                    </m:f>
                  </m:oMath>
                </a14:m>
                <a:r>
                  <a:rPr lang="en-US" sz="2000" dirty="0"/>
                  <a:t> and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𝐾</m:t>
                        </m:r>
                        <m:d>
                          <m:dPr>
                            <m:ctrlPr>
                              <a:rPr lang="en-US" sz="2000" i="1">
                                <a:latin typeface="Cambria Math" panose="02040503050406030204" pitchFamily="18" charset="0"/>
                              </a:rPr>
                            </m:ctrlPr>
                          </m:dPr>
                          <m:e>
                            <m:r>
                              <a:rPr lang="en-US" sz="2000" b="1" i="1">
                                <a:latin typeface="Cambria Math" panose="02040503050406030204" pitchFamily="18" charset="0"/>
                              </a:rPr>
                              <m:t>𝒑</m:t>
                            </m:r>
                          </m:e>
                        </m:d>
                      </m:num>
                      <m:den>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𝑖</m:t>
                            </m:r>
                          </m:sub>
                        </m:sSub>
                      </m:den>
                    </m:f>
                  </m:oMath>
                </a14:m>
                <a:r>
                  <a:rPr lang="en-US" sz="2000" dirty="0"/>
                  <a:t>, and a set of initial condition (the initial postion </a:t>
                </a: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𝑚</m:t>
                        </m:r>
                      </m:e>
                      <m:sub>
                        <m:r>
                          <a:rPr lang="en-US" sz="2000" b="0" i="1" smtClean="0">
                            <a:latin typeface="Cambria Math" panose="02040503050406030204" pitchFamily="18" charset="0"/>
                            <a:ea typeface="Cambria Math" panose="02040503050406030204" pitchFamily="18" charset="0"/>
                          </a:rPr>
                          <m:t>0</m:t>
                        </m:r>
                      </m:sub>
                    </m:sSub>
                  </m:oMath>
                </a14:m>
                <a:r>
                  <a:rPr lang="en-US" sz="2000" dirty="0"/>
                  <a:t> and initial momentum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𝑝</m:t>
                        </m:r>
                      </m:e>
                      <m:sub>
                        <m:r>
                          <a:rPr lang="en-US" sz="2000" b="0" i="1" smtClean="0">
                            <a:latin typeface="Cambria Math" panose="02040503050406030204" pitchFamily="18" charset="0"/>
                            <a:ea typeface="Cambria Math" panose="02040503050406030204" pitchFamily="18" charset="0"/>
                          </a:rPr>
                          <m:t>0</m:t>
                        </m:r>
                      </m:sub>
                    </m:sSub>
                  </m:oMath>
                </a14:m>
                <a:r>
                  <a:rPr lang="en-US" sz="2000" dirty="0"/>
                  <a:t> at time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𝑡</m:t>
                        </m:r>
                      </m:e>
                      <m:sub>
                        <m:r>
                          <a:rPr lang="en-US" sz="2000" i="1">
                            <a:latin typeface="Cambria Math" panose="02040503050406030204" pitchFamily="18" charset="0"/>
                            <a:ea typeface="Cambria Math" panose="02040503050406030204" pitchFamily="18" charset="0"/>
                          </a:rPr>
                          <m:t>0</m:t>
                        </m:r>
                      </m:sub>
                    </m:sSub>
                  </m:oMath>
                </a14:m>
                <a:r>
                  <a:rPr lang="en-US" sz="2000" dirty="0"/>
                  <a:t>).</a:t>
                </a:r>
              </a:p>
              <a:p>
                <a:r>
                  <a:rPr lang="en-US" sz="2000" dirty="0"/>
                  <a:t> Predict the locations and momentums of a system at any point in time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𝑡</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𝑡</m:t>
                        </m:r>
                      </m:e>
                      <m:sub>
                        <m:r>
                          <a:rPr lang="en-US" sz="2000" i="1">
                            <a:latin typeface="Cambria Math" panose="02040503050406030204" pitchFamily="18" charset="0"/>
                            <a:ea typeface="Cambria Math" panose="02040503050406030204" pitchFamily="18" charset="0"/>
                          </a:rPr>
                          <m:t>0</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𝑇</m:t>
                    </m:r>
                  </m:oMath>
                </a14:m>
                <a:endParaRPr lang="en-US" sz="2000" dirty="0"/>
              </a:p>
              <a:p>
                <a:r>
                  <a:rPr lang="en-US" sz="2000" dirty="0"/>
                  <a:t>Approximate the Hamiltonian equations in discrete time using </a:t>
                </a:r>
                <a:r>
                  <a:rPr lang="en-US" sz="2000" dirty="0">
                    <a:solidFill>
                      <a:srgbClr val="C3092B"/>
                    </a:solidFill>
                  </a:rPr>
                  <a:t>leapfrog method</a:t>
                </a:r>
              </a:p>
              <a:p>
                <a:pPr marL="0" indent="0">
                  <a:buNone/>
                </a:pPr>
                <a:endParaRPr lang="en-US" sz="2000" dirty="0">
                  <a:solidFill>
                    <a:srgbClr val="C3092B"/>
                  </a:solidFill>
                </a:endParaRPr>
              </a:p>
              <a:p>
                <a:pPr marL="457189" lvl="1" indent="0">
                  <a:spcAft>
                    <a:spcPts val="1800"/>
                  </a:spcAft>
                  <a:buNone/>
                </a:pPr>
                <a14:m>
                  <m:oMathPara xmlns:m="http://schemas.openxmlformats.org/officeDocument/2006/math">
                    <m:oMathParaPr>
                      <m:jc m:val="left"/>
                    </m:oMathParaPr>
                    <m:oMath xmlns:m="http://schemas.openxmlformats.org/officeDocument/2006/math">
                      <m:sSup>
                        <m:sSupPr>
                          <m:ctrlPr>
                            <a:rPr lang="en-US" sz="1400" i="1">
                              <a:latin typeface="Cambria Math" panose="02040503050406030204" pitchFamily="18" charset="0"/>
                            </a:rPr>
                          </m:ctrlPr>
                        </m:sSupPr>
                        <m:e>
                          <m:r>
                            <a:rPr lang="en-US" sz="1400" i="1">
                              <a:latin typeface="Cambria Math" panose="02040503050406030204" pitchFamily="18" charset="0"/>
                            </a:rPr>
                            <m:t>𝑝</m:t>
                          </m:r>
                        </m:e>
                        <m:sup>
                          <m:d>
                            <m:dPr>
                              <m:ctrlPr>
                                <a:rPr lang="en-US" sz="1400" i="1">
                                  <a:latin typeface="Cambria Math" panose="02040503050406030204" pitchFamily="18" charset="0"/>
                                </a:rPr>
                              </m:ctrlPr>
                            </m:dPr>
                            <m:e>
                              <m:r>
                                <a:rPr lang="en-US" sz="1400" i="1">
                                  <a:latin typeface="Cambria Math" panose="02040503050406030204" pitchFamily="18" charset="0"/>
                                </a:rPr>
                                <m:t>𝑘</m:t>
                              </m:r>
                            </m:e>
                          </m:d>
                        </m:sup>
                      </m:sSup>
                      <m:d>
                        <m:dPr>
                          <m:ctrlPr>
                            <a:rPr lang="en-US" sz="1400" i="1">
                              <a:latin typeface="Cambria Math" panose="02040503050406030204" pitchFamily="18" charset="0"/>
                            </a:rPr>
                          </m:ctrlPr>
                        </m:dPr>
                        <m:e>
                          <m:r>
                            <a:rPr lang="en-US" sz="1400" i="1">
                              <a:latin typeface="Cambria Math" panose="02040503050406030204" pitchFamily="18" charset="0"/>
                            </a:rPr>
                            <m:t>𝑡</m:t>
                          </m:r>
                          <m:r>
                            <a:rPr lang="en-US" sz="1400">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𝜀</m:t>
                              </m:r>
                            </m:num>
                            <m:den>
                              <m:r>
                                <a:rPr lang="en-US" sz="1400">
                                  <a:latin typeface="Cambria Math" panose="02040503050406030204" pitchFamily="18" charset="0"/>
                                </a:rPr>
                                <m:t>2</m:t>
                              </m:r>
                            </m:den>
                          </m:f>
                        </m:e>
                      </m:d>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𝑝</m:t>
                          </m:r>
                        </m:e>
                        <m:sup>
                          <m:d>
                            <m:dPr>
                              <m:ctrlPr>
                                <a:rPr lang="en-US" sz="1400" i="1">
                                  <a:latin typeface="Cambria Math" panose="02040503050406030204" pitchFamily="18" charset="0"/>
                                </a:rPr>
                              </m:ctrlPr>
                            </m:dPr>
                            <m:e>
                              <m:r>
                                <a:rPr lang="en-US" sz="1400" i="1">
                                  <a:latin typeface="Cambria Math" panose="02040503050406030204" pitchFamily="18" charset="0"/>
                                </a:rPr>
                                <m:t>𝑘</m:t>
                              </m:r>
                            </m:e>
                          </m:d>
                        </m:sup>
                      </m:sSup>
                      <m:d>
                        <m:dPr>
                          <m:ctrlPr>
                            <a:rPr lang="en-US" sz="1400" i="1">
                              <a:latin typeface="Cambria Math" panose="02040503050406030204" pitchFamily="18" charset="0"/>
                            </a:rPr>
                          </m:ctrlPr>
                        </m:dPr>
                        <m:e>
                          <m:r>
                            <a:rPr lang="en-US" sz="1400" i="1">
                              <a:latin typeface="Cambria Math" panose="02040503050406030204" pitchFamily="18" charset="0"/>
                            </a:rPr>
                            <m:t>𝑡</m:t>
                          </m:r>
                        </m:e>
                      </m:d>
                      <m:r>
                        <a:rPr lang="en-US" sz="1400" i="1">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𝜀</m:t>
                          </m:r>
                        </m:num>
                        <m:den>
                          <m:r>
                            <a:rPr lang="en-US" sz="1400">
                              <a:latin typeface="Cambria Math" panose="02040503050406030204" pitchFamily="18" charset="0"/>
                            </a:rPr>
                            <m:t>2</m:t>
                          </m:r>
                        </m:den>
                      </m:f>
                      <m:r>
                        <a:rPr lang="en-US" sz="1400" i="1">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m:t>
                          </m:r>
                        </m:num>
                        <m:den>
                          <m:r>
                            <a:rPr lang="en-US" sz="1400" i="1">
                              <a:latin typeface="Cambria Math" panose="02040503050406030204" pitchFamily="18" charset="0"/>
                            </a:rPr>
                            <m:t>𝜕</m:t>
                          </m:r>
                          <m:sSup>
                            <m:sSupPr>
                              <m:ctrlPr>
                                <a:rPr lang="en-US" sz="1400" i="1">
                                  <a:latin typeface="Cambria Math" panose="02040503050406030204" pitchFamily="18" charset="0"/>
                                </a:rPr>
                              </m:ctrlPr>
                            </m:sSupPr>
                            <m:e>
                              <m:r>
                                <a:rPr lang="en-US" sz="1400" b="0" i="1" smtClean="0">
                                  <a:latin typeface="Cambria Math" panose="02040503050406030204" pitchFamily="18" charset="0"/>
                                </a:rPr>
                                <m:t>𝑚</m:t>
                              </m:r>
                            </m:e>
                            <m:sup>
                              <m:d>
                                <m:dPr>
                                  <m:ctrlPr>
                                    <a:rPr lang="en-US" sz="1400" i="1">
                                      <a:latin typeface="Cambria Math" panose="02040503050406030204" pitchFamily="18" charset="0"/>
                                    </a:rPr>
                                  </m:ctrlPr>
                                </m:dPr>
                                <m:e>
                                  <m:r>
                                    <a:rPr lang="en-US" sz="1400" i="1">
                                      <a:latin typeface="Cambria Math" panose="02040503050406030204" pitchFamily="18" charset="0"/>
                                    </a:rPr>
                                    <m:t>𝑘</m:t>
                                  </m:r>
                                </m:e>
                              </m:d>
                            </m:sup>
                          </m:sSup>
                        </m:den>
                      </m:f>
                      <m:r>
                        <a:rPr lang="en-US" sz="1400" i="1">
                          <a:latin typeface="Cambria Math" panose="02040503050406030204" pitchFamily="18" charset="0"/>
                        </a:rPr>
                        <m:t>𝑈</m:t>
                      </m:r>
                      <m:d>
                        <m:dPr>
                          <m:ctrlPr>
                            <a:rPr lang="en-US" sz="1400" i="1">
                              <a:latin typeface="Cambria Math" panose="02040503050406030204" pitchFamily="18" charset="0"/>
                            </a:rPr>
                          </m:ctrlPr>
                        </m:dPr>
                        <m:e>
                          <m:sSup>
                            <m:sSupPr>
                              <m:ctrlPr>
                                <a:rPr lang="en-US" sz="1400" i="1">
                                  <a:latin typeface="Cambria Math" panose="02040503050406030204" pitchFamily="18" charset="0"/>
                                </a:rPr>
                              </m:ctrlPr>
                            </m:sSupPr>
                            <m:e>
                              <m:r>
                                <a:rPr lang="en-US" sz="1400" b="0" i="1" smtClean="0">
                                  <a:latin typeface="Cambria Math" panose="02040503050406030204" pitchFamily="18" charset="0"/>
                                </a:rPr>
                                <m:t>𝑚</m:t>
                              </m:r>
                            </m:e>
                            <m:sup>
                              <m:d>
                                <m:dPr>
                                  <m:ctrlPr>
                                    <a:rPr lang="en-US" sz="1400" i="1">
                                      <a:latin typeface="Cambria Math" panose="02040503050406030204" pitchFamily="18" charset="0"/>
                                    </a:rPr>
                                  </m:ctrlPr>
                                </m:dPr>
                                <m:e>
                                  <m:r>
                                    <a:rPr lang="en-US" sz="1400" i="1">
                                      <a:latin typeface="Cambria Math" panose="02040503050406030204" pitchFamily="18" charset="0"/>
                                    </a:rPr>
                                    <m:t>𝑘</m:t>
                                  </m:r>
                                </m:e>
                              </m:d>
                            </m:sup>
                          </m:sSup>
                          <m:d>
                            <m:dPr>
                              <m:ctrlPr>
                                <a:rPr lang="en-US" sz="1400" i="1">
                                  <a:latin typeface="Cambria Math" panose="02040503050406030204" pitchFamily="18" charset="0"/>
                                </a:rPr>
                              </m:ctrlPr>
                            </m:dPr>
                            <m:e>
                              <m:r>
                                <a:rPr lang="en-US" sz="1400" i="1">
                                  <a:latin typeface="Cambria Math" panose="02040503050406030204" pitchFamily="18" charset="0"/>
                                </a:rPr>
                                <m:t>𝑡</m:t>
                              </m:r>
                            </m:e>
                          </m:d>
                        </m:e>
                      </m:d>
                    </m:oMath>
                  </m:oMathPara>
                </a14:m>
                <a:endParaRPr lang="en-US" sz="1400" dirty="0"/>
              </a:p>
              <a:p>
                <a:pPr marL="457189" lvl="1" indent="0">
                  <a:spcAft>
                    <a:spcPts val="1800"/>
                  </a:spcAft>
                  <a:buNone/>
                </a:pPr>
                <a14:m>
                  <m:oMathPara xmlns:m="http://schemas.openxmlformats.org/officeDocument/2006/math">
                    <m:oMathParaPr>
                      <m:jc m:val="left"/>
                    </m:oMathParaPr>
                    <m:oMath xmlns:m="http://schemas.openxmlformats.org/officeDocument/2006/math">
                      <m:sSup>
                        <m:sSupPr>
                          <m:ctrlPr>
                            <a:rPr lang="en-US" sz="1400" i="1">
                              <a:latin typeface="Cambria Math" panose="02040503050406030204" pitchFamily="18" charset="0"/>
                            </a:rPr>
                          </m:ctrlPr>
                        </m:sSupPr>
                        <m:e>
                          <m:r>
                            <a:rPr lang="en-US" sz="1400" b="0" i="1" smtClean="0">
                              <a:latin typeface="Cambria Math" panose="02040503050406030204" pitchFamily="18" charset="0"/>
                            </a:rPr>
                            <m:t>𝑚</m:t>
                          </m:r>
                        </m:e>
                        <m:sup>
                          <m:d>
                            <m:dPr>
                              <m:ctrlPr>
                                <a:rPr lang="en-US" sz="1400" i="1">
                                  <a:latin typeface="Cambria Math" panose="02040503050406030204" pitchFamily="18" charset="0"/>
                                </a:rPr>
                              </m:ctrlPr>
                            </m:dPr>
                            <m:e>
                              <m:r>
                                <a:rPr lang="en-US" sz="1400" i="1">
                                  <a:latin typeface="Cambria Math" panose="02040503050406030204" pitchFamily="18" charset="0"/>
                                </a:rPr>
                                <m:t>𝑘</m:t>
                              </m:r>
                            </m:e>
                          </m:d>
                        </m:sup>
                      </m:sSup>
                      <m:d>
                        <m:dPr>
                          <m:ctrlPr>
                            <a:rPr lang="en-US" sz="1400" i="1">
                              <a:latin typeface="Cambria Math" panose="02040503050406030204" pitchFamily="18" charset="0"/>
                            </a:rPr>
                          </m:ctrlPr>
                        </m:dPr>
                        <m:e>
                          <m:r>
                            <a:rPr lang="en-US" sz="1400" i="1">
                              <a:latin typeface="Cambria Math" panose="02040503050406030204" pitchFamily="18" charset="0"/>
                            </a:rPr>
                            <m:t>𝑡</m:t>
                          </m:r>
                          <m:r>
                            <a:rPr lang="en-US" sz="1400">
                              <a:latin typeface="Cambria Math" panose="02040503050406030204" pitchFamily="18" charset="0"/>
                            </a:rPr>
                            <m:t>+</m:t>
                          </m:r>
                          <m:r>
                            <a:rPr lang="en-US" sz="1400" i="1">
                              <a:latin typeface="Cambria Math" panose="02040503050406030204" pitchFamily="18" charset="0"/>
                            </a:rPr>
                            <m:t>𝜀</m:t>
                          </m:r>
                        </m:e>
                      </m:d>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b="0" i="1" smtClean="0">
                              <a:latin typeface="Cambria Math" panose="02040503050406030204" pitchFamily="18" charset="0"/>
                            </a:rPr>
                            <m:t>𝑚</m:t>
                          </m:r>
                        </m:e>
                        <m:sup>
                          <m:d>
                            <m:dPr>
                              <m:ctrlPr>
                                <a:rPr lang="en-US" sz="1400" i="1">
                                  <a:latin typeface="Cambria Math" panose="02040503050406030204" pitchFamily="18" charset="0"/>
                                </a:rPr>
                              </m:ctrlPr>
                            </m:dPr>
                            <m:e>
                              <m:r>
                                <a:rPr lang="en-US" sz="1400" i="1">
                                  <a:latin typeface="Cambria Math" panose="02040503050406030204" pitchFamily="18" charset="0"/>
                                </a:rPr>
                                <m:t>𝑘</m:t>
                              </m:r>
                            </m:e>
                          </m:d>
                        </m:sup>
                      </m:sSup>
                      <m:d>
                        <m:dPr>
                          <m:ctrlPr>
                            <a:rPr lang="en-US" sz="1400" i="1">
                              <a:latin typeface="Cambria Math" panose="02040503050406030204" pitchFamily="18" charset="0"/>
                            </a:rPr>
                          </m:ctrlPr>
                        </m:dPr>
                        <m:e>
                          <m:r>
                            <a:rPr lang="en-US" sz="1400" i="1">
                              <a:latin typeface="Cambria Math" panose="02040503050406030204" pitchFamily="18" charset="0"/>
                            </a:rPr>
                            <m:t>𝑡</m:t>
                          </m:r>
                        </m:e>
                      </m:d>
                      <m:r>
                        <a:rPr lang="en-US" sz="1400">
                          <a:latin typeface="Cambria Math" panose="02040503050406030204" pitchFamily="18" charset="0"/>
                        </a:rPr>
                        <m:t>+</m:t>
                      </m:r>
                      <m:r>
                        <a:rPr lang="en-US" sz="1400" i="1">
                          <a:latin typeface="Cambria Math" panose="02040503050406030204" pitchFamily="18" charset="0"/>
                        </a:rPr>
                        <m:t>𝜀</m:t>
                      </m:r>
                      <m:r>
                        <a:rPr lang="en-US" sz="1400" i="1">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𝑝</m:t>
                          </m:r>
                        </m:e>
                        <m:sup>
                          <m:d>
                            <m:dPr>
                              <m:ctrlPr>
                                <a:rPr lang="en-US" sz="1400" i="1">
                                  <a:latin typeface="Cambria Math" panose="02040503050406030204" pitchFamily="18" charset="0"/>
                                </a:rPr>
                              </m:ctrlPr>
                            </m:dPr>
                            <m:e>
                              <m:r>
                                <a:rPr lang="en-US" sz="1400" i="1">
                                  <a:latin typeface="Cambria Math" panose="02040503050406030204" pitchFamily="18" charset="0"/>
                                </a:rPr>
                                <m:t>𝑘</m:t>
                              </m:r>
                            </m:e>
                          </m:d>
                        </m:sup>
                      </m:sSup>
                      <m:d>
                        <m:dPr>
                          <m:ctrlPr>
                            <a:rPr lang="en-US" sz="1400" i="1">
                              <a:latin typeface="Cambria Math" panose="02040503050406030204" pitchFamily="18" charset="0"/>
                            </a:rPr>
                          </m:ctrlPr>
                        </m:dPr>
                        <m:e>
                          <m:r>
                            <a:rPr lang="en-US" sz="1400" i="1">
                              <a:latin typeface="Cambria Math" panose="02040503050406030204" pitchFamily="18" charset="0"/>
                            </a:rPr>
                            <m:t>𝑡</m:t>
                          </m:r>
                          <m:r>
                            <a:rPr lang="en-US" sz="1400">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𝜀</m:t>
                              </m:r>
                            </m:num>
                            <m:den>
                              <m:r>
                                <a:rPr lang="en-US" sz="1400">
                                  <a:latin typeface="Cambria Math" panose="02040503050406030204" pitchFamily="18" charset="0"/>
                                </a:rPr>
                                <m:t>2</m:t>
                              </m:r>
                            </m:den>
                          </m:f>
                        </m:e>
                      </m:d>
                    </m:oMath>
                  </m:oMathPara>
                </a14:m>
                <a:endParaRPr lang="en-US" sz="1400" i="1" dirty="0"/>
              </a:p>
              <a:p>
                <a:pPr marL="457189" lvl="1" indent="0">
                  <a:spcAft>
                    <a:spcPts val="1800"/>
                  </a:spcAft>
                  <a:buNone/>
                </a:pPr>
                <a14:m>
                  <m:oMathPara xmlns:m="http://schemas.openxmlformats.org/officeDocument/2006/math">
                    <m:oMathParaPr>
                      <m:jc m:val="left"/>
                    </m:oMathParaPr>
                    <m:oMath xmlns:m="http://schemas.openxmlformats.org/officeDocument/2006/math">
                      <m:sSup>
                        <m:sSupPr>
                          <m:ctrlPr>
                            <a:rPr lang="en-US" sz="1400" i="1">
                              <a:latin typeface="Cambria Math" panose="02040503050406030204" pitchFamily="18" charset="0"/>
                            </a:rPr>
                          </m:ctrlPr>
                        </m:sSupPr>
                        <m:e>
                          <m:r>
                            <a:rPr lang="en-US" sz="1400" i="1">
                              <a:latin typeface="Cambria Math" panose="02040503050406030204" pitchFamily="18" charset="0"/>
                            </a:rPr>
                            <m:t>𝑝</m:t>
                          </m:r>
                        </m:e>
                        <m:sup>
                          <m:d>
                            <m:dPr>
                              <m:ctrlPr>
                                <a:rPr lang="en-US" sz="1400" i="1">
                                  <a:latin typeface="Cambria Math" panose="02040503050406030204" pitchFamily="18" charset="0"/>
                                </a:rPr>
                              </m:ctrlPr>
                            </m:dPr>
                            <m:e>
                              <m:r>
                                <a:rPr lang="en-US" sz="1400" i="1">
                                  <a:latin typeface="Cambria Math" panose="02040503050406030204" pitchFamily="18" charset="0"/>
                                </a:rPr>
                                <m:t>𝑘</m:t>
                              </m:r>
                            </m:e>
                          </m:d>
                        </m:sup>
                      </m:sSup>
                      <m:d>
                        <m:dPr>
                          <m:ctrlPr>
                            <a:rPr lang="en-US" sz="1400" i="1">
                              <a:latin typeface="Cambria Math" panose="02040503050406030204" pitchFamily="18" charset="0"/>
                            </a:rPr>
                          </m:ctrlPr>
                        </m:dPr>
                        <m:e>
                          <m:r>
                            <a:rPr lang="en-US" sz="1400" i="1">
                              <a:latin typeface="Cambria Math" panose="02040503050406030204" pitchFamily="18" charset="0"/>
                            </a:rPr>
                            <m:t>𝑡</m:t>
                          </m:r>
                          <m:r>
                            <a:rPr lang="en-US" sz="1400" i="1">
                              <a:latin typeface="Cambria Math" panose="02040503050406030204" pitchFamily="18" charset="0"/>
                            </a:rPr>
                            <m:t>+</m:t>
                          </m:r>
                          <m:r>
                            <a:rPr lang="en-US" sz="1400" i="1">
                              <a:latin typeface="Cambria Math" panose="02040503050406030204" pitchFamily="18" charset="0"/>
                            </a:rPr>
                            <m:t>𝜀</m:t>
                          </m:r>
                        </m:e>
                      </m:d>
                      <m:r>
                        <a:rPr lang="en-US" sz="1400" i="1">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𝑝</m:t>
                          </m:r>
                        </m:e>
                        <m:sup>
                          <m:d>
                            <m:dPr>
                              <m:ctrlPr>
                                <a:rPr lang="en-US" sz="1400" i="1">
                                  <a:latin typeface="Cambria Math" panose="02040503050406030204" pitchFamily="18" charset="0"/>
                                </a:rPr>
                              </m:ctrlPr>
                            </m:dPr>
                            <m:e>
                              <m:r>
                                <a:rPr lang="en-US" sz="1400" i="1">
                                  <a:latin typeface="Cambria Math" panose="02040503050406030204" pitchFamily="18" charset="0"/>
                                </a:rPr>
                                <m:t>𝑘</m:t>
                              </m:r>
                            </m:e>
                          </m:d>
                        </m:sup>
                      </m:sSup>
                      <m:d>
                        <m:dPr>
                          <m:ctrlPr>
                            <a:rPr lang="en-US" sz="1400" i="1">
                              <a:latin typeface="Cambria Math" panose="02040503050406030204" pitchFamily="18" charset="0"/>
                            </a:rPr>
                          </m:ctrlPr>
                        </m:dPr>
                        <m:e>
                          <m:r>
                            <a:rPr lang="en-US" sz="1400" i="1">
                              <a:latin typeface="Cambria Math" panose="02040503050406030204" pitchFamily="18" charset="0"/>
                            </a:rPr>
                            <m:t>𝑡</m:t>
                          </m:r>
                          <m:r>
                            <a:rPr lang="en-US" sz="1400" i="1">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𝜀</m:t>
                              </m:r>
                            </m:num>
                            <m:den>
                              <m:r>
                                <a:rPr lang="en-US" sz="1400" i="1">
                                  <a:latin typeface="Cambria Math" panose="02040503050406030204" pitchFamily="18" charset="0"/>
                                </a:rPr>
                                <m:t>2</m:t>
                              </m:r>
                            </m:den>
                          </m:f>
                        </m:e>
                      </m:d>
                      <m:r>
                        <a:rPr lang="en-US" sz="1400" i="1">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𝜀</m:t>
                          </m:r>
                        </m:num>
                        <m:den>
                          <m:r>
                            <a:rPr lang="en-US" sz="1400" i="1">
                              <a:latin typeface="Cambria Math" panose="02040503050406030204" pitchFamily="18" charset="0"/>
                            </a:rPr>
                            <m:t>2</m:t>
                          </m:r>
                        </m:den>
                      </m:f>
                      <m:r>
                        <a:rPr lang="en-US" sz="1400" i="1">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m:t>
                          </m:r>
                        </m:num>
                        <m:den>
                          <m:r>
                            <a:rPr lang="en-US" sz="1400" i="1">
                              <a:latin typeface="Cambria Math" panose="02040503050406030204" pitchFamily="18" charset="0"/>
                            </a:rPr>
                            <m:t>𝜕</m:t>
                          </m:r>
                          <m:sSup>
                            <m:sSupPr>
                              <m:ctrlPr>
                                <a:rPr lang="en-US" sz="1400" i="1">
                                  <a:latin typeface="Cambria Math" panose="02040503050406030204" pitchFamily="18" charset="0"/>
                                </a:rPr>
                              </m:ctrlPr>
                            </m:sSupPr>
                            <m:e>
                              <m:r>
                                <a:rPr lang="en-US" sz="1400" b="0" i="1" smtClean="0">
                                  <a:latin typeface="Cambria Math" panose="02040503050406030204" pitchFamily="18" charset="0"/>
                                </a:rPr>
                                <m:t>𝑚</m:t>
                              </m:r>
                            </m:e>
                            <m:sup>
                              <m:d>
                                <m:dPr>
                                  <m:ctrlPr>
                                    <a:rPr lang="en-US" sz="1400" i="1">
                                      <a:latin typeface="Cambria Math" panose="02040503050406030204" pitchFamily="18" charset="0"/>
                                    </a:rPr>
                                  </m:ctrlPr>
                                </m:dPr>
                                <m:e>
                                  <m:r>
                                    <a:rPr lang="en-US" sz="1400" i="1">
                                      <a:latin typeface="Cambria Math" panose="02040503050406030204" pitchFamily="18" charset="0"/>
                                    </a:rPr>
                                    <m:t>𝑘</m:t>
                                  </m:r>
                                </m:e>
                              </m:d>
                            </m:sup>
                          </m:sSup>
                        </m:den>
                      </m:f>
                      <m:r>
                        <a:rPr lang="en-US" sz="1400" i="1">
                          <a:latin typeface="Cambria Math" panose="02040503050406030204" pitchFamily="18" charset="0"/>
                        </a:rPr>
                        <m:t>𝑈</m:t>
                      </m:r>
                      <m:d>
                        <m:dPr>
                          <m:ctrlPr>
                            <a:rPr lang="en-US" sz="1400" i="1">
                              <a:latin typeface="Cambria Math" panose="02040503050406030204" pitchFamily="18" charset="0"/>
                            </a:rPr>
                          </m:ctrlPr>
                        </m:dPr>
                        <m:e>
                          <m:sSup>
                            <m:sSupPr>
                              <m:ctrlPr>
                                <a:rPr lang="en-US" sz="1400" i="1">
                                  <a:latin typeface="Cambria Math" panose="02040503050406030204" pitchFamily="18" charset="0"/>
                                </a:rPr>
                              </m:ctrlPr>
                            </m:sSupPr>
                            <m:e>
                              <m:r>
                                <a:rPr lang="en-US" sz="1400" b="0" i="1" smtClean="0">
                                  <a:latin typeface="Cambria Math" panose="02040503050406030204" pitchFamily="18" charset="0"/>
                                </a:rPr>
                                <m:t>𝑚</m:t>
                              </m:r>
                            </m:e>
                            <m:sup>
                              <m:d>
                                <m:dPr>
                                  <m:ctrlPr>
                                    <a:rPr lang="en-US" sz="1400" i="1">
                                      <a:latin typeface="Cambria Math" panose="02040503050406030204" pitchFamily="18" charset="0"/>
                                    </a:rPr>
                                  </m:ctrlPr>
                                </m:dPr>
                                <m:e>
                                  <m:r>
                                    <a:rPr lang="en-US" sz="1400" i="1">
                                      <a:latin typeface="Cambria Math" panose="02040503050406030204" pitchFamily="18" charset="0"/>
                                    </a:rPr>
                                    <m:t>𝑘</m:t>
                                  </m:r>
                                </m:e>
                              </m:d>
                            </m:sup>
                          </m:sSup>
                          <m:d>
                            <m:dPr>
                              <m:ctrlPr>
                                <a:rPr lang="en-US" sz="1400" i="1">
                                  <a:latin typeface="Cambria Math" panose="02040503050406030204" pitchFamily="18" charset="0"/>
                                </a:rPr>
                              </m:ctrlPr>
                            </m:dPr>
                            <m:e>
                              <m:r>
                                <a:rPr lang="en-US" sz="1400" i="1">
                                  <a:latin typeface="Cambria Math" panose="02040503050406030204" pitchFamily="18" charset="0"/>
                                </a:rPr>
                                <m:t>𝑡</m:t>
                              </m:r>
                              <m:r>
                                <a:rPr lang="en-US" sz="1400" i="1">
                                  <a:latin typeface="Cambria Math" panose="02040503050406030204" pitchFamily="18" charset="0"/>
                                </a:rPr>
                                <m:t>+</m:t>
                              </m:r>
                              <m:r>
                                <a:rPr lang="en-US" sz="1400" i="1">
                                  <a:latin typeface="Cambria Math" panose="02040503050406030204" pitchFamily="18" charset="0"/>
                                </a:rPr>
                                <m:t>𝜀</m:t>
                              </m:r>
                            </m:e>
                          </m:d>
                        </m:e>
                      </m:d>
                    </m:oMath>
                  </m:oMathPara>
                </a14:m>
                <a:endParaRPr lang="en-US" sz="1400" dirty="0"/>
              </a:p>
            </p:txBody>
          </p:sp>
        </mc:Choice>
        <mc:Fallback xmlns="">
          <p:sp>
            <p:nvSpPr>
              <p:cNvPr id="3" name="Content Placeholder 2">
                <a:extLst>
                  <a:ext uri="{FF2B5EF4-FFF2-40B4-BE49-F238E27FC236}">
                    <a16:creationId xmlns:a16="http://schemas.microsoft.com/office/drawing/2014/main" id="{A6A4D8FB-38B5-4837-B63E-849E5EE975DF}"/>
                  </a:ext>
                </a:extLst>
              </p:cNvPr>
              <p:cNvSpPr>
                <a:spLocks noGrp="1" noRot="1" noChangeAspect="1" noMove="1" noResize="1" noEditPoints="1" noAdjustHandles="1" noChangeArrowheads="1" noChangeShapeType="1" noTextEdit="1"/>
              </p:cNvSpPr>
              <p:nvPr>
                <p:ph sz="half" idx="1"/>
              </p:nvPr>
            </p:nvSpPr>
            <p:spPr>
              <a:blipFill>
                <a:blip r:embed="rId5"/>
                <a:stretch>
                  <a:fillRect l="-941" t="-430"/>
                </a:stretch>
              </a:blipFill>
            </p:spPr>
            <p:txBody>
              <a:bodyPr/>
              <a:lstStyle/>
              <a:p>
                <a:r>
                  <a:rPr lang="en-US">
                    <a:noFill/>
                  </a:rPr>
                  <a:t> </a:t>
                </a:r>
              </a:p>
            </p:txBody>
          </p:sp>
        </mc:Fallback>
      </mc:AlternateContent>
      <p:pic>
        <p:nvPicPr>
          <p:cNvPr id="10" name="Content Placeholder 9">
            <a:extLst>
              <a:ext uri="{FF2B5EF4-FFF2-40B4-BE49-F238E27FC236}">
                <a16:creationId xmlns:a16="http://schemas.microsoft.com/office/drawing/2014/main" id="{848FFF4C-1824-42F7-B49C-44380F540AC3}"/>
              </a:ext>
            </a:extLst>
          </p:cNvPr>
          <p:cNvPicPr>
            <a:picLocks noGrp="1" noChangeAspect="1"/>
          </p:cNvPicPr>
          <p:nvPr>
            <p:ph sz="half" idx="2"/>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4600" y="2034381"/>
            <a:ext cx="4876800" cy="3657600"/>
          </a:xfrm>
        </p:spPr>
      </p:pic>
      <p:sp>
        <p:nvSpPr>
          <p:cNvPr id="7" name="Title 6">
            <a:extLst>
              <a:ext uri="{FF2B5EF4-FFF2-40B4-BE49-F238E27FC236}">
                <a16:creationId xmlns:a16="http://schemas.microsoft.com/office/drawing/2014/main" id="{F93CE8C8-6A57-47AA-993F-C1C03CBDF180}"/>
              </a:ext>
            </a:extLst>
          </p:cNvPr>
          <p:cNvSpPr>
            <a:spLocks noGrp="1"/>
          </p:cNvSpPr>
          <p:nvPr>
            <p:ph type="title"/>
          </p:nvPr>
        </p:nvSpPr>
        <p:spPr/>
        <p:txBody>
          <a:bodyPr>
            <a:normAutofit/>
          </a:bodyPr>
          <a:lstStyle/>
          <a:p>
            <a:r>
              <a:rPr lang="en-US" dirty="0"/>
              <a:t>Hamiltonian Dynamic</a:t>
            </a:r>
          </a:p>
        </p:txBody>
      </p:sp>
      <p:sp>
        <p:nvSpPr>
          <p:cNvPr id="4" name="Date Placeholder 3">
            <a:extLst>
              <a:ext uri="{FF2B5EF4-FFF2-40B4-BE49-F238E27FC236}">
                <a16:creationId xmlns:a16="http://schemas.microsoft.com/office/drawing/2014/main" id="{0EACFF0C-7C6C-4A6B-932F-829EB8585619}"/>
              </a:ext>
            </a:extLst>
          </p:cNvPr>
          <p:cNvSpPr>
            <a:spLocks noGrp="1"/>
          </p:cNvSpPr>
          <p:nvPr>
            <p:ph type="dt" sz="half" idx="10"/>
          </p:nvPr>
        </p:nvSpPr>
        <p:spPr/>
        <p:txBody>
          <a:bodyPr/>
          <a:lstStyle/>
          <a:p>
            <a:fld id="{D94C4C54-9377-460C-84FF-14D4C7B02EE3}" type="datetime1">
              <a:rPr lang="en-US" smtClean="0"/>
              <a:t>9/22/2019</a:t>
            </a:fld>
            <a:endParaRPr lang="en-US"/>
          </a:p>
        </p:txBody>
      </p:sp>
      <p:sp>
        <p:nvSpPr>
          <p:cNvPr id="5" name="Footer Placeholder 4">
            <a:extLst>
              <a:ext uri="{FF2B5EF4-FFF2-40B4-BE49-F238E27FC236}">
                <a16:creationId xmlns:a16="http://schemas.microsoft.com/office/drawing/2014/main" id="{3A01259D-9D10-43AF-9174-EDBB66218745}"/>
              </a:ext>
            </a:extLst>
          </p:cNvPr>
          <p:cNvSpPr>
            <a:spLocks noGrp="1"/>
          </p:cNvSpPr>
          <p:nvPr>
            <p:ph type="ftr" sz="quarter" idx="11"/>
          </p:nvPr>
        </p:nvSpPr>
        <p:spPr/>
        <p:txBody>
          <a:bodyPr/>
          <a:lstStyle/>
          <a:p>
            <a:r>
              <a:rPr lang="en-US"/>
              <a:t>Qiuyang Shen | Well Logging Lab</a:t>
            </a:r>
          </a:p>
        </p:txBody>
      </p:sp>
      <p:sp>
        <p:nvSpPr>
          <p:cNvPr id="6" name="Slide Number Placeholder 5">
            <a:extLst>
              <a:ext uri="{FF2B5EF4-FFF2-40B4-BE49-F238E27FC236}">
                <a16:creationId xmlns:a16="http://schemas.microsoft.com/office/drawing/2014/main" id="{9E52260A-FE3C-4750-805D-53EE09902144}"/>
              </a:ext>
            </a:extLst>
          </p:cNvPr>
          <p:cNvSpPr>
            <a:spLocks noGrp="1"/>
          </p:cNvSpPr>
          <p:nvPr>
            <p:ph type="sldNum" sz="quarter" idx="12"/>
          </p:nvPr>
        </p:nvSpPr>
        <p:spPr/>
        <p:txBody>
          <a:bodyPr/>
          <a:lstStyle/>
          <a:p>
            <a:fld id="{EFD61C4A-2CBD-4FCB-86E6-73D2C9ACB54E}" type="slidenum">
              <a:rPr lang="en-US" smtClean="0"/>
              <a:t>27</a:t>
            </a:fld>
            <a:endParaRPr lang="en-US"/>
          </a:p>
        </p:txBody>
      </p:sp>
      <p:sp>
        <p:nvSpPr>
          <p:cNvPr id="2" name="TextBox 1">
            <a:extLst>
              <a:ext uri="{FF2B5EF4-FFF2-40B4-BE49-F238E27FC236}">
                <a16:creationId xmlns:a16="http://schemas.microsoft.com/office/drawing/2014/main" id="{3D1605EE-8C8B-41F3-B537-073F72700279}"/>
              </a:ext>
            </a:extLst>
          </p:cNvPr>
          <p:cNvSpPr txBox="1"/>
          <p:nvPr/>
        </p:nvSpPr>
        <p:spPr>
          <a:xfrm>
            <a:off x="9748283" y="5362162"/>
            <a:ext cx="297712" cy="338554"/>
          </a:xfrm>
          <a:prstGeom prst="rect">
            <a:avLst/>
          </a:prstGeom>
          <a:solidFill>
            <a:schemeClr val="bg1"/>
          </a:solidFill>
        </p:spPr>
        <p:txBody>
          <a:bodyPr wrap="square" rtlCol="0">
            <a:spAutoFit/>
          </a:bodyPr>
          <a:lstStyle/>
          <a:p>
            <a:r>
              <a:rPr lang="en-US" sz="1600" dirty="0">
                <a:latin typeface="+mj-lt"/>
              </a:rPr>
              <a:t>m</a:t>
            </a:r>
            <a:endParaRPr lang="en-US" dirty="0">
              <a:latin typeface="+mj-lt"/>
            </a:endParaRPr>
          </a:p>
        </p:txBody>
      </p:sp>
      <p:sp>
        <p:nvSpPr>
          <p:cNvPr id="9" name="TextBox 8">
            <a:extLst>
              <a:ext uri="{FF2B5EF4-FFF2-40B4-BE49-F238E27FC236}">
                <a16:creationId xmlns:a16="http://schemas.microsoft.com/office/drawing/2014/main" id="{56DD073A-ADE5-41FE-BFE5-D5FC50266ED3}"/>
              </a:ext>
            </a:extLst>
          </p:cNvPr>
          <p:cNvSpPr txBox="1"/>
          <p:nvPr/>
        </p:nvSpPr>
        <p:spPr>
          <a:xfrm>
            <a:off x="6664843" y="5713819"/>
            <a:ext cx="5181600" cy="400110"/>
          </a:xfrm>
          <a:prstGeom prst="rect">
            <a:avLst/>
          </a:prstGeom>
          <a:noFill/>
        </p:spPr>
        <p:txBody>
          <a:bodyPr wrap="square" rtlCol="0">
            <a:spAutoFit/>
          </a:bodyPr>
          <a:lstStyle/>
          <a:p>
            <a:r>
              <a:rPr lang="en-US" sz="1000" i="1" dirty="0">
                <a:solidFill>
                  <a:schemeClr val="bg1">
                    <a:lumMod val="65000"/>
                  </a:schemeClr>
                </a:solidFill>
              </a:rPr>
              <a:t>Ref: Simple Harmonic Movement from Physics GIFs @https://gifsdefisica.com/2019/01/23/movimento-harmonico-simples-sistema-massa-mola-2/</a:t>
            </a:r>
          </a:p>
        </p:txBody>
      </p:sp>
      <p:sp>
        <p:nvSpPr>
          <p:cNvPr id="8" name="Oval 7">
            <a:extLst>
              <a:ext uri="{FF2B5EF4-FFF2-40B4-BE49-F238E27FC236}">
                <a16:creationId xmlns:a16="http://schemas.microsoft.com/office/drawing/2014/main" id="{1174826F-4B97-435C-A6AF-14EC0C557B7E}"/>
              </a:ext>
            </a:extLst>
          </p:cNvPr>
          <p:cNvSpPr/>
          <p:nvPr/>
        </p:nvSpPr>
        <p:spPr>
          <a:xfrm>
            <a:off x="1975884" y="4082902"/>
            <a:ext cx="233916" cy="233916"/>
          </a:xfrm>
          <a:prstGeom prst="ellipse">
            <a:avLst/>
          </a:prstGeom>
          <a:noFill/>
          <a:ln w="19050">
            <a:solidFill>
              <a:srgbClr val="C30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1668144-D9F3-497C-B3DB-413F08A7EB03}"/>
              </a:ext>
            </a:extLst>
          </p:cNvPr>
          <p:cNvSpPr txBox="1"/>
          <p:nvPr/>
        </p:nvSpPr>
        <p:spPr>
          <a:xfrm>
            <a:off x="2209800" y="3863181"/>
            <a:ext cx="2264735" cy="307777"/>
          </a:xfrm>
          <a:prstGeom prst="rect">
            <a:avLst/>
          </a:prstGeom>
          <a:noFill/>
        </p:spPr>
        <p:txBody>
          <a:bodyPr wrap="square" rtlCol="0">
            <a:spAutoFit/>
          </a:bodyPr>
          <a:lstStyle/>
          <a:p>
            <a:r>
              <a:rPr lang="en-US" altLang="zh-CN" sz="1400" dirty="0">
                <a:solidFill>
                  <a:srgbClr val="C3092B"/>
                </a:solidFill>
              </a:rPr>
              <a:t>Discretizing step size</a:t>
            </a:r>
            <a:endParaRPr lang="en-US" sz="1400" dirty="0">
              <a:solidFill>
                <a:srgbClr val="C3092B"/>
              </a:solidFill>
            </a:endParaRPr>
          </a:p>
        </p:txBody>
      </p:sp>
    </p:spTree>
    <p:extLst>
      <p:ext uri="{BB962C8B-B14F-4D97-AF65-F5344CB8AC3E}">
        <p14:creationId xmlns:p14="http://schemas.microsoft.com/office/powerpoint/2010/main" val="248760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D7AE64-1059-4381-81B2-68EFF88AC147}"/>
              </a:ext>
            </a:extLst>
          </p:cNvPr>
          <p:cNvSpPr>
            <a:spLocks noGrp="1"/>
          </p:cNvSpPr>
          <p:nvPr>
            <p:ph type="title"/>
          </p:nvPr>
        </p:nvSpPr>
        <p:spPr/>
        <p:txBody>
          <a:bodyPr/>
          <a:lstStyle/>
          <a:p>
            <a:r>
              <a:rPr lang="en-US" dirty="0"/>
              <a:t>Hybrid Monte Carlo</a:t>
            </a:r>
          </a:p>
        </p:txBody>
      </p:sp>
      <mc:AlternateContent xmlns:mc="http://schemas.openxmlformats.org/markup-compatibility/2006" xmlns:a14="http://schemas.microsoft.com/office/drawing/2010/main">
        <mc:Choice Requires="a14">
          <p:sp>
            <p:nvSpPr>
              <p:cNvPr id="9" name="Text Placeholder 8">
                <a:extLst>
                  <a:ext uri="{FF2B5EF4-FFF2-40B4-BE49-F238E27FC236}">
                    <a16:creationId xmlns:a16="http://schemas.microsoft.com/office/drawing/2014/main" id="{B020D71B-98BA-468F-A2E2-44D89D6C4848}"/>
                  </a:ext>
                </a:extLst>
              </p:cNvPr>
              <p:cNvSpPr>
                <a:spLocks noGrp="1"/>
              </p:cNvSpPr>
              <p:nvPr>
                <p:ph type="body" sz="half" idx="2"/>
              </p:nvPr>
            </p:nvSpPr>
            <p:spPr>
              <a:xfrm>
                <a:off x="839788" y="2156260"/>
                <a:ext cx="4640262" cy="3712727"/>
              </a:xfrm>
            </p:spPr>
            <p:txBody>
              <a:bodyPr/>
              <a:lstStyle/>
              <a:p>
                <a:r>
                  <a:rPr lang="en-US" sz="2200" dirty="0"/>
                  <a:t>Now let us build up each components</a:t>
                </a:r>
              </a:p>
              <a:p>
                <a:pPr lvl="1"/>
                <a14:m>
                  <m:oMath xmlns:m="http://schemas.openxmlformats.org/officeDocument/2006/math">
                    <m:r>
                      <a:rPr lang="en-US" sz="2000" i="1">
                        <a:solidFill>
                          <a:srgbClr val="FF0000"/>
                        </a:solidFill>
                        <a:latin typeface="Cambria Math" panose="02040503050406030204" pitchFamily="18" charset="0"/>
                      </a:rPr>
                      <m:t>𝑈</m:t>
                    </m:r>
                    <m:d>
                      <m:dPr>
                        <m:ctrlPr>
                          <a:rPr lang="en-US" sz="2000" i="1">
                            <a:solidFill>
                              <a:srgbClr val="FF0000"/>
                            </a:solidFill>
                            <a:latin typeface="Cambria Math" panose="02040503050406030204" pitchFamily="18" charset="0"/>
                          </a:rPr>
                        </m:ctrlPr>
                      </m:dPr>
                      <m:e>
                        <m:r>
                          <a:rPr lang="en-US" sz="2000" b="1" i="1">
                            <a:solidFill>
                              <a:srgbClr val="FF0000"/>
                            </a:solidFill>
                            <a:latin typeface="Cambria Math" panose="02040503050406030204" pitchFamily="18" charset="0"/>
                          </a:rPr>
                          <m:t>𝒎</m:t>
                        </m:r>
                      </m:e>
                    </m:d>
                  </m:oMath>
                </a14:m>
                <a:r>
                  <a:rPr lang="en-US" sz="2000" dirty="0"/>
                  <a:t>: energy function of model </a:t>
                </a:r>
                <a14:m>
                  <m:oMath xmlns:m="http://schemas.openxmlformats.org/officeDocument/2006/math">
                    <m:r>
                      <a:rPr lang="en-US" sz="2000" b="1" i="1">
                        <a:solidFill>
                          <a:srgbClr val="FF0000"/>
                        </a:solidFill>
                        <a:latin typeface="Cambria Math" panose="02040503050406030204" pitchFamily="18" charset="0"/>
                      </a:rPr>
                      <m:t>𝒎</m:t>
                    </m:r>
                  </m:oMath>
                </a14:m>
                <a:endParaRPr lang="en-US" sz="2000" dirty="0"/>
              </a:p>
              <a:p>
                <a:pPr lvl="1"/>
                <a14:m>
                  <m:oMath xmlns:m="http://schemas.openxmlformats.org/officeDocument/2006/math">
                    <m:r>
                      <a:rPr lang="en-US" sz="2000" i="1">
                        <a:solidFill>
                          <a:srgbClr val="0070C0"/>
                        </a:solidFill>
                        <a:latin typeface="Cambria Math" panose="02040503050406030204" pitchFamily="18" charset="0"/>
                      </a:rPr>
                      <m:t>𝐾</m:t>
                    </m:r>
                    <m:r>
                      <a:rPr lang="en-US" sz="2000" i="1">
                        <a:solidFill>
                          <a:srgbClr val="0070C0"/>
                        </a:solidFill>
                        <a:latin typeface="Cambria Math" panose="02040503050406030204" pitchFamily="18" charset="0"/>
                      </a:rPr>
                      <m:t>(</m:t>
                    </m:r>
                    <m:r>
                      <a:rPr lang="en-US" sz="2000" b="1" i="1">
                        <a:solidFill>
                          <a:srgbClr val="0070C0"/>
                        </a:solidFill>
                        <a:latin typeface="Cambria Math" panose="02040503050406030204" pitchFamily="18" charset="0"/>
                      </a:rPr>
                      <m:t>𝒑</m:t>
                    </m:r>
                    <m:r>
                      <a:rPr lang="en-US" sz="2000" i="1">
                        <a:solidFill>
                          <a:srgbClr val="0070C0"/>
                        </a:solidFill>
                        <a:latin typeface="Cambria Math" panose="02040503050406030204" pitchFamily="18" charset="0"/>
                      </a:rPr>
                      <m:t>)</m:t>
                    </m:r>
                  </m:oMath>
                </a14:m>
                <a:r>
                  <a:rPr lang="en-US" sz="2000" dirty="0"/>
                  <a:t>: energy function of auxiliary </a:t>
                </a:r>
                <a14:m>
                  <m:oMath xmlns:m="http://schemas.openxmlformats.org/officeDocument/2006/math">
                    <m:r>
                      <a:rPr lang="en-US" sz="2000" b="1" i="1">
                        <a:solidFill>
                          <a:srgbClr val="0070C0"/>
                        </a:solidFill>
                        <a:latin typeface="Cambria Math" panose="02040503050406030204" pitchFamily="18" charset="0"/>
                      </a:rPr>
                      <m:t>𝒑</m:t>
                    </m:r>
                  </m:oMath>
                </a14:m>
                <a:endParaRPr lang="en-US" sz="2000" dirty="0"/>
              </a:p>
              <a:p>
                <a:pPr marL="1257300" lvl="2" indent="-342900">
                  <a:buFont typeface="Arial" panose="020B0604020202020204" pitchFamily="34" charset="0"/>
                  <a:buChar char="•"/>
                </a:pPr>
                <a14:m>
                  <m:oMath xmlns:m="http://schemas.openxmlformats.org/officeDocument/2006/math">
                    <m:r>
                      <a:rPr lang="en-US" sz="2000" b="1" i="1">
                        <a:solidFill>
                          <a:srgbClr val="0070C0"/>
                        </a:solidFill>
                        <a:latin typeface="Cambria Math" panose="02040503050406030204" pitchFamily="18" charset="0"/>
                        <a:ea typeface="Cambria Math" panose="02040503050406030204" pitchFamily="18" charset="0"/>
                      </a:rPr>
                      <m:t>𝒑</m:t>
                    </m:r>
                    <m:r>
                      <a:rPr lang="en-US" sz="2000" b="1"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𝒩</m:t>
                    </m:r>
                    <m:r>
                      <a:rPr lang="en-US" sz="2000" i="1">
                        <a:latin typeface="Cambria Math" panose="02040503050406030204" pitchFamily="18" charset="0"/>
                        <a:ea typeface="Cambria Math" panose="02040503050406030204" pitchFamily="18" charset="0"/>
                      </a:rPr>
                      <m:t>(0,</m:t>
                    </m:r>
                    <m:r>
                      <a:rPr lang="en-US" sz="2000" i="1">
                        <a:latin typeface="Cambria Math" panose="02040503050406030204" pitchFamily="18" charset="0"/>
                        <a:ea typeface="Cambria Math" panose="02040503050406030204" pitchFamily="18" charset="0"/>
                      </a:rPr>
                      <m:t>𝐼</m:t>
                    </m:r>
                    <m:r>
                      <a:rPr lang="en-US" sz="2000" i="1">
                        <a:latin typeface="Cambria Math" panose="02040503050406030204" pitchFamily="18" charset="0"/>
                        <a:ea typeface="Cambria Math" panose="02040503050406030204" pitchFamily="18" charset="0"/>
                      </a:rPr>
                      <m:t>)</m:t>
                    </m:r>
                  </m:oMath>
                </a14:m>
                <a:r>
                  <a:rPr lang="en-US" sz="2000" dirty="0"/>
                  <a:t> </a:t>
                </a:r>
              </a:p>
              <a:p>
                <a:pPr marL="1257300" lvl="2" indent="-342900">
                  <a:buFont typeface="Arial" panose="020B0604020202020204" pitchFamily="34" charset="0"/>
                  <a:buChar char="•"/>
                </a:pPr>
                <a14:m>
                  <m:oMath xmlns:m="http://schemas.openxmlformats.org/officeDocument/2006/math">
                    <m:r>
                      <a:rPr lang="en-US" sz="2000" i="1">
                        <a:solidFill>
                          <a:srgbClr val="0070C0"/>
                        </a:solidFill>
                        <a:latin typeface="Cambria Math" panose="02040503050406030204" pitchFamily="18" charset="0"/>
                        <a:ea typeface="Cambria Math" panose="02040503050406030204" pitchFamily="18" charset="0"/>
                      </a:rPr>
                      <m:t>𝐾</m:t>
                    </m:r>
                    <m:d>
                      <m:dPr>
                        <m:ctrlPr>
                          <a:rPr lang="en-US" sz="2000" i="1">
                            <a:solidFill>
                              <a:srgbClr val="0070C0"/>
                            </a:solidFill>
                            <a:latin typeface="Cambria Math" panose="02040503050406030204" pitchFamily="18" charset="0"/>
                            <a:ea typeface="Cambria Math" panose="02040503050406030204" pitchFamily="18" charset="0"/>
                          </a:rPr>
                        </m:ctrlPr>
                      </m:dPr>
                      <m:e>
                        <m:r>
                          <a:rPr lang="en-US" sz="2000" b="1" i="1">
                            <a:solidFill>
                              <a:srgbClr val="0070C0"/>
                            </a:solidFill>
                            <a:latin typeface="Cambria Math" panose="02040503050406030204" pitchFamily="18" charset="0"/>
                            <a:ea typeface="Cambria Math" panose="02040503050406030204" pitchFamily="18" charset="0"/>
                          </a:rPr>
                          <m:t>𝒑</m:t>
                        </m:r>
                      </m:e>
                    </m:d>
                    <m:r>
                      <a:rPr lang="en-US" sz="2000" i="1">
                        <a:solidFill>
                          <a:srgbClr val="0070C0"/>
                        </a:solidFill>
                        <a:latin typeface="Cambria Math" panose="02040503050406030204" pitchFamily="18" charset="0"/>
                        <a:ea typeface="Cambria Math" panose="02040503050406030204" pitchFamily="18" charset="0"/>
                      </a:rPr>
                      <m:t>=</m:t>
                    </m:r>
                    <m:f>
                      <m:fPr>
                        <m:ctrlPr>
                          <a:rPr lang="en-US" sz="2000" i="1">
                            <a:solidFill>
                              <a:srgbClr val="0070C0"/>
                            </a:solidFill>
                            <a:latin typeface="Cambria Math" panose="02040503050406030204" pitchFamily="18" charset="0"/>
                            <a:ea typeface="Cambria Math" panose="02040503050406030204" pitchFamily="18" charset="0"/>
                          </a:rPr>
                        </m:ctrlPr>
                      </m:fPr>
                      <m:num>
                        <m:r>
                          <a:rPr lang="en-US" sz="2000" i="1">
                            <a:solidFill>
                              <a:srgbClr val="0070C0"/>
                            </a:solidFill>
                            <a:latin typeface="Cambria Math" panose="02040503050406030204" pitchFamily="18" charset="0"/>
                            <a:ea typeface="Cambria Math" panose="02040503050406030204" pitchFamily="18" charset="0"/>
                          </a:rPr>
                          <m:t>1</m:t>
                        </m:r>
                      </m:num>
                      <m:den>
                        <m:r>
                          <a:rPr lang="en-US" sz="2000" i="1">
                            <a:solidFill>
                              <a:srgbClr val="0070C0"/>
                            </a:solidFill>
                            <a:latin typeface="Cambria Math" panose="02040503050406030204" pitchFamily="18" charset="0"/>
                            <a:ea typeface="Cambria Math" panose="02040503050406030204" pitchFamily="18" charset="0"/>
                          </a:rPr>
                          <m:t>2</m:t>
                        </m:r>
                      </m:den>
                    </m:f>
                    <m:sSup>
                      <m:sSupPr>
                        <m:ctrlPr>
                          <a:rPr lang="en-US" sz="2000" i="1">
                            <a:solidFill>
                              <a:srgbClr val="0070C0"/>
                            </a:solidFill>
                            <a:latin typeface="Cambria Math" panose="02040503050406030204" pitchFamily="18" charset="0"/>
                            <a:ea typeface="Cambria Math" panose="02040503050406030204" pitchFamily="18" charset="0"/>
                          </a:rPr>
                        </m:ctrlPr>
                      </m:sSupPr>
                      <m:e>
                        <m:r>
                          <a:rPr lang="en-US" sz="2000" b="1" i="1">
                            <a:solidFill>
                              <a:srgbClr val="0070C0"/>
                            </a:solidFill>
                            <a:latin typeface="Cambria Math" panose="02040503050406030204" pitchFamily="18" charset="0"/>
                            <a:ea typeface="Cambria Math" panose="02040503050406030204" pitchFamily="18" charset="0"/>
                          </a:rPr>
                          <m:t>𝒑</m:t>
                        </m:r>
                      </m:e>
                      <m:sup>
                        <m:r>
                          <a:rPr lang="en-US" sz="2000" i="1">
                            <a:solidFill>
                              <a:srgbClr val="0070C0"/>
                            </a:solidFill>
                            <a:latin typeface="Cambria Math" panose="02040503050406030204" pitchFamily="18" charset="0"/>
                            <a:ea typeface="Cambria Math" panose="02040503050406030204" pitchFamily="18" charset="0"/>
                          </a:rPr>
                          <m:t>𝑇</m:t>
                        </m:r>
                      </m:sup>
                    </m:sSup>
                    <m:r>
                      <a:rPr lang="en-US" sz="2000" b="1" i="1">
                        <a:solidFill>
                          <a:srgbClr val="0070C0"/>
                        </a:solidFill>
                        <a:latin typeface="Cambria Math" panose="02040503050406030204" pitchFamily="18" charset="0"/>
                        <a:ea typeface="Cambria Math" panose="02040503050406030204" pitchFamily="18" charset="0"/>
                      </a:rPr>
                      <m:t>𝒑</m:t>
                    </m:r>
                  </m:oMath>
                </a14:m>
                <a:endParaRPr lang="en-US" sz="2000" dirty="0">
                  <a:solidFill>
                    <a:srgbClr val="0070C0"/>
                  </a:solidFill>
                </a:endParaRPr>
              </a:p>
              <a:p>
                <a:endParaRPr lang="en-US" sz="1600" dirty="0">
                  <a:solidFill>
                    <a:srgbClr val="0070C0"/>
                  </a:solidFill>
                </a:endParaRPr>
              </a:p>
              <a:p>
                <a:r>
                  <a:rPr lang="en-US" sz="2200" dirty="0"/>
                  <a:t>Connect energy function with PDF</a:t>
                </a:r>
              </a:p>
              <a:p>
                <a:r>
                  <a:rPr lang="en-US" dirty="0"/>
                  <a:t> 	</a:t>
                </a:r>
                <a14:m>
                  <m:oMath xmlns:m="http://schemas.openxmlformats.org/officeDocument/2006/math">
                    <m:r>
                      <a:rPr lang="en-US" i="1" smtClean="0">
                        <a:latin typeface="Cambria Math" panose="02040503050406030204" pitchFamily="18" charset="0"/>
                      </a:rPr>
                      <m:t>𝑈</m:t>
                    </m:r>
                    <m:d>
                      <m:dPr>
                        <m:ctrlPr>
                          <a:rPr lang="en-US" b="0" i="1" smtClean="0">
                            <a:latin typeface="Cambria Math" panose="02040503050406030204" pitchFamily="18" charset="0"/>
                          </a:rPr>
                        </m:ctrlPr>
                      </m:dPr>
                      <m:e>
                        <m:r>
                          <a:rPr lang="en-US" b="1" i="1" smtClean="0">
                            <a:latin typeface="Cambria Math" panose="02040503050406030204" pitchFamily="18" charset="0"/>
                          </a:rPr>
                          <m:t>𝒎</m:t>
                        </m:r>
                      </m:e>
                    </m:d>
                    <m:r>
                      <a:rPr lang="en-US" b="0" i="1" smtClean="0">
                        <a:latin typeface="Cambria Math" panose="02040503050406030204" pitchFamily="18" charset="0"/>
                      </a:rPr>
                      <m:t>=−</m:t>
                    </m:r>
                    <m:r>
                      <m:rPr>
                        <m:sty m:val="p"/>
                      </m:rPr>
                      <a:rPr lang="en-US" b="0" i="0" smtClean="0">
                        <a:latin typeface="Cambria Math" panose="02040503050406030204" pitchFamily="18" charset="0"/>
                      </a:rPr>
                      <m:t>log</m:t>
                    </m:r>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r>
                      <a:rPr lang="en-US" b="1" i="1" smtClean="0">
                        <a:latin typeface="Cambria Math" panose="02040503050406030204" pitchFamily="18" charset="0"/>
                      </a:rPr>
                      <m:t>𝒎</m:t>
                    </m:r>
                    <m:r>
                      <a:rPr lang="en-US" b="0" i="1" smtClean="0">
                        <a:latin typeface="Cambria Math" panose="02040503050406030204" pitchFamily="18" charset="0"/>
                      </a:rPr>
                      <m:t>|</m:t>
                    </m:r>
                    <m:r>
                      <a:rPr lang="en-US" b="1" i="1" smtClean="0">
                        <a:latin typeface="Cambria Math" panose="02040503050406030204" pitchFamily="18" charset="0"/>
                      </a:rPr>
                      <m:t>𝒅</m:t>
                    </m:r>
                    <m:r>
                      <a:rPr lang="en-US" b="0" i="1" smtClean="0">
                        <a:latin typeface="Cambria Math" panose="02040503050406030204" pitchFamily="18" charset="0"/>
                      </a:rPr>
                      <m:t>))</m:t>
                    </m:r>
                  </m:oMath>
                </a14:m>
                <a:endParaRPr lang="en-US" dirty="0"/>
              </a:p>
              <a:p>
                <a:endParaRPr lang="en-US" dirty="0"/>
              </a:p>
            </p:txBody>
          </p:sp>
        </mc:Choice>
        <mc:Fallback xmlns="">
          <p:sp>
            <p:nvSpPr>
              <p:cNvPr id="9" name="Text Placeholder 8">
                <a:extLst>
                  <a:ext uri="{FF2B5EF4-FFF2-40B4-BE49-F238E27FC236}">
                    <a16:creationId xmlns:a16="http://schemas.microsoft.com/office/drawing/2014/main" id="{B020D71B-98BA-468F-A2E2-44D89D6C4848}"/>
                  </a:ext>
                </a:extLst>
              </p:cNvPr>
              <p:cNvSpPr>
                <a:spLocks noGrp="1" noRot="1" noChangeAspect="1" noMove="1" noResize="1" noEditPoints="1" noAdjustHandles="1" noChangeArrowheads="1" noChangeShapeType="1" noTextEdit="1"/>
              </p:cNvSpPr>
              <p:nvPr>
                <p:ph type="body" sz="half" idx="2"/>
              </p:nvPr>
            </p:nvSpPr>
            <p:spPr>
              <a:xfrm>
                <a:off x="839788" y="2156260"/>
                <a:ext cx="4640262" cy="3712727"/>
              </a:xfrm>
              <a:blipFill>
                <a:blip r:embed="rId4"/>
                <a:stretch>
                  <a:fillRect l="-1708" t="-2135"/>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B3727E36-5B62-459C-B7AC-6016D4D4340D}"/>
              </a:ext>
            </a:extLst>
          </p:cNvPr>
          <p:cNvSpPr>
            <a:spLocks noGrp="1"/>
          </p:cNvSpPr>
          <p:nvPr>
            <p:ph type="dt" sz="half" idx="10"/>
          </p:nvPr>
        </p:nvSpPr>
        <p:spPr/>
        <p:txBody>
          <a:bodyPr/>
          <a:lstStyle/>
          <a:p>
            <a:fld id="{45EBCB34-9CBE-4291-9569-95687ABBBD50}" type="datetime1">
              <a:rPr lang="en-US" smtClean="0"/>
              <a:t>9/22/2019</a:t>
            </a:fld>
            <a:endParaRPr lang="en-US"/>
          </a:p>
        </p:txBody>
      </p:sp>
      <p:sp>
        <p:nvSpPr>
          <p:cNvPr id="6" name="Slide Number Placeholder 5">
            <a:extLst>
              <a:ext uri="{FF2B5EF4-FFF2-40B4-BE49-F238E27FC236}">
                <a16:creationId xmlns:a16="http://schemas.microsoft.com/office/drawing/2014/main" id="{89326371-0F98-4FB8-AD3A-D3413B3A6FDC}"/>
              </a:ext>
            </a:extLst>
          </p:cNvPr>
          <p:cNvSpPr>
            <a:spLocks noGrp="1"/>
          </p:cNvSpPr>
          <p:nvPr>
            <p:ph type="sldNum" sz="quarter" idx="12"/>
          </p:nvPr>
        </p:nvSpPr>
        <p:spPr/>
        <p:txBody>
          <a:bodyPr/>
          <a:lstStyle/>
          <a:p>
            <a:fld id="{5DAD2D5A-63D4-4764-812C-7B8BDA2C77FC}" type="slidenum">
              <a:rPr lang="en-US" smtClean="0"/>
              <a:t>28</a:t>
            </a:fld>
            <a:endParaRPr lang="en-US"/>
          </a:p>
        </p:txBody>
      </p:sp>
      <p:pic>
        <p:nvPicPr>
          <p:cNvPr id="4" name="Picture 3">
            <a:extLst>
              <a:ext uri="{FF2B5EF4-FFF2-40B4-BE49-F238E27FC236}">
                <a16:creationId xmlns:a16="http://schemas.microsoft.com/office/drawing/2014/main" id="{58AF154E-E944-46FF-B7E9-8A9522A9A388}"/>
              </a:ext>
            </a:extLst>
          </p:cNvPr>
          <p:cNvPicPr>
            <a:picLocks noChangeAspect="1"/>
          </p:cNvPicPr>
          <p:nvPr/>
        </p:nvPicPr>
        <p:blipFill>
          <a:blip r:embed="rId5"/>
          <a:stretch>
            <a:fillRect/>
          </a:stretch>
        </p:blipFill>
        <p:spPr>
          <a:xfrm>
            <a:off x="5611023" y="0"/>
            <a:ext cx="6580977" cy="6858000"/>
          </a:xfrm>
          <a:prstGeom prst="rect">
            <a:avLst/>
          </a:prstGeom>
        </p:spPr>
      </p:pic>
    </p:spTree>
    <p:extLst>
      <p:ext uri="{BB962C8B-B14F-4D97-AF65-F5344CB8AC3E}">
        <p14:creationId xmlns:p14="http://schemas.microsoft.com/office/powerpoint/2010/main" val="331125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D7AE64-1059-4381-81B2-68EFF88AC147}"/>
              </a:ext>
            </a:extLst>
          </p:cNvPr>
          <p:cNvSpPr>
            <a:spLocks noGrp="1"/>
          </p:cNvSpPr>
          <p:nvPr>
            <p:ph type="title"/>
          </p:nvPr>
        </p:nvSpPr>
        <p:spPr>
          <a:xfrm>
            <a:off x="839788" y="457200"/>
            <a:ext cx="4246849" cy="673100"/>
          </a:xfrm>
        </p:spPr>
        <p:txBody>
          <a:bodyPr/>
          <a:lstStyle/>
          <a:p>
            <a:r>
              <a:rPr lang="en-US" dirty="0"/>
              <a:t>Hybrid Monte Carlo</a:t>
            </a:r>
          </a:p>
        </p:txBody>
      </p:sp>
      <p:sp>
        <p:nvSpPr>
          <p:cNvPr id="5" name="Date Placeholder 4">
            <a:extLst>
              <a:ext uri="{FF2B5EF4-FFF2-40B4-BE49-F238E27FC236}">
                <a16:creationId xmlns:a16="http://schemas.microsoft.com/office/drawing/2014/main" id="{B3727E36-5B62-459C-B7AC-6016D4D4340D}"/>
              </a:ext>
            </a:extLst>
          </p:cNvPr>
          <p:cNvSpPr>
            <a:spLocks noGrp="1"/>
          </p:cNvSpPr>
          <p:nvPr>
            <p:ph type="dt" sz="half" idx="10"/>
          </p:nvPr>
        </p:nvSpPr>
        <p:spPr/>
        <p:txBody>
          <a:bodyPr/>
          <a:lstStyle/>
          <a:p>
            <a:fld id="{45EBCB34-9CBE-4291-9569-95687ABBBD50}" type="datetime1">
              <a:rPr lang="en-US" smtClean="0"/>
              <a:t>9/22/2019</a:t>
            </a:fld>
            <a:endParaRPr lang="en-US"/>
          </a:p>
        </p:txBody>
      </p:sp>
      <p:sp>
        <p:nvSpPr>
          <p:cNvPr id="6" name="Slide Number Placeholder 5">
            <a:extLst>
              <a:ext uri="{FF2B5EF4-FFF2-40B4-BE49-F238E27FC236}">
                <a16:creationId xmlns:a16="http://schemas.microsoft.com/office/drawing/2014/main" id="{89326371-0F98-4FB8-AD3A-D3413B3A6FDC}"/>
              </a:ext>
            </a:extLst>
          </p:cNvPr>
          <p:cNvSpPr>
            <a:spLocks noGrp="1"/>
          </p:cNvSpPr>
          <p:nvPr>
            <p:ph type="sldNum" sz="quarter" idx="12"/>
          </p:nvPr>
        </p:nvSpPr>
        <p:spPr/>
        <p:txBody>
          <a:bodyPr/>
          <a:lstStyle/>
          <a:p>
            <a:fld id="{5DAD2D5A-63D4-4764-812C-7B8BDA2C77FC}" type="slidenum">
              <a:rPr lang="en-US" smtClean="0"/>
              <a:t>29</a:t>
            </a:fld>
            <a:endParaRPr lang="en-US"/>
          </a:p>
        </p:txBody>
      </p:sp>
      <p:sp>
        <p:nvSpPr>
          <p:cNvPr id="11" name="TextBox 10">
            <a:extLst>
              <a:ext uri="{FF2B5EF4-FFF2-40B4-BE49-F238E27FC236}">
                <a16:creationId xmlns:a16="http://schemas.microsoft.com/office/drawing/2014/main" id="{2CEBDC1C-028E-4C76-88B0-C674C24F099A}"/>
              </a:ext>
            </a:extLst>
          </p:cNvPr>
          <p:cNvSpPr txBox="1"/>
          <p:nvPr/>
        </p:nvSpPr>
        <p:spPr>
          <a:xfrm>
            <a:off x="1645496" y="1415521"/>
            <a:ext cx="1985888" cy="452046"/>
          </a:xfrm>
          <a:prstGeom prst="rect">
            <a:avLst/>
          </a:prstGeom>
          <a:noFill/>
          <a:ln w="12700" cap="flat">
            <a:solidFill>
              <a:schemeClr val="bg1">
                <a:lumMod val="85000"/>
              </a:schemeClr>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2000" dirty="0">
                <a:solidFill>
                  <a:schemeClr val="bg1">
                    <a:lumMod val="50000"/>
                  </a:schemeClr>
                </a:solidFill>
                <a:sym typeface="Helvetica Neue Light"/>
              </a:rPr>
              <a:t>Current sample</a:t>
            </a:r>
          </a:p>
        </p:txBody>
      </p:sp>
      <p:sp>
        <p:nvSpPr>
          <p:cNvPr id="12" name="Rectangle: Rounded Corners 11">
            <a:extLst>
              <a:ext uri="{FF2B5EF4-FFF2-40B4-BE49-F238E27FC236}">
                <a16:creationId xmlns:a16="http://schemas.microsoft.com/office/drawing/2014/main" id="{F05BA9D6-4ADB-4117-903F-16EC21323943}"/>
              </a:ext>
            </a:extLst>
          </p:cNvPr>
          <p:cNvSpPr/>
          <p:nvPr/>
        </p:nvSpPr>
        <p:spPr>
          <a:xfrm>
            <a:off x="1063775" y="2328533"/>
            <a:ext cx="3149330" cy="840655"/>
          </a:xfrm>
          <a:prstGeom prst="roundRect">
            <a:avLst/>
          </a:prstGeom>
          <a:noFill/>
          <a:ln w="28575" cap="flat">
            <a:solidFill>
              <a:srgbClr val="7B142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2000" dirty="0">
                <a:solidFill>
                  <a:srgbClr val="C3092B"/>
                </a:solidFill>
              </a:rPr>
              <a:t>Leapfrog simulation of Hamiltonian dynamic</a:t>
            </a:r>
            <a:endParaRPr lang="en-US" sz="2000" dirty="0">
              <a:solidFill>
                <a:srgbClr val="C3092B"/>
              </a:solidFill>
              <a:sym typeface="Helvetica Neue Light"/>
            </a:endParaRPr>
          </a:p>
        </p:txBody>
      </p:sp>
      <p:cxnSp>
        <p:nvCxnSpPr>
          <p:cNvPr id="13" name="Straight Arrow Connector 12">
            <a:extLst>
              <a:ext uri="{FF2B5EF4-FFF2-40B4-BE49-F238E27FC236}">
                <a16:creationId xmlns:a16="http://schemas.microsoft.com/office/drawing/2014/main" id="{B9004902-744B-4B4E-A774-E21D50A3E217}"/>
              </a:ext>
            </a:extLst>
          </p:cNvPr>
          <p:cNvCxnSpPr>
            <a:cxnSpLocks/>
            <a:stCxn id="11" idx="2"/>
            <a:endCxn id="12" idx="0"/>
          </p:cNvCxnSpPr>
          <p:nvPr/>
        </p:nvCxnSpPr>
        <p:spPr>
          <a:xfrm>
            <a:off x="2638440" y="1867567"/>
            <a:ext cx="0" cy="460966"/>
          </a:xfrm>
          <a:prstGeom prst="straightConnector1">
            <a:avLst/>
          </a:prstGeom>
          <a:noFill/>
          <a:ln w="28575" cap="flat">
            <a:solidFill>
              <a:srgbClr val="7B1423"/>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6B7D3DFF-B21C-4222-B98E-744724BD77DF}"/>
              </a:ext>
            </a:extLst>
          </p:cNvPr>
          <p:cNvSpPr txBox="1"/>
          <p:nvPr/>
        </p:nvSpPr>
        <p:spPr>
          <a:xfrm>
            <a:off x="2023139" y="3669324"/>
            <a:ext cx="1230602" cy="452046"/>
          </a:xfrm>
          <a:prstGeom prst="rect">
            <a:avLst/>
          </a:prstGeom>
          <a:noFill/>
          <a:ln w="12700" cap="flat">
            <a:solidFill>
              <a:schemeClr val="bg2">
                <a:lumMod val="90000"/>
              </a:schemeClr>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2000" dirty="0">
                <a:solidFill>
                  <a:schemeClr val="tx1">
                    <a:lumMod val="50000"/>
                    <a:lumOff val="50000"/>
                  </a:schemeClr>
                </a:solidFill>
              </a:rPr>
              <a:t>Candidate</a:t>
            </a:r>
            <a:endParaRPr lang="en-US" sz="2000" dirty="0">
              <a:solidFill>
                <a:schemeClr val="tx1">
                  <a:lumMod val="50000"/>
                  <a:lumOff val="50000"/>
                </a:schemeClr>
              </a:solidFill>
              <a:sym typeface="Helvetica Neue Light"/>
            </a:endParaRPr>
          </a:p>
        </p:txBody>
      </p:sp>
      <p:sp>
        <p:nvSpPr>
          <p:cNvPr id="15" name="Rectangle: Rounded Corners 14">
            <a:extLst>
              <a:ext uri="{FF2B5EF4-FFF2-40B4-BE49-F238E27FC236}">
                <a16:creationId xmlns:a16="http://schemas.microsoft.com/office/drawing/2014/main" id="{D33A4BAC-5759-45EB-A4A4-6937149742CA}"/>
              </a:ext>
            </a:extLst>
          </p:cNvPr>
          <p:cNvSpPr/>
          <p:nvPr/>
        </p:nvSpPr>
        <p:spPr>
          <a:xfrm>
            <a:off x="1466639" y="4560326"/>
            <a:ext cx="2343597" cy="500136"/>
          </a:xfrm>
          <a:prstGeom prst="roundRect">
            <a:avLst/>
          </a:prstGeom>
          <a:noFill/>
          <a:ln w="28575" cap="flat">
            <a:solidFill>
              <a:srgbClr val="7B142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2000" dirty="0">
                <a:solidFill>
                  <a:srgbClr val="C3092B"/>
                </a:solidFill>
              </a:rPr>
              <a:t>MH accepting rule</a:t>
            </a:r>
            <a:endParaRPr lang="en-US" sz="2000" dirty="0">
              <a:solidFill>
                <a:srgbClr val="C3092B"/>
              </a:solidFill>
              <a:sym typeface="Helvetica Neue Light"/>
            </a:endParaRPr>
          </a:p>
        </p:txBody>
      </p:sp>
      <p:sp>
        <p:nvSpPr>
          <p:cNvPr id="16" name="TextBox 15">
            <a:extLst>
              <a:ext uri="{FF2B5EF4-FFF2-40B4-BE49-F238E27FC236}">
                <a16:creationId xmlns:a16="http://schemas.microsoft.com/office/drawing/2014/main" id="{D1C5C8CE-1E56-414D-8EEB-9C0275DD2658}"/>
              </a:ext>
            </a:extLst>
          </p:cNvPr>
          <p:cNvSpPr txBox="1"/>
          <p:nvPr/>
        </p:nvSpPr>
        <p:spPr>
          <a:xfrm>
            <a:off x="1779476" y="5499418"/>
            <a:ext cx="1717925" cy="452046"/>
          </a:xfrm>
          <a:prstGeom prst="rect">
            <a:avLst/>
          </a:prstGeom>
          <a:noFill/>
          <a:ln w="12700" cap="flat">
            <a:solidFill>
              <a:schemeClr val="bg2">
                <a:lumMod val="90000"/>
              </a:schemeClr>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2000" dirty="0">
                <a:solidFill>
                  <a:srgbClr val="C3092B"/>
                </a:solidFill>
              </a:rPr>
              <a:t>New sample</a:t>
            </a:r>
            <a:endParaRPr lang="en-US" sz="2000" dirty="0">
              <a:solidFill>
                <a:srgbClr val="C3092B"/>
              </a:solidFill>
              <a:sym typeface="Helvetica Neue Light"/>
            </a:endParaRPr>
          </a:p>
        </p:txBody>
      </p:sp>
      <p:cxnSp>
        <p:nvCxnSpPr>
          <p:cNvPr id="17" name="Straight Arrow Connector 16">
            <a:extLst>
              <a:ext uri="{FF2B5EF4-FFF2-40B4-BE49-F238E27FC236}">
                <a16:creationId xmlns:a16="http://schemas.microsoft.com/office/drawing/2014/main" id="{DC89B661-04DC-4664-BA58-860CC9D36291}"/>
              </a:ext>
            </a:extLst>
          </p:cNvPr>
          <p:cNvCxnSpPr>
            <a:cxnSpLocks/>
            <a:stCxn id="12" idx="2"/>
            <a:endCxn id="14" idx="0"/>
          </p:cNvCxnSpPr>
          <p:nvPr/>
        </p:nvCxnSpPr>
        <p:spPr>
          <a:xfrm>
            <a:off x="2638440" y="3169188"/>
            <a:ext cx="0" cy="500136"/>
          </a:xfrm>
          <a:prstGeom prst="straightConnector1">
            <a:avLst/>
          </a:prstGeom>
          <a:noFill/>
          <a:ln w="28575" cap="flat">
            <a:solidFill>
              <a:srgbClr val="7B1423"/>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8" name="Straight Arrow Connector 17">
            <a:extLst>
              <a:ext uri="{FF2B5EF4-FFF2-40B4-BE49-F238E27FC236}">
                <a16:creationId xmlns:a16="http://schemas.microsoft.com/office/drawing/2014/main" id="{00294760-E128-42BB-801C-BEFACF76AAA1}"/>
              </a:ext>
            </a:extLst>
          </p:cNvPr>
          <p:cNvCxnSpPr>
            <a:cxnSpLocks/>
            <a:stCxn id="14" idx="2"/>
            <a:endCxn id="15" idx="0"/>
          </p:cNvCxnSpPr>
          <p:nvPr/>
        </p:nvCxnSpPr>
        <p:spPr>
          <a:xfrm flipH="1">
            <a:off x="2638438" y="4121370"/>
            <a:ext cx="2" cy="438956"/>
          </a:xfrm>
          <a:prstGeom prst="straightConnector1">
            <a:avLst/>
          </a:prstGeom>
          <a:noFill/>
          <a:ln w="28575" cap="flat">
            <a:solidFill>
              <a:srgbClr val="7B1423"/>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7F67D92E-9D2E-4A23-9498-1054CA10BB44}"/>
              </a:ext>
            </a:extLst>
          </p:cNvPr>
          <p:cNvCxnSpPr>
            <a:cxnSpLocks/>
            <a:stCxn id="15" idx="2"/>
            <a:endCxn id="16" idx="0"/>
          </p:cNvCxnSpPr>
          <p:nvPr/>
        </p:nvCxnSpPr>
        <p:spPr>
          <a:xfrm>
            <a:off x="2638438" y="5060462"/>
            <a:ext cx="1" cy="438956"/>
          </a:xfrm>
          <a:prstGeom prst="straightConnector1">
            <a:avLst/>
          </a:prstGeom>
          <a:noFill/>
          <a:ln w="28575" cap="flat">
            <a:solidFill>
              <a:srgbClr val="7B1423"/>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 name="Content Placeholder 2">
            <a:extLst>
              <a:ext uri="{FF2B5EF4-FFF2-40B4-BE49-F238E27FC236}">
                <a16:creationId xmlns:a16="http://schemas.microsoft.com/office/drawing/2014/main" id="{9154830F-46D3-439C-9BAE-7865AC012EDE}"/>
              </a:ext>
            </a:extLst>
          </p:cNvPr>
          <p:cNvSpPr>
            <a:spLocks noGrp="1"/>
          </p:cNvSpPr>
          <p:nvPr>
            <p:ph idx="1"/>
          </p:nvPr>
        </p:nvSpPr>
        <p:spPr/>
        <p:txBody>
          <a:bodyPr/>
          <a:lstStyle/>
          <a:p>
            <a:endParaRPr lang="en-US"/>
          </a:p>
        </p:txBody>
      </p:sp>
      <p:pic>
        <p:nvPicPr>
          <p:cNvPr id="20" name="Picture 19">
            <a:extLst>
              <a:ext uri="{FF2B5EF4-FFF2-40B4-BE49-F238E27FC236}">
                <a16:creationId xmlns:a16="http://schemas.microsoft.com/office/drawing/2014/main" id="{91BF1DAF-77CB-496B-A794-2A46FB43B3FC}"/>
              </a:ext>
            </a:extLst>
          </p:cNvPr>
          <p:cNvPicPr>
            <a:picLocks noChangeAspect="1"/>
          </p:cNvPicPr>
          <p:nvPr/>
        </p:nvPicPr>
        <p:blipFill>
          <a:blip r:embed="rId2"/>
          <a:stretch>
            <a:fillRect/>
          </a:stretch>
        </p:blipFill>
        <p:spPr>
          <a:xfrm>
            <a:off x="5611023" y="0"/>
            <a:ext cx="6580977" cy="6858000"/>
          </a:xfrm>
          <a:prstGeom prst="rect">
            <a:avLst/>
          </a:prstGeom>
        </p:spPr>
      </p:pic>
    </p:spTree>
    <p:extLst>
      <p:ext uri="{BB962C8B-B14F-4D97-AF65-F5344CB8AC3E}">
        <p14:creationId xmlns:p14="http://schemas.microsoft.com/office/powerpoint/2010/main" val="3035857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par>
                                <p:cTn id="25" presetID="22" presetClass="entr" presetSubtype="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344C48C-CC13-4E34-BD74-6269451A837D}"/>
              </a:ext>
            </a:extLst>
          </p:cNvPr>
          <p:cNvSpPr>
            <a:spLocks noGrp="1"/>
          </p:cNvSpPr>
          <p:nvPr>
            <p:ph type="title"/>
          </p:nvPr>
        </p:nvSpPr>
        <p:spPr/>
        <p:txBody>
          <a:bodyPr/>
          <a:lstStyle/>
          <a:p>
            <a:r>
              <a:rPr lang="en-US" dirty="0"/>
              <a:t>Outline</a:t>
            </a:r>
          </a:p>
        </p:txBody>
      </p:sp>
      <p:sp>
        <p:nvSpPr>
          <p:cNvPr id="5" name="Content Placeholder 4">
            <a:extLst>
              <a:ext uri="{FF2B5EF4-FFF2-40B4-BE49-F238E27FC236}">
                <a16:creationId xmlns:a16="http://schemas.microsoft.com/office/drawing/2014/main" id="{04C248F6-13EF-4EFC-9426-E48DD7F70CB4}"/>
              </a:ext>
            </a:extLst>
          </p:cNvPr>
          <p:cNvSpPr>
            <a:spLocks noGrp="1"/>
          </p:cNvSpPr>
          <p:nvPr>
            <p:ph idx="1"/>
          </p:nvPr>
        </p:nvSpPr>
        <p:spPr>
          <a:xfrm>
            <a:off x="669738" y="1318758"/>
            <a:ext cx="8469284" cy="5174355"/>
          </a:xfrm>
        </p:spPr>
        <p:txBody>
          <a:bodyPr>
            <a:normAutofit/>
          </a:bodyPr>
          <a:lstStyle/>
          <a:p>
            <a:r>
              <a:rPr lang="en-US" sz="2500" dirty="0"/>
              <a:t>Introduction</a:t>
            </a:r>
          </a:p>
          <a:p>
            <a:pPr lvl="1"/>
            <a:r>
              <a:rPr lang="en-US" sz="2100" dirty="0"/>
              <a:t>Research background</a:t>
            </a:r>
          </a:p>
          <a:p>
            <a:pPr lvl="1"/>
            <a:r>
              <a:rPr lang="en-US" sz="2100" dirty="0"/>
              <a:t>Dissertation scope: motivations and contributions</a:t>
            </a:r>
          </a:p>
          <a:p>
            <a:r>
              <a:rPr lang="en-US" sz="2500" dirty="0"/>
              <a:t>Bayesian statistical inversion</a:t>
            </a:r>
          </a:p>
          <a:p>
            <a:pPr lvl="1"/>
            <a:r>
              <a:rPr lang="en-US" sz="2100" dirty="0"/>
              <a:t>Bayesian inference and sampling methods</a:t>
            </a:r>
          </a:p>
          <a:p>
            <a:pPr lvl="1"/>
            <a:r>
              <a:rPr lang="en-US" sz="2100" dirty="0"/>
              <a:t>A hybrid sampling scheme</a:t>
            </a:r>
          </a:p>
          <a:p>
            <a:pPr lvl="1"/>
            <a:r>
              <a:rPr lang="en-US" sz="2100" dirty="0"/>
              <a:t>Self-parameterizing method: trans-dimensional MCMC</a:t>
            </a:r>
          </a:p>
          <a:p>
            <a:pPr lvl="1"/>
            <a:r>
              <a:rPr lang="en-US" sz="2100" dirty="0"/>
              <a:t>Accelerate Bayesian inference: tempering method</a:t>
            </a:r>
          </a:p>
          <a:p>
            <a:r>
              <a:rPr lang="en-US" sz="2500" dirty="0"/>
              <a:t>Future works</a:t>
            </a:r>
          </a:p>
          <a:p>
            <a:pPr lvl="1"/>
            <a:r>
              <a:rPr lang="en-US" sz="2100" dirty="0"/>
              <a:t>Hierarchical Bayesian modeling</a:t>
            </a:r>
          </a:p>
          <a:p>
            <a:pPr lvl="1"/>
            <a:r>
              <a:rPr lang="en-US" sz="2100" dirty="0"/>
              <a:t>2D inverse modeling</a:t>
            </a:r>
          </a:p>
          <a:p>
            <a:pPr lvl="1"/>
            <a:r>
              <a:rPr lang="en-US" sz="2100" dirty="0"/>
              <a:t>Deep-learning assisted statistical inversion</a:t>
            </a:r>
          </a:p>
          <a:p>
            <a:r>
              <a:rPr lang="en-US" sz="2500" dirty="0"/>
              <a:t>Conclusions</a:t>
            </a:r>
          </a:p>
        </p:txBody>
      </p:sp>
      <p:sp>
        <p:nvSpPr>
          <p:cNvPr id="15" name="Slide Number Placeholder 14">
            <a:extLst>
              <a:ext uri="{FF2B5EF4-FFF2-40B4-BE49-F238E27FC236}">
                <a16:creationId xmlns:a16="http://schemas.microsoft.com/office/drawing/2014/main" id="{9754F59C-7E3B-44D0-93B8-3B238FD333BD}"/>
              </a:ext>
            </a:extLst>
          </p:cNvPr>
          <p:cNvSpPr>
            <a:spLocks noGrp="1"/>
          </p:cNvSpPr>
          <p:nvPr>
            <p:ph type="sldNum" sz="quarter" idx="12"/>
          </p:nvPr>
        </p:nvSpPr>
        <p:spPr/>
        <p:txBody>
          <a:bodyPr/>
          <a:lstStyle/>
          <a:p>
            <a:fld id="{5DAD2D5A-63D4-4764-812C-7B8BDA2C77FC}" type="slidenum">
              <a:rPr lang="en-US" smtClean="0"/>
              <a:t>3</a:t>
            </a:fld>
            <a:endParaRPr lang="en-US" dirty="0"/>
          </a:p>
        </p:txBody>
      </p:sp>
    </p:spTree>
    <p:extLst>
      <p:ext uri="{BB962C8B-B14F-4D97-AF65-F5344CB8AC3E}">
        <p14:creationId xmlns:p14="http://schemas.microsoft.com/office/powerpoint/2010/main" val="3890807151"/>
      </p:ext>
    </p:extLst>
  </p:cSld>
  <p:clrMapOvr>
    <a:masterClrMapping/>
  </p:clrMapOvr>
  <mc:AlternateContent xmlns:mc="http://schemas.openxmlformats.org/markup-compatibility/2006" xmlns:p14="http://schemas.microsoft.com/office/powerpoint/2010/main">
    <mc:Choice Requires="p14">
      <p:transition spd="slow" p14:dur="8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0261F-D057-4EF0-B6C7-1C8886CC290C}"/>
              </a:ext>
            </a:extLst>
          </p:cNvPr>
          <p:cNvSpPr>
            <a:spLocks noGrp="1"/>
          </p:cNvSpPr>
          <p:nvPr>
            <p:ph type="title"/>
          </p:nvPr>
        </p:nvSpPr>
        <p:spPr>
          <a:xfrm>
            <a:off x="839788" y="457200"/>
            <a:ext cx="4246849" cy="679450"/>
          </a:xfrm>
        </p:spPr>
        <p:txBody>
          <a:bodyPr/>
          <a:lstStyle/>
          <a:p>
            <a:r>
              <a:rPr lang="en-US" dirty="0"/>
              <a:t>Simulation example</a:t>
            </a:r>
          </a:p>
        </p:txBody>
      </p:sp>
      <p:sp>
        <p:nvSpPr>
          <p:cNvPr id="5" name="Date Placeholder 4">
            <a:extLst>
              <a:ext uri="{FF2B5EF4-FFF2-40B4-BE49-F238E27FC236}">
                <a16:creationId xmlns:a16="http://schemas.microsoft.com/office/drawing/2014/main" id="{0197D292-7B42-4120-AAAC-1F9AF5BA198F}"/>
              </a:ext>
            </a:extLst>
          </p:cNvPr>
          <p:cNvSpPr>
            <a:spLocks noGrp="1"/>
          </p:cNvSpPr>
          <p:nvPr>
            <p:ph type="dt" sz="half" idx="10"/>
          </p:nvPr>
        </p:nvSpPr>
        <p:spPr/>
        <p:txBody>
          <a:bodyPr/>
          <a:lstStyle/>
          <a:p>
            <a:fld id="{50619C4D-50D6-46CB-BEF0-65DFD2781507}" type="datetime1">
              <a:rPr lang="en-US" smtClean="0"/>
              <a:t>9/22/2019</a:t>
            </a:fld>
            <a:endParaRPr lang="en-US"/>
          </a:p>
        </p:txBody>
      </p:sp>
      <p:sp>
        <p:nvSpPr>
          <p:cNvPr id="6" name="Slide Number Placeholder 5">
            <a:extLst>
              <a:ext uri="{FF2B5EF4-FFF2-40B4-BE49-F238E27FC236}">
                <a16:creationId xmlns:a16="http://schemas.microsoft.com/office/drawing/2014/main" id="{80103903-3DC9-4940-B3CD-E9CFB975AF0D}"/>
              </a:ext>
            </a:extLst>
          </p:cNvPr>
          <p:cNvSpPr>
            <a:spLocks noGrp="1"/>
          </p:cNvSpPr>
          <p:nvPr>
            <p:ph type="sldNum" sz="quarter" idx="12"/>
          </p:nvPr>
        </p:nvSpPr>
        <p:spPr/>
        <p:txBody>
          <a:bodyPr/>
          <a:lstStyle/>
          <a:p>
            <a:fld id="{5DAD2D5A-63D4-4764-812C-7B8BDA2C77FC}" type="slidenum">
              <a:rPr lang="en-US" smtClean="0"/>
              <a:t>30</a:t>
            </a:fld>
            <a:endParaRPr lang="en-US"/>
          </a:p>
        </p:txBody>
      </p:sp>
      <p:pic>
        <p:nvPicPr>
          <p:cNvPr id="7" name="Picture 6">
            <a:extLst>
              <a:ext uri="{FF2B5EF4-FFF2-40B4-BE49-F238E27FC236}">
                <a16:creationId xmlns:a16="http://schemas.microsoft.com/office/drawing/2014/main" id="{874CAD9F-27F1-4C24-8C32-3B65E16844F3}"/>
              </a:ext>
            </a:extLst>
          </p:cNvPr>
          <p:cNvPicPr>
            <a:picLocks noChangeAspect="1"/>
          </p:cNvPicPr>
          <p:nvPr/>
        </p:nvPicPr>
        <p:blipFill>
          <a:blip r:embed="rId2"/>
          <a:stretch>
            <a:fillRect/>
          </a:stretch>
        </p:blipFill>
        <p:spPr>
          <a:xfrm>
            <a:off x="492144" y="1911942"/>
            <a:ext cx="4975876" cy="2939818"/>
          </a:xfrm>
          <a:prstGeom prst="rect">
            <a:avLst/>
          </a:prstGeom>
        </p:spPr>
      </p:pic>
      <p:sp>
        <p:nvSpPr>
          <p:cNvPr id="8" name="Arrow: Right 7">
            <a:extLst>
              <a:ext uri="{FF2B5EF4-FFF2-40B4-BE49-F238E27FC236}">
                <a16:creationId xmlns:a16="http://schemas.microsoft.com/office/drawing/2014/main" id="{35E86CEF-534A-419F-95B6-D76E76A9A5EF}"/>
              </a:ext>
            </a:extLst>
          </p:cNvPr>
          <p:cNvSpPr/>
          <p:nvPr/>
        </p:nvSpPr>
        <p:spPr>
          <a:xfrm rot="2690635">
            <a:off x="987383" y="3989621"/>
            <a:ext cx="1289050" cy="342900"/>
          </a:xfrm>
          <a:prstGeom prst="rightArrow">
            <a:avLst/>
          </a:prstGeom>
          <a:solidFill>
            <a:srgbClr val="C30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8B99525-2ED1-444A-BF93-3BA940EAD5BE}"/>
              </a:ext>
            </a:extLst>
          </p:cNvPr>
          <p:cNvSpPr>
            <a:spLocks noGrp="1"/>
          </p:cNvSpPr>
          <p:nvPr>
            <p:ph type="body" sz="half" idx="2"/>
          </p:nvPr>
        </p:nvSpPr>
        <p:spPr>
          <a:xfrm>
            <a:off x="844751" y="1205886"/>
            <a:ext cx="4716462" cy="636820"/>
          </a:xfrm>
          <a:noFill/>
        </p:spPr>
        <p:txBody>
          <a:bodyPr>
            <a:normAutofit lnSpcReduction="10000"/>
          </a:bodyPr>
          <a:lstStyle/>
          <a:p>
            <a:r>
              <a:rPr lang="en-US" dirty="0"/>
              <a:t>Sampling efficiency compared to random-walk MCMC. </a:t>
            </a:r>
          </a:p>
        </p:txBody>
      </p:sp>
      <p:sp>
        <p:nvSpPr>
          <p:cNvPr id="9" name="TextBox 8">
            <a:extLst>
              <a:ext uri="{FF2B5EF4-FFF2-40B4-BE49-F238E27FC236}">
                <a16:creationId xmlns:a16="http://schemas.microsoft.com/office/drawing/2014/main" id="{1FEF7C3E-FB49-411D-BACC-24877E4D49D4}"/>
              </a:ext>
            </a:extLst>
          </p:cNvPr>
          <p:cNvSpPr txBox="1"/>
          <p:nvPr/>
        </p:nvSpPr>
        <p:spPr>
          <a:xfrm>
            <a:off x="984250" y="4851760"/>
            <a:ext cx="4229100" cy="923330"/>
          </a:xfrm>
          <a:prstGeom prst="rect">
            <a:avLst/>
          </a:prstGeom>
          <a:noFill/>
        </p:spPr>
        <p:txBody>
          <a:bodyPr wrap="square" rtlCol="0">
            <a:spAutoFit/>
          </a:bodyPr>
          <a:lstStyle/>
          <a:p>
            <a:r>
              <a:rPr lang="en-US" dirty="0"/>
              <a:t>The gradient information drifts HMC sampler to the region where the acceptance rate is much higher</a:t>
            </a:r>
          </a:p>
        </p:txBody>
      </p:sp>
      <p:pic>
        <p:nvPicPr>
          <p:cNvPr id="10" name="Picture 9">
            <a:extLst>
              <a:ext uri="{FF2B5EF4-FFF2-40B4-BE49-F238E27FC236}">
                <a16:creationId xmlns:a16="http://schemas.microsoft.com/office/drawing/2014/main" id="{DF47EC09-D162-475E-ADE5-8E945DA15545}"/>
              </a:ext>
            </a:extLst>
          </p:cNvPr>
          <p:cNvPicPr>
            <a:picLocks noChangeAspect="1"/>
          </p:cNvPicPr>
          <p:nvPr/>
        </p:nvPicPr>
        <p:blipFill rotWithShape="1">
          <a:blip r:embed="rId3"/>
          <a:srcRect b="8378"/>
          <a:stretch/>
        </p:blipFill>
        <p:spPr>
          <a:xfrm>
            <a:off x="6096000" y="796925"/>
            <a:ext cx="5552507" cy="4878388"/>
          </a:xfrm>
          <a:prstGeom prst="rect">
            <a:avLst/>
          </a:prstGeom>
        </p:spPr>
      </p:pic>
      <p:sp>
        <p:nvSpPr>
          <p:cNvPr id="11" name="TextBox 10">
            <a:extLst>
              <a:ext uri="{FF2B5EF4-FFF2-40B4-BE49-F238E27FC236}">
                <a16:creationId xmlns:a16="http://schemas.microsoft.com/office/drawing/2014/main" id="{A6D322AA-542D-4867-9ED6-F8E0E4D40AA4}"/>
              </a:ext>
            </a:extLst>
          </p:cNvPr>
          <p:cNvSpPr txBox="1"/>
          <p:nvPr/>
        </p:nvSpPr>
        <p:spPr>
          <a:xfrm>
            <a:off x="5775223" y="5775090"/>
            <a:ext cx="5908777" cy="369332"/>
          </a:xfrm>
          <a:prstGeom prst="rect">
            <a:avLst/>
          </a:prstGeom>
          <a:noFill/>
        </p:spPr>
        <p:txBody>
          <a:bodyPr wrap="square" rtlCol="0">
            <a:spAutoFit/>
          </a:bodyPr>
          <a:lstStyle/>
          <a:p>
            <a:r>
              <a:rPr lang="en-US" dirty="0"/>
              <a:t>A comparison of using deterministic method with Hybrid MC</a:t>
            </a:r>
          </a:p>
        </p:txBody>
      </p:sp>
    </p:spTree>
    <p:extLst>
      <p:ext uri="{BB962C8B-B14F-4D97-AF65-F5344CB8AC3E}">
        <p14:creationId xmlns:p14="http://schemas.microsoft.com/office/powerpoint/2010/main" val="1556077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248F6-13EF-4EFC-9426-E48DD7F70CB4}"/>
              </a:ext>
            </a:extLst>
          </p:cNvPr>
          <p:cNvSpPr>
            <a:spLocks noGrp="1"/>
          </p:cNvSpPr>
          <p:nvPr>
            <p:ph sz="quarter" idx="18"/>
          </p:nvPr>
        </p:nvSpPr>
        <p:spPr>
          <a:xfrm>
            <a:off x="252661" y="2443462"/>
            <a:ext cx="4284063" cy="599476"/>
          </a:xfrm>
        </p:spPr>
        <p:txBody>
          <a:bodyPr>
            <a:normAutofit/>
          </a:bodyPr>
          <a:lstStyle/>
          <a:p>
            <a:r>
              <a:rPr lang="en-US" sz="2500" dirty="0"/>
              <a:t>Statistical Inversion</a:t>
            </a:r>
          </a:p>
        </p:txBody>
      </p:sp>
      <p:sp>
        <p:nvSpPr>
          <p:cNvPr id="6" name="Content Placeholder 5">
            <a:extLst>
              <a:ext uri="{FF2B5EF4-FFF2-40B4-BE49-F238E27FC236}">
                <a16:creationId xmlns:a16="http://schemas.microsoft.com/office/drawing/2014/main" id="{CA6FC4B3-A132-40F4-BCBE-52024BF2ACC2}"/>
              </a:ext>
            </a:extLst>
          </p:cNvPr>
          <p:cNvSpPr>
            <a:spLocks noGrp="1"/>
          </p:cNvSpPr>
          <p:nvPr>
            <p:ph sz="quarter" idx="19"/>
          </p:nvPr>
        </p:nvSpPr>
        <p:spPr>
          <a:xfrm>
            <a:off x="252661" y="3357862"/>
            <a:ext cx="4284063" cy="599476"/>
          </a:xfrm>
        </p:spPr>
        <p:txBody>
          <a:bodyPr>
            <a:noAutofit/>
          </a:bodyPr>
          <a:lstStyle/>
          <a:p>
            <a:r>
              <a:rPr lang="en-US" sz="2500" dirty="0"/>
              <a:t>Future Works</a:t>
            </a:r>
          </a:p>
        </p:txBody>
      </p:sp>
      <p:sp>
        <p:nvSpPr>
          <p:cNvPr id="7" name="Content Placeholder 6">
            <a:extLst>
              <a:ext uri="{FF2B5EF4-FFF2-40B4-BE49-F238E27FC236}">
                <a16:creationId xmlns:a16="http://schemas.microsoft.com/office/drawing/2014/main" id="{7272820B-CB38-4B02-9D5A-BBEA70554664}"/>
              </a:ext>
            </a:extLst>
          </p:cNvPr>
          <p:cNvSpPr>
            <a:spLocks noGrp="1"/>
          </p:cNvSpPr>
          <p:nvPr>
            <p:ph sz="quarter" idx="20"/>
          </p:nvPr>
        </p:nvSpPr>
        <p:spPr/>
        <p:txBody>
          <a:bodyPr>
            <a:normAutofit/>
          </a:bodyPr>
          <a:lstStyle/>
          <a:p>
            <a:r>
              <a:rPr lang="en-US" sz="2500" dirty="0"/>
              <a:t>Introduction</a:t>
            </a:r>
          </a:p>
        </p:txBody>
      </p:sp>
      <p:sp>
        <p:nvSpPr>
          <p:cNvPr id="8" name="Content Placeholder 7">
            <a:extLst>
              <a:ext uri="{FF2B5EF4-FFF2-40B4-BE49-F238E27FC236}">
                <a16:creationId xmlns:a16="http://schemas.microsoft.com/office/drawing/2014/main" id="{1CDFBE0D-79F4-4F36-B10E-B03E6AF5104F}"/>
              </a:ext>
            </a:extLst>
          </p:cNvPr>
          <p:cNvSpPr>
            <a:spLocks noGrp="1"/>
          </p:cNvSpPr>
          <p:nvPr>
            <p:ph sz="quarter" idx="21"/>
          </p:nvPr>
        </p:nvSpPr>
        <p:spPr/>
        <p:txBody>
          <a:bodyPr>
            <a:normAutofit/>
          </a:bodyPr>
          <a:lstStyle/>
          <a:p>
            <a:r>
              <a:rPr lang="en-US" sz="2500" dirty="0"/>
              <a:t>Conclusions</a:t>
            </a:r>
          </a:p>
        </p:txBody>
      </p:sp>
      <p:sp>
        <p:nvSpPr>
          <p:cNvPr id="9" name="Content Placeholder 8">
            <a:extLst>
              <a:ext uri="{FF2B5EF4-FFF2-40B4-BE49-F238E27FC236}">
                <a16:creationId xmlns:a16="http://schemas.microsoft.com/office/drawing/2014/main" id="{4D878DEE-660F-4D93-AB3A-4B48AA2B5517}"/>
              </a:ext>
            </a:extLst>
          </p:cNvPr>
          <p:cNvSpPr>
            <a:spLocks noGrp="1"/>
          </p:cNvSpPr>
          <p:nvPr>
            <p:ph sz="quarter" idx="22"/>
          </p:nvPr>
        </p:nvSpPr>
        <p:spPr/>
        <p:txBody>
          <a:bodyPr/>
          <a:lstStyle/>
          <a:p>
            <a:pPr marL="0" indent="0">
              <a:buNone/>
            </a:pPr>
            <a:r>
              <a:rPr lang="en-US" dirty="0"/>
              <a:t> </a:t>
            </a:r>
          </a:p>
        </p:txBody>
      </p:sp>
      <p:sp>
        <p:nvSpPr>
          <p:cNvPr id="10" name="Content Placeholder 9">
            <a:extLst>
              <a:ext uri="{FF2B5EF4-FFF2-40B4-BE49-F238E27FC236}">
                <a16:creationId xmlns:a16="http://schemas.microsoft.com/office/drawing/2014/main" id="{26BF0C0B-2229-4D50-B990-030BA716BDAB}"/>
              </a:ext>
            </a:extLst>
          </p:cNvPr>
          <p:cNvSpPr>
            <a:spLocks noGrp="1"/>
          </p:cNvSpPr>
          <p:nvPr>
            <p:ph sz="quarter" idx="23"/>
          </p:nvPr>
        </p:nvSpPr>
        <p:spPr/>
        <p:txBody>
          <a:bodyPr/>
          <a:lstStyle/>
          <a:p>
            <a:r>
              <a:rPr lang="en-US" b="1" dirty="0"/>
              <a:t>Outline</a:t>
            </a:r>
          </a:p>
        </p:txBody>
      </p:sp>
      <p:sp>
        <p:nvSpPr>
          <p:cNvPr id="15" name="Slide Number Placeholder 14">
            <a:extLst>
              <a:ext uri="{FF2B5EF4-FFF2-40B4-BE49-F238E27FC236}">
                <a16:creationId xmlns:a16="http://schemas.microsoft.com/office/drawing/2014/main" id="{9754F59C-7E3B-44D0-93B8-3B238FD333BD}"/>
              </a:ext>
            </a:extLst>
          </p:cNvPr>
          <p:cNvSpPr>
            <a:spLocks noGrp="1"/>
          </p:cNvSpPr>
          <p:nvPr>
            <p:ph type="sldNum" sz="quarter" idx="12"/>
          </p:nvPr>
        </p:nvSpPr>
        <p:spPr/>
        <p:txBody>
          <a:bodyPr/>
          <a:lstStyle/>
          <a:p>
            <a:fld id="{5DAD2D5A-63D4-4764-812C-7B8BDA2C77FC}" type="slidenum">
              <a:rPr lang="en-US" smtClean="0"/>
              <a:t>31</a:t>
            </a:fld>
            <a:endParaRPr lang="en-US" dirty="0"/>
          </a:p>
        </p:txBody>
      </p:sp>
      <p:sp>
        <p:nvSpPr>
          <p:cNvPr id="12" name="Content Placeholder 5">
            <a:extLst>
              <a:ext uri="{FF2B5EF4-FFF2-40B4-BE49-F238E27FC236}">
                <a16:creationId xmlns:a16="http://schemas.microsoft.com/office/drawing/2014/main" id="{665BDE25-044E-4C3C-AA04-204E74319292}"/>
              </a:ext>
            </a:extLst>
          </p:cNvPr>
          <p:cNvSpPr txBox="1">
            <a:spLocks/>
          </p:cNvSpPr>
          <p:nvPr/>
        </p:nvSpPr>
        <p:spPr>
          <a:xfrm>
            <a:off x="252660" y="3357862"/>
            <a:ext cx="4284063" cy="599476"/>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Future Works</a:t>
            </a:r>
          </a:p>
        </p:txBody>
      </p:sp>
      <p:sp>
        <p:nvSpPr>
          <p:cNvPr id="16" name="Content Placeholder 7">
            <a:extLst>
              <a:ext uri="{FF2B5EF4-FFF2-40B4-BE49-F238E27FC236}">
                <a16:creationId xmlns:a16="http://schemas.microsoft.com/office/drawing/2014/main" id="{F31E1706-5033-460C-B0B5-B29E38404713}"/>
              </a:ext>
            </a:extLst>
          </p:cNvPr>
          <p:cNvSpPr txBox="1">
            <a:spLocks/>
          </p:cNvSpPr>
          <p:nvPr/>
        </p:nvSpPr>
        <p:spPr>
          <a:xfrm>
            <a:off x="252660" y="4272262"/>
            <a:ext cx="4284063" cy="599476"/>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Conclusions</a:t>
            </a:r>
          </a:p>
        </p:txBody>
      </p:sp>
      <p:sp>
        <p:nvSpPr>
          <p:cNvPr id="17" name="Content Placeholder 13">
            <a:extLst>
              <a:ext uri="{FF2B5EF4-FFF2-40B4-BE49-F238E27FC236}">
                <a16:creationId xmlns:a16="http://schemas.microsoft.com/office/drawing/2014/main" id="{910DEAB2-34D9-47AB-97A6-2B203338D267}"/>
              </a:ext>
            </a:extLst>
          </p:cNvPr>
          <p:cNvSpPr txBox="1">
            <a:spLocks/>
          </p:cNvSpPr>
          <p:nvPr/>
        </p:nvSpPr>
        <p:spPr>
          <a:xfrm>
            <a:off x="5452054" y="1529063"/>
            <a:ext cx="6574846" cy="44784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Bayesian inference and sampling methods</a:t>
            </a:r>
          </a:p>
          <a:p>
            <a:pPr lvl="1"/>
            <a:r>
              <a:rPr lang="en-US" sz="1600" dirty="0"/>
              <a:t>Bayesian inference</a:t>
            </a:r>
          </a:p>
          <a:p>
            <a:pPr lvl="1"/>
            <a:r>
              <a:rPr lang="en-US" sz="1600" dirty="0"/>
              <a:t>Markov chain Monte Carlo method</a:t>
            </a:r>
          </a:p>
          <a:p>
            <a:pPr lvl="1"/>
            <a:r>
              <a:rPr lang="en-US" sz="1600" dirty="0"/>
              <a:t>Metropolis-Hastings algorithm</a:t>
            </a:r>
          </a:p>
          <a:p>
            <a:r>
              <a:rPr lang="en-US" sz="2000" dirty="0"/>
              <a:t>Beyond random-walk: a hybrid Monte Carlo</a:t>
            </a:r>
          </a:p>
          <a:p>
            <a:pPr lvl="1"/>
            <a:r>
              <a:rPr lang="en-US" sz="1600" dirty="0"/>
              <a:t>Hamiltonian dynamic</a:t>
            </a:r>
          </a:p>
          <a:p>
            <a:pPr lvl="1"/>
            <a:r>
              <a:rPr lang="en-US" sz="1600" dirty="0"/>
              <a:t>Hybrid Monte Carlo sampling</a:t>
            </a:r>
          </a:p>
          <a:p>
            <a:r>
              <a:rPr lang="en-US" sz="2000" dirty="0"/>
              <a:t>Self-parameterizing method: trans-dimensional MCMC</a:t>
            </a:r>
          </a:p>
          <a:p>
            <a:pPr lvl="1"/>
            <a:r>
              <a:rPr lang="en-US" sz="1600" dirty="0"/>
              <a:t>Reversible-jump MCMC</a:t>
            </a:r>
          </a:p>
          <a:p>
            <a:pPr lvl="1"/>
            <a:r>
              <a:rPr lang="en-US" sz="1600" dirty="0"/>
              <a:t>Birth-death simulation</a:t>
            </a:r>
          </a:p>
          <a:p>
            <a:r>
              <a:rPr lang="en-US" sz="2000" dirty="0"/>
              <a:t>Accelerate Bayesian inference: tempering method</a:t>
            </a:r>
          </a:p>
          <a:p>
            <a:pPr lvl="1"/>
            <a:r>
              <a:rPr lang="en-US" sz="1600" dirty="0"/>
              <a:t>Optimization and probabilistic function</a:t>
            </a:r>
          </a:p>
          <a:p>
            <a:pPr lvl="1"/>
            <a:r>
              <a:rPr lang="en-US" sz="1600" dirty="0"/>
              <a:t>Parallel tempering method</a:t>
            </a:r>
          </a:p>
        </p:txBody>
      </p:sp>
      <p:sp>
        <p:nvSpPr>
          <p:cNvPr id="13" name="Content Placeholder 6">
            <a:extLst>
              <a:ext uri="{FF2B5EF4-FFF2-40B4-BE49-F238E27FC236}">
                <a16:creationId xmlns:a16="http://schemas.microsoft.com/office/drawing/2014/main" id="{264849BF-D387-46BD-9A17-72CB9C74B501}"/>
              </a:ext>
            </a:extLst>
          </p:cNvPr>
          <p:cNvSpPr txBox="1">
            <a:spLocks/>
          </p:cNvSpPr>
          <p:nvPr/>
        </p:nvSpPr>
        <p:spPr>
          <a:xfrm>
            <a:off x="252660" y="1529062"/>
            <a:ext cx="4284063" cy="599476"/>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Introduction</a:t>
            </a:r>
          </a:p>
        </p:txBody>
      </p:sp>
    </p:spTree>
    <p:extLst>
      <p:ext uri="{BB962C8B-B14F-4D97-AF65-F5344CB8AC3E}">
        <p14:creationId xmlns:p14="http://schemas.microsoft.com/office/powerpoint/2010/main" val="382549791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childTnLst>
                          </p:cTn>
                        </p:par>
                        <p:par>
                          <p:cTn id="14" fill="hold">
                            <p:stCondLst>
                              <p:cond delay="500"/>
                            </p:stCondLst>
                            <p:childTnLst>
                              <p:par>
                                <p:cTn id="15" presetID="6" presetClass="emph" presetSubtype="0" fill="hold" nodeType="afterEffect">
                                  <p:stCondLst>
                                    <p:cond delay="0"/>
                                  </p:stCondLst>
                                  <p:childTnLst>
                                    <p:animScale>
                                      <p:cBhvr>
                                        <p:cTn id="16" dur="1000" fill="hold"/>
                                        <p:tgtEl>
                                          <p:spTgt spid="5">
                                            <p:txEl>
                                              <p:pRg st="0" end="0"/>
                                            </p:txEl>
                                          </p:spTgt>
                                        </p:tgtEl>
                                      </p:cBhvr>
                                      <p:by x="150000" y="150000"/>
                                    </p:animScale>
                                  </p:childTnLst>
                                </p:cTn>
                              </p:par>
                            </p:childTnLst>
                          </p:cTn>
                        </p:par>
                        <p:par>
                          <p:cTn id="17" fill="hold">
                            <p:stCondLst>
                              <p:cond delay="1500"/>
                            </p:stCondLst>
                            <p:childTnLst>
                              <p:par>
                                <p:cTn id="18" presetID="15" presetClass="emph" presetSubtype="0" nodeType="afterEffect">
                                  <p:stCondLst>
                                    <p:cond delay="0"/>
                                  </p:stCondLst>
                                  <p:iterate type="lt">
                                    <p:tmAbs val="25"/>
                                  </p:iterate>
                                  <p:childTnLst>
                                    <p:set>
                                      <p:cBhvr override="childStyle">
                                        <p:cTn id="19" dur="indefinite"/>
                                        <p:tgtEl>
                                          <p:spTgt spid="17">
                                            <p:txEl>
                                              <p:pRg st="7" end="7"/>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D84FED-1F8E-4BEC-9536-8A215C0A0463}"/>
              </a:ext>
            </a:extLst>
          </p:cNvPr>
          <p:cNvSpPr>
            <a:spLocks noGrp="1"/>
          </p:cNvSpPr>
          <p:nvPr>
            <p:ph type="title"/>
          </p:nvPr>
        </p:nvSpPr>
        <p:spPr/>
        <p:txBody>
          <a:bodyPr/>
          <a:lstStyle/>
          <a:p>
            <a:r>
              <a:rPr lang="en-US" dirty="0"/>
              <a:t>Trans-dimensional MCMC method</a:t>
            </a:r>
          </a:p>
        </p:txBody>
      </p:sp>
      <p:sp>
        <p:nvSpPr>
          <p:cNvPr id="8" name="Text Placeholder 7">
            <a:extLst>
              <a:ext uri="{FF2B5EF4-FFF2-40B4-BE49-F238E27FC236}">
                <a16:creationId xmlns:a16="http://schemas.microsoft.com/office/drawing/2014/main" id="{E35989F5-A2F2-4D69-B7AD-1CC91AC6FC09}"/>
              </a:ext>
            </a:extLst>
          </p:cNvPr>
          <p:cNvSpPr>
            <a:spLocks noGrp="1"/>
          </p:cNvSpPr>
          <p:nvPr>
            <p:ph type="body" sz="half" idx="2"/>
          </p:nvPr>
        </p:nvSpPr>
        <p:spPr>
          <a:xfrm>
            <a:off x="7421563" y="2156261"/>
            <a:ext cx="3932237" cy="1993324"/>
          </a:xfrm>
        </p:spPr>
        <p:txBody>
          <a:bodyPr/>
          <a:lstStyle/>
          <a:p>
            <a:pPr marL="342900" indent="-342900">
              <a:buFont typeface="Arial" panose="020B0604020202020204" pitchFamily="34" charset="0"/>
              <a:buChar char="•"/>
            </a:pPr>
            <a:r>
              <a:rPr lang="en-US" dirty="0"/>
              <a:t>The tool provides rich but complex information</a:t>
            </a:r>
          </a:p>
          <a:p>
            <a:pPr marL="342900" indent="-342900">
              <a:buFont typeface="Arial" panose="020B0604020202020204" pitchFamily="34" charset="0"/>
              <a:buChar char="•"/>
            </a:pPr>
            <a:r>
              <a:rPr lang="en-US" dirty="0"/>
              <a:t>The problem becomes much harder to solve while even the assumption of earth model is uncertain.</a:t>
            </a:r>
          </a:p>
          <a:p>
            <a:endParaRPr lang="en-US" dirty="0"/>
          </a:p>
        </p:txBody>
      </p:sp>
      <p:sp>
        <p:nvSpPr>
          <p:cNvPr id="4" name="Date Placeholder 3">
            <a:extLst>
              <a:ext uri="{FF2B5EF4-FFF2-40B4-BE49-F238E27FC236}">
                <a16:creationId xmlns:a16="http://schemas.microsoft.com/office/drawing/2014/main" id="{89C29F46-2CA8-49DD-ADC9-93F5E277FDB2}"/>
              </a:ext>
            </a:extLst>
          </p:cNvPr>
          <p:cNvSpPr>
            <a:spLocks noGrp="1"/>
          </p:cNvSpPr>
          <p:nvPr>
            <p:ph type="dt" sz="half" idx="10"/>
          </p:nvPr>
        </p:nvSpPr>
        <p:spPr/>
        <p:txBody>
          <a:bodyPr/>
          <a:lstStyle/>
          <a:p>
            <a:fld id="{EF939D52-8722-4EC7-A4CB-6C9B1DEBB01F}" type="datetime1">
              <a:rPr lang="en-US" smtClean="0"/>
              <a:t>9/22/2019</a:t>
            </a:fld>
            <a:endParaRPr lang="en-US"/>
          </a:p>
        </p:txBody>
      </p:sp>
      <p:sp>
        <p:nvSpPr>
          <p:cNvPr id="5" name="Slide Number Placeholder 4">
            <a:extLst>
              <a:ext uri="{FF2B5EF4-FFF2-40B4-BE49-F238E27FC236}">
                <a16:creationId xmlns:a16="http://schemas.microsoft.com/office/drawing/2014/main" id="{EE31AB5C-04CB-4D11-8EDB-A5E77E4CBE36}"/>
              </a:ext>
            </a:extLst>
          </p:cNvPr>
          <p:cNvSpPr>
            <a:spLocks noGrp="1"/>
          </p:cNvSpPr>
          <p:nvPr>
            <p:ph type="sldNum" sz="quarter" idx="12"/>
          </p:nvPr>
        </p:nvSpPr>
        <p:spPr/>
        <p:txBody>
          <a:bodyPr/>
          <a:lstStyle/>
          <a:p>
            <a:fld id="{5DAD2D5A-63D4-4764-812C-7B8BDA2C77FC}" type="slidenum">
              <a:rPr lang="en-US" smtClean="0"/>
              <a:t>32</a:t>
            </a:fld>
            <a:endParaRPr lang="en-US"/>
          </a:p>
        </p:txBody>
      </p:sp>
      <p:grpSp>
        <p:nvGrpSpPr>
          <p:cNvPr id="9" name="Group 8">
            <a:extLst>
              <a:ext uri="{FF2B5EF4-FFF2-40B4-BE49-F238E27FC236}">
                <a16:creationId xmlns:a16="http://schemas.microsoft.com/office/drawing/2014/main" id="{BF0AD153-0D2A-4748-A27D-EB2F02B74358}"/>
              </a:ext>
            </a:extLst>
          </p:cNvPr>
          <p:cNvGrpSpPr/>
          <p:nvPr/>
        </p:nvGrpSpPr>
        <p:grpSpPr>
          <a:xfrm>
            <a:off x="576333" y="828658"/>
            <a:ext cx="3124200" cy="2377440"/>
            <a:chOff x="170396" y="1457570"/>
            <a:chExt cx="4265824" cy="1667903"/>
          </a:xfrm>
        </p:grpSpPr>
        <p:sp>
          <p:nvSpPr>
            <p:cNvPr id="10" name="Rectangle 9">
              <a:extLst>
                <a:ext uri="{FF2B5EF4-FFF2-40B4-BE49-F238E27FC236}">
                  <a16:creationId xmlns:a16="http://schemas.microsoft.com/office/drawing/2014/main" id="{2B99D8CD-8977-496C-8CA9-AFC0D388EBE3}"/>
                </a:ext>
              </a:extLst>
            </p:cNvPr>
            <p:cNvSpPr/>
            <p:nvPr/>
          </p:nvSpPr>
          <p:spPr>
            <a:xfrm>
              <a:off x="173713" y="1457570"/>
              <a:ext cx="4262170" cy="576229"/>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6E36B22F-18DD-405F-BAB5-8E9134F96D4D}"/>
                </a:ext>
              </a:extLst>
            </p:cNvPr>
            <p:cNvSpPr/>
            <p:nvPr/>
          </p:nvSpPr>
          <p:spPr>
            <a:xfrm>
              <a:off x="172220" y="1934275"/>
              <a:ext cx="4263664" cy="461479"/>
            </a:xfrm>
            <a:prstGeom prst="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12" name="Rectangle 11">
              <a:extLst>
                <a:ext uri="{FF2B5EF4-FFF2-40B4-BE49-F238E27FC236}">
                  <a16:creationId xmlns:a16="http://schemas.microsoft.com/office/drawing/2014/main" id="{EE80B096-EB03-465E-A9A4-213F066D77C1}"/>
                </a:ext>
              </a:extLst>
            </p:cNvPr>
            <p:cNvSpPr/>
            <p:nvPr/>
          </p:nvSpPr>
          <p:spPr>
            <a:xfrm>
              <a:off x="170396" y="2396195"/>
              <a:ext cx="4265824" cy="729278"/>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cxnSp>
          <p:nvCxnSpPr>
            <p:cNvPr id="13" name="Straight Arrow Connector 12">
              <a:extLst>
                <a:ext uri="{FF2B5EF4-FFF2-40B4-BE49-F238E27FC236}">
                  <a16:creationId xmlns:a16="http://schemas.microsoft.com/office/drawing/2014/main" id="{68F04353-EB4E-4017-B5AB-1D95F264C28F}"/>
                </a:ext>
              </a:extLst>
            </p:cNvPr>
            <p:cNvCxnSpPr>
              <a:cxnSpLocks/>
            </p:cNvCxnSpPr>
            <p:nvPr/>
          </p:nvCxnSpPr>
          <p:spPr>
            <a:xfrm flipH="1" flipV="1">
              <a:off x="1884113" y="1933834"/>
              <a:ext cx="2506" cy="2225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72CB58D-DEF7-4B1E-85E8-A95DE3EBC5A5}"/>
                </a:ext>
              </a:extLst>
            </p:cNvPr>
            <p:cNvSpPr/>
            <p:nvPr/>
          </p:nvSpPr>
          <p:spPr>
            <a:xfrm>
              <a:off x="3156505" y="1593850"/>
              <a:ext cx="1273811" cy="194330"/>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sz="1200" b="1" dirty="0">
                  <a:solidFill>
                    <a:schemeClr val="bg1"/>
                  </a:solidFill>
                </a:rPr>
                <a:t>2 ohm.m</a:t>
              </a:r>
            </a:p>
          </p:txBody>
        </p:sp>
        <p:sp>
          <p:nvSpPr>
            <p:cNvPr id="15" name="Rectangle 14">
              <a:extLst>
                <a:ext uri="{FF2B5EF4-FFF2-40B4-BE49-F238E27FC236}">
                  <a16:creationId xmlns:a16="http://schemas.microsoft.com/office/drawing/2014/main" id="{2EC4A214-062D-4EE4-80C4-B88A2B694F67}"/>
                </a:ext>
              </a:extLst>
            </p:cNvPr>
            <p:cNvSpPr/>
            <p:nvPr/>
          </p:nvSpPr>
          <p:spPr>
            <a:xfrm>
              <a:off x="2930326" y="2039816"/>
              <a:ext cx="1384831" cy="194330"/>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sz="1200" b="1" dirty="0">
                  <a:solidFill>
                    <a:schemeClr val="bg1"/>
                  </a:solidFill>
                </a:rPr>
                <a:t>100 ohm.m</a:t>
              </a:r>
            </a:p>
          </p:txBody>
        </p:sp>
        <p:sp>
          <p:nvSpPr>
            <p:cNvPr id="16" name="Rectangle 15">
              <a:extLst>
                <a:ext uri="{FF2B5EF4-FFF2-40B4-BE49-F238E27FC236}">
                  <a16:creationId xmlns:a16="http://schemas.microsoft.com/office/drawing/2014/main" id="{77EDC931-2F10-4E2C-85A7-D14E48988CAF}"/>
                </a:ext>
              </a:extLst>
            </p:cNvPr>
            <p:cNvSpPr/>
            <p:nvPr/>
          </p:nvSpPr>
          <p:spPr>
            <a:xfrm>
              <a:off x="3156504" y="2647831"/>
              <a:ext cx="1278821" cy="194330"/>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sz="1200" b="1" dirty="0">
                  <a:solidFill>
                    <a:schemeClr val="bg1"/>
                  </a:solidFill>
                </a:rPr>
                <a:t>3 ohm.m</a:t>
              </a:r>
            </a:p>
          </p:txBody>
        </p:sp>
        <p:sp>
          <p:nvSpPr>
            <p:cNvPr id="17" name="TextBox 37">
              <a:extLst>
                <a:ext uri="{FF2B5EF4-FFF2-40B4-BE49-F238E27FC236}">
                  <a16:creationId xmlns:a16="http://schemas.microsoft.com/office/drawing/2014/main" id="{695AB297-0E56-4F1F-A3CB-BAE3D7B871C9}"/>
                </a:ext>
              </a:extLst>
            </p:cNvPr>
            <p:cNvSpPr txBox="1"/>
            <p:nvPr/>
          </p:nvSpPr>
          <p:spPr>
            <a:xfrm>
              <a:off x="1915851" y="2067520"/>
              <a:ext cx="601043" cy="216330"/>
            </a:xfrm>
            <a:prstGeom prst="rect">
              <a:avLst/>
            </a:prstGeom>
            <a:noFill/>
          </p:spPr>
          <p:txBody>
            <a:bodyPr wrap="non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sz="1200" dirty="0">
                  <a:solidFill>
                    <a:schemeClr val="bg1"/>
                  </a:solidFill>
                </a:rPr>
                <a:t>Dip = 78°</a:t>
              </a:r>
            </a:p>
          </p:txBody>
        </p:sp>
        <p:cxnSp>
          <p:nvCxnSpPr>
            <p:cNvPr id="18" name="Straight Arrow Connector 17">
              <a:extLst>
                <a:ext uri="{FF2B5EF4-FFF2-40B4-BE49-F238E27FC236}">
                  <a16:creationId xmlns:a16="http://schemas.microsoft.com/office/drawing/2014/main" id="{6D9F2FF5-79B7-4A70-9191-157D81A541A8}"/>
                </a:ext>
              </a:extLst>
            </p:cNvPr>
            <p:cNvCxnSpPr>
              <a:cxnSpLocks/>
            </p:cNvCxnSpPr>
            <p:nvPr/>
          </p:nvCxnSpPr>
          <p:spPr>
            <a:xfrm>
              <a:off x="1886619" y="2133039"/>
              <a:ext cx="0" cy="26271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9" name="Content Placeholder 4">
              <a:extLst>
                <a:ext uri="{FF2B5EF4-FFF2-40B4-BE49-F238E27FC236}">
                  <a16:creationId xmlns:a16="http://schemas.microsoft.com/office/drawing/2014/main" id="{D8C9F936-7310-45EE-B3D6-47CA766D4A16}"/>
                </a:ext>
              </a:extLst>
            </p:cNvPr>
            <p:cNvPicPr>
              <a:picLocks/>
            </p:cNvPicPr>
            <p:nvPr/>
          </p:nvPicPr>
          <p:blipFill rotWithShape="1">
            <a:blip r:embed="rId3" cstate="print">
              <a:extLst>
                <a:ext uri="{28A0092B-C50C-407E-A947-70E740481C1C}">
                  <a14:useLocalDpi xmlns:a14="http://schemas.microsoft.com/office/drawing/2010/main" val="0"/>
                </a:ext>
              </a:extLst>
            </a:blip>
            <a:srcRect l="4139" t="16009" r="5989" b="69738"/>
            <a:stretch/>
          </p:blipFill>
          <p:spPr>
            <a:xfrm rot="1134930" flipH="1" flipV="1">
              <a:off x="1747695" y="2114964"/>
              <a:ext cx="284190" cy="35705"/>
            </a:xfrm>
            <a:prstGeom prst="rect">
              <a:avLst/>
            </a:prstGeom>
          </p:spPr>
        </p:pic>
      </p:grpSp>
      <p:grpSp>
        <p:nvGrpSpPr>
          <p:cNvPr id="20" name="Group 19">
            <a:extLst>
              <a:ext uri="{FF2B5EF4-FFF2-40B4-BE49-F238E27FC236}">
                <a16:creationId xmlns:a16="http://schemas.microsoft.com/office/drawing/2014/main" id="{FFF57AAA-2E4A-47BF-A2D3-7B3EAE1D2438}"/>
              </a:ext>
            </a:extLst>
          </p:cNvPr>
          <p:cNvGrpSpPr/>
          <p:nvPr/>
        </p:nvGrpSpPr>
        <p:grpSpPr>
          <a:xfrm>
            <a:off x="585765" y="3564782"/>
            <a:ext cx="3151082" cy="2361880"/>
            <a:chOff x="6516268" y="2610001"/>
            <a:chExt cx="5380321" cy="2133607"/>
          </a:xfrm>
        </p:grpSpPr>
        <p:grpSp>
          <p:nvGrpSpPr>
            <p:cNvPr id="21" name="Group 20">
              <a:extLst>
                <a:ext uri="{FF2B5EF4-FFF2-40B4-BE49-F238E27FC236}">
                  <a16:creationId xmlns:a16="http://schemas.microsoft.com/office/drawing/2014/main" id="{104031AC-6425-4AB3-865B-234456B13C51}"/>
                </a:ext>
              </a:extLst>
            </p:cNvPr>
            <p:cNvGrpSpPr/>
            <p:nvPr/>
          </p:nvGrpSpPr>
          <p:grpSpPr>
            <a:xfrm>
              <a:off x="6516268" y="2610001"/>
              <a:ext cx="5334002" cy="2133607"/>
              <a:chOff x="-1" y="1341474"/>
              <a:chExt cx="3532975" cy="3102936"/>
            </a:xfrm>
          </p:grpSpPr>
          <p:sp>
            <p:nvSpPr>
              <p:cNvPr id="38" name="Rectangle 37">
                <a:extLst>
                  <a:ext uri="{FF2B5EF4-FFF2-40B4-BE49-F238E27FC236}">
                    <a16:creationId xmlns:a16="http://schemas.microsoft.com/office/drawing/2014/main" id="{E0178ADB-1829-4324-BDDD-71E268907338}"/>
                  </a:ext>
                </a:extLst>
              </p:cNvPr>
              <p:cNvSpPr/>
              <p:nvPr/>
            </p:nvSpPr>
            <p:spPr>
              <a:xfrm>
                <a:off x="0" y="1839687"/>
                <a:ext cx="3532694" cy="223156"/>
              </a:xfrm>
              <a:prstGeom prst="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39" name="Rectangle 38">
                <a:extLst>
                  <a:ext uri="{FF2B5EF4-FFF2-40B4-BE49-F238E27FC236}">
                    <a16:creationId xmlns:a16="http://schemas.microsoft.com/office/drawing/2014/main" id="{9AE0E996-75A7-4FF0-A365-ECB1262C75E4}"/>
                  </a:ext>
                </a:extLst>
              </p:cNvPr>
              <p:cNvSpPr/>
              <p:nvPr/>
            </p:nvSpPr>
            <p:spPr>
              <a:xfrm>
                <a:off x="0" y="2062843"/>
                <a:ext cx="3532694" cy="163286"/>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40" name="Rectangle 39">
                <a:extLst>
                  <a:ext uri="{FF2B5EF4-FFF2-40B4-BE49-F238E27FC236}">
                    <a16:creationId xmlns:a16="http://schemas.microsoft.com/office/drawing/2014/main" id="{D8351B29-FBED-49B0-A46B-95808B1E4E31}"/>
                  </a:ext>
                </a:extLst>
              </p:cNvPr>
              <p:cNvSpPr/>
              <p:nvPr/>
            </p:nvSpPr>
            <p:spPr>
              <a:xfrm>
                <a:off x="-1" y="2226129"/>
                <a:ext cx="3532694" cy="827313"/>
              </a:xfrm>
              <a:prstGeom prst="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41" name="Rectangle 40">
                <a:extLst>
                  <a:ext uri="{FF2B5EF4-FFF2-40B4-BE49-F238E27FC236}">
                    <a16:creationId xmlns:a16="http://schemas.microsoft.com/office/drawing/2014/main" id="{8B4D5446-3DF6-48F3-BCDE-E3F79685B853}"/>
                  </a:ext>
                </a:extLst>
              </p:cNvPr>
              <p:cNvSpPr/>
              <p:nvPr/>
            </p:nvSpPr>
            <p:spPr>
              <a:xfrm>
                <a:off x="280" y="3404511"/>
                <a:ext cx="3532694" cy="446313"/>
              </a:xfrm>
              <a:prstGeom prst="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42" name="Rectangle 41">
                <a:extLst>
                  <a:ext uri="{FF2B5EF4-FFF2-40B4-BE49-F238E27FC236}">
                    <a16:creationId xmlns:a16="http://schemas.microsoft.com/office/drawing/2014/main" id="{DBF94742-85D9-40B5-9287-2927395A93FB}"/>
                  </a:ext>
                </a:extLst>
              </p:cNvPr>
              <p:cNvSpPr/>
              <p:nvPr/>
            </p:nvSpPr>
            <p:spPr>
              <a:xfrm>
                <a:off x="280" y="3053446"/>
                <a:ext cx="3532694" cy="364669"/>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43" name="Rectangle 42">
                <a:extLst>
                  <a:ext uri="{FF2B5EF4-FFF2-40B4-BE49-F238E27FC236}">
                    <a16:creationId xmlns:a16="http://schemas.microsoft.com/office/drawing/2014/main" id="{6CB04FFB-F8FE-43FF-A586-3EF2E11D284A}"/>
                  </a:ext>
                </a:extLst>
              </p:cNvPr>
              <p:cNvSpPr/>
              <p:nvPr/>
            </p:nvSpPr>
            <p:spPr>
              <a:xfrm>
                <a:off x="280" y="1341474"/>
                <a:ext cx="3532694" cy="498212"/>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D719036D-5410-429D-9B34-953E1C3FC32D}"/>
                  </a:ext>
                </a:extLst>
              </p:cNvPr>
              <p:cNvSpPr/>
              <p:nvPr/>
            </p:nvSpPr>
            <p:spPr>
              <a:xfrm>
                <a:off x="280" y="3850824"/>
                <a:ext cx="3532694" cy="593586"/>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cxnSp>
          <p:nvCxnSpPr>
            <p:cNvPr id="22" name="Straight Arrow Connector 21">
              <a:extLst>
                <a:ext uri="{FF2B5EF4-FFF2-40B4-BE49-F238E27FC236}">
                  <a16:creationId xmlns:a16="http://schemas.microsoft.com/office/drawing/2014/main" id="{EF5F31B1-A271-4631-8CCB-369394BEBD06}"/>
                </a:ext>
              </a:extLst>
            </p:cNvPr>
            <p:cNvCxnSpPr>
              <a:cxnSpLocks/>
            </p:cNvCxnSpPr>
            <p:nvPr/>
          </p:nvCxnSpPr>
          <p:spPr>
            <a:xfrm flipH="1" flipV="1">
              <a:off x="8597329" y="3097638"/>
              <a:ext cx="60" cy="25427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8F4BE19-594C-4EDB-AAEB-3703C10C2492}"/>
                </a:ext>
              </a:extLst>
            </p:cNvPr>
            <p:cNvCxnSpPr>
              <a:cxnSpLocks/>
            </p:cNvCxnSpPr>
            <p:nvPr/>
          </p:nvCxnSpPr>
          <p:spPr>
            <a:xfrm flipV="1">
              <a:off x="8662051" y="3218290"/>
              <a:ext cx="0" cy="1618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1CC29DA-0FB9-4A72-89DD-5ADAD867D138}"/>
                </a:ext>
              </a:extLst>
            </p:cNvPr>
            <p:cNvSpPr/>
            <p:nvPr/>
          </p:nvSpPr>
          <p:spPr>
            <a:xfrm>
              <a:off x="10253099" y="2665566"/>
              <a:ext cx="1592904" cy="250227"/>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sz="1200" b="1" dirty="0">
                  <a:solidFill>
                    <a:schemeClr val="bg1"/>
                  </a:solidFill>
                </a:rPr>
                <a:t>1 ohm.m</a:t>
              </a:r>
            </a:p>
          </p:txBody>
        </p:sp>
        <p:sp>
          <p:nvSpPr>
            <p:cNvPr id="25" name="Rectangle 24">
              <a:extLst>
                <a:ext uri="{FF2B5EF4-FFF2-40B4-BE49-F238E27FC236}">
                  <a16:creationId xmlns:a16="http://schemas.microsoft.com/office/drawing/2014/main" id="{55A16F9B-302D-4DEE-B7DC-9831F6E9F114}"/>
                </a:ext>
              </a:extLst>
            </p:cNvPr>
            <p:cNvSpPr/>
            <p:nvPr/>
          </p:nvSpPr>
          <p:spPr>
            <a:xfrm>
              <a:off x="10120296" y="2892204"/>
              <a:ext cx="1671332" cy="250227"/>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sz="1200" b="1" dirty="0">
                  <a:solidFill>
                    <a:schemeClr val="bg1"/>
                  </a:solidFill>
                </a:rPr>
                <a:t>20 ohm.m</a:t>
              </a:r>
            </a:p>
          </p:txBody>
        </p:sp>
        <p:sp>
          <p:nvSpPr>
            <p:cNvPr id="26" name="Rectangle 25">
              <a:extLst>
                <a:ext uri="{FF2B5EF4-FFF2-40B4-BE49-F238E27FC236}">
                  <a16:creationId xmlns:a16="http://schemas.microsoft.com/office/drawing/2014/main" id="{D9FECC4A-A689-4212-ADD6-E6151700C67E}"/>
                </a:ext>
              </a:extLst>
            </p:cNvPr>
            <p:cNvSpPr/>
            <p:nvPr/>
          </p:nvSpPr>
          <p:spPr>
            <a:xfrm>
              <a:off x="10267318" y="3036804"/>
              <a:ext cx="1606731" cy="250227"/>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sz="1200" b="1" dirty="0">
                  <a:solidFill>
                    <a:schemeClr val="bg1"/>
                  </a:solidFill>
                </a:rPr>
                <a:t>2 ohm.m</a:t>
              </a:r>
            </a:p>
          </p:txBody>
        </p:sp>
        <p:sp>
          <p:nvSpPr>
            <p:cNvPr id="27" name="Rectangle 26">
              <a:extLst>
                <a:ext uri="{FF2B5EF4-FFF2-40B4-BE49-F238E27FC236}">
                  <a16:creationId xmlns:a16="http://schemas.microsoft.com/office/drawing/2014/main" id="{2F7A459F-C0CE-49FC-927E-F658147B8EAE}"/>
                </a:ext>
              </a:extLst>
            </p:cNvPr>
            <p:cNvSpPr/>
            <p:nvPr/>
          </p:nvSpPr>
          <p:spPr>
            <a:xfrm>
              <a:off x="9977111" y="3392339"/>
              <a:ext cx="1721346" cy="250227"/>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sz="1200" b="1" dirty="0">
                  <a:solidFill>
                    <a:schemeClr val="bg1"/>
                  </a:solidFill>
                </a:rPr>
                <a:t>100 ohm.m</a:t>
              </a:r>
            </a:p>
          </p:txBody>
        </p:sp>
        <p:sp>
          <p:nvSpPr>
            <p:cNvPr id="28" name="Rectangle 27">
              <a:extLst>
                <a:ext uri="{FF2B5EF4-FFF2-40B4-BE49-F238E27FC236}">
                  <a16:creationId xmlns:a16="http://schemas.microsoft.com/office/drawing/2014/main" id="{60CA8C2C-9B3B-4B8A-836A-1EA15F60E08A}"/>
                </a:ext>
              </a:extLst>
            </p:cNvPr>
            <p:cNvSpPr/>
            <p:nvPr/>
          </p:nvSpPr>
          <p:spPr>
            <a:xfrm>
              <a:off x="10249982" y="3793197"/>
              <a:ext cx="1646607" cy="250227"/>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sz="1200" b="1" dirty="0">
                  <a:solidFill>
                    <a:schemeClr val="bg1"/>
                  </a:solidFill>
                </a:rPr>
                <a:t>3 ohm.m</a:t>
              </a:r>
            </a:p>
          </p:txBody>
        </p:sp>
        <p:sp>
          <p:nvSpPr>
            <p:cNvPr id="29" name="Rectangle 28">
              <a:extLst>
                <a:ext uri="{FF2B5EF4-FFF2-40B4-BE49-F238E27FC236}">
                  <a16:creationId xmlns:a16="http://schemas.microsoft.com/office/drawing/2014/main" id="{321B69BF-6618-4C69-9962-681911182159}"/>
                </a:ext>
              </a:extLst>
            </p:cNvPr>
            <p:cNvSpPr/>
            <p:nvPr/>
          </p:nvSpPr>
          <p:spPr>
            <a:xfrm>
              <a:off x="10110514" y="4084701"/>
              <a:ext cx="1771582" cy="250227"/>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sz="1200" b="1" dirty="0">
                  <a:solidFill>
                    <a:schemeClr val="bg1"/>
                  </a:solidFill>
                </a:rPr>
                <a:t>50 ohm.m</a:t>
              </a:r>
            </a:p>
          </p:txBody>
        </p:sp>
        <p:sp>
          <p:nvSpPr>
            <p:cNvPr id="30" name="Rectangle 29">
              <a:extLst>
                <a:ext uri="{FF2B5EF4-FFF2-40B4-BE49-F238E27FC236}">
                  <a16:creationId xmlns:a16="http://schemas.microsoft.com/office/drawing/2014/main" id="{9B01ABB0-913F-4F48-8B66-E841B546C2FD}"/>
                </a:ext>
              </a:extLst>
            </p:cNvPr>
            <p:cNvSpPr/>
            <p:nvPr/>
          </p:nvSpPr>
          <p:spPr>
            <a:xfrm>
              <a:off x="10267318" y="4414417"/>
              <a:ext cx="1521150" cy="250227"/>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sz="1200" b="1" dirty="0">
                  <a:solidFill>
                    <a:schemeClr val="bg1"/>
                  </a:solidFill>
                </a:rPr>
                <a:t>3 ohm.m</a:t>
              </a:r>
            </a:p>
          </p:txBody>
        </p:sp>
        <p:sp>
          <p:nvSpPr>
            <p:cNvPr id="31" name="Arc 30">
              <a:extLst>
                <a:ext uri="{FF2B5EF4-FFF2-40B4-BE49-F238E27FC236}">
                  <a16:creationId xmlns:a16="http://schemas.microsoft.com/office/drawing/2014/main" id="{A4E4C02D-3374-45B1-AA7B-710086FC334D}"/>
                </a:ext>
              </a:extLst>
            </p:cNvPr>
            <p:cNvSpPr/>
            <p:nvPr/>
          </p:nvSpPr>
          <p:spPr>
            <a:xfrm rot="5618486">
              <a:off x="8571277" y="3315315"/>
              <a:ext cx="208747" cy="240727"/>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eaLnBrk="0" fontAlgn="base" hangingPunct="0">
                <a:spcBef>
                  <a:spcPct val="0"/>
                </a:spcBef>
                <a:spcAft>
                  <a:spcPct val="0"/>
                </a:spcAft>
                <a:defRPr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n-lt"/>
                  <a:ea typeface="+mn-ea"/>
                  <a:cs typeface="+mn-cs"/>
                </a:defRPr>
              </a:lvl2pPr>
              <a:lvl3pPr marL="914400" algn="l" rtl="0" eaLnBrk="0" fontAlgn="base" hangingPunct="0">
                <a:spcBef>
                  <a:spcPct val="0"/>
                </a:spcBef>
                <a:spcAft>
                  <a:spcPct val="0"/>
                </a:spcAft>
                <a:defRPr kern="1200">
                  <a:solidFill>
                    <a:schemeClr val="tx1"/>
                  </a:solidFill>
                  <a:latin typeface="+mn-lt"/>
                  <a:ea typeface="+mn-ea"/>
                  <a:cs typeface="+mn-cs"/>
                </a:defRPr>
              </a:lvl3pPr>
              <a:lvl4pPr marL="1371600" algn="l" rtl="0" eaLnBrk="0" fontAlgn="base" hangingPunct="0">
                <a:spcBef>
                  <a:spcPct val="0"/>
                </a:spcBef>
                <a:spcAft>
                  <a:spcPct val="0"/>
                </a:spcAft>
                <a:defRPr kern="1200">
                  <a:solidFill>
                    <a:schemeClr val="tx1"/>
                  </a:solidFill>
                  <a:latin typeface="+mn-lt"/>
                  <a:ea typeface="+mn-ea"/>
                  <a:cs typeface="+mn-cs"/>
                </a:defRPr>
              </a:lvl4pPr>
              <a:lvl5pPr marL="1828800" algn="l" rtl="0" eaLnBrk="0" fontAlgn="base" hangingPunct="0">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a:p>
          </p:txBody>
        </p:sp>
        <p:sp>
          <p:nvSpPr>
            <p:cNvPr id="32" name="TextBox 17">
              <a:extLst>
                <a:ext uri="{FF2B5EF4-FFF2-40B4-BE49-F238E27FC236}">
                  <a16:creationId xmlns:a16="http://schemas.microsoft.com/office/drawing/2014/main" id="{F09417FC-5895-40CA-B983-18247F047501}"/>
                </a:ext>
              </a:extLst>
            </p:cNvPr>
            <p:cNvSpPr txBox="1"/>
            <p:nvPr/>
          </p:nvSpPr>
          <p:spPr>
            <a:xfrm>
              <a:off x="8727007" y="3472919"/>
              <a:ext cx="752129" cy="276999"/>
            </a:xfrm>
            <a:prstGeom prst="rect">
              <a:avLst/>
            </a:prstGeom>
            <a:noFill/>
          </p:spPr>
          <p:txBody>
            <a:bodyPr wrap="non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sz="1200" dirty="0">
                  <a:solidFill>
                    <a:schemeClr val="bg1"/>
                  </a:solidFill>
                </a:rPr>
                <a:t>Dip = 78°</a:t>
              </a:r>
            </a:p>
          </p:txBody>
        </p:sp>
        <p:cxnSp>
          <p:nvCxnSpPr>
            <p:cNvPr id="33" name="Straight Arrow Connector 32">
              <a:extLst>
                <a:ext uri="{FF2B5EF4-FFF2-40B4-BE49-F238E27FC236}">
                  <a16:creationId xmlns:a16="http://schemas.microsoft.com/office/drawing/2014/main" id="{4366BAEB-6ECD-48DF-A2E6-CB84728B58BD}"/>
                </a:ext>
              </a:extLst>
            </p:cNvPr>
            <p:cNvCxnSpPr>
              <a:cxnSpLocks/>
            </p:cNvCxnSpPr>
            <p:nvPr/>
          </p:nvCxnSpPr>
          <p:spPr>
            <a:xfrm>
              <a:off x="8659757" y="3372228"/>
              <a:ext cx="2" cy="41436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95EE684-E90B-4CBB-B984-0AE2A4303812}"/>
                </a:ext>
              </a:extLst>
            </p:cNvPr>
            <p:cNvCxnSpPr>
              <a:cxnSpLocks/>
            </p:cNvCxnSpPr>
            <p:nvPr/>
          </p:nvCxnSpPr>
          <p:spPr>
            <a:xfrm flipV="1">
              <a:off x="8532787" y="2954376"/>
              <a:ext cx="0" cy="41529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DF9AEA6-F8B2-46D3-9834-DFB5AAB54BAB}"/>
                </a:ext>
              </a:extLst>
            </p:cNvPr>
            <p:cNvCxnSpPr>
              <a:cxnSpLocks/>
            </p:cNvCxnSpPr>
            <p:nvPr/>
          </p:nvCxnSpPr>
          <p:spPr>
            <a:xfrm>
              <a:off x="8596445" y="3370688"/>
              <a:ext cx="3591" cy="66237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6" name="Content Placeholder 4">
              <a:extLst>
                <a:ext uri="{FF2B5EF4-FFF2-40B4-BE49-F238E27FC236}">
                  <a16:creationId xmlns:a16="http://schemas.microsoft.com/office/drawing/2014/main" id="{E222C0E7-C2CB-4919-A386-9269FD87376F}"/>
                </a:ext>
              </a:extLst>
            </p:cNvPr>
            <p:cNvPicPr>
              <a:picLocks/>
            </p:cNvPicPr>
            <p:nvPr/>
          </p:nvPicPr>
          <p:blipFill rotWithShape="1">
            <a:blip r:embed="rId3" cstate="print">
              <a:extLst>
                <a:ext uri="{28A0092B-C50C-407E-A947-70E740481C1C}">
                  <a14:useLocalDpi xmlns:a14="http://schemas.microsoft.com/office/drawing/2010/main" val="0"/>
                </a:ext>
              </a:extLst>
            </a:blip>
            <a:srcRect l="4139" t="16009" r="5989" b="69738"/>
            <a:stretch/>
          </p:blipFill>
          <p:spPr>
            <a:xfrm rot="1134930" flipH="1" flipV="1">
              <a:off x="8490873" y="3363595"/>
              <a:ext cx="355629" cy="45719"/>
            </a:xfrm>
            <a:prstGeom prst="rect">
              <a:avLst/>
            </a:prstGeom>
          </p:spPr>
        </p:pic>
        <p:cxnSp>
          <p:nvCxnSpPr>
            <p:cNvPr id="37" name="Straight Arrow Connector 36">
              <a:extLst>
                <a:ext uri="{FF2B5EF4-FFF2-40B4-BE49-F238E27FC236}">
                  <a16:creationId xmlns:a16="http://schemas.microsoft.com/office/drawing/2014/main" id="{C45856D6-C861-4D02-B343-DE3B37FB69C5}"/>
                </a:ext>
              </a:extLst>
            </p:cNvPr>
            <p:cNvCxnSpPr>
              <a:cxnSpLocks/>
            </p:cNvCxnSpPr>
            <p:nvPr/>
          </p:nvCxnSpPr>
          <p:spPr>
            <a:xfrm>
              <a:off x="8532787" y="3369668"/>
              <a:ext cx="0" cy="95664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3EBB3273-C3D6-4314-B7ED-2C31AF5C6E5F}"/>
              </a:ext>
            </a:extLst>
          </p:cNvPr>
          <p:cNvSpPr/>
          <p:nvPr/>
        </p:nvSpPr>
        <p:spPr>
          <a:xfrm>
            <a:off x="1146092" y="3203024"/>
            <a:ext cx="1902572" cy="369332"/>
          </a:xfrm>
          <a:prstGeom prst="rect">
            <a:avLst/>
          </a:prstGeom>
        </p:spPr>
        <p:txBody>
          <a:bodyPr wrap="none">
            <a:spAutoFit/>
          </a:bodyPr>
          <a:lstStyle/>
          <a:p>
            <a:r>
              <a:rPr lang="en-US" altLang="en-US" dirty="0"/>
              <a:t>Three-layer model</a:t>
            </a:r>
            <a:endParaRPr lang="en-US" dirty="0"/>
          </a:p>
        </p:txBody>
      </p:sp>
      <p:sp>
        <p:nvSpPr>
          <p:cNvPr id="49" name="Rectangle 48">
            <a:extLst>
              <a:ext uri="{FF2B5EF4-FFF2-40B4-BE49-F238E27FC236}">
                <a16:creationId xmlns:a16="http://schemas.microsoft.com/office/drawing/2014/main" id="{B1D591E2-7749-44D8-BE11-2EF0A7B35979}"/>
              </a:ext>
            </a:extLst>
          </p:cNvPr>
          <p:cNvSpPr/>
          <p:nvPr/>
        </p:nvSpPr>
        <p:spPr>
          <a:xfrm>
            <a:off x="1123219" y="5858772"/>
            <a:ext cx="2030428" cy="369332"/>
          </a:xfrm>
          <a:prstGeom prst="rect">
            <a:avLst/>
          </a:prstGeom>
        </p:spPr>
        <p:txBody>
          <a:bodyPr wrap="none">
            <a:spAutoFit/>
          </a:bodyPr>
          <a:lstStyle/>
          <a:p>
            <a:pPr algn="ctr"/>
            <a:r>
              <a:rPr lang="en-US" altLang="en-US" dirty="0"/>
              <a:t>Seven-layer model </a:t>
            </a:r>
          </a:p>
        </p:txBody>
      </p:sp>
      <p:pic>
        <p:nvPicPr>
          <p:cNvPr id="51" name="Picture 50">
            <a:extLst>
              <a:ext uri="{FF2B5EF4-FFF2-40B4-BE49-F238E27FC236}">
                <a16:creationId xmlns:a16="http://schemas.microsoft.com/office/drawing/2014/main" id="{BB98C7A2-8D55-4187-9C20-B66FF26D1CFF}"/>
              </a:ext>
            </a:extLst>
          </p:cNvPr>
          <p:cNvPicPr>
            <a:picLocks noChangeAspect="1"/>
          </p:cNvPicPr>
          <p:nvPr/>
        </p:nvPicPr>
        <p:blipFill>
          <a:blip r:embed="rId4"/>
          <a:stretch>
            <a:fillRect/>
          </a:stretch>
        </p:blipFill>
        <p:spPr>
          <a:xfrm>
            <a:off x="3928332" y="2178024"/>
            <a:ext cx="3167476" cy="2079581"/>
          </a:xfrm>
          <a:prstGeom prst="rect">
            <a:avLst/>
          </a:prstGeom>
        </p:spPr>
      </p:pic>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12E76316-B1ED-45C1-B837-8E12E8148B26}"/>
                  </a:ext>
                </a:extLst>
              </p:cNvPr>
              <p:cNvSpPr/>
              <p:nvPr/>
            </p:nvSpPr>
            <p:spPr>
              <a:xfrm>
                <a:off x="4594040" y="4563701"/>
                <a:ext cx="6910960" cy="1154162"/>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en-US" sz="2000" i="1" smtClean="0">
                          <a:solidFill>
                            <a:srgbClr val="C3092B"/>
                          </a:solidFill>
                          <a:latin typeface="Cambria Math" panose="02040503050406030204" pitchFamily="18" charset="0"/>
                        </a:rPr>
                        <m:t>𝑃</m:t>
                      </m:r>
                      <m:d>
                        <m:dPr>
                          <m:ctrlPr>
                            <a:rPr lang="en-US" sz="2000" i="1" smtClean="0">
                              <a:solidFill>
                                <a:srgbClr val="C3092B"/>
                              </a:solidFill>
                              <a:latin typeface="Cambria Math" panose="02040503050406030204" pitchFamily="18" charset="0"/>
                            </a:rPr>
                          </m:ctrlPr>
                        </m:dPr>
                        <m:e>
                          <m:sSub>
                            <m:sSubPr>
                              <m:ctrlPr>
                                <a:rPr lang="en-US" sz="2000" i="1" smtClean="0">
                                  <a:solidFill>
                                    <a:srgbClr val="C3092B"/>
                                  </a:solidFill>
                                  <a:latin typeface="Cambria Math" panose="02040503050406030204" pitchFamily="18" charset="0"/>
                                </a:rPr>
                              </m:ctrlPr>
                            </m:sSubPr>
                            <m:e>
                              <m:r>
                                <a:rPr lang="en-US" sz="2000" b="1" i="1" smtClean="0">
                                  <a:solidFill>
                                    <a:srgbClr val="C3092B"/>
                                  </a:solidFill>
                                  <a:latin typeface="Cambria Math" panose="02040503050406030204" pitchFamily="18" charset="0"/>
                                </a:rPr>
                                <m:t>𝒎</m:t>
                              </m:r>
                            </m:e>
                            <m:sub>
                              <m:r>
                                <a:rPr lang="en-US" sz="2000" b="0" i="1" smtClean="0">
                                  <a:solidFill>
                                    <a:srgbClr val="C3092B"/>
                                  </a:solidFill>
                                  <a:latin typeface="Cambria Math" panose="02040503050406030204" pitchFamily="18" charset="0"/>
                                </a:rPr>
                                <m:t>𝑘</m:t>
                              </m:r>
                            </m:sub>
                          </m:sSub>
                          <m:r>
                            <a:rPr lang="en-US" sz="2000" b="1" i="1" smtClean="0">
                              <a:solidFill>
                                <a:srgbClr val="C3092B"/>
                              </a:solidFill>
                              <a:latin typeface="Cambria Math" panose="02040503050406030204" pitchFamily="18" charset="0"/>
                            </a:rPr>
                            <m:t>,</m:t>
                          </m:r>
                          <m:r>
                            <a:rPr lang="en-US" sz="2000" b="0" i="1" smtClean="0">
                              <a:solidFill>
                                <a:srgbClr val="C3092B"/>
                              </a:solidFill>
                              <a:latin typeface="Cambria Math" panose="02040503050406030204" pitchFamily="18" charset="0"/>
                            </a:rPr>
                            <m:t>𝑘</m:t>
                          </m:r>
                        </m:e>
                        <m:e>
                          <m:r>
                            <a:rPr lang="en-US" sz="2000" b="1" i="1">
                              <a:solidFill>
                                <a:srgbClr val="C3092B"/>
                              </a:solidFill>
                              <a:latin typeface="Cambria Math" panose="02040503050406030204" pitchFamily="18" charset="0"/>
                            </a:rPr>
                            <m:t>𝒅</m:t>
                          </m:r>
                        </m:e>
                      </m:d>
                      <m:r>
                        <a:rPr lang="en-US" sz="2000" i="1">
                          <a:solidFill>
                            <a:srgbClr val="C3092B"/>
                          </a:solidFill>
                          <a:latin typeface="Cambria Math" panose="02040503050406030204" pitchFamily="18" charset="0"/>
                          <a:ea typeface="Cambria Math" panose="02040503050406030204" pitchFamily="18" charset="0"/>
                        </a:rPr>
                        <m:t>∝</m:t>
                      </m:r>
                      <m:r>
                        <a:rPr lang="en-US" sz="2000" i="1">
                          <a:solidFill>
                            <a:srgbClr val="C3092B"/>
                          </a:solidFill>
                          <a:latin typeface="Cambria Math" panose="02040503050406030204" pitchFamily="18" charset="0"/>
                        </a:rPr>
                        <m:t>𝑃</m:t>
                      </m:r>
                      <m:d>
                        <m:dPr>
                          <m:ctrlPr>
                            <a:rPr lang="en-US" sz="2000" i="1">
                              <a:solidFill>
                                <a:srgbClr val="C3092B"/>
                              </a:solidFill>
                              <a:latin typeface="Cambria Math" panose="02040503050406030204" pitchFamily="18" charset="0"/>
                            </a:rPr>
                          </m:ctrlPr>
                        </m:dPr>
                        <m:e>
                          <m:r>
                            <a:rPr lang="en-US" sz="2000" b="1" i="1">
                              <a:solidFill>
                                <a:srgbClr val="C3092B"/>
                              </a:solidFill>
                              <a:latin typeface="Cambria Math" panose="02040503050406030204" pitchFamily="18" charset="0"/>
                            </a:rPr>
                            <m:t>𝒅</m:t>
                          </m:r>
                        </m:e>
                        <m:e>
                          <m:sSub>
                            <m:sSubPr>
                              <m:ctrlPr>
                                <a:rPr lang="en-US" sz="2000" i="1">
                                  <a:solidFill>
                                    <a:srgbClr val="C3092B"/>
                                  </a:solidFill>
                                  <a:latin typeface="Cambria Math" panose="02040503050406030204" pitchFamily="18" charset="0"/>
                                </a:rPr>
                              </m:ctrlPr>
                            </m:sSubPr>
                            <m:e>
                              <m:r>
                                <a:rPr lang="en-US" sz="2000" b="1" i="1">
                                  <a:solidFill>
                                    <a:srgbClr val="C3092B"/>
                                  </a:solidFill>
                                  <a:latin typeface="Cambria Math" panose="02040503050406030204" pitchFamily="18" charset="0"/>
                                </a:rPr>
                                <m:t>𝒎</m:t>
                              </m:r>
                            </m:e>
                            <m:sub>
                              <m:r>
                                <a:rPr lang="en-US" sz="2000" i="1">
                                  <a:solidFill>
                                    <a:srgbClr val="C3092B"/>
                                  </a:solidFill>
                                  <a:latin typeface="Cambria Math" panose="02040503050406030204" pitchFamily="18" charset="0"/>
                                </a:rPr>
                                <m:t>𝑘</m:t>
                              </m:r>
                            </m:sub>
                          </m:sSub>
                          <m:r>
                            <a:rPr lang="en-US" sz="2000" b="1" i="1">
                              <a:solidFill>
                                <a:srgbClr val="C3092B"/>
                              </a:solidFill>
                              <a:latin typeface="Cambria Math" panose="02040503050406030204" pitchFamily="18" charset="0"/>
                            </a:rPr>
                            <m:t>,</m:t>
                          </m:r>
                          <m:r>
                            <a:rPr lang="en-US" sz="2000" i="1">
                              <a:solidFill>
                                <a:srgbClr val="C3092B"/>
                              </a:solidFill>
                              <a:latin typeface="Cambria Math" panose="02040503050406030204" pitchFamily="18" charset="0"/>
                            </a:rPr>
                            <m:t>𝑘</m:t>
                          </m:r>
                        </m:e>
                      </m:d>
                      <m:r>
                        <a:rPr lang="en-US" sz="2000" i="1">
                          <a:solidFill>
                            <a:srgbClr val="C3092B"/>
                          </a:solidFill>
                          <a:latin typeface="Cambria Math" panose="02040503050406030204" pitchFamily="18" charset="0"/>
                        </a:rPr>
                        <m:t>𝑃</m:t>
                      </m:r>
                      <m:d>
                        <m:dPr>
                          <m:ctrlPr>
                            <a:rPr lang="en-US" sz="2000" i="1">
                              <a:solidFill>
                                <a:srgbClr val="C3092B"/>
                              </a:solidFill>
                              <a:latin typeface="Cambria Math" panose="02040503050406030204" pitchFamily="18" charset="0"/>
                            </a:rPr>
                          </m:ctrlPr>
                        </m:dPr>
                        <m:e>
                          <m:sSub>
                            <m:sSubPr>
                              <m:ctrlPr>
                                <a:rPr lang="en-US" sz="2000" i="1">
                                  <a:solidFill>
                                    <a:srgbClr val="C3092B"/>
                                  </a:solidFill>
                                  <a:latin typeface="Cambria Math" panose="02040503050406030204" pitchFamily="18" charset="0"/>
                                </a:rPr>
                              </m:ctrlPr>
                            </m:sSubPr>
                            <m:e>
                              <m:r>
                                <a:rPr lang="en-US" sz="2000" b="1" i="1">
                                  <a:solidFill>
                                    <a:srgbClr val="C3092B"/>
                                  </a:solidFill>
                                  <a:latin typeface="Cambria Math" panose="02040503050406030204" pitchFamily="18" charset="0"/>
                                </a:rPr>
                                <m:t>𝒎</m:t>
                              </m:r>
                            </m:e>
                            <m:sub>
                              <m:r>
                                <a:rPr lang="en-US" sz="2000" i="1">
                                  <a:solidFill>
                                    <a:srgbClr val="C3092B"/>
                                  </a:solidFill>
                                  <a:latin typeface="Cambria Math" panose="02040503050406030204" pitchFamily="18" charset="0"/>
                                </a:rPr>
                                <m:t>𝑘</m:t>
                              </m:r>
                            </m:sub>
                          </m:sSub>
                        </m:e>
                        <m:e>
                          <m:r>
                            <a:rPr lang="en-US" sz="2000" i="1">
                              <a:solidFill>
                                <a:srgbClr val="C3092B"/>
                              </a:solidFill>
                              <a:latin typeface="Cambria Math" panose="02040503050406030204" pitchFamily="18" charset="0"/>
                            </a:rPr>
                            <m:t>𝑘</m:t>
                          </m:r>
                        </m:e>
                      </m:d>
                      <m:r>
                        <a:rPr lang="en-US" sz="2000" b="0" i="1" smtClean="0">
                          <a:solidFill>
                            <a:srgbClr val="C3092B"/>
                          </a:solidFill>
                          <a:latin typeface="Cambria Math" panose="02040503050406030204" pitchFamily="18" charset="0"/>
                        </a:rPr>
                        <m:t>𝑃</m:t>
                      </m:r>
                      <m:r>
                        <a:rPr lang="en-US" sz="2000" b="0" i="1" smtClean="0">
                          <a:solidFill>
                            <a:srgbClr val="C3092B"/>
                          </a:solidFill>
                          <a:latin typeface="Cambria Math" panose="02040503050406030204" pitchFamily="18" charset="0"/>
                        </a:rPr>
                        <m:t>(</m:t>
                      </m:r>
                      <m:r>
                        <a:rPr lang="en-US" sz="2000" b="0" i="1" smtClean="0">
                          <a:solidFill>
                            <a:srgbClr val="C3092B"/>
                          </a:solidFill>
                          <a:latin typeface="Cambria Math" panose="02040503050406030204" pitchFamily="18" charset="0"/>
                        </a:rPr>
                        <m:t>𝑘</m:t>
                      </m:r>
                      <m:r>
                        <a:rPr lang="en-US" sz="2000" b="0" i="1" smtClean="0">
                          <a:solidFill>
                            <a:srgbClr val="C3092B"/>
                          </a:solidFill>
                          <a:latin typeface="Cambria Math" panose="02040503050406030204" pitchFamily="18" charset="0"/>
                        </a:rPr>
                        <m:t>)</m:t>
                      </m:r>
                    </m:oMath>
                  </m:oMathPara>
                </a14:m>
                <a:endParaRPr lang="en-US" sz="2000" dirty="0">
                  <a:solidFill>
                    <a:srgbClr val="C3092B"/>
                  </a:solidFill>
                </a:endParaRPr>
              </a:p>
              <a:p>
                <a:pPr marL="342900" indent="-342900">
                  <a:buFont typeface="Arial" panose="020B0604020202020204" pitchFamily="34" charset="0"/>
                  <a:buChar char="•"/>
                </a:pPr>
                <a:endParaRPr lang="en-US" sz="900" dirty="0"/>
              </a:p>
              <a:p>
                <a:pPr marL="342900" indent="-342900">
                  <a:buFont typeface="Arial" panose="020B0604020202020204" pitchFamily="34" charset="0"/>
                  <a:buChar char="•"/>
                </a:pPr>
                <a:r>
                  <a:rPr lang="en-US" sz="2000" dirty="0"/>
                  <a:t>Now, the type of model, or the number of layers, </a:t>
                </a:r>
                <a14:m>
                  <m:oMath xmlns:m="http://schemas.openxmlformats.org/officeDocument/2006/math">
                    <m:r>
                      <a:rPr lang="en-US" sz="2000" i="1" smtClean="0">
                        <a:solidFill>
                          <a:srgbClr val="C3092B"/>
                        </a:solidFill>
                        <a:latin typeface="Cambria Math" panose="02040503050406030204" pitchFamily="18" charset="0"/>
                      </a:rPr>
                      <m:t>𝑘</m:t>
                    </m:r>
                  </m:oMath>
                </a14:m>
                <a:r>
                  <a:rPr lang="en-US" sz="2000" dirty="0"/>
                  <a:t>, becomes an unknown parameter to which we want to sample</a:t>
                </a:r>
              </a:p>
            </p:txBody>
          </p:sp>
        </mc:Choice>
        <mc:Fallback xmlns="">
          <p:sp>
            <p:nvSpPr>
              <p:cNvPr id="52" name="Rectangle 51">
                <a:extLst>
                  <a:ext uri="{FF2B5EF4-FFF2-40B4-BE49-F238E27FC236}">
                    <a16:creationId xmlns:a16="http://schemas.microsoft.com/office/drawing/2014/main" id="{12E76316-B1ED-45C1-B837-8E12E8148B26}"/>
                  </a:ext>
                </a:extLst>
              </p:cNvPr>
              <p:cNvSpPr>
                <a:spLocks noRot="1" noChangeAspect="1" noMove="1" noResize="1" noEditPoints="1" noAdjustHandles="1" noChangeArrowheads="1" noChangeShapeType="1" noTextEdit="1"/>
              </p:cNvSpPr>
              <p:nvPr/>
            </p:nvSpPr>
            <p:spPr>
              <a:xfrm>
                <a:off x="4594040" y="4563701"/>
                <a:ext cx="6910960" cy="1154162"/>
              </a:xfrm>
              <a:prstGeom prst="rect">
                <a:avLst/>
              </a:prstGeom>
              <a:blipFill>
                <a:blip r:embed="rId5"/>
                <a:stretch>
                  <a:fillRect l="-794" r="-265" b="-8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5008E5E3-D6FA-49B2-852F-F9C5736558F1}"/>
                  </a:ext>
                </a:extLst>
              </p:cNvPr>
              <p:cNvSpPr/>
              <p:nvPr/>
            </p:nvSpPr>
            <p:spPr>
              <a:xfrm>
                <a:off x="5787873" y="4566618"/>
                <a:ext cx="2900986" cy="400110"/>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sz="2000" i="1" smtClean="0">
                          <a:solidFill>
                            <a:srgbClr val="C3092B"/>
                          </a:solidFill>
                          <a:latin typeface="Cambria Math" panose="02040503050406030204" pitchFamily="18" charset="0"/>
                        </a:rPr>
                        <m:t>𝑃</m:t>
                      </m:r>
                      <m:d>
                        <m:dPr>
                          <m:ctrlPr>
                            <a:rPr lang="en-US" sz="2000" i="1">
                              <a:solidFill>
                                <a:srgbClr val="C3092B"/>
                              </a:solidFill>
                              <a:latin typeface="Cambria Math" panose="02040503050406030204" pitchFamily="18" charset="0"/>
                            </a:rPr>
                          </m:ctrlPr>
                        </m:dPr>
                        <m:e>
                          <m:r>
                            <a:rPr lang="en-US" sz="2000" b="1" i="1">
                              <a:solidFill>
                                <a:srgbClr val="C3092B"/>
                              </a:solidFill>
                              <a:latin typeface="Cambria Math" panose="02040503050406030204" pitchFamily="18" charset="0"/>
                              <a:ea typeface="Cambria Math" panose="02040503050406030204" pitchFamily="18" charset="0"/>
                            </a:rPr>
                            <m:t>𝒎</m:t>
                          </m:r>
                        </m:e>
                        <m:e>
                          <m:r>
                            <a:rPr lang="en-US" sz="2000" b="1" i="1">
                              <a:solidFill>
                                <a:srgbClr val="C3092B"/>
                              </a:solidFill>
                              <a:latin typeface="Cambria Math" panose="02040503050406030204" pitchFamily="18" charset="0"/>
                            </a:rPr>
                            <m:t>𝒅</m:t>
                          </m:r>
                        </m:e>
                      </m:d>
                      <m:r>
                        <a:rPr lang="en-US" sz="2000" i="1">
                          <a:solidFill>
                            <a:srgbClr val="C3092B"/>
                          </a:solidFill>
                          <a:latin typeface="Cambria Math" panose="02040503050406030204" pitchFamily="18" charset="0"/>
                          <a:ea typeface="Cambria Math" panose="02040503050406030204" pitchFamily="18" charset="0"/>
                        </a:rPr>
                        <m:t>∝</m:t>
                      </m:r>
                      <m:r>
                        <a:rPr lang="en-US" sz="2000" i="1">
                          <a:solidFill>
                            <a:srgbClr val="C3092B"/>
                          </a:solidFill>
                          <a:latin typeface="Cambria Math" panose="02040503050406030204" pitchFamily="18" charset="0"/>
                        </a:rPr>
                        <m:t>𝑃</m:t>
                      </m:r>
                      <m:d>
                        <m:dPr>
                          <m:ctrlPr>
                            <a:rPr lang="en-US" sz="2000" i="1">
                              <a:solidFill>
                                <a:srgbClr val="C3092B"/>
                              </a:solidFill>
                              <a:latin typeface="Cambria Math" panose="02040503050406030204" pitchFamily="18" charset="0"/>
                            </a:rPr>
                          </m:ctrlPr>
                        </m:dPr>
                        <m:e>
                          <m:r>
                            <a:rPr lang="en-US" sz="2000" b="1" i="1">
                              <a:solidFill>
                                <a:srgbClr val="C3092B"/>
                              </a:solidFill>
                              <a:latin typeface="Cambria Math" panose="02040503050406030204" pitchFamily="18" charset="0"/>
                            </a:rPr>
                            <m:t>𝒅</m:t>
                          </m:r>
                        </m:e>
                        <m:e>
                          <m:r>
                            <a:rPr lang="en-US" sz="2000" b="1" i="1">
                              <a:solidFill>
                                <a:srgbClr val="C3092B"/>
                              </a:solidFill>
                              <a:latin typeface="Cambria Math" panose="02040503050406030204" pitchFamily="18" charset="0"/>
                              <a:ea typeface="Cambria Math" panose="02040503050406030204" pitchFamily="18" charset="0"/>
                            </a:rPr>
                            <m:t>𝒎</m:t>
                          </m:r>
                        </m:e>
                      </m:d>
                      <m:r>
                        <a:rPr lang="en-US" sz="2000" i="1">
                          <a:solidFill>
                            <a:srgbClr val="C3092B"/>
                          </a:solidFill>
                          <a:latin typeface="Cambria Math" panose="02040503050406030204" pitchFamily="18" charset="0"/>
                        </a:rPr>
                        <m:t>𝑃</m:t>
                      </m:r>
                      <m:r>
                        <a:rPr lang="en-US" sz="2000" i="1">
                          <a:solidFill>
                            <a:srgbClr val="C3092B"/>
                          </a:solidFill>
                          <a:latin typeface="Cambria Math" panose="02040503050406030204" pitchFamily="18" charset="0"/>
                        </a:rPr>
                        <m:t>(</m:t>
                      </m:r>
                      <m:r>
                        <a:rPr lang="en-US" sz="2000" b="1" i="1">
                          <a:solidFill>
                            <a:srgbClr val="C3092B"/>
                          </a:solidFill>
                          <a:latin typeface="Cambria Math" panose="02040503050406030204" pitchFamily="18" charset="0"/>
                          <a:ea typeface="Cambria Math" panose="02040503050406030204" pitchFamily="18" charset="0"/>
                        </a:rPr>
                        <m:t>𝒎</m:t>
                      </m:r>
                      <m:r>
                        <a:rPr lang="en-US" sz="2000" i="1">
                          <a:solidFill>
                            <a:srgbClr val="C3092B"/>
                          </a:solidFill>
                          <a:latin typeface="Cambria Math" panose="02040503050406030204" pitchFamily="18" charset="0"/>
                        </a:rPr>
                        <m:t>)</m:t>
                      </m:r>
                    </m:oMath>
                  </m:oMathPara>
                </a14:m>
                <a:endParaRPr lang="en-US" sz="2000" dirty="0">
                  <a:solidFill>
                    <a:srgbClr val="C3092B"/>
                  </a:solidFill>
                </a:endParaRPr>
              </a:p>
            </p:txBody>
          </p:sp>
        </mc:Choice>
        <mc:Fallback xmlns="">
          <p:sp>
            <p:nvSpPr>
              <p:cNvPr id="53" name="Rectangle 52">
                <a:extLst>
                  <a:ext uri="{FF2B5EF4-FFF2-40B4-BE49-F238E27FC236}">
                    <a16:creationId xmlns:a16="http://schemas.microsoft.com/office/drawing/2014/main" id="{5008E5E3-D6FA-49B2-852F-F9C5736558F1}"/>
                  </a:ext>
                </a:extLst>
              </p:cNvPr>
              <p:cNvSpPr>
                <a:spLocks noRot="1" noChangeAspect="1" noMove="1" noResize="1" noEditPoints="1" noAdjustHandles="1" noChangeArrowheads="1" noChangeShapeType="1" noTextEdit="1"/>
              </p:cNvSpPr>
              <p:nvPr/>
            </p:nvSpPr>
            <p:spPr>
              <a:xfrm>
                <a:off x="5787873" y="4566618"/>
                <a:ext cx="2900986" cy="400110"/>
              </a:xfrm>
              <a:prstGeom prst="rect">
                <a:avLst/>
              </a:prstGeom>
              <a:blipFill>
                <a:blip r:embed="rId6"/>
                <a:stretch>
                  <a:fillRect b="-15152"/>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484C0944-1E8D-48AE-A54C-9382B9D1DF98}"/>
              </a:ext>
            </a:extLst>
          </p:cNvPr>
          <p:cNvSpPr txBox="1"/>
          <p:nvPr/>
        </p:nvSpPr>
        <p:spPr>
          <a:xfrm rot="1224493">
            <a:off x="5045646" y="1645161"/>
            <a:ext cx="1484453" cy="646331"/>
          </a:xfrm>
          <a:prstGeom prst="rect">
            <a:avLst/>
          </a:prstGeom>
          <a:noFill/>
        </p:spPr>
        <p:txBody>
          <a:bodyPr wrap="square" rtlCol="0">
            <a:spAutoFit/>
          </a:bodyPr>
          <a:lstStyle/>
          <a:p>
            <a:pPr algn="ctr"/>
            <a:r>
              <a:rPr lang="en-US" b="1" dirty="0">
                <a:solidFill>
                  <a:srgbClr val="C3092B"/>
                </a:solidFill>
              </a:rPr>
              <a:t>Which model is better??</a:t>
            </a:r>
          </a:p>
        </p:txBody>
      </p:sp>
    </p:spTree>
    <p:extLst>
      <p:ext uri="{BB962C8B-B14F-4D97-AF65-F5344CB8AC3E}">
        <p14:creationId xmlns:p14="http://schemas.microsoft.com/office/powerpoint/2010/main" val="32538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53"/>
                                        </p:tgtEl>
                                      </p:cBhvr>
                                    </p:animEffect>
                                    <p:set>
                                      <p:cBhvr>
                                        <p:cTn id="43" dur="1" fill="hold">
                                          <p:stCondLst>
                                            <p:cond delay="499"/>
                                          </p:stCondLst>
                                        </p:cTn>
                                        <p:tgtEl>
                                          <p:spTgt spid="53"/>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52">
                                            <p:txEl>
                                              <p:pRg st="0" end="0"/>
                                            </p:txEl>
                                          </p:spTgt>
                                        </p:tgtEl>
                                        <p:attrNameLst>
                                          <p:attrName>style.visibility</p:attrName>
                                        </p:attrNameLst>
                                      </p:cBhvr>
                                      <p:to>
                                        <p:strVal val="visible"/>
                                      </p:to>
                                    </p:set>
                                    <p:animEffect transition="in" filter="fade">
                                      <p:cBhvr>
                                        <p:cTn id="47" dur="500"/>
                                        <p:tgtEl>
                                          <p:spTgt spid="52">
                                            <p:txEl>
                                              <p:pRg st="0" end="0"/>
                                            </p:txEl>
                                          </p:spTgt>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52">
                                            <p:txEl>
                                              <p:pRg st="2" end="2"/>
                                            </p:txEl>
                                          </p:spTgt>
                                        </p:tgtEl>
                                        <p:attrNameLst>
                                          <p:attrName>style.visibility</p:attrName>
                                        </p:attrNameLst>
                                      </p:cBhvr>
                                      <p:to>
                                        <p:strVal val="visible"/>
                                      </p:to>
                                    </p:set>
                                    <p:animEffect transition="in" filter="fade">
                                      <p:cBhvr>
                                        <p:cTn id="51" dur="500"/>
                                        <p:tgtEl>
                                          <p:spTgt spid="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3" grpId="0"/>
      <p:bldP spid="53" grpId="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C8BDE7-F36F-451B-97FE-DB5917C0290C}"/>
              </a:ext>
            </a:extLst>
          </p:cNvPr>
          <p:cNvSpPr>
            <a:spLocks noGrp="1"/>
          </p:cNvSpPr>
          <p:nvPr>
            <p:ph type="title"/>
          </p:nvPr>
        </p:nvSpPr>
        <p:spPr/>
        <p:txBody>
          <a:bodyPr/>
          <a:lstStyle/>
          <a:p>
            <a:r>
              <a:rPr lang="en-US" dirty="0"/>
              <a:t>Reversible-jump MCMC</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A6A0FD88-E954-4C61-A853-21E1BB0E74FB}"/>
                  </a:ext>
                </a:extLst>
              </p:cNvPr>
              <p:cNvSpPr>
                <a:spLocks noGrp="1"/>
              </p:cNvSpPr>
              <p:nvPr>
                <p:ph idx="1"/>
              </p:nvPr>
            </p:nvSpPr>
            <p:spPr>
              <a:xfrm>
                <a:off x="838200" y="1737360"/>
                <a:ext cx="7087524" cy="4251960"/>
              </a:xfrm>
            </p:spPr>
            <p:txBody>
              <a:bodyPr/>
              <a:lstStyle/>
              <a:p>
                <a:r>
                  <a:rPr lang="en-US" dirty="0"/>
                  <a:t>Sample from </a:t>
                </a:r>
                <a:endParaRPr lang="en-US" i="1" dirty="0">
                  <a:solidFill>
                    <a:srgbClr val="C3092B"/>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solidFill>
                            <a:srgbClr val="C3092B"/>
                          </a:solidFill>
                          <a:latin typeface="Cambria Math" panose="02040503050406030204" pitchFamily="18" charset="0"/>
                        </a:rPr>
                        <m:t>𝑃</m:t>
                      </m:r>
                      <m:d>
                        <m:dPr>
                          <m:ctrlPr>
                            <a:rPr lang="en-US" i="1">
                              <a:solidFill>
                                <a:srgbClr val="C3092B"/>
                              </a:solidFill>
                              <a:latin typeface="Cambria Math" panose="02040503050406030204" pitchFamily="18" charset="0"/>
                            </a:rPr>
                          </m:ctrlPr>
                        </m:dPr>
                        <m:e>
                          <m:sSub>
                            <m:sSubPr>
                              <m:ctrlPr>
                                <a:rPr lang="en-US" i="1">
                                  <a:solidFill>
                                    <a:srgbClr val="C3092B"/>
                                  </a:solidFill>
                                  <a:latin typeface="Cambria Math" panose="02040503050406030204" pitchFamily="18" charset="0"/>
                                </a:rPr>
                              </m:ctrlPr>
                            </m:sSubPr>
                            <m:e>
                              <m:r>
                                <a:rPr lang="en-US" b="1" i="1">
                                  <a:solidFill>
                                    <a:srgbClr val="C3092B"/>
                                  </a:solidFill>
                                  <a:latin typeface="Cambria Math" panose="02040503050406030204" pitchFamily="18" charset="0"/>
                                </a:rPr>
                                <m:t>𝒎</m:t>
                              </m:r>
                            </m:e>
                            <m:sub>
                              <m:r>
                                <a:rPr lang="en-US" i="1">
                                  <a:solidFill>
                                    <a:srgbClr val="C3092B"/>
                                  </a:solidFill>
                                  <a:latin typeface="Cambria Math" panose="02040503050406030204" pitchFamily="18" charset="0"/>
                                </a:rPr>
                                <m:t>𝑘</m:t>
                              </m:r>
                            </m:sub>
                          </m:sSub>
                          <m:r>
                            <a:rPr lang="en-US" b="1" i="1">
                              <a:solidFill>
                                <a:srgbClr val="C3092B"/>
                              </a:solidFill>
                              <a:latin typeface="Cambria Math" panose="02040503050406030204" pitchFamily="18" charset="0"/>
                            </a:rPr>
                            <m:t>,</m:t>
                          </m:r>
                          <m:r>
                            <a:rPr lang="en-US" i="1">
                              <a:solidFill>
                                <a:srgbClr val="C3092B"/>
                              </a:solidFill>
                              <a:latin typeface="Cambria Math" panose="02040503050406030204" pitchFamily="18" charset="0"/>
                            </a:rPr>
                            <m:t>𝑘</m:t>
                          </m:r>
                        </m:e>
                        <m:e>
                          <m:r>
                            <a:rPr lang="en-US" b="1" i="1">
                              <a:solidFill>
                                <a:srgbClr val="C3092B"/>
                              </a:solidFill>
                              <a:latin typeface="Cambria Math" panose="02040503050406030204" pitchFamily="18" charset="0"/>
                            </a:rPr>
                            <m:t>𝒅</m:t>
                          </m:r>
                        </m:e>
                      </m:d>
                      <m:r>
                        <a:rPr lang="en-US" i="1">
                          <a:solidFill>
                            <a:srgbClr val="C3092B"/>
                          </a:solidFill>
                          <a:latin typeface="Cambria Math" panose="02040503050406030204" pitchFamily="18" charset="0"/>
                          <a:ea typeface="Cambria Math" panose="02040503050406030204" pitchFamily="18" charset="0"/>
                        </a:rPr>
                        <m:t>∝</m:t>
                      </m:r>
                      <m:r>
                        <a:rPr lang="en-US" i="1">
                          <a:solidFill>
                            <a:srgbClr val="C3092B"/>
                          </a:solidFill>
                          <a:latin typeface="Cambria Math" panose="02040503050406030204" pitchFamily="18" charset="0"/>
                        </a:rPr>
                        <m:t>𝑃</m:t>
                      </m:r>
                      <m:d>
                        <m:dPr>
                          <m:ctrlPr>
                            <a:rPr lang="en-US" i="1">
                              <a:solidFill>
                                <a:srgbClr val="C3092B"/>
                              </a:solidFill>
                              <a:latin typeface="Cambria Math" panose="02040503050406030204" pitchFamily="18" charset="0"/>
                            </a:rPr>
                          </m:ctrlPr>
                        </m:dPr>
                        <m:e>
                          <m:r>
                            <a:rPr lang="en-US" b="1" i="1">
                              <a:solidFill>
                                <a:srgbClr val="C3092B"/>
                              </a:solidFill>
                              <a:latin typeface="Cambria Math" panose="02040503050406030204" pitchFamily="18" charset="0"/>
                            </a:rPr>
                            <m:t>𝒅</m:t>
                          </m:r>
                        </m:e>
                        <m:e>
                          <m:sSub>
                            <m:sSubPr>
                              <m:ctrlPr>
                                <a:rPr lang="en-US" i="1">
                                  <a:solidFill>
                                    <a:srgbClr val="C3092B"/>
                                  </a:solidFill>
                                  <a:latin typeface="Cambria Math" panose="02040503050406030204" pitchFamily="18" charset="0"/>
                                </a:rPr>
                              </m:ctrlPr>
                            </m:sSubPr>
                            <m:e>
                              <m:r>
                                <a:rPr lang="en-US" b="1" i="1">
                                  <a:solidFill>
                                    <a:srgbClr val="C3092B"/>
                                  </a:solidFill>
                                  <a:latin typeface="Cambria Math" panose="02040503050406030204" pitchFamily="18" charset="0"/>
                                </a:rPr>
                                <m:t>𝒎</m:t>
                              </m:r>
                            </m:e>
                            <m:sub>
                              <m:r>
                                <a:rPr lang="en-US" i="1">
                                  <a:solidFill>
                                    <a:srgbClr val="C3092B"/>
                                  </a:solidFill>
                                  <a:latin typeface="Cambria Math" panose="02040503050406030204" pitchFamily="18" charset="0"/>
                                </a:rPr>
                                <m:t>𝑘</m:t>
                              </m:r>
                            </m:sub>
                          </m:sSub>
                          <m:r>
                            <a:rPr lang="en-US" b="1" i="1">
                              <a:solidFill>
                                <a:srgbClr val="C3092B"/>
                              </a:solidFill>
                              <a:latin typeface="Cambria Math" panose="02040503050406030204" pitchFamily="18" charset="0"/>
                            </a:rPr>
                            <m:t>,</m:t>
                          </m:r>
                          <m:r>
                            <a:rPr lang="en-US" i="1">
                              <a:solidFill>
                                <a:srgbClr val="C3092B"/>
                              </a:solidFill>
                              <a:latin typeface="Cambria Math" panose="02040503050406030204" pitchFamily="18" charset="0"/>
                            </a:rPr>
                            <m:t>𝑘</m:t>
                          </m:r>
                        </m:e>
                      </m:d>
                      <m:r>
                        <a:rPr lang="en-US" i="1">
                          <a:solidFill>
                            <a:srgbClr val="C3092B"/>
                          </a:solidFill>
                          <a:latin typeface="Cambria Math" panose="02040503050406030204" pitchFamily="18" charset="0"/>
                        </a:rPr>
                        <m:t>𝑃</m:t>
                      </m:r>
                      <m:d>
                        <m:dPr>
                          <m:ctrlPr>
                            <a:rPr lang="en-US" i="1">
                              <a:solidFill>
                                <a:srgbClr val="C3092B"/>
                              </a:solidFill>
                              <a:latin typeface="Cambria Math" panose="02040503050406030204" pitchFamily="18" charset="0"/>
                            </a:rPr>
                          </m:ctrlPr>
                        </m:dPr>
                        <m:e>
                          <m:sSub>
                            <m:sSubPr>
                              <m:ctrlPr>
                                <a:rPr lang="en-US" i="1">
                                  <a:solidFill>
                                    <a:srgbClr val="C3092B"/>
                                  </a:solidFill>
                                  <a:latin typeface="Cambria Math" panose="02040503050406030204" pitchFamily="18" charset="0"/>
                                </a:rPr>
                              </m:ctrlPr>
                            </m:sSubPr>
                            <m:e>
                              <m:r>
                                <a:rPr lang="en-US" b="1" i="1">
                                  <a:solidFill>
                                    <a:srgbClr val="C3092B"/>
                                  </a:solidFill>
                                  <a:latin typeface="Cambria Math" panose="02040503050406030204" pitchFamily="18" charset="0"/>
                                </a:rPr>
                                <m:t>𝒎</m:t>
                              </m:r>
                            </m:e>
                            <m:sub>
                              <m:r>
                                <a:rPr lang="en-US" i="1">
                                  <a:solidFill>
                                    <a:srgbClr val="C3092B"/>
                                  </a:solidFill>
                                  <a:latin typeface="Cambria Math" panose="02040503050406030204" pitchFamily="18" charset="0"/>
                                </a:rPr>
                                <m:t>𝑘</m:t>
                              </m:r>
                            </m:sub>
                          </m:sSub>
                        </m:e>
                        <m:e>
                          <m:r>
                            <a:rPr lang="en-US" i="1">
                              <a:solidFill>
                                <a:srgbClr val="C3092B"/>
                              </a:solidFill>
                              <a:latin typeface="Cambria Math" panose="02040503050406030204" pitchFamily="18" charset="0"/>
                            </a:rPr>
                            <m:t>𝑘</m:t>
                          </m:r>
                        </m:e>
                      </m:d>
                      <m:r>
                        <a:rPr lang="en-US" i="1">
                          <a:solidFill>
                            <a:srgbClr val="C3092B"/>
                          </a:solidFill>
                          <a:latin typeface="Cambria Math" panose="02040503050406030204" pitchFamily="18" charset="0"/>
                        </a:rPr>
                        <m:t>𝑃</m:t>
                      </m:r>
                      <m:r>
                        <a:rPr lang="en-US" i="1">
                          <a:solidFill>
                            <a:srgbClr val="C3092B"/>
                          </a:solidFill>
                          <a:latin typeface="Cambria Math" panose="02040503050406030204" pitchFamily="18" charset="0"/>
                        </a:rPr>
                        <m:t>(</m:t>
                      </m:r>
                      <m:r>
                        <a:rPr lang="en-US" i="1">
                          <a:solidFill>
                            <a:srgbClr val="C3092B"/>
                          </a:solidFill>
                          <a:latin typeface="Cambria Math" panose="02040503050406030204" pitchFamily="18" charset="0"/>
                        </a:rPr>
                        <m:t>𝑘</m:t>
                      </m:r>
                      <m:r>
                        <a:rPr lang="en-US" i="1">
                          <a:solidFill>
                            <a:srgbClr val="C3092B"/>
                          </a:solidFill>
                          <a:latin typeface="Cambria Math" panose="02040503050406030204" pitchFamily="18" charset="0"/>
                        </a:rPr>
                        <m:t>)</m:t>
                      </m:r>
                    </m:oMath>
                  </m:oMathPara>
                </a14:m>
                <a:endParaRPr lang="en-US" dirty="0"/>
              </a:p>
              <a:p>
                <a:r>
                  <a:rPr lang="en-US" dirty="0"/>
                  <a:t>Construct a stationary distribution of Markov chain across model dimensions</a:t>
                </a:r>
              </a:p>
              <a:p>
                <a:pPr lvl="1"/>
                <a:r>
                  <a:rPr lang="en-US" dirty="0"/>
                  <a:t>Method proposed by Green, 1995 and updated in 2003 </a:t>
                </a:r>
                <a:r>
                  <a:rPr lang="en-US" baseline="30000" dirty="0"/>
                  <a:t>[1] [2]</a:t>
                </a:r>
              </a:p>
              <a:p>
                <a:pPr lvl="1"/>
                <a:r>
                  <a:rPr lang="en-US" dirty="0"/>
                  <a:t>Sampler has chance moving from one dimension to another while not violating </a:t>
                </a:r>
                <a:r>
                  <a:rPr lang="en-US" dirty="0">
                    <a:solidFill>
                      <a:srgbClr val="C3092B"/>
                    </a:solidFill>
                  </a:rPr>
                  <a:t>detailed balance</a:t>
                </a:r>
              </a:p>
              <a:p>
                <a:endParaRPr lang="en-US" dirty="0"/>
              </a:p>
            </p:txBody>
          </p:sp>
        </mc:Choice>
        <mc:Fallback xmlns="">
          <p:sp>
            <p:nvSpPr>
              <p:cNvPr id="8" name="Content Placeholder 7">
                <a:extLst>
                  <a:ext uri="{FF2B5EF4-FFF2-40B4-BE49-F238E27FC236}">
                    <a16:creationId xmlns:a16="http://schemas.microsoft.com/office/drawing/2014/main" id="{A6A0FD88-E954-4C61-A853-21E1BB0E74FB}"/>
                  </a:ext>
                </a:extLst>
              </p:cNvPr>
              <p:cNvSpPr>
                <a:spLocks noGrp="1" noRot="1" noChangeAspect="1" noMove="1" noResize="1" noEditPoints="1" noAdjustHandles="1" noChangeArrowheads="1" noChangeShapeType="1" noTextEdit="1"/>
              </p:cNvSpPr>
              <p:nvPr>
                <p:ph idx="1"/>
              </p:nvPr>
            </p:nvSpPr>
            <p:spPr>
              <a:xfrm>
                <a:off x="838200" y="1737360"/>
                <a:ext cx="7087524" cy="4251960"/>
              </a:xfrm>
              <a:blipFill>
                <a:blip r:embed="rId3"/>
                <a:stretch>
                  <a:fillRect l="-1205" t="-2006" r="-1119"/>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E4C7FF27-45E2-4029-B9D5-EDEE2819CB22}"/>
              </a:ext>
            </a:extLst>
          </p:cNvPr>
          <p:cNvSpPr>
            <a:spLocks noGrp="1"/>
          </p:cNvSpPr>
          <p:nvPr>
            <p:ph type="dt" sz="half" idx="10"/>
          </p:nvPr>
        </p:nvSpPr>
        <p:spPr/>
        <p:txBody>
          <a:bodyPr/>
          <a:lstStyle/>
          <a:p>
            <a:fld id="{5F2BD66D-6E58-4325-9D4E-E707A1E4B6F6}" type="datetime1">
              <a:rPr lang="en-US" smtClean="0"/>
              <a:t>9/22/2019</a:t>
            </a:fld>
            <a:endParaRPr lang="en-US"/>
          </a:p>
        </p:txBody>
      </p:sp>
      <p:sp>
        <p:nvSpPr>
          <p:cNvPr id="6" name="Slide Number Placeholder 5">
            <a:extLst>
              <a:ext uri="{FF2B5EF4-FFF2-40B4-BE49-F238E27FC236}">
                <a16:creationId xmlns:a16="http://schemas.microsoft.com/office/drawing/2014/main" id="{73C8C2DF-7A4F-4A87-8F89-96D050CC805E}"/>
              </a:ext>
            </a:extLst>
          </p:cNvPr>
          <p:cNvSpPr>
            <a:spLocks noGrp="1"/>
          </p:cNvSpPr>
          <p:nvPr>
            <p:ph type="sldNum" sz="quarter" idx="12"/>
          </p:nvPr>
        </p:nvSpPr>
        <p:spPr/>
        <p:txBody>
          <a:bodyPr/>
          <a:lstStyle/>
          <a:p>
            <a:fld id="{5DAD2D5A-63D4-4764-812C-7B8BDA2C77FC}" type="slidenum">
              <a:rPr lang="en-US" smtClean="0"/>
              <a:t>33</a:t>
            </a:fld>
            <a:endParaRPr lang="en-US"/>
          </a:p>
        </p:txBody>
      </p:sp>
      <p:grpSp>
        <p:nvGrpSpPr>
          <p:cNvPr id="95" name="Group 94">
            <a:extLst>
              <a:ext uri="{FF2B5EF4-FFF2-40B4-BE49-F238E27FC236}">
                <a16:creationId xmlns:a16="http://schemas.microsoft.com/office/drawing/2014/main" id="{67347495-FF2E-446B-B8A7-3617D07128AC}"/>
              </a:ext>
            </a:extLst>
          </p:cNvPr>
          <p:cNvGrpSpPr/>
          <p:nvPr/>
        </p:nvGrpSpPr>
        <p:grpSpPr>
          <a:xfrm>
            <a:off x="8068310" y="2124738"/>
            <a:ext cx="3202940" cy="2968223"/>
            <a:chOff x="8575040" y="2242353"/>
            <a:chExt cx="3202940" cy="2968223"/>
          </a:xfrm>
        </p:grpSpPr>
        <p:sp>
          <p:nvSpPr>
            <p:cNvPr id="9" name="Freeform: Shape 8">
              <a:extLst>
                <a:ext uri="{FF2B5EF4-FFF2-40B4-BE49-F238E27FC236}">
                  <a16:creationId xmlns:a16="http://schemas.microsoft.com/office/drawing/2014/main" id="{884D089A-2037-42BF-8753-A520AB4D9B65}"/>
                </a:ext>
              </a:extLst>
            </p:cNvPr>
            <p:cNvSpPr/>
            <p:nvPr/>
          </p:nvSpPr>
          <p:spPr>
            <a:xfrm>
              <a:off x="8575040" y="2325137"/>
              <a:ext cx="1356360" cy="1651000"/>
            </a:xfrm>
            <a:custGeom>
              <a:avLst/>
              <a:gdLst>
                <a:gd name="connsiteX0" fmla="*/ 259080 w 1356360"/>
                <a:gd name="connsiteY0" fmla="*/ 0 h 1651000"/>
                <a:gd name="connsiteX1" fmla="*/ 1097280 w 1356360"/>
                <a:gd name="connsiteY1" fmla="*/ 502920 h 1651000"/>
                <a:gd name="connsiteX2" fmla="*/ 1356360 w 1356360"/>
                <a:gd name="connsiteY2" fmla="*/ 1148080 h 1651000"/>
                <a:gd name="connsiteX3" fmla="*/ 1000760 w 1356360"/>
                <a:gd name="connsiteY3" fmla="*/ 1651000 h 1651000"/>
                <a:gd name="connsiteX4" fmla="*/ 0 w 1356360"/>
                <a:gd name="connsiteY4" fmla="*/ 975360 h 1651000"/>
                <a:gd name="connsiteX5" fmla="*/ 132080 w 1356360"/>
                <a:gd name="connsiteY5" fmla="*/ 193040 h 1651000"/>
                <a:gd name="connsiteX6" fmla="*/ 259080 w 1356360"/>
                <a:gd name="connsiteY6"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360" h="1651000">
                  <a:moveTo>
                    <a:pt x="259080" y="0"/>
                  </a:moveTo>
                  <a:lnTo>
                    <a:pt x="1097280" y="502920"/>
                  </a:lnTo>
                  <a:lnTo>
                    <a:pt x="1356360" y="1148080"/>
                  </a:lnTo>
                  <a:lnTo>
                    <a:pt x="1000760" y="1651000"/>
                  </a:lnTo>
                  <a:lnTo>
                    <a:pt x="0" y="975360"/>
                  </a:lnTo>
                  <a:lnTo>
                    <a:pt x="132080" y="193040"/>
                  </a:lnTo>
                  <a:lnTo>
                    <a:pt x="259080" y="0"/>
                  </a:lnTo>
                  <a:close/>
                </a:path>
              </a:pathLst>
            </a:custGeom>
            <a:solidFill>
              <a:srgbClr val="C3092B"/>
            </a:solidFill>
            <a:ln>
              <a:solidFill>
                <a:srgbClr val="C30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4d</a:t>
              </a:r>
            </a:p>
          </p:txBody>
        </p:sp>
        <p:sp>
          <p:nvSpPr>
            <p:cNvPr id="11" name="Oval 10">
              <a:extLst>
                <a:ext uri="{FF2B5EF4-FFF2-40B4-BE49-F238E27FC236}">
                  <a16:creationId xmlns:a16="http://schemas.microsoft.com/office/drawing/2014/main" id="{932B1D13-2A91-4D52-ADEC-02C6F28D8886}"/>
                </a:ext>
              </a:extLst>
            </p:cNvPr>
            <p:cNvSpPr/>
            <p:nvPr/>
          </p:nvSpPr>
          <p:spPr>
            <a:xfrm>
              <a:off x="10579100" y="2242353"/>
              <a:ext cx="1198880" cy="1127760"/>
            </a:xfrm>
            <a:prstGeom prst="ellipse">
              <a:avLst/>
            </a:prstGeom>
            <a:solidFill>
              <a:srgbClr val="C3092B"/>
            </a:solidFill>
            <a:ln>
              <a:solidFill>
                <a:srgbClr val="C30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2d</a:t>
              </a:r>
            </a:p>
          </p:txBody>
        </p:sp>
        <p:sp>
          <p:nvSpPr>
            <p:cNvPr id="12" name="Rectangle 11">
              <a:extLst>
                <a:ext uri="{FF2B5EF4-FFF2-40B4-BE49-F238E27FC236}">
                  <a16:creationId xmlns:a16="http://schemas.microsoft.com/office/drawing/2014/main" id="{13E26304-65F9-475C-8CC6-00156553A657}"/>
                </a:ext>
              </a:extLst>
            </p:cNvPr>
            <p:cNvSpPr/>
            <p:nvPr/>
          </p:nvSpPr>
          <p:spPr>
            <a:xfrm>
              <a:off x="10129520" y="4148856"/>
              <a:ext cx="1483360" cy="1061720"/>
            </a:xfrm>
            <a:prstGeom prst="rect">
              <a:avLst/>
            </a:prstGeom>
            <a:solidFill>
              <a:srgbClr val="C3092B"/>
            </a:solidFill>
            <a:ln>
              <a:solidFill>
                <a:srgbClr val="C30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3d</a:t>
              </a:r>
            </a:p>
          </p:txBody>
        </p:sp>
        <p:sp>
          <p:nvSpPr>
            <p:cNvPr id="14" name="Oval 13">
              <a:extLst>
                <a:ext uri="{FF2B5EF4-FFF2-40B4-BE49-F238E27FC236}">
                  <a16:creationId xmlns:a16="http://schemas.microsoft.com/office/drawing/2014/main" id="{91EE3C1A-B417-4E0B-8140-E98E8E31AD41}"/>
                </a:ext>
              </a:extLst>
            </p:cNvPr>
            <p:cNvSpPr/>
            <p:nvPr/>
          </p:nvSpPr>
          <p:spPr>
            <a:xfrm>
              <a:off x="8884920" y="259616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30FA04E-F584-4E26-8C0B-FC55E01FA930}"/>
                </a:ext>
              </a:extLst>
            </p:cNvPr>
            <p:cNvSpPr/>
            <p:nvPr/>
          </p:nvSpPr>
          <p:spPr>
            <a:xfrm>
              <a:off x="9037320" y="274856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E137F80-BCE4-4499-963A-4F930BC39F8E}"/>
                </a:ext>
              </a:extLst>
            </p:cNvPr>
            <p:cNvSpPr/>
            <p:nvPr/>
          </p:nvSpPr>
          <p:spPr>
            <a:xfrm>
              <a:off x="9189720" y="290096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17E2267-C05A-4F60-9DF2-2221839B48A0}"/>
                </a:ext>
              </a:extLst>
            </p:cNvPr>
            <p:cNvSpPr/>
            <p:nvPr/>
          </p:nvSpPr>
          <p:spPr>
            <a:xfrm>
              <a:off x="9342120" y="305336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8D6FA9E-8127-4413-ADC1-70AC801C0373}"/>
                </a:ext>
              </a:extLst>
            </p:cNvPr>
            <p:cNvSpPr/>
            <p:nvPr/>
          </p:nvSpPr>
          <p:spPr>
            <a:xfrm>
              <a:off x="9494520" y="320576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9AFD15F-F312-4CF9-9700-104EA695566B}"/>
                </a:ext>
              </a:extLst>
            </p:cNvPr>
            <p:cNvSpPr/>
            <p:nvPr/>
          </p:nvSpPr>
          <p:spPr>
            <a:xfrm>
              <a:off x="8907779" y="280253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C5866CF-E201-421C-9681-BD84A2C020EF}"/>
                </a:ext>
              </a:extLst>
            </p:cNvPr>
            <p:cNvSpPr/>
            <p:nvPr/>
          </p:nvSpPr>
          <p:spPr>
            <a:xfrm>
              <a:off x="9646920" y="335816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0E753A7-26AC-4419-A831-CB8B24F192CC}"/>
                </a:ext>
              </a:extLst>
            </p:cNvPr>
            <p:cNvSpPr/>
            <p:nvPr/>
          </p:nvSpPr>
          <p:spPr>
            <a:xfrm>
              <a:off x="8907778" y="317886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00FB7B7-31AE-497E-8FE6-AC8DFB3B4555}"/>
                </a:ext>
              </a:extLst>
            </p:cNvPr>
            <p:cNvSpPr/>
            <p:nvPr/>
          </p:nvSpPr>
          <p:spPr>
            <a:xfrm>
              <a:off x="9387839" y="34918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392F1CE-A37D-418D-8DD7-BAB818030996}"/>
                </a:ext>
              </a:extLst>
            </p:cNvPr>
            <p:cNvSpPr/>
            <p:nvPr/>
          </p:nvSpPr>
          <p:spPr>
            <a:xfrm>
              <a:off x="9083039" y="325148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4F16131-9125-4375-AEF8-21399F5BFAA1}"/>
                </a:ext>
              </a:extLst>
            </p:cNvPr>
            <p:cNvSpPr/>
            <p:nvPr/>
          </p:nvSpPr>
          <p:spPr>
            <a:xfrm>
              <a:off x="9471660" y="292382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D9498FC-89FA-4646-91B7-CC31BC78C157}"/>
                </a:ext>
              </a:extLst>
            </p:cNvPr>
            <p:cNvSpPr/>
            <p:nvPr/>
          </p:nvSpPr>
          <p:spPr>
            <a:xfrm>
              <a:off x="9235439" y="274856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A00D856-58B2-45C9-8020-44FD47083DC5}"/>
                </a:ext>
              </a:extLst>
            </p:cNvPr>
            <p:cNvSpPr/>
            <p:nvPr/>
          </p:nvSpPr>
          <p:spPr>
            <a:xfrm>
              <a:off x="9128758" y="337011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1B9988D-BD3F-481F-8408-EE3C718CE587}"/>
                </a:ext>
              </a:extLst>
            </p:cNvPr>
            <p:cNvSpPr/>
            <p:nvPr/>
          </p:nvSpPr>
          <p:spPr>
            <a:xfrm>
              <a:off x="9540239" y="35680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2A2CE67-BC3D-46EF-9E21-25405C3F8A3D}"/>
                </a:ext>
              </a:extLst>
            </p:cNvPr>
            <p:cNvSpPr/>
            <p:nvPr/>
          </p:nvSpPr>
          <p:spPr>
            <a:xfrm>
              <a:off x="9563098" y="380617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823E14F-0511-49FD-9F1C-8D1ADD4CE266}"/>
                </a:ext>
              </a:extLst>
            </p:cNvPr>
            <p:cNvSpPr/>
            <p:nvPr/>
          </p:nvSpPr>
          <p:spPr>
            <a:xfrm>
              <a:off x="11043920" y="255044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686B748-29A9-4E66-8873-A1962A3399CF}"/>
                </a:ext>
              </a:extLst>
            </p:cNvPr>
            <p:cNvSpPr/>
            <p:nvPr/>
          </p:nvSpPr>
          <p:spPr>
            <a:xfrm>
              <a:off x="9692639" y="313314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3FC1187-956E-4248-8755-B8B54F46BBE2}"/>
                </a:ext>
              </a:extLst>
            </p:cNvPr>
            <p:cNvSpPr/>
            <p:nvPr/>
          </p:nvSpPr>
          <p:spPr>
            <a:xfrm>
              <a:off x="10871200" y="261902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68A2285-8F14-47D7-898E-ADA9068C184E}"/>
                </a:ext>
              </a:extLst>
            </p:cNvPr>
            <p:cNvSpPr/>
            <p:nvPr/>
          </p:nvSpPr>
          <p:spPr>
            <a:xfrm>
              <a:off x="9799320" y="351056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8365CD1-2DAF-40C5-9B78-F71A1A5A3791}"/>
                </a:ext>
              </a:extLst>
            </p:cNvPr>
            <p:cNvSpPr/>
            <p:nvPr/>
          </p:nvSpPr>
          <p:spPr>
            <a:xfrm>
              <a:off x="11196320" y="270284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95F7F20-1E90-4AC0-898F-0983DFE9601F}"/>
                </a:ext>
              </a:extLst>
            </p:cNvPr>
            <p:cNvSpPr/>
            <p:nvPr/>
          </p:nvSpPr>
          <p:spPr>
            <a:xfrm>
              <a:off x="10871200" y="285524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DD90ED5-F200-43B5-B536-8AB0AA2B5B39}"/>
                </a:ext>
              </a:extLst>
            </p:cNvPr>
            <p:cNvSpPr/>
            <p:nvPr/>
          </p:nvSpPr>
          <p:spPr>
            <a:xfrm>
              <a:off x="11043920" y="298022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EB94DE4-BFEA-49D8-810E-30143A333516}"/>
                </a:ext>
              </a:extLst>
            </p:cNvPr>
            <p:cNvSpPr/>
            <p:nvPr/>
          </p:nvSpPr>
          <p:spPr>
            <a:xfrm>
              <a:off x="11353800" y="255044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663EAE9-EA3F-44A2-99BD-50063A3EB38D}"/>
                </a:ext>
              </a:extLst>
            </p:cNvPr>
            <p:cNvSpPr/>
            <p:nvPr/>
          </p:nvSpPr>
          <p:spPr>
            <a:xfrm>
              <a:off x="11407140" y="277967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EAD5875-341C-41C8-94A5-A0A539FADD85}"/>
                </a:ext>
              </a:extLst>
            </p:cNvPr>
            <p:cNvSpPr/>
            <p:nvPr/>
          </p:nvSpPr>
          <p:spPr>
            <a:xfrm>
              <a:off x="11384280" y="300308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66B9681-AEC5-4B9B-B6F9-6FC579C70763}"/>
                </a:ext>
              </a:extLst>
            </p:cNvPr>
            <p:cNvSpPr/>
            <p:nvPr/>
          </p:nvSpPr>
          <p:spPr>
            <a:xfrm>
              <a:off x="11348720" y="285524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FC6847E-0CAB-437B-BE89-BBB3A703478D}"/>
                </a:ext>
              </a:extLst>
            </p:cNvPr>
            <p:cNvSpPr/>
            <p:nvPr/>
          </p:nvSpPr>
          <p:spPr>
            <a:xfrm>
              <a:off x="11150601" y="308742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FB977E8-AA63-445B-859D-36CCB93A1EE5}"/>
                </a:ext>
              </a:extLst>
            </p:cNvPr>
            <p:cNvSpPr/>
            <p:nvPr/>
          </p:nvSpPr>
          <p:spPr>
            <a:xfrm>
              <a:off x="11338561" y="320172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2BD37CC-5741-488C-AD30-7CF4865A7B8D}"/>
                </a:ext>
              </a:extLst>
            </p:cNvPr>
            <p:cNvSpPr/>
            <p:nvPr/>
          </p:nvSpPr>
          <p:spPr>
            <a:xfrm>
              <a:off x="11567161" y="293450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A1BF9CA-A7B5-4AA2-BC5B-AE07C2FBE65E}"/>
                </a:ext>
              </a:extLst>
            </p:cNvPr>
            <p:cNvSpPr/>
            <p:nvPr/>
          </p:nvSpPr>
          <p:spPr>
            <a:xfrm>
              <a:off x="11560809" y="264188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30C78DB-5CFF-4444-9DBA-5F0C42D44D38}"/>
                </a:ext>
              </a:extLst>
            </p:cNvPr>
            <p:cNvSpPr/>
            <p:nvPr/>
          </p:nvSpPr>
          <p:spPr>
            <a:xfrm>
              <a:off x="10841991" y="309908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344BDB5-D4F4-426D-9615-C3FCAE4C5BB6}"/>
                </a:ext>
              </a:extLst>
            </p:cNvPr>
            <p:cNvSpPr/>
            <p:nvPr/>
          </p:nvSpPr>
          <p:spPr>
            <a:xfrm>
              <a:off x="11127741" y="234498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782D037-6DD4-44BD-820D-9AD7A3DFD004}"/>
                </a:ext>
              </a:extLst>
            </p:cNvPr>
            <p:cNvSpPr/>
            <p:nvPr/>
          </p:nvSpPr>
          <p:spPr>
            <a:xfrm>
              <a:off x="10490200" y="431372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16A30E3-895B-4CB7-B339-226CD3B4540C}"/>
                </a:ext>
              </a:extLst>
            </p:cNvPr>
            <p:cNvSpPr/>
            <p:nvPr/>
          </p:nvSpPr>
          <p:spPr>
            <a:xfrm>
              <a:off x="10642600" y="446612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52A15E1-13D7-4F8D-8E46-ED4BEB9D5957}"/>
                </a:ext>
              </a:extLst>
            </p:cNvPr>
            <p:cNvSpPr/>
            <p:nvPr/>
          </p:nvSpPr>
          <p:spPr>
            <a:xfrm>
              <a:off x="10795000" y="461852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B73E85A-2A5D-4837-BCCA-0D625E4F8E42}"/>
                </a:ext>
              </a:extLst>
            </p:cNvPr>
            <p:cNvSpPr/>
            <p:nvPr/>
          </p:nvSpPr>
          <p:spPr>
            <a:xfrm>
              <a:off x="10947400" y="477092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594733C-561E-4324-88A5-E8A8E9584008}"/>
                </a:ext>
              </a:extLst>
            </p:cNvPr>
            <p:cNvSpPr/>
            <p:nvPr/>
          </p:nvSpPr>
          <p:spPr>
            <a:xfrm>
              <a:off x="11173460" y="465685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38FA61B-99E7-41B2-B66F-A2C756FFB52F}"/>
                </a:ext>
              </a:extLst>
            </p:cNvPr>
            <p:cNvSpPr/>
            <p:nvPr/>
          </p:nvSpPr>
          <p:spPr>
            <a:xfrm>
              <a:off x="10998201" y="442040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4EE3AA3-2441-4D73-AE63-656EE8AEF047}"/>
                </a:ext>
              </a:extLst>
            </p:cNvPr>
            <p:cNvSpPr/>
            <p:nvPr/>
          </p:nvSpPr>
          <p:spPr>
            <a:xfrm>
              <a:off x="10579100" y="4793780"/>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5001DAC-DCB2-4C09-8512-D0A8E2468719}"/>
                </a:ext>
              </a:extLst>
            </p:cNvPr>
            <p:cNvSpPr/>
            <p:nvPr/>
          </p:nvSpPr>
          <p:spPr>
            <a:xfrm>
              <a:off x="10400031" y="444239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D221DEB-BCA5-4F0C-984D-41E413ECB221}"/>
                </a:ext>
              </a:extLst>
            </p:cNvPr>
            <p:cNvSpPr/>
            <p:nvPr/>
          </p:nvSpPr>
          <p:spPr>
            <a:xfrm>
              <a:off x="10377171" y="499241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F18D014-4DB4-4445-A11F-25930D5784F8}"/>
                </a:ext>
              </a:extLst>
            </p:cNvPr>
            <p:cNvSpPr/>
            <p:nvPr/>
          </p:nvSpPr>
          <p:spPr>
            <a:xfrm>
              <a:off x="10871200" y="493821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CCAD0B9-B821-472B-8438-A2B715C5E259}"/>
                </a:ext>
              </a:extLst>
            </p:cNvPr>
            <p:cNvSpPr/>
            <p:nvPr/>
          </p:nvSpPr>
          <p:spPr>
            <a:xfrm>
              <a:off x="10612120" y="506186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B89DE50-FE80-4317-B746-5595C3786CBA}"/>
                </a:ext>
              </a:extLst>
            </p:cNvPr>
            <p:cNvSpPr/>
            <p:nvPr/>
          </p:nvSpPr>
          <p:spPr>
            <a:xfrm>
              <a:off x="11348720" y="440579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CE7C3639-50C5-48DC-A05C-614C2210BD63}"/>
                </a:ext>
              </a:extLst>
            </p:cNvPr>
            <p:cNvSpPr/>
            <p:nvPr/>
          </p:nvSpPr>
          <p:spPr>
            <a:xfrm>
              <a:off x="11346180" y="48394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4350EAF-B478-4D96-A121-755045A9EDA6}"/>
                </a:ext>
              </a:extLst>
            </p:cNvPr>
            <p:cNvSpPr/>
            <p:nvPr/>
          </p:nvSpPr>
          <p:spPr>
            <a:xfrm>
              <a:off x="11150600" y="493371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CCD941F-3DBD-4473-A9EE-C43B87F69C68}"/>
                </a:ext>
              </a:extLst>
            </p:cNvPr>
            <p:cNvSpPr/>
            <p:nvPr/>
          </p:nvSpPr>
          <p:spPr>
            <a:xfrm>
              <a:off x="10274298" y="464074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Connector: Curved 61">
              <a:extLst>
                <a:ext uri="{FF2B5EF4-FFF2-40B4-BE49-F238E27FC236}">
                  <a16:creationId xmlns:a16="http://schemas.microsoft.com/office/drawing/2014/main" id="{C35853C7-718C-4191-8048-BE2DFC419541}"/>
                </a:ext>
              </a:extLst>
            </p:cNvPr>
            <p:cNvCxnSpPr>
              <a:cxnSpLocks/>
              <a:stCxn id="28" idx="2"/>
              <a:endCxn id="53" idx="5"/>
            </p:cNvCxnSpPr>
            <p:nvPr/>
          </p:nvCxnSpPr>
          <p:spPr>
            <a:xfrm rot="10800000" flipH="1" flipV="1">
              <a:off x="9563097" y="3829030"/>
              <a:ext cx="875957" cy="652385"/>
            </a:xfrm>
            <a:prstGeom prst="curvedConnector4">
              <a:avLst>
                <a:gd name="adj1" fmla="val 4060"/>
                <a:gd name="adj2" fmla="val 87010"/>
              </a:avLst>
            </a:prstGeom>
            <a:ln w="19050">
              <a:solidFill>
                <a:srgbClr val="7B142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Connector: Curved 66">
              <a:extLst>
                <a:ext uri="{FF2B5EF4-FFF2-40B4-BE49-F238E27FC236}">
                  <a16:creationId xmlns:a16="http://schemas.microsoft.com/office/drawing/2014/main" id="{96525127-8949-431D-8686-98C37F8C6C0B}"/>
                </a:ext>
              </a:extLst>
            </p:cNvPr>
            <p:cNvCxnSpPr>
              <a:cxnSpLocks/>
              <a:endCxn id="44" idx="3"/>
            </p:cNvCxnSpPr>
            <p:nvPr/>
          </p:nvCxnSpPr>
          <p:spPr>
            <a:xfrm rot="16200000" flipV="1">
              <a:off x="10313412" y="3673382"/>
              <a:ext cx="1265784" cy="195236"/>
            </a:xfrm>
            <a:prstGeom prst="curvedConnector3">
              <a:avLst>
                <a:gd name="adj1" fmla="val 50000"/>
              </a:avLst>
            </a:prstGeom>
            <a:ln w="19050">
              <a:solidFill>
                <a:srgbClr val="7B142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3" name="Connector: Curved 72">
              <a:extLst>
                <a:ext uri="{FF2B5EF4-FFF2-40B4-BE49-F238E27FC236}">
                  <a16:creationId xmlns:a16="http://schemas.microsoft.com/office/drawing/2014/main" id="{3ED3E7D4-3C66-43FA-911F-47EF800FAA09}"/>
                </a:ext>
              </a:extLst>
            </p:cNvPr>
            <p:cNvCxnSpPr>
              <a:cxnSpLocks/>
              <a:stCxn id="41" idx="5"/>
              <a:endCxn id="57" idx="2"/>
            </p:cNvCxnSpPr>
            <p:nvPr/>
          </p:nvCxnSpPr>
          <p:spPr>
            <a:xfrm rot="5400000">
              <a:off x="10769198" y="3820268"/>
              <a:ext cx="1187910" cy="28865"/>
            </a:xfrm>
            <a:prstGeom prst="curvedConnector4">
              <a:avLst>
                <a:gd name="adj1" fmla="val 48756"/>
                <a:gd name="adj2" fmla="val 891963"/>
              </a:avLst>
            </a:prstGeom>
            <a:ln w="19050">
              <a:solidFill>
                <a:srgbClr val="7B142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6" name="Connector: Curved 75">
              <a:extLst>
                <a:ext uri="{FF2B5EF4-FFF2-40B4-BE49-F238E27FC236}">
                  <a16:creationId xmlns:a16="http://schemas.microsoft.com/office/drawing/2014/main" id="{470E94AC-6342-47D7-88C6-60F4EF8E5098}"/>
                </a:ext>
              </a:extLst>
            </p:cNvPr>
            <p:cNvCxnSpPr>
              <a:cxnSpLocks/>
              <a:stCxn id="46" idx="7"/>
              <a:endCxn id="32" idx="1"/>
            </p:cNvCxnSpPr>
            <p:nvPr/>
          </p:nvCxnSpPr>
          <p:spPr>
            <a:xfrm rot="16200000" flipV="1">
              <a:off x="9766042" y="3557233"/>
              <a:ext cx="803156" cy="723209"/>
            </a:xfrm>
            <a:prstGeom prst="curvedConnector3">
              <a:avLst>
                <a:gd name="adj1" fmla="val 70473"/>
              </a:avLst>
            </a:prstGeom>
            <a:ln w="19050">
              <a:solidFill>
                <a:srgbClr val="7B142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1" name="Connector: Curved 80">
              <a:extLst>
                <a:ext uri="{FF2B5EF4-FFF2-40B4-BE49-F238E27FC236}">
                  <a16:creationId xmlns:a16="http://schemas.microsoft.com/office/drawing/2014/main" id="{E329D7D4-FDFE-4621-969A-397512F63EBE}"/>
                </a:ext>
              </a:extLst>
            </p:cNvPr>
            <p:cNvCxnSpPr>
              <a:cxnSpLocks/>
              <a:stCxn id="45" idx="2"/>
              <a:endCxn id="25" idx="2"/>
            </p:cNvCxnSpPr>
            <p:nvPr/>
          </p:nvCxnSpPr>
          <p:spPr>
            <a:xfrm rot="10800000" flipV="1">
              <a:off x="9235439" y="2367848"/>
              <a:ext cx="1892302" cy="403575"/>
            </a:xfrm>
            <a:prstGeom prst="curvedConnector3">
              <a:avLst>
                <a:gd name="adj1" fmla="val 50336"/>
              </a:avLst>
            </a:prstGeom>
            <a:ln w="19050">
              <a:solidFill>
                <a:srgbClr val="7B142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4" name="Connector: Curved 83">
              <a:extLst>
                <a:ext uri="{FF2B5EF4-FFF2-40B4-BE49-F238E27FC236}">
                  <a16:creationId xmlns:a16="http://schemas.microsoft.com/office/drawing/2014/main" id="{B28DA9C6-3B4F-43D0-BD14-7394FDC28C68}"/>
                </a:ext>
              </a:extLst>
            </p:cNvPr>
            <p:cNvCxnSpPr>
              <a:cxnSpLocks/>
              <a:stCxn id="30" idx="2"/>
              <a:endCxn id="31" idx="5"/>
            </p:cNvCxnSpPr>
            <p:nvPr/>
          </p:nvCxnSpPr>
          <p:spPr>
            <a:xfrm rot="10800000" flipH="1">
              <a:off x="9692638" y="2658049"/>
              <a:ext cx="1217585" cy="497955"/>
            </a:xfrm>
            <a:prstGeom prst="curvedConnector4">
              <a:avLst>
                <a:gd name="adj1" fmla="val -18775"/>
                <a:gd name="adj2" fmla="val 51623"/>
              </a:avLst>
            </a:prstGeom>
            <a:ln w="19050">
              <a:solidFill>
                <a:srgbClr val="7B1423"/>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96" name="Rectangle 95">
            <a:extLst>
              <a:ext uri="{FF2B5EF4-FFF2-40B4-BE49-F238E27FC236}">
                <a16:creationId xmlns:a16="http://schemas.microsoft.com/office/drawing/2014/main" id="{2B266DA0-1AD5-41AB-8333-234370104C7F}"/>
              </a:ext>
            </a:extLst>
          </p:cNvPr>
          <p:cNvSpPr/>
          <p:nvPr/>
        </p:nvSpPr>
        <p:spPr>
          <a:xfrm>
            <a:off x="838200" y="5480338"/>
            <a:ext cx="7434580" cy="461665"/>
          </a:xfrm>
          <a:prstGeom prst="rect">
            <a:avLst/>
          </a:prstGeom>
        </p:spPr>
        <p:txBody>
          <a:bodyPr wrap="square">
            <a:spAutoFit/>
          </a:bodyPr>
          <a:lstStyle/>
          <a:p>
            <a:r>
              <a:rPr lang="en-US" sz="1200" dirty="0">
                <a:solidFill>
                  <a:schemeClr val="bg1">
                    <a:lumMod val="65000"/>
                  </a:schemeClr>
                </a:solidFill>
              </a:rPr>
              <a:t>[1] Green, P.J. and Hastie, D.I., 2009. Reversible jump MCMC. Genetics, 155(3), pp.1391-1403.</a:t>
            </a:r>
          </a:p>
          <a:p>
            <a:r>
              <a:rPr lang="en-US" sz="1200" dirty="0">
                <a:solidFill>
                  <a:schemeClr val="bg1">
                    <a:lumMod val="65000"/>
                  </a:schemeClr>
                </a:solidFill>
              </a:rPr>
              <a:t>[2] Green, P.J., 2003. Trans-dimensional Markov chain monte Carlo. Oxford Statistical Science Series, pp.179-198.</a:t>
            </a:r>
          </a:p>
        </p:txBody>
      </p:sp>
    </p:spTree>
    <p:extLst>
      <p:ext uri="{BB962C8B-B14F-4D97-AF65-F5344CB8AC3E}">
        <p14:creationId xmlns:p14="http://schemas.microsoft.com/office/powerpoint/2010/main" val="206877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C8BDE7-F36F-451B-97FE-DB5917C0290C}"/>
              </a:ext>
            </a:extLst>
          </p:cNvPr>
          <p:cNvSpPr>
            <a:spLocks noGrp="1"/>
          </p:cNvSpPr>
          <p:nvPr>
            <p:ph type="title"/>
          </p:nvPr>
        </p:nvSpPr>
        <p:spPr/>
        <p:txBody>
          <a:bodyPr/>
          <a:lstStyle/>
          <a:p>
            <a:r>
              <a:rPr lang="en-US" dirty="0"/>
              <a:t>Reversible-jump MCMC</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A6A0FD88-E954-4C61-A853-21E1BB0E74FB}"/>
                  </a:ext>
                </a:extLst>
              </p:cNvPr>
              <p:cNvSpPr>
                <a:spLocks noGrp="1"/>
              </p:cNvSpPr>
              <p:nvPr>
                <p:ph idx="1"/>
              </p:nvPr>
            </p:nvSpPr>
            <p:spPr>
              <a:xfrm>
                <a:off x="838200" y="1737360"/>
                <a:ext cx="7139592" cy="4251960"/>
              </a:xfrm>
            </p:spPr>
            <p:txBody>
              <a:bodyPr/>
              <a:lstStyle/>
              <a:p>
                <a:r>
                  <a:rPr lang="en-US" sz="2000" dirty="0"/>
                  <a:t>Define a transformation as</a:t>
                </a:r>
              </a:p>
              <a:p>
                <a:pPr marL="457200" lvl="1" indent="0">
                  <a:buNone/>
                </a:pPr>
                <a14:m>
                  <m:oMathPara xmlns:m="http://schemas.openxmlformats.org/officeDocument/2006/math">
                    <m:oMathParaPr>
                      <m:jc m:val="center"/>
                    </m:oMathParaPr>
                    <m:oMath xmlns:m="http://schemas.openxmlformats.org/officeDocument/2006/math">
                      <m:d>
                        <m:dPr>
                          <m:ctrlPr>
                            <a:rPr lang="en-US" sz="1800" b="0" i="1" smtClean="0">
                              <a:latin typeface="Cambria Math" panose="02040503050406030204" pitchFamily="18" charset="0"/>
                            </a:rPr>
                          </m:ctrlPr>
                        </m:dPr>
                        <m:e>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𝑘</m:t>
                              </m:r>
                            </m:e>
                            <m:sup>
                              <m:r>
                                <a:rPr lang="en-US" sz="1800" b="0" i="1" smtClean="0">
                                  <a:latin typeface="Cambria Math" panose="02040503050406030204" pitchFamily="18" charset="0"/>
                                </a:rPr>
                                <m:t>′</m:t>
                              </m:r>
                            </m:sup>
                          </m:sSup>
                          <m:r>
                            <a:rPr lang="en-US" sz="1800" b="0" i="1" smtClean="0">
                              <a:latin typeface="Cambria Math" panose="02040503050406030204" pitchFamily="18" charset="0"/>
                            </a:rPr>
                            <m:t>,</m:t>
                          </m:r>
                          <m:sSubSup>
                            <m:sSubSupPr>
                              <m:ctrlPr>
                                <a:rPr lang="en-US" sz="1800" i="1">
                                  <a:latin typeface="Cambria Math" panose="02040503050406030204" pitchFamily="18" charset="0"/>
                                </a:rPr>
                              </m:ctrlPr>
                            </m:sSubSupPr>
                            <m:e>
                              <m:r>
                                <a:rPr lang="en-US" sz="1800" b="1" i="1">
                                  <a:latin typeface="Cambria Math" panose="02040503050406030204" pitchFamily="18" charset="0"/>
                                </a:rPr>
                                <m:t>𝒎</m:t>
                              </m:r>
                            </m:e>
                            <m:sub>
                              <m:sSup>
                                <m:sSupPr>
                                  <m:ctrlPr>
                                    <a:rPr lang="en-US" sz="1800" i="1">
                                      <a:latin typeface="Cambria Math" panose="02040503050406030204" pitchFamily="18" charset="0"/>
                                    </a:rPr>
                                  </m:ctrlPr>
                                </m:sSupPr>
                                <m:e>
                                  <m:r>
                                    <a:rPr lang="en-US" sz="1800" i="1">
                                      <a:latin typeface="Cambria Math" panose="02040503050406030204" pitchFamily="18" charset="0"/>
                                    </a:rPr>
                                    <m:t>𝑘</m:t>
                                  </m:r>
                                </m:e>
                                <m:sup>
                                  <m:r>
                                    <a:rPr lang="en-US" sz="1800" i="1">
                                      <a:latin typeface="Cambria Math" panose="02040503050406030204" pitchFamily="18" charset="0"/>
                                    </a:rPr>
                                    <m:t>′</m:t>
                                  </m:r>
                                </m:sup>
                              </m:sSup>
                            </m:sub>
                            <m:sup>
                              <m:r>
                                <a:rPr lang="en-US" sz="1800" i="1">
                                  <a:latin typeface="Cambria Math" panose="02040503050406030204" pitchFamily="18" charset="0"/>
                                </a:rPr>
                                <m:t>′</m:t>
                              </m:r>
                            </m:sup>
                          </m:sSub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1" i="1">
                                  <a:latin typeface="Cambria Math" panose="02040503050406030204" pitchFamily="18" charset="0"/>
                                </a:rPr>
                                <m:t>𝒖</m:t>
                              </m:r>
                            </m:e>
                            <m:sup>
                              <m:r>
                                <a:rPr lang="en-US" sz="1800" b="0" i="1" smtClean="0">
                                  <a:latin typeface="Cambria Math" panose="02040503050406030204" pitchFamily="18" charset="0"/>
                                </a:rPr>
                                <m:t>′</m:t>
                              </m:r>
                            </m:sup>
                          </m:sSup>
                        </m:e>
                      </m:d>
                      <m:r>
                        <a:rPr lang="en-US" sz="1800" b="0" i="1" smtClean="0">
                          <a:latin typeface="Cambria Math" panose="02040503050406030204" pitchFamily="18" charset="0"/>
                        </a:rPr>
                        <m:t>=</m:t>
                      </m:r>
                      <m:r>
                        <a:rPr lang="en-US" sz="1800" b="0" i="1" smtClean="0">
                          <a:latin typeface="Cambria Math" panose="02040503050406030204" pitchFamily="18" charset="0"/>
                        </a:rPr>
                        <m:t>h</m:t>
                      </m:r>
                      <m:r>
                        <a:rPr lang="en-US" sz="1800" b="0" i="1" smtClean="0">
                          <a:latin typeface="Cambria Math" panose="02040503050406030204" pitchFamily="18" charset="0"/>
                        </a:rPr>
                        <m:t>(</m:t>
                      </m:r>
                      <m:r>
                        <a:rPr lang="en-US" sz="1800" i="1">
                          <a:latin typeface="Cambria Math" panose="02040503050406030204" pitchFamily="18" charset="0"/>
                        </a:rPr>
                        <m:t>𝑘</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b="1" i="1">
                              <a:latin typeface="Cambria Math" panose="02040503050406030204" pitchFamily="18" charset="0"/>
                            </a:rPr>
                            <m:t>𝒎</m:t>
                          </m:r>
                        </m:e>
                        <m:sub>
                          <m:r>
                            <a:rPr lang="en-US" sz="1800" i="1">
                              <a:latin typeface="Cambria Math" panose="02040503050406030204" pitchFamily="18" charset="0"/>
                            </a:rPr>
                            <m:t>𝑘</m:t>
                          </m:r>
                        </m:sub>
                      </m:sSub>
                      <m:r>
                        <a:rPr lang="en-US" sz="1800" i="1">
                          <a:latin typeface="Cambria Math" panose="02040503050406030204" pitchFamily="18" charset="0"/>
                        </a:rPr>
                        <m:t>,</m:t>
                      </m:r>
                      <m:r>
                        <a:rPr lang="en-US" sz="1800" b="1" i="1">
                          <a:latin typeface="Cambria Math" panose="02040503050406030204" pitchFamily="18" charset="0"/>
                        </a:rPr>
                        <m:t>𝒖</m:t>
                      </m:r>
                      <m:r>
                        <a:rPr lang="en-US" sz="1800" b="0" i="1" smtClean="0">
                          <a:latin typeface="Cambria Math" panose="02040503050406030204" pitchFamily="18" charset="0"/>
                        </a:rPr>
                        <m:t>)</m:t>
                      </m:r>
                    </m:oMath>
                  </m:oMathPara>
                </a14:m>
                <a:endParaRPr lang="en-US" sz="1800" dirty="0"/>
              </a:p>
              <a:p>
                <a:pPr marL="457200" lvl="1" indent="0">
                  <a:buNone/>
                </a:pPr>
                <a:r>
                  <a:rPr lang="en-US" sz="1800" dirty="0"/>
                  <a:t>                                 </a:t>
                </a:r>
                <a14:m>
                  <m:oMath xmlns:m="http://schemas.openxmlformats.org/officeDocument/2006/math">
                    <m:d>
                      <m:dPr>
                        <m:ctrlPr>
                          <a:rPr lang="en-US" sz="1800" i="1">
                            <a:latin typeface="Cambria Math" panose="02040503050406030204" pitchFamily="18" charset="0"/>
                          </a:rPr>
                        </m:ctrlPr>
                      </m:dPr>
                      <m:e>
                        <m:r>
                          <a:rPr lang="en-US" sz="1800" i="1">
                            <a:latin typeface="Cambria Math" panose="02040503050406030204" pitchFamily="18" charset="0"/>
                          </a:rPr>
                          <m:t>𝑘</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b="1" i="1">
                                <a:latin typeface="Cambria Math" panose="02040503050406030204" pitchFamily="18" charset="0"/>
                              </a:rPr>
                              <m:t>𝒎</m:t>
                            </m:r>
                          </m:e>
                          <m:sub>
                            <m:r>
                              <a:rPr lang="en-US" sz="1800" i="1">
                                <a:latin typeface="Cambria Math" panose="02040503050406030204" pitchFamily="18" charset="0"/>
                              </a:rPr>
                              <m:t>𝑘</m:t>
                            </m:r>
                          </m:sub>
                        </m:sSub>
                        <m:r>
                          <a:rPr lang="en-US" sz="1800" i="1">
                            <a:latin typeface="Cambria Math" panose="02040503050406030204" pitchFamily="18" charset="0"/>
                          </a:rPr>
                          <m:t>,</m:t>
                        </m:r>
                        <m:r>
                          <a:rPr lang="en-US" sz="1800" b="1" i="1">
                            <a:latin typeface="Cambria Math" panose="02040503050406030204" pitchFamily="18" charset="0"/>
                          </a:rPr>
                          <m:t>𝒖</m:t>
                        </m:r>
                      </m:e>
                    </m:d>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h</m:t>
                        </m:r>
                      </m:e>
                      <m:sup>
                        <m:r>
                          <a:rPr lang="en-US" sz="1800" b="0" i="1" smtClean="0">
                            <a:latin typeface="Cambria Math" panose="02040503050406030204" pitchFamily="18" charset="0"/>
                          </a:rPr>
                          <m:t>−1</m:t>
                        </m:r>
                      </m:sup>
                    </m:sSup>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𝑘</m:t>
                            </m:r>
                          </m:e>
                          <m:sup>
                            <m:r>
                              <a:rPr lang="en-US" sz="1800" i="1">
                                <a:latin typeface="Cambria Math" panose="02040503050406030204" pitchFamily="18" charset="0"/>
                              </a:rPr>
                              <m:t>′</m:t>
                            </m:r>
                          </m:sup>
                        </m:sSup>
                        <m:r>
                          <a:rPr lang="en-US" sz="1800" i="1">
                            <a:latin typeface="Cambria Math" panose="02040503050406030204" pitchFamily="18" charset="0"/>
                          </a:rPr>
                          <m:t>,</m:t>
                        </m:r>
                        <m:sSubSup>
                          <m:sSubSupPr>
                            <m:ctrlPr>
                              <a:rPr lang="en-US" sz="1800" i="1" smtClean="0">
                                <a:latin typeface="Cambria Math" panose="02040503050406030204" pitchFamily="18" charset="0"/>
                              </a:rPr>
                            </m:ctrlPr>
                          </m:sSubSupPr>
                          <m:e>
                            <m:r>
                              <a:rPr lang="en-US" sz="1800" b="1" i="1" smtClean="0">
                                <a:latin typeface="Cambria Math" panose="02040503050406030204" pitchFamily="18" charset="0"/>
                              </a:rPr>
                              <m:t>𝒎</m:t>
                            </m:r>
                          </m:e>
                          <m:sub>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𝑘</m:t>
                                </m:r>
                              </m:e>
                              <m:sup>
                                <m:r>
                                  <a:rPr lang="en-US" sz="1800" b="0" i="1" smtClean="0">
                                    <a:latin typeface="Cambria Math" panose="02040503050406030204" pitchFamily="18" charset="0"/>
                                  </a:rPr>
                                  <m:t>′</m:t>
                                </m:r>
                              </m:sup>
                            </m:sSup>
                          </m:sub>
                          <m:sup>
                            <m:r>
                              <a:rPr lang="en-US" sz="1800" b="0" i="1" smtClean="0">
                                <a:latin typeface="Cambria Math" panose="02040503050406030204" pitchFamily="18" charset="0"/>
                              </a:rPr>
                              <m:t>′</m:t>
                            </m:r>
                          </m:sup>
                        </m:sSub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1" i="1">
                                <a:latin typeface="Cambria Math" panose="02040503050406030204" pitchFamily="18" charset="0"/>
                              </a:rPr>
                              <m:t>𝒖</m:t>
                            </m:r>
                          </m:e>
                          <m:sup>
                            <m:r>
                              <a:rPr lang="en-US" sz="1800" i="1">
                                <a:latin typeface="Cambria Math" panose="02040503050406030204" pitchFamily="18" charset="0"/>
                              </a:rPr>
                              <m:t>′</m:t>
                            </m:r>
                          </m:sup>
                        </m:sSup>
                      </m:e>
                    </m:d>
                  </m:oMath>
                </a14:m>
                <a:endParaRPr lang="en-US" sz="1800" dirty="0"/>
              </a:p>
              <a:p>
                <a:pPr lvl="1"/>
                <a14:m>
                  <m:oMath xmlns:m="http://schemas.openxmlformats.org/officeDocument/2006/math">
                    <m:r>
                      <a:rPr lang="en-US" sz="1800" b="1" i="1">
                        <a:latin typeface="Cambria Math" panose="02040503050406030204" pitchFamily="18" charset="0"/>
                      </a:rPr>
                      <m:t>𝒖</m:t>
                    </m:r>
                  </m:oMath>
                </a14:m>
                <a:r>
                  <a:rPr lang="en-US" sz="1800" dirty="0"/>
                  <a:t> and </a:t>
                </a:r>
                <a14:m>
                  <m:oMath xmlns:m="http://schemas.openxmlformats.org/officeDocument/2006/math">
                    <m:sSup>
                      <m:sSupPr>
                        <m:ctrlPr>
                          <a:rPr lang="en-US" sz="1800" i="1">
                            <a:latin typeface="Cambria Math" panose="02040503050406030204" pitchFamily="18" charset="0"/>
                          </a:rPr>
                        </m:ctrlPr>
                      </m:sSupPr>
                      <m:e>
                        <m:r>
                          <a:rPr lang="en-US" sz="1800" b="1" i="1">
                            <a:latin typeface="Cambria Math" panose="02040503050406030204" pitchFamily="18" charset="0"/>
                          </a:rPr>
                          <m:t>𝒖</m:t>
                        </m:r>
                      </m:e>
                      <m:sup>
                        <m:r>
                          <a:rPr lang="en-US" sz="1800" i="1">
                            <a:latin typeface="Cambria Math" panose="02040503050406030204" pitchFamily="18" charset="0"/>
                          </a:rPr>
                          <m:t>′</m:t>
                        </m:r>
                      </m:sup>
                    </m:sSup>
                  </m:oMath>
                </a14:m>
                <a:r>
                  <a:rPr lang="en-US" sz="1800" dirty="0"/>
                  <a:t> are vectors of random variable where</a:t>
                </a:r>
              </a:p>
              <a:p>
                <a:pPr lvl="2"/>
                <a14:m>
                  <m:oMath xmlns:m="http://schemas.openxmlformats.org/officeDocument/2006/math">
                    <m:r>
                      <a:rPr lang="en-US" sz="1600" b="0" i="1" smtClean="0">
                        <a:latin typeface="Cambria Math" panose="02040503050406030204" pitchFamily="18" charset="0"/>
                      </a:rPr>
                      <m:t>𝑑𝑖𝑚</m:t>
                    </m:r>
                    <m:d>
                      <m:dPr>
                        <m:ctrlPr>
                          <a:rPr lang="en-US" sz="1600" b="0" i="1" smtClean="0">
                            <a:latin typeface="Cambria Math" panose="02040503050406030204" pitchFamily="18" charset="0"/>
                          </a:rPr>
                        </m:ctrlPr>
                      </m:dPr>
                      <m:e>
                        <m:sSub>
                          <m:sSubPr>
                            <m:ctrlPr>
                              <a:rPr lang="en-US" sz="1600" i="1">
                                <a:latin typeface="Cambria Math" panose="02040503050406030204" pitchFamily="18" charset="0"/>
                              </a:rPr>
                            </m:ctrlPr>
                          </m:sSubPr>
                          <m:e>
                            <m:r>
                              <a:rPr lang="en-US" sz="1600" b="1" i="1">
                                <a:latin typeface="Cambria Math" panose="02040503050406030204" pitchFamily="18" charset="0"/>
                              </a:rPr>
                              <m:t>𝒎</m:t>
                            </m:r>
                          </m:e>
                          <m:sub>
                            <m:r>
                              <a:rPr lang="en-US" sz="1600" i="1">
                                <a:latin typeface="Cambria Math" panose="02040503050406030204" pitchFamily="18" charset="0"/>
                              </a:rPr>
                              <m:t>𝑘</m:t>
                            </m:r>
                          </m:sub>
                        </m:sSub>
                      </m:e>
                    </m:d>
                    <m:r>
                      <a:rPr lang="en-US" sz="1600" b="0" i="1" smtClean="0">
                        <a:latin typeface="Cambria Math" panose="02040503050406030204" pitchFamily="18" charset="0"/>
                      </a:rPr>
                      <m:t>+</m:t>
                    </m:r>
                    <m:r>
                      <a:rPr lang="en-US" sz="1600" b="0" i="1" smtClean="0">
                        <a:latin typeface="Cambria Math" panose="02040503050406030204" pitchFamily="18" charset="0"/>
                      </a:rPr>
                      <m:t>𝑑𝑖𝑚</m:t>
                    </m:r>
                    <m:d>
                      <m:dPr>
                        <m:ctrlPr>
                          <a:rPr lang="en-US" sz="1600" b="0" i="1" smtClean="0">
                            <a:latin typeface="Cambria Math" panose="02040503050406030204" pitchFamily="18" charset="0"/>
                          </a:rPr>
                        </m:ctrlPr>
                      </m:dPr>
                      <m:e>
                        <m:r>
                          <a:rPr lang="en-US" sz="1600" b="1" i="1">
                            <a:latin typeface="Cambria Math" panose="02040503050406030204" pitchFamily="18" charset="0"/>
                          </a:rPr>
                          <m:t>𝒖</m:t>
                        </m:r>
                      </m:e>
                    </m:d>
                    <m:r>
                      <a:rPr lang="en-US" sz="1600" b="0" i="1" smtClean="0">
                        <a:latin typeface="Cambria Math" panose="02040503050406030204" pitchFamily="18" charset="0"/>
                      </a:rPr>
                      <m:t>=</m:t>
                    </m:r>
                    <m:r>
                      <a:rPr lang="en-US" sz="1600" b="0" i="1" smtClean="0">
                        <a:latin typeface="Cambria Math" panose="02040503050406030204" pitchFamily="18" charset="0"/>
                      </a:rPr>
                      <m:t>𝑑𝑖𝑚</m:t>
                    </m:r>
                    <m:r>
                      <a:rPr lang="en-US" sz="1600" b="0" i="1" smtClean="0">
                        <a:latin typeface="Cambria Math" panose="02040503050406030204" pitchFamily="18" charset="0"/>
                      </a:rPr>
                      <m:t>(</m:t>
                    </m:r>
                    <m:sSup>
                      <m:sSupPr>
                        <m:ctrlPr>
                          <a:rPr lang="en-US" sz="1600" i="1">
                            <a:latin typeface="Cambria Math" panose="02040503050406030204" pitchFamily="18" charset="0"/>
                          </a:rPr>
                        </m:ctrlPr>
                      </m:sSupPr>
                      <m:e>
                        <m:sSub>
                          <m:sSubPr>
                            <m:ctrlPr>
                              <a:rPr lang="en-US" sz="1600" i="1">
                                <a:latin typeface="Cambria Math" panose="02040503050406030204" pitchFamily="18" charset="0"/>
                              </a:rPr>
                            </m:ctrlPr>
                          </m:sSubPr>
                          <m:e>
                            <m:r>
                              <a:rPr lang="en-US" sz="1600" b="1" i="1">
                                <a:latin typeface="Cambria Math" panose="02040503050406030204" pitchFamily="18" charset="0"/>
                              </a:rPr>
                              <m:t>𝒎</m:t>
                            </m:r>
                          </m:e>
                          <m:sub>
                            <m:r>
                              <a:rPr lang="en-US" sz="1600" i="1">
                                <a:latin typeface="Cambria Math" panose="02040503050406030204" pitchFamily="18" charset="0"/>
                              </a:rPr>
                              <m:t>𝑘</m:t>
                            </m:r>
                          </m:sub>
                        </m:sSub>
                      </m:e>
                      <m:sup>
                        <m:r>
                          <a:rPr lang="en-US" sz="1600" i="1">
                            <a:latin typeface="Cambria Math" panose="02040503050406030204" pitchFamily="18" charset="0"/>
                          </a:rPr>
                          <m:t>′</m:t>
                        </m:r>
                      </m:sup>
                    </m:sSup>
                    <m:r>
                      <a:rPr lang="en-US" sz="1600" b="0" i="1" smtClean="0">
                        <a:latin typeface="Cambria Math" panose="02040503050406030204" pitchFamily="18" charset="0"/>
                      </a:rPr>
                      <m:t>)+</m:t>
                    </m:r>
                    <m:r>
                      <a:rPr lang="en-US" sz="1600" b="0" i="1" smtClean="0">
                        <a:latin typeface="Cambria Math" panose="02040503050406030204" pitchFamily="18" charset="0"/>
                      </a:rPr>
                      <m:t>𝑑𝑖𝑚</m:t>
                    </m:r>
                    <m:r>
                      <a:rPr lang="en-US" sz="1600" b="0" i="1" smtClean="0">
                        <a:latin typeface="Cambria Math" panose="02040503050406030204" pitchFamily="18" charset="0"/>
                      </a:rPr>
                      <m:t>(</m:t>
                    </m:r>
                    <m:sSup>
                      <m:sSupPr>
                        <m:ctrlPr>
                          <a:rPr lang="en-US" sz="1600" i="1">
                            <a:latin typeface="Cambria Math" panose="02040503050406030204" pitchFamily="18" charset="0"/>
                          </a:rPr>
                        </m:ctrlPr>
                      </m:sSupPr>
                      <m:e>
                        <m:r>
                          <a:rPr lang="en-US" sz="1600" b="1" i="1">
                            <a:latin typeface="Cambria Math" panose="02040503050406030204" pitchFamily="18" charset="0"/>
                          </a:rPr>
                          <m:t>𝒖</m:t>
                        </m:r>
                      </m:e>
                      <m:sup>
                        <m:r>
                          <a:rPr lang="en-US" sz="1600" i="1">
                            <a:latin typeface="Cambria Math" panose="02040503050406030204" pitchFamily="18" charset="0"/>
                          </a:rPr>
                          <m:t>′</m:t>
                        </m:r>
                      </m:sup>
                    </m:sSup>
                    <m:r>
                      <a:rPr lang="en-US" sz="1600" b="0" i="1" smtClean="0">
                        <a:latin typeface="Cambria Math" panose="02040503050406030204" pitchFamily="18" charset="0"/>
                      </a:rPr>
                      <m:t>)</m:t>
                    </m:r>
                  </m:oMath>
                </a14:m>
                <a:endParaRPr lang="en-US" sz="1600" dirty="0"/>
              </a:p>
              <a:p>
                <a:pPr lvl="2"/>
                <a14:m>
                  <m:oMath xmlns:m="http://schemas.openxmlformats.org/officeDocument/2006/math">
                    <m:r>
                      <a:rPr lang="en-US" sz="1600" i="1">
                        <a:latin typeface="Cambria Math" panose="02040503050406030204" pitchFamily="18" charset="0"/>
                      </a:rPr>
                      <m:t>𝑑</m:t>
                    </m:r>
                    <m:r>
                      <a:rPr lang="en-US" sz="1600" b="0" i="1" smtClean="0">
                        <a:latin typeface="Cambria Math" panose="02040503050406030204" pitchFamily="18" charset="0"/>
                      </a:rPr>
                      <m:t>𝑖𝑚</m:t>
                    </m:r>
                    <m:r>
                      <a:rPr lang="en-US" sz="1600" b="0" i="1" smtClean="0">
                        <a:latin typeface="Cambria Math" panose="02040503050406030204" pitchFamily="18" charset="0"/>
                      </a:rPr>
                      <m:t>()</m:t>
                    </m:r>
                  </m:oMath>
                </a14:m>
                <a:r>
                  <a:rPr lang="en-US" sz="1600" dirty="0"/>
                  <a:t>: the dimension of</a:t>
                </a:r>
              </a:p>
              <a:p>
                <a:pPr lvl="1"/>
                <a14:m>
                  <m:oMath xmlns:m="http://schemas.openxmlformats.org/officeDocument/2006/math">
                    <m:r>
                      <a:rPr lang="en-US" sz="1800" i="1">
                        <a:latin typeface="Cambria Math" panose="02040503050406030204" pitchFamily="18" charset="0"/>
                      </a:rPr>
                      <m:t>h</m:t>
                    </m:r>
                  </m:oMath>
                </a14:m>
                <a:r>
                  <a:rPr lang="en-US" sz="1800" dirty="0"/>
                  <a:t> is the state transformation function</a:t>
                </a:r>
              </a:p>
              <a:p>
                <a:pPr lvl="2"/>
                <a14:m>
                  <m:oMath xmlns:m="http://schemas.openxmlformats.org/officeDocument/2006/math">
                    <m:r>
                      <a:rPr lang="en-US" sz="1600" i="1">
                        <a:latin typeface="Cambria Math" panose="02040503050406030204" pitchFamily="18" charset="0"/>
                      </a:rPr>
                      <m:t>h</m:t>
                    </m:r>
                  </m:oMath>
                </a14:m>
                <a:r>
                  <a:rPr lang="en-US" sz="1600" dirty="0"/>
                  <a:t> and its inverse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h</m:t>
                        </m:r>
                      </m:e>
                      <m:sup>
                        <m:r>
                          <a:rPr lang="en-US" sz="1600" i="1">
                            <a:latin typeface="Cambria Math" panose="02040503050406030204" pitchFamily="18" charset="0"/>
                          </a:rPr>
                          <m:t>−1</m:t>
                        </m:r>
                      </m:sup>
                    </m:sSup>
                  </m:oMath>
                </a14:m>
                <a:r>
                  <a:rPr lang="en-US" sz="1600" dirty="0"/>
                  <a:t> must exist and be differentiable</a:t>
                </a:r>
              </a:p>
              <a:p>
                <a:r>
                  <a:rPr lang="en-US" sz="2000" dirty="0"/>
                  <a:t>Green shows that to maintain the detailed balance the acceptance should be</a:t>
                </a:r>
              </a:p>
              <a:p>
                <a:pPr marL="0" indent="0">
                  <a:buNone/>
                </a:pPr>
                <a14:m>
                  <m:oMathPara xmlns:m="http://schemas.openxmlformats.org/officeDocument/2006/math">
                    <m:oMathParaPr>
                      <m:jc m:val="centerGroup"/>
                    </m:oMathParaPr>
                    <m:oMath xmlns:m="http://schemas.openxmlformats.org/officeDocument/2006/math">
                      <m:r>
                        <a:rPr lang="en-US" sz="1600">
                          <a:latin typeface="Cambria Math" panose="02040503050406030204" pitchFamily="18" charset="0"/>
                        </a:rPr>
                        <m:t>𝒜</m:t>
                      </m:r>
                      <m:d>
                        <m:dPr>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r>
                                <a:rPr lang="en-US" sz="1600" b="1" i="1">
                                  <a:latin typeface="Cambria Math" panose="02040503050406030204" pitchFamily="18" charset="0"/>
                                </a:rPr>
                                <m:t>𝒎</m:t>
                              </m:r>
                            </m:e>
                            <m:sup>
                              <m:r>
                                <a:rPr lang="en-US" sz="1600" i="1">
                                  <a:latin typeface="Cambria Math" panose="02040503050406030204" pitchFamily="18" charset="0"/>
                                </a:rPr>
                                <m:t>(</m:t>
                              </m:r>
                              <m:r>
                                <a:rPr lang="en-US" sz="1600" i="1">
                                  <a:latin typeface="Cambria Math" panose="02040503050406030204" pitchFamily="18" charset="0"/>
                                </a:rPr>
                                <m:t>𝑘</m:t>
                              </m:r>
                              <m:r>
                                <a:rPr lang="en-US" sz="1600" i="1">
                                  <a:latin typeface="Cambria Math" panose="02040503050406030204" pitchFamily="18" charset="0"/>
                                </a:rPr>
                                <m:t>)</m:t>
                              </m:r>
                            </m:sup>
                          </m:sSup>
                          <m:r>
                            <a:rPr lang="en-US" sz="1600">
                              <a:latin typeface="Cambria Math" panose="02040503050406030204" pitchFamily="18" charset="0"/>
                            </a:rPr>
                            <m:t>,</m:t>
                          </m:r>
                          <m:sSup>
                            <m:sSupPr>
                              <m:ctrlPr>
                                <a:rPr lang="en-US" sz="1600" i="1">
                                  <a:latin typeface="Cambria Math" panose="02040503050406030204" pitchFamily="18" charset="0"/>
                                </a:rPr>
                              </m:ctrlPr>
                            </m:sSupPr>
                            <m:e>
                              <m:r>
                                <a:rPr lang="en-US" sz="1600" b="1" i="1">
                                  <a:latin typeface="Cambria Math" panose="02040503050406030204" pitchFamily="18" charset="0"/>
                                </a:rPr>
                                <m:t>𝒎</m:t>
                              </m:r>
                            </m:e>
                            <m:sup>
                              <m:r>
                                <a:rPr lang="en-US" sz="1600" i="1">
                                  <a:latin typeface="Cambria Math" panose="02040503050406030204" pitchFamily="18" charset="0"/>
                                </a:rPr>
                                <m:t>(</m:t>
                              </m:r>
                              <m:r>
                                <a:rPr lang="en-US" sz="1600" i="1">
                                  <a:latin typeface="Cambria Math" panose="02040503050406030204" pitchFamily="18" charset="0"/>
                                </a:rPr>
                                <m:t>𝑘</m:t>
                              </m:r>
                              <m:r>
                                <a:rPr lang="en-US" sz="1600" i="1">
                                  <a:latin typeface="Cambria Math" panose="02040503050406030204" pitchFamily="18" charset="0"/>
                                </a:rPr>
                                <m:t>−1)</m:t>
                              </m:r>
                            </m:sup>
                          </m:sSup>
                        </m:e>
                      </m:d>
                      <m:r>
                        <a:rPr lang="en-US" sz="1600">
                          <a:latin typeface="Cambria Math" panose="02040503050406030204" pitchFamily="18" charset="0"/>
                        </a:rPr>
                        <m:t>=</m:t>
                      </m:r>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min</m:t>
                          </m:r>
                        </m:fName>
                        <m:e>
                          <m:d>
                            <m:dPr>
                              <m:begChr m:val="{"/>
                              <m:endChr m:val="}"/>
                              <m:ctrlPr>
                                <a:rPr lang="en-US" sz="1600" i="1">
                                  <a:latin typeface="Cambria Math" panose="02040503050406030204" pitchFamily="18" charset="0"/>
                                </a:rPr>
                              </m:ctrlPr>
                            </m:dPr>
                            <m:e>
                              <m:r>
                                <a:rPr lang="en-US" sz="1600">
                                  <a:latin typeface="Cambria Math" panose="02040503050406030204" pitchFamily="18" charset="0"/>
                                </a:rPr>
                                <m:t>1,</m:t>
                              </m:r>
                              <m:f>
                                <m:fPr>
                                  <m:ctrlPr>
                                    <a:rPr lang="en-US" sz="1600" i="1">
                                      <a:latin typeface="Cambria Math" panose="02040503050406030204" pitchFamily="18" charset="0"/>
                                    </a:rPr>
                                  </m:ctrlPr>
                                </m:fPr>
                                <m:num>
                                  <m:r>
                                    <a:rPr lang="en-US" sz="1600" i="1">
                                      <a:latin typeface="Cambria Math" panose="02040503050406030204" pitchFamily="18" charset="0"/>
                                    </a:rPr>
                                    <m:t>𝑃</m:t>
                                  </m:r>
                                  <m:d>
                                    <m:dPr>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b="1" i="1">
                                              <a:latin typeface="Cambria Math" panose="02040503050406030204" pitchFamily="18" charset="0"/>
                                            </a:rPr>
                                            <m:t>𝒎</m:t>
                                          </m:r>
                                        </m:e>
                                        <m:sub>
                                          <m:sSup>
                                            <m:sSupPr>
                                              <m:ctrlPr>
                                                <a:rPr lang="en-US" sz="1600" i="1">
                                                  <a:latin typeface="Cambria Math" panose="02040503050406030204" pitchFamily="18" charset="0"/>
                                                </a:rPr>
                                              </m:ctrlPr>
                                            </m:sSupPr>
                                            <m:e>
                                              <m:r>
                                                <a:rPr lang="en-US" sz="1600" i="1">
                                                  <a:latin typeface="Cambria Math" panose="02040503050406030204" pitchFamily="18" charset="0"/>
                                                </a:rPr>
                                                <m:t>𝑘</m:t>
                                              </m:r>
                                            </m:e>
                                            <m:sup>
                                              <m:r>
                                                <a:rPr lang="en-US" sz="1600" i="1">
                                                  <a:latin typeface="Cambria Math" panose="02040503050406030204" pitchFamily="18" charset="0"/>
                                                </a:rPr>
                                                <m:t>′</m:t>
                                              </m:r>
                                            </m:sup>
                                          </m:sSup>
                                        </m:sub>
                                        <m:sup>
                                          <m:r>
                                            <a:rPr lang="en-US" sz="1600" i="1">
                                              <a:latin typeface="Cambria Math" panose="02040503050406030204" pitchFamily="18" charset="0"/>
                                            </a:rPr>
                                            <m:t>′</m:t>
                                          </m:r>
                                        </m:sup>
                                      </m:sSubSup>
                                      <m:r>
                                        <a:rPr lang="en-US" sz="1600" b="0" i="1" smtClean="0">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𝑘</m:t>
                                          </m:r>
                                        </m:e>
                                        <m:sup>
                                          <m:r>
                                            <a:rPr lang="en-US" sz="1600" i="1">
                                              <a:latin typeface="Cambria Math" panose="02040503050406030204" pitchFamily="18" charset="0"/>
                                            </a:rPr>
                                            <m:t>′</m:t>
                                          </m:r>
                                        </m:sup>
                                      </m:sSup>
                                    </m:e>
                                    <m:e>
                                      <m:r>
                                        <a:rPr lang="en-US" sz="1600" b="1" i="1">
                                          <a:latin typeface="Cambria Math" panose="02040503050406030204" pitchFamily="18" charset="0"/>
                                        </a:rPr>
                                        <m:t>𝒅</m:t>
                                      </m:r>
                                    </m:e>
                                  </m:d>
                                  <m:r>
                                    <m:rPr>
                                      <m:sty m:val="p"/>
                                    </m:rPr>
                                    <a:rPr lang="en-US" sz="1600">
                                      <a:latin typeface="Cambria Math" panose="02040503050406030204" pitchFamily="18" charset="0"/>
                                    </a:rPr>
                                    <m:t>Q</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b="1" i="1">
                                              <a:latin typeface="Cambria Math" panose="02040503050406030204" pitchFamily="18" charset="0"/>
                                            </a:rPr>
                                            <m:t>𝒎</m:t>
                                          </m:r>
                                        </m:e>
                                        <m:sub>
                                          <m:r>
                                            <a:rPr lang="en-US" sz="1600" i="1">
                                              <a:latin typeface="Cambria Math" panose="02040503050406030204" pitchFamily="18" charset="0"/>
                                            </a:rPr>
                                            <m:t>𝑘</m:t>
                                          </m:r>
                                        </m:sub>
                                      </m:sSub>
                                      <m:r>
                                        <a:rPr lang="en-US" sz="1600" i="1">
                                          <a:latin typeface="Cambria Math" panose="02040503050406030204" pitchFamily="18" charset="0"/>
                                        </a:rPr>
                                        <m:t>,</m:t>
                                      </m:r>
                                      <m:r>
                                        <a:rPr lang="en-US" sz="1600" i="1">
                                          <a:latin typeface="Cambria Math" panose="02040503050406030204" pitchFamily="18" charset="0"/>
                                        </a:rPr>
                                        <m:t>𝑘</m:t>
                                      </m:r>
                                    </m:e>
                                    <m:e>
                                      <m:sSubSup>
                                        <m:sSubSupPr>
                                          <m:ctrlPr>
                                            <a:rPr lang="en-US" sz="1600" i="1">
                                              <a:latin typeface="Cambria Math" panose="02040503050406030204" pitchFamily="18" charset="0"/>
                                            </a:rPr>
                                          </m:ctrlPr>
                                        </m:sSubSupPr>
                                        <m:e>
                                          <m:r>
                                            <a:rPr lang="en-US" sz="1600" b="1" i="1">
                                              <a:latin typeface="Cambria Math" panose="02040503050406030204" pitchFamily="18" charset="0"/>
                                            </a:rPr>
                                            <m:t>𝒎</m:t>
                                          </m:r>
                                        </m:e>
                                        <m:sub>
                                          <m:sSup>
                                            <m:sSupPr>
                                              <m:ctrlPr>
                                                <a:rPr lang="en-US" sz="1600" i="1">
                                                  <a:latin typeface="Cambria Math" panose="02040503050406030204" pitchFamily="18" charset="0"/>
                                                </a:rPr>
                                              </m:ctrlPr>
                                            </m:sSupPr>
                                            <m:e>
                                              <m:r>
                                                <a:rPr lang="en-US" sz="1600" i="1">
                                                  <a:latin typeface="Cambria Math" panose="02040503050406030204" pitchFamily="18" charset="0"/>
                                                </a:rPr>
                                                <m:t>𝑘</m:t>
                                              </m:r>
                                            </m:e>
                                            <m:sup>
                                              <m:r>
                                                <a:rPr lang="en-US" sz="1600" i="1">
                                                  <a:latin typeface="Cambria Math" panose="02040503050406030204" pitchFamily="18" charset="0"/>
                                                </a:rPr>
                                                <m:t>′</m:t>
                                              </m:r>
                                            </m:sup>
                                          </m:sSup>
                                        </m:sub>
                                        <m:sup>
                                          <m:r>
                                            <a:rPr lang="en-US" sz="1600" i="1">
                                              <a:latin typeface="Cambria Math" panose="02040503050406030204" pitchFamily="18" charset="0"/>
                                            </a:rPr>
                                            <m:t>′</m:t>
                                          </m:r>
                                        </m:sup>
                                      </m:sSub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𝑘</m:t>
                                          </m:r>
                                        </m:e>
                                        <m:sup>
                                          <m:r>
                                            <a:rPr lang="en-US" sz="1600" i="1">
                                              <a:latin typeface="Cambria Math" panose="02040503050406030204" pitchFamily="18" charset="0"/>
                                            </a:rPr>
                                            <m:t>′</m:t>
                                          </m:r>
                                        </m:sup>
                                      </m:sSup>
                                    </m:e>
                                  </m:d>
                                </m:num>
                                <m:den>
                                  <m:r>
                                    <a:rPr lang="en-US" sz="1600" i="1">
                                      <a:latin typeface="Cambria Math" panose="02040503050406030204" pitchFamily="18" charset="0"/>
                                    </a:rPr>
                                    <m:t>𝑃</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b="1" i="1">
                                              <a:latin typeface="Cambria Math" panose="02040503050406030204" pitchFamily="18" charset="0"/>
                                            </a:rPr>
                                            <m:t>𝒎</m:t>
                                          </m:r>
                                        </m:e>
                                        <m:sub>
                                          <m:r>
                                            <a:rPr lang="en-US" sz="1600" i="1">
                                              <a:latin typeface="Cambria Math" panose="02040503050406030204" pitchFamily="18" charset="0"/>
                                            </a:rPr>
                                            <m:t>𝑘</m:t>
                                          </m:r>
                                        </m:sub>
                                      </m:sSub>
                                      <m:r>
                                        <a:rPr lang="en-US" sz="1600" b="0" i="1" smtClean="0">
                                          <a:latin typeface="Cambria Math" panose="02040503050406030204" pitchFamily="18" charset="0"/>
                                        </a:rPr>
                                        <m:t>,</m:t>
                                      </m:r>
                                      <m:r>
                                        <a:rPr lang="en-US" sz="1600" b="0" i="1" smtClean="0">
                                          <a:latin typeface="Cambria Math" panose="02040503050406030204" pitchFamily="18" charset="0"/>
                                        </a:rPr>
                                        <m:t>𝑘</m:t>
                                      </m:r>
                                    </m:e>
                                    <m:e>
                                      <m:r>
                                        <a:rPr lang="en-US" sz="1600" b="1" i="1">
                                          <a:latin typeface="Cambria Math" panose="02040503050406030204" pitchFamily="18" charset="0"/>
                                        </a:rPr>
                                        <m:t>𝒅</m:t>
                                      </m:r>
                                    </m:e>
                                  </m:d>
                                  <m:r>
                                    <m:rPr>
                                      <m:sty m:val="p"/>
                                    </m:rPr>
                                    <a:rPr lang="en-US" sz="1600">
                                      <a:latin typeface="Cambria Math" panose="02040503050406030204" pitchFamily="18" charset="0"/>
                                    </a:rPr>
                                    <m:t>Q</m:t>
                                  </m:r>
                                  <m:d>
                                    <m:dPr>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b="1" i="1">
                                              <a:latin typeface="Cambria Math" panose="02040503050406030204" pitchFamily="18" charset="0"/>
                                            </a:rPr>
                                            <m:t>𝒎</m:t>
                                          </m:r>
                                        </m:e>
                                        <m:sub>
                                          <m:sSup>
                                            <m:sSupPr>
                                              <m:ctrlPr>
                                                <a:rPr lang="en-US" sz="1600" i="1">
                                                  <a:latin typeface="Cambria Math" panose="02040503050406030204" pitchFamily="18" charset="0"/>
                                                </a:rPr>
                                              </m:ctrlPr>
                                            </m:sSupPr>
                                            <m:e>
                                              <m:r>
                                                <a:rPr lang="en-US" sz="1600" i="1">
                                                  <a:latin typeface="Cambria Math" panose="02040503050406030204" pitchFamily="18" charset="0"/>
                                                </a:rPr>
                                                <m:t>𝑘</m:t>
                                              </m:r>
                                            </m:e>
                                            <m:sup>
                                              <m:r>
                                                <a:rPr lang="en-US" sz="1600" i="1">
                                                  <a:latin typeface="Cambria Math" panose="02040503050406030204" pitchFamily="18" charset="0"/>
                                                </a:rPr>
                                                <m:t>′</m:t>
                                              </m:r>
                                            </m:sup>
                                          </m:sSup>
                                        </m:sub>
                                        <m:sup>
                                          <m:r>
                                            <a:rPr lang="en-US" sz="1600" i="1">
                                              <a:latin typeface="Cambria Math" panose="02040503050406030204" pitchFamily="18" charset="0"/>
                                            </a:rPr>
                                            <m:t>′</m:t>
                                          </m:r>
                                        </m:sup>
                                      </m:sSub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𝑘</m:t>
                                          </m:r>
                                        </m:e>
                                        <m:sup>
                                          <m:r>
                                            <a:rPr lang="en-US" sz="1600" i="1">
                                              <a:latin typeface="Cambria Math" panose="02040503050406030204" pitchFamily="18" charset="0"/>
                                            </a:rPr>
                                            <m:t>′</m:t>
                                          </m:r>
                                        </m:sup>
                                      </m:sSup>
                                    </m:e>
                                    <m:e>
                                      <m:sSub>
                                        <m:sSubPr>
                                          <m:ctrlPr>
                                            <a:rPr lang="en-US" sz="1600" i="1">
                                              <a:latin typeface="Cambria Math" panose="02040503050406030204" pitchFamily="18" charset="0"/>
                                            </a:rPr>
                                          </m:ctrlPr>
                                        </m:sSubPr>
                                        <m:e>
                                          <m:r>
                                            <a:rPr lang="en-US" sz="1600" b="1" i="1">
                                              <a:latin typeface="Cambria Math" panose="02040503050406030204" pitchFamily="18" charset="0"/>
                                            </a:rPr>
                                            <m:t>𝒎</m:t>
                                          </m:r>
                                        </m:e>
                                        <m:sub>
                                          <m:r>
                                            <a:rPr lang="en-US" sz="1600" i="1">
                                              <a:latin typeface="Cambria Math" panose="02040503050406030204" pitchFamily="18" charset="0"/>
                                            </a:rPr>
                                            <m:t>𝑘</m:t>
                                          </m:r>
                                        </m:sub>
                                      </m:sSub>
                                      <m:r>
                                        <a:rPr lang="en-US" sz="1600" i="1">
                                          <a:latin typeface="Cambria Math" panose="02040503050406030204" pitchFamily="18" charset="0"/>
                                        </a:rPr>
                                        <m:t>,</m:t>
                                      </m:r>
                                      <m:r>
                                        <a:rPr lang="en-US" sz="1600" i="1">
                                          <a:latin typeface="Cambria Math" panose="02040503050406030204" pitchFamily="18" charset="0"/>
                                        </a:rPr>
                                        <m:t>𝑘</m:t>
                                      </m:r>
                                    </m:e>
                                  </m:d>
                                </m:den>
                              </m:f>
                              <m:d>
                                <m:dPr>
                                  <m:begChr m:val="|"/>
                                  <m:endChr m:val="|"/>
                                  <m:ctrlPr>
                                    <a:rPr lang="en-US" sz="1600" i="1" smtClean="0">
                                      <a:solidFill>
                                        <a:srgbClr val="C3092B"/>
                                      </a:solidFill>
                                      <a:latin typeface="Cambria Math" panose="02040503050406030204" pitchFamily="18" charset="0"/>
                                    </a:rPr>
                                  </m:ctrlPr>
                                </m:dPr>
                                <m:e>
                                  <m:r>
                                    <a:rPr lang="en-US" sz="1600" b="1" i="1" smtClean="0">
                                      <a:solidFill>
                                        <a:srgbClr val="C3092B"/>
                                      </a:solidFill>
                                      <a:latin typeface="Cambria Math" panose="02040503050406030204" pitchFamily="18" charset="0"/>
                                    </a:rPr>
                                    <m:t>𝑱</m:t>
                                  </m:r>
                                </m:e>
                              </m:d>
                            </m:e>
                          </m:d>
                        </m:e>
                      </m:func>
                    </m:oMath>
                  </m:oMathPara>
                </a14:m>
                <a:endParaRPr lang="en-US" sz="2000" dirty="0"/>
              </a:p>
              <a:p>
                <a:pPr marL="0" indent="0">
                  <a:buNone/>
                </a:pPr>
                <a:r>
                  <a:rPr lang="en-US" sz="2000" dirty="0"/>
                  <a:t>	Where	</a:t>
                </a:r>
                <a14:m>
                  <m:oMath xmlns:m="http://schemas.openxmlformats.org/officeDocument/2006/math">
                    <m:d>
                      <m:dPr>
                        <m:begChr m:val="|"/>
                        <m:endChr m:val="|"/>
                        <m:ctrlPr>
                          <a:rPr lang="en-US" sz="2000" i="1">
                            <a:latin typeface="Cambria Math" panose="02040503050406030204" pitchFamily="18" charset="0"/>
                          </a:rPr>
                        </m:ctrlPr>
                      </m:dPr>
                      <m:e>
                        <m:r>
                          <a:rPr lang="en-US" sz="2000" b="1" i="1">
                            <a:latin typeface="Cambria Math" panose="02040503050406030204" pitchFamily="18" charset="0"/>
                          </a:rPr>
                          <m:t>𝑱</m:t>
                        </m:r>
                      </m:e>
                    </m:d>
                    <m:r>
                      <a:rPr lang="en-US" sz="2000" b="1" i="1" smtClean="0">
                        <a:latin typeface="Cambria Math" panose="02040503050406030204" pitchFamily="18" charset="0"/>
                      </a:rPr>
                      <m:t>=</m:t>
                    </m:r>
                    <m:d>
                      <m:dPr>
                        <m:begChr m:val="|"/>
                        <m:endChr m:val="|"/>
                        <m:ctrlPr>
                          <a:rPr lang="en-US" sz="2000" b="1" i="1" smtClean="0">
                            <a:latin typeface="Cambria Math" panose="02040503050406030204" pitchFamily="18" charset="0"/>
                          </a:rPr>
                        </m:ctrlPr>
                      </m:dPr>
                      <m:e>
                        <m:f>
                          <m:fPr>
                            <m:ctrlPr>
                              <a:rPr lang="en-US" sz="2000" b="1" i="1" smtClean="0">
                                <a:latin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h</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𝒎</m:t>
                                    </m:r>
                                  </m:e>
                                  <m:sub>
                                    <m:r>
                                      <a:rPr lang="en-US" sz="2000" i="1">
                                        <a:latin typeface="Cambria Math" panose="02040503050406030204" pitchFamily="18" charset="0"/>
                                      </a:rPr>
                                      <m:t>𝑘</m:t>
                                    </m:r>
                                  </m:sub>
                                </m:sSub>
                                <m:r>
                                  <a:rPr lang="en-US" sz="2000" i="1">
                                    <a:latin typeface="Cambria Math" panose="02040503050406030204" pitchFamily="18" charset="0"/>
                                  </a:rPr>
                                  <m:t>,</m:t>
                                </m:r>
                                <m:r>
                                  <a:rPr lang="en-US" sz="2000" b="1" i="1">
                                    <a:latin typeface="Cambria Math" panose="02040503050406030204" pitchFamily="18" charset="0"/>
                                  </a:rPr>
                                  <m:t>𝒖</m:t>
                                </m:r>
                              </m:e>
                            </m:d>
                          </m:num>
                          <m:den>
                            <m:r>
                              <a:rPr lang="en-US"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𝒎</m:t>
                                    </m:r>
                                  </m:e>
                                  <m:sub>
                                    <m:r>
                                      <a:rPr lang="en-US" sz="2000" i="1">
                                        <a:latin typeface="Cambria Math" panose="02040503050406030204" pitchFamily="18" charset="0"/>
                                      </a:rPr>
                                      <m:t>𝑘</m:t>
                                    </m:r>
                                  </m:sub>
                                </m:sSub>
                                <m:r>
                                  <a:rPr lang="en-US" sz="2000" i="1">
                                    <a:latin typeface="Cambria Math" panose="02040503050406030204" pitchFamily="18" charset="0"/>
                                  </a:rPr>
                                  <m:t>,</m:t>
                                </m:r>
                                <m:r>
                                  <a:rPr lang="en-US" sz="2000" b="1" i="1">
                                    <a:latin typeface="Cambria Math" panose="02040503050406030204" pitchFamily="18" charset="0"/>
                                  </a:rPr>
                                  <m:t>𝒖</m:t>
                                </m:r>
                              </m:e>
                            </m:d>
                          </m:den>
                        </m:f>
                      </m:e>
                    </m:d>
                  </m:oMath>
                </a14:m>
                <a:endParaRPr lang="en-US" sz="2000" dirty="0"/>
              </a:p>
              <a:p>
                <a:endParaRPr lang="en-US" dirty="0"/>
              </a:p>
            </p:txBody>
          </p:sp>
        </mc:Choice>
        <mc:Fallback xmlns="">
          <p:sp>
            <p:nvSpPr>
              <p:cNvPr id="8" name="Content Placeholder 7">
                <a:extLst>
                  <a:ext uri="{FF2B5EF4-FFF2-40B4-BE49-F238E27FC236}">
                    <a16:creationId xmlns:a16="http://schemas.microsoft.com/office/drawing/2014/main" id="{A6A0FD88-E954-4C61-A853-21E1BB0E74FB}"/>
                  </a:ext>
                </a:extLst>
              </p:cNvPr>
              <p:cNvSpPr>
                <a:spLocks noGrp="1" noRot="1" noChangeAspect="1" noMove="1" noResize="1" noEditPoints="1" noAdjustHandles="1" noChangeArrowheads="1" noChangeShapeType="1" noTextEdit="1"/>
              </p:cNvSpPr>
              <p:nvPr>
                <p:ph idx="1"/>
              </p:nvPr>
            </p:nvSpPr>
            <p:spPr>
              <a:xfrm>
                <a:off x="838200" y="1737360"/>
                <a:ext cx="7139592" cy="4251960"/>
              </a:xfrm>
              <a:blipFill>
                <a:blip r:embed="rId3"/>
                <a:stretch>
                  <a:fillRect l="-769" t="-1433" b="-287"/>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E4C7FF27-45E2-4029-B9D5-EDEE2819CB22}"/>
              </a:ext>
            </a:extLst>
          </p:cNvPr>
          <p:cNvSpPr>
            <a:spLocks noGrp="1"/>
          </p:cNvSpPr>
          <p:nvPr>
            <p:ph type="dt" sz="half" idx="10"/>
          </p:nvPr>
        </p:nvSpPr>
        <p:spPr/>
        <p:txBody>
          <a:bodyPr/>
          <a:lstStyle/>
          <a:p>
            <a:fld id="{5F2BD66D-6E58-4325-9D4E-E707A1E4B6F6}" type="datetime1">
              <a:rPr lang="en-US" smtClean="0"/>
              <a:t>9/22/2019</a:t>
            </a:fld>
            <a:endParaRPr lang="en-US"/>
          </a:p>
        </p:txBody>
      </p:sp>
      <p:sp>
        <p:nvSpPr>
          <p:cNvPr id="6" name="Slide Number Placeholder 5">
            <a:extLst>
              <a:ext uri="{FF2B5EF4-FFF2-40B4-BE49-F238E27FC236}">
                <a16:creationId xmlns:a16="http://schemas.microsoft.com/office/drawing/2014/main" id="{73C8C2DF-7A4F-4A87-8F89-96D050CC805E}"/>
              </a:ext>
            </a:extLst>
          </p:cNvPr>
          <p:cNvSpPr>
            <a:spLocks noGrp="1"/>
          </p:cNvSpPr>
          <p:nvPr>
            <p:ph type="sldNum" sz="quarter" idx="12"/>
          </p:nvPr>
        </p:nvSpPr>
        <p:spPr/>
        <p:txBody>
          <a:bodyPr/>
          <a:lstStyle/>
          <a:p>
            <a:fld id="{5DAD2D5A-63D4-4764-812C-7B8BDA2C77FC}" type="slidenum">
              <a:rPr lang="en-US" smtClean="0"/>
              <a:t>34</a:t>
            </a:fld>
            <a:endParaRPr lang="en-US"/>
          </a:p>
        </p:txBody>
      </p:sp>
      <p:grpSp>
        <p:nvGrpSpPr>
          <p:cNvPr id="95" name="Group 94">
            <a:extLst>
              <a:ext uri="{FF2B5EF4-FFF2-40B4-BE49-F238E27FC236}">
                <a16:creationId xmlns:a16="http://schemas.microsoft.com/office/drawing/2014/main" id="{67347495-FF2E-446B-B8A7-3617D07128AC}"/>
              </a:ext>
            </a:extLst>
          </p:cNvPr>
          <p:cNvGrpSpPr/>
          <p:nvPr/>
        </p:nvGrpSpPr>
        <p:grpSpPr>
          <a:xfrm>
            <a:off x="7696200" y="2015104"/>
            <a:ext cx="3202940" cy="2968223"/>
            <a:chOff x="8575040" y="2242353"/>
            <a:chExt cx="3202940" cy="2968223"/>
          </a:xfrm>
        </p:grpSpPr>
        <p:sp>
          <p:nvSpPr>
            <p:cNvPr id="9" name="Freeform: Shape 8">
              <a:extLst>
                <a:ext uri="{FF2B5EF4-FFF2-40B4-BE49-F238E27FC236}">
                  <a16:creationId xmlns:a16="http://schemas.microsoft.com/office/drawing/2014/main" id="{884D089A-2037-42BF-8753-A520AB4D9B65}"/>
                </a:ext>
              </a:extLst>
            </p:cNvPr>
            <p:cNvSpPr/>
            <p:nvPr/>
          </p:nvSpPr>
          <p:spPr>
            <a:xfrm>
              <a:off x="8575040" y="2325137"/>
              <a:ext cx="1356360" cy="1651000"/>
            </a:xfrm>
            <a:custGeom>
              <a:avLst/>
              <a:gdLst>
                <a:gd name="connsiteX0" fmla="*/ 259080 w 1356360"/>
                <a:gd name="connsiteY0" fmla="*/ 0 h 1651000"/>
                <a:gd name="connsiteX1" fmla="*/ 1097280 w 1356360"/>
                <a:gd name="connsiteY1" fmla="*/ 502920 h 1651000"/>
                <a:gd name="connsiteX2" fmla="*/ 1356360 w 1356360"/>
                <a:gd name="connsiteY2" fmla="*/ 1148080 h 1651000"/>
                <a:gd name="connsiteX3" fmla="*/ 1000760 w 1356360"/>
                <a:gd name="connsiteY3" fmla="*/ 1651000 h 1651000"/>
                <a:gd name="connsiteX4" fmla="*/ 0 w 1356360"/>
                <a:gd name="connsiteY4" fmla="*/ 975360 h 1651000"/>
                <a:gd name="connsiteX5" fmla="*/ 132080 w 1356360"/>
                <a:gd name="connsiteY5" fmla="*/ 193040 h 1651000"/>
                <a:gd name="connsiteX6" fmla="*/ 259080 w 1356360"/>
                <a:gd name="connsiteY6"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360" h="1651000">
                  <a:moveTo>
                    <a:pt x="259080" y="0"/>
                  </a:moveTo>
                  <a:lnTo>
                    <a:pt x="1097280" y="502920"/>
                  </a:lnTo>
                  <a:lnTo>
                    <a:pt x="1356360" y="1148080"/>
                  </a:lnTo>
                  <a:lnTo>
                    <a:pt x="1000760" y="1651000"/>
                  </a:lnTo>
                  <a:lnTo>
                    <a:pt x="0" y="975360"/>
                  </a:lnTo>
                  <a:lnTo>
                    <a:pt x="132080" y="193040"/>
                  </a:lnTo>
                  <a:lnTo>
                    <a:pt x="259080" y="0"/>
                  </a:lnTo>
                  <a:close/>
                </a:path>
              </a:pathLst>
            </a:custGeom>
            <a:solidFill>
              <a:srgbClr val="C3092B"/>
            </a:solidFill>
            <a:ln>
              <a:solidFill>
                <a:srgbClr val="C30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4d</a:t>
              </a:r>
            </a:p>
          </p:txBody>
        </p:sp>
        <p:sp>
          <p:nvSpPr>
            <p:cNvPr id="11" name="Oval 10">
              <a:extLst>
                <a:ext uri="{FF2B5EF4-FFF2-40B4-BE49-F238E27FC236}">
                  <a16:creationId xmlns:a16="http://schemas.microsoft.com/office/drawing/2014/main" id="{932B1D13-2A91-4D52-ADEC-02C6F28D8886}"/>
                </a:ext>
              </a:extLst>
            </p:cNvPr>
            <p:cNvSpPr/>
            <p:nvPr/>
          </p:nvSpPr>
          <p:spPr>
            <a:xfrm>
              <a:off x="10579100" y="2242353"/>
              <a:ext cx="1198880" cy="1127760"/>
            </a:xfrm>
            <a:prstGeom prst="ellipse">
              <a:avLst/>
            </a:prstGeom>
            <a:solidFill>
              <a:srgbClr val="C3092B"/>
            </a:solidFill>
            <a:ln>
              <a:solidFill>
                <a:srgbClr val="C30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2d</a:t>
              </a:r>
            </a:p>
          </p:txBody>
        </p:sp>
        <p:sp>
          <p:nvSpPr>
            <p:cNvPr id="12" name="Rectangle 11">
              <a:extLst>
                <a:ext uri="{FF2B5EF4-FFF2-40B4-BE49-F238E27FC236}">
                  <a16:creationId xmlns:a16="http://schemas.microsoft.com/office/drawing/2014/main" id="{13E26304-65F9-475C-8CC6-00156553A657}"/>
                </a:ext>
              </a:extLst>
            </p:cNvPr>
            <p:cNvSpPr/>
            <p:nvPr/>
          </p:nvSpPr>
          <p:spPr>
            <a:xfrm>
              <a:off x="10129520" y="4148856"/>
              <a:ext cx="1483360" cy="1061720"/>
            </a:xfrm>
            <a:prstGeom prst="rect">
              <a:avLst/>
            </a:prstGeom>
            <a:solidFill>
              <a:srgbClr val="C3092B"/>
            </a:solidFill>
            <a:ln>
              <a:solidFill>
                <a:srgbClr val="C30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3d</a:t>
              </a:r>
            </a:p>
          </p:txBody>
        </p:sp>
        <p:sp>
          <p:nvSpPr>
            <p:cNvPr id="14" name="Oval 13">
              <a:extLst>
                <a:ext uri="{FF2B5EF4-FFF2-40B4-BE49-F238E27FC236}">
                  <a16:creationId xmlns:a16="http://schemas.microsoft.com/office/drawing/2014/main" id="{91EE3C1A-B417-4E0B-8140-E98E8E31AD41}"/>
                </a:ext>
              </a:extLst>
            </p:cNvPr>
            <p:cNvSpPr/>
            <p:nvPr/>
          </p:nvSpPr>
          <p:spPr>
            <a:xfrm>
              <a:off x="8884920" y="259616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30FA04E-F584-4E26-8C0B-FC55E01FA930}"/>
                </a:ext>
              </a:extLst>
            </p:cNvPr>
            <p:cNvSpPr/>
            <p:nvPr/>
          </p:nvSpPr>
          <p:spPr>
            <a:xfrm>
              <a:off x="9037320" y="274856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E137F80-BCE4-4499-963A-4F930BC39F8E}"/>
                </a:ext>
              </a:extLst>
            </p:cNvPr>
            <p:cNvSpPr/>
            <p:nvPr/>
          </p:nvSpPr>
          <p:spPr>
            <a:xfrm>
              <a:off x="9189720" y="290096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17E2267-C05A-4F60-9DF2-2221839B48A0}"/>
                </a:ext>
              </a:extLst>
            </p:cNvPr>
            <p:cNvSpPr/>
            <p:nvPr/>
          </p:nvSpPr>
          <p:spPr>
            <a:xfrm>
              <a:off x="9342120" y="305336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8D6FA9E-8127-4413-ADC1-70AC801C0373}"/>
                </a:ext>
              </a:extLst>
            </p:cNvPr>
            <p:cNvSpPr/>
            <p:nvPr/>
          </p:nvSpPr>
          <p:spPr>
            <a:xfrm>
              <a:off x="9494520" y="320576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9AFD15F-F312-4CF9-9700-104EA695566B}"/>
                </a:ext>
              </a:extLst>
            </p:cNvPr>
            <p:cNvSpPr/>
            <p:nvPr/>
          </p:nvSpPr>
          <p:spPr>
            <a:xfrm>
              <a:off x="8907779" y="280253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C5866CF-E201-421C-9681-BD84A2C020EF}"/>
                </a:ext>
              </a:extLst>
            </p:cNvPr>
            <p:cNvSpPr/>
            <p:nvPr/>
          </p:nvSpPr>
          <p:spPr>
            <a:xfrm>
              <a:off x="9646920" y="335816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0E753A7-26AC-4419-A831-CB8B24F192CC}"/>
                </a:ext>
              </a:extLst>
            </p:cNvPr>
            <p:cNvSpPr/>
            <p:nvPr/>
          </p:nvSpPr>
          <p:spPr>
            <a:xfrm>
              <a:off x="8907778" y="317886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00FB7B7-31AE-497E-8FE6-AC8DFB3B4555}"/>
                </a:ext>
              </a:extLst>
            </p:cNvPr>
            <p:cNvSpPr/>
            <p:nvPr/>
          </p:nvSpPr>
          <p:spPr>
            <a:xfrm>
              <a:off x="9387839" y="34918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392F1CE-A37D-418D-8DD7-BAB818030996}"/>
                </a:ext>
              </a:extLst>
            </p:cNvPr>
            <p:cNvSpPr/>
            <p:nvPr/>
          </p:nvSpPr>
          <p:spPr>
            <a:xfrm>
              <a:off x="9083039" y="325148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4F16131-9125-4375-AEF8-21399F5BFAA1}"/>
                </a:ext>
              </a:extLst>
            </p:cNvPr>
            <p:cNvSpPr/>
            <p:nvPr/>
          </p:nvSpPr>
          <p:spPr>
            <a:xfrm>
              <a:off x="9471660" y="292382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D9498FC-89FA-4646-91B7-CC31BC78C157}"/>
                </a:ext>
              </a:extLst>
            </p:cNvPr>
            <p:cNvSpPr/>
            <p:nvPr/>
          </p:nvSpPr>
          <p:spPr>
            <a:xfrm>
              <a:off x="9235439" y="274856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A00D856-58B2-45C9-8020-44FD47083DC5}"/>
                </a:ext>
              </a:extLst>
            </p:cNvPr>
            <p:cNvSpPr/>
            <p:nvPr/>
          </p:nvSpPr>
          <p:spPr>
            <a:xfrm>
              <a:off x="9128758" y="337011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1B9988D-BD3F-481F-8408-EE3C718CE587}"/>
                </a:ext>
              </a:extLst>
            </p:cNvPr>
            <p:cNvSpPr/>
            <p:nvPr/>
          </p:nvSpPr>
          <p:spPr>
            <a:xfrm>
              <a:off x="9540239" y="35680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2A2CE67-BC3D-46EF-9E21-25405C3F8A3D}"/>
                </a:ext>
              </a:extLst>
            </p:cNvPr>
            <p:cNvSpPr/>
            <p:nvPr/>
          </p:nvSpPr>
          <p:spPr>
            <a:xfrm>
              <a:off x="9563098" y="380617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823E14F-0511-49FD-9F1C-8D1ADD4CE266}"/>
                </a:ext>
              </a:extLst>
            </p:cNvPr>
            <p:cNvSpPr/>
            <p:nvPr/>
          </p:nvSpPr>
          <p:spPr>
            <a:xfrm>
              <a:off x="11043920" y="255044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686B748-29A9-4E66-8873-A1962A3399CF}"/>
                </a:ext>
              </a:extLst>
            </p:cNvPr>
            <p:cNvSpPr/>
            <p:nvPr/>
          </p:nvSpPr>
          <p:spPr>
            <a:xfrm>
              <a:off x="9692639" y="313314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3FC1187-956E-4248-8755-B8B54F46BBE2}"/>
                </a:ext>
              </a:extLst>
            </p:cNvPr>
            <p:cNvSpPr/>
            <p:nvPr/>
          </p:nvSpPr>
          <p:spPr>
            <a:xfrm>
              <a:off x="10871200" y="261902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68A2285-8F14-47D7-898E-ADA9068C184E}"/>
                </a:ext>
              </a:extLst>
            </p:cNvPr>
            <p:cNvSpPr/>
            <p:nvPr/>
          </p:nvSpPr>
          <p:spPr>
            <a:xfrm>
              <a:off x="9799320" y="351056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8365CD1-2DAF-40C5-9B78-F71A1A5A3791}"/>
                </a:ext>
              </a:extLst>
            </p:cNvPr>
            <p:cNvSpPr/>
            <p:nvPr/>
          </p:nvSpPr>
          <p:spPr>
            <a:xfrm>
              <a:off x="11196320" y="270284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95F7F20-1E90-4AC0-898F-0983DFE9601F}"/>
                </a:ext>
              </a:extLst>
            </p:cNvPr>
            <p:cNvSpPr/>
            <p:nvPr/>
          </p:nvSpPr>
          <p:spPr>
            <a:xfrm>
              <a:off x="10871200" y="285524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DD90ED5-F200-43B5-B536-8AB0AA2B5B39}"/>
                </a:ext>
              </a:extLst>
            </p:cNvPr>
            <p:cNvSpPr/>
            <p:nvPr/>
          </p:nvSpPr>
          <p:spPr>
            <a:xfrm>
              <a:off x="11043920" y="298022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EB94DE4-BFEA-49D8-810E-30143A333516}"/>
                </a:ext>
              </a:extLst>
            </p:cNvPr>
            <p:cNvSpPr/>
            <p:nvPr/>
          </p:nvSpPr>
          <p:spPr>
            <a:xfrm>
              <a:off x="11353800" y="255044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663EAE9-EA3F-44A2-99BD-50063A3EB38D}"/>
                </a:ext>
              </a:extLst>
            </p:cNvPr>
            <p:cNvSpPr/>
            <p:nvPr/>
          </p:nvSpPr>
          <p:spPr>
            <a:xfrm>
              <a:off x="11407140" y="277967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EAD5875-341C-41C8-94A5-A0A539FADD85}"/>
                </a:ext>
              </a:extLst>
            </p:cNvPr>
            <p:cNvSpPr/>
            <p:nvPr/>
          </p:nvSpPr>
          <p:spPr>
            <a:xfrm>
              <a:off x="11384280" y="300308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66B9681-AEC5-4B9B-B6F9-6FC579C70763}"/>
                </a:ext>
              </a:extLst>
            </p:cNvPr>
            <p:cNvSpPr/>
            <p:nvPr/>
          </p:nvSpPr>
          <p:spPr>
            <a:xfrm>
              <a:off x="11348720" y="285524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FC6847E-0CAB-437B-BE89-BBB3A703478D}"/>
                </a:ext>
              </a:extLst>
            </p:cNvPr>
            <p:cNvSpPr/>
            <p:nvPr/>
          </p:nvSpPr>
          <p:spPr>
            <a:xfrm>
              <a:off x="11150601" y="308742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FB977E8-AA63-445B-859D-36CCB93A1EE5}"/>
                </a:ext>
              </a:extLst>
            </p:cNvPr>
            <p:cNvSpPr/>
            <p:nvPr/>
          </p:nvSpPr>
          <p:spPr>
            <a:xfrm>
              <a:off x="11338561" y="320172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2BD37CC-5741-488C-AD30-7CF4865A7B8D}"/>
                </a:ext>
              </a:extLst>
            </p:cNvPr>
            <p:cNvSpPr/>
            <p:nvPr/>
          </p:nvSpPr>
          <p:spPr>
            <a:xfrm>
              <a:off x="11567161" y="293450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A1BF9CA-A7B5-4AA2-BC5B-AE07C2FBE65E}"/>
                </a:ext>
              </a:extLst>
            </p:cNvPr>
            <p:cNvSpPr/>
            <p:nvPr/>
          </p:nvSpPr>
          <p:spPr>
            <a:xfrm>
              <a:off x="11560809" y="264188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30C78DB-5CFF-4444-9DBA-5F0C42D44D38}"/>
                </a:ext>
              </a:extLst>
            </p:cNvPr>
            <p:cNvSpPr/>
            <p:nvPr/>
          </p:nvSpPr>
          <p:spPr>
            <a:xfrm>
              <a:off x="10841991" y="309908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344BDB5-D4F4-426D-9615-C3FCAE4C5BB6}"/>
                </a:ext>
              </a:extLst>
            </p:cNvPr>
            <p:cNvSpPr/>
            <p:nvPr/>
          </p:nvSpPr>
          <p:spPr>
            <a:xfrm>
              <a:off x="11127741" y="234498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782D037-6DD4-44BD-820D-9AD7A3DFD004}"/>
                </a:ext>
              </a:extLst>
            </p:cNvPr>
            <p:cNvSpPr/>
            <p:nvPr/>
          </p:nvSpPr>
          <p:spPr>
            <a:xfrm>
              <a:off x="10490200" y="431372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16A30E3-895B-4CB7-B339-226CD3B4540C}"/>
                </a:ext>
              </a:extLst>
            </p:cNvPr>
            <p:cNvSpPr/>
            <p:nvPr/>
          </p:nvSpPr>
          <p:spPr>
            <a:xfrm>
              <a:off x="10642600" y="446612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52A15E1-13D7-4F8D-8E46-ED4BEB9D5957}"/>
                </a:ext>
              </a:extLst>
            </p:cNvPr>
            <p:cNvSpPr/>
            <p:nvPr/>
          </p:nvSpPr>
          <p:spPr>
            <a:xfrm>
              <a:off x="10795000" y="461852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B73E85A-2A5D-4837-BCCA-0D625E4F8E42}"/>
                </a:ext>
              </a:extLst>
            </p:cNvPr>
            <p:cNvSpPr/>
            <p:nvPr/>
          </p:nvSpPr>
          <p:spPr>
            <a:xfrm>
              <a:off x="10947400" y="477092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594733C-561E-4324-88A5-E8A8E9584008}"/>
                </a:ext>
              </a:extLst>
            </p:cNvPr>
            <p:cNvSpPr/>
            <p:nvPr/>
          </p:nvSpPr>
          <p:spPr>
            <a:xfrm>
              <a:off x="11173460" y="465685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38FA61B-99E7-41B2-B66F-A2C756FFB52F}"/>
                </a:ext>
              </a:extLst>
            </p:cNvPr>
            <p:cNvSpPr/>
            <p:nvPr/>
          </p:nvSpPr>
          <p:spPr>
            <a:xfrm>
              <a:off x="10998201" y="442040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4EE3AA3-2441-4D73-AE63-656EE8AEF047}"/>
                </a:ext>
              </a:extLst>
            </p:cNvPr>
            <p:cNvSpPr/>
            <p:nvPr/>
          </p:nvSpPr>
          <p:spPr>
            <a:xfrm>
              <a:off x="10579100" y="4793780"/>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5001DAC-DCB2-4C09-8512-D0A8E2468719}"/>
                </a:ext>
              </a:extLst>
            </p:cNvPr>
            <p:cNvSpPr/>
            <p:nvPr/>
          </p:nvSpPr>
          <p:spPr>
            <a:xfrm>
              <a:off x="10400031" y="444239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D221DEB-BCA5-4F0C-984D-41E413ECB221}"/>
                </a:ext>
              </a:extLst>
            </p:cNvPr>
            <p:cNvSpPr/>
            <p:nvPr/>
          </p:nvSpPr>
          <p:spPr>
            <a:xfrm>
              <a:off x="10377171" y="499241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F18D014-4DB4-4445-A11F-25930D5784F8}"/>
                </a:ext>
              </a:extLst>
            </p:cNvPr>
            <p:cNvSpPr/>
            <p:nvPr/>
          </p:nvSpPr>
          <p:spPr>
            <a:xfrm>
              <a:off x="10871200" y="493821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CCAD0B9-B821-472B-8438-A2B715C5E259}"/>
                </a:ext>
              </a:extLst>
            </p:cNvPr>
            <p:cNvSpPr/>
            <p:nvPr/>
          </p:nvSpPr>
          <p:spPr>
            <a:xfrm>
              <a:off x="10612120" y="506186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B89DE50-FE80-4317-B746-5595C3786CBA}"/>
                </a:ext>
              </a:extLst>
            </p:cNvPr>
            <p:cNvSpPr/>
            <p:nvPr/>
          </p:nvSpPr>
          <p:spPr>
            <a:xfrm>
              <a:off x="11348720" y="440579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CE7C3639-50C5-48DC-A05C-614C2210BD63}"/>
                </a:ext>
              </a:extLst>
            </p:cNvPr>
            <p:cNvSpPr/>
            <p:nvPr/>
          </p:nvSpPr>
          <p:spPr>
            <a:xfrm>
              <a:off x="11346180" y="48394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4350EAF-B478-4D96-A121-755045A9EDA6}"/>
                </a:ext>
              </a:extLst>
            </p:cNvPr>
            <p:cNvSpPr/>
            <p:nvPr/>
          </p:nvSpPr>
          <p:spPr>
            <a:xfrm>
              <a:off x="11150600" y="493371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CCD941F-3DBD-4473-A9EE-C43B87F69C68}"/>
                </a:ext>
              </a:extLst>
            </p:cNvPr>
            <p:cNvSpPr/>
            <p:nvPr/>
          </p:nvSpPr>
          <p:spPr>
            <a:xfrm>
              <a:off x="10274298" y="464074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Connector: Curved 61">
              <a:extLst>
                <a:ext uri="{FF2B5EF4-FFF2-40B4-BE49-F238E27FC236}">
                  <a16:creationId xmlns:a16="http://schemas.microsoft.com/office/drawing/2014/main" id="{C35853C7-718C-4191-8048-BE2DFC419541}"/>
                </a:ext>
              </a:extLst>
            </p:cNvPr>
            <p:cNvCxnSpPr>
              <a:cxnSpLocks/>
              <a:stCxn id="28" idx="2"/>
              <a:endCxn id="53" idx="5"/>
            </p:cNvCxnSpPr>
            <p:nvPr/>
          </p:nvCxnSpPr>
          <p:spPr>
            <a:xfrm rot="10800000" flipH="1" flipV="1">
              <a:off x="9563097" y="3829030"/>
              <a:ext cx="875957" cy="652385"/>
            </a:xfrm>
            <a:prstGeom prst="curvedConnector4">
              <a:avLst>
                <a:gd name="adj1" fmla="val 4060"/>
                <a:gd name="adj2" fmla="val 87010"/>
              </a:avLst>
            </a:prstGeom>
            <a:ln w="19050">
              <a:solidFill>
                <a:srgbClr val="7B142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Connector: Curved 66">
              <a:extLst>
                <a:ext uri="{FF2B5EF4-FFF2-40B4-BE49-F238E27FC236}">
                  <a16:creationId xmlns:a16="http://schemas.microsoft.com/office/drawing/2014/main" id="{96525127-8949-431D-8686-98C37F8C6C0B}"/>
                </a:ext>
              </a:extLst>
            </p:cNvPr>
            <p:cNvCxnSpPr>
              <a:cxnSpLocks/>
              <a:endCxn id="44" idx="3"/>
            </p:cNvCxnSpPr>
            <p:nvPr/>
          </p:nvCxnSpPr>
          <p:spPr>
            <a:xfrm rot="16200000" flipV="1">
              <a:off x="10313412" y="3673382"/>
              <a:ext cx="1265784" cy="195236"/>
            </a:xfrm>
            <a:prstGeom prst="curvedConnector3">
              <a:avLst>
                <a:gd name="adj1" fmla="val 50000"/>
              </a:avLst>
            </a:prstGeom>
            <a:ln w="19050">
              <a:solidFill>
                <a:srgbClr val="7B142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3" name="Connector: Curved 72">
              <a:extLst>
                <a:ext uri="{FF2B5EF4-FFF2-40B4-BE49-F238E27FC236}">
                  <a16:creationId xmlns:a16="http://schemas.microsoft.com/office/drawing/2014/main" id="{3ED3E7D4-3C66-43FA-911F-47EF800FAA09}"/>
                </a:ext>
              </a:extLst>
            </p:cNvPr>
            <p:cNvCxnSpPr>
              <a:cxnSpLocks/>
              <a:stCxn id="41" idx="5"/>
              <a:endCxn id="57" idx="2"/>
            </p:cNvCxnSpPr>
            <p:nvPr/>
          </p:nvCxnSpPr>
          <p:spPr>
            <a:xfrm rot="5400000">
              <a:off x="10769198" y="3820268"/>
              <a:ext cx="1187910" cy="28865"/>
            </a:xfrm>
            <a:prstGeom prst="curvedConnector4">
              <a:avLst>
                <a:gd name="adj1" fmla="val 48756"/>
                <a:gd name="adj2" fmla="val 891963"/>
              </a:avLst>
            </a:prstGeom>
            <a:ln w="19050">
              <a:solidFill>
                <a:srgbClr val="7B142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6" name="Connector: Curved 75">
              <a:extLst>
                <a:ext uri="{FF2B5EF4-FFF2-40B4-BE49-F238E27FC236}">
                  <a16:creationId xmlns:a16="http://schemas.microsoft.com/office/drawing/2014/main" id="{470E94AC-6342-47D7-88C6-60F4EF8E5098}"/>
                </a:ext>
              </a:extLst>
            </p:cNvPr>
            <p:cNvCxnSpPr>
              <a:cxnSpLocks/>
              <a:stCxn id="46" idx="7"/>
              <a:endCxn id="32" idx="1"/>
            </p:cNvCxnSpPr>
            <p:nvPr/>
          </p:nvCxnSpPr>
          <p:spPr>
            <a:xfrm rot="16200000" flipV="1">
              <a:off x="9766042" y="3557233"/>
              <a:ext cx="803156" cy="723209"/>
            </a:xfrm>
            <a:prstGeom prst="curvedConnector3">
              <a:avLst>
                <a:gd name="adj1" fmla="val 70473"/>
              </a:avLst>
            </a:prstGeom>
            <a:ln w="19050">
              <a:solidFill>
                <a:srgbClr val="7B142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1" name="Connector: Curved 80">
              <a:extLst>
                <a:ext uri="{FF2B5EF4-FFF2-40B4-BE49-F238E27FC236}">
                  <a16:creationId xmlns:a16="http://schemas.microsoft.com/office/drawing/2014/main" id="{E329D7D4-FDFE-4621-969A-397512F63EBE}"/>
                </a:ext>
              </a:extLst>
            </p:cNvPr>
            <p:cNvCxnSpPr>
              <a:cxnSpLocks/>
              <a:stCxn id="45" idx="2"/>
              <a:endCxn id="25" idx="2"/>
            </p:cNvCxnSpPr>
            <p:nvPr/>
          </p:nvCxnSpPr>
          <p:spPr>
            <a:xfrm rot="10800000" flipV="1">
              <a:off x="9235439" y="2367848"/>
              <a:ext cx="1892302" cy="403575"/>
            </a:xfrm>
            <a:prstGeom prst="curvedConnector3">
              <a:avLst>
                <a:gd name="adj1" fmla="val 50336"/>
              </a:avLst>
            </a:prstGeom>
            <a:ln w="19050">
              <a:solidFill>
                <a:srgbClr val="7B142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4" name="Connector: Curved 83">
              <a:extLst>
                <a:ext uri="{FF2B5EF4-FFF2-40B4-BE49-F238E27FC236}">
                  <a16:creationId xmlns:a16="http://schemas.microsoft.com/office/drawing/2014/main" id="{B28DA9C6-3B4F-43D0-BD14-7394FDC28C68}"/>
                </a:ext>
              </a:extLst>
            </p:cNvPr>
            <p:cNvCxnSpPr>
              <a:cxnSpLocks/>
              <a:stCxn id="30" idx="2"/>
              <a:endCxn id="31" idx="5"/>
            </p:cNvCxnSpPr>
            <p:nvPr/>
          </p:nvCxnSpPr>
          <p:spPr>
            <a:xfrm rot="10800000" flipH="1">
              <a:off x="9692638" y="2658049"/>
              <a:ext cx="1217585" cy="497955"/>
            </a:xfrm>
            <a:prstGeom prst="curvedConnector4">
              <a:avLst>
                <a:gd name="adj1" fmla="val -18775"/>
                <a:gd name="adj2" fmla="val 51623"/>
              </a:avLst>
            </a:prstGeom>
            <a:ln w="19050">
              <a:solidFill>
                <a:srgbClr val="7B1423"/>
              </a:solidFill>
              <a:prstDash val="dash"/>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1B51412-E873-4ABC-A475-AAF532D30EFA}"/>
                  </a:ext>
                </a:extLst>
              </p:cNvPr>
              <p:cNvSpPr txBox="1"/>
              <p:nvPr/>
            </p:nvSpPr>
            <p:spPr>
              <a:xfrm>
                <a:off x="4670055" y="5645636"/>
                <a:ext cx="6698984" cy="339324"/>
              </a:xfrm>
              <a:prstGeom prst="rect">
                <a:avLst/>
              </a:prstGeom>
              <a:noFill/>
            </p:spPr>
            <p:txBody>
              <a:bodyPr wrap="square" rtlCol="0">
                <a:spAutoFit/>
              </a:bodyPr>
              <a:lstStyle/>
              <a:p>
                <a:r>
                  <a:rPr lang="en-US" sz="1400" dirty="0"/>
                  <a:t>the determinant of the Jacobian for the diffeomorphism </a:t>
                </a:r>
                <a14:m>
                  <m:oMath xmlns:m="http://schemas.openxmlformats.org/officeDocument/2006/math">
                    <m:r>
                      <a:rPr lang="en-US" sz="1400" i="1">
                        <a:latin typeface="Cambria Math" panose="02040503050406030204" pitchFamily="18" charset="0"/>
                      </a:rPr>
                      <m:t>h</m:t>
                    </m:r>
                  </m:oMath>
                </a14:m>
                <a:r>
                  <a:rPr lang="en-US" sz="1400" dirty="0"/>
                  <a:t> from </a:t>
                </a:r>
                <a14:m>
                  <m:oMath xmlns:m="http://schemas.openxmlformats.org/officeDocument/2006/math">
                    <m:d>
                      <m:dPr>
                        <m:ctrlPr>
                          <a:rPr lang="en-US" sz="1400" i="1">
                            <a:latin typeface="Cambria Math" panose="02040503050406030204" pitchFamily="18" charset="0"/>
                          </a:rPr>
                        </m:ctrlPr>
                      </m:dPr>
                      <m:e>
                        <m:r>
                          <a:rPr lang="en-US" sz="1400" i="1">
                            <a:latin typeface="Cambria Math" panose="02040503050406030204" pitchFamily="18" charset="0"/>
                          </a:rPr>
                          <m:t>𝑘</m:t>
                        </m:r>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b="1" i="1">
                                <a:latin typeface="Cambria Math" panose="02040503050406030204" pitchFamily="18" charset="0"/>
                              </a:rPr>
                              <m:t>𝒎</m:t>
                            </m:r>
                          </m:e>
                          <m:sub>
                            <m:r>
                              <a:rPr lang="en-US" sz="1400" i="1">
                                <a:latin typeface="Cambria Math" panose="02040503050406030204" pitchFamily="18" charset="0"/>
                              </a:rPr>
                              <m:t>𝑘</m:t>
                            </m:r>
                          </m:sub>
                        </m:sSub>
                      </m:e>
                    </m:d>
                    <m:r>
                      <a:rPr lang="en-US" sz="1400" b="1" i="1">
                        <a:latin typeface="Cambria Math" panose="02040503050406030204" pitchFamily="18" charset="0"/>
                      </a:rPr>
                      <m:t> </m:t>
                    </m:r>
                  </m:oMath>
                </a14:m>
                <a:r>
                  <a:rPr lang="en-US" sz="1400" dirty="0"/>
                  <a:t>to </a:t>
                </a:r>
                <a14:m>
                  <m:oMath xmlns:m="http://schemas.openxmlformats.org/officeDocument/2006/math">
                    <m:d>
                      <m:dPr>
                        <m:ctrlPr>
                          <a:rPr lang="en-US" sz="1400" i="1">
                            <a:latin typeface="Cambria Math" panose="02040503050406030204" pitchFamily="18" charset="0"/>
                          </a:rPr>
                        </m:ctrlPr>
                      </m:dPr>
                      <m:e>
                        <m:sSup>
                          <m:sSupPr>
                            <m:ctrlPr>
                              <a:rPr lang="en-US" sz="1400" i="1">
                                <a:latin typeface="Cambria Math" panose="02040503050406030204" pitchFamily="18" charset="0"/>
                              </a:rPr>
                            </m:ctrlPr>
                          </m:sSupPr>
                          <m:e>
                            <m:r>
                              <a:rPr lang="en-US" sz="1400" i="1">
                                <a:latin typeface="Cambria Math" panose="02040503050406030204" pitchFamily="18" charset="0"/>
                              </a:rPr>
                              <m:t>𝑘</m:t>
                            </m:r>
                          </m:e>
                          <m:sup>
                            <m:r>
                              <a:rPr lang="en-US" sz="1400" i="1">
                                <a:latin typeface="Cambria Math" panose="02040503050406030204" pitchFamily="18" charset="0"/>
                              </a:rPr>
                              <m:t>′</m:t>
                            </m:r>
                          </m:sup>
                        </m:s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b="1" i="1">
                                <a:latin typeface="Cambria Math" panose="02040503050406030204" pitchFamily="18" charset="0"/>
                              </a:rPr>
                              <m:t>𝒎</m:t>
                            </m:r>
                          </m:e>
                          <m:sub>
                            <m:sSup>
                              <m:sSupPr>
                                <m:ctrlPr>
                                  <a:rPr lang="en-US" sz="1400" i="1">
                                    <a:latin typeface="Cambria Math" panose="02040503050406030204" pitchFamily="18" charset="0"/>
                                  </a:rPr>
                                </m:ctrlPr>
                              </m:sSupPr>
                              <m:e>
                                <m:r>
                                  <a:rPr lang="en-US" sz="1400" i="1">
                                    <a:latin typeface="Cambria Math" panose="02040503050406030204" pitchFamily="18" charset="0"/>
                                  </a:rPr>
                                  <m:t>𝑘</m:t>
                                </m:r>
                              </m:e>
                              <m:sup>
                                <m:r>
                                  <a:rPr lang="en-US" sz="1400" i="1">
                                    <a:latin typeface="Cambria Math" panose="02040503050406030204" pitchFamily="18" charset="0"/>
                                  </a:rPr>
                                  <m:t>′</m:t>
                                </m:r>
                              </m:sup>
                            </m:sSup>
                          </m:sub>
                          <m:sup>
                            <m:r>
                              <a:rPr lang="en-US" sz="1400" i="1">
                                <a:latin typeface="Cambria Math" panose="02040503050406030204" pitchFamily="18" charset="0"/>
                              </a:rPr>
                              <m:t>′</m:t>
                            </m:r>
                          </m:sup>
                        </m:sSubSup>
                      </m:e>
                    </m:d>
                  </m:oMath>
                </a14:m>
                <a:endParaRPr lang="en-US" sz="1400" dirty="0"/>
              </a:p>
            </p:txBody>
          </p:sp>
        </mc:Choice>
        <mc:Fallback xmlns="">
          <p:sp>
            <p:nvSpPr>
              <p:cNvPr id="2" name="TextBox 1">
                <a:extLst>
                  <a:ext uri="{FF2B5EF4-FFF2-40B4-BE49-F238E27FC236}">
                    <a16:creationId xmlns:a16="http://schemas.microsoft.com/office/drawing/2014/main" id="{71B51412-E873-4ABC-A475-AAF532D30EFA}"/>
                  </a:ext>
                </a:extLst>
              </p:cNvPr>
              <p:cNvSpPr txBox="1">
                <a:spLocks noRot="1" noChangeAspect="1" noMove="1" noResize="1" noEditPoints="1" noAdjustHandles="1" noChangeArrowheads="1" noChangeShapeType="1" noTextEdit="1"/>
              </p:cNvSpPr>
              <p:nvPr/>
            </p:nvSpPr>
            <p:spPr>
              <a:xfrm>
                <a:off x="4670055" y="5645636"/>
                <a:ext cx="6698984" cy="339324"/>
              </a:xfrm>
              <a:prstGeom prst="rect">
                <a:avLst/>
              </a:prstGeom>
              <a:blipFill>
                <a:blip r:embed="rId4"/>
                <a:stretch>
                  <a:fillRect l="-273" b="-14286"/>
                </a:stretch>
              </a:blipFill>
            </p:spPr>
            <p:txBody>
              <a:bodyPr/>
              <a:lstStyle/>
              <a:p>
                <a:r>
                  <a:rPr lang="en-US">
                    <a:noFill/>
                  </a:rPr>
                  <a:t> </a:t>
                </a:r>
              </a:p>
            </p:txBody>
          </p:sp>
        </mc:Fallback>
      </mc:AlternateContent>
    </p:spTree>
    <p:extLst>
      <p:ext uri="{BB962C8B-B14F-4D97-AF65-F5344CB8AC3E}">
        <p14:creationId xmlns:p14="http://schemas.microsoft.com/office/powerpoint/2010/main" val="2285193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fade">
                                      <p:cBhvr>
                                        <p:cTn id="25" dur="500"/>
                                        <p:tgtEl>
                                          <p:spTgt spid="8">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fade">
                                      <p:cBhvr>
                                        <p:cTn id="28" dur="500"/>
                                        <p:tgtEl>
                                          <p:spTgt spid="8">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Effect transition="in" filter="fade">
                                      <p:cBhvr>
                                        <p:cTn id="31" dur="500"/>
                                        <p:tgtEl>
                                          <p:spTgt spid="8">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9" end="9"/>
                                            </p:txEl>
                                          </p:spTgt>
                                        </p:tgtEl>
                                        <p:attrNameLst>
                                          <p:attrName>style.visibility</p:attrName>
                                        </p:attrNameLst>
                                      </p:cBhvr>
                                      <p:to>
                                        <p:strVal val="visible"/>
                                      </p:to>
                                    </p:set>
                                    <p:animEffect transition="in" filter="fade">
                                      <p:cBhvr>
                                        <p:cTn id="34" dur="500"/>
                                        <p:tgtEl>
                                          <p:spTgt spid="8">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animEffect transition="in" filter="fade">
                                      <p:cBhvr>
                                        <p:cTn id="37" dur="500"/>
                                        <p:tgtEl>
                                          <p:spTgt spid="8">
                                            <p:txEl>
                                              <p:pRg st="10" end="10"/>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fade">
                                      <p:cBhvr>
                                        <p:cTn id="4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7F7D1E-ABE9-49BE-A169-39FEF5697669}"/>
              </a:ext>
            </a:extLst>
          </p:cNvPr>
          <p:cNvSpPr>
            <a:spLocks noGrp="1"/>
          </p:cNvSpPr>
          <p:nvPr>
            <p:ph type="title"/>
          </p:nvPr>
        </p:nvSpPr>
        <p:spPr/>
        <p:txBody>
          <a:bodyPr/>
          <a:lstStyle/>
          <a:p>
            <a:r>
              <a:rPr lang="en-US" dirty="0"/>
              <a:t>Birth-death simulation</a:t>
            </a:r>
          </a:p>
        </p:txBody>
      </p:sp>
      <p:sp>
        <p:nvSpPr>
          <p:cNvPr id="4" name="Date Placeholder 3">
            <a:extLst>
              <a:ext uri="{FF2B5EF4-FFF2-40B4-BE49-F238E27FC236}">
                <a16:creationId xmlns:a16="http://schemas.microsoft.com/office/drawing/2014/main" id="{A8B403B8-67D7-408C-B3B1-128F9DBE5F40}"/>
              </a:ext>
            </a:extLst>
          </p:cNvPr>
          <p:cNvSpPr>
            <a:spLocks noGrp="1"/>
          </p:cNvSpPr>
          <p:nvPr>
            <p:ph type="dt" sz="half" idx="10"/>
          </p:nvPr>
        </p:nvSpPr>
        <p:spPr/>
        <p:txBody>
          <a:bodyPr/>
          <a:lstStyle/>
          <a:p>
            <a:fld id="{EF939D52-8722-4EC7-A4CB-6C9B1DEBB01F}" type="datetime1">
              <a:rPr lang="en-US" smtClean="0"/>
              <a:t>9/22/2019</a:t>
            </a:fld>
            <a:endParaRPr lang="en-US"/>
          </a:p>
        </p:txBody>
      </p:sp>
      <p:sp>
        <p:nvSpPr>
          <p:cNvPr id="5" name="Slide Number Placeholder 4">
            <a:extLst>
              <a:ext uri="{FF2B5EF4-FFF2-40B4-BE49-F238E27FC236}">
                <a16:creationId xmlns:a16="http://schemas.microsoft.com/office/drawing/2014/main" id="{4E3944D7-8CE5-47E7-B3A7-A4886EAAB3C9}"/>
              </a:ext>
            </a:extLst>
          </p:cNvPr>
          <p:cNvSpPr>
            <a:spLocks noGrp="1"/>
          </p:cNvSpPr>
          <p:nvPr>
            <p:ph type="sldNum" sz="quarter" idx="12"/>
          </p:nvPr>
        </p:nvSpPr>
        <p:spPr/>
        <p:txBody>
          <a:bodyPr/>
          <a:lstStyle/>
          <a:p>
            <a:fld id="{5DAD2D5A-63D4-4764-812C-7B8BDA2C77FC}" type="slidenum">
              <a:rPr lang="en-US" smtClean="0"/>
              <a:t>35</a:t>
            </a:fld>
            <a:endParaRPr lang="en-US"/>
          </a:p>
        </p:txBody>
      </p:sp>
      <p:sp>
        <p:nvSpPr>
          <p:cNvPr id="9" name="Rectangle: Rounded Corners 8">
            <a:extLst>
              <a:ext uri="{FF2B5EF4-FFF2-40B4-BE49-F238E27FC236}">
                <a16:creationId xmlns:a16="http://schemas.microsoft.com/office/drawing/2014/main" id="{ED9BD39C-EFDB-4E4B-B656-7C88746C6BA2}"/>
              </a:ext>
            </a:extLst>
          </p:cNvPr>
          <p:cNvSpPr/>
          <p:nvPr/>
        </p:nvSpPr>
        <p:spPr>
          <a:xfrm>
            <a:off x="1339850" y="1739433"/>
            <a:ext cx="9188450" cy="1162517"/>
          </a:xfrm>
          <a:prstGeom prst="roundRect">
            <a:avLst/>
          </a:prstGeom>
          <a:noFill/>
          <a:ln w="28575">
            <a:solidFill>
              <a:srgbClr val="C309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0" name="Group 9">
            <a:extLst>
              <a:ext uri="{FF2B5EF4-FFF2-40B4-BE49-F238E27FC236}">
                <a16:creationId xmlns:a16="http://schemas.microsoft.com/office/drawing/2014/main" id="{5F8DAEE6-9F23-4BB2-960A-292E556E3869}"/>
              </a:ext>
            </a:extLst>
          </p:cNvPr>
          <p:cNvGrpSpPr/>
          <p:nvPr/>
        </p:nvGrpSpPr>
        <p:grpSpPr>
          <a:xfrm>
            <a:off x="2441575" y="3429000"/>
            <a:ext cx="6985000" cy="2372253"/>
            <a:chOff x="2603500" y="2242873"/>
            <a:chExt cx="6985000" cy="2372253"/>
          </a:xfrm>
        </p:grpSpPr>
        <p:sp>
          <p:nvSpPr>
            <p:cNvPr id="11" name="Rectangle 10">
              <a:extLst>
                <a:ext uri="{FF2B5EF4-FFF2-40B4-BE49-F238E27FC236}">
                  <a16:creationId xmlns:a16="http://schemas.microsoft.com/office/drawing/2014/main" id="{36CC0B2A-23C8-426C-B7F2-EACA6FC4C9BD}"/>
                </a:ext>
              </a:extLst>
            </p:cNvPr>
            <p:cNvSpPr/>
            <p:nvPr/>
          </p:nvSpPr>
          <p:spPr>
            <a:xfrm>
              <a:off x="2603500" y="2242873"/>
              <a:ext cx="6985000" cy="2372253"/>
            </a:xfrm>
            <a:prstGeom prst="rect">
              <a:avLst/>
            </a:prstGeom>
            <a:solidFill>
              <a:srgbClr val="6633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12" name="Rectangle 11">
              <a:extLst>
                <a:ext uri="{FF2B5EF4-FFF2-40B4-BE49-F238E27FC236}">
                  <a16:creationId xmlns:a16="http://schemas.microsoft.com/office/drawing/2014/main" id="{C0F52607-482D-4FE7-8E5D-90B365FA6AE4}"/>
                </a:ext>
              </a:extLst>
            </p:cNvPr>
            <p:cNvSpPr/>
            <p:nvPr/>
          </p:nvSpPr>
          <p:spPr>
            <a:xfrm>
              <a:off x="2603500" y="3080551"/>
              <a:ext cx="6985000" cy="1534575"/>
            </a:xfrm>
            <a:prstGeom prst="rect">
              <a:avLst/>
            </a:prstGeom>
            <a:solidFill>
              <a:srgbClr val="FFCC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cxnSp>
          <p:nvCxnSpPr>
            <p:cNvPr id="13" name="Straight Connector 12">
              <a:extLst>
                <a:ext uri="{FF2B5EF4-FFF2-40B4-BE49-F238E27FC236}">
                  <a16:creationId xmlns:a16="http://schemas.microsoft.com/office/drawing/2014/main" id="{CCF19EB9-98F0-4FAF-90D3-7C4FCCA1B201}"/>
                </a:ext>
              </a:extLst>
            </p:cNvPr>
            <p:cNvCxnSpPr/>
            <p:nvPr/>
          </p:nvCxnSpPr>
          <p:spPr>
            <a:xfrm>
              <a:off x="2603500" y="3093237"/>
              <a:ext cx="6985000" cy="0"/>
            </a:xfrm>
            <a:prstGeom prst="line">
              <a:avLst/>
            </a:prstGeom>
            <a:ln w="28575"/>
          </p:spPr>
          <p:style>
            <a:lnRef idx="1">
              <a:schemeClr val="accent3"/>
            </a:lnRef>
            <a:fillRef idx="0">
              <a:schemeClr val="accent3"/>
            </a:fillRef>
            <a:effectRef idx="0">
              <a:schemeClr val="accent3"/>
            </a:effectRef>
            <a:fontRef idx="minor">
              <a:schemeClr val="tx1"/>
            </a:fontRef>
          </p:style>
        </p:cxnSp>
      </p:grpSp>
      <p:grpSp>
        <p:nvGrpSpPr>
          <p:cNvPr id="14" name="Group 13">
            <a:extLst>
              <a:ext uri="{FF2B5EF4-FFF2-40B4-BE49-F238E27FC236}">
                <a16:creationId xmlns:a16="http://schemas.microsoft.com/office/drawing/2014/main" id="{F43681D3-FA57-47F9-8802-49547D68B447}"/>
              </a:ext>
            </a:extLst>
          </p:cNvPr>
          <p:cNvGrpSpPr/>
          <p:nvPr/>
        </p:nvGrpSpPr>
        <p:grpSpPr>
          <a:xfrm>
            <a:off x="2441575" y="3415764"/>
            <a:ext cx="6985000" cy="2372253"/>
            <a:chOff x="2603500" y="2242873"/>
            <a:chExt cx="6985000" cy="2372253"/>
          </a:xfrm>
        </p:grpSpPr>
        <p:sp>
          <p:nvSpPr>
            <p:cNvPr id="15" name="Rectangle 14">
              <a:extLst>
                <a:ext uri="{FF2B5EF4-FFF2-40B4-BE49-F238E27FC236}">
                  <a16:creationId xmlns:a16="http://schemas.microsoft.com/office/drawing/2014/main" id="{C7D74F58-BBEF-48C4-AA1D-5C76BE2820A5}"/>
                </a:ext>
              </a:extLst>
            </p:cNvPr>
            <p:cNvSpPr/>
            <p:nvPr/>
          </p:nvSpPr>
          <p:spPr>
            <a:xfrm>
              <a:off x="2603500" y="2242873"/>
              <a:ext cx="6985000" cy="2372253"/>
            </a:xfrm>
            <a:prstGeom prst="rect">
              <a:avLst/>
            </a:prstGeom>
            <a:solidFill>
              <a:srgbClr val="6633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16" name="Rectangle 15">
              <a:extLst>
                <a:ext uri="{FF2B5EF4-FFF2-40B4-BE49-F238E27FC236}">
                  <a16:creationId xmlns:a16="http://schemas.microsoft.com/office/drawing/2014/main" id="{4AB547B6-DB27-4EB0-BF3A-818BF9530EAC}"/>
                </a:ext>
              </a:extLst>
            </p:cNvPr>
            <p:cNvSpPr/>
            <p:nvPr/>
          </p:nvSpPr>
          <p:spPr>
            <a:xfrm>
              <a:off x="2603500" y="3080551"/>
              <a:ext cx="6985000" cy="1534575"/>
            </a:xfrm>
            <a:prstGeom prst="rect">
              <a:avLst/>
            </a:prstGeom>
            <a:solidFill>
              <a:srgbClr val="FFCC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cxnSp>
          <p:nvCxnSpPr>
            <p:cNvPr id="17" name="Straight Connector 16">
              <a:extLst>
                <a:ext uri="{FF2B5EF4-FFF2-40B4-BE49-F238E27FC236}">
                  <a16:creationId xmlns:a16="http://schemas.microsoft.com/office/drawing/2014/main" id="{7CD3BE5A-8C12-4868-9574-0974754B46C8}"/>
                </a:ext>
              </a:extLst>
            </p:cNvPr>
            <p:cNvCxnSpPr>
              <a:stCxn id="16" idx="1"/>
              <a:endCxn id="16" idx="3"/>
            </p:cNvCxnSpPr>
            <p:nvPr/>
          </p:nvCxnSpPr>
          <p:spPr>
            <a:xfrm>
              <a:off x="2603500" y="3847839"/>
              <a:ext cx="6985000" cy="0"/>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18" name="Straight Connector 17">
              <a:extLst>
                <a:ext uri="{FF2B5EF4-FFF2-40B4-BE49-F238E27FC236}">
                  <a16:creationId xmlns:a16="http://schemas.microsoft.com/office/drawing/2014/main" id="{5DA907D7-5D21-40CC-8A5F-0BC84E777E2D}"/>
                </a:ext>
              </a:extLst>
            </p:cNvPr>
            <p:cNvCxnSpPr/>
            <p:nvPr/>
          </p:nvCxnSpPr>
          <p:spPr>
            <a:xfrm>
              <a:off x="2603500" y="3080551"/>
              <a:ext cx="6985000" cy="0"/>
            </a:xfrm>
            <a:prstGeom prst="line">
              <a:avLst/>
            </a:prstGeom>
            <a:ln w="28575"/>
          </p:spPr>
          <p:style>
            <a:lnRef idx="1">
              <a:schemeClr val="accent3"/>
            </a:lnRef>
            <a:fillRef idx="0">
              <a:schemeClr val="accent3"/>
            </a:fillRef>
            <a:effectRef idx="0">
              <a:schemeClr val="accent3"/>
            </a:effectRef>
            <a:fontRef idx="minor">
              <a:schemeClr val="tx1"/>
            </a:fontRef>
          </p:style>
        </p:cxnSp>
      </p:grpSp>
      <p:grpSp>
        <p:nvGrpSpPr>
          <p:cNvPr id="19" name="Group 18">
            <a:extLst>
              <a:ext uri="{FF2B5EF4-FFF2-40B4-BE49-F238E27FC236}">
                <a16:creationId xmlns:a16="http://schemas.microsoft.com/office/drawing/2014/main" id="{25521A49-E3A5-4BC7-9BEE-746E3CAB2AB0}"/>
              </a:ext>
            </a:extLst>
          </p:cNvPr>
          <p:cNvGrpSpPr/>
          <p:nvPr/>
        </p:nvGrpSpPr>
        <p:grpSpPr>
          <a:xfrm>
            <a:off x="2441575" y="3415763"/>
            <a:ext cx="6985000" cy="2372254"/>
            <a:chOff x="2603500" y="2242873"/>
            <a:chExt cx="6985000" cy="2372254"/>
          </a:xfrm>
        </p:grpSpPr>
        <p:sp>
          <p:nvSpPr>
            <p:cNvPr id="20" name="Rectangle 19">
              <a:extLst>
                <a:ext uri="{FF2B5EF4-FFF2-40B4-BE49-F238E27FC236}">
                  <a16:creationId xmlns:a16="http://schemas.microsoft.com/office/drawing/2014/main" id="{11AAE7BC-E78D-42F0-9F50-2655420DFD00}"/>
                </a:ext>
              </a:extLst>
            </p:cNvPr>
            <p:cNvSpPr/>
            <p:nvPr/>
          </p:nvSpPr>
          <p:spPr>
            <a:xfrm>
              <a:off x="2603500" y="2242873"/>
              <a:ext cx="6985000" cy="2372253"/>
            </a:xfrm>
            <a:prstGeom prst="rect">
              <a:avLst/>
            </a:prstGeom>
            <a:solidFill>
              <a:srgbClr val="6633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21" name="Rectangle 20">
              <a:extLst>
                <a:ext uri="{FF2B5EF4-FFF2-40B4-BE49-F238E27FC236}">
                  <a16:creationId xmlns:a16="http://schemas.microsoft.com/office/drawing/2014/main" id="{033E70A4-83AB-40E4-980E-5EB5559B82BD}"/>
                </a:ext>
              </a:extLst>
            </p:cNvPr>
            <p:cNvSpPr/>
            <p:nvPr/>
          </p:nvSpPr>
          <p:spPr>
            <a:xfrm>
              <a:off x="2603500" y="3080551"/>
              <a:ext cx="6985000" cy="1534575"/>
            </a:xfrm>
            <a:prstGeom prst="rect">
              <a:avLst/>
            </a:prstGeom>
            <a:solidFill>
              <a:srgbClr val="FFCC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cxnSp>
          <p:nvCxnSpPr>
            <p:cNvPr id="22" name="Straight Connector 21">
              <a:extLst>
                <a:ext uri="{FF2B5EF4-FFF2-40B4-BE49-F238E27FC236}">
                  <a16:creationId xmlns:a16="http://schemas.microsoft.com/office/drawing/2014/main" id="{B9D45297-BDA4-4551-B826-EED4D8B0CA09}"/>
                </a:ext>
              </a:extLst>
            </p:cNvPr>
            <p:cNvCxnSpPr>
              <a:stCxn id="21" idx="1"/>
              <a:endCxn id="21" idx="3"/>
            </p:cNvCxnSpPr>
            <p:nvPr/>
          </p:nvCxnSpPr>
          <p:spPr>
            <a:xfrm>
              <a:off x="2603500" y="3847839"/>
              <a:ext cx="6985000" cy="0"/>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23" name="Rectangle 22">
              <a:extLst>
                <a:ext uri="{FF2B5EF4-FFF2-40B4-BE49-F238E27FC236}">
                  <a16:creationId xmlns:a16="http://schemas.microsoft.com/office/drawing/2014/main" id="{DC1B3656-BD96-44A8-B53C-64C7510BFD70}"/>
                </a:ext>
              </a:extLst>
            </p:cNvPr>
            <p:cNvSpPr/>
            <p:nvPr/>
          </p:nvSpPr>
          <p:spPr>
            <a:xfrm>
              <a:off x="2603500" y="3847839"/>
              <a:ext cx="6985000" cy="767288"/>
            </a:xfrm>
            <a:prstGeom prst="rect">
              <a:avLst/>
            </a:prstGeom>
            <a:solidFill>
              <a:schemeClr val="accent4">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cxnSp>
          <p:nvCxnSpPr>
            <p:cNvPr id="24" name="Straight Connector 23">
              <a:extLst>
                <a:ext uri="{FF2B5EF4-FFF2-40B4-BE49-F238E27FC236}">
                  <a16:creationId xmlns:a16="http://schemas.microsoft.com/office/drawing/2014/main" id="{9BC64322-9C3D-4B0C-AAFB-8A4EF2722864}"/>
                </a:ext>
              </a:extLst>
            </p:cNvPr>
            <p:cNvCxnSpPr/>
            <p:nvPr/>
          </p:nvCxnSpPr>
          <p:spPr>
            <a:xfrm>
              <a:off x="2603500" y="3080551"/>
              <a:ext cx="6985000" cy="0"/>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25" name="Straight Connector 24">
              <a:extLst>
                <a:ext uri="{FF2B5EF4-FFF2-40B4-BE49-F238E27FC236}">
                  <a16:creationId xmlns:a16="http://schemas.microsoft.com/office/drawing/2014/main" id="{FA323DE4-B10B-4A69-9DCA-37A35105E36A}"/>
                </a:ext>
              </a:extLst>
            </p:cNvPr>
            <p:cNvCxnSpPr/>
            <p:nvPr/>
          </p:nvCxnSpPr>
          <p:spPr>
            <a:xfrm>
              <a:off x="2603500" y="3847839"/>
              <a:ext cx="6985000" cy="0"/>
            </a:xfrm>
            <a:prstGeom prst="line">
              <a:avLst/>
            </a:prstGeom>
            <a:ln w="28575"/>
          </p:spPr>
          <p:style>
            <a:lnRef idx="1">
              <a:schemeClr val="accent3"/>
            </a:lnRef>
            <a:fillRef idx="0">
              <a:schemeClr val="accent3"/>
            </a:fillRef>
            <a:effectRef idx="0">
              <a:schemeClr val="accent3"/>
            </a:effectRef>
            <a:fontRef idx="minor">
              <a:schemeClr val="tx1"/>
            </a:fontRef>
          </p:style>
        </p:cxnSp>
      </p:grpSp>
      <p:grpSp>
        <p:nvGrpSpPr>
          <p:cNvPr id="26" name="Group 25">
            <a:extLst>
              <a:ext uri="{FF2B5EF4-FFF2-40B4-BE49-F238E27FC236}">
                <a16:creationId xmlns:a16="http://schemas.microsoft.com/office/drawing/2014/main" id="{6FD26972-04BE-4D7D-958E-E37E4B557FBD}"/>
              </a:ext>
            </a:extLst>
          </p:cNvPr>
          <p:cNvGrpSpPr/>
          <p:nvPr/>
        </p:nvGrpSpPr>
        <p:grpSpPr>
          <a:xfrm>
            <a:off x="2447925" y="3429000"/>
            <a:ext cx="6985000" cy="2372254"/>
            <a:chOff x="2603500" y="2242873"/>
            <a:chExt cx="6985000" cy="2372254"/>
          </a:xfrm>
        </p:grpSpPr>
        <p:sp>
          <p:nvSpPr>
            <p:cNvPr id="27" name="Rectangle 26">
              <a:extLst>
                <a:ext uri="{FF2B5EF4-FFF2-40B4-BE49-F238E27FC236}">
                  <a16:creationId xmlns:a16="http://schemas.microsoft.com/office/drawing/2014/main" id="{ACBCCF8E-D8B6-4699-AF49-9007442F1CB9}"/>
                </a:ext>
              </a:extLst>
            </p:cNvPr>
            <p:cNvSpPr/>
            <p:nvPr/>
          </p:nvSpPr>
          <p:spPr>
            <a:xfrm>
              <a:off x="2603500" y="2242873"/>
              <a:ext cx="6985000" cy="2372253"/>
            </a:xfrm>
            <a:prstGeom prst="rect">
              <a:avLst/>
            </a:prstGeom>
            <a:solidFill>
              <a:srgbClr val="6633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28" name="Rectangle 27">
              <a:extLst>
                <a:ext uri="{FF2B5EF4-FFF2-40B4-BE49-F238E27FC236}">
                  <a16:creationId xmlns:a16="http://schemas.microsoft.com/office/drawing/2014/main" id="{D1B7DF31-FEF5-42B4-B25B-4F2342A125B8}"/>
                </a:ext>
              </a:extLst>
            </p:cNvPr>
            <p:cNvSpPr/>
            <p:nvPr/>
          </p:nvSpPr>
          <p:spPr>
            <a:xfrm>
              <a:off x="2603500" y="3080551"/>
              <a:ext cx="6985000" cy="1534575"/>
            </a:xfrm>
            <a:prstGeom prst="rect">
              <a:avLst/>
            </a:prstGeom>
            <a:solidFill>
              <a:srgbClr val="FFCC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cxnSp>
          <p:nvCxnSpPr>
            <p:cNvPr id="29" name="Straight Connector 28">
              <a:extLst>
                <a:ext uri="{FF2B5EF4-FFF2-40B4-BE49-F238E27FC236}">
                  <a16:creationId xmlns:a16="http://schemas.microsoft.com/office/drawing/2014/main" id="{FBF5AEEC-8565-4D88-8E31-4EF3194B111E}"/>
                </a:ext>
              </a:extLst>
            </p:cNvPr>
            <p:cNvCxnSpPr>
              <a:stCxn id="28" idx="1"/>
              <a:endCxn id="28" idx="3"/>
            </p:cNvCxnSpPr>
            <p:nvPr/>
          </p:nvCxnSpPr>
          <p:spPr>
            <a:xfrm>
              <a:off x="2603500" y="3847839"/>
              <a:ext cx="6985000" cy="0"/>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30" name="Rectangle 29">
              <a:extLst>
                <a:ext uri="{FF2B5EF4-FFF2-40B4-BE49-F238E27FC236}">
                  <a16:creationId xmlns:a16="http://schemas.microsoft.com/office/drawing/2014/main" id="{94B1203F-188A-4EB0-BF59-4AD6BBA51C26}"/>
                </a:ext>
              </a:extLst>
            </p:cNvPr>
            <p:cNvSpPr/>
            <p:nvPr/>
          </p:nvSpPr>
          <p:spPr>
            <a:xfrm>
              <a:off x="2603500" y="3847839"/>
              <a:ext cx="6985000" cy="767288"/>
            </a:xfrm>
            <a:prstGeom prst="rect">
              <a:avLst/>
            </a:prstGeom>
            <a:solidFill>
              <a:schemeClr val="accent4">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cxnSp>
          <p:nvCxnSpPr>
            <p:cNvPr id="31" name="Straight Connector 30">
              <a:extLst>
                <a:ext uri="{FF2B5EF4-FFF2-40B4-BE49-F238E27FC236}">
                  <a16:creationId xmlns:a16="http://schemas.microsoft.com/office/drawing/2014/main" id="{416ECE58-8E8E-4915-888E-4528A9A1C2BE}"/>
                </a:ext>
              </a:extLst>
            </p:cNvPr>
            <p:cNvCxnSpPr/>
            <p:nvPr/>
          </p:nvCxnSpPr>
          <p:spPr>
            <a:xfrm>
              <a:off x="2603500" y="3847839"/>
              <a:ext cx="6985000" cy="0"/>
            </a:xfrm>
            <a:prstGeom prst="line">
              <a:avLst/>
            </a:prstGeom>
            <a:ln w="28575"/>
          </p:spPr>
          <p:style>
            <a:lnRef idx="1">
              <a:schemeClr val="accent3"/>
            </a:lnRef>
            <a:fillRef idx="0">
              <a:schemeClr val="accent3"/>
            </a:fillRef>
            <a:effectRef idx="0">
              <a:schemeClr val="accent3"/>
            </a:effectRef>
            <a:fontRef idx="minor">
              <a:schemeClr val="tx1"/>
            </a:fontRef>
          </p:style>
        </p:cxnSp>
      </p:grpSp>
      <p:grpSp>
        <p:nvGrpSpPr>
          <p:cNvPr id="32" name="Group 31">
            <a:extLst>
              <a:ext uri="{FF2B5EF4-FFF2-40B4-BE49-F238E27FC236}">
                <a16:creationId xmlns:a16="http://schemas.microsoft.com/office/drawing/2014/main" id="{A9E73189-9FA4-4399-B547-F43012CEB434}"/>
              </a:ext>
            </a:extLst>
          </p:cNvPr>
          <p:cNvGrpSpPr/>
          <p:nvPr/>
        </p:nvGrpSpPr>
        <p:grpSpPr>
          <a:xfrm>
            <a:off x="2447925" y="3415762"/>
            <a:ext cx="6985000" cy="2372254"/>
            <a:chOff x="2603500" y="2242873"/>
            <a:chExt cx="6985000" cy="2372254"/>
          </a:xfrm>
        </p:grpSpPr>
        <p:sp>
          <p:nvSpPr>
            <p:cNvPr id="33" name="Rectangle 32">
              <a:extLst>
                <a:ext uri="{FF2B5EF4-FFF2-40B4-BE49-F238E27FC236}">
                  <a16:creationId xmlns:a16="http://schemas.microsoft.com/office/drawing/2014/main" id="{4C3F1F73-D4FD-4379-B7EE-029E674785EE}"/>
                </a:ext>
              </a:extLst>
            </p:cNvPr>
            <p:cNvSpPr/>
            <p:nvPr/>
          </p:nvSpPr>
          <p:spPr>
            <a:xfrm>
              <a:off x="2603500" y="2242873"/>
              <a:ext cx="6985000" cy="2372253"/>
            </a:xfrm>
            <a:prstGeom prst="rect">
              <a:avLst/>
            </a:prstGeom>
            <a:solidFill>
              <a:schemeClr val="accent4">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34" name="Rectangle 33">
              <a:extLst>
                <a:ext uri="{FF2B5EF4-FFF2-40B4-BE49-F238E27FC236}">
                  <a16:creationId xmlns:a16="http://schemas.microsoft.com/office/drawing/2014/main" id="{E8E454D7-66D5-4E8D-90E6-3A7543D7110C}"/>
                </a:ext>
              </a:extLst>
            </p:cNvPr>
            <p:cNvSpPr/>
            <p:nvPr/>
          </p:nvSpPr>
          <p:spPr>
            <a:xfrm>
              <a:off x="2603500" y="3080551"/>
              <a:ext cx="6985000" cy="1534575"/>
            </a:xfrm>
            <a:prstGeom prst="rect">
              <a:avLst/>
            </a:prstGeom>
            <a:solidFill>
              <a:schemeClr val="accent4">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cxnSp>
          <p:nvCxnSpPr>
            <p:cNvPr id="35" name="Straight Connector 34">
              <a:extLst>
                <a:ext uri="{FF2B5EF4-FFF2-40B4-BE49-F238E27FC236}">
                  <a16:creationId xmlns:a16="http://schemas.microsoft.com/office/drawing/2014/main" id="{7A1D28B0-A368-48AF-B23D-7953698C746C}"/>
                </a:ext>
              </a:extLst>
            </p:cNvPr>
            <p:cNvCxnSpPr>
              <a:stCxn id="34" idx="1"/>
              <a:endCxn id="34" idx="3"/>
            </p:cNvCxnSpPr>
            <p:nvPr/>
          </p:nvCxnSpPr>
          <p:spPr>
            <a:xfrm>
              <a:off x="2603500" y="3847839"/>
              <a:ext cx="6985000" cy="0"/>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36" name="Rectangle 35">
              <a:extLst>
                <a:ext uri="{FF2B5EF4-FFF2-40B4-BE49-F238E27FC236}">
                  <a16:creationId xmlns:a16="http://schemas.microsoft.com/office/drawing/2014/main" id="{FBDFD49D-51FF-4993-8E6C-70A5AC346549}"/>
                </a:ext>
              </a:extLst>
            </p:cNvPr>
            <p:cNvSpPr/>
            <p:nvPr/>
          </p:nvSpPr>
          <p:spPr>
            <a:xfrm>
              <a:off x="2603500" y="3847839"/>
              <a:ext cx="6985000" cy="767288"/>
            </a:xfrm>
            <a:prstGeom prst="rect">
              <a:avLst/>
            </a:prstGeom>
            <a:solidFill>
              <a:schemeClr val="accent4">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cxnSp>
          <p:nvCxnSpPr>
            <p:cNvPr id="37" name="Straight Connector 36">
              <a:extLst>
                <a:ext uri="{FF2B5EF4-FFF2-40B4-BE49-F238E27FC236}">
                  <a16:creationId xmlns:a16="http://schemas.microsoft.com/office/drawing/2014/main" id="{CB2A3E3B-21F1-4E12-9900-6C3963126BA8}"/>
                </a:ext>
              </a:extLst>
            </p:cNvPr>
            <p:cNvCxnSpPr/>
            <p:nvPr/>
          </p:nvCxnSpPr>
          <p:spPr>
            <a:xfrm>
              <a:off x="2603500" y="3847839"/>
              <a:ext cx="6985000" cy="0"/>
            </a:xfrm>
            <a:prstGeom prst="line">
              <a:avLst/>
            </a:prstGeom>
            <a:ln w="28575"/>
          </p:spPr>
          <p:style>
            <a:lnRef idx="1">
              <a:schemeClr val="accent3"/>
            </a:lnRef>
            <a:fillRef idx="0">
              <a:schemeClr val="accent3"/>
            </a:fillRef>
            <a:effectRef idx="0">
              <a:schemeClr val="accent3"/>
            </a:effectRef>
            <a:fontRef idx="minor">
              <a:schemeClr val="tx1"/>
            </a:fontRef>
          </p:style>
        </p:cxnSp>
      </p:grpSp>
      <p:sp>
        <p:nvSpPr>
          <p:cNvPr id="38" name="TextBox 37">
            <a:extLst>
              <a:ext uri="{FF2B5EF4-FFF2-40B4-BE49-F238E27FC236}">
                <a16:creationId xmlns:a16="http://schemas.microsoft.com/office/drawing/2014/main" id="{24F47BA8-1F0E-4109-A04F-0FB4D77590D3}"/>
              </a:ext>
            </a:extLst>
          </p:cNvPr>
          <p:cNvSpPr txBox="1"/>
          <p:nvPr/>
        </p:nvSpPr>
        <p:spPr>
          <a:xfrm>
            <a:off x="1739900" y="1828249"/>
            <a:ext cx="8388350" cy="461665"/>
          </a:xfrm>
          <a:prstGeom prst="rect">
            <a:avLst/>
          </a:prstGeom>
          <a:noFill/>
        </p:spPr>
        <p:txBody>
          <a:bodyPr wrap="square" rtlCol="0" anchor="ctr">
            <a:spAutoFit/>
          </a:bodyPr>
          <a:lstStyle/>
          <a:p>
            <a:r>
              <a:rPr lang="en-US" sz="2400" dirty="0">
                <a:solidFill>
                  <a:srgbClr val="C3092B"/>
                </a:solidFill>
              </a:rPr>
              <a:t>Birth move: insert an artificial interface at a random depth; </a:t>
            </a:r>
          </a:p>
        </p:txBody>
      </p:sp>
      <p:sp>
        <p:nvSpPr>
          <p:cNvPr id="39" name="TextBox 38">
            <a:extLst>
              <a:ext uri="{FF2B5EF4-FFF2-40B4-BE49-F238E27FC236}">
                <a16:creationId xmlns:a16="http://schemas.microsoft.com/office/drawing/2014/main" id="{E44F288F-81F2-45BF-8A20-75CC24DE176E}"/>
              </a:ext>
            </a:extLst>
          </p:cNvPr>
          <p:cNvSpPr txBox="1"/>
          <p:nvPr/>
        </p:nvSpPr>
        <p:spPr>
          <a:xfrm>
            <a:off x="2063750" y="2306083"/>
            <a:ext cx="8388350" cy="461665"/>
          </a:xfrm>
          <a:prstGeom prst="rect">
            <a:avLst/>
          </a:prstGeom>
          <a:noFill/>
        </p:spPr>
        <p:txBody>
          <a:bodyPr wrap="square" rtlCol="0" anchor="ctr">
            <a:spAutoFit/>
          </a:bodyPr>
          <a:lstStyle/>
          <a:p>
            <a:r>
              <a:rPr lang="en-US" sz="2400" dirty="0">
                <a:solidFill>
                  <a:srgbClr val="C3092B"/>
                </a:solidFill>
              </a:rPr>
              <a:t>Perturb one model parameter of a newborn layer; </a:t>
            </a:r>
          </a:p>
        </p:txBody>
      </p:sp>
      <p:sp>
        <p:nvSpPr>
          <p:cNvPr id="40" name="TextBox 39">
            <a:extLst>
              <a:ext uri="{FF2B5EF4-FFF2-40B4-BE49-F238E27FC236}">
                <a16:creationId xmlns:a16="http://schemas.microsoft.com/office/drawing/2014/main" id="{56369F35-C4FB-43AE-B4E6-28B2DE648DAA}"/>
              </a:ext>
            </a:extLst>
          </p:cNvPr>
          <p:cNvSpPr txBox="1"/>
          <p:nvPr/>
        </p:nvSpPr>
        <p:spPr>
          <a:xfrm>
            <a:off x="1739900" y="1820165"/>
            <a:ext cx="8388350" cy="461665"/>
          </a:xfrm>
          <a:prstGeom prst="rect">
            <a:avLst/>
          </a:prstGeom>
          <a:noFill/>
        </p:spPr>
        <p:txBody>
          <a:bodyPr wrap="square" rtlCol="0" anchor="ctr">
            <a:spAutoFit/>
          </a:bodyPr>
          <a:lstStyle/>
          <a:p>
            <a:r>
              <a:rPr lang="en-US" sz="2400" dirty="0">
                <a:solidFill>
                  <a:srgbClr val="0070C0"/>
                </a:solidFill>
              </a:rPr>
              <a:t>Death move: select an existing interface randomly and remove it;</a:t>
            </a:r>
          </a:p>
        </p:txBody>
      </p:sp>
      <p:sp>
        <p:nvSpPr>
          <p:cNvPr id="41" name="TextBox 40">
            <a:extLst>
              <a:ext uri="{FF2B5EF4-FFF2-40B4-BE49-F238E27FC236}">
                <a16:creationId xmlns:a16="http://schemas.microsoft.com/office/drawing/2014/main" id="{4E13F8C3-3C85-46E7-8B63-32A968BF7D78}"/>
              </a:ext>
            </a:extLst>
          </p:cNvPr>
          <p:cNvSpPr txBox="1"/>
          <p:nvPr/>
        </p:nvSpPr>
        <p:spPr>
          <a:xfrm>
            <a:off x="2063750" y="2297999"/>
            <a:ext cx="8388350" cy="461665"/>
          </a:xfrm>
          <a:prstGeom prst="rect">
            <a:avLst/>
          </a:prstGeom>
          <a:noFill/>
        </p:spPr>
        <p:txBody>
          <a:bodyPr wrap="square" rtlCol="0" anchor="ctr">
            <a:spAutoFit/>
          </a:bodyPr>
          <a:lstStyle/>
          <a:p>
            <a:r>
              <a:rPr lang="en-US" sz="2400" dirty="0">
                <a:solidFill>
                  <a:srgbClr val="0070C0"/>
                </a:solidFill>
              </a:rPr>
              <a:t>Merge two neighboring layers;</a:t>
            </a:r>
          </a:p>
        </p:txBody>
      </p:sp>
      <p:sp>
        <p:nvSpPr>
          <p:cNvPr id="42" name="TextBox 41">
            <a:extLst>
              <a:ext uri="{FF2B5EF4-FFF2-40B4-BE49-F238E27FC236}">
                <a16:creationId xmlns:a16="http://schemas.microsoft.com/office/drawing/2014/main" id="{73664543-6B09-4E75-90EB-403099B856F6}"/>
              </a:ext>
            </a:extLst>
          </p:cNvPr>
          <p:cNvSpPr txBox="1"/>
          <p:nvPr/>
        </p:nvSpPr>
        <p:spPr>
          <a:xfrm>
            <a:off x="1746250" y="2090499"/>
            <a:ext cx="8388350" cy="461665"/>
          </a:xfrm>
          <a:prstGeom prst="rect">
            <a:avLst/>
          </a:prstGeom>
          <a:noFill/>
        </p:spPr>
        <p:txBody>
          <a:bodyPr wrap="square" rtlCol="0" anchor="ctr">
            <a:spAutoFit/>
          </a:bodyPr>
          <a:lstStyle/>
          <a:p>
            <a:pPr algn="ctr"/>
            <a:r>
              <a:rPr lang="en-US" sz="2400" dirty="0">
                <a:solidFill>
                  <a:srgbClr val="7B1423"/>
                </a:solidFill>
              </a:rPr>
              <a:t>We start from a two-layer model with one interface…</a:t>
            </a:r>
          </a:p>
        </p:txBody>
      </p:sp>
    </p:spTree>
    <p:extLst>
      <p:ext uri="{BB962C8B-B14F-4D97-AF65-F5344CB8AC3E}">
        <p14:creationId xmlns:p14="http://schemas.microsoft.com/office/powerpoint/2010/main" val="706472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0" presetClass="exit" presetSubtype="0" fill="hold" grpId="0" nodeType="withEffect">
                                  <p:stCondLst>
                                    <p:cond delay="0"/>
                                  </p:stCondLst>
                                  <p:childTnLst>
                                    <p:animEffect transition="out" filter="fade">
                                      <p:cBhvr>
                                        <p:cTn id="9" dur="500"/>
                                        <p:tgtEl>
                                          <p:spTgt spid="42"/>
                                        </p:tgtEl>
                                      </p:cBhvr>
                                    </p:animEffect>
                                    <p:set>
                                      <p:cBhvr>
                                        <p:cTn id="10" dur="1" fill="hold">
                                          <p:stCondLst>
                                            <p:cond delay="499"/>
                                          </p:stCondLst>
                                        </p:cTn>
                                        <p:tgtEl>
                                          <p:spTgt spid="42"/>
                                        </p:tgtEl>
                                        <p:attrNameLst>
                                          <p:attrName>style.visibility</p:attrName>
                                        </p:attrNameLst>
                                      </p:cBhvr>
                                      <p:to>
                                        <p:strVal val="hidden"/>
                                      </p:to>
                                    </p:set>
                                  </p:childTnLst>
                                </p:cTn>
                              </p:par>
                              <p:par>
                                <p:cTn id="11" presetID="22" presetClass="entr" presetSubtype="8" fill="hold" nodeType="withEffect">
                                  <p:stCondLst>
                                    <p:cond delay="0"/>
                                  </p:stCondLst>
                                  <p:childTnLst>
                                    <p:set>
                                      <p:cBhvr>
                                        <p:cTn id="12" dur="1" fill="hold">
                                          <p:stCondLst>
                                            <p:cond delay="0"/>
                                          </p:stCondLst>
                                        </p:cTn>
                                        <p:tgtEl>
                                          <p:spTgt spid="38">
                                            <p:txEl>
                                              <p:pRg st="0" end="0"/>
                                            </p:txEl>
                                          </p:spTgt>
                                        </p:tgtEl>
                                        <p:attrNameLst>
                                          <p:attrName>style.visibility</p:attrName>
                                        </p:attrNameLst>
                                      </p:cBhvr>
                                      <p:to>
                                        <p:strVal val="visible"/>
                                      </p:to>
                                    </p:set>
                                    <p:animEffect transition="in" filter="wipe(left)">
                                      <p:cBhvr>
                                        <p:cTn id="13" dur="500"/>
                                        <p:tgtEl>
                                          <p:spTgt spid="3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22" presetClass="entr" presetSubtype="8" fill="hold" nodeType="withEffect">
                                  <p:stCondLst>
                                    <p:cond delay="0"/>
                                  </p:stCondLst>
                                  <p:childTnLst>
                                    <p:set>
                                      <p:cBhvr>
                                        <p:cTn id="19" dur="1" fill="hold">
                                          <p:stCondLst>
                                            <p:cond delay="0"/>
                                          </p:stCondLst>
                                        </p:cTn>
                                        <p:tgtEl>
                                          <p:spTgt spid="39">
                                            <p:txEl>
                                              <p:pRg st="0" end="0"/>
                                            </p:txEl>
                                          </p:spTgt>
                                        </p:tgtEl>
                                        <p:attrNameLst>
                                          <p:attrName>style.visibility</p:attrName>
                                        </p:attrNameLst>
                                      </p:cBhvr>
                                      <p:to>
                                        <p:strVal val="visible"/>
                                      </p:to>
                                    </p:set>
                                    <p:animEffect transition="in" filter="wipe(left)">
                                      <p:cBhvr>
                                        <p:cTn id="20" dur="500"/>
                                        <p:tgtEl>
                                          <p:spTgt spid="3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right)">
                                      <p:cBhvr>
                                        <p:cTn id="25" dur="500"/>
                                        <p:tgtEl>
                                          <p:spTgt spid="26"/>
                                        </p:tgtEl>
                                      </p:cBhvr>
                                    </p:animEffect>
                                  </p:childTnLst>
                                </p:cTn>
                              </p:par>
                              <p:par>
                                <p:cTn id="26" presetID="1" presetClass="exit" presetSubtype="0" fill="hold" grpId="0" nodeType="withEffect">
                                  <p:stCondLst>
                                    <p:cond delay="0"/>
                                  </p:stCondLst>
                                  <p:childTnLst>
                                    <p:set>
                                      <p:cBhvr>
                                        <p:cTn id="27" dur="1" fill="hold">
                                          <p:stCondLst>
                                            <p:cond delay="0"/>
                                          </p:stCondLst>
                                        </p:cTn>
                                        <p:tgtEl>
                                          <p:spTgt spid="38">
                                            <p:txEl>
                                              <p:pRg st="0" end="0"/>
                                            </p:txEl>
                                          </p:spTgt>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39">
                                            <p:txEl>
                                              <p:pRg st="0" end="0"/>
                                            </p:txEl>
                                          </p:spTgt>
                                        </p:tgtEl>
                                        <p:attrNameLst>
                                          <p:attrName>style.visibility</p:attrName>
                                        </p:attrNameLst>
                                      </p:cBhvr>
                                      <p:to>
                                        <p:strVal val="hidden"/>
                                      </p:to>
                                    </p:set>
                                  </p:childTnLst>
                                </p:cTn>
                              </p:par>
                              <p:par>
                                <p:cTn id="30" presetID="22" presetClass="entr" presetSubtype="8"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500"/>
                                        <p:tgtEl>
                                          <p:spTgt spid="3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P spid="39" grpId="0" build="allAtOnce"/>
      <p:bldP spid="40" grpId="0"/>
      <p:bldP spid="41" grpId="0"/>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B21D978A-CA4B-464D-888D-DAD6A7458DE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716280"/>
            <a:ext cx="9722140" cy="5894147"/>
          </a:xfrm>
          <a:prstGeom prst="rect">
            <a:avLst/>
          </a:prstGeom>
        </p:spPr>
      </p:pic>
      <p:sp>
        <p:nvSpPr>
          <p:cNvPr id="49" name="Title 1">
            <a:extLst>
              <a:ext uri="{FF2B5EF4-FFF2-40B4-BE49-F238E27FC236}">
                <a16:creationId xmlns:a16="http://schemas.microsoft.com/office/drawing/2014/main" id="{DAE2F045-3E8C-4223-B6A5-BACBCB31CF78}"/>
              </a:ext>
            </a:extLst>
          </p:cNvPr>
          <p:cNvSpPr>
            <a:spLocks noGrp="1"/>
          </p:cNvSpPr>
          <p:nvPr>
            <p:ph type="title"/>
          </p:nvPr>
        </p:nvSpPr>
        <p:spPr>
          <a:xfrm>
            <a:off x="4983377" y="121920"/>
            <a:ext cx="4688840" cy="543560"/>
          </a:xfrm>
        </p:spPr>
        <p:txBody>
          <a:bodyPr>
            <a:normAutofit fontScale="90000"/>
          </a:bodyPr>
          <a:lstStyle/>
          <a:p>
            <a:pPr algn="r"/>
            <a:r>
              <a:rPr lang="en-US" b="0" dirty="0"/>
              <a:t>Birth-Death simulation </a:t>
            </a:r>
          </a:p>
        </p:txBody>
      </p:sp>
    </p:spTree>
    <p:extLst>
      <p:ext uri="{BB962C8B-B14F-4D97-AF65-F5344CB8AC3E}">
        <p14:creationId xmlns:p14="http://schemas.microsoft.com/office/powerpoint/2010/main" val="98077601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1BA2C6-F643-41A9-B00E-5DB417C98457}"/>
              </a:ext>
            </a:extLst>
          </p:cNvPr>
          <p:cNvSpPr>
            <a:spLocks noGrp="1"/>
          </p:cNvSpPr>
          <p:nvPr>
            <p:ph sz="half" idx="1"/>
          </p:nvPr>
        </p:nvSpPr>
        <p:spPr/>
        <p:txBody>
          <a:bodyPr/>
          <a:lstStyle/>
          <a:p>
            <a:r>
              <a:rPr lang="en-US" dirty="0"/>
              <a:t>A synthetic five-layer model</a:t>
            </a:r>
          </a:p>
          <a:p>
            <a:endParaRPr lang="en-US" dirty="0"/>
          </a:p>
          <a:p>
            <a:endParaRPr lang="en-US" dirty="0"/>
          </a:p>
          <a:p>
            <a:endParaRPr lang="en-US" dirty="0"/>
          </a:p>
          <a:p>
            <a:endParaRPr lang="en-US"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DD9425C-E849-437A-A523-402BB6CAFC65}"/>
                  </a:ext>
                </a:extLst>
              </p:cNvPr>
              <p:cNvSpPr>
                <a:spLocks noGrp="1"/>
              </p:cNvSpPr>
              <p:nvPr>
                <p:ph sz="half" idx="2"/>
              </p:nvPr>
            </p:nvSpPr>
            <p:spPr/>
            <p:txBody>
              <a:bodyPr/>
              <a:lstStyle/>
              <a:p>
                <a:r>
                  <a:rPr lang="en-US" dirty="0"/>
                  <a:t>Prior constraint (all uniform)</a:t>
                </a:r>
              </a:p>
              <a:p>
                <a:pPr lvl="1"/>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:2 ~ 20</m:t>
                    </m:r>
                  </m:oMath>
                </a14:m>
                <a:r>
                  <a:rPr lang="en-US" dirty="0"/>
                  <a:t> layers</a:t>
                </a:r>
              </a:p>
              <a:p>
                <a:pPr lvl="1"/>
                <a14:m>
                  <m:oMath xmlns:m="http://schemas.openxmlformats.org/officeDocument/2006/math">
                    <m:r>
                      <a:rPr lang="en-US" b="1" i="1" smtClean="0">
                        <a:latin typeface="Cambria Math" panose="02040503050406030204" pitchFamily="18" charset="0"/>
                      </a:rPr>
                      <m:t>𝒁𝒃𝒆𝒅</m:t>
                    </m:r>
                    <m:r>
                      <a:rPr lang="en-US" b="0" i="0" smtClean="0">
                        <a:latin typeface="Cambria Math" panose="02040503050406030204" pitchFamily="18" charset="0"/>
                      </a:rPr>
                      <m:t>:0 ~ 100</m:t>
                    </m:r>
                  </m:oMath>
                </a14:m>
                <a:r>
                  <a:rPr lang="en-US" dirty="0"/>
                  <a:t> feet</a:t>
                </a:r>
              </a:p>
              <a:p>
                <a:pPr lvl="1"/>
                <a14:m>
                  <m:oMath xmlns:m="http://schemas.openxmlformats.org/officeDocument/2006/math">
                    <m:r>
                      <a:rPr lang="en-US" b="1" i="1" smtClean="0">
                        <a:latin typeface="Cambria Math" panose="02040503050406030204" pitchFamily="18" charset="0"/>
                      </a:rPr>
                      <m:t>𝑹𝒉</m:t>
                    </m:r>
                    <m:r>
                      <a:rPr lang="en-US" b="0" i="1" smtClean="0">
                        <a:latin typeface="Cambria Math" panose="02040503050406030204" pitchFamily="18" charset="0"/>
                      </a:rPr>
                      <m:t>:0.1 ~ 1000 </m:t>
                    </m:r>
                    <m:r>
                      <a:rPr lang="en-US" b="0" i="1" smtClean="0">
                        <a:latin typeface="Cambria Math" panose="02040503050406030204" pitchFamily="18" charset="0"/>
                      </a:rPr>
                      <m:t>𝑜h𝑚𝑚</m:t>
                    </m:r>
                  </m:oMath>
                </a14:m>
                <a:r>
                  <a:rPr lang="en-US" dirty="0"/>
                  <a:t> in logarithm</a:t>
                </a:r>
              </a:p>
              <a:p>
                <a:pPr lvl="1"/>
                <a:r>
                  <a:rPr lang="en-US" dirty="0"/>
                  <a:t>Minimum bed thickness: 1 ft</a:t>
                </a:r>
              </a:p>
              <a:p>
                <a:r>
                  <a:rPr lang="en-US" dirty="0"/>
                  <a:t>The initial state of random sample is randomly drawn from the prior distribution of earth model parameters.</a:t>
                </a:r>
              </a:p>
            </p:txBody>
          </p:sp>
        </mc:Choice>
        <mc:Fallback xmlns="">
          <p:sp>
            <p:nvSpPr>
              <p:cNvPr id="6" name="Content Placeholder 5">
                <a:extLst>
                  <a:ext uri="{FF2B5EF4-FFF2-40B4-BE49-F238E27FC236}">
                    <a16:creationId xmlns:a16="http://schemas.microsoft.com/office/drawing/2014/main" id="{3DD9425C-E849-437A-A523-402BB6CAFC65}"/>
                  </a:ext>
                </a:extLst>
              </p:cNvPr>
              <p:cNvSpPr>
                <a:spLocks noGrp="1" noRot="1" noChangeAspect="1" noMove="1" noResize="1" noEditPoints="1" noAdjustHandles="1" noChangeArrowheads="1" noChangeShapeType="1" noTextEdit="1"/>
              </p:cNvSpPr>
              <p:nvPr>
                <p:ph sz="half" idx="2"/>
              </p:nvPr>
            </p:nvSpPr>
            <p:spPr>
              <a:xfrm>
                <a:off x="5911852" y="1737360"/>
                <a:ext cx="5441948" cy="4251960"/>
              </a:xfrm>
              <a:blipFill>
                <a:blip r:embed="rId3"/>
                <a:stretch>
                  <a:fillRect l="-1568" t="-200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C40062CF-9A99-4693-A1F4-0870B871DB29}"/>
              </a:ext>
            </a:extLst>
          </p:cNvPr>
          <p:cNvSpPr>
            <a:spLocks noGrp="1"/>
          </p:cNvSpPr>
          <p:nvPr>
            <p:ph type="title"/>
          </p:nvPr>
        </p:nvSpPr>
        <p:spPr/>
        <p:txBody>
          <a:bodyPr>
            <a:normAutofit/>
          </a:bodyPr>
          <a:lstStyle/>
          <a:p>
            <a:r>
              <a:rPr lang="en-US" dirty="0"/>
              <a:t>example on earth model interpretation </a:t>
            </a:r>
          </a:p>
        </p:txBody>
      </p:sp>
      <p:sp>
        <p:nvSpPr>
          <p:cNvPr id="4" name="Date Placeholder 3">
            <a:extLst>
              <a:ext uri="{FF2B5EF4-FFF2-40B4-BE49-F238E27FC236}">
                <a16:creationId xmlns:a16="http://schemas.microsoft.com/office/drawing/2014/main" id="{CD0DC9FB-3C84-4EB5-8B49-AA738EF9E1C1}"/>
              </a:ext>
            </a:extLst>
          </p:cNvPr>
          <p:cNvSpPr>
            <a:spLocks noGrp="1"/>
          </p:cNvSpPr>
          <p:nvPr>
            <p:ph type="dt" sz="half" idx="10"/>
          </p:nvPr>
        </p:nvSpPr>
        <p:spPr/>
        <p:txBody>
          <a:bodyPr/>
          <a:lstStyle/>
          <a:p>
            <a:fld id="{EF939D52-8722-4EC7-A4CB-6C9B1DEBB01F}" type="datetime1">
              <a:rPr lang="en-US" smtClean="0"/>
              <a:t>9/22/2019</a:t>
            </a:fld>
            <a:endParaRPr lang="en-US"/>
          </a:p>
        </p:txBody>
      </p:sp>
      <p:sp>
        <p:nvSpPr>
          <p:cNvPr id="5" name="Slide Number Placeholder 4">
            <a:extLst>
              <a:ext uri="{FF2B5EF4-FFF2-40B4-BE49-F238E27FC236}">
                <a16:creationId xmlns:a16="http://schemas.microsoft.com/office/drawing/2014/main" id="{C3526B59-DF39-41E3-8A85-D5F4FD2DB74D}"/>
              </a:ext>
            </a:extLst>
          </p:cNvPr>
          <p:cNvSpPr>
            <a:spLocks noGrp="1"/>
          </p:cNvSpPr>
          <p:nvPr>
            <p:ph type="sldNum" sz="quarter" idx="12"/>
          </p:nvPr>
        </p:nvSpPr>
        <p:spPr/>
        <p:txBody>
          <a:bodyPr/>
          <a:lstStyle/>
          <a:p>
            <a:fld id="{5DAD2D5A-63D4-4764-812C-7B8BDA2C77FC}" type="slidenum">
              <a:rPr lang="en-US" smtClean="0"/>
              <a:t>37</a:t>
            </a:fld>
            <a:endParaRPr lang="en-US"/>
          </a:p>
        </p:txBody>
      </p:sp>
      <p:grpSp>
        <p:nvGrpSpPr>
          <p:cNvPr id="10" name="Group 9">
            <a:extLst>
              <a:ext uri="{FF2B5EF4-FFF2-40B4-BE49-F238E27FC236}">
                <a16:creationId xmlns:a16="http://schemas.microsoft.com/office/drawing/2014/main" id="{19DEDA78-3C51-4638-AF84-0343D34F3CD8}"/>
              </a:ext>
            </a:extLst>
          </p:cNvPr>
          <p:cNvGrpSpPr/>
          <p:nvPr/>
        </p:nvGrpSpPr>
        <p:grpSpPr>
          <a:xfrm>
            <a:off x="1470660" y="2524065"/>
            <a:ext cx="3665220" cy="2219385"/>
            <a:chOff x="1301271" y="2524065"/>
            <a:chExt cx="3834609" cy="2789615"/>
          </a:xfrm>
        </p:grpSpPr>
        <p:grpSp>
          <p:nvGrpSpPr>
            <p:cNvPr id="9" name="Group 8">
              <a:extLst>
                <a:ext uri="{FF2B5EF4-FFF2-40B4-BE49-F238E27FC236}">
                  <a16:creationId xmlns:a16="http://schemas.microsoft.com/office/drawing/2014/main" id="{B6C147DC-D33F-4F22-A399-5B055750314E}"/>
                </a:ext>
              </a:extLst>
            </p:cNvPr>
            <p:cNvGrpSpPr/>
            <p:nvPr/>
          </p:nvGrpSpPr>
          <p:grpSpPr>
            <a:xfrm>
              <a:off x="1301271" y="2524065"/>
              <a:ext cx="3834609" cy="2789615"/>
              <a:chOff x="1301271" y="2524065"/>
              <a:chExt cx="3834609" cy="2789615"/>
            </a:xfrm>
          </p:grpSpPr>
          <p:grpSp>
            <p:nvGrpSpPr>
              <p:cNvPr id="20" name="Group 19">
                <a:extLst>
                  <a:ext uri="{FF2B5EF4-FFF2-40B4-BE49-F238E27FC236}">
                    <a16:creationId xmlns:a16="http://schemas.microsoft.com/office/drawing/2014/main" id="{799CB22E-CC87-407E-B28C-840A05FA9C80}"/>
                  </a:ext>
                </a:extLst>
              </p:cNvPr>
              <p:cNvGrpSpPr/>
              <p:nvPr/>
            </p:nvGrpSpPr>
            <p:grpSpPr>
              <a:xfrm>
                <a:off x="1301271" y="2524065"/>
                <a:ext cx="3834609" cy="2789615"/>
                <a:chOff x="7480068" y="2699870"/>
                <a:chExt cx="6035315" cy="4302081"/>
              </a:xfrm>
            </p:grpSpPr>
            <p:grpSp>
              <p:nvGrpSpPr>
                <p:cNvPr id="21" name="Group 20">
                  <a:extLst>
                    <a:ext uri="{FF2B5EF4-FFF2-40B4-BE49-F238E27FC236}">
                      <a16:creationId xmlns:a16="http://schemas.microsoft.com/office/drawing/2014/main" id="{49B6AA4B-8F48-460B-ABC2-7FC895D30DD2}"/>
                    </a:ext>
                  </a:extLst>
                </p:cNvPr>
                <p:cNvGrpSpPr/>
                <p:nvPr/>
              </p:nvGrpSpPr>
              <p:grpSpPr>
                <a:xfrm>
                  <a:off x="7480068" y="2699870"/>
                  <a:ext cx="6035315" cy="3627558"/>
                  <a:chOff x="638371" y="1472172"/>
                  <a:chExt cx="3997490" cy="5275610"/>
                </a:xfrm>
              </p:grpSpPr>
              <p:sp>
                <p:nvSpPr>
                  <p:cNvPr id="44" name="Rectangle 43">
                    <a:extLst>
                      <a:ext uri="{FF2B5EF4-FFF2-40B4-BE49-F238E27FC236}">
                        <a16:creationId xmlns:a16="http://schemas.microsoft.com/office/drawing/2014/main" id="{E9728DE1-2D2D-4BCE-8719-6F259A69DDA0}"/>
                      </a:ext>
                    </a:extLst>
                  </p:cNvPr>
                  <p:cNvSpPr/>
                  <p:nvPr/>
                </p:nvSpPr>
                <p:spPr>
                  <a:xfrm>
                    <a:off x="638374" y="1472172"/>
                    <a:ext cx="3997487" cy="5275610"/>
                  </a:xfrm>
                  <a:prstGeom prst="rect">
                    <a:avLst/>
                  </a:prstGeom>
                  <a:solidFill>
                    <a:srgbClr val="6633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40" name="Rectangle 39">
                    <a:extLst>
                      <a:ext uri="{FF2B5EF4-FFF2-40B4-BE49-F238E27FC236}">
                        <a16:creationId xmlns:a16="http://schemas.microsoft.com/office/drawing/2014/main" id="{32CACB90-8C29-4DB5-BF13-7C490C1C8630}"/>
                      </a:ext>
                    </a:extLst>
                  </p:cNvPr>
                  <p:cNvSpPr/>
                  <p:nvPr/>
                </p:nvSpPr>
                <p:spPr>
                  <a:xfrm>
                    <a:off x="638371" y="2233286"/>
                    <a:ext cx="3997487" cy="1016027"/>
                  </a:xfrm>
                  <a:prstGeom prst="rect">
                    <a:avLst/>
                  </a:prstGeom>
                  <a:solidFill>
                    <a:srgbClr val="FFCC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grpSp>
            <p:cxnSp>
              <p:nvCxnSpPr>
                <p:cNvPr id="22" name="Straight Arrow Connector 21">
                  <a:extLst>
                    <a:ext uri="{FF2B5EF4-FFF2-40B4-BE49-F238E27FC236}">
                      <a16:creationId xmlns:a16="http://schemas.microsoft.com/office/drawing/2014/main" id="{E9D67325-5ED7-47EE-9F10-166135419431}"/>
                    </a:ext>
                  </a:extLst>
                </p:cNvPr>
                <p:cNvCxnSpPr>
                  <a:cxnSpLocks/>
                </p:cNvCxnSpPr>
                <p:nvPr/>
              </p:nvCxnSpPr>
              <p:spPr>
                <a:xfrm flipV="1">
                  <a:off x="10035909" y="3921848"/>
                  <a:ext cx="0" cy="54472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48994E0-5C1E-4CC0-BEF8-914B2E2AE729}"/>
                    </a:ext>
                  </a:extLst>
                </p:cNvPr>
                <p:cNvCxnSpPr>
                  <a:cxnSpLocks/>
                </p:cNvCxnSpPr>
                <p:nvPr/>
              </p:nvCxnSpPr>
              <p:spPr>
                <a:xfrm>
                  <a:off x="10035909" y="4445195"/>
                  <a:ext cx="0" cy="34057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6" name="Content Placeholder 4">
                  <a:extLst>
                    <a:ext uri="{FF2B5EF4-FFF2-40B4-BE49-F238E27FC236}">
                      <a16:creationId xmlns:a16="http://schemas.microsoft.com/office/drawing/2014/main" id="{1FBA12E8-AE84-4EC6-8A58-0AA0A574F16C}"/>
                    </a:ext>
                  </a:extLst>
                </p:cNvPr>
                <p:cNvPicPr>
                  <a:picLocks/>
                </p:cNvPicPr>
                <p:nvPr/>
              </p:nvPicPr>
              <p:blipFill rotWithShape="1">
                <a:blip r:embed="rId4" cstate="print">
                  <a:extLst>
                    <a:ext uri="{28A0092B-C50C-407E-A947-70E740481C1C}">
                      <a14:useLocalDpi xmlns:a14="http://schemas.microsoft.com/office/drawing/2010/main" val="0"/>
                    </a:ext>
                  </a:extLst>
                </a:blip>
                <a:srcRect l="4139" t="16009" r="5989" b="69738"/>
                <a:stretch/>
              </p:blipFill>
              <p:spPr>
                <a:xfrm rot="1134930" flipH="1" flipV="1">
                  <a:off x="9858096" y="4422336"/>
                  <a:ext cx="355629" cy="45719"/>
                </a:xfrm>
                <a:prstGeom prst="rect">
                  <a:avLst/>
                </a:prstGeom>
              </p:spPr>
            </p:pic>
            <p:cxnSp>
              <p:nvCxnSpPr>
                <p:cNvPr id="34" name="Straight Arrow Connector 33">
                  <a:extLst>
                    <a:ext uri="{FF2B5EF4-FFF2-40B4-BE49-F238E27FC236}">
                      <a16:creationId xmlns:a16="http://schemas.microsoft.com/office/drawing/2014/main" id="{B0C63A25-939B-4416-BE9C-7C5C8C9F39EA}"/>
                    </a:ext>
                  </a:extLst>
                </p:cNvPr>
                <p:cNvCxnSpPr>
                  <a:cxnSpLocks/>
                </p:cNvCxnSpPr>
                <p:nvPr/>
              </p:nvCxnSpPr>
              <p:spPr>
                <a:xfrm>
                  <a:off x="7480072" y="2699870"/>
                  <a:ext cx="0" cy="430208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3DD00041-86AD-4410-A474-1EDA9B325BA9}"/>
                  </a:ext>
                </a:extLst>
              </p:cNvPr>
              <p:cNvSpPr/>
              <p:nvPr/>
            </p:nvSpPr>
            <p:spPr>
              <a:xfrm>
                <a:off x="1301271" y="3876634"/>
                <a:ext cx="3834606" cy="453015"/>
              </a:xfrm>
              <a:prstGeom prst="rect">
                <a:avLst/>
              </a:prstGeom>
              <a:solidFill>
                <a:srgbClr val="FFCC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grpSp>
        <p:sp>
          <p:nvSpPr>
            <p:cNvPr id="46" name="Rectangle 45">
              <a:extLst>
                <a:ext uri="{FF2B5EF4-FFF2-40B4-BE49-F238E27FC236}">
                  <a16:creationId xmlns:a16="http://schemas.microsoft.com/office/drawing/2014/main" id="{377E728C-4E1A-4CAC-BDA1-CAF962E2870D}"/>
                </a:ext>
              </a:extLst>
            </p:cNvPr>
            <p:cNvSpPr/>
            <p:nvPr/>
          </p:nvSpPr>
          <p:spPr>
            <a:xfrm>
              <a:off x="3965482" y="2944444"/>
              <a:ext cx="1037048" cy="276999"/>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r"/>
              <a:r>
                <a:rPr lang="en-US" sz="1200" b="1" dirty="0">
                  <a:solidFill>
                    <a:schemeClr val="bg1"/>
                  </a:solidFill>
                </a:rPr>
                <a:t>100 ohm.m</a:t>
              </a:r>
            </a:p>
          </p:txBody>
        </p:sp>
        <p:sp>
          <p:nvSpPr>
            <p:cNvPr id="47" name="Rectangle 46">
              <a:extLst>
                <a:ext uri="{FF2B5EF4-FFF2-40B4-BE49-F238E27FC236}">
                  <a16:creationId xmlns:a16="http://schemas.microsoft.com/office/drawing/2014/main" id="{1B1CEE5B-14AD-4374-8191-EC1479575788}"/>
                </a:ext>
              </a:extLst>
            </p:cNvPr>
            <p:cNvSpPr/>
            <p:nvPr/>
          </p:nvSpPr>
          <p:spPr>
            <a:xfrm>
              <a:off x="3965482" y="3458036"/>
              <a:ext cx="1037048" cy="276999"/>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r"/>
              <a:r>
                <a:rPr lang="en-US" sz="1200" b="1" dirty="0">
                  <a:solidFill>
                    <a:schemeClr val="bg1"/>
                  </a:solidFill>
                </a:rPr>
                <a:t>1 ohm.m</a:t>
              </a:r>
            </a:p>
          </p:txBody>
        </p:sp>
        <p:sp>
          <p:nvSpPr>
            <p:cNvPr id="48" name="Rectangle 47">
              <a:extLst>
                <a:ext uri="{FF2B5EF4-FFF2-40B4-BE49-F238E27FC236}">
                  <a16:creationId xmlns:a16="http://schemas.microsoft.com/office/drawing/2014/main" id="{578CA744-8D72-4845-9F1A-E49EB095BD7A}"/>
                </a:ext>
              </a:extLst>
            </p:cNvPr>
            <p:cNvSpPr/>
            <p:nvPr/>
          </p:nvSpPr>
          <p:spPr>
            <a:xfrm>
              <a:off x="3965482" y="3961952"/>
              <a:ext cx="1037048" cy="276999"/>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r"/>
              <a:r>
                <a:rPr lang="en-US" sz="1200" b="1" dirty="0">
                  <a:solidFill>
                    <a:schemeClr val="bg1"/>
                  </a:solidFill>
                </a:rPr>
                <a:t>50 ohm.m</a:t>
              </a:r>
            </a:p>
          </p:txBody>
        </p:sp>
        <p:sp>
          <p:nvSpPr>
            <p:cNvPr id="49" name="Rectangle 48">
              <a:extLst>
                <a:ext uri="{FF2B5EF4-FFF2-40B4-BE49-F238E27FC236}">
                  <a16:creationId xmlns:a16="http://schemas.microsoft.com/office/drawing/2014/main" id="{420899E6-DD54-438F-A01C-68EACC7ED1A0}"/>
                </a:ext>
              </a:extLst>
            </p:cNvPr>
            <p:cNvSpPr/>
            <p:nvPr/>
          </p:nvSpPr>
          <p:spPr>
            <a:xfrm>
              <a:off x="3965482" y="4470662"/>
              <a:ext cx="1037048" cy="276999"/>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r"/>
              <a:r>
                <a:rPr lang="en-US" sz="1200" b="1" dirty="0">
                  <a:solidFill>
                    <a:schemeClr val="bg1"/>
                  </a:solidFill>
                </a:rPr>
                <a:t>10 ohm.m</a:t>
              </a:r>
            </a:p>
          </p:txBody>
        </p:sp>
        <p:sp>
          <p:nvSpPr>
            <p:cNvPr id="50" name="Rectangle 49">
              <a:extLst>
                <a:ext uri="{FF2B5EF4-FFF2-40B4-BE49-F238E27FC236}">
                  <a16:creationId xmlns:a16="http://schemas.microsoft.com/office/drawing/2014/main" id="{58DF65F1-3586-482C-88A1-F771F3319389}"/>
                </a:ext>
              </a:extLst>
            </p:cNvPr>
            <p:cNvSpPr/>
            <p:nvPr/>
          </p:nvSpPr>
          <p:spPr>
            <a:xfrm>
              <a:off x="3965482" y="2555244"/>
              <a:ext cx="1037048" cy="276999"/>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r"/>
              <a:r>
                <a:rPr lang="en-US" sz="1200" b="1" dirty="0">
                  <a:solidFill>
                    <a:schemeClr val="bg1"/>
                  </a:solidFill>
                </a:rPr>
                <a:t>10 ohm.m</a:t>
              </a:r>
            </a:p>
          </p:txBody>
        </p:sp>
      </p:grpSp>
      <p:sp>
        <p:nvSpPr>
          <p:cNvPr id="52" name="Rectangle 51">
            <a:extLst>
              <a:ext uri="{FF2B5EF4-FFF2-40B4-BE49-F238E27FC236}">
                <a16:creationId xmlns:a16="http://schemas.microsoft.com/office/drawing/2014/main" id="{518AA735-B465-4443-95C8-EA9D153A1B76}"/>
              </a:ext>
            </a:extLst>
          </p:cNvPr>
          <p:cNvSpPr/>
          <p:nvPr/>
        </p:nvSpPr>
        <p:spPr>
          <a:xfrm>
            <a:off x="3008722" y="3191160"/>
            <a:ext cx="452090" cy="261610"/>
          </a:xfrm>
          <a:prstGeom prst="rect">
            <a:avLst/>
          </a:prstGeom>
        </p:spPr>
        <p:txBody>
          <a:bodyPr wrap="square">
            <a:spAutoFit/>
          </a:bodyPr>
          <a:lstStyle/>
          <a:p>
            <a:r>
              <a:rPr lang="en-US" sz="1100" b="1" dirty="0">
                <a:solidFill>
                  <a:schemeClr val="bg1"/>
                </a:solidFill>
              </a:rPr>
              <a:t>15 ft</a:t>
            </a:r>
            <a:endParaRPr lang="en-US" dirty="0"/>
          </a:p>
        </p:txBody>
      </p:sp>
      <p:sp>
        <p:nvSpPr>
          <p:cNvPr id="53" name="Rectangle 52">
            <a:extLst>
              <a:ext uri="{FF2B5EF4-FFF2-40B4-BE49-F238E27FC236}">
                <a16:creationId xmlns:a16="http://schemas.microsoft.com/office/drawing/2014/main" id="{C33D63EF-B81D-413C-9128-59BA2234CABB}"/>
              </a:ext>
            </a:extLst>
          </p:cNvPr>
          <p:cNvSpPr/>
          <p:nvPr/>
        </p:nvSpPr>
        <p:spPr>
          <a:xfrm>
            <a:off x="3001280" y="3408613"/>
            <a:ext cx="452090" cy="261610"/>
          </a:xfrm>
          <a:prstGeom prst="rect">
            <a:avLst/>
          </a:prstGeom>
        </p:spPr>
        <p:txBody>
          <a:bodyPr wrap="square">
            <a:spAutoFit/>
          </a:bodyPr>
          <a:lstStyle/>
          <a:p>
            <a:r>
              <a:rPr lang="en-US" sz="1100" b="1" dirty="0">
                <a:solidFill>
                  <a:schemeClr val="bg1"/>
                </a:solidFill>
              </a:rPr>
              <a:t>8 ft</a:t>
            </a:r>
            <a:endParaRPr lang="en-US" dirty="0"/>
          </a:p>
        </p:txBody>
      </p:sp>
      <p:sp>
        <p:nvSpPr>
          <p:cNvPr id="54" name="Rectangle 53">
            <a:extLst>
              <a:ext uri="{FF2B5EF4-FFF2-40B4-BE49-F238E27FC236}">
                <a16:creationId xmlns:a16="http://schemas.microsoft.com/office/drawing/2014/main" id="{65CBCBE2-C8BE-466D-88C9-B72CB64EB25E}"/>
              </a:ext>
            </a:extLst>
          </p:cNvPr>
          <p:cNvSpPr/>
          <p:nvPr/>
        </p:nvSpPr>
        <p:spPr>
          <a:xfrm>
            <a:off x="1839230" y="2837897"/>
            <a:ext cx="452090" cy="261610"/>
          </a:xfrm>
          <a:prstGeom prst="rect">
            <a:avLst/>
          </a:prstGeom>
        </p:spPr>
        <p:txBody>
          <a:bodyPr wrap="square">
            <a:spAutoFit/>
          </a:bodyPr>
          <a:lstStyle/>
          <a:p>
            <a:r>
              <a:rPr lang="en-US" sz="1100" b="1" dirty="0">
                <a:solidFill>
                  <a:schemeClr val="bg1"/>
                </a:solidFill>
              </a:rPr>
              <a:t>16 ft</a:t>
            </a:r>
            <a:endParaRPr lang="en-US" dirty="0"/>
          </a:p>
        </p:txBody>
      </p:sp>
      <p:sp>
        <p:nvSpPr>
          <p:cNvPr id="55" name="Rectangle 54">
            <a:extLst>
              <a:ext uri="{FF2B5EF4-FFF2-40B4-BE49-F238E27FC236}">
                <a16:creationId xmlns:a16="http://schemas.microsoft.com/office/drawing/2014/main" id="{05AC6C0E-4246-46E2-85C3-FABAC47B4B2C}"/>
              </a:ext>
            </a:extLst>
          </p:cNvPr>
          <p:cNvSpPr/>
          <p:nvPr/>
        </p:nvSpPr>
        <p:spPr>
          <a:xfrm>
            <a:off x="1839230" y="3647414"/>
            <a:ext cx="452090" cy="261610"/>
          </a:xfrm>
          <a:prstGeom prst="rect">
            <a:avLst/>
          </a:prstGeom>
        </p:spPr>
        <p:txBody>
          <a:bodyPr wrap="square">
            <a:spAutoFit/>
          </a:bodyPr>
          <a:lstStyle/>
          <a:p>
            <a:r>
              <a:rPr lang="en-US" sz="1100" b="1" dirty="0">
                <a:solidFill>
                  <a:schemeClr val="bg1"/>
                </a:solidFill>
              </a:rPr>
              <a:t>21 ft</a:t>
            </a:r>
            <a:endParaRPr lang="en-US" dirty="0"/>
          </a:p>
        </p:txBody>
      </p:sp>
    </p:spTree>
    <p:extLst>
      <p:ext uri="{BB962C8B-B14F-4D97-AF65-F5344CB8AC3E}">
        <p14:creationId xmlns:p14="http://schemas.microsoft.com/office/powerpoint/2010/main" val="296270779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F87B30-564E-4785-8F5E-D1F20FADC44B}"/>
              </a:ext>
            </a:extLst>
          </p:cNvPr>
          <p:cNvSpPr>
            <a:spLocks noGrp="1"/>
          </p:cNvSpPr>
          <p:nvPr>
            <p:ph type="title"/>
          </p:nvPr>
        </p:nvSpPr>
        <p:spPr/>
        <p:txBody>
          <a:bodyPr/>
          <a:lstStyle/>
          <a:p>
            <a:r>
              <a:rPr lang="en-US" dirty="0"/>
              <a:t>Example: sampling across models</a:t>
            </a:r>
          </a:p>
        </p:txBody>
      </p:sp>
      <p:sp>
        <p:nvSpPr>
          <p:cNvPr id="5" name="Date Placeholder 4">
            <a:extLst>
              <a:ext uri="{FF2B5EF4-FFF2-40B4-BE49-F238E27FC236}">
                <a16:creationId xmlns:a16="http://schemas.microsoft.com/office/drawing/2014/main" id="{F33751EF-A936-46AA-96A8-FE9F8EE0F174}"/>
              </a:ext>
            </a:extLst>
          </p:cNvPr>
          <p:cNvSpPr>
            <a:spLocks noGrp="1"/>
          </p:cNvSpPr>
          <p:nvPr>
            <p:ph type="dt" sz="half" idx="10"/>
          </p:nvPr>
        </p:nvSpPr>
        <p:spPr/>
        <p:txBody>
          <a:bodyPr/>
          <a:lstStyle/>
          <a:p>
            <a:fld id="{A308D929-5DFA-40F6-A758-1056F193CB8E}" type="datetime1">
              <a:rPr lang="en-US" smtClean="0"/>
              <a:t>9/22/2019</a:t>
            </a:fld>
            <a:endParaRPr lang="en-US"/>
          </a:p>
        </p:txBody>
      </p:sp>
      <p:sp>
        <p:nvSpPr>
          <p:cNvPr id="6" name="Slide Number Placeholder 5">
            <a:extLst>
              <a:ext uri="{FF2B5EF4-FFF2-40B4-BE49-F238E27FC236}">
                <a16:creationId xmlns:a16="http://schemas.microsoft.com/office/drawing/2014/main" id="{9A6C0A28-C894-4444-9D76-D6C156D66854}"/>
              </a:ext>
            </a:extLst>
          </p:cNvPr>
          <p:cNvSpPr>
            <a:spLocks noGrp="1"/>
          </p:cNvSpPr>
          <p:nvPr>
            <p:ph type="sldNum" sz="quarter" idx="12"/>
          </p:nvPr>
        </p:nvSpPr>
        <p:spPr/>
        <p:txBody>
          <a:bodyPr/>
          <a:lstStyle/>
          <a:p>
            <a:fld id="{5DAD2D5A-63D4-4764-812C-7B8BDA2C77FC}" type="slidenum">
              <a:rPr lang="en-US" smtClean="0"/>
              <a:t>38</a:t>
            </a:fld>
            <a:endParaRPr lang="en-US"/>
          </a:p>
        </p:txBody>
      </p:sp>
      <p:pic>
        <p:nvPicPr>
          <p:cNvPr id="7" name="Content Placeholder 6" descr="A screenshot of a cell phone&#10;&#10;Description generated with high confidence">
            <a:extLst>
              <a:ext uri="{FF2B5EF4-FFF2-40B4-BE49-F238E27FC236}">
                <a16:creationId xmlns:a16="http://schemas.microsoft.com/office/drawing/2014/main" id="{7EF64D62-C8BB-4234-AFDC-9FA8B57A7DDB}"/>
              </a:ext>
            </a:extLst>
          </p:cNvPr>
          <p:cNvPicPr>
            <a:picLocks noGrp="1"/>
          </p:cNvPicPr>
          <p:nvPr>
            <p:ph sz="half" idx="4294967295"/>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170" r="6103" b="5993"/>
          <a:stretch/>
        </p:blipFill>
        <p:spPr>
          <a:xfrm>
            <a:off x="2603500" y="1547579"/>
            <a:ext cx="9036050" cy="2232025"/>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B72F2E99-9C70-4D7F-B276-D1E9FD26CACC}"/>
              </a:ext>
            </a:extLst>
          </p:cNvPr>
          <p:cNvPicPr>
            <a:picLocks/>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429" r="6072" b="5249"/>
          <a:stretch/>
        </p:blipFill>
        <p:spPr>
          <a:xfrm>
            <a:off x="2260600" y="3714750"/>
            <a:ext cx="9378950" cy="2209800"/>
          </a:xfrm>
          <a:prstGeom prst="rect">
            <a:avLst/>
          </a:prstGeom>
        </p:spPr>
      </p:pic>
      <p:sp>
        <p:nvSpPr>
          <p:cNvPr id="9" name="TextBox 8">
            <a:extLst>
              <a:ext uri="{FF2B5EF4-FFF2-40B4-BE49-F238E27FC236}">
                <a16:creationId xmlns:a16="http://schemas.microsoft.com/office/drawing/2014/main" id="{45AE1B4E-B3D2-480B-98C6-1C354A062560}"/>
              </a:ext>
            </a:extLst>
          </p:cNvPr>
          <p:cNvSpPr txBox="1"/>
          <p:nvPr/>
        </p:nvSpPr>
        <p:spPr>
          <a:xfrm>
            <a:off x="552450" y="2067503"/>
            <a:ext cx="1955800" cy="923330"/>
          </a:xfrm>
          <a:prstGeom prst="rect">
            <a:avLst/>
          </a:prstGeom>
          <a:noFill/>
        </p:spPr>
        <p:txBody>
          <a:bodyPr wrap="square" rtlCol="0">
            <a:spAutoFit/>
          </a:bodyPr>
          <a:lstStyle/>
          <a:p>
            <a:r>
              <a:rPr lang="en-US" dirty="0">
                <a:solidFill>
                  <a:srgbClr val="C3092B"/>
                </a:solidFill>
              </a:rPr>
              <a:t>Number of layers along the MC chain steps</a:t>
            </a:r>
          </a:p>
        </p:txBody>
      </p:sp>
      <p:sp>
        <p:nvSpPr>
          <p:cNvPr id="10" name="TextBox 9">
            <a:extLst>
              <a:ext uri="{FF2B5EF4-FFF2-40B4-BE49-F238E27FC236}">
                <a16:creationId xmlns:a16="http://schemas.microsoft.com/office/drawing/2014/main" id="{421E54CF-79AC-486B-8563-162BF0A5C5EB}"/>
              </a:ext>
            </a:extLst>
          </p:cNvPr>
          <p:cNvSpPr txBox="1"/>
          <p:nvPr/>
        </p:nvSpPr>
        <p:spPr>
          <a:xfrm>
            <a:off x="552450" y="4455209"/>
            <a:ext cx="1955800" cy="646331"/>
          </a:xfrm>
          <a:prstGeom prst="rect">
            <a:avLst/>
          </a:prstGeom>
          <a:noFill/>
        </p:spPr>
        <p:txBody>
          <a:bodyPr wrap="square" rtlCol="0">
            <a:spAutoFit/>
          </a:bodyPr>
          <a:lstStyle/>
          <a:p>
            <a:r>
              <a:rPr lang="en-US" dirty="0">
                <a:solidFill>
                  <a:srgbClr val="C3092B"/>
                </a:solidFill>
              </a:rPr>
              <a:t>Histogram of number of layers</a:t>
            </a:r>
          </a:p>
        </p:txBody>
      </p:sp>
    </p:spTree>
    <p:extLst>
      <p:ext uri="{BB962C8B-B14F-4D97-AF65-F5344CB8AC3E}">
        <p14:creationId xmlns:p14="http://schemas.microsoft.com/office/powerpoint/2010/main" val="85320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8094C-8107-4ED5-9160-647C5CDE04C4}"/>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24944A9E-0D1B-408D-82B4-94F4628C6CBE}"/>
              </a:ext>
            </a:extLst>
          </p:cNvPr>
          <p:cNvSpPr>
            <a:spLocks noGrp="1"/>
          </p:cNvSpPr>
          <p:nvPr>
            <p:ph type="body" sz="half" idx="2"/>
          </p:nvPr>
        </p:nvSpPr>
        <p:spPr/>
        <p:txBody>
          <a:bodyPr/>
          <a:lstStyle/>
          <a:p>
            <a:endParaRPr lang="en-US"/>
          </a:p>
        </p:txBody>
      </p:sp>
      <p:sp>
        <p:nvSpPr>
          <p:cNvPr id="5" name="Date Placeholder 4">
            <a:extLst>
              <a:ext uri="{FF2B5EF4-FFF2-40B4-BE49-F238E27FC236}">
                <a16:creationId xmlns:a16="http://schemas.microsoft.com/office/drawing/2014/main" id="{F33751EF-A936-46AA-96A8-FE9F8EE0F174}"/>
              </a:ext>
            </a:extLst>
          </p:cNvPr>
          <p:cNvSpPr>
            <a:spLocks noGrp="1"/>
          </p:cNvSpPr>
          <p:nvPr>
            <p:ph type="dt" sz="half" idx="10"/>
          </p:nvPr>
        </p:nvSpPr>
        <p:spPr/>
        <p:txBody>
          <a:bodyPr/>
          <a:lstStyle/>
          <a:p>
            <a:fld id="{A308D929-5DFA-40F6-A758-1056F193CB8E}" type="datetime1">
              <a:rPr lang="en-US" smtClean="0"/>
              <a:t>9/22/2019</a:t>
            </a:fld>
            <a:endParaRPr lang="en-US"/>
          </a:p>
        </p:txBody>
      </p:sp>
      <p:sp>
        <p:nvSpPr>
          <p:cNvPr id="6" name="Slide Number Placeholder 5">
            <a:extLst>
              <a:ext uri="{FF2B5EF4-FFF2-40B4-BE49-F238E27FC236}">
                <a16:creationId xmlns:a16="http://schemas.microsoft.com/office/drawing/2014/main" id="{9A6C0A28-C894-4444-9D76-D6C156D66854}"/>
              </a:ext>
            </a:extLst>
          </p:cNvPr>
          <p:cNvSpPr>
            <a:spLocks noGrp="1"/>
          </p:cNvSpPr>
          <p:nvPr>
            <p:ph type="sldNum" sz="quarter" idx="12"/>
          </p:nvPr>
        </p:nvSpPr>
        <p:spPr/>
        <p:txBody>
          <a:bodyPr/>
          <a:lstStyle/>
          <a:p>
            <a:fld id="{5DAD2D5A-63D4-4764-812C-7B8BDA2C77FC}" type="slidenum">
              <a:rPr lang="en-US" smtClean="0"/>
              <a:t>39</a:t>
            </a:fld>
            <a:endParaRPr lang="en-US"/>
          </a:p>
        </p:txBody>
      </p:sp>
      <p:pic>
        <p:nvPicPr>
          <p:cNvPr id="15" name="Picture 14">
            <a:extLst>
              <a:ext uri="{FF2B5EF4-FFF2-40B4-BE49-F238E27FC236}">
                <a16:creationId xmlns:a16="http://schemas.microsoft.com/office/drawing/2014/main" id="{B2FDA5FA-BF5E-4286-A222-CA4FFBD01AE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10400" y="237070"/>
            <a:ext cx="5166828" cy="6119280"/>
          </a:xfrm>
          <a:prstGeom prst="rect">
            <a:avLst/>
          </a:prstGeom>
        </p:spPr>
      </p:pic>
      <p:pic>
        <p:nvPicPr>
          <p:cNvPr id="16" name="Picture 15" descr="A picture containing screenshot&#10;&#10;Description generated with high confidence">
            <a:extLst>
              <a:ext uri="{FF2B5EF4-FFF2-40B4-BE49-F238E27FC236}">
                <a16:creationId xmlns:a16="http://schemas.microsoft.com/office/drawing/2014/main" id="{D70E5681-DD12-4350-8D6F-C9F02379D3E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4000" y="237070"/>
            <a:ext cx="4625847" cy="6119280"/>
          </a:xfrm>
          <a:prstGeom prst="rect">
            <a:avLst/>
          </a:prstGeom>
        </p:spPr>
      </p:pic>
      <p:sp>
        <p:nvSpPr>
          <p:cNvPr id="17" name="TextBox 16">
            <a:extLst>
              <a:ext uri="{FF2B5EF4-FFF2-40B4-BE49-F238E27FC236}">
                <a16:creationId xmlns:a16="http://schemas.microsoft.com/office/drawing/2014/main" id="{BBDBF35F-F801-4579-8DA2-448D8DFD71EF}"/>
              </a:ext>
            </a:extLst>
          </p:cNvPr>
          <p:cNvSpPr txBox="1"/>
          <p:nvPr/>
        </p:nvSpPr>
        <p:spPr>
          <a:xfrm>
            <a:off x="412622" y="1299153"/>
            <a:ext cx="2235200"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C3092B"/>
                </a:solidFill>
              </a:rPr>
              <a:t>Histogram of possible model interfaces</a:t>
            </a:r>
          </a:p>
        </p:txBody>
      </p:sp>
      <p:sp>
        <p:nvSpPr>
          <p:cNvPr id="18" name="TextBox 17">
            <a:extLst>
              <a:ext uri="{FF2B5EF4-FFF2-40B4-BE49-F238E27FC236}">
                <a16:creationId xmlns:a16="http://schemas.microsoft.com/office/drawing/2014/main" id="{1CAE0A06-9B18-4937-8579-09889DE72489}"/>
              </a:ext>
            </a:extLst>
          </p:cNvPr>
          <p:cNvSpPr txBox="1"/>
          <p:nvPr/>
        </p:nvSpPr>
        <p:spPr>
          <a:xfrm>
            <a:off x="412622" y="2697993"/>
            <a:ext cx="2235200"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C3092B"/>
                </a:solidFill>
              </a:rPr>
              <a:t>Probability heatmap of resistivity value</a:t>
            </a:r>
          </a:p>
        </p:txBody>
      </p:sp>
      <p:pic>
        <p:nvPicPr>
          <p:cNvPr id="19" name="Picture 18">
            <a:extLst>
              <a:ext uri="{FF2B5EF4-FFF2-40B4-BE49-F238E27FC236}">
                <a16:creationId xmlns:a16="http://schemas.microsoft.com/office/drawing/2014/main" id="{09537802-63A1-4071-A7C3-741B5EE23E20}"/>
              </a:ext>
            </a:extLst>
          </p:cNvPr>
          <p:cNvPicPr>
            <a:picLocks/>
          </p:cNvPicPr>
          <p:nvPr/>
        </p:nvPicPr>
        <p:blipFill rotWithShape="1">
          <a:blip r:embed="rId4">
            <a:extLst>
              <a:ext uri="{28A0092B-C50C-407E-A947-70E740481C1C}">
                <a14:useLocalDpi xmlns:a14="http://schemas.microsoft.com/office/drawing/2010/main" val="0"/>
              </a:ext>
            </a:extLst>
          </a:blip>
          <a:srcRect l="10462" t="4294" b="3633"/>
          <a:stretch/>
        </p:blipFill>
        <p:spPr>
          <a:xfrm>
            <a:off x="7551381" y="521985"/>
            <a:ext cx="4625847" cy="5632450"/>
          </a:xfrm>
          <a:prstGeom prst="rect">
            <a:avLst/>
          </a:prstGeom>
        </p:spPr>
      </p:pic>
      <p:sp>
        <p:nvSpPr>
          <p:cNvPr id="20" name="TextBox 19">
            <a:extLst>
              <a:ext uri="{FF2B5EF4-FFF2-40B4-BE49-F238E27FC236}">
                <a16:creationId xmlns:a16="http://schemas.microsoft.com/office/drawing/2014/main" id="{BC684A6B-4960-4B4F-8826-8A2D782882B3}"/>
              </a:ext>
            </a:extLst>
          </p:cNvPr>
          <p:cNvSpPr txBox="1"/>
          <p:nvPr/>
        </p:nvSpPr>
        <p:spPr>
          <a:xfrm>
            <a:off x="412622" y="4078781"/>
            <a:ext cx="2381250" cy="1323439"/>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C3092B"/>
                </a:solidFill>
              </a:rPr>
              <a:t>Comparison of true model (white) mean model (green)</a:t>
            </a:r>
          </a:p>
        </p:txBody>
      </p:sp>
    </p:spTree>
    <p:extLst>
      <p:ext uri="{BB962C8B-B14F-4D97-AF65-F5344CB8AC3E}">
        <p14:creationId xmlns:p14="http://schemas.microsoft.com/office/powerpoint/2010/main" val="164016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248F6-13EF-4EFC-9426-E48DD7F70CB4}"/>
              </a:ext>
            </a:extLst>
          </p:cNvPr>
          <p:cNvSpPr>
            <a:spLocks noGrp="1"/>
          </p:cNvSpPr>
          <p:nvPr>
            <p:ph sz="quarter" idx="18"/>
          </p:nvPr>
        </p:nvSpPr>
        <p:spPr/>
        <p:txBody>
          <a:bodyPr>
            <a:normAutofit/>
          </a:bodyPr>
          <a:lstStyle/>
          <a:p>
            <a:r>
              <a:rPr lang="en-US" sz="2500" dirty="0"/>
              <a:t>Statistical Inversion</a:t>
            </a:r>
          </a:p>
        </p:txBody>
      </p:sp>
      <p:sp>
        <p:nvSpPr>
          <p:cNvPr id="6" name="Content Placeholder 5">
            <a:extLst>
              <a:ext uri="{FF2B5EF4-FFF2-40B4-BE49-F238E27FC236}">
                <a16:creationId xmlns:a16="http://schemas.microsoft.com/office/drawing/2014/main" id="{CA6FC4B3-A132-40F4-BCBE-52024BF2ACC2}"/>
              </a:ext>
            </a:extLst>
          </p:cNvPr>
          <p:cNvSpPr>
            <a:spLocks noGrp="1"/>
          </p:cNvSpPr>
          <p:nvPr>
            <p:ph sz="quarter" idx="19"/>
          </p:nvPr>
        </p:nvSpPr>
        <p:spPr/>
        <p:txBody>
          <a:bodyPr>
            <a:noAutofit/>
          </a:bodyPr>
          <a:lstStyle/>
          <a:p>
            <a:r>
              <a:rPr lang="en-US" sz="2500" dirty="0"/>
              <a:t>Future Works</a:t>
            </a:r>
          </a:p>
        </p:txBody>
      </p:sp>
      <p:sp>
        <p:nvSpPr>
          <p:cNvPr id="7" name="Content Placeholder 6">
            <a:extLst>
              <a:ext uri="{FF2B5EF4-FFF2-40B4-BE49-F238E27FC236}">
                <a16:creationId xmlns:a16="http://schemas.microsoft.com/office/drawing/2014/main" id="{7272820B-CB38-4B02-9D5A-BBEA70554664}"/>
              </a:ext>
            </a:extLst>
          </p:cNvPr>
          <p:cNvSpPr>
            <a:spLocks noGrp="1"/>
          </p:cNvSpPr>
          <p:nvPr>
            <p:ph sz="quarter" idx="20"/>
          </p:nvPr>
        </p:nvSpPr>
        <p:spPr/>
        <p:txBody>
          <a:bodyPr>
            <a:normAutofit/>
          </a:bodyPr>
          <a:lstStyle/>
          <a:p>
            <a:r>
              <a:rPr lang="en-US" sz="2500" dirty="0"/>
              <a:t>Introduction</a:t>
            </a:r>
          </a:p>
        </p:txBody>
      </p:sp>
      <p:sp>
        <p:nvSpPr>
          <p:cNvPr id="8" name="Content Placeholder 7">
            <a:extLst>
              <a:ext uri="{FF2B5EF4-FFF2-40B4-BE49-F238E27FC236}">
                <a16:creationId xmlns:a16="http://schemas.microsoft.com/office/drawing/2014/main" id="{1CDFBE0D-79F4-4F36-B10E-B03E6AF5104F}"/>
              </a:ext>
            </a:extLst>
          </p:cNvPr>
          <p:cNvSpPr>
            <a:spLocks noGrp="1"/>
          </p:cNvSpPr>
          <p:nvPr>
            <p:ph sz="quarter" idx="21"/>
          </p:nvPr>
        </p:nvSpPr>
        <p:spPr/>
        <p:txBody>
          <a:bodyPr>
            <a:normAutofit/>
          </a:bodyPr>
          <a:lstStyle/>
          <a:p>
            <a:r>
              <a:rPr lang="en-US" sz="2500" dirty="0"/>
              <a:t>Conclusions</a:t>
            </a:r>
          </a:p>
        </p:txBody>
      </p:sp>
      <p:sp>
        <p:nvSpPr>
          <p:cNvPr id="10" name="Content Placeholder 9">
            <a:extLst>
              <a:ext uri="{FF2B5EF4-FFF2-40B4-BE49-F238E27FC236}">
                <a16:creationId xmlns:a16="http://schemas.microsoft.com/office/drawing/2014/main" id="{26BF0C0B-2229-4D50-B990-030BA716BDAB}"/>
              </a:ext>
            </a:extLst>
          </p:cNvPr>
          <p:cNvSpPr>
            <a:spLocks noGrp="1"/>
          </p:cNvSpPr>
          <p:nvPr>
            <p:ph sz="quarter" idx="23"/>
          </p:nvPr>
        </p:nvSpPr>
        <p:spPr/>
        <p:txBody>
          <a:bodyPr/>
          <a:lstStyle/>
          <a:p>
            <a:r>
              <a:rPr lang="en-US" b="1" dirty="0"/>
              <a:t>Outline</a:t>
            </a:r>
          </a:p>
        </p:txBody>
      </p:sp>
      <p:sp>
        <p:nvSpPr>
          <p:cNvPr id="15" name="Slide Number Placeholder 14">
            <a:extLst>
              <a:ext uri="{FF2B5EF4-FFF2-40B4-BE49-F238E27FC236}">
                <a16:creationId xmlns:a16="http://schemas.microsoft.com/office/drawing/2014/main" id="{9754F59C-7E3B-44D0-93B8-3B238FD333BD}"/>
              </a:ext>
            </a:extLst>
          </p:cNvPr>
          <p:cNvSpPr>
            <a:spLocks noGrp="1"/>
          </p:cNvSpPr>
          <p:nvPr>
            <p:ph type="sldNum" sz="quarter" idx="12"/>
          </p:nvPr>
        </p:nvSpPr>
        <p:spPr/>
        <p:txBody>
          <a:bodyPr/>
          <a:lstStyle/>
          <a:p>
            <a:fld id="{5DAD2D5A-63D4-4764-812C-7B8BDA2C77FC}" type="slidenum">
              <a:rPr lang="en-US" smtClean="0"/>
              <a:t>4</a:t>
            </a:fld>
            <a:endParaRPr lang="en-US" dirty="0"/>
          </a:p>
        </p:txBody>
      </p:sp>
      <p:sp>
        <p:nvSpPr>
          <p:cNvPr id="11" name="Content Placeholder 4">
            <a:extLst>
              <a:ext uri="{FF2B5EF4-FFF2-40B4-BE49-F238E27FC236}">
                <a16:creationId xmlns:a16="http://schemas.microsoft.com/office/drawing/2014/main" id="{0F9D6F1B-B10E-4CEF-A5C9-41E1D95EF4B0}"/>
              </a:ext>
            </a:extLst>
          </p:cNvPr>
          <p:cNvSpPr txBox="1">
            <a:spLocks/>
          </p:cNvSpPr>
          <p:nvPr/>
        </p:nvSpPr>
        <p:spPr>
          <a:xfrm>
            <a:off x="252660" y="2443462"/>
            <a:ext cx="4284063" cy="599476"/>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Statistical Inversion</a:t>
            </a:r>
          </a:p>
        </p:txBody>
      </p:sp>
      <p:sp>
        <p:nvSpPr>
          <p:cNvPr id="12" name="Content Placeholder 5">
            <a:extLst>
              <a:ext uri="{FF2B5EF4-FFF2-40B4-BE49-F238E27FC236}">
                <a16:creationId xmlns:a16="http://schemas.microsoft.com/office/drawing/2014/main" id="{665BDE25-044E-4C3C-AA04-204E74319292}"/>
              </a:ext>
            </a:extLst>
          </p:cNvPr>
          <p:cNvSpPr txBox="1">
            <a:spLocks/>
          </p:cNvSpPr>
          <p:nvPr/>
        </p:nvSpPr>
        <p:spPr>
          <a:xfrm>
            <a:off x="252660" y="3357862"/>
            <a:ext cx="4284063" cy="599476"/>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Future Works</a:t>
            </a:r>
          </a:p>
        </p:txBody>
      </p:sp>
      <p:sp>
        <p:nvSpPr>
          <p:cNvPr id="16" name="Content Placeholder 7">
            <a:extLst>
              <a:ext uri="{FF2B5EF4-FFF2-40B4-BE49-F238E27FC236}">
                <a16:creationId xmlns:a16="http://schemas.microsoft.com/office/drawing/2014/main" id="{F31E1706-5033-460C-B0B5-B29E38404713}"/>
              </a:ext>
            </a:extLst>
          </p:cNvPr>
          <p:cNvSpPr txBox="1">
            <a:spLocks/>
          </p:cNvSpPr>
          <p:nvPr/>
        </p:nvSpPr>
        <p:spPr>
          <a:xfrm>
            <a:off x="252660" y="4272262"/>
            <a:ext cx="4284063" cy="599476"/>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Conclusions</a:t>
            </a:r>
          </a:p>
        </p:txBody>
      </p:sp>
      <p:sp>
        <p:nvSpPr>
          <p:cNvPr id="17" name="Content Placeholder 13">
            <a:extLst>
              <a:ext uri="{FF2B5EF4-FFF2-40B4-BE49-F238E27FC236}">
                <a16:creationId xmlns:a16="http://schemas.microsoft.com/office/drawing/2014/main" id="{910DEAB2-34D9-47AB-97A6-2B203338D267}"/>
              </a:ext>
            </a:extLst>
          </p:cNvPr>
          <p:cNvSpPr txBox="1">
            <a:spLocks/>
          </p:cNvSpPr>
          <p:nvPr/>
        </p:nvSpPr>
        <p:spPr>
          <a:xfrm>
            <a:off x="5452054" y="1529063"/>
            <a:ext cx="5901746" cy="44784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Research Background</a:t>
            </a:r>
          </a:p>
          <a:p>
            <a:pPr lvl="1"/>
            <a:r>
              <a:rPr lang="en-US" dirty="0"/>
              <a:t>Logging while drilling (LWD)</a:t>
            </a:r>
          </a:p>
          <a:p>
            <a:pPr lvl="1"/>
            <a:r>
              <a:rPr lang="en-US" dirty="0"/>
              <a:t>Directional Electromagnetic (EM) LWD service</a:t>
            </a:r>
          </a:p>
          <a:p>
            <a:pPr lvl="1"/>
            <a:r>
              <a:rPr lang="en-US" dirty="0"/>
              <a:t>Azimuthal resistivity LWD tools</a:t>
            </a:r>
          </a:p>
          <a:p>
            <a:pPr lvl="1"/>
            <a:r>
              <a:rPr lang="en-US" dirty="0"/>
              <a:t>Inverse problems</a:t>
            </a:r>
          </a:p>
          <a:p>
            <a:pPr marL="457200" lvl="1" indent="0">
              <a:buNone/>
            </a:pPr>
            <a:endParaRPr lang="en-US" dirty="0"/>
          </a:p>
          <a:p>
            <a:r>
              <a:rPr lang="en-US" dirty="0"/>
              <a:t>Dissertation scope</a:t>
            </a:r>
          </a:p>
          <a:p>
            <a:pPr lvl="1"/>
            <a:r>
              <a:rPr lang="en-US" dirty="0"/>
              <a:t>Challenges and motivations</a:t>
            </a:r>
          </a:p>
          <a:p>
            <a:pPr lvl="1"/>
            <a:r>
              <a:rPr lang="en-US" dirty="0"/>
              <a:t>Research contributions</a:t>
            </a:r>
          </a:p>
        </p:txBody>
      </p:sp>
    </p:spTree>
    <p:extLst>
      <p:ext uri="{BB962C8B-B14F-4D97-AF65-F5344CB8AC3E}">
        <p14:creationId xmlns:p14="http://schemas.microsoft.com/office/powerpoint/2010/main" val="2725188366"/>
      </p:ext>
    </p:extLst>
  </p:cSld>
  <p:clrMapOvr>
    <a:masterClrMapping/>
  </p:clrMapOvr>
  <mc:AlternateContent xmlns:mc="http://schemas.openxmlformats.org/markup-compatibility/2006" xmlns:p14="http://schemas.microsoft.com/office/powerpoint/2010/main">
    <mc:Choice Requires="p14">
      <p:transition spd="slow" p14:dur="8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C23B42-716A-4B4C-A28A-8FFFC1532EF3}"/>
              </a:ext>
            </a:extLst>
          </p:cNvPr>
          <p:cNvSpPr>
            <a:spLocks noGrp="1"/>
          </p:cNvSpPr>
          <p:nvPr>
            <p:ph type="title"/>
          </p:nvPr>
        </p:nvSpPr>
        <p:spPr>
          <a:xfrm>
            <a:off x="4512605" y="-374954"/>
            <a:ext cx="6943376" cy="1600200"/>
          </a:xfrm>
        </p:spPr>
        <p:txBody>
          <a:bodyPr>
            <a:normAutofit/>
          </a:bodyPr>
          <a:lstStyle/>
          <a:p>
            <a:r>
              <a:rPr lang="en-US" sz="2800" dirty="0"/>
              <a:t>E</a:t>
            </a:r>
            <a:r>
              <a:rPr lang="en-US" altLang="zh-CN" sz="2800" dirty="0"/>
              <a:t>xample on SDAR 7-Layer model interpretation</a:t>
            </a:r>
            <a:endParaRPr lang="en-US" sz="2800" dirty="0"/>
          </a:p>
        </p:txBody>
      </p:sp>
      <p:sp>
        <p:nvSpPr>
          <p:cNvPr id="4" name="Text Placeholder 3">
            <a:extLst>
              <a:ext uri="{FF2B5EF4-FFF2-40B4-BE49-F238E27FC236}">
                <a16:creationId xmlns:a16="http://schemas.microsoft.com/office/drawing/2014/main" id="{0D4D8D42-77A0-427F-BAB1-692D25868633}"/>
              </a:ext>
            </a:extLst>
          </p:cNvPr>
          <p:cNvSpPr>
            <a:spLocks noGrp="1"/>
          </p:cNvSpPr>
          <p:nvPr>
            <p:ph type="body" sz="half" idx="2"/>
          </p:nvPr>
        </p:nvSpPr>
        <p:spPr/>
        <p:txBody>
          <a:bodyPr/>
          <a:lstStyle/>
          <a:p>
            <a:endParaRPr lang="en-US"/>
          </a:p>
        </p:txBody>
      </p:sp>
      <p:sp>
        <p:nvSpPr>
          <p:cNvPr id="5" name="Date Placeholder 4">
            <a:extLst>
              <a:ext uri="{FF2B5EF4-FFF2-40B4-BE49-F238E27FC236}">
                <a16:creationId xmlns:a16="http://schemas.microsoft.com/office/drawing/2014/main" id="{35204CC9-C9F6-4B73-BE61-063F2C717EFC}"/>
              </a:ext>
            </a:extLst>
          </p:cNvPr>
          <p:cNvSpPr>
            <a:spLocks noGrp="1"/>
          </p:cNvSpPr>
          <p:nvPr>
            <p:ph type="dt" sz="half" idx="10"/>
          </p:nvPr>
        </p:nvSpPr>
        <p:spPr/>
        <p:txBody>
          <a:bodyPr/>
          <a:lstStyle/>
          <a:p>
            <a:fld id="{5F2BD66D-6E58-4325-9D4E-E707A1E4B6F6}" type="datetime1">
              <a:rPr lang="en-US" smtClean="0"/>
              <a:t>9/22/2019</a:t>
            </a:fld>
            <a:endParaRPr lang="en-US"/>
          </a:p>
        </p:txBody>
      </p:sp>
      <p:sp>
        <p:nvSpPr>
          <p:cNvPr id="6" name="Slide Number Placeholder 5">
            <a:extLst>
              <a:ext uri="{FF2B5EF4-FFF2-40B4-BE49-F238E27FC236}">
                <a16:creationId xmlns:a16="http://schemas.microsoft.com/office/drawing/2014/main" id="{13044E96-AA6B-4339-BBEE-349640EF71F1}"/>
              </a:ext>
            </a:extLst>
          </p:cNvPr>
          <p:cNvSpPr>
            <a:spLocks noGrp="1"/>
          </p:cNvSpPr>
          <p:nvPr>
            <p:ph type="sldNum" sz="quarter" idx="12"/>
          </p:nvPr>
        </p:nvSpPr>
        <p:spPr/>
        <p:txBody>
          <a:bodyPr/>
          <a:lstStyle/>
          <a:p>
            <a:fld id="{5DAD2D5A-63D4-4764-812C-7B8BDA2C77FC}" type="slidenum">
              <a:rPr lang="en-US" smtClean="0"/>
              <a:t>40</a:t>
            </a:fld>
            <a:endParaRPr lang="en-US"/>
          </a:p>
        </p:txBody>
      </p:sp>
      <p:pic>
        <p:nvPicPr>
          <p:cNvPr id="7" name="Picture 6">
            <a:extLst>
              <a:ext uri="{FF2B5EF4-FFF2-40B4-BE49-F238E27FC236}">
                <a16:creationId xmlns:a16="http://schemas.microsoft.com/office/drawing/2014/main" id="{116FBFCD-81DD-482A-BDB8-C1109BA0A046}"/>
              </a:ext>
            </a:extLst>
          </p:cNvPr>
          <p:cNvPicPr/>
          <p:nvPr/>
        </p:nvPicPr>
        <p:blipFill>
          <a:blip r:embed="rId3"/>
          <a:stretch>
            <a:fillRect/>
          </a:stretch>
        </p:blipFill>
        <p:spPr>
          <a:xfrm>
            <a:off x="3790539" y="1686870"/>
            <a:ext cx="8100727" cy="3273714"/>
          </a:xfrm>
          <a:prstGeom prst="rect">
            <a:avLst/>
          </a:prstGeom>
        </p:spPr>
      </p:pic>
      <p:grpSp>
        <p:nvGrpSpPr>
          <p:cNvPr id="8" name="Group 7">
            <a:extLst>
              <a:ext uri="{FF2B5EF4-FFF2-40B4-BE49-F238E27FC236}">
                <a16:creationId xmlns:a16="http://schemas.microsoft.com/office/drawing/2014/main" id="{C09A3DD8-4027-4542-9F09-80BC23E5A25A}"/>
              </a:ext>
            </a:extLst>
          </p:cNvPr>
          <p:cNvGrpSpPr/>
          <p:nvPr/>
        </p:nvGrpSpPr>
        <p:grpSpPr>
          <a:xfrm>
            <a:off x="3790539" y="1524000"/>
            <a:ext cx="8286750" cy="4586000"/>
            <a:chOff x="0" y="1371600"/>
            <a:chExt cx="12191999" cy="5486399"/>
          </a:xfrm>
        </p:grpSpPr>
        <p:pic>
          <p:nvPicPr>
            <p:cNvPr id="9" name="Picture 8">
              <a:extLst>
                <a:ext uri="{FF2B5EF4-FFF2-40B4-BE49-F238E27FC236}">
                  <a16:creationId xmlns:a16="http://schemas.microsoft.com/office/drawing/2014/main" id="{74B44B42-641A-45EA-95ED-4FBF0F3D6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1600"/>
              <a:ext cx="12191999" cy="5486399"/>
            </a:xfrm>
            <a:prstGeom prst="rect">
              <a:avLst/>
            </a:prstGeom>
          </p:spPr>
        </p:pic>
        <p:sp>
          <p:nvSpPr>
            <p:cNvPr id="10" name="Right Triangle 9">
              <a:extLst>
                <a:ext uri="{FF2B5EF4-FFF2-40B4-BE49-F238E27FC236}">
                  <a16:creationId xmlns:a16="http://schemas.microsoft.com/office/drawing/2014/main" id="{90C67331-7BA1-41DD-9132-6178DA654B81}"/>
                </a:ext>
              </a:extLst>
            </p:cNvPr>
            <p:cNvSpPr/>
            <p:nvPr/>
          </p:nvSpPr>
          <p:spPr>
            <a:xfrm rot="10800000">
              <a:off x="1482571" y="1784155"/>
              <a:ext cx="8862134" cy="15358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ight Triangle 10">
              <a:extLst>
                <a:ext uri="{FF2B5EF4-FFF2-40B4-BE49-F238E27FC236}">
                  <a16:creationId xmlns:a16="http://schemas.microsoft.com/office/drawing/2014/main" id="{651E18A9-4518-4BF0-8319-9A74414EA96F}"/>
                </a:ext>
              </a:extLst>
            </p:cNvPr>
            <p:cNvSpPr/>
            <p:nvPr/>
          </p:nvSpPr>
          <p:spPr>
            <a:xfrm>
              <a:off x="1464815" y="4727617"/>
              <a:ext cx="8862134" cy="15358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2" name="Picture 11" descr="A screenshot of a cell phone&#10;&#10;Description generated with very high confidence">
            <a:extLst>
              <a:ext uri="{FF2B5EF4-FFF2-40B4-BE49-F238E27FC236}">
                <a16:creationId xmlns:a16="http://schemas.microsoft.com/office/drawing/2014/main" id="{51C3F907-1A56-4706-8918-5BD1C9A6E82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2234" y="1809750"/>
            <a:ext cx="3969748" cy="3418530"/>
          </a:xfrm>
          <a:prstGeom prst="rect">
            <a:avLst/>
          </a:prstGeom>
        </p:spPr>
      </p:pic>
      <p:cxnSp>
        <p:nvCxnSpPr>
          <p:cNvPr id="13" name="Straight Connector 12">
            <a:extLst>
              <a:ext uri="{FF2B5EF4-FFF2-40B4-BE49-F238E27FC236}">
                <a16:creationId xmlns:a16="http://schemas.microsoft.com/office/drawing/2014/main" id="{53ECF6DC-1D3E-48B8-9593-E5C84E9BA158}"/>
              </a:ext>
            </a:extLst>
          </p:cNvPr>
          <p:cNvCxnSpPr>
            <a:cxnSpLocks/>
          </p:cNvCxnSpPr>
          <p:nvPr/>
        </p:nvCxnSpPr>
        <p:spPr>
          <a:xfrm flipH="1" flipV="1">
            <a:off x="3860800" y="2067556"/>
            <a:ext cx="2800480" cy="1428178"/>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9CEAAA20-B7B2-4C78-ABA7-0B44C9190F81}"/>
              </a:ext>
            </a:extLst>
          </p:cNvPr>
          <p:cNvCxnSpPr>
            <a:cxnSpLocks/>
          </p:cNvCxnSpPr>
          <p:nvPr/>
        </p:nvCxnSpPr>
        <p:spPr>
          <a:xfrm flipH="1">
            <a:off x="3604516" y="3479567"/>
            <a:ext cx="3056764" cy="1313761"/>
          </a:xfrm>
          <a:prstGeom prst="line">
            <a:avLst/>
          </a:prstGeom>
        </p:spPr>
        <p:style>
          <a:lnRef idx="2">
            <a:schemeClr val="dk1"/>
          </a:lnRef>
          <a:fillRef idx="0">
            <a:schemeClr val="dk1"/>
          </a:fillRef>
          <a:effectRef idx="1">
            <a:schemeClr val="dk1"/>
          </a:effectRef>
          <a:fontRef idx="minor">
            <a:schemeClr val="tx1"/>
          </a:fontRef>
        </p:style>
      </p:cxnSp>
      <p:sp>
        <p:nvSpPr>
          <p:cNvPr id="15" name="Oval 14">
            <a:extLst>
              <a:ext uri="{FF2B5EF4-FFF2-40B4-BE49-F238E27FC236}">
                <a16:creationId xmlns:a16="http://schemas.microsoft.com/office/drawing/2014/main" id="{58A8879F-F576-424B-8283-6906A43D0721}"/>
              </a:ext>
            </a:extLst>
          </p:cNvPr>
          <p:cNvSpPr/>
          <p:nvPr/>
        </p:nvSpPr>
        <p:spPr>
          <a:xfrm flipH="1" flipV="1">
            <a:off x="6535296" y="3395146"/>
            <a:ext cx="182880" cy="182880"/>
          </a:xfrm>
          <a:prstGeom prst="ellipse">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79232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248F6-13EF-4EFC-9426-E48DD7F70CB4}"/>
              </a:ext>
            </a:extLst>
          </p:cNvPr>
          <p:cNvSpPr>
            <a:spLocks noGrp="1"/>
          </p:cNvSpPr>
          <p:nvPr>
            <p:ph sz="quarter" idx="18"/>
          </p:nvPr>
        </p:nvSpPr>
        <p:spPr>
          <a:xfrm>
            <a:off x="252661" y="2443462"/>
            <a:ext cx="4284063" cy="599476"/>
          </a:xfrm>
        </p:spPr>
        <p:txBody>
          <a:bodyPr>
            <a:normAutofit/>
          </a:bodyPr>
          <a:lstStyle/>
          <a:p>
            <a:r>
              <a:rPr lang="en-US" sz="2500" dirty="0"/>
              <a:t>Statistical Inversion</a:t>
            </a:r>
          </a:p>
        </p:txBody>
      </p:sp>
      <p:sp>
        <p:nvSpPr>
          <p:cNvPr id="6" name="Content Placeholder 5">
            <a:extLst>
              <a:ext uri="{FF2B5EF4-FFF2-40B4-BE49-F238E27FC236}">
                <a16:creationId xmlns:a16="http://schemas.microsoft.com/office/drawing/2014/main" id="{CA6FC4B3-A132-40F4-BCBE-52024BF2ACC2}"/>
              </a:ext>
            </a:extLst>
          </p:cNvPr>
          <p:cNvSpPr>
            <a:spLocks noGrp="1"/>
          </p:cNvSpPr>
          <p:nvPr>
            <p:ph sz="quarter" idx="19"/>
          </p:nvPr>
        </p:nvSpPr>
        <p:spPr>
          <a:xfrm>
            <a:off x="252661" y="3357862"/>
            <a:ext cx="4284063" cy="599476"/>
          </a:xfrm>
        </p:spPr>
        <p:txBody>
          <a:bodyPr>
            <a:noAutofit/>
          </a:bodyPr>
          <a:lstStyle/>
          <a:p>
            <a:r>
              <a:rPr lang="en-US" sz="2500" dirty="0"/>
              <a:t>Future Works</a:t>
            </a:r>
          </a:p>
        </p:txBody>
      </p:sp>
      <p:sp>
        <p:nvSpPr>
          <p:cNvPr id="7" name="Content Placeholder 6">
            <a:extLst>
              <a:ext uri="{FF2B5EF4-FFF2-40B4-BE49-F238E27FC236}">
                <a16:creationId xmlns:a16="http://schemas.microsoft.com/office/drawing/2014/main" id="{7272820B-CB38-4B02-9D5A-BBEA70554664}"/>
              </a:ext>
            </a:extLst>
          </p:cNvPr>
          <p:cNvSpPr>
            <a:spLocks noGrp="1"/>
          </p:cNvSpPr>
          <p:nvPr>
            <p:ph sz="quarter" idx="20"/>
          </p:nvPr>
        </p:nvSpPr>
        <p:spPr/>
        <p:txBody>
          <a:bodyPr>
            <a:normAutofit/>
          </a:bodyPr>
          <a:lstStyle/>
          <a:p>
            <a:r>
              <a:rPr lang="en-US" sz="2500" dirty="0"/>
              <a:t>Introduction</a:t>
            </a:r>
          </a:p>
        </p:txBody>
      </p:sp>
      <p:sp>
        <p:nvSpPr>
          <p:cNvPr id="8" name="Content Placeholder 7">
            <a:extLst>
              <a:ext uri="{FF2B5EF4-FFF2-40B4-BE49-F238E27FC236}">
                <a16:creationId xmlns:a16="http://schemas.microsoft.com/office/drawing/2014/main" id="{1CDFBE0D-79F4-4F36-B10E-B03E6AF5104F}"/>
              </a:ext>
            </a:extLst>
          </p:cNvPr>
          <p:cNvSpPr>
            <a:spLocks noGrp="1"/>
          </p:cNvSpPr>
          <p:nvPr>
            <p:ph sz="quarter" idx="21"/>
          </p:nvPr>
        </p:nvSpPr>
        <p:spPr/>
        <p:txBody>
          <a:bodyPr>
            <a:normAutofit/>
          </a:bodyPr>
          <a:lstStyle/>
          <a:p>
            <a:r>
              <a:rPr lang="en-US" sz="2500" dirty="0"/>
              <a:t>Conclusions</a:t>
            </a:r>
          </a:p>
        </p:txBody>
      </p:sp>
      <p:sp>
        <p:nvSpPr>
          <p:cNvPr id="9" name="Content Placeholder 8">
            <a:extLst>
              <a:ext uri="{FF2B5EF4-FFF2-40B4-BE49-F238E27FC236}">
                <a16:creationId xmlns:a16="http://schemas.microsoft.com/office/drawing/2014/main" id="{4D878DEE-660F-4D93-AB3A-4B48AA2B5517}"/>
              </a:ext>
            </a:extLst>
          </p:cNvPr>
          <p:cNvSpPr>
            <a:spLocks noGrp="1"/>
          </p:cNvSpPr>
          <p:nvPr>
            <p:ph sz="quarter" idx="22"/>
          </p:nvPr>
        </p:nvSpPr>
        <p:spPr/>
        <p:txBody>
          <a:bodyPr/>
          <a:lstStyle/>
          <a:p>
            <a:pPr marL="0" indent="0">
              <a:buNone/>
            </a:pPr>
            <a:r>
              <a:rPr lang="en-US" dirty="0"/>
              <a:t> </a:t>
            </a:r>
          </a:p>
        </p:txBody>
      </p:sp>
      <p:sp>
        <p:nvSpPr>
          <p:cNvPr id="10" name="Content Placeholder 9">
            <a:extLst>
              <a:ext uri="{FF2B5EF4-FFF2-40B4-BE49-F238E27FC236}">
                <a16:creationId xmlns:a16="http://schemas.microsoft.com/office/drawing/2014/main" id="{26BF0C0B-2229-4D50-B990-030BA716BDAB}"/>
              </a:ext>
            </a:extLst>
          </p:cNvPr>
          <p:cNvSpPr>
            <a:spLocks noGrp="1"/>
          </p:cNvSpPr>
          <p:nvPr>
            <p:ph sz="quarter" idx="23"/>
          </p:nvPr>
        </p:nvSpPr>
        <p:spPr/>
        <p:txBody>
          <a:bodyPr/>
          <a:lstStyle/>
          <a:p>
            <a:r>
              <a:rPr lang="en-US" b="1" dirty="0"/>
              <a:t>Outline</a:t>
            </a:r>
          </a:p>
        </p:txBody>
      </p:sp>
      <p:sp>
        <p:nvSpPr>
          <p:cNvPr id="15" name="Slide Number Placeholder 14">
            <a:extLst>
              <a:ext uri="{FF2B5EF4-FFF2-40B4-BE49-F238E27FC236}">
                <a16:creationId xmlns:a16="http://schemas.microsoft.com/office/drawing/2014/main" id="{9754F59C-7E3B-44D0-93B8-3B238FD333BD}"/>
              </a:ext>
            </a:extLst>
          </p:cNvPr>
          <p:cNvSpPr>
            <a:spLocks noGrp="1"/>
          </p:cNvSpPr>
          <p:nvPr>
            <p:ph type="sldNum" sz="quarter" idx="12"/>
          </p:nvPr>
        </p:nvSpPr>
        <p:spPr/>
        <p:txBody>
          <a:bodyPr/>
          <a:lstStyle/>
          <a:p>
            <a:fld id="{5DAD2D5A-63D4-4764-812C-7B8BDA2C77FC}" type="slidenum">
              <a:rPr lang="en-US" smtClean="0"/>
              <a:t>41</a:t>
            </a:fld>
            <a:endParaRPr lang="en-US" dirty="0"/>
          </a:p>
        </p:txBody>
      </p:sp>
      <p:sp>
        <p:nvSpPr>
          <p:cNvPr id="12" name="Content Placeholder 5">
            <a:extLst>
              <a:ext uri="{FF2B5EF4-FFF2-40B4-BE49-F238E27FC236}">
                <a16:creationId xmlns:a16="http://schemas.microsoft.com/office/drawing/2014/main" id="{665BDE25-044E-4C3C-AA04-204E74319292}"/>
              </a:ext>
            </a:extLst>
          </p:cNvPr>
          <p:cNvSpPr txBox="1">
            <a:spLocks/>
          </p:cNvSpPr>
          <p:nvPr/>
        </p:nvSpPr>
        <p:spPr>
          <a:xfrm>
            <a:off x="252660" y="3357862"/>
            <a:ext cx="4284063" cy="599476"/>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Future Works</a:t>
            </a:r>
          </a:p>
        </p:txBody>
      </p:sp>
      <p:sp>
        <p:nvSpPr>
          <p:cNvPr id="16" name="Content Placeholder 7">
            <a:extLst>
              <a:ext uri="{FF2B5EF4-FFF2-40B4-BE49-F238E27FC236}">
                <a16:creationId xmlns:a16="http://schemas.microsoft.com/office/drawing/2014/main" id="{F31E1706-5033-460C-B0B5-B29E38404713}"/>
              </a:ext>
            </a:extLst>
          </p:cNvPr>
          <p:cNvSpPr txBox="1">
            <a:spLocks/>
          </p:cNvSpPr>
          <p:nvPr/>
        </p:nvSpPr>
        <p:spPr>
          <a:xfrm>
            <a:off x="252660" y="4272262"/>
            <a:ext cx="4284063" cy="599476"/>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Conclusions</a:t>
            </a:r>
          </a:p>
        </p:txBody>
      </p:sp>
      <p:sp>
        <p:nvSpPr>
          <p:cNvPr id="17" name="Content Placeholder 13">
            <a:extLst>
              <a:ext uri="{FF2B5EF4-FFF2-40B4-BE49-F238E27FC236}">
                <a16:creationId xmlns:a16="http://schemas.microsoft.com/office/drawing/2014/main" id="{910DEAB2-34D9-47AB-97A6-2B203338D267}"/>
              </a:ext>
            </a:extLst>
          </p:cNvPr>
          <p:cNvSpPr txBox="1">
            <a:spLocks/>
          </p:cNvSpPr>
          <p:nvPr/>
        </p:nvSpPr>
        <p:spPr>
          <a:xfrm>
            <a:off x="5452054" y="1529063"/>
            <a:ext cx="6574846" cy="44784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Bayesian inference and sampling methods</a:t>
            </a:r>
          </a:p>
          <a:p>
            <a:pPr lvl="1"/>
            <a:r>
              <a:rPr lang="en-US" sz="1600" dirty="0"/>
              <a:t>Bayesian inference</a:t>
            </a:r>
          </a:p>
          <a:p>
            <a:pPr lvl="1"/>
            <a:r>
              <a:rPr lang="en-US" sz="1600" dirty="0"/>
              <a:t>Markov chain Monte Carlo method</a:t>
            </a:r>
          </a:p>
          <a:p>
            <a:pPr lvl="1"/>
            <a:r>
              <a:rPr lang="en-US" sz="1600" dirty="0"/>
              <a:t>Metropolis-Hastings algorithm</a:t>
            </a:r>
          </a:p>
          <a:p>
            <a:r>
              <a:rPr lang="en-US" sz="2000" dirty="0"/>
              <a:t>Beyond random-walk: a hybrid Monte Carlo</a:t>
            </a:r>
          </a:p>
          <a:p>
            <a:pPr lvl="1"/>
            <a:r>
              <a:rPr lang="en-US" sz="1600" dirty="0"/>
              <a:t>Hamiltonian dynamic</a:t>
            </a:r>
          </a:p>
          <a:p>
            <a:pPr lvl="1"/>
            <a:r>
              <a:rPr lang="en-US" sz="1600" dirty="0"/>
              <a:t>Hybrid Monte Carlo sampling</a:t>
            </a:r>
          </a:p>
          <a:p>
            <a:r>
              <a:rPr lang="en-US" sz="2000" dirty="0"/>
              <a:t>Self-parameterizing method: trans-dimensional MCMC</a:t>
            </a:r>
          </a:p>
          <a:p>
            <a:pPr lvl="1"/>
            <a:r>
              <a:rPr lang="en-US" sz="1600" dirty="0"/>
              <a:t>Reversible-jump MCMC</a:t>
            </a:r>
          </a:p>
          <a:p>
            <a:pPr lvl="1"/>
            <a:r>
              <a:rPr lang="en-US" sz="1600" dirty="0"/>
              <a:t>Birth-death simulation</a:t>
            </a:r>
          </a:p>
          <a:p>
            <a:r>
              <a:rPr lang="en-US" sz="2000" dirty="0"/>
              <a:t>Accelerate Bayesian inference: tempering method</a:t>
            </a:r>
          </a:p>
          <a:p>
            <a:pPr lvl="1"/>
            <a:r>
              <a:rPr lang="en-US" sz="1600" dirty="0"/>
              <a:t>Optimization and probabilistic function</a:t>
            </a:r>
          </a:p>
          <a:p>
            <a:pPr lvl="1"/>
            <a:r>
              <a:rPr lang="en-US" sz="1600" dirty="0"/>
              <a:t>Parallel tempering method</a:t>
            </a:r>
          </a:p>
        </p:txBody>
      </p:sp>
      <p:sp>
        <p:nvSpPr>
          <p:cNvPr id="13" name="Content Placeholder 6">
            <a:extLst>
              <a:ext uri="{FF2B5EF4-FFF2-40B4-BE49-F238E27FC236}">
                <a16:creationId xmlns:a16="http://schemas.microsoft.com/office/drawing/2014/main" id="{264849BF-D387-46BD-9A17-72CB9C74B501}"/>
              </a:ext>
            </a:extLst>
          </p:cNvPr>
          <p:cNvSpPr txBox="1">
            <a:spLocks/>
          </p:cNvSpPr>
          <p:nvPr/>
        </p:nvSpPr>
        <p:spPr>
          <a:xfrm>
            <a:off x="252660" y="1529062"/>
            <a:ext cx="4284063" cy="599476"/>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Introduction</a:t>
            </a:r>
          </a:p>
        </p:txBody>
      </p:sp>
    </p:spTree>
    <p:extLst>
      <p:ext uri="{BB962C8B-B14F-4D97-AF65-F5344CB8AC3E}">
        <p14:creationId xmlns:p14="http://schemas.microsoft.com/office/powerpoint/2010/main" val="5572302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childTnLst>
                          </p:cTn>
                        </p:par>
                        <p:par>
                          <p:cTn id="14" fill="hold">
                            <p:stCondLst>
                              <p:cond delay="500"/>
                            </p:stCondLst>
                            <p:childTnLst>
                              <p:par>
                                <p:cTn id="15" presetID="6" presetClass="emph" presetSubtype="0" fill="hold" nodeType="afterEffect">
                                  <p:stCondLst>
                                    <p:cond delay="0"/>
                                  </p:stCondLst>
                                  <p:childTnLst>
                                    <p:animScale>
                                      <p:cBhvr>
                                        <p:cTn id="16" dur="1000" fill="hold"/>
                                        <p:tgtEl>
                                          <p:spTgt spid="5">
                                            <p:txEl>
                                              <p:pRg st="0" end="0"/>
                                            </p:txEl>
                                          </p:spTgt>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5" presetClass="emph" presetSubtype="0" nodeType="clickEffect">
                                  <p:stCondLst>
                                    <p:cond delay="0"/>
                                  </p:stCondLst>
                                  <p:iterate type="lt">
                                    <p:tmAbs val="25"/>
                                  </p:iterate>
                                  <p:childTnLst>
                                    <p:set>
                                      <p:cBhvr override="childStyle">
                                        <p:cTn id="20" dur="indefinite"/>
                                        <p:tgtEl>
                                          <p:spTgt spid="17">
                                            <p:txEl>
                                              <p:pRg st="10" end="1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9F0D4DED-3849-4062-9AF3-EACAF4AE7571}"/>
              </a:ext>
            </a:extLst>
          </p:cNvPr>
          <p:cNvSpPr>
            <a:spLocks noGrp="1"/>
          </p:cNvSpPr>
          <p:nvPr>
            <p:ph idx="1"/>
          </p:nvPr>
        </p:nvSpPr>
        <p:spPr/>
        <p:txBody>
          <a:bodyPr/>
          <a:lstStyle/>
          <a:p>
            <a:pPr marL="0" indent="0">
              <a:buNone/>
            </a:pPr>
            <a:r>
              <a:rPr lang="en-US" dirty="0"/>
              <a:t>Accelerate Bayesian inference</a:t>
            </a:r>
          </a:p>
          <a:p>
            <a:r>
              <a:rPr lang="en-US" sz="2400" dirty="0"/>
              <a:t>The pains of sampling methods</a:t>
            </a:r>
          </a:p>
          <a:p>
            <a:pPr lvl="1"/>
            <a:r>
              <a:rPr lang="en-US" sz="2000" dirty="0"/>
              <a:t>tMCMC makes acceptance rate worse</a:t>
            </a:r>
          </a:p>
          <a:p>
            <a:pPr lvl="1"/>
            <a:r>
              <a:rPr lang="en-US" sz="2000" dirty="0"/>
              <a:t>Sequential process no parallism</a:t>
            </a:r>
          </a:p>
          <a:p>
            <a:pPr lvl="1"/>
            <a:endParaRPr lang="en-US" sz="2000" dirty="0"/>
          </a:p>
          <a:p>
            <a:pPr marL="0" indent="0">
              <a:buNone/>
            </a:pPr>
            <a:endParaRPr lang="en-US" sz="2400" dirty="0"/>
          </a:p>
        </p:txBody>
      </p:sp>
      <p:sp>
        <p:nvSpPr>
          <p:cNvPr id="2" name="Slide Number Placeholder 1">
            <a:extLst>
              <a:ext uri="{FF2B5EF4-FFF2-40B4-BE49-F238E27FC236}">
                <a16:creationId xmlns:a16="http://schemas.microsoft.com/office/drawing/2014/main" id="{A5ABE50B-0B2B-49B6-88A9-AE568F1283E6}"/>
              </a:ext>
            </a:extLst>
          </p:cNvPr>
          <p:cNvSpPr>
            <a:spLocks noGrp="1"/>
          </p:cNvSpPr>
          <p:nvPr>
            <p:ph type="sldNum" sz="quarter" idx="12"/>
          </p:nvPr>
        </p:nvSpPr>
        <p:spPr/>
        <p:txBody>
          <a:bodyPr/>
          <a:lstStyle/>
          <a:p>
            <a:fld id="{5DAD2D5A-63D4-4764-812C-7B8BDA2C77FC}" type="slidenum">
              <a:rPr lang="en-US" smtClean="0"/>
              <a:t>42</a:t>
            </a:fld>
            <a:endParaRPr lang="en-US"/>
          </a:p>
        </p:txBody>
      </p:sp>
      <p:pic>
        <p:nvPicPr>
          <p:cNvPr id="13" name="Picture 12">
            <a:extLst>
              <a:ext uri="{FF2B5EF4-FFF2-40B4-BE49-F238E27FC236}">
                <a16:creationId xmlns:a16="http://schemas.microsoft.com/office/drawing/2014/main" id="{C21A57B5-122D-454F-AC2D-49DC694427EE}"/>
              </a:ext>
            </a:extLst>
          </p:cNvPr>
          <p:cNvPicPr>
            <a:picLocks noChangeAspect="1"/>
          </p:cNvPicPr>
          <p:nvPr/>
        </p:nvPicPr>
        <p:blipFill>
          <a:blip r:embed="rId2"/>
          <a:stretch>
            <a:fillRect/>
          </a:stretch>
        </p:blipFill>
        <p:spPr>
          <a:xfrm>
            <a:off x="3354728" y="3781469"/>
            <a:ext cx="3167476" cy="2079581"/>
          </a:xfrm>
          <a:prstGeom prst="rect">
            <a:avLst/>
          </a:prstGeom>
        </p:spPr>
      </p:pic>
      <p:sp>
        <p:nvSpPr>
          <p:cNvPr id="14" name="TextBox 13">
            <a:extLst>
              <a:ext uri="{FF2B5EF4-FFF2-40B4-BE49-F238E27FC236}">
                <a16:creationId xmlns:a16="http://schemas.microsoft.com/office/drawing/2014/main" id="{7DDF7362-2D3B-42C1-B5A0-5C677E66623E}"/>
              </a:ext>
            </a:extLst>
          </p:cNvPr>
          <p:cNvSpPr txBox="1"/>
          <p:nvPr/>
        </p:nvSpPr>
        <p:spPr>
          <a:xfrm>
            <a:off x="634093" y="3539218"/>
            <a:ext cx="2766332" cy="646331"/>
          </a:xfrm>
          <a:prstGeom prst="rect">
            <a:avLst/>
          </a:prstGeom>
          <a:noFill/>
        </p:spPr>
        <p:txBody>
          <a:bodyPr wrap="square" rtlCol="0">
            <a:spAutoFit/>
          </a:bodyPr>
          <a:lstStyle/>
          <a:p>
            <a:pPr algn="ctr"/>
            <a:r>
              <a:rPr lang="en-US" b="1" dirty="0">
                <a:solidFill>
                  <a:srgbClr val="C3092B"/>
                </a:solidFill>
              </a:rPr>
              <a:t>Some ways to draw samples in parallel?</a:t>
            </a:r>
          </a:p>
        </p:txBody>
      </p:sp>
      <p:pic>
        <p:nvPicPr>
          <p:cNvPr id="17" name="Picture 16">
            <a:extLst>
              <a:ext uri="{FF2B5EF4-FFF2-40B4-BE49-F238E27FC236}">
                <a16:creationId xmlns:a16="http://schemas.microsoft.com/office/drawing/2014/main" id="{2F90856F-78ED-491D-9424-1E49FD9DB6D5}"/>
              </a:ext>
            </a:extLst>
          </p:cNvPr>
          <p:cNvPicPr>
            <a:picLocks noChangeAspect="1"/>
          </p:cNvPicPr>
          <p:nvPr/>
        </p:nvPicPr>
        <p:blipFill>
          <a:blip r:embed="rId3"/>
          <a:stretch>
            <a:fillRect/>
          </a:stretch>
        </p:blipFill>
        <p:spPr>
          <a:xfrm>
            <a:off x="5892760" y="1026254"/>
            <a:ext cx="5735038" cy="2901724"/>
          </a:xfrm>
          <a:prstGeom prst="rect">
            <a:avLst/>
          </a:prstGeom>
        </p:spPr>
      </p:pic>
      <p:sp>
        <p:nvSpPr>
          <p:cNvPr id="18" name="Rectangle 17">
            <a:extLst>
              <a:ext uri="{FF2B5EF4-FFF2-40B4-BE49-F238E27FC236}">
                <a16:creationId xmlns:a16="http://schemas.microsoft.com/office/drawing/2014/main" id="{040A87E2-6D5F-423D-BF71-0646C3F0F28B}"/>
              </a:ext>
            </a:extLst>
          </p:cNvPr>
          <p:cNvSpPr/>
          <p:nvPr/>
        </p:nvSpPr>
        <p:spPr>
          <a:xfrm>
            <a:off x="589269" y="4427800"/>
            <a:ext cx="2941785" cy="646331"/>
          </a:xfrm>
          <a:prstGeom prst="rect">
            <a:avLst/>
          </a:prstGeom>
        </p:spPr>
        <p:txBody>
          <a:bodyPr wrap="square">
            <a:spAutoFit/>
          </a:bodyPr>
          <a:lstStyle/>
          <a:p>
            <a:pPr algn="ctr"/>
            <a:r>
              <a:rPr lang="en-US" b="1" dirty="0">
                <a:solidFill>
                  <a:srgbClr val="C3092B"/>
                </a:solidFill>
              </a:rPr>
              <a:t>Try to launch multiple samplers at the same time.</a:t>
            </a:r>
          </a:p>
        </p:txBody>
      </p:sp>
      <p:pic>
        <p:nvPicPr>
          <p:cNvPr id="20" name="Picture 19">
            <a:extLst>
              <a:ext uri="{FF2B5EF4-FFF2-40B4-BE49-F238E27FC236}">
                <a16:creationId xmlns:a16="http://schemas.microsoft.com/office/drawing/2014/main" id="{804E0B13-294D-45E1-88AE-56BD3524A8C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21739" y="4046449"/>
            <a:ext cx="5114384" cy="1696130"/>
          </a:xfrm>
          <a:prstGeom prst="rect">
            <a:avLst/>
          </a:prstGeom>
        </p:spPr>
      </p:pic>
    </p:spTree>
    <p:extLst>
      <p:ext uri="{BB962C8B-B14F-4D97-AF65-F5344CB8AC3E}">
        <p14:creationId xmlns:p14="http://schemas.microsoft.com/office/powerpoint/2010/main" val="61895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CBA65A9-0F7F-43A6-A2C5-83DCFEC88E5C}"/>
              </a:ext>
            </a:extLst>
          </p:cNvPr>
          <p:cNvSpPr>
            <a:spLocks noGrp="1"/>
          </p:cNvSpPr>
          <p:nvPr>
            <p:ph type="title"/>
          </p:nvPr>
        </p:nvSpPr>
        <p:spPr/>
        <p:txBody>
          <a:bodyPr/>
          <a:lstStyle/>
          <a:p>
            <a:r>
              <a:rPr lang="en-US" dirty="0"/>
              <a:t>Optimization and probabilistic function</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36FD6E6C-46DE-4446-93A2-33F667E2D3D4}"/>
                  </a:ext>
                </a:extLst>
              </p:cNvPr>
              <p:cNvSpPr>
                <a:spLocks noGrp="1"/>
              </p:cNvSpPr>
              <p:nvPr>
                <p:ph idx="1"/>
              </p:nvPr>
            </p:nvSpPr>
            <p:spPr/>
            <p:txBody>
              <a:bodyPr/>
              <a:lstStyle/>
              <a:p>
                <a:r>
                  <a:rPr lang="en-US" dirty="0"/>
                  <a:t>Connect optimization problem to dynamic energy system</a:t>
                </a:r>
              </a:p>
              <a:p>
                <a:pPr lvl="1"/>
                <a:r>
                  <a:rPr lang="en-US" dirty="0"/>
                  <a:t>Instead find a unique solution of </a:t>
                </a:r>
                <a14:m>
                  <m:oMath xmlns:m="http://schemas.openxmlformats.org/officeDocument/2006/math">
                    <m:r>
                      <a:rPr lang="en-US" smtClean="0">
                        <a:latin typeface="Cambria Math" panose="02040503050406030204" pitchFamily="18" charset="0"/>
                      </a:rPr>
                      <m:t>𝜙</m:t>
                    </m:r>
                    <m:d>
                      <m:dPr>
                        <m:ctrlPr>
                          <a:rPr lang="en-US" i="1" smtClean="0">
                            <a:latin typeface="Cambria Math" panose="02040503050406030204" pitchFamily="18" charset="0"/>
                          </a:rPr>
                        </m:ctrlPr>
                      </m:dPr>
                      <m:e>
                        <m:r>
                          <a:rPr lang="en-US" smtClean="0">
                            <a:latin typeface="Cambria Math" panose="02040503050406030204" pitchFamily="18" charset="0"/>
                          </a:rPr>
                          <m:t>𝒎</m:t>
                        </m:r>
                      </m:e>
                    </m:d>
                    <m:r>
                      <a:rPr lang="en-US" smtClean="0">
                        <a:latin typeface="Cambria Math" panose="02040503050406030204" pitchFamily="18" charset="0"/>
                      </a:rPr>
                      <m:t>=</m:t>
                    </m:r>
                    <m:d>
                      <m:dPr>
                        <m:begChr m:val="‖"/>
                        <m:endChr m:val="‖"/>
                        <m:ctrlPr>
                          <a:rPr lang="en-US" i="1" smtClean="0">
                            <a:latin typeface="Cambria Math" panose="02040503050406030204" pitchFamily="18" charset="0"/>
                          </a:rPr>
                        </m:ctrlPr>
                      </m:dPr>
                      <m:e>
                        <m:r>
                          <a:rPr lang="en-US">
                            <a:latin typeface="Cambria Math" panose="02040503050406030204" pitchFamily="18" charset="0"/>
                          </a:rPr>
                          <m:t>𝒅</m:t>
                        </m:r>
                        <m:r>
                          <a:rPr lang="en-US">
                            <a:latin typeface="Cambria Math" panose="02040503050406030204" pitchFamily="18" charset="0"/>
                          </a:rPr>
                          <m:t>−</m:t>
                        </m:r>
                        <m:r>
                          <a:rPr lang="en-US">
                            <a:latin typeface="Cambria Math" panose="02040503050406030204" pitchFamily="18" charset="0"/>
                          </a:rPr>
                          <m:t>𝐹</m:t>
                        </m:r>
                        <m:r>
                          <a:rPr lang="en-US">
                            <a:latin typeface="Cambria Math" panose="02040503050406030204" pitchFamily="18" charset="0"/>
                          </a:rPr>
                          <m:t>(</m:t>
                        </m:r>
                        <m:r>
                          <a:rPr lang="en-US">
                            <a:latin typeface="Cambria Math" panose="02040503050406030204" pitchFamily="18" charset="0"/>
                          </a:rPr>
                          <m:t>𝒎</m:t>
                        </m:r>
                        <m:r>
                          <a:rPr lang="en-US">
                            <a:latin typeface="Cambria Math" panose="02040503050406030204" pitchFamily="18" charset="0"/>
                          </a:rPr>
                          <m:t>)</m:t>
                        </m:r>
                      </m:e>
                    </m:d>
                  </m:oMath>
                </a14:m>
                <a:endParaRPr lang="en-US" dirty="0"/>
              </a:p>
              <a:p>
                <a:pPr lvl="1"/>
                <a:r>
                  <a:rPr lang="en-US" dirty="0"/>
                  <a:t>Sampling from its probability density function (PDF)</a:t>
                </a:r>
              </a:p>
              <a:p>
                <a:pPr marL="914400" lvl="2" indent="0">
                  <a:buNone/>
                </a:pPr>
                <a:r>
                  <a:rPr lang="en-US" dirty="0"/>
                  <a:t>			</a:t>
                </a:r>
                <a14:m>
                  <m:oMath xmlns:m="http://schemas.openxmlformats.org/officeDocument/2006/math">
                    <m:r>
                      <a:rPr lang="en-US" sz="2000" smtClean="0">
                        <a:solidFill>
                          <a:srgbClr val="C3092B"/>
                        </a:solidFill>
                        <a:latin typeface="Cambria Math" panose="02040503050406030204" pitchFamily="18" charset="0"/>
                      </a:rPr>
                      <m:t>𝜋</m:t>
                    </m:r>
                    <m:d>
                      <m:dPr>
                        <m:ctrlPr>
                          <a:rPr lang="en-US" sz="2000" i="1" smtClean="0">
                            <a:solidFill>
                              <a:srgbClr val="C3092B"/>
                            </a:solidFill>
                            <a:latin typeface="Cambria Math" panose="02040503050406030204" pitchFamily="18" charset="0"/>
                          </a:rPr>
                        </m:ctrlPr>
                      </m:dPr>
                      <m:e>
                        <m:r>
                          <a:rPr lang="en-US" sz="2000" smtClean="0">
                            <a:solidFill>
                              <a:srgbClr val="C3092B"/>
                            </a:solidFill>
                            <a:latin typeface="Cambria Math" panose="02040503050406030204" pitchFamily="18" charset="0"/>
                          </a:rPr>
                          <m:t>𝒎</m:t>
                        </m:r>
                        <m:r>
                          <a:rPr lang="en-US" sz="2000" smtClean="0">
                            <a:solidFill>
                              <a:srgbClr val="C3092B"/>
                            </a:solidFill>
                            <a:latin typeface="Cambria Math" panose="02040503050406030204" pitchFamily="18" charset="0"/>
                          </a:rPr>
                          <m:t>,</m:t>
                        </m:r>
                        <m:r>
                          <a:rPr lang="en-US" sz="2000" smtClean="0">
                            <a:solidFill>
                              <a:srgbClr val="C3092B"/>
                            </a:solidFill>
                            <a:latin typeface="Cambria Math" panose="02040503050406030204" pitchFamily="18" charset="0"/>
                          </a:rPr>
                          <m:t>𝑇</m:t>
                        </m:r>
                      </m:e>
                    </m:d>
                    <m:r>
                      <a:rPr lang="en-US" sz="2000" smtClean="0">
                        <a:solidFill>
                          <a:srgbClr val="C3092B"/>
                        </a:solidFill>
                        <a:latin typeface="Cambria Math" panose="02040503050406030204" pitchFamily="18" charset="0"/>
                      </a:rPr>
                      <m:t>=</m:t>
                    </m:r>
                    <m:sSup>
                      <m:sSupPr>
                        <m:ctrlPr>
                          <a:rPr lang="en-US" sz="2000" i="1" smtClean="0">
                            <a:solidFill>
                              <a:srgbClr val="C3092B"/>
                            </a:solidFill>
                            <a:latin typeface="Cambria Math" panose="02040503050406030204" pitchFamily="18" charset="0"/>
                          </a:rPr>
                        </m:ctrlPr>
                      </m:sSupPr>
                      <m:e>
                        <m:r>
                          <a:rPr lang="en-US" sz="2000" smtClean="0">
                            <a:solidFill>
                              <a:srgbClr val="C3092B"/>
                            </a:solidFill>
                            <a:latin typeface="Cambria Math" panose="02040503050406030204" pitchFamily="18" charset="0"/>
                          </a:rPr>
                          <m:t>𝑒</m:t>
                        </m:r>
                      </m:e>
                      <m:sup>
                        <m:r>
                          <a:rPr lang="en-US" sz="2000" smtClean="0">
                            <a:solidFill>
                              <a:srgbClr val="C3092B"/>
                            </a:solidFill>
                            <a:latin typeface="Cambria Math" panose="02040503050406030204" pitchFamily="18" charset="0"/>
                          </a:rPr>
                          <m:t>−</m:t>
                        </m:r>
                        <m:r>
                          <a:rPr lang="en-US" sz="2000">
                            <a:solidFill>
                              <a:srgbClr val="C3092B"/>
                            </a:solidFill>
                            <a:latin typeface="Cambria Math" panose="02040503050406030204" pitchFamily="18" charset="0"/>
                          </a:rPr>
                          <m:t>𝜙</m:t>
                        </m:r>
                        <m:d>
                          <m:dPr>
                            <m:ctrlPr>
                              <a:rPr lang="en-US" sz="2000" i="1">
                                <a:solidFill>
                                  <a:srgbClr val="C3092B"/>
                                </a:solidFill>
                                <a:latin typeface="Cambria Math" panose="02040503050406030204" pitchFamily="18" charset="0"/>
                              </a:rPr>
                            </m:ctrlPr>
                          </m:dPr>
                          <m:e>
                            <m:r>
                              <a:rPr lang="en-US" sz="2000">
                                <a:solidFill>
                                  <a:srgbClr val="C3092B"/>
                                </a:solidFill>
                                <a:latin typeface="Cambria Math" panose="02040503050406030204" pitchFamily="18" charset="0"/>
                              </a:rPr>
                              <m:t>𝒎</m:t>
                            </m:r>
                          </m:e>
                        </m:d>
                        <m:r>
                          <a:rPr lang="en-US" sz="2000" smtClean="0">
                            <a:solidFill>
                              <a:srgbClr val="C3092B"/>
                            </a:solidFill>
                            <a:latin typeface="Cambria Math" panose="02040503050406030204" pitchFamily="18" charset="0"/>
                          </a:rPr>
                          <m:t>/</m:t>
                        </m:r>
                        <m:r>
                          <a:rPr lang="en-US" sz="2000" smtClean="0">
                            <a:solidFill>
                              <a:srgbClr val="C3092B"/>
                            </a:solidFill>
                            <a:latin typeface="Cambria Math" panose="02040503050406030204" pitchFamily="18" charset="0"/>
                          </a:rPr>
                          <m:t>𝑇</m:t>
                        </m:r>
                      </m:sup>
                    </m:sSup>
                  </m:oMath>
                </a14:m>
                <a:r>
                  <a:rPr lang="en-US" sz="2000" dirty="0">
                    <a:solidFill>
                      <a:srgbClr val="C3092B"/>
                    </a:solidFill>
                  </a:rPr>
                  <a:t> </a:t>
                </a:r>
              </a:p>
              <a:p>
                <a:pPr marL="914400" lvl="2" indent="0">
                  <a:buNone/>
                </a:pPr>
                <a:endParaRPr lang="en-US" sz="2000" dirty="0">
                  <a:solidFill>
                    <a:srgbClr val="C3092B"/>
                  </a:solidFill>
                </a:endParaRPr>
              </a:p>
              <a:p>
                <a:pPr marL="1257300" lvl="2" indent="-342900">
                  <a:buFont typeface="+mj-lt"/>
                  <a:buAutoNum type="arabicPeriod"/>
                </a:pPr>
                <a:r>
                  <a:rPr lang="en-US" dirty="0"/>
                  <a:t>The global minimal of </a:t>
                </a:r>
                <a14:m>
                  <m:oMath xmlns:m="http://schemas.openxmlformats.org/officeDocument/2006/math">
                    <m:r>
                      <a:rPr lang="en-US">
                        <a:latin typeface="Cambria Math" panose="02040503050406030204" pitchFamily="18" charset="0"/>
                      </a:rPr>
                      <m:t>𝜙</m:t>
                    </m:r>
                    <m:d>
                      <m:dPr>
                        <m:ctrlPr>
                          <a:rPr lang="en-US" i="1">
                            <a:latin typeface="Cambria Math" panose="02040503050406030204" pitchFamily="18" charset="0"/>
                          </a:rPr>
                        </m:ctrlPr>
                      </m:dPr>
                      <m:e>
                        <m:r>
                          <a:rPr lang="en-US">
                            <a:latin typeface="Cambria Math" panose="02040503050406030204" pitchFamily="18" charset="0"/>
                          </a:rPr>
                          <m:t>𝒎</m:t>
                        </m:r>
                      </m:e>
                    </m:d>
                  </m:oMath>
                </a14:m>
                <a:r>
                  <a:rPr lang="en-US" dirty="0"/>
                  <a:t> maximize its PDF </a:t>
                </a:r>
                <a14:m>
                  <m:oMath xmlns:m="http://schemas.openxmlformats.org/officeDocument/2006/math">
                    <m:r>
                      <a:rPr lang="en-US" smtClean="0">
                        <a:solidFill>
                          <a:schemeClr val="tx1"/>
                        </a:solidFill>
                        <a:latin typeface="Cambria Math" panose="02040503050406030204" pitchFamily="18" charset="0"/>
                      </a:rPr>
                      <m:t>𝜋</m:t>
                    </m:r>
                    <m:d>
                      <m:dPr>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𝒎</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𝑇</m:t>
                        </m:r>
                      </m:e>
                    </m:d>
                  </m:oMath>
                </a14:m>
                <a:endParaRPr lang="en-US" dirty="0"/>
              </a:p>
            </p:txBody>
          </p:sp>
        </mc:Choice>
        <mc:Fallback xmlns="">
          <p:sp>
            <p:nvSpPr>
              <p:cNvPr id="11" name="Content Placeholder 10">
                <a:extLst>
                  <a:ext uri="{FF2B5EF4-FFF2-40B4-BE49-F238E27FC236}">
                    <a16:creationId xmlns:a16="http://schemas.microsoft.com/office/drawing/2014/main" id="{36FD6E6C-46DE-4446-93A2-33F667E2D3D4}"/>
                  </a:ext>
                </a:extLst>
              </p:cNvPr>
              <p:cNvSpPr>
                <a:spLocks noGrp="1" noRot="1" noChangeAspect="1" noMove="1" noResize="1" noEditPoints="1" noAdjustHandles="1" noChangeArrowheads="1" noChangeShapeType="1" noTextEdit="1"/>
              </p:cNvSpPr>
              <p:nvPr>
                <p:ph idx="1"/>
              </p:nvPr>
            </p:nvSpPr>
            <p:spPr>
              <a:blipFill>
                <a:blip r:embed="rId3"/>
                <a:stretch>
                  <a:fillRect l="-812" t="-2006"/>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DC45ADCE-3C43-4773-9274-0EBF8BA456F2}"/>
              </a:ext>
            </a:extLst>
          </p:cNvPr>
          <p:cNvSpPr>
            <a:spLocks noGrp="1"/>
          </p:cNvSpPr>
          <p:nvPr>
            <p:ph type="sldNum" sz="quarter" idx="12"/>
          </p:nvPr>
        </p:nvSpPr>
        <p:spPr/>
        <p:txBody>
          <a:bodyPr/>
          <a:lstStyle/>
          <a:p>
            <a:fld id="{5DAD2D5A-63D4-4764-812C-7B8BDA2C77FC}" type="slidenum">
              <a:rPr lang="en-US" smtClean="0"/>
              <a:pPr/>
              <a:t>43</a:t>
            </a:fld>
            <a:endParaRPr lang="en-US"/>
          </a:p>
        </p:txBody>
      </p:sp>
      <p:pic>
        <p:nvPicPr>
          <p:cNvPr id="19" name="Picture 18">
            <a:extLst>
              <a:ext uri="{FF2B5EF4-FFF2-40B4-BE49-F238E27FC236}">
                <a16:creationId xmlns:a16="http://schemas.microsoft.com/office/drawing/2014/main" id="{9B2F9006-0F02-4A3C-AF8D-0F32CC58FEA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83652" y="3722370"/>
            <a:ext cx="8486775" cy="2266950"/>
          </a:xfrm>
          <a:prstGeom prst="rect">
            <a:avLst/>
          </a:prstGeom>
        </p:spPr>
      </p:pic>
      <p:pic>
        <p:nvPicPr>
          <p:cNvPr id="21" name="Picture 20">
            <a:extLst>
              <a:ext uri="{FF2B5EF4-FFF2-40B4-BE49-F238E27FC236}">
                <a16:creationId xmlns:a16="http://schemas.microsoft.com/office/drawing/2014/main" id="{E1C98D05-1039-45FF-9007-257E802D46C7}"/>
              </a:ext>
            </a:extLst>
          </p:cNvPr>
          <p:cNvPicPr>
            <a:picLocks noChangeAspect="1"/>
          </p:cNvPicPr>
          <p:nvPr/>
        </p:nvPicPr>
        <p:blipFill>
          <a:blip r:embed="rId5"/>
          <a:stretch>
            <a:fillRect/>
          </a:stretch>
        </p:blipFill>
        <p:spPr>
          <a:xfrm>
            <a:off x="1293177" y="3812858"/>
            <a:ext cx="8477250" cy="2247900"/>
          </a:xfrm>
          <a:prstGeom prst="rect">
            <a:avLst/>
          </a:prstGeom>
        </p:spPr>
      </p:pic>
    </p:spTree>
    <p:extLst>
      <p:ext uri="{BB962C8B-B14F-4D97-AF65-F5344CB8AC3E}">
        <p14:creationId xmlns:p14="http://schemas.microsoft.com/office/powerpoint/2010/main" val="30103350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fade">
                                      <p:cBhvr>
                                        <p:cTn id="11" dur="500"/>
                                        <p:tgtEl>
                                          <p:spTgt spid="11">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xEl>
                                              <p:pRg st="3" end="3"/>
                                            </p:txEl>
                                          </p:spTgt>
                                        </p:tgtEl>
                                        <p:attrNameLst>
                                          <p:attrName>style.visibility</p:attrName>
                                        </p:attrNameLst>
                                      </p:cBhvr>
                                      <p:to>
                                        <p:strVal val="visible"/>
                                      </p:to>
                                    </p:set>
                                    <p:animEffect transition="in" filter="fade">
                                      <p:cBhvr>
                                        <p:cTn id="14" dur="500"/>
                                        <p:tgtEl>
                                          <p:spTgt spid="11">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Effect transition="in" filter="fade">
                                      <p:cBhvr>
                                        <p:cTn id="19" dur="500"/>
                                        <p:tgtEl>
                                          <p:spTgt spid="11">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1CC0B-C9FB-45B0-8D73-67B902E77A99}"/>
              </a:ext>
            </a:extLst>
          </p:cNvPr>
          <p:cNvSpPr>
            <a:spLocks noGrp="1"/>
          </p:cNvSpPr>
          <p:nvPr>
            <p:ph type="title"/>
          </p:nvPr>
        </p:nvSpPr>
        <p:spPr/>
        <p:txBody>
          <a:bodyPr/>
          <a:lstStyle/>
          <a:p>
            <a:r>
              <a:rPr lang="en-US" dirty="0"/>
              <a:t>From the view of energy:</a:t>
            </a:r>
            <a:br>
              <a:rPr lang="en-US" dirty="0"/>
            </a:br>
            <a:r>
              <a:rPr lang="en-US" dirty="0"/>
              <a:t>Tempering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C51520-D96E-4389-8507-B9A46A32C9F1}"/>
                  </a:ext>
                </a:extLst>
              </p:cNvPr>
              <p:cNvSpPr>
                <a:spLocks noGrp="1"/>
              </p:cNvSpPr>
              <p:nvPr>
                <p:ph idx="1"/>
              </p:nvPr>
            </p:nvSpPr>
            <p:spPr/>
            <p:txBody>
              <a:bodyPr>
                <a:normAutofit/>
              </a:bodyPr>
              <a:lstStyle/>
              <a:p>
                <a:r>
                  <a:rPr lang="en-US" sz="2000" dirty="0"/>
                  <a:t>Tempering rescales the optimization function</a:t>
                </a:r>
              </a:p>
              <a:p>
                <a:pPr lvl="1"/>
                <a14:m>
                  <m:oMath xmlns:m="http://schemas.openxmlformats.org/officeDocument/2006/math">
                    <m:r>
                      <a:rPr lang="en-US" sz="1600" b="0" i="1" smtClean="0">
                        <a:latin typeface="Cambria Math" panose="02040503050406030204" pitchFamily="18" charset="0"/>
                      </a:rPr>
                      <m:t>𝑇</m:t>
                    </m:r>
                    <m:r>
                      <a:rPr lang="en-US" sz="1600" b="0" i="1" smtClean="0">
                        <a:latin typeface="Cambria Math" panose="02040503050406030204" pitchFamily="18" charset="0"/>
                      </a:rPr>
                      <m:t>=1</m:t>
                    </m:r>
                  </m:oMath>
                </a14:m>
                <a:r>
                  <a:rPr lang="en-US" sz="1600" dirty="0"/>
                  <a:t>: the target PDF</a:t>
                </a:r>
              </a:p>
              <a:p>
                <a:pPr lvl="1"/>
                <a14:m>
                  <m:oMath xmlns:m="http://schemas.openxmlformats.org/officeDocument/2006/math">
                    <m:r>
                      <a:rPr lang="en-US" sz="1600" i="1">
                        <a:latin typeface="Cambria Math" panose="02040503050406030204" pitchFamily="18" charset="0"/>
                      </a:rPr>
                      <m:t>𝑇</m:t>
                    </m:r>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0</m:t>
                    </m:r>
                    <m:r>
                      <a:rPr lang="en-US" sz="1600" b="0" i="0" smtClean="0">
                        <a:latin typeface="Cambria Math" panose="02040503050406030204" pitchFamily="18" charset="0"/>
                        <a:ea typeface="Cambria Math" panose="02040503050406030204" pitchFamily="18" charset="0"/>
                      </a:rPr>
                      <m:t>:</m:t>
                    </m:r>
                  </m:oMath>
                </a14:m>
                <a:r>
                  <a:rPr lang="en-US" sz="1600" dirty="0"/>
                  <a:t> a delta function at maxima </a:t>
                </a:r>
                <a14:m>
                  <m:oMath xmlns:m="http://schemas.openxmlformats.org/officeDocument/2006/math">
                    <m:r>
                      <m:rPr>
                        <m:sty m:val="p"/>
                      </m:rPr>
                      <a:rPr lang="el-GR" sz="1600" i="1">
                        <a:latin typeface="Cambria Math" panose="02040503050406030204" pitchFamily="18" charset="0"/>
                        <a:ea typeface="Cambria Math" panose="02040503050406030204" pitchFamily="18" charset="0"/>
                      </a:rPr>
                      <m:t>δ</m:t>
                    </m:r>
                    <m:r>
                      <a:rPr lang="en-US" sz="1600" i="1">
                        <a:latin typeface="Cambria Math" panose="02040503050406030204" pitchFamily="18" charset="0"/>
                        <a:ea typeface="Cambria Math" panose="02040503050406030204" pitchFamily="18" charset="0"/>
                      </a:rPr>
                      <m:t>(</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𝑚</m:t>
                        </m:r>
                      </m:e>
                      <m:sup>
                        <m:r>
                          <a:rPr lang="en-US" sz="1600" i="1">
                            <a:latin typeface="Cambria Math" panose="02040503050406030204" pitchFamily="18" charset="0"/>
                            <a:ea typeface="Cambria Math" panose="02040503050406030204" pitchFamily="18" charset="0"/>
                          </a:rPr>
                          <m:t>∗</m:t>
                        </m:r>
                      </m:sup>
                    </m:sSup>
                    <m:r>
                      <a:rPr lang="en-US" sz="1600" i="1">
                        <a:latin typeface="Cambria Math" panose="02040503050406030204" pitchFamily="18" charset="0"/>
                        <a:ea typeface="Cambria Math" panose="02040503050406030204" pitchFamily="18" charset="0"/>
                      </a:rPr>
                      <m:t>)</m:t>
                    </m:r>
                  </m:oMath>
                </a14:m>
                <a:endParaRPr lang="en-US" sz="1600" dirty="0"/>
              </a:p>
              <a:p>
                <a:pPr lvl="1"/>
                <a14:m>
                  <m:oMath xmlns:m="http://schemas.openxmlformats.org/officeDocument/2006/math">
                    <m:r>
                      <a:rPr lang="en-US" sz="1600" i="1">
                        <a:latin typeface="Cambria Math" panose="02040503050406030204" pitchFamily="18" charset="0"/>
                      </a:rPr>
                      <m:t>𝑇</m:t>
                    </m:r>
                    <m:r>
                      <a:rPr lang="en-US" sz="1600" i="1">
                        <a:latin typeface="Cambria Math" panose="02040503050406030204" pitchFamily="18" charset="0"/>
                        <a:ea typeface="Cambria Math" panose="02040503050406030204" pitchFamily="18" charset="0"/>
                      </a:rPr>
                      <m:t>→</m:t>
                    </m:r>
                    <m:r>
                      <a:rPr lang="en-US" sz="1600" i="1" smtClean="0">
                        <a:latin typeface="Cambria Math" panose="02040503050406030204" pitchFamily="18" charset="0"/>
                        <a:ea typeface="Cambria Math" panose="02040503050406030204" pitchFamily="18" charset="0"/>
                      </a:rPr>
                      <m:t>∞</m:t>
                    </m:r>
                    <m:r>
                      <a:rPr lang="en-US" sz="1600">
                        <a:latin typeface="Cambria Math" panose="02040503050406030204" pitchFamily="18" charset="0"/>
                        <a:ea typeface="Cambria Math" panose="02040503050406030204" pitchFamily="18" charset="0"/>
                      </a:rPr>
                      <m:t>:</m:t>
                    </m:r>
                  </m:oMath>
                </a14:m>
                <a:r>
                  <a:rPr lang="en-US" sz="1600" dirty="0"/>
                  <a:t> a uniform PDF (flat)</a:t>
                </a:r>
              </a:p>
              <a:p>
                <a:r>
                  <a:rPr lang="en-US" sz="2000" dirty="0"/>
                  <a:t>As temperature raising, the shape of </a:t>
                </a:r>
                <a14:m>
                  <m:oMath xmlns:m="http://schemas.openxmlformats.org/officeDocument/2006/math">
                    <m:r>
                      <a:rPr lang="en-US" sz="2000" smtClean="0">
                        <a:solidFill>
                          <a:schemeClr val="tx1"/>
                        </a:solidFill>
                        <a:latin typeface="Cambria Math" panose="02040503050406030204" pitchFamily="18" charset="0"/>
                      </a:rPr>
                      <m:t>𝜋</m:t>
                    </m:r>
                    <m:d>
                      <m:dPr>
                        <m:ctrlPr>
                          <a:rPr lang="en-US" sz="2000" i="1">
                            <a:solidFill>
                              <a:schemeClr val="tx1"/>
                            </a:solidFill>
                            <a:latin typeface="Cambria Math" panose="02040503050406030204" pitchFamily="18" charset="0"/>
                          </a:rPr>
                        </m:ctrlPr>
                      </m:dPr>
                      <m:e>
                        <m:r>
                          <a:rPr lang="en-US" sz="2000">
                            <a:solidFill>
                              <a:schemeClr val="tx1"/>
                            </a:solidFill>
                            <a:latin typeface="Cambria Math" panose="02040503050406030204" pitchFamily="18" charset="0"/>
                          </a:rPr>
                          <m:t>𝒎</m:t>
                        </m:r>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𝑇</m:t>
                        </m:r>
                      </m:e>
                    </m:d>
                  </m:oMath>
                </a14:m>
                <a:r>
                  <a:rPr lang="en-US" sz="2000" dirty="0"/>
                  <a:t> becomes flatter</a:t>
                </a:r>
              </a:p>
              <a:p>
                <a:r>
                  <a:rPr lang="en-US" sz="2000" dirty="0">
                    <a:solidFill>
                      <a:srgbClr val="C3092B"/>
                    </a:solidFill>
                  </a:rPr>
                  <a:t>Temperature controls the prominence of local and global optima</a:t>
                </a:r>
              </a:p>
              <a:p>
                <a:endParaRPr lang="en-US" sz="2000" dirty="0"/>
              </a:p>
              <a:p>
                <a:r>
                  <a:rPr lang="en-US" sz="2000" dirty="0"/>
                  <a:t>Tempering in Bayesian posterior</a:t>
                </a:r>
              </a:p>
              <a:p>
                <a:pPr marL="457200" lvl="1" indent="0">
                  <a:buNone/>
                </a:pPr>
                <a:r>
                  <a:rPr lang="en-US" sz="1600" dirty="0"/>
                  <a:t>	</a:t>
                </a:r>
                <a14:m>
                  <m:oMath xmlns:m="http://schemas.openxmlformats.org/officeDocument/2006/math">
                    <m:r>
                      <a:rPr lang="en-US" sz="2000" smtClean="0">
                        <a:solidFill>
                          <a:srgbClr val="C3092B"/>
                        </a:solidFill>
                        <a:latin typeface="Cambria Math" panose="02040503050406030204" pitchFamily="18" charset="0"/>
                      </a:rPr>
                      <m:t>𝜋</m:t>
                    </m:r>
                    <m:d>
                      <m:dPr>
                        <m:ctrlPr>
                          <a:rPr lang="en-US" sz="2000" i="1">
                            <a:solidFill>
                              <a:srgbClr val="C3092B"/>
                            </a:solidFill>
                            <a:latin typeface="Cambria Math" panose="02040503050406030204" pitchFamily="18" charset="0"/>
                          </a:rPr>
                        </m:ctrlPr>
                      </m:dPr>
                      <m:e>
                        <m:r>
                          <a:rPr lang="en-US" sz="2000">
                            <a:solidFill>
                              <a:srgbClr val="C3092B"/>
                            </a:solidFill>
                            <a:latin typeface="Cambria Math" panose="02040503050406030204" pitchFamily="18" charset="0"/>
                          </a:rPr>
                          <m:t>𝒎</m:t>
                        </m:r>
                        <m:r>
                          <a:rPr lang="en-US" sz="2000">
                            <a:solidFill>
                              <a:srgbClr val="C3092B"/>
                            </a:solidFill>
                            <a:latin typeface="Cambria Math" panose="02040503050406030204" pitchFamily="18" charset="0"/>
                          </a:rPr>
                          <m:t>,</m:t>
                        </m:r>
                        <m:r>
                          <a:rPr lang="en-US" sz="2000">
                            <a:solidFill>
                              <a:srgbClr val="C3092B"/>
                            </a:solidFill>
                            <a:latin typeface="Cambria Math" panose="02040503050406030204" pitchFamily="18" charset="0"/>
                          </a:rPr>
                          <m:t>𝑇</m:t>
                        </m:r>
                      </m:e>
                    </m:d>
                    <m:r>
                      <a:rPr lang="en-US" sz="2000" i="1">
                        <a:solidFill>
                          <a:srgbClr val="C3092B"/>
                        </a:solidFill>
                        <a:latin typeface="Cambria Math" panose="02040503050406030204" pitchFamily="18" charset="0"/>
                      </a:rPr>
                      <m:t>=</m:t>
                    </m:r>
                    <m:sSup>
                      <m:sSupPr>
                        <m:ctrlPr>
                          <a:rPr lang="en-US" sz="2000" i="1">
                            <a:solidFill>
                              <a:srgbClr val="C3092B"/>
                            </a:solidFill>
                            <a:latin typeface="Cambria Math" panose="02040503050406030204" pitchFamily="18" charset="0"/>
                          </a:rPr>
                        </m:ctrlPr>
                      </m:sSupPr>
                      <m:e>
                        <m:r>
                          <a:rPr lang="en-US" sz="2000" i="1">
                            <a:solidFill>
                              <a:srgbClr val="C3092B"/>
                            </a:solidFill>
                            <a:latin typeface="Cambria Math" panose="02040503050406030204" pitchFamily="18" charset="0"/>
                          </a:rPr>
                          <m:t>𝑐</m:t>
                        </m:r>
                      </m:e>
                      <m:sup>
                        <m:r>
                          <a:rPr lang="en-US" sz="2000" i="1">
                            <a:solidFill>
                              <a:srgbClr val="C3092B"/>
                            </a:solidFill>
                            <a:latin typeface="Cambria Math" panose="02040503050406030204" pitchFamily="18" charset="0"/>
                          </a:rPr>
                          <m:t>−1</m:t>
                        </m:r>
                      </m:sup>
                    </m:sSup>
                    <m:sSup>
                      <m:sSupPr>
                        <m:ctrlPr>
                          <a:rPr lang="en-US" sz="2000" i="1">
                            <a:solidFill>
                              <a:srgbClr val="C3092B"/>
                            </a:solidFill>
                            <a:latin typeface="Cambria Math" panose="02040503050406030204" pitchFamily="18" charset="0"/>
                          </a:rPr>
                        </m:ctrlPr>
                      </m:sSupPr>
                      <m:e>
                        <m:r>
                          <a:rPr lang="en-US" sz="2000" i="1">
                            <a:solidFill>
                              <a:srgbClr val="C3092B"/>
                            </a:solidFill>
                            <a:latin typeface="Cambria Math" panose="02040503050406030204" pitchFamily="18" charset="0"/>
                          </a:rPr>
                          <m:t>𝑃</m:t>
                        </m:r>
                        <m:r>
                          <a:rPr lang="en-US" sz="2000" i="1">
                            <a:solidFill>
                              <a:srgbClr val="C3092B"/>
                            </a:solidFill>
                            <a:latin typeface="Cambria Math" panose="02040503050406030204" pitchFamily="18" charset="0"/>
                          </a:rPr>
                          <m:t>(</m:t>
                        </m:r>
                        <m:r>
                          <a:rPr lang="en-US" sz="2000" b="1" i="1">
                            <a:solidFill>
                              <a:srgbClr val="C3092B"/>
                            </a:solidFill>
                            <a:latin typeface="Cambria Math" panose="02040503050406030204" pitchFamily="18" charset="0"/>
                          </a:rPr>
                          <m:t>𝒅</m:t>
                        </m:r>
                        <m:r>
                          <a:rPr lang="en-US" sz="2000" i="1">
                            <a:solidFill>
                              <a:srgbClr val="C3092B"/>
                            </a:solidFill>
                            <a:latin typeface="Cambria Math" panose="02040503050406030204" pitchFamily="18" charset="0"/>
                          </a:rPr>
                          <m:t>|</m:t>
                        </m:r>
                        <m:r>
                          <a:rPr lang="en-US" sz="2000" b="1" i="1">
                            <a:solidFill>
                              <a:srgbClr val="C3092B"/>
                            </a:solidFill>
                            <a:latin typeface="Cambria Math" panose="02040503050406030204" pitchFamily="18" charset="0"/>
                          </a:rPr>
                          <m:t>𝒎</m:t>
                        </m:r>
                        <m:r>
                          <a:rPr lang="en-US" sz="2000" i="1">
                            <a:solidFill>
                              <a:srgbClr val="C3092B"/>
                            </a:solidFill>
                            <a:latin typeface="Cambria Math" panose="02040503050406030204" pitchFamily="18" charset="0"/>
                          </a:rPr>
                          <m:t>)</m:t>
                        </m:r>
                      </m:e>
                      <m:sup>
                        <m:r>
                          <a:rPr lang="en-US" sz="2000" i="1">
                            <a:solidFill>
                              <a:srgbClr val="C3092B"/>
                            </a:solidFill>
                            <a:latin typeface="Cambria Math" panose="02040503050406030204" pitchFamily="18" charset="0"/>
                          </a:rPr>
                          <m:t>1/</m:t>
                        </m:r>
                        <m:r>
                          <a:rPr lang="en-US" sz="2000" i="1">
                            <a:solidFill>
                              <a:srgbClr val="C3092B"/>
                            </a:solidFill>
                            <a:latin typeface="Cambria Math" panose="02040503050406030204" pitchFamily="18" charset="0"/>
                          </a:rPr>
                          <m:t>𝑇</m:t>
                        </m:r>
                      </m:sup>
                    </m:sSup>
                    <m:r>
                      <a:rPr lang="en-US" sz="2000" i="1">
                        <a:solidFill>
                          <a:srgbClr val="C3092B"/>
                        </a:solidFill>
                        <a:latin typeface="Cambria Math" panose="02040503050406030204" pitchFamily="18" charset="0"/>
                      </a:rPr>
                      <m:t>𝑃</m:t>
                    </m:r>
                    <m:r>
                      <a:rPr lang="en-US" sz="2000" i="1">
                        <a:solidFill>
                          <a:srgbClr val="C3092B"/>
                        </a:solidFill>
                        <a:latin typeface="Cambria Math" panose="02040503050406030204" pitchFamily="18" charset="0"/>
                      </a:rPr>
                      <m:t>(</m:t>
                    </m:r>
                    <m:r>
                      <a:rPr lang="en-US" sz="2000" b="1" i="1">
                        <a:solidFill>
                          <a:srgbClr val="C3092B"/>
                        </a:solidFill>
                        <a:latin typeface="Cambria Math" panose="02040503050406030204" pitchFamily="18" charset="0"/>
                      </a:rPr>
                      <m:t>𝒎</m:t>
                    </m:r>
                    <m:r>
                      <a:rPr lang="en-US" sz="2000" i="1">
                        <a:solidFill>
                          <a:srgbClr val="C3092B"/>
                        </a:solidFill>
                        <a:latin typeface="Cambria Math" panose="02040503050406030204" pitchFamily="18" charset="0"/>
                      </a:rPr>
                      <m:t>)</m:t>
                    </m:r>
                  </m:oMath>
                </a14:m>
                <a:r>
                  <a:rPr lang="en-US" sz="2000" dirty="0">
                    <a:solidFill>
                      <a:srgbClr val="C3092B"/>
                    </a:solidFill>
                  </a:rPr>
                  <a:t> </a:t>
                </a:r>
                <a:endParaRPr lang="en-US" sz="1600" dirty="0"/>
              </a:p>
            </p:txBody>
          </p:sp>
        </mc:Choice>
        <mc:Fallback xmlns="">
          <p:sp>
            <p:nvSpPr>
              <p:cNvPr id="3" name="Content Placeholder 2">
                <a:extLst>
                  <a:ext uri="{FF2B5EF4-FFF2-40B4-BE49-F238E27FC236}">
                    <a16:creationId xmlns:a16="http://schemas.microsoft.com/office/drawing/2014/main" id="{09C51520-D96E-4389-8507-B9A46A32C9F1}"/>
                  </a:ext>
                </a:extLst>
              </p:cNvPr>
              <p:cNvSpPr>
                <a:spLocks noGrp="1" noRot="1" noChangeAspect="1" noMove="1" noResize="1" noEditPoints="1" noAdjustHandles="1" noChangeArrowheads="1" noChangeShapeType="1" noTextEdit="1"/>
              </p:cNvSpPr>
              <p:nvPr>
                <p:ph idx="1"/>
              </p:nvPr>
            </p:nvSpPr>
            <p:spPr>
              <a:blipFill>
                <a:blip r:embed="rId3"/>
                <a:stretch>
                  <a:fillRect l="-997" t="-127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80CC66BD-F702-46B6-81F3-6FC28E59A14A}"/>
              </a:ext>
            </a:extLst>
          </p:cNvPr>
          <p:cNvSpPr>
            <a:spLocks noGrp="1"/>
          </p:cNvSpPr>
          <p:nvPr>
            <p:ph type="dt" sz="half" idx="10"/>
          </p:nvPr>
        </p:nvSpPr>
        <p:spPr/>
        <p:txBody>
          <a:bodyPr/>
          <a:lstStyle/>
          <a:p>
            <a:fld id="{EF939D52-8722-4EC7-A4CB-6C9B1DEBB01F}" type="datetime1">
              <a:rPr lang="en-US" smtClean="0"/>
              <a:t>9/22/2019</a:t>
            </a:fld>
            <a:endParaRPr lang="en-US"/>
          </a:p>
        </p:txBody>
      </p:sp>
      <p:sp>
        <p:nvSpPr>
          <p:cNvPr id="5" name="Slide Number Placeholder 4">
            <a:extLst>
              <a:ext uri="{FF2B5EF4-FFF2-40B4-BE49-F238E27FC236}">
                <a16:creationId xmlns:a16="http://schemas.microsoft.com/office/drawing/2014/main" id="{35B52DFB-8459-4EDB-A9D1-5AFB7FD6B6D4}"/>
              </a:ext>
            </a:extLst>
          </p:cNvPr>
          <p:cNvSpPr>
            <a:spLocks noGrp="1"/>
          </p:cNvSpPr>
          <p:nvPr>
            <p:ph type="sldNum" sz="quarter" idx="12"/>
          </p:nvPr>
        </p:nvSpPr>
        <p:spPr/>
        <p:txBody>
          <a:bodyPr/>
          <a:lstStyle/>
          <a:p>
            <a:fld id="{5DAD2D5A-63D4-4764-812C-7B8BDA2C77FC}" type="slidenum">
              <a:rPr lang="en-US" smtClean="0"/>
              <a:t>44</a:t>
            </a:fld>
            <a:endParaRPr lang="en-US"/>
          </a:p>
        </p:txBody>
      </p:sp>
      <p:pic>
        <p:nvPicPr>
          <p:cNvPr id="7" name="Picture 6">
            <a:extLst>
              <a:ext uri="{FF2B5EF4-FFF2-40B4-BE49-F238E27FC236}">
                <a16:creationId xmlns:a16="http://schemas.microsoft.com/office/drawing/2014/main" id="{89E3D961-6617-4E28-AADB-09C0DB7B5484}"/>
              </a:ext>
            </a:extLst>
          </p:cNvPr>
          <p:cNvPicPr>
            <a:picLocks noChangeAspect="1"/>
          </p:cNvPicPr>
          <p:nvPr/>
        </p:nvPicPr>
        <p:blipFill>
          <a:blip r:embed="rId4"/>
          <a:stretch>
            <a:fillRect/>
          </a:stretch>
        </p:blipFill>
        <p:spPr>
          <a:xfrm>
            <a:off x="132080" y="2057400"/>
            <a:ext cx="5262731" cy="3537903"/>
          </a:xfrm>
          <a:prstGeom prst="rect">
            <a:avLst/>
          </a:prstGeom>
          <a:ln>
            <a:noFill/>
          </a:ln>
          <a:effectLst>
            <a:softEdge rad="112500"/>
          </a:effectLst>
        </p:spPr>
      </p:pic>
      <p:sp>
        <p:nvSpPr>
          <p:cNvPr id="10" name="TextBox 9">
            <a:extLst>
              <a:ext uri="{FF2B5EF4-FFF2-40B4-BE49-F238E27FC236}">
                <a16:creationId xmlns:a16="http://schemas.microsoft.com/office/drawing/2014/main" id="{7F29919B-BF00-4540-BC51-5EFAA2DB0338}"/>
              </a:ext>
            </a:extLst>
          </p:cNvPr>
          <p:cNvSpPr txBox="1"/>
          <p:nvPr/>
        </p:nvSpPr>
        <p:spPr>
          <a:xfrm>
            <a:off x="1591870" y="5595303"/>
            <a:ext cx="2343150" cy="369332"/>
          </a:xfrm>
          <a:prstGeom prst="rect">
            <a:avLst/>
          </a:prstGeom>
          <a:noFill/>
        </p:spPr>
        <p:txBody>
          <a:bodyPr wrap="square" rtlCol="0">
            <a:spAutoFit/>
          </a:bodyPr>
          <a:lstStyle/>
          <a:p>
            <a:r>
              <a:rPr lang="en-US" dirty="0">
                <a:solidFill>
                  <a:srgbClr val="C3092B"/>
                </a:solidFill>
              </a:rPr>
              <a:t>A bimodal distribution</a:t>
            </a:r>
          </a:p>
        </p:txBody>
      </p:sp>
    </p:spTree>
    <p:extLst>
      <p:ext uri="{BB962C8B-B14F-4D97-AF65-F5344CB8AC3E}">
        <p14:creationId xmlns:p14="http://schemas.microsoft.com/office/powerpoint/2010/main" val="243021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195316-384B-4234-AD70-349A175FDED8}"/>
              </a:ext>
            </a:extLst>
          </p:cNvPr>
          <p:cNvSpPr>
            <a:spLocks noGrp="1"/>
          </p:cNvSpPr>
          <p:nvPr>
            <p:ph type="title"/>
          </p:nvPr>
        </p:nvSpPr>
        <p:spPr/>
        <p:txBody>
          <a:bodyPr/>
          <a:lstStyle/>
          <a:p>
            <a:r>
              <a:rPr lang="en-US" dirty="0"/>
              <a:t>Parallel tempering</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0F6BA508-7F7F-4162-AB1D-801D6581966E}"/>
                  </a:ext>
                </a:extLst>
              </p:cNvPr>
              <p:cNvSpPr>
                <a:spLocks noGrp="1"/>
              </p:cNvSpPr>
              <p:nvPr>
                <p:ph idx="1"/>
              </p:nvPr>
            </p:nvSpPr>
            <p:spPr/>
            <p:txBody>
              <a:bodyPr/>
              <a:lstStyle/>
              <a:p>
                <a:r>
                  <a:rPr lang="en-US" dirty="0"/>
                  <a:t>Replica exchange MCMC</a:t>
                </a:r>
              </a:p>
              <a:p>
                <a:pPr lvl="1"/>
                <a:r>
                  <a:rPr lang="en-US" dirty="0"/>
                  <a:t>Multiple chains run in indifferent temperatures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𝑁</m:t>
                        </m:r>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𝑁</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rPr>
                      <m:t>)</m:t>
                    </m:r>
                  </m:oMath>
                </a14:m>
                <a:endParaRPr lang="en-US" dirty="0"/>
              </a:p>
              <a:p>
                <a:pPr lvl="1"/>
                <a:r>
                  <a:rPr lang="en-US" dirty="0"/>
                  <a:t>The chain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r>
                      <a:rPr lang="en-US" b="0" i="1" smtClean="0">
                        <a:latin typeface="Cambria Math" panose="02040503050406030204" pitchFamily="18" charset="0"/>
                      </a:rPr>
                      <m:t>=1</m:t>
                    </m:r>
                  </m:oMath>
                </a14:m>
                <a:r>
                  <a:rPr lang="en-US" dirty="0"/>
                  <a:t> samples the target distribution</a:t>
                </a:r>
              </a:p>
              <a:p>
                <a:pPr lvl="1"/>
                <a:r>
                  <a:rPr lang="en-US" dirty="0"/>
                  <a:t>Two randomly chosen states swap at each iteration</a:t>
                </a:r>
              </a:p>
            </p:txBody>
          </p:sp>
        </mc:Choice>
        <mc:Fallback xmlns="">
          <p:sp>
            <p:nvSpPr>
              <p:cNvPr id="8" name="Content Placeholder 7">
                <a:extLst>
                  <a:ext uri="{FF2B5EF4-FFF2-40B4-BE49-F238E27FC236}">
                    <a16:creationId xmlns:a16="http://schemas.microsoft.com/office/drawing/2014/main" id="{0F6BA508-7F7F-4162-AB1D-801D6581966E}"/>
                  </a:ext>
                </a:extLst>
              </p:cNvPr>
              <p:cNvSpPr>
                <a:spLocks noGrp="1" noRot="1" noChangeAspect="1" noMove="1" noResize="1" noEditPoints="1" noAdjustHandles="1" noChangeArrowheads="1" noChangeShapeType="1" noTextEdit="1"/>
              </p:cNvSpPr>
              <p:nvPr>
                <p:ph idx="1"/>
              </p:nvPr>
            </p:nvSpPr>
            <p:spPr>
              <a:xfrm>
                <a:off x="838200" y="1737360"/>
                <a:ext cx="10515600" cy="1579880"/>
              </a:xfrm>
              <a:blipFill>
                <a:blip r:embed="rId3"/>
                <a:stretch>
                  <a:fillRect l="-812" t="-5405"/>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5568DEEA-9420-4C88-BAAF-B466B389689F}"/>
              </a:ext>
            </a:extLst>
          </p:cNvPr>
          <p:cNvSpPr>
            <a:spLocks noGrp="1"/>
          </p:cNvSpPr>
          <p:nvPr>
            <p:ph type="dt" sz="half" idx="10"/>
          </p:nvPr>
        </p:nvSpPr>
        <p:spPr/>
        <p:txBody>
          <a:bodyPr/>
          <a:lstStyle/>
          <a:p>
            <a:fld id="{41D91849-9389-4854-8A55-40E5B7E9C9E2}" type="datetime1">
              <a:rPr lang="en-US" smtClean="0"/>
              <a:t>9/22/2019</a:t>
            </a:fld>
            <a:endParaRPr lang="en-US"/>
          </a:p>
        </p:txBody>
      </p:sp>
      <p:sp>
        <p:nvSpPr>
          <p:cNvPr id="6" name="Slide Number Placeholder 5">
            <a:extLst>
              <a:ext uri="{FF2B5EF4-FFF2-40B4-BE49-F238E27FC236}">
                <a16:creationId xmlns:a16="http://schemas.microsoft.com/office/drawing/2014/main" id="{A4A41F57-3A42-4C60-8D7A-CE8304252E2D}"/>
              </a:ext>
            </a:extLst>
          </p:cNvPr>
          <p:cNvSpPr>
            <a:spLocks noGrp="1"/>
          </p:cNvSpPr>
          <p:nvPr>
            <p:ph type="sldNum" sz="quarter" idx="12"/>
          </p:nvPr>
        </p:nvSpPr>
        <p:spPr/>
        <p:txBody>
          <a:bodyPr/>
          <a:lstStyle/>
          <a:p>
            <a:fld id="{5DAD2D5A-63D4-4764-812C-7B8BDA2C77FC}" type="slidenum">
              <a:rPr lang="en-US" smtClean="0"/>
              <a:t>45</a:t>
            </a:fld>
            <a:endParaRPr lang="en-US"/>
          </a:p>
        </p:txBody>
      </p:sp>
      <p:pic>
        <p:nvPicPr>
          <p:cNvPr id="10" name="Picture 9">
            <a:extLst>
              <a:ext uri="{FF2B5EF4-FFF2-40B4-BE49-F238E27FC236}">
                <a16:creationId xmlns:a16="http://schemas.microsoft.com/office/drawing/2014/main" id="{7CCB3B09-50D5-4F17-B910-C7497EAC4DF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57720" y="2676573"/>
            <a:ext cx="3667760" cy="3437674"/>
          </a:xfrm>
          <a:prstGeom prst="rect">
            <a:avLst/>
          </a:prstGeom>
        </p:spPr>
      </p:pic>
      <p:sp>
        <p:nvSpPr>
          <p:cNvPr id="11" name="Content Placeholder 7">
            <a:extLst>
              <a:ext uri="{FF2B5EF4-FFF2-40B4-BE49-F238E27FC236}">
                <a16:creationId xmlns:a16="http://schemas.microsoft.com/office/drawing/2014/main" id="{CF64C609-9302-48D7-B5B2-8016047005EF}"/>
              </a:ext>
            </a:extLst>
          </p:cNvPr>
          <p:cNvSpPr txBox="1">
            <a:spLocks/>
          </p:cNvSpPr>
          <p:nvPr/>
        </p:nvSpPr>
        <p:spPr>
          <a:xfrm>
            <a:off x="838200" y="2943273"/>
            <a:ext cx="6207760" cy="31070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a:p>
          <a:p>
            <a:r>
              <a:rPr lang="en-US" dirty="0"/>
              <a:t>Advantage</a:t>
            </a:r>
          </a:p>
          <a:p>
            <a:pPr lvl="1"/>
            <a:r>
              <a:rPr lang="en-US" dirty="0"/>
              <a:t>The states at higher temperatures have higher chance to jump out from high correlated regions</a:t>
            </a:r>
          </a:p>
          <a:p>
            <a:pPr lvl="1"/>
            <a:endParaRPr lang="en-US" dirty="0"/>
          </a:p>
          <a:p>
            <a:r>
              <a:rPr lang="en-US" dirty="0">
                <a:solidFill>
                  <a:srgbClr val="7B1423"/>
                </a:solidFill>
              </a:rPr>
              <a:t>How to ensure the detailed balance? </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191BDA06-4C31-41F0-A00C-00DA3376C027}"/>
                  </a:ext>
                </a:extLst>
              </p:cNvPr>
              <p:cNvSpPr/>
              <p:nvPr/>
            </p:nvSpPr>
            <p:spPr>
              <a:xfrm>
                <a:off x="1139770" y="5163196"/>
                <a:ext cx="4883260" cy="8261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solidFill>
                            <a:srgbClr val="C3092B"/>
                          </a:solidFill>
                          <a:latin typeface="Cambria Math" panose="02040503050406030204" pitchFamily="18" charset="0"/>
                        </a:rPr>
                        <m:t>𝒜</m:t>
                      </m:r>
                      <m:d>
                        <m:dPr>
                          <m:ctrlPr>
                            <a:rPr lang="en-US" i="1">
                              <a:solidFill>
                                <a:srgbClr val="C3092B"/>
                              </a:solidFill>
                              <a:latin typeface="Cambria Math" panose="02040503050406030204" pitchFamily="18" charset="0"/>
                            </a:rPr>
                          </m:ctrlPr>
                        </m:dPr>
                        <m:e>
                          <m:r>
                            <a:rPr lang="en-US" i="1">
                              <a:solidFill>
                                <a:srgbClr val="C3092B"/>
                              </a:solidFill>
                              <a:latin typeface="Cambria Math" panose="02040503050406030204" pitchFamily="18" charset="0"/>
                            </a:rPr>
                            <m:t>𝑖</m:t>
                          </m:r>
                          <m:r>
                            <a:rPr lang="en-US">
                              <a:solidFill>
                                <a:srgbClr val="C3092B"/>
                              </a:solidFill>
                              <a:latin typeface="Cambria Math" panose="02040503050406030204" pitchFamily="18" charset="0"/>
                            </a:rPr>
                            <m:t>,</m:t>
                          </m:r>
                          <m:r>
                            <a:rPr lang="en-US" i="1">
                              <a:solidFill>
                                <a:srgbClr val="C3092B"/>
                              </a:solidFill>
                              <a:latin typeface="Cambria Math" panose="02040503050406030204" pitchFamily="18" charset="0"/>
                            </a:rPr>
                            <m:t>𝑗</m:t>
                          </m:r>
                          <m:r>
                            <a:rPr lang="en-US" i="1">
                              <a:solidFill>
                                <a:srgbClr val="C3092B"/>
                              </a:solidFill>
                              <a:latin typeface="Cambria Math" panose="02040503050406030204" pitchFamily="18" charset="0"/>
                            </a:rPr>
                            <m:t> </m:t>
                          </m:r>
                        </m:e>
                      </m:d>
                      <m:r>
                        <a:rPr lang="en-US">
                          <a:solidFill>
                            <a:srgbClr val="C3092B"/>
                          </a:solidFill>
                          <a:latin typeface="Cambria Math" panose="02040503050406030204" pitchFamily="18" charset="0"/>
                        </a:rPr>
                        <m:t>=</m:t>
                      </m:r>
                      <m:func>
                        <m:funcPr>
                          <m:ctrlPr>
                            <a:rPr lang="en-US" i="1">
                              <a:solidFill>
                                <a:srgbClr val="C3092B"/>
                              </a:solidFill>
                              <a:latin typeface="Cambria Math" panose="02040503050406030204" pitchFamily="18" charset="0"/>
                            </a:rPr>
                          </m:ctrlPr>
                        </m:funcPr>
                        <m:fName>
                          <m:r>
                            <m:rPr>
                              <m:sty m:val="p"/>
                            </m:rPr>
                            <a:rPr lang="en-US">
                              <a:solidFill>
                                <a:srgbClr val="C3092B"/>
                              </a:solidFill>
                              <a:latin typeface="Cambria Math" panose="02040503050406030204" pitchFamily="18" charset="0"/>
                            </a:rPr>
                            <m:t>min</m:t>
                          </m:r>
                        </m:fName>
                        <m:e>
                          <m:d>
                            <m:dPr>
                              <m:begChr m:val="{"/>
                              <m:endChr m:val="}"/>
                              <m:ctrlPr>
                                <a:rPr lang="en-US" i="1">
                                  <a:solidFill>
                                    <a:srgbClr val="C3092B"/>
                                  </a:solidFill>
                                  <a:latin typeface="Cambria Math" panose="02040503050406030204" pitchFamily="18" charset="0"/>
                                </a:rPr>
                              </m:ctrlPr>
                            </m:dPr>
                            <m:e>
                              <m:r>
                                <a:rPr lang="en-US">
                                  <a:solidFill>
                                    <a:srgbClr val="C3092B"/>
                                  </a:solidFill>
                                  <a:latin typeface="Cambria Math" panose="02040503050406030204" pitchFamily="18" charset="0"/>
                                </a:rPr>
                                <m:t>1,</m:t>
                              </m:r>
                              <m:sSup>
                                <m:sSupPr>
                                  <m:ctrlPr>
                                    <a:rPr lang="en-US" b="1" i="1">
                                      <a:solidFill>
                                        <a:srgbClr val="C3092B"/>
                                      </a:solidFill>
                                      <a:latin typeface="Cambria Math" panose="02040503050406030204" pitchFamily="18" charset="0"/>
                                    </a:rPr>
                                  </m:ctrlPr>
                                </m:sSupPr>
                                <m:e>
                                  <m:d>
                                    <m:dPr>
                                      <m:begChr m:val="["/>
                                      <m:endChr m:val="]"/>
                                      <m:ctrlPr>
                                        <a:rPr lang="en-US" b="1" i="1">
                                          <a:solidFill>
                                            <a:srgbClr val="C3092B"/>
                                          </a:solidFill>
                                          <a:latin typeface="Cambria Math" panose="02040503050406030204" pitchFamily="18" charset="0"/>
                                        </a:rPr>
                                      </m:ctrlPr>
                                    </m:dPr>
                                    <m:e>
                                      <m:f>
                                        <m:fPr>
                                          <m:ctrlPr>
                                            <a:rPr lang="en-US" b="1" i="1">
                                              <a:solidFill>
                                                <a:srgbClr val="C3092B"/>
                                              </a:solidFill>
                                              <a:latin typeface="Cambria Math" panose="02040503050406030204" pitchFamily="18" charset="0"/>
                                            </a:rPr>
                                          </m:ctrlPr>
                                        </m:fPr>
                                        <m:num>
                                          <m:r>
                                            <a:rPr lang="en-US" i="1">
                                              <a:solidFill>
                                                <a:srgbClr val="C3092B"/>
                                              </a:solidFill>
                                              <a:latin typeface="Cambria Math" panose="02040503050406030204" pitchFamily="18" charset="0"/>
                                              <a:ea typeface="Cambria Math" panose="02040503050406030204" pitchFamily="18" charset="0"/>
                                            </a:rPr>
                                            <m:t>𝑃</m:t>
                                          </m:r>
                                          <m:r>
                                            <a:rPr lang="en-US" i="1">
                                              <a:solidFill>
                                                <a:srgbClr val="C3092B"/>
                                              </a:solidFill>
                                              <a:latin typeface="Cambria Math" panose="02040503050406030204" pitchFamily="18" charset="0"/>
                                              <a:ea typeface="Cambria Math" panose="02040503050406030204" pitchFamily="18" charset="0"/>
                                            </a:rPr>
                                            <m:t>(</m:t>
                                          </m:r>
                                          <m:sSub>
                                            <m:sSubPr>
                                              <m:ctrlPr>
                                                <a:rPr lang="en-US" i="1">
                                                  <a:solidFill>
                                                    <a:srgbClr val="C3092B"/>
                                                  </a:solidFill>
                                                  <a:latin typeface="Cambria Math" panose="02040503050406030204" pitchFamily="18" charset="0"/>
                                                  <a:ea typeface="Cambria Math" panose="02040503050406030204" pitchFamily="18" charset="0"/>
                                                </a:rPr>
                                              </m:ctrlPr>
                                            </m:sSubPr>
                                            <m:e>
                                              <m:r>
                                                <a:rPr lang="en-US" b="1" i="1">
                                                  <a:solidFill>
                                                    <a:srgbClr val="C3092B"/>
                                                  </a:solidFill>
                                                  <a:latin typeface="Cambria Math" panose="02040503050406030204" pitchFamily="18" charset="0"/>
                                                  <a:ea typeface="Cambria Math" panose="02040503050406030204" pitchFamily="18" charset="0"/>
                                                </a:rPr>
                                                <m:t>𝒎</m:t>
                                              </m:r>
                                            </m:e>
                                            <m:sub>
                                              <m:r>
                                                <a:rPr lang="en-US" i="1">
                                                  <a:solidFill>
                                                    <a:srgbClr val="C3092B"/>
                                                  </a:solidFill>
                                                  <a:latin typeface="Cambria Math" panose="02040503050406030204" pitchFamily="18" charset="0"/>
                                                  <a:ea typeface="Cambria Math" panose="02040503050406030204" pitchFamily="18" charset="0"/>
                                                </a:rPr>
                                                <m:t>𝑗</m:t>
                                              </m:r>
                                            </m:sub>
                                          </m:sSub>
                                          <m:r>
                                            <a:rPr lang="en-US" i="1">
                                              <a:solidFill>
                                                <a:srgbClr val="C3092B"/>
                                              </a:solidFill>
                                              <a:latin typeface="Cambria Math" panose="02040503050406030204" pitchFamily="18" charset="0"/>
                                              <a:ea typeface="Cambria Math" panose="02040503050406030204" pitchFamily="18" charset="0"/>
                                            </a:rPr>
                                            <m:t>|</m:t>
                                          </m:r>
                                          <m:r>
                                            <a:rPr lang="en-US" b="1" i="1">
                                              <a:solidFill>
                                                <a:srgbClr val="C3092B"/>
                                              </a:solidFill>
                                              <a:latin typeface="Cambria Math" panose="02040503050406030204" pitchFamily="18" charset="0"/>
                                              <a:ea typeface="Cambria Math" panose="02040503050406030204" pitchFamily="18" charset="0"/>
                                            </a:rPr>
                                            <m:t>𝒅</m:t>
                                          </m:r>
                                          <m:r>
                                            <a:rPr lang="en-US" i="1">
                                              <a:solidFill>
                                                <a:srgbClr val="C3092B"/>
                                              </a:solidFill>
                                              <a:latin typeface="Cambria Math" panose="02040503050406030204" pitchFamily="18" charset="0"/>
                                              <a:ea typeface="Cambria Math" panose="02040503050406030204" pitchFamily="18" charset="0"/>
                                            </a:rPr>
                                            <m:t>)</m:t>
                                          </m:r>
                                        </m:num>
                                        <m:den>
                                          <m:r>
                                            <a:rPr lang="en-US" i="1">
                                              <a:solidFill>
                                                <a:srgbClr val="C3092B"/>
                                              </a:solidFill>
                                              <a:latin typeface="Cambria Math" panose="02040503050406030204" pitchFamily="18" charset="0"/>
                                              <a:ea typeface="Cambria Math" panose="02040503050406030204" pitchFamily="18" charset="0"/>
                                            </a:rPr>
                                            <m:t>𝑃</m:t>
                                          </m:r>
                                          <m:r>
                                            <a:rPr lang="en-US" i="1">
                                              <a:solidFill>
                                                <a:srgbClr val="C3092B"/>
                                              </a:solidFill>
                                              <a:latin typeface="Cambria Math" panose="02040503050406030204" pitchFamily="18" charset="0"/>
                                              <a:ea typeface="Cambria Math" panose="02040503050406030204" pitchFamily="18" charset="0"/>
                                            </a:rPr>
                                            <m:t>(</m:t>
                                          </m:r>
                                          <m:sSub>
                                            <m:sSubPr>
                                              <m:ctrlPr>
                                                <a:rPr lang="en-US" i="1">
                                                  <a:solidFill>
                                                    <a:srgbClr val="C3092B"/>
                                                  </a:solidFill>
                                                  <a:latin typeface="Cambria Math" panose="02040503050406030204" pitchFamily="18" charset="0"/>
                                                  <a:ea typeface="Cambria Math" panose="02040503050406030204" pitchFamily="18" charset="0"/>
                                                </a:rPr>
                                              </m:ctrlPr>
                                            </m:sSubPr>
                                            <m:e>
                                              <m:r>
                                                <a:rPr lang="en-US" b="1" i="1">
                                                  <a:solidFill>
                                                    <a:srgbClr val="C3092B"/>
                                                  </a:solidFill>
                                                  <a:latin typeface="Cambria Math" panose="02040503050406030204" pitchFamily="18" charset="0"/>
                                                  <a:ea typeface="Cambria Math" panose="02040503050406030204" pitchFamily="18" charset="0"/>
                                                </a:rPr>
                                                <m:t>𝒎</m:t>
                                              </m:r>
                                            </m:e>
                                            <m:sub>
                                              <m:r>
                                                <a:rPr lang="en-US" i="1">
                                                  <a:solidFill>
                                                    <a:srgbClr val="C3092B"/>
                                                  </a:solidFill>
                                                  <a:latin typeface="Cambria Math" panose="02040503050406030204" pitchFamily="18" charset="0"/>
                                                  <a:ea typeface="Cambria Math" panose="02040503050406030204" pitchFamily="18" charset="0"/>
                                                </a:rPr>
                                                <m:t>𝑖</m:t>
                                              </m:r>
                                            </m:sub>
                                          </m:sSub>
                                          <m:r>
                                            <a:rPr lang="en-US" i="1">
                                              <a:solidFill>
                                                <a:srgbClr val="C3092B"/>
                                              </a:solidFill>
                                              <a:latin typeface="Cambria Math" panose="02040503050406030204" pitchFamily="18" charset="0"/>
                                              <a:ea typeface="Cambria Math" panose="02040503050406030204" pitchFamily="18" charset="0"/>
                                            </a:rPr>
                                            <m:t>|</m:t>
                                          </m:r>
                                          <m:r>
                                            <a:rPr lang="en-US" b="1" i="1">
                                              <a:solidFill>
                                                <a:srgbClr val="C3092B"/>
                                              </a:solidFill>
                                              <a:latin typeface="Cambria Math" panose="02040503050406030204" pitchFamily="18" charset="0"/>
                                              <a:ea typeface="Cambria Math" panose="02040503050406030204" pitchFamily="18" charset="0"/>
                                            </a:rPr>
                                            <m:t>𝒅</m:t>
                                          </m:r>
                                          <m:r>
                                            <a:rPr lang="en-US" i="1">
                                              <a:solidFill>
                                                <a:srgbClr val="C3092B"/>
                                              </a:solidFill>
                                              <a:latin typeface="Cambria Math" panose="02040503050406030204" pitchFamily="18" charset="0"/>
                                              <a:ea typeface="Cambria Math" panose="02040503050406030204" pitchFamily="18" charset="0"/>
                                            </a:rPr>
                                            <m:t>)</m:t>
                                          </m:r>
                                        </m:den>
                                      </m:f>
                                    </m:e>
                                  </m:d>
                                </m:e>
                                <m:sup>
                                  <m:r>
                                    <a:rPr lang="en-US" i="1">
                                      <a:solidFill>
                                        <a:srgbClr val="C3092B"/>
                                      </a:solidFill>
                                      <a:latin typeface="Cambria Math" panose="02040503050406030204" pitchFamily="18" charset="0"/>
                                      <a:ea typeface="Cambria Math" panose="02040503050406030204" pitchFamily="18" charset="0"/>
                                    </a:rPr>
                                    <m:t>1/</m:t>
                                  </m:r>
                                  <m:sSub>
                                    <m:sSubPr>
                                      <m:ctrlPr>
                                        <a:rPr lang="en-US" i="1">
                                          <a:solidFill>
                                            <a:srgbClr val="C3092B"/>
                                          </a:solidFill>
                                          <a:latin typeface="Cambria Math" panose="02040503050406030204" pitchFamily="18" charset="0"/>
                                          <a:ea typeface="Cambria Math" panose="02040503050406030204" pitchFamily="18" charset="0"/>
                                        </a:rPr>
                                      </m:ctrlPr>
                                    </m:sSubPr>
                                    <m:e>
                                      <m:r>
                                        <a:rPr lang="en-US" i="1">
                                          <a:solidFill>
                                            <a:srgbClr val="C3092B"/>
                                          </a:solidFill>
                                          <a:latin typeface="Cambria Math" panose="02040503050406030204" pitchFamily="18" charset="0"/>
                                          <a:ea typeface="Cambria Math" panose="02040503050406030204" pitchFamily="18" charset="0"/>
                                        </a:rPr>
                                        <m:t>𝑇</m:t>
                                      </m:r>
                                    </m:e>
                                    <m:sub>
                                      <m:r>
                                        <a:rPr lang="en-US" i="1">
                                          <a:solidFill>
                                            <a:srgbClr val="C3092B"/>
                                          </a:solidFill>
                                          <a:latin typeface="Cambria Math" panose="02040503050406030204" pitchFamily="18" charset="0"/>
                                          <a:ea typeface="Cambria Math" panose="02040503050406030204" pitchFamily="18" charset="0"/>
                                        </a:rPr>
                                        <m:t>𝑖</m:t>
                                      </m:r>
                                    </m:sub>
                                  </m:sSub>
                                </m:sup>
                              </m:sSup>
                              <m:sSup>
                                <m:sSupPr>
                                  <m:ctrlPr>
                                    <a:rPr lang="en-US" b="1" i="1">
                                      <a:solidFill>
                                        <a:srgbClr val="C3092B"/>
                                      </a:solidFill>
                                      <a:latin typeface="Cambria Math" panose="02040503050406030204" pitchFamily="18" charset="0"/>
                                    </a:rPr>
                                  </m:ctrlPr>
                                </m:sSupPr>
                                <m:e>
                                  <m:d>
                                    <m:dPr>
                                      <m:begChr m:val="["/>
                                      <m:endChr m:val="]"/>
                                      <m:ctrlPr>
                                        <a:rPr lang="en-US" b="1" i="1">
                                          <a:solidFill>
                                            <a:srgbClr val="C3092B"/>
                                          </a:solidFill>
                                          <a:latin typeface="Cambria Math" panose="02040503050406030204" pitchFamily="18" charset="0"/>
                                        </a:rPr>
                                      </m:ctrlPr>
                                    </m:dPr>
                                    <m:e>
                                      <m:f>
                                        <m:fPr>
                                          <m:ctrlPr>
                                            <a:rPr lang="en-US" b="1" i="1">
                                              <a:solidFill>
                                                <a:srgbClr val="C3092B"/>
                                              </a:solidFill>
                                              <a:latin typeface="Cambria Math" panose="02040503050406030204" pitchFamily="18" charset="0"/>
                                            </a:rPr>
                                          </m:ctrlPr>
                                        </m:fPr>
                                        <m:num>
                                          <m:r>
                                            <a:rPr lang="en-US" i="1">
                                              <a:solidFill>
                                                <a:srgbClr val="C3092B"/>
                                              </a:solidFill>
                                              <a:latin typeface="Cambria Math" panose="02040503050406030204" pitchFamily="18" charset="0"/>
                                              <a:ea typeface="Cambria Math" panose="02040503050406030204" pitchFamily="18" charset="0"/>
                                            </a:rPr>
                                            <m:t>𝑃</m:t>
                                          </m:r>
                                          <m:r>
                                            <a:rPr lang="en-US" i="1">
                                              <a:solidFill>
                                                <a:srgbClr val="C3092B"/>
                                              </a:solidFill>
                                              <a:latin typeface="Cambria Math" panose="02040503050406030204" pitchFamily="18" charset="0"/>
                                              <a:ea typeface="Cambria Math" panose="02040503050406030204" pitchFamily="18" charset="0"/>
                                            </a:rPr>
                                            <m:t>(</m:t>
                                          </m:r>
                                          <m:sSub>
                                            <m:sSubPr>
                                              <m:ctrlPr>
                                                <a:rPr lang="en-US" i="1">
                                                  <a:solidFill>
                                                    <a:srgbClr val="C3092B"/>
                                                  </a:solidFill>
                                                  <a:latin typeface="Cambria Math" panose="02040503050406030204" pitchFamily="18" charset="0"/>
                                                  <a:ea typeface="Cambria Math" panose="02040503050406030204" pitchFamily="18" charset="0"/>
                                                </a:rPr>
                                              </m:ctrlPr>
                                            </m:sSubPr>
                                            <m:e>
                                              <m:r>
                                                <a:rPr lang="en-US" b="1" i="1">
                                                  <a:solidFill>
                                                    <a:srgbClr val="C3092B"/>
                                                  </a:solidFill>
                                                  <a:latin typeface="Cambria Math" panose="02040503050406030204" pitchFamily="18" charset="0"/>
                                                  <a:ea typeface="Cambria Math" panose="02040503050406030204" pitchFamily="18" charset="0"/>
                                                </a:rPr>
                                                <m:t>𝒎</m:t>
                                              </m:r>
                                            </m:e>
                                            <m:sub>
                                              <m:r>
                                                <a:rPr lang="en-US" i="1">
                                                  <a:solidFill>
                                                    <a:srgbClr val="C3092B"/>
                                                  </a:solidFill>
                                                  <a:latin typeface="Cambria Math" panose="02040503050406030204" pitchFamily="18" charset="0"/>
                                                  <a:ea typeface="Cambria Math" panose="02040503050406030204" pitchFamily="18" charset="0"/>
                                                </a:rPr>
                                                <m:t>𝑖</m:t>
                                              </m:r>
                                            </m:sub>
                                          </m:sSub>
                                          <m:r>
                                            <a:rPr lang="en-US" i="1">
                                              <a:solidFill>
                                                <a:srgbClr val="C3092B"/>
                                              </a:solidFill>
                                              <a:latin typeface="Cambria Math" panose="02040503050406030204" pitchFamily="18" charset="0"/>
                                              <a:ea typeface="Cambria Math" panose="02040503050406030204" pitchFamily="18" charset="0"/>
                                            </a:rPr>
                                            <m:t>|</m:t>
                                          </m:r>
                                          <m:r>
                                            <a:rPr lang="en-US" b="1" i="1">
                                              <a:solidFill>
                                                <a:srgbClr val="C3092B"/>
                                              </a:solidFill>
                                              <a:latin typeface="Cambria Math" panose="02040503050406030204" pitchFamily="18" charset="0"/>
                                              <a:ea typeface="Cambria Math" panose="02040503050406030204" pitchFamily="18" charset="0"/>
                                            </a:rPr>
                                            <m:t>𝒅</m:t>
                                          </m:r>
                                          <m:r>
                                            <a:rPr lang="en-US" i="1">
                                              <a:solidFill>
                                                <a:srgbClr val="C3092B"/>
                                              </a:solidFill>
                                              <a:latin typeface="Cambria Math" panose="02040503050406030204" pitchFamily="18" charset="0"/>
                                              <a:ea typeface="Cambria Math" panose="02040503050406030204" pitchFamily="18" charset="0"/>
                                            </a:rPr>
                                            <m:t>)</m:t>
                                          </m:r>
                                        </m:num>
                                        <m:den>
                                          <m:r>
                                            <a:rPr lang="en-US" i="1">
                                              <a:solidFill>
                                                <a:srgbClr val="C3092B"/>
                                              </a:solidFill>
                                              <a:latin typeface="Cambria Math" panose="02040503050406030204" pitchFamily="18" charset="0"/>
                                              <a:ea typeface="Cambria Math" panose="02040503050406030204" pitchFamily="18" charset="0"/>
                                            </a:rPr>
                                            <m:t>𝑃</m:t>
                                          </m:r>
                                          <m:r>
                                            <a:rPr lang="en-US" i="1">
                                              <a:solidFill>
                                                <a:srgbClr val="C3092B"/>
                                              </a:solidFill>
                                              <a:latin typeface="Cambria Math" panose="02040503050406030204" pitchFamily="18" charset="0"/>
                                              <a:ea typeface="Cambria Math" panose="02040503050406030204" pitchFamily="18" charset="0"/>
                                            </a:rPr>
                                            <m:t>(</m:t>
                                          </m:r>
                                          <m:sSub>
                                            <m:sSubPr>
                                              <m:ctrlPr>
                                                <a:rPr lang="en-US" i="1">
                                                  <a:solidFill>
                                                    <a:srgbClr val="C3092B"/>
                                                  </a:solidFill>
                                                  <a:latin typeface="Cambria Math" panose="02040503050406030204" pitchFamily="18" charset="0"/>
                                                  <a:ea typeface="Cambria Math" panose="02040503050406030204" pitchFamily="18" charset="0"/>
                                                </a:rPr>
                                              </m:ctrlPr>
                                            </m:sSubPr>
                                            <m:e>
                                              <m:r>
                                                <a:rPr lang="en-US" b="1" i="1">
                                                  <a:solidFill>
                                                    <a:srgbClr val="C3092B"/>
                                                  </a:solidFill>
                                                  <a:latin typeface="Cambria Math" panose="02040503050406030204" pitchFamily="18" charset="0"/>
                                                  <a:ea typeface="Cambria Math" panose="02040503050406030204" pitchFamily="18" charset="0"/>
                                                </a:rPr>
                                                <m:t>𝒎</m:t>
                                              </m:r>
                                            </m:e>
                                            <m:sub>
                                              <m:r>
                                                <a:rPr lang="en-US" i="1">
                                                  <a:solidFill>
                                                    <a:srgbClr val="C3092B"/>
                                                  </a:solidFill>
                                                  <a:latin typeface="Cambria Math" panose="02040503050406030204" pitchFamily="18" charset="0"/>
                                                  <a:ea typeface="Cambria Math" panose="02040503050406030204" pitchFamily="18" charset="0"/>
                                                </a:rPr>
                                                <m:t>𝑗</m:t>
                                              </m:r>
                                            </m:sub>
                                          </m:sSub>
                                          <m:r>
                                            <a:rPr lang="en-US" i="1">
                                              <a:solidFill>
                                                <a:srgbClr val="C3092B"/>
                                              </a:solidFill>
                                              <a:latin typeface="Cambria Math" panose="02040503050406030204" pitchFamily="18" charset="0"/>
                                              <a:ea typeface="Cambria Math" panose="02040503050406030204" pitchFamily="18" charset="0"/>
                                            </a:rPr>
                                            <m:t>|</m:t>
                                          </m:r>
                                          <m:r>
                                            <a:rPr lang="en-US" b="1" i="1">
                                              <a:solidFill>
                                                <a:srgbClr val="C3092B"/>
                                              </a:solidFill>
                                              <a:latin typeface="Cambria Math" panose="02040503050406030204" pitchFamily="18" charset="0"/>
                                              <a:ea typeface="Cambria Math" panose="02040503050406030204" pitchFamily="18" charset="0"/>
                                            </a:rPr>
                                            <m:t>𝒅</m:t>
                                          </m:r>
                                          <m:r>
                                            <a:rPr lang="en-US" i="1">
                                              <a:solidFill>
                                                <a:srgbClr val="C3092B"/>
                                              </a:solidFill>
                                              <a:latin typeface="Cambria Math" panose="02040503050406030204" pitchFamily="18" charset="0"/>
                                              <a:ea typeface="Cambria Math" panose="02040503050406030204" pitchFamily="18" charset="0"/>
                                            </a:rPr>
                                            <m:t>)</m:t>
                                          </m:r>
                                        </m:den>
                                      </m:f>
                                    </m:e>
                                  </m:d>
                                </m:e>
                                <m:sup>
                                  <m:r>
                                    <a:rPr lang="en-US" i="1">
                                      <a:solidFill>
                                        <a:srgbClr val="C3092B"/>
                                      </a:solidFill>
                                      <a:latin typeface="Cambria Math" panose="02040503050406030204" pitchFamily="18" charset="0"/>
                                      <a:ea typeface="Cambria Math" panose="02040503050406030204" pitchFamily="18" charset="0"/>
                                    </a:rPr>
                                    <m:t>1/</m:t>
                                  </m:r>
                                  <m:sSub>
                                    <m:sSubPr>
                                      <m:ctrlPr>
                                        <a:rPr lang="en-US" i="1">
                                          <a:solidFill>
                                            <a:srgbClr val="C3092B"/>
                                          </a:solidFill>
                                          <a:latin typeface="Cambria Math" panose="02040503050406030204" pitchFamily="18" charset="0"/>
                                          <a:ea typeface="Cambria Math" panose="02040503050406030204" pitchFamily="18" charset="0"/>
                                        </a:rPr>
                                      </m:ctrlPr>
                                    </m:sSubPr>
                                    <m:e>
                                      <m:r>
                                        <a:rPr lang="en-US" i="1">
                                          <a:solidFill>
                                            <a:srgbClr val="C3092B"/>
                                          </a:solidFill>
                                          <a:latin typeface="Cambria Math" panose="02040503050406030204" pitchFamily="18" charset="0"/>
                                          <a:ea typeface="Cambria Math" panose="02040503050406030204" pitchFamily="18" charset="0"/>
                                        </a:rPr>
                                        <m:t>𝑇</m:t>
                                      </m:r>
                                    </m:e>
                                    <m:sub>
                                      <m:r>
                                        <a:rPr lang="en-US" i="1">
                                          <a:solidFill>
                                            <a:srgbClr val="C3092B"/>
                                          </a:solidFill>
                                          <a:latin typeface="Cambria Math" panose="02040503050406030204" pitchFamily="18" charset="0"/>
                                          <a:ea typeface="Cambria Math" panose="02040503050406030204" pitchFamily="18" charset="0"/>
                                        </a:rPr>
                                        <m:t>𝑗</m:t>
                                      </m:r>
                                    </m:sub>
                                  </m:sSub>
                                </m:sup>
                              </m:sSup>
                            </m:e>
                          </m:d>
                        </m:e>
                      </m:func>
                    </m:oMath>
                  </m:oMathPara>
                </a14:m>
                <a:endParaRPr lang="en-US" dirty="0">
                  <a:solidFill>
                    <a:srgbClr val="C3092B"/>
                  </a:solidFill>
                </a:endParaRPr>
              </a:p>
            </p:txBody>
          </p:sp>
        </mc:Choice>
        <mc:Fallback xmlns="">
          <p:sp>
            <p:nvSpPr>
              <p:cNvPr id="2" name="Rectangle 1">
                <a:extLst>
                  <a:ext uri="{FF2B5EF4-FFF2-40B4-BE49-F238E27FC236}">
                    <a16:creationId xmlns:a16="http://schemas.microsoft.com/office/drawing/2014/main" id="{191BDA06-4C31-41F0-A00C-00DA3376C027}"/>
                  </a:ext>
                </a:extLst>
              </p:cNvPr>
              <p:cNvSpPr>
                <a:spLocks noRot="1" noChangeAspect="1" noMove="1" noResize="1" noEditPoints="1" noAdjustHandles="1" noChangeArrowheads="1" noChangeShapeType="1" noTextEdit="1"/>
              </p:cNvSpPr>
              <p:nvPr/>
            </p:nvSpPr>
            <p:spPr>
              <a:xfrm>
                <a:off x="1139770" y="5163196"/>
                <a:ext cx="4883260" cy="826124"/>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9847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500"/>
                                        <p:tgtEl>
                                          <p:spTgt spid="11">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fade">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4C1FE-8266-4292-93F5-11818F327FAC}"/>
              </a:ext>
            </a:extLst>
          </p:cNvPr>
          <p:cNvSpPr>
            <a:spLocks noGrp="1"/>
          </p:cNvSpPr>
          <p:nvPr>
            <p:ph type="title"/>
          </p:nvPr>
        </p:nvSpPr>
        <p:spPr/>
        <p:txBody>
          <a:bodyPr/>
          <a:lstStyle/>
          <a:p>
            <a:r>
              <a:rPr lang="en-US" dirty="0"/>
              <a:t>SDAR A3 model – </a:t>
            </a:r>
            <a:r>
              <a:rPr lang="en-US" altLang="zh-CN" dirty="0"/>
              <a:t>151 logging points</a:t>
            </a:r>
            <a:endParaRPr lang="en-US" dirty="0"/>
          </a:p>
        </p:txBody>
      </p:sp>
      <p:pic>
        <p:nvPicPr>
          <p:cNvPr id="5" name="Content Placeholder 4">
            <a:extLst>
              <a:ext uri="{FF2B5EF4-FFF2-40B4-BE49-F238E27FC236}">
                <a16:creationId xmlns:a16="http://schemas.microsoft.com/office/drawing/2014/main" id="{24558681-4F7D-4465-B305-AB8EA9B2F759}"/>
              </a:ext>
            </a:extLst>
          </p:cNvPr>
          <p:cNvPicPr>
            <a:picLocks noGrp="1" noChangeAspect="1"/>
          </p:cNvPicPr>
          <p:nvPr>
            <p:ph idx="1"/>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1742"/>
          <a:stretch/>
        </p:blipFill>
        <p:spPr>
          <a:xfrm>
            <a:off x="0" y="1255711"/>
            <a:ext cx="12191999" cy="2243139"/>
          </a:xfrm>
        </p:spPr>
      </p:pic>
      <p:sp>
        <p:nvSpPr>
          <p:cNvPr id="6" name="TextBox 5">
            <a:extLst>
              <a:ext uri="{FF2B5EF4-FFF2-40B4-BE49-F238E27FC236}">
                <a16:creationId xmlns:a16="http://schemas.microsoft.com/office/drawing/2014/main" id="{10126856-0E6C-4A96-9795-9EB500AB1357}"/>
              </a:ext>
            </a:extLst>
          </p:cNvPr>
          <p:cNvSpPr txBox="1"/>
          <p:nvPr/>
        </p:nvSpPr>
        <p:spPr>
          <a:xfrm>
            <a:off x="6384320" y="1612433"/>
            <a:ext cx="4133851" cy="400110"/>
          </a:xfrm>
          <a:prstGeom prst="rect">
            <a:avLst/>
          </a:prstGeom>
          <a:noFill/>
        </p:spPr>
        <p:txBody>
          <a:bodyPr wrap="square" rtlCol="0">
            <a:spAutoFit/>
          </a:bodyPr>
          <a:lstStyle/>
          <a:p>
            <a:r>
              <a:rPr lang="en-US" sz="2000" dirty="0">
                <a:solidFill>
                  <a:srgbClr val="FF0000"/>
                </a:solidFill>
              </a:rPr>
              <a:t>8k</a:t>
            </a:r>
            <a:r>
              <a:rPr lang="en-US" sz="2000" dirty="0"/>
              <a:t> iterations and </a:t>
            </a:r>
            <a:r>
              <a:rPr lang="en-US" sz="2000" dirty="0">
                <a:solidFill>
                  <a:srgbClr val="FF0000"/>
                </a:solidFill>
              </a:rPr>
              <a:t>40s</a:t>
            </a:r>
            <a:r>
              <a:rPr lang="en-US" sz="2000" dirty="0"/>
              <a:t> each point</a:t>
            </a:r>
          </a:p>
        </p:txBody>
      </p:sp>
      <p:pic>
        <p:nvPicPr>
          <p:cNvPr id="7" name="Content Placeholder 4">
            <a:extLst>
              <a:ext uri="{FF2B5EF4-FFF2-40B4-BE49-F238E27FC236}">
                <a16:creationId xmlns:a16="http://schemas.microsoft.com/office/drawing/2014/main" id="{DA9C73C9-19C5-4E70-A6F2-09A98B8F3AD2}"/>
              </a:ext>
            </a:extLst>
          </p:cNvPr>
          <p:cNvPicPr>
            <a:picLocks/>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848" r="14394" b="10223"/>
          <a:stretch/>
        </p:blipFill>
        <p:spPr>
          <a:xfrm>
            <a:off x="11436351" y="1435608"/>
            <a:ext cx="635000" cy="2063242"/>
          </a:xfrm>
          <a:prstGeom prst="rect">
            <a:avLst/>
          </a:prstGeom>
        </p:spPr>
      </p:pic>
      <p:pic>
        <p:nvPicPr>
          <p:cNvPr id="8" name="Content Placeholder 4">
            <a:extLst>
              <a:ext uri="{FF2B5EF4-FFF2-40B4-BE49-F238E27FC236}">
                <a16:creationId xmlns:a16="http://schemas.microsoft.com/office/drawing/2014/main" id="{82532166-4D50-4FE5-9BC3-E386604853D0}"/>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1556"/>
          <a:stretch/>
        </p:blipFill>
        <p:spPr>
          <a:xfrm>
            <a:off x="0" y="3429000"/>
            <a:ext cx="12191997" cy="2660650"/>
          </a:xfrm>
          <a:prstGeom prst="rect">
            <a:avLst/>
          </a:prstGeom>
        </p:spPr>
      </p:pic>
      <p:pic>
        <p:nvPicPr>
          <p:cNvPr id="9" name="Content Placeholder 4">
            <a:extLst>
              <a:ext uri="{FF2B5EF4-FFF2-40B4-BE49-F238E27FC236}">
                <a16:creationId xmlns:a16="http://schemas.microsoft.com/office/drawing/2014/main" id="{86BD4556-CE70-42D9-99B3-CFDB0FED1961}"/>
              </a:ext>
            </a:extLst>
          </p:cNvPr>
          <p:cNvPicPr>
            <a:picLocks/>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0818"/>
          <a:stretch/>
        </p:blipFill>
        <p:spPr>
          <a:xfrm>
            <a:off x="11353799" y="3447821"/>
            <a:ext cx="838199" cy="2508480"/>
          </a:xfrm>
          <a:prstGeom prst="rect">
            <a:avLst/>
          </a:prstGeom>
        </p:spPr>
      </p:pic>
      <p:sp>
        <p:nvSpPr>
          <p:cNvPr id="10" name="Rectangle 9">
            <a:extLst>
              <a:ext uri="{FF2B5EF4-FFF2-40B4-BE49-F238E27FC236}">
                <a16:creationId xmlns:a16="http://schemas.microsoft.com/office/drawing/2014/main" id="{4D3433EC-7325-4622-A68D-5F0D2BF1C8FC}"/>
              </a:ext>
            </a:extLst>
          </p:cNvPr>
          <p:cNvSpPr/>
          <p:nvPr/>
        </p:nvSpPr>
        <p:spPr>
          <a:xfrm>
            <a:off x="6808183" y="3544270"/>
            <a:ext cx="3709988" cy="369332"/>
          </a:xfrm>
          <a:prstGeom prst="rect">
            <a:avLst/>
          </a:prstGeom>
        </p:spPr>
        <p:txBody>
          <a:bodyPr wrap="square">
            <a:spAutoFit/>
          </a:bodyPr>
          <a:lstStyle/>
          <a:p>
            <a:r>
              <a:rPr lang="en-US" dirty="0">
                <a:solidFill>
                  <a:srgbClr val="FF0000"/>
                </a:solidFill>
              </a:rPr>
              <a:t>8k</a:t>
            </a:r>
            <a:r>
              <a:rPr lang="en-US" dirty="0"/>
              <a:t> iterations and </a:t>
            </a:r>
            <a:r>
              <a:rPr lang="en-US" altLang="zh-CN" dirty="0">
                <a:solidFill>
                  <a:srgbClr val="FF0000"/>
                </a:solidFill>
              </a:rPr>
              <a:t>50</a:t>
            </a:r>
            <a:r>
              <a:rPr lang="en-US" dirty="0">
                <a:solidFill>
                  <a:srgbClr val="FF0000"/>
                </a:solidFill>
              </a:rPr>
              <a:t>s</a:t>
            </a:r>
            <a:r>
              <a:rPr lang="en-US" dirty="0"/>
              <a:t> each point</a:t>
            </a:r>
          </a:p>
        </p:txBody>
      </p:sp>
      <p:sp>
        <p:nvSpPr>
          <p:cNvPr id="11" name="Oval 10">
            <a:extLst>
              <a:ext uri="{FF2B5EF4-FFF2-40B4-BE49-F238E27FC236}">
                <a16:creationId xmlns:a16="http://schemas.microsoft.com/office/drawing/2014/main" id="{49343424-A066-4156-A525-335E0AB386FD}"/>
              </a:ext>
            </a:extLst>
          </p:cNvPr>
          <p:cNvSpPr/>
          <p:nvPr/>
        </p:nvSpPr>
        <p:spPr>
          <a:xfrm>
            <a:off x="6591481" y="1969154"/>
            <a:ext cx="272869" cy="389189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F836080-5AC6-404F-9B2D-B13DC0A2C939}"/>
              </a:ext>
            </a:extLst>
          </p:cNvPr>
          <p:cNvSpPr txBox="1"/>
          <p:nvPr/>
        </p:nvSpPr>
        <p:spPr>
          <a:xfrm>
            <a:off x="1924050" y="2925000"/>
            <a:ext cx="2247900" cy="400110"/>
          </a:xfrm>
          <a:prstGeom prst="rect">
            <a:avLst/>
          </a:prstGeom>
          <a:noFill/>
        </p:spPr>
        <p:txBody>
          <a:bodyPr wrap="square" rtlCol="0">
            <a:spAutoFit/>
          </a:bodyPr>
          <a:lstStyle/>
          <a:p>
            <a:r>
              <a:rPr lang="en-US" sz="2000" dirty="0">
                <a:solidFill>
                  <a:srgbClr val="C3092B"/>
                </a:solidFill>
              </a:rPr>
              <a:t>Single chain</a:t>
            </a:r>
          </a:p>
        </p:txBody>
      </p:sp>
      <p:sp>
        <p:nvSpPr>
          <p:cNvPr id="12" name="TextBox 11">
            <a:extLst>
              <a:ext uri="{FF2B5EF4-FFF2-40B4-BE49-F238E27FC236}">
                <a16:creationId xmlns:a16="http://schemas.microsoft.com/office/drawing/2014/main" id="{EBDB8781-032E-40ED-8D11-EA1A10AD23A4}"/>
              </a:ext>
            </a:extLst>
          </p:cNvPr>
          <p:cNvSpPr txBox="1"/>
          <p:nvPr/>
        </p:nvSpPr>
        <p:spPr>
          <a:xfrm>
            <a:off x="1924050" y="5315417"/>
            <a:ext cx="2247900" cy="400110"/>
          </a:xfrm>
          <a:prstGeom prst="rect">
            <a:avLst/>
          </a:prstGeom>
          <a:noFill/>
        </p:spPr>
        <p:txBody>
          <a:bodyPr wrap="square" rtlCol="0">
            <a:spAutoFit/>
          </a:bodyPr>
          <a:lstStyle/>
          <a:p>
            <a:r>
              <a:rPr lang="en-US" sz="2000" dirty="0">
                <a:solidFill>
                  <a:srgbClr val="C3092B"/>
                </a:solidFill>
              </a:rPr>
              <a:t>16 chains</a:t>
            </a:r>
          </a:p>
        </p:txBody>
      </p:sp>
    </p:spTree>
    <p:extLst>
      <p:ext uri="{BB962C8B-B14F-4D97-AF65-F5344CB8AC3E}">
        <p14:creationId xmlns:p14="http://schemas.microsoft.com/office/powerpoint/2010/main" val="1924975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16" presetClass="entr" presetSubtype="37"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Vertical)">
                                      <p:cBhvr>
                                        <p:cTn id="23" dur="500"/>
                                        <p:tgtEl>
                                          <p:spTgt spid="8"/>
                                        </p:tgtEl>
                                      </p:cBhvr>
                                    </p:animEffect>
                                  </p:childTnLst>
                                </p:cTn>
                              </p:par>
                              <p:par>
                                <p:cTn id="24" presetID="16" presetClass="entr" presetSubtype="37"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outVertical)">
                                      <p:cBhvr>
                                        <p:cTn id="26" dur="500"/>
                                        <p:tgtEl>
                                          <p:spTgt spid="9"/>
                                        </p:tgtEl>
                                      </p:cBhvr>
                                    </p:animEffect>
                                  </p:childTnLst>
                                </p:cTn>
                              </p:par>
                              <p:par>
                                <p:cTn id="27" presetID="16" presetClass="entr" presetSubtype="37"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out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animBg="1"/>
      <p:bldP spid="4"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B2AA-5E72-412D-82CB-B1C26C81D38C}"/>
              </a:ext>
            </a:extLst>
          </p:cNvPr>
          <p:cNvSpPr>
            <a:spLocks noGrp="1"/>
          </p:cNvSpPr>
          <p:nvPr>
            <p:ph type="title"/>
          </p:nvPr>
        </p:nvSpPr>
        <p:spPr/>
        <p:txBody>
          <a:bodyPr>
            <a:normAutofit/>
          </a:bodyPr>
          <a:lstStyle/>
          <a:p>
            <a:r>
              <a:rPr lang="en-US" dirty="0"/>
              <a:t>Look into the single point (Convergence PT)</a:t>
            </a:r>
          </a:p>
        </p:txBody>
      </p:sp>
      <p:pic>
        <p:nvPicPr>
          <p:cNvPr id="5" name="Picture 4">
            <a:extLst>
              <a:ext uri="{FF2B5EF4-FFF2-40B4-BE49-F238E27FC236}">
                <a16:creationId xmlns:a16="http://schemas.microsoft.com/office/drawing/2014/main" id="{E8AE412A-55F2-4141-B0C6-213B15C9E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12433"/>
            <a:ext cx="12191998" cy="4343398"/>
          </a:xfrm>
          <a:prstGeom prst="rect">
            <a:avLst/>
          </a:prstGeom>
        </p:spPr>
      </p:pic>
      <p:sp>
        <p:nvSpPr>
          <p:cNvPr id="3" name="Rectangle 2">
            <a:extLst>
              <a:ext uri="{FF2B5EF4-FFF2-40B4-BE49-F238E27FC236}">
                <a16:creationId xmlns:a16="http://schemas.microsoft.com/office/drawing/2014/main" id="{94CCABE6-E830-44B6-8219-59AF6B0135D4}"/>
              </a:ext>
            </a:extLst>
          </p:cNvPr>
          <p:cNvSpPr/>
          <p:nvPr/>
        </p:nvSpPr>
        <p:spPr>
          <a:xfrm>
            <a:off x="1616451" y="2062817"/>
            <a:ext cx="767056" cy="108341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D66BF5E-C7E7-4587-8CC4-704D8227979F}"/>
              </a:ext>
            </a:extLst>
          </p:cNvPr>
          <p:cNvSpPr txBox="1"/>
          <p:nvPr/>
        </p:nvSpPr>
        <p:spPr>
          <a:xfrm>
            <a:off x="5174673" y="5590309"/>
            <a:ext cx="2914650" cy="461665"/>
          </a:xfrm>
          <a:prstGeom prst="rect">
            <a:avLst/>
          </a:prstGeom>
          <a:solidFill>
            <a:schemeClr val="bg1"/>
          </a:solidFill>
        </p:spPr>
        <p:txBody>
          <a:bodyPr wrap="square" rtlCol="0">
            <a:spAutoFit/>
          </a:bodyPr>
          <a:lstStyle/>
          <a:p>
            <a:r>
              <a:rPr lang="en-US" sz="2400" dirty="0"/>
              <a:t>Sampling iterations</a:t>
            </a:r>
          </a:p>
        </p:txBody>
      </p:sp>
    </p:spTree>
    <p:extLst>
      <p:ext uri="{BB962C8B-B14F-4D97-AF65-F5344CB8AC3E}">
        <p14:creationId xmlns:p14="http://schemas.microsoft.com/office/powerpoint/2010/main" val="1802551221"/>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B2AA-5E72-412D-82CB-B1C26C81D38C}"/>
              </a:ext>
            </a:extLst>
          </p:cNvPr>
          <p:cNvSpPr>
            <a:spLocks noGrp="1"/>
          </p:cNvSpPr>
          <p:nvPr>
            <p:ph type="title"/>
          </p:nvPr>
        </p:nvSpPr>
        <p:spPr/>
        <p:txBody>
          <a:bodyPr>
            <a:normAutofit/>
          </a:bodyPr>
          <a:lstStyle/>
          <a:p>
            <a:r>
              <a:rPr lang="en-US" dirty="0"/>
              <a:t>Look into the single point (UQ map)</a:t>
            </a:r>
          </a:p>
        </p:txBody>
      </p:sp>
      <p:pic>
        <p:nvPicPr>
          <p:cNvPr id="6" name="Picture 5">
            <a:extLst>
              <a:ext uri="{FF2B5EF4-FFF2-40B4-BE49-F238E27FC236}">
                <a16:creationId xmlns:a16="http://schemas.microsoft.com/office/drawing/2014/main" id="{81EDE41F-6D64-4FB8-852C-78E65E59C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224" y="1490472"/>
            <a:ext cx="5873369" cy="4680341"/>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49475D58-66DD-47B6-BFA6-A1ADF7082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593" y="1490472"/>
            <a:ext cx="5875109" cy="4681728"/>
          </a:xfrm>
          <a:prstGeom prst="rect">
            <a:avLst/>
          </a:prstGeom>
        </p:spPr>
      </p:pic>
    </p:spTree>
    <p:extLst>
      <p:ext uri="{BB962C8B-B14F-4D97-AF65-F5344CB8AC3E}">
        <p14:creationId xmlns:p14="http://schemas.microsoft.com/office/powerpoint/2010/main" val="1448773857"/>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4C1FE-8266-4292-93F5-11818F327FAC}"/>
              </a:ext>
            </a:extLst>
          </p:cNvPr>
          <p:cNvSpPr>
            <a:spLocks noGrp="1"/>
          </p:cNvSpPr>
          <p:nvPr>
            <p:ph type="title"/>
          </p:nvPr>
        </p:nvSpPr>
        <p:spPr/>
        <p:txBody>
          <a:bodyPr/>
          <a:lstStyle/>
          <a:p>
            <a:r>
              <a:rPr lang="en-US" dirty="0"/>
              <a:t>SDAR B1 model – </a:t>
            </a:r>
            <a:r>
              <a:rPr lang="en-US" altLang="zh-CN" dirty="0"/>
              <a:t>221 logging </a:t>
            </a:r>
            <a:endParaRPr lang="en-US" dirty="0"/>
          </a:p>
        </p:txBody>
      </p:sp>
      <p:pic>
        <p:nvPicPr>
          <p:cNvPr id="5" name="Content Placeholder 4">
            <a:extLst>
              <a:ext uri="{FF2B5EF4-FFF2-40B4-BE49-F238E27FC236}">
                <a16:creationId xmlns:a16="http://schemas.microsoft.com/office/drawing/2014/main" id="{24558681-4F7D-4465-B305-AB8EA9B2F759}"/>
              </a:ext>
            </a:extLst>
          </p:cNvPr>
          <p:cNvPicPr>
            <a:picLocks noGrp="1" noChangeAspect="1"/>
          </p:cNvPicPr>
          <p:nvPr>
            <p:ph idx="1"/>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3750" b="11993"/>
          <a:stretch/>
        </p:blipFill>
        <p:spPr>
          <a:xfrm>
            <a:off x="2" y="1255711"/>
            <a:ext cx="10515600" cy="2655889"/>
          </a:xfrm>
        </p:spPr>
      </p:pic>
      <p:sp>
        <p:nvSpPr>
          <p:cNvPr id="6" name="TextBox 5">
            <a:extLst>
              <a:ext uri="{FF2B5EF4-FFF2-40B4-BE49-F238E27FC236}">
                <a16:creationId xmlns:a16="http://schemas.microsoft.com/office/drawing/2014/main" id="{10126856-0E6C-4A96-9795-9EB500AB1357}"/>
              </a:ext>
            </a:extLst>
          </p:cNvPr>
          <p:cNvSpPr txBox="1"/>
          <p:nvPr/>
        </p:nvSpPr>
        <p:spPr>
          <a:xfrm>
            <a:off x="6410322" y="1482851"/>
            <a:ext cx="4133851" cy="400110"/>
          </a:xfrm>
          <a:prstGeom prst="rect">
            <a:avLst/>
          </a:prstGeom>
          <a:noFill/>
        </p:spPr>
        <p:txBody>
          <a:bodyPr wrap="square" rtlCol="0">
            <a:spAutoFit/>
          </a:bodyPr>
          <a:lstStyle/>
          <a:p>
            <a:r>
              <a:rPr lang="en-US" sz="2000" dirty="0">
                <a:solidFill>
                  <a:srgbClr val="FF0000"/>
                </a:solidFill>
              </a:rPr>
              <a:t>20k</a:t>
            </a:r>
            <a:r>
              <a:rPr lang="en-US" sz="2000" dirty="0"/>
              <a:t> iterations and </a:t>
            </a:r>
            <a:r>
              <a:rPr lang="en-US" sz="2000" dirty="0">
                <a:solidFill>
                  <a:srgbClr val="FF0000"/>
                </a:solidFill>
              </a:rPr>
              <a:t>2.6 mins </a:t>
            </a:r>
            <a:r>
              <a:rPr lang="en-US" sz="2000" dirty="0"/>
              <a:t>each point</a:t>
            </a:r>
          </a:p>
        </p:txBody>
      </p:sp>
      <p:pic>
        <p:nvPicPr>
          <p:cNvPr id="8" name="Content Placeholder 4">
            <a:extLst>
              <a:ext uri="{FF2B5EF4-FFF2-40B4-BE49-F238E27FC236}">
                <a16:creationId xmlns:a16="http://schemas.microsoft.com/office/drawing/2014/main" id="{E64B29D9-3D6B-415C-82C7-26006107511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 r="13516" b="12981"/>
          <a:stretch/>
        </p:blipFill>
        <p:spPr>
          <a:xfrm>
            <a:off x="1" y="3181260"/>
            <a:ext cx="10544172" cy="2883081"/>
          </a:xfrm>
          <a:prstGeom prst="rect">
            <a:avLst/>
          </a:prstGeom>
        </p:spPr>
      </p:pic>
      <p:pic>
        <p:nvPicPr>
          <p:cNvPr id="10" name="Content Placeholder 4">
            <a:extLst>
              <a:ext uri="{FF2B5EF4-FFF2-40B4-BE49-F238E27FC236}">
                <a16:creationId xmlns:a16="http://schemas.microsoft.com/office/drawing/2014/main" id="{3C153E97-F48E-4825-BC1D-E60D52A22B71}"/>
              </a:ext>
            </a:extLst>
          </p:cNvPr>
          <p:cNvPicPr>
            <a:picLocks/>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2880"/>
          <a:stretch/>
        </p:blipFill>
        <p:spPr>
          <a:xfrm>
            <a:off x="10963271" y="1453364"/>
            <a:ext cx="838199" cy="2458236"/>
          </a:xfrm>
          <a:prstGeom prst="rect">
            <a:avLst/>
          </a:prstGeom>
        </p:spPr>
      </p:pic>
      <p:pic>
        <p:nvPicPr>
          <p:cNvPr id="13" name="Content Placeholder 4">
            <a:extLst>
              <a:ext uri="{FF2B5EF4-FFF2-40B4-BE49-F238E27FC236}">
                <a16:creationId xmlns:a16="http://schemas.microsoft.com/office/drawing/2014/main" id="{F8F8A4C5-01E4-4131-B493-3E22AC74FB30}"/>
              </a:ext>
            </a:extLst>
          </p:cNvPr>
          <p:cNvPicPr>
            <a:picLocks/>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2431"/>
          <a:stretch/>
        </p:blipFill>
        <p:spPr>
          <a:xfrm>
            <a:off x="10963271" y="3294864"/>
            <a:ext cx="838199" cy="2768600"/>
          </a:xfrm>
          <a:prstGeom prst="rect">
            <a:avLst/>
          </a:prstGeom>
        </p:spPr>
      </p:pic>
      <p:sp>
        <p:nvSpPr>
          <p:cNvPr id="14" name="Rectangle 13">
            <a:extLst>
              <a:ext uri="{FF2B5EF4-FFF2-40B4-BE49-F238E27FC236}">
                <a16:creationId xmlns:a16="http://schemas.microsoft.com/office/drawing/2014/main" id="{5667E0A5-648D-4420-940F-A367CB19795E}"/>
              </a:ext>
            </a:extLst>
          </p:cNvPr>
          <p:cNvSpPr/>
          <p:nvPr/>
        </p:nvSpPr>
        <p:spPr>
          <a:xfrm>
            <a:off x="6410322" y="3815883"/>
            <a:ext cx="4105280" cy="400110"/>
          </a:xfrm>
          <a:prstGeom prst="rect">
            <a:avLst/>
          </a:prstGeom>
        </p:spPr>
        <p:txBody>
          <a:bodyPr wrap="square">
            <a:spAutoFit/>
          </a:bodyPr>
          <a:lstStyle/>
          <a:p>
            <a:r>
              <a:rPr lang="en-US" sz="2000" dirty="0">
                <a:solidFill>
                  <a:srgbClr val="FF0000"/>
                </a:solidFill>
              </a:rPr>
              <a:t>20k</a:t>
            </a:r>
            <a:r>
              <a:rPr lang="en-US" sz="2000" dirty="0"/>
              <a:t> iterations and </a:t>
            </a:r>
            <a:r>
              <a:rPr lang="en-US" altLang="zh-CN" sz="2000" dirty="0">
                <a:solidFill>
                  <a:srgbClr val="FF0000"/>
                </a:solidFill>
              </a:rPr>
              <a:t>3</a:t>
            </a:r>
            <a:r>
              <a:rPr lang="en-US" sz="2000" dirty="0">
                <a:solidFill>
                  <a:srgbClr val="FF0000"/>
                </a:solidFill>
              </a:rPr>
              <a:t> mins </a:t>
            </a:r>
            <a:r>
              <a:rPr lang="en-US" sz="2000" dirty="0"/>
              <a:t>each point</a:t>
            </a:r>
          </a:p>
        </p:txBody>
      </p:sp>
      <p:sp>
        <p:nvSpPr>
          <p:cNvPr id="15" name="TextBox 14">
            <a:extLst>
              <a:ext uri="{FF2B5EF4-FFF2-40B4-BE49-F238E27FC236}">
                <a16:creationId xmlns:a16="http://schemas.microsoft.com/office/drawing/2014/main" id="{908B3EA3-279B-4E22-99D8-764AD895CD46}"/>
              </a:ext>
            </a:extLst>
          </p:cNvPr>
          <p:cNvSpPr txBox="1"/>
          <p:nvPr/>
        </p:nvSpPr>
        <p:spPr>
          <a:xfrm>
            <a:off x="1924050" y="2925000"/>
            <a:ext cx="2247900" cy="400110"/>
          </a:xfrm>
          <a:prstGeom prst="rect">
            <a:avLst/>
          </a:prstGeom>
          <a:noFill/>
        </p:spPr>
        <p:txBody>
          <a:bodyPr wrap="square" rtlCol="0">
            <a:spAutoFit/>
          </a:bodyPr>
          <a:lstStyle/>
          <a:p>
            <a:r>
              <a:rPr lang="en-US" sz="2000" dirty="0">
                <a:solidFill>
                  <a:srgbClr val="C3092B"/>
                </a:solidFill>
              </a:rPr>
              <a:t>Single chain</a:t>
            </a:r>
          </a:p>
        </p:txBody>
      </p:sp>
      <p:sp>
        <p:nvSpPr>
          <p:cNvPr id="16" name="TextBox 15">
            <a:extLst>
              <a:ext uri="{FF2B5EF4-FFF2-40B4-BE49-F238E27FC236}">
                <a16:creationId xmlns:a16="http://schemas.microsoft.com/office/drawing/2014/main" id="{AD6692BF-4F3E-4780-8300-CE35EF82BD4B}"/>
              </a:ext>
            </a:extLst>
          </p:cNvPr>
          <p:cNvSpPr txBox="1"/>
          <p:nvPr/>
        </p:nvSpPr>
        <p:spPr>
          <a:xfrm>
            <a:off x="1924050" y="5315417"/>
            <a:ext cx="2247900" cy="400110"/>
          </a:xfrm>
          <a:prstGeom prst="rect">
            <a:avLst/>
          </a:prstGeom>
          <a:noFill/>
        </p:spPr>
        <p:txBody>
          <a:bodyPr wrap="square" rtlCol="0">
            <a:spAutoFit/>
          </a:bodyPr>
          <a:lstStyle/>
          <a:p>
            <a:r>
              <a:rPr lang="en-US" sz="2000" dirty="0">
                <a:solidFill>
                  <a:srgbClr val="C3092B"/>
                </a:solidFill>
              </a:rPr>
              <a:t>16 chains</a:t>
            </a:r>
          </a:p>
        </p:txBody>
      </p:sp>
    </p:spTree>
    <p:extLst>
      <p:ext uri="{BB962C8B-B14F-4D97-AF65-F5344CB8AC3E}">
        <p14:creationId xmlns:p14="http://schemas.microsoft.com/office/powerpoint/2010/main" val="173011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22" presetClass="entr" presetSubtype="8"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EDE28E3-1A1F-4DD9-BF99-57A3E68C51D8}"/>
              </a:ext>
            </a:extLst>
          </p:cNvPr>
          <p:cNvSpPr>
            <a:spLocks noGrp="1"/>
          </p:cNvSpPr>
          <p:nvPr>
            <p:ph type="title"/>
          </p:nvPr>
        </p:nvSpPr>
        <p:spPr/>
        <p:txBody>
          <a:bodyPr/>
          <a:lstStyle/>
          <a:p>
            <a:r>
              <a:rPr lang="en-US" dirty="0"/>
              <a:t>Logging While Drilling (LWD)</a:t>
            </a:r>
          </a:p>
        </p:txBody>
      </p:sp>
      <p:sp>
        <p:nvSpPr>
          <p:cNvPr id="14" name="Content Placeholder 13">
            <a:extLst>
              <a:ext uri="{FF2B5EF4-FFF2-40B4-BE49-F238E27FC236}">
                <a16:creationId xmlns:a16="http://schemas.microsoft.com/office/drawing/2014/main" id="{182CC1BF-B2B8-4438-A60B-B2C3393C9E9A}"/>
              </a:ext>
            </a:extLst>
          </p:cNvPr>
          <p:cNvSpPr>
            <a:spLocks noGrp="1"/>
          </p:cNvSpPr>
          <p:nvPr>
            <p:ph idx="1"/>
          </p:nvPr>
        </p:nvSpPr>
        <p:spPr>
          <a:xfrm>
            <a:off x="838200" y="1737360"/>
            <a:ext cx="4267200" cy="4251960"/>
          </a:xfrm>
        </p:spPr>
        <p:txBody>
          <a:bodyPr/>
          <a:lstStyle/>
          <a:p>
            <a:r>
              <a:rPr lang="en-US" dirty="0"/>
              <a:t>Well logging</a:t>
            </a:r>
          </a:p>
          <a:p>
            <a:pPr lvl="1"/>
            <a:r>
              <a:rPr lang="en-US" sz="1800" dirty="0"/>
              <a:t>A practice of making a detailed record of geologic formations</a:t>
            </a:r>
          </a:p>
          <a:p>
            <a:pPr lvl="1"/>
            <a:r>
              <a:rPr lang="en-US" sz="1800" dirty="0"/>
              <a:t>Physical properties of rocks</a:t>
            </a:r>
          </a:p>
          <a:p>
            <a:r>
              <a:rPr lang="en-US" dirty="0"/>
              <a:t>Log types</a:t>
            </a:r>
          </a:p>
          <a:p>
            <a:pPr lvl="1"/>
            <a:r>
              <a:rPr lang="en-US" sz="1800" dirty="0"/>
              <a:t>Gamma ray/Resistivity/Neutron porosity/NMR/borehole image/…</a:t>
            </a:r>
          </a:p>
          <a:p>
            <a:r>
              <a:rPr lang="en-US" dirty="0"/>
              <a:t>Logging while drilling</a:t>
            </a:r>
          </a:p>
          <a:p>
            <a:pPr lvl="1"/>
            <a:r>
              <a:rPr lang="en-US" sz="1800" dirty="0"/>
              <a:t>A technique that conveys well logs</a:t>
            </a:r>
          </a:p>
          <a:p>
            <a:pPr lvl="1"/>
            <a:r>
              <a:rPr lang="en-US" sz="1800" dirty="0"/>
              <a:t>Transmit data back to surface</a:t>
            </a:r>
          </a:p>
          <a:p>
            <a:pPr lvl="1"/>
            <a:r>
              <a:rPr lang="en-US" sz="1800" dirty="0"/>
              <a:t>For real-time decision support</a:t>
            </a:r>
          </a:p>
          <a:p>
            <a:pPr lvl="1"/>
            <a:endParaRPr lang="en-US" dirty="0"/>
          </a:p>
        </p:txBody>
      </p:sp>
      <p:sp>
        <p:nvSpPr>
          <p:cNvPr id="2" name="Slide Number Placeholder 1">
            <a:extLst>
              <a:ext uri="{FF2B5EF4-FFF2-40B4-BE49-F238E27FC236}">
                <a16:creationId xmlns:a16="http://schemas.microsoft.com/office/drawing/2014/main" id="{2F40D5D8-C52D-45BB-973A-1E153C1E6FB9}"/>
              </a:ext>
            </a:extLst>
          </p:cNvPr>
          <p:cNvSpPr>
            <a:spLocks noGrp="1"/>
          </p:cNvSpPr>
          <p:nvPr>
            <p:ph type="sldNum" sz="quarter" idx="12"/>
          </p:nvPr>
        </p:nvSpPr>
        <p:spPr/>
        <p:txBody>
          <a:bodyPr/>
          <a:lstStyle/>
          <a:p>
            <a:fld id="{5DAD2D5A-63D4-4764-812C-7B8BDA2C77FC}" type="slidenum">
              <a:rPr lang="en-US" smtClean="0"/>
              <a:t>5</a:t>
            </a:fld>
            <a:endParaRPr lang="en-US"/>
          </a:p>
        </p:txBody>
      </p:sp>
      <p:sp>
        <p:nvSpPr>
          <p:cNvPr id="16" name="Rectangle 7">
            <a:extLst>
              <a:ext uri="{FF2B5EF4-FFF2-40B4-BE49-F238E27FC236}">
                <a16:creationId xmlns:a16="http://schemas.microsoft.com/office/drawing/2014/main" id="{583FA475-5FA5-422E-A215-CFFFA37B5473}"/>
              </a:ext>
            </a:extLst>
          </p:cNvPr>
          <p:cNvSpPr>
            <a:spLocks noChangeArrowheads="1"/>
          </p:cNvSpPr>
          <p:nvPr/>
        </p:nvSpPr>
        <p:spPr bwMode="auto">
          <a:xfrm>
            <a:off x="7543800" y="8928100"/>
            <a:ext cx="457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39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8" name="Group 17">
            <a:extLst>
              <a:ext uri="{FF2B5EF4-FFF2-40B4-BE49-F238E27FC236}">
                <a16:creationId xmlns:a16="http://schemas.microsoft.com/office/drawing/2014/main" id="{5491DAA5-5A12-4F69-81E1-286D73B28FE8}"/>
              </a:ext>
            </a:extLst>
          </p:cNvPr>
          <p:cNvGrpSpPr/>
          <p:nvPr/>
        </p:nvGrpSpPr>
        <p:grpSpPr>
          <a:xfrm>
            <a:off x="6052877" y="1747196"/>
            <a:ext cx="5115446" cy="4242124"/>
            <a:chOff x="6029150" y="1847684"/>
            <a:chExt cx="5115446" cy="4242124"/>
          </a:xfrm>
        </p:grpSpPr>
        <p:pic>
          <p:nvPicPr>
            <p:cNvPr id="1033" name="Picture 9" descr="https://production-technology.org/wp-content/uploads/2017/07/01-Well-logging.png">
              <a:extLst>
                <a:ext uri="{FF2B5EF4-FFF2-40B4-BE49-F238E27FC236}">
                  <a16:creationId xmlns:a16="http://schemas.microsoft.com/office/drawing/2014/main" id="{FC69B8CA-F5CB-46AC-999B-67C45C375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150" y="1847684"/>
              <a:ext cx="5018809" cy="3975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3">
              <a:extLst>
                <a:ext uri="{FF2B5EF4-FFF2-40B4-BE49-F238E27FC236}">
                  <a16:creationId xmlns:a16="http://schemas.microsoft.com/office/drawing/2014/main" id="{075CF817-7235-4783-B5B0-CD05AE9BC6FF}"/>
                </a:ext>
              </a:extLst>
            </p:cNvPr>
            <p:cNvSpPr txBox="1"/>
            <p:nvPr/>
          </p:nvSpPr>
          <p:spPr>
            <a:xfrm>
              <a:off x="7350760" y="5843587"/>
              <a:ext cx="3793836" cy="246221"/>
            </a:xfrm>
            <a:prstGeom prst="rect">
              <a:avLst/>
            </a:prstGeom>
            <a:noFill/>
          </p:spPr>
          <p:txBody>
            <a:bodyPr wrap="square" rtlCol="0">
              <a:spAutoFit/>
            </a:bodyPr>
            <a:lstStyle/>
            <a:p>
              <a:pPr algn="r"/>
              <a:r>
                <a:rPr lang="en-US" sz="1000" i="1" dirty="0">
                  <a:solidFill>
                    <a:schemeClr val="bg1">
                      <a:lumMod val="75000"/>
                    </a:schemeClr>
                  </a:solidFill>
                </a:rPr>
                <a:t>Ref link @https://production-technology.org/how-to-read-a-well-log/</a:t>
              </a:r>
            </a:p>
          </p:txBody>
        </p:sp>
      </p:grpSp>
      <p:grpSp>
        <p:nvGrpSpPr>
          <p:cNvPr id="17" name="Group 16">
            <a:extLst>
              <a:ext uri="{FF2B5EF4-FFF2-40B4-BE49-F238E27FC236}">
                <a16:creationId xmlns:a16="http://schemas.microsoft.com/office/drawing/2014/main" id="{7BBF7A06-DF0D-4EC0-8335-41779526D01D}"/>
              </a:ext>
            </a:extLst>
          </p:cNvPr>
          <p:cNvGrpSpPr/>
          <p:nvPr/>
        </p:nvGrpSpPr>
        <p:grpSpPr>
          <a:xfrm>
            <a:off x="5453142" y="1674706"/>
            <a:ext cx="6314915" cy="4560073"/>
            <a:chOff x="5209568" y="1704507"/>
            <a:chExt cx="6657975" cy="4533970"/>
          </a:xfrm>
        </p:grpSpPr>
        <p:sp>
          <p:nvSpPr>
            <p:cNvPr id="21" name="TextBox 20">
              <a:extLst>
                <a:ext uri="{FF2B5EF4-FFF2-40B4-BE49-F238E27FC236}">
                  <a16:creationId xmlns:a16="http://schemas.microsoft.com/office/drawing/2014/main" id="{18253698-17EC-4360-9A81-64A28D42121A}"/>
                </a:ext>
              </a:extLst>
            </p:cNvPr>
            <p:cNvSpPr txBox="1"/>
            <p:nvPr/>
          </p:nvSpPr>
          <p:spPr>
            <a:xfrm>
              <a:off x="8145392" y="5993665"/>
              <a:ext cx="3722151" cy="244812"/>
            </a:xfrm>
            <a:prstGeom prst="rect">
              <a:avLst/>
            </a:prstGeom>
            <a:noFill/>
          </p:spPr>
          <p:txBody>
            <a:bodyPr wrap="square" rtlCol="0">
              <a:spAutoFit/>
            </a:bodyPr>
            <a:lstStyle/>
            <a:p>
              <a:pPr algn="r"/>
              <a:r>
                <a:rPr lang="en-US" sz="1000" i="1" dirty="0">
                  <a:solidFill>
                    <a:schemeClr val="bg1">
                      <a:lumMod val="75000"/>
                    </a:schemeClr>
                  </a:solidFill>
                </a:rPr>
                <a:t>Ref link @https://www.azernews.az/oil_and_gas/127728.html</a:t>
              </a:r>
            </a:p>
          </p:txBody>
        </p:sp>
        <p:pic>
          <p:nvPicPr>
            <p:cNvPr id="1030" name="Picture 6" descr="http://www.kx-kp.com/img/web/www_drilling.jpg">
              <a:extLst>
                <a:ext uri="{FF2B5EF4-FFF2-40B4-BE49-F238E27FC236}">
                  <a16:creationId xmlns:a16="http://schemas.microsoft.com/office/drawing/2014/main" id="{2589099B-A8BE-4385-B125-76A7AFC6A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9568" y="1704507"/>
              <a:ext cx="6657975"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911828178"/>
      </p:ext>
    </p:extLst>
  </p:cSld>
  <p:clrMapOvr>
    <a:masterClrMapping/>
  </p:clrMapOvr>
  <mc:AlternateContent xmlns:mc="http://schemas.openxmlformats.org/markup-compatibility/2006" xmlns:p14="http://schemas.microsoft.com/office/powerpoint/2010/main">
    <mc:Choice Requires="p14">
      <p:transition spd="slow" p14:dur="8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fade">
                                      <p:cBhvr>
                                        <p:cTn id="13" dur="500"/>
                                        <p:tgtEl>
                                          <p:spTgt spid="1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Effect transition="in" filter="fade">
                                      <p:cBhvr>
                                        <p:cTn id="21" dur="500"/>
                                        <p:tgtEl>
                                          <p:spTgt spid="1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xEl>
                                              <p:pRg st="4" end="4"/>
                                            </p:txEl>
                                          </p:spTgt>
                                        </p:tgtEl>
                                        <p:attrNameLst>
                                          <p:attrName>style.visibility</p:attrName>
                                        </p:attrNameLst>
                                      </p:cBhvr>
                                      <p:to>
                                        <p:strVal val="visible"/>
                                      </p:to>
                                    </p:set>
                                    <p:animEffect transition="in" filter="fade">
                                      <p:cBhvr>
                                        <p:cTn id="24" dur="500"/>
                                        <p:tgtEl>
                                          <p:spTgt spid="1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xEl>
                                              <p:pRg st="5" end="5"/>
                                            </p:txEl>
                                          </p:spTgt>
                                        </p:tgtEl>
                                        <p:attrNameLst>
                                          <p:attrName>style.visibility</p:attrName>
                                        </p:attrNameLst>
                                      </p:cBhvr>
                                      <p:to>
                                        <p:strVal val="visible"/>
                                      </p:to>
                                    </p:set>
                                    <p:animEffect transition="in" filter="fade">
                                      <p:cBhvr>
                                        <p:cTn id="29" dur="500"/>
                                        <p:tgtEl>
                                          <p:spTgt spid="14">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fade">
                                      <p:cBhvr>
                                        <p:cTn id="32" dur="500"/>
                                        <p:tgtEl>
                                          <p:spTgt spid="14">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animEffect transition="in" filter="fade">
                                      <p:cBhvr>
                                        <p:cTn id="35" dur="500"/>
                                        <p:tgtEl>
                                          <p:spTgt spid="14">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xEl>
                                              <p:pRg st="8" end="8"/>
                                            </p:txEl>
                                          </p:spTgt>
                                        </p:tgtEl>
                                        <p:attrNameLst>
                                          <p:attrName>style.visibility</p:attrName>
                                        </p:attrNameLst>
                                      </p:cBhvr>
                                      <p:to>
                                        <p:strVal val="visible"/>
                                      </p:to>
                                    </p:set>
                                    <p:animEffect transition="in" filter="fade">
                                      <p:cBhvr>
                                        <p:cTn id="38" dur="500"/>
                                        <p:tgtEl>
                                          <p:spTgt spid="14">
                                            <p:txEl>
                                              <p:pRg st="8" end="8"/>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248F6-13EF-4EFC-9426-E48DD7F70CB4}"/>
              </a:ext>
            </a:extLst>
          </p:cNvPr>
          <p:cNvSpPr>
            <a:spLocks noGrp="1"/>
          </p:cNvSpPr>
          <p:nvPr>
            <p:ph sz="quarter" idx="18"/>
          </p:nvPr>
        </p:nvSpPr>
        <p:spPr>
          <a:xfrm>
            <a:off x="252661" y="2443462"/>
            <a:ext cx="4284063" cy="599476"/>
          </a:xfrm>
        </p:spPr>
        <p:txBody>
          <a:bodyPr>
            <a:normAutofit/>
          </a:bodyPr>
          <a:lstStyle/>
          <a:p>
            <a:r>
              <a:rPr lang="en-US" sz="2500" dirty="0"/>
              <a:t>Statistical Inversion</a:t>
            </a:r>
          </a:p>
        </p:txBody>
      </p:sp>
      <p:sp>
        <p:nvSpPr>
          <p:cNvPr id="6" name="Content Placeholder 5">
            <a:extLst>
              <a:ext uri="{FF2B5EF4-FFF2-40B4-BE49-F238E27FC236}">
                <a16:creationId xmlns:a16="http://schemas.microsoft.com/office/drawing/2014/main" id="{CA6FC4B3-A132-40F4-BCBE-52024BF2ACC2}"/>
              </a:ext>
            </a:extLst>
          </p:cNvPr>
          <p:cNvSpPr>
            <a:spLocks noGrp="1"/>
          </p:cNvSpPr>
          <p:nvPr>
            <p:ph sz="quarter" idx="19"/>
          </p:nvPr>
        </p:nvSpPr>
        <p:spPr>
          <a:xfrm>
            <a:off x="252661" y="3357862"/>
            <a:ext cx="4284063" cy="599476"/>
          </a:xfrm>
        </p:spPr>
        <p:txBody>
          <a:bodyPr>
            <a:noAutofit/>
          </a:bodyPr>
          <a:lstStyle/>
          <a:p>
            <a:r>
              <a:rPr lang="en-US" sz="2500" dirty="0"/>
              <a:t>Future Works</a:t>
            </a:r>
          </a:p>
        </p:txBody>
      </p:sp>
      <p:sp>
        <p:nvSpPr>
          <p:cNvPr id="7" name="Content Placeholder 6">
            <a:extLst>
              <a:ext uri="{FF2B5EF4-FFF2-40B4-BE49-F238E27FC236}">
                <a16:creationId xmlns:a16="http://schemas.microsoft.com/office/drawing/2014/main" id="{7272820B-CB38-4B02-9D5A-BBEA70554664}"/>
              </a:ext>
            </a:extLst>
          </p:cNvPr>
          <p:cNvSpPr>
            <a:spLocks noGrp="1"/>
          </p:cNvSpPr>
          <p:nvPr>
            <p:ph sz="quarter" idx="20"/>
          </p:nvPr>
        </p:nvSpPr>
        <p:spPr/>
        <p:txBody>
          <a:bodyPr>
            <a:normAutofit/>
          </a:bodyPr>
          <a:lstStyle/>
          <a:p>
            <a:r>
              <a:rPr lang="en-US" sz="2500" dirty="0"/>
              <a:t>Introduction</a:t>
            </a:r>
          </a:p>
        </p:txBody>
      </p:sp>
      <p:sp>
        <p:nvSpPr>
          <p:cNvPr id="8" name="Content Placeholder 7">
            <a:extLst>
              <a:ext uri="{FF2B5EF4-FFF2-40B4-BE49-F238E27FC236}">
                <a16:creationId xmlns:a16="http://schemas.microsoft.com/office/drawing/2014/main" id="{1CDFBE0D-79F4-4F36-B10E-B03E6AF5104F}"/>
              </a:ext>
            </a:extLst>
          </p:cNvPr>
          <p:cNvSpPr>
            <a:spLocks noGrp="1"/>
          </p:cNvSpPr>
          <p:nvPr>
            <p:ph sz="quarter" idx="21"/>
          </p:nvPr>
        </p:nvSpPr>
        <p:spPr/>
        <p:txBody>
          <a:bodyPr>
            <a:normAutofit/>
          </a:bodyPr>
          <a:lstStyle/>
          <a:p>
            <a:r>
              <a:rPr lang="en-US" sz="2500" dirty="0"/>
              <a:t>Conclusions</a:t>
            </a:r>
          </a:p>
        </p:txBody>
      </p:sp>
      <p:sp>
        <p:nvSpPr>
          <p:cNvPr id="9" name="Content Placeholder 8">
            <a:extLst>
              <a:ext uri="{FF2B5EF4-FFF2-40B4-BE49-F238E27FC236}">
                <a16:creationId xmlns:a16="http://schemas.microsoft.com/office/drawing/2014/main" id="{4D878DEE-660F-4D93-AB3A-4B48AA2B5517}"/>
              </a:ext>
            </a:extLst>
          </p:cNvPr>
          <p:cNvSpPr>
            <a:spLocks noGrp="1"/>
          </p:cNvSpPr>
          <p:nvPr>
            <p:ph sz="quarter" idx="22"/>
          </p:nvPr>
        </p:nvSpPr>
        <p:spPr/>
        <p:txBody>
          <a:bodyPr/>
          <a:lstStyle/>
          <a:p>
            <a:pPr marL="0" indent="0">
              <a:buNone/>
            </a:pPr>
            <a:r>
              <a:rPr lang="en-US" dirty="0"/>
              <a:t> </a:t>
            </a:r>
          </a:p>
        </p:txBody>
      </p:sp>
      <p:sp>
        <p:nvSpPr>
          <p:cNvPr id="10" name="Content Placeholder 9">
            <a:extLst>
              <a:ext uri="{FF2B5EF4-FFF2-40B4-BE49-F238E27FC236}">
                <a16:creationId xmlns:a16="http://schemas.microsoft.com/office/drawing/2014/main" id="{26BF0C0B-2229-4D50-B990-030BA716BDAB}"/>
              </a:ext>
            </a:extLst>
          </p:cNvPr>
          <p:cNvSpPr>
            <a:spLocks noGrp="1"/>
          </p:cNvSpPr>
          <p:nvPr>
            <p:ph sz="quarter" idx="23"/>
          </p:nvPr>
        </p:nvSpPr>
        <p:spPr/>
        <p:txBody>
          <a:bodyPr/>
          <a:lstStyle/>
          <a:p>
            <a:r>
              <a:rPr lang="en-US" b="1" dirty="0"/>
              <a:t>Outline</a:t>
            </a:r>
          </a:p>
        </p:txBody>
      </p:sp>
      <p:sp>
        <p:nvSpPr>
          <p:cNvPr id="15" name="Slide Number Placeholder 14">
            <a:extLst>
              <a:ext uri="{FF2B5EF4-FFF2-40B4-BE49-F238E27FC236}">
                <a16:creationId xmlns:a16="http://schemas.microsoft.com/office/drawing/2014/main" id="{9754F59C-7E3B-44D0-93B8-3B238FD333BD}"/>
              </a:ext>
            </a:extLst>
          </p:cNvPr>
          <p:cNvSpPr>
            <a:spLocks noGrp="1"/>
          </p:cNvSpPr>
          <p:nvPr>
            <p:ph type="sldNum" sz="quarter" idx="12"/>
          </p:nvPr>
        </p:nvSpPr>
        <p:spPr/>
        <p:txBody>
          <a:bodyPr/>
          <a:lstStyle/>
          <a:p>
            <a:fld id="{5DAD2D5A-63D4-4764-812C-7B8BDA2C77FC}" type="slidenum">
              <a:rPr lang="en-US" smtClean="0"/>
              <a:t>50</a:t>
            </a:fld>
            <a:endParaRPr lang="en-US" dirty="0"/>
          </a:p>
        </p:txBody>
      </p:sp>
      <p:sp>
        <p:nvSpPr>
          <p:cNvPr id="16" name="Content Placeholder 7">
            <a:extLst>
              <a:ext uri="{FF2B5EF4-FFF2-40B4-BE49-F238E27FC236}">
                <a16:creationId xmlns:a16="http://schemas.microsoft.com/office/drawing/2014/main" id="{F31E1706-5033-460C-B0B5-B29E38404713}"/>
              </a:ext>
            </a:extLst>
          </p:cNvPr>
          <p:cNvSpPr txBox="1">
            <a:spLocks/>
          </p:cNvSpPr>
          <p:nvPr/>
        </p:nvSpPr>
        <p:spPr>
          <a:xfrm>
            <a:off x="252660" y="4272262"/>
            <a:ext cx="4284063" cy="599476"/>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Conclusions</a:t>
            </a:r>
          </a:p>
        </p:txBody>
      </p:sp>
      <p:sp>
        <p:nvSpPr>
          <p:cNvPr id="17" name="Content Placeholder 13">
            <a:extLst>
              <a:ext uri="{FF2B5EF4-FFF2-40B4-BE49-F238E27FC236}">
                <a16:creationId xmlns:a16="http://schemas.microsoft.com/office/drawing/2014/main" id="{910DEAB2-34D9-47AB-97A6-2B203338D267}"/>
              </a:ext>
            </a:extLst>
          </p:cNvPr>
          <p:cNvSpPr txBox="1">
            <a:spLocks/>
          </p:cNvSpPr>
          <p:nvPr/>
        </p:nvSpPr>
        <p:spPr>
          <a:xfrm>
            <a:off x="5452054" y="1529063"/>
            <a:ext cx="6574846" cy="447849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t>Hierarchical Bayesian modeling</a:t>
            </a:r>
          </a:p>
          <a:p>
            <a:r>
              <a:rPr lang="en-US" sz="2500" dirty="0"/>
              <a:t>2D inverse modeling</a:t>
            </a:r>
          </a:p>
          <a:p>
            <a:r>
              <a:rPr lang="en-US" sz="2500" dirty="0"/>
              <a:t>Deep-learning assisted statistical inversion</a:t>
            </a:r>
          </a:p>
        </p:txBody>
      </p:sp>
      <p:sp>
        <p:nvSpPr>
          <p:cNvPr id="13" name="Content Placeholder 6">
            <a:extLst>
              <a:ext uri="{FF2B5EF4-FFF2-40B4-BE49-F238E27FC236}">
                <a16:creationId xmlns:a16="http://schemas.microsoft.com/office/drawing/2014/main" id="{264849BF-D387-46BD-9A17-72CB9C74B501}"/>
              </a:ext>
            </a:extLst>
          </p:cNvPr>
          <p:cNvSpPr txBox="1">
            <a:spLocks/>
          </p:cNvSpPr>
          <p:nvPr/>
        </p:nvSpPr>
        <p:spPr>
          <a:xfrm>
            <a:off x="252660" y="1529062"/>
            <a:ext cx="4284063" cy="599476"/>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Introduction</a:t>
            </a:r>
          </a:p>
        </p:txBody>
      </p:sp>
      <p:sp>
        <p:nvSpPr>
          <p:cNvPr id="14" name="Content Placeholder 4">
            <a:extLst>
              <a:ext uri="{FF2B5EF4-FFF2-40B4-BE49-F238E27FC236}">
                <a16:creationId xmlns:a16="http://schemas.microsoft.com/office/drawing/2014/main" id="{F856E55D-7AE2-498F-A117-83309686BA5C}"/>
              </a:ext>
            </a:extLst>
          </p:cNvPr>
          <p:cNvSpPr txBox="1">
            <a:spLocks/>
          </p:cNvSpPr>
          <p:nvPr/>
        </p:nvSpPr>
        <p:spPr>
          <a:xfrm>
            <a:off x="252660" y="2443462"/>
            <a:ext cx="4284063" cy="599476"/>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rgbClr val="A6A6A6"/>
                </a:solidFill>
              </a:rPr>
              <a:t>Statistical Inversion</a:t>
            </a:r>
          </a:p>
        </p:txBody>
      </p:sp>
    </p:spTree>
    <p:extLst>
      <p:ext uri="{BB962C8B-B14F-4D97-AF65-F5344CB8AC3E}">
        <p14:creationId xmlns:p14="http://schemas.microsoft.com/office/powerpoint/2010/main" val="71859237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500"/>
                            </p:stCondLst>
                            <p:childTnLst>
                              <p:par>
                                <p:cTn id="15" presetID="6" presetClass="emph" presetSubtype="0" fill="hold" grpId="0" nodeType="afterEffect">
                                  <p:stCondLst>
                                    <p:cond delay="0"/>
                                  </p:stCondLst>
                                  <p:childTnLst>
                                    <p:animScale>
                                      <p:cBhvr>
                                        <p:cTn id="16" dur="1000" fill="hold"/>
                                        <p:tgtEl>
                                          <p:spTgt spid="6">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data driven">
            <a:extLst>
              <a:ext uri="{FF2B5EF4-FFF2-40B4-BE49-F238E27FC236}">
                <a16:creationId xmlns:a16="http://schemas.microsoft.com/office/drawing/2014/main" id="{EAEE91FE-5812-4D0F-B670-9E460C4517B1}"/>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5996923" y="3529679"/>
            <a:ext cx="6195078" cy="27100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AAD4881D-0C7A-41F9-B11D-9D245C91B130}"/>
              </a:ext>
            </a:extLst>
          </p:cNvPr>
          <p:cNvSpPr>
            <a:spLocks noGrp="1"/>
          </p:cNvSpPr>
          <p:nvPr>
            <p:ph type="title"/>
          </p:nvPr>
        </p:nvSpPr>
        <p:spPr/>
        <p:txBody>
          <a:bodyPr/>
          <a:lstStyle/>
          <a:p>
            <a:r>
              <a:rPr lang="en-US" dirty="0"/>
              <a:t>H</a:t>
            </a:r>
            <a:r>
              <a:rPr lang="en-US" altLang="zh-CN" dirty="0"/>
              <a:t>ierarchical</a:t>
            </a:r>
            <a:r>
              <a:rPr lang="zh-CN" altLang="en-US" dirty="0"/>
              <a:t> </a:t>
            </a:r>
            <a:r>
              <a:rPr lang="en-US" altLang="zh-CN" dirty="0"/>
              <a:t>Bayesian</a:t>
            </a:r>
            <a:endParaRPr lang="en-US"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3C1EB285-D9C9-487F-BC4C-D724A772AB3A}"/>
                  </a:ext>
                </a:extLst>
              </p:cNvPr>
              <p:cNvSpPr>
                <a:spLocks noGrp="1"/>
              </p:cNvSpPr>
              <p:nvPr>
                <p:ph idx="1"/>
              </p:nvPr>
            </p:nvSpPr>
            <p:spPr/>
            <p:txBody>
              <a:bodyPr/>
              <a:lstStyle/>
              <a:p>
                <a:r>
                  <a:rPr lang="en-US" sz="1600" dirty="0"/>
                  <a:t>Hierarchical modeling is used when information is available on several different levels of observational units</a:t>
                </a:r>
              </a:p>
              <a:p>
                <a:pPr lvl="1"/>
                <a14:m>
                  <m:oMath xmlns:m="http://schemas.openxmlformats.org/officeDocument/2006/math">
                    <m:r>
                      <a:rPr lang="en-US" sz="1200" i="1">
                        <a:latin typeface="Cambria Math" panose="02040503050406030204" pitchFamily="18" charset="0"/>
                      </a:rPr>
                      <m:t>𝑃</m:t>
                    </m:r>
                    <m:r>
                      <a:rPr lang="en-US" sz="1200" i="1">
                        <a:latin typeface="Cambria Math" panose="02040503050406030204" pitchFamily="18" charset="0"/>
                      </a:rPr>
                      <m:t>(</m:t>
                    </m:r>
                    <m:r>
                      <a:rPr lang="en-US" sz="1200" i="1">
                        <a:latin typeface="Cambria Math" panose="02040503050406030204" pitchFamily="18" charset="0"/>
                      </a:rPr>
                      <m:t>𝑚</m:t>
                    </m:r>
                    <m:r>
                      <a:rPr lang="en-US" sz="1200" i="1">
                        <a:latin typeface="Cambria Math" panose="02040503050406030204" pitchFamily="18" charset="0"/>
                      </a:rPr>
                      <m:t>,</m:t>
                    </m:r>
                    <m:r>
                      <a:rPr lang="en-US" sz="1200" i="1">
                        <a:latin typeface="Cambria Math" panose="02040503050406030204" pitchFamily="18" charset="0"/>
                        <a:ea typeface="Cambria Math" panose="02040503050406030204" pitchFamily="18" charset="0"/>
                      </a:rPr>
                      <m:t>𝜃</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𝑑</m:t>
                    </m:r>
                    <m:r>
                      <a:rPr lang="en-US" sz="1200" i="1">
                        <a:latin typeface="Cambria Math" panose="02040503050406030204" pitchFamily="18" charset="0"/>
                      </a:rPr>
                      <m:t>)</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𝑃</m:t>
                    </m:r>
                    <m:d>
                      <m:dPr>
                        <m:ctrlPr>
                          <a:rPr lang="en-US" sz="1200" i="1">
                            <a:latin typeface="Cambria Math" panose="02040503050406030204" pitchFamily="18" charset="0"/>
                            <a:ea typeface="Cambria Math" panose="02040503050406030204" pitchFamily="18" charset="0"/>
                          </a:rPr>
                        </m:ctrlPr>
                      </m:dPr>
                      <m:e>
                        <m:r>
                          <a:rPr lang="en-US" sz="1200" i="1">
                            <a:latin typeface="Cambria Math" panose="02040503050406030204" pitchFamily="18" charset="0"/>
                            <a:ea typeface="Cambria Math" panose="02040503050406030204" pitchFamily="18" charset="0"/>
                          </a:rPr>
                          <m:t>𝑑</m:t>
                        </m:r>
                      </m:e>
                      <m:e>
                        <m:r>
                          <a:rPr lang="en-US" sz="1200" i="1">
                            <a:latin typeface="Cambria Math" panose="02040503050406030204" pitchFamily="18" charset="0"/>
                            <a:ea typeface="Cambria Math" panose="02040503050406030204" pitchFamily="18" charset="0"/>
                          </a:rPr>
                          <m:t>𝑚</m:t>
                        </m:r>
                      </m:e>
                    </m:d>
                    <m:r>
                      <a:rPr lang="en-US" sz="1200" i="1">
                        <a:latin typeface="Cambria Math" panose="02040503050406030204" pitchFamily="18" charset="0"/>
                        <a:ea typeface="Cambria Math" panose="02040503050406030204" pitchFamily="18" charset="0"/>
                      </a:rPr>
                      <m:t>𝑃</m:t>
                    </m:r>
                    <m:d>
                      <m:dPr>
                        <m:ctrlPr>
                          <a:rPr lang="en-US" sz="1200" i="1">
                            <a:latin typeface="Cambria Math" panose="02040503050406030204" pitchFamily="18" charset="0"/>
                            <a:ea typeface="Cambria Math" panose="02040503050406030204" pitchFamily="18" charset="0"/>
                          </a:rPr>
                        </m:ctrlPr>
                      </m:dPr>
                      <m:e>
                        <m:r>
                          <a:rPr lang="en-US" sz="1200" i="1">
                            <a:latin typeface="Cambria Math" panose="02040503050406030204" pitchFamily="18" charset="0"/>
                            <a:ea typeface="Cambria Math" panose="02040503050406030204" pitchFamily="18" charset="0"/>
                          </a:rPr>
                          <m:t>𝑚</m:t>
                        </m:r>
                      </m:e>
                      <m:e>
                        <m:r>
                          <a:rPr lang="en-US" sz="1200" i="1">
                            <a:latin typeface="Cambria Math" panose="02040503050406030204" pitchFamily="18" charset="0"/>
                            <a:ea typeface="Cambria Math" panose="02040503050406030204" pitchFamily="18" charset="0"/>
                          </a:rPr>
                          <m:t>𝜃</m:t>
                        </m:r>
                      </m:e>
                    </m:d>
                    <m:r>
                      <a:rPr lang="en-US" sz="1200" i="1">
                        <a:latin typeface="Cambria Math" panose="02040503050406030204" pitchFamily="18" charset="0"/>
                        <a:ea typeface="Cambria Math" panose="02040503050406030204" pitchFamily="18" charset="0"/>
                      </a:rPr>
                      <m:t>𝑃</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𝜃</m:t>
                    </m:r>
                    <m:r>
                      <a:rPr lang="en-US" sz="1200" i="1">
                        <a:latin typeface="Cambria Math" panose="02040503050406030204" pitchFamily="18" charset="0"/>
                        <a:ea typeface="Cambria Math" panose="02040503050406030204" pitchFamily="18" charset="0"/>
                      </a:rPr>
                      <m:t>)</m:t>
                    </m:r>
                  </m:oMath>
                </a14:m>
                <a:endParaRPr lang="en-US" sz="1200" dirty="0"/>
              </a:p>
              <a:p>
                <a:pPr lvl="1"/>
                <a14:m>
                  <m:oMath xmlns:m="http://schemas.openxmlformats.org/officeDocument/2006/math">
                    <m:r>
                      <a:rPr lang="en-US" sz="1200" i="1">
                        <a:latin typeface="Cambria Math" panose="02040503050406030204" pitchFamily="18" charset="0"/>
                      </a:rPr>
                      <m:t>𝑃</m:t>
                    </m:r>
                    <m:r>
                      <a:rPr lang="en-US" sz="1200" i="1">
                        <a:latin typeface="Cambria Math" panose="02040503050406030204" pitchFamily="18" charset="0"/>
                      </a:rPr>
                      <m:t>(</m:t>
                    </m:r>
                    <m:r>
                      <a:rPr lang="en-US" sz="1200" i="1">
                        <a:latin typeface="Cambria Math" panose="02040503050406030204" pitchFamily="18" charset="0"/>
                      </a:rPr>
                      <m:t>𝑚</m:t>
                    </m:r>
                    <m:r>
                      <a:rPr lang="en-US" sz="1200" i="1">
                        <a:latin typeface="Cambria Math" panose="02040503050406030204" pitchFamily="18" charset="0"/>
                      </a:rPr>
                      <m:t>,</m:t>
                    </m:r>
                    <m:r>
                      <a:rPr lang="en-US" sz="1200" i="1">
                        <a:latin typeface="Cambria Math" panose="02040503050406030204" pitchFamily="18" charset="0"/>
                        <a:ea typeface="Cambria Math" panose="02040503050406030204" pitchFamily="18" charset="0"/>
                      </a:rPr>
                      <m:t>𝜃</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𝜑</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𝑑</m:t>
                    </m:r>
                    <m:r>
                      <a:rPr lang="en-US" sz="1200" i="1">
                        <a:latin typeface="Cambria Math" panose="02040503050406030204" pitchFamily="18" charset="0"/>
                      </a:rPr>
                      <m:t>)</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𝑃</m:t>
                    </m:r>
                    <m:d>
                      <m:dPr>
                        <m:ctrlPr>
                          <a:rPr lang="en-US" sz="1200" i="1">
                            <a:latin typeface="Cambria Math" panose="02040503050406030204" pitchFamily="18" charset="0"/>
                            <a:ea typeface="Cambria Math" panose="02040503050406030204" pitchFamily="18" charset="0"/>
                          </a:rPr>
                        </m:ctrlPr>
                      </m:dPr>
                      <m:e>
                        <m:r>
                          <a:rPr lang="en-US" sz="1200" i="1">
                            <a:latin typeface="Cambria Math" panose="02040503050406030204" pitchFamily="18" charset="0"/>
                            <a:ea typeface="Cambria Math" panose="02040503050406030204" pitchFamily="18" charset="0"/>
                          </a:rPr>
                          <m:t>𝑑</m:t>
                        </m:r>
                      </m:e>
                      <m:e>
                        <m:r>
                          <a:rPr lang="en-US" sz="1200" i="1">
                            <a:latin typeface="Cambria Math" panose="02040503050406030204" pitchFamily="18" charset="0"/>
                            <a:ea typeface="Cambria Math" panose="02040503050406030204" pitchFamily="18" charset="0"/>
                          </a:rPr>
                          <m:t>𝑚</m:t>
                        </m:r>
                      </m:e>
                    </m:d>
                    <m:r>
                      <a:rPr lang="en-US" sz="1200" i="1">
                        <a:latin typeface="Cambria Math" panose="02040503050406030204" pitchFamily="18" charset="0"/>
                        <a:ea typeface="Cambria Math" panose="02040503050406030204" pitchFamily="18" charset="0"/>
                      </a:rPr>
                      <m:t>𝑃</m:t>
                    </m:r>
                    <m:d>
                      <m:dPr>
                        <m:ctrlPr>
                          <a:rPr lang="en-US" sz="1200" i="1">
                            <a:latin typeface="Cambria Math" panose="02040503050406030204" pitchFamily="18" charset="0"/>
                            <a:ea typeface="Cambria Math" panose="02040503050406030204" pitchFamily="18" charset="0"/>
                          </a:rPr>
                        </m:ctrlPr>
                      </m:dPr>
                      <m:e>
                        <m:r>
                          <a:rPr lang="en-US" sz="1200" i="1">
                            <a:latin typeface="Cambria Math" panose="02040503050406030204" pitchFamily="18" charset="0"/>
                            <a:ea typeface="Cambria Math" panose="02040503050406030204" pitchFamily="18" charset="0"/>
                          </a:rPr>
                          <m:t>𝑚</m:t>
                        </m:r>
                      </m:e>
                      <m:e>
                        <m:r>
                          <a:rPr lang="en-US" sz="1200" i="1">
                            <a:latin typeface="Cambria Math" panose="02040503050406030204" pitchFamily="18" charset="0"/>
                            <a:ea typeface="Cambria Math" panose="02040503050406030204" pitchFamily="18" charset="0"/>
                          </a:rPr>
                          <m:t>𝜃</m:t>
                        </m:r>
                      </m:e>
                    </m:d>
                    <m:r>
                      <a:rPr lang="en-US" sz="1200" i="1">
                        <a:latin typeface="Cambria Math" panose="02040503050406030204" pitchFamily="18" charset="0"/>
                        <a:ea typeface="Cambria Math" panose="02040503050406030204" pitchFamily="18" charset="0"/>
                      </a:rPr>
                      <m:t>𝑃</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𝜃</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𝜑</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𝑃</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𝜑</m:t>
                    </m:r>
                    <m:r>
                      <a:rPr lang="en-US" sz="1200" i="1">
                        <a:latin typeface="Cambria Math" panose="02040503050406030204" pitchFamily="18" charset="0"/>
                        <a:ea typeface="Cambria Math" panose="02040503050406030204" pitchFamily="18" charset="0"/>
                      </a:rPr>
                      <m:t>)</m:t>
                    </m:r>
                  </m:oMath>
                </a14:m>
                <a:endParaRPr lang="en-US" sz="1200" dirty="0"/>
              </a:p>
              <a:p>
                <a:pPr lvl="1"/>
                <a:r>
                  <a:rPr lang="en-US" sz="1200" dirty="0">
                    <a:solidFill>
                      <a:srgbClr val="FF0000"/>
                    </a:solidFill>
                  </a:rPr>
                  <a:t>Trans-dimensional MCMC is one realization of hierarchical Bayesian</a:t>
                </a:r>
              </a:p>
              <a:p>
                <a:r>
                  <a:rPr lang="en-US" sz="1600" dirty="0"/>
                  <a:t>The prior probability itself is a subjective believe (a human mind rather than physical probability)</a:t>
                </a:r>
              </a:p>
              <a:p>
                <a:r>
                  <a:rPr lang="en-US" sz="1600" dirty="0"/>
                  <a:t>The prior evolves along the learning process</a:t>
                </a:r>
              </a:p>
              <a:p>
                <a:r>
                  <a:rPr lang="en-US" sz="1600" dirty="0"/>
                  <a:t>Hierarchical model extends the prior to more particular event </a:t>
                </a:r>
              </a:p>
              <a:p>
                <a:r>
                  <a:rPr lang="en-US" sz="1600" dirty="0"/>
                  <a:t>Instead of sampling the objective parameters, sample the </a:t>
                </a:r>
                <a:r>
                  <a:rPr lang="en-US" sz="1600" dirty="0">
                    <a:solidFill>
                      <a:srgbClr val="FF0000"/>
                    </a:solidFill>
                  </a:rPr>
                  <a:t>joint probability of parameters and hyperparameters </a:t>
                </a:r>
              </a:p>
              <a:p>
                <a:endParaRPr lang="en-US" sz="1600" dirty="0"/>
              </a:p>
            </p:txBody>
          </p:sp>
        </mc:Choice>
        <mc:Fallback xmlns="">
          <p:sp>
            <p:nvSpPr>
              <p:cNvPr id="9" name="Content Placeholder 8">
                <a:extLst>
                  <a:ext uri="{FF2B5EF4-FFF2-40B4-BE49-F238E27FC236}">
                    <a16:creationId xmlns:a16="http://schemas.microsoft.com/office/drawing/2014/main" id="{3C1EB285-D9C9-487F-BC4C-D724A772AB3A}"/>
                  </a:ext>
                </a:extLst>
              </p:cNvPr>
              <p:cNvSpPr>
                <a:spLocks noGrp="1" noRot="1" noChangeAspect="1" noMove="1" noResize="1" noEditPoints="1" noAdjustHandles="1" noChangeArrowheads="1" noChangeShapeType="1" noTextEdit="1"/>
              </p:cNvSpPr>
              <p:nvPr>
                <p:ph idx="1"/>
              </p:nvPr>
            </p:nvSpPr>
            <p:spPr>
              <a:blipFill>
                <a:blip r:embed="rId3"/>
                <a:stretch>
                  <a:fillRect l="-443" t="-893" r="-886"/>
                </a:stretch>
              </a:blipFill>
            </p:spPr>
            <p:txBody>
              <a:bodyPr/>
              <a:lstStyle/>
              <a:p>
                <a:r>
                  <a:rPr lang="en-US">
                    <a:noFill/>
                  </a:rPr>
                  <a:t> </a:t>
                </a:r>
              </a:p>
            </p:txBody>
          </p:sp>
        </mc:Fallback>
      </mc:AlternateContent>
      <p:sp>
        <p:nvSpPr>
          <p:cNvPr id="10" name="Text Placeholder 9">
            <a:extLst>
              <a:ext uri="{FF2B5EF4-FFF2-40B4-BE49-F238E27FC236}">
                <a16:creationId xmlns:a16="http://schemas.microsoft.com/office/drawing/2014/main" id="{CA9AD7E2-A699-4C97-8078-B297082D3499}"/>
              </a:ext>
            </a:extLst>
          </p:cNvPr>
          <p:cNvSpPr>
            <a:spLocks noGrp="1"/>
          </p:cNvSpPr>
          <p:nvPr>
            <p:ph type="body" sz="half" idx="2"/>
          </p:nvPr>
        </p:nvSpPr>
        <p:spPr>
          <a:xfrm>
            <a:off x="839788" y="2156260"/>
            <a:ext cx="4246849" cy="937539"/>
          </a:xfrm>
        </p:spPr>
        <p:txBody>
          <a:bodyPr/>
          <a:lstStyle/>
          <a:p>
            <a:r>
              <a:rPr lang="en-US" altLang="zh-CN" i="1" dirty="0">
                <a:solidFill>
                  <a:schemeClr val="tx1">
                    <a:lumMod val="50000"/>
                    <a:lumOff val="50000"/>
                  </a:schemeClr>
                </a:solidFill>
              </a:rPr>
              <a:t>- </a:t>
            </a:r>
            <a:r>
              <a:rPr lang="en-US" i="1" dirty="0">
                <a:solidFill>
                  <a:schemeClr val="tx1">
                    <a:lumMod val="50000"/>
                    <a:lumOff val="50000"/>
                  </a:schemeClr>
                </a:solidFill>
              </a:rPr>
              <a:t>Make a prior of prior</a:t>
            </a:r>
          </a:p>
        </p:txBody>
      </p:sp>
      <p:sp>
        <p:nvSpPr>
          <p:cNvPr id="4" name="Date Placeholder 3">
            <a:extLst>
              <a:ext uri="{FF2B5EF4-FFF2-40B4-BE49-F238E27FC236}">
                <a16:creationId xmlns:a16="http://schemas.microsoft.com/office/drawing/2014/main" id="{C8A4C5C2-C8FB-4A27-8058-8FF7A5141288}"/>
              </a:ext>
            </a:extLst>
          </p:cNvPr>
          <p:cNvSpPr>
            <a:spLocks noGrp="1"/>
          </p:cNvSpPr>
          <p:nvPr>
            <p:ph type="dt" sz="half" idx="10"/>
          </p:nvPr>
        </p:nvSpPr>
        <p:spPr/>
        <p:txBody>
          <a:bodyPr/>
          <a:lstStyle/>
          <a:p>
            <a:fld id="{EF939D52-8722-4EC7-A4CB-6C9B1DEBB01F}" type="datetime1">
              <a:rPr lang="en-US" smtClean="0"/>
              <a:t>9/22/2019</a:t>
            </a:fld>
            <a:endParaRPr lang="en-US"/>
          </a:p>
        </p:txBody>
      </p:sp>
      <p:sp>
        <p:nvSpPr>
          <p:cNvPr id="5" name="Slide Number Placeholder 4">
            <a:extLst>
              <a:ext uri="{FF2B5EF4-FFF2-40B4-BE49-F238E27FC236}">
                <a16:creationId xmlns:a16="http://schemas.microsoft.com/office/drawing/2014/main" id="{562560D5-A815-4896-AAED-2587A9606D2C}"/>
              </a:ext>
            </a:extLst>
          </p:cNvPr>
          <p:cNvSpPr>
            <a:spLocks noGrp="1"/>
          </p:cNvSpPr>
          <p:nvPr>
            <p:ph type="sldNum" sz="quarter" idx="12"/>
          </p:nvPr>
        </p:nvSpPr>
        <p:spPr/>
        <p:txBody>
          <a:bodyPr/>
          <a:lstStyle/>
          <a:p>
            <a:fld id="{5DAD2D5A-63D4-4764-812C-7B8BDA2C77FC}" type="slidenum">
              <a:rPr lang="en-US" smtClean="0"/>
              <a:t>51</a:t>
            </a:fld>
            <a:endParaRPr lang="en-US"/>
          </a:p>
        </p:txBody>
      </p:sp>
      <p:pic>
        <p:nvPicPr>
          <p:cNvPr id="1026" name="Picture 2">
            <a:extLst>
              <a:ext uri="{FF2B5EF4-FFF2-40B4-BE49-F238E27FC236}">
                <a16:creationId xmlns:a16="http://schemas.microsoft.com/office/drawing/2014/main" id="{690967D4-8005-4A90-99F2-CE2DE28C0B0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461" y="2753333"/>
            <a:ext cx="4883548" cy="30240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16FA117-05E2-4D77-90F9-67A8BDE1D8E1}"/>
              </a:ext>
            </a:extLst>
          </p:cNvPr>
          <p:cNvSpPr/>
          <p:nvPr/>
        </p:nvSpPr>
        <p:spPr>
          <a:xfrm>
            <a:off x="7311724" y="5546512"/>
            <a:ext cx="3450560" cy="461665"/>
          </a:xfrm>
          <a:prstGeom prst="rect">
            <a:avLst/>
          </a:prstGeom>
        </p:spPr>
        <p:txBody>
          <a:bodyPr wrap="none">
            <a:spAutoFit/>
          </a:bodyPr>
          <a:lstStyle/>
          <a:p>
            <a:r>
              <a:rPr lang="en-US" sz="2400" dirty="0">
                <a:solidFill>
                  <a:srgbClr val="C3092B"/>
                </a:solidFill>
              </a:rPr>
              <a:t>A way</a:t>
            </a:r>
            <a:r>
              <a:rPr lang="zh-CN" altLang="en-US" sz="2400" dirty="0">
                <a:solidFill>
                  <a:srgbClr val="C3092B"/>
                </a:solidFill>
              </a:rPr>
              <a:t> </a:t>
            </a:r>
            <a:r>
              <a:rPr lang="en-US" altLang="zh-CN" sz="2400" dirty="0">
                <a:solidFill>
                  <a:srgbClr val="C3092B"/>
                </a:solidFill>
              </a:rPr>
              <a:t>to</a:t>
            </a:r>
            <a:r>
              <a:rPr lang="zh-CN" altLang="en-US" sz="2400" dirty="0">
                <a:solidFill>
                  <a:srgbClr val="C3092B"/>
                </a:solidFill>
              </a:rPr>
              <a:t> </a:t>
            </a:r>
            <a:r>
              <a:rPr lang="en-US" altLang="zh-CN" sz="2400" dirty="0">
                <a:solidFill>
                  <a:srgbClr val="C3092B"/>
                </a:solidFill>
              </a:rPr>
              <a:t>a</a:t>
            </a:r>
            <a:r>
              <a:rPr lang="zh-CN" altLang="en-US" sz="2400" dirty="0">
                <a:solidFill>
                  <a:srgbClr val="C3092B"/>
                </a:solidFill>
              </a:rPr>
              <a:t> </a:t>
            </a:r>
            <a:r>
              <a:rPr lang="en-US" altLang="zh-CN" sz="2400" dirty="0">
                <a:solidFill>
                  <a:srgbClr val="C3092B"/>
                </a:solidFill>
              </a:rPr>
              <a:t>full</a:t>
            </a:r>
            <a:r>
              <a:rPr lang="zh-CN" altLang="en-US" sz="2400" dirty="0">
                <a:solidFill>
                  <a:srgbClr val="C3092B"/>
                </a:solidFill>
              </a:rPr>
              <a:t> </a:t>
            </a:r>
            <a:r>
              <a:rPr lang="en-US" altLang="zh-CN" sz="2400" dirty="0">
                <a:solidFill>
                  <a:srgbClr val="C3092B"/>
                </a:solidFill>
              </a:rPr>
              <a:t>data-driven</a:t>
            </a:r>
            <a:endParaRPr lang="en-US" sz="2400" dirty="0">
              <a:solidFill>
                <a:srgbClr val="C3092B"/>
              </a:solidFill>
            </a:endParaRPr>
          </a:p>
        </p:txBody>
      </p:sp>
      <p:sp>
        <p:nvSpPr>
          <p:cNvPr id="11" name="Rectangle 10">
            <a:extLst>
              <a:ext uri="{FF2B5EF4-FFF2-40B4-BE49-F238E27FC236}">
                <a16:creationId xmlns:a16="http://schemas.microsoft.com/office/drawing/2014/main" id="{BCB04B9E-EA55-4162-BD70-0C7EB59616D5}"/>
              </a:ext>
            </a:extLst>
          </p:cNvPr>
          <p:cNvSpPr/>
          <p:nvPr/>
        </p:nvSpPr>
        <p:spPr>
          <a:xfrm>
            <a:off x="651169" y="5836799"/>
            <a:ext cx="5271994" cy="246221"/>
          </a:xfrm>
          <a:prstGeom prst="rect">
            <a:avLst/>
          </a:prstGeom>
        </p:spPr>
        <p:txBody>
          <a:bodyPr wrap="square">
            <a:spAutoFit/>
          </a:bodyPr>
          <a:lstStyle/>
          <a:p>
            <a:r>
              <a:rPr lang="en-US" sz="1000" dirty="0">
                <a:solidFill>
                  <a:schemeClr val="bg2">
                    <a:lumMod val="75000"/>
                  </a:schemeClr>
                </a:solidFill>
                <a:latin typeface="Arial" panose="020B0604020202020204" pitchFamily="34" charset="0"/>
              </a:rPr>
              <a:t>Next generation Geosteering: Machine Assisted workflow. Service </a:t>
            </a:r>
            <a:r>
              <a:rPr lang="en-US" sz="1000" i="1" dirty="0" err="1">
                <a:solidFill>
                  <a:schemeClr val="bg2">
                    <a:lumMod val="75000"/>
                  </a:schemeClr>
                </a:solidFill>
                <a:latin typeface="Arial" panose="020B0604020202020204" pitchFamily="34" charset="0"/>
              </a:rPr>
              <a:t>StarSteer</a:t>
            </a:r>
            <a:r>
              <a:rPr lang="en-US" sz="1000" dirty="0">
                <a:solidFill>
                  <a:schemeClr val="bg2">
                    <a:lumMod val="75000"/>
                  </a:schemeClr>
                </a:solidFill>
                <a:latin typeface="Arial" panose="020B0604020202020204" pitchFamily="34" charset="0"/>
              </a:rPr>
              <a:t> from ROGII.</a:t>
            </a:r>
          </a:p>
        </p:txBody>
      </p:sp>
    </p:spTree>
    <p:extLst>
      <p:ext uri="{BB962C8B-B14F-4D97-AF65-F5344CB8AC3E}">
        <p14:creationId xmlns:p14="http://schemas.microsoft.com/office/powerpoint/2010/main" val="102958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423F005-0A7F-4B88-8AC2-A74E19B98881}"/>
              </a:ext>
            </a:extLst>
          </p:cNvPr>
          <p:cNvSpPr>
            <a:spLocks noGrp="1"/>
          </p:cNvSpPr>
          <p:nvPr>
            <p:ph type="body" sz="half" idx="2"/>
          </p:nvPr>
        </p:nvSpPr>
        <p:spPr/>
        <p:txBody>
          <a:bodyPr/>
          <a:lstStyle/>
          <a:p>
            <a:r>
              <a:rPr lang="en-US" i="1" dirty="0">
                <a:solidFill>
                  <a:schemeClr val="tx1">
                    <a:lumMod val="50000"/>
                    <a:lumOff val="50000"/>
                  </a:schemeClr>
                </a:solidFill>
              </a:rPr>
              <a:t>- A new parameterizing scheme</a:t>
            </a:r>
          </a:p>
        </p:txBody>
      </p:sp>
      <p:sp>
        <p:nvSpPr>
          <p:cNvPr id="7" name="Content Placeholder 6">
            <a:extLst>
              <a:ext uri="{FF2B5EF4-FFF2-40B4-BE49-F238E27FC236}">
                <a16:creationId xmlns:a16="http://schemas.microsoft.com/office/drawing/2014/main" id="{B9B7A8A9-13CB-402C-BB2E-BF2C65B37938}"/>
              </a:ext>
            </a:extLst>
          </p:cNvPr>
          <p:cNvSpPr>
            <a:spLocks noGrp="1"/>
          </p:cNvSpPr>
          <p:nvPr>
            <p:ph idx="1"/>
          </p:nvPr>
        </p:nvSpPr>
        <p:spPr>
          <a:xfrm>
            <a:off x="838200" y="1080656"/>
            <a:ext cx="5676183" cy="2690652"/>
          </a:xfrm>
        </p:spPr>
        <p:txBody>
          <a:bodyPr>
            <a:normAutofit/>
          </a:bodyPr>
          <a:lstStyle/>
          <a:p>
            <a:r>
              <a:rPr lang="en-US" sz="2000" dirty="0"/>
              <a:t>2D inversion of directional EM LWD data</a:t>
            </a:r>
          </a:p>
          <a:p>
            <a:pPr lvl="1"/>
            <a:r>
              <a:rPr lang="en-US" sz="1600" dirty="0"/>
              <a:t>Slow forward modeling</a:t>
            </a:r>
          </a:p>
          <a:p>
            <a:pPr lvl="1"/>
            <a:r>
              <a:rPr lang="en-US" sz="1600" dirty="0"/>
              <a:t>Large number of model parameters in grid system</a:t>
            </a:r>
          </a:p>
          <a:p>
            <a:pPr lvl="1"/>
            <a:r>
              <a:rPr lang="en-US" sz="1600" dirty="0"/>
              <a:t>Necessarily needed for more challenging tasks like resolving a fault or a pinch-out</a:t>
            </a:r>
          </a:p>
          <a:p>
            <a:r>
              <a:rPr lang="en-US" sz="2000" dirty="0"/>
              <a:t>A self-parameterizing method in 2D scheme</a:t>
            </a:r>
          </a:p>
          <a:p>
            <a:pPr lvl="1"/>
            <a:r>
              <a:rPr lang="en-US" sz="1600" dirty="0"/>
              <a:t>Voronoi cell parameterization</a:t>
            </a:r>
          </a:p>
          <a:p>
            <a:pPr lvl="1"/>
            <a:r>
              <a:rPr lang="en-US" sz="1600" dirty="0"/>
              <a:t>tMCMC determines the number of cells</a:t>
            </a:r>
          </a:p>
        </p:txBody>
      </p:sp>
      <p:sp>
        <p:nvSpPr>
          <p:cNvPr id="6" name="Title 5">
            <a:extLst>
              <a:ext uri="{FF2B5EF4-FFF2-40B4-BE49-F238E27FC236}">
                <a16:creationId xmlns:a16="http://schemas.microsoft.com/office/drawing/2014/main" id="{0DAFD62A-1665-4B9B-9494-3EB41D236084}"/>
              </a:ext>
            </a:extLst>
          </p:cNvPr>
          <p:cNvSpPr>
            <a:spLocks noGrp="1"/>
          </p:cNvSpPr>
          <p:nvPr>
            <p:ph type="title"/>
          </p:nvPr>
        </p:nvSpPr>
        <p:spPr/>
        <p:txBody>
          <a:bodyPr/>
          <a:lstStyle/>
          <a:p>
            <a:r>
              <a:rPr lang="en-US" dirty="0"/>
              <a:t>2D trans-dimensional sampling</a:t>
            </a:r>
          </a:p>
        </p:txBody>
      </p:sp>
      <p:sp>
        <p:nvSpPr>
          <p:cNvPr id="4" name="Date Placeholder 3">
            <a:extLst>
              <a:ext uri="{FF2B5EF4-FFF2-40B4-BE49-F238E27FC236}">
                <a16:creationId xmlns:a16="http://schemas.microsoft.com/office/drawing/2014/main" id="{C8A4C5C2-C8FB-4A27-8058-8FF7A5141288}"/>
              </a:ext>
            </a:extLst>
          </p:cNvPr>
          <p:cNvSpPr>
            <a:spLocks noGrp="1"/>
          </p:cNvSpPr>
          <p:nvPr>
            <p:ph type="dt" sz="half" idx="10"/>
          </p:nvPr>
        </p:nvSpPr>
        <p:spPr/>
        <p:txBody>
          <a:bodyPr/>
          <a:lstStyle/>
          <a:p>
            <a:fld id="{EF939D52-8722-4EC7-A4CB-6C9B1DEBB01F}" type="datetime1">
              <a:rPr lang="en-US" smtClean="0"/>
              <a:t>9/22/2019</a:t>
            </a:fld>
            <a:endParaRPr lang="en-US"/>
          </a:p>
        </p:txBody>
      </p:sp>
      <p:sp>
        <p:nvSpPr>
          <p:cNvPr id="5" name="Slide Number Placeholder 4">
            <a:extLst>
              <a:ext uri="{FF2B5EF4-FFF2-40B4-BE49-F238E27FC236}">
                <a16:creationId xmlns:a16="http://schemas.microsoft.com/office/drawing/2014/main" id="{562560D5-A815-4896-AAED-2587A9606D2C}"/>
              </a:ext>
            </a:extLst>
          </p:cNvPr>
          <p:cNvSpPr>
            <a:spLocks noGrp="1"/>
          </p:cNvSpPr>
          <p:nvPr>
            <p:ph type="sldNum" sz="quarter" idx="12"/>
          </p:nvPr>
        </p:nvSpPr>
        <p:spPr/>
        <p:txBody>
          <a:bodyPr/>
          <a:lstStyle/>
          <a:p>
            <a:fld id="{5DAD2D5A-63D4-4764-812C-7B8BDA2C77FC}" type="slidenum">
              <a:rPr lang="en-US" smtClean="0"/>
              <a:t>52</a:t>
            </a:fld>
            <a:endParaRPr lang="en-US"/>
          </a:p>
        </p:txBody>
      </p:sp>
      <p:pic>
        <p:nvPicPr>
          <p:cNvPr id="2" name="Picture 1">
            <a:extLst>
              <a:ext uri="{FF2B5EF4-FFF2-40B4-BE49-F238E27FC236}">
                <a16:creationId xmlns:a16="http://schemas.microsoft.com/office/drawing/2014/main" id="{6A1E27CE-3669-4B83-B7E2-9C01C75B653F}"/>
              </a:ext>
            </a:extLst>
          </p:cNvPr>
          <p:cNvPicPr>
            <a:picLocks noChangeAspect="1"/>
          </p:cNvPicPr>
          <p:nvPr/>
        </p:nvPicPr>
        <p:blipFill>
          <a:blip r:embed="rId2"/>
          <a:stretch>
            <a:fillRect/>
          </a:stretch>
        </p:blipFill>
        <p:spPr>
          <a:xfrm>
            <a:off x="6547672" y="2840592"/>
            <a:ext cx="5308461" cy="3028395"/>
          </a:xfrm>
          <a:prstGeom prst="rect">
            <a:avLst/>
          </a:prstGeom>
        </p:spPr>
      </p:pic>
      <p:pic>
        <p:nvPicPr>
          <p:cNvPr id="3" name="Picture 2">
            <a:extLst>
              <a:ext uri="{FF2B5EF4-FFF2-40B4-BE49-F238E27FC236}">
                <a16:creationId xmlns:a16="http://schemas.microsoft.com/office/drawing/2014/main" id="{5096FB33-A43F-434D-8EC1-65ED09E26062}"/>
              </a:ext>
            </a:extLst>
          </p:cNvPr>
          <p:cNvPicPr>
            <a:picLocks noChangeAspect="1"/>
          </p:cNvPicPr>
          <p:nvPr/>
        </p:nvPicPr>
        <p:blipFill rotWithShape="1">
          <a:blip r:embed="rId3"/>
          <a:srcRect r="16025" b="19937"/>
          <a:stretch/>
        </p:blipFill>
        <p:spPr>
          <a:xfrm>
            <a:off x="0" y="3429000"/>
            <a:ext cx="3302107" cy="2287864"/>
          </a:xfrm>
          <a:prstGeom prst="rect">
            <a:avLst/>
          </a:prstGeom>
        </p:spPr>
      </p:pic>
      <p:pic>
        <p:nvPicPr>
          <p:cNvPr id="10" name="Picture 9">
            <a:extLst>
              <a:ext uri="{FF2B5EF4-FFF2-40B4-BE49-F238E27FC236}">
                <a16:creationId xmlns:a16="http://schemas.microsoft.com/office/drawing/2014/main" id="{CB38AF3E-B47B-4951-9E48-C6C8731BD232}"/>
              </a:ext>
            </a:extLst>
          </p:cNvPr>
          <p:cNvPicPr>
            <a:picLocks noChangeAspect="1"/>
          </p:cNvPicPr>
          <p:nvPr/>
        </p:nvPicPr>
        <p:blipFill rotWithShape="1">
          <a:blip r:embed="rId4"/>
          <a:srcRect b="5238"/>
          <a:stretch/>
        </p:blipFill>
        <p:spPr>
          <a:xfrm>
            <a:off x="3221854" y="3489480"/>
            <a:ext cx="3372782" cy="2287864"/>
          </a:xfrm>
          <a:prstGeom prst="rect">
            <a:avLst/>
          </a:prstGeom>
        </p:spPr>
      </p:pic>
      <p:pic>
        <p:nvPicPr>
          <p:cNvPr id="9" name="Picture 8">
            <a:extLst>
              <a:ext uri="{FF2B5EF4-FFF2-40B4-BE49-F238E27FC236}">
                <a16:creationId xmlns:a16="http://schemas.microsoft.com/office/drawing/2014/main" id="{0FF1BB03-766A-4891-9DAF-9F222D133795}"/>
              </a:ext>
            </a:extLst>
          </p:cNvPr>
          <p:cNvPicPr>
            <a:picLocks noChangeAspect="1"/>
          </p:cNvPicPr>
          <p:nvPr/>
        </p:nvPicPr>
        <p:blipFill rotWithShape="1">
          <a:blip r:embed="rId5"/>
          <a:srcRect b="6233"/>
          <a:stretch/>
        </p:blipFill>
        <p:spPr>
          <a:xfrm>
            <a:off x="7767767" y="2714034"/>
            <a:ext cx="3233417" cy="3118512"/>
          </a:xfrm>
          <a:prstGeom prst="rect">
            <a:avLst/>
          </a:prstGeom>
        </p:spPr>
      </p:pic>
      <p:sp>
        <p:nvSpPr>
          <p:cNvPr id="11" name="TextBox 10">
            <a:extLst>
              <a:ext uri="{FF2B5EF4-FFF2-40B4-BE49-F238E27FC236}">
                <a16:creationId xmlns:a16="http://schemas.microsoft.com/office/drawing/2014/main" id="{B3CA01E4-0A2E-456C-9002-4FCD65492F0D}"/>
              </a:ext>
            </a:extLst>
          </p:cNvPr>
          <p:cNvSpPr txBox="1"/>
          <p:nvPr/>
        </p:nvSpPr>
        <p:spPr>
          <a:xfrm>
            <a:off x="966526" y="5716864"/>
            <a:ext cx="1752995" cy="276999"/>
          </a:xfrm>
          <a:prstGeom prst="rect">
            <a:avLst/>
          </a:prstGeom>
          <a:noFill/>
        </p:spPr>
        <p:txBody>
          <a:bodyPr wrap="square" rtlCol="0">
            <a:spAutoFit/>
          </a:bodyPr>
          <a:lstStyle/>
          <a:p>
            <a:r>
              <a:rPr lang="en-US" sz="1200" dirty="0"/>
              <a:t>1D pixel-based inversion</a:t>
            </a:r>
          </a:p>
        </p:txBody>
      </p:sp>
      <p:sp>
        <p:nvSpPr>
          <p:cNvPr id="12" name="TextBox 11">
            <a:extLst>
              <a:ext uri="{FF2B5EF4-FFF2-40B4-BE49-F238E27FC236}">
                <a16:creationId xmlns:a16="http://schemas.microsoft.com/office/drawing/2014/main" id="{AE714529-01F8-4AF6-BB10-93F4830E63E6}"/>
              </a:ext>
            </a:extLst>
          </p:cNvPr>
          <p:cNvSpPr txBox="1"/>
          <p:nvPr/>
        </p:nvSpPr>
        <p:spPr>
          <a:xfrm>
            <a:off x="4141452" y="5730487"/>
            <a:ext cx="1752995" cy="276999"/>
          </a:xfrm>
          <a:prstGeom prst="rect">
            <a:avLst/>
          </a:prstGeom>
          <a:noFill/>
        </p:spPr>
        <p:txBody>
          <a:bodyPr wrap="square" rtlCol="0">
            <a:spAutoFit/>
          </a:bodyPr>
          <a:lstStyle/>
          <a:p>
            <a:r>
              <a:rPr lang="en-US" sz="1200" dirty="0"/>
              <a:t>2D pixel-based inversion</a:t>
            </a:r>
          </a:p>
        </p:txBody>
      </p:sp>
      <p:sp>
        <p:nvSpPr>
          <p:cNvPr id="13" name="Rectangle 12">
            <a:extLst>
              <a:ext uri="{FF2B5EF4-FFF2-40B4-BE49-F238E27FC236}">
                <a16:creationId xmlns:a16="http://schemas.microsoft.com/office/drawing/2014/main" id="{52AE8401-6C89-4AC0-9F82-7D72D529228F}"/>
              </a:ext>
            </a:extLst>
          </p:cNvPr>
          <p:cNvSpPr/>
          <p:nvPr/>
        </p:nvSpPr>
        <p:spPr>
          <a:xfrm>
            <a:off x="432719" y="5951431"/>
            <a:ext cx="10445324" cy="230832"/>
          </a:xfrm>
          <a:prstGeom prst="rect">
            <a:avLst/>
          </a:prstGeom>
        </p:spPr>
        <p:txBody>
          <a:bodyPr wrap="square">
            <a:spAutoFit/>
          </a:bodyPr>
          <a:lstStyle/>
          <a:p>
            <a:r>
              <a:rPr lang="en-US" sz="900" dirty="0">
                <a:solidFill>
                  <a:schemeClr val="bg2">
                    <a:lumMod val="75000"/>
                  </a:schemeClr>
                </a:solidFill>
                <a:latin typeface="Arial" panose="020B0604020202020204" pitchFamily="34" charset="0"/>
              </a:rPr>
              <a:t>Thiel, Michael, and </a:t>
            </a:r>
            <a:r>
              <a:rPr lang="en-US" sz="900" dirty="0" err="1">
                <a:solidFill>
                  <a:schemeClr val="bg2">
                    <a:lumMod val="75000"/>
                  </a:schemeClr>
                </a:solidFill>
                <a:latin typeface="Arial" panose="020B0604020202020204" pitchFamily="34" charset="0"/>
              </a:rPr>
              <a:t>Dzevat</a:t>
            </a:r>
            <a:r>
              <a:rPr lang="en-US" sz="900" dirty="0">
                <a:solidFill>
                  <a:schemeClr val="bg2">
                    <a:lumMod val="75000"/>
                  </a:schemeClr>
                </a:solidFill>
                <a:latin typeface="Arial" panose="020B0604020202020204" pitchFamily="34" charset="0"/>
              </a:rPr>
              <a:t> </a:t>
            </a:r>
            <a:r>
              <a:rPr lang="en-US" sz="900" dirty="0" err="1">
                <a:solidFill>
                  <a:schemeClr val="bg2">
                    <a:lumMod val="75000"/>
                  </a:schemeClr>
                </a:solidFill>
                <a:latin typeface="Arial" panose="020B0604020202020204" pitchFamily="34" charset="0"/>
              </a:rPr>
              <a:t>Omeragic</a:t>
            </a:r>
            <a:r>
              <a:rPr lang="en-US" sz="900" dirty="0">
                <a:solidFill>
                  <a:schemeClr val="bg2">
                    <a:lumMod val="75000"/>
                  </a:schemeClr>
                </a:solidFill>
                <a:latin typeface="Arial" panose="020B0604020202020204" pitchFamily="34" charset="0"/>
              </a:rPr>
              <a:t>. "Azimuthal Imaging Using Deep-Directional Resistivity Measurements Reveals 3D Reservoir Structure." </a:t>
            </a:r>
            <a:r>
              <a:rPr lang="en-US" sz="900" i="1" dirty="0">
                <a:solidFill>
                  <a:schemeClr val="bg2">
                    <a:lumMod val="75000"/>
                  </a:schemeClr>
                </a:solidFill>
                <a:latin typeface="Arial" panose="020B0604020202020204" pitchFamily="34" charset="0"/>
              </a:rPr>
              <a:t>SPWLA 59th Annual Logging Symposium</a:t>
            </a:r>
            <a:r>
              <a:rPr lang="en-US" sz="900" dirty="0">
                <a:solidFill>
                  <a:schemeClr val="bg2">
                    <a:lumMod val="75000"/>
                  </a:schemeClr>
                </a:solidFill>
                <a:latin typeface="Arial" panose="020B0604020202020204" pitchFamily="34" charset="0"/>
              </a:rPr>
              <a:t>, 2018.</a:t>
            </a:r>
            <a:endParaRPr lang="en-US" sz="900" dirty="0">
              <a:solidFill>
                <a:schemeClr val="bg2">
                  <a:lumMod val="75000"/>
                </a:schemeClr>
              </a:solidFill>
            </a:endParaRPr>
          </a:p>
        </p:txBody>
      </p:sp>
    </p:spTree>
    <p:extLst>
      <p:ext uri="{BB962C8B-B14F-4D97-AF65-F5344CB8AC3E}">
        <p14:creationId xmlns:p14="http://schemas.microsoft.com/office/powerpoint/2010/main" val="7109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fade">
                                      <p:cBhvr>
                                        <p:cTn id="18" dur="500"/>
                                        <p:tgtEl>
                                          <p:spTgt spid="7">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fade">
                                      <p:cBhvr>
                                        <p:cTn id="21" dur="500"/>
                                        <p:tgtEl>
                                          <p:spTgt spid="7">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fade">
                                      <p:cBhvr>
                                        <p:cTn id="24" dur="500"/>
                                        <p:tgtEl>
                                          <p:spTgt spid="7">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3CC5F1-CDF6-48A8-AF4E-2BBEB557677F}"/>
              </a:ext>
            </a:extLst>
          </p:cNvPr>
          <p:cNvSpPr>
            <a:spLocks noGrp="1"/>
          </p:cNvSpPr>
          <p:nvPr>
            <p:ph type="title"/>
          </p:nvPr>
        </p:nvSpPr>
        <p:spPr/>
        <p:txBody>
          <a:bodyPr/>
          <a:lstStyle/>
          <a:p>
            <a:r>
              <a:rPr lang="en-US" dirty="0"/>
              <a:t>Deep learning assisted inversions</a:t>
            </a:r>
          </a:p>
        </p:txBody>
      </p:sp>
      <p:sp>
        <p:nvSpPr>
          <p:cNvPr id="7" name="Content Placeholder 6">
            <a:extLst>
              <a:ext uri="{FF2B5EF4-FFF2-40B4-BE49-F238E27FC236}">
                <a16:creationId xmlns:a16="http://schemas.microsoft.com/office/drawing/2014/main" id="{B32B100B-8EC5-4D7B-A91D-4A3FF03BC762}"/>
              </a:ext>
            </a:extLst>
          </p:cNvPr>
          <p:cNvSpPr>
            <a:spLocks noGrp="1"/>
          </p:cNvSpPr>
          <p:nvPr>
            <p:ph idx="1"/>
          </p:nvPr>
        </p:nvSpPr>
        <p:spPr>
          <a:xfrm>
            <a:off x="5849402" y="1080655"/>
            <a:ext cx="6198226" cy="4780395"/>
          </a:xfrm>
        </p:spPr>
        <p:txBody>
          <a:bodyPr>
            <a:normAutofit/>
          </a:bodyPr>
          <a:lstStyle/>
          <a:p>
            <a:r>
              <a:rPr lang="en-US" sz="2000" dirty="0"/>
              <a:t>Forward and inverse modeling using </a:t>
            </a:r>
            <a:r>
              <a:rPr lang="en-US" sz="2000" dirty="0">
                <a:solidFill>
                  <a:srgbClr val="C3092B"/>
                </a:solidFill>
              </a:rPr>
              <a:t>end-to-end ML model </a:t>
            </a:r>
            <a:r>
              <a:rPr lang="en-US" sz="2000" dirty="0"/>
              <a:t>has not yielded a desiring outcome</a:t>
            </a:r>
          </a:p>
          <a:p>
            <a:r>
              <a:rPr lang="en-US" sz="2000" dirty="0"/>
              <a:t>Physical-driven processing workflow has a bright future</a:t>
            </a:r>
          </a:p>
          <a:p>
            <a:r>
              <a:rPr lang="en-US" sz="2000" dirty="0"/>
              <a:t>The community of statistical sampling suggests one successful combination of MCMC with GAN</a:t>
            </a:r>
          </a:p>
        </p:txBody>
      </p:sp>
      <p:sp>
        <p:nvSpPr>
          <p:cNvPr id="8" name="Text Placeholder 7">
            <a:extLst>
              <a:ext uri="{FF2B5EF4-FFF2-40B4-BE49-F238E27FC236}">
                <a16:creationId xmlns:a16="http://schemas.microsoft.com/office/drawing/2014/main" id="{DF5BCFFD-916B-490F-AF3C-F03759264EFC}"/>
              </a:ext>
            </a:extLst>
          </p:cNvPr>
          <p:cNvSpPr>
            <a:spLocks noGrp="1"/>
          </p:cNvSpPr>
          <p:nvPr>
            <p:ph type="body" sz="half" idx="2"/>
          </p:nvPr>
        </p:nvSpPr>
        <p:spPr>
          <a:xfrm>
            <a:off x="839788" y="2156261"/>
            <a:ext cx="4542380" cy="1079674"/>
          </a:xfrm>
        </p:spPr>
        <p:txBody>
          <a:bodyPr/>
          <a:lstStyle/>
          <a:p>
            <a:r>
              <a:rPr lang="en-US" i="1" dirty="0">
                <a:solidFill>
                  <a:schemeClr val="tx1">
                    <a:lumMod val="50000"/>
                    <a:lumOff val="50000"/>
                  </a:schemeClr>
                </a:solidFill>
              </a:rPr>
              <a:t>- Too many techniques, just choose one?</a:t>
            </a:r>
          </a:p>
        </p:txBody>
      </p:sp>
      <p:sp>
        <p:nvSpPr>
          <p:cNvPr id="4" name="Date Placeholder 3">
            <a:extLst>
              <a:ext uri="{FF2B5EF4-FFF2-40B4-BE49-F238E27FC236}">
                <a16:creationId xmlns:a16="http://schemas.microsoft.com/office/drawing/2014/main" id="{C8A4C5C2-C8FB-4A27-8058-8FF7A5141288}"/>
              </a:ext>
            </a:extLst>
          </p:cNvPr>
          <p:cNvSpPr>
            <a:spLocks noGrp="1"/>
          </p:cNvSpPr>
          <p:nvPr>
            <p:ph type="dt" sz="half" idx="10"/>
          </p:nvPr>
        </p:nvSpPr>
        <p:spPr/>
        <p:txBody>
          <a:bodyPr/>
          <a:lstStyle/>
          <a:p>
            <a:fld id="{EF939D52-8722-4EC7-A4CB-6C9B1DEBB01F}" type="datetime1">
              <a:rPr lang="en-US" smtClean="0"/>
              <a:t>9/22/2019</a:t>
            </a:fld>
            <a:endParaRPr lang="en-US"/>
          </a:p>
        </p:txBody>
      </p:sp>
      <p:sp>
        <p:nvSpPr>
          <p:cNvPr id="5" name="Slide Number Placeholder 4">
            <a:extLst>
              <a:ext uri="{FF2B5EF4-FFF2-40B4-BE49-F238E27FC236}">
                <a16:creationId xmlns:a16="http://schemas.microsoft.com/office/drawing/2014/main" id="{562560D5-A815-4896-AAED-2587A9606D2C}"/>
              </a:ext>
            </a:extLst>
          </p:cNvPr>
          <p:cNvSpPr>
            <a:spLocks noGrp="1"/>
          </p:cNvSpPr>
          <p:nvPr>
            <p:ph type="sldNum" sz="quarter" idx="12"/>
          </p:nvPr>
        </p:nvSpPr>
        <p:spPr/>
        <p:txBody>
          <a:bodyPr/>
          <a:lstStyle/>
          <a:p>
            <a:fld id="{5DAD2D5A-63D4-4764-812C-7B8BDA2C77FC}" type="slidenum">
              <a:rPr lang="en-US" smtClean="0"/>
              <a:t>53</a:t>
            </a:fld>
            <a:endParaRPr lang="en-US"/>
          </a:p>
        </p:txBody>
      </p:sp>
      <p:pic>
        <p:nvPicPr>
          <p:cNvPr id="9" name="Picture 8">
            <a:extLst>
              <a:ext uri="{FF2B5EF4-FFF2-40B4-BE49-F238E27FC236}">
                <a16:creationId xmlns:a16="http://schemas.microsoft.com/office/drawing/2014/main" id="{88AAB256-7573-4C50-9BA1-5B94B01CDE11}"/>
              </a:ext>
            </a:extLst>
          </p:cNvPr>
          <p:cNvPicPr>
            <a:picLocks noChangeAspect="1"/>
          </p:cNvPicPr>
          <p:nvPr/>
        </p:nvPicPr>
        <p:blipFill>
          <a:blip r:embed="rId2"/>
          <a:stretch>
            <a:fillRect/>
          </a:stretch>
        </p:blipFill>
        <p:spPr>
          <a:xfrm>
            <a:off x="144372" y="2829307"/>
            <a:ext cx="5637679" cy="3031743"/>
          </a:xfrm>
          <a:prstGeom prst="rect">
            <a:avLst/>
          </a:prstGeom>
        </p:spPr>
      </p:pic>
      <p:pic>
        <p:nvPicPr>
          <p:cNvPr id="10" name="Picture 9">
            <a:extLst>
              <a:ext uri="{FF2B5EF4-FFF2-40B4-BE49-F238E27FC236}">
                <a16:creationId xmlns:a16="http://schemas.microsoft.com/office/drawing/2014/main" id="{405ED7F5-4874-4CED-84ED-6631896252CD}"/>
              </a:ext>
            </a:extLst>
          </p:cNvPr>
          <p:cNvPicPr>
            <a:picLocks noChangeAspect="1"/>
          </p:cNvPicPr>
          <p:nvPr/>
        </p:nvPicPr>
        <p:blipFill rotWithShape="1">
          <a:blip r:embed="rId3"/>
          <a:srcRect t="18475"/>
          <a:stretch/>
        </p:blipFill>
        <p:spPr>
          <a:xfrm>
            <a:off x="6446454" y="2926692"/>
            <a:ext cx="5745546" cy="2934358"/>
          </a:xfrm>
          <a:prstGeom prst="rect">
            <a:avLst/>
          </a:prstGeom>
        </p:spPr>
      </p:pic>
      <p:sp>
        <p:nvSpPr>
          <p:cNvPr id="2" name="Rectangle 1">
            <a:extLst>
              <a:ext uri="{FF2B5EF4-FFF2-40B4-BE49-F238E27FC236}">
                <a16:creationId xmlns:a16="http://schemas.microsoft.com/office/drawing/2014/main" id="{A590857F-F248-462A-904C-F136F72850A3}"/>
              </a:ext>
            </a:extLst>
          </p:cNvPr>
          <p:cNvSpPr/>
          <p:nvPr/>
        </p:nvSpPr>
        <p:spPr>
          <a:xfrm>
            <a:off x="230987" y="5844495"/>
            <a:ext cx="8822994" cy="369332"/>
          </a:xfrm>
          <a:prstGeom prst="rect">
            <a:avLst/>
          </a:prstGeom>
        </p:spPr>
        <p:txBody>
          <a:bodyPr wrap="square">
            <a:spAutoFit/>
          </a:bodyPr>
          <a:lstStyle/>
          <a:p>
            <a:r>
              <a:rPr lang="en-US" sz="900" dirty="0">
                <a:solidFill>
                  <a:schemeClr val="bg2">
                    <a:lumMod val="75000"/>
                  </a:schemeClr>
                </a:solidFill>
                <a:latin typeface="Arial" panose="020B0604020202020204" pitchFamily="34" charset="0"/>
              </a:rPr>
              <a:t>Bergen, </a:t>
            </a:r>
            <a:r>
              <a:rPr lang="en-US" sz="900" dirty="0" err="1">
                <a:solidFill>
                  <a:schemeClr val="bg2">
                    <a:lumMod val="75000"/>
                  </a:schemeClr>
                </a:solidFill>
                <a:latin typeface="Arial" panose="020B0604020202020204" pitchFamily="34" charset="0"/>
              </a:rPr>
              <a:t>Karianne</a:t>
            </a:r>
            <a:r>
              <a:rPr lang="en-US" sz="900" dirty="0">
                <a:solidFill>
                  <a:schemeClr val="bg2">
                    <a:lumMod val="75000"/>
                  </a:schemeClr>
                </a:solidFill>
                <a:latin typeface="Arial" panose="020B0604020202020204" pitchFamily="34" charset="0"/>
              </a:rPr>
              <a:t> J., et al. "Machine learning for data-driven discovery in solid Earth geoscience." Science 363.6433 (2019): eaau0323.</a:t>
            </a:r>
          </a:p>
          <a:p>
            <a:r>
              <a:rPr lang="en-US" sz="900" dirty="0" err="1">
                <a:solidFill>
                  <a:schemeClr val="bg2">
                    <a:lumMod val="75000"/>
                  </a:schemeClr>
                </a:solidFill>
                <a:latin typeface="Arial" panose="020B0604020202020204" pitchFamily="34" charset="0"/>
              </a:rPr>
              <a:t>Laloy</a:t>
            </a:r>
            <a:r>
              <a:rPr lang="en-US" sz="900" dirty="0">
                <a:solidFill>
                  <a:schemeClr val="bg2">
                    <a:lumMod val="75000"/>
                  </a:schemeClr>
                </a:solidFill>
                <a:latin typeface="Arial" panose="020B0604020202020204" pitchFamily="34" charset="0"/>
              </a:rPr>
              <a:t>, Eric, et al. "Training‐image based geostatistical inversion using a spatial generative adversarial neural network." Water Resources Research 54.1 (2018): 381-406.</a:t>
            </a:r>
          </a:p>
        </p:txBody>
      </p:sp>
    </p:spTree>
    <p:extLst>
      <p:ext uri="{BB962C8B-B14F-4D97-AF65-F5344CB8AC3E}">
        <p14:creationId xmlns:p14="http://schemas.microsoft.com/office/powerpoint/2010/main" val="410686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248F6-13EF-4EFC-9426-E48DD7F70CB4}"/>
              </a:ext>
            </a:extLst>
          </p:cNvPr>
          <p:cNvSpPr>
            <a:spLocks noGrp="1"/>
          </p:cNvSpPr>
          <p:nvPr>
            <p:ph sz="quarter" idx="18"/>
          </p:nvPr>
        </p:nvSpPr>
        <p:spPr>
          <a:xfrm>
            <a:off x="252661" y="2443462"/>
            <a:ext cx="4284063" cy="599476"/>
          </a:xfrm>
        </p:spPr>
        <p:txBody>
          <a:bodyPr>
            <a:normAutofit/>
          </a:bodyPr>
          <a:lstStyle/>
          <a:p>
            <a:r>
              <a:rPr lang="en-US" sz="2500" dirty="0"/>
              <a:t>Statistical Inversion</a:t>
            </a:r>
          </a:p>
        </p:txBody>
      </p:sp>
      <p:sp>
        <p:nvSpPr>
          <p:cNvPr id="6" name="Content Placeholder 5">
            <a:extLst>
              <a:ext uri="{FF2B5EF4-FFF2-40B4-BE49-F238E27FC236}">
                <a16:creationId xmlns:a16="http://schemas.microsoft.com/office/drawing/2014/main" id="{CA6FC4B3-A132-40F4-BCBE-52024BF2ACC2}"/>
              </a:ext>
            </a:extLst>
          </p:cNvPr>
          <p:cNvSpPr>
            <a:spLocks noGrp="1"/>
          </p:cNvSpPr>
          <p:nvPr>
            <p:ph sz="quarter" idx="19"/>
          </p:nvPr>
        </p:nvSpPr>
        <p:spPr>
          <a:xfrm>
            <a:off x="252661" y="3357862"/>
            <a:ext cx="4284063" cy="599476"/>
          </a:xfrm>
        </p:spPr>
        <p:txBody>
          <a:bodyPr>
            <a:noAutofit/>
          </a:bodyPr>
          <a:lstStyle/>
          <a:p>
            <a:r>
              <a:rPr lang="en-US" sz="2500" dirty="0"/>
              <a:t>Future Works</a:t>
            </a:r>
          </a:p>
        </p:txBody>
      </p:sp>
      <p:sp>
        <p:nvSpPr>
          <p:cNvPr id="7" name="Content Placeholder 6">
            <a:extLst>
              <a:ext uri="{FF2B5EF4-FFF2-40B4-BE49-F238E27FC236}">
                <a16:creationId xmlns:a16="http://schemas.microsoft.com/office/drawing/2014/main" id="{7272820B-CB38-4B02-9D5A-BBEA70554664}"/>
              </a:ext>
            </a:extLst>
          </p:cNvPr>
          <p:cNvSpPr>
            <a:spLocks noGrp="1"/>
          </p:cNvSpPr>
          <p:nvPr>
            <p:ph sz="quarter" idx="20"/>
          </p:nvPr>
        </p:nvSpPr>
        <p:spPr/>
        <p:txBody>
          <a:bodyPr>
            <a:normAutofit/>
          </a:bodyPr>
          <a:lstStyle/>
          <a:p>
            <a:r>
              <a:rPr lang="en-US" sz="2500" dirty="0"/>
              <a:t>Introduction</a:t>
            </a:r>
          </a:p>
        </p:txBody>
      </p:sp>
      <p:sp>
        <p:nvSpPr>
          <p:cNvPr id="8" name="Content Placeholder 7">
            <a:extLst>
              <a:ext uri="{FF2B5EF4-FFF2-40B4-BE49-F238E27FC236}">
                <a16:creationId xmlns:a16="http://schemas.microsoft.com/office/drawing/2014/main" id="{1CDFBE0D-79F4-4F36-B10E-B03E6AF5104F}"/>
              </a:ext>
            </a:extLst>
          </p:cNvPr>
          <p:cNvSpPr>
            <a:spLocks noGrp="1"/>
          </p:cNvSpPr>
          <p:nvPr>
            <p:ph sz="quarter" idx="21"/>
          </p:nvPr>
        </p:nvSpPr>
        <p:spPr/>
        <p:txBody>
          <a:bodyPr>
            <a:normAutofit/>
          </a:bodyPr>
          <a:lstStyle/>
          <a:p>
            <a:r>
              <a:rPr lang="en-US" sz="2500" dirty="0"/>
              <a:t>Conclusions</a:t>
            </a:r>
          </a:p>
        </p:txBody>
      </p:sp>
      <p:sp>
        <p:nvSpPr>
          <p:cNvPr id="9" name="Content Placeholder 8">
            <a:extLst>
              <a:ext uri="{FF2B5EF4-FFF2-40B4-BE49-F238E27FC236}">
                <a16:creationId xmlns:a16="http://schemas.microsoft.com/office/drawing/2014/main" id="{4D878DEE-660F-4D93-AB3A-4B48AA2B5517}"/>
              </a:ext>
            </a:extLst>
          </p:cNvPr>
          <p:cNvSpPr>
            <a:spLocks noGrp="1"/>
          </p:cNvSpPr>
          <p:nvPr>
            <p:ph sz="quarter" idx="22"/>
          </p:nvPr>
        </p:nvSpPr>
        <p:spPr/>
        <p:txBody>
          <a:bodyPr/>
          <a:lstStyle/>
          <a:p>
            <a:pPr marL="0" indent="0">
              <a:buNone/>
            </a:pPr>
            <a:r>
              <a:rPr lang="en-US" dirty="0"/>
              <a:t> </a:t>
            </a:r>
          </a:p>
        </p:txBody>
      </p:sp>
      <p:sp>
        <p:nvSpPr>
          <p:cNvPr id="10" name="Content Placeholder 9">
            <a:extLst>
              <a:ext uri="{FF2B5EF4-FFF2-40B4-BE49-F238E27FC236}">
                <a16:creationId xmlns:a16="http://schemas.microsoft.com/office/drawing/2014/main" id="{26BF0C0B-2229-4D50-B990-030BA716BDAB}"/>
              </a:ext>
            </a:extLst>
          </p:cNvPr>
          <p:cNvSpPr>
            <a:spLocks noGrp="1"/>
          </p:cNvSpPr>
          <p:nvPr>
            <p:ph sz="quarter" idx="23"/>
          </p:nvPr>
        </p:nvSpPr>
        <p:spPr/>
        <p:txBody>
          <a:bodyPr/>
          <a:lstStyle/>
          <a:p>
            <a:r>
              <a:rPr lang="en-US" b="1" dirty="0"/>
              <a:t>Outline</a:t>
            </a:r>
          </a:p>
        </p:txBody>
      </p:sp>
      <p:sp>
        <p:nvSpPr>
          <p:cNvPr id="15" name="Slide Number Placeholder 14">
            <a:extLst>
              <a:ext uri="{FF2B5EF4-FFF2-40B4-BE49-F238E27FC236}">
                <a16:creationId xmlns:a16="http://schemas.microsoft.com/office/drawing/2014/main" id="{9754F59C-7E3B-44D0-93B8-3B238FD333BD}"/>
              </a:ext>
            </a:extLst>
          </p:cNvPr>
          <p:cNvSpPr>
            <a:spLocks noGrp="1"/>
          </p:cNvSpPr>
          <p:nvPr>
            <p:ph type="sldNum" sz="quarter" idx="12"/>
          </p:nvPr>
        </p:nvSpPr>
        <p:spPr/>
        <p:txBody>
          <a:bodyPr/>
          <a:lstStyle/>
          <a:p>
            <a:fld id="{5DAD2D5A-63D4-4764-812C-7B8BDA2C77FC}" type="slidenum">
              <a:rPr lang="en-US" smtClean="0"/>
              <a:t>54</a:t>
            </a:fld>
            <a:endParaRPr lang="en-US" dirty="0"/>
          </a:p>
        </p:txBody>
      </p:sp>
      <p:sp>
        <p:nvSpPr>
          <p:cNvPr id="12" name="Content Placeholder 5">
            <a:extLst>
              <a:ext uri="{FF2B5EF4-FFF2-40B4-BE49-F238E27FC236}">
                <a16:creationId xmlns:a16="http://schemas.microsoft.com/office/drawing/2014/main" id="{665BDE25-044E-4C3C-AA04-204E74319292}"/>
              </a:ext>
            </a:extLst>
          </p:cNvPr>
          <p:cNvSpPr txBox="1">
            <a:spLocks/>
          </p:cNvSpPr>
          <p:nvPr/>
        </p:nvSpPr>
        <p:spPr>
          <a:xfrm>
            <a:off x="252660" y="3357862"/>
            <a:ext cx="4284063" cy="599476"/>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Future Works</a:t>
            </a:r>
          </a:p>
        </p:txBody>
      </p:sp>
      <p:sp>
        <p:nvSpPr>
          <p:cNvPr id="17" name="Content Placeholder 13">
            <a:extLst>
              <a:ext uri="{FF2B5EF4-FFF2-40B4-BE49-F238E27FC236}">
                <a16:creationId xmlns:a16="http://schemas.microsoft.com/office/drawing/2014/main" id="{910DEAB2-34D9-47AB-97A6-2B203338D267}"/>
              </a:ext>
            </a:extLst>
          </p:cNvPr>
          <p:cNvSpPr txBox="1">
            <a:spLocks/>
          </p:cNvSpPr>
          <p:nvPr/>
        </p:nvSpPr>
        <p:spPr>
          <a:xfrm>
            <a:off x="5452054" y="1529063"/>
            <a:ext cx="6574846" cy="447849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Conclusions</a:t>
            </a:r>
          </a:p>
          <a:p>
            <a:r>
              <a:rPr lang="en-US" dirty="0"/>
              <a:t>Publications</a:t>
            </a:r>
          </a:p>
          <a:p>
            <a:r>
              <a:rPr lang="en-US" dirty="0"/>
              <a:t>Q &amp; A</a:t>
            </a:r>
            <a:endParaRPr lang="en-US" sz="1800" dirty="0"/>
          </a:p>
        </p:txBody>
      </p:sp>
      <p:sp>
        <p:nvSpPr>
          <p:cNvPr id="13" name="Content Placeholder 6">
            <a:extLst>
              <a:ext uri="{FF2B5EF4-FFF2-40B4-BE49-F238E27FC236}">
                <a16:creationId xmlns:a16="http://schemas.microsoft.com/office/drawing/2014/main" id="{264849BF-D387-46BD-9A17-72CB9C74B501}"/>
              </a:ext>
            </a:extLst>
          </p:cNvPr>
          <p:cNvSpPr txBox="1">
            <a:spLocks/>
          </p:cNvSpPr>
          <p:nvPr/>
        </p:nvSpPr>
        <p:spPr>
          <a:xfrm>
            <a:off x="252660" y="1529062"/>
            <a:ext cx="4284063" cy="599476"/>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chemeClr val="bg1">
                    <a:lumMod val="65000"/>
                  </a:schemeClr>
                </a:solidFill>
              </a:rPr>
              <a:t>Introduction</a:t>
            </a:r>
          </a:p>
        </p:txBody>
      </p:sp>
      <p:sp>
        <p:nvSpPr>
          <p:cNvPr id="14" name="Content Placeholder 4">
            <a:extLst>
              <a:ext uri="{FF2B5EF4-FFF2-40B4-BE49-F238E27FC236}">
                <a16:creationId xmlns:a16="http://schemas.microsoft.com/office/drawing/2014/main" id="{71857459-C4C8-4B42-8E64-34B9B12A569C}"/>
              </a:ext>
            </a:extLst>
          </p:cNvPr>
          <p:cNvSpPr txBox="1">
            <a:spLocks/>
          </p:cNvSpPr>
          <p:nvPr/>
        </p:nvSpPr>
        <p:spPr>
          <a:xfrm>
            <a:off x="252659" y="2443462"/>
            <a:ext cx="4284063" cy="599476"/>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rgbClr val="A6A6A6"/>
                </a:solidFill>
              </a:rPr>
              <a:t>Statistical Inversion</a:t>
            </a:r>
          </a:p>
        </p:txBody>
      </p:sp>
    </p:spTree>
    <p:extLst>
      <p:ext uri="{BB962C8B-B14F-4D97-AF65-F5344CB8AC3E}">
        <p14:creationId xmlns:p14="http://schemas.microsoft.com/office/powerpoint/2010/main" val="567190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6" presetClass="emph" presetSubtype="0" fill="hold" nodeType="afterEffect">
                                  <p:stCondLst>
                                    <p:cond delay="0"/>
                                  </p:stCondLst>
                                  <p:childTnLst>
                                    <p:animScale>
                                      <p:cBhvr>
                                        <p:cTn id="16" dur="1000" fill="hold"/>
                                        <p:tgtEl>
                                          <p:spTgt spid="8">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84870B-851D-41ED-B7C0-D65BFD18A76E}"/>
              </a:ext>
            </a:extLst>
          </p:cNvPr>
          <p:cNvSpPr>
            <a:spLocks noGrp="1"/>
          </p:cNvSpPr>
          <p:nvPr>
            <p:ph type="title"/>
          </p:nvPr>
        </p:nvSpPr>
        <p:spPr/>
        <p:txBody>
          <a:bodyPr/>
          <a:lstStyle/>
          <a:p>
            <a:r>
              <a:rPr lang="en-US" dirty="0"/>
              <a:t>Conclusions</a:t>
            </a:r>
          </a:p>
        </p:txBody>
      </p:sp>
      <p:sp>
        <p:nvSpPr>
          <p:cNvPr id="2" name="Slide Number Placeholder 1">
            <a:extLst>
              <a:ext uri="{FF2B5EF4-FFF2-40B4-BE49-F238E27FC236}">
                <a16:creationId xmlns:a16="http://schemas.microsoft.com/office/drawing/2014/main" id="{4CB52B3A-3935-4693-A59C-6491C277A3A1}"/>
              </a:ext>
            </a:extLst>
          </p:cNvPr>
          <p:cNvSpPr>
            <a:spLocks noGrp="1"/>
          </p:cNvSpPr>
          <p:nvPr>
            <p:ph type="sldNum" sz="quarter" idx="12"/>
          </p:nvPr>
        </p:nvSpPr>
        <p:spPr/>
        <p:txBody>
          <a:bodyPr/>
          <a:lstStyle/>
          <a:p>
            <a:fld id="{5DAD2D5A-63D4-4764-812C-7B8BDA2C77FC}" type="slidenum">
              <a:rPr lang="en-US" smtClean="0"/>
              <a:t>55</a:t>
            </a:fld>
            <a:endParaRPr lang="en-US"/>
          </a:p>
        </p:txBody>
      </p:sp>
      <p:sp>
        <p:nvSpPr>
          <p:cNvPr id="3" name="Content Placeholder 2">
            <a:extLst>
              <a:ext uri="{FF2B5EF4-FFF2-40B4-BE49-F238E27FC236}">
                <a16:creationId xmlns:a16="http://schemas.microsoft.com/office/drawing/2014/main" id="{11C26297-CDD7-4887-A325-E188A79A90A5}"/>
              </a:ext>
            </a:extLst>
          </p:cNvPr>
          <p:cNvSpPr>
            <a:spLocks noGrp="1"/>
          </p:cNvSpPr>
          <p:nvPr>
            <p:ph idx="1"/>
          </p:nvPr>
        </p:nvSpPr>
        <p:spPr>
          <a:xfrm>
            <a:off x="2884516" y="1318758"/>
            <a:ext cx="8588347" cy="4651909"/>
          </a:xfrm>
        </p:spPr>
        <p:txBody>
          <a:bodyPr>
            <a:noAutofit/>
          </a:bodyPr>
          <a:lstStyle/>
          <a:p>
            <a:r>
              <a:rPr lang="en-US" sz="2000" dirty="0"/>
              <a:t>The ultra-deep directional EM LWD service enriches the </a:t>
            </a:r>
            <a:r>
              <a:rPr lang="en-US" sz="2000" dirty="0">
                <a:solidFill>
                  <a:srgbClr val="C3092B"/>
                </a:solidFill>
              </a:rPr>
              <a:t>downhole reservoir-scale applications</a:t>
            </a:r>
            <a:r>
              <a:rPr lang="en-US" sz="2000" dirty="0"/>
              <a:t>, whereas the challenge shows when interpreting complex logging data.</a:t>
            </a:r>
          </a:p>
          <a:p>
            <a:r>
              <a:rPr lang="en-US" sz="2000" dirty="0"/>
              <a:t>Statistical inversion of direction EM logging data using </a:t>
            </a:r>
            <a:r>
              <a:rPr lang="en-US" sz="2000" dirty="0">
                <a:solidFill>
                  <a:srgbClr val="C3092B"/>
                </a:solidFill>
              </a:rPr>
              <a:t>Bayesian inference </a:t>
            </a:r>
            <a:r>
              <a:rPr lang="en-US" sz="2000" dirty="0"/>
              <a:t>is studied, which stresses on the </a:t>
            </a:r>
            <a:r>
              <a:rPr lang="en-US" sz="2000" dirty="0">
                <a:solidFill>
                  <a:srgbClr val="C3092B"/>
                </a:solidFill>
              </a:rPr>
              <a:t>local minima problem </a:t>
            </a:r>
            <a:r>
              <a:rPr lang="en-US" sz="2000" dirty="0"/>
              <a:t>in the deterministic methods.</a:t>
            </a:r>
          </a:p>
          <a:p>
            <a:r>
              <a:rPr lang="en-US" sz="2000" dirty="0"/>
              <a:t>A </a:t>
            </a:r>
            <a:r>
              <a:rPr lang="en-US" sz="2000" dirty="0">
                <a:solidFill>
                  <a:srgbClr val="C3092B"/>
                </a:solidFill>
              </a:rPr>
              <a:t>Hybrid Monte Carlo method </a:t>
            </a:r>
            <a:r>
              <a:rPr lang="en-US" sz="2000" dirty="0"/>
              <a:t>which combines gradient-drift with random sampling is provided to overcome the </a:t>
            </a:r>
            <a:r>
              <a:rPr lang="en-US" sz="2000" dirty="0">
                <a:solidFill>
                  <a:srgbClr val="C3092B"/>
                </a:solidFill>
              </a:rPr>
              <a:t>low sampling rate problem</a:t>
            </a:r>
            <a:r>
              <a:rPr lang="en-US" sz="2000" dirty="0"/>
              <a:t>. </a:t>
            </a:r>
          </a:p>
          <a:p>
            <a:r>
              <a:rPr lang="en-US" sz="2000" dirty="0"/>
              <a:t>A </a:t>
            </a:r>
            <a:r>
              <a:rPr lang="en-US" sz="2000" dirty="0">
                <a:solidFill>
                  <a:srgbClr val="C3092B"/>
                </a:solidFill>
              </a:rPr>
              <a:t>self-parameterizing scheme </a:t>
            </a:r>
            <a:r>
              <a:rPr lang="en-US" sz="2000" dirty="0"/>
              <a:t>using trans-dimensional Markov chain Monte Carlo method is designed to infer the </a:t>
            </a:r>
            <a:r>
              <a:rPr lang="en-US" sz="2000" dirty="0">
                <a:solidFill>
                  <a:srgbClr val="C3092B"/>
                </a:solidFill>
              </a:rPr>
              <a:t>model complexity</a:t>
            </a:r>
            <a:r>
              <a:rPr lang="en-US" sz="2000" dirty="0"/>
              <a:t>, which avoid over-parameterizing or under-parameterizing problems.</a:t>
            </a:r>
          </a:p>
          <a:p>
            <a:r>
              <a:rPr lang="en-US" sz="2000" dirty="0"/>
              <a:t>A meta-technique, </a:t>
            </a:r>
            <a:r>
              <a:rPr lang="en-US" sz="2000" dirty="0">
                <a:solidFill>
                  <a:srgbClr val="C3092B"/>
                </a:solidFill>
              </a:rPr>
              <a:t>parallel tempering</a:t>
            </a:r>
            <a:r>
              <a:rPr lang="en-US" sz="2000" dirty="0"/>
              <a:t>, is studied to take full advantage of </a:t>
            </a:r>
            <a:r>
              <a:rPr lang="en-US" sz="2000" dirty="0">
                <a:solidFill>
                  <a:srgbClr val="C3092B"/>
                </a:solidFill>
              </a:rPr>
              <a:t>parallel computing system</a:t>
            </a:r>
            <a:r>
              <a:rPr lang="en-US" sz="2000" dirty="0"/>
              <a:t> and boost the sampling efficiency greatly. </a:t>
            </a:r>
          </a:p>
        </p:txBody>
      </p:sp>
    </p:spTree>
    <p:extLst>
      <p:ext uri="{BB962C8B-B14F-4D97-AF65-F5344CB8AC3E}">
        <p14:creationId xmlns:p14="http://schemas.microsoft.com/office/powerpoint/2010/main" val="3986875426"/>
      </p:ext>
    </p:extLst>
  </p:cSld>
  <p:clrMapOvr>
    <a:masterClrMapping/>
  </p:clrMapOvr>
  <mc:AlternateContent xmlns:mc="http://schemas.openxmlformats.org/markup-compatibility/2006" xmlns:p14="http://schemas.microsoft.com/office/powerpoint/2010/main">
    <mc:Choice Requires="p14">
      <p:transition spd="slow" p14:dur="1200">
        <p14:revea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E65AF-1A15-47DE-A0CC-EB3771657879}"/>
              </a:ext>
            </a:extLst>
          </p:cNvPr>
          <p:cNvSpPr>
            <a:spLocks noGrp="1"/>
          </p:cNvSpPr>
          <p:nvPr>
            <p:ph type="title"/>
          </p:nvPr>
        </p:nvSpPr>
        <p:spPr>
          <a:xfrm>
            <a:off x="2416203" y="257175"/>
            <a:ext cx="8469283" cy="612775"/>
          </a:xfrm>
        </p:spPr>
        <p:txBody>
          <a:bodyPr>
            <a:noAutofit/>
          </a:bodyPr>
          <a:lstStyle/>
          <a:p>
            <a:r>
              <a:rPr lang="en-US" sz="3600" dirty="0">
                <a:solidFill>
                  <a:srgbClr val="C00000"/>
                </a:solidFill>
              </a:rPr>
              <a:t>Publications</a:t>
            </a:r>
          </a:p>
        </p:txBody>
      </p:sp>
      <p:sp>
        <p:nvSpPr>
          <p:cNvPr id="3" name="Text Placeholder 2">
            <a:extLst>
              <a:ext uri="{FF2B5EF4-FFF2-40B4-BE49-F238E27FC236}">
                <a16:creationId xmlns:a16="http://schemas.microsoft.com/office/drawing/2014/main" id="{3DD61F06-D342-4146-8826-DB55C28756D5}"/>
              </a:ext>
            </a:extLst>
          </p:cNvPr>
          <p:cNvSpPr>
            <a:spLocks noGrp="1"/>
          </p:cNvSpPr>
          <p:nvPr>
            <p:ph idx="1"/>
          </p:nvPr>
        </p:nvSpPr>
        <p:spPr>
          <a:xfrm>
            <a:off x="2465415" y="977899"/>
            <a:ext cx="4532351" cy="5759285"/>
          </a:xfrm>
        </p:spPr>
        <p:txBody>
          <a:bodyPr>
            <a:normAutofit fontScale="92500"/>
          </a:bodyPr>
          <a:lstStyle/>
          <a:p>
            <a:pPr marL="0" indent="0">
              <a:buNone/>
            </a:pPr>
            <a:r>
              <a:rPr lang="en-US" sz="1900" b="1" dirty="0"/>
              <a:t>Journal</a:t>
            </a:r>
            <a:endParaRPr lang="en-US" sz="1800" b="1" dirty="0"/>
          </a:p>
          <a:p>
            <a:pPr>
              <a:buFont typeface="+mj-lt"/>
              <a:buAutoNum type="arabicPeriod"/>
            </a:pPr>
            <a:r>
              <a:rPr lang="en-US" sz="1100" dirty="0"/>
              <a:t>Wang, </a:t>
            </a:r>
            <a:r>
              <a:rPr lang="en-US" sz="1100" dirty="0" err="1"/>
              <a:t>Shirui</a:t>
            </a:r>
            <a:r>
              <a:rPr lang="en-US" sz="1100" dirty="0"/>
              <a:t>, </a:t>
            </a:r>
            <a:r>
              <a:rPr lang="en-US" sz="1100" b="1" dirty="0"/>
              <a:t>Qiuyang Shen</a:t>
            </a:r>
            <a:r>
              <a:rPr lang="en-US" sz="1100" dirty="0"/>
              <a:t>, Xuqing Wu, and Jiefu Chen. "Automated Gamma-ray Log Pattern Alignment and Depth Matching by Machine Learning." Interpretation (2019). </a:t>
            </a:r>
            <a:r>
              <a:rPr lang="en-US" sz="1100" i="1" dirty="0"/>
              <a:t>Submitted</a:t>
            </a:r>
            <a:r>
              <a:rPr lang="en-US" sz="1100" dirty="0"/>
              <a:t>. </a:t>
            </a:r>
          </a:p>
          <a:p>
            <a:pPr>
              <a:buFont typeface="+mj-lt"/>
              <a:buAutoNum type="arabicPeriod"/>
            </a:pPr>
            <a:r>
              <a:rPr lang="en-US" sz="1100" b="1" dirty="0"/>
              <a:t>Shen, Qiuyang</a:t>
            </a:r>
            <a:r>
              <a:rPr lang="en-US" sz="1100" dirty="0"/>
              <a:t>, Jiefu Chen, Xuqing Wu, Zhu Han, and </a:t>
            </a:r>
            <a:r>
              <a:rPr lang="en-US" sz="1100" dirty="0" err="1"/>
              <a:t>Yueqin</a:t>
            </a:r>
            <a:r>
              <a:rPr lang="en-US" sz="1100" dirty="0"/>
              <a:t> Huang. "Parallel Tempered Trans-dimensional Bayesian Inference for the Inversion of Ultra-deep Directional Logging-while-drilling Resistivity Measurements." Journal of Petroleum Science and Engineering (2019). </a:t>
            </a:r>
            <a:r>
              <a:rPr lang="en-US" sz="1100" i="1"/>
              <a:t>Revision submitted</a:t>
            </a:r>
            <a:r>
              <a:rPr lang="en-US" sz="1100"/>
              <a:t>.</a:t>
            </a:r>
            <a:endParaRPr lang="en-US" sz="1100" dirty="0"/>
          </a:p>
          <a:p>
            <a:pPr>
              <a:buFont typeface="+mj-lt"/>
              <a:buAutoNum type="arabicPeriod"/>
            </a:pPr>
            <a:r>
              <a:rPr lang="en-US" sz="1100" dirty="0"/>
              <a:t>Yan, Li, </a:t>
            </a:r>
            <a:r>
              <a:rPr lang="en-US" sz="1100" b="1" dirty="0"/>
              <a:t>Qiuyang Shen</a:t>
            </a:r>
            <a:r>
              <a:rPr lang="en-US" sz="1100" dirty="0"/>
              <a:t>, Han Lu, </a:t>
            </a:r>
            <a:r>
              <a:rPr lang="en-US" sz="1100" dirty="0" err="1"/>
              <a:t>Hanming</a:t>
            </a:r>
            <a:r>
              <a:rPr lang="en-US" sz="1100" dirty="0"/>
              <a:t> Wang, Xin Fu, and Jiefu Chen. "Geological Features Interpretation and Uncertainty Assessment of Ultra-deep Azimuthal Resistivity Logging-while-drilling Measurements Using Particle Swarm Optimization." Journal of Applied Geophysics (2019). </a:t>
            </a:r>
            <a:r>
              <a:rPr lang="en-US" sz="1100" i="1" dirty="0"/>
              <a:t>Submitted</a:t>
            </a:r>
            <a:r>
              <a:rPr lang="en-US" sz="1100" dirty="0"/>
              <a:t>.</a:t>
            </a:r>
          </a:p>
          <a:p>
            <a:pPr>
              <a:buFont typeface="+mj-lt"/>
              <a:buAutoNum type="arabicPeriod"/>
            </a:pPr>
            <a:r>
              <a:rPr lang="en-US" sz="1100" dirty="0" err="1"/>
              <a:t>Jin</a:t>
            </a:r>
            <a:r>
              <a:rPr lang="en-US" sz="1100" dirty="0"/>
              <a:t>, Yuchen, </a:t>
            </a:r>
            <a:r>
              <a:rPr lang="en-US" sz="1100" b="1" dirty="0"/>
              <a:t>Qiuyang Shen</a:t>
            </a:r>
            <a:r>
              <a:rPr lang="en-US" sz="1100" dirty="0"/>
              <a:t>, Xuqing Wu, Jiefu Chen, and </a:t>
            </a:r>
            <a:r>
              <a:rPr lang="en-US" sz="1100" dirty="0" err="1"/>
              <a:t>Yueqin</a:t>
            </a:r>
            <a:r>
              <a:rPr lang="en-US" sz="1100" dirty="0"/>
              <a:t> Huang. "A Physical-driven Deep-learning Network for Solving Nonlinear Inverse Problems." Petrophysics (2019). </a:t>
            </a:r>
            <a:r>
              <a:rPr lang="en-US" sz="1100" i="1" dirty="0"/>
              <a:t>Submitted</a:t>
            </a:r>
            <a:r>
              <a:rPr lang="en-US" sz="1100" dirty="0"/>
              <a:t>.</a:t>
            </a:r>
          </a:p>
          <a:p>
            <a:pPr>
              <a:buFont typeface="+mj-lt"/>
              <a:buAutoNum type="arabicPeriod"/>
            </a:pPr>
            <a:r>
              <a:rPr lang="en-US" sz="1100" b="1" dirty="0"/>
              <a:t>Shen, Qiuyang, </a:t>
            </a:r>
            <a:r>
              <a:rPr lang="en-US" sz="1100" dirty="0"/>
              <a:t>Jiefu Chen, and </a:t>
            </a:r>
            <a:r>
              <a:rPr lang="en-US" sz="1100" dirty="0" err="1"/>
              <a:t>Hanming</a:t>
            </a:r>
            <a:r>
              <a:rPr lang="en-US" sz="1100" dirty="0"/>
              <a:t> Wang. "Data-Driven Interpretation of Ultra-Deep Azimuthal Propagation Resistivity Measurements: Trans-dimensional Stochastic Inversion and Uncertainty Quantification." Petrophysics 59, no. 6 (2018).</a:t>
            </a:r>
          </a:p>
          <a:p>
            <a:pPr>
              <a:buFont typeface="+mj-lt"/>
              <a:buAutoNum type="arabicPeriod"/>
            </a:pPr>
            <a:r>
              <a:rPr lang="en-US" sz="1100" dirty="0"/>
              <a:t>Lu, Han</a:t>
            </a:r>
            <a:r>
              <a:rPr lang="en-US" sz="1100" b="1" dirty="0"/>
              <a:t>, Qiuyang Shen</a:t>
            </a:r>
            <a:r>
              <a:rPr lang="en-US" sz="1100" dirty="0"/>
              <a:t>, Jiefu Chen, Xuqing Wu, and Xin Fu. "Parallel multiple-chain DRAM MCMC for large-scale geosteering inversion and uncertainty quantification." Journal of Petroleum Science and Engineering 174 (2019): 189-200.</a:t>
            </a:r>
          </a:p>
          <a:p>
            <a:pPr>
              <a:buFont typeface="+mj-lt"/>
              <a:buAutoNum type="arabicPeriod"/>
            </a:pPr>
            <a:r>
              <a:rPr lang="en-US" sz="1100" b="1" dirty="0"/>
              <a:t>Shen, Qiuyang</a:t>
            </a:r>
            <a:r>
              <a:rPr lang="en-US" sz="1100" dirty="0"/>
              <a:t>, Xuqing Wu, Jiefu Chen, Zhu Han, and </a:t>
            </a:r>
            <a:r>
              <a:rPr lang="en-US" sz="1100" dirty="0" err="1"/>
              <a:t>Yueqin</a:t>
            </a:r>
            <a:r>
              <a:rPr lang="en-US" sz="1100" dirty="0"/>
              <a:t> Huang. "Solving geosteering inverse problems by stochastic Hybrid Monte Carlo method." Journal of Petroleum Science and Engineering 161 (2018): 9-16.</a:t>
            </a:r>
          </a:p>
          <a:p>
            <a:pPr>
              <a:buFont typeface="+mj-lt"/>
              <a:buAutoNum type="arabicPeriod"/>
            </a:pPr>
            <a:r>
              <a:rPr lang="en-US" sz="1100" b="1" dirty="0"/>
              <a:t>Shen, Qiuyang</a:t>
            </a:r>
            <a:r>
              <a:rPr lang="en-US" sz="1100" dirty="0"/>
              <a:t>, Xuqing Wu, Jiefu Chen, and Zhu Han. "Distributed Markov Chain Monte Carlo Method on Big-Data Platform for Large-Scale Geosteering Inversion Using Directional Electromagnetic Well Logging Measurements." Applied Computational Electromagnetics Society Journal 32, no. 5 (2017).</a:t>
            </a:r>
          </a:p>
        </p:txBody>
      </p:sp>
      <p:sp>
        <p:nvSpPr>
          <p:cNvPr id="5" name="Text Placeholder 2">
            <a:extLst>
              <a:ext uri="{FF2B5EF4-FFF2-40B4-BE49-F238E27FC236}">
                <a16:creationId xmlns:a16="http://schemas.microsoft.com/office/drawing/2014/main" id="{F2D29526-C654-4A67-9798-E733364F080C}"/>
              </a:ext>
            </a:extLst>
          </p:cNvPr>
          <p:cNvSpPr txBox="1">
            <a:spLocks/>
          </p:cNvSpPr>
          <p:nvPr/>
        </p:nvSpPr>
        <p:spPr>
          <a:xfrm>
            <a:off x="7036427" y="977899"/>
            <a:ext cx="4646585" cy="5499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Conference</a:t>
            </a:r>
          </a:p>
          <a:p>
            <a:pPr>
              <a:spcBef>
                <a:spcPts val="600"/>
              </a:spcBef>
              <a:buFont typeface="+mj-lt"/>
              <a:buAutoNum type="arabicPeriod"/>
            </a:pPr>
            <a:r>
              <a:rPr lang="en-US" sz="1100" b="1" dirty="0"/>
              <a:t>Shen, Qiuyang</a:t>
            </a:r>
            <a:r>
              <a:rPr lang="en-US" sz="1100" dirty="0"/>
              <a:t>, Jiefu Chen, and </a:t>
            </a:r>
            <a:r>
              <a:rPr lang="en-US" sz="1100" dirty="0" err="1"/>
              <a:t>Hanming</a:t>
            </a:r>
            <a:r>
              <a:rPr lang="en-US" sz="1100" dirty="0"/>
              <a:t> Wang. "Systematic Uncertainty Analysis of Reservoir Image from New Generation LWD Azimuthal Resistivity Measurements." In </a:t>
            </a:r>
            <a:r>
              <a:rPr lang="en-US" sz="1100" b="1" dirty="0"/>
              <a:t>SPE</a:t>
            </a:r>
            <a:r>
              <a:rPr lang="en-US" sz="1100" dirty="0"/>
              <a:t> Annual Technical Conference and Exhibition. Society of Petroleum Engineers, 2018.</a:t>
            </a:r>
          </a:p>
          <a:p>
            <a:pPr>
              <a:spcBef>
                <a:spcPts val="600"/>
              </a:spcBef>
              <a:buFont typeface="+mj-lt"/>
              <a:buAutoNum type="arabicPeriod"/>
            </a:pPr>
            <a:r>
              <a:rPr lang="en-US" sz="1100" b="1" dirty="0"/>
              <a:t>Shen, Qiuyang</a:t>
            </a:r>
            <a:r>
              <a:rPr lang="en-US" sz="1100" dirty="0"/>
              <a:t>, Jiefu Chen, Xuqing Wu, Zhu Han, and </a:t>
            </a:r>
            <a:r>
              <a:rPr lang="en-US" sz="1100" dirty="0" err="1"/>
              <a:t>Hanming</a:t>
            </a:r>
            <a:r>
              <a:rPr lang="en-US" sz="1100" dirty="0"/>
              <a:t> Wang. "</a:t>
            </a:r>
            <a:r>
              <a:rPr lang="en-US" sz="1100" dirty="0" err="1"/>
              <a:t>Transdimensional</a:t>
            </a:r>
            <a:r>
              <a:rPr lang="en-US" sz="1100" dirty="0"/>
              <a:t> geosteering inversion: A data-driven schematic for geophysical interpretation and uncertainty quantification." In SEG Technical Program Expanded Abstracts 2018, pp. 749-753. Society of Exploration Geophysicists, 2018.</a:t>
            </a:r>
          </a:p>
          <a:p>
            <a:pPr>
              <a:spcBef>
                <a:spcPts val="600"/>
              </a:spcBef>
              <a:buFont typeface="+mj-lt"/>
              <a:buAutoNum type="arabicPeriod"/>
            </a:pPr>
            <a:r>
              <a:rPr lang="en-US" sz="1100" dirty="0"/>
              <a:t>Wang, </a:t>
            </a:r>
            <a:r>
              <a:rPr lang="en-US" sz="1100" dirty="0" err="1"/>
              <a:t>Hanming</a:t>
            </a:r>
            <a:r>
              <a:rPr lang="en-US" sz="1100" dirty="0"/>
              <a:t>, </a:t>
            </a:r>
            <a:r>
              <a:rPr lang="en-US" sz="1100" b="1" dirty="0"/>
              <a:t>Qiuyang Shen</a:t>
            </a:r>
            <a:r>
              <a:rPr lang="en-US" sz="1100" dirty="0"/>
              <a:t>, and Jiefu Chen. "Sensitivity Study and Uncertainty Quantification of Azimuthal Propagation Resistivity Measurements." In </a:t>
            </a:r>
            <a:r>
              <a:rPr lang="en-US" sz="1100" b="1" dirty="0"/>
              <a:t>SPWLA</a:t>
            </a:r>
            <a:r>
              <a:rPr lang="en-US" sz="1100" dirty="0"/>
              <a:t> 59th Annual Logging Symposium. Society of </a:t>
            </a:r>
            <a:r>
              <a:rPr lang="en-US" sz="1100" dirty="0" err="1"/>
              <a:t>Petrophysicists</a:t>
            </a:r>
            <a:r>
              <a:rPr lang="en-US" sz="1100" dirty="0"/>
              <a:t> and Well-Log Analysts, 2018.</a:t>
            </a:r>
          </a:p>
          <a:p>
            <a:pPr>
              <a:spcBef>
                <a:spcPts val="600"/>
              </a:spcBef>
              <a:buFont typeface="+mj-lt"/>
              <a:buAutoNum type="arabicPeriod"/>
            </a:pPr>
            <a:r>
              <a:rPr lang="en-US" sz="1100" dirty="0"/>
              <a:t>Yan, Li, Han Lu, </a:t>
            </a:r>
            <a:r>
              <a:rPr lang="en-US" sz="1100" b="1" dirty="0"/>
              <a:t>Qiuyang Shen</a:t>
            </a:r>
            <a:r>
              <a:rPr lang="en-US" sz="1100" dirty="0"/>
              <a:t>, </a:t>
            </a:r>
            <a:r>
              <a:rPr lang="en-US" sz="1100" dirty="0" err="1"/>
              <a:t>Hanming</a:t>
            </a:r>
            <a:r>
              <a:rPr lang="en-US" sz="1100" dirty="0"/>
              <a:t> Wang, Xin Fu, and Jiefu Chen. "Multilayer-geosteering inversion using particle-swarm optimization." In SEG Technical Program Expanded Abstracts 2018, pp. 744-748. Society of Exploration Geophysicists, 2018.</a:t>
            </a:r>
          </a:p>
          <a:p>
            <a:pPr>
              <a:spcBef>
                <a:spcPts val="600"/>
              </a:spcBef>
              <a:buFont typeface="+mj-lt"/>
              <a:buAutoNum type="arabicPeriod"/>
            </a:pPr>
            <a:r>
              <a:rPr lang="en-US" sz="1100" dirty="0"/>
              <a:t>Lu, Han, </a:t>
            </a:r>
            <a:r>
              <a:rPr lang="en-US" sz="1100" b="1" dirty="0"/>
              <a:t>Qiuyang Shen</a:t>
            </a:r>
            <a:r>
              <a:rPr lang="en-US" sz="1100" dirty="0"/>
              <a:t>, Xuqing Wu, Jiefu Chen, and Xin Fu. "MCMC for large-scale geosteering inversion with a scalable MPI implementation." In URSI National Radio Science Meeting (USNC-URSI NRSM), 2018 United States National Committee of, pp. 1-2. IEEE, 2018.</a:t>
            </a:r>
          </a:p>
          <a:p>
            <a:pPr>
              <a:spcBef>
                <a:spcPts val="600"/>
              </a:spcBef>
              <a:buFont typeface="+mj-lt"/>
              <a:buAutoNum type="arabicPeriod"/>
            </a:pPr>
            <a:r>
              <a:rPr lang="en-US" sz="1100" b="1" dirty="0"/>
              <a:t>Shen, Qiuyang</a:t>
            </a:r>
            <a:r>
              <a:rPr lang="en-US" sz="1100" dirty="0"/>
              <a:t>, Han Lu, Xuqing Wu, Xin Fu, Jiefu Chen, Zhu Han, and </a:t>
            </a:r>
            <a:r>
              <a:rPr lang="en-US" sz="1100" dirty="0" err="1"/>
              <a:t>Yueqin</a:t>
            </a:r>
            <a:r>
              <a:rPr lang="en-US" sz="1100" dirty="0"/>
              <a:t> Huang. "Statistical geosteering inversion by Hamiltonian dynamics Monte Carlo method." In SEG Technical Program Expanded Abstracts 2017, pp. 900-904. Society of Exploration Geophysicists, 2017.</a:t>
            </a:r>
          </a:p>
          <a:p>
            <a:pPr>
              <a:spcBef>
                <a:spcPts val="600"/>
              </a:spcBef>
              <a:buFont typeface="+mj-lt"/>
              <a:buAutoNum type="arabicPeriod"/>
            </a:pPr>
            <a:r>
              <a:rPr lang="en-US" sz="1100" b="1" dirty="0"/>
              <a:t>Shen, Qiuyang</a:t>
            </a:r>
            <a:r>
              <a:rPr lang="en-US" sz="1100" dirty="0"/>
              <a:t>, Jiefu Chen, and Zhu Han. "Total variation denoising of azimuthal resistivity inversion in geosteering." In SEG Technical Program Expanded Abstracts 2016, pp. 719-723. Society of Exploration Geophysicists, 2016.</a:t>
            </a:r>
          </a:p>
        </p:txBody>
      </p:sp>
    </p:spTree>
    <p:extLst>
      <p:ext uri="{BB962C8B-B14F-4D97-AF65-F5344CB8AC3E}">
        <p14:creationId xmlns:p14="http://schemas.microsoft.com/office/powerpoint/2010/main" val="3987397229"/>
      </p:ext>
    </p:extLst>
  </p:cSld>
  <p:clrMapOvr>
    <a:masterClrMapping/>
  </p:clrMapOvr>
  <mc:AlternateContent xmlns:mc="http://schemas.openxmlformats.org/markup-compatibility/2006" xmlns:p14="http://schemas.microsoft.com/office/powerpoint/2010/main">
    <mc:Choice Requires="p14">
      <p:transition spd="slow" p14:dur="1200">
        <p14:revea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9EC04F-58C2-402D-B016-A854F317C6EF}"/>
              </a:ext>
            </a:extLst>
          </p:cNvPr>
          <p:cNvPicPr>
            <a:picLocks noChangeAspect="1"/>
          </p:cNvPicPr>
          <p:nvPr/>
        </p:nvPicPr>
        <p:blipFill>
          <a:blip r:embed="rId2"/>
          <a:stretch>
            <a:fillRect/>
          </a:stretch>
        </p:blipFill>
        <p:spPr>
          <a:xfrm>
            <a:off x="0" y="2323194"/>
            <a:ext cx="3957874" cy="2810781"/>
          </a:xfrm>
          <a:prstGeom prst="rect">
            <a:avLst/>
          </a:prstGeom>
        </p:spPr>
      </p:pic>
      <p:grpSp>
        <p:nvGrpSpPr>
          <p:cNvPr id="9" name="Group 8">
            <a:extLst>
              <a:ext uri="{FF2B5EF4-FFF2-40B4-BE49-F238E27FC236}">
                <a16:creationId xmlns:a16="http://schemas.microsoft.com/office/drawing/2014/main" id="{9BB404E3-F97E-4C02-807B-FBA81475E9C5}"/>
              </a:ext>
            </a:extLst>
          </p:cNvPr>
          <p:cNvGrpSpPr/>
          <p:nvPr/>
        </p:nvGrpSpPr>
        <p:grpSpPr>
          <a:xfrm>
            <a:off x="3843337" y="447674"/>
            <a:ext cx="7339013" cy="5962651"/>
            <a:chOff x="4112181" y="478848"/>
            <a:chExt cx="7057683" cy="5797530"/>
          </a:xfrm>
        </p:grpSpPr>
        <p:pic>
          <p:nvPicPr>
            <p:cNvPr id="7" name="Picture 4" descr="https://img1.etsystatic.com/026/0/8074196/il_fullxfull.626927043_tj26.jpg">
              <a:extLst>
                <a:ext uri="{FF2B5EF4-FFF2-40B4-BE49-F238E27FC236}">
                  <a16:creationId xmlns:a16="http://schemas.microsoft.com/office/drawing/2014/main" id="{6D969359-26CA-486D-8F02-218B8B23D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181" y="478848"/>
              <a:ext cx="6962404" cy="57975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4079782-6645-4196-9F73-D27FB572B865}"/>
                </a:ext>
              </a:extLst>
            </p:cNvPr>
            <p:cNvSpPr txBox="1"/>
            <p:nvPr/>
          </p:nvSpPr>
          <p:spPr>
            <a:xfrm>
              <a:off x="7831805" y="5937824"/>
              <a:ext cx="3338059" cy="338554"/>
            </a:xfrm>
            <a:prstGeom prst="rect">
              <a:avLst/>
            </a:prstGeom>
            <a:noFill/>
          </p:spPr>
          <p:txBody>
            <a:bodyPr wrap="square" rtlCol="0">
              <a:spAutoFit/>
            </a:bodyPr>
            <a:lstStyle/>
            <a:p>
              <a:pPr algn="ctr"/>
              <a:r>
                <a:rPr lang="en-US" sz="1600" i="1" dirty="0">
                  <a:solidFill>
                    <a:schemeClr val="bg1">
                      <a:lumMod val="85000"/>
                    </a:schemeClr>
                  </a:solidFill>
                </a:rPr>
                <a:t>“Iron and Thunder” by Patrick Soper</a:t>
              </a:r>
            </a:p>
          </p:txBody>
        </p:sp>
      </p:grpSp>
      <p:sp>
        <p:nvSpPr>
          <p:cNvPr id="15" name="TextBox 14">
            <a:extLst>
              <a:ext uri="{FF2B5EF4-FFF2-40B4-BE49-F238E27FC236}">
                <a16:creationId xmlns:a16="http://schemas.microsoft.com/office/drawing/2014/main" id="{828DC95D-DB03-4327-AE2B-C09E714311C8}"/>
              </a:ext>
            </a:extLst>
          </p:cNvPr>
          <p:cNvSpPr txBox="1"/>
          <p:nvPr/>
        </p:nvSpPr>
        <p:spPr>
          <a:xfrm>
            <a:off x="1419343" y="4162425"/>
            <a:ext cx="1119187" cy="523220"/>
          </a:xfrm>
          <a:prstGeom prst="rect">
            <a:avLst/>
          </a:prstGeom>
          <a:noFill/>
        </p:spPr>
        <p:txBody>
          <a:bodyPr wrap="square" rtlCol="0">
            <a:spAutoFit/>
          </a:bodyPr>
          <a:lstStyle/>
          <a:p>
            <a:pPr algn="ctr"/>
            <a:r>
              <a:rPr lang="en-US" sz="2800" dirty="0">
                <a:solidFill>
                  <a:srgbClr val="F0F0F0"/>
                </a:solidFill>
                <a:latin typeface="Times New Roman" panose="02020603050405020304" pitchFamily="18" charset="0"/>
                <a:cs typeface="Times New Roman" panose="02020603050405020304" pitchFamily="18" charset="0"/>
              </a:rPr>
              <a:t>Q&amp;A</a:t>
            </a:r>
          </a:p>
        </p:txBody>
      </p:sp>
    </p:spTree>
    <p:extLst>
      <p:ext uri="{BB962C8B-B14F-4D97-AF65-F5344CB8AC3E}">
        <p14:creationId xmlns:p14="http://schemas.microsoft.com/office/powerpoint/2010/main" val="5010516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27C7A-C350-4154-90A9-F01473446862}"/>
              </a:ext>
            </a:extLst>
          </p:cNvPr>
          <p:cNvSpPr>
            <a:spLocks noGrp="1"/>
          </p:cNvSpPr>
          <p:nvPr>
            <p:ph type="title"/>
          </p:nvPr>
        </p:nvSpPr>
        <p:spPr/>
        <p:txBody>
          <a:bodyPr/>
          <a:lstStyle/>
          <a:p>
            <a:r>
              <a:rPr lang="en-US" dirty="0"/>
              <a:t>Directional Electromagnetic (EM) LWD service</a:t>
            </a:r>
          </a:p>
        </p:txBody>
      </p:sp>
      <p:sp>
        <p:nvSpPr>
          <p:cNvPr id="4" name="Date Placeholder 3">
            <a:extLst>
              <a:ext uri="{FF2B5EF4-FFF2-40B4-BE49-F238E27FC236}">
                <a16:creationId xmlns:a16="http://schemas.microsoft.com/office/drawing/2014/main" id="{72CB105E-B95F-4D46-B70C-133758538AD1}"/>
              </a:ext>
            </a:extLst>
          </p:cNvPr>
          <p:cNvSpPr>
            <a:spLocks noGrp="1"/>
          </p:cNvSpPr>
          <p:nvPr>
            <p:ph type="dt" sz="half" idx="10"/>
          </p:nvPr>
        </p:nvSpPr>
        <p:spPr/>
        <p:txBody>
          <a:bodyPr/>
          <a:lstStyle/>
          <a:p>
            <a:fld id="{EF939D52-8722-4EC7-A4CB-6C9B1DEBB01F}" type="datetime1">
              <a:rPr lang="en-US" smtClean="0"/>
              <a:t>9/22/2019</a:t>
            </a:fld>
            <a:endParaRPr lang="en-US"/>
          </a:p>
        </p:txBody>
      </p:sp>
      <p:sp>
        <p:nvSpPr>
          <p:cNvPr id="5" name="Slide Number Placeholder 4">
            <a:extLst>
              <a:ext uri="{FF2B5EF4-FFF2-40B4-BE49-F238E27FC236}">
                <a16:creationId xmlns:a16="http://schemas.microsoft.com/office/drawing/2014/main" id="{C651DB5F-F01A-4577-99C9-8BC1E81216AE}"/>
              </a:ext>
            </a:extLst>
          </p:cNvPr>
          <p:cNvSpPr>
            <a:spLocks noGrp="1"/>
          </p:cNvSpPr>
          <p:nvPr>
            <p:ph type="sldNum" sz="quarter" idx="12"/>
          </p:nvPr>
        </p:nvSpPr>
        <p:spPr/>
        <p:txBody>
          <a:bodyPr/>
          <a:lstStyle/>
          <a:p>
            <a:fld id="{5DAD2D5A-63D4-4764-812C-7B8BDA2C77FC}" type="slidenum">
              <a:rPr lang="en-US" smtClean="0"/>
              <a:t>6</a:t>
            </a:fld>
            <a:endParaRPr lang="en-US" dirty="0"/>
          </a:p>
        </p:txBody>
      </p:sp>
      <p:sp>
        <p:nvSpPr>
          <p:cNvPr id="12" name="Content Placeholder 11">
            <a:extLst>
              <a:ext uri="{FF2B5EF4-FFF2-40B4-BE49-F238E27FC236}">
                <a16:creationId xmlns:a16="http://schemas.microsoft.com/office/drawing/2014/main" id="{A710A194-C185-46D3-8549-EFDBB5BFCA30}"/>
              </a:ext>
            </a:extLst>
          </p:cNvPr>
          <p:cNvSpPr>
            <a:spLocks noGrp="1"/>
          </p:cNvSpPr>
          <p:nvPr>
            <p:ph idx="1"/>
          </p:nvPr>
        </p:nvSpPr>
        <p:spPr>
          <a:xfrm>
            <a:off x="838199" y="1737360"/>
            <a:ext cx="10644963" cy="3323738"/>
          </a:xfrm>
        </p:spPr>
        <p:txBody>
          <a:bodyPr>
            <a:normAutofit/>
          </a:bodyPr>
          <a:lstStyle/>
          <a:p>
            <a:r>
              <a:rPr lang="en-US" dirty="0"/>
              <a:t>Directional Drilling</a:t>
            </a:r>
          </a:p>
          <a:p>
            <a:pPr lvl="1"/>
            <a:r>
              <a:rPr lang="en-US" dirty="0"/>
              <a:t>A practice of controlling the direction and deviation of wellbore</a:t>
            </a:r>
          </a:p>
          <a:p>
            <a:r>
              <a:rPr lang="en-US" dirty="0"/>
              <a:t>Electromagnetic sensing system</a:t>
            </a:r>
          </a:p>
          <a:p>
            <a:pPr lvl="1"/>
            <a:r>
              <a:rPr lang="en-US" dirty="0"/>
              <a:t>Transmitter antenna propagates EM waves in the earth formation</a:t>
            </a:r>
          </a:p>
          <a:p>
            <a:pPr lvl="1"/>
            <a:r>
              <a:rPr lang="en-US" dirty="0"/>
              <a:t>Receivers capture the EM signal and record</a:t>
            </a:r>
          </a:p>
        </p:txBody>
      </p:sp>
      <p:grpSp>
        <p:nvGrpSpPr>
          <p:cNvPr id="8" name="Group 7">
            <a:extLst>
              <a:ext uri="{FF2B5EF4-FFF2-40B4-BE49-F238E27FC236}">
                <a16:creationId xmlns:a16="http://schemas.microsoft.com/office/drawing/2014/main" id="{AC6CC0C2-B89F-44BA-9825-86226771C9A2}"/>
              </a:ext>
            </a:extLst>
          </p:cNvPr>
          <p:cNvGrpSpPr/>
          <p:nvPr/>
        </p:nvGrpSpPr>
        <p:grpSpPr>
          <a:xfrm>
            <a:off x="1850066" y="3671043"/>
            <a:ext cx="10080314" cy="2591771"/>
            <a:chOff x="-2469862" y="3064149"/>
            <a:chExt cx="10328623" cy="3002496"/>
          </a:xfrm>
        </p:grpSpPr>
        <p:pic>
          <p:nvPicPr>
            <p:cNvPr id="6" name="Picture 5">
              <a:extLst>
                <a:ext uri="{FF2B5EF4-FFF2-40B4-BE49-F238E27FC236}">
                  <a16:creationId xmlns:a16="http://schemas.microsoft.com/office/drawing/2014/main" id="{9B164745-D8E8-44F8-BFCA-57AE63AC07A1}"/>
                </a:ext>
              </a:extLst>
            </p:cNvPr>
            <p:cNvPicPr>
              <a:picLocks noChangeAspect="1"/>
            </p:cNvPicPr>
            <p:nvPr/>
          </p:nvPicPr>
          <p:blipFill>
            <a:blip r:embed="rId3"/>
            <a:stretch>
              <a:fillRect/>
            </a:stretch>
          </p:blipFill>
          <p:spPr>
            <a:xfrm>
              <a:off x="2076438" y="3064149"/>
              <a:ext cx="5782323" cy="2594611"/>
            </a:xfrm>
            <a:prstGeom prst="rect">
              <a:avLst/>
            </a:prstGeom>
          </p:spPr>
        </p:pic>
        <p:sp>
          <p:nvSpPr>
            <p:cNvPr id="7" name="TextBox 6">
              <a:extLst>
                <a:ext uri="{FF2B5EF4-FFF2-40B4-BE49-F238E27FC236}">
                  <a16:creationId xmlns:a16="http://schemas.microsoft.com/office/drawing/2014/main" id="{D7CD8E3F-CB78-4260-AB73-2B2E304A4D34}"/>
                </a:ext>
              </a:extLst>
            </p:cNvPr>
            <p:cNvSpPr txBox="1"/>
            <p:nvPr/>
          </p:nvSpPr>
          <p:spPr>
            <a:xfrm>
              <a:off x="-2469862" y="5603128"/>
              <a:ext cx="10328623" cy="463517"/>
            </a:xfrm>
            <a:prstGeom prst="rect">
              <a:avLst/>
            </a:prstGeom>
            <a:noFill/>
          </p:spPr>
          <p:txBody>
            <a:bodyPr wrap="square" rtlCol="0">
              <a:spAutoFit/>
            </a:bodyPr>
            <a:lstStyle/>
            <a:p>
              <a:pPr algn="r"/>
              <a:r>
                <a:rPr lang="en-US" sz="1000" i="1" dirty="0">
                  <a:solidFill>
                    <a:schemeClr val="bg1">
                      <a:lumMod val="75000"/>
                    </a:schemeClr>
                  </a:solidFill>
                </a:rPr>
                <a:t>Ref link @https://halliburtonblog.com/tech-paper-a-new-ultra-deep-azimuthal-electromagnetic-lwd-sensor-for-reservoir-insight/</a:t>
              </a:r>
            </a:p>
            <a:p>
              <a:pPr algn="r"/>
              <a:r>
                <a:rPr lang="en-US" sz="1000" i="1" dirty="0">
                  <a:solidFill>
                    <a:schemeClr val="bg1">
                      <a:lumMod val="75000"/>
                    </a:schemeClr>
                  </a:solidFill>
                </a:rPr>
                <a:t>Copyright by Halliburton</a:t>
              </a:r>
            </a:p>
          </p:txBody>
        </p:sp>
      </p:grpSp>
      <p:sp>
        <p:nvSpPr>
          <p:cNvPr id="14" name="Content Placeholder 11">
            <a:extLst>
              <a:ext uri="{FF2B5EF4-FFF2-40B4-BE49-F238E27FC236}">
                <a16:creationId xmlns:a16="http://schemas.microsoft.com/office/drawing/2014/main" id="{77ED7516-1D5D-4150-9008-C75D06DBA04A}"/>
              </a:ext>
            </a:extLst>
          </p:cNvPr>
          <p:cNvSpPr txBox="1">
            <a:spLocks/>
          </p:cNvSpPr>
          <p:nvPr/>
        </p:nvSpPr>
        <p:spPr>
          <a:xfrm>
            <a:off x="838199" y="3671043"/>
            <a:ext cx="5448870" cy="1403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Directional EM LWD service</a:t>
            </a:r>
          </a:p>
          <a:p>
            <a:pPr lvl="1"/>
            <a:r>
              <a:rPr lang="en-US" dirty="0"/>
              <a:t>Understand the earth electrical properties</a:t>
            </a:r>
          </a:p>
          <a:p>
            <a:pPr lvl="1"/>
            <a:r>
              <a:rPr lang="en-US" dirty="0"/>
              <a:t>Distinguish conductive saltwater and resistive hydrocarbons</a:t>
            </a:r>
          </a:p>
          <a:p>
            <a:pPr lvl="1"/>
            <a:endParaRPr lang="en-US" dirty="0"/>
          </a:p>
        </p:txBody>
      </p:sp>
    </p:spTree>
    <p:extLst>
      <p:ext uri="{BB962C8B-B14F-4D97-AF65-F5344CB8AC3E}">
        <p14:creationId xmlns:p14="http://schemas.microsoft.com/office/powerpoint/2010/main" val="16620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xEl>
                                              <p:pRg st="3" end="3"/>
                                            </p:txEl>
                                          </p:spTgt>
                                        </p:tgtEl>
                                        <p:attrNameLst>
                                          <p:attrName>style.visibility</p:attrName>
                                        </p:attrNameLst>
                                      </p:cBhvr>
                                      <p:to>
                                        <p:strVal val="visible"/>
                                      </p:to>
                                    </p:set>
                                    <p:animEffect transition="in" filter="fade">
                                      <p:cBhvr>
                                        <p:cTn id="18" dur="500"/>
                                        <p:tgtEl>
                                          <p:spTgt spid="1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Effect transition="in" filter="fade">
                                      <p:cBhvr>
                                        <p:cTn id="21" dur="500"/>
                                        <p:tgtEl>
                                          <p:spTgt spid="1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fade">
                                      <p:cBhvr>
                                        <p:cTn id="29" dur="500"/>
                                        <p:tgtEl>
                                          <p:spTgt spid="1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fade">
                                      <p:cBhvr>
                                        <p:cTn id="32" dur="500"/>
                                        <p:tgtEl>
                                          <p:spTgt spid="14">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animEffect transition="in" filter="fade">
                                      <p:cBhvr>
                                        <p:cTn id="35"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FFDFC2-3BED-44C7-B9AE-850353B9D0C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81530" y="3429000"/>
            <a:ext cx="7296150" cy="2645250"/>
          </a:xfrm>
          <a:prstGeom prst="rect">
            <a:avLst/>
          </a:prstGeom>
        </p:spPr>
      </p:pic>
      <p:sp>
        <p:nvSpPr>
          <p:cNvPr id="2" name="Title 1">
            <a:extLst>
              <a:ext uri="{FF2B5EF4-FFF2-40B4-BE49-F238E27FC236}">
                <a16:creationId xmlns:a16="http://schemas.microsoft.com/office/drawing/2014/main" id="{2262FC7A-CCE8-4395-88A5-9E61D54197B3}"/>
              </a:ext>
            </a:extLst>
          </p:cNvPr>
          <p:cNvSpPr>
            <a:spLocks noGrp="1"/>
          </p:cNvSpPr>
          <p:nvPr>
            <p:ph type="title"/>
          </p:nvPr>
        </p:nvSpPr>
        <p:spPr/>
        <p:txBody>
          <a:bodyPr/>
          <a:lstStyle/>
          <a:p>
            <a:r>
              <a:rPr lang="en-US" dirty="0"/>
              <a:t>Directional Resistivity LWD Tools</a:t>
            </a:r>
          </a:p>
        </p:txBody>
      </p:sp>
      <p:sp>
        <p:nvSpPr>
          <p:cNvPr id="7" name="Text Placeholder 6">
            <a:extLst>
              <a:ext uri="{FF2B5EF4-FFF2-40B4-BE49-F238E27FC236}">
                <a16:creationId xmlns:a16="http://schemas.microsoft.com/office/drawing/2014/main" id="{01FFD2B0-E423-4E78-B7C6-F8D86577EFFC}"/>
              </a:ext>
            </a:extLst>
          </p:cNvPr>
          <p:cNvSpPr>
            <a:spLocks noGrp="1"/>
          </p:cNvSpPr>
          <p:nvPr>
            <p:ph type="body" sz="half" idx="2"/>
          </p:nvPr>
        </p:nvSpPr>
        <p:spPr>
          <a:xfrm>
            <a:off x="839788" y="2156260"/>
            <a:ext cx="4245261" cy="3712727"/>
          </a:xfrm>
        </p:spPr>
        <p:txBody>
          <a:bodyPr>
            <a:normAutofit/>
          </a:bodyPr>
          <a:lstStyle/>
          <a:p>
            <a:pPr marL="342900" indent="-342900">
              <a:buFont typeface="Arial" panose="020B0604020202020204" pitchFamily="34" charset="0"/>
              <a:buChar char="•"/>
            </a:pPr>
            <a:r>
              <a:rPr lang="en-US" sz="1800" dirty="0"/>
              <a:t>Tilted antennas </a:t>
            </a:r>
          </a:p>
          <a:p>
            <a:pPr marL="342900" indent="-342900">
              <a:buFont typeface="Arial" panose="020B0604020202020204" pitchFamily="34" charset="0"/>
              <a:buChar char="•"/>
            </a:pPr>
            <a:r>
              <a:rPr lang="en-US" sz="1800" dirty="0"/>
              <a:t>Multiple transmitter and receiver pairs</a:t>
            </a:r>
          </a:p>
          <a:p>
            <a:pPr marL="342900" indent="-342900">
              <a:buFont typeface="Arial" panose="020B0604020202020204" pitchFamily="34" charset="0"/>
              <a:buChar char="•"/>
            </a:pPr>
            <a:r>
              <a:rPr lang="en-US" sz="1800" dirty="0"/>
              <a:t>Multiple working frequencies and T-R spacings</a:t>
            </a:r>
          </a:p>
          <a:p>
            <a:pPr marL="342900" indent="-342900">
              <a:buFont typeface="Arial" panose="020B0604020202020204" pitchFamily="34" charset="0"/>
              <a:buChar char="•"/>
            </a:pPr>
            <a:r>
              <a:rPr lang="en-US" sz="1800" dirty="0"/>
              <a:t>Lower frequency and longer T-R spacing</a:t>
            </a:r>
          </a:p>
          <a:p>
            <a:pPr marL="342900" indent="-342900">
              <a:buFont typeface="Arial" panose="020B0604020202020204" pitchFamily="34" charset="0"/>
              <a:buChar char="•"/>
            </a:pPr>
            <a:r>
              <a:rPr lang="en-US" sz="1800" dirty="0"/>
              <a:t>Propagates EM fields extend the depth of investigation (DoI) to over hundred feet</a:t>
            </a:r>
          </a:p>
        </p:txBody>
      </p:sp>
      <p:sp>
        <p:nvSpPr>
          <p:cNvPr id="4" name="Date Placeholder 3">
            <a:extLst>
              <a:ext uri="{FF2B5EF4-FFF2-40B4-BE49-F238E27FC236}">
                <a16:creationId xmlns:a16="http://schemas.microsoft.com/office/drawing/2014/main" id="{FD69E84B-49C1-4226-A145-6C4999B00D27}"/>
              </a:ext>
            </a:extLst>
          </p:cNvPr>
          <p:cNvSpPr>
            <a:spLocks noGrp="1"/>
          </p:cNvSpPr>
          <p:nvPr>
            <p:ph type="dt" sz="half" idx="10"/>
          </p:nvPr>
        </p:nvSpPr>
        <p:spPr/>
        <p:txBody>
          <a:bodyPr/>
          <a:lstStyle/>
          <a:p>
            <a:fld id="{EF939D52-8722-4EC7-A4CB-6C9B1DEBB01F}" type="datetime1">
              <a:rPr lang="en-US" smtClean="0"/>
              <a:t>9/22/2019</a:t>
            </a:fld>
            <a:endParaRPr lang="en-US"/>
          </a:p>
        </p:txBody>
      </p:sp>
      <p:sp>
        <p:nvSpPr>
          <p:cNvPr id="5" name="Slide Number Placeholder 4">
            <a:extLst>
              <a:ext uri="{FF2B5EF4-FFF2-40B4-BE49-F238E27FC236}">
                <a16:creationId xmlns:a16="http://schemas.microsoft.com/office/drawing/2014/main" id="{411435E8-4894-45FF-A9B2-656A86F8706F}"/>
              </a:ext>
            </a:extLst>
          </p:cNvPr>
          <p:cNvSpPr>
            <a:spLocks noGrp="1"/>
          </p:cNvSpPr>
          <p:nvPr>
            <p:ph type="sldNum" sz="quarter" idx="12"/>
          </p:nvPr>
        </p:nvSpPr>
        <p:spPr/>
        <p:txBody>
          <a:bodyPr/>
          <a:lstStyle/>
          <a:p>
            <a:fld id="{5DAD2D5A-63D4-4764-812C-7B8BDA2C77FC}" type="slidenum">
              <a:rPr lang="en-US" smtClean="0"/>
              <a:t>7</a:t>
            </a:fld>
            <a:endParaRPr lang="en-US"/>
          </a:p>
        </p:txBody>
      </p:sp>
      <p:pic>
        <p:nvPicPr>
          <p:cNvPr id="8" name="Picture 7">
            <a:extLst>
              <a:ext uri="{FF2B5EF4-FFF2-40B4-BE49-F238E27FC236}">
                <a16:creationId xmlns:a16="http://schemas.microsoft.com/office/drawing/2014/main" id="{EA7D7646-C506-482F-A112-EDFA057C65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148126" y="1257300"/>
            <a:ext cx="6736352" cy="3822081"/>
          </a:xfrm>
          <a:prstGeom prst="rect">
            <a:avLst/>
          </a:prstGeom>
        </p:spPr>
      </p:pic>
      <p:sp>
        <p:nvSpPr>
          <p:cNvPr id="10" name="TextBox 9">
            <a:extLst>
              <a:ext uri="{FF2B5EF4-FFF2-40B4-BE49-F238E27FC236}">
                <a16:creationId xmlns:a16="http://schemas.microsoft.com/office/drawing/2014/main" id="{3B1B782E-F187-4B7D-8CF8-73F5C59499E9}"/>
              </a:ext>
            </a:extLst>
          </p:cNvPr>
          <p:cNvSpPr txBox="1"/>
          <p:nvPr/>
        </p:nvSpPr>
        <p:spPr>
          <a:xfrm>
            <a:off x="9916160" y="5771199"/>
            <a:ext cx="1717040" cy="261610"/>
          </a:xfrm>
          <a:prstGeom prst="rect">
            <a:avLst/>
          </a:prstGeom>
          <a:noFill/>
        </p:spPr>
        <p:txBody>
          <a:bodyPr wrap="square" rtlCol="0">
            <a:spAutoFit/>
          </a:bodyPr>
          <a:lstStyle/>
          <a:p>
            <a:r>
              <a:rPr lang="en-US" sz="1100" i="1" dirty="0">
                <a:solidFill>
                  <a:schemeClr val="bg1">
                    <a:lumMod val="75000"/>
                  </a:schemeClr>
                </a:solidFill>
              </a:rPr>
              <a:t>Figure ref: SPE-177883-MS</a:t>
            </a:r>
          </a:p>
        </p:txBody>
      </p:sp>
      <p:sp>
        <p:nvSpPr>
          <p:cNvPr id="11" name="Title 1">
            <a:extLst>
              <a:ext uri="{FF2B5EF4-FFF2-40B4-BE49-F238E27FC236}">
                <a16:creationId xmlns:a16="http://schemas.microsoft.com/office/drawing/2014/main" id="{D019004E-47E3-4013-8217-FD2447EE5ACD}"/>
              </a:ext>
            </a:extLst>
          </p:cNvPr>
          <p:cNvSpPr txBox="1">
            <a:spLocks/>
          </p:cNvSpPr>
          <p:nvPr/>
        </p:nvSpPr>
        <p:spPr>
          <a:xfrm>
            <a:off x="838200" y="457200"/>
            <a:ext cx="4246849"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solidFill>
                  <a:srgbClr val="FF0000"/>
                </a:solidFill>
              </a:rPr>
              <a:t>Ultra-deep</a:t>
            </a:r>
            <a:r>
              <a:rPr lang="en-US" dirty="0"/>
              <a:t> Directional Resistivity LWD Tools</a:t>
            </a:r>
          </a:p>
        </p:txBody>
      </p:sp>
    </p:spTree>
    <p:extLst>
      <p:ext uri="{BB962C8B-B14F-4D97-AF65-F5344CB8AC3E}">
        <p14:creationId xmlns:p14="http://schemas.microsoft.com/office/powerpoint/2010/main" val="35405803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0" nodeType="clickEffect">
                                  <p:stCondLst>
                                    <p:cond delay="0"/>
                                  </p:stCondLst>
                                  <p:childTnLst>
                                    <p:animEffect transition="out" filter="wipe(down)">
                                      <p:cBhvr>
                                        <p:cTn id="20" dur="800"/>
                                        <p:tgtEl>
                                          <p:spTgt spid="2"/>
                                        </p:tgtEl>
                                      </p:cBhvr>
                                    </p:animEffect>
                                    <p:set>
                                      <p:cBhvr>
                                        <p:cTn id="21" dur="1" fill="hold">
                                          <p:stCondLst>
                                            <p:cond delay="799"/>
                                          </p:stCondLst>
                                        </p:cTn>
                                        <p:tgtEl>
                                          <p:spTgt spid="2"/>
                                        </p:tgtEl>
                                        <p:attrNameLst>
                                          <p:attrName>style.visibility</p:attrName>
                                        </p:attrNameLst>
                                      </p:cBhvr>
                                      <p:to>
                                        <p:strVal val="hidden"/>
                                      </p:to>
                                    </p:set>
                                  </p:childTnLst>
                                </p:cTn>
                              </p:par>
                              <p:par>
                                <p:cTn id="22" presetID="22" presetClass="entr" presetSubtype="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800"/>
                                        <p:tgtEl>
                                          <p:spTgt spid="11"/>
                                        </p:tgtEl>
                                      </p:cBhvr>
                                    </p:animEffect>
                                  </p:childTnLst>
                                </p:cTn>
                              </p:par>
                            </p:childTnLst>
                          </p:cTn>
                        </p:par>
                        <p:par>
                          <p:cTn id="25" fill="hold">
                            <p:stCondLst>
                              <p:cond delay="800"/>
                            </p:stCondLst>
                            <p:childTnLst>
                              <p:par>
                                <p:cTn id="26" presetID="10" presetClass="exit" presetSubtype="0" fill="hold" nodeType="after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500"/>
                                        <p:tgtEl>
                                          <p:spTgt spid="7">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fade">
                                      <p:cBhvr>
                                        <p:cTn id="34" dur="500"/>
                                        <p:tgtEl>
                                          <p:spTgt spid="7">
                                            <p:txEl>
                                              <p:pRg st="4" end="4"/>
                                            </p:txEl>
                                          </p:spTgt>
                                        </p:tgtEl>
                                      </p:cBhvr>
                                    </p:animEffect>
                                  </p:childTnLst>
                                </p:cTn>
                              </p:par>
                            </p:childTnLst>
                          </p:cTn>
                        </p:par>
                        <p:par>
                          <p:cTn id="35" fill="hold">
                            <p:stCondLst>
                              <p:cond delay="13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8D50619C-F11A-4376-9326-305AB3025C89}"/>
              </a:ext>
            </a:extLst>
          </p:cNvPr>
          <p:cNvPicPr>
            <a:picLocks noGrp="1" noChangeAspect="1"/>
          </p:cNvPicPr>
          <p:nvPr>
            <p:ph idx="1"/>
          </p:nvPr>
        </p:nvPicPr>
        <p:blipFill>
          <a:blip r:embed="rId3">
            <a:clrChange>
              <a:clrFrom>
                <a:srgbClr val="FFFFFF"/>
              </a:clrFrom>
              <a:clrTo>
                <a:srgbClr val="FFFFFF">
                  <a:alpha val="0"/>
                </a:srgbClr>
              </a:clrTo>
            </a:clrChange>
          </a:blip>
          <a:stretch>
            <a:fillRect/>
          </a:stretch>
        </p:blipFill>
        <p:spPr>
          <a:xfrm>
            <a:off x="849631" y="679768"/>
            <a:ext cx="5638799" cy="4514812"/>
          </a:xfrm>
          <a:prstGeom prst="rect">
            <a:avLst/>
          </a:prstGeom>
        </p:spPr>
      </p:pic>
      <p:sp>
        <p:nvSpPr>
          <p:cNvPr id="2" name="Title 1">
            <a:extLst>
              <a:ext uri="{FF2B5EF4-FFF2-40B4-BE49-F238E27FC236}">
                <a16:creationId xmlns:a16="http://schemas.microsoft.com/office/drawing/2014/main" id="{09822FE4-8674-4B20-97A0-A665B09D001C}"/>
              </a:ext>
            </a:extLst>
          </p:cNvPr>
          <p:cNvSpPr>
            <a:spLocks noGrp="1"/>
          </p:cNvSpPr>
          <p:nvPr>
            <p:ph type="title"/>
          </p:nvPr>
        </p:nvSpPr>
        <p:spPr>
          <a:xfrm>
            <a:off x="6959601" y="457200"/>
            <a:ext cx="4394200" cy="1600200"/>
          </a:xfrm>
        </p:spPr>
        <p:txBody>
          <a:bodyPr/>
          <a:lstStyle/>
          <a:p>
            <a:r>
              <a:rPr lang="en-US" dirty="0"/>
              <a:t>Ultra-deep Directional EM LWD Services</a:t>
            </a:r>
          </a:p>
        </p:txBody>
      </p:sp>
      <p:sp>
        <p:nvSpPr>
          <p:cNvPr id="11" name="Text Placeholder 10">
            <a:extLst>
              <a:ext uri="{FF2B5EF4-FFF2-40B4-BE49-F238E27FC236}">
                <a16:creationId xmlns:a16="http://schemas.microsoft.com/office/drawing/2014/main" id="{C6CC7D27-D9FE-482A-A9ED-B9BCE9A17F72}"/>
              </a:ext>
            </a:extLst>
          </p:cNvPr>
          <p:cNvSpPr>
            <a:spLocks noGrp="1"/>
          </p:cNvSpPr>
          <p:nvPr>
            <p:ph type="body" sz="half" idx="2"/>
          </p:nvPr>
        </p:nvSpPr>
        <p:spPr>
          <a:xfrm>
            <a:off x="7122161" y="2148323"/>
            <a:ext cx="3332479" cy="3712727"/>
          </a:xfrm>
        </p:spPr>
        <p:txBody>
          <a:bodyPr>
            <a:normAutofit/>
          </a:bodyPr>
          <a:lstStyle/>
          <a:p>
            <a:r>
              <a:rPr lang="en-US" dirty="0"/>
              <a:t>Geostopping</a:t>
            </a:r>
          </a:p>
          <a:p>
            <a:pPr lvl="1"/>
            <a:r>
              <a:rPr lang="en-US" sz="1800" dirty="0">
                <a:latin typeface="+mj-lt"/>
              </a:rPr>
              <a:t>Avoid drilling hazards</a:t>
            </a:r>
          </a:p>
          <a:p>
            <a:pPr lvl="1"/>
            <a:r>
              <a:rPr lang="en-US" sz="1800" dirty="0">
                <a:latin typeface="+mj-lt"/>
              </a:rPr>
              <a:t>Landing well</a:t>
            </a:r>
          </a:p>
          <a:p>
            <a:r>
              <a:rPr lang="en-US" dirty="0"/>
              <a:t>Geosteering</a:t>
            </a:r>
          </a:p>
          <a:p>
            <a:pPr lvl="1"/>
            <a:r>
              <a:rPr lang="en-US" sz="1800" dirty="0">
                <a:latin typeface="+mj-lt"/>
              </a:rPr>
              <a:t>Stay in target zone and avoid reservoir exits</a:t>
            </a:r>
          </a:p>
          <a:p>
            <a:pPr lvl="1"/>
            <a:r>
              <a:rPr lang="en-US" sz="1800" dirty="0">
                <a:latin typeface="+mj-lt"/>
              </a:rPr>
              <a:t>Timely steering decision</a:t>
            </a:r>
          </a:p>
          <a:p>
            <a:r>
              <a:rPr lang="en-US" dirty="0"/>
              <a:t>Geomapping</a:t>
            </a:r>
          </a:p>
          <a:p>
            <a:pPr lvl="1"/>
            <a:r>
              <a:rPr lang="en-US" sz="1800" dirty="0">
                <a:latin typeface="+mj-lt"/>
              </a:rPr>
              <a:t>Identify extent and shape of reservoir and location of hydrocarbons</a:t>
            </a:r>
          </a:p>
          <a:p>
            <a:endParaRPr lang="en-US" dirty="0"/>
          </a:p>
        </p:txBody>
      </p:sp>
      <p:sp>
        <p:nvSpPr>
          <p:cNvPr id="4" name="Date Placeholder 3">
            <a:extLst>
              <a:ext uri="{FF2B5EF4-FFF2-40B4-BE49-F238E27FC236}">
                <a16:creationId xmlns:a16="http://schemas.microsoft.com/office/drawing/2014/main" id="{2EF1FEBF-D308-4068-8872-70CEEFB27120}"/>
              </a:ext>
            </a:extLst>
          </p:cNvPr>
          <p:cNvSpPr>
            <a:spLocks noGrp="1"/>
          </p:cNvSpPr>
          <p:nvPr>
            <p:ph type="dt" sz="half" idx="10"/>
          </p:nvPr>
        </p:nvSpPr>
        <p:spPr/>
        <p:txBody>
          <a:bodyPr/>
          <a:lstStyle/>
          <a:p>
            <a:fld id="{EF939D52-8722-4EC7-A4CB-6C9B1DEBB01F}" type="datetime1">
              <a:rPr lang="en-US" smtClean="0"/>
              <a:t>9/22/2019</a:t>
            </a:fld>
            <a:endParaRPr lang="en-US"/>
          </a:p>
        </p:txBody>
      </p:sp>
      <p:sp>
        <p:nvSpPr>
          <p:cNvPr id="5" name="Slide Number Placeholder 4">
            <a:extLst>
              <a:ext uri="{FF2B5EF4-FFF2-40B4-BE49-F238E27FC236}">
                <a16:creationId xmlns:a16="http://schemas.microsoft.com/office/drawing/2014/main" id="{FA02F623-7B2C-4FEA-85FB-88E3675C4894}"/>
              </a:ext>
            </a:extLst>
          </p:cNvPr>
          <p:cNvSpPr>
            <a:spLocks noGrp="1"/>
          </p:cNvSpPr>
          <p:nvPr>
            <p:ph type="sldNum" sz="quarter" idx="12"/>
          </p:nvPr>
        </p:nvSpPr>
        <p:spPr/>
        <p:txBody>
          <a:bodyPr/>
          <a:lstStyle/>
          <a:p>
            <a:fld id="{5DAD2D5A-63D4-4764-812C-7B8BDA2C77FC}" type="slidenum">
              <a:rPr lang="en-US" smtClean="0"/>
              <a:t>8</a:t>
            </a:fld>
            <a:endParaRPr lang="en-US"/>
          </a:p>
        </p:txBody>
      </p:sp>
      <p:sp>
        <p:nvSpPr>
          <p:cNvPr id="14" name="TextBox 13">
            <a:extLst>
              <a:ext uri="{FF2B5EF4-FFF2-40B4-BE49-F238E27FC236}">
                <a16:creationId xmlns:a16="http://schemas.microsoft.com/office/drawing/2014/main" id="{2CB22804-7F7D-41B8-8A13-960E3F961483}"/>
              </a:ext>
            </a:extLst>
          </p:cNvPr>
          <p:cNvSpPr txBox="1"/>
          <p:nvPr/>
        </p:nvSpPr>
        <p:spPr>
          <a:xfrm>
            <a:off x="1111954" y="5117648"/>
            <a:ext cx="5114151" cy="954107"/>
          </a:xfrm>
          <a:prstGeom prst="rect">
            <a:avLst/>
          </a:prstGeom>
          <a:noFill/>
        </p:spPr>
        <p:txBody>
          <a:bodyPr wrap="square" rtlCol="0">
            <a:spAutoFit/>
          </a:bodyPr>
          <a:lstStyle/>
          <a:p>
            <a:r>
              <a:rPr lang="en-US" sz="1400" i="1" dirty="0">
                <a:solidFill>
                  <a:schemeClr val="bg1">
                    <a:lumMod val="50000"/>
                  </a:schemeClr>
                </a:solidFill>
              </a:rPr>
              <a:t>Example of Geo-mapping</a:t>
            </a:r>
          </a:p>
          <a:p>
            <a:r>
              <a:rPr lang="en-US" sz="1400" i="1" dirty="0">
                <a:solidFill>
                  <a:schemeClr val="bg1">
                    <a:lumMod val="50000"/>
                  </a:schemeClr>
                </a:solidFill>
              </a:rPr>
              <a:t>Mapping-while-drilling service provided by Schlumberger</a:t>
            </a:r>
          </a:p>
          <a:p>
            <a:r>
              <a:rPr lang="en-US" sz="1400" i="1" dirty="0">
                <a:solidFill>
                  <a:schemeClr val="bg1">
                    <a:lumMod val="50000"/>
                  </a:schemeClr>
                </a:solidFill>
              </a:rPr>
              <a:t>Reference: </a:t>
            </a:r>
            <a:r>
              <a:rPr lang="en-US" sz="1400" i="1" dirty="0" err="1">
                <a:solidFill>
                  <a:schemeClr val="bg1">
                    <a:lumMod val="50000"/>
                  </a:schemeClr>
                </a:solidFill>
              </a:rPr>
              <a:t>Bø</a:t>
            </a:r>
            <a:r>
              <a:rPr lang="en-US" sz="1400" i="1" dirty="0">
                <a:solidFill>
                  <a:schemeClr val="bg1">
                    <a:lumMod val="50000"/>
                  </a:schemeClr>
                </a:solidFill>
              </a:rPr>
              <a:t>, </a:t>
            </a:r>
            <a:r>
              <a:rPr lang="en-US" sz="1400" i="1" dirty="0" err="1">
                <a:solidFill>
                  <a:schemeClr val="bg1">
                    <a:lumMod val="50000"/>
                  </a:schemeClr>
                </a:solidFill>
              </a:rPr>
              <a:t>Øystein</a:t>
            </a:r>
            <a:r>
              <a:rPr lang="en-US" sz="1400" i="1" dirty="0">
                <a:solidFill>
                  <a:schemeClr val="bg1">
                    <a:lumMod val="50000"/>
                  </a:schemeClr>
                </a:solidFill>
              </a:rPr>
              <a:t>, et al. "Reservoir Mapping While Drilling." Oilfield Review 27.1 (2015).</a:t>
            </a:r>
          </a:p>
        </p:txBody>
      </p:sp>
    </p:spTree>
    <p:extLst>
      <p:ext uri="{BB962C8B-B14F-4D97-AF65-F5344CB8AC3E}">
        <p14:creationId xmlns:p14="http://schemas.microsoft.com/office/powerpoint/2010/main" val="252946986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C2EE18-6C9F-483A-9F7F-94407687CBB1}"/>
              </a:ext>
            </a:extLst>
          </p:cNvPr>
          <p:cNvSpPr>
            <a:spLocks noGrp="1"/>
          </p:cNvSpPr>
          <p:nvPr>
            <p:ph type="title"/>
          </p:nvPr>
        </p:nvSpPr>
        <p:spPr/>
        <p:txBody>
          <a:bodyPr/>
          <a:lstStyle/>
          <a:p>
            <a:r>
              <a:rPr lang="en-US" dirty="0"/>
              <a:t>EM logging data interpretation</a:t>
            </a:r>
          </a:p>
        </p:txBody>
      </p:sp>
      <p:sp>
        <p:nvSpPr>
          <p:cNvPr id="8" name="Content Placeholder 7">
            <a:extLst>
              <a:ext uri="{FF2B5EF4-FFF2-40B4-BE49-F238E27FC236}">
                <a16:creationId xmlns:a16="http://schemas.microsoft.com/office/drawing/2014/main" id="{9AEDE1FF-A025-47EE-B1EF-A490AC56FFF5}"/>
              </a:ext>
            </a:extLst>
          </p:cNvPr>
          <p:cNvSpPr>
            <a:spLocks noGrp="1"/>
          </p:cNvSpPr>
          <p:nvPr>
            <p:ph idx="1"/>
          </p:nvPr>
        </p:nvSpPr>
        <p:spPr>
          <a:xfrm>
            <a:off x="838200" y="1737360"/>
            <a:ext cx="5689600" cy="4251960"/>
          </a:xfrm>
        </p:spPr>
        <p:txBody>
          <a:bodyPr/>
          <a:lstStyle/>
          <a:p>
            <a:r>
              <a:rPr lang="en-US" dirty="0"/>
              <a:t>1D parameterization</a:t>
            </a:r>
          </a:p>
          <a:p>
            <a:pPr lvl="1"/>
            <a:r>
              <a:rPr lang="en-US" dirty="0"/>
              <a:t>Layered model</a:t>
            </a:r>
          </a:p>
          <a:p>
            <a:pPr lvl="1"/>
            <a:r>
              <a:rPr lang="en-US" dirty="0"/>
              <a:t>Constant physical properties in each layer</a:t>
            </a:r>
          </a:p>
          <a:p>
            <a:r>
              <a:rPr lang="en-US" dirty="0"/>
              <a:t>Forward modeling</a:t>
            </a:r>
          </a:p>
          <a:p>
            <a:pPr lvl="1"/>
            <a:r>
              <a:rPr lang="en-US" dirty="0"/>
              <a:t>Solve Maxwell’s equations to answer the projection from model parameters to signal response</a:t>
            </a:r>
          </a:p>
          <a:p>
            <a:r>
              <a:rPr lang="en-US" dirty="0"/>
              <a:t>Inverse modeling</a:t>
            </a:r>
          </a:p>
          <a:p>
            <a:pPr lvl="1"/>
            <a:r>
              <a:rPr lang="en-US" dirty="0"/>
              <a:t>Determine a certain earth model which reproduces the EM response as measured</a:t>
            </a:r>
          </a:p>
          <a:p>
            <a:pPr lvl="1"/>
            <a:endParaRPr lang="en-US" dirty="0"/>
          </a:p>
        </p:txBody>
      </p:sp>
      <p:sp>
        <p:nvSpPr>
          <p:cNvPr id="5" name="Date Placeholder 4">
            <a:extLst>
              <a:ext uri="{FF2B5EF4-FFF2-40B4-BE49-F238E27FC236}">
                <a16:creationId xmlns:a16="http://schemas.microsoft.com/office/drawing/2014/main" id="{49E35F76-0C61-4D4F-AE4F-D129FE0B9C8A}"/>
              </a:ext>
            </a:extLst>
          </p:cNvPr>
          <p:cNvSpPr>
            <a:spLocks noGrp="1"/>
          </p:cNvSpPr>
          <p:nvPr>
            <p:ph type="dt" sz="half" idx="10"/>
          </p:nvPr>
        </p:nvSpPr>
        <p:spPr/>
        <p:txBody>
          <a:bodyPr/>
          <a:lstStyle/>
          <a:p>
            <a:fld id="{A308D929-5DFA-40F6-A758-1056F193CB8E}" type="datetime1">
              <a:rPr lang="en-US" smtClean="0"/>
              <a:t>9/22/2019</a:t>
            </a:fld>
            <a:endParaRPr lang="en-US"/>
          </a:p>
        </p:txBody>
      </p:sp>
      <p:sp>
        <p:nvSpPr>
          <p:cNvPr id="6" name="Slide Number Placeholder 5">
            <a:extLst>
              <a:ext uri="{FF2B5EF4-FFF2-40B4-BE49-F238E27FC236}">
                <a16:creationId xmlns:a16="http://schemas.microsoft.com/office/drawing/2014/main" id="{C87C3C60-12B2-4221-9BB5-87BDA17F5545}"/>
              </a:ext>
            </a:extLst>
          </p:cNvPr>
          <p:cNvSpPr>
            <a:spLocks noGrp="1"/>
          </p:cNvSpPr>
          <p:nvPr>
            <p:ph type="sldNum" sz="quarter" idx="12"/>
          </p:nvPr>
        </p:nvSpPr>
        <p:spPr/>
        <p:txBody>
          <a:bodyPr/>
          <a:lstStyle/>
          <a:p>
            <a:fld id="{5DAD2D5A-63D4-4764-812C-7B8BDA2C77FC}" type="slidenum">
              <a:rPr lang="en-US" smtClean="0"/>
              <a:t>9</a:t>
            </a:fld>
            <a:endParaRPr lang="en-US"/>
          </a:p>
        </p:txBody>
      </p:sp>
      <p:pic>
        <p:nvPicPr>
          <p:cNvPr id="9" name="Picture 8">
            <a:extLst>
              <a:ext uri="{FF2B5EF4-FFF2-40B4-BE49-F238E27FC236}">
                <a16:creationId xmlns:a16="http://schemas.microsoft.com/office/drawing/2014/main" id="{D8941986-2246-481B-BD74-15EDF794B5AD}"/>
              </a:ext>
            </a:extLst>
          </p:cNvPr>
          <p:cNvPicPr>
            <a:picLocks noChangeAspect="1"/>
          </p:cNvPicPr>
          <p:nvPr/>
        </p:nvPicPr>
        <p:blipFill>
          <a:blip r:embed="rId3"/>
          <a:stretch>
            <a:fillRect/>
          </a:stretch>
        </p:blipFill>
        <p:spPr>
          <a:xfrm>
            <a:off x="7090353" y="1031240"/>
            <a:ext cx="4574239" cy="5019040"/>
          </a:xfrm>
          <a:prstGeom prst="rect">
            <a:avLst/>
          </a:prstGeom>
        </p:spPr>
      </p:pic>
    </p:spTree>
    <p:extLst>
      <p:ext uri="{BB962C8B-B14F-4D97-AF65-F5344CB8AC3E}">
        <p14:creationId xmlns:p14="http://schemas.microsoft.com/office/powerpoint/2010/main" val="299347254"/>
      </p:ext>
    </p:extLst>
  </p:cSld>
  <p:clrMapOvr>
    <a:masterClrMapping/>
  </p:clrMapOvr>
  <mc:AlternateContent xmlns:mc="http://schemas.openxmlformats.org/markup-compatibility/2006" xmlns:p14="http://schemas.microsoft.com/office/powerpoint/2010/main">
    <mc:Choice Requires="p14">
      <p:transition spd="slow" p14:dur="8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fade">
                                      <p:cBhvr>
                                        <p:cTn id="15" dur="500"/>
                                        <p:tgtEl>
                                          <p:spTgt spid="8">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fade">
                                      <p:cBhvr>
                                        <p:cTn id="20" dur="500"/>
                                        <p:tgtEl>
                                          <p:spTgt spid="8">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H custom by Sa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7056173-4C70-4982-9504-111524FA3D94}" vid="{9FFB2789-F360-457A-A186-5BEF77413A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UH template</Template>
  <TotalTime>10143</TotalTime>
  <Words>4372</Words>
  <Application>Microsoft Office PowerPoint</Application>
  <PresentationFormat>Widescreen</PresentationFormat>
  <Paragraphs>749</Paragraphs>
  <Slides>57</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Arial Rounded MT Bold</vt:lpstr>
      <vt:lpstr>Calibri</vt:lpstr>
      <vt:lpstr>Calibri Light</vt:lpstr>
      <vt:lpstr>Cambria Math</vt:lpstr>
      <vt:lpstr>Times New Roman</vt:lpstr>
      <vt:lpstr>UH custom by Sam</vt:lpstr>
      <vt:lpstr>Statistical Bayesian Inversion of Directional Electromagnetic Logging Data</vt:lpstr>
      <vt:lpstr>PowerPoint Presentation</vt:lpstr>
      <vt:lpstr>Outline</vt:lpstr>
      <vt:lpstr>PowerPoint Presentation</vt:lpstr>
      <vt:lpstr>Logging While Drilling (LWD)</vt:lpstr>
      <vt:lpstr>Directional Electromagnetic (EM) LWD service</vt:lpstr>
      <vt:lpstr>Directional Resistivity LWD Tools</vt:lpstr>
      <vt:lpstr>Ultra-deep Directional EM LWD Services</vt:lpstr>
      <vt:lpstr>EM logging data interpretation</vt:lpstr>
      <vt:lpstr>Definitions and Objective</vt:lpstr>
      <vt:lpstr>Challenge I - nonlinearity</vt:lpstr>
      <vt:lpstr>Challenge II – model selection</vt:lpstr>
      <vt:lpstr>Challenge III – efficiency</vt:lpstr>
      <vt:lpstr>Dissertation scope contributions</vt:lpstr>
      <vt:lpstr>PowerPoint Presentation</vt:lpstr>
      <vt:lpstr>Bayes’ theorem</vt:lpstr>
      <vt:lpstr>Bayesian inference</vt:lpstr>
      <vt:lpstr>Likelihood and prior</vt:lpstr>
      <vt:lpstr>Markov Chain Monte Carlo (MCMC) method</vt:lpstr>
      <vt:lpstr>Construct a stationary Markov chain</vt:lpstr>
      <vt:lpstr>Construct a stationary Markov chain</vt:lpstr>
      <vt:lpstr>Metropolis-Hastings algorithm</vt:lpstr>
      <vt:lpstr>example on earth model interpretation </vt:lpstr>
      <vt:lpstr>PowerPoint Presentation</vt:lpstr>
      <vt:lpstr>Hybrid Monte Carlo</vt:lpstr>
      <vt:lpstr>Hamiltonian Dynamic</vt:lpstr>
      <vt:lpstr>Hamiltonian Dynamic</vt:lpstr>
      <vt:lpstr>Hybrid Monte Carlo</vt:lpstr>
      <vt:lpstr>Hybrid Monte Carlo</vt:lpstr>
      <vt:lpstr>Simulation example</vt:lpstr>
      <vt:lpstr>PowerPoint Presentation</vt:lpstr>
      <vt:lpstr>Trans-dimensional MCMC method</vt:lpstr>
      <vt:lpstr>Reversible-jump MCMC</vt:lpstr>
      <vt:lpstr>Reversible-jump MCMC</vt:lpstr>
      <vt:lpstr>Birth-death simulation</vt:lpstr>
      <vt:lpstr>Birth-Death simulation </vt:lpstr>
      <vt:lpstr>example on earth model interpretation </vt:lpstr>
      <vt:lpstr>Example: sampling across models</vt:lpstr>
      <vt:lpstr>PowerPoint Presentation</vt:lpstr>
      <vt:lpstr>Example on SDAR 7-Layer model interpretation</vt:lpstr>
      <vt:lpstr>PowerPoint Presentation</vt:lpstr>
      <vt:lpstr>PowerPoint Presentation</vt:lpstr>
      <vt:lpstr>Optimization and probabilistic function</vt:lpstr>
      <vt:lpstr>From the view of energy: Tempering</vt:lpstr>
      <vt:lpstr>Parallel tempering</vt:lpstr>
      <vt:lpstr>SDAR A3 model – 151 logging points</vt:lpstr>
      <vt:lpstr>Look into the single point (Convergence PT)</vt:lpstr>
      <vt:lpstr>Look into the single point (UQ map)</vt:lpstr>
      <vt:lpstr>SDAR B1 model – 221 logging </vt:lpstr>
      <vt:lpstr>PowerPoint Presentation</vt:lpstr>
      <vt:lpstr>Hierarchical Bayesian</vt:lpstr>
      <vt:lpstr>2D trans-dimensional sampling</vt:lpstr>
      <vt:lpstr>Deep learning assisted inversions</vt:lpstr>
      <vt:lpstr>PowerPoint Presentation</vt:lpstr>
      <vt:lpstr>Conclusions</vt:lpstr>
      <vt:lpstr>Publications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Statistical Interpretation of  Ultra-deep Resistivity LWD measurements</dc:title>
  <dc:creator>Shen, Qiuyang</dc:creator>
  <cp:lastModifiedBy>Shen, Qiuyang</cp:lastModifiedBy>
  <cp:revision>287</cp:revision>
  <cp:lastPrinted>2019-09-13T17:39:07Z</cp:lastPrinted>
  <dcterms:created xsi:type="dcterms:W3CDTF">2018-11-18T21:46:20Z</dcterms:created>
  <dcterms:modified xsi:type="dcterms:W3CDTF">2019-09-23T03:42:57Z</dcterms:modified>
</cp:coreProperties>
</file>