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handoutMasterIdLst>
    <p:handoutMasterId r:id="rId56"/>
  </p:handoutMasterIdLst>
  <p:sldIdLst>
    <p:sldId id="422" r:id="rId2"/>
    <p:sldId id="423" r:id="rId3"/>
    <p:sldId id="418" r:id="rId4"/>
    <p:sldId id="424" r:id="rId5"/>
    <p:sldId id="425" r:id="rId6"/>
    <p:sldId id="426" r:id="rId7"/>
    <p:sldId id="427" r:id="rId8"/>
    <p:sldId id="428" r:id="rId9"/>
    <p:sldId id="429" r:id="rId10"/>
    <p:sldId id="487" r:id="rId11"/>
    <p:sldId id="431" r:id="rId12"/>
    <p:sldId id="432" r:id="rId13"/>
    <p:sldId id="488" r:id="rId14"/>
    <p:sldId id="434" r:id="rId15"/>
    <p:sldId id="435" r:id="rId16"/>
    <p:sldId id="436" r:id="rId17"/>
    <p:sldId id="437" r:id="rId18"/>
    <p:sldId id="438" r:id="rId19"/>
    <p:sldId id="439" r:id="rId20"/>
    <p:sldId id="440" r:id="rId21"/>
    <p:sldId id="441" r:id="rId22"/>
    <p:sldId id="442" r:id="rId23"/>
    <p:sldId id="443" r:id="rId24"/>
    <p:sldId id="444" r:id="rId25"/>
    <p:sldId id="445" r:id="rId26"/>
    <p:sldId id="446" r:id="rId27"/>
    <p:sldId id="447" r:id="rId28"/>
    <p:sldId id="489" r:id="rId29"/>
    <p:sldId id="510" r:id="rId30"/>
    <p:sldId id="472" r:id="rId31"/>
    <p:sldId id="473" r:id="rId32"/>
    <p:sldId id="474" r:id="rId33"/>
    <p:sldId id="478" r:id="rId34"/>
    <p:sldId id="479" r:id="rId35"/>
    <p:sldId id="480" r:id="rId36"/>
    <p:sldId id="481" r:id="rId37"/>
    <p:sldId id="482" r:id="rId38"/>
    <p:sldId id="483" r:id="rId39"/>
    <p:sldId id="484" r:id="rId40"/>
    <p:sldId id="485" r:id="rId41"/>
    <p:sldId id="486" r:id="rId42"/>
    <p:sldId id="490" r:id="rId43"/>
    <p:sldId id="491" r:id="rId44"/>
    <p:sldId id="498" r:id="rId45"/>
    <p:sldId id="499" r:id="rId46"/>
    <p:sldId id="500" r:id="rId47"/>
    <p:sldId id="506" r:id="rId48"/>
    <p:sldId id="507" r:id="rId49"/>
    <p:sldId id="508" r:id="rId50"/>
    <p:sldId id="511" r:id="rId51"/>
    <p:sldId id="509" r:id="rId52"/>
    <p:sldId id="417" r:id="rId53"/>
    <p:sldId id="291" r:id="rId54"/>
  </p:sldIdLst>
  <p:sldSz cx="10160000" cy="5715000"/>
  <p:notesSz cx="9144000" cy="5715000"/>
  <p:embeddedFontLst>
    <p:embeddedFont>
      <p:font typeface="Gill Sans MT" panose="020B0502020104020203" pitchFamily="3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Cambria Math" panose="02040503050406030204" pitchFamily="18" charset="0"/>
      <p:regular r:id="rId65"/>
    </p:embeddedFont>
    <p:embeddedFont>
      <p:font typeface="等线" panose="02010600030101010101" pitchFamily="2" charset="-122"/>
      <p:regular r:id="rId66"/>
      <p:bold r:id="rId67"/>
    </p:embeddedFont>
    <p:embeddedFont>
      <p:font typeface="宋体" panose="02010600030101010101" pitchFamily="2" charset="-122"/>
      <p:regular r:id="rId68"/>
    </p:embeddedFont>
    <p:embeddedFont>
      <p:font typeface="Malgun Gothic" panose="020B0503020000020004" pitchFamily="34" charset="-127"/>
      <p:regular r:id="rId69"/>
      <p:bold r:id="rId70"/>
    </p:embeddedFont>
    <p:embeddedFont>
      <p:font typeface="Microsoft YaHei UI" panose="020B0503020204020204" pitchFamily="34" charset="-122"/>
      <p:regular r:id="rId71"/>
      <p:bold r:id="rId72"/>
    </p:embeddedFont>
    <p:embeddedFont>
      <p:font typeface="Malgun Gothic" panose="020B0503020000020004" pitchFamily="34" charset="-127"/>
      <p:regular r:id="rId69"/>
      <p:bold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4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89" autoAdjust="0"/>
    <p:restoredTop sz="96404" autoAdjust="0"/>
  </p:normalViewPr>
  <p:slideViewPr>
    <p:cSldViewPr>
      <p:cViewPr varScale="1">
        <p:scale>
          <a:sx n="135" d="100"/>
          <a:sy n="135" d="100"/>
        </p:scale>
        <p:origin x="234" y="96"/>
      </p:cViewPr>
      <p:guideLst>
        <p:guide orient="horz" pos="2880"/>
        <p:guide pos="2400"/>
      </p:guideLst>
    </p:cSldViewPr>
  </p:slideViewPr>
  <p:notesTextViewPr>
    <p:cViewPr>
      <p:scale>
        <a:sx n="3" d="2"/>
        <a:sy n="3" d="2"/>
      </p:scale>
      <p:origin x="0" y="0"/>
    </p:cViewPr>
  </p:notesTextViewPr>
  <p:notesViewPr>
    <p:cSldViewPr>
      <p:cViewPr varScale="1">
        <p:scale>
          <a:sx n="137" d="100"/>
          <a:sy n="137" d="100"/>
        </p:scale>
        <p:origin x="924"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AE3EB0-70A1-4389-99C3-E26A675E92B0}"/>
              </a:ext>
            </a:extLst>
          </p:cNvPr>
          <p:cNvSpPr>
            <a:spLocks noGrp="1"/>
          </p:cNvSpPr>
          <p:nvPr>
            <p:ph type="hdr" sz="quarter"/>
          </p:nvPr>
        </p:nvSpPr>
        <p:spPr>
          <a:xfrm>
            <a:off x="0" y="0"/>
            <a:ext cx="3962400" cy="2857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B9F734-6281-4ACC-ABC8-76C264BF781D}"/>
              </a:ext>
            </a:extLst>
          </p:cNvPr>
          <p:cNvSpPr>
            <a:spLocks noGrp="1"/>
          </p:cNvSpPr>
          <p:nvPr>
            <p:ph type="dt" sz="quarter" idx="1"/>
          </p:nvPr>
        </p:nvSpPr>
        <p:spPr>
          <a:xfrm>
            <a:off x="5180013" y="0"/>
            <a:ext cx="3962400" cy="285750"/>
          </a:xfrm>
          <a:prstGeom prst="rect">
            <a:avLst/>
          </a:prstGeom>
        </p:spPr>
        <p:txBody>
          <a:bodyPr vert="horz" lIns="91440" tIns="45720" rIns="91440" bIns="45720" rtlCol="0"/>
          <a:lstStyle>
            <a:lvl1pPr algn="r">
              <a:defRPr sz="1200"/>
            </a:lvl1pPr>
          </a:lstStyle>
          <a:p>
            <a:fld id="{CD715FC0-04B0-41A6-98F1-6C6A97936248}" type="datetimeFigureOut">
              <a:rPr lang="en-US" smtClean="0"/>
              <a:t>11/15/2021</a:t>
            </a:fld>
            <a:endParaRPr lang="en-US"/>
          </a:p>
        </p:txBody>
      </p:sp>
      <p:sp>
        <p:nvSpPr>
          <p:cNvPr id="4" name="Footer Placeholder 3">
            <a:extLst>
              <a:ext uri="{FF2B5EF4-FFF2-40B4-BE49-F238E27FC236}">
                <a16:creationId xmlns:a16="http://schemas.microsoft.com/office/drawing/2014/main" id="{2839AB42-FD2D-4F18-974C-467026E28FCD}"/>
              </a:ext>
            </a:extLst>
          </p:cNvPr>
          <p:cNvSpPr>
            <a:spLocks noGrp="1"/>
          </p:cNvSpPr>
          <p:nvPr>
            <p:ph type="ftr" sz="quarter" idx="2"/>
          </p:nvPr>
        </p:nvSpPr>
        <p:spPr>
          <a:xfrm>
            <a:off x="0" y="5429250"/>
            <a:ext cx="3962400" cy="2857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D4DA2-36D0-4AFE-A9EB-1145246014BC}"/>
              </a:ext>
            </a:extLst>
          </p:cNvPr>
          <p:cNvSpPr>
            <a:spLocks noGrp="1"/>
          </p:cNvSpPr>
          <p:nvPr>
            <p:ph type="sldNum" sz="quarter" idx="3"/>
          </p:nvPr>
        </p:nvSpPr>
        <p:spPr>
          <a:xfrm>
            <a:off x="5180013" y="5429250"/>
            <a:ext cx="3962400" cy="285750"/>
          </a:xfrm>
          <a:prstGeom prst="rect">
            <a:avLst/>
          </a:prstGeom>
        </p:spPr>
        <p:txBody>
          <a:bodyPr vert="horz" lIns="91440" tIns="45720" rIns="91440" bIns="45720" rtlCol="0" anchor="b"/>
          <a:lstStyle>
            <a:lvl1pPr algn="r">
              <a:defRPr sz="1200"/>
            </a:lvl1pPr>
          </a:lstStyle>
          <a:p>
            <a:fld id="{FB0AF934-3CE2-4C49-AC47-BC806472D075}" type="slidenum">
              <a:rPr lang="en-US" smtClean="0"/>
              <a:t>‹#›</a:t>
            </a:fld>
            <a:endParaRPr lang="en-US"/>
          </a:p>
        </p:txBody>
      </p:sp>
    </p:spTree>
    <p:extLst>
      <p:ext uri="{BB962C8B-B14F-4D97-AF65-F5344CB8AC3E}">
        <p14:creationId xmlns:p14="http://schemas.microsoft.com/office/powerpoint/2010/main" val="2313084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85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85750"/>
          </a:xfrm>
          <a:prstGeom prst="rect">
            <a:avLst/>
          </a:prstGeom>
        </p:spPr>
        <p:txBody>
          <a:bodyPr vert="horz" lIns="91440" tIns="45720" rIns="91440" bIns="45720" rtlCol="0"/>
          <a:lstStyle>
            <a:lvl1pPr algn="r">
              <a:defRPr sz="1200"/>
            </a:lvl1pPr>
          </a:lstStyle>
          <a:p>
            <a:fld id="{BDBE5A4F-84D6-4CE4-BC85-B8D20B541558}" type="datetimeFigureOut">
              <a:rPr lang="en-US" smtClean="0"/>
              <a:t>11/15/2021</a:t>
            </a:fld>
            <a:endParaRPr lang="en-US"/>
          </a:p>
        </p:txBody>
      </p:sp>
      <p:sp>
        <p:nvSpPr>
          <p:cNvPr id="4" name="Slide Image Placeholder 3"/>
          <p:cNvSpPr>
            <a:spLocks noGrp="1" noRot="1" noChangeAspect="1"/>
          </p:cNvSpPr>
          <p:nvPr>
            <p:ph type="sldImg" idx="2"/>
          </p:nvPr>
        </p:nvSpPr>
        <p:spPr>
          <a:xfrm>
            <a:off x="2857500" y="714375"/>
            <a:ext cx="3429000" cy="19288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751138"/>
            <a:ext cx="7315200" cy="22494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5429250"/>
            <a:ext cx="3962400" cy="285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5429250"/>
            <a:ext cx="3962400" cy="285750"/>
          </a:xfrm>
          <a:prstGeom prst="rect">
            <a:avLst/>
          </a:prstGeom>
        </p:spPr>
        <p:txBody>
          <a:bodyPr vert="horz" lIns="91440" tIns="45720" rIns="91440" bIns="45720" rtlCol="0" anchor="b"/>
          <a:lstStyle>
            <a:lvl1pPr algn="r">
              <a:defRPr sz="1200"/>
            </a:lvl1pPr>
          </a:lstStyle>
          <a:p>
            <a:fld id="{10CCB600-AB96-4193-BC63-D6F0E4CC3943}" type="slidenum">
              <a:rPr lang="en-US" smtClean="0"/>
              <a:t>‹#›</a:t>
            </a:fld>
            <a:endParaRPr lang="en-US"/>
          </a:p>
        </p:txBody>
      </p:sp>
    </p:spTree>
    <p:extLst>
      <p:ext uri="{BB962C8B-B14F-4D97-AF65-F5344CB8AC3E}">
        <p14:creationId xmlns:p14="http://schemas.microsoft.com/office/powerpoint/2010/main" val="287694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a:t>
            </a:fld>
            <a:endParaRPr lang="en-US"/>
          </a:p>
        </p:txBody>
      </p:sp>
    </p:spTree>
    <p:extLst>
      <p:ext uri="{BB962C8B-B14F-4D97-AF65-F5344CB8AC3E}">
        <p14:creationId xmlns:p14="http://schemas.microsoft.com/office/powerpoint/2010/main" val="604203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CB600-AB96-4193-BC63-D6F0E4CC3943}" type="slidenum">
              <a:rPr lang="en-US" smtClean="0"/>
              <a:t>10</a:t>
            </a:fld>
            <a:endParaRPr lang="en-US"/>
          </a:p>
        </p:txBody>
      </p:sp>
    </p:spTree>
    <p:extLst>
      <p:ext uri="{BB962C8B-B14F-4D97-AF65-F5344CB8AC3E}">
        <p14:creationId xmlns:p14="http://schemas.microsoft.com/office/powerpoint/2010/main" val="191688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11</a:t>
            </a:fld>
            <a:endParaRPr lang="en-US"/>
          </a:p>
        </p:txBody>
      </p:sp>
    </p:spTree>
    <p:extLst>
      <p:ext uri="{BB962C8B-B14F-4D97-AF65-F5344CB8AC3E}">
        <p14:creationId xmlns:p14="http://schemas.microsoft.com/office/powerpoint/2010/main" val="307472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12</a:t>
            </a:fld>
            <a:endParaRPr lang="en-US"/>
          </a:p>
        </p:txBody>
      </p:sp>
    </p:spTree>
    <p:extLst>
      <p:ext uri="{BB962C8B-B14F-4D97-AF65-F5344CB8AC3E}">
        <p14:creationId xmlns:p14="http://schemas.microsoft.com/office/powerpoint/2010/main" val="397272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CB600-AB96-4193-BC63-D6F0E4CC3943}" type="slidenum">
              <a:rPr lang="en-US" smtClean="0"/>
              <a:t>13</a:t>
            </a:fld>
            <a:endParaRPr lang="en-US"/>
          </a:p>
        </p:txBody>
      </p:sp>
    </p:spTree>
    <p:extLst>
      <p:ext uri="{BB962C8B-B14F-4D97-AF65-F5344CB8AC3E}">
        <p14:creationId xmlns:p14="http://schemas.microsoft.com/office/powerpoint/2010/main" val="366010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14</a:t>
            </a:fld>
            <a:endParaRPr lang="en-US"/>
          </a:p>
        </p:txBody>
      </p:sp>
    </p:spTree>
    <p:extLst>
      <p:ext uri="{BB962C8B-B14F-4D97-AF65-F5344CB8AC3E}">
        <p14:creationId xmlns:p14="http://schemas.microsoft.com/office/powerpoint/2010/main" val="2074850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15</a:t>
            </a:fld>
            <a:endParaRPr lang="en-US"/>
          </a:p>
        </p:txBody>
      </p:sp>
    </p:spTree>
    <p:extLst>
      <p:ext uri="{BB962C8B-B14F-4D97-AF65-F5344CB8AC3E}">
        <p14:creationId xmlns:p14="http://schemas.microsoft.com/office/powerpoint/2010/main" val="4157945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16</a:t>
            </a:fld>
            <a:endParaRPr lang="en-US"/>
          </a:p>
        </p:txBody>
      </p:sp>
    </p:spTree>
    <p:extLst>
      <p:ext uri="{BB962C8B-B14F-4D97-AF65-F5344CB8AC3E}">
        <p14:creationId xmlns:p14="http://schemas.microsoft.com/office/powerpoint/2010/main" val="2813541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17</a:t>
            </a:fld>
            <a:endParaRPr lang="en-US"/>
          </a:p>
        </p:txBody>
      </p:sp>
    </p:spTree>
    <p:extLst>
      <p:ext uri="{BB962C8B-B14F-4D97-AF65-F5344CB8AC3E}">
        <p14:creationId xmlns:p14="http://schemas.microsoft.com/office/powerpoint/2010/main" val="275590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18</a:t>
            </a:fld>
            <a:endParaRPr lang="en-US"/>
          </a:p>
        </p:txBody>
      </p:sp>
    </p:spTree>
    <p:extLst>
      <p:ext uri="{BB962C8B-B14F-4D97-AF65-F5344CB8AC3E}">
        <p14:creationId xmlns:p14="http://schemas.microsoft.com/office/powerpoint/2010/main" val="1740569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19</a:t>
            </a:fld>
            <a:endParaRPr lang="en-US"/>
          </a:p>
        </p:txBody>
      </p:sp>
    </p:spTree>
    <p:extLst>
      <p:ext uri="{BB962C8B-B14F-4D97-AF65-F5344CB8AC3E}">
        <p14:creationId xmlns:p14="http://schemas.microsoft.com/office/powerpoint/2010/main" val="140701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CB600-AB96-4193-BC63-D6F0E4CC3943}" type="slidenum">
              <a:rPr lang="en-US" smtClean="0"/>
              <a:t>2</a:t>
            </a:fld>
            <a:endParaRPr lang="en-US"/>
          </a:p>
        </p:txBody>
      </p:sp>
    </p:spTree>
    <p:extLst>
      <p:ext uri="{BB962C8B-B14F-4D97-AF65-F5344CB8AC3E}">
        <p14:creationId xmlns:p14="http://schemas.microsoft.com/office/powerpoint/2010/main" val="303553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20</a:t>
            </a:fld>
            <a:endParaRPr lang="en-US"/>
          </a:p>
        </p:txBody>
      </p:sp>
    </p:spTree>
    <p:extLst>
      <p:ext uri="{BB962C8B-B14F-4D97-AF65-F5344CB8AC3E}">
        <p14:creationId xmlns:p14="http://schemas.microsoft.com/office/powerpoint/2010/main" val="2992506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21</a:t>
            </a:fld>
            <a:endParaRPr lang="en-US"/>
          </a:p>
        </p:txBody>
      </p:sp>
    </p:spTree>
    <p:extLst>
      <p:ext uri="{BB962C8B-B14F-4D97-AF65-F5344CB8AC3E}">
        <p14:creationId xmlns:p14="http://schemas.microsoft.com/office/powerpoint/2010/main" val="1431043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22</a:t>
            </a:fld>
            <a:endParaRPr lang="en-US"/>
          </a:p>
        </p:txBody>
      </p:sp>
    </p:spTree>
    <p:extLst>
      <p:ext uri="{BB962C8B-B14F-4D97-AF65-F5344CB8AC3E}">
        <p14:creationId xmlns:p14="http://schemas.microsoft.com/office/powerpoint/2010/main" val="3514083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23</a:t>
            </a:fld>
            <a:endParaRPr lang="en-US"/>
          </a:p>
        </p:txBody>
      </p:sp>
    </p:spTree>
    <p:extLst>
      <p:ext uri="{BB962C8B-B14F-4D97-AF65-F5344CB8AC3E}">
        <p14:creationId xmlns:p14="http://schemas.microsoft.com/office/powerpoint/2010/main" val="484386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24</a:t>
            </a:fld>
            <a:endParaRPr lang="en-US"/>
          </a:p>
        </p:txBody>
      </p:sp>
    </p:spTree>
    <p:extLst>
      <p:ext uri="{BB962C8B-B14F-4D97-AF65-F5344CB8AC3E}">
        <p14:creationId xmlns:p14="http://schemas.microsoft.com/office/powerpoint/2010/main" val="3437284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25</a:t>
            </a:fld>
            <a:endParaRPr lang="en-US"/>
          </a:p>
        </p:txBody>
      </p:sp>
    </p:spTree>
    <p:extLst>
      <p:ext uri="{BB962C8B-B14F-4D97-AF65-F5344CB8AC3E}">
        <p14:creationId xmlns:p14="http://schemas.microsoft.com/office/powerpoint/2010/main" val="603288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26</a:t>
            </a:fld>
            <a:endParaRPr lang="en-US"/>
          </a:p>
        </p:txBody>
      </p:sp>
    </p:spTree>
    <p:extLst>
      <p:ext uri="{BB962C8B-B14F-4D97-AF65-F5344CB8AC3E}">
        <p14:creationId xmlns:p14="http://schemas.microsoft.com/office/powerpoint/2010/main" val="2841014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27</a:t>
            </a:fld>
            <a:endParaRPr lang="en-US"/>
          </a:p>
        </p:txBody>
      </p:sp>
    </p:spTree>
    <p:extLst>
      <p:ext uri="{BB962C8B-B14F-4D97-AF65-F5344CB8AC3E}">
        <p14:creationId xmlns:p14="http://schemas.microsoft.com/office/powerpoint/2010/main" val="3492275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CB600-AB96-4193-BC63-D6F0E4CC3943}" type="slidenum">
              <a:rPr lang="en-US" smtClean="0"/>
              <a:t>28</a:t>
            </a:fld>
            <a:endParaRPr lang="en-US"/>
          </a:p>
        </p:txBody>
      </p:sp>
    </p:spTree>
    <p:extLst>
      <p:ext uri="{BB962C8B-B14F-4D97-AF65-F5344CB8AC3E}">
        <p14:creationId xmlns:p14="http://schemas.microsoft.com/office/powerpoint/2010/main" val="1510120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high definition map?</a:t>
            </a:r>
            <a:r>
              <a:rPr lang="en-US" baseline="0" dirty="0" smtClean="0"/>
              <a:t> Beyond the current map we use like Google map, it contains more road attributes like lane markings and surrounding vehicles or pedestrian positions, also it has high level resolution which is 10 to 20 cm. Because it includes dynamic objects, it requires frequent updating. And the most common use case for high definition map is autonomous </a:t>
            </a:r>
            <a:r>
              <a:rPr lang="en-US" baseline="0" dirty="0" err="1" smtClean="0"/>
              <a:t>drving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29</a:t>
            </a:fld>
            <a:endParaRPr lang="en-US"/>
          </a:p>
        </p:txBody>
      </p:sp>
    </p:spTree>
    <p:extLst>
      <p:ext uri="{BB962C8B-B14F-4D97-AF65-F5344CB8AC3E}">
        <p14:creationId xmlns:p14="http://schemas.microsoft.com/office/powerpoint/2010/main" val="403961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a:t>
            </a:fld>
            <a:endParaRPr lang="en-US" dirty="0"/>
          </a:p>
        </p:txBody>
      </p:sp>
    </p:spTree>
    <p:extLst>
      <p:ext uri="{BB962C8B-B14F-4D97-AF65-F5344CB8AC3E}">
        <p14:creationId xmlns:p14="http://schemas.microsoft.com/office/powerpoint/2010/main" val="3951804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30</a:t>
            </a:fld>
            <a:endParaRPr lang="en-US"/>
          </a:p>
        </p:txBody>
      </p:sp>
    </p:spTree>
    <p:extLst>
      <p:ext uri="{BB962C8B-B14F-4D97-AF65-F5344CB8AC3E}">
        <p14:creationId xmlns:p14="http://schemas.microsoft.com/office/powerpoint/2010/main" val="2315662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31</a:t>
            </a:fld>
            <a:endParaRPr lang="en-US"/>
          </a:p>
        </p:txBody>
      </p:sp>
    </p:spTree>
    <p:extLst>
      <p:ext uri="{BB962C8B-B14F-4D97-AF65-F5344CB8AC3E}">
        <p14:creationId xmlns:p14="http://schemas.microsoft.com/office/powerpoint/2010/main" val="2431744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32</a:t>
            </a:fld>
            <a:endParaRPr lang="en-US"/>
          </a:p>
        </p:txBody>
      </p:sp>
    </p:spTree>
    <p:extLst>
      <p:ext uri="{BB962C8B-B14F-4D97-AF65-F5344CB8AC3E}">
        <p14:creationId xmlns:p14="http://schemas.microsoft.com/office/powerpoint/2010/main" val="3242309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33</a:t>
            </a:fld>
            <a:endParaRPr lang="en-US"/>
          </a:p>
        </p:txBody>
      </p:sp>
    </p:spTree>
    <p:extLst>
      <p:ext uri="{BB962C8B-B14F-4D97-AF65-F5344CB8AC3E}">
        <p14:creationId xmlns:p14="http://schemas.microsoft.com/office/powerpoint/2010/main" val="2628942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34</a:t>
            </a:fld>
            <a:endParaRPr lang="en-US"/>
          </a:p>
        </p:txBody>
      </p:sp>
    </p:spTree>
    <p:extLst>
      <p:ext uri="{BB962C8B-B14F-4D97-AF65-F5344CB8AC3E}">
        <p14:creationId xmlns:p14="http://schemas.microsoft.com/office/powerpoint/2010/main" val="1444810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35</a:t>
            </a:fld>
            <a:endParaRPr lang="en-US"/>
          </a:p>
        </p:txBody>
      </p:sp>
    </p:spTree>
    <p:extLst>
      <p:ext uri="{BB962C8B-B14F-4D97-AF65-F5344CB8AC3E}">
        <p14:creationId xmlns:p14="http://schemas.microsoft.com/office/powerpoint/2010/main" val="2950684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36</a:t>
            </a:fld>
            <a:endParaRPr lang="en-US"/>
          </a:p>
        </p:txBody>
      </p:sp>
    </p:spTree>
    <p:extLst>
      <p:ext uri="{BB962C8B-B14F-4D97-AF65-F5344CB8AC3E}">
        <p14:creationId xmlns:p14="http://schemas.microsoft.com/office/powerpoint/2010/main" val="1099570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37</a:t>
            </a:fld>
            <a:endParaRPr lang="en-US"/>
          </a:p>
        </p:txBody>
      </p:sp>
    </p:spTree>
    <p:extLst>
      <p:ext uri="{BB962C8B-B14F-4D97-AF65-F5344CB8AC3E}">
        <p14:creationId xmlns:p14="http://schemas.microsoft.com/office/powerpoint/2010/main" val="2328206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38</a:t>
            </a:fld>
            <a:endParaRPr lang="en-US"/>
          </a:p>
        </p:txBody>
      </p:sp>
    </p:spTree>
    <p:extLst>
      <p:ext uri="{BB962C8B-B14F-4D97-AF65-F5344CB8AC3E}">
        <p14:creationId xmlns:p14="http://schemas.microsoft.com/office/powerpoint/2010/main" val="1492298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39</a:t>
            </a:fld>
            <a:endParaRPr lang="en-US"/>
          </a:p>
        </p:txBody>
      </p:sp>
    </p:spTree>
    <p:extLst>
      <p:ext uri="{BB962C8B-B14F-4D97-AF65-F5344CB8AC3E}">
        <p14:creationId xmlns:p14="http://schemas.microsoft.com/office/powerpoint/2010/main" val="2033972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a:t>
            </a:fld>
            <a:endParaRPr lang="en-US" dirty="0"/>
          </a:p>
        </p:txBody>
      </p:sp>
    </p:spTree>
    <p:extLst>
      <p:ext uri="{BB962C8B-B14F-4D97-AF65-F5344CB8AC3E}">
        <p14:creationId xmlns:p14="http://schemas.microsoft.com/office/powerpoint/2010/main" val="1420645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40</a:t>
            </a:fld>
            <a:endParaRPr lang="en-US"/>
          </a:p>
        </p:txBody>
      </p:sp>
    </p:spTree>
    <p:extLst>
      <p:ext uri="{BB962C8B-B14F-4D97-AF65-F5344CB8AC3E}">
        <p14:creationId xmlns:p14="http://schemas.microsoft.com/office/powerpoint/2010/main" val="990753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41</a:t>
            </a:fld>
            <a:endParaRPr lang="en-US"/>
          </a:p>
        </p:txBody>
      </p:sp>
    </p:spTree>
    <p:extLst>
      <p:ext uri="{BB962C8B-B14F-4D97-AF65-F5344CB8AC3E}">
        <p14:creationId xmlns:p14="http://schemas.microsoft.com/office/powerpoint/2010/main" val="1252365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CB600-AB96-4193-BC63-D6F0E4CC3943}" type="slidenum">
              <a:rPr lang="en-US" smtClean="0"/>
              <a:t>42</a:t>
            </a:fld>
            <a:endParaRPr lang="en-US"/>
          </a:p>
        </p:txBody>
      </p:sp>
    </p:spTree>
    <p:extLst>
      <p:ext uri="{BB962C8B-B14F-4D97-AF65-F5344CB8AC3E}">
        <p14:creationId xmlns:p14="http://schemas.microsoft.com/office/powerpoint/2010/main" val="3117703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43</a:t>
            </a:fld>
            <a:endParaRPr lang="en-US"/>
          </a:p>
        </p:txBody>
      </p:sp>
    </p:spTree>
    <p:extLst>
      <p:ext uri="{BB962C8B-B14F-4D97-AF65-F5344CB8AC3E}">
        <p14:creationId xmlns:p14="http://schemas.microsoft.com/office/powerpoint/2010/main" val="500237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44</a:t>
            </a:fld>
            <a:endParaRPr lang="en-US"/>
          </a:p>
        </p:txBody>
      </p:sp>
    </p:spTree>
    <p:extLst>
      <p:ext uri="{BB962C8B-B14F-4D97-AF65-F5344CB8AC3E}">
        <p14:creationId xmlns:p14="http://schemas.microsoft.com/office/powerpoint/2010/main" val="2629812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45</a:t>
            </a:fld>
            <a:endParaRPr lang="en-US"/>
          </a:p>
        </p:txBody>
      </p:sp>
    </p:spTree>
    <p:extLst>
      <p:ext uri="{BB962C8B-B14F-4D97-AF65-F5344CB8AC3E}">
        <p14:creationId xmlns:p14="http://schemas.microsoft.com/office/powerpoint/2010/main" val="207782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46</a:t>
            </a:fld>
            <a:endParaRPr lang="en-US"/>
          </a:p>
        </p:txBody>
      </p:sp>
    </p:spTree>
    <p:extLst>
      <p:ext uri="{BB962C8B-B14F-4D97-AF65-F5344CB8AC3E}">
        <p14:creationId xmlns:p14="http://schemas.microsoft.com/office/powerpoint/2010/main" val="2675733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47</a:t>
            </a:fld>
            <a:endParaRPr lang="en-US"/>
          </a:p>
        </p:txBody>
      </p:sp>
    </p:spTree>
    <p:extLst>
      <p:ext uri="{BB962C8B-B14F-4D97-AF65-F5344CB8AC3E}">
        <p14:creationId xmlns:p14="http://schemas.microsoft.com/office/powerpoint/2010/main" val="3573344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48</a:t>
            </a:fld>
            <a:endParaRPr lang="en-US"/>
          </a:p>
        </p:txBody>
      </p:sp>
    </p:spTree>
    <p:extLst>
      <p:ext uri="{BB962C8B-B14F-4D97-AF65-F5344CB8AC3E}">
        <p14:creationId xmlns:p14="http://schemas.microsoft.com/office/powerpoint/2010/main" val="3705410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49</a:t>
            </a:fld>
            <a:endParaRPr lang="en-US"/>
          </a:p>
        </p:txBody>
      </p:sp>
    </p:spTree>
    <p:extLst>
      <p:ext uri="{BB962C8B-B14F-4D97-AF65-F5344CB8AC3E}">
        <p14:creationId xmlns:p14="http://schemas.microsoft.com/office/powerpoint/2010/main" val="348334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5</a:t>
            </a:fld>
            <a:endParaRPr lang="en-US" dirty="0"/>
          </a:p>
        </p:txBody>
      </p:sp>
    </p:spTree>
    <p:extLst>
      <p:ext uri="{BB962C8B-B14F-4D97-AF65-F5344CB8AC3E}">
        <p14:creationId xmlns:p14="http://schemas.microsoft.com/office/powerpoint/2010/main" val="463504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CB600-AB96-4193-BC63-D6F0E4CC3943}" type="slidenum">
              <a:rPr lang="en-US" smtClean="0"/>
              <a:t>52</a:t>
            </a:fld>
            <a:endParaRPr lang="en-US"/>
          </a:p>
        </p:txBody>
      </p:sp>
    </p:spTree>
    <p:extLst>
      <p:ext uri="{BB962C8B-B14F-4D97-AF65-F5344CB8AC3E}">
        <p14:creationId xmlns:p14="http://schemas.microsoft.com/office/powerpoint/2010/main" val="4001414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53</a:t>
            </a:fld>
            <a:endParaRPr lang="en-US"/>
          </a:p>
        </p:txBody>
      </p:sp>
    </p:spTree>
    <p:extLst>
      <p:ext uri="{BB962C8B-B14F-4D97-AF65-F5344CB8AC3E}">
        <p14:creationId xmlns:p14="http://schemas.microsoft.com/office/powerpoint/2010/main" val="1660205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6</a:t>
            </a:fld>
            <a:endParaRPr lang="en-US" dirty="0"/>
          </a:p>
        </p:txBody>
      </p:sp>
    </p:spTree>
    <p:extLst>
      <p:ext uri="{BB962C8B-B14F-4D97-AF65-F5344CB8AC3E}">
        <p14:creationId xmlns:p14="http://schemas.microsoft.com/office/powerpoint/2010/main" val="260458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7</a:t>
            </a:fld>
            <a:endParaRPr lang="en-US" dirty="0"/>
          </a:p>
        </p:txBody>
      </p:sp>
    </p:spTree>
    <p:extLst>
      <p:ext uri="{BB962C8B-B14F-4D97-AF65-F5344CB8AC3E}">
        <p14:creationId xmlns:p14="http://schemas.microsoft.com/office/powerpoint/2010/main" val="153115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8</a:t>
            </a:fld>
            <a:endParaRPr lang="en-US"/>
          </a:p>
        </p:txBody>
      </p:sp>
    </p:spTree>
    <p:extLst>
      <p:ext uri="{BB962C8B-B14F-4D97-AF65-F5344CB8AC3E}">
        <p14:creationId xmlns:p14="http://schemas.microsoft.com/office/powerpoint/2010/main" val="97776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0CCB600-AB96-4193-BC63-D6F0E4CC3943}" type="slidenum">
              <a:rPr lang="en-US" smtClean="0"/>
              <a:t>9</a:t>
            </a:fld>
            <a:endParaRPr lang="en-US"/>
          </a:p>
        </p:txBody>
      </p:sp>
    </p:spTree>
    <p:extLst>
      <p:ext uri="{BB962C8B-B14F-4D97-AF65-F5344CB8AC3E}">
        <p14:creationId xmlns:p14="http://schemas.microsoft.com/office/powerpoint/2010/main" val="3374864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7162" y="3515033"/>
            <a:ext cx="8971934" cy="991419"/>
          </a:xfrm>
          <a:noFill/>
          <a:effectLst>
            <a:outerShdw blurRad="50800" dist="38100" dir="2700000" algn="tl" rotWithShape="0">
              <a:prstClr val="black">
                <a:alpha val="40000"/>
              </a:prstClr>
            </a:outerShdw>
          </a:effectLst>
        </p:spPr>
        <p:txBody>
          <a:bodyPr>
            <a:normAutofit/>
          </a:bodyPr>
          <a:lstStyle>
            <a:lvl1pPr algn="l">
              <a:defRPr sz="4000">
                <a:solidFill>
                  <a:schemeClr val="bg1"/>
                </a:solidFill>
              </a:defRPr>
            </a:lvl1pPr>
          </a:lstStyle>
          <a:p>
            <a:r>
              <a:rPr lang="en-US" dirty="0"/>
              <a:t>Click to edit </a:t>
            </a:r>
            <a:r>
              <a:rPr lang="en-US" dirty="0" smtClean="0"/>
              <a:t>Master </a:t>
            </a:r>
            <a:r>
              <a:rPr lang="en-US" dirty="0"/>
              <a:t>title style</a:t>
            </a:r>
          </a:p>
        </p:txBody>
      </p:sp>
      <p:sp>
        <p:nvSpPr>
          <p:cNvPr id="3" name="Subtitle 2"/>
          <p:cNvSpPr>
            <a:spLocks noGrp="1"/>
          </p:cNvSpPr>
          <p:nvPr>
            <p:ph type="subTitle" idx="1"/>
          </p:nvPr>
        </p:nvSpPr>
        <p:spPr>
          <a:xfrm>
            <a:off x="540775" y="4522830"/>
            <a:ext cx="9004708" cy="852133"/>
          </a:xfrm>
        </p:spPr>
        <p:txBody>
          <a:bodyPr>
            <a:normAutofit/>
          </a:bodyPr>
          <a:lstStyle>
            <a:lvl1pPr marL="0" indent="0" algn="l">
              <a:buNone/>
              <a:defRPr sz="3111" b="0" i="0">
                <a:solidFill>
                  <a:schemeClr val="bg1"/>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dirty="0"/>
              <a:t>Click to edit </a:t>
            </a:r>
            <a:r>
              <a:rPr lang="en-US" dirty="0" smtClean="0"/>
              <a:t>Master </a:t>
            </a:r>
            <a:r>
              <a:rPr lang="en-US" dirty="0"/>
              <a:t>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11/15/2021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335358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62000" y="1771652"/>
            <a:ext cx="8636000" cy="738664"/>
          </a:xfrm>
          <a:prstGeom prst="rect">
            <a:avLst/>
          </a:prstGeom>
        </p:spPr>
        <p:txBody>
          <a:bodyPr wrap="square" lIns="0" tIns="0" rIns="0" bIns="0">
            <a:spAutoFit/>
          </a:bodyPr>
          <a:lstStyle>
            <a:lvl1pPr algn="ctr">
              <a:defRPr sz="4800">
                <a:effectLst>
                  <a:outerShdw blurRad="38100" dist="38100" dir="2700000" algn="tl">
                    <a:srgbClr val="000000">
                      <a:alpha val="43137"/>
                    </a:srgbClr>
                  </a:outerShdw>
                </a:effectLst>
              </a:defRPr>
            </a:lvl1pPr>
          </a:lstStyle>
          <a:p>
            <a:endParaRPr dirty="0"/>
          </a:p>
        </p:txBody>
      </p:sp>
      <p:sp>
        <p:nvSpPr>
          <p:cNvPr id="3" name="Holder 3"/>
          <p:cNvSpPr>
            <a:spLocks noGrp="1"/>
          </p:cNvSpPr>
          <p:nvPr>
            <p:ph type="subTitle" idx="4"/>
          </p:nvPr>
        </p:nvSpPr>
        <p:spPr>
          <a:xfrm>
            <a:off x="1524000" y="3200401"/>
            <a:ext cx="7112000" cy="276999"/>
          </a:xfrm>
          <a:prstGeom prst="rect">
            <a:avLst/>
          </a:prstGeom>
        </p:spPr>
        <p:txBody>
          <a:bodyPr wrap="square" lIns="0" tIns="0" rIns="0" bIns="0">
            <a:spAutoFit/>
          </a:bodyPr>
          <a:lstStyle>
            <a:lvl1pPr algn="ctr">
              <a:defRPr>
                <a:latin typeface="Gill Sans MT" panose="020B05020201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spcBef>
                <a:spcPts val="25"/>
              </a:spcBef>
            </a:pPr>
            <a:fld id="{81D60167-4931-47E6-BA6A-407CBD079E47}" type="slidenum">
              <a:rPr lang="en-US" spc="-5" smtClean="0"/>
              <a:pPr marL="25400">
                <a:spcBef>
                  <a:spcPts val="25"/>
                </a:spcBef>
              </a:pPr>
              <a:t>‹#›</a:t>
            </a:fld>
            <a:endParaRPr lang="en-US" spc="-5"/>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4110" y="61785"/>
            <a:ext cx="740290" cy="64327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308" y="38100"/>
            <a:ext cx="1014747" cy="76079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7528" y="236602"/>
            <a:ext cx="4559300" cy="430887"/>
          </a:xfrm>
        </p:spPr>
        <p:txBody>
          <a:bodyPr lIns="0" tIns="0" rIns="0" bIns="0"/>
          <a:lstStyle>
            <a:lvl1pPr>
              <a:defRPr sz="2800" b="1" i="0">
                <a:solidFill>
                  <a:srgbClr val="005F85"/>
                </a:solidFill>
                <a:effectLst>
                  <a:outerShdw blurRad="38100" dist="38100" dir="2700000" algn="tl">
                    <a:srgbClr val="000000">
                      <a:alpha val="43137"/>
                    </a:srgbClr>
                  </a:outerShdw>
                </a:effectLst>
                <a:latin typeface="Gill Sans MT"/>
                <a:cs typeface="Gill Sans MT"/>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spcBef>
                <a:spcPts val="25"/>
              </a:spcBef>
            </a:pPr>
            <a:fld id="{81D60167-4931-47E6-BA6A-407CBD079E47}" type="slidenum">
              <a:rPr lang="en-US" spc="-5" smtClean="0"/>
              <a:pPr marL="25400">
                <a:spcBef>
                  <a:spcPts val="25"/>
                </a:spcBef>
              </a:pPr>
              <a:t>‹#›</a:t>
            </a:fld>
            <a:endParaRPr lang="en-US" spc="-5"/>
          </a:p>
        </p:txBody>
      </p:sp>
      <p:sp>
        <p:nvSpPr>
          <p:cNvPr id="8" name="bk object 17"/>
          <p:cNvSpPr/>
          <p:nvPr userDrawn="1"/>
        </p:nvSpPr>
        <p:spPr>
          <a:xfrm>
            <a:off x="339512" y="800100"/>
            <a:ext cx="9482667" cy="25908"/>
          </a:xfrm>
          <a:prstGeom prst="rect">
            <a:avLst/>
          </a:prstGeom>
          <a:blipFill>
            <a:blip r:embed="rId2" cstate="print"/>
            <a:stretch>
              <a:fillRect/>
            </a:stretch>
          </a:blipFill>
        </p:spPr>
        <p:txBody>
          <a:bodyPr wrap="square" lIns="0" tIns="0" rIns="0" bIns="0" rtlCol="0"/>
          <a:lstStyle/>
          <a:p>
            <a:endParaRPr sz="180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4110" y="61785"/>
            <a:ext cx="740290" cy="64327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86308" y="38100"/>
            <a:ext cx="1014747" cy="76079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471159"/>
            <a:ext cx="10160000" cy="242570"/>
          </a:xfrm>
          <a:custGeom>
            <a:avLst/>
            <a:gdLst/>
            <a:ahLst/>
            <a:cxnLst/>
            <a:rect l="l" t="t" r="r" b="b"/>
            <a:pathLst>
              <a:path w="9144000" h="242570">
                <a:moveTo>
                  <a:pt x="0" y="0"/>
                </a:moveTo>
                <a:lnTo>
                  <a:pt x="0" y="242315"/>
                </a:lnTo>
                <a:lnTo>
                  <a:pt x="9143999" y="242315"/>
                </a:lnTo>
                <a:lnTo>
                  <a:pt x="9143999" y="0"/>
                </a:lnTo>
                <a:lnTo>
                  <a:pt x="0" y="0"/>
                </a:lnTo>
                <a:close/>
              </a:path>
            </a:pathLst>
          </a:custGeom>
          <a:solidFill>
            <a:srgbClr val="000000"/>
          </a:solidFill>
        </p:spPr>
        <p:txBody>
          <a:bodyPr wrap="square" lIns="0" tIns="0" rIns="0" bIns="0" rtlCol="0"/>
          <a:lstStyle/>
          <a:p>
            <a:endParaRPr sz="1800"/>
          </a:p>
        </p:txBody>
      </p:sp>
      <p:sp>
        <p:nvSpPr>
          <p:cNvPr id="17" name="bk object 17"/>
          <p:cNvSpPr/>
          <p:nvPr/>
        </p:nvSpPr>
        <p:spPr>
          <a:xfrm>
            <a:off x="339512" y="800100"/>
            <a:ext cx="9482667" cy="25908"/>
          </a:xfrm>
          <a:prstGeom prst="rect">
            <a:avLst/>
          </a:prstGeom>
          <a:blipFill>
            <a:blip r:embed="rId2" cstate="print"/>
            <a:stretch>
              <a:fillRect/>
            </a:stretch>
          </a:blipFill>
        </p:spPr>
        <p:txBody>
          <a:bodyPr wrap="square" lIns="0" tIns="0" rIns="0" bIns="0" rtlCol="0"/>
          <a:lstStyle/>
          <a:p>
            <a:endParaRPr sz="1800"/>
          </a:p>
        </p:txBody>
      </p:sp>
      <p:sp>
        <p:nvSpPr>
          <p:cNvPr id="20" name="bk object 20"/>
          <p:cNvSpPr/>
          <p:nvPr/>
        </p:nvSpPr>
        <p:spPr>
          <a:xfrm>
            <a:off x="5755642" y="1156716"/>
            <a:ext cx="4401819" cy="2210562"/>
          </a:xfrm>
          <a:prstGeom prst="rect">
            <a:avLst/>
          </a:prstGeom>
          <a:blipFill>
            <a:blip r:embed="rId3" cstate="print"/>
            <a:stretch>
              <a:fillRect/>
            </a:stretch>
          </a:blipFill>
        </p:spPr>
        <p:txBody>
          <a:bodyPr wrap="square" lIns="0" tIns="0" rIns="0" bIns="0" rtlCol="0"/>
          <a:lstStyle/>
          <a:p>
            <a:endParaRPr sz="1800"/>
          </a:p>
        </p:txBody>
      </p:sp>
      <p:sp>
        <p:nvSpPr>
          <p:cNvPr id="21" name="bk object 21"/>
          <p:cNvSpPr/>
          <p:nvPr/>
        </p:nvSpPr>
        <p:spPr>
          <a:xfrm>
            <a:off x="6009642" y="3051048"/>
            <a:ext cx="4063152" cy="2286762"/>
          </a:xfrm>
          <a:prstGeom prst="rect">
            <a:avLst/>
          </a:prstGeom>
          <a:blipFill>
            <a:blip r:embed="rId4"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407528" y="236602"/>
            <a:ext cx="4559300" cy="430887"/>
          </a:xfrm>
        </p:spPr>
        <p:txBody>
          <a:bodyPr lIns="0" tIns="0" rIns="0" bIns="0"/>
          <a:lstStyle>
            <a:lvl1pPr>
              <a:defRPr sz="2800" b="1" i="0">
                <a:solidFill>
                  <a:srgbClr val="005F85"/>
                </a:solidFill>
                <a:effectLst>
                  <a:outerShdw blurRad="38100" dist="38100" dir="2700000" algn="tl">
                    <a:srgbClr val="000000">
                      <a:alpha val="43137"/>
                    </a:srgbClr>
                  </a:outerShdw>
                </a:effectLst>
                <a:latin typeface="Gill Sans MT"/>
                <a:cs typeface="Gill Sans MT"/>
              </a:defRPr>
            </a:lvl1pPr>
          </a:lstStyle>
          <a:p>
            <a:endParaRPr dirty="0"/>
          </a:p>
        </p:txBody>
      </p:sp>
      <p:sp>
        <p:nvSpPr>
          <p:cNvPr id="3" name="Holder 3"/>
          <p:cNvSpPr>
            <a:spLocks noGrp="1"/>
          </p:cNvSpPr>
          <p:nvPr>
            <p:ph sz="half" idx="2"/>
          </p:nvPr>
        </p:nvSpPr>
        <p:spPr>
          <a:xfrm>
            <a:off x="508000" y="1314452"/>
            <a:ext cx="4419600" cy="276999"/>
          </a:xfrm>
          <a:prstGeom prst="rect">
            <a:avLst/>
          </a:prstGeom>
        </p:spPr>
        <p:txBody>
          <a:bodyPr wrap="square" lIns="0" tIns="0" rIns="0" bIns="0">
            <a:spAutoFit/>
          </a:bodyPr>
          <a:lstStyle>
            <a:lvl1pPr>
              <a:defRPr b="1">
                <a:effectLst>
                  <a:outerShdw blurRad="38100" dist="38100" dir="2700000" algn="tl">
                    <a:srgbClr val="000000">
                      <a:alpha val="43137"/>
                    </a:srgbClr>
                  </a:outerShdw>
                </a:effectLst>
                <a:latin typeface="Gill Sans MT" panose="020B0502020104020203" pitchFamily="34" charset="0"/>
              </a:defRPr>
            </a:lvl1pPr>
          </a:lstStyle>
          <a:p>
            <a:endParaRPr dirty="0"/>
          </a:p>
        </p:txBody>
      </p:sp>
      <p:sp>
        <p:nvSpPr>
          <p:cNvPr id="4" name="Holder 4"/>
          <p:cNvSpPr>
            <a:spLocks noGrp="1"/>
          </p:cNvSpPr>
          <p:nvPr>
            <p:ph sz="half" idx="3"/>
          </p:nvPr>
        </p:nvSpPr>
        <p:spPr>
          <a:xfrm>
            <a:off x="5232400" y="1314452"/>
            <a:ext cx="4419600" cy="276999"/>
          </a:xfrm>
          <a:prstGeom prst="rect">
            <a:avLst/>
          </a:prstGeom>
        </p:spPr>
        <p:txBody>
          <a:bodyPr wrap="square" lIns="0" tIns="0" rIns="0" bIns="0">
            <a:spAutoFit/>
          </a:bodyPr>
          <a:lstStyle>
            <a:lvl1pPr>
              <a:defRPr b="1">
                <a:effectLst>
                  <a:outerShdw blurRad="38100" dist="38100" dir="2700000" algn="tl">
                    <a:srgbClr val="000000">
                      <a:alpha val="43137"/>
                    </a:srgbClr>
                  </a:outerShdw>
                </a:effectLst>
                <a:latin typeface="Gill Sans MT" panose="020B0502020104020203" pitchFamily="34" charset="0"/>
              </a:defRPr>
            </a:lvl1pPr>
          </a:lstStyle>
          <a:p>
            <a:endParaRPr dirty="0"/>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spcBef>
                <a:spcPts val="25"/>
              </a:spcBef>
            </a:pPr>
            <a:fld id="{81D60167-4931-47E6-BA6A-407CBD079E47}" type="slidenum">
              <a:rPr lang="en-US" spc="-5" smtClean="0"/>
              <a:pPr marL="25400">
                <a:spcBef>
                  <a:spcPts val="25"/>
                </a:spcBef>
              </a:pPr>
              <a:t>‹#›</a:t>
            </a:fld>
            <a:endParaRPr lang="en-US" spc="-5"/>
          </a:p>
        </p:txBody>
      </p:sp>
      <p:pic>
        <p:nvPicPr>
          <p:cNvPr id="15" name="Picture 14">
            <a:extLst>
              <a:ext uri="{FF2B5EF4-FFF2-40B4-BE49-F238E27FC236}">
                <a16:creationId xmlns:a16="http://schemas.microsoft.com/office/drawing/2014/main" id="{60C26199-B73D-4DEA-968A-A0EBE40008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668" y="5464773"/>
            <a:ext cx="3378546" cy="251156"/>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64110" y="61785"/>
            <a:ext cx="740290" cy="643270"/>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86308" y="38100"/>
            <a:ext cx="1014747" cy="76079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7528" y="236602"/>
            <a:ext cx="4559300" cy="430887"/>
          </a:xfrm>
        </p:spPr>
        <p:txBody>
          <a:bodyPr lIns="0" tIns="0" rIns="0" bIns="0"/>
          <a:lstStyle>
            <a:lvl1pPr>
              <a:defRPr sz="2800" b="1" i="0">
                <a:solidFill>
                  <a:srgbClr val="005F85"/>
                </a:solidFill>
                <a:effectLst>
                  <a:outerShdw blurRad="38100" dist="38100" dir="2700000" algn="tl">
                    <a:srgbClr val="000000">
                      <a:alpha val="43137"/>
                    </a:srgbClr>
                  </a:outerShdw>
                </a:effectLst>
                <a:latin typeface="Gill Sans MT"/>
                <a:cs typeface="Gill Sans MT"/>
              </a:defRPr>
            </a:lvl1pPr>
          </a:lstStyle>
          <a:p>
            <a:endParaRPr dirty="0"/>
          </a:p>
        </p:txBody>
      </p:sp>
      <p:sp>
        <p:nvSpPr>
          <p:cNvPr id="5" name="Holder 5"/>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spcBef>
                <a:spcPts val="25"/>
              </a:spcBef>
            </a:pPr>
            <a:fld id="{81D60167-4931-47E6-BA6A-407CBD079E47}" type="slidenum">
              <a:rPr lang="en-US" spc="-5" smtClean="0"/>
              <a:pPr marL="25400">
                <a:spcBef>
                  <a:spcPts val="25"/>
                </a:spcBef>
              </a:pPr>
              <a:t>‹#›</a:t>
            </a:fld>
            <a:endParaRPr lang="en-US" spc="-5"/>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4110" y="61785"/>
            <a:ext cx="740290" cy="64327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308" y="38100"/>
            <a:ext cx="1014747" cy="76079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spcBef>
                <a:spcPts val="25"/>
              </a:spcBef>
            </a:pPr>
            <a:fld id="{81D60167-4931-47E6-BA6A-407CBD079E47}" type="slidenum">
              <a:rPr lang="en-US" spc="-5" smtClean="0"/>
              <a:pPr marL="25400">
                <a:spcBef>
                  <a:spcPts val="25"/>
                </a:spcBef>
              </a:pPr>
              <a:t>‹#›</a:t>
            </a:fld>
            <a:endParaRPr lang="en-US" spc="-5"/>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4110" y="61785"/>
            <a:ext cx="740290" cy="64327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308" y="38100"/>
            <a:ext cx="1014747" cy="760792"/>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471159"/>
            <a:ext cx="10160000" cy="242570"/>
          </a:xfrm>
          <a:custGeom>
            <a:avLst/>
            <a:gdLst/>
            <a:ahLst/>
            <a:cxnLst/>
            <a:rect l="l" t="t" r="r" b="b"/>
            <a:pathLst>
              <a:path w="9144000" h="242570">
                <a:moveTo>
                  <a:pt x="0" y="0"/>
                </a:moveTo>
                <a:lnTo>
                  <a:pt x="0" y="242315"/>
                </a:lnTo>
                <a:lnTo>
                  <a:pt x="9143999" y="242315"/>
                </a:lnTo>
                <a:lnTo>
                  <a:pt x="9143999" y="0"/>
                </a:lnTo>
                <a:lnTo>
                  <a:pt x="0"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407528" y="236602"/>
            <a:ext cx="4559300" cy="430887"/>
          </a:xfrm>
          <a:prstGeom prst="rect">
            <a:avLst/>
          </a:prstGeom>
        </p:spPr>
        <p:txBody>
          <a:bodyPr wrap="square" lIns="0" tIns="0" rIns="0" bIns="0">
            <a:spAutoFit/>
          </a:bodyPr>
          <a:lstStyle>
            <a:lvl1pPr>
              <a:defRPr sz="2800" b="1" i="0">
                <a:solidFill>
                  <a:srgbClr val="005F85"/>
                </a:solidFill>
                <a:latin typeface="Gill Sans MT"/>
                <a:cs typeface="Gill Sans MT"/>
              </a:defRPr>
            </a:lvl1pPr>
          </a:lstStyle>
          <a:p>
            <a:endParaRPr/>
          </a:p>
        </p:txBody>
      </p:sp>
      <p:sp>
        <p:nvSpPr>
          <p:cNvPr id="3" name="Holder 3"/>
          <p:cNvSpPr>
            <a:spLocks noGrp="1"/>
          </p:cNvSpPr>
          <p:nvPr>
            <p:ph type="body" idx="1"/>
          </p:nvPr>
        </p:nvSpPr>
        <p:spPr>
          <a:xfrm>
            <a:off x="407528" y="2609916"/>
            <a:ext cx="934494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4957232" y="5500950"/>
            <a:ext cx="246238" cy="184666"/>
          </a:xfrm>
          <a:prstGeom prst="rect">
            <a:avLst/>
          </a:prstGeom>
        </p:spPr>
        <p:txBody>
          <a:bodyPr wrap="square" lIns="0" tIns="0" rIns="0" bIns="0">
            <a:spAutoFit/>
          </a:bodyPr>
          <a:lstStyle>
            <a:lvl1pPr>
              <a:defRPr sz="1200" b="0" i="0">
                <a:solidFill>
                  <a:schemeClr val="bg1"/>
                </a:solidFill>
                <a:latin typeface="Arial"/>
                <a:cs typeface="Arial"/>
              </a:defRPr>
            </a:lvl1pPr>
          </a:lstStyle>
          <a:p>
            <a:pPr marL="25400">
              <a:spcBef>
                <a:spcPts val="25"/>
              </a:spcBef>
            </a:pPr>
            <a:fld id="{81D60167-4931-47E6-BA6A-407CBD079E47}" type="slidenum">
              <a:rPr lang="en-US" spc="-5" smtClean="0"/>
              <a:pPr marL="25400">
                <a:spcBef>
                  <a:spcPts val="25"/>
                </a:spcBef>
              </a:pPr>
              <a:t>‹#›</a:t>
            </a:fld>
            <a:endParaRPr lang="en-US" spc="-5"/>
          </a:p>
        </p:txBody>
      </p:sp>
      <p:pic>
        <p:nvPicPr>
          <p:cNvPr id="8" name="Picture 7">
            <a:extLst>
              <a:ext uri="{FF2B5EF4-FFF2-40B4-BE49-F238E27FC236}">
                <a16:creationId xmlns:a16="http://schemas.microsoft.com/office/drawing/2014/main" id="{60C26199-B73D-4DEA-968A-A0EBE400082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668" y="5464773"/>
            <a:ext cx="3378546" cy="251156"/>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64110" y="61785"/>
            <a:ext cx="740290" cy="643270"/>
          </a:xfrm>
          <a:prstGeom prst="rect">
            <a:avLst/>
          </a:prstGeom>
        </p:spPr>
      </p:pic>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86308" y="38100"/>
            <a:ext cx="1014747" cy="760792"/>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663" r:id="rId4"/>
    <p:sldLayoutId id="2147483664" r:id="rId5"/>
    <p:sldLayoutId id="2147483665" r:id="rId6"/>
  </p:sldLayoutIdLst>
  <p:timing>
    <p:tnLst>
      <p:par>
        <p:cTn id="1" dur="indefinite" restart="never" nodeType="tmRoot"/>
      </p:par>
    </p:tnLst>
  </p:timing>
  <p:hf hdr="0" ftr="0" dt="0"/>
  <p:txStyles>
    <p:titleStyle>
      <a:lvl1pPr>
        <a:defRPr>
          <a:latin typeface="+mj-lt"/>
          <a:ea typeface="+mj-ea"/>
          <a:cs typeface="+mj-cs"/>
        </a:defRPr>
      </a:lvl1pPr>
    </p:titleStyle>
    <p:bodyStyle>
      <a:lvl1pPr marL="0">
        <a:defRPr>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p:bodyStyle>
    <p:otherStyle>
      <a:lvl1pPr marL="0">
        <a:defRPr>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6.em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ideo" Target="https://www.youtube.com/embed/aiEpy1eV7pw" TargetMode="Externa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yv2dnNNs4fo" TargetMode="Externa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00.png"/><Relationship Id="rId7"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782" y="3390900"/>
            <a:ext cx="8971934" cy="991419"/>
          </a:xfrm>
          <a:effectLst>
            <a:glow rad="63500">
              <a:schemeClr val="tx1">
                <a:alpha val="40000"/>
              </a:schemeClr>
            </a:glow>
            <a:outerShdw blurRad="50800" dist="38100" algn="l" rotWithShape="0">
              <a:prstClr val="black">
                <a:alpha val="53000"/>
              </a:prstClr>
            </a:outerShdw>
          </a:effectLst>
        </p:spPr>
        <p:txBody>
          <a:bodyPr>
            <a:normAutofit/>
          </a:bodyPr>
          <a:lstStyle/>
          <a:p>
            <a:r>
              <a:rPr lang="en-US" sz="3200" b="0" dirty="0">
                <a:latin typeface="+mj-lt"/>
              </a:rPr>
              <a:t>Machine Learning for Multi-access Edge Computing and Autonomous Driving</a:t>
            </a:r>
          </a:p>
        </p:txBody>
      </p:sp>
      <p:sp>
        <p:nvSpPr>
          <p:cNvPr id="3" name="Subtitle 2"/>
          <p:cNvSpPr>
            <a:spLocks noGrp="1"/>
          </p:cNvSpPr>
          <p:nvPr>
            <p:ph type="subTitle" idx="1"/>
          </p:nvPr>
        </p:nvSpPr>
        <p:spPr>
          <a:xfrm>
            <a:off x="113008" y="4443767"/>
            <a:ext cx="9004708" cy="852133"/>
          </a:xfrm>
        </p:spPr>
        <p:txBody>
          <a:bodyPr>
            <a:noAutofit/>
          </a:bodyPr>
          <a:lstStyle/>
          <a:p>
            <a:r>
              <a:rPr lang="en-US" altLang="zh-CN" sz="1800" dirty="0" smtClean="0"/>
              <a:t>PhD Candidate: Dawei Chen          Advisor</a:t>
            </a:r>
            <a:r>
              <a:rPr lang="en-US" altLang="zh-CN" sz="1800" dirty="0"/>
              <a:t>: Dr. Zhu Han</a:t>
            </a:r>
          </a:p>
          <a:p>
            <a:r>
              <a:rPr lang="en-US" altLang="zh-CN" sz="1600" dirty="0" smtClean="0"/>
              <a:t>Department of Electrical and Computer Engineering</a:t>
            </a:r>
          </a:p>
          <a:p>
            <a:r>
              <a:rPr lang="en-US" altLang="zh-CN" sz="1600" dirty="0" smtClean="0"/>
              <a:t>Date</a:t>
            </a:r>
            <a:r>
              <a:rPr lang="en-US" altLang="zh-CN" sz="1600" dirty="0"/>
              <a:t>: </a:t>
            </a:r>
            <a:r>
              <a:rPr lang="en-US" altLang="zh-CN" sz="1600" dirty="0" smtClean="0"/>
              <a:t>11/15/2021</a:t>
            </a:r>
            <a:endParaRPr lang="zh-CN" altLang="en-US" sz="1600" dirty="0"/>
          </a:p>
          <a:p>
            <a:endParaRPr lang="en-US" sz="1600"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a:t>
            </a:fld>
            <a:endParaRPr lang="en-US"/>
          </a:p>
        </p:txBody>
      </p:sp>
      <p:pic>
        <p:nvPicPr>
          <p:cNvPr id="1026" name="Picture 2" descr="NSF Logo | NSF - National Science Found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9989" y="4875874"/>
            <a:ext cx="809892" cy="814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yota Logo | The most famous brands and company logos in the wor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740" y="4650687"/>
            <a:ext cx="2170085" cy="1264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77185" y="4554086"/>
            <a:ext cx="3734484" cy="400110"/>
          </a:xfrm>
          <a:prstGeom prst="rect">
            <a:avLst/>
          </a:prstGeom>
          <a:noFill/>
        </p:spPr>
        <p:txBody>
          <a:bodyPr wrap="none" rtlCol="0">
            <a:spAutoFit/>
          </a:bodyPr>
          <a:lstStyle/>
          <a:p>
            <a:r>
              <a:rPr lang="en-US" sz="2000" dirty="0">
                <a:solidFill>
                  <a:schemeClr val="bg1"/>
                </a:solidFill>
                <a:latin typeface="+mj-lt"/>
                <a:ea typeface="+mj-ea"/>
                <a:cs typeface="Gill Sans MT"/>
              </a:rPr>
              <a:t>Thank support from </a:t>
            </a:r>
            <a:r>
              <a:rPr lang="en-US" sz="2000" dirty="0" smtClean="0">
                <a:solidFill>
                  <a:schemeClr val="bg1"/>
                </a:solidFill>
                <a:latin typeface="+mj-lt"/>
                <a:ea typeface="+mj-ea"/>
                <a:cs typeface="Gill Sans MT"/>
              </a:rPr>
              <a:t>Toyota &amp; </a:t>
            </a:r>
            <a:r>
              <a:rPr lang="en-US" sz="2000" dirty="0">
                <a:solidFill>
                  <a:schemeClr val="bg1"/>
                </a:solidFill>
                <a:cs typeface="Gill Sans MT"/>
              </a:rPr>
              <a:t>NSF</a:t>
            </a:r>
            <a:r>
              <a:rPr lang="en-US" sz="2000" dirty="0" smtClean="0">
                <a:solidFill>
                  <a:schemeClr val="bg1"/>
                </a:solidFill>
                <a:latin typeface="+mj-lt"/>
                <a:ea typeface="+mj-ea"/>
                <a:cs typeface="Gill Sans MT"/>
              </a:rPr>
              <a:t>.</a:t>
            </a:r>
            <a:endParaRPr lang="en-US" sz="2000" dirty="0">
              <a:solidFill>
                <a:schemeClr val="bg1"/>
              </a:solidFill>
              <a:latin typeface="+mj-lt"/>
              <a:ea typeface="+mj-ea"/>
              <a:cs typeface="Gill Sans MT"/>
            </a:endParaRPr>
          </a:p>
        </p:txBody>
      </p:sp>
    </p:spTree>
    <p:extLst>
      <p:ext uri="{BB962C8B-B14F-4D97-AF65-F5344CB8AC3E}">
        <p14:creationId xmlns:p14="http://schemas.microsoft.com/office/powerpoint/2010/main" val="1047137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4851400" cy="443070"/>
          </a:xfrm>
          <a:prstGeom prst="rect">
            <a:avLst/>
          </a:prstGeom>
        </p:spPr>
        <p:txBody>
          <a:bodyPr vert="horz" wrap="square" lIns="0" tIns="12065" rIns="0" bIns="0" rtlCol="0">
            <a:spAutoFit/>
          </a:bodyPr>
          <a:lstStyle/>
          <a:p>
            <a:pPr marL="12700">
              <a:spcBef>
                <a:spcPts val="95"/>
              </a:spcBef>
            </a:pPr>
            <a:r>
              <a:rPr lang="en-US" spc="-15" dirty="0"/>
              <a:t>Outline</a:t>
            </a:r>
            <a:endParaRPr spc="-5" dirty="0"/>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10</a:t>
            </a:fld>
            <a:endParaRPr lang="en-US" spc="-5"/>
          </a:p>
        </p:txBody>
      </p:sp>
      <p:sp>
        <p:nvSpPr>
          <p:cNvPr id="10" name="object 13">
            <a:extLst>
              <a:ext uri="{FF2B5EF4-FFF2-40B4-BE49-F238E27FC236}">
                <a16:creationId xmlns:a16="http://schemas.microsoft.com/office/drawing/2014/main" id="{85F7B355-81C3-4C2A-9D33-C079BF5BFDF2}"/>
              </a:ext>
            </a:extLst>
          </p:cNvPr>
          <p:cNvSpPr txBox="1"/>
          <p:nvPr/>
        </p:nvSpPr>
        <p:spPr>
          <a:xfrm>
            <a:off x="352480" y="872907"/>
            <a:ext cx="9296400" cy="3123932"/>
          </a:xfrm>
          <a:prstGeom prst="rect">
            <a:avLst/>
          </a:prstGeom>
        </p:spPr>
        <p:txBody>
          <a:bodyPr vert="horz" wrap="square" lIns="0" tIns="76200" rIns="0" bIns="0" rtlCol="0">
            <a:spAutoFit/>
          </a:bodyPr>
          <a:lstStyle/>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Introduction</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solidFill>
                  <a:schemeClr val="bg1">
                    <a:lumMod val="50000"/>
                  </a:schemeClr>
                </a:solidFill>
                <a:latin typeface="Gill Sans MT"/>
                <a:cs typeface="Gill Sans MT"/>
              </a:rPr>
              <a:t>Machine Learning </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b="1" dirty="0">
                <a:latin typeface="Gill Sans MT"/>
                <a:cs typeface="Gill Sans MT"/>
              </a:rPr>
              <a:t>Multi-access Edge Computing</a:t>
            </a:r>
          </a:p>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Work I: Edge Resource Prediction in Vehicular Networks</a:t>
            </a:r>
          </a:p>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Work II: </a:t>
            </a:r>
            <a:r>
              <a:rPr lang="en-US" sz="2400" dirty="0" smtClean="0">
                <a:solidFill>
                  <a:schemeClr val="bg1">
                    <a:lumMod val="50000"/>
                  </a:schemeClr>
                </a:solidFill>
                <a:latin typeface="Gill Sans MT"/>
                <a:cs typeface="Gill Sans MT"/>
              </a:rPr>
              <a:t>Low-Latency High Definition Map Updating Mechanism</a:t>
            </a:r>
            <a:endParaRPr lang="en-US" sz="2400" dirty="0">
              <a:solidFill>
                <a:schemeClr val="bg1">
                  <a:lumMod val="50000"/>
                </a:schemeClr>
              </a:solidFill>
              <a:latin typeface="Gill Sans MT"/>
              <a:cs typeface="Gill Sans MT"/>
            </a:endParaRPr>
          </a:p>
          <a:p>
            <a:pPr marL="355596" indent="-342896">
              <a:spcBef>
                <a:spcPts val="600"/>
              </a:spcBef>
              <a:buClr>
                <a:srgbClr val="005F85"/>
              </a:buClr>
              <a:buSzPct val="80000"/>
              <a:buFont typeface="Wingdings"/>
              <a:buChar char=""/>
              <a:tabLst>
                <a:tab pos="354962" algn="l"/>
                <a:tab pos="355596" algn="l"/>
              </a:tabLst>
            </a:pPr>
            <a:r>
              <a:rPr lang="en-US" sz="2400" dirty="0" smtClean="0">
                <a:solidFill>
                  <a:schemeClr val="bg1">
                    <a:lumMod val="50000"/>
                  </a:schemeClr>
                </a:solidFill>
                <a:latin typeface="Gill Sans MT"/>
                <a:cs typeface="Gill Sans MT"/>
              </a:rPr>
              <a:t>Work III</a:t>
            </a:r>
            <a:r>
              <a:rPr lang="en-US" sz="2400" dirty="0">
                <a:solidFill>
                  <a:schemeClr val="bg1">
                    <a:lumMod val="50000"/>
                  </a:schemeClr>
                </a:solidFill>
                <a:latin typeface="Gill Sans MT"/>
                <a:cs typeface="Gill Sans MT"/>
              </a:rPr>
              <a:t>: Mechanism Design for MEC Assisted Federated </a:t>
            </a:r>
            <a:r>
              <a:rPr lang="en-US" sz="2400" dirty="0" smtClean="0">
                <a:solidFill>
                  <a:schemeClr val="bg1">
                    <a:lumMod val="50000"/>
                  </a:schemeClr>
                </a:solidFill>
                <a:latin typeface="Gill Sans MT"/>
                <a:cs typeface="Gill Sans MT"/>
              </a:rPr>
              <a:t>Learning</a:t>
            </a:r>
          </a:p>
          <a:p>
            <a:pPr marL="355596" indent="-342896">
              <a:spcBef>
                <a:spcPts val="600"/>
              </a:spcBef>
              <a:buClr>
                <a:srgbClr val="005F85"/>
              </a:buClr>
              <a:buSzPct val="80000"/>
              <a:buFont typeface="Wingdings"/>
              <a:buChar char=""/>
              <a:tabLst>
                <a:tab pos="354962" algn="l"/>
                <a:tab pos="355596" algn="l"/>
              </a:tabLst>
            </a:pPr>
            <a:r>
              <a:rPr lang="en-US" sz="2400" dirty="0" smtClean="0">
                <a:solidFill>
                  <a:schemeClr val="bg1">
                    <a:lumMod val="50000"/>
                  </a:schemeClr>
                </a:solidFill>
                <a:latin typeface="Gill Sans MT"/>
                <a:cs typeface="Gill Sans MT"/>
              </a:rPr>
              <a:t>Conclusion</a:t>
            </a:r>
            <a:endParaRPr lang="en-US" sz="2400" dirty="0">
              <a:solidFill>
                <a:schemeClr val="bg1">
                  <a:lumMod val="50000"/>
                </a:schemeClr>
              </a:solidFill>
              <a:latin typeface="Gill Sans MT"/>
              <a:cs typeface="Gill Sans MT"/>
            </a:endParaRPr>
          </a:p>
        </p:txBody>
      </p:sp>
    </p:spTree>
    <p:extLst>
      <p:ext uri="{BB962C8B-B14F-4D97-AF65-F5344CB8AC3E}">
        <p14:creationId xmlns:p14="http://schemas.microsoft.com/office/powerpoint/2010/main" val="743546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5129672" cy="861774"/>
          </a:xfrm>
        </p:spPr>
        <p:txBody>
          <a:bodyPr/>
          <a:lstStyle/>
          <a:p>
            <a:r>
              <a:rPr lang="en-US" dirty="0" smtClean="0"/>
              <a:t>M</a:t>
            </a:r>
            <a:r>
              <a:rPr lang="en-US" altLang="zh-CN" dirty="0" smtClean="0"/>
              <a:t>ulti-access Edge Computing</a:t>
            </a:r>
            <a:endParaRPr lang="en-US"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11</a:t>
            </a:fld>
            <a:endParaRPr lang="en-US" spc="-5"/>
          </a:p>
        </p:txBody>
      </p:sp>
      <p:sp>
        <p:nvSpPr>
          <p:cNvPr id="5" name="TextBox 4"/>
          <p:cNvSpPr txBox="1"/>
          <p:nvPr/>
        </p:nvSpPr>
        <p:spPr>
          <a:xfrm>
            <a:off x="407528" y="816343"/>
            <a:ext cx="7720715" cy="523220"/>
          </a:xfrm>
          <a:prstGeom prst="rect">
            <a:avLst/>
          </a:prstGeom>
          <a:noFill/>
        </p:spPr>
        <p:txBody>
          <a:bodyPr wrap="square" rtlCol="0">
            <a:spAutoFit/>
          </a:bodyPr>
          <a:lstStyle/>
          <a:p>
            <a:r>
              <a:rPr lang="en-US" altLang="zh-CN" sz="2800" b="1" i="1" dirty="0" smtClean="0">
                <a:latin typeface="Times New Roman" panose="02020603050405020304" pitchFamily="18" charset="0"/>
                <a:cs typeface="Times New Roman" panose="02020603050405020304" pitchFamily="18" charset="0"/>
              </a:rPr>
              <a:t>Cloud computing as a solution</a:t>
            </a:r>
            <a:endParaRPr lang="zh-CN" altLang="en-US" sz="28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07528" y="1355521"/>
            <a:ext cx="4264885" cy="400110"/>
          </a:xfrm>
          <a:prstGeom prst="rect">
            <a:avLst/>
          </a:prstGeom>
          <a:noFill/>
        </p:spPr>
        <p:txBody>
          <a:bodyPr wrap="none" rtlCol="0">
            <a:spAutoFit/>
          </a:bodyPr>
          <a:lstStyle/>
          <a:p>
            <a:pPr marL="285750" indent="-285750">
              <a:buFontTx/>
              <a:buChar char="-"/>
            </a:pPr>
            <a:r>
              <a:rPr lang="en-US" sz="2000" dirty="0" smtClean="0">
                <a:latin typeface="Times New Roman" panose="02020603050405020304" pitchFamily="18" charset="0"/>
                <a:cs typeface="Times New Roman" panose="02020603050405020304" pitchFamily="18" charset="0"/>
              </a:rPr>
              <a:t>Traditionally: a centralized paradigm</a:t>
            </a:r>
            <a:endParaRPr lang="en-US" altLang="zh-CN" sz="2000" dirty="0">
              <a:latin typeface="Times New Roman" panose="02020603050405020304" pitchFamily="18" charset="0"/>
              <a:cs typeface="Times New Roman" panose="02020603050405020304" pitchFamily="18" charset="0"/>
            </a:endParaRPr>
          </a:p>
        </p:txBody>
      </p:sp>
      <p:pic>
        <p:nvPicPr>
          <p:cNvPr id="7"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0642" y="1904191"/>
            <a:ext cx="5085656" cy="3391300"/>
          </a:xfrm>
          <a:prstGeom prst="rect">
            <a:avLst/>
          </a:prstGeom>
        </p:spPr>
      </p:pic>
      <p:sp>
        <p:nvSpPr>
          <p:cNvPr id="8" name="TextBox 7"/>
          <p:cNvSpPr txBox="1"/>
          <p:nvPr/>
        </p:nvSpPr>
        <p:spPr>
          <a:xfrm>
            <a:off x="7137400" y="2171700"/>
            <a:ext cx="3111676" cy="1631216"/>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Drawbacks: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Communication cost</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High latency</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Low </a:t>
            </a:r>
            <a:r>
              <a:rPr lang="en-US" sz="2000" dirty="0" err="1" smtClean="0">
                <a:latin typeface="Times New Roman" panose="02020603050405020304" pitchFamily="18" charset="0"/>
                <a:cs typeface="Times New Roman" panose="02020603050405020304" pitchFamily="18" charset="0"/>
              </a:rPr>
              <a:t>QoS</a:t>
            </a: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84200" y="2608668"/>
            <a:ext cx="3102131"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C</a:t>
            </a:r>
            <a:r>
              <a:rPr lang="en-US" altLang="zh-CN" dirty="0" smtClean="0">
                <a:latin typeface="Times New Roman" panose="02020603050405020304" pitchFamily="18" charset="0"/>
                <a:cs typeface="Times New Roman" panose="02020603050405020304" pitchFamily="18" charset="0"/>
              </a:rPr>
              <a:t>entralized Cloud/ Data Center</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45615" y="4762500"/>
            <a:ext cx="1653017"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Mobile Devices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480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5129672" cy="861774"/>
          </a:xfrm>
        </p:spPr>
        <p:txBody>
          <a:bodyPr/>
          <a:lstStyle/>
          <a:p>
            <a:r>
              <a:rPr lang="en-US" dirty="0" smtClean="0"/>
              <a:t>M</a:t>
            </a:r>
            <a:r>
              <a:rPr lang="en-US" altLang="zh-CN" dirty="0" smtClean="0"/>
              <a:t>ulti-access Edge Computing</a:t>
            </a:r>
            <a:endParaRPr lang="en-US"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12</a:t>
            </a:fld>
            <a:endParaRPr lang="en-US" spc="-5"/>
          </a:p>
        </p:txBody>
      </p:sp>
      <p:sp>
        <p:nvSpPr>
          <p:cNvPr id="5" name="TextBox 4"/>
          <p:cNvSpPr txBox="1"/>
          <p:nvPr/>
        </p:nvSpPr>
        <p:spPr>
          <a:xfrm>
            <a:off x="407528" y="836766"/>
            <a:ext cx="7720715" cy="523220"/>
          </a:xfrm>
          <a:prstGeom prst="rect">
            <a:avLst/>
          </a:prstGeom>
          <a:noFill/>
        </p:spPr>
        <p:txBody>
          <a:bodyPr wrap="square" rtlCol="0">
            <a:spAutoFit/>
          </a:bodyPr>
          <a:lstStyle/>
          <a:p>
            <a:r>
              <a:rPr lang="en-US" altLang="zh-CN" sz="2800" b="1" i="1" dirty="0">
                <a:latin typeface="Times New Roman" panose="02020603050405020304" pitchFamily="18" charset="0"/>
                <a:cs typeface="Times New Roman" panose="02020603050405020304" pitchFamily="18" charset="0"/>
              </a:rPr>
              <a:t>What is edge computing?</a:t>
            </a:r>
            <a:endParaRPr lang="zh-CN" altLang="en-US" sz="28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23508" y="1442292"/>
            <a:ext cx="3052439" cy="400110"/>
          </a:xfrm>
          <a:prstGeom prst="rect">
            <a:avLst/>
          </a:prstGeom>
          <a:noFill/>
        </p:spPr>
        <p:txBody>
          <a:bodyPr wrap="none" rtlCol="0">
            <a:spAutoFit/>
          </a:bodyPr>
          <a:lstStyle/>
          <a:p>
            <a:pPr marL="285750" indent="-285750">
              <a:buFontTx/>
              <a:buChar char="-"/>
            </a:pPr>
            <a:r>
              <a:rPr lang="en-US" sz="2000" dirty="0">
                <a:latin typeface="Times New Roman" panose="02020603050405020304" pitchFamily="18" charset="0"/>
                <a:cs typeface="Times New Roman" panose="02020603050405020304" pitchFamily="18" charset="0"/>
              </a:rPr>
              <a:t>In a distributed paradigm</a:t>
            </a:r>
          </a:p>
        </p:txBody>
      </p:sp>
      <p:sp>
        <p:nvSpPr>
          <p:cNvPr id="12" name="矩形 8">
            <a:extLst>
              <a:ext uri="{FF2B5EF4-FFF2-40B4-BE49-F238E27FC236}">
                <a16:creationId xmlns:a16="http://schemas.microsoft.com/office/drawing/2014/main" id="{3F0F0071-BABA-0248-A456-0DA6CC7E60D2}"/>
              </a:ext>
            </a:extLst>
          </p:cNvPr>
          <p:cNvSpPr/>
          <p:nvPr/>
        </p:nvSpPr>
        <p:spPr>
          <a:xfrm>
            <a:off x="7484974" y="1902877"/>
            <a:ext cx="337855" cy="705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3" name="矩形 9">
            <a:extLst>
              <a:ext uri="{FF2B5EF4-FFF2-40B4-BE49-F238E27FC236}">
                <a16:creationId xmlns:a16="http://schemas.microsoft.com/office/drawing/2014/main" id="{E6D2045C-7E30-7D43-9069-6A41B2EC4496}"/>
              </a:ext>
            </a:extLst>
          </p:cNvPr>
          <p:cNvSpPr/>
          <p:nvPr/>
        </p:nvSpPr>
        <p:spPr>
          <a:xfrm>
            <a:off x="7484975" y="4813967"/>
            <a:ext cx="627049" cy="455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14" name="Picture 13">
            <a:extLst>
              <a:ext uri="{FF2B5EF4-FFF2-40B4-BE49-F238E27FC236}">
                <a16:creationId xmlns:a16="http://schemas.microsoft.com/office/drawing/2014/main" id="{DF863713-75D9-4DA7-8DCE-67A677C62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944" y="1464662"/>
            <a:ext cx="5350265" cy="3831646"/>
          </a:xfrm>
          <a:prstGeom prst="rect">
            <a:avLst/>
          </a:prstGeom>
        </p:spPr>
      </p:pic>
      <p:sp>
        <p:nvSpPr>
          <p:cNvPr id="15" name="TextBox 14">
            <a:extLst>
              <a:ext uri="{FF2B5EF4-FFF2-40B4-BE49-F238E27FC236}">
                <a16:creationId xmlns:a16="http://schemas.microsoft.com/office/drawing/2014/main" id="{DFFEFB48-EFF2-4FCC-8A22-A702D40F940E}"/>
              </a:ext>
            </a:extLst>
          </p:cNvPr>
          <p:cNvSpPr txBox="1"/>
          <p:nvPr/>
        </p:nvSpPr>
        <p:spPr>
          <a:xfrm>
            <a:off x="433157" y="1908941"/>
            <a:ext cx="4109775" cy="584775"/>
          </a:xfrm>
          <a:prstGeom prst="rect">
            <a:avLst/>
          </a:prstGeom>
          <a:solidFill>
            <a:schemeClr val="accent4">
              <a:lumMod val="20000"/>
              <a:lumOff val="80000"/>
            </a:schemeClr>
          </a:solidFill>
        </p:spPr>
        <p:txBody>
          <a:bodyPr wrap="square" rtlCol="0">
            <a:spAutoFit/>
          </a:bodyPr>
          <a:lstStyle/>
          <a:p>
            <a:r>
              <a:rPr lang="en-US" sz="1600" b="1" dirty="0"/>
              <a:t>Cloud server</a:t>
            </a:r>
          </a:p>
          <a:p>
            <a:r>
              <a:rPr lang="en-US" sz="1600" dirty="0"/>
              <a:t> - Highest computational power</a:t>
            </a:r>
          </a:p>
        </p:txBody>
      </p:sp>
      <p:cxnSp>
        <p:nvCxnSpPr>
          <p:cNvPr id="16" name="Straight Connector 15">
            <a:extLst>
              <a:ext uri="{FF2B5EF4-FFF2-40B4-BE49-F238E27FC236}">
                <a16:creationId xmlns:a16="http://schemas.microsoft.com/office/drawing/2014/main" id="{34E6EC58-16D2-4B9C-83D8-32BBEE6CDB4E}"/>
              </a:ext>
            </a:extLst>
          </p:cNvPr>
          <p:cNvCxnSpPr/>
          <p:nvPr/>
        </p:nvCxnSpPr>
        <p:spPr bwMode="auto">
          <a:xfrm flipV="1">
            <a:off x="407528" y="2697099"/>
            <a:ext cx="9522792" cy="6431"/>
          </a:xfrm>
          <a:prstGeom prst="line">
            <a:avLst/>
          </a:prstGeom>
          <a:solidFill>
            <a:schemeClr val="accent1"/>
          </a:solidFill>
          <a:ln w="19050" cap="flat" cmpd="sng" algn="ctr">
            <a:solidFill>
              <a:srgbClr val="C00000"/>
            </a:solidFill>
            <a:prstDash val="dash"/>
            <a:round/>
            <a:headEnd type="none" w="med" len="med"/>
            <a:tailEnd type="none" w="med" len="med"/>
          </a:ln>
          <a:effectLst/>
        </p:spPr>
      </p:cxnSp>
      <p:cxnSp>
        <p:nvCxnSpPr>
          <p:cNvPr id="17" name="Straight Connector 16">
            <a:extLst>
              <a:ext uri="{FF2B5EF4-FFF2-40B4-BE49-F238E27FC236}">
                <a16:creationId xmlns:a16="http://schemas.microsoft.com/office/drawing/2014/main" id="{C298AC04-EF6D-414F-B7A6-6365F3E3E567}"/>
              </a:ext>
            </a:extLst>
          </p:cNvPr>
          <p:cNvCxnSpPr/>
          <p:nvPr/>
        </p:nvCxnSpPr>
        <p:spPr bwMode="auto">
          <a:xfrm>
            <a:off x="429248" y="4062271"/>
            <a:ext cx="9522792" cy="10207"/>
          </a:xfrm>
          <a:prstGeom prst="line">
            <a:avLst/>
          </a:prstGeom>
          <a:solidFill>
            <a:schemeClr val="accent1"/>
          </a:solidFill>
          <a:ln w="19050" cap="flat" cmpd="sng" algn="ctr">
            <a:solidFill>
              <a:srgbClr val="C00000"/>
            </a:solidFill>
            <a:prstDash val="dash"/>
            <a:round/>
            <a:headEnd type="none" w="med" len="med"/>
            <a:tailEnd type="none" w="med" len="med"/>
          </a:ln>
          <a:effectLst/>
        </p:spPr>
      </p:cxnSp>
      <p:sp>
        <p:nvSpPr>
          <p:cNvPr id="18" name="TextBox 17">
            <a:extLst>
              <a:ext uri="{FF2B5EF4-FFF2-40B4-BE49-F238E27FC236}">
                <a16:creationId xmlns:a16="http://schemas.microsoft.com/office/drawing/2014/main" id="{788C8BA5-3888-4E62-8776-118701C92868}"/>
              </a:ext>
            </a:extLst>
          </p:cNvPr>
          <p:cNvSpPr txBox="1"/>
          <p:nvPr/>
        </p:nvSpPr>
        <p:spPr>
          <a:xfrm>
            <a:off x="440743" y="2841876"/>
            <a:ext cx="4109776" cy="1077218"/>
          </a:xfrm>
          <a:prstGeom prst="rect">
            <a:avLst/>
          </a:prstGeom>
          <a:solidFill>
            <a:schemeClr val="accent4">
              <a:lumMod val="20000"/>
              <a:lumOff val="80000"/>
            </a:schemeClr>
          </a:solidFill>
        </p:spPr>
        <p:txBody>
          <a:bodyPr wrap="square" rtlCol="0">
            <a:spAutoFit/>
          </a:bodyPr>
          <a:lstStyle/>
          <a:p>
            <a:r>
              <a:rPr lang="en-US" sz="1600" b="1" dirty="0" smtClean="0"/>
              <a:t>Edge server</a:t>
            </a:r>
            <a:endParaRPr lang="en-US" sz="1600" b="1" dirty="0"/>
          </a:p>
          <a:p>
            <a:pPr marL="285750" indent="-285750">
              <a:buFontTx/>
              <a:buChar char="-"/>
            </a:pPr>
            <a:r>
              <a:rPr lang="en-US" sz="1600" dirty="0"/>
              <a:t>A small size server</a:t>
            </a:r>
          </a:p>
          <a:p>
            <a:pPr marL="285750" indent="-285750">
              <a:buFontTx/>
              <a:buChar char="-"/>
            </a:pPr>
            <a:r>
              <a:rPr lang="en-US" sz="1600" dirty="0"/>
              <a:t>More powerful than the end device but less than the server</a:t>
            </a:r>
          </a:p>
        </p:txBody>
      </p:sp>
      <p:sp>
        <p:nvSpPr>
          <p:cNvPr id="19" name="TextBox 18">
            <a:extLst>
              <a:ext uri="{FF2B5EF4-FFF2-40B4-BE49-F238E27FC236}">
                <a16:creationId xmlns:a16="http://schemas.microsoft.com/office/drawing/2014/main" id="{89E01426-BD2A-4AA0-B956-D5EC7830139E}"/>
              </a:ext>
            </a:extLst>
          </p:cNvPr>
          <p:cNvSpPr txBox="1"/>
          <p:nvPr/>
        </p:nvSpPr>
        <p:spPr>
          <a:xfrm>
            <a:off x="440743" y="4197030"/>
            <a:ext cx="4109776" cy="1107996"/>
          </a:xfrm>
          <a:prstGeom prst="rect">
            <a:avLst/>
          </a:prstGeom>
          <a:solidFill>
            <a:schemeClr val="accent4">
              <a:lumMod val="20000"/>
              <a:lumOff val="80000"/>
            </a:schemeClr>
          </a:solidFill>
        </p:spPr>
        <p:txBody>
          <a:bodyPr wrap="square" rtlCol="0">
            <a:spAutoFit/>
          </a:bodyPr>
          <a:lstStyle/>
          <a:p>
            <a:r>
              <a:rPr lang="en-US" sz="1600" b="1" dirty="0">
                <a:latin typeface="Times New Roman" panose="02020603050405020304" pitchFamily="18" charset="0"/>
                <a:cs typeface="Times New Roman" panose="02020603050405020304" pitchFamily="18" charset="0"/>
              </a:rPr>
              <a:t>Mobile </a:t>
            </a:r>
            <a:r>
              <a:rPr lang="en-US" sz="1600" b="1" dirty="0" smtClean="0">
                <a:latin typeface="Times New Roman" panose="02020603050405020304" pitchFamily="18" charset="0"/>
                <a:cs typeface="Times New Roman" panose="02020603050405020304" pitchFamily="18" charset="0"/>
              </a:rPr>
              <a:t>devices</a:t>
            </a:r>
            <a:endParaRPr lang="en-US" sz="1600" b="1" dirty="0">
              <a:latin typeface="Times New Roman" panose="02020603050405020304" pitchFamily="18" charset="0"/>
              <a:cs typeface="Times New Roman" panose="02020603050405020304" pitchFamily="18" charset="0"/>
            </a:endParaRPr>
          </a:p>
          <a:p>
            <a:pPr marL="285750" indent="-285750">
              <a:buFontTx/>
              <a:buChar char="-"/>
            </a:pPr>
            <a:r>
              <a:rPr lang="en-US" sz="1600" dirty="0">
                <a:latin typeface="Times New Roman" panose="02020603050405020304" pitchFamily="18" charset="0"/>
                <a:cs typeface="Times New Roman" panose="02020603050405020304" pitchFamily="18" charset="0"/>
              </a:rPr>
              <a:t>Generate data</a:t>
            </a:r>
          </a:p>
          <a:p>
            <a:pPr marL="285750" indent="-285750">
              <a:buFontTx/>
              <a:buChar char="-"/>
            </a:pPr>
            <a:r>
              <a:rPr lang="en-US" sz="1600" dirty="0">
                <a:latin typeface="Times New Roman" panose="02020603050405020304" pitchFamily="18" charset="0"/>
                <a:cs typeface="Times New Roman" panose="02020603050405020304" pitchFamily="18" charset="0"/>
              </a:rPr>
              <a:t>Resource constrained</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device</a:t>
            </a:r>
          </a:p>
          <a:p>
            <a:pPr marL="285750" indent="-285750">
              <a:buFontTx/>
              <a:buChar char="-"/>
            </a:pPr>
            <a:r>
              <a:rPr lang="en-US" sz="1600" dirty="0">
                <a:latin typeface="Times New Roman" panose="02020603050405020304" pitchFamily="18" charset="0"/>
                <a:cs typeface="Times New Roman" panose="02020603050405020304" pitchFamily="18" charset="0"/>
              </a:rPr>
              <a:t>Low computation</a:t>
            </a:r>
            <a:r>
              <a:rPr lang="en-US" sz="1600" dirty="0" smtClean="0">
                <a:latin typeface="Times New Roman" panose="02020603050405020304" pitchFamily="18" charset="0"/>
                <a:cs typeface="Times New Roman" panose="02020603050405020304" pitchFamily="18" charset="0"/>
              </a:rPr>
              <a:t>/ transmission </a:t>
            </a:r>
            <a:r>
              <a:rPr lang="en-US" sz="1600" dirty="0">
                <a:latin typeface="Times New Roman" panose="02020603050405020304" pitchFamily="18" charset="0"/>
                <a:cs typeface="Times New Roman" panose="02020603050405020304" pitchFamily="18" charset="0"/>
              </a:rPr>
              <a:t>power</a:t>
            </a:r>
          </a:p>
        </p:txBody>
      </p:sp>
    </p:spTree>
    <p:extLst>
      <p:ext uri="{BB962C8B-B14F-4D97-AF65-F5344CB8AC3E}">
        <p14:creationId xmlns:p14="http://schemas.microsoft.com/office/powerpoint/2010/main" val="1905554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4851400" cy="443070"/>
          </a:xfrm>
          <a:prstGeom prst="rect">
            <a:avLst/>
          </a:prstGeom>
        </p:spPr>
        <p:txBody>
          <a:bodyPr vert="horz" wrap="square" lIns="0" tIns="12065" rIns="0" bIns="0" rtlCol="0">
            <a:spAutoFit/>
          </a:bodyPr>
          <a:lstStyle/>
          <a:p>
            <a:pPr marL="12700">
              <a:spcBef>
                <a:spcPts val="95"/>
              </a:spcBef>
            </a:pPr>
            <a:r>
              <a:rPr lang="en-US" spc="-15" dirty="0"/>
              <a:t>Outline</a:t>
            </a:r>
            <a:endParaRPr spc="-5" dirty="0"/>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13</a:t>
            </a:fld>
            <a:endParaRPr lang="en-US" spc="-5"/>
          </a:p>
        </p:txBody>
      </p:sp>
      <p:sp>
        <p:nvSpPr>
          <p:cNvPr id="10" name="object 13">
            <a:extLst>
              <a:ext uri="{FF2B5EF4-FFF2-40B4-BE49-F238E27FC236}">
                <a16:creationId xmlns:a16="http://schemas.microsoft.com/office/drawing/2014/main" id="{85F7B355-81C3-4C2A-9D33-C079BF5BFDF2}"/>
              </a:ext>
            </a:extLst>
          </p:cNvPr>
          <p:cNvSpPr txBox="1"/>
          <p:nvPr/>
        </p:nvSpPr>
        <p:spPr>
          <a:xfrm>
            <a:off x="352480" y="872907"/>
            <a:ext cx="9296400" cy="3123932"/>
          </a:xfrm>
          <a:prstGeom prst="rect">
            <a:avLst/>
          </a:prstGeom>
        </p:spPr>
        <p:txBody>
          <a:bodyPr vert="horz" wrap="square" lIns="0" tIns="76200" rIns="0" bIns="0" rtlCol="0">
            <a:spAutoFit/>
          </a:bodyPr>
          <a:lstStyle/>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Introduction</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solidFill>
                  <a:schemeClr val="bg1">
                    <a:lumMod val="50000"/>
                  </a:schemeClr>
                </a:solidFill>
                <a:latin typeface="Gill Sans MT"/>
                <a:cs typeface="Gill Sans MT"/>
              </a:rPr>
              <a:t>Machine Learning </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solidFill>
                  <a:schemeClr val="bg1">
                    <a:lumMod val="50000"/>
                  </a:schemeClr>
                </a:solidFill>
                <a:latin typeface="Gill Sans MT"/>
                <a:cs typeface="Gill Sans MT"/>
              </a:rPr>
              <a:t>Multi-access Edge Computing</a:t>
            </a:r>
          </a:p>
          <a:p>
            <a:pPr marL="355596" indent="-342896">
              <a:spcBef>
                <a:spcPts val="600"/>
              </a:spcBef>
              <a:buClr>
                <a:srgbClr val="005F85"/>
              </a:buClr>
              <a:buSzPct val="80000"/>
              <a:buFont typeface="Wingdings"/>
              <a:buChar char=""/>
              <a:tabLst>
                <a:tab pos="354962" algn="l"/>
                <a:tab pos="355596" algn="l"/>
              </a:tabLst>
            </a:pPr>
            <a:r>
              <a:rPr lang="en-US" sz="2400" b="1" dirty="0">
                <a:latin typeface="Gill Sans MT"/>
                <a:cs typeface="Gill Sans MT"/>
              </a:rPr>
              <a:t>Work I: Edge Resource Prediction in Vehicular Networks</a:t>
            </a:r>
          </a:p>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Work II: </a:t>
            </a:r>
            <a:r>
              <a:rPr lang="en-US" sz="2400" dirty="0" smtClean="0">
                <a:solidFill>
                  <a:schemeClr val="bg1">
                    <a:lumMod val="50000"/>
                  </a:schemeClr>
                </a:solidFill>
                <a:latin typeface="Gill Sans MT"/>
                <a:cs typeface="Gill Sans MT"/>
              </a:rPr>
              <a:t>Low-Latency High Definition Map Updating Mechanism</a:t>
            </a:r>
            <a:endParaRPr lang="en-US" sz="2400" dirty="0">
              <a:solidFill>
                <a:schemeClr val="bg1">
                  <a:lumMod val="50000"/>
                </a:schemeClr>
              </a:solidFill>
              <a:latin typeface="Gill Sans MT"/>
              <a:cs typeface="Gill Sans MT"/>
            </a:endParaRPr>
          </a:p>
          <a:p>
            <a:pPr marL="355596" indent="-342896">
              <a:spcBef>
                <a:spcPts val="600"/>
              </a:spcBef>
              <a:buClr>
                <a:srgbClr val="005F85"/>
              </a:buClr>
              <a:buSzPct val="80000"/>
              <a:buFont typeface="Wingdings"/>
              <a:buChar char=""/>
              <a:tabLst>
                <a:tab pos="354962" algn="l"/>
                <a:tab pos="355596" algn="l"/>
              </a:tabLst>
            </a:pPr>
            <a:r>
              <a:rPr lang="en-US" sz="2400" dirty="0" smtClean="0">
                <a:solidFill>
                  <a:schemeClr val="bg1">
                    <a:lumMod val="50000"/>
                  </a:schemeClr>
                </a:solidFill>
                <a:latin typeface="Gill Sans MT"/>
                <a:cs typeface="Gill Sans MT"/>
              </a:rPr>
              <a:t>Work II</a:t>
            </a:r>
            <a:r>
              <a:rPr lang="en-US" sz="2400" dirty="0">
                <a:solidFill>
                  <a:schemeClr val="bg1">
                    <a:lumMod val="50000"/>
                  </a:schemeClr>
                </a:solidFill>
                <a:latin typeface="Gill Sans MT"/>
                <a:cs typeface="Gill Sans MT"/>
              </a:rPr>
              <a:t>: Mechanism Design for MEC Assisted Federated </a:t>
            </a:r>
            <a:r>
              <a:rPr lang="en-US" sz="2400" dirty="0" smtClean="0">
                <a:solidFill>
                  <a:schemeClr val="bg1">
                    <a:lumMod val="50000"/>
                  </a:schemeClr>
                </a:solidFill>
                <a:latin typeface="Gill Sans MT"/>
                <a:cs typeface="Gill Sans MT"/>
              </a:rPr>
              <a:t>Learning</a:t>
            </a:r>
          </a:p>
          <a:p>
            <a:pPr marL="355596" indent="-342896">
              <a:spcBef>
                <a:spcPts val="600"/>
              </a:spcBef>
              <a:buClr>
                <a:srgbClr val="005F85"/>
              </a:buClr>
              <a:buSzPct val="80000"/>
              <a:buFont typeface="Wingdings"/>
              <a:buChar char=""/>
              <a:tabLst>
                <a:tab pos="354962" algn="l"/>
                <a:tab pos="355596" algn="l"/>
              </a:tabLst>
            </a:pPr>
            <a:r>
              <a:rPr lang="en-US" sz="2400" dirty="0" smtClean="0">
                <a:solidFill>
                  <a:schemeClr val="bg1">
                    <a:lumMod val="50000"/>
                  </a:schemeClr>
                </a:solidFill>
                <a:latin typeface="Gill Sans MT"/>
                <a:cs typeface="Gill Sans MT"/>
              </a:rPr>
              <a:t>Conclusion</a:t>
            </a:r>
            <a:endParaRPr lang="en-US" sz="2400" dirty="0">
              <a:solidFill>
                <a:schemeClr val="bg1">
                  <a:lumMod val="50000"/>
                </a:schemeClr>
              </a:solidFill>
              <a:latin typeface="Gill Sans MT"/>
              <a:cs typeface="Gill Sans MT"/>
            </a:endParaRPr>
          </a:p>
        </p:txBody>
      </p:sp>
    </p:spTree>
    <p:extLst>
      <p:ext uri="{BB962C8B-B14F-4D97-AF65-F5344CB8AC3E}">
        <p14:creationId xmlns:p14="http://schemas.microsoft.com/office/powerpoint/2010/main" val="60503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14</a:t>
            </a:fld>
            <a:endParaRPr lang="en-US" spc="-5"/>
          </a:p>
        </p:txBody>
      </p:sp>
      <p:sp>
        <p:nvSpPr>
          <p:cNvPr id="5" name="Rectangle 4"/>
          <p:cNvSpPr/>
          <p:nvPr/>
        </p:nvSpPr>
        <p:spPr>
          <a:xfrm>
            <a:off x="407528" y="1065285"/>
            <a:ext cx="9244472" cy="92333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With the development of autonomous vehicular technologies, the execution tasks become more </a:t>
            </a:r>
            <a:r>
              <a:rPr lang="en-US" dirty="0">
                <a:solidFill>
                  <a:srgbClr val="FF0000"/>
                </a:solidFill>
                <a:latin typeface="Times New Roman" panose="02020603050405020304" pitchFamily="18" charset="0"/>
                <a:cs typeface="Times New Roman" panose="02020603050405020304" pitchFamily="18" charset="0"/>
              </a:rPr>
              <a:t>memory-consuming</a:t>
            </a:r>
            <a:r>
              <a:rPr lang="en-US" dirty="0">
                <a:latin typeface="Times New Roman" panose="02020603050405020304" pitchFamily="18" charset="0"/>
                <a:cs typeface="Times New Roman" panose="02020603050405020304" pitchFamily="18" charset="0"/>
              </a:rPr>
              <a:t> and </a:t>
            </a:r>
            <a:r>
              <a:rPr lang="en-US" dirty="0">
                <a:solidFill>
                  <a:srgbClr val="FF0000"/>
                </a:solidFill>
                <a:latin typeface="Times New Roman" panose="02020603050405020304" pitchFamily="18" charset="0"/>
                <a:cs typeface="Times New Roman" panose="02020603050405020304" pitchFamily="18" charset="0"/>
              </a:rPr>
              <a:t>computation-intensive</a:t>
            </a:r>
            <a:r>
              <a:rPr lang="en-US" dirty="0">
                <a:latin typeface="Times New Roman" panose="02020603050405020304" pitchFamily="18" charset="0"/>
                <a:cs typeface="Times New Roman" panose="02020603050405020304" pitchFamily="18" charset="0"/>
              </a:rPr>
              <a:t>. Based on the forecast of Intel, one autonomous vehicle will generate 4TB data per </a:t>
            </a:r>
            <a:r>
              <a:rPr lang="en-US" dirty="0" smtClean="0">
                <a:latin typeface="Times New Roman" panose="02020603050405020304" pitchFamily="18" charset="0"/>
                <a:cs typeface="Times New Roman" panose="02020603050405020304" pitchFamily="18" charset="0"/>
              </a:rPr>
              <a:t>day. </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34949E2-07BF-47D8-A8CF-94BC50D1DE56}"/>
              </a:ext>
            </a:extLst>
          </p:cNvPr>
          <p:cNvPicPr>
            <a:picLocks noChangeAspect="1"/>
          </p:cNvPicPr>
          <p:nvPr/>
        </p:nvPicPr>
        <p:blipFill>
          <a:blip r:embed="rId3"/>
          <a:stretch>
            <a:fillRect/>
          </a:stretch>
        </p:blipFill>
        <p:spPr>
          <a:xfrm>
            <a:off x="2527651" y="2072500"/>
            <a:ext cx="5105400" cy="28743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TextBox 6"/>
          <p:cNvSpPr txBox="1"/>
          <p:nvPr/>
        </p:nvSpPr>
        <p:spPr>
          <a:xfrm>
            <a:off x="0" y="5030725"/>
            <a:ext cx="10849303" cy="461665"/>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Source: </a:t>
            </a:r>
            <a:r>
              <a:rPr lang="en-US" sz="1200" dirty="0"/>
              <a:t>Intel. Data is the new oil in the future of automated driving. [Online]. Available: https://newsroom.intel.com/editorials/krzanich-the-future-of-automated-driving/#gs.jpzzzs.</a:t>
            </a:r>
          </a:p>
        </p:txBody>
      </p:sp>
      <p:sp>
        <p:nvSpPr>
          <p:cNvPr id="8" name="TextBox 7"/>
          <p:cNvSpPr txBox="1"/>
          <p:nvPr/>
        </p:nvSpPr>
        <p:spPr>
          <a:xfrm>
            <a:off x="407528" y="775588"/>
            <a:ext cx="3074240"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Background and Motivation</a:t>
            </a:r>
            <a:endParaRPr lang="en-US" sz="2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068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15</a:t>
            </a:fld>
            <a:endParaRPr lang="en-US" spc="-5"/>
          </a:p>
        </p:txBody>
      </p:sp>
      <p:sp>
        <p:nvSpPr>
          <p:cNvPr id="8" name="TextBox 7"/>
          <p:cNvSpPr txBox="1"/>
          <p:nvPr/>
        </p:nvSpPr>
        <p:spPr>
          <a:xfrm>
            <a:off x="407528" y="775588"/>
            <a:ext cx="3074240"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Background and Motivation</a:t>
            </a:r>
            <a:endParaRPr lang="en-US" sz="2000" u="sng" dirty="0">
              <a:latin typeface="Times New Roman" panose="02020603050405020304" pitchFamily="18" charset="0"/>
              <a:cs typeface="Times New Roman" panose="02020603050405020304" pitchFamily="18" charset="0"/>
            </a:endParaRPr>
          </a:p>
        </p:txBody>
      </p:sp>
      <p:sp>
        <p:nvSpPr>
          <p:cNvPr id="9" name="Rectangle 8"/>
          <p:cNvSpPr/>
          <p:nvPr/>
        </p:nvSpPr>
        <p:spPr>
          <a:xfrm>
            <a:off x="405292" y="1285775"/>
            <a:ext cx="9322908" cy="64633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Meanwhile, a certain portion of tasks are </a:t>
            </a:r>
            <a:r>
              <a:rPr lang="en-US" dirty="0">
                <a:solidFill>
                  <a:srgbClr val="FF0000"/>
                </a:solidFill>
                <a:latin typeface="Times New Roman" panose="02020603050405020304" pitchFamily="18" charset="0"/>
                <a:cs typeface="Times New Roman" panose="02020603050405020304" pitchFamily="18" charset="0"/>
              </a:rPr>
              <a:t>latency-sensitive</a:t>
            </a:r>
            <a:r>
              <a:rPr lang="en-US" dirty="0">
                <a:latin typeface="Times New Roman" panose="02020603050405020304" pitchFamily="18" charset="0"/>
                <a:cs typeface="Times New Roman" panose="02020603050405020304" pitchFamily="18" charset="0"/>
              </a:rPr>
              <a:t>, such as path planning, real-time pedestrian detection etc. In this case, edge computing can be an effective way to help.</a:t>
            </a:r>
          </a:p>
        </p:txBody>
      </p:sp>
      <p:pic>
        <p:nvPicPr>
          <p:cNvPr id="10" name="Picture 9" descr="A person riding on the back of a crosswalk&#10;&#10;Description automatically generated">
            <a:extLst>
              <a:ext uri="{FF2B5EF4-FFF2-40B4-BE49-F238E27FC236}">
                <a16:creationId xmlns:a16="http://schemas.microsoft.com/office/drawing/2014/main" id="{CF250742-EA36-4100-8DB2-8B1520F31D41}"/>
              </a:ext>
            </a:extLst>
          </p:cNvPr>
          <p:cNvPicPr>
            <a:picLocks noChangeAspect="1"/>
          </p:cNvPicPr>
          <p:nvPr/>
        </p:nvPicPr>
        <p:blipFill>
          <a:blip r:embed="rId3"/>
          <a:stretch>
            <a:fillRect/>
          </a:stretch>
        </p:blipFill>
        <p:spPr>
          <a:xfrm>
            <a:off x="5308600" y="2129242"/>
            <a:ext cx="4154585" cy="22661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0" descr="A close up of a green car&#10;&#10;Description automatically generated">
            <a:extLst>
              <a:ext uri="{FF2B5EF4-FFF2-40B4-BE49-F238E27FC236}">
                <a16:creationId xmlns:a16="http://schemas.microsoft.com/office/drawing/2014/main" id="{6477EB65-A53A-46E2-9F86-B18521380202}"/>
              </a:ext>
            </a:extLst>
          </p:cNvPr>
          <p:cNvPicPr>
            <a:picLocks noChangeAspect="1"/>
          </p:cNvPicPr>
          <p:nvPr/>
        </p:nvPicPr>
        <p:blipFill>
          <a:blip r:embed="rId4"/>
          <a:stretch>
            <a:fillRect/>
          </a:stretch>
        </p:blipFill>
        <p:spPr>
          <a:xfrm>
            <a:off x="1003625" y="2150859"/>
            <a:ext cx="3624602" cy="22661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p:cNvSpPr txBox="1"/>
          <p:nvPr/>
        </p:nvSpPr>
        <p:spPr>
          <a:xfrm>
            <a:off x="2130546" y="4610100"/>
            <a:ext cx="1370760" cy="369332"/>
          </a:xfrm>
          <a:prstGeom prst="rect">
            <a:avLst/>
          </a:prstGeom>
          <a:noFill/>
        </p:spPr>
        <p:txBody>
          <a:bodyPr wrap="none" rtlCol="0">
            <a:spAutoFit/>
          </a:bodyPr>
          <a:lstStyle/>
          <a:p>
            <a:r>
              <a:rPr lang="en-US" dirty="0" smtClean="0"/>
              <a:t>Lane Passing</a:t>
            </a:r>
            <a:endParaRPr lang="en-US" dirty="0"/>
          </a:p>
        </p:txBody>
      </p:sp>
      <p:sp>
        <p:nvSpPr>
          <p:cNvPr id="13" name="TextBox 12"/>
          <p:cNvSpPr txBox="1"/>
          <p:nvPr/>
        </p:nvSpPr>
        <p:spPr>
          <a:xfrm>
            <a:off x="6375400" y="4610100"/>
            <a:ext cx="2151871" cy="369332"/>
          </a:xfrm>
          <a:prstGeom prst="rect">
            <a:avLst/>
          </a:prstGeom>
          <a:noFill/>
        </p:spPr>
        <p:txBody>
          <a:bodyPr wrap="none" rtlCol="0">
            <a:spAutoFit/>
          </a:bodyPr>
          <a:lstStyle/>
          <a:p>
            <a:r>
              <a:rPr lang="en-US" dirty="0" smtClean="0"/>
              <a:t>Pedestrian Detection</a:t>
            </a:r>
            <a:endParaRPr lang="en-US" dirty="0"/>
          </a:p>
        </p:txBody>
      </p:sp>
    </p:spTree>
    <p:extLst>
      <p:ext uri="{BB962C8B-B14F-4D97-AF65-F5344CB8AC3E}">
        <p14:creationId xmlns:p14="http://schemas.microsoft.com/office/powerpoint/2010/main" val="1541366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16</a:t>
            </a:fld>
            <a:endParaRPr lang="en-US" spc="-5"/>
          </a:p>
        </p:txBody>
      </p:sp>
      <p:sp>
        <p:nvSpPr>
          <p:cNvPr id="8" name="TextBox 7"/>
          <p:cNvSpPr txBox="1"/>
          <p:nvPr/>
        </p:nvSpPr>
        <p:spPr>
          <a:xfrm>
            <a:off x="407528" y="775588"/>
            <a:ext cx="3074240"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Background and Motivation</a:t>
            </a:r>
            <a:endParaRPr lang="en-US" sz="2000" u="sng" dirty="0">
              <a:latin typeface="Times New Roman" panose="02020603050405020304" pitchFamily="18" charset="0"/>
              <a:cs typeface="Times New Roman" panose="02020603050405020304" pitchFamily="18" charset="0"/>
            </a:endParaRPr>
          </a:p>
        </p:txBody>
      </p:sp>
      <p:sp>
        <p:nvSpPr>
          <p:cNvPr id="9" name="Rectangle 8"/>
          <p:cNvSpPr/>
          <p:nvPr/>
        </p:nvSpPr>
        <p:spPr>
          <a:xfrm>
            <a:off x="405292" y="1285775"/>
            <a:ext cx="9322908" cy="64633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From the commercial perspective, the typical edge resource purchase schemes are subscription/ reservation and pay by use. And the unit price for reservation is </a:t>
            </a:r>
            <a:r>
              <a:rPr lang="en-US" dirty="0">
                <a:solidFill>
                  <a:srgbClr val="FF0000"/>
                </a:solidFill>
                <a:latin typeface="Times New Roman" panose="02020603050405020304" pitchFamily="18" charset="0"/>
                <a:cs typeface="Times New Roman" panose="02020603050405020304" pitchFamily="18" charset="0"/>
              </a:rPr>
              <a:t>cheaper</a:t>
            </a:r>
            <a:r>
              <a:rPr lang="en-US" dirty="0">
                <a:latin typeface="Times New Roman" panose="02020603050405020304" pitchFamily="18" charset="0"/>
                <a:cs typeface="Times New Roman" panose="02020603050405020304" pitchFamily="18" charset="0"/>
              </a:rPr>
              <a:t> than pay by use.</a:t>
            </a:r>
          </a:p>
        </p:txBody>
      </p:sp>
      <p:pic>
        <p:nvPicPr>
          <p:cNvPr id="14" name="Picture 13">
            <a:extLst>
              <a:ext uri="{FF2B5EF4-FFF2-40B4-BE49-F238E27FC236}">
                <a16:creationId xmlns:a16="http://schemas.microsoft.com/office/drawing/2014/main" id="{AA0E41E0-F8AF-4B49-BBF6-F796A5EF6E36}"/>
              </a:ext>
            </a:extLst>
          </p:cNvPr>
          <p:cNvPicPr>
            <a:picLocks noChangeAspect="1"/>
          </p:cNvPicPr>
          <p:nvPr/>
        </p:nvPicPr>
        <p:blipFill>
          <a:blip r:embed="rId3"/>
          <a:stretch>
            <a:fillRect/>
          </a:stretch>
        </p:blipFill>
        <p:spPr>
          <a:xfrm>
            <a:off x="2596448" y="1917113"/>
            <a:ext cx="4921952" cy="3378787"/>
          </a:xfrm>
          <a:prstGeom prst="rect">
            <a:avLst/>
          </a:prstGeom>
        </p:spPr>
      </p:pic>
      <p:sp>
        <p:nvSpPr>
          <p:cNvPr id="15" name="Oval 14">
            <a:extLst>
              <a:ext uri="{FF2B5EF4-FFF2-40B4-BE49-F238E27FC236}">
                <a16:creationId xmlns:a16="http://schemas.microsoft.com/office/drawing/2014/main" id="{466DD8A1-0E40-4674-A821-4ECC5EF35F36}"/>
              </a:ext>
            </a:extLst>
          </p:cNvPr>
          <p:cNvSpPr/>
          <p:nvPr/>
        </p:nvSpPr>
        <p:spPr>
          <a:xfrm>
            <a:off x="6299200" y="4686300"/>
            <a:ext cx="352411" cy="229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52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17</a:t>
            </a:fld>
            <a:endParaRPr lang="en-US" spc="-5"/>
          </a:p>
        </p:txBody>
      </p:sp>
      <p:sp>
        <p:nvSpPr>
          <p:cNvPr id="8" name="TextBox 7"/>
          <p:cNvSpPr txBox="1"/>
          <p:nvPr/>
        </p:nvSpPr>
        <p:spPr>
          <a:xfrm>
            <a:off x="407528" y="775588"/>
            <a:ext cx="2339102" cy="400110"/>
          </a:xfrm>
          <a:prstGeom prst="rect">
            <a:avLst/>
          </a:prstGeom>
          <a:noFill/>
        </p:spPr>
        <p:txBody>
          <a:bodyPr wrap="none" rtlCol="0">
            <a:spAutoFit/>
          </a:bodyPr>
          <a:lstStyle/>
          <a:p>
            <a:r>
              <a:rPr lang="en-US" sz="2000" u="sng" dirty="0">
                <a:latin typeface="Times New Roman" panose="02020603050405020304" pitchFamily="18" charset="0"/>
                <a:cs typeface="Times New Roman" panose="02020603050405020304" pitchFamily="18" charset="0"/>
              </a:rPr>
              <a:t>Scenario Description</a:t>
            </a:r>
          </a:p>
        </p:txBody>
      </p:sp>
      <p:sp>
        <p:nvSpPr>
          <p:cNvPr id="9" name="Rectangle 8"/>
          <p:cNvSpPr/>
          <p:nvPr/>
        </p:nvSpPr>
        <p:spPr>
          <a:xfrm>
            <a:off x="418897" y="1178449"/>
            <a:ext cx="9322908" cy="1477328"/>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an edge computing platform deploying edge nodes and providing edge computing services.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automotive company provides services to the autonomous vehicle customers for intelligent applications. </a:t>
            </a:r>
          </a:p>
        </p:txBody>
      </p:sp>
      <p:pic>
        <p:nvPicPr>
          <p:cNvPr id="10" name="Picture 9">
            <a:extLst>
              <a:ext uri="{FF2B5EF4-FFF2-40B4-BE49-F238E27FC236}">
                <a16:creationId xmlns:a16="http://schemas.microsoft.com/office/drawing/2014/main" id="{F128D8F5-1854-4792-AF46-48C550287C12}"/>
              </a:ext>
            </a:extLst>
          </p:cNvPr>
          <p:cNvPicPr>
            <a:picLocks noChangeAspect="1"/>
          </p:cNvPicPr>
          <p:nvPr/>
        </p:nvPicPr>
        <p:blipFill>
          <a:blip r:embed="rId3"/>
          <a:stretch>
            <a:fillRect/>
          </a:stretch>
        </p:blipFill>
        <p:spPr>
          <a:xfrm>
            <a:off x="2032000" y="2655777"/>
            <a:ext cx="6822588" cy="3166381"/>
          </a:xfrm>
          <a:prstGeom prst="rect">
            <a:avLst/>
          </a:prstGeom>
        </p:spPr>
      </p:pic>
      <p:pic>
        <p:nvPicPr>
          <p:cNvPr id="11" name="Picture 10">
            <a:extLst>
              <a:ext uri="{FF2B5EF4-FFF2-40B4-BE49-F238E27FC236}">
                <a16:creationId xmlns:a16="http://schemas.microsoft.com/office/drawing/2014/main" id="{B010339D-37EE-4BE8-B28B-5015904A0E53}"/>
              </a:ext>
            </a:extLst>
          </p:cNvPr>
          <p:cNvPicPr>
            <a:picLocks noChangeAspect="1"/>
          </p:cNvPicPr>
          <p:nvPr/>
        </p:nvPicPr>
        <p:blipFill>
          <a:blip r:embed="rId4"/>
          <a:stretch>
            <a:fillRect/>
          </a:stretch>
        </p:blipFill>
        <p:spPr>
          <a:xfrm>
            <a:off x="7790087" y="4488181"/>
            <a:ext cx="629394" cy="914637"/>
          </a:xfrm>
          <a:prstGeom prst="rect">
            <a:avLst/>
          </a:prstGeom>
        </p:spPr>
      </p:pic>
      <p:pic>
        <p:nvPicPr>
          <p:cNvPr id="12" name="Picture 11">
            <a:extLst>
              <a:ext uri="{FF2B5EF4-FFF2-40B4-BE49-F238E27FC236}">
                <a16:creationId xmlns:a16="http://schemas.microsoft.com/office/drawing/2014/main" id="{E1997525-A565-417F-AD46-0B57FCE04E20}"/>
              </a:ext>
            </a:extLst>
          </p:cNvPr>
          <p:cNvPicPr>
            <a:picLocks noChangeAspect="1"/>
          </p:cNvPicPr>
          <p:nvPr/>
        </p:nvPicPr>
        <p:blipFill rotWithShape="1">
          <a:blip r:embed="rId5"/>
          <a:srcRect l="17485" r="18656"/>
          <a:stretch/>
        </p:blipFill>
        <p:spPr>
          <a:xfrm>
            <a:off x="8703653" y="4685089"/>
            <a:ext cx="518715" cy="735572"/>
          </a:xfrm>
          <a:prstGeom prst="rect">
            <a:avLst/>
          </a:prstGeom>
        </p:spPr>
      </p:pic>
    </p:spTree>
    <p:extLst>
      <p:ext uri="{BB962C8B-B14F-4D97-AF65-F5344CB8AC3E}">
        <p14:creationId xmlns:p14="http://schemas.microsoft.com/office/powerpoint/2010/main" val="26667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18</a:t>
            </a:fld>
            <a:endParaRPr lang="en-US" spc="-5"/>
          </a:p>
        </p:txBody>
      </p:sp>
      <p:sp>
        <p:nvSpPr>
          <p:cNvPr id="8" name="TextBox 7"/>
          <p:cNvSpPr txBox="1"/>
          <p:nvPr/>
        </p:nvSpPr>
        <p:spPr>
          <a:xfrm>
            <a:off x="407528" y="775588"/>
            <a:ext cx="2310248"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Problem </a:t>
            </a:r>
            <a:r>
              <a:rPr lang="en-US" sz="2000" u="sng" dirty="0">
                <a:latin typeface="Times New Roman" panose="02020603050405020304" pitchFamily="18" charset="0"/>
                <a:cs typeface="Times New Roman" panose="02020603050405020304" pitchFamily="18" charset="0"/>
              </a:rPr>
              <a:t>Description</a:t>
            </a:r>
          </a:p>
        </p:txBody>
      </p:sp>
      <mc:AlternateContent xmlns:mc="http://schemas.openxmlformats.org/markup-compatibility/2006" xmlns:a14="http://schemas.microsoft.com/office/drawing/2010/main">
        <mc:Choice Requires="a14">
          <p:sp>
            <p:nvSpPr>
              <p:cNvPr id="9" name="Rectangle 8"/>
              <p:cNvSpPr/>
              <p:nvPr/>
            </p:nvSpPr>
            <p:spPr>
              <a:xfrm>
                <a:off x="418897" y="1178449"/>
                <a:ext cx="9322908" cy="373692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Define the unit price for reservation and real-time request as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US" i="1" dirty="0">
                            <a:latin typeface="Cambria Math" panose="02040503050406030204" pitchFamily="18" charset="0"/>
                          </a:rPr>
                          <m:t>𝑟𝑣</m:t>
                        </m:r>
                      </m:sub>
                    </m:sSub>
                  </m:oMath>
                </a14:m>
                <a:r>
                  <a:rPr lang="en-US" dirty="0" smtClean="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US" i="1" dirty="0">
                            <a:latin typeface="Cambria Math" panose="02040503050406030204" pitchFamily="18" charset="0"/>
                          </a:rPr>
                          <m:t>𝑟𝑡</m:t>
                        </m:r>
                      </m:sub>
                    </m:sSub>
                  </m:oMath>
                </a14:m>
                <a:r>
                  <a:rPr lang="en-US" dirty="0">
                    <a:latin typeface="Times New Roman" panose="02020603050405020304" pitchFamily="18" charset="0"/>
                    <a:cs typeface="Times New Roman" panose="02020603050405020304" pitchFamily="18" charset="0"/>
                  </a:rPr>
                  <a:t>, respectively, and </a:t>
                </a:r>
                <a:r>
                  <a:rPr lang="en-US" dirty="0" smtClean="0">
                    <a:latin typeface="Times New Roman" panose="02020603050405020304" pitchFamily="18" charset="0"/>
                    <a:cs typeface="Times New Roman" panose="02020603050405020304" pitchFamily="18" charset="0"/>
                  </a:rPr>
                  <a:t>generally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US" i="1" dirty="0">
                            <a:latin typeface="Cambria Math" panose="02040503050406030204" pitchFamily="18" charset="0"/>
                          </a:rPr>
                          <m:t>𝑟𝑣</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US" i="1" dirty="0">
                            <a:latin typeface="Cambria Math" panose="02040503050406030204" pitchFamily="18" charset="0"/>
                          </a:rPr>
                          <m:t>𝑟𝑡</m:t>
                        </m:r>
                      </m:sub>
                    </m:sSub>
                  </m:oMath>
                </a14:m>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each time 𝑡 the practical needed amount for edge resources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sup>
                    </m:sSup>
                  </m:oMath>
                </a14:m>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units. While the total amount reserved by automotive company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𝑚</m:t>
                        </m:r>
                      </m:e>
                      <m:sup>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sup>
                    </m:sSup>
                  </m:oMath>
                </a14:m>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units.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Therefore, the total cost of consuming edge services 𝑆(𝑡) can be described by the following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Obviously, in order to minimize the waste, the desirable situation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𝑚</m:t>
                        </m:r>
                      </m:e>
                      <m:sup>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𝑛</m:t>
                        </m:r>
                      </m:e>
                      <m:sup>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Thereby, the objective function can be defined by </a:t>
                </a:r>
                <a:r>
                  <a:rPr lang="en-US" dirty="0">
                    <a:solidFill>
                      <a:srgbClr val="FF0000"/>
                    </a:solidFill>
                    <a:latin typeface="Times New Roman" panose="02020603050405020304" pitchFamily="18" charset="0"/>
                    <a:cs typeface="Times New Roman" panose="02020603050405020304" pitchFamily="18" charset="0"/>
                  </a:rPr>
                  <a:t>mean-square-error</a:t>
                </a:r>
                <a:r>
                  <a:rPr lang="en-US" dirty="0">
                    <a:latin typeface="Times New Roman" panose="02020603050405020304" pitchFamily="18" charset="0"/>
                    <a:cs typeface="Times New Roman" panose="02020603050405020304" pitchFamily="18" charset="0"/>
                  </a:rPr>
                  <a:t> (MSE):</a:t>
                </a:r>
              </a:p>
            </p:txBody>
          </p:sp>
        </mc:Choice>
        <mc:Fallback xmlns="">
          <p:sp>
            <p:nvSpPr>
              <p:cNvPr id="9" name="Rectangle 8"/>
              <p:cNvSpPr>
                <a:spLocks noRot="1" noChangeAspect="1" noMove="1" noResize="1" noEditPoints="1" noAdjustHandles="1" noChangeArrowheads="1" noChangeShapeType="1" noTextEdit="1"/>
              </p:cNvSpPr>
              <p:nvPr/>
            </p:nvSpPr>
            <p:spPr>
              <a:xfrm>
                <a:off x="418897" y="1178449"/>
                <a:ext cx="9322908" cy="3736920"/>
              </a:xfrm>
              <a:prstGeom prst="rect">
                <a:avLst/>
              </a:prstGeom>
              <a:blipFill>
                <a:blip r:embed="rId3"/>
                <a:stretch>
                  <a:fillRect l="-458" t="-816" b="-1468"/>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a:off x="2650770" y="3238500"/>
            <a:ext cx="5105400" cy="734166"/>
          </a:xfrm>
          <a:prstGeom prst="rect">
            <a:avLst/>
          </a:prstGeom>
        </p:spPr>
      </p:pic>
      <p:pic>
        <p:nvPicPr>
          <p:cNvPr id="14" name="Picture 13"/>
          <p:cNvPicPr>
            <a:picLocks noChangeAspect="1"/>
          </p:cNvPicPr>
          <p:nvPr/>
        </p:nvPicPr>
        <p:blipFill>
          <a:blip r:embed="rId5"/>
          <a:stretch>
            <a:fillRect/>
          </a:stretch>
        </p:blipFill>
        <p:spPr>
          <a:xfrm>
            <a:off x="4189150" y="4838700"/>
            <a:ext cx="1782401" cy="512745"/>
          </a:xfrm>
          <a:prstGeom prst="rect">
            <a:avLst/>
          </a:prstGeom>
        </p:spPr>
      </p:pic>
    </p:spTree>
    <p:extLst>
      <p:ext uri="{BB962C8B-B14F-4D97-AF65-F5344CB8AC3E}">
        <p14:creationId xmlns:p14="http://schemas.microsoft.com/office/powerpoint/2010/main" val="20196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anim calcmode="lin" valueType="num">
                                      <p:cBhvr additive="base">
                                        <p:cTn id="23"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19</a:t>
            </a:fld>
            <a:endParaRPr lang="en-US" spc="-5"/>
          </a:p>
        </p:txBody>
      </p:sp>
      <p:sp>
        <p:nvSpPr>
          <p:cNvPr id="8" name="TextBox 7"/>
          <p:cNvSpPr txBox="1"/>
          <p:nvPr/>
        </p:nvSpPr>
        <p:spPr>
          <a:xfrm>
            <a:off x="407528" y="775588"/>
            <a:ext cx="2310248"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Problem </a:t>
            </a:r>
            <a:r>
              <a:rPr lang="en-US" sz="2000" u="sng" dirty="0">
                <a:latin typeface="Times New Roman" panose="02020603050405020304" pitchFamily="18" charset="0"/>
                <a:cs typeface="Times New Roman" panose="02020603050405020304" pitchFamily="18" charset="0"/>
              </a:rPr>
              <a:t>Description</a:t>
            </a:r>
          </a:p>
        </p:txBody>
      </p:sp>
      <p:sp>
        <p:nvSpPr>
          <p:cNvPr id="9" name="Rectangle 8"/>
          <p:cNvSpPr/>
          <p:nvPr/>
        </p:nvSpPr>
        <p:spPr>
          <a:xfrm>
            <a:off x="418897" y="1178449"/>
            <a:ext cx="9322908" cy="92333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Diverse road types brings </a:t>
            </a:r>
            <a:r>
              <a:rPr lang="en-US" dirty="0">
                <a:solidFill>
                  <a:srgbClr val="FF0000"/>
                </a:solidFill>
                <a:latin typeface="Times New Roman" panose="02020603050405020304" pitchFamily="18" charset="0"/>
                <a:cs typeface="Times New Roman" panose="02020603050405020304" pitchFamily="18" charset="0"/>
              </a:rPr>
              <a:t>different difficulty level </a:t>
            </a:r>
            <a:r>
              <a:rPr lang="en-US" dirty="0">
                <a:latin typeface="Times New Roman" panose="02020603050405020304" pitchFamily="18" charset="0"/>
                <a:cs typeface="Times New Roman" panose="02020603050405020304" pitchFamily="18" charset="0"/>
              </a:rPr>
              <a:t>for autonomous driving.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 example, road map of autonomous driving technology of Nissan.</a:t>
            </a:r>
          </a:p>
        </p:txBody>
      </p:sp>
      <p:pic>
        <p:nvPicPr>
          <p:cNvPr id="10" name="Picture 2" descr="Niss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667" y="2324100"/>
            <a:ext cx="5249365" cy="30446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37746" y="3314700"/>
            <a:ext cx="8485209" cy="392009"/>
          </a:xfrm>
          <a:prstGeom prst="rect">
            <a:avLst/>
          </a:prstGeom>
          <a:solidFill>
            <a:schemeClr val="accent6"/>
          </a:solidFill>
        </p:spPr>
        <p:style>
          <a:lnRef idx="3">
            <a:schemeClr val="lt1"/>
          </a:lnRef>
          <a:fillRef idx="1">
            <a:schemeClr val="accent4"/>
          </a:fillRef>
          <a:effectRef idx="1">
            <a:schemeClr val="accent4"/>
          </a:effectRef>
          <a:fontRef idx="minor">
            <a:schemeClr val="lt1"/>
          </a:fontRef>
        </p:style>
        <p:txBody>
          <a:bodyPr rtlCol="0" anchor="ctr"/>
          <a:lstStyle/>
          <a:p>
            <a:r>
              <a:rPr lang="en-US" dirty="0">
                <a:ln w="0"/>
                <a:solidFill>
                  <a:schemeClr val="tx1"/>
                </a:solidFill>
                <a:effectLst>
                  <a:outerShdw blurRad="38100" dist="19050" dir="2700000" algn="tl" rotWithShape="0">
                    <a:schemeClr val="dk1">
                      <a:alpha val="40000"/>
                    </a:schemeClr>
                  </a:outerShdw>
                </a:effectLst>
              </a:rPr>
              <a:t>Can we predict edge server resources consumption accurately for all kinds of </a:t>
            </a:r>
            <a:r>
              <a:rPr lang="en-US" dirty="0" smtClean="0">
                <a:ln w="0"/>
                <a:solidFill>
                  <a:schemeClr val="tx1"/>
                </a:solidFill>
                <a:effectLst>
                  <a:outerShdw blurRad="38100" dist="19050" dir="2700000" algn="tl" rotWithShape="0">
                    <a:schemeClr val="dk1">
                      <a:alpha val="40000"/>
                    </a:schemeClr>
                  </a:outerShdw>
                </a:effectLst>
              </a:rPr>
              <a:t>road maps</a:t>
            </a:r>
            <a:r>
              <a:rPr lang="en-US"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1080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4851400" cy="443070"/>
          </a:xfrm>
          <a:prstGeom prst="rect">
            <a:avLst/>
          </a:prstGeom>
        </p:spPr>
        <p:txBody>
          <a:bodyPr vert="horz" wrap="square" lIns="0" tIns="12065" rIns="0" bIns="0" rtlCol="0">
            <a:spAutoFit/>
          </a:bodyPr>
          <a:lstStyle/>
          <a:p>
            <a:pPr marL="12700">
              <a:spcBef>
                <a:spcPts val="95"/>
              </a:spcBef>
            </a:pPr>
            <a:r>
              <a:rPr lang="en-US" spc="-15" dirty="0"/>
              <a:t>Outline</a:t>
            </a:r>
            <a:endParaRPr spc="-5" dirty="0"/>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2</a:t>
            </a:fld>
            <a:endParaRPr lang="en-US" spc="-5"/>
          </a:p>
        </p:txBody>
      </p:sp>
      <p:sp>
        <p:nvSpPr>
          <p:cNvPr id="10" name="object 13">
            <a:extLst>
              <a:ext uri="{FF2B5EF4-FFF2-40B4-BE49-F238E27FC236}">
                <a16:creationId xmlns:a16="http://schemas.microsoft.com/office/drawing/2014/main" id="{85F7B355-81C3-4C2A-9D33-C079BF5BFDF2}"/>
              </a:ext>
            </a:extLst>
          </p:cNvPr>
          <p:cNvSpPr txBox="1"/>
          <p:nvPr/>
        </p:nvSpPr>
        <p:spPr>
          <a:xfrm>
            <a:off x="352480" y="872907"/>
            <a:ext cx="9296400" cy="3123932"/>
          </a:xfrm>
          <a:prstGeom prst="rect">
            <a:avLst/>
          </a:prstGeom>
        </p:spPr>
        <p:txBody>
          <a:bodyPr vert="horz" wrap="square" lIns="0" tIns="76200" rIns="0" bIns="0" rtlCol="0">
            <a:spAutoFit/>
          </a:bodyPr>
          <a:lstStyle/>
          <a:p>
            <a:pPr marL="355596" indent="-342896">
              <a:spcBef>
                <a:spcPts val="600"/>
              </a:spcBef>
              <a:buClr>
                <a:srgbClr val="005F85"/>
              </a:buClr>
              <a:buSzPct val="80000"/>
              <a:buFont typeface="Wingdings"/>
              <a:buChar char=""/>
              <a:tabLst>
                <a:tab pos="354962" algn="l"/>
                <a:tab pos="355596" algn="l"/>
              </a:tabLst>
            </a:pPr>
            <a:r>
              <a:rPr lang="en-US" sz="2400" b="1" dirty="0">
                <a:latin typeface="Gill Sans MT"/>
                <a:cs typeface="Gill Sans MT"/>
              </a:rPr>
              <a:t>Introduction</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b="1" dirty="0">
                <a:latin typeface="Gill Sans MT"/>
                <a:cs typeface="Gill Sans MT"/>
              </a:rPr>
              <a:t>Machine Learning </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latin typeface="Gill Sans MT"/>
                <a:cs typeface="Gill Sans MT"/>
              </a:rPr>
              <a:t>Multi-access Edge Computing</a:t>
            </a:r>
          </a:p>
          <a:p>
            <a:pPr marL="355596" indent="-342896">
              <a:spcBef>
                <a:spcPts val="600"/>
              </a:spcBef>
              <a:buClr>
                <a:srgbClr val="005F85"/>
              </a:buClr>
              <a:buSzPct val="80000"/>
              <a:buFont typeface="Wingdings"/>
              <a:buChar char=""/>
              <a:tabLst>
                <a:tab pos="354962" algn="l"/>
                <a:tab pos="355596" algn="l"/>
              </a:tabLst>
            </a:pPr>
            <a:r>
              <a:rPr lang="en-US" sz="2400" dirty="0">
                <a:latin typeface="Gill Sans MT"/>
                <a:cs typeface="Gill Sans MT"/>
              </a:rPr>
              <a:t>Work I: Edge Resource Prediction in Vehicular Networks</a:t>
            </a:r>
          </a:p>
          <a:p>
            <a:pPr marL="355596" indent="-342896">
              <a:spcBef>
                <a:spcPts val="600"/>
              </a:spcBef>
              <a:buClr>
                <a:srgbClr val="005F85"/>
              </a:buClr>
              <a:buSzPct val="80000"/>
              <a:buFont typeface="Wingdings"/>
              <a:buChar char=""/>
              <a:tabLst>
                <a:tab pos="354962" algn="l"/>
                <a:tab pos="355596" algn="l"/>
              </a:tabLst>
            </a:pPr>
            <a:r>
              <a:rPr lang="en-US" sz="2400" dirty="0">
                <a:latin typeface="Gill Sans MT"/>
                <a:cs typeface="Gill Sans MT"/>
              </a:rPr>
              <a:t>Work II: </a:t>
            </a:r>
            <a:r>
              <a:rPr lang="en-US" sz="2400" dirty="0" smtClean="0">
                <a:latin typeface="Gill Sans MT"/>
                <a:cs typeface="Gill Sans MT"/>
              </a:rPr>
              <a:t>Low-Latency High Definition Map Updating Mechanism</a:t>
            </a:r>
            <a:endParaRPr lang="en-US" sz="2400" dirty="0">
              <a:latin typeface="Gill Sans MT"/>
              <a:cs typeface="Gill Sans MT"/>
            </a:endParaRPr>
          </a:p>
          <a:p>
            <a:pPr marL="355596" indent="-342896">
              <a:spcBef>
                <a:spcPts val="600"/>
              </a:spcBef>
              <a:buClr>
                <a:srgbClr val="005F85"/>
              </a:buClr>
              <a:buSzPct val="80000"/>
              <a:buFont typeface="Wingdings"/>
              <a:buChar char=""/>
              <a:tabLst>
                <a:tab pos="354962" algn="l"/>
                <a:tab pos="355596" algn="l"/>
              </a:tabLst>
            </a:pPr>
            <a:r>
              <a:rPr lang="en-US" sz="2400" dirty="0" smtClean="0">
                <a:latin typeface="Gill Sans MT"/>
                <a:cs typeface="Gill Sans MT"/>
              </a:rPr>
              <a:t>Work III</a:t>
            </a:r>
            <a:r>
              <a:rPr lang="en-US" sz="2400" dirty="0">
                <a:latin typeface="Gill Sans MT"/>
                <a:cs typeface="Gill Sans MT"/>
              </a:rPr>
              <a:t>: Mechanism Design for MEC Assisted Federated </a:t>
            </a:r>
            <a:r>
              <a:rPr lang="en-US" sz="2400" dirty="0" smtClean="0">
                <a:latin typeface="Gill Sans MT"/>
                <a:cs typeface="Gill Sans MT"/>
              </a:rPr>
              <a:t>Learning</a:t>
            </a:r>
          </a:p>
          <a:p>
            <a:pPr marL="355596" indent="-342896">
              <a:spcBef>
                <a:spcPts val="600"/>
              </a:spcBef>
              <a:buClr>
                <a:srgbClr val="005F85"/>
              </a:buClr>
              <a:buSzPct val="80000"/>
              <a:buFont typeface="Wingdings"/>
              <a:buChar char=""/>
              <a:tabLst>
                <a:tab pos="354962" algn="l"/>
                <a:tab pos="355596" algn="l"/>
              </a:tabLst>
            </a:pPr>
            <a:r>
              <a:rPr lang="en-US" sz="2400" dirty="0" smtClean="0">
                <a:latin typeface="Gill Sans MT"/>
                <a:cs typeface="Gill Sans MT"/>
              </a:rPr>
              <a:t>Conclusion</a:t>
            </a:r>
            <a:endParaRPr lang="en-US" sz="2400" dirty="0">
              <a:latin typeface="Gill Sans MT"/>
              <a:cs typeface="Gill Sans MT"/>
            </a:endParaRPr>
          </a:p>
        </p:txBody>
      </p:sp>
    </p:spTree>
    <p:extLst>
      <p:ext uri="{BB962C8B-B14F-4D97-AF65-F5344CB8AC3E}">
        <p14:creationId xmlns:p14="http://schemas.microsoft.com/office/powerpoint/2010/main" val="1591736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20</a:t>
            </a:fld>
            <a:endParaRPr lang="en-US" spc="-5"/>
          </a:p>
        </p:txBody>
      </p:sp>
      <p:sp>
        <p:nvSpPr>
          <p:cNvPr id="8" name="TextBox 7"/>
          <p:cNvSpPr txBox="1"/>
          <p:nvPr/>
        </p:nvSpPr>
        <p:spPr>
          <a:xfrm>
            <a:off x="407528" y="775588"/>
            <a:ext cx="1080745"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Methods</a:t>
            </a:r>
            <a:endParaRPr lang="en-US" sz="2000" u="sng" dirty="0">
              <a:latin typeface="Times New Roman" panose="02020603050405020304" pitchFamily="18" charset="0"/>
              <a:cs typeface="Times New Roman" panose="02020603050405020304" pitchFamily="18" charset="0"/>
            </a:endParaRPr>
          </a:p>
        </p:txBody>
      </p:sp>
      <p:sp>
        <p:nvSpPr>
          <p:cNvPr id="9" name="Rectangle 8"/>
          <p:cNvSpPr/>
          <p:nvPr/>
        </p:nvSpPr>
        <p:spPr>
          <a:xfrm>
            <a:off x="418897" y="1178449"/>
            <a:ext cx="4965903" cy="369331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Meta-Learning?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If you’ve learned 100 tasks already, can you figure out how to learn more </a:t>
            </a:r>
            <a:r>
              <a:rPr lang="en-US" dirty="0">
                <a:solidFill>
                  <a:srgbClr val="FF0000"/>
                </a:solidFill>
                <a:latin typeface="Times New Roman" panose="02020603050405020304" pitchFamily="18" charset="0"/>
                <a:cs typeface="Times New Roman" panose="02020603050405020304" pitchFamily="18" charset="0"/>
              </a:rPr>
              <a:t>efficiently</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Can we explicitly learn priors from </a:t>
            </a:r>
            <a:r>
              <a:rPr lang="en-US" dirty="0">
                <a:solidFill>
                  <a:srgbClr val="FF0000"/>
                </a:solidFill>
                <a:latin typeface="Times New Roman" panose="02020603050405020304" pitchFamily="18" charset="0"/>
                <a:cs typeface="Times New Roman" panose="02020603050405020304" pitchFamily="18" charset="0"/>
              </a:rPr>
              <a:t>previous experience </a:t>
            </a:r>
            <a:r>
              <a:rPr lang="en-US" dirty="0">
                <a:latin typeface="Times New Roman" panose="02020603050405020304" pitchFamily="18" charset="0"/>
                <a:cs typeface="Times New Roman" panose="02020603050405020304" pitchFamily="18" charset="0"/>
              </a:rPr>
              <a:t>that lead to efficient downstream learning?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Now having multiple tasks is a huge </a:t>
            </a:r>
            <a:r>
              <a:rPr lang="en-US" dirty="0">
                <a:solidFill>
                  <a:srgbClr val="FF0000"/>
                </a:solidFill>
                <a:latin typeface="Times New Roman" panose="02020603050405020304" pitchFamily="18" charset="0"/>
                <a:cs typeface="Times New Roman" panose="02020603050405020304" pitchFamily="18" charset="0"/>
              </a:rPr>
              <a:t>advantage</a:t>
            </a:r>
            <a:r>
              <a:rPr lang="en-US" dirty="0">
                <a:latin typeface="Times New Roman" panose="02020603050405020304" pitchFamily="18" charset="0"/>
                <a:cs typeface="Times New Roman" panose="02020603050405020304" pitchFamily="18" charset="0"/>
              </a:rPr>
              <a:t>!</a:t>
            </a:r>
          </a:p>
          <a:p>
            <a:pPr marL="742950" lvl="1"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Meta-learning = learning to learn</a:t>
            </a:r>
          </a:p>
        </p:txBody>
      </p:sp>
      <p:pic>
        <p:nvPicPr>
          <p:cNvPr id="12" name="Picture 11"/>
          <p:cNvPicPr>
            <a:picLocks noChangeAspect="1"/>
          </p:cNvPicPr>
          <p:nvPr/>
        </p:nvPicPr>
        <p:blipFill>
          <a:blip r:embed="rId3"/>
          <a:stretch>
            <a:fillRect/>
          </a:stretch>
        </p:blipFill>
        <p:spPr>
          <a:xfrm>
            <a:off x="5537200" y="1190352"/>
            <a:ext cx="3829578" cy="3891602"/>
          </a:xfrm>
          <a:prstGeom prst="rect">
            <a:avLst/>
          </a:prstGeom>
        </p:spPr>
      </p:pic>
    </p:spTree>
    <p:extLst>
      <p:ext uri="{BB962C8B-B14F-4D97-AF65-F5344CB8AC3E}">
        <p14:creationId xmlns:p14="http://schemas.microsoft.com/office/powerpoint/2010/main" val="2834411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21</a:t>
            </a:fld>
            <a:endParaRPr lang="en-US" spc="-5"/>
          </a:p>
        </p:txBody>
      </p:sp>
      <p:sp>
        <p:nvSpPr>
          <p:cNvPr id="8" name="TextBox 7"/>
          <p:cNvSpPr txBox="1"/>
          <p:nvPr/>
        </p:nvSpPr>
        <p:spPr>
          <a:xfrm>
            <a:off x="407528" y="775588"/>
            <a:ext cx="1080745"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Methods</a:t>
            </a:r>
            <a:endParaRPr lang="en-US" sz="2000" u="sng" dirty="0">
              <a:latin typeface="Times New Roman" panose="02020603050405020304" pitchFamily="18" charset="0"/>
              <a:cs typeface="Times New Roman" panose="02020603050405020304" pitchFamily="18" charset="0"/>
            </a:endParaRPr>
          </a:p>
        </p:txBody>
      </p:sp>
      <p:sp>
        <p:nvSpPr>
          <p:cNvPr id="9" name="Rectangle 8"/>
          <p:cNvSpPr/>
          <p:nvPr/>
        </p:nvSpPr>
        <p:spPr>
          <a:xfrm>
            <a:off x="418897" y="1178449"/>
            <a:ext cx="9309303" cy="646331"/>
          </a:xfrm>
          <a:prstGeom prst="rect">
            <a:avLst/>
          </a:prstGeom>
        </p:spPr>
        <p:txBody>
          <a:bodyPr wrap="square">
            <a:spAutoFit/>
          </a:bodyPr>
          <a:lstStyle/>
          <a:p>
            <a:pPr marL="285750" indent="-285750">
              <a:buFont typeface="Arial" panose="020B0604020202020204" pitchFamily="34" charset="0"/>
              <a:buChar char="•"/>
            </a:pPr>
            <a:r>
              <a:rPr lang="en-US" dirty="0"/>
              <a:t>Since edge server resource consumption is </a:t>
            </a:r>
            <a:r>
              <a:rPr lang="en-US" dirty="0">
                <a:solidFill>
                  <a:srgbClr val="FF0000"/>
                </a:solidFill>
              </a:rPr>
              <a:t>time series data</a:t>
            </a:r>
            <a:r>
              <a:rPr lang="en-US" dirty="0"/>
              <a:t>.  We adopt </a:t>
            </a:r>
            <a:r>
              <a:rPr lang="en-US" dirty="0">
                <a:solidFill>
                  <a:srgbClr val="FF0000"/>
                </a:solidFill>
              </a:rPr>
              <a:t>recurrent neural network</a:t>
            </a:r>
            <a:r>
              <a:rPr lang="en-US" dirty="0"/>
              <a:t> family as algorithm space</a:t>
            </a:r>
            <a:r>
              <a:rPr lang="en-US" dirty="0" smtClean="0"/>
              <a:t>.</a:t>
            </a:r>
            <a:endParaRPr lang="en-US" dirty="0"/>
          </a:p>
        </p:txBody>
      </p:sp>
      <p:pic>
        <p:nvPicPr>
          <p:cNvPr id="7" name="Picture 6">
            <a:extLst>
              <a:ext uri="{FF2B5EF4-FFF2-40B4-BE49-F238E27FC236}">
                <a16:creationId xmlns:a16="http://schemas.microsoft.com/office/drawing/2014/main" id="{18E0F021-8837-43F5-973F-6C28115B05E4}"/>
              </a:ext>
            </a:extLst>
          </p:cNvPr>
          <p:cNvPicPr>
            <a:picLocks noChangeAspect="1"/>
          </p:cNvPicPr>
          <p:nvPr/>
        </p:nvPicPr>
        <p:blipFill>
          <a:blip r:embed="rId3"/>
          <a:stretch>
            <a:fillRect/>
          </a:stretch>
        </p:blipFill>
        <p:spPr>
          <a:xfrm>
            <a:off x="1362893" y="2227835"/>
            <a:ext cx="2968677" cy="1892475"/>
          </a:xfrm>
          <a:prstGeom prst="rect">
            <a:avLst/>
          </a:prstGeom>
        </p:spPr>
      </p:pic>
      <p:pic>
        <p:nvPicPr>
          <p:cNvPr id="10" name="Picture 9">
            <a:extLst>
              <a:ext uri="{FF2B5EF4-FFF2-40B4-BE49-F238E27FC236}">
                <a16:creationId xmlns:a16="http://schemas.microsoft.com/office/drawing/2014/main" id="{FCD4377E-7F65-4B2F-8235-9530DE91CF49}"/>
              </a:ext>
            </a:extLst>
          </p:cNvPr>
          <p:cNvPicPr>
            <a:picLocks noChangeAspect="1"/>
          </p:cNvPicPr>
          <p:nvPr/>
        </p:nvPicPr>
        <p:blipFill>
          <a:blip r:embed="rId4"/>
          <a:stretch>
            <a:fillRect/>
          </a:stretch>
        </p:blipFill>
        <p:spPr>
          <a:xfrm>
            <a:off x="1982453" y="4108224"/>
            <a:ext cx="2770295" cy="401949"/>
          </a:xfrm>
          <a:prstGeom prst="rect">
            <a:avLst/>
          </a:prstGeom>
        </p:spPr>
      </p:pic>
      <p:pic>
        <p:nvPicPr>
          <p:cNvPr id="11" name="Picture 10">
            <a:extLst>
              <a:ext uri="{FF2B5EF4-FFF2-40B4-BE49-F238E27FC236}">
                <a16:creationId xmlns:a16="http://schemas.microsoft.com/office/drawing/2014/main" id="{C2141613-8DAE-4544-A556-17A4B2954602}"/>
              </a:ext>
            </a:extLst>
          </p:cNvPr>
          <p:cNvPicPr>
            <a:picLocks noChangeAspect="1"/>
          </p:cNvPicPr>
          <p:nvPr/>
        </p:nvPicPr>
        <p:blipFill>
          <a:blip r:embed="rId5"/>
          <a:stretch>
            <a:fillRect/>
          </a:stretch>
        </p:blipFill>
        <p:spPr>
          <a:xfrm>
            <a:off x="1982453" y="4600435"/>
            <a:ext cx="2738283" cy="438420"/>
          </a:xfrm>
          <a:prstGeom prst="rect">
            <a:avLst/>
          </a:prstGeom>
        </p:spPr>
      </p:pic>
      <p:pic>
        <p:nvPicPr>
          <p:cNvPr id="13" name="Picture 12">
            <a:extLst>
              <a:ext uri="{FF2B5EF4-FFF2-40B4-BE49-F238E27FC236}">
                <a16:creationId xmlns:a16="http://schemas.microsoft.com/office/drawing/2014/main" id="{FB22981B-67A9-4D5E-8FBE-27EC1E602229}"/>
              </a:ext>
            </a:extLst>
          </p:cNvPr>
          <p:cNvPicPr>
            <a:picLocks noChangeAspect="1"/>
          </p:cNvPicPr>
          <p:nvPr/>
        </p:nvPicPr>
        <p:blipFill>
          <a:blip r:embed="rId6"/>
          <a:stretch>
            <a:fillRect/>
          </a:stretch>
        </p:blipFill>
        <p:spPr>
          <a:xfrm>
            <a:off x="2014471" y="4997846"/>
            <a:ext cx="2738283" cy="450454"/>
          </a:xfrm>
          <a:prstGeom prst="rect">
            <a:avLst/>
          </a:prstGeom>
        </p:spPr>
      </p:pic>
      <p:sp>
        <p:nvSpPr>
          <p:cNvPr id="14" name="TextBox 13"/>
          <p:cNvSpPr txBox="1"/>
          <p:nvPr/>
        </p:nvSpPr>
        <p:spPr>
          <a:xfrm>
            <a:off x="712369" y="4124533"/>
            <a:ext cx="1355756" cy="369332"/>
          </a:xfrm>
          <a:prstGeom prst="rect">
            <a:avLst/>
          </a:prstGeom>
          <a:noFill/>
        </p:spPr>
        <p:txBody>
          <a:bodyPr wrap="none" rtlCol="0">
            <a:spAutoFit/>
          </a:bodyPr>
          <a:lstStyle/>
          <a:p>
            <a:r>
              <a:rPr lang="en-US" dirty="0" smtClean="0"/>
              <a:t>Forget gate: </a:t>
            </a:r>
            <a:endParaRPr lang="en-US" dirty="0"/>
          </a:p>
        </p:txBody>
      </p:sp>
      <p:sp>
        <p:nvSpPr>
          <p:cNvPr id="15" name="TextBox 14"/>
          <p:cNvSpPr txBox="1"/>
          <p:nvPr/>
        </p:nvSpPr>
        <p:spPr>
          <a:xfrm>
            <a:off x="712369" y="4591980"/>
            <a:ext cx="1256178" cy="369332"/>
          </a:xfrm>
          <a:prstGeom prst="rect">
            <a:avLst/>
          </a:prstGeom>
          <a:noFill/>
        </p:spPr>
        <p:txBody>
          <a:bodyPr wrap="none" rtlCol="0">
            <a:spAutoFit/>
          </a:bodyPr>
          <a:lstStyle/>
          <a:p>
            <a:r>
              <a:rPr lang="en-US" dirty="0" smtClean="0"/>
              <a:t>Input gate: </a:t>
            </a:r>
            <a:endParaRPr lang="en-US" dirty="0"/>
          </a:p>
        </p:txBody>
      </p:sp>
      <p:sp>
        <p:nvSpPr>
          <p:cNvPr id="16" name="TextBox 15"/>
          <p:cNvSpPr txBox="1"/>
          <p:nvPr/>
        </p:nvSpPr>
        <p:spPr>
          <a:xfrm>
            <a:off x="712375" y="5038407"/>
            <a:ext cx="1427699" cy="369332"/>
          </a:xfrm>
          <a:prstGeom prst="rect">
            <a:avLst/>
          </a:prstGeom>
          <a:noFill/>
        </p:spPr>
        <p:txBody>
          <a:bodyPr wrap="none" rtlCol="0">
            <a:spAutoFit/>
          </a:bodyPr>
          <a:lstStyle/>
          <a:p>
            <a:r>
              <a:rPr lang="en-US" dirty="0" smtClean="0"/>
              <a:t>Output gate: </a:t>
            </a:r>
            <a:endParaRPr lang="en-US" dirty="0"/>
          </a:p>
        </p:txBody>
      </p:sp>
      <p:sp>
        <p:nvSpPr>
          <p:cNvPr id="17" name="TextBox 16"/>
          <p:cNvSpPr txBox="1"/>
          <p:nvPr/>
        </p:nvSpPr>
        <p:spPr>
          <a:xfrm>
            <a:off x="2453054" y="1888451"/>
            <a:ext cx="748923" cy="369332"/>
          </a:xfrm>
          <a:prstGeom prst="rect">
            <a:avLst/>
          </a:prstGeom>
          <a:noFill/>
        </p:spPr>
        <p:txBody>
          <a:bodyPr wrap="none" rtlCol="0">
            <a:spAutoFit/>
          </a:bodyPr>
          <a:lstStyle/>
          <a:p>
            <a:r>
              <a:rPr lang="en-US" dirty="0" smtClean="0"/>
              <a:t>LSTM </a:t>
            </a:r>
            <a:endParaRPr lang="en-US" dirty="0"/>
          </a:p>
        </p:txBody>
      </p:sp>
      <p:sp>
        <p:nvSpPr>
          <p:cNvPr id="18" name="TextBox 17"/>
          <p:cNvSpPr txBox="1"/>
          <p:nvPr/>
        </p:nvSpPr>
        <p:spPr>
          <a:xfrm>
            <a:off x="5871654" y="1814723"/>
            <a:ext cx="2812180" cy="369332"/>
          </a:xfrm>
          <a:prstGeom prst="rect">
            <a:avLst/>
          </a:prstGeom>
          <a:noFill/>
        </p:spPr>
        <p:txBody>
          <a:bodyPr wrap="none" rtlCol="0">
            <a:spAutoFit/>
          </a:bodyPr>
          <a:lstStyle/>
          <a:p>
            <a:r>
              <a:rPr lang="en-US" dirty="0"/>
              <a:t>B</a:t>
            </a:r>
            <a:r>
              <a:rPr lang="en-US" altLang="zh-CN" dirty="0"/>
              <a:t>idirectional</a:t>
            </a:r>
            <a:r>
              <a:rPr lang="en-US" dirty="0"/>
              <a:t> LSTM (</a:t>
            </a:r>
            <a:r>
              <a:rPr lang="en-US" dirty="0" err="1"/>
              <a:t>BiLSTM</a:t>
            </a:r>
            <a:r>
              <a:rPr lang="en-US" dirty="0"/>
              <a:t>)</a:t>
            </a:r>
          </a:p>
        </p:txBody>
      </p:sp>
      <p:pic>
        <p:nvPicPr>
          <p:cNvPr id="19" name="Picture 18">
            <a:extLst>
              <a:ext uri="{FF2B5EF4-FFF2-40B4-BE49-F238E27FC236}">
                <a16:creationId xmlns:a16="http://schemas.microsoft.com/office/drawing/2014/main" id="{C3E6C3E8-FADC-45C0-AB46-02DE8DB1B633}"/>
              </a:ext>
            </a:extLst>
          </p:cNvPr>
          <p:cNvPicPr>
            <a:picLocks noChangeAspect="1"/>
          </p:cNvPicPr>
          <p:nvPr/>
        </p:nvPicPr>
        <p:blipFill>
          <a:blip r:embed="rId7"/>
          <a:stretch>
            <a:fillRect/>
          </a:stretch>
        </p:blipFill>
        <p:spPr>
          <a:xfrm>
            <a:off x="5602006" y="2148923"/>
            <a:ext cx="3351476" cy="2225497"/>
          </a:xfrm>
          <a:prstGeom prst="rect">
            <a:avLst/>
          </a:prstGeom>
        </p:spPr>
      </p:pic>
      <p:pic>
        <p:nvPicPr>
          <p:cNvPr id="20" name="Picture 19">
            <a:extLst>
              <a:ext uri="{FF2B5EF4-FFF2-40B4-BE49-F238E27FC236}">
                <a16:creationId xmlns:a16="http://schemas.microsoft.com/office/drawing/2014/main" id="{BB201D5C-F0B1-4F7F-AA26-2E46A9F8F760}"/>
              </a:ext>
            </a:extLst>
          </p:cNvPr>
          <p:cNvPicPr>
            <a:picLocks noChangeAspect="1"/>
          </p:cNvPicPr>
          <p:nvPr/>
        </p:nvPicPr>
        <p:blipFill>
          <a:blip r:embed="rId8"/>
          <a:stretch>
            <a:fillRect/>
          </a:stretch>
        </p:blipFill>
        <p:spPr>
          <a:xfrm>
            <a:off x="5741689" y="4575199"/>
            <a:ext cx="3072111" cy="588693"/>
          </a:xfrm>
          <a:prstGeom prst="rect">
            <a:avLst/>
          </a:prstGeom>
        </p:spPr>
      </p:pic>
    </p:spTree>
    <p:extLst>
      <p:ext uri="{BB962C8B-B14F-4D97-AF65-F5344CB8AC3E}">
        <p14:creationId xmlns:p14="http://schemas.microsoft.com/office/powerpoint/2010/main" val="620946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22</a:t>
            </a:fld>
            <a:endParaRPr lang="en-US" spc="-5"/>
          </a:p>
        </p:txBody>
      </p:sp>
      <p:sp>
        <p:nvSpPr>
          <p:cNvPr id="8" name="TextBox 7"/>
          <p:cNvSpPr txBox="1"/>
          <p:nvPr/>
        </p:nvSpPr>
        <p:spPr>
          <a:xfrm>
            <a:off x="407528" y="775588"/>
            <a:ext cx="1080745"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Methods</a:t>
            </a:r>
            <a:endParaRPr lang="en-US" sz="2000" u="sng" dirty="0">
              <a:latin typeface="Times New Roman" panose="02020603050405020304" pitchFamily="18" charset="0"/>
              <a:cs typeface="Times New Roman" panose="02020603050405020304" pitchFamily="18" charset="0"/>
            </a:endParaRPr>
          </a:p>
        </p:txBody>
      </p:sp>
      <p:sp>
        <p:nvSpPr>
          <p:cNvPr id="9" name="Rectangle 8"/>
          <p:cNvSpPr/>
          <p:nvPr/>
        </p:nvSpPr>
        <p:spPr>
          <a:xfrm>
            <a:off x="418897" y="1178449"/>
            <a:ext cx="9309303" cy="369332"/>
          </a:xfrm>
          <a:prstGeom prst="rect">
            <a:avLst/>
          </a:prstGeom>
        </p:spPr>
        <p:txBody>
          <a:bodyPr wrap="square">
            <a:spAutoFit/>
          </a:bodyPr>
          <a:lstStyle/>
          <a:p>
            <a:pPr marL="285750" indent="-285750">
              <a:buFont typeface="Arial" panose="020B0604020202020204" pitchFamily="34" charset="0"/>
              <a:buChar char="•"/>
            </a:pPr>
            <a:r>
              <a:rPr lang="en-US" dirty="0"/>
              <a:t>Two more deep models.</a:t>
            </a:r>
          </a:p>
        </p:txBody>
      </p:sp>
      <p:sp>
        <p:nvSpPr>
          <p:cNvPr id="21" name="TextBox 20"/>
          <p:cNvSpPr txBox="1"/>
          <p:nvPr/>
        </p:nvSpPr>
        <p:spPr>
          <a:xfrm>
            <a:off x="1346200" y="1658089"/>
            <a:ext cx="2522190" cy="369332"/>
          </a:xfrm>
          <a:prstGeom prst="rect">
            <a:avLst/>
          </a:prstGeom>
          <a:noFill/>
        </p:spPr>
        <p:txBody>
          <a:bodyPr wrap="square" rtlCol="0">
            <a:spAutoFit/>
          </a:bodyPr>
          <a:lstStyle/>
          <a:p>
            <a:r>
              <a:rPr lang="en-US" dirty="0"/>
              <a:t>Stacked LSTM (SLSTM)</a:t>
            </a:r>
          </a:p>
        </p:txBody>
      </p:sp>
      <p:sp>
        <p:nvSpPr>
          <p:cNvPr id="22" name="TextBox 21"/>
          <p:cNvSpPr txBox="1"/>
          <p:nvPr/>
        </p:nvSpPr>
        <p:spPr>
          <a:xfrm>
            <a:off x="6035293" y="1658089"/>
            <a:ext cx="1690821" cy="369332"/>
          </a:xfrm>
          <a:prstGeom prst="rect">
            <a:avLst/>
          </a:prstGeom>
          <a:noFill/>
        </p:spPr>
        <p:txBody>
          <a:bodyPr wrap="square" rtlCol="0">
            <a:spAutoFit/>
          </a:bodyPr>
          <a:lstStyle/>
          <a:p>
            <a:r>
              <a:rPr lang="en-US" dirty="0" smtClean="0"/>
              <a:t>Stacked </a:t>
            </a:r>
            <a:r>
              <a:rPr lang="en-US" dirty="0" err="1" smtClean="0"/>
              <a:t>BiLSTM</a:t>
            </a:r>
            <a:endParaRPr lang="en-US" dirty="0"/>
          </a:p>
        </p:txBody>
      </p:sp>
      <p:pic>
        <p:nvPicPr>
          <p:cNvPr id="23" name="Picture 22">
            <a:extLst>
              <a:ext uri="{FF2B5EF4-FFF2-40B4-BE49-F238E27FC236}">
                <a16:creationId xmlns:a16="http://schemas.microsoft.com/office/drawing/2014/main" id="{24FEC465-E861-4218-AAB8-D5699E8F8703}"/>
              </a:ext>
            </a:extLst>
          </p:cNvPr>
          <p:cNvPicPr>
            <a:picLocks noChangeAspect="1"/>
          </p:cNvPicPr>
          <p:nvPr/>
        </p:nvPicPr>
        <p:blipFill>
          <a:blip r:embed="rId3"/>
          <a:stretch>
            <a:fillRect/>
          </a:stretch>
        </p:blipFill>
        <p:spPr>
          <a:xfrm>
            <a:off x="1117600" y="2061842"/>
            <a:ext cx="2984796" cy="2368990"/>
          </a:xfrm>
          <a:prstGeom prst="rect">
            <a:avLst/>
          </a:prstGeom>
        </p:spPr>
      </p:pic>
      <p:pic>
        <p:nvPicPr>
          <p:cNvPr id="24" name="Picture 23">
            <a:extLst>
              <a:ext uri="{FF2B5EF4-FFF2-40B4-BE49-F238E27FC236}">
                <a16:creationId xmlns:a16="http://schemas.microsoft.com/office/drawing/2014/main" id="{07506E26-735A-4C10-9E0C-1E14D99A0F31}"/>
              </a:ext>
            </a:extLst>
          </p:cNvPr>
          <p:cNvPicPr>
            <a:picLocks noChangeAspect="1"/>
          </p:cNvPicPr>
          <p:nvPr/>
        </p:nvPicPr>
        <p:blipFill>
          <a:blip r:embed="rId4"/>
          <a:stretch>
            <a:fillRect/>
          </a:stretch>
        </p:blipFill>
        <p:spPr>
          <a:xfrm>
            <a:off x="1488273" y="4509043"/>
            <a:ext cx="1869811" cy="433526"/>
          </a:xfrm>
          <a:prstGeom prst="rect">
            <a:avLst/>
          </a:prstGeom>
        </p:spPr>
      </p:pic>
      <p:pic>
        <p:nvPicPr>
          <p:cNvPr id="25" name="Picture 24">
            <a:extLst>
              <a:ext uri="{FF2B5EF4-FFF2-40B4-BE49-F238E27FC236}">
                <a16:creationId xmlns:a16="http://schemas.microsoft.com/office/drawing/2014/main" id="{13D0F59E-69D9-4339-AB21-722B49A0AD9B}"/>
              </a:ext>
            </a:extLst>
          </p:cNvPr>
          <p:cNvPicPr>
            <a:picLocks noChangeAspect="1"/>
          </p:cNvPicPr>
          <p:nvPr/>
        </p:nvPicPr>
        <p:blipFill>
          <a:blip r:embed="rId5"/>
          <a:stretch>
            <a:fillRect/>
          </a:stretch>
        </p:blipFill>
        <p:spPr>
          <a:xfrm>
            <a:off x="1475370" y="5020780"/>
            <a:ext cx="2070669" cy="423887"/>
          </a:xfrm>
          <a:prstGeom prst="rect">
            <a:avLst/>
          </a:prstGeom>
        </p:spPr>
      </p:pic>
      <p:pic>
        <p:nvPicPr>
          <p:cNvPr id="26" name="Picture 25">
            <a:extLst>
              <a:ext uri="{FF2B5EF4-FFF2-40B4-BE49-F238E27FC236}">
                <a16:creationId xmlns:a16="http://schemas.microsoft.com/office/drawing/2014/main" id="{DB423054-72BB-4A3A-92CD-94E99564D95E}"/>
              </a:ext>
            </a:extLst>
          </p:cNvPr>
          <p:cNvPicPr>
            <a:picLocks noChangeAspect="1"/>
          </p:cNvPicPr>
          <p:nvPr/>
        </p:nvPicPr>
        <p:blipFill>
          <a:blip r:embed="rId6"/>
          <a:stretch>
            <a:fillRect/>
          </a:stretch>
        </p:blipFill>
        <p:spPr>
          <a:xfrm>
            <a:off x="5189793" y="1982818"/>
            <a:ext cx="3381822" cy="2576285"/>
          </a:xfrm>
          <a:prstGeom prst="rect">
            <a:avLst/>
          </a:prstGeom>
        </p:spPr>
      </p:pic>
      <p:pic>
        <p:nvPicPr>
          <p:cNvPr id="27" name="Picture 26">
            <a:extLst>
              <a:ext uri="{FF2B5EF4-FFF2-40B4-BE49-F238E27FC236}">
                <a16:creationId xmlns:a16="http://schemas.microsoft.com/office/drawing/2014/main" id="{CF964D89-2453-45A7-8C20-DC80E8F31FE6}"/>
              </a:ext>
            </a:extLst>
          </p:cNvPr>
          <p:cNvPicPr>
            <a:picLocks noChangeAspect="1"/>
          </p:cNvPicPr>
          <p:nvPr/>
        </p:nvPicPr>
        <p:blipFill>
          <a:blip r:embed="rId7"/>
          <a:stretch>
            <a:fillRect/>
          </a:stretch>
        </p:blipFill>
        <p:spPr>
          <a:xfrm>
            <a:off x="5765800" y="4770455"/>
            <a:ext cx="2514810" cy="530028"/>
          </a:xfrm>
          <a:prstGeom prst="rect">
            <a:avLst/>
          </a:prstGeom>
        </p:spPr>
      </p:pic>
    </p:spTree>
    <p:extLst>
      <p:ext uri="{BB962C8B-B14F-4D97-AF65-F5344CB8AC3E}">
        <p14:creationId xmlns:p14="http://schemas.microsoft.com/office/powerpoint/2010/main" val="225848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23</a:t>
            </a:fld>
            <a:endParaRPr lang="en-US" spc="-5"/>
          </a:p>
        </p:txBody>
      </p:sp>
      <p:sp>
        <p:nvSpPr>
          <p:cNvPr id="8" name="TextBox 7"/>
          <p:cNvSpPr txBox="1"/>
          <p:nvPr/>
        </p:nvSpPr>
        <p:spPr>
          <a:xfrm>
            <a:off x="407528" y="775588"/>
            <a:ext cx="1080745"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Methods</a:t>
            </a:r>
            <a:endParaRPr lang="en-US" sz="2000" u="sng" dirty="0">
              <a:latin typeface="Times New Roman" panose="02020603050405020304" pitchFamily="18" charset="0"/>
              <a:cs typeface="Times New Roman" panose="02020603050405020304" pitchFamily="18" charset="0"/>
            </a:endParaRPr>
          </a:p>
        </p:txBody>
      </p:sp>
      <p:sp>
        <p:nvSpPr>
          <p:cNvPr id="9" name="Rectangle 8"/>
          <p:cNvSpPr/>
          <p:nvPr/>
        </p:nvSpPr>
        <p:spPr>
          <a:xfrm>
            <a:off x="418897" y="1178449"/>
            <a:ext cx="9309303" cy="369332"/>
          </a:xfrm>
          <a:prstGeom prst="rect">
            <a:avLst/>
          </a:prstGeom>
        </p:spPr>
        <p:txBody>
          <a:bodyPr wrap="square">
            <a:spAutoFit/>
          </a:bodyPr>
          <a:lstStyle/>
          <a:p>
            <a:pPr marL="285750" indent="-285750">
              <a:buFont typeface="Arial" panose="020B0604020202020204" pitchFamily="34" charset="0"/>
              <a:buChar char="•"/>
            </a:pPr>
            <a:r>
              <a:rPr lang="en-US" dirty="0"/>
              <a:t>Proposed </a:t>
            </a:r>
            <a:r>
              <a:rPr lang="en-US" dirty="0" smtClean="0"/>
              <a:t>Two Stage Meta-learning </a:t>
            </a:r>
            <a:r>
              <a:rPr lang="en-US" dirty="0"/>
              <a:t>Framework</a:t>
            </a:r>
          </a:p>
        </p:txBody>
      </p:sp>
      <p:pic>
        <p:nvPicPr>
          <p:cNvPr id="13" name="Picture 12"/>
          <p:cNvPicPr>
            <a:picLocks noChangeAspect="1"/>
          </p:cNvPicPr>
          <p:nvPr/>
        </p:nvPicPr>
        <p:blipFill>
          <a:blip r:embed="rId3"/>
          <a:stretch>
            <a:fillRect/>
          </a:stretch>
        </p:blipFill>
        <p:spPr>
          <a:xfrm>
            <a:off x="1346200" y="1485900"/>
            <a:ext cx="2895600" cy="3945965"/>
          </a:xfrm>
          <a:prstGeom prst="rect">
            <a:avLst/>
          </a:prstGeom>
        </p:spPr>
      </p:pic>
      <p:sp>
        <p:nvSpPr>
          <p:cNvPr id="14" name="Rectangle 13"/>
          <p:cNvSpPr/>
          <p:nvPr/>
        </p:nvSpPr>
        <p:spPr>
          <a:xfrm>
            <a:off x="4319391" y="1666614"/>
            <a:ext cx="5562600" cy="147732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First stage</a:t>
            </a:r>
            <a:r>
              <a:rPr lang="en-US" dirty="0" smtClean="0">
                <a:latin typeface="Times New Roman" panose="02020603050405020304" pitchFamily="18" charset="0"/>
                <a:cs typeface="Times New Roman" panose="02020603050405020304" pitchFamily="18" charset="0"/>
              </a:rPr>
              <a:t>: to decide which machine learning model should be selected based on history data.</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Intuitively</a:t>
            </a:r>
            <a:r>
              <a:rPr lang="en-US" dirty="0">
                <a:latin typeface="Times New Roman" panose="02020603050405020304" pitchFamily="18" charset="0"/>
                <a:cs typeface="Times New Roman" panose="02020603050405020304" pitchFamily="18" charset="0"/>
              </a:rPr>
              <a:t>, the </a:t>
            </a:r>
            <a:r>
              <a:rPr lang="en-US" dirty="0" smtClean="0">
                <a:latin typeface="Times New Roman" panose="02020603050405020304" pitchFamily="18" charset="0"/>
                <a:cs typeface="Times New Roman" panose="02020603050405020304" pitchFamily="18" charset="0"/>
              </a:rPr>
              <a:t>objective function </a:t>
            </a:r>
            <a:r>
              <a:rPr lang="en-US" dirty="0">
                <a:latin typeface="Times New Roman" panose="02020603050405020304" pitchFamily="18" charset="0"/>
                <a:cs typeface="Times New Roman" panose="02020603050405020304" pitchFamily="18" charset="0"/>
              </a:rPr>
              <a:t>or loss function of </a:t>
            </a:r>
            <a:r>
              <a:rPr lang="en-US" dirty="0" smtClean="0">
                <a:latin typeface="Times New Roman" panose="02020603050405020304" pitchFamily="18" charset="0"/>
                <a:cs typeface="Times New Roman" panose="02020603050405020304" pitchFamily="18" charset="0"/>
              </a:rPr>
              <a:t>this stage </a:t>
            </a:r>
            <a:r>
              <a:rPr lang="en-US" dirty="0">
                <a:latin typeface="Times New Roman" panose="02020603050405020304" pitchFamily="18" charset="0"/>
                <a:cs typeface="Times New Roman" panose="02020603050405020304" pitchFamily="18" charset="0"/>
              </a:rPr>
              <a:t>can be written as</a:t>
            </a:r>
          </a:p>
        </p:txBody>
      </p:sp>
      <p:pic>
        <p:nvPicPr>
          <p:cNvPr id="15" name="Picture 14"/>
          <p:cNvPicPr>
            <a:picLocks noChangeAspect="1"/>
          </p:cNvPicPr>
          <p:nvPr/>
        </p:nvPicPr>
        <p:blipFill>
          <a:blip r:embed="rId4"/>
          <a:stretch>
            <a:fillRect/>
          </a:stretch>
        </p:blipFill>
        <p:spPr>
          <a:xfrm>
            <a:off x="4926805" y="3828598"/>
            <a:ext cx="3313396" cy="1369312"/>
          </a:xfrm>
          <a:prstGeom prst="rect">
            <a:avLst/>
          </a:prstGeom>
        </p:spPr>
      </p:pic>
      <p:cxnSp>
        <p:nvCxnSpPr>
          <p:cNvPr id="16" name="Straight Connector 15"/>
          <p:cNvCxnSpPr/>
          <p:nvPr/>
        </p:nvCxnSpPr>
        <p:spPr>
          <a:xfrm>
            <a:off x="5971391" y="5197910"/>
            <a:ext cx="2210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87589" y="4874185"/>
            <a:ext cx="1116011" cy="338554"/>
          </a:xfrm>
          <a:prstGeom prst="rect">
            <a:avLst/>
          </a:prstGeom>
          <a:noFill/>
          <a:ln w="19050">
            <a:solidFill>
              <a:schemeClr val="accent1"/>
            </a:solidFill>
          </a:ln>
        </p:spPr>
        <p:txBody>
          <a:bodyPr wrap="none" rtlCol="0">
            <a:spAutoFit/>
          </a:bodyPr>
          <a:lstStyle/>
          <a:p>
            <a:r>
              <a:rPr lang="en-US" sz="1600" dirty="0" smtClean="0">
                <a:latin typeface="Times New Roman" panose="02020603050405020304" pitchFamily="18" charset="0"/>
                <a:cs typeface="Times New Roman" panose="02020603050405020304" pitchFamily="18" charset="0"/>
              </a:rPr>
              <a:t>Feature Set</a:t>
            </a:r>
            <a:endParaRPr lang="en-US" sz="1600" dirty="0">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6237348" y="4737362"/>
            <a:ext cx="22106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07000" y="4425770"/>
            <a:ext cx="1035861" cy="338554"/>
          </a:xfrm>
          <a:prstGeom prst="rect">
            <a:avLst/>
          </a:prstGeom>
          <a:noFill/>
          <a:ln w="19050">
            <a:solidFill>
              <a:schemeClr val="accent6"/>
            </a:solidFill>
          </a:ln>
        </p:spPr>
        <p:txBody>
          <a:bodyPr wrap="none" rtlCol="0">
            <a:spAutoFit/>
          </a:bodyPr>
          <a:lstStyle/>
          <a:p>
            <a:r>
              <a:rPr lang="en-US" sz="1600" dirty="0" smtClean="0">
                <a:latin typeface="Times New Roman" panose="02020603050405020304" pitchFamily="18" charset="0"/>
                <a:cs typeface="Times New Roman" panose="02020603050405020304" pitchFamily="18" charset="0"/>
              </a:rPr>
              <a:t>Model Set</a:t>
            </a:r>
            <a:endParaRPr lang="en-US" sz="1600"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V="1">
            <a:off x="6803126" y="4194694"/>
            <a:ext cx="595131" cy="173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74780" y="3451260"/>
            <a:ext cx="1840568" cy="338554"/>
          </a:xfrm>
          <a:prstGeom prst="rect">
            <a:avLst/>
          </a:prstGeom>
          <a:noFill/>
          <a:ln w="19050">
            <a:solidFill>
              <a:schemeClr val="accent3"/>
            </a:solidFill>
          </a:ln>
        </p:spPr>
        <p:txBody>
          <a:bodyPr wrap="none" rtlCol="0">
            <a:spAutoFit/>
          </a:bodyPr>
          <a:lstStyle/>
          <a:p>
            <a:r>
              <a:rPr lang="en-US" sz="1600" dirty="0" smtClean="0">
                <a:latin typeface="Times New Roman" panose="02020603050405020304" pitchFamily="18" charset="0"/>
                <a:cs typeface="Times New Roman" panose="02020603050405020304" pitchFamily="18" charset="0"/>
              </a:rPr>
              <a:t>The Selected Model</a:t>
            </a:r>
            <a:endParaRPr lang="en-US" sz="1600" dirty="0">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7616288" y="4194694"/>
            <a:ext cx="35493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40201" y="3860202"/>
            <a:ext cx="1617751" cy="338554"/>
          </a:xfrm>
          <a:prstGeom prst="rect">
            <a:avLst/>
          </a:prstGeom>
          <a:noFill/>
          <a:ln w="19050">
            <a:solidFill>
              <a:srgbClr val="7030A0"/>
            </a:solidFill>
          </a:ln>
        </p:spPr>
        <p:txBody>
          <a:bodyPr wrap="none" rtlCol="0">
            <a:spAutoFit/>
          </a:bodyPr>
          <a:lstStyle/>
          <a:p>
            <a:r>
              <a:rPr lang="en-US" sz="1600" dirty="0" smtClean="0">
                <a:latin typeface="Times New Roman" panose="02020603050405020304" pitchFamily="18" charset="0"/>
                <a:cs typeface="Times New Roman" panose="02020603050405020304" pitchFamily="18" charset="0"/>
              </a:rPr>
              <a:t>Suggested Model</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524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24</a:t>
            </a:fld>
            <a:endParaRPr lang="en-US" spc="-5"/>
          </a:p>
        </p:txBody>
      </p:sp>
      <p:sp>
        <p:nvSpPr>
          <p:cNvPr id="8" name="TextBox 7"/>
          <p:cNvSpPr txBox="1"/>
          <p:nvPr/>
        </p:nvSpPr>
        <p:spPr>
          <a:xfrm>
            <a:off x="407528" y="775588"/>
            <a:ext cx="1080745" cy="400110"/>
          </a:xfrm>
          <a:prstGeom prst="rect">
            <a:avLst/>
          </a:prstGeom>
          <a:noFill/>
        </p:spPr>
        <p:txBody>
          <a:bodyPr wrap="none" rtlCol="0">
            <a:spAutoFit/>
          </a:bodyPr>
          <a:lstStyle/>
          <a:p>
            <a:r>
              <a:rPr lang="en-US" sz="2000" u="sng" dirty="0" smtClean="0">
                <a:latin typeface="Times New Roman" panose="02020603050405020304" pitchFamily="18" charset="0"/>
                <a:cs typeface="Times New Roman" panose="02020603050405020304" pitchFamily="18" charset="0"/>
              </a:rPr>
              <a:t>Methods</a:t>
            </a:r>
            <a:endParaRPr lang="en-US" sz="2000" u="sng" dirty="0">
              <a:latin typeface="Times New Roman" panose="02020603050405020304" pitchFamily="18" charset="0"/>
              <a:cs typeface="Times New Roman" panose="02020603050405020304" pitchFamily="18" charset="0"/>
            </a:endParaRPr>
          </a:p>
        </p:txBody>
      </p:sp>
      <p:sp>
        <p:nvSpPr>
          <p:cNvPr id="9" name="Rectangle 8"/>
          <p:cNvSpPr/>
          <p:nvPr/>
        </p:nvSpPr>
        <p:spPr>
          <a:xfrm>
            <a:off x="418897" y="1178449"/>
            <a:ext cx="9309303" cy="369332"/>
          </a:xfrm>
          <a:prstGeom prst="rect">
            <a:avLst/>
          </a:prstGeom>
        </p:spPr>
        <p:txBody>
          <a:bodyPr wrap="square">
            <a:spAutoFit/>
          </a:bodyPr>
          <a:lstStyle/>
          <a:p>
            <a:pPr marL="285750" indent="-285750">
              <a:buFont typeface="Arial" panose="020B0604020202020204" pitchFamily="34" charset="0"/>
              <a:buChar char="•"/>
            </a:pPr>
            <a:r>
              <a:rPr lang="en-US" dirty="0"/>
              <a:t>Proposed </a:t>
            </a:r>
            <a:r>
              <a:rPr lang="en-US" dirty="0" smtClean="0"/>
              <a:t>Two Stage Meta-learning </a:t>
            </a:r>
            <a:r>
              <a:rPr lang="en-US" dirty="0"/>
              <a:t>Framework</a:t>
            </a:r>
          </a:p>
        </p:txBody>
      </p:sp>
      <p:pic>
        <p:nvPicPr>
          <p:cNvPr id="13" name="Picture 12"/>
          <p:cNvPicPr>
            <a:picLocks noChangeAspect="1"/>
          </p:cNvPicPr>
          <p:nvPr/>
        </p:nvPicPr>
        <p:blipFill>
          <a:blip r:embed="rId3"/>
          <a:stretch>
            <a:fillRect/>
          </a:stretch>
        </p:blipFill>
        <p:spPr>
          <a:xfrm>
            <a:off x="1346200" y="1485900"/>
            <a:ext cx="2895600" cy="3945965"/>
          </a:xfrm>
          <a:prstGeom prst="rect">
            <a:avLst/>
          </a:prstGeom>
        </p:spPr>
      </p:pic>
      <p:sp>
        <p:nvSpPr>
          <p:cNvPr id="14" name="Rectangle 13"/>
          <p:cNvSpPr/>
          <p:nvPr/>
        </p:nvSpPr>
        <p:spPr>
          <a:xfrm>
            <a:off x="4319391" y="1666614"/>
            <a:ext cx="5562600"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Second stage: to </a:t>
            </a:r>
            <a:r>
              <a:rPr lang="en-US" dirty="0" smtClean="0">
                <a:latin typeface="Times New Roman" panose="02020603050405020304" pitchFamily="18" charset="0"/>
                <a:cs typeface="Times New Roman" panose="02020603050405020304" pitchFamily="18" charset="0"/>
              </a:rPr>
              <a:t>use the obtained </a:t>
            </a:r>
            <a:r>
              <a:rPr lang="en-US" dirty="0">
                <a:latin typeface="Times New Roman" panose="02020603050405020304" pitchFamily="18" charset="0"/>
                <a:cs typeface="Times New Roman" panose="02020603050405020304" pitchFamily="18" charset="0"/>
              </a:rPr>
              <a:t>algorithm </a:t>
            </a: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predict the edge resource consumption.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this stage, what needs to be done is to optimize the parameters of so as to fit the new dataset. T</a:t>
            </a:r>
            <a:r>
              <a:rPr lang="en-US" dirty="0" smtClean="0">
                <a:latin typeface="Times New Roman" panose="02020603050405020304" pitchFamily="18" charset="0"/>
                <a:cs typeface="Times New Roman" panose="02020603050405020304" pitchFamily="18" charset="0"/>
              </a:rPr>
              <a:t>he </a:t>
            </a:r>
            <a:r>
              <a:rPr lang="en-US" dirty="0">
                <a:latin typeface="Times New Roman" panose="02020603050405020304" pitchFamily="18" charset="0"/>
                <a:cs typeface="Times New Roman" panose="02020603050405020304" pitchFamily="18" charset="0"/>
              </a:rPr>
              <a:t>objective function can be defined as</a:t>
            </a:r>
          </a:p>
        </p:txBody>
      </p:sp>
      <p:pic>
        <p:nvPicPr>
          <p:cNvPr id="21" name="Picture 20"/>
          <p:cNvPicPr>
            <a:picLocks noChangeAspect="1"/>
          </p:cNvPicPr>
          <p:nvPr/>
        </p:nvPicPr>
        <p:blipFill>
          <a:blip r:embed="rId4"/>
          <a:stretch>
            <a:fillRect/>
          </a:stretch>
        </p:blipFill>
        <p:spPr>
          <a:xfrm>
            <a:off x="4241800" y="3849745"/>
            <a:ext cx="4812016" cy="867882"/>
          </a:xfrm>
          <a:prstGeom prst="rect">
            <a:avLst/>
          </a:prstGeom>
        </p:spPr>
      </p:pic>
      <p:cxnSp>
        <p:nvCxnSpPr>
          <p:cNvPr id="22" name="Straight Connector 21"/>
          <p:cNvCxnSpPr/>
          <p:nvPr/>
        </p:nvCxnSpPr>
        <p:spPr>
          <a:xfrm>
            <a:off x="8512933" y="4377261"/>
            <a:ext cx="35493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26549" y="4535446"/>
            <a:ext cx="1252266" cy="338554"/>
          </a:xfrm>
          <a:prstGeom prst="rect">
            <a:avLst/>
          </a:prstGeom>
          <a:noFill/>
          <a:ln w="19050">
            <a:solidFill>
              <a:srgbClr val="7030A0"/>
            </a:solidFill>
          </a:ln>
        </p:spPr>
        <p:txBody>
          <a:bodyPr wrap="none" rtlCol="0">
            <a:spAutoFit/>
          </a:bodyPr>
          <a:lstStyle/>
          <a:p>
            <a:r>
              <a:rPr lang="en-US" sz="1600" dirty="0" smtClean="0">
                <a:latin typeface="Times New Roman" panose="02020603050405020304" pitchFamily="18" charset="0"/>
                <a:cs typeface="Times New Roman" panose="02020603050405020304" pitchFamily="18" charset="0"/>
              </a:rPr>
              <a:t>Ground truth</a:t>
            </a:r>
            <a:endParaRPr lang="en-US" sz="1600" dirty="0">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7993446" y="4385927"/>
            <a:ext cx="31377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64132" y="4698811"/>
            <a:ext cx="1200885" cy="338554"/>
          </a:xfrm>
          <a:prstGeom prst="rect">
            <a:avLst/>
          </a:prstGeom>
          <a:noFill/>
          <a:ln w="19050">
            <a:solidFill>
              <a:schemeClr val="accent3"/>
            </a:solidFill>
          </a:ln>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Input Data</a:t>
            </a:r>
            <a:endParaRPr lang="en-US" sz="1600"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7716798" y="4393387"/>
            <a:ext cx="22106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042307" y="3630722"/>
            <a:ext cx="1608133" cy="338554"/>
          </a:xfrm>
          <a:prstGeom prst="rect">
            <a:avLst/>
          </a:prstGeom>
          <a:noFill/>
          <a:ln w="19050">
            <a:solidFill>
              <a:schemeClr val="accent6"/>
            </a:solidFill>
          </a:ln>
        </p:spPr>
        <p:txBody>
          <a:bodyPr wrap="none" rtlCol="0">
            <a:spAutoFit/>
          </a:bodyPr>
          <a:lstStyle/>
          <a:p>
            <a:r>
              <a:rPr lang="en-US" sz="1600" dirty="0" smtClean="0">
                <a:latin typeface="Times New Roman" panose="02020603050405020304" pitchFamily="18" charset="0"/>
                <a:cs typeface="Times New Roman" panose="02020603050405020304" pitchFamily="18" charset="0"/>
              </a:rPr>
              <a:t>Model Parameter</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132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25</a:t>
            </a:fld>
            <a:endParaRPr lang="en-US" spc="-5"/>
          </a:p>
        </p:txBody>
      </p:sp>
      <p:sp>
        <p:nvSpPr>
          <p:cNvPr id="8" name="TextBox 7"/>
          <p:cNvSpPr txBox="1"/>
          <p:nvPr/>
        </p:nvSpPr>
        <p:spPr>
          <a:xfrm>
            <a:off x="407528" y="775588"/>
            <a:ext cx="2101409" cy="400110"/>
          </a:xfrm>
          <a:prstGeom prst="rect">
            <a:avLst/>
          </a:prstGeom>
          <a:noFill/>
        </p:spPr>
        <p:txBody>
          <a:bodyPr wrap="none" rtlCol="0">
            <a:spAutoFit/>
          </a:bodyPr>
          <a:lstStyle/>
          <a:p>
            <a:r>
              <a:rPr lang="en-US" sz="2000" u="sng" dirty="0"/>
              <a:t>Simulation Results</a:t>
            </a:r>
          </a:p>
        </p:txBody>
      </p:sp>
      <p:sp>
        <p:nvSpPr>
          <p:cNvPr id="9" name="Rectangle 8"/>
          <p:cNvSpPr/>
          <p:nvPr/>
        </p:nvSpPr>
        <p:spPr>
          <a:xfrm>
            <a:off x="427066" y="1105231"/>
            <a:ext cx="9309303" cy="861774"/>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Data Generation</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We build up the 3D model of real-world Manhattan area as the geographical background in Unity and choose four different road maps to simulate traffic </a:t>
            </a:r>
            <a:r>
              <a:rPr lang="en-US" sz="1600" dirty="0" smtClean="0">
                <a:latin typeface="Times New Roman" panose="02020603050405020304" pitchFamily="18" charset="0"/>
                <a:cs typeface="Times New Roman" panose="02020603050405020304" pitchFamily="18" charset="0"/>
              </a:rPr>
              <a:t>flow.</a:t>
            </a:r>
            <a:endParaRPr lang="en-US" sz="16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3"/>
          <a:srcRect b="6463"/>
          <a:stretch/>
        </p:blipFill>
        <p:spPr>
          <a:xfrm>
            <a:off x="2345358" y="2194665"/>
            <a:ext cx="5716223" cy="3177435"/>
          </a:xfrm>
          <a:prstGeom prst="rect">
            <a:avLst/>
          </a:prstGeom>
        </p:spPr>
      </p:pic>
    </p:spTree>
    <p:extLst>
      <p:ext uri="{BB962C8B-B14F-4D97-AF65-F5344CB8AC3E}">
        <p14:creationId xmlns:p14="http://schemas.microsoft.com/office/powerpoint/2010/main" val="2107999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26</a:t>
            </a:fld>
            <a:endParaRPr lang="en-US" spc="-5"/>
          </a:p>
        </p:txBody>
      </p:sp>
      <p:sp>
        <p:nvSpPr>
          <p:cNvPr id="8" name="TextBox 7"/>
          <p:cNvSpPr txBox="1"/>
          <p:nvPr/>
        </p:nvSpPr>
        <p:spPr>
          <a:xfrm>
            <a:off x="407528" y="775588"/>
            <a:ext cx="2101409" cy="400110"/>
          </a:xfrm>
          <a:prstGeom prst="rect">
            <a:avLst/>
          </a:prstGeom>
          <a:noFill/>
        </p:spPr>
        <p:txBody>
          <a:bodyPr wrap="none" rtlCol="0">
            <a:spAutoFit/>
          </a:bodyPr>
          <a:lstStyle/>
          <a:p>
            <a:r>
              <a:rPr lang="en-US" sz="2000" u="sng" dirty="0"/>
              <a:t>Simulation Results</a:t>
            </a:r>
          </a:p>
        </p:txBody>
      </p:sp>
      <p:sp>
        <p:nvSpPr>
          <p:cNvPr id="9" name="Rectangle 8"/>
          <p:cNvSpPr/>
          <p:nvPr/>
        </p:nvSpPr>
        <p:spPr>
          <a:xfrm>
            <a:off x="427066" y="1105231"/>
            <a:ext cx="9309303" cy="369332"/>
          </a:xfrm>
          <a:prstGeom prst="rect">
            <a:avLst/>
          </a:prstGeom>
        </p:spPr>
        <p:txBody>
          <a:bodyPr wrap="square">
            <a:spAutoFit/>
          </a:bodyPr>
          <a:lstStyle/>
          <a:p>
            <a:pPr marL="285750" indent="-285750">
              <a:buFont typeface="Arial" panose="020B0604020202020204" pitchFamily="34" charset="0"/>
              <a:buChar char="•"/>
            </a:pPr>
            <a:r>
              <a:rPr lang="en-US" dirty="0"/>
              <a:t>Simulation </a:t>
            </a:r>
            <a:r>
              <a:rPr lang="en-US" dirty="0" smtClean="0"/>
              <a:t>Scenario</a:t>
            </a:r>
            <a:endParaRPr lang="en-US" dirty="0"/>
          </a:p>
        </p:txBody>
      </p:sp>
      <p:pic>
        <p:nvPicPr>
          <p:cNvPr id="10" name="aiEpy1eV7pw"/>
          <p:cNvPicPr>
            <a:picLocks noRot="1" noChangeAspect="1"/>
          </p:cNvPicPr>
          <p:nvPr>
            <a:videoFile r:link="rId1"/>
          </p:nvPr>
        </p:nvPicPr>
        <p:blipFill>
          <a:blip r:embed="rId4"/>
          <a:stretch>
            <a:fillRect/>
          </a:stretch>
        </p:blipFill>
        <p:spPr>
          <a:xfrm>
            <a:off x="1597252" y="1471149"/>
            <a:ext cx="6966197" cy="3918486"/>
          </a:xfrm>
          <a:prstGeom prst="rect">
            <a:avLst/>
          </a:prstGeom>
        </p:spPr>
      </p:pic>
    </p:spTree>
    <p:extLst>
      <p:ext uri="{BB962C8B-B14F-4D97-AF65-F5344CB8AC3E}">
        <p14:creationId xmlns:p14="http://schemas.microsoft.com/office/powerpoint/2010/main" val="2288275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8330072" cy="369332"/>
          </a:xfrm>
        </p:spPr>
        <p:txBody>
          <a:bodyPr/>
          <a:lstStyle/>
          <a:p>
            <a:r>
              <a:rPr lang="en-US" sz="2400" dirty="0"/>
              <a:t>Edge Resource Prediction </a:t>
            </a:r>
            <a:r>
              <a:rPr lang="en-US" sz="2400" dirty="0" smtClean="0"/>
              <a:t>in Vehicular Networks</a:t>
            </a:r>
            <a:endParaRPr lang="en-US" sz="2400"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27</a:t>
            </a:fld>
            <a:endParaRPr lang="en-US" spc="-5"/>
          </a:p>
        </p:txBody>
      </p:sp>
      <p:sp>
        <p:nvSpPr>
          <p:cNvPr id="8" name="TextBox 7"/>
          <p:cNvSpPr txBox="1"/>
          <p:nvPr/>
        </p:nvSpPr>
        <p:spPr>
          <a:xfrm>
            <a:off x="407528" y="775588"/>
            <a:ext cx="2101409" cy="400110"/>
          </a:xfrm>
          <a:prstGeom prst="rect">
            <a:avLst/>
          </a:prstGeom>
          <a:noFill/>
        </p:spPr>
        <p:txBody>
          <a:bodyPr wrap="none" rtlCol="0">
            <a:spAutoFit/>
          </a:bodyPr>
          <a:lstStyle/>
          <a:p>
            <a:r>
              <a:rPr lang="en-US" sz="2000" u="sng" dirty="0"/>
              <a:t>Simulation Results</a:t>
            </a:r>
          </a:p>
        </p:txBody>
      </p:sp>
      <p:sp>
        <p:nvSpPr>
          <p:cNvPr id="9" name="Rectangle 8"/>
          <p:cNvSpPr/>
          <p:nvPr/>
        </p:nvSpPr>
        <p:spPr>
          <a:xfrm>
            <a:off x="427066" y="1105231"/>
            <a:ext cx="9309303" cy="2308324"/>
          </a:xfrm>
          <a:prstGeom prst="rect">
            <a:avLst/>
          </a:prstGeom>
        </p:spPr>
        <p:txBody>
          <a:bodyPr wrap="square">
            <a:spAutoFit/>
          </a:bodyPr>
          <a:lstStyle/>
          <a:p>
            <a:pPr marL="285750" indent="-285750">
              <a:buFont typeface="Arial" panose="020B0604020202020204" pitchFamily="34" charset="0"/>
              <a:buChar char="•"/>
            </a:pPr>
            <a:r>
              <a:rPr lang="en-US" dirty="0"/>
              <a:t>Evaluation Metrics: root mean square error (RMSE), mean absolute percentage (MAP), and mean GEH (MGEH)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Obviously, we can find that our proposed method always achieves the best evaluation scores among all the roadmaps.</a:t>
            </a:r>
          </a:p>
          <a:p>
            <a:pPr marL="285750" indent="-285750">
              <a:buFont typeface="Arial" panose="020B0604020202020204" pitchFamily="34" charset="0"/>
              <a:buChar char="•"/>
            </a:pPr>
            <a:endParaRPr lang="en-US" dirty="0"/>
          </a:p>
        </p:txBody>
      </p:sp>
      <p:pic>
        <p:nvPicPr>
          <p:cNvPr id="10" name="Picture 9"/>
          <p:cNvPicPr>
            <a:picLocks noChangeAspect="1"/>
          </p:cNvPicPr>
          <p:nvPr/>
        </p:nvPicPr>
        <p:blipFill>
          <a:blip r:embed="rId3"/>
          <a:stretch>
            <a:fillRect/>
          </a:stretch>
        </p:blipFill>
        <p:spPr>
          <a:xfrm>
            <a:off x="847614" y="1790700"/>
            <a:ext cx="2133600" cy="520390"/>
          </a:xfrm>
          <a:prstGeom prst="rect">
            <a:avLst/>
          </a:prstGeom>
        </p:spPr>
      </p:pic>
      <p:pic>
        <p:nvPicPr>
          <p:cNvPr id="11" name="Picture 10"/>
          <p:cNvPicPr>
            <a:picLocks noChangeAspect="1"/>
          </p:cNvPicPr>
          <p:nvPr/>
        </p:nvPicPr>
        <p:blipFill>
          <a:blip r:embed="rId4"/>
          <a:stretch>
            <a:fillRect/>
          </a:stretch>
        </p:blipFill>
        <p:spPr>
          <a:xfrm>
            <a:off x="3860800" y="1790700"/>
            <a:ext cx="1939961" cy="620788"/>
          </a:xfrm>
          <a:prstGeom prst="rect">
            <a:avLst/>
          </a:prstGeom>
        </p:spPr>
      </p:pic>
      <p:pic>
        <p:nvPicPr>
          <p:cNvPr id="12" name="Picture 11"/>
          <p:cNvPicPr>
            <a:picLocks noChangeAspect="1"/>
          </p:cNvPicPr>
          <p:nvPr/>
        </p:nvPicPr>
        <p:blipFill>
          <a:blip r:embed="rId5"/>
          <a:stretch>
            <a:fillRect/>
          </a:stretch>
        </p:blipFill>
        <p:spPr>
          <a:xfrm>
            <a:off x="6664716" y="1790700"/>
            <a:ext cx="2452656" cy="690640"/>
          </a:xfrm>
          <a:prstGeom prst="rect">
            <a:avLst/>
          </a:prstGeom>
        </p:spPr>
      </p:pic>
      <p:pic>
        <p:nvPicPr>
          <p:cNvPr id="13" name="Picture 12"/>
          <p:cNvPicPr>
            <a:picLocks noChangeAspect="1"/>
          </p:cNvPicPr>
          <p:nvPr/>
        </p:nvPicPr>
        <p:blipFill>
          <a:blip r:embed="rId6"/>
          <a:stretch>
            <a:fillRect/>
          </a:stretch>
        </p:blipFill>
        <p:spPr>
          <a:xfrm>
            <a:off x="719367" y="3116350"/>
            <a:ext cx="8968205" cy="2286186"/>
          </a:xfrm>
          <a:prstGeom prst="rect">
            <a:avLst/>
          </a:prstGeom>
        </p:spPr>
      </p:pic>
      <p:sp>
        <p:nvSpPr>
          <p:cNvPr id="14" name="Rectangle 13"/>
          <p:cNvSpPr/>
          <p:nvPr/>
        </p:nvSpPr>
        <p:spPr>
          <a:xfrm>
            <a:off x="126059" y="4001611"/>
            <a:ext cx="9924543" cy="255389"/>
          </a:xfrm>
          <a:prstGeom prst="rect">
            <a:avLst/>
          </a:prstGeom>
          <a:noFill/>
          <a:ln w="127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336800" y="2171700"/>
            <a:ext cx="22106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98860" y="2242285"/>
            <a:ext cx="861235" cy="276999"/>
          </a:xfrm>
          <a:prstGeom prst="rect">
            <a:avLst/>
          </a:prstGeom>
          <a:noFill/>
          <a:ln w="19050">
            <a:solidFill>
              <a:schemeClr val="accent6"/>
            </a:solidFill>
          </a:ln>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Prediction</a:t>
            </a:r>
            <a:endParaRPr lang="en-US" sz="1200" dirty="0">
              <a:latin typeface="Times New Roman" panose="02020603050405020304" pitchFamily="18" charset="0"/>
              <a:cs typeface="Times New Roman" panose="02020603050405020304" pitchFamily="18" charset="0"/>
            </a:endParaRPr>
          </a:p>
        </p:txBody>
      </p:sp>
      <p:cxnSp>
        <p:nvCxnSpPr>
          <p:cNvPr id="17" name="Straight Connector 16"/>
          <p:cNvCxnSpPr/>
          <p:nvPr/>
        </p:nvCxnSpPr>
        <p:spPr>
          <a:xfrm>
            <a:off x="2696688" y="2171700"/>
            <a:ext cx="22106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17752" y="2242285"/>
            <a:ext cx="1064167" cy="276999"/>
          </a:xfrm>
          <a:prstGeom prst="rect">
            <a:avLst/>
          </a:prstGeom>
          <a:noFill/>
          <a:ln w="19050">
            <a:solidFill>
              <a:schemeClr val="accent3"/>
            </a:solidFill>
          </a:ln>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Ground Truth</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953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4851400" cy="443070"/>
          </a:xfrm>
          <a:prstGeom prst="rect">
            <a:avLst/>
          </a:prstGeom>
        </p:spPr>
        <p:txBody>
          <a:bodyPr vert="horz" wrap="square" lIns="0" tIns="12065" rIns="0" bIns="0" rtlCol="0">
            <a:spAutoFit/>
          </a:bodyPr>
          <a:lstStyle/>
          <a:p>
            <a:pPr marL="12700">
              <a:spcBef>
                <a:spcPts val="95"/>
              </a:spcBef>
            </a:pPr>
            <a:r>
              <a:rPr lang="en-US" spc="-15" dirty="0"/>
              <a:t>Outline</a:t>
            </a:r>
            <a:endParaRPr spc="-5" dirty="0"/>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28</a:t>
            </a:fld>
            <a:endParaRPr lang="en-US" spc="-5"/>
          </a:p>
        </p:txBody>
      </p:sp>
      <p:sp>
        <p:nvSpPr>
          <p:cNvPr id="10" name="object 13">
            <a:extLst>
              <a:ext uri="{FF2B5EF4-FFF2-40B4-BE49-F238E27FC236}">
                <a16:creationId xmlns:a16="http://schemas.microsoft.com/office/drawing/2014/main" id="{85F7B355-81C3-4C2A-9D33-C079BF5BFDF2}"/>
              </a:ext>
            </a:extLst>
          </p:cNvPr>
          <p:cNvSpPr txBox="1"/>
          <p:nvPr/>
        </p:nvSpPr>
        <p:spPr>
          <a:xfrm>
            <a:off x="352480" y="872907"/>
            <a:ext cx="9296400" cy="3493264"/>
          </a:xfrm>
          <a:prstGeom prst="rect">
            <a:avLst/>
          </a:prstGeom>
        </p:spPr>
        <p:txBody>
          <a:bodyPr vert="horz" wrap="square" lIns="0" tIns="76200" rIns="0" bIns="0" rtlCol="0">
            <a:spAutoFit/>
          </a:bodyPr>
          <a:lstStyle/>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Introduction</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solidFill>
                  <a:schemeClr val="bg1">
                    <a:lumMod val="50000"/>
                  </a:schemeClr>
                </a:solidFill>
                <a:latin typeface="Gill Sans MT"/>
                <a:cs typeface="Gill Sans MT"/>
              </a:rPr>
              <a:t>Machine Learning </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solidFill>
                  <a:schemeClr val="bg1">
                    <a:lumMod val="50000"/>
                  </a:schemeClr>
                </a:solidFill>
                <a:latin typeface="Gill Sans MT"/>
                <a:cs typeface="Gill Sans MT"/>
              </a:rPr>
              <a:t>Multi-access Edge Computing</a:t>
            </a:r>
          </a:p>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Work I: Edge Resource Prediction in Vehicular Networks</a:t>
            </a:r>
          </a:p>
          <a:p>
            <a:pPr marL="355596" indent="-342896">
              <a:spcBef>
                <a:spcPts val="600"/>
              </a:spcBef>
              <a:buClr>
                <a:srgbClr val="005F85"/>
              </a:buClr>
              <a:buSzPct val="80000"/>
              <a:buFont typeface="Wingdings"/>
              <a:buChar char=""/>
              <a:tabLst>
                <a:tab pos="354962" algn="l"/>
                <a:tab pos="355596" algn="l"/>
              </a:tabLst>
            </a:pPr>
            <a:r>
              <a:rPr lang="en-US" sz="2400" b="1" dirty="0">
                <a:latin typeface="Gill Sans MT"/>
                <a:cs typeface="Gill Sans MT"/>
              </a:rPr>
              <a:t>Work II: Low-Latency High Definition Map Updating Mechanism</a:t>
            </a:r>
          </a:p>
          <a:p>
            <a:pPr marL="355596" indent="-342896">
              <a:spcBef>
                <a:spcPts val="600"/>
              </a:spcBef>
              <a:buClr>
                <a:srgbClr val="005F85"/>
              </a:buClr>
              <a:buSzPct val="80000"/>
              <a:buFont typeface="Wingdings"/>
              <a:buChar char=""/>
              <a:tabLst>
                <a:tab pos="354962" algn="l"/>
                <a:tab pos="355596" algn="l"/>
              </a:tabLst>
            </a:pPr>
            <a:r>
              <a:rPr lang="en-US" sz="2400" dirty="0" smtClean="0">
                <a:solidFill>
                  <a:schemeClr val="bg1">
                    <a:lumMod val="50000"/>
                  </a:schemeClr>
                </a:solidFill>
                <a:latin typeface="Gill Sans MT"/>
                <a:cs typeface="Gill Sans MT"/>
              </a:rPr>
              <a:t>Work II</a:t>
            </a:r>
            <a:r>
              <a:rPr lang="en-US" sz="2400" dirty="0">
                <a:solidFill>
                  <a:schemeClr val="bg1">
                    <a:lumMod val="50000"/>
                  </a:schemeClr>
                </a:solidFill>
                <a:latin typeface="Gill Sans MT"/>
                <a:cs typeface="Gill Sans MT"/>
              </a:rPr>
              <a:t>: Mechanism Design for MEC Assisted Federated </a:t>
            </a:r>
            <a:r>
              <a:rPr lang="en-US" sz="2400" dirty="0" smtClean="0">
                <a:solidFill>
                  <a:schemeClr val="bg1">
                    <a:lumMod val="50000"/>
                  </a:schemeClr>
                </a:solidFill>
                <a:latin typeface="Gill Sans MT"/>
                <a:cs typeface="Gill Sans MT"/>
              </a:rPr>
              <a:t>Learning</a:t>
            </a:r>
          </a:p>
          <a:p>
            <a:pPr marL="355596" indent="-342896">
              <a:spcBef>
                <a:spcPts val="600"/>
              </a:spcBef>
              <a:buClr>
                <a:srgbClr val="005F85"/>
              </a:buClr>
              <a:buSzPct val="80000"/>
              <a:buFont typeface="Wingdings"/>
              <a:buChar char=""/>
              <a:tabLst>
                <a:tab pos="354962" algn="l"/>
                <a:tab pos="355596" algn="l"/>
              </a:tabLst>
            </a:pPr>
            <a:r>
              <a:rPr lang="en-US" sz="2400" dirty="0" smtClean="0">
                <a:solidFill>
                  <a:schemeClr val="bg1">
                    <a:lumMod val="50000"/>
                  </a:schemeClr>
                </a:solidFill>
                <a:latin typeface="Gill Sans MT"/>
                <a:cs typeface="Gill Sans MT"/>
              </a:rPr>
              <a:t>Conclusion</a:t>
            </a:r>
            <a:endParaRPr lang="en-US" sz="2400" dirty="0">
              <a:solidFill>
                <a:schemeClr val="bg1">
                  <a:lumMod val="50000"/>
                </a:schemeClr>
              </a:solidFill>
              <a:latin typeface="Gill Sans MT"/>
              <a:cs typeface="Gill Sans MT"/>
            </a:endParaRPr>
          </a:p>
        </p:txBody>
      </p:sp>
    </p:spTree>
    <p:extLst>
      <p:ext uri="{BB962C8B-B14F-4D97-AF65-F5344CB8AC3E}">
        <p14:creationId xmlns:p14="http://schemas.microsoft.com/office/powerpoint/2010/main" val="10579458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smtClean="0"/>
              <a:t>Low-Latency HD Map Updating Mechanism</a:t>
            </a:r>
            <a:endParaRPr lang="en-US"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29</a:t>
            </a:fld>
            <a:endParaRPr lang="en-US" spc="-5"/>
          </a:p>
        </p:txBody>
      </p:sp>
      <p:sp>
        <p:nvSpPr>
          <p:cNvPr id="6" name="TextBox 5"/>
          <p:cNvSpPr txBox="1"/>
          <p:nvPr/>
        </p:nvSpPr>
        <p:spPr>
          <a:xfrm>
            <a:off x="407528" y="800100"/>
            <a:ext cx="3853171" cy="461665"/>
          </a:xfrm>
          <a:prstGeom prst="rect">
            <a:avLst/>
          </a:prstGeom>
          <a:noFill/>
        </p:spPr>
        <p:txBody>
          <a:bodyPr wrap="none" rtlCol="0">
            <a:spAutoFit/>
          </a:bodyPr>
          <a:lstStyle/>
          <a:p>
            <a:r>
              <a:rPr lang="en-US" sz="2400" u="sng" dirty="0" smtClean="0"/>
              <a:t>What is High Definition Map?</a:t>
            </a:r>
            <a:endParaRPr lang="en-US" sz="2400" u="sng" dirty="0"/>
          </a:p>
        </p:txBody>
      </p:sp>
      <p:sp>
        <p:nvSpPr>
          <p:cNvPr id="7" name="Rectangle 6"/>
          <p:cNvSpPr/>
          <p:nvPr/>
        </p:nvSpPr>
        <p:spPr>
          <a:xfrm>
            <a:off x="-90684" y="952500"/>
            <a:ext cx="4876800" cy="1477328"/>
          </a:xfrm>
          <a:prstGeom prst="rect">
            <a:avLst/>
          </a:prstGeom>
        </p:spPr>
        <p:txBody>
          <a:bodyPr wrap="square">
            <a:spAutoFit/>
          </a:bodyPr>
          <a:lstStyle/>
          <a:p>
            <a:pPr lvl="1">
              <a:defRPr/>
            </a:pPr>
            <a:endParaRPr lang="en-US" altLang="zh-CN" dirty="0"/>
          </a:p>
          <a:p>
            <a:pPr marL="742950" lvl="1" indent="-285750">
              <a:buFont typeface="Arial" panose="020B0604020202020204" pitchFamily="34" charset="0"/>
              <a:buChar char="•"/>
            </a:pPr>
            <a:r>
              <a:rPr lang="en-US" dirty="0"/>
              <a:t>A map overlaid with various information</a:t>
            </a:r>
          </a:p>
          <a:p>
            <a:pPr marL="1200150" lvl="2" indent="-285750">
              <a:buFont typeface="Arial" panose="020B0604020202020204" pitchFamily="34" charset="0"/>
              <a:buChar char="•"/>
            </a:pPr>
            <a:r>
              <a:rPr lang="en-US" dirty="0"/>
              <a:t>(e.g.) Traffic situations, access ways, street furniture within city streets and sub-surface </a:t>
            </a:r>
            <a:r>
              <a:rPr lang="en-US" dirty="0" smtClean="0"/>
              <a:t>ducts</a:t>
            </a:r>
          </a:p>
        </p:txBody>
      </p:sp>
      <p:pic>
        <p:nvPicPr>
          <p:cNvPr id="8" name="yv2dnNNs4fo"/>
          <p:cNvPicPr>
            <a:picLocks noRot="1" noChangeAspect="1"/>
          </p:cNvPicPr>
          <p:nvPr>
            <a:videoFile r:link="rId1"/>
          </p:nvPr>
        </p:nvPicPr>
        <p:blipFill rotWithShape="1">
          <a:blip r:embed="rId4"/>
          <a:srcRect l="11268" t="18538" r="7043" b="20887"/>
          <a:stretch/>
        </p:blipFill>
        <p:spPr>
          <a:xfrm>
            <a:off x="2108551" y="2421681"/>
            <a:ext cx="5943600" cy="3026619"/>
          </a:xfrm>
          <a:prstGeom prst="rect">
            <a:avLst/>
          </a:prstGeom>
        </p:spPr>
      </p:pic>
      <p:sp>
        <p:nvSpPr>
          <p:cNvPr id="9" name="TextBox 8"/>
          <p:cNvSpPr txBox="1"/>
          <p:nvPr/>
        </p:nvSpPr>
        <p:spPr>
          <a:xfrm>
            <a:off x="4394200" y="1217888"/>
            <a:ext cx="5105400"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t>High resolution</a:t>
            </a:r>
          </a:p>
          <a:p>
            <a:pPr marL="1200150" lvl="2" indent="-285750">
              <a:buFont typeface="Arial" panose="020B0604020202020204" pitchFamily="34" charset="0"/>
              <a:buChar char="•"/>
            </a:pPr>
            <a:r>
              <a:rPr lang="en-US" dirty="0"/>
              <a:t>Precision at the centimeter level (10 -20cm or better*) with frequent update</a:t>
            </a:r>
          </a:p>
          <a:p>
            <a:endParaRPr lang="en-US" dirty="0"/>
          </a:p>
        </p:txBody>
      </p:sp>
    </p:spTree>
    <p:extLst>
      <p:ext uri="{BB962C8B-B14F-4D97-AF65-F5344CB8AC3E}">
        <p14:creationId xmlns:p14="http://schemas.microsoft.com/office/powerpoint/2010/main" val="39630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5946720" cy="443070"/>
          </a:xfrm>
          <a:prstGeom prst="rect">
            <a:avLst/>
          </a:prstGeom>
        </p:spPr>
        <p:txBody>
          <a:bodyPr vert="horz" wrap="square" lIns="0" tIns="12065" rIns="0" bIns="0" rtlCol="0">
            <a:spAutoFit/>
          </a:bodyPr>
          <a:lstStyle/>
          <a:p>
            <a:pPr marL="12700">
              <a:spcBef>
                <a:spcPts val="95"/>
              </a:spcBef>
            </a:pPr>
            <a:r>
              <a:rPr lang="en-US" spc="-15" dirty="0">
                <a:effectLst>
                  <a:outerShdw blurRad="38100" dist="38100" dir="2700000" algn="tl">
                    <a:srgbClr val="000000">
                      <a:alpha val="43137"/>
                    </a:srgbClr>
                  </a:outerShdw>
                </a:effectLst>
              </a:rPr>
              <a:t>What is </a:t>
            </a:r>
            <a:r>
              <a:rPr lang="en-US" spc="-15" dirty="0" smtClean="0">
                <a:effectLst>
                  <a:outerShdw blurRad="38100" dist="38100" dir="2700000" algn="tl">
                    <a:srgbClr val="000000">
                      <a:alpha val="43137"/>
                    </a:srgbClr>
                  </a:outerShdw>
                </a:effectLst>
              </a:rPr>
              <a:t>Machine Learning?</a:t>
            </a:r>
            <a:endParaRPr spc="-5"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3</a:t>
            </a:fld>
            <a:endParaRPr lang="en-US" spc="-5" dirty="0"/>
          </a:p>
        </p:txBody>
      </p:sp>
      <p:sp>
        <p:nvSpPr>
          <p:cNvPr id="56" name="TextBox 55"/>
          <p:cNvSpPr txBox="1"/>
          <p:nvPr/>
        </p:nvSpPr>
        <p:spPr>
          <a:xfrm>
            <a:off x="35169" y="5140772"/>
            <a:ext cx="822466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F</a:t>
            </a:r>
            <a:r>
              <a:rPr lang="en-US" altLang="zh-CN" sz="1400" dirty="0" smtClean="0">
                <a:latin typeface="Times New Roman" panose="02020603050405020304" pitchFamily="18" charset="0"/>
                <a:cs typeface="Times New Roman" panose="02020603050405020304" pitchFamily="18" charset="0"/>
              </a:rPr>
              <a:t>igure </a:t>
            </a:r>
            <a:r>
              <a:rPr lang="en-US" altLang="zh-CN" sz="1400" dirty="0">
                <a:latin typeface="Times New Roman" panose="02020603050405020304" pitchFamily="18" charset="0"/>
                <a:cs typeface="Times New Roman" panose="02020603050405020304" pitchFamily="18" charset="0"/>
              </a:rPr>
              <a:t>cited from </a:t>
            </a:r>
            <a:r>
              <a:rPr lang="en-US" altLang="zh-CN" sz="1400" i="1" dirty="0">
                <a:latin typeface="Times New Roman" panose="02020603050405020304" pitchFamily="18" charset="0"/>
                <a:cs typeface="Times New Roman" panose="02020603050405020304" pitchFamily="18" charset="0"/>
              </a:rPr>
              <a:t>https://www.wordstream.com/blog/ws/2017/07/28/machine-learning-applications</a:t>
            </a:r>
            <a:endParaRPr lang="zh-CN" altLang="en-US" sz="1400" i="1" dirty="0">
              <a:latin typeface="Times New Roman" panose="02020603050405020304" pitchFamily="18" charset="0"/>
              <a:cs typeface="Times New Roman" panose="02020603050405020304" pitchFamily="18" charset="0"/>
            </a:endParaRPr>
          </a:p>
        </p:txBody>
      </p:sp>
      <p:sp>
        <p:nvSpPr>
          <p:cNvPr id="57" name="Rectangle 56"/>
          <p:cNvSpPr/>
          <p:nvPr/>
        </p:nvSpPr>
        <p:spPr>
          <a:xfrm>
            <a:off x="4208971" y="2324747"/>
            <a:ext cx="47296" cy="193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154670" y="1866810"/>
            <a:ext cx="338954" cy="67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470400" y="2229996"/>
            <a:ext cx="4702079" cy="193899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Machine learning (ML) is the study </a:t>
            </a:r>
            <a:r>
              <a:rPr lang="en-US" sz="2000" dirty="0" smtClean="0">
                <a:latin typeface="Times New Roman" panose="02020603050405020304" pitchFamily="18" charset="0"/>
                <a:cs typeface="Times New Roman" panose="02020603050405020304" pitchFamily="18" charset="0"/>
              </a:rPr>
              <a:t>of computer</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algorithms</a:t>
            </a:r>
            <a:r>
              <a:rPr lang="en-US" sz="2000" dirty="0">
                <a:latin typeface="Times New Roman" panose="02020603050405020304" pitchFamily="18" charset="0"/>
                <a:cs typeface="Times New Roman" panose="02020603050405020304" pitchFamily="18" charset="0"/>
              </a:rPr>
              <a:t> that improve </a:t>
            </a:r>
            <a:r>
              <a:rPr lang="en-US" sz="2000" dirty="0">
                <a:solidFill>
                  <a:srgbClr val="FF0000"/>
                </a:solidFill>
                <a:latin typeface="Times New Roman" panose="02020603050405020304" pitchFamily="18" charset="0"/>
                <a:cs typeface="Times New Roman" panose="02020603050405020304" pitchFamily="18" charset="0"/>
              </a:rPr>
              <a:t>automatically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through experience </a:t>
            </a:r>
            <a:r>
              <a:rPr lang="en-US" sz="2000" dirty="0">
                <a:latin typeface="Times New Roman" panose="02020603050405020304" pitchFamily="18" charset="0"/>
                <a:cs typeface="Times New Roman" panose="02020603050405020304" pitchFamily="18" charset="0"/>
              </a:rPr>
              <a:t>and by the use of data</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pPr algn="r"/>
            <a:r>
              <a:rPr lang="en-US" sz="2000" i="1" dirty="0" smtClean="0">
                <a:latin typeface="Times New Roman" panose="02020603050405020304" pitchFamily="18" charset="0"/>
                <a:cs typeface="Times New Roman" panose="02020603050405020304" pitchFamily="18" charset="0"/>
              </a:rPr>
              <a:t>- Wikipedia</a:t>
            </a:r>
            <a:endParaRPr lang="en-US" sz="2000" i="1" dirty="0">
              <a:latin typeface="Times New Roman" panose="02020603050405020304" pitchFamily="18" charset="0"/>
              <a:cs typeface="Times New Roman" panose="02020603050405020304" pitchFamily="18" charset="0"/>
            </a:endParaRPr>
          </a:p>
        </p:txBody>
      </p:sp>
      <p:sp>
        <p:nvSpPr>
          <p:cNvPr id="65" name="流程图: 接点 3"/>
          <p:cNvSpPr/>
          <p:nvPr/>
        </p:nvSpPr>
        <p:spPr>
          <a:xfrm>
            <a:off x="950703" y="1665252"/>
            <a:ext cx="2653314" cy="2517196"/>
          </a:xfrm>
          <a:prstGeom prst="flowChartConnector">
            <a:avLst/>
          </a:prstGeom>
          <a:solidFill>
            <a:srgbClr val="7D7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Malgun Gothic" panose="020B0503020000020004" pitchFamily="34" charset="-127"/>
                <a:ea typeface="Malgun Gothic" panose="020B0503020000020004" pitchFamily="34" charset="-127"/>
                <a:cs typeface="Estrangelo Edessa" panose="03080600000000000000" pitchFamily="66" charset="0"/>
              </a:rPr>
              <a:t>Machine </a:t>
            </a:r>
            <a:r>
              <a:rPr lang="en-US" altLang="zh-CN" sz="2800" dirty="0" smtClean="0">
                <a:latin typeface="Microsoft YaHei UI" panose="020B0503020204020204" pitchFamily="34" charset="-122"/>
                <a:ea typeface="Microsoft YaHei UI" panose="020B0503020204020204" pitchFamily="34" charset="-122"/>
                <a:cs typeface="Estrangelo Edessa" panose="03080600000000000000" pitchFamily="66" charset="0"/>
              </a:rPr>
              <a:t>Learning</a:t>
            </a:r>
            <a:endParaRPr lang="en-US" altLang="zh-CN" sz="2800" dirty="0">
              <a:latin typeface="Microsoft YaHei UI" panose="020B0503020204020204" pitchFamily="34" charset="-122"/>
              <a:ea typeface="Microsoft YaHei UI" panose="020B0503020204020204" pitchFamily="34" charset="-122"/>
              <a:cs typeface="Estrangelo Edessa" panose="03080600000000000000" pitchFamily="66" charset="0"/>
            </a:endParaRPr>
          </a:p>
        </p:txBody>
      </p:sp>
    </p:spTree>
    <p:extLst>
      <p:ext uri="{BB962C8B-B14F-4D97-AF65-F5344CB8AC3E}">
        <p14:creationId xmlns:p14="http://schemas.microsoft.com/office/powerpoint/2010/main" val="3078807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30</a:t>
            </a:fld>
            <a:endParaRPr lang="en-US" spc="-5"/>
          </a:p>
        </p:txBody>
      </p:sp>
      <p:sp>
        <p:nvSpPr>
          <p:cNvPr id="6" name="TextBox 5"/>
          <p:cNvSpPr txBox="1"/>
          <p:nvPr/>
        </p:nvSpPr>
        <p:spPr>
          <a:xfrm>
            <a:off x="407528" y="800100"/>
            <a:ext cx="3853171" cy="461665"/>
          </a:xfrm>
          <a:prstGeom prst="rect">
            <a:avLst/>
          </a:prstGeom>
          <a:noFill/>
        </p:spPr>
        <p:txBody>
          <a:bodyPr wrap="none" rtlCol="0">
            <a:spAutoFit/>
          </a:bodyPr>
          <a:lstStyle/>
          <a:p>
            <a:r>
              <a:rPr lang="en-US" sz="2400" u="sng" dirty="0" smtClean="0"/>
              <a:t>What is High Definition Map?</a:t>
            </a:r>
            <a:endParaRPr lang="en-US" sz="2400" u="sng" dirty="0"/>
          </a:p>
        </p:txBody>
      </p:sp>
      <p:sp>
        <p:nvSpPr>
          <p:cNvPr id="9" name="TextBox 8">
            <a:extLst>
              <a:ext uri="{FF2B5EF4-FFF2-40B4-BE49-F238E27FC236}">
                <a16:creationId xmlns:a16="http://schemas.microsoft.com/office/drawing/2014/main" id="{B8D9AD80-2A2A-4179-A881-C404E661BFA0}"/>
              </a:ext>
            </a:extLst>
          </p:cNvPr>
          <p:cNvSpPr txBox="1"/>
          <p:nvPr/>
        </p:nvSpPr>
        <p:spPr>
          <a:xfrm>
            <a:off x="417297" y="4229100"/>
            <a:ext cx="4062872" cy="1569660"/>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r>
              <a:rPr lang="en-US" sz="1600" dirty="0"/>
              <a:t>Update intervals: </a:t>
            </a:r>
            <a:r>
              <a:rPr lang="en-US" sz="1600" dirty="0">
                <a:solidFill>
                  <a:srgbClr val="FF0000"/>
                </a:solidFill>
              </a:rPr>
              <a:t>one day or longer</a:t>
            </a:r>
          </a:p>
          <a:p>
            <a:pPr marL="742950" lvl="1" indent="-285750">
              <a:buFont typeface="Arial" panose="020B0604020202020204" pitchFamily="34" charset="0"/>
              <a:buChar char="•"/>
            </a:pPr>
            <a:r>
              <a:rPr lang="en-US" sz="1600" dirty="0"/>
              <a:t>(e.g.) Lanes, traffic signals and the three-dimensional structure of the road</a:t>
            </a:r>
          </a:p>
          <a:p>
            <a:endParaRPr lang="en-US" sz="1600" dirty="0"/>
          </a:p>
        </p:txBody>
      </p:sp>
      <p:sp>
        <p:nvSpPr>
          <p:cNvPr id="10" name="TextBox 9">
            <a:extLst>
              <a:ext uri="{FF2B5EF4-FFF2-40B4-BE49-F238E27FC236}">
                <a16:creationId xmlns:a16="http://schemas.microsoft.com/office/drawing/2014/main" id="{0C9D9A96-3E41-475F-87AE-47B28E46F301}"/>
              </a:ext>
            </a:extLst>
          </p:cNvPr>
          <p:cNvSpPr txBox="1"/>
          <p:nvPr/>
        </p:nvSpPr>
        <p:spPr>
          <a:xfrm>
            <a:off x="407528" y="3369515"/>
            <a:ext cx="406287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Update interval: Less than </a:t>
            </a:r>
            <a:r>
              <a:rPr lang="en-US" sz="1600" dirty="0">
                <a:solidFill>
                  <a:srgbClr val="FF0000"/>
                </a:solidFill>
              </a:rPr>
              <a:t>several hours</a:t>
            </a:r>
          </a:p>
          <a:p>
            <a:pPr marL="742950" lvl="1" indent="-285750">
              <a:buFont typeface="Arial" panose="020B0604020202020204" pitchFamily="34" charset="0"/>
              <a:buChar char="•"/>
            </a:pPr>
            <a:r>
              <a:rPr lang="en-US" sz="1600" dirty="0"/>
              <a:t>(e.g.) Position and state information of road work, lane closures, broken-down vehicles, accidents</a:t>
            </a:r>
          </a:p>
        </p:txBody>
      </p:sp>
      <p:sp>
        <p:nvSpPr>
          <p:cNvPr id="11" name="TextBox 10">
            <a:extLst>
              <a:ext uri="{FF2B5EF4-FFF2-40B4-BE49-F238E27FC236}">
                <a16:creationId xmlns:a16="http://schemas.microsoft.com/office/drawing/2014/main" id="{C5FD441F-4E96-4C26-81C9-01584E78FEA7}"/>
              </a:ext>
            </a:extLst>
          </p:cNvPr>
          <p:cNvSpPr txBox="1"/>
          <p:nvPr/>
        </p:nvSpPr>
        <p:spPr>
          <a:xfrm>
            <a:off x="407528" y="2046076"/>
            <a:ext cx="4062872" cy="1323439"/>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r>
              <a:rPr lang="en-US" sz="1600" dirty="0"/>
              <a:t>Update interval: Less than </a:t>
            </a:r>
            <a:r>
              <a:rPr lang="en-US" sz="1600" dirty="0">
                <a:solidFill>
                  <a:srgbClr val="FF0000"/>
                </a:solidFill>
              </a:rPr>
              <a:t>several minutes</a:t>
            </a:r>
          </a:p>
          <a:p>
            <a:pPr marL="742950" lvl="1" indent="-285750">
              <a:buFont typeface="Arial" panose="020B0604020202020204" pitchFamily="34" charset="0"/>
              <a:buChar char="•"/>
            </a:pPr>
            <a:r>
              <a:rPr lang="en-US" sz="1600" dirty="0"/>
              <a:t>(e.g.) Fallen objects, illegally parked vehicles, trash, local weather such as unexpected heavy rain and tornados</a:t>
            </a:r>
          </a:p>
        </p:txBody>
      </p:sp>
      <p:sp>
        <p:nvSpPr>
          <p:cNvPr id="12" name="TextBox 11">
            <a:extLst>
              <a:ext uri="{FF2B5EF4-FFF2-40B4-BE49-F238E27FC236}">
                <a16:creationId xmlns:a16="http://schemas.microsoft.com/office/drawing/2014/main" id="{DD1EB8C3-8B1D-46F2-8539-BC3B8A3381A6}"/>
              </a:ext>
            </a:extLst>
          </p:cNvPr>
          <p:cNvSpPr txBox="1"/>
          <p:nvPr/>
        </p:nvSpPr>
        <p:spPr>
          <a:xfrm>
            <a:off x="407528" y="1017017"/>
            <a:ext cx="4367672" cy="1323439"/>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r>
              <a:rPr lang="en-US" sz="1600" dirty="0"/>
              <a:t>Update interval: Less than </a:t>
            </a:r>
            <a:r>
              <a:rPr lang="en-US" sz="1600" dirty="0">
                <a:solidFill>
                  <a:srgbClr val="FF0000"/>
                </a:solidFill>
              </a:rPr>
              <a:t>several seconds</a:t>
            </a:r>
          </a:p>
          <a:p>
            <a:pPr marL="742950" lvl="1" indent="-285750">
              <a:buFont typeface="Arial" panose="020B0604020202020204" pitchFamily="34" charset="0"/>
              <a:buChar char="•"/>
            </a:pPr>
            <a:r>
              <a:rPr lang="en-US" sz="1600" dirty="0"/>
              <a:t>(e.g.) Position and state information of pedestrians, vehicles, bicycles, motorbikes and so on.</a:t>
            </a:r>
          </a:p>
        </p:txBody>
      </p:sp>
      <p:pic>
        <p:nvPicPr>
          <p:cNvPr id="13" name="Picture 12">
            <a:extLst>
              <a:ext uri="{FF2B5EF4-FFF2-40B4-BE49-F238E27FC236}">
                <a16:creationId xmlns:a16="http://schemas.microsoft.com/office/drawing/2014/main" id="{4BF4574E-9A4F-4B7B-B1CC-AA11C12D8BDA}"/>
              </a:ext>
            </a:extLst>
          </p:cNvPr>
          <p:cNvPicPr>
            <a:picLocks noChangeAspect="1"/>
          </p:cNvPicPr>
          <p:nvPr/>
        </p:nvPicPr>
        <p:blipFill>
          <a:blip r:embed="rId3"/>
          <a:stretch>
            <a:fillRect/>
          </a:stretch>
        </p:blipFill>
        <p:spPr>
          <a:xfrm>
            <a:off x="4775200" y="1418038"/>
            <a:ext cx="4904924" cy="3733480"/>
          </a:xfrm>
          <a:prstGeom prst="rect">
            <a:avLst/>
          </a:prstGeom>
        </p:spPr>
      </p:pic>
    </p:spTree>
    <p:extLst>
      <p:ext uri="{BB962C8B-B14F-4D97-AF65-F5344CB8AC3E}">
        <p14:creationId xmlns:p14="http://schemas.microsoft.com/office/powerpoint/2010/main" val="717727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smtClean="0"/>
              <a:t>FA Based HD Map Updating Mechanism</a:t>
            </a:r>
            <a:endParaRPr lang="en-US"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31</a:t>
            </a:fld>
            <a:endParaRPr lang="en-US" spc="-5"/>
          </a:p>
        </p:txBody>
      </p:sp>
      <p:sp>
        <p:nvSpPr>
          <p:cNvPr id="6" name="TextBox 5"/>
          <p:cNvSpPr txBox="1"/>
          <p:nvPr/>
        </p:nvSpPr>
        <p:spPr>
          <a:xfrm>
            <a:off x="407528" y="800100"/>
            <a:ext cx="6277424" cy="461665"/>
          </a:xfrm>
          <a:prstGeom prst="rect">
            <a:avLst/>
          </a:prstGeom>
          <a:noFill/>
        </p:spPr>
        <p:txBody>
          <a:bodyPr wrap="none" rtlCol="0">
            <a:spAutoFit/>
          </a:bodyPr>
          <a:lstStyle/>
          <a:p>
            <a:r>
              <a:rPr lang="en-US" sz="2400" u="sng" dirty="0"/>
              <a:t>Challenges for HD Map Generation and Updating</a:t>
            </a:r>
          </a:p>
        </p:txBody>
      </p:sp>
      <p:pic>
        <p:nvPicPr>
          <p:cNvPr id="13" name="Picture 12">
            <a:extLst>
              <a:ext uri="{FF2B5EF4-FFF2-40B4-BE49-F238E27FC236}">
                <a16:creationId xmlns:a16="http://schemas.microsoft.com/office/drawing/2014/main" id="{4BF4574E-9A4F-4B7B-B1CC-AA11C12D8BDA}"/>
              </a:ext>
            </a:extLst>
          </p:cNvPr>
          <p:cNvPicPr>
            <a:picLocks noChangeAspect="1"/>
          </p:cNvPicPr>
          <p:nvPr/>
        </p:nvPicPr>
        <p:blipFill>
          <a:blip r:embed="rId3"/>
          <a:stretch>
            <a:fillRect/>
          </a:stretch>
        </p:blipFill>
        <p:spPr>
          <a:xfrm>
            <a:off x="4851400" y="1287275"/>
            <a:ext cx="4904924" cy="3733480"/>
          </a:xfrm>
          <a:prstGeom prst="rect">
            <a:avLst/>
          </a:prstGeom>
        </p:spPr>
      </p:pic>
      <p:sp>
        <p:nvSpPr>
          <p:cNvPr id="14" name="TextBox 13">
            <a:extLst>
              <a:ext uri="{FF2B5EF4-FFF2-40B4-BE49-F238E27FC236}">
                <a16:creationId xmlns:a16="http://schemas.microsoft.com/office/drawing/2014/main" id="{DD1EB8C3-8B1D-46F2-8539-BC3B8A3381A6}"/>
              </a:ext>
            </a:extLst>
          </p:cNvPr>
          <p:cNvSpPr txBox="1"/>
          <p:nvPr/>
        </p:nvSpPr>
        <p:spPr>
          <a:xfrm>
            <a:off x="407528" y="976635"/>
            <a:ext cx="4139072" cy="3970318"/>
          </a:xfrm>
          <a:prstGeom prst="rect">
            <a:avLst/>
          </a:prstGeom>
          <a:noFill/>
        </p:spPr>
        <p:txBody>
          <a:bodyPr wrap="square" rtlCol="0">
            <a:spAutoFit/>
          </a:bodyPr>
          <a:lstStyle/>
          <a:p>
            <a:pPr lvl="1"/>
            <a:endParaRPr lang="en-US" dirty="0"/>
          </a:p>
          <a:p>
            <a:pPr marL="285750" indent="-285750">
              <a:buFont typeface="Arial" panose="020B0604020202020204" pitchFamily="34" charset="0"/>
              <a:buChar char="•"/>
            </a:pPr>
            <a:r>
              <a:rPr lang="en-US" dirty="0" smtClean="0"/>
              <a:t>Challenge</a:t>
            </a:r>
          </a:p>
          <a:p>
            <a:pPr marL="742950" lvl="1" indent="-285750">
              <a:buFont typeface="Arial" panose="020B0604020202020204" pitchFamily="34" charset="0"/>
              <a:buChar char="•"/>
            </a:pPr>
            <a:r>
              <a:rPr lang="en-US" dirty="0" smtClean="0"/>
              <a:t>As </a:t>
            </a:r>
            <a:r>
              <a:rPr lang="en-US" dirty="0"/>
              <a:t>more vehicles and their sensors come online, the challenge is </a:t>
            </a:r>
            <a:r>
              <a:rPr lang="en-US" dirty="0">
                <a:solidFill>
                  <a:srgbClr val="FF0000"/>
                </a:solidFill>
              </a:rPr>
              <a:t>how to handle the huge volume of data </a:t>
            </a:r>
            <a:r>
              <a:rPr lang="en-US" dirty="0"/>
              <a:t>and to extract the salient information from it </a:t>
            </a:r>
            <a:endParaRPr lang="en-US" dirty="0" smtClean="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smtClean="0"/>
              <a:t>Since different layers have different requirements for updating and accuracy level, how to build an </a:t>
            </a:r>
            <a:r>
              <a:rPr lang="en-US" dirty="0" smtClean="0">
                <a:solidFill>
                  <a:srgbClr val="FF0000"/>
                </a:solidFill>
              </a:rPr>
              <a:t>efficient mechanism </a:t>
            </a:r>
            <a:r>
              <a:rPr lang="en-US" dirty="0" smtClean="0"/>
              <a:t>for HD map updating needs to be considered </a:t>
            </a:r>
            <a:endParaRPr lang="en-US" dirty="0"/>
          </a:p>
        </p:txBody>
      </p:sp>
    </p:spTree>
    <p:extLst>
      <p:ext uri="{BB962C8B-B14F-4D97-AF65-F5344CB8AC3E}">
        <p14:creationId xmlns:p14="http://schemas.microsoft.com/office/powerpoint/2010/main" val="174246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1000"/>
                                        <p:tgtEl>
                                          <p:spTgt spid="14">
                                            <p:txEl>
                                              <p:pRg st="1" end="1"/>
                                            </p:txEl>
                                          </p:spTgt>
                                        </p:tgtEl>
                                      </p:cBhvr>
                                    </p:animEffect>
                                    <p:anim calcmode="lin" valueType="num">
                                      <p:cBhvr>
                                        <p:cTn id="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1000"/>
                                        <p:tgtEl>
                                          <p:spTgt spid="14">
                                            <p:txEl>
                                              <p:pRg st="2" end="2"/>
                                            </p:txEl>
                                          </p:spTgt>
                                        </p:tgtEl>
                                      </p:cBhvr>
                                    </p:animEffect>
                                    <p:anim calcmode="lin" valueType="num">
                                      <p:cBhvr>
                                        <p:cTn id="1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1000"/>
                                        <p:tgtEl>
                                          <p:spTgt spid="14">
                                            <p:txEl>
                                              <p:pRg st="4" end="4"/>
                                            </p:txEl>
                                          </p:spTgt>
                                        </p:tgtEl>
                                      </p:cBhvr>
                                    </p:animEffect>
                                    <p:anim calcmode="lin" valueType="num">
                                      <p:cBhvr>
                                        <p:cTn id="20"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32</a:t>
            </a:fld>
            <a:endParaRPr lang="en-US" spc="-5"/>
          </a:p>
        </p:txBody>
      </p:sp>
      <p:sp>
        <p:nvSpPr>
          <p:cNvPr id="6" name="TextBox 5"/>
          <p:cNvSpPr txBox="1"/>
          <p:nvPr/>
        </p:nvSpPr>
        <p:spPr>
          <a:xfrm>
            <a:off x="275477" y="800099"/>
            <a:ext cx="5183086" cy="461665"/>
          </a:xfrm>
          <a:prstGeom prst="rect">
            <a:avLst/>
          </a:prstGeom>
          <a:noFill/>
        </p:spPr>
        <p:txBody>
          <a:bodyPr wrap="none" rtlCol="0">
            <a:spAutoFit/>
          </a:bodyPr>
          <a:lstStyle/>
          <a:p>
            <a:r>
              <a:rPr lang="en-US" sz="2400" u="sng" dirty="0" smtClean="0"/>
              <a:t>Sensor Systems in Autonomous Vehicles</a:t>
            </a:r>
            <a:endParaRPr lang="en-US" sz="2400" u="sng" dirty="0"/>
          </a:p>
        </p:txBody>
      </p:sp>
      <p:pic>
        <p:nvPicPr>
          <p:cNvPr id="12" name="Picture 2" descr="https://novatel.com/-/media/Images/Hexagon/Hexagon%20Core/Novatel/assetsnew/assets/images/Autonomous-Industry/High-Precision-Image.ashx?la=en&amp;hash=0A4A2334E3A47F8978DE5B7B83734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866900"/>
            <a:ext cx="5358272" cy="30140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utonomous vehicles require many sets of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576" y="2097056"/>
            <a:ext cx="2674047" cy="2553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08200" y="4979770"/>
            <a:ext cx="5430846" cy="369332"/>
          </a:xfrm>
          <a:prstGeom prst="rect">
            <a:avLst/>
          </a:prstGeom>
          <a:noFill/>
        </p:spPr>
        <p:txBody>
          <a:bodyPr wrap="none" rtlCol="0">
            <a:spAutoFit/>
          </a:bodyPr>
          <a:lstStyle/>
          <a:p>
            <a:r>
              <a:rPr lang="en-US" dirty="0" smtClean="0">
                <a:solidFill>
                  <a:srgbClr val="FF0000"/>
                </a:solidFill>
              </a:rPr>
              <a:t>Challenge: How to quantify the contribution of sensors? </a:t>
            </a:r>
            <a:endParaRPr lang="en-US" dirty="0">
              <a:solidFill>
                <a:srgbClr val="FF0000"/>
              </a:solidFill>
            </a:endParaRPr>
          </a:p>
        </p:txBody>
      </p:sp>
      <p:sp>
        <p:nvSpPr>
          <p:cNvPr id="5" name="Rectangle 4"/>
          <p:cNvSpPr/>
          <p:nvPr/>
        </p:nvSpPr>
        <p:spPr>
          <a:xfrm>
            <a:off x="275477" y="1273354"/>
            <a:ext cx="9528923" cy="369332"/>
          </a:xfrm>
          <a:prstGeom prst="rect">
            <a:avLst/>
          </a:prstGeom>
        </p:spPr>
        <p:txBody>
          <a:bodyPr wrap="square">
            <a:spAutoFit/>
          </a:bodyPr>
          <a:lstStyle/>
          <a:p>
            <a:pPr marL="285750" indent="-285750">
              <a:buFont typeface="Arial" panose="020B0604020202020204" pitchFamily="34" charset="0"/>
              <a:buChar char="•"/>
            </a:pPr>
            <a:r>
              <a:rPr lang="en-US" dirty="0"/>
              <a:t>HD map is created by on various board sensors generated data</a:t>
            </a:r>
            <a:r>
              <a:rPr lang="en-US" dirty="0" smtClean="0"/>
              <a:t>.</a:t>
            </a:r>
            <a:endParaRPr lang="en-US" dirty="0"/>
          </a:p>
        </p:txBody>
      </p:sp>
    </p:spTree>
    <p:extLst>
      <p:ext uri="{BB962C8B-B14F-4D97-AF65-F5344CB8AC3E}">
        <p14:creationId xmlns:p14="http://schemas.microsoft.com/office/powerpoint/2010/main" val="57880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33</a:t>
            </a:fld>
            <a:endParaRPr lang="en-US" spc="-5"/>
          </a:p>
        </p:txBody>
      </p:sp>
      <p:sp>
        <p:nvSpPr>
          <p:cNvPr id="6" name="TextBox 5"/>
          <p:cNvSpPr txBox="1"/>
          <p:nvPr/>
        </p:nvSpPr>
        <p:spPr>
          <a:xfrm>
            <a:off x="275477" y="800099"/>
            <a:ext cx="4373890" cy="461665"/>
          </a:xfrm>
          <a:prstGeom prst="rect">
            <a:avLst/>
          </a:prstGeom>
          <a:noFill/>
        </p:spPr>
        <p:txBody>
          <a:bodyPr wrap="none" rtlCol="0">
            <a:spAutoFit/>
          </a:bodyPr>
          <a:lstStyle/>
          <a:p>
            <a:r>
              <a:rPr lang="en-US" sz="2400" u="sng" dirty="0" smtClean="0"/>
              <a:t>Framework Design and Modeling</a:t>
            </a:r>
            <a:endParaRPr lang="en-US" sz="2400" u="sng" dirty="0"/>
          </a:p>
        </p:txBody>
      </p:sp>
      <p:pic>
        <p:nvPicPr>
          <p:cNvPr id="7" name="Picture 6"/>
          <p:cNvPicPr>
            <a:picLocks noChangeAspect="1"/>
          </p:cNvPicPr>
          <p:nvPr/>
        </p:nvPicPr>
        <p:blipFill rotWithShape="1">
          <a:blip r:embed="rId3"/>
          <a:srcRect l="5924" t="1099" r="5219"/>
          <a:stretch/>
        </p:blipFill>
        <p:spPr>
          <a:xfrm>
            <a:off x="291459" y="1261764"/>
            <a:ext cx="5751632" cy="4182492"/>
          </a:xfrm>
          <a:prstGeom prst="rect">
            <a:avLst/>
          </a:prstGeom>
        </p:spPr>
      </p:pic>
      <p:sp>
        <p:nvSpPr>
          <p:cNvPr id="9" name="Oval 8"/>
          <p:cNvSpPr/>
          <p:nvPr/>
        </p:nvSpPr>
        <p:spPr>
          <a:xfrm>
            <a:off x="76200" y="3514937"/>
            <a:ext cx="2184400" cy="1957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2184399" y="1261764"/>
            <a:ext cx="3962400" cy="2814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92476" y="952500"/>
            <a:ext cx="3687109" cy="2000548"/>
          </a:xfrm>
          <a:prstGeom prst="rect">
            <a:avLst/>
          </a:prstGeom>
          <a:noFill/>
        </p:spPr>
        <p:txBody>
          <a:bodyPr wrap="square" rtlCol="0">
            <a:spAutoFit/>
          </a:bodyPr>
          <a:lstStyle/>
          <a:p>
            <a:r>
              <a:rPr lang="en-US" dirty="0"/>
              <a:t>A</a:t>
            </a:r>
            <a:r>
              <a:rPr lang="en-US" dirty="0" smtClean="0"/>
              <a:t>)  Love of Variety based vehicle utility quantification </a:t>
            </a:r>
          </a:p>
          <a:p>
            <a:pPr marL="342900" indent="-342900">
              <a:buFont typeface="+mj-lt"/>
              <a:buAutoNum type="alphaLcParenR"/>
            </a:pPr>
            <a:endParaRPr lang="en-US" sz="600" dirty="0"/>
          </a:p>
          <a:p>
            <a:r>
              <a:rPr lang="en-US" sz="1600" dirty="0"/>
              <a:t>The love of variety approach assumes that each consumer has a demand for </a:t>
            </a:r>
            <a:r>
              <a:rPr lang="en-US" sz="1600" dirty="0">
                <a:solidFill>
                  <a:srgbClr val="FF0000"/>
                </a:solidFill>
              </a:rPr>
              <a:t>multiple varieties of a product </a:t>
            </a:r>
            <a:r>
              <a:rPr lang="en-US" sz="1600" dirty="0"/>
              <a:t>over </a:t>
            </a:r>
            <a:r>
              <a:rPr lang="en-US" sz="1600" dirty="0">
                <a:solidFill>
                  <a:srgbClr val="FF0000"/>
                </a:solidFill>
              </a:rPr>
              <a:t>a given time period</a:t>
            </a:r>
            <a:r>
              <a:rPr lang="en-US" sz="1600" dirty="0"/>
              <a:t>. </a:t>
            </a:r>
          </a:p>
          <a:p>
            <a:endParaRPr lang="en-US" dirty="0"/>
          </a:p>
        </p:txBody>
      </p:sp>
      <p:pic>
        <p:nvPicPr>
          <p:cNvPr id="15" name="Picture 14"/>
          <p:cNvPicPr>
            <a:picLocks noChangeAspect="1"/>
          </p:cNvPicPr>
          <p:nvPr/>
        </p:nvPicPr>
        <p:blipFill rotWithShape="1">
          <a:blip r:embed="rId4"/>
          <a:srcRect l="17602" r="16990" b="27186"/>
          <a:stretch/>
        </p:blipFill>
        <p:spPr>
          <a:xfrm>
            <a:off x="6585679" y="3386856"/>
            <a:ext cx="2908119" cy="2057400"/>
          </a:xfrm>
          <a:prstGeom prst="rect">
            <a:avLst/>
          </a:prstGeom>
        </p:spPr>
      </p:pic>
      <p:pic>
        <p:nvPicPr>
          <p:cNvPr id="16" name="Picture 15"/>
          <p:cNvPicPr>
            <a:picLocks noChangeAspect="1"/>
          </p:cNvPicPr>
          <p:nvPr/>
        </p:nvPicPr>
        <p:blipFill>
          <a:blip r:embed="rId5"/>
          <a:stretch>
            <a:fillRect/>
          </a:stretch>
        </p:blipFill>
        <p:spPr>
          <a:xfrm>
            <a:off x="6476111" y="2579049"/>
            <a:ext cx="2727670" cy="449851"/>
          </a:xfrm>
          <a:prstGeom prst="rect">
            <a:avLst/>
          </a:prstGeom>
        </p:spPr>
      </p:pic>
      <p:cxnSp>
        <p:nvCxnSpPr>
          <p:cNvPr id="18" name="Straight Connector 17"/>
          <p:cNvCxnSpPr/>
          <p:nvPr/>
        </p:nvCxnSpPr>
        <p:spPr>
          <a:xfrm>
            <a:off x="7289800" y="3028900"/>
            <a:ext cx="1524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94600" y="2933700"/>
            <a:ext cx="1524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66200" y="2933700"/>
            <a:ext cx="1524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510932" y="2998177"/>
            <a:ext cx="1714444" cy="307777"/>
          </a:xfrm>
          <a:prstGeom prst="rect">
            <a:avLst/>
          </a:prstGeom>
          <a:noFill/>
        </p:spPr>
        <p:txBody>
          <a:bodyPr wrap="none" rtlCol="0">
            <a:spAutoFit/>
          </a:bodyPr>
          <a:lstStyle/>
          <a:p>
            <a:r>
              <a:rPr lang="en-US" sz="1400" dirty="0" smtClean="0">
                <a:solidFill>
                  <a:schemeClr val="accent6"/>
                </a:solidFill>
              </a:rPr>
              <a:t>Constant coefficients</a:t>
            </a:r>
            <a:endParaRPr lang="en-US" sz="1400" dirty="0">
              <a:solidFill>
                <a:schemeClr val="accent6"/>
              </a:solidFill>
            </a:endParaRPr>
          </a:p>
        </p:txBody>
      </p:sp>
    </p:spTree>
    <p:extLst>
      <p:ext uri="{BB962C8B-B14F-4D97-AF65-F5344CB8AC3E}">
        <p14:creationId xmlns:p14="http://schemas.microsoft.com/office/powerpoint/2010/main" val="43746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175424" y="2217305"/>
            <a:ext cx="1242814" cy="572349"/>
          </a:xfrm>
          <a:prstGeom prst="rect">
            <a:avLst/>
          </a:prstGeom>
        </p:spPr>
      </p:pic>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34</a:t>
            </a:fld>
            <a:endParaRPr lang="en-US" spc="-5"/>
          </a:p>
        </p:txBody>
      </p:sp>
      <p:sp>
        <p:nvSpPr>
          <p:cNvPr id="6" name="TextBox 5"/>
          <p:cNvSpPr txBox="1"/>
          <p:nvPr/>
        </p:nvSpPr>
        <p:spPr>
          <a:xfrm>
            <a:off x="275477" y="800099"/>
            <a:ext cx="4373890" cy="461665"/>
          </a:xfrm>
          <a:prstGeom prst="rect">
            <a:avLst/>
          </a:prstGeom>
          <a:noFill/>
        </p:spPr>
        <p:txBody>
          <a:bodyPr wrap="none" rtlCol="0">
            <a:spAutoFit/>
          </a:bodyPr>
          <a:lstStyle/>
          <a:p>
            <a:r>
              <a:rPr lang="en-US" sz="2400" u="sng" dirty="0" smtClean="0"/>
              <a:t>Framework Design and Modeling</a:t>
            </a:r>
            <a:endParaRPr lang="en-US" sz="2400" u="sng" dirty="0"/>
          </a:p>
        </p:txBody>
      </p:sp>
      <p:pic>
        <p:nvPicPr>
          <p:cNvPr id="7" name="Picture 6"/>
          <p:cNvPicPr>
            <a:picLocks noChangeAspect="1"/>
          </p:cNvPicPr>
          <p:nvPr/>
        </p:nvPicPr>
        <p:blipFill rotWithShape="1">
          <a:blip r:embed="rId4"/>
          <a:srcRect l="5924" t="1099" r="5219"/>
          <a:stretch/>
        </p:blipFill>
        <p:spPr>
          <a:xfrm>
            <a:off x="291459" y="1261764"/>
            <a:ext cx="5751632" cy="4182492"/>
          </a:xfrm>
          <a:prstGeom prst="rect">
            <a:avLst/>
          </a:prstGeom>
        </p:spPr>
      </p:pic>
      <p:sp>
        <p:nvSpPr>
          <p:cNvPr id="9" name="Oval 8"/>
          <p:cNvSpPr/>
          <p:nvPr/>
        </p:nvSpPr>
        <p:spPr>
          <a:xfrm>
            <a:off x="76200" y="3238059"/>
            <a:ext cx="5994400" cy="2234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319228" y="1333500"/>
            <a:ext cx="1723863" cy="19045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43092" y="952500"/>
            <a:ext cx="3837508" cy="2431435"/>
          </a:xfrm>
          <a:prstGeom prst="rect">
            <a:avLst/>
          </a:prstGeom>
          <a:noFill/>
        </p:spPr>
        <p:txBody>
          <a:bodyPr wrap="square" rtlCol="0">
            <a:spAutoFit/>
          </a:bodyPr>
          <a:lstStyle/>
          <a:p>
            <a:r>
              <a:rPr lang="en-US" dirty="0"/>
              <a:t>B</a:t>
            </a:r>
            <a:r>
              <a:rPr lang="en-US" dirty="0" smtClean="0"/>
              <a:t>) Data Quality for </a:t>
            </a:r>
            <a:r>
              <a:rPr lang="en-US" dirty="0"/>
              <a:t>F</a:t>
            </a:r>
            <a:r>
              <a:rPr lang="en-US" dirty="0" smtClean="0"/>
              <a:t>ederated Analytics</a:t>
            </a:r>
          </a:p>
          <a:p>
            <a:pPr marL="342900" indent="-342900">
              <a:buFont typeface="+mj-lt"/>
              <a:buAutoNum type="alphaLcParenR"/>
            </a:pPr>
            <a:endParaRPr lang="en-US" sz="600" dirty="0"/>
          </a:p>
          <a:p>
            <a:r>
              <a:rPr lang="en-US" sz="1600" dirty="0"/>
              <a:t>I</a:t>
            </a:r>
            <a:r>
              <a:rPr lang="en-US" sz="1600" dirty="0" smtClean="0"/>
              <a:t>f the global optimization problem is convex, the needed number of global iterations can be given as</a:t>
            </a:r>
          </a:p>
          <a:p>
            <a:endParaRPr lang="en-US" sz="1600" dirty="0"/>
          </a:p>
          <a:p>
            <a:endParaRPr lang="en-US" sz="1600" dirty="0" smtClean="0"/>
          </a:p>
          <a:p>
            <a:endParaRPr lang="en-US" sz="1600" dirty="0"/>
          </a:p>
          <a:p>
            <a:endParaRPr lang="en-US" sz="1600" dirty="0" smtClean="0"/>
          </a:p>
          <a:p>
            <a:endParaRPr lang="en-US" sz="1600" dirty="0"/>
          </a:p>
        </p:txBody>
      </p:sp>
      <p:cxnSp>
        <p:nvCxnSpPr>
          <p:cNvPr id="18" name="Straight Connector 17"/>
          <p:cNvCxnSpPr/>
          <p:nvPr/>
        </p:nvCxnSpPr>
        <p:spPr>
          <a:xfrm>
            <a:off x="8062290" y="2789654"/>
            <a:ext cx="152400"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94600" y="2500548"/>
            <a:ext cx="1524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12917" y="2524078"/>
            <a:ext cx="203547" cy="146"/>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79249" y="2662713"/>
            <a:ext cx="815351" cy="307777"/>
          </a:xfrm>
          <a:prstGeom prst="rect">
            <a:avLst/>
          </a:prstGeom>
          <a:noFill/>
        </p:spPr>
        <p:txBody>
          <a:bodyPr wrap="none" rtlCol="0">
            <a:spAutoFit/>
          </a:bodyPr>
          <a:lstStyle/>
          <a:p>
            <a:r>
              <a:rPr lang="en-US" sz="1400" dirty="0" smtClean="0">
                <a:solidFill>
                  <a:schemeClr val="accent6"/>
                </a:solidFill>
              </a:rPr>
              <a:t>constant</a:t>
            </a:r>
            <a:endParaRPr lang="en-US" sz="1400" dirty="0">
              <a:solidFill>
                <a:schemeClr val="accent6"/>
              </a:solidFill>
            </a:endParaRPr>
          </a:p>
        </p:txBody>
      </p:sp>
      <p:sp>
        <p:nvSpPr>
          <p:cNvPr id="24" name="TextBox 23"/>
          <p:cNvSpPr txBox="1"/>
          <p:nvPr/>
        </p:nvSpPr>
        <p:spPr>
          <a:xfrm>
            <a:off x="8396927" y="2370189"/>
            <a:ext cx="1714059" cy="307777"/>
          </a:xfrm>
          <a:prstGeom prst="rect">
            <a:avLst/>
          </a:prstGeom>
          <a:noFill/>
        </p:spPr>
        <p:txBody>
          <a:bodyPr wrap="none" rtlCol="0">
            <a:spAutoFit/>
          </a:bodyPr>
          <a:lstStyle/>
          <a:p>
            <a:r>
              <a:rPr lang="en-US" sz="1400" dirty="0" smtClean="0">
                <a:solidFill>
                  <a:schemeClr val="tx2">
                    <a:lumMod val="60000"/>
                    <a:lumOff val="40000"/>
                  </a:schemeClr>
                </a:solidFill>
              </a:rPr>
              <a:t>Global accuracy level</a:t>
            </a:r>
            <a:endParaRPr lang="en-US" sz="1400" dirty="0">
              <a:solidFill>
                <a:schemeClr val="tx2">
                  <a:lumMod val="60000"/>
                  <a:lumOff val="40000"/>
                </a:schemeClr>
              </a:solidFill>
            </a:endParaRPr>
          </a:p>
        </p:txBody>
      </p:sp>
      <p:sp>
        <p:nvSpPr>
          <p:cNvPr id="25" name="TextBox 24"/>
          <p:cNvSpPr txBox="1"/>
          <p:nvPr/>
        </p:nvSpPr>
        <p:spPr>
          <a:xfrm>
            <a:off x="8112917" y="2810466"/>
            <a:ext cx="1613199" cy="307777"/>
          </a:xfrm>
          <a:prstGeom prst="rect">
            <a:avLst/>
          </a:prstGeom>
          <a:noFill/>
        </p:spPr>
        <p:txBody>
          <a:bodyPr wrap="none" rtlCol="0">
            <a:spAutoFit/>
          </a:bodyPr>
          <a:lstStyle/>
          <a:p>
            <a:r>
              <a:rPr lang="en-US" sz="1400" dirty="0" smtClean="0">
                <a:solidFill>
                  <a:schemeClr val="accent3"/>
                </a:solidFill>
              </a:rPr>
              <a:t>Local accuracy level</a:t>
            </a:r>
            <a:endParaRPr lang="en-US" sz="1400" dirty="0">
              <a:solidFill>
                <a:schemeClr val="accent3"/>
              </a:solidFill>
            </a:endParaRPr>
          </a:p>
        </p:txBody>
      </p:sp>
      <p:pic>
        <p:nvPicPr>
          <p:cNvPr id="27" name="Picture 26"/>
          <p:cNvPicPr>
            <a:picLocks noChangeAspect="1"/>
          </p:cNvPicPr>
          <p:nvPr/>
        </p:nvPicPr>
        <p:blipFill>
          <a:blip r:embed="rId5"/>
          <a:stretch>
            <a:fillRect/>
          </a:stretch>
        </p:blipFill>
        <p:spPr>
          <a:xfrm>
            <a:off x="7270694" y="4331531"/>
            <a:ext cx="1409812" cy="688123"/>
          </a:xfrm>
          <a:prstGeom prst="rect">
            <a:avLst/>
          </a:prstGeom>
        </p:spPr>
      </p:pic>
      <p:cxnSp>
        <p:nvCxnSpPr>
          <p:cNvPr id="28" name="Straight Connector 27"/>
          <p:cNvCxnSpPr/>
          <p:nvPr/>
        </p:nvCxnSpPr>
        <p:spPr>
          <a:xfrm>
            <a:off x="7594600" y="4838700"/>
            <a:ext cx="152400"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146495" y="4838700"/>
            <a:ext cx="815351" cy="307777"/>
          </a:xfrm>
          <a:prstGeom prst="rect">
            <a:avLst/>
          </a:prstGeom>
          <a:noFill/>
        </p:spPr>
        <p:txBody>
          <a:bodyPr wrap="none" rtlCol="0">
            <a:spAutoFit/>
          </a:bodyPr>
          <a:lstStyle/>
          <a:p>
            <a:r>
              <a:rPr lang="en-US" sz="1400" dirty="0" smtClean="0">
                <a:solidFill>
                  <a:srgbClr val="7030A0"/>
                </a:solidFill>
              </a:rPr>
              <a:t>constant</a:t>
            </a:r>
            <a:endParaRPr lang="en-US" sz="1400" dirty="0">
              <a:solidFill>
                <a:srgbClr val="7030A0"/>
              </a:solidFill>
            </a:endParaRPr>
          </a:p>
        </p:txBody>
      </p:sp>
      <p:sp>
        <p:nvSpPr>
          <p:cNvPr id="30" name="TextBox 29"/>
          <p:cNvSpPr txBox="1"/>
          <p:nvPr/>
        </p:nvSpPr>
        <p:spPr>
          <a:xfrm>
            <a:off x="6070600" y="3240977"/>
            <a:ext cx="3733800" cy="1107996"/>
          </a:xfrm>
          <a:prstGeom prst="rect">
            <a:avLst/>
          </a:prstGeom>
          <a:noFill/>
        </p:spPr>
        <p:txBody>
          <a:bodyPr wrap="square" rtlCol="0">
            <a:spAutoFit/>
          </a:bodyPr>
          <a:lstStyle/>
          <a:p>
            <a:r>
              <a:rPr lang="en-US" sz="1600" dirty="0" smtClean="0"/>
              <a:t>If </a:t>
            </a:r>
            <a:r>
              <a:rPr lang="en-US" sz="1600" dirty="0"/>
              <a:t>the data quality of participants is better,  higher accuracy </a:t>
            </a:r>
            <a:r>
              <a:rPr lang="en-US" sz="1600" dirty="0" smtClean="0"/>
              <a:t>can </a:t>
            </a:r>
            <a:r>
              <a:rPr lang="en-US" sz="1600" dirty="0"/>
              <a:t>be achieved when the number of global aggregation is fixed.</a:t>
            </a:r>
          </a:p>
          <a:p>
            <a:endParaRPr lang="en-US" dirty="0"/>
          </a:p>
        </p:txBody>
      </p:sp>
    </p:spTree>
    <p:extLst>
      <p:ext uri="{BB962C8B-B14F-4D97-AF65-F5344CB8AC3E}">
        <p14:creationId xmlns:p14="http://schemas.microsoft.com/office/powerpoint/2010/main" val="123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3" grpId="0"/>
      <p:bldP spid="24" grpId="0"/>
      <p:bldP spid="25" grpId="0"/>
      <p:bldP spid="29"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55976" y="2419862"/>
            <a:ext cx="1780581" cy="603337"/>
          </a:xfrm>
          <a:prstGeom prst="rect">
            <a:avLst/>
          </a:prstGeom>
        </p:spPr>
      </p:pic>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35</a:t>
            </a:fld>
            <a:endParaRPr lang="en-US" spc="-5"/>
          </a:p>
        </p:txBody>
      </p:sp>
      <p:sp>
        <p:nvSpPr>
          <p:cNvPr id="6" name="TextBox 5"/>
          <p:cNvSpPr txBox="1"/>
          <p:nvPr/>
        </p:nvSpPr>
        <p:spPr>
          <a:xfrm>
            <a:off x="275477" y="800099"/>
            <a:ext cx="4373890" cy="461665"/>
          </a:xfrm>
          <a:prstGeom prst="rect">
            <a:avLst/>
          </a:prstGeom>
          <a:noFill/>
        </p:spPr>
        <p:txBody>
          <a:bodyPr wrap="none" rtlCol="0">
            <a:spAutoFit/>
          </a:bodyPr>
          <a:lstStyle/>
          <a:p>
            <a:r>
              <a:rPr lang="en-US" sz="2400" u="sng" dirty="0" smtClean="0"/>
              <a:t>Framework Design and Modeling</a:t>
            </a:r>
            <a:endParaRPr lang="en-US" sz="2400" u="sng" dirty="0"/>
          </a:p>
        </p:txBody>
      </p:sp>
      <p:pic>
        <p:nvPicPr>
          <p:cNvPr id="7" name="Picture 6"/>
          <p:cNvPicPr>
            <a:picLocks noChangeAspect="1"/>
          </p:cNvPicPr>
          <p:nvPr/>
        </p:nvPicPr>
        <p:blipFill rotWithShape="1">
          <a:blip r:embed="rId4"/>
          <a:srcRect l="5924" t="1099" r="5219"/>
          <a:stretch/>
        </p:blipFill>
        <p:spPr>
          <a:xfrm>
            <a:off x="291459" y="1261764"/>
            <a:ext cx="5751632" cy="4182492"/>
          </a:xfrm>
          <a:prstGeom prst="rect">
            <a:avLst/>
          </a:prstGeom>
        </p:spPr>
      </p:pic>
      <p:sp>
        <p:nvSpPr>
          <p:cNvPr id="9" name="Oval 8"/>
          <p:cNvSpPr/>
          <p:nvPr/>
        </p:nvSpPr>
        <p:spPr>
          <a:xfrm>
            <a:off x="291457" y="1225177"/>
            <a:ext cx="4821881" cy="201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851400" y="1333501"/>
            <a:ext cx="1191691" cy="3047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6043092" y="952500"/>
                <a:ext cx="3837508" cy="1446550"/>
              </a:xfrm>
              <a:prstGeom prst="rect">
                <a:avLst/>
              </a:prstGeom>
              <a:noFill/>
            </p:spPr>
            <p:txBody>
              <a:bodyPr wrap="square" rtlCol="0">
                <a:spAutoFit/>
              </a:bodyPr>
              <a:lstStyle/>
              <a:p>
                <a:r>
                  <a:rPr lang="en-US" dirty="0"/>
                  <a:t>C</a:t>
                </a:r>
                <a:r>
                  <a:rPr lang="en-US" dirty="0" smtClean="0"/>
                  <a:t>) HD Map Components</a:t>
                </a:r>
              </a:p>
              <a:p>
                <a:pPr marL="342900" indent="-342900">
                  <a:buFont typeface="+mj-lt"/>
                  <a:buAutoNum type="alphaLcParenR"/>
                </a:pPr>
                <a:endParaRPr lang="en-US" sz="600" dirty="0"/>
              </a:p>
              <a:p>
                <a:r>
                  <a:rPr lang="en-US" sz="1600" dirty="0" smtClean="0"/>
                  <a:t>Each  </a:t>
                </a:r>
                <a:r>
                  <a:rPr lang="en-US" sz="1600" dirty="0"/>
                  <a:t>HD  map  layer  has  an  essential  requirement  </a:t>
                </a:r>
                <a:r>
                  <a:rPr lang="en-US" sz="1600" dirty="0" smtClean="0"/>
                  <a:t>for updating  range</a:t>
                </a:r>
                <a:r>
                  <a:rPr lang="en-US" sz="1600" dirty="0"/>
                  <a:t>. </a:t>
                </a:r>
                <a:r>
                  <a:rPr lang="en-US" sz="1600" dirty="0" smtClean="0"/>
                  <a:t>In </a:t>
                </a:r>
                <a:r>
                  <a:rPr lang="en-US" sz="1600" dirty="0"/>
                  <a:t>order to </a:t>
                </a:r>
                <a:r>
                  <a:rPr lang="en-US" sz="1600" dirty="0" smtClean="0"/>
                  <a:t>achieve</a:t>
                </a:r>
                <a:r>
                  <a:rPr lang="ko-KR" altLang="en-US" sz="1600" dirty="0" smtClean="0"/>
                  <a:t> </a:t>
                </a:r>
                <a14:m>
                  <m:oMath xmlns:m="http://schemas.openxmlformats.org/officeDocument/2006/math">
                    <m:r>
                      <a:rPr lang="ko-KR" altLang="en-US" sz="1600" i="1" smtClean="0">
                        <a:latin typeface="Cambria Math" panose="02040503050406030204" pitchFamily="18" charset="0"/>
                      </a:rPr>
                      <m:t>𝜓</m:t>
                    </m:r>
                  </m:oMath>
                </a14:m>
                <a:r>
                  <a:rPr lang="en-US" altLang="ko-KR" sz="1600" dirty="0" smtClean="0"/>
                  <a:t>-</a:t>
                </a:r>
                <a:r>
                  <a:rPr lang="en-US" sz="1600" dirty="0" smtClean="0"/>
                  <a:t>accuracy</a:t>
                </a:r>
                <a:r>
                  <a:rPr lang="en-US" sz="1600" dirty="0"/>
                  <a:t>, the total </a:t>
                </a:r>
                <a:r>
                  <a:rPr lang="en-US" sz="1600" dirty="0" smtClean="0"/>
                  <a:t>number of </a:t>
                </a:r>
                <a:r>
                  <a:rPr lang="en-US" sz="1600" dirty="0"/>
                  <a:t>the HD map size will be</a:t>
                </a:r>
              </a:p>
            </p:txBody>
          </p:sp>
        </mc:Choice>
        <mc:Fallback xmlns="">
          <p:sp>
            <p:nvSpPr>
              <p:cNvPr id="14" name="TextBox 13"/>
              <p:cNvSpPr txBox="1">
                <a:spLocks noRot="1" noChangeAspect="1" noMove="1" noResize="1" noEditPoints="1" noAdjustHandles="1" noChangeArrowheads="1" noChangeShapeType="1" noTextEdit="1"/>
              </p:cNvSpPr>
              <p:nvPr/>
            </p:nvSpPr>
            <p:spPr>
              <a:xfrm>
                <a:off x="6043092" y="952500"/>
                <a:ext cx="3837508" cy="1446550"/>
              </a:xfrm>
              <a:prstGeom prst="rect">
                <a:avLst/>
              </a:prstGeom>
              <a:blipFill>
                <a:blip r:embed="rId5"/>
                <a:stretch>
                  <a:fillRect l="-1270" t="-2101" b="-4202"/>
                </a:stretch>
              </a:blipFill>
            </p:spPr>
            <p:txBody>
              <a:bodyPr/>
              <a:lstStyle/>
              <a:p>
                <a:r>
                  <a:rPr lang="en-US">
                    <a:noFill/>
                  </a:rPr>
                  <a:t> </a:t>
                </a:r>
              </a:p>
            </p:txBody>
          </p:sp>
        </mc:Fallback>
      </mc:AlternateContent>
      <p:cxnSp>
        <p:nvCxnSpPr>
          <p:cNvPr id="19" name="Straight Connector 18"/>
          <p:cNvCxnSpPr/>
          <p:nvPr/>
        </p:nvCxnSpPr>
        <p:spPr>
          <a:xfrm>
            <a:off x="8356600" y="2781300"/>
            <a:ext cx="1524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509000" y="2857500"/>
            <a:ext cx="98705"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634091" y="2511623"/>
            <a:ext cx="815351" cy="307777"/>
          </a:xfrm>
          <a:prstGeom prst="rect">
            <a:avLst/>
          </a:prstGeom>
          <a:noFill/>
        </p:spPr>
        <p:txBody>
          <a:bodyPr wrap="none" rtlCol="0">
            <a:spAutoFit/>
          </a:bodyPr>
          <a:lstStyle/>
          <a:p>
            <a:r>
              <a:rPr lang="en-US" sz="1400" dirty="0" smtClean="0">
                <a:solidFill>
                  <a:schemeClr val="accent6"/>
                </a:solidFill>
              </a:rPr>
              <a:t>constant</a:t>
            </a:r>
            <a:endParaRPr lang="en-US" sz="1400" dirty="0">
              <a:solidFill>
                <a:schemeClr val="accent6"/>
              </a:solidFill>
            </a:endParaRPr>
          </a:p>
        </p:txBody>
      </p:sp>
      <p:sp>
        <p:nvSpPr>
          <p:cNvPr id="24" name="TextBox 23"/>
          <p:cNvSpPr txBox="1"/>
          <p:nvPr/>
        </p:nvSpPr>
        <p:spPr>
          <a:xfrm>
            <a:off x="8636557" y="2811430"/>
            <a:ext cx="597921" cy="307777"/>
          </a:xfrm>
          <a:prstGeom prst="rect">
            <a:avLst/>
          </a:prstGeom>
          <a:noFill/>
        </p:spPr>
        <p:txBody>
          <a:bodyPr wrap="none" rtlCol="0">
            <a:spAutoFit/>
          </a:bodyPr>
          <a:lstStyle/>
          <a:p>
            <a:r>
              <a:rPr lang="en-US" sz="1400" dirty="0" smtClean="0">
                <a:solidFill>
                  <a:schemeClr val="tx2">
                    <a:lumMod val="60000"/>
                    <a:lumOff val="40000"/>
                  </a:schemeClr>
                </a:solidFill>
              </a:rPr>
              <a:t>range</a:t>
            </a:r>
            <a:endParaRPr lang="en-US" sz="1400" dirty="0">
              <a:solidFill>
                <a:schemeClr val="tx2">
                  <a:lumMod val="60000"/>
                  <a:lumOff val="40000"/>
                </a:schemeClr>
              </a:solidFill>
            </a:endParaRPr>
          </a:p>
        </p:txBody>
      </p:sp>
      <p:sp>
        <p:nvSpPr>
          <p:cNvPr id="26" name="TextBox 25"/>
          <p:cNvSpPr txBox="1"/>
          <p:nvPr/>
        </p:nvSpPr>
        <p:spPr>
          <a:xfrm>
            <a:off x="6043092" y="3135772"/>
            <a:ext cx="3837508" cy="1415772"/>
          </a:xfrm>
          <a:prstGeom prst="rect">
            <a:avLst/>
          </a:prstGeom>
          <a:noFill/>
        </p:spPr>
        <p:txBody>
          <a:bodyPr wrap="square" rtlCol="0">
            <a:spAutoFit/>
          </a:bodyPr>
          <a:lstStyle/>
          <a:p>
            <a:r>
              <a:rPr lang="en-US" dirty="0" smtClean="0"/>
              <a:t>D) Communication Model</a:t>
            </a:r>
          </a:p>
          <a:p>
            <a:r>
              <a:rPr lang="en-US" sz="1600" dirty="0" smtClean="0"/>
              <a:t>Transmission rate:</a:t>
            </a:r>
          </a:p>
          <a:p>
            <a:endParaRPr lang="en-US" dirty="0"/>
          </a:p>
          <a:p>
            <a:endParaRPr lang="en-US" dirty="0" smtClean="0"/>
          </a:p>
          <a:p>
            <a:r>
              <a:rPr lang="en-US" sz="1600" dirty="0" smtClean="0"/>
              <a:t>Transmission time:</a:t>
            </a:r>
          </a:p>
        </p:txBody>
      </p:sp>
      <p:pic>
        <p:nvPicPr>
          <p:cNvPr id="13" name="Picture 12"/>
          <p:cNvPicPr>
            <a:picLocks noChangeAspect="1"/>
          </p:cNvPicPr>
          <p:nvPr/>
        </p:nvPicPr>
        <p:blipFill>
          <a:blip r:embed="rId6"/>
          <a:stretch>
            <a:fillRect/>
          </a:stretch>
        </p:blipFill>
        <p:spPr>
          <a:xfrm>
            <a:off x="7061200" y="3695700"/>
            <a:ext cx="1725291" cy="566514"/>
          </a:xfrm>
          <a:prstGeom prst="rect">
            <a:avLst/>
          </a:prstGeom>
        </p:spPr>
      </p:pic>
      <p:pic>
        <p:nvPicPr>
          <p:cNvPr id="15" name="Picture 14"/>
          <p:cNvPicPr>
            <a:picLocks noChangeAspect="1"/>
          </p:cNvPicPr>
          <p:nvPr/>
        </p:nvPicPr>
        <p:blipFill>
          <a:blip r:embed="rId7"/>
          <a:stretch>
            <a:fillRect/>
          </a:stretch>
        </p:blipFill>
        <p:spPr>
          <a:xfrm>
            <a:off x="6744814" y="4582554"/>
            <a:ext cx="2434063" cy="584471"/>
          </a:xfrm>
          <a:prstGeom prst="rect">
            <a:avLst/>
          </a:prstGeom>
        </p:spPr>
      </p:pic>
      <p:cxnSp>
        <p:nvCxnSpPr>
          <p:cNvPr id="32" name="Straight Connector 31"/>
          <p:cNvCxnSpPr/>
          <p:nvPr/>
        </p:nvCxnSpPr>
        <p:spPr>
          <a:xfrm>
            <a:off x="7823200" y="4838700"/>
            <a:ext cx="152400"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96697" y="5064301"/>
            <a:ext cx="2511008" cy="307777"/>
          </a:xfrm>
          <a:prstGeom prst="rect">
            <a:avLst/>
          </a:prstGeom>
          <a:noFill/>
        </p:spPr>
        <p:txBody>
          <a:bodyPr wrap="none" rtlCol="0">
            <a:spAutoFit/>
          </a:bodyPr>
          <a:lstStyle/>
          <a:p>
            <a:r>
              <a:rPr lang="en-US" sz="1400" dirty="0" smtClean="0">
                <a:solidFill>
                  <a:schemeClr val="accent3"/>
                </a:solidFill>
              </a:rPr>
              <a:t>Percentage transmitted by edge</a:t>
            </a:r>
            <a:endParaRPr lang="en-US" sz="1400" dirty="0">
              <a:solidFill>
                <a:schemeClr val="accent3"/>
              </a:solidFill>
            </a:endParaRPr>
          </a:p>
        </p:txBody>
      </p:sp>
      <p:sp>
        <p:nvSpPr>
          <p:cNvPr id="34" name="TextBox 33"/>
          <p:cNvSpPr txBox="1"/>
          <p:nvPr/>
        </p:nvSpPr>
        <p:spPr>
          <a:xfrm>
            <a:off x="8714387" y="5060607"/>
            <a:ext cx="1268745" cy="307777"/>
          </a:xfrm>
          <a:prstGeom prst="rect">
            <a:avLst/>
          </a:prstGeom>
          <a:noFill/>
        </p:spPr>
        <p:txBody>
          <a:bodyPr wrap="none" rtlCol="0">
            <a:spAutoFit/>
          </a:bodyPr>
          <a:lstStyle/>
          <a:p>
            <a:r>
              <a:rPr lang="en-US" sz="1400" dirty="0" smtClean="0">
                <a:solidFill>
                  <a:srgbClr val="7030A0"/>
                </a:solidFill>
              </a:rPr>
              <a:t>Constant delay</a:t>
            </a:r>
            <a:endParaRPr lang="en-US" sz="1400" dirty="0">
              <a:solidFill>
                <a:srgbClr val="7030A0"/>
              </a:solidFill>
            </a:endParaRPr>
          </a:p>
        </p:txBody>
      </p:sp>
      <p:cxnSp>
        <p:nvCxnSpPr>
          <p:cNvPr id="35" name="Straight Connector 34"/>
          <p:cNvCxnSpPr/>
          <p:nvPr/>
        </p:nvCxnSpPr>
        <p:spPr>
          <a:xfrm>
            <a:off x="8935517" y="4991100"/>
            <a:ext cx="152400"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5180545" y="1431739"/>
            <a:ext cx="795338" cy="201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5926223" y="2988861"/>
            <a:ext cx="331832" cy="1589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41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1000" fill="hold"/>
                                        <p:tgtEl>
                                          <p:spTgt spid="3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1000"/>
                                        <p:tgtEl>
                                          <p:spTgt spid="35"/>
                                        </p:tgtEl>
                                      </p:cBhvr>
                                    </p:animEffect>
                                    <p:anim calcmode="lin" valueType="num">
                                      <p:cBhvr>
                                        <p:cTn id="76" dur="1000" fill="hold"/>
                                        <p:tgtEl>
                                          <p:spTgt spid="35"/>
                                        </p:tgtEl>
                                        <p:attrNameLst>
                                          <p:attrName>ppt_x</p:attrName>
                                        </p:attrNameLst>
                                      </p:cBhvr>
                                      <p:tavLst>
                                        <p:tav tm="0">
                                          <p:val>
                                            <p:strVal val="#ppt_x"/>
                                          </p:val>
                                        </p:tav>
                                        <p:tav tm="100000">
                                          <p:val>
                                            <p:strVal val="#ppt_x"/>
                                          </p:val>
                                        </p:tav>
                                      </p:tavLst>
                                    </p:anim>
                                    <p:anim calcmode="lin" valueType="num">
                                      <p:cBhvr>
                                        <p:cTn id="7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3" grpId="0"/>
      <p:bldP spid="24" grpId="0"/>
      <p:bldP spid="26" grpId="0"/>
      <p:bldP spid="33" grpId="0"/>
      <p:bldP spid="34" grpId="0"/>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56400" y="3881803"/>
            <a:ext cx="1566996" cy="1496832"/>
          </a:xfrm>
          <a:prstGeom prst="rect">
            <a:avLst/>
          </a:prstGeom>
        </p:spPr>
      </p:pic>
      <p:pic>
        <p:nvPicPr>
          <p:cNvPr id="10" name="Picture 9"/>
          <p:cNvPicPr>
            <a:picLocks noChangeAspect="1"/>
          </p:cNvPicPr>
          <p:nvPr/>
        </p:nvPicPr>
        <p:blipFill rotWithShape="1">
          <a:blip r:embed="rId4"/>
          <a:srcRect t="20937"/>
          <a:stretch/>
        </p:blipFill>
        <p:spPr>
          <a:xfrm>
            <a:off x="6943053" y="2184974"/>
            <a:ext cx="1675407" cy="290771"/>
          </a:xfrm>
          <a:prstGeom prst="rect">
            <a:avLst/>
          </a:prstGeom>
        </p:spPr>
      </p:pic>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36</a:t>
            </a:fld>
            <a:endParaRPr lang="en-US" spc="-5"/>
          </a:p>
        </p:txBody>
      </p:sp>
      <p:sp>
        <p:nvSpPr>
          <p:cNvPr id="6" name="TextBox 5"/>
          <p:cNvSpPr txBox="1"/>
          <p:nvPr/>
        </p:nvSpPr>
        <p:spPr>
          <a:xfrm>
            <a:off x="275477" y="800099"/>
            <a:ext cx="4373890" cy="461665"/>
          </a:xfrm>
          <a:prstGeom prst="rect">
            <a:avLst/>
          </a:prstGeom>
          <a:noFill/>
        </p:spPr>
        <p:txBody>
          <a:bodyPr wrap="none" rtlCol="0">
            <a:spAutoFit/>
          </a:bodyPr>
          <a:lstStyle/>
          <a:p>
            <a:r>
              <a:rPr lang="en-US" sz="2400" u="sng" dirty="0" smtClean="0"/>
              <a:t>Framework Design and Modeling</a:t>
            </a:r>
            <a:endParaRPr lang="en-US" sz="2400" u="sng" dirty="0"/>
          </a:p>
        </p:txBody>
      </p:sp>
      <p:pic>
        <p:nvPicPr>
          <p:cNvPr id="7" name="Picture 6"/>
          <p:cNvPicPr>
            <a:picLocks noChangeAspect="1"/>
          </p:cNvPicPr>
          <p:nvPr/>
        </p:nvPicPr>
        <p:blipFill rotWithShape="1">
          <a:blip r:embed="rId5"/>
          <a:srcRect l="5924" t="1099" r="5219"/>
          <a:stretch/>
        </p:blipFill>
        <p:spPr>
          <a:xfrm>
            <a:off x="291459" y="1261764"/>
            <a:ext cx="5751632" cy="4182492"/>
          </a:xfrm>
          <a:prstGeom prst="rect">
            <a:avLst/>
          </a:prstGeom>
        </p:spPr>
      </p:pic>
      <p:sp>
        <p:nvSpPr>
          <p:cNvPr id="14" name="TextBox 13"/>
          <p:cNvSpPr txBox="1"/>
          <p:nvPr/>
        </p:nvSpPr>
        <p:spPr>
          <a:xfrm>
            <a:off x="6043092" y="952500"/>
            <a:ext cx="3837508" cy="1200329"/>
          </a:xfrm>
          <a:prstGeom prst="rect">
            <a:avLst/>
          </a:prstGeom>
          <a:noFill/>
        </p:spPr>
        <p:txBody>
          <a:bodyPr wrap="square" rtlCol="0">
            <a:spAutoFit/>
          </a:bodyPr>
          <a:lstStyle/>
          <a:p>
            <a:r>
              <a:rPr lang="en-US" dirty="0"/>
              <a:t>E</a:t>
            </a:r>
            <a:r>
              <a:rPr lang="en-US" dirty="0" smtClean="0"/>
              <a:t>) Age of Information Penalty</a:t>
            </a:r>
          </a:p>
          <a:p>
            <a:pPr marL="342900" indent="-342900">
              <a:buFont typeface="+mj-lt"/>
              <a:buAutoNum type="alphaLcParenR"/>
            </a:pPr>
            <a:endParaRPr lang="en-US" sz="600" dirty="0"/>
          </a:p>
          <a:p>
            <a:r>
              <a:rPr lang="en-US" sz="1600" dirty="0" smtClean="0"/>
              <a:t>Since the delay requirement for HD </a:t>
            </a:r>
            <a:r>
              <a:rPr lang="en-US" sz="1600" dirty="0"/>
              <a:t>map  updating is very strict, the penalty increases </a:t>
            </a:r>
            <a:r>
              <a:rPr lang="en-US" sz="1600" dirty="0" smtClean="0"/>
              <a:t>non-linearly.</a:t>
            </a:r>
            <a:endParaRPr lang="en-US" sz="1600" dirty="0"/>
          </a:p>
        </p:txBody>
      </p:sp>
      <p:cxnSp>
        <p:nvCxnSpPr>
          <p:cNvPr id="19" name="Straight Connector 18"/>
          <p:cNvCxnSpPr/>
          <p:nvPr/>
        </p:nvCxnSpPr>
        <p:spPr>
          <a:xfrm>
            <a:off x="8432800" y="2365627"/>
            <a:ext cx="1524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771201" y="2173639"/>
            <a:ext cx="815351" cy="307777"/>
          </a:xfrm>
          <a:prstGeom prst="rect">
            <a:avLst/>
          </a:prstGeom>
          <a:noFill/>
        </p:spPr>
        <p:txBody>
          <a:bodyPr wrap="none" rtlCol="0">
            <a:spAutoFit/>
          </a:bodyPr>
          <a:lstStyle/>
          <a:p>
            <a:r>
              <a:rPr lang="en-US" sz="1400" dirty="0" smtClean="0">
                <a:solidFill>
                  <a:schemeClr val="accent6"/>
                </a:solidFill>
              </a:rPr>
              <a:t>constant</a:t>
            </a:r>
            <a:endParaRPr lang="en-US" sz="1400" dirty="0">
              <a:solidFill>
                <a:schemeClr val="accent6"/>
              </a:solidFill>
            </a:endParaRPr>
          </a:p>
        </p:txBody>
      </p:sp>
      <p:sp>
        <p:nvSpPr>
          <p:cNvPr id="26" name="TextBox 25"/>
          <p:cNvSpPr txBox="1"/>
          <p:nvPr/>
        </p:nvSpPr>
        <p:spPr>
          <a:xfrm>
            <a:off x="6059073" y="2716163"/>
            <a:ext cx="3837508" cy="1107996"/>
          </a:xfrm>
          <a:prstGeom prst="rect">
            <a:avLst/>
          </a:prstGeom>
          <a:noFill/>
        </p:spPr>
        <p:txBody>
          <a:bodyPr wrap="square" rtlCol="0">
            <a:spAutoFit/>
          </a:bodyPr>
          <a:lstStyle/>
          <a:p>
            <a:r>
              <a:rPr lang="en-US" dirty="0"/>
              <a:t>F</a:t>
            </a:r>
            <a:r>
              <a:rPr lang="en-US" dirty="0" smtClean="0"/>
              <a:t>) Problem Formulation</a:t>
            </a:r>
          </a:p>
          <a:p>
            <a:r>
              <a:rPr lang="en-US" sz="1600" dirty="0" smtClean="0"/>
              <a:t>In </a:t>
            </a:r>
            <a:r>
              <a:rPr lang="en-US" sz="1600" dirty="0"/>
              <a:t>order to minimize the time staleness for HD map updating, the problem can be formulated </a:t>
            </a:r>
            <a:r>
              <a:rPr lang="en-US" sz="1600" dirty="0" smtClean="0"/>
              <a:t>as</a:t>
            </a:r>
          </a:p>
        </p:txBody>
      </p:sp>
      <p:cxnSp>
        <p:nvCxnSpPr>
          <p:cNvPr id="32" name="Straight Connector 31"/>
          <p:cNvCxnSpPr/>
          <p:nvPr/>
        </p:nvCxnSpPr>
        <p:spPr>
          <a:xfrm>
            <a:off x="8170996" y="4991100"/>
            <a:ext cx="152400"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961846" y="5048745"/>
            <a:ext cx="2075312" cy="307777"/>
          </a:xfrm>
          <a:prstGeom prst="rect">
            <a:avLst/>
          </a:prstGeom>
          <a:noFill/>
        </p:spPr>
        <p:txBody>
          <a:bodyPr wrap="none" rtlCol="0">
            <a:spAutoFit/>
          </a:bodyPr>
          <a:lstStyle/>
          <a:p>
            <a:r>
              <a:rPr lang="en-US" sz="1400" dirty="0" smtClean="0">
                <a:solidFill>
                  <a:schemeClr val="accent3"/>
                </a:solidFill>
              </a:rPr>
              <a:t>Available capacity of edge</a:t>
            </a:r>
            <a:endParaRPr lang="en-US" sz="1400" dirty="0">
              <a:solidFill>
                <a:schemeClr val="accent3"/>
              </a:solidFill>
            </a:endParaRPr>
          </a:p>
        </p:txBody>
      </p:sp>
      <p:sp>
        <p:nvSpPr>
          <p:cNvPr id="36" name="Oval 35"/>
          <p:cNvSpPr/>
          <p:nvPr/>
        </p:nvSpPr>
        <p:spPr>
          <a:xfrm>
            <a:off x="5180545" y="1431739"/>
            <a:ext cx="795338" cy="201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3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6" grpId="0"/>
      <p:bldP spid="33" grpId="0"/>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37</a:t>
            </a:fld>
            <a:endParaRPr lang="en-US" spc="-5"/>
          </a:p>
        </p:txBody>
      </p:sp>
      <p:sp>
        <p:nvSpPr>
          <p:cNvPr id="6" name="TextBox 5"/>
          <p:cNvSpPr txBox="1"/>
          <p:nvPr/>
        </p:nvSpPr>
        <p:spPr>
          <a:xfrm>
            <a:off x="275477" y="800099"/>
            <a:ext cx="2508572" cy="461665"/>
          </a:xfrm>
          <a:prstGeom prst="rect">
            <a:avLst/>
          </a:prstGeom>
          <a:noFill/>
        </p:spPr>
        <p:txBody>
          <a:bodyPr wrap="none" rtlCol="0">
            <a:spAutoFit/>
          </a:bodyPr>
          <a:lstStyle/>
          <a:p>
            <a:r>
              <a:rPr lang="en-US" sz="2400" u="sng" dirty="0" smtClean="0"/>
              <a:t>Deterministic Case</a:t>
            </a:r>
            <a:endParaRPr lang="en-US" sz="2400" u="sng" dirty="0"/>
          </a:p>
        </p:txBody>
      </p:sp>
      <p:pic>
        <p:nvPicPr>
          <p:cNvPr id="15" name="Picture 14"/>
          <p:cNvPicPr>
            <a:picLocks noChangeAspect="1"/>
          </p:cNvPicPr>
          <p:nvPr/>
        </p:nvPicPr>
        <p:blipFill>
          <a:blip r:embed="rId3"/>
          <a:stretch>
            <a:fillRect/>
          </a:stretch>
        </p:blipFill>
        <p:spPr>
          <a:xfrm>
            <a:off x="405574" y="1290095"/>
            <a:ext cx="1720649" cy="1643605"/>
          </a:xfrm>
          <a:prstGeom prst="rect">
            <a:avLst/>
          </a:prstGeom>
        </p:spPr>
      </p:pic>
      <p:sp>
        <p:nvSpPr>
          <p:cNvPr id="3" name="Right Arrow 2"/>
          <p:cNvSpPr/>
          <p:nvPr/>
        </p:nvSpPr>
        <p:spPr>
          <a:xfrm>
            <a:off x="2294151" y="1977347"/>
            <a:ext cx="2057400" cy="171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65400" y="1638300"/>
            <a:ext cx="1514902" cy="369332"/>
          </a:xfrm>
          <a:prstGeom prst="rect">
            <a:avLst/>
          </a:prstGeom>
          <a:noFill/>
        </p:spPr>
        <p:txBody>
          <a:bodyPr wrap="none" rtlCol="0">
            <a:spAutoFit/>
          </a:bodyPr>
          <a:lstStyle/>
          <a:p>
            <a:r>
              <a:rPr lang="en-US" dirty="0" smtClean="0"/>
              <a:t>Reformulating</a:t>
            </a:r>
            <a:endParaRPr lang="en-US" dirty="0"/>
          </a:p>
        </p:txBody>
      </p:sp>
      <p:pic>
        <p:nvPicPr>
          <p:cNvPr id="9" name="Picture 8"/>
          <p:cNvPicPr>
            <a:picLocks noChangeAspect="1"/>
          </p:cNvPicPr>
          <p:nvPr/>
        </p:nvPicPr>
        <p:blipFill>
          <a:blip r:embed="rId4"/>
          <a:stretch>
            <a:fillRect/>
          </a:stretch>
        </p:blipFill>
        <p:spPr>
          <a:xfrm>
            <a:off x="2322623" y="2207037"/>
            <a:ext cx="2000455" cy="279284"/>
          </a:xfrm>
          <a:prstGeom prst="rect">
            <a:avLst/>
          </a:prstGeom>
        </p:spPr>
      </p:pic>
      <p:pic>
        <p:nvPicPr>
          <p:cNvPr id="11" name="Picture 10"/>
          <p:cNvPicPr>
            <a:picLocks noChangeAspect="1"/>
          </p:cNvPicPr>
          <p:nvPr/>
        </p:nvPicPr>
        <p:blipFill>
          <a:blip r:embed="rId5"/>
          <a:stretch>
            <a:fillRect/>
          </a:stretch>
        </p:blipFill>
        <p:spPr>
          <a:xfrm>
            <a:off x="2941812" y="2490291"/>
            <a:ext cx="762075" cy="244953"/>
          </a:xfrm>
          <a:prstGeom prst="rect">
            <a:avLst/>
          </a:prstGeom>
        </p:spPr>
      </p:pic>
      <p:pic>
        <p:nvPicPr>
          <p:cNvPr id="13" name="Picture 12"/>
          <p:cNvPicPr>
            <a:picLocks noChangeAspect="1"/>
          </p:cNvPicPr>
          <p:nvPr/>
        </p:nvPicPr>
        <p:blipFill>
          <a:blip r:embed="rId6"/>
          <a:stretch>
            <a:fillRect/>
          </a:stretch>
        </p:blipFill>
        <p:spPr>
          <a:xfrm>
            <a:off x="4547951" y="1290095"/>
            <a:ext cx="2003811" cy="1687420"/>
          </a:xfrm>
          <a:prstGeom prst="rect">
            <a:avLst/>
          </a:prstGeom>
        </p:spPr>
      </p:pic>
      <p:sp>
        <p:nvSpPr>
          <p:cNvPr id="16" name="Bent-Up Arrow 15"/>
          <p:cNvSpPr/>
          <p:nvPr/>
        </p:nvSpPr>
        <p:spPr>
          <a:xfrm flipV="1">
            <a:off x="6908800" y="2007632"/>
            <a:ext cx="1447801" cy="332756"/>
          </a:xfrm>
          <a:prstGeom prst="bentUp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19655" y="1608015"/>
            <a:ext cx="1567737" cy="369332"/>
          </a:xfrm>
          <a:prstGeom prst="rect">
            <a:avLst/>
          </a:prstGeom>
          <a:noFill/>
        </p:spPr>
        <p:txBody>
          <a:bodyPr wrap="none" rtlCol="0">
            <a:spAutoFit/>
          </a:bodyPr>
          <a:lstStyle/>
          <a:p>
            <a:r>
              <a:rPr lang="en-US" dirty="0" smtClean="0"/>
              <a:t>KKT conditions</a:t>
            </a:r>
            <a:endParaRPr lang="en-US" dirty="0"/>
          </a:p>
        </p:txBody>
      </p:sp>
      <p:sp>
        <p:nvSpPr>
          <p:cNvPr id="17" name="TextBox 16"/>
          <p:cNvSpPr txBox="1"/>
          <p:nvPr/>
        </p:nvSpPr>
        <p:spPr>
          <a:xfrm>
            <a:off x="4734169" y="3273242"/>
            <a:ext cx="2212016" cy="369332"/>
          </a:xfrm>
          <a:prstGeom prst="rect">
            <a:avLst/>
          </a:prstGeom>
          <a:noFill/>
        </p:spPr>
        <p:txBody>
          <a:bodyPr wrap="none" rtlCol="0">
            <a:spAutoFit/>
          </a:bodyPr>
          <a:lstStyle/>
          <a:p>
            <a:r>
              <a:rPr lang="en-US" dirty="0" smtClean="0"/>
              <a:t>Stationarity condition</a:t>
            </a:r>
            <a:endParaRPr lang="en-US" dirty="0"/>
          </a:p>
        </p:txBody>
      </p:sp>
      <p:sp>
        <p:nvSpPr>
          <p:cNvPr id="18" name="Rounded Rectangle 17"/>
          <p:cNvSpPr/>
          <p:nvPr/>
        </p:nvSpPr>
        <p:spPr>
          <a:xfrm>
            <a:off x="508000" y="1290095"/>
            <a:ext cx="1676400" cy="16874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449916" y="1237341"/>
            <a:ext cx="2205948" cy="1740174"/>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stretch>
            <a:fillRect/>
          </a:stretch>
        </p:blipFill>
        <p:spPr>
          <a:xfrm>
            <a:off x="7022851" y="3224689"/>
            <a:ext cx="2868771" cy="366226"/>
          </a:xfrm>
          <a:prstGeom prst="rect">
            <a:avLst/>
          </a:prstGeom>
        </p:spPr>
      </p:pic>
      <p:sp>
        <p:nvSpPr>
          <p:cNvPr id="29" name="TextBox 28"/>
          <p:cNvSpPr txBox="1"/>
          <p:nvPr/>
        </p:nvSpPr>
        <p:spPr>
          <a:xfrm>
            <a:off x="4734169" y="3702271"/>
            <a:ext cx="2619050" cy="369332"/>
          </a:xfrm>
          <a:prstGeom prst="rect">
            <a:avLst/>
          </a:prstGeom>
          <a:noFill/>
        </p:spPr>
        <p:txBody>
          <a:bodyPr wrap="none" rtlCol="0">
            <a:spAutoFit/>
          </a:bodyPr>
          <a:lstStyle/>
          <a:p>
            <a:r>
              <a:rPr lang="en-US" dirty="0" smtClean="0"/>
              <a:t>Complementary slackness</a:t>
            </a:r>
            <a:endParaRPr lang="en-US" dirty="0"/>
          </a:p>
        </p:txBody>
      </p:sp>
      <p:pic>
        <p:nvPicPr>
          <p:cNvPr id="21" name="Picture 20"/>
          <p:cNvPicPr>
            <a:picLocks noChangeAspect="1"/>
          </p:cNvPicPr>
          <p:nvPr/>
        </p:nvPicPr>
        <p:blipFill>
          <a:blip r:embed="rId8"/>
          <a:stretch>
            <a:fillRect/>
          </a:stretch>
        </p:blipFill>
        <p:spPr>
          <a:xfrm>
            <a:off x="8018249" y="3727793"/>
            <a:ext cx="781050" cy="298110"/>
          </a:xfrm>
          <a:prstGeom prst="rect">
            <a:avLst/>
          </a:prstGeom>
        </p:spPr>
      </p:pic>
      <p:sp>
        <p:nvSpPr>
          <p:cNvPr id="31" name="TextBox 30"/>
          <p:cNvSpPr txBox="1"/>
          <p:nvPr/>
        </p:nvSpPr>
        <p:spPr>
          <a:xfrm>
            <a:off x="4736123" y="4211646"/>
            <a:ext cx="1732205" cy="369332"/>
          </a:xfrm>
          <a:prstGeom prst="rect">
            <a:avLst/>
          </a:prstGeom>
          <a:noFill/>
        </p:spPr>
        <p:txBody>
          <a:bodyPr wrap="none" rtlCol="0">
            <a:spAutoFit/>
          </a:bodyPr>
          <a:lstStyle/>
          <a:p>
            <a:r>
              <a:rPr lang="en-US" dirty="0" smtClean="0"/>
              <a:t>Primal feasibility</a:t>
            </a:r>
            <a:endParaRPr lang="en-US" dirty="0"/>
          </a:p>
        </p:txBody>
      </p:sp>
      <p:pic>
        <p:nvPicPr>
          <p:cNvPr id="25" name="Picture 24"/>
          <p:cNvPicPr>
            <a:picLocks noChangeAspect="1"/>
          </p:cNvPicPr>
          <p:nvPr/>
        </p:nvPicPr>
        <p:blipFill>
          <a:blip r:embed="rId9"/>
          <a:stretch>
            <a:fillRect/>
          </a:stretch>
        </p:blipFill>
        <p:spPr>
          <a:xfrm>
            <a:off x="7300943" y="4201802"/>
            <a:ext cx="645991" cy="364104"/>
          </a:xfrm>
          <a:prstGeom prst="rect">
            <a:avLst/>
          </a:prstGeom>
        </p:spPr>
      </p:pic>
      <p:pic>
        <p:nvPicPr>
          <p:cNvPr id="28" name="Picture 27"/>
          <p:cNvPicPr>
            <a:picLocks noChangeAspect="1"/>
          </p:cNvPicPr>
          <p:nvPr/>
        </p:nvPicPr>
        <p:blipFill>
          <a:blip r:embed="rId10"/>
          <a:stretch>
            <a:fillRect/>
          </a:stretch>
        </p:blipFill>
        <p:spPr>
          <a:xfrm>
            <a:off x="8811022" y="4252765"/>
            <a:ext cx="576353" cy="281866"/>
          </a:xfrm>
          <a:prstGeom prst="rect">
            <a:avLst/>
          </a:prstGeom>
        </p:spPr>
      </p:pic>
      <p:sp>
        <p:nvSpPr>
          <p:cNvPr id="34" name="TextBox 33"/>
          <p:cNvSpPr txBox="1"/>
          <p:nvPr/>
        </p:nvSpPr>
        <p:spPr>
          <a:xfrm>
            <a:off x="8109513" y="4227106"/>
            <a:ext cx="538930" cy="369332"/>
          </a:xfrm>
          <a:prstGeom prst="rect">
            <a:avLst/>
          </a:prstGeom>
          <a:noFill/>
        </p:spPr>
        <p:txBody>
          <a:bodyPr wrap="none" rtlCol="0">
            <a:spAutoFit/>
          </a:bodyPr>
          <a:lstStyle/>
          <a:p>
            <a:r>
              <a:rPr lang="en-US" dirty="0" smtClean="0"/>
              <a:t>and</a:t>
            </a:r>
            <a:endParaRPr lang="en-US" dirty="0"/>
          </a:p>
        </p:txBody>
      </p:sp>
      <p:sp>
        <p:nvSpPr>
          <p:cNvPr id="35" name="TextBox 34"/>
          <p:cNvSpPr txBox="1"/>
          <p:nvPr/>
        </p:nvSpPr>
        <p:spPr>
          <a:xfrm>
            <a:off x="4734169" y="4761617"/>
            <a:ext cx="1560684" cy="369332"/>
          </a:xfrm>
          <a:prstGeom prst="rect">
            <a:avLst/>
          </a:prstGeom>
          <a:noFill/>
        </p:spPr>
        <p:txBody>
          <a:bodyPr wrap="none" rtlCol="0">
            <a:spAutoFit/>
          </a:bodyPr>
          <a:lstStyle/>
          <a:p>
            <a:r>
              <a:rPr lang="en-US" dirty="0" smtClean="0"/>
              <a:t>Dual feasibility</a:t>
            </a:r>
            <a:endParaRPr lang="en-US" dirty="0"/>
          </a:p>
        </p:txBody>
      </p:sp>
      <p:pic>
        <p:nvPicPr>
          <p:cNvPr id="30" name="Picture 29"/>
          <p:cNvPicPr>
            <a:picLocks noChangeAspect="1"/>
          </p:cNvPicPr>
          <p:nvPr/>
        </p:nvPicPr>
        <p:blipFill>
          <a:blip r:embed="rId11"/>
          <a:stretch>
            <a:fillRect/>
          </a:stretch>
        </p:blipFill>
        <p:spPr>
          <a:xfrm>
            <a:off x="8084357" y="4866691"/>
            <a:ext cx="582570" cy="264258"/>
          </a:xfrm>
          <a:prstGeom prst="rect">
            <a:avLst/>
          </a:prstGeom>
        </p:spPr>
      </p:pic>
      <p:sp>
        <p:nvSpPr>
          <p:cNvPr id="37" name="Rounded Rectangle 36"/>
          <p:cNvSpPr/>
          <p:nvPr/>
        </p:nvSpPr>
        <p:spPr>
          <a:xfrm>
            <a:off x="4699000" y="3190589"/>
            <a:ext cx="5277792" cy="202242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flipH="1">
            <a:off x="3703887" y="4001005"/>
            <a:ext cx="867703" cy="210641"/>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12"/>
          <a:stretch>
            <a:fillRect/>
          </a:stretch>
        </p:blipFill>
        <p:spPr>
          <a:xfrm>
            <a:off x="345455" y="3586995"/>
            <a:ext cx="3176052" cy="1075759"/>
          </a:xfrm>
          <a:prstGeom prst="rect">
            <a:avLst/>
          </a:prstGeom>
        </p:spPr>
      </p:pic>
      <p:sp>
        <p:nvSpPr>
          <p:cNvPr id="42" name="Rounded Rectangle 41"/>
          <p:cNvSpPr/>
          <p:nvPr/>
        </p:nvSpPr>
        <p:spPr>
          <a:xfrm>
            <a:off x="345454" y="3586995"/>
            <a:ext cx="3286745" cy="107576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50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2000"/>
                                        <p:tgtEl>
                                          <p:spTgt spid="17"/>
                                        </p:tgtEl>
                                      </p:cBhvr>
                                    </p:animEffect>
                                  </p:childTnLst>
                                </p:cTn>
                              </p:par>
                              <p:par>
                                <p:cTn id="52" presetID="6" presetClass="entr" presetSubtype="16"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circle(in)">
                                      <p:cBhvr>
                                        <p:cTn id="57" dur="2000"/>
                                        <p:tgtEl>
                                          <p:spTgt spid="29"/>
                                        </p:tgtEl>
                                      </p:cBhvr>
                                    </p:animEffect>
                                  </p:childTnLst>
                                </p:cTn>
                              </p:par>
                              <p:par>
                                <p:cTn id="58" presetID="6" presetClass="entr" presetSubtype="16"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circle(in)">
                                      <p:cBhvr>
                                        <p:cTn id="60" dur="2000"/>
                                        <p:tgtEl>
                                          <p:spTgt spid="21"/>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circle(in)">
                                      <p:cBhvr>
                                        <p:cTn id="63" dur="2000"/>
                                        <p:tgtEl>
                                          <p:spTgt spid="31"/>
                                        </p:tgtEl>
                                      </p:cBhvr>
                                    </p:animEffect>
                                  </p:childTnLst>
                                </p:cTn>
                              </p:par>
                              <p:par>
                                <p:cTn id="64" presetID="6" presetClass="entr" presetSubtype="16"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circle(in)">
                                      <p:cBhvr>
                                        <p:cTn id="66" dur="2000"/>
                                        <p:tgtEl>
                                          <p:spTgt spid="25"/>
                                        </p:tgtEl>
                                      </p:cBhvr>
                                    </p:animEffect>
                                  </p:childTnLst>
                                </p:cTn>
                              </p:par>
                              <p:par>
                                <p:cTn id="67" presetID="6" presetClass="entr" presetSubtype="16"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circle(in)">
                                      <p:cBhvr>
                                        <p:cTn id="69" dur="2000"/>
                                        <p:tgtEl>
                                          <p:spTgt spid="28"/>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circle(in)">
                                      <p:cBhvr>
                                        <p:cTn id="72" dur="2000"/>
                                        <p:tgtEl>
                                          <p:spTgt spid="34"/>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circle(in)">
                                      <p:cBhvr>
                                        <p:cTn id="75" dur="2000"/>
                                        <p:tgtEl>
                                          <p:spTgt spid="35"/>
                                        </p:tgtEl>
                                      </p:cBhvr>
                                    </p:animEffect>
                                  </p:childTnLst>
                                </p:cTn>
                              </p:par>
                              <p:par>
                                <p:cTn id="76" presetID="6"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circle(in)">
                                      <p:cBhvr>
                                        <p:cTn id="78" dur="2000"/>
                                        <p:tgtEl>
                                          <p:spTgt spid="30"/>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circle(in)">
                                      <p:cBhvr>
                                        <p:cTn id="81" dur="20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barn(inVertical)">
                                      <p:cBhvr>
                                        <p:cTn id="86" dur="500"/>
                                        <p:tgtEl>
                                          <p:spTgt spid="40"/>
                                        </p:tgtEl>
                                      </p:cBhvr>
                                    </p:animEffect>
                                  </p:childTnLst>
                                </p:cTn>
                              </p:par>
                              <p:par>
                                <p:cTn id="87" presetID="16" presetClass="entr" presetSubtype="21"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arn(inVertical)">
                                      <p:cBhvr>
                                        <p:cTn id="89" dur="500"/>
                                        <p:tgtEl>
                                          <p:spTgt spid="41"/>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barn(inVertical)">
                                      <p:cBhvr>
                                        <p:cTn id="9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6" grpId="0" animBg="1"/>
      <p:bldP spid="24" grpId="0"/>
      <p:bldP spid="17" grpId="0"/>
      <p:bldP spid="18" grpId="0" animBg="1"/>
      <p:bldP spid="27" grpId="0" animBg="1"/>
      <p:bldP spid="29" grpId="0"/>
      <p:bldP spid="31" grpId="0"/>
      <p:bldP spid="34" grpId="0"/>
      <p:bldP spid="35" grpId="0"/>
      <p:bldP spid="37" grpId="0" animBg="1"/>
      <p:bldP spid="40" grpId="0" animBg="1"/>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38</a:t>
            </a:fld>
            <a:endParaRPr lang="en-US" spc="-5"/>
          </a:p>
        </p:txBody>
      </p:sp>
      <p:sp>
        <p:nvSpPr>
          <p:cNvPr id="6" name="TextBox 5"/>
          <p:cNvSpPr txBox="1"/>
          <p:nvPr/>
        </p:nvSpPr>
        <p:spPr>
          <a:xfrm>
            <a:off x="275477" y="800099"/>
            <a:ext cx="2067617" cy="461665"/>
          </a:xfrm>
          <a:prstGeom prst="rect">
            <a:avLst/>
          </a:prstGeom>
          <a:noFill/>
        </p:spPr>
        <p:txBody>
          <a:bodyPr wrap="none" rtlCol="0">
            <a:spAutoFit/>
          </a:bodyPr>
          <a:lstStyle/>
          <a:p>
            <a:r>
              <a:rPr lang="en-US" sz="2400" u="sng" dirty="0" smtClean="0"/>
              <a:t>Uncertain Case</a:t>
            </a:r>
            <a:endParaRPr lang="en-US" sz="2400" u="sng" dirty="0"/>
          </a:p>
        </p:txBody>
      </p:sp>
      <p:sp>
        <p:nvSpPr>
          <p:cNvPr id="7" name="TextBox 6"/>
          <p:cNvSpPr txBox="1"/>
          <p:nvPr/>
        </p:nvSpPr>
        <p:spPr>
          <a:xfrm>
            <a:off x="275477" y="1276418"/>
            <a:ext cx="9220200" cy="646331"/>
          </a:xfrm>
          <a:prstGeom prst="rect">
            <a:avLst/>
          </a:prstGeom>
          <a:noFill/>
        </p:spPr>
        <p:txBody>
          <a:bodyPr wrap="square" rtlCol="0">
            <a:spAutoFit/>
          </a:bodyPr>
          <a:lstStyle/>
          <a:p>
            <a:r>
              <a:rPr lang="en-US" dirty="0" smtClean="0"/>
              <a:t>Practically</a:t>
            </a:r>
            <a:r>
              <a:rPr lang="en-US" dirty="0"/>
              <a:t>, an edge server provides services to multiple attached devices simultaneously, such that the available capacity </a:t>
            </a:r>
            <a:r>
              <a:rPr lang="en-US" dirty="0" smtClean="0"/>
              <a:t>q </a:t>
            </a:r>
            <a:r>
              <a:rPr lang="en-US" dirty="0"/>
              <a:t>for the autonomous vehicle is </a:t>
            </a:r>
            <a:r>
              <a:rPr lang="en-US" dirty="0" err="1">
                <a:solidFill>
                  <a:srgbClr val="FF0000"/>
                </a:solidFill>
              </a:rPr>
              <a:t>variational</a:t>
            </a:r>
            <a:r>
              <a:rPr lang="en-US" dirty="0"/>
              <a:t>.</a:t>
            </a:r>
          </a:p>
        </p:txBody>
      </p:sp>
      <p:pic>
        <p:nvPicPr>
          <p:cNvPr id="8" name="Picture 7"/>
          <p:cNvPicPr>
            <a:picLocks noChangeAspect="1"/>
          </p:cNvPicPr>
          <p:nvPr/>
        </p:nvPicPr>
        <p:blipFill>
          <a:blip r:embed="rId3"/>
          <a:stretch>
            <a:fillRect/>
          </a:stretch>
        </p:blipFill>
        <p:spPr>
          <a:xfrm>
            <a:off x="496385" y="1937403"/>
            <a:ext cx="1846709" cy="1648013"/>
          </a:xfrm>
          <a:prstGeom prst="rect">
            <a:avLst/>
          </a:prstGeom>
        </p:spPr>
      </p:pic>
      <p:cxnSp>
        <p:nvCxnSpPr>
          <p:cNvPr id="32" name="Straight Connector 31"/>
          <p:cNvCxnSpPr/>
          <p:nvPr/>
        </p:nvCxnSpPr>
        <p:spPr>
          <a:xfrm>
            <a:off x="2022278" y="3049488"/>
            <a:ext cx="1524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356771" y="2705100"/>
            <a:ext cx="1676400" cy="584775"/>
          </a:xfrm>
          <a:prstGeom prst="rect">
            <a:avLst/>
          </a:prstGeom>
          <a:noFill/>
        </p:spPr>
        <p:txBody>
          <a:bodyPr wrap="square" rtlCol="0">
            <a:spAutoFit/>
          </a:bodyPr>
          <a:lstStyle/>
          <a:p>
            <a:r>
              <a:rPr lang="en-US" sz="1600" dirty="0">
                <a:solidFill>
                  <a:schemeClr val="accent6"/>
                </a:solidFill>
              </a:rPr>
              <a:t>uncertainty of available capacity</a:t>
            </a:r>
          </a:p>
        </p:txBody>
      </p:sp>
      <p:sp>
        <p:nvSpPr>
          <p:cNvPr id="10" name="Left-Right Arrow 9"/>
          <p:cNvSpPr/>
          <p:nvPr/>
        </p:nvSpPr>
        <p:spPr>
          <a:xfrm>
            <a:off x="4191564" y="2705100"/>
            <a:ext cx="13716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02372" y="2347012"/>
            <a:ext cx="1166410" cy="369332"/>
          </a:xfrm>
          <a:prstGeom prst="rect">
            <a:avLst/>
          </a:prstGeom>
          <a:noFill/>
        </p:spPr>
        <p:txBody>
          <a:bodyPr wrap="none" rtlCol="0">
            <a:spAutoFit/>
          </a:bodyPr>
          <a:lstStyle/>
          <a:p>
            <a:r>
              <a:rPr lang="en-US" dirty="0" smtClean="0"/>
              <a:t>Equivalent</a:t>
            </a:r>
            <a:endParaRPr lang="en-US" dirty="0"/>
          </a:p>
        </p:txBody>
      </p:sp>
      <p:pic>
        <p:nvPicPr>
          <p:cNvPr id="14" name="Picture 13"/>
          <p:cNvPicPr>
            <a:picLocks noChangeAspect="1"/>
          </p:cNvPicPr>
          <p:nvPr/>
        </p:nvPicPr>
        <p:blipFill>
          <a:blip r:embed="rId4"/>
          <a:stretch>
            <a:fillRect/>
          </a:stretch>
        </p:blipFill>
        <p:spPr>
          <a:xfrm>
            <a:off x="6022633" y="2285957"/>
            <a:ext cx="2999617" cy="1066885"/>
          </a:xfrm>
          <a:prstGeom prst="rect">
            <a:avLst/>
          </a:prstGeom>
        </p:spPr>
      </p:pic>
      <p:cxnSp>
        <p:nvCxnSpPr>
          <p:cNvPr id="36" name="Straight Connector 35"/>
          <p:cNvCxnSpPr/>
          <p:nvPr/>
        </p:nvCxnSpPr>
        <p:spPr>
          <a:xfrm>
            <a:off x="6527800" y="2531678"/>
            <a:ext cx="15240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207369" y="2571230"/>
            <a:ext cx="381000" cy="95651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472939" y="3498695"/>
            <a:ext cx="1207261" cy="338554"/>
          </a:xfrm>
          <a:prstGeom prst="rect">
            <a:avLst/>
          </a:prstGeom>
          <a:noFill/>
        </p:spPr>
        <p:txBody>
          <a:bodyPr wrap="square" rtlCol="0">
            <a:spAutoFit/>
          </a:bodyPr>
          <a:lstStyle/>
          <a:p>
            <a:r>
              <a:rPr lang="en-US" sz="1600" dirty="0">
                <a:solidFill>
                  <a:schemeClr val="accent3"/>
                </a:solidFill>
              </a:rPr>
              <a:t>P</a:t>
            </a:r>
            <a:r>
              <a:rPr lang="en-US" sz="1600" dirty="0" smtClean="0">
                <a:solidFill>
                  <a:schemeClr val="accent3"/>
                </a:solidFill>
              </a:rPr>
              <a:t>arameters</a:t>
            </a:r>
            <a:endParaRPr lang="en-US" sz="1600" dirty="0">
              <a:solidFill>
                <a:schemeClr val="accent3"/>
              </a:solidFill>
            </a:endParaRPr>
          </a:p>
        </p:txBody>
      </p:sp>
      <p:cxnSp>
        <p:nvCxnSpPr>
          <p:cNvPr id="43" name="Straight Connector 42"/>
          <p:cNvCxnSpPr/>
          <p:nvPr/>
        </p:nvCxnSpPr>
        <p:spPr>
          <a:xfrm>
            <a:off x="6680200" y="2571230"/>
            <a:ext cx="152400"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6835938" y="2461014"/>
            <a:ext cx="796226" cy="8673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66426" y="2232676"/>
            <a:ext cx="1676400" cy="338554"/>
          </a:xfrm>
          <a:prstGeom prst="rect">
            <a:avLst/>
          </a:prstGeom>
          <a:noFill/>
        </p:spPr>
        <p:txBody>
          <a:bodyPr wrap="square" rtlCol="0">
            <a:spAutoFit/>
          </a:bodyPr>
          <a:lstStyle/>
          <a:p>
            <a:r>
              <a:rPr lang="en-US" sz="1600" dirty="0" smtClean="0">
                <a:solidFill>
                  <a:srgbClr val="7030A0"/>
                </a:solidFill>
              </a:rPr>
              <a:t>Decision variables</a:t>
            </a:r>
            <a:endParaRPr lang="en-US" sz="1600" dirty="0">
              <a:solidFill>
                <a:srgbClr val="7030A0"/>
              </a:solidFill>
            </a:endParaRPr>
          </a:p>
        </p:txBody>
      </p:sp>
      <p:cxnSp>
        <p:nvCxnSpPr>
          <p:cNvPr id="46" name="Straight Connector 45"/>
          <p:cNvCxnSpPr/>
          <p:nvPr/>
        </p:nvCxnSpPr>
        <p:spPr>
          <a:xfrm>
            <a:off x="6588369" y="2933700"/>
            <a:ext cx="560970"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908800" y="2957179"/>
            <a:ext cx="325251" cy="88007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p:cNvSpPr txBox="1"/>
              <p:nvPr/>
            </p:nvSpPr>
            <p:spPr>
              <a:xfrm>
                <a:off x="6592262" y="3872106"/>
                <a:ext cx="2983537" cy="338554"/>
              </a:xfrm>
              <a:prstGeom prst="rect">
                <a:avLst/>
              </a:prstGeom>
              <a:noFill/>
            </p:spPr>
            <p:txBody>
              <a:bodyPr wrap="square" rtlCol="0">
                <a:spAutoFit/>
              </a:bodyPr>
              <a:lstStyle/>
              <a:p>
                <a:r>
                  <a:rPr lang="en-US" sz="1600" dirty="0" smtClean="0">
                    <a:solidFill>
                      <a:schemeClr val="accent5">
                        <a:lumMod val="75000"/>
                      </a:schemeClr>
                    </a:solidFill>
                  </a:rPr>
                  <a:t>Deterministic constrains on </a:t>
                </a:r>
                <a14:m>
                  <m:oMath xmlns:m="http://schemas.openxmlformats.org/officeDocument/2006/math">
                    <m:r>
                      <a:rPr lang="en-US" sz="1600" i="1" dirty="0" smtClean="0">
                        <a:solidFill>
                          <a:schemeClr val="accent5">
                            <a:lumMod val="75000"/>
                          </a:schemeClr>
                        </a:solidFill>
                        <a:latin typeface="Cambria Math" panose="02040503050406030204" pitchFamily="18" charset="0"/>
                      </a:rPr>
                      <m:t>𝑥</m:t>
                    </m:r>
                  </m:oMath>
                </a14:m>
                <a:endParaRPr lang="en-US" sz="1600" dirty="0">
                  <a:solidFill>
                    <a:schemeClr val="accent5">
                      <a:lumMod val="75000"/>
                    </a:schemeClr>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6592262" y="3872106"/>
                <a:ext cx="2983537" cy="338554"/>
              </a:xfrm>
              <a:prstGeom prst="rect">
                <a:avLst/>
              </a:prstGeom>
              <a:blipFill>
                <a:blip r:embed="rId5"/>
                <a:stretch>
                  <a:fillRect l="-1020" t="-5357" b="-21429"/>
                </a:stretch>
              </a:blipFill>
            </p:spPr>
            <p:txBody>
              <a:bodyPr/>
              <a:lstStyle/>
              <a:p>
                <a:r>
                  <a:rPr lang="en-US">
                    <a:noFill/>
                  </a:rPr>
                  <a:t> </a:t>
                </a:r>
              </a:p>
            </p:txBody>
          </p:sp>
        </mc:Fallback>
      </mc:AlternateContent>
      <p:cxnSp>
        <p:nvCxnSpPr>
          <p:cNvPr id="50" name="Straight Connector 49"/>
          <p:cNvCxnSpPr/>
          <p:nvPr/>
        </p:nvCxnSpPr>
        <p:spPr>
          <a:xfrm>
            <a:off x="6628315" y="3289875"/>
            <a:ext cx="239393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522441" y="3352842"/>
            <a:ext cx="462149" cy="1106401"/>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588369" y="4500502"/>
            <a:ext cx="2983537" cy="584775"/>
          </a:xfrm>
          <a:prstGeom prst="rect">
            <a:avLst/>
          </a:prstGeom>
          <a:noFill/>
        </p:spPr>
        <p:txBody>
          <a:bodyPr wrap="square" rtlCol="0">
            <a:spAutoFit/>
          </a:bodyPr>
          <a:lstStyle/>
          <a:p>
            <a:r>
              <a:rPr lang="en-US" sz="1600" dirty="0" smtClean="0">
                <a:solidFill>
                  <a:schemeClr val="accent2">
                    <a:lumMod val="75000"/>
                  </a:schemeClr>
                </a:solidFill>
              </a:rPr>
              <a:t>Chance constrain specified by the ambiguity set</a:t>
            </a:r>
            <a:endParaRPr lang="en-US" sz="1600" dirty="0">
              <a:solidFill>
                <a:schemeClr val="accent2">
                  <a:lumMod val="75000"/>
                </a:schemeClr>
              </a:solidFill>
            </a:endParaRPr>
          </a:p>
        </p:txBody>
      </p:sp>
      <p:sp>
        <p:nvSpPr>
          <p:cNvPr id="56" name="Right Arrow 55"/>
          <p:cNvSpPr/>
          <p:nvPr/>
        </p:nvSpPr>
        <p:spPr>
          <a:xfrm rot="10800000">
            <a:off x="3996048" y="4396117"/>
            <a:ext cx="1866241" cy="227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4180668" y="3994095"/>
            <a:ext cx="1640770" cy="369332"/>
          </a:xfrm>
          <a:prstGeom prst="rect">
            <a:avLst/>
          </a:prstGeom>
          <a:noFill/>
        </p:spPr>
        <p:txBody>
          <a:bodyPr wrap="none" rtlCol="0">
            <a:spAutoFit/>
          </a:bodyPr>
          <a:lstStyle/>
          <a:p>
            <a:r>
              <a:rPr lang="en-US" dirty="0" smtClean="0"/>
              <a:t>Feasible Region</a:t>
            </a:r>
            <a:endParaRPr lang="en-US" dirty="0"/>
          </a:p>
        </p:txBody>
      </p:sp>
      <p:pic>
        <p:nvPicPr>
          <p:cNvPr id="58" name="Picture 57"/>
          <p:cNvPicPr>
            <a:picLocks noChangeAspect="1"/>
          </p:cNvPicPr>
          <p:nvPr/>
        </p:nvPicPr>
        <p:blipFill>
          <a:blip r:embed="rId6"/>
          <a:stretch>
            <a:fillRect/>
          </a:stretch>
        </p:blipFill>
        <p:spPr>
          <a:xfrm>
            <a:off x="619371" y="4240681"/>
            <a:ext cx="3232481" cy="519642"/>
          </a:xfrm>
          <a:prstGeom prst="rect">
            <a:avLst/>
          </a:prstGeom>
        </p:spPr>
      </p:pic>
    </p:spTree>
    <p:extLst>
      <p:ext uri="{BB962C8B-B14F-4D97-AF65-F5344CB8AC3E}">
        <p14:creationId xmlns:p14="http://schemas.microsoft.com/office/powerpoint/2010/main" val="360373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ppt_x"/>
                                          </p:val>
                                        </p:tav>
                                        <p:tav tm="100000">
                                          <p:val>
                                            <p:strVal val="#ppt_x"/>
                                          </p:val>
                                        </p:tav>
                                      </p:tavLst>
                                    </p:anim>
                                    <p:anim calcmode="lin" valueType="num">
                                      <p:cBhvr additive="base">
                                        <p:cTn id="40" dur="500" fill="hold"/>
                                        <p:tgtEl>
                                          <p:spTgt spid="5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500" fill="hold"/>
                                        <p:tgtEl>
                                          <p:spTgt spid="49"/>
                                        </p:tgtEl>
                                        <p:attrNameLst>
                                          <p:attrName>ppt_x</p:attrName>
                                        </p:attrNameLst>
                                      </p:cBhvr>
                                      <p:tavLst>
                                        <p:tav tm="0">
                                          <p:val>
                                            <p:strVal val="#ppt_x"/>
                                          </p:val>
                                        </p:tav>
                                        <p:tav tm="100000">
                                          <p:val>
                                            <p:strVal val="#ppt_x"/>
                                          </p:val>
                                        </p:tav>
                                      </p:tavLst>
                                    </p:anim>
                                    <p:anim calcmode="lin" valueType="num">
                                      <p:cBhvr additive="base">
                                        <p:cTn id="64" dur="500" fill="hold"/>
                                        <p:tgtEl>
                                          <p:spTgt spid="4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additive="base">
                                        <p:cTn id="71" dur="500" fill="hold"/>
                                        <p:tgtEl>
                                          <p:spTgt spid="54"/>
                                        </p:tgtEl>
                                        <p:attrNameLst>
                                          <p:attrName>ppt_x</p:attrName>
                                        </p:attrNameLst>
                                      </p:cBhvr>
                                      <p:tavLst>
                                        <p:tav tm="0">
                                          <p:val>
                                            <p:strVal val="#ppt_x"/>
                                          </p:val>
                                        </p:tav>
                                        <p:tav tm="100000">
                                          <p:val>
                                            <p:strVal val="#ppt_x"/>
                                          </p:val>
                                        </p:tav>
                                      </p:tavLst>
                                    </p:anim>
                                    <p:anim calcmode="lin" valueType="num">
                                      <p:cBhvr additive="base">
                                        <p:cTn id="72" dur="500" fill="hold"/>
                                        <p:tgtEl>
                                          <p:spTgt spid="5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1000"/>
                                        <p:tgtEl>
                                          <p:spTgt spid="57"/>
                                        </p:tgtEl>
                                      </p:cBhvr>
                                    </p:animEffect>
                                    <p:anim calcmode="lin" valueType="num">
                                      <p:cBhvr>
                                        <p:cTn id="82" dur="1000" fill="hold"/>
                                        <p:tgtEl>
                                          <p:spTgt spid="57"/>
                                        </p:tgtEl>
                                        <p:attrNameLst>
                                          <p:attrName>ppt_x</p:attrName>
                                        </p:attrNameLst>
                                      </p:cBhvr>
                                      <p:tavLst>
                                        <p:tav tm="0">
                                          <p:val>
                                            <p:strVal val="#ppt_x"/>
                                          </p:val>
                                        </p:tav>
                                        <p:tav tm="100000">
                                          <p:val>
                                            <p:strVal val="#ppt_x"/>
                                          </p:val>
                                        </p:tav>
                                      </p:tavLst>
                                    </p:anim>
                                    <p:anim calcmode="lin" valueType="num">
                                      <p:cBhvr>
                                        <p:cTn id="83" dur="1000" fill="hold"/>
                                        <p:tgtEl>
                                          <p:spTgt spid="5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1000"/>
                                        <p:tgtEl>
                                          <p:spTgt spid="56"/>
                                        </p:tgtEl>
                                      </p:cBhvr>
                                    </p:animEffect>
                                    <p:anim calcmode="lin" valueType="num">
                                      <p:cBhvr>
                                        <p:cTn id="87" dur="1000" fill="hold"/>
                                        <p:tgtEl>
                                          <p:spTgt spid="56"/>
                                        </p:tgtEl>
                                        <p:attrNameLst>
                                          <p:attrName>ppt_x</p:attrName>
                                        </p:attrNameLst>
                                      </p:cBhvr>
                                      <p:tavLst>
                                        <p:tav tm="0">
                                          <p:val>
                                            <p:strVal val="#ppt_x"/>
                                          </p:val>
                                        </p:tav>
                                        <p:tav tm="100000">
                                          <p:val>
                                            <p:strVal val="#ppt_x"/>
                                          </p:val>
                                        </p:tav>
                                      </p:tavLst>
                                    </p:anim>
                                    <p:anim calcmode="lin" valueType="num">
                                      <p:cBhvr>
                                        <p:cTn id="88" dur="1000" fill="hold"/>
                                        <p:tgtEl>
                                          <p:spTgt spid="56"/>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1000"/>
                                        <p:tgtEl>
                                          <p:spTgt spid="58"/>
                                        </p:tgtEl>
                                      </p:cBhvr>
                                    </p:animEffect>
                                    <p:anim calcmode="lin" valueType="num">
                                      <p:cBhvr>
                                        <p:cTn id="92" dur="1000" fill="hold"/>
                                        <p:tgtEl>
                                          <p:spTgt spid="58"/>
                                        </p:tgtEl>
                                        <p:attrNameLst>
                                          <p:attrName>ppt_x</p:attrName>
                                        </p:attrNameLst>
                                      </p:cBhvr>
                                      <p:tavLst>
                                        <p:tav tm="0">
                                          <p:val>
                                            <p:strVal val="#ppt_x"/>
                                          </p:val>
                                        </p:tav>
                                        <p:tav tm="100000">
                                          <p:val>
                                            <p:strVal val="#ppt_x"/>
                                          </p:val>
                                        </p:tav>
                                      </p:tavLst>
                                    </p:anim>
                                    <p:anim calcmode="lin" valueType="num">
                                      <p:cBhvr>
                                        <p:cTn id="9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 grpId="0" animBg="1"/>
      <p:bldP spid="12" grpId="0"/>
      <p:bldP spid="39" grpId="0"/>
      <p:bldP spid="45" grpId="0"/>
      <p:bldP spid="49" grpId="0"/>
      <p:bldP spid="54" grpId="0"/>
      <p:bldP spid="56" grpId="0" animBg="1"/>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39</a:t>
            </a:fld>
            <a:endParaRPr lang="en-US" spc="-5"/>
          </a:p>
        </p:txBody>
      </p:sp>
      <p:sp>
        <p:nvSpPr>
          <p:cNvPr id="6" name="TextBox 5"/>
          <p:cNvSpPr txBox="1"/>
          <p:nvPr/>
        </p:nvSpPr>
        <p:spPr>
          <a:xfrm>
            <a:off x="275477" y="800099"/>
            <a:ext cx="2067617" cy="461665"/>
          </a:xfrm>
          <a:prstGeom prst="rect">
            <a:avLst/>
          </a:prstGeom>
          <a:noFill/>
        </p:spPr>
        <p:txBody>
          <a:bodyPr wrap="none" rtlCol="0">
            <a:spAutoFit/>
          </a:bodyPr>
          <a:lstStyle/>
          <a:p>
            <a:r>
              <a:rPr lang="en-US" sz="2400" u="sng" dirty="0" smtClean="0"/>
              <a:t>Uncertain Case</a:t>
            </a:r>
            <a:endParaRPr lang="en-US" sz="2400" u="sng" dirty="0"/>
          </a:p>
        </p:txBody>
      </p:sp>
      <p:sp>
        <p:nvSpPr>
          <p:cNvPr id="7" name="TextBox 6"/>
          <p:cNvSpPr txBox="1"/>
          <p:nvPr/>
        </p:nvSpPr>
        <p:spPr>
          <a:xfrm>
            <a:off x="275477" y="1276418"/>
            <a:ext cx="9220200" cy="646331"/>
          </a:xfrm>
          <a:prstGeom prst="rect">
            <a:avLst/>
          </a:prstGeom>
          <a:noFill/>
        </p:spPr>
        <p:txBody>
          <a:bodyPr wrap="square" rtlCol="0">
            <a:spAutoFit/>
          </a:bodyPr>
          <a:lstStyle/>
          <a:p>
            <a:r>
              <a:rPr lang="en-US" dirty="0" smtClean="0"/>
              <a:t>Practically</a:t>
            </a:r>
            <a:r>
              <a:rPr lang="en-US" dirty="0"/>
              <a:t>, an edge server provides services to multiple attached devices simultaneously, such that the available capacity </a:t>
            </a:r>
            <a:r>
              <a:rPr lang="en-US" dirty="0" smtClean="0"/>
              <a:t>q </a:t>
            </a:r>
            <a:r>
              <a:rPr lang="en-US" dirty="0"/>
              <a:t>for the autonomous vehicle is </a:t>
            </a:r>
            <a:r>
              <a:rPr lang="en-US" dirty="0" err="1">
                <a:solidFill>
                  <a:srgbClr val="FF0000"/>
                </a:solidFill>
              </a:rPr>
              <a:t>variational</a:t>
            </a:r>
            <a:r>
              <a:rPr lang="en-US" dirty="0"/>
              <a:t>.</a:t>
            </a:r>
          </a:p>
        </p:txBody>
      </p:sp>
      <p:sp>
        <p:nvSpPr>
          <p:cNvPr id="56" name="Right Arrow 55"/>
          <p:cNvSpPr/>
          <p:nvPr/>
        </p:nvSpPr>
        <p:spPr>
          <a:xfrm rot="10800000" flipH="1">
            <a:off x="3832032" y="2408789"/>
            <a:ext cx="1732311" cy="227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3923902" y="2087191"/>
            <a:ext cx="1490601" cy="369332"/>
          </a:xfrm>
          <a:prstGeom prst="rect">
            <a:avLst/>
          </a:prstGeom>
          <a:noFill/>
        </p:spPr>
        <p:txBody>
          <a:bodyPr wrap="none" rtlCol="0">
            <a:spAutoFit/>
          </a:bodyPr>
          <a:lstStyle/>
          <a:p>
            <a:r>
              <a:rPr lang="en-US" dirty="0" smtClean="0"/>
              <a:t>Strong duality</a:t>
            </a:r>
            <a:endParaRPr lang="en-US" dirty="0"/>
          </a:p>
        </p:txBody>
      </p:sp>
      <p:pic>
        <p:nvPicPr>
          <p:cNvPr id="58" name="Picture 57"/>
          <p:cNvPicPr>
            <a:picLocks noChangeAspect="1"/>
          </p:cNvPicPr>
          <p:nvPr/>
        </p:nvPicPr>
        <p:blipFill>
          <a:blip r:embed="rId3"/>
          <a:stretch>
            <a:fillRect/>
          </a:stretch>
        </p:blipFill>
        <p:spPr>
          <a:xfrm>
            <a:off x="407528" y="2271857"/>
            <a:ext cx="3232481" cy="519642"/>
          </a:xfrm>
          <a:prstGeom prst="rect">
            <a:avLst/>
          </a:prstGeom>
        </p:spPr>
      </p:pic>
      <p:pic>
        <p:nvPicPr>
          <p:cNvPr id="3" name="Picture 2"/>
          <p:cNvPicPr>
            <a:picLocks noChangeAspect="1"/>
          </p:cNvPicPr>
          <p:nvPr/>
        </p:nvPicPr>
        <p:blipFill>
          <a:blip r:embed="rId4"/>
          <a:stretch>
            <a:fillRect/>
          </a:stretch>
        </p:blipFill>
        <p:spPr>
          <a:xfrm>
            <a:off x="5748551" y="1937403"/>
            <a:ext cx="3801834" cy="1117754"/>
          </a:xfrm>
          <a:prstGeom prst="rect">
            <a:avLst/>
          </a:prstGeom>
        </p:spPr>
      </p:pic>
      <p:sp>
        <p:nvSpPr>
          <p:cNvPr id="28" name="TextBox 27"/>
          <p:cNvSpPr txBox="1"/>
          <p:nvPr/>
        </p:nvSpPr>
        <p:spPr>
          <a:xfrm>
            <a:off x="4085997" y="2588113"/>
            <a:ext cx="1166410" cy="369332"/>
          </a:xfrm>
          <a:prstGeom prst="rect">
            <a:avLst/>
          </a:prstGeom>
          <a:noFill/>
        </p:spPr>
        <p:txBody>
          <a:bodyPr wrap="none" rtlCol="0">
            <a:spAutoFit/>
          </a:bodyPr>
          <a:lstStyle/>
          <a:p>
            <a:r>
              <a:rPr lang="en-US" dirty="0" smtClean="0"/>
              <a:t>Equivalent</a:t>
            </a:r>
            <a:endParaRPr lang="en-US" dirty="0"/>
          </a:p>
        </p:txBody>
      </p:sp>
      <p:sp>
        <p:nvSpPr>
          <p:cNvPr id="5" name="Down Arrow 4"/>
          <p:cNvSpPr/>
          <p:nvPr/>
        </p:nvSpPr>
        <p:spPr>
          <a:xfrm>
            <a:off x="6756400" y="3238500"/>
            <a:ext cx="222418" cy="381000"/>
          </a:xfrm>
          <a:prstGeom prst="down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002264" y="3238500"/>
            <a:ext cx="2842894" cy="369332"/>
          </a:xfrm>
          <a:prstGeom prst="rect">
            <a:avLst/>
          </a:prstGeom>
          <a:noFill/>
        </p:spPr>
        <p:txBody>
          <a:bodyPr wrap="none" rtlCol="0">
            <a:spAutoFit/>
          </a:bodyPr>
          <a:lstStyle/>
          <a:p>
            <a:r>
              <a:rPr lang="en-US" dirty="0" smtClean="0"/>
              <a:t>Mixed integer representable</a:t>
            </a:r>
            <a:endParaRPr lang="en-US" dirty="0"/>
          </a:p>
        </p:txBody>
      </p:sp>
      <p:pic>
        <p:nvPicPr>
          <p:cNvPr id="9" name="Picture 8"/>
          <p:cNvPicPr>
            <a:picLocks noChangeAspect="1"/>
          </p:cNvPicPr>
          <p:nvPr/>
        </p:nvPicPr>
        <p:blipFill>
          <a:blip r:embed="rId5"/>
          <a:stretch>
            <a:fillRect/>
          </a:stretch>
        </p:blipFill>
        <p:spPr>
          <a:xfrm>
            <a:off x="5564022" y="3782383"/>
            <a:ext cx="4034751" cy="1499450"/>
          </a:xfrm>
          <a:prstGeom prst="rect">
            <a:avLst/>
          </a:prstGeom>
        </p:spPr>
      </p:pic>
      <p:sp>
        <p:nvSpPr>
          <p:cNvPr id="11" name="Rounded Rectangle 10"/>
          <p:cNvSpPr/>
          <p:nvPr/>
        </p:nvSpPr>
        <p:spPr>
          <a:xfrm>
            <a:off x="275477" y="2171700"/>
            <a:ext cx="3432923"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744643" y="1964174"/>
            <a:ext cx="3854130" cy="119812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564022" y="3782383"/>
            <a:ext cx="4164178" cy="163610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rot="5400000">
            <a:off x="4520845" y="3471154"/>
            <a:ext cx="222418" cy="1527418"/>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831388" y="3808768"/>
            <a:ext cx="1573764" cy="369332"/>
          </a:xfrm>
          <a:prstGeom prst="rect">
            <a:avLst/>
          </a:prstGeom>
          <a:noFill/>
        </p:spPr>
        <p:txBody>
          <a:bodyPr wrap="none" rtlCol="0">
            <a:spAutoFit/>
          </a:bodyPr>
          <a:lstStyle/>
          <a:p>
            <a:r>
              <a:rPr lang="en-US" dirty="0" smtClean="0"/>
              <a:t>Approximation</a:t>
            </a:r>
            <a:endParaRPr lang="en-US" dirty="0"/>
          </a:p>
        </p:txBody>
      </p:sp>
      <p:pic>
        <p:nvPicPr>
          <p:cNvPr id="13" name="Picture 12"/>
          <p:cNvPicPr>
            <a:picLocks noChangeAspect="1"/>
          </p:cNvPicPr>
          <p:nvPr/>
        </p:nvPicPr>
        <p:blipFill>
          <a:blip r:embed="rId6"/>
          <a:stretch>
            <a:fillRect/>
          </a:stretch>
        </p:blipFill>
        <p:spPr>
          <a:xfrm>
            <a:off x="413390" y="4076700"/>
            <a:ext cx="3103534" cy="532930"/>
          </a:xfrm>
          <a:prstGeom prst="rect">
            <a:avLst/>
          </a:prstGeom>
        </p:spPr>
      </p:pic>
      <p:sp>
        <p:nvSpPr>
          <p:cNvPr id="40" name="Rounded Rectangle 39"/>
          <p:cNvSpPr/>
          <p:nvPr/>
        </p:nvSpPr>
        <p:spPr>
          <a:xfrm>
            <a:off x="223964" y="4000265"/>
            <a:ext cx="3432923"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1 15"/>
          <p:cNvSpPr/>
          <p:nvPr/>
        </p:nvSpPr>
        <p:spPr>
          <a:xfrm>
            <a:off x="8291886" y="3467100"/>
            <a:ext cx="1634612" cy="990599"/>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solidFill>
                  <a:srgbClr val="FF0000"/>
                </a:solidFill>
              </a:rPr>
              <a:t>Scale is large!</a:t>
            </a:r>
            <a:endParaRPr lang="en-US" sz="1600" dirty="0">
              <a:solidFill>
                <a:srgbClr val="FF0000"/>
              </a:solidFill>
            </a:endParaRPr>
          </a:p>
        </p:txBody>
      </p:sp>
      <p:sp>
        <p:nvSpPr>
          <p:cNvPr id="18" name="Up Arrow 17"/>
          <p:cNvSpPr/>
          <p:nvPr/>
        </p:nvSpPr>
        <p:spPr>
          <a:xfrm>
            <a:off x="1771570" y="3065269"/>
            <a:ext cx="220368" cy="727226"/>
          </a:xfrm>
          <a:prstGeom prst="up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2108200" y="3221324"/>
                <a:ext cx="9355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𝑅</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2108200" y="3221324"/>
                <a:ext cx="93557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809380" y="4348388"/>
                <a:ext cx="1797643" cy="1107996"/>
              </a:xfrm>
              <a:prstGeom prst="rect">
                <a:avLst/>
              </a:prstGeom>
              <a:noFill/>
            </p:spPr>
            <p:txBody>
              <a:bodyPr wrap="square" rtlCol="0">
                <a:spAutoFit/>
              </a:bodyPr>
              <a:lstStyle/>
              <a:p>
                <a14:m>
                  <m:oMath xmlns:m="http://schemas.openxmlformats.org/officeDocument/2006/math">
                    <m:r>
                      <a:rPr lang="en-US" sz="1600" i="1" dirty="0" smtClean="0">
                        <a:latin typeface="Cambria Math" panose="02040503050406030204" pitchFamily="18" charset="0"/>
                      </a:rPr>
                      <m:t>𝑍</m:t>
                    </m:r>
                  </m:oMath>
                </a14:m>
                <a:r>
                  <a:rPr lang="en-US" sz="1600" dirty="0" smtClean="0"/>
                  <a:t> is reformulated by a conditional-value-at-risk (</a:t>
                </a:r>
                <a:r>
                  <a:rPr lang="en-US" sz="1600" dirty="0" err="1" smtClean="0"/>
                  <a:t>CVaR</a:t>
                </a:r>
                <a:r>
                  <a:rPr lang="en-US" sz="1600" dirty="0" smtClean="0"/>
                  <a:t>) </a:t>
                </a:r>
                <a:r>
                  <a:rPr lang="en-US" dirty="0" smtClean="0"/>
                  <a:t>constrained set</a:t>
                </a:r>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9380" y="4348388"/>
                <a:ext cx="1797643" cy="1107996"/>
              </a:xfrm>
              <a:prstGeom prst="rect">
                <a:avLst/>
              </a:prstGeom>
              <a:blipFill>
                <a:blip r:embed="rId8"/>
                <a:stretch>
                  <a:fillRect l="-3051" t="-1648" r="-3729" b="-7692"/>
                </a:stretch>
              </a:blipFill>
            </p:spPr>
            <p:txBody>
              <a:bodyPr/>
              <a:lstStyle/>
              <a:p>
                <a:r>
                  <a:rPr lang="en-US">
                    <a:noFill/>
                  </a:rPr>
                  <a:t> </a:t>
                </a:r>
              </a:p>
            </p:txBody>
          </p:sp>
        </mc:Fallback>
      </mc:AlternateContent>
    </p:spTree>
    <p:extLst>
      <p:ext uri="{BB962C8B-B14F-4D97-AF65-F5344CB8AC3E}">
        <p14:creationId xmlns:p14="http://schemas.microsoft.com/office/powerpoint/2010/main" val="336422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000"/>
                                        <p:tgtEl>
                                          <p:spTgt spid="35"/>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28" grpId="0"/>
      <p:bldP spid="5" grpId="0" animBg="1"/>
      <p:bldP spid="30" grpId="0"/>
      <p:bldP spid="34" grpId="0" animBg="1"/>
      <p:bldP spid="35" grpId="0" animBg="1"/>
      <p:bldP spid="37" grpId="0" animBg="1"/>
      <p:bldP spid="38" grpId="0"/>
      <p:bldP spid="40" grpId="0" animBg="1"/>
      <p:bldP spid="16" grpId="0" animBg="1"/>
      <p:bldP spid="18" grpId="0" animBg="1"/>
      <p:bldP spid="1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5946720" cy="443070"/>
          </a:xfrm>
          <a:prstGeom prst="rect">
            <a:avLst/>
          </a:prstGeom>
        </p:spPr>
        <p:txBody>
          <a:bodyPr vert="horz" wrap="square" lIns="0" tIns="12065" rIns="0" bIns="0" rtlCol="0">
            <a:spAutoFit/>
          </a:bodyPr>
          <a:lstStyle/>
          <a:p>
            <a:pPr marL="12700">
              <a:spcBef>
                <a:spcPts val="95"/>
              </a:spcBef>
            </a:pPr>
            <a:r>
              <a:rPr lang="en-US" spc="-15" dirty="0">
                <a:effectLst>
                  <a:outerShdw blurRad="38100" dist="38100" dir="2700000" algn="tl">
                    <a:srgbClr val="000000">
                      <a:alpha val="43137"/>
                    </a:srgbClr>
                  </a:outerShdw>
                </a:effectLst>
              </a:rPr>
              <a:t>What is </a:t>
            </a:r>
            <a:r>
              <a:rPr lang="en-US" spc="-15" dirty="0" smtClean="0">
                <a:effectLst>
                  <a:outerShdw blurRad="38100" dist="38100" dir="2700000" algn="tl">
                    <a:srgbClr val="000000">
                      <a:alpha val="43137"/>
                    </a:srgbClr>
                  </a:outerShdw>
                </a:effectLst>
              </a:rPr>
              <a:t>Machine Learning?</a:t>
            </a:r>
            <a:endParaRPr spc="-5"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4</a:t>
            </a:fld>
            <a:endParaRPr lang="en-US" spc="-5" dirty="0"/>
          </a:p>
        </p:txBody>
      </p:sp>
      <p:sp>
        <p:nvSpPr>
          <p:cNvPr id="56" name="TextBox 55"/>
          <p:cNvSpPr txBox="1"/>
          <p:nvPr/>
        </p:nvSpPr>
        <p:spPr>
          <a:xfrm>
            <a:off x="35169" y="5140772"/>
            <a:ext cx="822466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F</a:t>
            </a:r>
            <a:r>
              <a:rPr lang="en-US" altLang="zh-CN" sz="1400" dirty="0" smtClean="0">
                <a:latin typeface="Times New Roman" panose="02020603050405020304" pitchFamily="18" charset="0"/>
                <a:cs typeface="Times New Roman" panose="02020603050405020304" pitchFamily="18" charset="0"/>
              </a:rPr>
              <a:t>igure </a:t>
            </a:r>
            <a:r>
              <a:rPr lang="en-US" altLang="zh-CN" sz="1400" dirty="0">
                <a:latin typeface="Times New Roman" panose="02020603050405020304" pitchFamily="18" charset="0"/>
                <a:cs typeface="Times New Roman" panose="02020603050405020304" pitchFamily="18" charset="0"/>
              </a:rPr>
              <a:t>cited from </a:t>
            </a:r>
            <a:r>
              <a:rPr lang="en-US" altLang="zh-CN" sz="1400" i="1" dirty="0">
                <a:latin typeface="Times New Roman" panose="02020603050405020304" pitchFamily="18" charset="0"/>
                <a:cs typeface="Times New Roman" panose="02020603050405020304" pitchFamily="18" charset="0"/>
              </a:rPr>
              <a:t>https://www.wordstream.com/blog/ws/2017/07/28/machine-learning-applications</a:t>
            </a:r>
            <a:endParaRPr lang="zh-CN" altLang="en-US" sz="1400" i="1" dirty="0">
              <a:latin typeface="Times New Roman" panose="02020603050405020304" pitchFamily="18" charset="0"/>
              <a:cs typeface="Times New Roman" panose="02020603050405020304" pitchFamily="18" charset="0"/>
            </a:endParaRPr>
          </a:p>
        </p:txBody>
      </p:sp>
      <p:sp>
        <p:nvSpPr>
          <p:cNvPr id="57" name="Rectangle 56"/>
          <p:cNvSpPr/>
          <p:nvPr/>
        </p:nvSpPr>
        <p:spPr>
          <a:xfrm>
            <a:off x="4208971" y="2324747"/>
            <a:ext cx="47296" cy="193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154670" y="1866810"/>
            <a:ext cx="338954" cy="67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10 Companies Using Machine Learning in Cool Ways | WordStream"/>
          <p:cNvPicPr>
            <a:picLocks noChangeAspect="1" noChangeArrowheads="1"/>
          </p:cNvPicPr>
          <p:nvPr/>
        </p:nvPicPr>
        <p:blipFill rotWithShape="1">
          <a:blip r:embed="rId3">
            <a:extLst>
              <a:ext uri="{28A0092B-C50C-407E-A947-70E740481C1C}">
                <a14:useLocalDpi xmlns:a14="http://schemas.microsoft.com/office/drawing/2010/main" val="0"/>
              </a:ext>
            </a:extLst>
          </a:blip>
          <a:srcRect t="1" r="36214" b="31685"/>
          <a:stretch/>
        </p:blipFill>
        <p:spPr bwMode="auto">
          <a:xfrm>
            <a:off x="217566" y="1104748"/>
            <a:ext cx="4831955" cy="37017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5400000">
            <a:off x="6011866" y="4140657"/>
            <a:ext cx="338954" cy="67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3490220">
            <a:off x="3572889" y="1938313"/>
            <a:ext cx="2980347" cy="115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82445" y="1098020"/>
            <a:ext cx="1848108" cy="1241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12610" y="896746"/>
            <a:ext cx="4811625" cy="1015663"/>
          </a:xfrm>
          <a:prstGeom prst="rect">
            <a:avLst/>
          </a:prstGeom>
        </p:spPr>
        <p:txBody>
          <a:bodyPr wrap="square">
            <a:spAutoFit/>
          </a:bodyPr>
          <a:lstStyle/>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Unsupervised Learning</a:t>
            </a:r>
          </a:p>
          <a:p>
            <a:pPr marL="742950" lvl="1" indent="-285750">
              <a:buFont typeface="Wingdings" panose="05000000000000000000" pitchFamily="2" charset="2"/>
              <a:buChar char="ü"/>
            </a:pPr>
            <a:r>
              <a:rPr lang="en-US" sz="2000" dirty="0" smtClean="0">
                <a:latin typeface="Times New Roman" panose="02020603050405020304" pitchFamily="18" charset="0"/>
                <a:cs typeface="Times New Roman" panose="02020603050405020304" pitchFamily="18" charset="0"/>
              </a:rPr>
              <a:t>No </a:t>
            </a:r>
            <a:r>
              <a:rPr lang="en-US" sz="2000" dirty="0">
                <a:latin typeface="Times New Roman" panose="02020603050405020304" pitchFamily="18" charset="0"/>
                <a:cs typeface="Times New Roman" panose="02020603050405020304" pitchFamily="18" charset="0"/>
              </a:rPr>
              <a:t>desired output </a:t>
            </a:r>
          </a:p>
          <a:p>
            <a:pPr marL="742950" lvl="1" indent="-285750">
              <a:buFont typeface="Wingdings" panose="05000000000000000000" pitchFamily="2" charset="2"/>
              <a:buChar char="ü"/>
            </a:pPr>
            <a:r>
              <a:rPr lang="en-US" sz="2000" dirty="0" smtClean="0">
                <a:latin typeface="Times New Roman" panose="02020603050405020304" pitchFamily="18" charset="0"/>
                <a:cs typeface="Times New Roman" panose="02020603050405020304" pitchFamily="18" charset="0"/>
              </a:rPr>
              <a:t>Discovering structure in data</a:t>
            </a:r>
            <a:endParaRPr lang="en-US" sz="2000" dirty="0">
              <a:latin typeface="Times New Roman" panose="02020603050405020304" pitchFamily="18" charset="0"/>
              <a:cs typeface="Times New Roman" panose="02020603050405020304" pitchFamily="18" charset="0"/>
            </a:endParaRPr>
          </a:p>
        </p:txBody>
      </p:sp>
      <p:pic>
        <p:nvPicPr>
          <p:cNvPr id="14" name="Picture 2" descr="K-Means Clustering Algorithm - Javatpoint"/>
          <p:cNvPicPr>
            <a:picLocks noChangeAspect="1" noChangeArrowheads="1"/>
          </p:cNvPicPr>
          <p:nvPr/>
        </p:nvPicPr>
        <p:blipFill rotWithShape="1">
          <a:blip r:embed="rId4">
            <a:extLst>
              <a:ext uri="{28A0092B-C50C-407E-A947-70E740481C1C}">
                <a14:useLocalDpi xmlns:a14="http://schemas.microsoft.com/office/drawing/2010/main" val="0"/>
              </a:ext>
            </a:extLst>
          </a:blip>
          <a:srcRect l="-1" r="-1433"/>
          <a:stretch/>
        </p:blipFill>
        <p:spPr bwMode="auto">
          <a:xfrm>
            <a:off x="5384800" y="2370403"/>
            <a:ext cx="4285836" cy="213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5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40</a:t>
            </a:fld>
            <a:endParaRPr lang="en-US" spc="-5"/>
          </a:p>
        </p:txBody>
      </p:sp>
      <p:sp>
        <p:nvSpPr>
          <p:cNvPr id="6" name="TextBox 5"/>
          <p:cNvSpPr txBox="1"/>
          <p:nvPr/>
        </p:nvSpPr>
        <p:spPr>
          <a:xfrm>
            <a:off x="275477" y="800099"/>
            <a:ext cx="5090753" cy="461665"/>
          </a:xfrm>
          <a:prstGeom prst="rect">
            <a:avLst/>
          </a:prstGeom>
          <a:noFill/>
        </p:spPr>
        <p:txBody>
          <a:bodyPr wrap="none" rtlCol="0">
            <a:spAutoFit/>
          </a:bodyPr>
          <a:lstStyle/>
          <a:p>
            <a:r>
              <a:rPr lang="en-US" sz="2400" u="sng" dirty="0" smtClean="0"/>
              <a:t>Simulation Results – Deterministic Case</a:t>
            </a:r>
            <a:endParaRPr lang="en-US" sz="2400" u="sng" dirty="0"/>
          </a:p>
        </p:txBody>
      </p:sp>
      <p:pic>
        <p:nvPicPr>
          <p:cNvPr id="24" name="Picture 23"/>
          <p:cNvPicPr>
            <a:picLocks noChangeAspect="1"/>
          </p:cNvPicPr>
          <p:nvPr/>
        </p:nvPicPr>
        <p:blipFill>
          <a:blip r:embed="rId3"/>
          <a:stretch>
            <a:fillRect/>
          </a:stretch>
        </p:blipFill>
        <p:spPr>
          <a:xfrm>
            <a:off x="1193800" y="1456807"/>
            <a:ext cx="3492772" cy="2803197"/>
          </a:xfrm>
          <a:prstGeom prst="rect">
            <a:avLst/>
          </a:prstGeom>
        </p:spPr>
      </p:pic>
      <p:pic>
        <p:nvPicPr>
          <p:cNvPr id="25" name="Picture 24"/>
          <p:cNvPicPr>
            <a:picLocks noChangeAspect="1"/>
          </p:cNvPicPr>
          <p:nvPr/>
        </p:nvPicPr>
        <p:blipFill>
          <a:blip r:embed="rId4"/>
          <a:stretch>
            <a:fillRect/>
          </a:stretch>
        </p:blipFill>
        <p:spPr>
          <a:xfrm>
            <a:off x="5117474" y="1459982"/>
            <a:ext cx="3504849" cy="2752271"/>
          </a:xfrm>
          <a:prstGeom prst="rect">
            <a:avLst/>
          </a:prstGeom>
        </p:spPr>
      </p:pic>
      <p:sp>
        <p:nvSpPr>
          <p:cNvPr id="8" name="Rectangle 7"/>
          <p:cNvSpPr/>
          <p:nvPr/>
        </p:nvSpPr>
        <p:spPr>
          <a:xfrm>
            <a:off x="917395" y="4410472"/>
            <a:ext cx="8572150" cy="646331"/>
          </a:xfrm>
          <a:prstGeom prst="rect">
            <a:avLst/>
          </a:prstGeom>
        </p:spPr>
        <p:txBody>
          <a:bodyPr wrap="square">
            <a:spAutoFit/>
          </a:bodyPr>
          <a:lstStyle/>
          <a:p>
            <a:pPr algn="just"/>
            <a:r>
              <a:rPr lang="en-US" dirty="0"/>
              <a:t>All of the curves indicate </a:t>
            </a:r>
            <a:r>
              <a:rPr lang="en-US" dirty="0">
                <a:solidFill>
                  <a:srgbClr val="FF0000"/>
                </a:solidFill>
              </a:rPr>
              <a:t>decreasing trend with the increase of </a:t>
            </a:r>
            <a:r>
              <a:rPr lang="en-US" dirty="0" smtClean="0">
                <a:solidFill>
                  <a:srgbClr val="FF0000"/>
                </a:solidFill>
              </a:rPr>
              <a:t>edge server </a:t>
            </a:r>
            <a:r>
              <a:rPr lang="en-US" dirty="0">
                <a:solidFill>
                  <a:srgbClr val="FF0000"/>
                </a:solidFill>
              </a:rPr>
              <a:t>capacity</a:t>
            </a:r>
            <a:r>
              <a:rPr lang="en-US" dirty="0"/>
              <a:t>. </a:t>
            </a:r>
            <a:endParaRPr lang="en-US" dirty="0" smtClean="0"/>
          </a:p>
          <a:p>
            <a:pPr algn="just"/>
            <a:r>
              <a:rPr lang="en-US" dirty="0" smtClean="0"/>
              <a:t>In any case</a:t>
            </a:r>
            <a:r>
              <a:rPr lang="en-US" dirty="0"/>
              <a:t>, the highly dynamic layer is always allocated the majority of edge resources.</a:t>
            </a:r>
          </a:p>
        </p:txBody>
      </p:sp>
    </p:spTree>
    <p:extLst>
      <p:ext uri="{BB962C8B-B14F-4D97-AF65-F5344CB8AC3E}">
        <p14:creationId xmlns:p14="http://schemas.microsoft.com/office/powerpoint/2010/main" val="13050258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568072" cy="430887"/>
          </a:xfrm>
        </p:spPr>
        <p:txBody>
          <a:bodyPr/>
          <a:lstStyle/>
          <a:p>
            <a:r>
              <a:rPr lang="en-US" dirty="0"/>
              <a:t>Low-Latency HD Map Updating Mechanism</a:t>
            </a:r>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41</a:t>
            </a:fld>
            <a:endParaRPr lang="en-US" spc="-5"/>
          </a:p>
        </p:txBody>
      </p:sp>
      <p:sp>
        <p:nvSpPr>
          <p:cNvPr id="6" name="TextBox 5"/>
          <p:cNvSpPr txBox="1"/>
          <p:nvPr/>
        </p:nvSpPr>
        <p:spPr>
          <a:xfrm>
            <a:off x="275477" y="800099"/>
            <a:ext cx="4649799" cy="461665"/>
          </a:xfrm>
          <a:prstGeom prst="rect">
            <a:avLst/>
          </a:prstGeom>
          <a:noFill/>
        </p:spPr>
        <p:txBody>
          <a:bodyPr wrap="none" rtlCol="0">
            <a:spAutoFit/>
          </a:bodyPr>
          <a:lstStyle/>
          <a:p>
            <a:r>
              <a:rPr lang="en-US" sz="2400" u="sng" dirty="0" smtClean="0"/>
              <a:t>Simulation Results – Uncertain Case</a:t>
            </a:r>
            <a:endParaRPr lang="en-US" sz="2400" u="sng" dirty="0"/>
          </a:p>
        </p:txBody>
      </p:sp>
      <p:pic>
        <p:nvPicPr>
          <p:cNvPr id="3" name="Picture 2"/>
          <p:cNvPicPr>
            <a:picLocks noChangeAspect="1"/>
          </p:cNvPicPr>
          <p:nvPr/>
        </p:nvPicPr>
        <p:blipFill>
          <a:blip r:embed="rId3"/>
          <a:stretch>
            <a:fillRect/>
          </a:stretch>
        </p:blipFill>
        <p:spPr>
          <a:xfrm>
            <a:off x="1727200" y="1397305"/>
            <a:ext cx="6573125" cy="1891244"/>
          </a:xfrm>
          <a:prstGeom prst="rect">
            <a:avLst/>
          </a:prstGeom>
        </p:spPr>
      </p:pic>
      <p:cxnSp>
        <p:nvCxnSpPr>
          <p:cNvPr id="9" name="Straight Arrow Connector 8"/>
          <p:cNvCxnSpPr/>
          <p:nvPr/>
        </p:nvCxnSpPr>
        <p:spPr>
          <a:xfrm flipH="1" flipV="1">
            <a:off x="1488902" y="2342927"/>
            <a:ext cx="47659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291" y="2155092"/>
            <a:ext cx="1391309" cy="338554"/>
          </a:xfrm>
          <a:prstGeom prst="rect">
            <a:avLst/>
          </a:prstGeom>
          <a:noFill/>
        </p:spPr>
        <p:txBody>
          <a:bodyPr wrap="square" rtlCol="0">
            <a:spAutoFit/>
          </a:bodyPr>
          <a:lstStyle/>
          <a:p>
            <a:r>
              <a:rPr lang="en-US" sz="1600" dirty="0" smtClean="0">
                <a:solidFill>
                  <a:schemeClr val="accent1"/>
                </a:solidFill>
              </a:rPr>
              <a:t>Risk Tolerance</a:t>
            </a:r>
            <a:endParaRPr lang="en-US" sz="1600" dirty="0">
              <a:solidFill>
                <a:schemeClr val="accent1"/>
              </a:solidFill>
            </a:endParaRPr>
          </a:p>
        </p:txBody>
      </p:sp>
      <p:cxnSp>
        <p:nvCxnSpPr>
          <p:cNvPr id="11" name="Straight Arrow Connector 10"/>
          <p:cNvCxnSpPr/>
          <p:nvPr/>
        </p:nvCxnSpPr>
        <p:spPr>
          <a:xfrm flipH="1">
            <a:off x="1161616" y="2344870"/>
            <a:ext cx="1224951" cy="383619"/>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2584" y="2768215"/>
            <a:ext cx="1614616" cy="584775"/>
          </a:xfrm>
          <a:prstGeom prst="rect">
            <a:avLst/>
          </a:prstGeom>
          <a:noFill/>
        </p:spPr>
        <p:txBody>
          <a:bodyPr wrap="square" rtlCol="0">
            <a:spAutoFit/>
          </a:bodyPr>
          <a:lstStyle/>
          <a:p>
            <a:r>
              <a:rPr lang="en-US" sz="1600" dirty="0" smtClean="0">
                <a:solidFill>
                  <a:schemeClr val="accent3">
                    <a:lumMod val="75000"/>
                  </a:schemeClr>
                </a:solidFill>
              </a:rPr>
              <a:t>Wasserstein Ball Radius</a:t>
            </a:r>
            <a:endParaRPr lang="en-US" sz="1600" dirty="0">
              <a:solidFill>
                <a:schemeClr val="accent3">
                  <a:lumMod val="75000"/>
                </a:schemeClr>
              </a:solidFill>
            </a:endParaRPr>
          </a:p>
        </p:txBody>
      </p:sp>
      <p:sp>
        <p:nvSpPr>
          <p:cNvPr id="13" name="TextBox 12"/>
          <p:cNvSpPr txBox="1"/>
          <p:nvPr/>
        </p:nvSpPr>
        <p:spPr>
          <a:xfrm>
            <a:off x="340844" y="3695756"/>
            <a:ext cx="9345836" cy="1323439"/>
          </a:xfrm>
          <a:prstGeom prst="rect">
            <a:avLst/>
          </a:prstGeom>
          <a:noFill/>
        </p:spPr>
        <p:txBody>
          <a:bodyPr wrap="square" rtlCol="0">
            <a:spAutoFit/>
          </a:bodyPr>
          <a:lstStyle/>
          <a:p>
            <a:pPr marL="342900" indent="-342900">
              <a:buAutoNum type="arabicPeriod"/>
            </a:pPr>
            <a:r>
              <a:rPr lang="en-US" sz="1600" dirty="0" smtClean="0"/>
              <a:t>In </a:t>
            </a:r>
            <a:r>
              <a:rPr lang="en-US" sz="1600" dirty="0"/>
              <a:t>terms of approximation accuracy, </a:t>
            </a:r>
            <a:r>
              <a:rPr lang="en-US" sz="1600" dirty="0" err="1"/>
              <a:t>CVaR</a:t>
            </a:r>
            <a:r>
              <a:rPr lang="en-US" sz="1600" dirty="0"/>
              <a:t> model is better. Since the existence of uncertainty, the optimality gap is inevitable but </a:t>
            </a:r>
            <a:r>
              <a:rPr lang="en-US" sz="1600" dirty="0" smtClean="0"/>
              <a:t>1% - 3% </a:t>
            </a:r>
            <a:r>
              <a:rPr lang="en-US" sz="1600" dirty="0"/>
              <a:t>difference is also acceptable</a:t>
            </a:r>
            <a:r>
              <a:rPr lang="en-US" sz="1600" dirty="0" smtClean="0"/>
              <a:t>.</a:t>
            </a:r>
          </a:p>
          <a:p>
            <a:pPr marL="342900" indent="-342900">
              <a:buAutoNum type="arabicPeriod"/>
            </a:pPr>
            <a:endParaRPr lang="en-US" sz="1600" dirty="0"/>
          </a:p>
          <a:p>
            <a:pPr marL="342900" indent="-342900">
              <a:buAutoNum type="arabicPeriod"/>
            </a:pPr>
            <a:r>
              <a:rPr lang="en-US" sz="1600" dirty="0"/>
              <a:t>To obtain the optimal solution, the time consumption can be up to 10 seconds. However, the </a:t>
            </a:r>
            <a:r>
              <a:rPr lang="en-US" sz="1600" dirty="0" err="1"/>
              <a:t>CVaR</a:t>
            </a:r>
            <a:r>
              <a:rPr lang="en-US" sz="1600" dirty="0"/>
              <a:t> model execution time is typically less than one second.</a:t>
            </a:r>
          </a:p>
        </p:txBody>
      </p:sp>
      <p:sp>
        <p:nvSpPr>
          <p:cNvPr id="14" name="Oval 13"/>
          <p:cNvSpPr/>
          <p:nvPr/>
        </p:nvSpPr>
        <p:spPr>
          <a:xfrm>
            <a:off x="4793187" y="2066257"/>
            <a:ext cx="646981" cy="1324463"/>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96351" y="2090083"/>
            <a:ext cx="646981" cy="1324463"/>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1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4851400" cy="443070"/>
          </a:xfrm>
          <a:prstGeom prst="rect">
            <a:avLst/>
          </a:prstGeom>
        </p:spPr>
        <p:txBody>
          <a:bodyPr vert="horz" wrap="square" lIns="0" tIns="12065" rIns="0" bIns="0" rtlCol="0">
            <a:spAutoFit/>
          </a:bodyPr>
          <a:lstStyle/>
          <a:p>
            <a:pPr marL="12700">
              <a:spcBef>
                <a:spcPts val="95"/>
              </a:spcBef>
            </a:pPr>
            <a:r>
              <a:rPr lang="en-US" spc="-15" dirty="0"/>
              <a:t>Outline</a:t>
            </a:r>
            <a:endParaRPr spc="-5" dirty="0"/>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42</a:t>
            </a:fld>
            <a:endParaRPr lang="en-US" spc="-5"/>
          </a:p>
        </p:txBody>
      </p:sp>
      <p:sp>
        <p:nvSpPr>
          <p:cNvPr id="10" name="object 13">
            <a:extLst>
              <a:ext uri="{FF2B5EF4-FFF2-40B4-BE49-F238E27FC236}">
                <a16:creationId xmlns:a16="http://schemas.microsoft.com/office/drawing/2014/main" id="{85F7B355-81C3-4C2A-9D33-C079BF5BFDF2}"/>
              </a:ext>
            </a:extLst>
          </p:cNvPr>
          <p:cNvSpPr txBox="1"/>
          <p:nvPr/>
        </p:nvSpPr>
        <p:spPr>
          <a:xfrm>
            <a:off x="352480" y="872907"/>
            <a:ext cx="9296400" cy="3493264"/>
          </a:xfrm>
          <a:prstGeom prst="rect">
            <a:avLst/>
          </a:prstGeom>
        </p:spPr>
        <p:txBody>
          <a:bodyPr vert="horz" wrap="square" lIns="0" tIns="76200" rIns="0" bIns="0" rtlCol="0">
            <a:spAutoFit/>
          </a:bodyPr>
          <a:lstStyle/>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Introduction</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solidFill>
                  <a:schemeClr val="bg1">
                    <a:lumMod val="50000"/>
                  </a:schemeClr>
                </a:solidFill>
                <a:latin typeface="Gill Sans MT"/>
                <a:cs typeface="Gill Sans MT"/>
              </a:rPr>
              <a:t>Machine Learning </a:t>
            </a:r>
          </a:p>
          <a:p>
            <a:pPr marL="812800" lvl="1" indent="-342900">
              <a:spcBef>
                <a:spcPts val="600"/>
              </a:spcBef>
              <a:buClr>
                <a:srgbClr val="005F85"/>
              </a:buClr>
              <a:buSzPct val="80000"/>
              <a:buFont typeface="Wingdings" panose="05000000000000000000" pitchFamily="2" charset="2"/>
              <a:buChar char="q"/>
              <a:tabLst>
                <a:tab pos="354962" algn="l"/>
                <a:tab pos="355596" algn="l"/>
              </a:tabLst>
            </a:pPr>
            <a:r>
              <a:rPr lang="en-US" sz="2400" dirty="0">
                <a:solidFill>
                  <a:schemeClr val="bg1">
                    <a:lumMod val="50000"/>
                  </a:schemeClr>
                </a:solidFill>
                <a:latin typeface="Gill Sans MT"/>
                <a:cs typeface="Gill Sans MT"/>
              </a:rPr>
              <a:t>Multi-access Edge Computing</a:t>
            </a:r>
          </a:p>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Work I: Edge Resource Prediction in Vehicular Networks</a:t>
            </a:r>
          </a:p>
          <a:p>
            <a:pPr marL="355596" indent="-342896">
              <a:spcBef>
                <a:spcPts val="600"/>
              </a:spcBef>
              <a:buClr>
                <a:srgbClr val="005F85"/>
              </a:buClr>
              <a:buSzPct val="80000"/>
              <a:buFont typeface="Wingdings"/>
              <a:buChar char=""/>
              <a:tabLst>
                <a:tab pos="354962" algn="l"/>
                <a:tab pos="355596" algn="l"/>
              </a:tabLst>
            </a:pPr>
            <a:r>
              <a:rPr lang="en-US" sz="2400" dirty="0">
                <a:solidFill>
                  <a:schemeClr val="bg1">
                    <a:lumMod val="50000"/>
                  </a:schemeClr>
                </a:solidFill>
                <a:latin typeface="Gill Sans MT"/>
                <a:cs typeface="Gill Sans MT"/>
              </a:rPr>
              <a:t>Work II: Low-Latency High Definition Map Updating Mechanism</a:t>
            </a:r>
          </a:p>
          <a:p>
            <a:pPr marL="355596" indent="-342896">
              <a:spcBef>
                <a:spcPts val="600"/>
              </a:spcBef>
              <a:buClr>
                <a:srgbClr val="005F85"/>
              </a:buClr>
              <a:buSzPct val="80000"/>
              <a:buFont typeface="Wingdings"/>
              <a:buChar char=""/>
              <a:tabLst>
                <a:tab pos="354962" algn="l"/>
                <a:tab pos="355596" algn="l"/>
              </a:tabLst>
            </a:pPr>
            <a:r>
              <a:rPr lang="en-US" sz="2400" b="1" dirty="0">
                <a:latin typeface="Gill Sans MT"/>
                <a:cs typeface="Gill Sans MT"/>
              </a:rPr>
              <a:t>Work </a:t>
            </a:r>
            <a:r>
              <a:rPr lang="en-US" sz="2400" b="1" dirty="0" smtClean="0">
                <a:latin typeface="Gill Sans MT"/>
                <a:cs typeface="Gill Sans MT"/>
              </a:rPr>
              <a:t>III</a:t>
            </a:r>
            <a:r>
              <a:rPr lang="en-US" sz="2400" b="1" dirty="0">
                <a:latin typeface="Gill Sans MT"/>
                <a:cs typeface="Gill Sans MT"/>
              </a:rPr>
              <a:t>: Mechanism Design for MEC Assisted Federated Learning</a:t>
            </a:r>
          </a:p>
          <a:p>
            <a:pPr marL="355596" indent="-342896">
              <a:spcBef>
                <a:spcPts val="600"/>
              </a:spcBef>
              <a:buClr>
                <a:srgbClr val="005F85"/>
              </a:buClr>
              <a:buSzPct val="80000"/>
              <a:buFont typeface="Wingdings"/>
              <a:buChar char=""/>
              <a:tabLst>
                <a:tab pos="354962" algn="l"/>
                <a:tab pos="355596" algn="l"/>
              </a:tabLst>
            </a:pPr>
            <a:r>
              <a:rPr lang="en-US" sz="2400" dirty="0" smtClean="0">
                <a:solidFill>
                  <a:schemeClr val="bg1">
                    <a:lumMod val="50000"/>
                  </a:schemeClr>
                </a:solidFill>
                <a:latin typeface="Gill Sans MT"/>
                <a:cs typeface="Gill Sans MT"/>
              </a:rPr>
              <a:t>Conclusion</a:t>
            </a:r>
            <a:endParaRPr lang="en-US" sz="2400" dirty="0">
              <a:solidFill>
                <a:schemeClr val="bg1">
                  <a:lumMod val="50000"/>
                </a:schemeClr>
              </a:solidFill>
              <a:latin typeface="Gill Sans MT"/>
              <a:cs typeface="Gill Sans MT"/>
            </a:endParaRPr>
          </a:p>
        </p:txBody>
      </p:sp>
    </p:spTree>
    <p:extLst>
      <p:ext uri="{BB962C8B-B14F-4D97-AF65-F5344CB8AC3E}">
        <p14:creationId xmlns:p14="http://schemas.microsoft.com/office/powerpoint/2010/main" val="30470276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110872" cy="861774"/>
          </a:xfrm>
        </p:spPr>
        <p:txBody>
          <a:bodyPr/>
          <a:lstStyle/>
          <a:p>
            <a:r>
              <a:rPr lang="en-US" dirty="0"/>
              <a:t>Mechanism Design for MEC Assisted </a:t>
            </a:r>
            <a:r>
              <a:rPr lang="en-US" dirty="0" smtClean="0"/>
              <a:t>FL</a:t>
            </a:r>
            <a:endParaRPr lang="en-US" dirty="0"/>
          </a:p>
        </p:txBody>
      </p:sp>
      <p:sp>
        <p:nvSpPr>
          <p:cNvPr id="4" name="Slide Number Placeholder 3"/>
          <p:cNvSpPr>
            <a:spLocks noGrp="1"/>
          </p:cNvSpPr>
          <p:nvPr>
            <p:ph type="sldNum" sz="quarter" idx="7"/>
          </p:nvPr>
        </p:nvSpPr>
        <p:spPr>
          <a:xfrm>
            <a:off x="4978356" y="5492234"/>
            <a:ext cx="246238" cy="184666"/>
          </a:xfrm>
        </p:spPr>
        <p:txBody>
          <a:bodyPr/>
          <a:lstStyle/>
          <a:p>
            <a:pPr marL="25400">
              <a:spcBef>
                <a:spcPts val="25"/>
              </a:spcBef>
            </a:pPr>
            <a:fld id="{81D60167-4931-47E6-BA6A-407CBD079E47}" type="slidenum">
              <a:rPr lang="en-US" spc="-5" smtClean="0"/>
              <a:pPr marL="25400">
                <a:spcBef>
                  <a:spcPts val="25"/>
                </a:spcBef>
              </a:pPr>
              <a:t>43</a:t>
            </a:fld>
            <a:endParaRPr lang="en-US" spc="-5" dirty="0"/>
          </a:p>
        </p:txBody>
      </p:sp>
      <p:sp>
        <p:nvSpPr>
          <p:cNvPr id="5" name="Rectangle 4"/>
          <p:cNvSpPr/>
          <p:nvPr/>
        </p:nvSpPr>
        <p:spPr>
          <a:xfrm>
            <a:off x="407528" y="1241914"/>
            <a:ext cx="10681139" cy="707886"/>
          </a:xfrm>
          <a:prstGeom prst="rect">
            <a:avLst/>
          </a:prstGeom>
        </p:spPr>
        <p:txBody>
          <a:bodyPr wrap="square">
            <a:spAutoFit/>
          </a:bodyPr>
          <a:lstStyle/>
          <a:p>
            <a:pPr marL="285750" indent="-285750">
              <a:buFont typeface="Arial" panose="020B0604020202020204" pitchFamily="34" charset="0"/>
              <a:buChar char="•"/>
            </a:pPr>
            <a:r>
              <a:rPr lang="en-US" sz="2000" dirty="0" smtClean="0"/>
              <a:t>Why federated learning?</a:t>
            </a:r>
          </a:p>
          <a:p>
            <a:pPr lvl="1"/>
            <a:r>
              <a:rPr lang="en-US" sz="2000" dirty="0" smtClean="0"/>
              <a:t>- Traditional practice</a:t>
            </a:r>
          </a:p>
        </p:txBody>
      </p:sp>
      <p:sp>
        <p:nvSpPr>
          <p:cNvPr id="6" name="TextBox 5"/>
          <p:cNvSpPr txBox="1"/>
          <p:nvPr/>
        </p:nvSpPr>
        <p:spPr>
          <a:xfrm>
            <a:off x="1695236" y="4077484"/>
            <a:ext cx="502061" cy="369332"/>
          </a:xfrm>
          <a:prstGeom prst="rect">
            <a:avLst/>
          </a:prstGeom>
          <a:noFill/>
        </p:spPr>
        <p:txBody>
          <a:bodyPr wrap="none" rtlCol="0">
            <a:spAutoFit/>
          </a:bodyPr>
          <a:lstStyle/>
          <a:p>
            <a:r>
              <a:rPr lang="en-US" altLang="zh-CN" dirty="0"/>
              <a:t>……</a:t>
            </a:r>
            <a:endParaRPr lang="en-US" dirty="0"/>
          </a:p>
        </p:txBody>
      </p:sp>
      <p:sp>
        <p:nvSpPr>
          <p:cNvPr id="7" name="TextBox 6"/>
          <p:cNvSpPr txBox="1"/>
          <p:nvPr/>
        </p:nvSpPr>
        <p:spPr>
          <a:xfrm>
            <a:off x="633597" y="2582808"/>
            <a:ext cx="903389" cy="338554"/>
          </a:xfrm>
          <a:prstGeom prst="rect">
            <a:avLst/>
          </a:prstGeom>
          <a:noFill/>
        </p:spPr>
        <p:txBody>
          <a:bodyPr wrap="none" rtlCol="0">
            <a:spAutoFit/>
          </a:bodyPr>
          <a:lstStyle/>
          <a:p>
            <a:r>
              <a:rPr lang="en-US" sz="1600" b="1" dirty="0" smtClean="0"/>
              <a:t>D</a:t>
            </a:r>
            <a:r>
              <a:rPr lang="en-US" altLang="zh-CN" sz="1600" b="1" dirty="0" smtClean="0"/>
              <a:t>evice 1</a:t>
            </a:r>
            <a:endParaRPr lang="en-US" sz="1600" b="1" dirty="0"/>
          </a:p>
        </p:txBody>
      </p:sp>
      <p:sp>
        <p:nvSpPr>
          <p:cNvPr id="8" name="TextBox 7"/>
          <p:cNvSpPr txBox="1"/>
          <p:nvPr/>
        </p:nvSpPr>
        <p:spPr>
          <a:xfrm>
            <a:off x="633597" y="3359306"/>
            <a:ext cx="903389" cy="338554"/>
          </a:xfrm>
          <a:prstGeom prst="rect">
            <a:avLst/>
          </a:prstGeom>
          <a:noFill/>
        </p:spPr>
        <p:txBody>
          <a:bodyPr wrap="none" rtlCol="0">
            <a:spAutoFit/>
          </a:bodyPr>
          <a:lstStyle/>
          <a:p>
            <a:r>
              <a:rPr lang="en-US" altLang="zh-CN" sz="1600" b="1" dirty="0" smtClean="0"/>
              <a:t>Device 2</a:t>
            </a:r>
            <a:endParaRPr lang="en-US" sz="1600" b="1" dirty="0"/>
          </a:p>
        </p:txBody>
      </p:sp>
      <mc:AlternateContent xmlns:mc="http://schemas.openxmlformats.org/markup-compatibility/2006" xmlns:a14="http://schemas.microsoft.com/office/drawing/2010/main">
        <mc:Choice Requires="a14">
          <p:sp>
            <p:nvSpPr>
              <p:cNvPr id="9" name="TextBox 8"/>
              <p:cNvSpPr txBox="1"/>
              <p:nvPr/>
            </p:nvSpPr>
            <p:spPr>
              <a:xfrm>
                <a:off x="591918" y="4581181"/>
                <a:ext cx="986745" cy="338554"/>
              </a:xfrm>
              <a:prstGeom prst="rect">
                <a:avLst/>
              </a:prstGeom>
              <a:noFill/>
            </p:spPr>
            <p:txBody>
              <a:bodyPr wrap="none" rtlCol="0">
                <a:spAutoFit/>
              </a:bodyPr>
              <a:lstStyle/>
              <a:p>
                <a:r>
                  <a:rPr lang="en-US" sz="1600" b="1" dirty="0" smtClean="0"/>
                  <a:t>Device</a:t>
                </a:r>
                <a:r>
                  <a:rPr lang="en-US" altLang="zh-CN" sz="1600" b="1" dirty="0" smtClean="0"/>
                  <a:t> </a:t>
                </a:r>
                <a14:m>
                  <m:oMath xmlns:m="http://schemas.openxmlformats.org/officeDocument/2006/math">
                    <m:r>
                      <a:rPr lang="en-US" altLang="zh-CN" sz="1600" b="1" i="1" dirty="0" smtClean="0">
                        <a:latin typeface="Cambria Math" panose="02040503050406030204" pitchFamily="18" charset="0"/>
                      </a:rPr>
                      <m:t>𝑴</m:t>
                    </m:r>
                  </m:oMath>
                </a14:m>
                <a:endParaRPr lang="en-US" sz="1600" b="1" dirty="0"/>
              </a:p>
            </p:txBody>
          </p:sp>
        </mc:Choice>
        <mc:Fallback xmlns="">
          <p:sp>
            <p:nvSpPr>
              <p:cNvPr id="9" name="TextBox 8"/>
              <p:cNvSpPr txBox="1">
                <a:spLocks noRot="1" noChangeAspect="1" noMove="1" noResize="1" noEditPoints="1" noAdjustHandles="1" noChangeArrowheads="1" noChangeShapeType="1" noTextEdit="1"/>
              </p:cNvSpPr>
              <p:nvPr/>
            </p:nvSpPr>
            <p:spPr>
              <a:xfrm>
                <a:off x="591918" y="4581181"/>
                <a:ext cx="986745" cy="338554"/>
              </a:xfrm>
              <a:prstGeom prst="rect">
                <a:avLst/>
              </a:prstGeom>
              <a:blipFill>
                <a:blip r:embed="rId3"/>
                <a:stretch>
                  <a:fillRect l="-3086" t="-5455" b="-23636"/>
                </a:stretch>
              </a:blipFill>
            </p:spPr>
            <p:txBody>
              <a:bodyPr/>
              <a:lstStyle/>
              <a:p>
                <a:r>
                  <a:rPr lang="en-US">
                    <a:noFill/>
                  </a:rPr>
                  <a:t> </a:t>
                </a:r>
              </a:p>
            </p:txBody>
          </p:sp>
        </mc:Fallback>
      </mc:AlternateContent>
      <p:sp>
        <p:nvSpPr>
          <p:cNvPr id="10" name="TextBox 9"/>
          <p:cNvSpPr txBox="1"/>
          <p:nvPr/>
        </p:nvSpPr>
        <p:spPr>
          <a:xfrm>
            <a:off x="585593" y="2086764"/>
            <a:ext cx="2812437" cy="369332"/>
          </a:xfrm>
          <a:prstGeom prst="rect">
            <a:avLst/>
          </a:prstGeom>
          <a:noFill/>
        </p:spPr>
        <p:txBody>
          <a:bodyPr wrap="none" rtlCol="0">
            <a:spAutoFit/>
          </a:bodyPr>
          <a:lstStyle/>
          <a:p>
            <a:r>
              <a:rPr lang="en-US" dirty="0" smtClean="0"/>
              <a:t>1. Model running on device</a:t>
            </a:r>
            <a:endParaRPr lang="en-US" dirty="0"/>
          </a:p>
        </p:txBody>
      </p:sp>
      <p:sp>
        <p:nvSpPr>
          <p:cNvPr id="11" name="Right Arrow 10"/>
          <p:cNvSpPr/>
          <p:nvPr/>
        </p:nvSpPr>
        <p:spPr>
          <a:xfrm>
            <a:off x="3724949" y="3359863"/>
            <a:ext cx="2650282" cy="214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0" descr="database 5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1211" y="2706926"/>
            <a:ext cx="515953" cy="5159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39046" y="2814327"/>
            <a:ext cx="1521442" cy="369332"/>
          </a:xfrm>
          <a:prstGeom prst="rect">
            <a:avLst/>
          </a:prstGeom>
          <a:noFill/>
        </p:spPr>
        <p:txBody>
          <a:bodyPr wrap="none" rtlCol="0">
            <a:spAutoFit/>
          </a:bodyPr>
          <a:lstStyle/>
          <a:p>
            <a:r>
              <a:rPr lang="en-US" dirty="0" smtClean="0"/>
              <a:t>2. Collect data</a:t>
            </a:r>
            <a:endParaRPr lang="en-US" dirty="0"/>
          </a:p>
        </p:txBody>
      </p:sp>
      <p:pic>
        <p:nvPicPr>
          <p:cNvPr id="14" name="Picture 1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1029" y="2912787"/>
            <a:ext cx="1323330" cy="13233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619049" y="2419611"/>
            <a:ext cx="2089098" cy="369332"/>
          </a:xfrm>
          <a:prstGeom prst="rect">
            <a:avLst/>
          </a:prstGeom>
          <a:noFill/>
        </p:spPr>
        <p:txBody>
          <a:bodyPr wrap="none" rtlCol="0">
            <a:spAutoFit/>
          </a:bodyPr>
          <a:lstStyle/>
          <a:p>
            <a:r>
              <a:rPr lang="en-US" dirty="0" smtClean="0"/>
              <a:t>3. Training on server</a:t>
            </a:r>
            <a:endParaRPr lang="en-US" dirty="0"/>
          </a:p>
        </p:txBody>
      </p:sp>
      <p:pic>
        <p:nvPicPr>
          <p:cNvPr id="16" name="Picture 15"/>
          <p:cNvPicPr>
            <a:picLocks noChangeAspect="1"/>
          </p:cNvPicPr>
          <p:nvPr/>
        </p:nvPicPr>
        <p:blipFill>
          <a:blip r:embed="rId6"/>
          <a:stretch>
            <a:fillRect/>
          </a:stretch>
        </p:blipFill>
        <p:spPr>
          <a:xfrm>
            <a:off x="2355549" y="2477117"/>
            <a:ext cx="1140068" cy="570034"/>
          </a:xfrm>
          <a:prstGeom prst="rect">
            <a:avLst/>
          </a:prstGeom>
        </p:spPr>
      </p:pic>
      <p:pic>
        <p:nvPicPr>
          <p:cNvPr id="17" name="Picture 16"/>
          <p:cNvPicPr>
            <a:picLocks noChangeAspect="1"/>
          </p:cNvPicPr>
          <p:nvPr/>
        </p:nvPicPr>
        <p:blipFill>
          <a:blip r:embed="rId6"/>
          <a:stretch>
            <a:fillRect/>
          </a:stretch>
        </p:blipFill>
        <p:spPr>
          <a:xfrm>
            <a:off x="2355549" y="3291030"/>
            <a:ext cx="1140068" cy="570034"/>
          </a:xfrm>
          <a:prstGeom prst="rect">
            <a:avLst/>
          </a:prstGeom>
        </p:spPr>
      </p:pic>
      <p:pic>
        <p:nvPicPr>
          <p:cNvPr id="18" name="Picture 17"/>
          <p:cNvPicPr>
            <a:picLocks noChangeAspect="1"/>
          </p:cNvPicPr>
          <p:nvPr/>
        </p:nvPicPr>
        <p:blipFill>
          <a:blip r:embed="rId6"/>
          <a:stretch>
            <a:fillRect/>
          </a:stretch>
        </p:blipFill>
        <p:spPr>
          <a:xfrm>
            <a:off x="2366395" y="4564112"/>
            <a:ext cx="1140068" cy="570034"/>
          </a:xfrm>
          <a:prstGeom prst="rect">
            <a:avLst/>
          </a:prstGeom>
        </p:spPr>
      </p:pic>
      <p:pic>
        <p:nvPicPr>
          <p:cNvPr id="19" name="Picture 4" descr="Image result for neural network ic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530" b="10525"/>
          <a:stretch/>
        </p:blipFill>
        <p:spPr bwMode="auto">
          <a:xfrm>
            <a:off x="6908800" y="4267035"/>
            <a:ext cx="1509596" cy="898327"/>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Arrow 19"/>
          <p:cNvSpPr/>
          <p:nvPr/>
        </p:nvSpPr>
        <p:spPr>
          <a:xfrm rot="10800000">
            <a:off x="3717776" y="3741613"/>
            <a:ext cx="2657454" cy="214589"/>
          </a:xfrm>
          <a:prstGeom prst="rightArrow">
            <a:avLst/>
          </a:prstGeom>
          <a:solidFill>
            <a:schemeClr val="accent3"/>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p:cNvSpPr txBox="1"/>
          <p:nvPr/>
        </p:nvSpPr>
        <p:spPr>
          <a:xfrm>
            <a:off x="4225979" y="4141926"/>
            <a:ext cx="1750992" cy="369332"/>
          </a:xfrm>
          <a:prstGeom prst="rect">
            <a:avLst/>
          </a:prstGeom>
          <a:noFill/>
        </p:spPr>
        <p:txBody>
          <a:bodyPr wrap="none" rtlCol="0">
            <a:spAutoFit/>
          </a:bodyPr>
          <a:lstStyle/>
          <a:p>
            <a:r>
              <a:rPr lang="en-US" dirty="0" smtClean="0"/>
              <a:t>4. Update model</a:t>
            </a:r>
            <a:endParaRPr lang="en-US" dirty="0"/>
          </a:p>
        </p:txBody>
      </p:sp>
      <p:sp>
        <p:nvSpPr>
          <p:cNvPr id="22" name="TextBox 21"/>
          <p:cNvSpPr txBox="1"/>
          <p:nvPr/>
        </p:nvSpPr>
        <p:spPr>
          <a:xfrm>
            <a:off x="4622496" y="998130"/>
            <a:ext cx="4737066" cy="1200329"/>
          </a:xfrm>
          <a:prstGeom prst="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Disadvantages:</a:t>
            </a:r>
          </a:p>
          <a:p>
            <a:pPr marL="285750" indent="-285750">
              <a:buFont typeface="Wingdings" panose="05000000000000000000" pitchFamily="2" charset="2"/>
              <a:buChar char="q"/>
            </a:pPr>
            <a:r>
              <a:rPr lang="en-US" dirty="0" smtClean="0"/>
              <a:t>Delayed update</a:t>
            </a:r>
          </a:p>
          <a:p>
            <a:pPr marL="285750" indent="-285750">
              <a:buFont typeface="Wingdings" panose="05000000000000000000" pitchFamily="2" charset="2"/>
              <a:buChar char="q"/>
            </a:pPr>
            <a:r>
              <a:rPr lang="en-US" dirty="0" smtClean="0"/>
              <a:t>Limited bandwidth/ high communication cost</a:t>
            </a:r>
          </a:p>
          <a:p>
            <a:pPr marL="285750" indent="-285750">
              <a:buFont typeface="Wingdings" panose="05000000000000000000" pitchFamily="2" charset="2"/>
              <a:buChar char="q"/>
            </a:pPr>
            <a:r>
              <a:rPr lang="en-US" dirty="0" smtClean="0"/>
              <a:t>Privacy concern</a:t>
            </a:r>
            <a:endParaRPr lang="en-US" dirty="0"/>
          </a:p>
        </p:txBody>
      </p:sp>
      <p:pic>
        <p:nvPicPr>
          <p:cNvPr id="23" name="Picture 10" descr="Car Icons Pdf - Car Icon , Free Transparent Clipart - ClipartKe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3603" y="2505235"/>
            <a:ext cx="746569" cy="5615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ar Icons Pdf - Car Icon , Free Transparent Clipart - ClipartKe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3602" y="3318318"/>
            <a:ext cx="746569" cy="5615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ar Icons Pdf - Car Icon , Free Transparent Clipart - ClipartKe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8054" y="4538868"/>
            <a:ext cx="746569" cy="5615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55600" y="814553"/>
            <a:ext cx="1418081" cy="400110"/>
          </a:xfrm>
          <a:prstGeom prst="rect">
            <a:avLst/>
          </a:prstGeom>
          <a:noFill/>
        </p:spPr>
        <p:txBody>
          <a:bodyPr wrap="none" rtlCol="0">
            <a:spAutoFit/>
          </a:bodyPr>
          <a:lstStyle/>
          <a:p>
            <a:r>
              <a:rPr lang="en-US" sz="2000" u="sng" dirty="0" smtClean="0"/>
              <a:t>Background</a:t>
            </a:r>
            <a:endParaRPr lang="en-US" sz="2000" u="sng" dirty="0"/>
          </a:p>
        </p:txBody>
      </p:sp>
    </p:spTree>
    <p:extLst>
      <p:ext uri="{BB962C8B-B14F-4D97-AF65-F5344CB8AC3E}">
        <p14:creationId xmlns:p14="http://schemas.microsoft.com/office/powerpoint/2010/main" val="136588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110872" cy="861774"/>
          </a:xfrm>
        </p:spPr>
        <p:txBody>
          <a:bodyPr/>
          <a:lstStyle/>
          <a:p>
            <a:r>
              <a:rPr lang="en-US" dirty="0"/>
              <a:t>Mechanism Design for MEC Assisted </a:t>
            </a:r>
            <a:r>
              <a:rPr lang="en-US" dirty="0" smtClean="0"/>
              <a:t>FL</a:t>
            </a:r>
            <a:endParaRPr lang="en-US" dirty="0"/>
          </a:p>
        </p:txBody>
      </p:sp>
      <p:sp>
        <p:nvSpPr>
          <p:cNvPr id="4" name="Slide Number Placeholder 3"/>
          <p:cNvSpPr>
            <a:spLocks noGrp="1"/>
          </p:cNvSpPr>
          <p:nvPr>
            <p:ph type="sldNum" sz="quarter" idx="7"/>
          </p:nvPr>
        </p:nvSpPr>
        <p:spPr>
          <a:xfrm>
            <a:off x="4978356" y="5492234"/>
            <a:ext cx="246238" cy="184666"/>
          </a:xfrm>
        </p:spPr>
        <p:txBody>
          <a:bodyPr/>
          <a:lstStyle/>
          <a:p>
            <a:pPr marL="25400">
              <a:spcBef>
                <a:spcPts val="25"/>
              </a:spcBef>
            </a:pPr>
            <a:fld id="{81D60167-4931-47E6-BA6A-407CBD079E47}" type="slidenum">
              <a:rPr lang="en-US" spc="-5" smtClean="0"/>
              <a:pPr marL="25400">
                <a:spcBef>
                  <a:spcPts val="25"/>
                </a:spcBef>
              </a:pPr>
              <a:t>44</a:t>
            </a:fld>
            <a:endParaRPr lang="en-US" spc="-5" dirty="0"/>
          </a:p>
        </p:txBody>
      </p:sp>
      <p:sp>
        <p:nvSpPr>
          <p:cNvPr id="5" name="Rectangle 4"/>
          <p:cNvSpPr/>
          <p:nvPr/>
        </p:nvSpPr>
        <p:spPr>
          <a:xfrm>
            <a:off x="407529" y="1241914"/>
            <a:ext cx="5205872" cy="4031873"/>
          </a:xfrm>
          <a:prstGeom prst="rect">
            <a:avLst/>
          </a:prstGeom>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Challenges:</a:t>
            </a:r>
          </a:p>
          <a:p>
            <a:pPr lvl="1">
              <a:defRPr/>
            </a:pPr>
            <a:r>
              <a:rPr lang="en-US" altLang="zh-CN" sz="1600" dirty="0">
                <a:latin typeface="Times New Roman" panose="02020603050405020304" pitchFamily="18" charset="0"/>
                <a:cs typeface="Times New Roman" panose="02020603050405020304" pitchFamily="18" charset="0"/>
              </a:rPr>
              <a:t>1. Once the end devices are invited, they will </a:t>
            </a:r>
            <a:r>
              <a:rPr lang="en-US" altLang="zh-CN" sz="1600" dirty="0">
                <a:solidFill>
                  <a:srgbClr val="FF0000"/>
                </a:solidFill>
                <a:latin typeface="Times New Roman" panose="02020603050405020304" pitchFamily="18" charset="0"/>
                <a:cs typeface="Times New Roman" panose="02020603050405020304" pitchFamily="18" charset="0"/>
              </a:rPr>
              <a:t>unconditionally</a:t>
            </a:r>
            <a:r>
              <a:rPr lang="en-US" altLang="zh-CN" sz="1600" dirty="0">
                <a:latin typeface="Times New Roman" panose="02020603050405020304" pitchFamily="18" charset="0"/>
                <a:cs typeface="Times New Roman" panose="02020603050405020304" pitchFamily="18" charset="0"/>
              </a:rPr>
              <a:t> take part in the federated learning tasks which ignores their willingness.</a:t>
            </a:r>
          </a:p>
          <a:p>
            <a:pPr marL="1200150" lvl="2" indent="-285750">
              <a:buFont typeface="Wingdings" panose="05000000000000000000" pitchFamily="2" charset="2"/>
              <a:buChar char="Ø"/>
              <a:defRPr/>
            </a:pPr>
            <a:r>
              <a:rPr lang="en-US" altLang="zh-CN" sz="1600" dirty="0">
                <a:latin typeface="Times New Roman" panose="02020603050405020304" pitchFamily="18" charset="0"/>
                <a:cs typeface="Times New Roman" panose="02020603050405020304" pitchFamily="18" charset="0"/>
              </a:rPr>
              <a:t>Computation cost, remained energy</a:t>
            </a:r>
            <a:r>
              <a:rPr lang="en-US" altLang="zh-CN" sz="1600" dirty="0" smtClean="0">
                <a:latin typeface="Times New Roman" panose="02020603050405020304" pitchFamily="18" charset="0"/>
                <a:cs typeface="Times New Roman" panose="02020603050405020304" pitchFamily="18" charset="0"/>
              </a:rPr>
              <a:t>…</a:t>
            </a:r>
          </a:p>
          <a:p>
            <a:pPr marL="1200150" lvl="2" indent="-285750">
              <a:buFont typeface="Wingdings" panose="05000000000000000000" pitchFamily="2" charset="2"/>
              <a:buChar char="Ø"/>
              <a:defRPr/>
            </a:pPr>
            <a:endParaRPr lang="en-US" altLang="zh-CN" sz="1600" dirty="0">
              <a:latin typeface="Times New Roman" panose="02020603050405020304" pitchFamily="18" charset="0"/>
              <a:cs typeface="Times New Roman" panose="02020603050405020304" pitchFamily="18" charset="0"/>
            </a:endParaRPr>
          </a:p>
          <a:p>
            <a:pPr lvl="1">
              <a:defRPr/>
            </a:pPr>
            <a:r>
              <a:rPr lang="en-US" altLang="zh-CN" sz="1600" dirty="0" smtClean="0">
                <a:latin typeface="Times New Roman" panose="02020603050405020304" pitchFamily="18" charset="0"/>
                <a:cs typeface="Times New Roman" panose="02020603050405020304" pitchFamily="18" charset="0"/>
              </a:rPr>
              <a:t>2</a:t>
            </a:r>
            <a:r>
              <a:rPr lang="en-US" altLang="zh-CN" sz="1600" dirty="0">
                <a:latin typeface="Times New Roman" panose="02020603050405020304" pitchFamily="18" charset="0"/>
                <a:cs typeface="Times New Roman" panose="02020603050405020304" pitchFamily="18" charset="0"/>
              </a:rPr>
              <a:t>. There are many available edge nodes in a MEC network, how to </a:t>
            </a:r>
            <a:r>
              <a:rPr lang="en-US" altLang="zh-CN" sz="1600" dirty="0" err="1">
                <a:solidFill>
                  <a:srgbClr val="FF0000"/>
                </a:solidFill>
                <a:latin typeface="Times New Roman" panose="02020603050405020304" pitchFamily="18" charset="0"/>
                <a:cs typeface="Times New Roman" panose="02020603050405020304" pitchFamily="18" charset="0"/>
              </a:rPr>
              <a:t>parallelly</a:t>
            </a:r>
            <a:r>
              <a:rPr lang="en-US" altLang="zh-CN" sz="1600" dirty="0">
                <a:latin typeface="Times New Roman" panose="02020603050405020304" pitchFamily="18" charset="0"/>
                <a:cs typeface="Times New Roman" panose="02020603050405020304" pitchFamily="18" charset="0"/>
              </a:rPr>
              <a:t> perform multiple federated learning tasks needs to be considered.</a:t>
            </a:r>
          </a:p>
          <a:p>
            <a:pPr>
              <a:defRPr/>
            </a:pPr>
            <a:endParaRPr lang="en-US" altLang="zh-CN" sz="1600" dirty="0" smtClean="0">
              <a:latin typeface="Times New Roman" panose="02020603050405020304" pitchFamily="18" charset="0"/>
              <a:cs typeface="Times New Roman" panose="02020603050405020304" pitchFamily="18" charset="0"/>
            </a:endParaRPr>
          </a:p>
          <a:p>
            <a:pPr lvl="1">
              <a:defRPr/>
            </a:pPr>
            <a:r>
              <a:rPr lang="en-US" altLang="zh-CN" sz="1600" dirty="0" smtClean="0">
                <a:latin typeface="Times New Roman" panose="02020603050405020304" pitchFamily="18" charset="0"/>
                <a:cs typeface="Times New Roman" panose="02020603050405020304" pitchFamily="18" charset="0"/>
              </a:rPr>
              <a:t>3. </a:t>
            </a:r>
            <a:r>
              <a:rPr lang="en-US" altLang="zh-CN" sz="1600" dirty="0">
                <a:latin typeface="Times New Roman" panose="02020603050405020304" pitchFamily="18" charset="0"/>
                <a:cs typeface="Times New Roman" panose="02020603050405020304" pitchFamily="18" charset="0"/>
              </a:rPr>
              <a:t>Information exchanging </a:t>
            </a:r>
            <a:r>
              <a:rPr lang="en-US" altLang="zh-CN" sz="1600" dirty="0">
                <a:solidFill>
                  <a:srgbClr val="FF0000"/>
                </a:solidFill>
                <a:latin typeface="Times New Roman" panose="02020603050405020304" pitchFamily="18" charset="0"/>
                <a:cs typeface="Times New Roman" panose="02020603050405020304" pitchFamily="18" charset="0"/>
              </a:rPr>
              <a:t>cannot</a:t>
            </a:r>
            <a:r>
              <a:rPr lang="en-US" altLang="zh-CN" sz="1600" dirty="0">
                <a:latin typeface="Times New Roman" panose="02020603050405020304" pitchFamily="18" charset="0"/>
                <a:cs typeface="Times New Roman" panose="02020603050405020304" pitchFamily="18" charset="0"/>
              </a:rPr>
              <a:t> be done </a:t>
            </a:r>
            <a:r>
              <a:rPr lang="en-US" altLang="zh-CN" sz="1600" dirty="0">
                <a:solidFill>
                  <a:srgbClr val="FF0000"/>
                </a:solidFill>
                <a:latin typeface="Times New Roman" panose="02020603050405020304" pitchFamily="18" charset="0"/>
                <a:cs typeface="Times New Roman" panose="02020603050405020304" pitchFamily="18" charset="0"/>
              </a:rPr>
              <a:t>entirely</a:t>
            </a:r>
            <a:r>
              <a:rPr lang="en-US" altLang="zh-CN" sz="1600" dirty="0">
                <a:latin typeface="Times New Roman" panose="02020603050405020304" pitchFamily="18" charset="0"/>
                <a:cs typeface="Times New Roman" panose="02020603050405020304" pitchFamily="18" charset="0"/>
              </a:rPr>
              <a:t> in large scale </a:t>
            </a:r>
            <a:r>
              <a:rPr lang="en-US" altLang="zh-CN" sz="1600" dirty="0" err="1">
                <a:latin typeface="Times New Roman" panose="02020603050405020304" pitchFamily="18" charset="0"/>
                <a:cs typeface="Times New Roman" panose="02020603050405020304" pitchFamily="18" charset="0"/>
              </a:rPr>
              <a:t>IoTs</a:t>
            </a:r>
            <a:r>
              <a:rPr lang="en-US" altLang="zh-CN" sz="1600" dirty="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scenarios.</a:t>
            </a:r>
            <a:endParaRPr lang="en-US" altLang="zh-CN" sz="1600" dirty="0">
              <a:latin typeface="Times New Roman" panose="02020603050405020304" pitchFamily="18" charset="0"/>
              <a:cs typeface="Times New Roman" panose="02020603050405020304" pitchFamily="18" charset="0"/>
            </a:endParaRPr>
          </a:p>
          <a:p>
            <a:pPr lvl="1">
              <a:defRPr/>
            </a:pPr>
            <a:endParaRPr lang="en-US" altLang="zh-CN" sz="1600" dirty="0">
              <a:latin typeface="Times New Roman" panose="02020603050405020304" pitchFamily="18" charset="0"/>
              <a:cs typeface="Times New Roman" panose="02020603050405020304" pitchFamily="18" charset="0"/>
            </a:endParaRPr>
          </a:p>
          <a:p>
            <a:pPr lvl="1">
              <a:defRPr/>
            </a:pPr>
            <a:r>
              <a:rPr lang="en-US" sz="1600" dirty="0">
                <a:latin typeface="Times New Roman" panose="02020603050405020304" pitchFamily="18" charset="0"/>
                <a:cs typeface="Times New Roman" panose="02020603050405020304" pitchFamily="18" charset="0"/>
              </a:rPr>
              <a:t>4</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 a MEC network, the end devices are always on the go, which means the time of devices localizing within the network is limited. </a:t>
            </a:r>
            <a:endParaRPr lang="en-US" altLang="zh-CN" sz="16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55600" y="814553"/>
            <a:ext cx="1332673" cy="400110"/>
          </a:xfrm>
          <a:prstGeom prst="rect">
            <a:avLst/>
          </a:prstGeom>
          <a:noFill/>
        </p:spPr>
        <p:txBody>
          <a:bodyPr wrap="none" rtlCol="0">
            <a:spAutoFit/>
          </a:bodyPr>
          <a:lstStyle/>
          <a:p>
            <a:r>
              <a:rPr lang="en-US" sz="2000" u="sng" dirty="0" smtClean="0"/>
              <a:t>Motivation</a:t>
            </a:r>
            <a:endParaRPr lang="en-US" sz="2000" u="sng" dirty="0"/>
          </a:p>
        </p:txBody>
      </p:sp>
      <p:pic>
        <p:nvPicPr>
          <p:cNvPr id="17" name="Picture 16">
            <a:extLst>
              <a:ext uri="{FF2B5EF4-FFF2-40B4-BE49-F238E27FC236}">
                <a16:creationId xmlns:a16="http://schemas.microsoft.com/office/drawing/2014/main" id="{FB14D48E-252A-6742-BC63-C4009CF4A5FC}"/>
              </a:ext>
            </a:extLst>
          </p:cNvPr>
          <p:cNvPicPr>
            <a:picLocks noChangeAspect="1"/>
          </p:cNvPicPr>
          <p:nvPr/>
        </p:nvPicPr>
        <p:blipFill>
          <a:blip r:embed="rId3"/>
          <a:stretch>
            <a:fillRect/>
          </a:stretch>
        </p:blipFill>
        <p:spPr>
          <a:xfrm>
            <a:off x="5918200" y="1731212"/>
            <a:ext cx="3780545" cy="3053276"/>
          </a:xfrm>
          <a:prstGeom prst="rect">
            <a:avLst/>
          </a:prstGeom>
        </p:spPr>
      </p:pic>
    </p:spTree>
    <p:extLst>
      <p:ext uri="{BB962C8B-B14F-4D97-AF65-F5344CB8AC3E}">
        <p14:creationId xmlns:p14="http://schemas.microsoft.com/office/powerpoint/2010/main" val="212798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1000"/>
                                        <p:tgtEl>
                                          <p:spTgt spid="5">
                                            <p:txEl>
                                              <p:pRg st="6" end="6"/>
                                            </p:txEl>
                                          </p:spTgt>
                                        </p:tgtEl>
                                      </p:cBhvr>
                                    </p:animEffect>
                                    <p:anim calcmode="lin" valueType="num">
                                      <p:cBhvr>
                                        <p:cTn id="1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 calcmode="lin" valueType="num">
                                      <p:cBhvr additive="base">
                                        <p:cTn id="2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110872" cy="861774"/>
          </a:xfrm>
        </p:spPr>
        <p:txBody>
          <a:bodyPr/>
          <a:lstStyle/>
          <a:p>
            <a:r>
              <a:rPr lang="en-US" dirty="0"/>
              <a:t>Mechanism Design for MEC Assisted </a:t>
            </a:r>
            <a:r>
              <a:rPr lang="en-US" dirty="0" smtClean="0"/>
              <a:t>FL</a:t>
            </a:r>
            <a:endParaRPr lang="en-US" dirty="0"/>
          </a:p>
        </p:txBody>
      </p:sp>
      <p:sp>
        <p:nvSpPr>
          <p:cNvPr id="4" name="Slide Number Placeholder 3"/>
          <p:cNvSpPr>
            <a:spLocks noGrp="1"/>
          </p:cNvSpPr>
          <p:nvPr>
            <p:ph type="sldNum" sz="quarter" idx="7"/>
          </p:nvPr>
        </p:nvSpPr>
        <p:spPr>
          <a:xfrm>
            <a:off x="3918694" y="4990210"/>
            <a:ext cx="246238" cy="184666"/>
          </a:xfrm>
        </p:spPr>
        <p:txBody>
          <a:bodyPr/>
          <a:lstStyle/>
          <a:p>
            <a:pPr marL="25400">
              <a:spcBef>
                <a:spcPts val="25"/>
              </a:spcBef>
            </a:pPr>
            <a:fld id="{81D60167-4931-47E6-BA6A-407CBD079E47}" type="slidenum">
              <a:rPr lang="en-US" spc="-5" smtClean="0"/>
              <a:pPr marL="25400">
                <a:spcBef>
                  <a:spcPts val="25"/>
                </a:spcBef>
              </a:pPr>
              <a:t>45</a:t>
            </a:fld>
            <a:endParaRPr lang="en-US" spc="-5" dirty="0"/>
          </a:p>
        </p:txBody>
      </p:sp>
      <p:sp>
        <p:nvSpPr>
          <p:cNvPr id="5" name="Rectangle 4"/>
          <p:cNvSpPr/>
          <p:nvPr/>
        </p:nvSpPr>
        <p:spPr>
          <a:xfrm>
            <a:off x="407529" y="1241914"/>
            <a:ext cx="5205872" cy="2308324"/>
          </a:xfrm>
          <a:prstGeom prst="rect">
            <a:avLst/>
          </a:prstGeom>
        </p:spPr>
        <p:txBody>
          <a:bodyPr wrap="square">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Computation Model</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Communication Model</a:t>
            </a:r>
            <a:endParaRPr lang="en-US" sz="16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55600" y="814553"/>
            <a:ext cx="1662699" cy="400110"/>
          </a:xfrm>
          <a:prstGeom prst="rect">
            <a:avLst/>
          </a:prstGeom>
          <a:noFill/>
        </p:spPr>
        <p:txBody>
          <a:bodyPr wrap="none" rtlCol="0">
            <a:spAutoFit/>
          </a:bodyPr>
          <a:lstStyle/>
          <a:p>
            <a:r>
              <a:rPr lang="en-US" sz="2000" u="sng" dirty="0" smtClean="0"/>
              <a:t>System Model</a:t>
            </a:r>
            <a:endParaRPr lang="en-US" sz="2000" u="sng" dirty="0"/>
          </a:p>
        </p:txBody>
      </p:sp>
      <p:pic>
        <p:nvPicPr>
          <p:cNvPr id="7" name="图片 3">
            <a:extLst>
              <a:ext uri="{FF2B5EF4-FFF2-40B4-BE49-F238E27FC236}">
                <a16:creationId xmlns:a16="http://schemas.microsoft.com/office/drawing/2014/main" id="{6DCB07CA-EEA6-7C44-AF40-A0D3A82D98EF}"/>
              </a:ext>
            </a:extLst>
          </p:cNvPr>
          <p:cNvPicPr>
            <a:picLocks noChangeAspect="1"/>
          </p:cNvPicPr>
          <p:nvPr/>
        </p:nvPicPr>
        <p:blipFill rotWithShape="1">
          <a:blip r:embed="rId3"/>
          <a:srcRect l="7601"/>
          <a:stretch/>
        </p:blipFill>
        <p:spPr>
          <a:xfrm>
            <a:off x="3114447" y="1816684"/>
            <a:ext cx="2382125" cy="635000"/>
          </a:xfrm>
          <a:prstGeom prst="rect">
            <a:avLst/>
          </a:prstGeom>
        </p:spPr>
      </p:pic>
      <p:sp>
        <p:nvSpPr>
          <p:cNvPr id="8" name="文本框 6">
            <a:extLst>
              <a:ext uri="{FF2B5EF4-FFF2-40B4-BE49-F238E27FC236}">
                <a16:creationId xmlns:a16="http://schemas.microsoft.com/office/drawing/2014/main" id="{DFFDCCCB-7B9E-D549-B231-047334957696}"/>
              </a:ext>
            </a:extLst>
          </p:cNvPr>
          <p:cNvSpPr txBox="1"/>
          <p:nvPr/>
        </p:nvSpPr>
        <p:spPr>
          <a:xfrm>
            <a:off x="5977719" y="2556464"/>
            <a:ext cx="1509612" cy="338554"/>
          </a:xfrm>
          <a:prstGeom prst="rect">
            <a:avLst/>
          </a:prstGeom>
          <a:noFill/>
          <a:ln>
            <a:solidFill>
              <a:schemeClr val="accent1"/>
            </a:solidFill>
          </a:ln>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CPU frequency</a:t>
            </a:r>
            <a:endParaRPr kumimoji="1" lang="zh-CN" altLang="en-US" sz="1600" dirty="0">
              <a:latin typeface="Times New Roman" panose="02020603050405020304" pitchFamily="18" charset="0"/>
              <a:cs typeface="Times New Roman" panose="02020603050405020304" pitchFamily="18" charset="0"/>
            </a:endParaRPr>
          </a:p>
        </p:txBody>
      </p:sp>
      <p:sp>
        <p:nvSpPr>
          <p:cNvPr id="9" name="椭圆 7">
            <a:extLst>
              <a:ext uri="{FF2B5EF4-FFF2-40B4-BE49-F238E27FC236}">
                <a16:creationId xmlns:a16="http://schemas.microsoft.com/office/drawing/2014/main" id="{7303E65E-894C-4842-AFD2-31FFC1FE9F7B}"/>
              </a:ext>
            </a:extLst>
          </p:cNvPr>
          <p:cNvSpPr/>
          <p:nvPr/>
        </p:nvSpPr>
        <p:spPr>
          <a:xfrm>
            <a:off x="5020898" y="2136967"/>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10" name="直线箭头连接符 8">
            <a:extLst>
              <a:ext uri="{FF2B5EF4-FFF2-40B4-BE49-F238E27FC236}">
                <a16:creationId xmlns:a16="http://schemas.microsoft.com/office/drawing/2014/main" id="{9537870A-73C3-3B41-96B3-E7E48625FCB1}"/>
              </a:ext>
            </a:extLst>
          </p:cNvPr>
          <p:cNvCxnSpPr>
            <a:cxnSpLocks/>
          </p:cNvCxnSpPr>
          <p:nvPr/>
        </p:nvCxnSpPr>
        <p:spPr>
          <a:xfrm>
            <a:off x="5412680" y="2359987"/>
            <a:ext cx="541571" cy="211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椭圆 10">
            <a:extLst>
              <a:ext uri="{FF2B5EF4-FFF2-40B4-BE49-F238E27FC236}">
                <a16:creationId xmlns:a16="http://schemas.microsoft.com/office/drawing/2014/main" id="{C34A6D85-CAEE-964A-8E60-0AD36BCDBA10}"/>
              </a:ext>
            </a:extLst>
          </p:cNvPr>
          <p:cNvSpPr/>
          <p:nvPr/>
        </p:nvSpPr>
        <p:spPr>
          <a:xfrm>
            <a:off x="4416553" y="2152736"/>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2" name="文本框 11">
            <a:extLst>
              <a:ext uri="{FF2B5EF4-FFF2-40B4-BE49-F238E27FC236}">
                <a16:creationId xmlns:a16="http://schemas.microsoft.com/office/drawing/2014/main" id="{167DFAF8-6724-584F-88DD-2936F8AF8A3A}"/>
              </a:ext>
            </a:extLst>
          </p:cNvPr>
          <p:cNvSpPr txBox="1"/>
          <p:nvPr/>
        </p:nvSpPr>
        <p:spPr>
          <a:xfrm>
            <a:off x="2641599" y="2601048"/>
            <a:ext cx="1513975" cy="338554"/>
          </a:xfrm>
          <a:prstGeom prst="rect">
            <a:avLst/>
          </a:prstGeom>
          <a:noFill/>
          <a:ln>
            <a:solidFill>
              <a:schemeClr val="accent1"/>
            </a:solidFill>
          </a:ln>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Accuracy index</a:t>
            </a:r>
            <a:endParaRPr kumimoji="1" lang="zh-CN" altLang="en-US" sz="1600" dirty="0">
              <a:latin typeface="Times New Roman" panose="02020603050405020304" pitchFamily="18" charset="0"/>
              <a:cs typeface="Times New Roman" panose="02020603050405020304" pitchFamily="18" charset="0"/>
            </a:endParaRPr>
          </a:p>
        </p:txBody>
      </p:sp>
      <p:cxnSp>
        <p:nvCxnSpPr>
          <p:cNvPr id="13" name="直线箭头连接符 12">
            <a:extLst>
              <a:ext uri="{FF2B5EF4-FFF2-40B4-BE49-F238E27FC236}">
                <a16:creationId xmlns:a16="http://schemas.microsoft.com/office/drawing/2014/main" id="{29E15212-90CD-CC45-9CB7-88A53DDC382C}"/>
              </a:ext>
            </a:extLst>
          </p:cNvPr>
          <p:cNvCxnSpPr>
            <a:cxnSpLocks/>
          </p:cNvCxnSpPr>
          <p:nvPr/>
        </p:nvCxnSpPr>
        <p:spPr>
          <a:xfrm flipH="1">
            <a:off x="4107495" y="2434287"/>
            <a:ext cx="436649" cy="1367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文本框 15">
            <a:extLst>
              <a:ext uri="{FF2B5EF4-FFF2-40B4-BE49-F238E27FC236}">
                <a16:creationId xmlns:a16="http://schemas.microsoft.com/office/drawing/2014/main" id="{22CABE26-AAC3-064F-8BF5-469B3A08B23C}"/>
              </a:ext>
            </a:extLst>
          </p:cNvPr>
          <p:cNvSpPr txBox="1"/>
          <p:nvPr/>
        </p:nvSpPr>
        <p:spPr>
          <a:xfrm>
            <a:off x="4008044" y="1183949"/>
            <a:ext cx="2138756" cy="338554"/>
          </a:xfrm>
          <a:prstGeom prst="rect">
            <a:avLst/>
          </a:prstGeom>
          <a:noFill/>
          <a:ln>
            <a:solidFill>
              <a:schemeClr val="accent1"/>
            </a:solidFill>
          </a:ln>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Number of data sample</a:t>
            </a:r>
            <a:endParaRPr kumimoji="1" lang="zh-CN" altLang="en-US" sz="1600" dirty="0">
              <a:latin typeface="Times New Roman" panose="02020603050405020304" pitchFamily="18" charset="0"/>
              <a:cs typeface="Times New Roman" panose="02020603050405020304" pitchFamily="18" charset="0"/>
            </a:endParaRPr>
          </a:p>
        </p:txBody>
      </p:sp>
      <p:cxnSp>
        <p:nvCxnSpPr>
          <p:cNvPr id="15" name="直线箭头连接符 16">
            <a:extLst>
              <a:ext uri="{FF2B5EF4-FFF2-40B4-BE49-F238E27FC236}">
                <a16:creationId xmlns:a16="http://schemas.microsoft.com/office/drawing/2014/main" id="{D25A4E1F-34F1-FD40-AE03-901F4105678A}"/>
              </a:ext>
            </a:extLst>
          </p:cNvPr>
          <p:cNvCxnSpPr>
            <a:cxnSpLocks/>
          </p:cNvCxnSpPr>
          <p:nvPr/>
        </p:nvCxnSpPr>
        <p:spPr>
          <a:xfrm flipV="1">
            <a:off x="5020898" y="1552324"/>
            <a:ext cx="160539" cy="224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椭圆 18">
            <a:extLst>
              <a:ext uri="{FF2B5EF4-FFF2-40B4-BE49-F238E27FC236}">
                <a16:creationId xmlns:a16="http://schemas.microsoft.com/office/drawing/2014/main" id="{A6677B4F-8111-AC42-A1E1-26CDBA14F2FF}"/>
              </a:ext>
            </a:extLst>
          </p:cNvPr>
          <p:cNvSpPr/>
          <p:nvPr/>
        </p:nvSpPr>
        <p:spPr>
          <a:xfrm>
            <a:off x="5173298" y="1847934"/>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18" name="直线箭头连接符 20">
            <a:extLst>
              <a:ext uri="{FF2B5EF4-FFF2-40B4-BE49-F238E27FC236}">
                <a16:creationId xmlns:a16="http://schemas.microsoft.com/office/drawing/2014/main" id="{9E948FC9-3199-CB4A-B7F6-B793DD4D2FBF}"/>
              </a:ext>
            </a:extLst>
          </p:cNvPr>
          <p:cNvCxnSpPr>
            <a:cxnSpLocks/>
          </p:cNvCxnSpPr>
          <p:nvPr/>
        </p:nvCxnSpPr>
        <p:spPr>
          <a:xfrm flipV="1">
            <a:off x="5496572" y="1942406"/>
            <a:ext cx="31903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文本框 22">
            <a:extLst>
              <a:ext uri="{FF2B5EF4-FFF2-40B4-BE49-F238E27FC236}">
                <a16:creationId xmlns:a16="http://schemas.microsoft.com/office/drawing/2014/main" id="{5C88AE66-D9A1-3346-8B8A-65D03C913C43}"/>
              </a:ext>
            </a:extLst>
          </p:cNvPr>
          <p:cNvSpPr txBox="1"/>
          <p:nvPr/>
        </p:nvSpPr>
        <p:spPr>
          <a:xfrm>
            <a:off x="5850127" y="1776597"/>
            <a:ext cx="1515873" cy="338554"/>
          </a:xfrm>
          <a:prstGeom prst="rect">
            <a:avLst/>
          </a:prstGeom>
          <a:noFill/>
          <a:ln>
            <a:solidFill>
              <a:schemeClr val="accent1"/>
            </a:solidFill>
          </a:ln>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Required cycles</a:t>
            </a:r>
            <a:endParaRPr kumimoji="1" lang="zh-CN" altLang="en-US" sz="1600" dirty="0">
              <a:latin typeface="Times New Roman" panose="02020603050405020304" pitchFamily="18" charset="0"/>
              <a:cs typeface="Times New Roman" panose="02020603050405020304" pitchFamily="18" charset="0"/>
            </a:endParaRPr>
          </a:p>
        </p:txBody>
      </p:sp>
      <p:pic>
        <p:nvPicPr>
          <p:cNvPr id="20" name="图片 23">
            <a:extLst>
              <a:ext uri="{FF2B5EF4-FFF2-40B4-BE49-F238E27FC236}">
                <a16:creationId xmlns:a16="http://schemas.microsoft.com/office/drawing/2014/main" id="{DAA118CF-A089-7E42-93B9-B5C09E33F1CA}"/>
              </a:ext>
            </a:extLst>
          </p:cNvPr>
          <p:cNvPicPr>
            <a:picLocks noChangeAspect="1"/>
          </p:cNvPicPr>
          <p:nvPr/>
        </p:nvPicPr>
        <p:blipFill>
          <a:blip r:embed="rId4"/>
          <a:stretch>
            <a:fillRect/>
          </a:stretch>
        </p:blipFill>
        <p:spPr>
          <a:xfrm>
            <a:off x="3091983" y="3870748"/>
            <a:ext cx="2523318" cy="802345"/>
          </a:xfrm>
          <a:prstGeom prst="rect">
            <a:avLst/>
          </a:prstGeom>
        </p:spPr>
      </p:pic>
      <p:sp>
        <p:nvSpPr>
          <p:cNvPr id="21" name="椭圆 24">
            <a:extLst>
              <a:ext uri="{FF2B5EF4-FFF2-40B4-BE49-F238E27FC236}">
                <a16:creationId xmlns:a16="http://schemas.microsoft.com/office/drawing/2014/main" id="{49251DE7-5C0C-6441-949F-796918E57A50}"/>
              </a:ext>
            </a:extLst>
          </p:cNvPr>
          <p:cNvSpPr/>
          <p:nvPr/>
        </p:nvSpPr>
        <p:spPr>
          <a:xfrm>
            <a:off x="4644375" y="3897319"/>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22" name="直线箭头连接符 25">
            <a:extLst>
              <a:ext uri="{FF2B5EF4-FFF2-40B4-BE49-F238E27FC236}">
                <a16:creationId xmlns:a16="http://schemas.microsoft.com/office/drawing/2014/main" id="{EA831FDF-FCB6-424F-B156-EDCF40E5BAA7}"/>
              </a:ext>
            </a:extLst>
          </p:cNvPr>
          <p:cNvCxnSpPr>
            <a:cxnSpLocks/>
            <a:stCxn id="21" idx="0"/>
          </p:cNvCxnSpPr>
          <p:nvPr/>
        </p:nvCxnSpPr>
        <p:spPr>
          <a:xfrm flipV="1">
            <a:off x="4771966" y="3600759"/>
            <a:ext cx="18499" cy="2965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文本框 26">
            <a:extLst>
              <a:ext uri="{FF2B5EF4-FFF2-40B4-BE49-F238E27FC236}">
                <a16:creationId xmlns:a16="http://schemas.microsoft.com/office/drawing/2014/main" id="{4C68BAD2-659B-564A-8DC6-C8ACBD421812}"/>
              </a:ext>
            </a:extLst>
          </p:cNvPr>
          <p:cNvSpPr txBox="1"/>
          <p:nvPr/>
        </p:nvSpPr>
        <p:spPr>
          <a:xfrm>
            <a:off x="3948660" y="3218417"/>
            <a:ext cx="1093569" cy="338554"/>
          </a:xfrm>
          <a:prstGeom prst="rect">
            <a:avLst/>
          </a:prstGeom>
          <a:noFill/>
          <a:ln>
            <a:solidFill>
              <a:schemeClr val="accent1"/>
            </a:solidFill>
          </a:ln>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Model size</a:t>
            </a:r>
            <a:endParaRPr kumimoji="1" lang="zh-CN" altLang="en-US" sz="1600" dirty="0">
              <a:latin typeface="Times New Roman" panose="02020603050405020304" pitchFamily="18" charset="0"/>
              <a:cs typeface="Times New Roman" panose="02020603050405020304" pitchFamily="18" charset="0"/>
            </a:endParaRPr>
          </a:p>
        </p:txBody>
      </p:sp>
      <p:sp>
        <p:nvSpPr>
          <p:cNvPr id="24" name="文本框 27">
            <a:extLst>
              <a:ext uri="{FF2B5EF4-FFF2-40B4-BE49-F238E27FC236}">
                <a16:creationId xmlns:a16="http://schemas.microsoft.com/office/drawing/2014/main" id="{3043EE78-115A-9D45-BC53-78DB787F96C3}"/>
              </a:ext>
            </a:extLst>
          </p:cNvPr>
          <p:cNvSpPr txBox="1"/>
          <p:nvPr/>
        </p:nvSpPr>
        <p:spPr>
          <a:xfrm>
            <a:off x="2268270" y="5079764"/>
            <a:ext cx="1087157" cy="338554"/>
          </a:xfrm>
          <a:prstGeom prst="rect">
            <a:avLst/>
          </a:prstGeom>
          <a:noFill/>
          <a:ln>
            <a:solidFill>
              <a:schemeClr val="accent1"/>
            </a:solidFill>
          </a:ln>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Bandwidth</a:t>
            </a:r>
            <a:endParaRPr kumimoji="1" lang="zh-CN" altLang="en-US" sz="1600" dirty="0">
              <a:latin typeface="Times New Roman" panose="02020603050405020304" pitchFamily="18" charset="0"/>
              <a:cs typeface="Times New Roman" panose="02020603050405020304" pitchFamily="18" charset="0"/>
            </a:endParaRPr>
          </a:p>
        </p:txBody>
      </p:sp>
      <p:sp>
        <p:nvSpPr>
          <p:cNvPr id="25" name="椭圆 28">
            <a:extLst>
              <a:ext uri="{FF2B5EF4-FFF2-40B4-BE49-F238E27FC236}">
                <a16:creationId xmlns:a16="http://schemas.microsoft.com/office/drawing/2014/main" id="{8874D624-D5D0-2D4C-9C4A-F71666E185B1}"/>
              </a:ext>
            </a:extLst>
          </p:cNvPr>
          <p:cNvSpPr/>
          <p:nvPr/>
        </p:nvSpPr>
        <p:spPr>
          <a:xfrm>
            <a:off x="3886476" y="4254068"/>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27" name="直线箭头连接符 29">
            <a:extLst>
              <a:ext uri="{FF2B5EF4-FFF2-40B4-BE49-F238E27FC236}">
                <a16:creationId xmlns:a16="http://schemas.microsoft.com/office/drawing/2014/main" id="{AADFE92F-D93D-8B4F-8847-CB2079280D82}"/>
              </a:ext>
            </a:extLst>
          </p:cNvPr>
          <p:cNvCxnSpPr>
            <a:cxnSpLocks/>
          </p:cNvCxnSpPr>
          <p:nvPr/>
        </p:nvCxnSpPr>
        <p:spPr>
          <a:xfrm flipH="1">
            <a:off x="3121348" y="4545756"/>
            <a:ext cx="765128" cy="5024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文本框 30">
            <a:extLst>
              <a:ext uri="{FF2B5EF4-FFF2-40B4-BE49-F238E27FC236}">
                <a16:creationId xmlns:a16="http://schemas.microsoft.com/office/drawing/2014/main" id="{01F36F48-E2D2-FF4A-B5FB-81A7A5940006}"/>
              </a:ext>
            </a:extLst>
          </p:cNvPr>
          <p:cNvSpPr txBox="1"/>
          <p:nvPr/>
        </p:nvSpPr>
        <p:spPr>
          <a:xfrm>
            <a:off x="3948660" y="5048176"/>
            <a:ext cx="1866946" cy="338554"/>
          </a:xfrm>
          <a:prstGeom prst="rect">
            <a:avLst/>
          </a:prstGeom>
          <a:noFill/>
          <a:ln>
            <a:solidFill>
              <a:schemeClr val="accent1"/>
            </a:solidFill>
          </a:ln>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Transmission power</a:t>
            </a:r>
            <a:endParaRPr kumimoji="1" lang="zh-CN" altLang="en-US" sz="1600" dirty="0">
              <a:latin typeface="Times New Roman" panose="02020603050405020304" pitchFamily="18" charset="0"/>
              <a:cs typeface="Times New Roman" panose="02020603050405020304" pitchFamily="18" charset="0"/>
            </a:endParaRPr>
          </a:p>
        </p:txBody>
      </p:sp>
      <p:sp>
        <p:nvSpPr>
          <p:cNvPr id="29" name="文本框 31">
            <a:extLst>
              <a:ext uri="{FF2B5EF4-FFF2-40B4-BE49-F238E27FC236}">
                <a16:creationId xmlns:a16="http://schemas.microsoft.com/office/drawing/2014/main" id="{4605B97B-F575-D441-B1E5-930FA0734102}"/>
              </a:ext>
            </a:extLst>
          </p:cNvPr>
          <p:cNvSpPr txBox="1"/>
          <p:nvPr/>
        </p:nvSpPr>
        <p:spPr>
          <a:xfrm>
            <a:off x="6872607" y="3636617"/>
            <a:ext cx="1274708" cy="338554"/>
          </a:xfrm>
          <a:prstGeom prst="rect">
            <a:avLst/>
          </a:prstGeom>
          <a:noFill/>
          <a:ln>
            <a:solidFill>
              <a:schemeClr val="accent1"/>
            </a:solidFill>
          </a:ln>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Channel gain</a:t>
            </a:r>
            <a:endParaRPr kumimoji="1" lang="zh-CN" altLang="en-US" sz="1600" dirty="0">
              <a:latin typeface="Times New Roman" panose="02020603050405020304" pitchFamily="18" charset="0"/>
              <a:cs typeface="Times New Roman" panose="02020603050405020304" pitchFamily="18" charset="0"/>
            </a:endParaRPr>
          </a:p>
        </p:txBody>
      </p:sp>
      <p:sp>
        <p:nvSpPr>
          <p:cNvPr id="30" name="文本框 32">
            <a:extLst>
              <a:ext uri="{FF2B5EF4-FFF2-40B4-BE49-F238E27FC236}">
                <a16:creationId xmlns:a16="http://schemas.microsoft.com/office/drawing/2014/main" id="{BFE6F846-7E06-1844-998E-7F965632D9FE}"/>
              </a:ext>
            </a:extLst>
          </p:cNvPr>
          <p:cNvSpPr txBox="1"/>
          <p:nvPr/>
        </p:nvSpPr>
        <p:spPr>
          <a:xfrm>
            <a:off x="6886361" y="5048176"/>
            <a:ext cx="1260953" cy="338554"/>
          </a:xfrm>
          <a:prstGeom prst="rect">
            <a:avLst/>
          </a:prstGeom>
          <a:noFill/>
          <a:ln>
            <a:solidFill>
              <a:schemeClr val="accent1"/>
            </a:solidFill>
          </a:ln>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Noise power</a:t>
            </a:r>
            <a:endParaRPr kumimoji="1" lang="zh-CN" altLang="en-US" sz="1600" dirty="0">
              <a:latin typeface="Times New Roman" panose="02020603050405020304" pitchFamily="18" charset="0"/>
              <a:cs typeface="Times New Roman" panose="02020603050405020304" pitchFamily="18" charset="0"/>
            </a:endParaRPr>
          </a:p>
        </p:txBody>
      </p:sp>
      <p:sp>
        <p:nvSpPr>
          <p:cNvPr id="31" name="椭圆 33">
            <a:extLst>
              <a:ext uri="{FF2B5EF4-FFF2-40B4-BE49-F238E27FC236}">
                <a16:creationId xmlns:a16="http://schemas.microsoft.com/office/drawing/2014/main" id="{DEBCFE95-6596-3549-8321-39CA0FE29703}"/>
              </a:ext>
            </a:extLst>
          </p:cNvPr>
          <p:cNvSpPr/>
          <p:nvPr/>
        </p:nvSpPr>
        <p:spPr>
          <a:xfrm>
            <a:off x="5015171" y="4189552"/>
            <a:ext cx="187540" cy="234806"/>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32" name="椭圆 34">
            <a:extLst>
              <a:ext uri="{FF2B5EF4-FFF2-40B4-BE49-F238E27FC236}">
                <a16:creationId xmlns:a16="http://schemas.microsoft.com/office/drawing/2014/main" id="{F0A56F09-E942-1446-A3E8-BB2500C96117}"/>
              </a:ext>
            </a:extLst>
          </p:cNvPr>
          <p:cNvSpPr/>
          <p:nvPr/>
        </p:nvSpPr>
        <p:spPr>
          <a:xfrm>
            <a:off x="5208824" y="4186321"/>
            <a:ext cx="212262" cy="218879"/>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33" name="椭圆 35">
            <a:extLst>
              <a:ext uri="{FF2B5EF4-FFF2-40B4-BE49-F238E27FC236}">
                <a16:creationId xmlns:a16="http://schemas.microsoft.com/office/drawing/2014/main" id="{87486947-6765-F746-819A-63A02778A893}"/>
              </a:ext>
            </a:extLst>
          </p:cNvPr>
          <p:cNvSpPr/>
          <p:nvPr/>
        </p:nvSpPr>
        <p:spPr>
          <a:xfrm>
            <a:off x="5104227" y="4364059"/>
            <a:ext cx="248512" cy="23019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34" name="直线箭头连接符 36">
            <a:extLst>
              <a:ext uri="{FF2B5EF4-FFF2-40B4-BE49-F238E27FC236}">
                <a16:creationId xmlns:a16="http://schemas.microsoft.com/office/drawing/2014/main" id="{1EF419DD-17D8-AC4F-AEB8-8F4A511763EF}"/>
              </a:ext>
            </a:extLst>
          </p:cNvPr>
          <p:cNvCxnSpPr>
            <a:cxnSpLocks/>
          </p:cNvCxnSpPr>
          <p:nvPr/>
        </p:nvCxnSpPr>
        <p:spPr>
          <a:xfrm flipV="1">
            <a:off x="5435998" y="3867246"/>
            <a:ext cx="1375621" cy="3894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线箭头连接符 37">
            <a:extLst>
              <a:ext uri="{FF2B5EF4-FFF2-40B4-BE49-F238E27FC236}">
                <a16:creationId xmlns:a16="http://schemas.microsoft.com/office/drawing/2014/main" id="{FB94C4F8-C20B-A243-80DA-B27E194F2B6A}"/>
              </a:ext>
            </a:extLst>
          </p:cNvPr>
          <p:cNvCxnSpPr/>
          <p:nvPr/>
        </p:nvCxnSpPr>
        <p:spPr>
          <a:xfrm flipH="1">
            <a:off x="4889385" y="4403774"/>
            <a:ext cx="186070" cy="6238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线箭头连接符 38">
            <a:extLst>
              <a:ext uri="{FF2B5EF4-FFF2-40B4-BE49-F238E27FC236}">
                <a16:creationId xmlns:a16="http://schemas.microsoft.com/office/drawing/2014/main" id="{891EB76E-5112-9F4A-A81B-71347C6D34A1}"/>
              </a:ext>
            </a:extLst>
          </p:cNvPr>
          <p:cNvCxnSpPr/>
          <p:nvPr/>
        </p:nvCxnSpPr>
        <p:spPr>
          <a:xfrm>
            <a:off x="5398631" y="4541046"/>
            <a:ext cx="1912900" cy="4043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Slide Number Placeholder 3"/>
          <p:cNvSpPr txBox="1">
            <a:spLocks/>
          </p:cNvSpPr>
          <p:nvPr/>
        </p:nvSpPr>
        <p:spPr>
          <a:xfrm>
            <a:off x="4978356" y="5492234"/>
            <a:ext cx="246238"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25"/>
              </a:spcBef>
            </a:pPr>
            <a:r>
              <a:rPr lang="en-US" spc="-5" dirty="0" smtClean="0"/>
              <a:t>45</a:t>
            </a:r>
            <a:endParaRPr lang="en-US" spc="-5" dirty="0"/>
          </a:p>
        </p:txBody>
      </p:sp>
      <p:sp>
        <p:nvSpPr>
          <p:cNvPr id="3" name="TextBox 2"/>
          <p:cNvSpPr txBox="1"/>
          <p:nvPr/>
        </p:nvSpPr>
        <p:spPr>
          <a:xfrm>
            <a:off x="7736801" y="2525686"/>
            <a:ext cx="2121606" cy="338554"/>
          </a:xfrm>
          <a:prstGeom prst="rect">
            <a:avLst/>
          </a:prstGeom>
          <a:solidFill>
            <a:schemeClr val="accent3"/>
          </a:solidFill>
        </p:spPr>
        <p:txBody>
          <a:bodyPr wrap="none" rtlCol="0">
            <a:spAutoFit/>
          </a:bodyPr>
          <a:lstStyle/>
          <a:p>
            <a:r>
              <a:rPr lang="en-US" sz="1600" dirty="0" smtClean="0"/>
              <a:t>Edge Server Preference</a:t>
            </a:r>
            <a:endParaRPr lang="en-US" sz="1600" dirty="0"/>
          </a:p>
        </p:txBody>
      </p:sp>
      <p:sp>
        <p:nvSpPr>
          <p:cNvPr id="37" name="TextBox 36"/>
          <p:cNvSpPr txBox="1"/>
          <p:nvPr/>
        </p:nvSpPr>
        <p:spPr>
          <a:xfrm>
            <a:off x="7736801" y="4050030"/>
            <a:ext cx="1692579" cy="338554"/>
          </a:xfrm>
          <a:prstGeom prst="rect">
            <a:avLst/>
          </a:prstGeom>
          <a:solidFill>
            <a:schemeClr val="accent6">
              <a:lumMod val="60000"/>
              <a:lumOff val="40000"/>
            </a:schemeClr>
          </a:solidFill>
        </p:spPr>
        <p:txBody>
          <a:bodyPr wrap="none" rtlCol="0">
            <a:spAutoFit/>
          </a:bodyPr>
          <a:lstStyle/>
          <a:p>
            <a:r>
              <a:rPr lang="en-US" sz="1600" dirty="0" smtClean="0"/>
              <a:t>Device Preference</a:t>
            </a:r>
            <a:endParaRPr lang="en-US" sz="1600" dirty="0"/>
          </a:p>
        </p:txBody>
      </p:sp>
    </p:spTree>
    <p:extLst>
      <p:ext uri="{BB962C8B-B14F-4D97-AF65-F5344CB8AC3E}">
        <p14:creationId xmlns:p14="http://schemas.microsoft.com/office/powerpoint/2010/main" val="38829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fill="hold"/>
                                        <p:tgtEl>
                                          <p:spTgt spid="37"/>
                                        </p:tgtEl>
                                        <p:attrNameLst>
                                          <p:attrName>ppt_x</p:attrName>
                                        </p:attrNameLst>
                                      </p:cBhvr>
                                      <p:tavLst>
                                        <p:tav tm="0">
                                          <p:val>
                                            <p:strVal val="#ppt_x"/>
                                          </p:val>
                                        </p:tav>
                                        <p:tav tm="100000">
                                          <p:val>
                                            <p:strVal val="#ppt_x"/>
                                          </p:val>
                                        </p:tav>
                                      </p:tavLst>
                                    </p:anim>
                                    <p:anim calcmode="lin" valueType="num">
                                      <p:cBhvr additive="base">
                                        <p:cTn id="8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P spid="16" grpId="0" animBg="1"/>
      <p:bldP spid="19" grpId="0" animBg="1"/>
      <p:bldP spid="21" grpId="0" animBg="1"/>
      <p:bldP spid="23" grpId="0" animBg="1"/>
      <p:bldP spid="24" grpId="0" animBg="1"/>
      <p:bldP spid="25" grpId="0" animBg="1"/>
      <p:bldP spid="28" grpId="0" animBg="1"/>
      <p:bldP spid="29" grpId="0" animBg="1"/>
      <p:bldP spid="30" grpId="0" animBg="1"/>
      <p:bldP spid="31" grpId="0" animBg="1"/>
      <p:bldP spid="32" grpId="0" animBg="1"/>
      <p:bldP spid="33" grpId="0" animBg="1"/>
      <p:bldP spid="3" grpId="0" animBg="1"/>
      <p:bldP spid="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110872" cy="861774"/>
          </a:xfrm>
        </p:spPr>
        <p:txBody>
          <a:bodyPr/>
          <a:lstStyle/>
          <a:p>
            <a:r>
              <a:rPr lang="en-US" dirty="0"/>
              <a:t>Mechanism Design for MEC Assisted </a:t>
            </a:r>
            <a:r>
              <a:rPr lang="en-US" dirty="0" smtClean="0"/>
              <a:t>FL</a:t>
            </a:r>
            <a:endParaRPr lang="en-US" dirty="0"/>
          </a:p>
        </p:txBody>
      </p:sp>
      <p:sp>
        <p:nvSpPr>
          <p:cNvPr id="5" name="Rectangle 4"/>
          <p:cNvSpPr/>
          <p:nvPr/>
        </p:nvSpPr>
        <p:spPr>
          <a:xfrm>
            <a:off x="407529" y="1241914"/>
            <a:ext cx="5205872" cy="1323439"/>
          </a:xfrm>
          <a:prstGeom prst="rect">
            <a:avLst/>
          </a:prstGeom>
        </p:spPr>
        <p:txBody>
          <a:bodyPr wrap="square">
            <a:spAutoFit/>
          </a:bodyPr>
          <a:lstStyle/>
          <a:p>
            <a:pPr marL="285750" indent="-285750">
              <a:buFont typeface="Arial" panose="020B0604020202020204" pitchFamily="34" charset="0"/>
              <a:buChar char="•"/>
            </a:pPr>
            <a:r>
              <a:rPr lang="en-US" sz="1600" dirty="0"/>
              <a:t>The total amount of time consumed can be written as </a:t>
            </a: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t>Latency minimization problem</a:t>
            </a:r>
          </a:p>
        </p:txBody>
      </p:sp>
      <p:sp>
        <p:nvSpPr>
          <p:cNvPr id="26" name="TextBox 25"/>
          <p:cNvSpPr txBox="1"/>
          <p:nvPr/>
        </p:nvSpPr>
        <p:spPr>
          <a:xfrm>
            <a:off x="355600" y="814553"/>
            <a:ext cx="2398029" cy="400110"/>
          </a:xfrm>
          <a:prstGeom prst="rect">
            <a:avLst/>
          </a:prstGeom>
          <a:noFill/>
        </p:spPr>
        <p:txBody>
          <a:bodyPr wrap="none" rtlCol="0">
            <a:spAutoFit/>
          </a:bodyPr>
          <a:lstStyle/>
          <a:p>
            <a:r>
              <a:rPr lang="en-US" sz="2000" u="sng" dirty="0"/>
              <a:t>Problem Formulation</a:t>
            </a:r>
          </a:p>
        </p:txBody>
      </p:sp>
      <p:sp>
        <p:nvSpPr>
          <p:cNvPr id="65" name="Slide Number Placeholder 3"/>
          <p:cNvSpPr txBox="1">
            <a:spLocks/>
          </p:cNvSpPr>
          <p:nvPr/>
        </p:nvSpPr>
        <p:spPr>
          <a:xfrm>
            <a:off x="4978356" y="5492234"/>
            <a:ext cx="246238"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25"/>
              </a:spcBef>
            </a:pPr>
            <a:r>
              <a:rPr lang="en-US" spc="-5" dirty="0" smtClean="0"/>
              <a:t>46</a:t>
            </a:r>
            <a:endParaRPr lang="en-US" spc="-5" dirty="0"/>
          </a:p>
        </p:txBody>
      </p:sp>
      <p:pic>
        <p:nvPicPr>
          <p:cNvPr id="37" name="图片 3">
            <a:extLst>
              <a:ext uri="{FF2B5EF4-FFF2-40B4-BE49-F238E27FC236}">
                <a16:creationId xmlns:a16="http://schemas.microsoft.com/office/drawing/2014/main" id="{8E0646C5-8E0E-3748-B62E-F8B2B310490B}"/>
              </a:ext>
            </a:extLst>
          </p:cNvPr>
          <p:cNvPicPr>
            <a:picLocks noChangeAspect="1"/>
          </p:cNvPicPr>
          <p:nvPr/>
        </p:nvPicPr>
        <p:blipFill>
          <a:blip r:embed="rId3"/>
          <a:stretch>
            <a:fillRect/>
          </a:stretch>
        </p:blipFill>
        <p:spPr>
          <a:xfrm>
            <a:off x="3696686" y="1627419"/>
            <a:ext cx="2563340" cy="429610"/>
          </a:xfrm>
          <a:prstGeom prst="rect">
            <a:avLst/>
          </a:prstGeom>
        </p:spPr>
      </p:pic>
      <p:pic>
        <p:nvPicPr>
          <p:cNvPr id="38" name="图片 6">
            <a:extLst>
              <a:ext uri="{FF2B5EF4-FFF2-40B4-BE49-F238E27FC236}">
                <a16:creationId xmlns:a16="http://schemas.microsoft.com/office/drawing/2014/main" id="{5D51F339-659C-E94C-9AA1-06C936EE3DC2}"/>
              </a:ext>
            </a:extLst>
          </p:cNvPr>
          <p:cNvPicPr>
            <a:picLocks noChangeAspect="1"/>
          </p:cNvPicPr>
          <p:nvPr/>
        </p:nvPicPr>
        <p:blipFill rotWithShape="1">
          <a:blip r:embed="rId4"/>
          <a:srcRect b="9528"/>
          <a:stretch/>
        </p:blipFill>
        <p:spPr>
          <a:xfrm>
            <a:off x="645900" y="2533914"/>
            <a:ext cx="3388511" cy="2861280"/>
          </a:xfrm>
          <a:prstGeom prst="rect">
            <a:avLst/>
          </a:prstGeom>
        </p:spPr>
      </p:pic>
      <p:sp>
        <p:nvSpPr>
          <p:cNvPr id="39" name="文本框 8">
            <a:extLst>
              <a:ext uri="{FF2B5EF4-FFF2-40B4-BE49-F238E27FC236}">
                <a16:creationId xmlns:a16="http://schemas.microsoft.com/office/drawing/2014/main" id="{7350D330-CE04-7C42-B1D3-2A2CCCB47850}"/>
              </a:ext>
            </a:extLst>
          </p:cNvPr>
          <p:cNvSpPr txBox="1"/>
          <p:nvPr/>
        </p:nvSpPr>
        <p:spPr>
          <a:xfrm>
            <a:off x="4269672" y="3323765"/>
            <a:ext cx="5666761" cy="338554"/>
          </a:xfrm>
          <a:prstGeom prst="rect">
            <a:avLst/>
          </a:prstGeom>
          <a:solidFill>
            <a:schemeClr val="accent5">
              <a:lumMod val="40000"/>
              <a:lumOff val="60000"/>
            </a:schemeClr>
          </a:solidFill>
          <a:ln>
            <a:solidFill>
              <a:schemeClr val="accent5">
                <a:lumMod val="40000"/>
                <a:lumOff val="60000"/>
              </a:schemeClr>
            </a:solidFill>
          </a:ln>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Assignment index, binary variable</a:t>
            </a:r>
          </a:p>
        </p:txBody>
      </p:sp>
      <p:sp>
        <p:nvSpPr>
          <p:cNvPr id="40" name="文本框 11">
            <a:extLst>
              <a:ext uri="{FF2B5EF4-FFF2-40B4-BE49-F238E27FC236}">
                <a16:creationId xmlns:a16="http://schemas.microsoft.com/office/drawing/2014/main" id="{5E7F7394-2FE6-E447-8F63-C2B4D7C6B937}"/>
              </a:ext>
            </a:extLst>
          </p:cNvPr>
          <p:cNvSpPr txBox="1"/>
          <p:nvPr/>
        </p:nvSpPr>
        <p:spPr>
          <a:xfrm>
            <a:off x="4277511" y="3771427"/>
            <a:ext cx="5666253" cy="338554"/>
          </a:xfrm>
          <a:prstGeom prst="rect">
            <a:avLst/>
          </a:prstGeom>
          <a:solidFill>
            <a:schemeClr val="accent3">
              <a:lumMod val="40000"/>
              <a:lumOff val="60000"/>
            </a:schemeClr>
          </a:solidFill>
          <a:ln>
            <a:solidFill>
              <a:schemeClr val="accent3"/>
            </a:solidFill>
          </a:ln>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A client can connect to maximum one edge server</a:t>
            </a:r>
          </a:p>
        </p:txBody>
      </p:sp>
      <p:sp>
        <p:nvSpPr>
          <p:cNvPr id="41" name="文本框 13">
            <a:extLst>
              <a:ext uri="{FF2B5EF4-FFF2-40B4-BE49-F238E27FC236}">
                <a16:creationId xmlns:a16="http://schemas.microsoft.com/office/drawing/2014/main" id="{A5882D25-27C3-EC4E-A3D0-E21360402FA6}"/>
              </a:ext>
            </a:extLst>
          </p:cNvPr>
          <p:cNvSpPr txBox="1"/>
          <p:nvPr/>
        </p:nvSpPr>
        <p:spPr>
          <a:xfrm>
            <a:off x="4269673" y="4219089"/>
            <a:ext cx="5666760" cy="584775"/>
          </a:xfrm>
          <a:prstGeom prst="rect">
            <a:avLst/>
          </a:prstGeom>
          <a:solidFill>
            <a:schemeClr val="accent4">
              <a:lumMod val="40000"/>
              <a:lumOff val="60000"/>
            </a:schemeClr>
          </a:solidFill>
          <a:ln>
            <a:solidFill>
              <a:schemeClr val="accent4">
                <a:lumMod val="40000"/>
                <a:lumOff val="60000"/>
              </a:schemeClr>
            </a:solidFill>
          </a:ln>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At least there should be one client connected to the server so as to finish the task</a:t>
            </a:r>
          </a:p>
        </p:txBody>
      </p:sp>
      <mc:AlternateContent xmlns:mc="http://schemas.openxmlformats.org/markup-compatibility/2006" xmlns:a14="http://schemas.microsoft.com/office/drawing/2010/main">
        <mc:Choice Requires="a14">
          <p:sp>
            <p:nvSpPr>
              <p:cNvPr id="42" name="文本框 7">
                <a:extLst>
                  <a:ext uri="{FF2B5EF4-FFF2-40B4-BE49-F238E27FC236}">
                    <a16:creationId xmlns:a16="http://schemas.microsoft.com/office/drawing/2014/main" id="{B1B082A1-89E1-3044-BED6-B0E69AA6A89C}"/>
                  </a:ext>
                </a:extLst>
              </p:cNvPr>
              <p:cNvSpPr txBox="1"/>
              <p:nvPr/>
            </p:nvSpPr>
            <p:spPr>
              <a:xfrm>
                <a:off x="5461000" y="2304450"/>
                <a:ext cx="3588169" cy="605871"/>
              </a:xfrm>
              <a:prstGeom prst="rect">
                <a:avLst/>
              </a:prstGeom>
              <a:solidFill>
                <a:srgbClr val="FFFF00"/>
              </a:solidFill>
            </p:spPr>
            <p:txBody>
              <a:bodyPr wrap="square" rtlCol="0">
                <a:spAutoFit/>
              </a:bodyPr>
              <a:lstStyle/>
              <a:p>
                <a:pPr marL="285750" indent="-285750">
                  <a:buFont typeface="Wingdings" panose="05000000000000000000" pitchFamily="2" charset="2"/>
                  <a:buChar char="ü"/>
                </a:pPr>
                <a14:m>
                  <m:oMath xmlns:m="http://schemas.openxmlformats.org/officeDocument/2006/math">
                    <m:r>
                      <a:rPr kumimoji="1" lang="zh-CN" altLang="en-US" sz="1600" i="1" smtClean="0">
                        <a:latin typeface="Cambria Math" panose="02040503050406030204" pitchFamily="18" charset="0"/>
                        <a:cs typeface="Times New Roman" panose="02020603050405020304" pitchFamily="18" charset="0"/>
                      </a:rPr>
                      <m:t>𝒪</m:t>
                    </m:r>
                    <m:r>
                      <a:rPr kumimoji="1" lang="en-US" altLang="zh-CN" sz="1600" b="0" i="1" smtClean="0">
                        <a:latin typeface="Cambria Math" panose="02040503050406030204" pitchFamily="18" charset="0"/>
                        <a:cs typeface="Times New Roman" panose="02020603050405020304" pitchFamily="18" charset="0"/>
                      </a:rPr>
                      <m:t>(</m:t>
                    </m:r>
                    <m:sSup>
                      <m:sSupPr>
                        <m:ctrlPr>
                          <a:rPr kumimoji="1" lang="en-US" altLang="zh-CN" sz="1600" b="0" i="1" smtClean="0">
                            <a:latin typeface="Cambria Math" panose="02040503050406030204" pitchFamily="18" charset="0"/>
                            <a:cs typeface="Times New Roman" panose="02020603050405020304" pitchFamily="18" charset="0"/>
                          </a:rPr>
                        </m:ctrlPr>
                      </m:sSupPr>
                      <m:e>
                        <m:r>
                          <a:rPr kumimoji="1" lang="en-US" altLang="zh-CN" sz="1600" b="0" i="1" smtClean="0">
                            <a:latin typeface="Cambria Math" panose="02040503050406030204" pitchFamily="18" charset="0"/>
                            <a:cs typeface="Times New Roman" panose="02020603050405020304" pitchFamily="18" charset="0"/>
                          </a:rPr>
                          <m:t>𝑚</m:t>
                        </m:r>
                      </m:e>
                      <m:sup>
                        <m:r>
                          <a:rPr kumimoji="1" lang="en-US" altLang="zh-CN" sz="1600" b="0" i="1" smtClean="0">
                            <a:latin typeface="Cambria Math" panose="02040503050406030204" pitchFamily="18" charset="0"/>
                            <a:cs typeface="Times New Roman" panose="02020603050405020304" pitchFamily="18" charset="0"/>
                          </a:rPr>
                          <m:t>𝑛</m:t>
                        </m:r>
                      </m:sup>
                    </m:sSup>
                    <m:r>
                      <a:rPr kumimoji="1" lang="en-US" altLang="zh-CN" sz="1600" b="0" i="1" smtClean="0">
                        <a:latin typeface="Cambria Math" panose="02040503050406030204" pitchFamily="18" charset="0"/>
                        <a:cs typeface="Times New Roman" panose="02020603050405020304" pitchFamily="18" charset="0"/>
                      </a:rPr>
                      <m:t>)</m:t>
                    </m:r>
                  </m:oMath>
                </a14:m>
                <a:r>
                  <a:rPr kumimoji="1" lang="en-US" altLang="zh-CN" sz="1600" dirty="0" smtClean="0">
                    <a:latin typeface="Times New Roman" panose="02020603050405020304" pitchFamily="18" charset="0"/>
                    <a:cs typeface="Times New Roman" panose="02020603050405020304" pitchFamily="18" charset="0"/>
                  </a:rPr>
                  <a:t>. Utilizing </a:t>
                </a:r>
                <a:r>
                  <a:rPr kumimoji="1" lang="en-US" altLang="zh-CN" sz="1600" dirty="0">
                    <a:latin typeface="Times New Roman" panose="02020603050405020304" pitchFamily="18" charset="0"/>
                    <a:cs typeface="Times New Roman" panose="02020603050405020304" pitchFamily="18" charset="0"/>
                  </a:rPr>
                  <a:t>matching to find a suboptimal solution</a:t>
                </a:r>
                <a:endParaRPr kumimoji="1" lang="zh-CN" altLang="en-US" sz="1600" dirty="0">
                  <a:latin typeface="Times New Roman" panose="02020603050405020304" pitchFamily="18" charset="0"/>
                  <a:cs typeface="Times New Roman" panose="02020603050405020304" pitchFamily="18" charset="0"/>
                </a:endParaRPr>
              </a:p>
            </p:txBody>
          </p:sp>
        </mc:Choice>
        <mc:Fallback xmlns="">
          <p:sp>
            <p:nvSpPr>
              <p:cNvPr id="42" name="文本框 7">
                <a:extLst>
                  <a:ext uri="{FF2B5EF4-FFF2-40B4-BE49-F238E27FC236}">
                    <a16:creationId xmlns:a16="http://schemas.microsoft.com/office/drawing/2014/main" id="{B1B082A1-89E1-3044-BED6-B0E69AA6A89C}"/>
                  </a:ext>
                </a:extLst>
              </p:cNvPr>
              <p:cNvSpPr txBox="1">
                <a:spLocks noRot="1" noChangeAspect="1" noMove="1" noResize="1" noEditPoints="1" noAdjustHandles="1" noChangeArrowheads="1" noChangeShapeType="1" noTextEdit="1"/>
              </p:cNvSpPr>
              <p:nvPr/>
            </p:nvSpPr>
            <p:spPr>
              <a:xfrm>
                <a:off x="5461000" y="2304450"/>
                <a:ext cx="3588169" cy="605871"/>
              </a:xfrm>
              <a:prstGeom prst="rect">
                <a:avLst/>
              </a:prstGeom>
              <a:blipFill>
                <a:blip r:embed="rId5"/>
                <a:stretch>
                  <a:fillRect l="-680" t="-3030" b="-9091"/>
                </a:stretch>
              </a:blipFill>
            </p:spPr>
            <p:txBody>
              <a:bodyPr/>
              <a:lstStyle/>
              <a:p>
                <a:r>
                  <a:rPr lang="en-US">
                    <a:noFill/>
                  </a:rPr>
                  <a:t> </a:t>
                </a:r>
              </a:p>
            </p:txBody>
          </p:sp>
        </mc:Fallback>
      </mc:AlternateContent>
      <p:cxnSp>
        <p:nvCxnSpPr>
          <p:cNvPr id="43" name="直线连接符 9">
            <a:extLst>
              <a:ext uri="{FF2B5EF4-FFF2-40B4-BE49-F238E27FC236}">
                <a16:creationId xmlns:a16="http://schemas.microsoft.com/office/drawing/2014/main" id="{E874FE53-5648-4740-B433-9CE8D366EE66}"/>
              </a:ext>
            </a:extLst>
          </p:cNvPr>
          <p:cNvCxnSpPr>
            <a:cxnSpLocks/>
          </p:cNvCxnSpPr>
          <p:nvPr/>
        </p:nvCxnSpPr>
        <p:spPr>
          <a:xfrm>
            <a:off x="889000" y="3833386"/>
            <a:ext cx="3080664" cy="0"/>
          </a:xfrm>
          <a:prstGeom prst="line">
            <a:avLst/>
          </a:prstGeom>
          <a:ln w="28575">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4" name="直线连接符 10">
            <a:extLst>
              <a:ext uri="{FF2B5EF4-FFF2-40B4-BE49-F238E27FC236}">
                <a16:creationId xmlns:a16="http://schemas.microsoft.com/office/drawing/2014/main" id="{7BABAD56-6745-6845-B26E-484EFF00FE91}"/>
              </a:ext>
            </a:extLst>
          </p:cNvPr>
          <p:cNvCxnSpPr>
            <a:cxnSpLocks/>
          </p:cNvCxnSpPr>
          <p:nvPr/>
        </p:nvCxnSpPr>
        <p:spPr>
          <a:xfrm>
            <a:off x="889000" y="4336915"/>
            <a:ext cx="3080664"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5" name="直线连接符 12">
            <a:extLst>
              <a:ext uri="{FF2B5EF4-FFF2-40B4-BE49-F238E27FC236}">
                <a16:creationId xmlns:a16="http://schemas.microsoft.com/office/drawing/2014/main" id="{E7CB4DD3-C005-024D-8238-9E6952DC8F4A}"/>
              </a:ext>
            </a:extLst>
          </p:cNvPr>
          <p:cNvCxnSpPr>
            <a:cxnSpLocks/>
          </p:cNvCxnSpPr>
          <p:nvPr/>
        </p:nvCxnSpPr>
        <p:spPr>
          <a:xfrm>
            <a:off x="889000" y="4852172"/>
            <a:ext cx="3080664" cy="7191"/>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6" name="直线连接符 14">
            <a:extLst>
              <a:ext uri="{FF2B5EF4-FFF2-40B4-BE49-F238E27FC236}">
                <a16:creationId xmlns:a16="http://schemas.microsoft.com/office/drawing/2014/main" id="{B4023F43-66A8-574E-97BA-2B0B1BA861DB}"/>
              </a:ext>
            </a:extLst>
          </p:cNvPr>
          <p:cNvCxnSpPr>
            <a:cxnSpLocks/>
          </p:cNvCxnSpPr>
          <p:nvPr/>
        </p:nvCxnSpPr>
        <p:spPr>
          <a:xfrm>
            <a:off x="891233" y="5395194"/>
            <a:ext cx="3080664"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7" name="文本框 16">
            <a:extLst>
              <a:ext uri="{FF2B5EF4-FFF2-40B4-BE49-F238E27FC236}">
                <a16:creationId xmlns:a16="http://schemas.microsoft.com/office/drawing/2014/main" id="{A9F9CD58-9610-2644-BF28-9A9276004B1A}"/>
              </a:ext>
            </a:extLst>
          </p:cNvPr>
          <p:cNvSpPr txBox="1"/>
          <p:nvPr/>
        </p:nvSpPr>
        <p:spPr>
          <a:xfrm>
            <a:off x="4269672" y="4852172"/>
            <a:ext cx="5658922" cy="584775"/>
          </a:xfrm>
          <a:prstGeom prst="rect">
            <a:avLst/>
          </a:prstGeom>
          <a:solidFill>
            <a:schemeClr val="accent6">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1600" dirty="0">
                <a:latin typeface="Times New Roman" panose="02020603050405020304" pitchFamily="18" charset="0"/>
                <a:cs typeface="Times New Roman" panose="02020603050405020304" pitchFamily="18" charset="0"/>
              </a:rPr>
              <a:t>The total number of connections cannot exceed capacity of edge server</a:t>
            </a:r>
            <a:endParaRPr lang="en-US" altLang="zh-CN" sz="1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83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110872" cy="861774"/>
          </a:xfrm>
        </p:spPr>
        <p:txBody>
          <a:bodyPr/>
          <a:lstStyle/>
          <a:p>
            <a:r>
              <a:rPr lang="en-US" dirty="0"/>
              <a:t>Mechanism Design for MEC Assisted </a:t>
            </a:r>
            <a:r>
              <a:rPr lang="en-US" dirty="0" smtClean="0"/>
              <a:t>FL</a:t>
            </a:r>
            <a:endParaRPr lang="en-US" dirty="0"/>
          </a:p>
        </p:txBody>
      </p:sp>
      <p:sp>
        <p:nvSpPr>
          <p:cNvPr id="4" name="Slide Number Placeholder 3"/>
          <p:cNvSpPr>
            <a:spLocks noGrp="1"/>
          </p:cNvSpPr>
          <p:nvPr>
            <p:ph type="sldNum" sz="quarter" idx="7"/>
          </p:nvPr>
        </p:nvSpPr>
        <p:spPr>
          <a:xfrm>
            <a:off x="4978356" y="5492234"/>
            <a:ext cx="246238" cy="184666"/>
          </a:xfrm>
        </p:spPr>
        <p:txBody>
          <a:bodyPr/>
          <a:lstStyle/>
          <a:p>
            <a:pPr marL="25400">
              <a:spcBef>
                <a:spcPts val="25"/>
              </a:spcBef>
            </a:pPr>
            <a:fld id="{81D60167-4931-47E6-BA6A-407CBD079E47}" type="slidenum">
              <a:rPr lang="en-US" spc="-5" smtClean="0"/>
              <a:pPr marL="25400">
                <a:spcBef>
                  <a:spcPts val="25"/>
                </a:spcBef>
              </a:pPr>
              <a:t>47</a:t>
            </a:fld>
            <a:endParaRPr lang="en-US" spc="-5" dirty="0"/>
          </a:p>
        </p:txBody>
      </p:sp>
      <p:sp>
        <p:nvSpPr>
          <p:cNvPr id="5" name="Rectangle 4"/>
          <p:cNvSpPr/>
          <p:nvPr/>
        </p:nvSpPr>
        <p:spPr>
          <a:xfrm>
            <a:off x="407528" y="1241914"/>
            <a:ext cx="9396871" cy="707886"/>
          </a:xfrm>
          <a:prstGeom prst="rect">
            <a:avLst/>
          </a:prstGeom>
        </p:spPr>
        <p:txBody>
          <a:bodyPr wrap="square">
            <a:spAutoFit/>
          </a:bodyPr>
          <a:lstStyle/>
          <a:p>
            <a:pPr marL="285750" indent="-285750">
              <a:buFont typeface="Arial" panose="020B0604020202020204" pitchFamily="34" charset="0"/>
              <a:buChar char="•"/>
            </a:pPr>
            <a:r>
              <a:rPr lang="en-US" sz="2000" dirty="0" smtClean="0"/>
              <a:t>Complete </a:t>
            </a:r>
            <a:r>
              <a:rPr lang="en-US" sz="2000" dirty="0"/>
              <a:t>Preference List (CPL) </a:t>
            </a:r>
            <a:r>
              <a:rPr lang="en-US" sz="2000" dirty="0" smtClean="0"/>
              <a:t>vs</a:t>
            </a:r>
            <a:r>
              <a:rPr lang="en-US" sz="2000" dirty="0"/>
              <a:t>.</a:t>
            </a:r>
            <a:r>
              <a:rPr lang="en-US" sz="2000" dirty="0" smtClean="0"/>
              <a:t> </a:t>
            </a:r>
            <a:r>
              <a:rPr lang="en-US" sz="2000" dirty="0"/>
              <a:t>Incomplete Preference List (IPL)</a:t>
            </a:r>
          </a:p>
          <a:p>
            <a:pPr marL="285750" indent="-285750">
              <a:buFont typeface="Arial" panose="020B0604020202020204" pitchFamily="34" charset="0"/>
              <a:buChar char="•"/>
            </a:pPr>
            <a:endParaRPr lang="en-US" sz="2000" dirty="0"/>
          </a:p>
        </p:txBody>
      </p:sp>
      <p:sp>
        <p:nvSpPr>
          <p:cNvPr id="26" name="TextBox 25"/>
          <p:cNvSpPr txBox="1"/>
          <p:nvPr/>
        </p:nvSpPr>
        <p:spPr>
          <a:xfrm>
            <a:off x="355600" y="814553"/>
            <a:ext cx="1021690" cy="400110"/>
          </a:xfrm>
          <a:prstGeom prst="rect">
            <a:avLst/>
          </a:prstGeom>
          <a:noFill/>
        </p:spPr>
        <p:txBody>
          <a:bodyPr wrap="none" rtlCol="0">
            <a:spAutoFit/>
          </a:bodyPr>
          <a:lstStyle/>
          <a:p>
            <a:r>
              <a:rPr lang="en-US" sz="2000" u="sng" dirty="0" smtClean="0"/>
              <a:t>Method</a:t>
            </a:r>
            <a:endParaRPr lang="en-US" sz="2000" u="sng" dirty="0"/>
          </a:p>
        </p:txBody>
      </p:sp>
      <p:pic>
        <p:nvPicPr>
          <p:cNvPr id="6" name="图片 3">
            <a:extLst>
              <a:ext uri="{FF2B5EF4-FFF2-40B4-BE49-F238E27FC236}">
                <a16:creationId xmlns:a16="http://schemas.microsoft.com/office/drawing/2014/main" id="{C8E70EB7-2DB5-3A4C-9EF0-1BB096CF87D4}"/>
              </a:ext>
            </a:extLst>
          </p:cNvPr>
          <p:cNvPicPr>
            <a:picLocks noChangeAspect="1"/>
          </p:cNvPicPr>
          <p:nvPr/>
        </p:nvPicPr>
        <p:blipFill>
          <a:blip r:embed="rId3"/>
          <a:stretch>
            <a:fillRect/>
          </a:stretch>
        </p:blipFill>
        <p:spPr>
          <a:xfrm>
            <a:off x="1112848" y="1595857"/>
            <a:ext cx="3148574" cy="3764599"/>
          </a:xfrm>
          <a:prstGeom prst="rect">
            <a:avLst/>
          </a:prstGeom>
        </p:spPr>
      </p:pic>
      <p:pic>
        <p:nvPicPr>
          <p:cNvPr id="7" name="图片 6">
            <a:extLst>
              <a:ext uri="{FF2B5EF4-FFF2-40B4-BE49-F238E27FC236}">
                <a16:creationId xmlns:a16="http://schemas.microsoft.com/office/drawing/2014/main" id="{F6620EE3-4734-D342-BE1B-B05F97BD3B80}"/>
              </a:ext>
            </a:extLst>
          </p:cNvPr>
          <p:cNvPicPr>
            <a:picLocks noChangeAspect="1"/>
          </p:cNvPicPr>
          <p:nvPr/>
        </p:nvPicPr>
        <p:blipFill>
          <a:blip r:embed="rId4"/>
          <a:stretch>
            <a:fillRect/>
          </a:stretch>
        </p:blipFill>
        <p:spPr>
          <a:xfrm>
            <a:off x="4832357" y="2156459"/>
            <a:ext cx="3522346" cy="240370"/>
          </a:xfrm>
          <a:prstGeom prst="rect">
            <a:avLst/>
          </a:prstGeom>
        </p:spPr>
      </p:pic>
      <p:sp>
        <p:nvSpPr>
          <p:cNvPr id="8" name="直角上箭头 7">
            <a:extLst>
              <a:ext uri="{FF2B5EF4-FFF2-40B4-BE49-F238E27FC236}">
                <a16:creationId xmlns:a16="http://schemas.microsoft.com/office/drawing/2014/main" id="{B6B7D336-026D-3B41-892F-21F513487707}"/>
              </a:ext>
            </a:extLst>
          </p:cNvPr>
          <p:cNvSpPr/>
          <p:nvPr/>
        </p:nvSpPr>
        <p:spPr>
          <a:xfrm flipV="1">
            <a:off x="4209263" y="1710580"/>
            <a:ext cx="1106931" cy="378002"/>
          </a:xfrm>
          <a:prstGeom prst="bentUp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9" name="直角上箭头 8">
            <a:extLst>
              <a:ext uri="{FF2B5EF4-FFF2-40B4-BE49-F238E27FC236}">
                <a16:creationId xmlns:a16="http://schemas.microsoft.com/office/drawing/2014/main" id="{037C98BD-BC41-0648-8599-93A16C4A662F}"/>
              </a:ext>
            </a:extLst>
          </p:cNvPr>
          <p:cNvSpPr/>
          <p:nvPr/>
        </p:nvSpPr>
        <p:spPr>
          <a:xfrm flipV="1">
            <a:off x="4209262" y="3434814"/>
            <a:ext cx="1106931" cy="378002"/>
          </a:xfrm>
          <a:prstGeom prst="bentUp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pic>
        <p:nvPicPr>
          <p:cNvPr id="10" name="图片 9">
            <a:extLst>
              <a:ext uri="{FF2B5EF4-FFF2-40B4-BE49-F238E27FC236}">
                <a16:creationId xmlns:a16="http://schemas.microsoft.com/office/drawing/2014/main" id="{5019E31C-85B2-A343-970B-2228D224E666}"/>
              </a:ext>
            </a:extLst>
          </p:cNvPr>
          <p:cNvPicPr>
            <a:picLocks noChangeAspect="1"/>
          </p:cNvPicPr>
          <p:nvPr/>
        </p:nvPicPr>
        <p:blipFill>
          <a:blip r:embed="rId5"/>
          <a:stretch>
            <a:fillRect/>
          </a:stretch>
        </p:blipFill>
        <p:spPr>
          <a:xfrm>
            <a:off x="4832357" y="3968225"/>
            <a:ext cx="1261689" cy="216043"/>
          </a:xfrm>
          <a:prstGeom prst="rect">
            <a:avLst/>
          </a:prstGeom>
        </p:spPr>
      </p:pic>
      <p:sp>
        <p:nvSpPr>
          <p:cNvPr id="11" name="文本框 11">
            <a:extLst>
              <a:ext uri="{FF2B5EF4-FFF2-40B4-BE49-F238E27FC236}">
                <a16:creationId xmlns:a16="http://schemas.microsoft.com/office/drawing/2014/main" id="{D8A9E858-F332-3F4A-BC81-3BB0C17231C3}"/>
              </a:ext>
            </a:extLst>
          </p:cNvPr>
          <p:cNvSpPr txBox="1"/>
          <p:nvPr/>
        </p:nvSpPr>
        <p:spPr>
          <a:xfrm>
            <a:off x="4808911" y="4235266"/>
            <a:ext cx="4365138" cy="1077218"/>
          </a:xfrm>
          <a:prstGeom prst="rect">
            <a:avLst/>
          </a:prstGeom>
          <a:noFill/>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IPL: Only part of candidates can have stable matching due to lacking info. Some players may not be assigned a matching. The others might need to be assigned manually.</a:t>
            </a:r>
            <a:endParaRPr kumimoji="1" lang="zh-CN" altLang="en-US" sz="1600" dirty="0">
              <a:latin typeface="Times New Roman" panose="02020603050405020304" pitchFamily="18" charset="0"/>
              <a:cs typeface="Times New Roman" panose="02020603050405020304" pitchFamily="18" charset="0"/>
            </a:endParaRPr>
          </a:p>
        </p:txBody>
      </p:sp>
      <p:sp>
        <p:nvSpPr>
          <p:cNvPr id="12" name="文本框 12">
            <a:extLst>
              <a:ext uri="{FF2B5EF4-FFF2-40B4-BE49-F238E27FC236}">
                <a16:creationId xmlns:a16="http://schemas.microsoft.com/office/drawing/2014/main" id="{CFFDEA09-71DC-5A46-8C11-79FBC7CE9B77}"/>
              </a:ext>
            </a:extLst>
          </p:cNvPr>
          <p:cNvSpPr txBox="1"/>
          <p:nvPr/>
        </p:nvSpPr>
        <p:spPr>
          <a:xfrm>
            <a:off x="4808911" y="2471206"/>
            <a:ext cx="3874779"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CPL: each player can find a stable matching.</a:t>
            </a:r>
            <a:endParaRPr kumimoji="1" lang="zh-CN" altLang="en-US" sz="1600" dirty="0">
              <a:latin typeface="Times New Roman" panose="02020603050405020304" pitchFamily="18" charset="0"/>
              <a:cs typeface="Times New Roman" panose="02020603050405020304" pitchFamily="18" charset="0"/>
            </a:endParaRPr>
          </a:p>
        </p:txBody>
      </p:sp>
      <p:pic>
        <p:nvPicPr>
          <p:cNvPr id="13" name="图片 10">
            <a:extLst>
              <a:ext uri="{FF2B5EF4-FFF2-40B4-BE49-F238E27FC236}">
                <a16:creationId xmlns:a16="http://schemas.microsoft.com/office/drawing/2014/main" id="{87E73501-5511-C347-9401-F3B8A8EC8F3C}"/>
              </a:ext>
            </a:extLst>
          </p:cNvPr>
          <p:cNvPicPr>
            <a:picLocks noChangeAspect="1"/>
          </p:cNvPicPr>
          <p:nvPr/>
        </p:nvPicPr>
        <p:blipFill>
          <a:blip r:embed="rId6"/>
          <a:stretch>
            <a:fillRect/>
          </a:stretch>
        </p:blipFill>
        <p:spPr>
          <a:xfrm>
            <a:off x="6058877" y="3960493"/>
            <a:ext cx="890954" cy="225083"/>
          </a:xfrm>
          <a:prstGeom prst="rect">
            <a:avLst/>
          </a:prstGeom>
        </p:spPr>
      </p:pic>
      <p:sp>
        <p:nvSpPr>
          <p:cNvPr id="15" name="Cloud 14"/>
          <p:cNvSpPr/>
          <p:nvPr/>
        </p:nvSpPr>
        <p:spPr>
          <a:xfrm>
            <a:off x="7320566" y="3158634"/>
            <a:ext cx="1635369" cy="914400"/>
          </a:xfrm>
          <a:prstGeom prst="cloud">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More Practical</a:t>
            </a:r>
            <a:endParaRPr lang="en-US" dirty="0"/>
          </a:p>
        </p:txBody>
      </p:sp>
    </p:spTree>
    <p:extLst>
      <p:ext uri="{BB962C8B-B14F-4D97-AF65-F5344CB8AC3E}">
        <p14:creationId xmlns:p14="http://schemas.microsoft.com/office/powerpoint/2010/main" val="22984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2">
            <a:extLst>
              <a:ext uri="{FF2B5EF4-FFF2-40B4-BE49-F238E27FC236}">
                <a16:creationId xmlns:a16="http://schemas.microsoft.com/office/drawing/2014/main" id="{CBC7F495-9717-5F41-BA77-F3EC85346EC7}"/>
              </a:ext>
            </a:extLst>
          </p:cNvPr>
          <p:cNvPicPr>
            <a:picLocks noChangeAspect="1"/>
          </p:cNvPicPr>
          <p:nvPr/>
        </p:nvPicPr>
        <p:blipFill>
          <a:blip r:embed="rId3"/>
          <a:stretch>
            <a:fillRect/>
          </a:stretch>
        </p:blipFill>
        <p:spPr>
          <a:xfrm>
            <a:off x="1475090" y="863605"/>
            <a:ext cx="3014746" cy="4482625"/>
          </a:xfrm>
          <a:prstGeom prst="rect">
            <a:avLst/>
          </a:prstGeom>
        </p:spPr>
      </p:pic>
      <p:sp>
        <p:nvSpPr>
          <p:cNvPr id="2" name="Title 1"/>
          <p:cNvSpPr>
            <a:spLocks noGrp="1"/>
          </p:cNvSpPr>
          <p:nvPr>
            <p:ph type="title"/>
          </p:nvPr>
        </p:nvSpPr>
        <p:spPr>
          <a:xfrm>
            <a:off x="407528" y="236602"/>
            <a:ext cx="7110872" cy="861774"/>
          </a:xfrm>
        </p:spPr>
        <p:txBody>
          <a:bodyPr/>
          <a:lstStyle/>
          <a:p>
            <a:r>
              <a:rPr lang="en-US" dirty="0"/>
              <a:t>Mechanism Design for MEC Assisted </a:t>
            </a:r>
            <a:r>
              <a:rPr lang="en-US" dirty="0" smtClean="0"/>
              <a:t>FL</a:t>
            </a:r>
            <a:endParaRPr lang="en-US" dirty="0"/>
          </a:p>
        </p:txBody>
      </p:sp>
      <p:sp>
        <p:nvSpPr>
          <p:cNvPr id="4" name="Slide Number Placeholder 3"/>
          <p:cNvSpPr>
            <a:spLocks noGrp="1"/>
          </p:cNvSpPr>
          <p:nvPr>
            <p:ph type="sldNum" sz="quarter" idx="7"/>
          </p:nvPr>
        </p:nvSpPr>
        <p:spPr>
          <a:xfrm>
            <a:off x="4978356" y="5492234"/>
            <a:ext cx="246238" cy="184666"/>
          </a:xfrm>
        </p:spPr>
        <p:txBody>
          <a:bodyPr/>
          <a:lstStyle/>
          <a:p>
            <a:pPr marL="25400">
              <a:spcBef>
                <a:spcPts val="25"/>
              </a:spcBef>
            </a:pPr>
            <a:fld id="{81D60167-4931-47E6-BA6A-407CBD079E47}" type="slidenum">
              <a:rPr lang="en-US" spc="-5" smtClean="0"/>
              <a:pPr marL="25400">
                <a:spcBef>
                  <a:spcPts val="25"/>
                </a:spcBef>
              </a:pPr>
              <a:t>48</a:t>
            </a:fld>
            <a:endParaRPr lang="en-US" spc="-5" dirty="0"/>
          </a:p>
        </p:txBody>
      </p:sp>
      <p:sp>
        <p:nvSpPr>
          <p:cNvPr id="26" name="TextBox 25"/>
          <p:cNvSpPr txBox="1"/>
          <p:nvPr/>
        </p:nvSpPr>
        <p:spPr>
          <a:xfrm>
            <a:off x="355600" y="814553"/>
            <a:ext cx="1021690" cy="400110"/>
          </a:xfrm>
          <a:prstGeom prst="rect">
            <a:avLst/>
          </a:prstGeom>
          <a:noFill/>
        </p:spPr>
        <p:txBody>
          <a:bodyPr wrap="none" rtlCol="0">
            <a:spAutoFit/>
          </a:bodyPr>
          <a:lstStyle/>
          <a:p>
            <a:r>
              <a:rPr lang="en-US" sz="2000" u="sng" dirty="0" smtClean="0"/>
              <a:t>Method</a:t>
            </a:r>
            <a:endParaRPr lang="en-US" sz="2000" u="sng" dirty="0"/>
          </a:p>
        </p:txBody>
      </p:sp>
      <p:sp>
        <p:nvSpPr>
          <p:cNvPr id="14" name="文本框 15">
            <a:extLst>
              <a:ext uri="{FF2B5EF4-FFF2-40B4-BE49-F238E27FC236}">
                <a16:creationId xmlns:a16="http://schemas.microsoft.com/office/drawing/2014/main" id="{8766254A-ED8E-F043-A82D-ACB384682D43}"/>
              </a:ext>
            </a:extLst>
          </p:cNvPr>
          <p:cNvSpPr txBox="1"/>
          <p:nvPr/>
        </p:nvSpPr>
        <p:spPr>
          <a:xfrm>
            <a:off x="4613032" y="1006392"/>
            <a:ext cx="5357410" cy="584775"/>
          </a:xfrm>
          <a:prstGeom prst="rect">
            <a:avLst/>
          </a:prstGeom>
          <a:noFill/>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Building preference list based on utility functions for edge servers and participants.</a:t>
            </a:r>
            <a:endParaRPr kumimoji="1" lang="zh-CN" altLang="en-US" sz="1600" dirty="0">
              <a:latin typeface="Times New Roman" panose="02020603050405020304" pitchFamily="18" charset="0"/>
              <a:cs typeface="Times New Roman" panose="02020603050405020304" pitchFamily="18" charset="0"/>
            </a:endParaRPr>
          </a:p>
        </p:txBody>
      </p:sp>
      <p:sp>
        <p:nvSpPr>
          <p:cNvPr id="15" name="文本框 21">
            <a:extLst>
              <a:ext uri="{FF2B5EF4-FFF2-40B4-BE49-F238E27FC236}">
                <a16:creationId xmlns:a16="http://schemas.microsoft.com/office/drawing/2014/main" id="{86596A37-9932-5B42-B743-A0A98A5C6B41}"/>
              </a:ext>
            </a:extLst>
          </p:cNvPr>
          <p:cNvSpPr txBox="1"/>
          <p:nvPr/>
        </p:nvSpPr>
        <p:spPr>
          <a:xfrm>
            <a:off x="4655072" y="3456530"/>
            <a:ext cx="5273329" cy="1077218"/>
          </a:xfrm>
          <a:prstGeom prst="rect">
            <a:avLst/>
          </a:prstGeom>
          <a:noFill/>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Capacity checking: </a:t>
            </a:r>
            <a:r>
              <a:rPr lang="en-US" sz="1600" dirty="0">
                <a:latin typeface="Times New Roman" panose="02020603050405020304" pitchFamily="18" charset="0"/>
                <a:cs typeface="Times New Roman" panose="02020603050405020304" pitchFamily="18" charset="0"/>
              </a:rPr>
              <a:t>If the number of selected participants exceeds edge node capacity, edge node will only keep those desirable participants within capacity and reject the applications of the others.</a:t>
            </a:r>
            <a:endParaRPr kumimoji="1" lang="zh-CN" altLang="en-US" sz="1600" dirty="0">
              <a:latin typeface="Times New Roman" panose="02020603050405020304" pitchFamily="18" charset="0"/>
              <a:cs typeface="Times New Roman" panose="02020603050405020304" pitchFamily="18" charset="0"/>
            </a:endParaRPr>
          </a:p>
        </p:txBody>
      </p:sp>
      <p:sp>
        <p:nvSpPr>
          <p:cNvPr id="16" name="Content Placeholder 5"/>
          <p:cNvSpPr txBox="1">
            <a:spLocks/>
          </p:cNvSpPr>
          <p:nvPr/>
        </p:nvSpPr>
        <p:spPr>
          <a:xfrm>
            <a:off x="1347986" y="1207580"/>
            <a:ext cx="8229600" cy="4525963"/>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lvl="2">
              <a:defRPr/>
            </a:pPr>
            <a:endParaRPr lang="en-US" altLang="zh-CN" sz="1600" kern="0" smtClean="0">
              <a:solidFill>
                <a:sysClr val="windowText" lastClr="000000"/>
              </a:solidFill>
            </a:endParaRPr>
          </a:p>
          <a:p>
            <a:pPr lvl="1">
              <a:defRPr/>
            </a:pPr>
            <a:endParaRPr lang="en-US" altLang="zh-CN" sz="2000" kern="0" smtClean="0">
              <a:solidFill>
                <a:sysClr val="windowText" lastClr="000000"/>
              </a:solidFill>
            </a:endParaRPr>
          </a:p>
          <a:p>
            <a:pPr>
              <a:defRPr/>
            </a:pPr>
            <a:endParaRPr lang="en-US" altLang="zh-CN" sz="2400" kern="0" smtClean="0"/>
          </a:p>
          <a:p>
            <a:pPr>
              <a:defRPr/>
            </a:pPr>
            <a:endParaRPr lang="en-US" altLang="zh-CN" sz="2400" kern="0" dirty="0"/>
          </a:p>
        </p:txBody>
      </p:sp>
      <p:sp>
        <p:nvSpPr>
          <p:cNvPr id="17" name="矩形 13">
            <a:extLst>
              <a:ext uri="{FF2B5EF4-FFF2-40B4-BE49-F238E27FC236}">
                <a16:creationId xmlns:a16="http://schemas.microsoft.com/office/drawing/2014/main" id="{0266E9E6-4DEB-BF43-9B97-DC87C1D15B11}"/>
              </a:ext>
            </a:extLst>
          </p:cNvPr>
          <p:cNvSpPr/>
          <p:nvPr/>
        </p:nvSpPr>
        <p:spPr>
          <a:xfrm>
            <a:off x="1502498" y="863605"/>
            <a:ext cx="2936776" cy="931907"/>
          </a:xfrm>
          <a:prstGeom prst="rect">
            <a:avLst/>
          </a:prstGeom>
          <a:noFill/>
          <a:ln w="19050"/>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8" name="矩形 14">
            <a:extLst>
              <a:ext uri="{FF2B5EF4-FFF2-40B4-BE49-F238E27FC236}">
                <a16:creationId xmlns:a16="http://schemas.microsoft.com/office/drawing/2014/main" id="{E56A968D-E094-6F4D-AF31-AF5926FE8C52}"/>
              </a:ext>
            </a:extLst>
          </p:cNvPr>
          <p:cNvSpPr/>
          <p:nvPr/>
        </p:nvSpPr>
        <p:spPr>
          <a:xfrm>
            <a:off x="4654696" y="1072504"/>
            <a:ext cx="5284673" cy="48246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9" name="矩形 16">
            <a:extLst>
              <a:ext uri="{FF2B5EF4-FFF2-40B4-BE49-F238E27FC236}">
                <a16:creationId xmlns:a16="http://schemas.microsoft.com/office/drawing/2014/main" id="{887B1FDF-1505-4446-BE51-1E100BD4BEE5}"/>
              </a:ext>
            </a:extLst>
          </p:cNvPr>
          <p:cNvSpPr/>
          <p:nvPr/>
        </p:nvSpPr>
        <p:spPr>
          <a:xfrm>
            <a:off x="1502497" y="1835901"/>
            <a:ext cx="2936777" cy="1304150"/>
          </a:xfrm>
          <a:prstGeom prst="rect">
            <a:avLst/>
          </a:prstGeom>
          <a:noFill/>
          <a:ln w="19050">
            <a:solidFill>
              <a:srgbClr val="92D05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0" name="矩形 17">
            <a:extLst>
              <a:ext uri="{FF2B5EF4-FFF2-40B4-BE49-F238E27FC236}">
                <a16:creationId xmlns:a16="http://schemas.microsoft.com/office/drawing/2014/main" id="{60A5C5C5-D7C2-CF46-B8C8-434A95642F11}"/>
              </a:ext>
            </a:extLst>
          </p:cNvPr>
          <p:cNvSpPr/>
          <p:nvPr/>
        </p:nvSpPr>
        <p:spPr>
          <a:xfrm>
            <a:off x="4677617" y="2267347"/>
            <a:ext cx="5292825" cy="369332"/>
          </a:xfrm>
          <a:prstGeom prst="rect">
            <a:avLst/>
          </a:prstGeom>
          <a:noFill/>
          <a:ln w="19050">
            <a:solidFill>
              <a:srgbClr val="92D05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1" name="文本框 18">
            <a:extLst>
              <a:ext uri="{FF2B5EF4-FFF2-40B4-BE49-F238E27FC236}">
                <a16:creationId xmlns:a16="http://schemas.microsoft.com/office/drawing/2014/main" id="{58512A3F-A983-FF4A-BF24-FEC8097D487B}"/>
              </a:ext>
            </a:extLst>
          </p:cNvPr>
          <p:cNvSpPr txBox="1"/>
          <p:nvPr/>
        </p:nvSpPr>
        <p:spPr>
          <a:xfrm>
            <a:off x="4654696" y="2277346"/>
            <a:ext cx="3025187"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Matching based on preference list.</a:t>
            </a:r>
            <a:endParaRPr kumimoji="1" lang="zh-CN" altLang="en-US" sz="1600" dirty="0">
              <a:latin typeface="Times New Roman" panose="02020603050405020304" pitchFamily="18" charset="0"/>
              <a:cs typeface="Times New Roman" panose="02020603050405020304" pitchFamily="18" charset="0"/>
            </a:endParaRPr>
          </a:p>
        </p:txBody>
      </p:sp>
      <p:sp>
        <p:nvSpPr>
          <p:cNvPr id="22" name="矩形 19">
            <a:extLst>
              <a:ext uri="{FF2B5EF4-FFF2-40B4-BE49-F238E27FC236}">
                <a16:creationId xmlns:a16="http://schemas.microsoft.com/office/drawing/2014/main" id="{23DDA3FE-85C9-1344-A9CC-F44F1369F4C1}"/>
              </a:ext>
            </a:extLst>
          </p:cNvPr>
          <p:cNvSpPr/>
          <p:nvPr/>
        </p:nvSpPr>
        <p:spPr>
          <a:xfrm>
            <a:off x="1475091" y="3260501"/>
            <a:ext cx="2964184" cy="1502296"/>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solidFill>
                <a:srgbClr val="7030A0"/>
              </a:solidFill>
            </a:endParaRPr>
          </a:p>
        </p:txBody>
      </p:sp>
      <p:sp>
        <p:nvSpPr>
          <p:cNvPr id="23" name="矩形 20">
            <a:extLst>
              <a:ext uri="{FF2B5EF4-FFF2-40B4-BE49-F238E27FC236}">
                <a16:creationId xmlns:a16="http://schemas.microsoft.com/office/drawing/2014/main" id="{EFF53799-483B-1443-B1BC-E0ECE6136856}"/>
              </a:ext>
            </a:extLst>
          </p:cNvPr>
          <p:cNvSpPr/>
          <p:nvPr/>
        </p:nvSpPr>
        <p:spPr>
          <a:xfrm>
            <a:off x="4689340" y="3475599"/>
            <a:ext cx="5315850" cy="1143767"/>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4" name="矩形 22">
            <a:extLst>
              <a:ext uri="{FF2B5EF4-FFF2-40B4-BE49-F238E27FC236}">
                <a16:creationId xmlns:a16="http://schemas.microsoft.com/office/drawing/2014/main" id="{790A8807-0B53-A749-83C0-C5BD43167CDF}"/>
              </a:ext>
            </a:extLst>
          </p:cNvPr>
          <p:cNvSpPr/>
          <p:nvPr/>
        </p:nvSpPr>
        <p:spPr>
          <a:xfrm>
            <a:off x="1442273" y="4795910"/>
            <a:ext cx="2997001" cy="593129"/>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5" name="矩形 23">
            <a:extLst>
              <a:ext uri="{FF2B5EF4-FFF2-40B4-BE49-F238E27FC236}">
                <a16:creationId xmlns:a16="http://schemas.microsoft.com/office/drawing/2014/main" id="{37D74EBB-717F-F04A-9EBB-BC2C9EAEB618}"/>
              </a:ext>
            </a:extLst>
          </p:cNvPr>
          <p:cNvSpPr/>
          <p:nvPr/>
        </p:nvSpPr>
        <p:spPr>
          <a:xfrm>
            <a:off x="4677617" y="4661192"/>
            <a:ext cx="5315850" cy="797094"/>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7" name="文本框 24">
            <a:extLst>
              <a:ext uri="{FF2B5EF4-FFF2-40B4-BE49-F238E27FC236}">
                <a16:creationId xmlns:a16="http://schemas.microsoft.com/office/drawing/2014/main" id="{37173303-BC8D-0344-A9F0-3A98CD1DF5ED}"/>
              </a:ext>
            </a:extLst>
          </p:cNvPr>
          <p:cNvSpPr txBox="1"/>
          <p:nvPr/>
        </p:nvSpPr>
        <p:spPr>
          <a:xfrm flipH="1">
            <a:off x="4619527" y="4630809"/>
            <a:ext cx="5536086" cy="830997"/>
          </a:xfrm>
          <a:prstGeom prst="rect">
            <a:avLst/>
          </a:prstGeom>
          <a:noFill/>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Partial matching checking: </a:t>
            </a:r>
            <a:r>
              <a:rPr lang="en-US" sz="1600" dirty="0">
                <a:latin typeface="Times New Roman" panose="02020603050405020304" pitchFamily="18" charset="0"/>
                <a:cs typeface="Times New Roman" panose="02020603050405020304" pitchFamily="18" charset="0"/>
              </a:rPr>
              <a:t>If there are still any participants who are willing to join unassigned, they will be assigned to available edge node randomly.</a:t>
            </a:r>
            <a:endParaRPr kumimoji="1"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2174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7110872" cy="861774"/>
          </a:xfrm>
        </p:spPr>
        <p:txBody>
          <a:bodyPr/>
          <a:lstStyle/>
          <a:p>
            <a:r>
              <a:rPr lang="en-US" dirty="0"/>
              <a:t>Mechanism Design for MEC Assisted </a:t>
            </a:r>
            <a:r>
              <a:rPr lang="en-US" dirty="0" smtClean="0"/>
              <a:t>FL</a:t>
            </a:r>
            <a:endParaRPr lang="en-US" dirty="0"/>
          </a:p>
        </p:txBody>
      </p:sp>
      <p:sp>
        <p:nvSpPr>
          <p:cNvPr id="4" name="Slide Number Placeholder 3"/>
          <p:cNvSpPr>
            <a:spLocks noGrp="1"/>
          </p:cNvSpPr>
          <p:nvPr>
            <p:ph type="sldNum" sz="quarter" idx="7"/>
          </p:nvPr>
        </p:nvSpPr>
        <p:spPr>
          <a:xfrm>
            <a:off x="4978356" y="5492234"/>
            <a:ext cx="246238" cy="184666"/>
          </a:xfrm>
        </p:spPr>
        <p:txBody>
          <a:bodyPr/>
          <a:lstStyle/>
          <a:p>
            <a:pPr marL="25400">
              <a:spcBef>
                <a:spcPts val="25"/>
              </a:spcBef>
            </a:pPr>
            <a:fld id="{81D60167-4931-47E6-BA6A-407CBD079E47}" type="slidenum">
              <a:rPr lang="en-US" spc="-5" smtClean="0"/>
              <a:pPr marL="25400">
                <a:spcBef>
                  <a:spcPts val="25"/>
                </a:spcBef>
              </a:pPr>
              <a:t>49</a:t>
            </a:fld>
            <a:endParaRPr lang="en-US" spc="-5" dirty="0"/>
          </a:p>
        </p:txBody>
      </p:sp>
      <p:sp>
        <p:nvSpPr>
          <p:cNvPr id="26" name="TextBox 25"/>
          <p:cNvSpPr txBox="1"/>
          <p:nvPr/>
        </p:nvSpPr>
        <p:spPr>
          <a:xfrm>
            <a:off x="355600" y="814553"/>
            <a:ext cx="2438400" cy="400110"/>
          </a:xfrm>
          <a:prstGeom prst="rect">
            <a:avLst/>
          </a:prstGeom>
          <a:noFill/>
        </p:spPr>
        <p:txBody>
          <a:bodyPr wrap="square" rtlCol="0">
            <a:spAutoFit/>
          </a:bodyPr>
          <a:lstStyle/>
          <a:p>
            <a:r>
              <a:rPr lang="en-US" sz="2000" u="sng" dirty="0" smtClean="0"/>
              <a:t>Simulation Results</a:t>
            </a:r>
            <a:endParaRPr lang="en-US" sz="2000" u="sng" dirty="0"/>
          </a:p>
        </p:txBody>
      </p:sp>
      <p:sp>
        <p:nvSpPr>
          <p:cNvPr id="16" name="Content Placeholder 5"/>
          <p:cNvSpPr txBox="1">
            <a:spLocks/>
          </p:cNvSpPr>
          <p:nvPr/>
        </p:nvSpPr>
        <p:spPr>
          <a:xfrm>
            <a:off x="1347986" y="1207580"/>
            <a:ext cx="8229600" cy="4525963"/>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lvl="2">
              <a:defRPr/>
            </a:pPr>
            <a:endParaRPr lang="en-US" altLang="zh-CN" sz="1600" kern="0" smtClean="0">
              <a:solidFill>
                <a:sysClr val="windowText" lastClr="000000"/>
              </a:solidFill>
            </a:endParaRPr>
          </a:p>
          <a:p>
            <a:pPr lvl="1">
              <a:defRPr/>
            </a:pPr>
            <a:endParaRPr lang="en-US" altLang="zh-CN" sz="2000" kern="0" smtClean="0">
              <a:solidFill>
                <a:sysClr val="windowText" lastClr="000000"/>
              </a:solidFill>
            </a:endParaRPr>
          </a:p>
          <a:p>
            <a:pPr>
              <a:defRPr/>
            </a:pPr>
            <a:endParaRPr lang="en-US" altLang="zh-CN" sz="2400" kern="0" smtClean="0"/>
          </a:p>
          <a:p>
            <a:pPr>
              <a:defRPr/>
            </a:pPr>
            <a:endParaRPr lang="en-US" altLang="zh-CN" sz="2400" kern="0" dirty="0"/>
          </a:p>
        </p:txBody>
      </p:sp>
      <p:pic>
        <p:nvPicPr>
          <p:cNvPr id="29" name="Picture 28"/>
          <p:cNvPicPr>
            <a:picLocks noChangeAspect="1"/>
          </p:cNvPicPr>
          <p:nvPr/>
        </p:nvPicPr>
        <p:blipFill>
          <a:blip r:embed="rId3"/>
          <a:stretch>
            <a:fillRect/>
          </a:stretch>
        </p:blipFill>
        <p:spPr>
          <a:xfrm>
            <a:off x="1312094" y="1626695"/>
            <a:ext cx="3303672" cy="2622847"/>
          </a:xfrm>
          <a:prstGeom prst="rect">
            <a:avLst/>
          </a:prstGeom>
        </p:spPr>
      </p:pic>
      <p:pic>
        <p:nvPicPr>
          <p:cNvPr id="30" name="Picture 29"/>
          <p:cNvPicPr>
            <a:picLocks noChangeAspect="1"/>
          </p:cNvPicPr>
          <p:nvPr/>
        </p:nvPicPr>
        <p:blipFill rotWithShape="1">
          <a:blip r:embed="rId4"/>
          <a:srcRect l="6780" b="12087"/>
          <a:stretch/>
        </p:blipFill>
        <p:spPr>
          <a:xfrm>
            <a:off x="5689600" y="1626695"/>
            <a:ext cx="3076573" cy="2601302"/>
          </a:xfrm>
          <a:prstGeom prst="rect">
            <a:avLst/>
          </a:prstGeom>
        </p:spPr>
      </p:pic>
      <p:sp>
        <p:nvSpPr>
          <p:cNvPr id="31" name="矩形 3">
            <a:extLst>
              <a:ext uri="{FF2B5EF4-FFF2-40B4-BE49-F238E27FC236}">
                <a16:creationId xmlns:a16="http://schemas.microsoft.com/office/drawing/2014/main" id="{9F708B26-839D-8C42-AA3A-137F8012943B}"/>
              </a:ext>
            </a:extLst>
          </p:cNvPr>
          <p:cNvSpPr/>
          <p:nvPr/>
        </p:nvSpPr>
        <p:spPr>
          <a:xfrm>
            <a:off x="1057427" y="4408467"/>
            <a:ext cx="7840494" cy="646331"/>
          </a:xfrm>
          <a:prstGeom prst="rect">
            <a:avLst/>
          </a:prstGeom>
        </p:spPr>
        <p:txBody>
          <a:bodyPr wrap="square">
            <a:spAutoFit/>
          </a:bodyPr>
          <a:lstStyle/>
          <a:p>
            <a:pPr defTabSz="914400">
              <a:spcBef>
                <a:spcPts val="0"/>
              </a:spcBef>
              <a:defRPr/>
            </a:pPr>
            <a:r>
              <a:rPr lang="en-US" altLang="zh-CN" dirty="0" smtClean="0">
                <a:latin typeface="Times New Roman" panose="02020603050405020304" pitchFamily="18" charset="0"/>
                <a:cs typeface="Times New Roman" panose="02020603050405020304" pitchFamily="18" charset="0"/>
              </a:rPr>
              <a:t>Our </a:t>
            </a:r>
            <a:r>
              <a:rPr lang="en-US" altLang="zh-CN" dirty="0">
                <a:latin typeface="Times New Roman" panose="02020603050405020304" pitchFamily="18" charset="0"/>
                <a:cs typeface="Times New Roman" panose="02020603050405020304" pitchFamily="18" charset="0"/>
              </a:rPr>
              <a:t>proposed method is close to the performance of complete preference list (CPL) </a:t>
            </a:r>
            <a:r>
              <a:rPr lang="en-US" altLang="zh-CN" dirty="0" smtClean="0">
                <a:latin typeface="Times New Roman" panose="02020603050405020304" pitchFamily="18" charset="0"/>
                <a:cs typeface="Times New Roman" panose="02020603050405020304" pitchFamily="18" charset="0"/>
              </a:rPr>
              <a:t>case and achieves a relatively low latency.</a:t>
            </a:r>
            <a:endParaRPr lang="en-US" altLang="zh-CN" dirty="0">
              <a:latin typeface="Times New Roman" panose="02020603050405020304" pitchFamily="18" charset="0"/>
              <a:cs typeface="Times New Roman" panose="02020603050405020304" pitchFamily="18" charset="0"/>
            </a:endParaRPr>
          </a:p>
        </p:txBody>
      </p:sp>
      <p:sp>
        <p:nvSpPr>
          <p:cNvPr id="32" name="Rectangle 31"/>
          <p:cNvSpPr/>
          <p:nvPr/>
        </p:nvSpPr>
        <p:spPr>
          <a:xfrm>
            <a:off x="330260" y="1163704"/>
            <a:ext cx="10321160" cy="369332"/>
          </a:xfrm>
          <a:prstGeom prst="rect">
            <a:avLst/>
          </a:prstGeom>
        </p:spPr>
        <p:txBody>
          <a:bodyPr wrap="square">
            <a:spAutoFit/>
          </a:bodyPr>
          <a:lstStyle/>
          <a:p>
            <a:pPr marL="342900" indent="-342900">
              <a:buFont typeface="Arial" panose="020B0604020202020204" pitchFamily="34" charset="0"/>
              <a:buChar char="•"/>
              <a:defRPr/>
            </a:pPr>
            <a:r>
              <a:rPr lang="en-US" altLang="zh-CN" dirty="0"/>
              <a:t>Impact of user numbers and edge node numbers</a:t>
            </a:r>
          </a:p>
        </p:txBody>
      </p:sp>
    </p:spTree>
    <p:extLst>
      <p:ext uri="{BB962C8B-B14F-4D97-AF65-F5344CB8AC3E}">
        <p14:creationId xmlns:p14="http://schemas.microsoft.com/office/powerpoint/2010/main" val="1182140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5946720" cy="443070"/>
          </a:xfrm>
          <a:prstGeom prst="rect">
            <a:avLst/>
          </a:prstGeom>
        </p:spPr>
        <p:txBody>
          <a:bodyPr vert="horz" wrap="square" lIns="0" tIns="12065" rIns="0" bIns="0" rtlCol="0">
            <a:spAutoFit/>
          </a:bodyPr>
          <a:lstStyle/>
          <a:p>
            <a:pPr marL="12700">
              <a:spcBef>
                <a:spcPts val="95"/>
              </a:spcBef>
            </a:pPr>
            <a:r>
              <a:rPr lang="en-US" spc="-15" dirty="0">
                <a:effectLst>
                  <a:outerShdw blurRad="38100" dist="38100" dir="2700000" algn="tl">
                    <a:srgbClr val="000000">
                      <a:alpha val="43137"/>
                    </a:srgbClr>
                  </a:outerShdw>
                </a:effectLst>
              </a:rPr>
              <a:t>What is </a:t>
            </a:r>
            <a:r>
              <a:rPr lang="en-US" spc="-15" dirty="0" smtClean="0">
                <a:effectLst>
                  <a:outerShdw blurRad="38100" dist="38100" dir="2700000" algn="tl">
                    <a:srgbClr val="000000">
                      <a:alpha val="43137"/>
                    </a:srgbClr>
                  </a:outerShdw>
                </a:effectLst>
              </a:rPr>
              <a:t>Machine Learning?</a:t>
            </a:r>
            <a:endParaRPr spc="-5"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5</a:t>
            </a:fld>
            <a:endParaRPr lang="en-US" spc="-5" dirty="0"/>
          </a:p>
        </p:txBody>
      </p:sp>
      <p:sp>
        <p:nvSpPr>
          <p:cNvPr id="56" name="TextBox 55"/>
          <p:cNvSpPr txBox="1"/>
          <p:nvPr/>
        </p:nvSpPr>
        <p:spPr>
          <a:xfrm>
            <a:off x="35169" y="5140772"/>
            <a:ext cx="822466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F</a:t>
            </a:r>
            <a:r>
              <a:rPr lang="en-US" altLang="zh-CN" sz="1400" dirty="0" smtClean="0">
                <a:latin typeface="Times New Roman" panose="02020603050405020304" pitchFamily="18" charset="0"/>
                <a:cs typeface="Times New Roman" panose="02020603050405020304" pitchFamily="18" charset="0"/>
              </a:rPr>
              <a:t>igure </a:t>
            </a:r>
            <a:r>
              <a:rPr lang="en-US" altLang="zh-CN" sz="1400" dirty="0">
                <a:latin typeface="Times New Roman" panose="02020603050405020304" pitchFamily="18" charset="0"/>
                <a:cs typeface="Times New Roman" panose="02020603050405020304" pitchFamily="18" charset="0"/>
              </a:rPr>
              <a:t>cited from </a:t>
            </a:r>
            <a:r>
              <a:rPr lang="en-US" altLang="zh-CN" sz="1400" i="1" dirty="0">
                <a:latin typeface="Times New Roman" panose="02020603050405020304" pitchFamily="18" charset="0"/>
                <a:cs typeface="Times New Roman" panose="02020603050405020304" pitchFamily="18" charset="0"/>
              </a:rPr>
              <a:t>https://www.wordstream.com/blog/ws/2017/07/28/machine-learning-applications</a:t>
            </a:r>
            <a:endParaRPr lang="zh-CN" altLang="en-US" sz="1400" i="1" dirty="0">
              <a:latin typeface="Times New Roman" panose="02020603050405020304" pitchFamily="18" charset="0"/>
              <a:cs typeface="Times New Roman" panose="02020603050405020304" pitchFamily="18" charset="0"/>
            </a:endParaRPr>
          </a:p>
        </p:txBody>
      </p:sp>
      <p:sp>
        <p:nvSpPr>
          <p:cNvPr id="16" name="Rectangle 15"/>
          <p:cNvSpPr/>
          <p:nvPr/>
        </p:nvSpPr>
        <p:spPr>
          <a:xfrm>
            <a:off x="4988389" y="872891"/>
            <a:ext cx="5044611" cy="1477328"/>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Supervised Learning</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Given desired output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Training a machine by showing examples</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Tweaking the parameter when the output is </a:t>
            </a:r>
            <a:r>
              <a:rPr lang="en-US" dirty="0" smtClean="0">
                <a:latin typeface="Times New Roman" panose="02020603050405020304" pitchFamily="18" charset="0"/>
                <a:cs typeface="Times New Roman" panose="02020603050405020304" pitchFamily="18" charset="0"/>
              </a:rPr>
              <a:t>wrong</a:t>
            </a:r>
          </a:p>
        </p:txBody>
      </p:sp>
      <p:pic>
        <p:nvPicPr>
          <p:cNvPr id="17" name="Picture 2" descr="Image Detection, Recognition, And Classification With Machine Learning -  Aza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0" y="2959360"/>
            <a:ext cx="3567415" cy="19122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203880" y="2570279"/>
            <a:ext cx="4929555" cy="646331"/>
          </a:xfrm>
          <a:prstGeom prst="rect">
            <a:avLst/>
          </a:prstGeom>
          <a:noFill/>
        </p:spPr>
        <p:txBody>
          <a:bodyPr wrap="none" rtlCol="0">
            <a:spAutoFit/>
          </a:bodyPr>
          <a:lstStyle/>
          <a:p>
            <a:pPr marL="742950" lvl="1"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a:t>
            </a:r>
            <a:r>
              <a:rPr lang="en-US" altLang="zh-CN" dirty="0">
                <a:latin typeface="Times New Roman" panose="02020603050405020304" pitchFamily="18" charset="0"/>
                <a:cs typeface="Times New Roman" panose="02020603050405020304" pitchFamily="18" charset="0"/>
              </a:rPr>
              <a:t>lassification: from data to discrete classes</a:t>
            </a:r>
            <a:endParaRPr lang="en-US" dirty="0">
              <a:latin typeface="Times New Roman" panose="02020603050405020304" pitchFamily="18" charset="0"/>
              <a:cs typeface="Times New Roman" panose="02020603050405020304" pitchFamily="18" charset="0"/>
            </a:endParaRPr>
          </a:p>
          <a:p>
            <a:endParaRPr lang="en-US" dirty="0"/>
          </a:p>
        </p:txBody>
      </p:sp>
      <p:sp>
        <p:nvSpPr>
          <p:cNvPr id="19" name="Rectangle 18"/>
          <p:cNvSpPr/>
          <p:nvPr/>
        </p:nvSpPr>
        <p:spPr>
          <a:xfrm>
            <a:off x="35169" y="1562100"/>
            <a:ext cx="1783668" cy="1000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3649" t="594" r="1890" b="-594"/>
          <a:stretch/>
        </p:blipFill>
        <p:spPr>
          <a:xfrm>
            <a:off x="3155" y="1189388"/>
            <a:ext cx="5579299" cy="3539944"/>
          </a:xfrm>
          <a:prstGeom prst="rect">
            <a:avLst/>
          </a:prstGeom>
        </p:spPr>
      </p:pic>
      <p:sp>
        <p:nvSpPr>
          <p:cNvPr id="21" name="Rectangle 20"/>
          <p:cNvSpPr/>
          <p:nvPr/>
        </p:nvSpPr>
        <p:spPr>
          <a:xfrm rot="21384918">
            <a:off x="-99470" y="3269465"/>
            <a:ext cx="268553" cy="75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9912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3561" y="800101"/>
            <a:ext cx="8534400" cy="25908"/>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60999" y="223474"/>
            <a:ext cx="7618730" cy="443070"/>
          </a:xfrm>
          <a:prstGeom prst="rect">
            <a:avLst/>
          </a:prstGeom>
        </p:spPr>
        <p:txBody>
          <a:bodyPr vert="horz" wrap="square" lIns="0" tIns="12065" rIns="0" bIns="0" rtlCol="0">
            <a:spAutoFit/>
          </a:bodyPr>
          <a:lstStyle/>
          <a:p>
            <a:pPr marL="12700" rtl="0">
              <a:spcBef>
                <a:spcPts val="95"/>
              </a:spcBef>
            </a:pPr>
            <a:r>
              <a:rPr lang="en-US"/>
              <a:t>Conclusion</a:t>
            </a:r>
            <a:endParaRPr/>
          </a:p>
        </p:txBody>
      </p:sp>
      <p:sp>
        <p:nvSpPr>
          <p:cNvPr id="11" name="Content Placeholder 2"/>
          <p:cNvSpPr txBox="1">
            <a:spLocks/>
          </p:cNvSpPr>
          <p:nvPr/>
        </p:nvSpPr>
        <p:spPr>
          <a:xfrm>
            <a:off x="360999" y="983116"/>
            <a:ext cx="9367201" cy="4388984"/>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defRPr/>
            </a:pPr>
            <a:endParaRPr lang="en-US" sz="2400" kern="0">
              <a:latin typeface="Gill Sans MT" panose="020B0502020104020203" pitchFamily="34" charset="0"/>
            </a:endParaRPr>
          </a:p>
        </p:txBody>
      </p:sp>
      <p:sp>
        <p:nvSpPr>
          <p:cNvPr id="10" name="Content Placeholder 2"/>
          <p:cNvSpPr txBox="1">
            <a:spLocks/>
          </p:cNvSpPr>
          <p:nvPr/>
        </p:nvSpPr>
        <p:spPr>
          <a:xfrm>
            <a:off x="431800" y="983116"/>
            <a:ext cx="9296400" cy="4231854"/>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buFont typeface="Wingdings" panose="05000000000000000000" pitchFamily="2" charset="2"/>
              <a:buChar char="q"/>
              <a:defRPr/>
            </a:pPr>
            <a:r>
              <a:rPr lang="en-US" sz="2200" kern="0" dirty="0" smtClean="0">
                <a:cs typeface="Times New Roman" panose="02020603050405020304" pitchFamily="18" charset="0"/>
              </a:rPr>
              <a:t>Introduction to machine learning and edge computing.</a:t>
            </a:r>
          </a:p>
          <a:p>
            <a:pPr marL="347654" indent="-347654">
              <a:buFont typeface="Wingdings" panose="05000000000000000000" pitchFamily="2" charset="2"/>
              <a:buChar char="q"/>
              <a:defRPr/>
            </a:pPr>
            <a:endParaRPr lang="en-US" sz="2200" kern="0" dirty="0" smtClean="0">
              <a:cs typeface="Times New Roman" panose="02020603050405020304" pitchFamily="18" charset="0"/>
            </a:endParaRPr>
          </a:p>
          <a:p>
            <a:pPr marL="347654" indent="-347654">
              <a:buFont typeface="Wingdings" panose="05000000000000000000" pitchFamily="2" charset="2"/>
              <a:buChar char="q"/>
              <a:defRPr/>
            </a:pPr>
            <a:r>
              <a:rPr lang="en-US" sz="2200" kern="0" dirty="0" smtClean="0">
                <a:cs typeface="Times New Roman" panose="02020603050405020304" pitchFamily="18" charset="0"/>
              </a:rPr>
              <a:t>Provid</a:t>
            </a:r>
            <a:r>
              <a:rPr lang="en-US" altLang="zh-CN" sz="2200" kern="0" dirty="0" smtClean="0">
                <a:cs typeface="Times New Roman" panose="02020603050405020304" pitchFamily="18" charset="0"/>
              </a:rPr>
              <a:t>ing</a:t>
            </a:r>
            <a:r>
              <a:rPr lang="en-US" sz="2200" kern="0" dirty="0" smtClean="0">
                <a:cs typeface="Times New Roman" panose="02020603050405020304" pitchFamily="18" charset="0"/>
              </a:rPr>
              <a:t> </a:t>
            </a:r>
            <a:r>
              <a:rPr lang="en-US" sz="2200" kern="0" dirty="0">
                <a:cs typeface="Times New Roman" panose="02020603050405020304" pitchFamily="18" charset="0"/>
              </a:rPr>
              <a:t>a theoretical research between machine learning, multi-access </a:t>
            </a:r>
            <a:r>
              <a:rPr lang="en-US" sz="2200" kern="0" dirty="0" smtClean="0">
                <a:cs typeface="Times New Roman" panose="02020603050405020304" pitchFamily="18" charset="0"/>
              </a:rPr>
              <a:t>edge computing</a:t>
            </a:r>
            <a:r>
              <a:rPr lang="en-US" sz="2200" kern="0" dirty="0">
                <a:cs typeface="Times New Roman" panose="02020603050405020304" pitchFamily="18" charset="0"/>
              </a:rPr>
              <a:t>, and autonomous </a:t>
            </a:r>
            <a:r>
              <a:rPr lang="en-US" sz="2200" kern="0" dirty="0" smtClean="0">
                <a:cs typeface="Times New Roman" panose="02020603050405020304" pitchFamily="18" charset="0"/>
              </a:rPr>
              <a:t>vehicles.</a:t>
            </a:r>
          </a:p>
          <a:p>
            <a:pPr marL="347654" indent="-347654">
              <a:buFont typeface="Wingdings" panose="05000000000000000000" pitchFamily="2" charset="2"/>
              <a:buChar char="q"/>
              <a:defRPr/>
            </a:pPr>
            <a:endParaRPr lang="en-US" sz="1900" kern="0" dirty="0" smtClean="0">
              <a:cs typeface="Times New Roman" panose="02020603050405020304" pitchFamily="18" charset="0"/>
            </a:endParaRPr>
          </a:p>
          <a:p>
            <a:pPr marL="347654" indent="-347654">
              <a:buFont typeface="Wingdings" panose="05000000000000000000" pitchFamily="2" charset="2"/>
              <a:buChar char="q"/>
              <a:defRPr/>
            </a:pPr>
            <a:r>
              <a:rPr lang="en-US" sz="2200" kern="0" dirty="0" smtClean="0">
                <a:cs typeface="Times New Roman" panose="02020603050405020304" pitchFamily="18" charset="0"/>
              </a:rPr>
              <a:t>Mainly </a:t>
            </a:r>
            <a:r>
              <a:rPr lang="en-US" sz="2200" kern="0" dirty="0">
                <a:cs typeface="Times New Roman" panose="02020603050405020304" pitchFamily="18" charset="0"/>
              </a:rPr>
              <a:t>focus </a:t>
            </a:r>
            <a:r>
              <a:rPr lang="en-US" sz="2200" kern="0" dirty="0" smtClean="0">
                <a:cs typeface="Times New Roman" panose="02020603050405020304" pitchFamily="18" charset="0"/>
              </a:rPr>
              <a:t>on </a:t>
            </a:r>
            <a:r>
              <a:rPr lang="en-US" sz="2200" kern="0" dirty="0">
                <a:cs typeface="Times New Roman" panose="02020603050405020304" pitchFamily="18" charset="0"/>
              </a:rPr>
              <a:t>how to use </a:t>
            </a:r>
            <a:r>
              <a:rPr lang="en-US" sz="2200" kern="0" dirty="0" smtClean="0">
                <a:cs typeface="Times New Roman" panose="02020603050405020304" pitchFamily="18" charset="0"/>
              </a:rPr>
              <a:t>machine learning or optimization </a:t>
            </a:r>
            <a:r>
              <a:rPr lang="en-US" sz="2200" kern="0" dirty="0">
                <a:cs typeface="Times New Roman" panose="02020603050405020304" pitchFamily="18" charset="0"/>
              </a:rPr>
              <a:t>method to allocate </a:t>
            </a:r>
            <a:r>
              <a:rPr lang="en-US" sz="2200" kern="0" dirty="0" smtClean="0">
                <a:cs typeface="Times New Roman" panose="02020603050405020304" pitchFamily="18" charset="0"/>
              </a:rPr>
              <a:t>edge computing </a:t>
            </a:r>
            <a:r>
              <a:rPr lang="en-US" sz="2200" kern="0" dirty="0">
                <a:cs typeface="Times New Roman" panose="02020603050405020304" pitchFamily="18" charset="0"/>
              </a:rPr>
              <a:t>resources. Also, we discuss the mechanism design to optimize the machine </a:t>
            </a:r>
            <a:r>
              <a:rPr lang="en-US" sz="2200" kern="0" dirty="0" smtClean="0">
                <a:cs typeface="Times New Roman" panose="02020603050405020304" pitchFamily="18" charset="0"/>
              </a:rPr>
              <a:t>learning framework.</a:t>
            </a:r>
          </a:p>
          <a:p>
            <a:pPr marL="347654" indent="-347654">
              <a:buFont typeface="Wingdings" panose="05000000000000000000" pitchFamily="2" charset="2"/>
              <a:buChar char="q"/>
              <a:defRPr/>
            </a:pPr>
            <a:endParaRPr lang="en-US" sz="2200" kern="0" dirty="0">
              <a:cs typeface="Times New Roman" panose="02020603050405020304" pitchFamily="18" charset="0"/>
            </a:endParaRPr>
          </a:p>
          <a:p>
            <a:pPr marL="347654" indent="-347654">
              <a:buFont typeface="Wingdings" panose="05000000000000000000" pitchFamily="2" charset="2"/>
              <a:buChar char="q"/>
              <a:defRPr/>
            </a:pPr>
            <a:r>
              <a:rPr lang="en-US" sz="2200" kern="0" dirty="0" smtClean="0">
                <a:cs typeface="Times New Roman" panose="02020603050405020304" pitchFamily="18" charset="0"/>
              </a:rPr>
              <a:t>Simulation results show our methods can achieve better accuracy for edge computing resource prediction or objects like low latency for edge assisted applications.</a:t>
            </a:r>
            <a:endParaRPr lang="en-US" sz="1900" kern="0" dirty="0">
              <a:cs typeface="Times New Roman" panose="02020603050405020304" pitchFamily="18" charset="0"/>
            </a:endParaRPr>
          </a:p>
          <a:p>
            <a:pPr marL="347654" indent="-347654">
              <a:buFont typeface="Wingdings" panose="05000000000000000000" pitchFamily="2" charset="2"/>
              <a:buChar char="q"/>
              <a:defRPr/>
            </a:pPr>
            <a:endParaRPr lang="en-US" sz="1900" kern="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50</a:t>
            </a:fld>
            <a:endParaRPr lang="en-US" spc="-5"/>
          </a:p>
        </p:txBody>
      </p:sp>
    </p:spTree>
    <p:extLst>
      <p:ext uri="{BB962C8B-B14F-4D97-AF65-F5344CB8AC3E}">
        <p14:creationId xmlns:p14="http://schemas.microsoft.com/office/powerpoint/2010/main" val="16113318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3561" y="800101"/>
            <a:ext cx="8534400" cy="25908"/>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60999" y="223474"/>
            <a:ext cx="7618730" cy="443070"/>
          </a:xfrm>
          <a:prstGeom prst="rect">
            <a:avLst/>
          </a:prstGeom>
        </p:spPr>
        <p:txBody>
          <a:bodyPr vert="horz" wrap="square" lIns="0" tIns="12065" rIns="0" bIns="0" rtlCol="0">
            <a:spAutoFit/>
          </a:bodyPr>
          <a:lstStyle/>
          <a:p>
            <a:pPr marL="12700" rtl="0">
              <a:spcBef>
                <a:spcPts val="95"/>
              </a:spcBef>
            </a:pPr>
            <a:r>
              <a:rPr lang="en-US" dirty="0" smtClean="0"/>
              <a:t>Future Work</a:t>
            </a:r>
            <a:endParaRPr dirty="0"/>
          </a:p>
        </p:txBody>
      </p:sp>
      <p:sp>
        <p:nvSpPr>
          <p:cNvPr id="11" name="Content Placeholder 2"/>
          <p:cNvSpPr txBox="1">
            <a:spLocks/>
          </p:cNvSpPr>
          <p:nvPr/>
        </p:nvSpPr>
        <p:spPr>
          <a:xfrm>
            <a:off x="360999" y="983116"/>
            <a:ext cx="9367201" cy="4388984"/>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defRPr/>
            </a:pPr>
            <a:endParaRPr lang="en-US" sz="2400" kern="0">
              <a:latin typeface="Gill Sans MT" panose="020B0502020104020203" pitchFamily="34" charset="0"/>
            </a:endParaRPr>
          </a:p>
        </p:txBody>
      </p:sp>
      <p:sp>
        <p:nvSpPr>
          <p:cNvPr id="10" name="Content Placeholder 2"/>
          <p:cNvSpPr txBox="1">
            <a:spLocks/>
          </p:cNvSpPr>
          <p:nvPr/>
        </p:nvSpPr>
        <p:spPr>
          <a:xfrm>
            <a:off x="431800" y="983116"/>
            <a:ext cx="9296400" cy="4231854"/>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a:defRPr/>
            </a:pPr>
            <a:endParaRPr lang="en-US" sz="1900" kern="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51</a:t>
            </a:fld>
            <a:endParaRPr lang="en-US" spc="-5"/>
          </a:p>
        </p:txBody>
      </p:sp>
      <p:pic>
        <p:nvPicPr>
          <p:cNvPr id="4" name="Picture 3"/>
          <p:cNvPicPr>
            <a:picLocks noChangeAspect="1"/>
          </p:cNvPicPr>
          <p:nvPr/>
        </p:nvPicPr>
        <p:blipFill>
          <a:blip r:embed="rId3"/>
          <a:stretch>
            <a:fillRect/>
          </a:stretch>
        </p:blipFill>
        <p:spPr>
          <a:xfrm>
            <a:off x="813561" y="1714370"/>
            <a:ext cx="3353192" cy="3494558"/>
          </a:xfrm>
          <a:prstGeom prst="rect">
            <a:avLst/>
          </a:prstGeom>
        </p:spPr>
      </p:pic>
      <p:sp>
        <p:nvSpPr>
          <p:cNvPr id="5" name="Rectangle 4"/>
          <p:cNvSpPr/>
          <p:nvPr/>
        </p:nvSpPr>
        <p:spPr>
          <a:xfrm>
            <a:off x="479950" y="947024"/>
            <a:ext cx="4064000" cy="646331"/>
          </a:xfrm>
          <a:prstGeom prst="rect">
            <a:avLst/>
          </a:prstGeom>
        </p:spPr>
        <p:txBody>
          <a:bodyPr wrap="square">
            <a:spAutoFit/>
          </a:bodyPr>
          <a:lstStyle/>
          <a:p>
            <a:r>
              <a:rPr lang="en-US" dirty="0" smtClean="0"/>
              <a:t>Adaptive </a:t>
            </a:r>
            <a:r>
              <a:rPr lang="en-US" dirty="0"/>
              <a:t>resolution with communication resources constrained HD updating</a:t>
            </a:r>
          </a:p>
        </p:txBody>
      </p:sp>
      <p:pic>
        <p:nvPicPr>
          <p:cNvPr id="1026" name="Picture 2" descr="Content distribution with LTE and IEEE 802.11p.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0" y="2019300"/>
            <a:ext cx="3755544" cy="2933325"/>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rot="19986796">
            <a:off x="6850369" y="4007718"/>
            <a:ext cx="1143000"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8267" y="3995393"/>
            <a:ext cx="1972878" cy="99332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027411" y="4396822"/>
            <a:ext cx="1972878" cy="99332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529688" y="2302084"/>
            <a:ext cx="598312" cy="2270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83961" y="982668"/>
            <a:ext cx="4064000" cy="646331"/>
          </a:xfrm>
          <a:prstGeom prst="rect">
            <a:avLst/>
          </a:prstGeom>
        </p:spPr>
        <p:txBody>
          <a:bodyPr wrap="square">
            <a:spAutoFit/>
          </a:bodyPr>
          <a:lstStyle/>
          <a:p>
            <a:r>
              <a:rPr lang="en-US" dirty="0" smtClean="0"/>
              <a:t>Efficiency </a:t>
            </a:r>
            <a:r>
              <a:rPr lang="en-US" dirty="0"/>
              <a:t>or quality of service (</a:t>
            </a:r>
            <a:r>
              <a:rPr lang="en-US" dirty="0" err="1"/>
              <a:t>QoS</a:t>
            </a:r>
            <a:r>
              <a:rPr lang="en-US" dirty="0"/>
              <a:t>) guaranteed HD map distribution scheme</a:t>
            </a:r>
          </a:p>
        </p:txBody>
      </p:sp>
    </p:spTree>
    <p:extLst>
      <p:ext uri="{BB962C8B-B14F-4D97-AF65-F5344CB8AC3E}">
        <p14:creationId xmlns:p14="http://schemas.microsoft.com/office/powerpoint/2010/main" val="1684892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4851400" cy="443070"/>
          </a:xfrm>
          <a:prstGeom prst="rect">
            <a:avLst/>
          </a:prstGeom>
        </p:spPr>
        <p:txBody>
          <a:bodyPr vert="horz" wrap="square" lIns="0" tIns="12065" rIns="0" bIns="0" rtlCol="0">
            <a:spAutoFit/>
          </a:bodyPr>
          <a:lstStyle/>
          <a:p>
            <a:pPr marL="12700">
              <a:spcBef>
                <a:spcPts val="95"/>
              </a:spcBef>
            </a:pPr>
            <a:r>
              <a:rPr lang="en-US" spc="-15" dirty="0"/>
              <a:t>Publications</a:t>
            </a:r>
            <a:endParaRPr spc="-5" dirty="0"/>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52</a:t>
            </a:fld>
            <a:endParaRPr lang="en-US" spc="-5"/>
          </a:p>
        </p:txBody>
      </p:sp>
      <p:sp>
        <p:nvSpPr>
          <p:cNvPr id="6" name="Content Placeholder 2"/>
          <p:cNvSpPr txBox="1">
            <a:spLocks/>
          </p:cNvSpPr>
          <p:nvPr/>
        </p:nvSpPr>
        <p:spPr>
          <a:xfrm>
            <a:off x="361200" y="952500"/>
            <a:ext cx="4337800" cy="489604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285750" indent="-285750">
              <a:buFont typeface="Wingdings" panose="05000000000000000000" pitchFamily="2" charset="2"/>
              <a:buChar char="q"/>
            </a:pPr>
            <a:r>
              <a:rPr lang="en-US" sz="1700" b="1" kern="0" dirty="0" smtClean="0"/>
              <a:t>Journal:</a:t>
            </a:r>
          </a:p>
          <a:p>
            <a:pPr marL="171450" indent="-171450">
              <a:buFont typeface="Arial" panose="020B0604020202020204" pitchFamily="34" charset="0"/>
              <a:buChar char="•"/>
            </a:pPr>
            <a:r>
              <a:rPr lang="en-US" sz="1000" b="1" u="sng" kern="0" dirty="0" smtClean="0">
                <a:effectLst>
                  <a:outerShdw blurRad="38100" dist="38100" dir="2700000" algn="tl">
                    <a:srgbClr val="000000">
                      <a:alpha val="43137"/>
                    </a:srgbClr>
                  </a:outerShdw>
                </a:effectLst>
              </a:rPr>
              <a:t>Dawei Chen</a:t>
            </a:r>
            <a:r>
              <a:rPr lang="en-US" sz="1000" kern="0" dirty="0" smtClean="0"/>
              <a:t>, </a:t>
            </a:r>
            <a:r>
              <a:rPr lang="en-US" sz="1000" kern="0" dirty="0" err="1" smtClean="0"/>
              <a:t>Xiaoqin</a:t>
            </a:r>
            <a:r>
              <a:rPr lang="en-US" sz="1000" kern="0" dirty="0" smtClean="0"/>
              <a:t> Zhang, Li Wang, and Zhu Han, “Prediction of Cloud Resources Demand Based on Hierarchical Pythagorean Fuzzy Deep Neural Network,” to be published in IEEE Transactions on Services Computing.</a:t>
            </a:r>
          </a:p>
          <a:p>
            <a:pPr marL="171450" indent="-171450">
              <a:buFont typeface="Arial" panose="020B0604020202020204" pitchFamily="34" charset="0"/>
              <a:buChar char="•"/>
            </a:pPr>
            <a:endParaRPr lang="en-US" sz="1000" kern="0" dirty="0" smtClean="0"/>
          </a:p>
          <a:p>
            <a:pPr marL="171450" indent="-171450">
              <a:buFont typeface="Arial" panose="020B0604020202020204" pitchFamily="34" charset="0"/>
              <a:buChar char="•"/>
            </a:pPr>
            <a:r>
              <a:rPr lang="en-US" sz="1000" b="1" u="sng" kern="0" dirty="0" smtClean="0">
                <a:effectLst>
                  <a:outerShdw blurRad="38100" dist="38100" dir="2700000" algn="tl">
                    <a:srgbClr val="000000">
                      <a:alpha val="43137"/>
                    </a:srgbClr>
                  </a:outerShdw>
                </a:effectLst>
              </a:rPr>
              <a:t>Dawei Chen</a:t>
            </a:r>
            <a:r>
              <a:rPr lang="en-US" sz="1000" kern="0" dirty="0" smtClean="0"/>
              <a:t>, Yin-Chen Liu, </a:t>
            </a:r>
            <a:r>
              <a:rPr lang="en-US" sz="1000" kern="0" dirty="0" err="1" smtClean="0"/>
              <a:t>BaekGyu</a:t>
            </a:r>
            <a:r>
              <a:rPr lang="en-US" sz="1000" kern="0" dirty="0" smtClean="0"/>
              <a:t> Kim, Jiang </a:t>
            </a:r>
            <a:r>
              <a:rPr lang="en-US" sz="1000" kern="0" dirty="0" err="1" smtClean="0"/>
              <a:t>Xie</a:t>
            </a:r>
            <a:r>
              <a:rPr lang="en-US" sz="1000" kern="0" dirty="0" smtClean="0"/>
              <a:t>, </a:t>
            </a:r>
            <a:r>
              <a:rPr lang="en-US" sz="1000" kern="0" dirty="0" err="1" smtClean="0"/>
              <a:t>Choong</a:t>
            </a:r>
            <a:r>
              <a:rPr lang="en-US" sz="1000" kern="0" dirty="0" smtClean="0"/>
              <a:t> </a:t>
            </a:r>
            <a:r>
              <a:rPr lang="en-US" sz="1000" kern="0" dirty="0" err="1" smtClean="0"/>
              <a:t>Seon</a:t>
            </a:r>
            <a:r>
              <a:rPr lang="en-US" sz="1000" kern="0" dirty="0" smtClean="0"/>
              <a:t> Hong, and Zhu Han, “Edge Computing Resources Reservation in Vehicular Networks: A Meta-Learning Approach”, IEEE Transactions on Vehicular Technology, vol. 69, no. 5, pp. 5634-5646, May 2020. </a:t>
            </a:r>
          </a:p>
          <a:p>
            <a:pPr marL="171450" indent="-171450">
              <a:buFont typeface="Arial" panose="020B0604020202020204" pitchFamily="34" charset="0"/>
              <a:buChar char="•"/>
            </a:pPr>
            <a:endParaRPr lang="en-US" sz="1000" kern="0" dirty="0" smtClean="0"/>
          </a:p>
          <a:p>
            <a:pPr marL="171450" indent="-171450">
              <a:buFont typeface="Arial" panose="020B0604020202020204" pitchFamily="34" charset="0"/>
              <a:buChar char="•"/>
            </a:pPr>
            <a:r>
              <a:rPr lang="en-US" sz="1000" b="1" u="sng" kern="0" dirty="0" smtClean="0">
                <a:effectLst>
                  <a:outerShdw blurRad="38100" dist="38100" dir="2700000" algn="tl">
                    <a:srgbClr val="000000">
                      <a:alpha val="43137"/>
                    </a:srgbClr>
                  </a:outerShdw>
                </a:effectLst>
              </a:rPr>
              <a:t>Dawei Chen</a:t>
            </a:r>
            <a:r>
              <a:rPr lang="en-US" sz="1000" kern="0" dirty="0" smtClean="0"/>
              <a:t>, </a:t>
            </a:r>
            <a:r>
              <a:rPr lang="en-US" sz="1000" kern="0" dirty="0" err="1" smtClean="0"/>
              <a:t>Choong</a:t>
            </a:r>
            <a:r>
              <a:rPr lang="en-US" sz="1000" kern="0" dirty="0" smtClean="0"/>
              <a:t> </a:t>
            </a:r>
            <a:r>
              <a:rPr lang="en-US" sz="1000" kern="0" dirty="0" err="1" smtClean="0"/>
              <a:t>Seon</a:t>
            </a:r>
            <a:r>
              <a:rPr lang="en-US" sz="1000" kern="0" dirty="0" smtClean="0"/>
              <a:t> Hong, Li Wang, </a:t>
            </a:r>
            <a:r>
              <a:rPr lang="en-US" sz="1000" kern="0" dirty="0" err="1" smtClean="0"/>
              <a:t>Yiyong</a:t>
            </a:r>
            <a:r>
              <a:rPr lang="en-US" sz="1000" kern="0" dirty="0" smtClean="0"/>
              <a:t> </a:t>
            </a:r>
            <a:r>
              <a:rPr lang="en-US" sz="1000" kern="0" dirty="0" err="1" smtClean="0"/>
              <a:t>Zha</a:t>
            </a:r>
            <a:r>
              <a:rPr lang="en-US" sz="1000" kern="0" dirty="0" smtClean="0"/>
              <a:t>, Xin Liu, and Zhu Han, “Matching Theory Based Low-Latency Scheme for Multi-Task Federated Learning in MEC Networks”, </a:t>
            </a:r>
            <a:r>
              <a:rPr lang="en-US" sz="1000" kern="0" dirty="0" smtClean="0"/>
              <a:t> </a:t>
            </a:r>
            <a:r>
              <a:rPr lang="en-US" sz="1000" kern="0" dirty="0"/>
              <a:t>IEEE Internet of </a:t>
            </a:r>
            <a:r>
              <a:rPr lang="en-US" sz="1000" kern="0"/>
              <a:t>Things </a:t>
            </a:r>
            <a:r>
              <a:rPr lang="en-US" sz="1000" kern="0" smtClean="0"/>
              <a:t>Journal</a:t>
            </a:r>
            <a:r>
              <a:rPr lang="en-US" sz="1000" kern="0"/>
              <a:t>,</a:t>
            </a:r>
            <a:r>
              <a:rPr lang="en-US" sz="1000" kern="0" smtClean="0"/>
              <a:t> </a:t>
            </a:r>
            <a:r>
              <a:rPr lang="en-US" sz="1000" kern="0"/>
              <a:t>vol</a:t>
            </a:r>
            <a:r>
              <a:rPr lang="en-US" sz="1000" kern="0" dirty="0" smtClean="0"/>
              <a:t>. 8, no. 14, pp. 11415-11426, January 2021.</a:t>
            </a:r>
          </a:p>
          <a:p>
            <a:pPr marL="171450" indent="-171450">
              <a:buFont typeface="Arial" panose="020B0604020202020204" pitchFamily="34" charset="0"/>
              <a:buChar char="•"/>
            </a:pPr>
            <a:endParaRPr lang="en-US" sz="1000" kern="0" dirty="0" smtClean="0"/>
          </a:p>
          <a:p>
            <a:pPr marL="171450" indent="-171450">
              <a:buFont typeface="Arial" panose="020B0604020202020204" pitchFamily="34" charset="0"/>
              <a:buChar char="•"/>
            </a:pPr>
            <a:r>
              <a:rPr lang="en-US" sz="1000" b="1" u="sng" kern="0" dirty="0" smtClean="0">
                <a:effectLst>
                  <a:outerShdw blurRad="38100" dist="38100" dir="2700000" algn="tl">
                    <a:srgbClr val="000000">
                      <a:alpha val="43137"/>
                    </a:srgbClr>
                  </a:outerShdw>
                </a:effectLst>
              </a:rPr>
              <a:t>Dawei Chen</a:t>
            </a:r>
            <a:r>
              <a:rPr lang="en-US" sz="1000" kern="0" dirty="0" smtClean="0"/>
              <a:t>, </a:t>
            </a:r>
            <a:r>
              <a:rPr lang="en-US" sz="1000" kern="0" dirty="0" err="1" smtClean="0"/>
              <a:t>Choong</a:t>
            </a:r>
            <a:r>
              <a:rPr lang="en-US" sz="1000" kern="0" dirty="0" smtClean="0"/>
              <a:t> </a:t>
            </a:r>
            <a:r>
              <a:rPr lang="en-US" sz="1000" kern="0" dirty="0" err="1" smtClean="0"/>
              <a:t>Seon</a:t>
            </a:r>
            <a:r>
              <a:rPr lang="en-US" sz="1000" kern="0" dirty="0" smtClean="0"/>
              <a:t> Hong, </a:t>
            </a:r>
            <a:r>
              <a:rPr lang="en-US" sz="1000" kern="0" dirty="0" err="1" smtClean="0"/>
              <a:t>Yiyong</a:t>
            </a:r>
            <a:r>
              <a:rPr lang="en-US" sz="1000" kern="0" dirty="0" smtClean="0"/>
              <a:t> </a:t>
            </a:r>
            <a:r>
              <a:rPr lang="en-US" sz="1000" kern="0" dirty="0" err="1" smtClean="0"/>
              <a:t>Zha</a:t>
            </a:r>
            <a:r>
              <a:rPr lang="en-US" sz="1000" kern="0" dirty="0" smtClean="0"/>
              <a:t>, </a:t>
            </a:r>
            <a:r>
              <a:rPr lang="en-US" sz="1000" kern="0" dirty="0" err="1" smtClean="0"/>
              <a:t>Yunfei</a:t>
            </a:r>
            <a:r>
              <a:rPr lang="en-US" sz="1000" kern="0" dirty="0" smtClean="0"/>
              <a:t> Zhang, Xin Liu, and Zhu Han, “</a:t>
            </a:r>
            <a:r>
              <a:rPr lang="en-US" sz="1000" kern="0" dirty="0" err="1" smtClean="0"/>
              <a:t>FedSVRG</a:t>
            </a:r>
            <a:r>
              <a:rPr lang="en-US" sz="1000" kern="0" dirty="0" smtClean="0"/>
              <a:t> Based Communication Efficient Scheme for Federated Learning in MEC Networks”, IEEE Transactions on Vehicular Technology, vol. 70, no. 7, pp. 7300-7304, June, 2021.</a:t>
            </a:r>
          </a:p>
          <a:p>
            <a:endParaRPr lang="en-US" sz="1000" kern="0" dirty="0" smtClean="0"/>
          </a:p>
          <a:p>
            <a:pPr marL="171450" indent="-171450">
              <a:buFont typeface="Arial" panose="020B0604020202020204" pitchFamily="34" charset="0"/>
              <a:buChar char="•"/>
            </a:pPr>
            <a:r>
              <a:rPr lang="en-US" sz="1000" b="1" u="sng" kern="0" dirty="0" smtClean="0">
                <a:effectLst>
                  <a:outerShdw blurRad="38100" dist="38100" dir="2700000" algn="tl">
                    <a:srgbClr val="000000">
                      <a:alpha val="43137"/>
                    </a:srgbClr>
                  </a:outerShdw>
                </a:effectLst>
              </a:rPr>
              <a:t>Dawei Chen</a:t>
            </a:r>
            <a:r>
              <a:rPr lang="en-US" sz="1000" kern="0" dirty="0" smtClean="0"/>
              <a:t>, Dan Wang, </a:t>
            </a:r>
            <a:r>
              <a:rPr lang="en-US" sz="1000" kern="0" dirty="0" err="1" smtClean="0"/>
              <a:t>Yifei</a:t>
            </a:r>
            <a:r>
              <a:rPr lang="en-US" sz="1000" kern="0" dirty="0" smtClean="0"/>
              <a:t> Zhu, and Zhu Han, “Digital Twin for Federated Analytics Using a Bayesian Approach”, IEEE Internet of Things Journal, vol. 8, no. 22, pp. 16301-16312, July, 2021.</a:t>
            </a:r>
          </a:p>
          <a:p>
            <a:pPr marL="171450" indent="-171450">
              <a:buFont typeface="Arial" panose="020B0604020202020204" pitchFamily="34" charset="0"/>
              <a:buChar char="•"/>
            </a:pPr>
            <a:endParaRPr lang="en-US" sz="1000" kern="0" dirty="0"/>
          </a:p>
          <a:p>
            <a:pPr marL="171450" indent="-171450">
              <a:buFont typeface="Arial" panose="020B0604020202020204" pitchFamily="34" charset="0"/>
              <a:buChar char="•"/>
            </a:pPr>
            <a:r>
              <a:rPr lang="en-US" sz="1000" b="1" u="sng" kern="0" dirty="0" smtClean="0">
                <a:effectLst>
                  <a:outerShdw blurRad="38100" dist="38100" dir="2700000" algn="tl">
                    <a:srgbClr val="000000">
                      <a:alpha val="43137"/>
                    </a:srgbClr>
                  </a:outerShdw>
                </a:effectLst>
              </a:rPr>
              <a:t>Dawei Chen</a:t>
            </a:r>
            <a:r>
              <a:rPr lang="en-US" sz="1000" kern="0" dirty="0" smtClean="0"/>
              <a:t>, </a:t>
            </a:r>
            <a:r>
              <a:rPr lang="en-US" sz="1000" kern="0" dirty="0" err="1" smtClean="0"/>
              <a:t>Yifei</a:t>
            </a:r>
            <a:r>
              <a:rPr lang="en-US" sz="1000" kern="0" dirty="0" smtClean="0"/>
              <a:t> Zhu, Dan Wang, </a:t>
            </a:r>
            <a:r>
              <a:rPr lang="en-US" sz="1000" kern="0" dirty="0" err="1" smtClean="0"/>
              <a:t>Haoxin</a:t>
            </a:r>
            <a:r>
              <a:rPr lang="en-US" sz="1000" kern="0" dirty="0" smtClean="0"/>
              <a:t> Wang, Jiang </a:t>
            </a:r>
            <a:r>
              <a:rPr lang="en-US" sz="1000" kern="0" dirty="0" err="1" smtClean="0"/>
              <a:t>Xie</a:t>
            </a:r>
            <a:r>
              <a:rPr lang="en-US" sz="1000" kern="0" dirty="0" smtClean="0"/>
              <a:t>, Xiao-Ping Zhang, and Zhu Han, “Love of Variety based Latency Analysis for High Definition Map Updating: Age of Information and Distributional Robust Perspectives”, submitted to IEEE Transactions on Vehicular Technology.</a:t>
            </a:r>
            <a:endParaRPr lang="en-US" sz="1000" kern="0" dirty="0"/>
          </a:p>
        </p:txBody>
      </p:sp>
      <p:sp>
        <p:nvSpPr>
          <p:cNvPr id="7" name="Content Placeholder 2"/>
          <p:cNvSpPr txBox="1">
            <a:spLocks/>
          </p:cNvSpPr>
          <p:nvPr/>
        </p:nvSpPr>
        <p:spPr>
          <a:xfrm>
            <a:off x="4928334" y="876300"/>
            <a:ext cx="4806823" cy="45455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b="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1400" b="1" dirty="0" smtClean="0"/>
              <a:t>Conference:</a:t>
            </a:r>
          </a:p>
          <a:p>
            <a:r>
              <a:rPr lang="en-US" sz="1000" b="1" u="sng" dirty="0">
                <a:effectLst>
                  <a:outerShdw blurRad="38100" dist="38100" dir="2700000" algn="tl">
                    <a:srgbClr val="000000">
                      <a:alpha val="43137"/>
                    </a:srgbClr>
                  </a:outerShdw>
                </a:effectLst>
              </a:rPr>
              <a:t>Dawei Chen</a:t>
            </a:r>
            <a:r>
              <a:rPr lang="en-US" sz="1000" dirty="0"/>
              <a:t>, </a:t>
            </a:r>
            <a:r>
              <a:rPr lang="en-US" sz="1000" dirty="0" err="1"/>
              <a:t>Xiaoqin</a:t>
            </a:r>
            <a:r>
              <a:rPr lang="en-US" sz="1000" dirty="0"/>
              <a:t> Zhang, Li Wang, and Zhu Han, “Prediction of Cloud Resources Demand Based on Fuzzy Deep Neural Network”, in Global Communication Conference (GLOBECOM), Abu Dhabi, UAE, Dec. 2018.</a:t>
            </a:r>
          </a:p>
          <a:p>
            <a:r>
              <a:rPr lang="en-US" sz="1000" b="1" u="sng" dirty="0">
                <a:effectLst>
                  <a:outerShdw blurRad="38100" dist="38100" dir="2700000" algn="tl">
                    <a:srgbClr val="000000">
                      <a:alpha val="43137"/>
                    </a:srgbClr>
                  </a:outerShdw>
                </a:effectLst>
              </a:rPr>
              <a:t>Dawei Chen</a:t>
            </a:r>
            <a:r>
              <a:rPr lang="en-US" sz="1000" dirty="0"/>
              <a:t>, Jiang </a:t>
            </a:r>
            <a:r>
              <a:rPr lang="en-US" sz="1000" dirty="0" err="1"/>
              <a:t>Xie</a:t>
            </a:r>
            <a:r>
              <a:rPr lang="en-US" sz="1000" dirty="0"/>
              <a:t>, </a:t>
            </a:r>
            <a:r>
              <a:rPr lang="en-US" sz="1000" dirty="0" err="1"/>
              <a:t>BaekGyu</a:t>
            </a:r>
            <a:r>
              <a:rPr lang="en-US" sz="1000" dirty="0"/>
              <a:t> Kim, </a:t>
            </a:r>
            <a:r>
              <a:rPr lang="en-US" sz="1000" dirty="0" err="1"/>
              <a:t>Choong</a:t>
            </a:r>
            <a:r>
              <a:rPr lang="en-US" sz="1000" dirty="0"/>
              <a:t> </a:t>
            </a:r>
            <a:r>
              <a:rPr lang="en-US" sz="1000" dirty="0" err="1"/>
              <a:t>Seon</a:t>
            </a:r>
            <a:r>
              <a:rPr lang="en-US" sz="1000" dirty="0"/>
              <a:t> Hong, Li-Chun Wang, and Zhu Han, “Federated Learning Based Mobile Edge Computing for Augmented Reality Applications,” in International Conference on Computing, Networking and Communications (ICNC), Big Island, HI, Feb. 2020.</a:t>
            </a:r>
          </a:p>
          <a:p>
            <a:r>
              <a:rPr lang="en-US" sz="1000" b="1" u="sng" dirty="0">
                <a:effectLst>
                  <a:outerShdw blurRad="38100" dist="38100" dir="2700000" algn="tl">
                    <a:srgbClr val="000000">
                      <a:alpha val="43137"/>
                    </a:srgbClr>
                  </a:outerShdw>
                </a:effectLst>
              </a:rPr>
              <a:t>Dawei Chen</a:t>
            </a:r>
            <a:r>
              <a:rPr lang="en-US" sz="1000" dirty="0"/>
              <a:t>, </a:t>
            </a:r>
            <a:r>
              <a:rPr lang="en-US" sz="1000" dirty="0" err="1"/>
              <a:t>Yifei</a:t>
            </a:r>
            <a:r>
              <a:rPr lang="en-US" sz="1000" dirty="0"/>
              <a:t> Wei, Li Wang, </a:t>
            </a:r>
            <a:r>
              <a:rPr lang="en-US" sz="1000" dirty="0" err="1"/>
              <a:t>Choong</a:t>
            </a:r>
            <a:r>
              <a:rPr lang="en-US" sz="1000" dirty="0"/>
              <a:t> </a:t>
            </a:r>
            <a:r>
              <a:rPr lang="en-US" sz="1000" dirty="0" err="1"/>
              <a:t>Seon</a:t>
            </a:r>
            <a:r>
              <a:rPr lang="en-US" sz="1000" dirty="0"/>
              <a:t> Hong, Li-Chun Wang, and Zhu Han, “Deep Reinforcement Learning Based Strategy for Quadrotor UAV Pursuer and Evader Problem,” in International Conference on Communications (</a:t>
            </a:r>
            <a:r>
              <a:rPr lang="en-US" sz="1000" dirty="0" smtClean="0"/>
              <a:t>ICC) Workshop, Dublin</a:t>
            </a:r>
            <a:r>
              <a:rPr lang="en-US" sz="1000" dirty="0"/>
              <a:t>, Ireland, June, 2020.</a:t>
            </a:r>
          </a:p>
          <a:p>
            <a:pPr>
              <a:buFont typeface="Wingdings" panose="05000000000000000000" pitchFamily="2" charset="2"/>
              <a:buChar char="q"/>
            </a:pPr>
            <a:r>
              <a:rPr lang="en-US" sz="1500" b="1" dirty="0"/>
              <a:t>Patent Application:</a:t>
            </a:r>
          </a:p>
          <a:p>
            <a:r>
              <a:rPr lang="en-US" sz="1000" b="1" u="sng" dirty="0">
                <a:effectLst>
                  <a:outerShdw blurRad="38100" dist="38100" dir="2700000" algn="tl">
                    <a:srgbClr val="000000">
                      <a:alpha val="43137"/>
                    </a:srgbClr>
                  </a:outerShdw>
                </a:effectLst>
              </a:rPr>
              <a:t>Dawei Chen</a:t>
            </a:r>
            <a:r>
              <a:rPr lang="en-US" sz="1000" dirty="0"/>
              <a:t>, Yin-Chen Liu, and </a:t>
            </a:r>
            <a:r>
              <a:rPr lang="en-US" sz="1000" dirty="0" err="1"/>
              <a:t>BaekGyu</a:t>
            </a:r>
            <a:r>
              <a:rPr lang="en-US" sz="1000" dirty="0"/>
              <a:t> Kim, </a:t>
            </a:r>
            <a:r>
              <a:rPr lang="en-US" sz="1000" dirty="0" smtClean="0"/>
              <a:t>“Methods and systems for selecting machine learning models to predict distributed computing resources</a:t>
            </a:r>
            <a:r>
              <a:rPr lang="en-US" sz="1000" dirty="0"/>
              <a:t>”, US Patent App. 16/710,590.</a:t>
            </a:r>
          </a:p>
          <a:p>
            <a:r>
              <a:rPr lang="en-US" sz="1000" b="1" u="sng" dirty="0">
                <a:effectLst>
                  <a:outerShdw blurRad="38100" dist="38100" dir="2700000" algn="tl">
                    <a:srgbClr val="000000">
                      <a:alpha val="43137"/>
                    </a:srgbClr>
                  </a:outerShdw>
                </a:effectLst>
              </a:rPr>
              <a:t>Dawei Chen</a:t>
            </a:r>
            <a:r>
              <a:rPr lang="en-US" sz="1000" dirty="0"/>
              <a:t>, </a:t>
            </a:r>
            <a:r>
              <a:rPr lang="en-US" sz="1000" dirty="0" err="1"/>
              <a:t>BaekGyu</a:t>
            </a:r>
            <a:r>
              <a:rPr lang="en-US" sz="1000" dirty="0"/>
              <a:t> Kim, and Roger Melon, </a:t>
            </a:r>
            <a:r>
              <a:rPr lang="en-US" sz="1000" dirty="0" smtClean="0"/>
              <a:t>“Digital twin based edge server switching decision”, US Patent App. 16/839,505.</a:t>
            </a:r>
          </a:p>
          <a:p>
            <a:r>
              <a:rPr lang="en-US" sz="1000" dirty="0" smtClean="0"/>
              <a:t>Roger Melon, </a:t>
            </a:r>
            <a:r>
              <a:rPr lang="en-US" sz="1000" b="1" u="sng" dirty="0" smtClean="0">
                <a:effectLst>
                  <a:outerShdw blurRad="38100" dist="38100" dir="2700000" algn="tl">
                    <a:srgbClr val="000000">
                      <a:alpha val="43137"/>
                    </a:srgbClr>
                  </a:outerShdw>
                </a:effectLst>
              </a:rPr>
              <a:t>Dawei Chen</a:t>
            </a:r>
            <a:r>
              <a:rPr lang="en-US" sz="1000" dirty="0" smtClean="0"/>
              <a:t>, </a:t>
            </a:r>
            <a:r>
              <a:rPr lang="en-US" sz="1000" dirty="0" err="1" smtClean="0"/>
              <a:t>BaekGyu</a:t>
            </a:r>
            <a:r>
              <a:rPr lang="en-US" sz="1000" dirty="0" smtClean="0"/>
              <a:t> Kim, “Switching decision for vehicle computational offloading to roadside edge server”, US Patent App. 16/827,451.</a:t>
            </a:r>
          </a:p>
          <a:p>
            <a:r>
              <a:rPr lang="en-US" sz="1000" b="1" u="sng" dirty="0" smtClean="0">
                <a:effectLst>
                  <a:outerShdw blurRad="38100" dist="38100" dir="2700000" algn="tl">
                    <a:srgbClr val="000000">
                      <a:alpha val="43137"/>
                    </a:srgbClr>
                  </a:outerShdw>
                </a:effectLst>
              </a:rPr>
              <a:t>Dawei Chen</a:t>
            </a:r>
            <a:r>
              <a:rPr lang="en-US" sz="1000" dirty="0" smtClean="0"/>
              <a:t>, </a:t>
            </a:r>
            <a:r>
              <a:rPr lang="en-US" sz="1000" dirty="0" err="1" smtClean="0"/>
              <a:t>BaekGyu</a:t>
            </a:r>
            <a:r>
              <a:rPr lang="en-US" sz="1000" dirty="0" smtClean="0"/>
              <a:t> Kim, “Vehicular edge server switching mechanism based on historical data and digital twin simulations”, US Patent App. 16/854,736.</a:t>
            </a:r>
          </a:p>
          <a:p>
            <a:pPr>
              <a:buFont typeface="Wingdings" panose="05000000000000000000" pitchFamily="2" charset="2"/>
              <a:buChar char="q"/>
            </a:pPr>
            <a:r>
              <a:rPr lang="en-US" sz="1600" b="1" dirty="0" smtClean="0"/>
              <a:t>Book :</a:t>
            </a:r>
          </a:p>
          <a:p>
            <a:r>
              <a:rPr lang="en-US" sz="1000" dirty="0" err="1" smtClean="0"/>
              <a:t>Choong</a:t>
            </a:r>
            <a:r>
              <a:rPr lang="en-US" sz="1000" dirty="0" smtClean="0"/>
              <a:t> </a:t>
            </a:r>
            <a:r>
              <a:rPr lang="en-US" sz="1000" dirty="0" err="1"/>
              <a:t>Seon</a:t>
            </a:r>
            <a:r>
              <a:rPr lang="en-US" sz="1000" dirty="0"/>
              <a:t> Hong, Latif U. Khan, </a:t>
            </a:r>
            <a:r>
              <a:rPr lang="en-US" sz="1000" dirty="0" err="1"/>
              <a:t>Mingzhe</a:t>
            </a:r>
            <a:r>
              <a:rPr lang="en-US" sz="1000" dirty="0"/>
              <a:t> Chen, </a:t>
            </a:r>
            <a:r>
              <a:rPr lang="en-US" sz="1000" b="1" u="sng" dirty="0">
                <a:effectLst>
                  <a:outerShdw blurRad="38100" dist="38100" dir="2700000" algn="tl">
                    <a:srgbClr val="000000">
                      <a:alpha val="43137"/>
                    </a:srgbClr>
                  </a:outerShdw>
                </a:effectLst>
              </a:rPr>
              <a:t>Dawei Chen</a:t>
            </a:r>
            <a:r>
              <a:rPr lang="en-US" sz="1000" dirty="0"/>
              <a:t>, </a:t>
            </a:r>
            <a:r>
              <a:rPr lang="en-US" sz="1000" dirty="0" err="1"/>
              <a:t>Walid</a:t>
            </a:r>
            <a:r>
              <a:rPr lang="en-US" sz="1000" dirty="0"/>
              <a:t> </a:t>
            </a:r>
            <a:r>
              <a:rPr lang="en-US" sz="1000" dirty="0" err="1"/>
              <a:t>Saad</a:t>
            </a:r>
            <a:r>
              <a:rPr lang="en-US" sz="1000" dirty="0"/>
              <a:t>, and Zhu Han, “Federated Learning for Wireless Networks”, contracted with Springer Science + Business Media, LLC. </a:t>
            </a:r>
          </a:p>
          <a:p>
            <a:endParaRPr lang="en-US" sz="1000" dirty="0" smtClean="0"/>
          </a:p>
          <a:p>
            <a:endParaRPr lang="en-US" sz="1000" dirty="0"/>
          </a:p>
          <a:p>
            <a:endParaRPr lang="en-US" sz="1400" i="1" dirty="0" smtClean="0"/>
          </a:p>
          <a:p>
            <a:endParaRPr lang="en-US" sz="1400" i="1" dirty="0"/>
          </a:p>
        </p:txBody>
      </p:sp>
    </p:spTree>
    <p:extLst>
      <p:ext uri="{BB962C8B-B14F-4D97-AF65-F5344CB8AC3E}">
        <p14:creationId xmlns:p14="http://schemas.microsoft.com/office/powerpoint/2010/main" val="33892607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3D9E71-2E6C-4CF5-AE47-97D3CD5C595D}"/>
              </a:ext>
            </a:extLst>
          </p:cNvPr>
          <p:cNvSpPr>
            <a:spLocks noGrp="1"/>
          </p:cNvSpPr>
          <p:nvPr>
            <p:ph type="sldNum" sz="quarter" idx="7"/>
          </p:nvPr>
        </p:nvSpPr>
        <p:spPr>
          <a:xfrm>
            <a:off x="4523359" y="5236606"/>
            <a:ext cx="199453" cy="184609"/>
          </a:xfrm>
        </p:spPr>
        <p:txBody>
          <a:bodyPr/>
          <a:lstStyle/>
          <a:p>
            <a:pPr marL="25400">
              <a:spcBef>
                <a:spcPts val="25"/>
              </a:spcBef>
            </a:pPr>
            <a:fld id="{81D60167-4931-47E6-BA6A-407CBD079E47}" type="slidenum">
              <a:rPr lang="en-US" spc="-5"/>
              <a:pPr marL="25400">
                <a:spcBef>
                  <a:spcPts val="25"/>
                </a:spcBef>
              </a:pPr>
              <a:t>53</a:t>
            </a:fld>
            <a:endParaRPr lang="en-US" spc="-5"/>
          </a:p>
        </p:txBody>
      </p:sp>
      <p:pic>
        <p:nvPicPr>
          <p:cNvPr id="6" name="Picture 2" descr="Image result for thank you transpar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1172811"/>
            <a:ext cx="4877234" cy="2054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q &amp; a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1800" y="3346975"/>
            <a:ext cx="1665258" cy="965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SF Logo | NSF - National Science Found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6531" y="4653219"/>
            <a:ext cx="809892" cy="814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oyota Logo | The most famous brands and company logos in the 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4000" y="4428033"/>
            <a:ext cx="2170085" cy="12644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65462" y="4292310"/>
            <a:ext cx="3734484" cy="400110"/>
          </a:xfrm>
          <a:prstGeom prst="rect">
            <a:avLst/>
          </a:prstGeom>
          <a:noFill/>
        </p:spPr>
        <p:txBody>
          <a:bodyPr wrap="none" rtlCol="0">
            <a:spAutoFit/>
          </a:bodyPr>
          <a:lstStyle/>
          <a:p>
            <a:r>
              <a:rPr lang="en-US" sz="2000" dirty="0">
                <a:latin typeface="+mj-lt"/>
                <a:ea typeface="+mj-ea"/>
                <a:cs typeface="Gill Sans MT"/>
              </a:rPr>
              <a:t>Thank support from </a:t>
            </a:r>
            <a:r>
              <a:rPr lang="en-US" sz="2000" dirty="0" smtClean="0">
                <a:latin typeface="+mj-lt"/>
                <a:ea typeface="+mj-ea"/>
                <a:cs typeface="Gill Sans MT"/>
              </a:rPr>
              <a:t>Toyota</a:t>
            </a:r>
            <a:r>
              <a:rPr lang="en-US" sz="2000" dirty="0">
                <a:cs typeface="Gill Sans MT"/>
              </a:rPr>
              <a:t> </a:t>
            </a:r>
            <a:r>
              <a:rPr lang="en-US" sz="2000" dirty="0" smtClean="0">
                <a:cs typeface="Gill Sans MT"/>
              </a:rPr>
              <a:t>&amp;</a:t>
            </a:r>
            <a:r>
              <a:rPr lang="en-US" sz="2000" dirty="0">
                <a:cs typeface="Gill Sans MT"/>
              </a:rPr>
              <a:t> NSF</a:t>
            </a:r>
            <a:r>
              <a:rPr lang="en-US" sz="2000" dirty="0" smtClean="0">
                <a:latin typeface="+mj-lt"/>
                <a:ea typeface="+mj-ea"/>
                <a:cs typeface="Gill Sans MT"/>
              </a:rPr>
              <a:t>.</a:t>
            </a:r>
            <a:endParaRPr lang="en-US" sz="2000" dirty="0">
              <a:latin typeface="+mj-lt"/>
              <a:ea typeface="+mj-ea"/>
              <a:cs typeface="Gill Sans M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5946720" cy="443070"/>
          </a:xfrm>
          <a:prstGeom prst="rect">
            <a:avLst/>
          </a:prstGeom>
        </p:spPr>
        <p:txBody>
          <a:bodyPr vert="horz" wrap="square" lIns="0" tIns="12065" rIns="0" bIns="0" rtlCol="0">
            <a:spAutoFit/>
          </a:bodyPr>
          <a:lstStyle/>
          <a:p>
            <a:pPr marL="12700">
              <a:spcBef>
                <a:spcPts val="95"/>
              </a:spcBef>
            </a:pPr>
            <a:r>
              <a:rPr lang="en-US" spc="-15" dirty="0">
                <a:effectLst>
                  <a:outerShdw blurRad="38100" dist="38100" dir="2700000" algn="tl">
                    <a:srgbClr val="000000">
                      <a:alpha val="43137"/>
                    </a:srgbClr>
                  </a:outerShdw>
                </a:effectLst>
              </a:rPr>
              <a:t>What is </a:t>
            </a:r>
            <a:r>
              <a:rPr lang="en-US" spc="-15" dirty="0" smtClean="0">
                <a:effectLst>
                  <a:outerShdw blurRad="38100" dist="38100" dir="2700000" algn="tl">
                    <a:srgbClr val="000000">
                      <a:alpha val="43137"/>
                    </a:srgbClr>
                  </a:outerShdw>
                </a:effectLst>
              </a:rPr>
              <a:t>Machine Learning?</a:t>
            </a:r>
            <a:endParaRPr spc="-5"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6</a:t>
            </a:fld>
            <a:endParaRPr lang="en-US" spc="-5" dirty="0"/>
          </a:p>
        </p:txBody>
      </p:sp>
      <p:sp>
        <p:nvSpPr>
          <p:cNvPr id="56" name="TextBox 55"/>
          <p:cNvSpPr txBox="1"/>
          <p:nvPr/>
        </p:nvSpPr>
        <p:spPr>
          <a:xfrm>
            <a:off x="35169" y="5140772"/>
            <a:ext cx="822466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F</a:t>
            </a:r>
            <a:r>
              <a:rPr lang="en-US" altLang="zh-CN" sz="1400" dirty="0" smtClean="0">
                <a:latin typeface="Times New Roman" panose="02020603050405020304" pitchFamily="18" charset="0"/>
                <a:cs typeface="Times New Roman" panose="02020603050405020304" pitchFamily="18" charset="0"/>
              </a:rPr>
              <a:t>igure </a:t>
            </a:r>
            <a:r>
              <a:rPr lang="en-US" altLang="zh-CN" sz="1400" dirty="0">
                <a:latin typeface="Times New Roman" panose="02020603050405020304" pitchFamily="18" charset="0"/>
                <a:cs typeface="Times New Roman" panose="02020603050405020304" pitchFamily="18" charset="0"/>
              </a:rPr>
              <a:t>cited from </a:t>
            </a:r>
            <a:r>
              <a:rPr lang="en-US" altLang="zh-CN" sz="1400" i="1" dirty="0">
                <a:latin typeface="Times New Roman" panose="02020603050405020304" pitchFamily="18" charset="0"/>
                <a:cs typeface="Times New Roman" panose="02020603050405020304" pitchFamily="18" charset="0"/>
              </a:rPr>
              <a:t>https://www.wordstream.com/blog/ws/2017/07/28/machine-learning-applications</a:t>
            </a:r>
            <a:endParaRPr lang="zh-CN" altLang="en-US" sz="1400" i="1" dirty="0">
              <a:latin typeface="Times New Roman" panose="02020603050405020304" pitchFamily="18" charset="0"/>
              <a:cs typeface="Times New Roman" panose="02020603050405020304" pitchFamily="18" charset="0"/>
            </a:endParaRPr>
          </a:p>
        </p:txBody>
      </p:sp>
      <p:sp>
        <p:nvSpPr>
          <p:cNvPr id="16" name="Rectangle 15"/>
          <p:cNvSpPr/>
          <p:nvPr/>
        </p:nvSpPr>
        <p:spPr>
          <a:xfrm>
            <a:off x="4988389" y="872891"/>
            <a:ext cx="5044611" cy="1477328"/>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Supervised Learning</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Given desired output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Training a machine by showing examples</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Tweaking the parameter when the output is </a:t>
            </a:r>
            <a:r>
              <a:rPr lang="en-US" dirty="0" smtClean="0">
                <a:latin typeface="Times New Roman" panose="02020603050405020304" pitchFamily="18" charset="0"/>
                <a:cs typeface="Times New Roman" panose="02020603050405020304" pitchFamily="18" charset="0"/>
              </a:rPr>
              <a:t>wrong</a:t>
            </a:r>
          </a:p>
        </p:txBody>
      </p:sp>
      <p:sp>
        <p:nvSpPr>
          <p:cNvPr id="19" name="Rectangle 18"/>
          <p:cNvSpPr/>
          <p:nvPr/>
        </p:nvSpPr>
        <p:spPr>
          <a:xfrm>
            <a:off x="35169" y="1562100"/>
            <a:ext cx="1783668" cy="1000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3649" t="594" r="1890" b="-594"/>
          <a:stretch/>
        </p:blipFill>
        <p:spPr>
          <a:xfrm>
            <a:off x="3155" y="1189388"/>
            <a:ext cx="5579299" cy="3539944"/>
          </a:xfrm>
          <a:prstGeom prst="rect">
            <a:avLst/>
          </a:prstGeom>
        </p:spPr>
      </p:pic>
      <p:sp>
        <p:nvSpPr>
          <p:cNvPr id="21" name="Rectangle 20"/>
          <p:cNvSpPr/>
          <p:nvPr/>
        </p:nvSpPr>
        <p:spPr>
          <a:xfrm rot="21384918">
            <a:off x="-99470" y="3269465"/>
            <a:ext cx="268553" cy="75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achine Learning Techniques applied to Stock Price Prediction | by Yibin Ng  | Towards Data Sci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7958" y="2953710"/>
            <a:ext cx="2863042" cy="2177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203880" y="2570279"/>
            <a:ext cx="4551246" cy="369332"/>
          </a:xfrm>
          <a:prstGeom prst="rect">
            <a:avLst/>
          </a:prstGeom>
          <a:noFill/>
        </p:spPr>
        <p:txBody>
          <a:bodyPr wrap="none" rtlCol="0">
            <a:spAutoFit/>
          </a:bodyPr>
          <a:lstStyle/>
          <a:p>
            <a:pPr marL="742950" lvl="1"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Regression: predicting a numeric </a:t>
            </a:r>
            <a:r>
              <a:rPr lang="en-US" dirty="0" smtClean="0">
                <a:latin typeface="Times New Roman" panose="02020603050405020304" pitchFamily="18" charset="0"/>
                <a:cs typeface="Times New Roman" panose="02020603050405020304" pitchFamily="18" charset="0"/>
              </a:rPr>
              <a:t>value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034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2480" y="266700"/>
            <a:ext cx="5946720" cy="443070"/>
          </a:xfrm>
          <a:prstGeom prst="rect">
            <a:avLst/>
          </a:prstGeom>
        </p:spPr>
        <p:txBody>
          <a:bodyPr vert="horz" wrap="square" lIns="0" tIns="12065" rIns="0" bIns="0" rtlCol="0">
            <a:spAutoFit/>
          </a:bodyPr>
          <a:lstStyle/>
          <a:p>
            <a:pPr marL="12700">
              <a:spcBef>
                <a:spcPts val="95"/>
              </a:spcBef>
            </a:pPr>
            <a:r>
              <a:rPr lang="en-US" spc="-15" dirty="0">
                <a:effectLst>
                  <a:outerShdw blurRad="38100" dist="38100" dir="2700000" algn="tl">
                    <a:srgbClr val="000000">
                      <a:alpha val="43137"/>
                    </a:srgbClr>
                  </a:outerShdw>
                </a:effectLst>
              </a:rPr>
              <a:t>What is </a:t>
            </a:r>
            <a:r>
              <a:rPr lang="en-US" spc="-15" dirty="0" smtClean="0">
                <a:effectLst>
                  <a:outerShdw blurRad="38100" dist="38100" dir="2700000" algn="tl">
                    <a:srgbClr val="000000">
                      <a:alpha val="43137"/>
                    </a:srgbClr>
                  </a:outerShdw>
                </a:effectLst>
              </a:rPr>
              <a:t>Machine Learning?</a:t>
            </a:r>
            <a:endParaRPr spc="-5"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49A37FF-1C98-40A1-A25C-0FB333BC9B3F}"/>
              </a:ext>
            </a:extLst>
          </p:cNvPr>
          <p:cNvSpPr>
            <a:spLocks noGrp="1"/>
          </p:cNvSpPr>
          <p:nvPr>
            <p:ph type="sldNum" sz="quarter" idx="7"/>
          </p:nvPr>
        </p:nvSpPr>
        <p:spPr>
          <a:xfrm>
            <a:off x="4957642" y="5498018"/>
            <a:ext cx="246238" cy="184666"/>
          </a:xfrm>
        </p:spPr>
        <p:txBody>
          <a:bodyPr/>
          <a:lstStyle/>
          <a:p>
            <a:pPr marL="25400">
              <a:spcBef>
                <a:spcPts val="25"/>
              </a:spcBef>
            </a:pPr>
            <a:fld id="{81D60167-4931-47E6-BA6A-407CBD079E47}" type="slidenum">
              <a:rPr lang="en-US" spc="-5"/>
              <a:pPr marL="25400">
                <a:spcBef>
                  <a:spcPts val="25"/>
                </a:spcBef>
              </a:pPr>
              <a:t>7</a:t>
            </a:fld>
            <a:endParaRPr lang="en-US" spc="-5" dirty="0"/>
          </a:p>
        </p:txBody>
      </p:sp>
      <p:sp>
        <p:nvSpPr>
          <p:cNvPr id="56" name="TextBox 55"/>
          <p:cNvSpPr txBox="1"/>
          <p:nvPr/>
        </p:nvSpPr>
        <p:spPr>
          <a:xfrm>
            <a:off x="35169" y="5140772"/>
            <a:ext cx="822466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F</a:t>
            </a:r>
            <a:r>
              <a:rPr lang="en-US" altLang="zh-CN" sz="1400" dirty="0" smtClean="0">
                <a:latin typeface="Times New Roman" panose="02020603050405020304" pitchFamily="18" charset="0"/>
                <a:cs typeface="Times New Roman" panose="02020603050405020304" pitchFamily="18" charset="0"/>
              </a:rPr>
              <a:t>igure </a:t>
            </a:r>
            <a:r>
              <a:rPr lang="en-US" altLang="zh-CN" sz="1400" dirty="0">
                <a:latin typeface="Times New Roman" panose="02020603050405020304" pitchFamily="18" charset="0"/>
                <a:cs typeface="Times New Roman" panose="02020603050405020304" pitchFamily="18" charset="0"/>
              </a:rPr>
              <a:t>cited from </a:t>
            </a:r>
            <a:r>
              <a:rPr lang="en-US" altLang="zh-CN" sz="1400" i="1" dirty="0">
                <a:latin typeface="Times New Roman" panose="02020603050405020304" pitchFamily="18" charset="0"/>
                <a:cs typeface="Times New Roman" panose="02020603050405020304" pitchFamily="18" charset="0"/>
              </a:rPr>
              <a:t>https://www.wordstream.com/blog/ws/2017/07/28/machine-learning-applications</a:t>
            </a:r>
            <a:endParaRPr lang="zh-CN" altLang="en-US" sz="1400" i="1" dirty="0">
              <a:latin typeface="Times New Roman" panose="02020603050405020304" pitchFamily="18" charset="0"/>
              <a:cs typeface="Times New Roman" panose="02020603050405020304" pitchFamily="18" charset="0"/>
            </a:endParaRPr>
          </a:p>
        </p:txBody>
      </p:sp>
      <p:sp>
        <p:nvSpPr>
          <p:cNvPr id="16" name="Rectangle 15"/>
          <p:cNvSpPr/>
          <p:nvPr/>
        </p:nvSpPr>
        <p:spPr>
          <a:xfrm>
            <a:off x="4988389" y="872891"/>
            <a:ext cx="5044611" cy="1754326"/>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Reinforcement Learning</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Problems involving an agent interacting with an environment, which provides numeric reward signals </a:t>
            </a:r>
          </a:p>
          <a:p>
            <a:pPr marL="742950" lvl="1"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Learn how to take actions in order to maximize reward</a:t>
            </a:r>
          </a:p>
        </p:txBody>
      </p:sp>
      <p:sp>
        <p:nvSpPr>
          <p:cNvPr id="19" name="Rectangle 18"/>
          <p:cNvSpPr/>
          <p:nvPr/>
        </p:nvSpPr>
        <p:spPr>
          <a:xfrm>
            <a:off x="35169" y="1562100"/>
            <a:ext cx="1783668" cy="1000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08510" y="2645792"/>
            <a:ext cx="2730363" cy="369332"/>
          </a:xfrm>
          <a:prstGeom prst="rect">
            <a:avLst/>
          </a:prstGeom>
          <a:noFill/>
        </p:spPr>
        <p:txBody>
          <a:bodyPr wrap="none" rtlCol="0">
            <a:spAutoFit/>
          </a:bodyPr>
          <a:lstStyle/>
          <a:p>
            <a:pPr marL="742950" lvl="1" indent="-285750">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Game AI: </a:t>
            </a:r>
            <a:r>
              <a:rPr lang="en-US" dirty="0" err="1" smtClean="0">
                <a:latin typeface="Times New Roman" panose="02020603050405020304" pitchFamily="18" charset="0"/>
                <a:cs typeface="Times New Roman" panose="02020603050405020304" pitchFamily="18" charset="0"/>
              </a:rPr>
              <a:t>AlphaGo</a:t>
            </a:r>
            <a:endParaRPr lang="en-US" dirty="0">
              <a:latin typeface="Times New Roman" panose="02020603050405020304" pitchFamily="18" charset="0"/>
              <a:cs typeface="Times New Roman" panose="02020603050405020304" pitchFamily="18" charset="0"/>
            </a:endParaRPr>
          </a:p>
        </p:txBody>
      </p:sp>
      <p:pic>
        <p:nvPicPr>
          <p:cNvPr id="12" name="Picture 2" descr="10 Companies Using Machine Learning in Cool Ways | WordStream"/>
          <p:cNvPicPr>
            <a:picLocks noChangeAspect="1" noChangeArrowheads="1"/>
          </p:cNvPicPr>
          <p:nvPr/>
        </p:nvPicPr>
        <p:blipFill rotWithShape="1">
          <a:blip r:embed="rId3">
            <a:extLst>
              <a:ext uri="{28A0092B-C50C-407E-A947-70E740481C1C}">
                <a14:useLocalDpi xmlns:a14="http://schemas.microsoft.com/office/drawing/2010/main" val="0"/>
              </a:ext>
            </a:extLst>
          </a:blip>
          <a:srcRect l="21824" t="22778" r="22180"/>
          <a:stretch/>
        </p:blipFill>
        <p:spPr bwMode="auto">
          <a:xfrm>
            <a:off x="660400" y="971050"/>
            <a:ext cx="3991256" cy="39371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18041439">
            <a:off x="3919470" y="1917535"/>
            <a:ext cx="1489262" cy="54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50803" y="2085877"/>
            <a:ext cx="1069220" cy="528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4728" y="2409547"/>
            <a:ext cx="953275" cy="539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3427837">
            <a:off x="-39992" y="1952561"/>
            <a:ext cx="1489262" cy="54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AlphaGo: its creator on the computer that learns by thinking | Artificial  intelligence (AI) | The Guardi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200" y="3051240"/>
            <a:ext cx="3109819" cy="186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352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28" y="236602"/>
            <a:ext cx="4795942" cy="430887"/>
          </a:xfrm>
        </p:spPr>
        <p:txBody>
          <a:bodyPr/>
          <a:lstStyle/>
          <a:p>
            <a:r>
              <a:rPr lang="en-US" dirty="0" smtClean="0"/>
              <a:t>Intro. to Machine Learning</a:t>
            </a:r>
            <a:endParaRPr lang="en-US"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8</a:t>
            </a:fld>
            <a:endParaRPr lang="en-US" spc="-5"/>
          </a:p>
        </p:txBody>
      </p:sp>
      <p:sp>
        <p:nvSpPr>
          <p:cNvPr id="6" name="TextBox 5"/>
          <p:cNvSpPr txBox="1"/>
          <p:nvPr/>
        </p:nvSpPr>
        <p:spPr>
          <a:xfrm>
            <a:off x="407528" y="894690"/>
            <a:ext cx="6153485" cy="461665"/>
          </a:xfrm>
          <a:prstGeom prst="rect">
            <a:avLst/>
          </a:prstGeom>
          <a:noFill/>
        </p:spPr>
        <p:txBody>
          <a:bodyPr wrap="square" rtlCol="0">
            <a:spAutoFit/>
          </a:bodyPr>
          <a:lstStyle/>
          <a:p>
            <a:r>
              <a:rPr lang="en-US" altLang="zh-CN" sz="2400" b="1" i="1" dirty="0" smtClean="0">
                <a:latin typeface="Times New Roman" panose="02020603050405020304" pitchFamily="18" charset="0"/>
                <a:cs typeface="Times New Roman" panose="02020603050405020304" pitchFamily="18" charset="0"/>
              </a:rPr>
              <a:t>What makes machine learning powerful?</a:t>
            </a:r>
            <a:endParaRPr lang="zh-CN" altLang="en-US" sz="2400" b="1"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07528" y="1356354"/>
            <a:ext cx="5931538" cy="400110"/>
          </a:xfrm>
          <a:prstGeom prst="rect">
            <a:avLst/>
          </a:prstGeom>
          <a:noFill/>
        </p:spPr>
        <p:txBody>
          <a:bodyPr wrap="square" rtlCol="0">
            <a:spAutoFit/>
          </a:bodyPr>
          <a:lstStyle/>
          <a:p>
            <a:pPr marL="285750" indent="-285750">
              <a:buFontTx/>
              <a:buChar char="-"/>
            </a:pPr>
            <a:r>
              <a:rPr lang="en-US" sz="2000" dirty="0" smtClean="0">
                <a:latin typeface="Times New Roman" panose="02020603050405020304" pitchFamily="18" charset="0"/>
                <a:cs typeface="Times New Roman" panose="02020603050405020304" pitchFamily="18" charset="0"/>
              </a:rPr>
              <a:t>The </a:t>
            </a:r>
            <a:r>
              <a:rPr lang="en-US" sz="2000" dirty="0" smtClean="0">
                <a:solidFill>
                  <a:srgbClr val="FF0000"/>
                </a:solidFill>
                <a:latin typeface="Times New Roman" panose="02020603050405020304" pitchFamily="18" charset="0"/>
                <a:cs typeface="Times New Roman" panose="02020603050405020304" pitchFamily="18" charset="0"/>
              </a:rPr>
              <a:t>huge amount </a:t>
            </a:r>
            <a:r>
              <a:rPr lang="en-US" sz="2000" dirty="0" smtClean="0">
                <a:latin typeface="Times New Roman" panose="02020603050405020304" pitchFamily="18" charset="0"/>
                <a:cs typeface="Times New Roman" panose="02020603050405020304" pitchFamily="18" charset="0"/>
              </a:rPr>
              <a:t>of available data.</a:t>
            </a:r>
          </a:p>
        </p:txBody>
      </p:sp>
      <p:sp>
        <p:nvSpPr>
          <p:cNvPr id="8" name="TextBox 7"/>
          <p:cNvSpPr txBox="1"/>
          <p:nvPr/>
        </p:nvSpPr>
        <p:spPr>
          <a:xfrm>
            <a:off x="0" y="5170456"/>
            <a:ext cx="8647000"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Source: https://web-assets.domo.com/blog/wp-content/uploads/2020/08/20-data-never-sleeps-8-final-01-Resize.jpg</a:t>
            </a:r>
            <a:endParaRPr lang="zh-CN" altLang="en-US" sz="14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000" b="23333"/>
          <a:stretch/>
        </p:blipFill>
        <p:spPr>
          <a:xfrm>
            <a:off x="2927876" y="894690"/>
            <a:ext cx="4304949" cy="4318726"/>
          </a:xfrm>
          <a:prstGeom prst="rect">
            <a:avLst/>
          </a:prstGeom>
        </p:spPr>
      </p:pic>
    </p:spTree>
    <p:extLst>
      <p:ext uri="{BB962C8B-B14F-4D97-AF65-F5344CB8AC3E}">
        <p14:creationId xmlns:p14="http://schemas.microsoft.com/office/powerpoint/2010/main" val="35778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 to Machine Learning</a:t>
            </a:r>
            <a:endParaRPr lang="en-US" dirty="0"/>
          </a:p>
        </p:txBody>
      </p:sp>
      <p:sp>
        <p:nvSpPr>
          <p:cNvPr id="4" name="Slide Number Placeholder 3"/>
          <p:cNvSpPr>
            <a:spLocks noGrp="1"/>
          </p:cNvSpPr>
          <p:nvPr>
            <p:ph type="sldNum" sz="quarter" idx="7"/>
          </p:nvPr>
        </p:nvSpPr>
        <p:spPr/>
        <p:txBody>
          <a:bodyPr/>
          <a:lstStyle/>
          <a:p>
            <a:pPr marL="25400">
              <a:spcBef>
                <a:spcPts val="25"/>
              </a:spcBef>
            </a:pPr>
            <a:fld id="{81D60167-4931-47E6-BA6A-407CBD079E47}" type="slidenum">
              <a:rPr lang="en-US" spc="-5" smtClean="0"/>
              <a:pPr marL="25400">
                <a:spcBef>
                  <a:spcPts val="25"/>
                </a:spcBef>
              </a:pPr>
              <a:t>9</a:t>
            </a:fld>
            <a:endParaRPr lang="en-US" spc="-5"/>
          </a:p>
        </p:txBody>
      </p:sp>
      <p:sp>
        <p:nvSpPr>
          <p:cNvPr id="5" name="TextBox 4"/>
          <p:cNvSpPr txBox="1"/>
          <p:nvPr/>
        </p:nvSpPr>
        <p:spPr>
          <a:xfrm>
            <a:off x="407528" y="814701"/>
            <a:ext cx="7720715" cy="461665"/>
          </a:xfrm>
          <a:prstGeom prst="rect">
            <a:avLst/>
          </a:prstGeom>
          <a:noFill/>
        </p:spPr>
        <p:txBody>
          <a:bodyPr wrap="square" rtlCol="0">
            <a:spAutoFit/>
          </a:bodyPr>
          <a:lstStyle/>
          <a:p>
            <a:r>
              <a:rPr lang="en-US" altLang="zh-CN" sz="2400" b="1" i="1" dirty="0" smtClean="0">
                <a:latin typeface="Times New Roman" panose="02020603050405020304" pitchFamily="18" charset="0"/>
                <a:cs typeface="Times New Roman" panose="02020603050405020304" pitchFamily="18" charset="0"/>
              </a:rPr>
              <a:t>Can data live at the edge?</a:t>
            </a:r>
            <a:endParaRPr lang="zh-CN" altLang="en-US" sz="24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07528" y="1355865"/>
            <a:ext cx="6890412" cy="3477875"/>
          </a:xfrm>
          <a:prstGeom prst="rect">
            <a:avLst/>
          </a:prstGeom>
          <a:noFill/>
        </p:spPr>
        <p:txBody>
          <a:bodyPr wrap="none" rtlCol="0">
            <a:spAutoFit/>
          </a:bodyPr>
          <a:lstStyle/>
          <a:p>
            <a:pPr marL="285750" indent="-285750">
              <a:buFontTx/>
              <a:buChar char="-"/>
            </a:pPr>
            <a:r>
              <a:rPr lang="en-US" sz="2000" dirty="0" smtClean="0">
                <a:latin typeface="Times New Roman" panose="02020603050405020304" pitchFamily="18" charset="0"/>
                <a:cs typeface="Times New Roman" panose="02020603050405020304" pitchFamily="18" charset="0"/>
              </a:rPr>
              <a:t>Although more and more data processing is moving on device</a:t>
            </a:r>
          </a:p>
          <a:p>
            <a:pPr marL="742950" lvl="1" indent="-285750">
              <a:buFontTx/>
              <a:buChar char="-"/>
            </a:pPr>
            <a:r>
              <a:rPr lang="en-US" sz="2000" dirty="0" smtClean="0">
                <a:latin typeface="Times New Roman" panose="02020603050405020304" pitchFamily="18" charset="0"/>
                <a:cs typeface="Times New Roman" panose="02020603050405020304" pitchFamily="18" charset="0"/>
              </a:rPr>
              <a:t>Because</a:t>
            </a:r>
          </a:p>
          <a:p>
            <a:pPr marL="1200150" lvl="2"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Better battery life</a:t>
            </a:r>
          </a:p>
          <a:p>
            <a:pPr marL="1200150" lvl="2" indent="-285750">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Better CPU (and GPU)</a:t>
            </a:r>
          </a:p>
          <a:p>
            <a:pPr marL="1200150" lvl="2" indent="-285750">
              <a:buFont typeface="Wingdings" panose="05000000000000000000" pitchFamily="2" charset="2"/>
              <a:buChar char="Ø"/>
            </a:pPr>
            <a:endParaRPr lang="en-US" sz="2000" dirty="0" smtClean="0">
              <a:latin typeface="Times New Roman" panose="02020603050405020304" pitchFamily="18" charset="0"/>
              <a:cs typeface="Times New Roman" panose="02020603050405020304" pitchFamily="18" charset="0"/>
            </a:endParaRPr>
          </a:p>
          <a:p>
            <a:pPr marL="742950" lvl="1" indent="-285750">
              <a:buFontTx/>
              <a:buChar char="-"/>
            </a:pPr>
            <a:r>
              <a:rPr lang="en-US" sz="2000" dirty="0" smtClean="0">
                <a:latin typeface="Times New Roman" panose="02020603050405020304" pitchFamily="18" charset="0"/>
                <a:cs typeface="Times New Roman" panose="02020603050405020304" pitchFamily="18" charset="0"/>
              </a:rPr>
              <a:t>Advantages:</a:t>
            </a:r>
          </a:p>
          <a:p>
            <a:pPr marL="1200150" lvl="2" indent="-285750">
              <a:buFont typeface="Wingdings" panose="05000000000000000000" pitchFamily="2" charset="2"/>
              <a:buChar char="Ø"/>
              <a:defRPr/>
            </a:pPr>
            <a:r>
              <a:rPr lang="en-US" altLang="zh-CN" sz="2000" dirty="0" smtClean="0">
                <a:latin typeface="Times New Roman" panose="02020603050405020304" pitchFamily="18" charset="0"/>
                <a:cs typeface="Times New Roman" panose="02020603050405020304" pitchFamily="18" charset="0"/>
              </a:rPr>
              <a:t>Reducing </a:t>
            </a:r>
            <a:r>
              <a:rPr lang="en-US" altLang="zh-CN" sz="2000" dirty="0">
                <a:latin typeface="Times New Roman" panose="02020603050405020304" pitchFamily="18" charset="0"/>
                <a:cs typeface="Times New Roman" panose="02020603050405020304" pitchFamily="18" charset="0"/>
              </a:rPr>
              <a:t>latency</a:t>
            </a:r>
          </a:p>
          <a:p>
            <a:pPr marL="1200150" lvl="2" indent="-285750">
              <a:buFont typeface="Wingdings" panose="05000000000000000000" pitchFamily="2" charset="2"/>
              <a:buChar char="Ø"/>
              <a:defRPr/>
            </a:pPr>
            <a:r>
              <a:rPr lang="en-US" altLang="zh-CN" sz="2000" dirty="0">
                <a:latin typeface="Times New Roman" panose="02020603050405020304" pitchFamily="18" charset="0"/>
                <a:cs typeface="Times New Roman" panose="02020603050405020304" pitchFamily="18" charset="0"/>
              </a:rPr>
              <a:t>Works offline</a:t>
            </a:r>
          </a:p>
          <a:p>
            <a:pPr marL="1200150" lvl="2" indent="-285750">
              <a:buFont typeface="Wingdings" panose="05000000000000000000" pitchFamily="2" charset="2"/>
              <a:buChar char="Ø"/>
              <a:defRPr/>
            </a:pPr>
            <a:r>
              <a:rPr lang="en-US" altLang="zh-CN" sz="2000" dirty="0">
                <a:latin typeface="Times New Roman" panose="02020603050405020304" pitchFamily="18" charset="0"/>
                <a:cs typeface="Times New Roman" panose="02020603050405020304" pitchFamily="18" charset="0"/>
              </a:rPr>
              <a:t>Privacy advantages</a:t>
            </a:r>
          </a:p>
          <a:p>
            <a:pPr marL="1200150" lvl="2" indent="-285750">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742950" lvl="1" indent="-285750">
              <a:buFontTx/>
              <a:buChar char="-"/>
            </a:pP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4705" y="5158483"/>
            <a:ext cx="10849303"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Source: </a:t>
            </a:r>
            <a:r>
              <a:rPr lang="en-US" sz="1400" dirty="0" smtClean="0"/>
              <a:t>D</a:t>
            </a:r>
            <a:r>
              <a:rPr lang="en-US" sz="1400" dirty="0"/>
              <a:t>. </a:t>
            </a:r>
            <a:r>
              <a:rPr lang="en-US" sz="1400" dirty="0" err="1"/>
              <a:t>Reinsel</a:t>
            </a:r>
            <a:r>
              <a:rPr lang="en-US" sz="1400" dirty="0"/>
              <a:t>, J. </a:t>
            </a:r>
            <a:r>
              <a:rPr lang="en-US" sz="1400" dirty="0" err="1"/>
              <a:t>Gantz</a:t>
            </a:r>
            <a:r>
              <a:rPr lang="en-US" sz="1400" dirty="0"/>
              <a:t>, and J. </a:t>
            </a:r>
            <a:r>
              <a:rPr lang="en-US" sz="1400" dirty="0" err="1"/>
              <a:t>Rydning</a:t>
            </a:r>
            <a:r>
              <a:rPr lang="en-US" sz="1400" dirty="0"/>
              <a:t>, “The digitization of the world from edge to core,” IDC White Paper, 2018. </a:t>
            </a:r>
          </a:p>
        </p:txBody>
      </p:sp>
      <p:pic>
        <p:nvPicPr>
          <p:cNvPr id="8" name="图片 6">
            <a:extLst>
              <a:ext uri="{FF2B5EF4-FFF2-40B4-BE49-F238E27FC236}">
                <a16:creationId xmlns:a16="http://schemas.microsoft.com/office/drawing/2014/main" id="{17431789-22E6-8744-9A23-8E4CADA62CF8}"/>
              </a:ext>
            </a:extLst>
          </p:cNvPr>
          <p:cNvPicPr>
            <a:picLocks noChangeAspect="1"/>
          </p:cNvPicPr>
          <p:nvPr/>
        </p:nvPicPr>
        <p:blipFill>
          <a:blip r:embed="rId3"/>
          <a:stretch>
            <a:fillRect/>
          </a:stretch>
        </p:blipFill>
        <p:spPr>
          <a:xfrm>
            <a:off x="6650565" y="1756246"/>
            <a:ext cx="3447432" cy="3311349"/>
          </a:xfrm>
          <a:prstGeom prst="rect">
            <a:avLst/>
          </a:prstGeom>
        </p:spPr>
      </p:pic>
      <p:sp>
        <p:nvSpPr>
          <p:cNvPr id="9" name="矩形 11">
            <a:extLst>
              <a:ext uri="{FF2B5EF4-FFF2-40B4-BE49-F238E27FC236}">
                <a16:creationId xmlns:a16="http://schemas.microsoft.com/office/drawing/2014/main" id="{157208BB-E9BE-7641-B5CE-DB46E5384B6A}"/>
              </a:ext>
            </a:extLst>
          </p:cNvPr>
          <p:cNvSpPr/>
          <p:nvPr/>
        </p:nvSpPr>
        <p:spPr>
          <a:xfrm>
            <a:off x="3850508" y="3805183"/>
            <a:ext cx="2556149" cy="1187429"/>
          </a:xfrm>
          <a:prstGeom prst="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solidFill>
                  <a:srgbClr val="FF0000"/>
                </a:solidFill>
              </a:rPr>
              <a:t>What about analytics?</a:t>
            </a:r>
          </a:p>
          <a:p>
            <a:pPr algn="ctr"/>
            <a:endParaRPr kumimoji="1" lang="en-US" altLang="zh-CN" sz="2000" dirty="0">
              <a:solidFill>
                <a:srgbClr val="FF0000"/>
              </a:solidFill>
            </a:endParaRPr>
          </a:p>
          <a:p>
            <a:pPr algn="ctr"/>
            <a:r>
              <a:rPr kumimoji="1" lang="en-US" altLang="zh-CN" sz="2000" dirty="0">
                <a:solidFill>
                  <a:srgbClr val="FF0000"/>
                </a:solidFill>
              </a:rPr>
              <a:t>What about learning?</a:t>
            </a:r>
            <a:endParaRPr kumimoji="1" lang="zh-CN" altLang="en-US" sz="2000" dirty="0">
              <a:solidFill>
                <a:srgbClr val="FF0000"/>
              </a:solidFill>
            </a:endParaRPr>
          </a:p>
        </p:txBody>
      </p:sp>
      <p:sp>
        <p:nvSpPr>
          <p:cNvPr id="10" name="矩形 8">
            <a:extLst>
              <a:ext uri="{FF2B5EF4-FFF2-40B4-BE49-F238E27FC236}">
                <a16:creationId xmlns:a16="http://schemas.microsoft.com/office/drawing/2014/main" id="{3F0F0071-BABA-0248-A456-0DA6CC7E60D2}"/>
              </a:ext>
            </a:extLst>
          </p:cNvPr>
          <p:cNvSpPr/>
          <p:nvPr/>
        </p:nvSpPr>
        <p:spPr>
          <a:xfrm>
            <a:off x="6619593" y="1737379"/>
            <a:ext cx="337855" cy="705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1" name="矩形 9">
            <a:extLst>
              <a:ext uri="{FF2B5EF4-FFF2-40B4-BE49-F238E27FC236}">
                <a16:creationId xmlns:a16="http://schemas.microsoft.com/office/drawing/2014/main" id="{E6D2045C-7E30-7D43-9069-6A41B2EC4496}"/>
              </a:ext>
            </a:extLst>
          </p:cNvPr>
          <p:cNvSpPr/>
          <p:nvPr/>
        </p:nvSpPr>
        <p:spPr>
          <a:xfrm>
            <a:off x="6619593" y="4651309"/>
            <a:ext cx="627049" cy="455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824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posal_ppt_draft" id="{34678B2F-C61F-4ED6-A105-E8FF66832DBF}" vid="{A6F906CC-3F8C-46BB-A056-643A574A07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28217</TotalTime>
  <Words>3220</Words>
  <Application>Microsoft Office PowerPoint</Application>
  <PresentationFormat>Custom</PresentationFormat>
  <Paragraphs>548</Paragraphs>
  <Slides>53</Slides>
  <Notes>51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Gill Sans MT</vt:lpstr>
      <vt:lpstr>Calibri</vt:lpstr>
      <vt:lpstr>Cambria Math</vt:lpstr>
      <vt:lpstr>等线</vt:lpstr>
      <vt:lpstr>Arial</vt:lpstr>
      <vt:lpstr>Estrangelo Edessa</vt:lpstr>
      <vt:lpstr>宋体</vt:lpstr>
      <vt:lpstr>Malgun Gothic</vt:lpstr>
      <vt:lpstr>Microsoft YaHei UI</vt:lpstr>
      <vt:lpstr>Times New Roman</vt:lpstr>
      <vt:lpstr>Malgun Gothic</vt:lpstr>
      <vt:lpstr>Wingdings</vt:lpstr>
      <vt:lpstr>Office Theme</vt:lpstr>
      <vt:lpstr>Machine Learning for Multi-access Edge Computing and Autonomous Driving</vt:lpstr>
      <vt:lpstr>Outline</vt:lpstr>
      <vt:lpstr>What is Machine Learning?</vt:lpstr>
      <vt:lpstr>What is Machine Learning?</vt:lpstr>
      <vt:lpstr>What is Machine Learning?</vt:lpstr>
      <vt:lpstr>What is Machine Learning?</vt:lpstr>
      <vt:lpstr>What is Machine Learning?</vt:lpstr>
      <vt:lpstr>Intro. to Machine Learning</vt:lpstr>
      <vt:lpstr>Intro. to Machine Learning</vt:lpstr>
      <vt:lpstr>Outline</vt:lpstr>
      <vt:lpstr>Multi-access Edge Computing</vt:lpstr>
      <vt:lpstr>Multi-access Edge Computing</vt:lpstr>
      <vt:lpstr>Outline</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Edge Resource Prediction in Vehicular Networks</vt:lpstr>
      <vt:lpstr>Outline</vt:lpstr>
      <vt:lpstr>Low-Latency HD Map Updating Mechanism</vt:lpstr>
      <vt:lpstr>Low-Latency HD Map Updating Mechanism</vt:lpstr>
      <vt:lpstr>FA Based HD Map Updating Mechanism</vt:lpstr>
      <vt:lpstr>Low-Latency HD Map Updating Mechanism</vt:lpstr>
      <vt:lpstr>Low-Latency HD Map Updating Mechanism</vt:lpstr>
      <vt:lpstr>Low-Latency HD Map Updating Mechanism</vt:lpstr>
      <vt:lpstr>Low-Latency HD Map Updating Mechanism</vt:lpstr>
      <vt:lpstr>Low-Latency HD Map Updating Mechanism</vt:lpstr>
      <vt:lpstr>Low-Latency HD Map Updating Mechanism</vt:lpstr>
      <vt:lpstr>Low-Latency HD Map Updating Mechanism</vt:lpstr>
      <vt:lpstr>Low-Latency HD Map Updating Mechanism</vt:lpstr>
      <vt:lpstr>Low-Latency HD Map Updating Mechanism</vt:lpstr>
      <vt:lpstr>Low-Latency HD Map Updating Mechanism</vt:lpstr>
      <vt:lpstr>Outline</vt:lpstr>
      <vt:lpstr>Mechanism Design for MEC Assisted FL</vt:lpstr>
      <vt:lpstr>Mechanism Design for MEC Assisted FL</vt:lpstr>
      <vt:lpstr>Mechanism Design for MEC Assisted FL</vt:lpstr>
      <vt:lpstr>Mechanism Design for MEC Assisted FL</vt:lpstr>
      <vt:lpstr>Mechanism Design for MEC Assisted FL</vt:lpstr>
      <vt:lpstr>Mechanism Design for MEC Assisted FL</vt:lpstr>
      <vt:lpstr>Mechanism Design for MEC Assisted FL</vt:lpstr>
      <vt:lpstr>Conclusion</vt:lpstr>
      <vt:lpstr>Future Work</vt:lpstr>
      <vt:lpstr>Publications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University Marketing and Creative Services</dc:creator>
  <cp:lastModifiedBy>Dawei Chen</cp:lastModifiedBy>
  <cp:revision>483</cp:revision>
  <dcterms:created xsi:type="dcterms:W3CDTF">2019-05-12T19:25:03Z</dcterms:created>
  <dcterms:modified xsi:type="dcterms:W3CDTF">2021-11-15T20:15:40Z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2019-04-23T00:00:00Z</vt:filetime>
  </property>
  <property fmtid="{D5CDD505-2E9C-101B-9397-08002B2CF9AE}" pid="3" name="Creator">
    <vt:lpwstr>Microsoft® PowerPoint® Office 365용 </vt:lpwstr>
  </property>
  <property fmtid="{D5CDD505-2E9C-101B-9397-08002B2CF9AE}" pid="4" name="LastSaved">
    <vt:filetime>2019-05-12T00:00:00Z</vt:filetime>
  </property>
</Properties>
</file>