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9" r:id="rId3"/>
    <p:sldId id="257" r:id="rId4"/>
    <p:sldId id="258" r:id="rId5"/>
    <p:sldId id="314" r:id="rId6"/>
    <p:sldId id="315" r:id="rId7"/>
    <p:sldId id="336" r:id="rId8"/>
    <p:sldId id="328" r:id="rId9"/>
    <p:sldId id="269" r:id="rId10"/>
    <p:sldId id="327" r:id="rId11"/>
    <p:sldId id="275" r:id="rId12"/>
    <p:sldId id="276" r:id="rId13"/>
    <p:sldId id="283" r:id="rId14"/>
    <p:sldId id="317" r:id="rId15"/>
    <p:sldId id="320" r:id="rId16"/>
    <p:sldId id="318" r:id="rId17"/>
    <p:sldId id="321" r:id="rId18"/>
    <p:sldId id="268" r:id="rId19"/>
    <p:sldId id="280" r:id="rId20"/>
    <p:sldId id="330" r:id="rId21"/>
    <p:sldId id="270" r:id="rId22"/>
    <p:sldId id="295" r:id="rId23"/>
    <p:sldId id="337" r:id="rId24"/>
    <p:sldId id="296" r:id="rId25"/>
    <p:sldId id="322" r:id="rId26"/>
    <p:sldId id="297" r:id="rId27"/>
    <p:sldId id="323" r:id="rId28"/>
    <p:sldId id="299" r:id="rId29"/>
    <p:sldId id="324" r:id="rId30"/>
    <p:sldId id="331" r:id="rId31"/>
    <p:sldId id="281" r:id="rId32"/>
    <p:sldId id="289" r:id="rId33"/>
    <p:sldId id="290" r:id="rId34"/>
    <p:sldId id="307" r:id="rId35"/>
    <p:sldId id="291" r:id="rId36"/>
    <p:sldId id="292" r:id="rId37"/>
    <p:sldId id="293" r:id="rId38"/>
    <p:sldId id="294" r:id="rId39"/>
    <p:sldId id="332" r:id="rId40"/>
    <p:sldId id="271" r:id="rId41"/>
    <p:sldId id="301" r:id="rId42"/>
    <p:sldId id="302" r:id="rId43"/>
    <p:sldId id="303" r:id="rId44"/>
    <p:sldId id="310" r:id="rId45"/>
    <p:sldId id="309" r:id="rId46"/>
    <p:sldId id="333" r:id="rId47"/>
    <p:sldId id="304" r:id="rId48"/>
    <p:sldId id="334" r:id="rId49"/>
    <p:sldId id="335" r:id="rId50"/>
    <p:sldId id="339" r:id="rId51"/>
    <p:sldId id="340" r:id="rId52"/>
    <p:sldId id="343" r:id="rId53"/>
    <p:sldId id="342" r:id="rId54"/>
    <p:sldId id="326" r:id="rId55"/>
    <p:sldId id="344" r:id="rId56"/>
    <p:sldId id="262" r:id="rId57"/>
    <p:sldId id="266" r:id="rId5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549"/>
    <a:srgbClr val="6C1A00"/>
    <a:srgbClr val="C79E37"/>
    <a:srgbClr val="202E54"/>
    <a:srgbClr val="1D3A00"/>
    <a:srgbClr val="007033"/>
    <a:srgbClr val="5EEC3C"/>
    <a:srgbClr val="990099"/>
    <a:srgbClr val="CC0099"/>
    <a:srgbClr val="FE9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0E55FC-BFE2-4D77-BFA7-69A20BE0B704}" v="6861" dt="2019-11-09T19:03:57.6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>
        <p:scale>
          <a:sx n="80" d="100"/>
          <a:sy n="80" d="100"/>
        </p:scale>
        <p:origin x="828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35AF1D-32B8-4FE1-98DA-32E0E99F2B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24717-BDCD-4448-9606-DB56B6E730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F0904-B706-4977-A724-F336132D058D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CBEEB9-FF50-4FCB-9295-AEFB2D4B80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3EB159-2200-43F7-AC6B-68668A2169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CB582-2371-458B-A876-A015D26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781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Need transition to next slides for matching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639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2571750"/>
            <a:ext cx="8246070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314" y="2113635"/>
            <a:ext cx="8231372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D54-34F2-452D-BD99-EC54B93D21CF}" type="datetime1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C872-5717-40CD-A8BA-64EE595948FB}" type="datetime1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9DA1-0924-4DFA-863D-F09C406E68DD}" type="datetime1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3351-34A8-4BFB-A7E6-F45F1121C4B3}" type="datetime1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512213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0A41-B68A-4C37-83F7-74E221B9AE2E}" type="datetime1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6413609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7405"/>
            <a:ext cx="6413609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DF86-C577-449A-8521-C929CE6BF208}" type="datetime1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B1BB-BDC0-4697-8490-07B024E6FB1A}" type="datetime1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E5E4-1830-4FAB-98D2-48EB2D13F88B}" type="datetime1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281175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1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27916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1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27916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5438-3150-4555-A8A5-7F92A92FE627}" type="datetime1">
              <a:rPr lang="en-US" smtClean="0"/>
              <a:t>11/9/2019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92CB-404C-466F-B69D-C5F6EC22F07A}" type="datetime1">
              <a:rPr lang="en-US" smtClean="0"/>
              <a:t>11/9/2019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1316-83E8-42F3-8572-DB2A8B848DCE}" type="datetime1">
              <a:rPr lang="en-US" smtClean="0"/>
              <a:t>11/9/2019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78DE-91E5-4CCE-B848-74D27E4B2FA6}" type="datetime1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D197A-9C7E-4DAA-ABE8-9F2E21D9AFCB}" type="datetime1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3.png"/><Relationship Id="rId4" Type="http://schemas.openxmlformats.org/officeDocument/2006/relationships/image" Target="../media/image9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6608D5C-A01C-4E88-BDE8-39C8A7B87DAF}"/>
              </a:ext>
            </a:extLst>
          </p:cNvPr>
          <p:cNvSpPr txBox="1">
            <a:spLocks/>
          </p:cNvSpPr>
          <p:nvPr/>
        </p:nvSpPr>
        <p:spPr>
          <a:xfrm>
            <a:off x="-9149" y="433880"/>
            <a:ext cx="7635250" cy="1374345"/>
          </a:xfrm>
          <a:prstGeom prst="rect">
            <a:avLst/>
          </a:prstGeom>
          <a:solidFill>
            <a:schemeClr val="bg1">
              <a:alpha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0070C0"/>
                </a:solidFill>
              </a:rPr>
              <a:t>Game Theoretic and Machine Learning Techniques for Efficient Resource Allocation in 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Next Generation Wireless Networks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2266340"/>
            <a:ext cx="8246070" cy="1679756"/>
          </a:xfrm>
        </p:spPr>
        <p:txBody>
          <a:bodyPr>
            <a:normAutofit/>
          </a:bodyPr>
          <a:lstStyle/>
          <a:p>
            <a:br>
              <a:rPr lang="en-US" sz="2000" dirty="0"/>
            </a:br>
            <a:r>
              <a:rPr lang="en-US" sz="1600" dirty="0"/>
              <a:t>Neetu Raveendran</a:t>
            </a:r>
            <a:br>
              <a:rPr lang="en-US" sz="1600" dirty="0"/>
            </a:br>
            <a:r>
              <a:rPr lang="en-US" sz="1600" dirty="0"/>
              <a:t>Advisor: Dr. Zhu Han</a:t>
            </a:r>
            <a:br>
              <a:rPr lang="en-US" sz="2000" dirty="0"/>
            </a:br>
            <a:br>
              <a:rPr lang="en-US" sz="2000" dirty="0"/>
            </a:br>
            <a:r>
              <a:rPr lang="en-US" sz="1200" dirty="0"/>
              <a:t>Ph.D. Defense</a:t>
            </a:r>
            <a:br>
              <a:rPr lang="en-US" sz="2000" dirty="0"/>
            </a:br>
            <a:r>
              <a:rPr lang="en-US" sz="1200" dirty="0"/>
              <a:t>December 2019</a:t>
            </a:r>
            <a:endParaRPr lang="en-US" sz="2000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E091D13-351B-462F-B392-D9027813BD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-7030" r="12500"/>
          <a:stretch/>
        </p:blipFill>
        <p:spPr>
          <a:xfrm>
            <a:off x="8084215" y="3793391"/>
            <a:ext cx="1059785" cy="1350110"/>
          </a:xfrm>
          <a:prstGeom prst="rect">
            <a:avLst/>
          </a:prstGeom>
        </p:spPr>
      </p:pic>
      <p:pic>
        <p:nvPicPr>
          <p:cNvPr id="1026" name="Picture 2" descr="Image result for uh logo&quot;">
            <a:extLst>
              <a:ext uri="{FF2B5EF4-FFF2-40B4-BE49-F238E27FC236}">
                <a16:creationId xmlns:a16="http://schemas.microsoft.com/office/drawing/2014/main" id="{0703E22F-E129-4613-8E81-AD35EC71E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2" t="19474" r="23325" b="20800"/>
          <a:stretch/>
        </p:blipFill>
        <p:spPr bwMode="auto">
          <a:xfrm>
            <a:off x="7997228" y="0"/>
            <a:ext cx="1146772" cy="116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System Model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BD084DE-5351-4414-A22C-5A16CA95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AF5C09-D693-4466-8074-20FB14B841CD}"/>
              </a:ext>
            </a:extLst>
          </p:cNvPr>
          <p:cNvSpPr txBox="1">
            <a:spLocks/>
          </p:cNvSpPr>
          <p:nvPr/>
        </p:nvSpPr>
        <p:spPr>
          <a:xfrm>
            <a:off x="448964" y="1197403"/>
            <a:ext cx="8246070" cy="38176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Spectrum band slices</a:t>
            </a:r>
            <a:r>
              <a:rPr lang="en-US" sz="1800" b="0" dirty="0"/>
              <a:t> need to be assigned to </a:t>
            </a:r>
            <a:r>
              <a:rPr lang="en-US" sz="1800" dirty="0"/>
              <a:t>users</a:t>
            </a:r>
            <a:r>
              <a:rPr lang="en-US" sz="1800" b="0" dirty="0"/>
              <a:t>, and they need to be assigned to </a:t>
            </a:r>
            <a:r>
              <a:rPr lang="en-US" sz="1800" dirty="0"/>
              <a:t>infrastructure slices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0" dirty="0"/>
              <a:t>Need a </a:t>
            </a:r>
            <a:r>
              <a:rPr lang="en-US" sz="1800" dirty="0">
                <a:solidFill>
                  <a:srgbClr val="FF0000"/>
                </a:solidFill>
              </a:rPr>
              <a:t>distributed algorithm</a:t>
            </a:r>
            <a:r>
              <a:rPr lang="en-US" sz="1800" b="0" dirty="0"/>
              <a:t> that considers the </a:t>
            </a:r>
            <a:r>
              <a:rPr lang="en-US" sz="1800" dirty="0"/>
              <a:t>localized preferences</a:t>
            </a:r>
            <a:r>
              <a:rPr lang="en-US" sz="1800" b="0" dirty="0"/>
              <a:t> of all three sets of entities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0" dirty="0"/>
              <a:t>Potential candidate: </a:t>
            </a:r>
            <a:r>
              <a:rPr lang="en-US" sz="1800" dirty="0">
                <a:solidFill>
                  <a:srgbClr val="FF0000"/>
                </a:solidFill>
              </a:rPr>
              <a:t>Matching theory</a:t>
            </a:r>
            <a:r>
              <a:rPr lang="en-US" sz="1800" b="0" dirty="0"/>
              <a:t>		</a:t>
            </a:r>
          </a:p>
          <a:p>
            <a:pPr lvl="1"/>
            <a:r>
              <a:rPr lang="en-US" sz="1800" b="0" dirty="0"/>
              <a:t>	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9278BA-2852-45BE-878E-0758A9AD4B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29" b="3719"/>
          <a:stretch/>
        </p:blipFill>
        <p:spPr>
          <a:xfrm>
            <a:off x="682596" y="1121052"/>
            <a:ext cx="7778805" cy="18324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312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400" dirty="0"/>
              <a:t>Two-sided Matching (</a:t>
            </a:r>
            <a:r>
              <a:rPr lang="en-US" sz="2000" dirty="0"/>
              <a:t>Gale-Shapley Algorithm</a:t>
            </a:r>
            <a:r>
              <a:rPr lang="en-US" sz="2400" dirty="0"/>
              <a:t>)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BD084DE-5351-4414-A22C-5A16CA95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33" name="Group 34">
            <a:extLst>
              <a:ext uri="{FF2B5EF4-FFF2-40B4-BE49-F238E27FC236}">
                <a16:creationId xmlns:a16="http://schemas.microsoft.com/office/drawing/2014/main" id="{C243286C-62E4-48CC-916A-F11B8F5C6A8D}"/>
              </a:ext>
            </a:extLst>
          </p:cNvPr>
          <p:cNvGrpSpPr>
            <a:grpSpLocks/>
          </p:cNvGrpSpPr>
          <p:nvPr/>
        </p:nvGrpSpPr>
        <p:grpSpPr bwMode="auto">
          <a:xfrm>
            <a:off x="907080" y="1227566"/>
            <a:ext cx="679038" cy="894004"/>
            <a:chOff x="890" y="1008"/>
            <a:chExt cx="817" cy="848"/>
          </a:xfrm>
        </p:grpSpPr>
        <p:pic>
          <p:nvPicPr>
            <p:cNvPr id="134" name="Picture 35" descr="j0233042">
              <a:extLst>
                <a:ext uri="{FF2B5EF4-FFF2-40B4-BE49-F238E27FC236}">
                  <a16:creationId xmlns:a16="http://schemas.microsoft.com/office/drawing/2014/main" id="{D4129A07-81D9-4D3A-8BB2-153B8CCFF1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008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" name="Text Box 36">
              <a:extLst>
                <a:ext uri="{FF2B5EF4-FFF2-40B4-BE49-F238E27FC236}">
                  <a16:creationId xmlns:a16="http://schemas.microsoft.com/office/drawing/2014/main" id="{8A678C1E-D07D-4D3B-B0D4-24CEF61C84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0" y="1535"/>
              <a:ext cx="817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600" dirty="0">
                  <a:latin typeface="+mn-lt"/>
                  <a:ea typeface="宋体" panose="02010600030101010101" pitchFamily="2" charset="-122"/>
                </a:rPr>
                <a:t>Adam</a:t>
              </a:r>
            </a:p>
          </p:txBody>
        </p:sp>
      </p:grpSp>
      <p:grpSp>
        <p:nvGrpSpPr>
          <p:cNvPr id="136" name="Group 37">
            <a:extLst>
              <a:ext uri="{FF2B5EF4-FFF2-40B4-BE49-F238E27FC236}">
                <a16:creationId xmlns:a16="http://schemas.microsoft.com/office/drawing/2014/main" id="{54A7513F-29A4-4E11-88F7-2865E21BE240}"/>
              </a:ext>
            </a:extLst>
          </p:cNvPr>
          <p:cNvGrpSpPr>
            <a:grpSpLocks/>
          </p:cNvGrpSpPr>
          <p:nvPr/>
        </p:nvGrpSpPr>
        <p:grpSpPr bwMode="auto">
          <a:xfrm>
            <a:off x="6719639" y="3073985"/>
            <a:ext cx="632608" cy="822960"/>
            <a:chOff x="3408" y="2496"/>
            <a:chExt cx="723" cy="850"/>
          </a:xfrm>
        </p:grpSpPr>
        <p:pic>
          <p:nvPicPr>
            <p:cNvPr id="137" name="Picture 38" descr="j0355921">
              <a:extLst>
                <a:ext uri="{FF2B5EF4-FFF2-40B4-BE49-F238E27FC236}">
                  <a16:creationId xmlns:a16="http://schemas.microsoft.com/office/drawing/2014/main" id="{A36B34D0-BD58-4ADF-AB20-4C44FE5A24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496"/>
              <a:ext cx="453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" name="Text Box 39">
              <a:extLst>
                <a:ext uri="{FF2B5EF4-FFF2-40B4-BE49-F238E27FC236}">
                  <a16:creationId xmlns:a16="http://schemas.microsoft.com/office/drawing/2014/main" id="{CCA55D43-8DDC-44FE-935C-24F6B3804C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120"/>
              <a:ext cx="723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600" dirty="0">
                  <a:latin typeface="+mn-lt"/>
                  <a:ea typeface="宋体" panose="02010600030101010101" pitchFamily="2" charset="-122"/>
                </a:rPr>
                <a:t>Heiki</a:t>
              </a:r>
              <a:endParaRPr lang="en-US" altLang="zh-CN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139" name="Group 40">
            <a:extLst>
              <a:ext uri="{FF2B5EF4-FFF2-40B4-BE49-F238E27FC236}">
                <a16:creationId xmlns:a16="http://schemas.microsoft.com/office/drawing/2014/main" id="{BC0B6524-ADB4-494E-9477-36A9BA636D22}"/>
              </a:ext>
            </a:extLst>
          </p:cNvPr>
          <p:cNvGrpSpPr>
            <a:grpSpLocks/>
          </p:cNvGrpSpPr>
          <p:nvPr/>
        </p:nvGrpSpPr>
        <p:grpSpPr bwMode="auto">
          <a:xfrm>
            <a:off x="907080" y="2135858"/>
            <a:ext cx="640080" cy="822960"/>
            <a:chOff x="1104" y="1776"/>
            <a:chExt cx="624" cy="741"/>
          </a:xfrm>
        </p:grpSpPr>
        <p:pic>
          <p:nvPicPr>
            <p:cNvPr id="140" name="Picture 41" descr="j0232650">
              <a:extLst>
                <a:ext uri="{FF2B5EF4-FFF2-40B4-BE49-F238E27FC236}">
                  <a16:creationId xmlns:a16="http://schemas.microsoft.com/office/drawing/2014/main" id="{0F0DC4B4-0CD0-4689-8B89-A0CF576F1A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776"/>
              <a:ext cx="359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" name="Text Box 42">
              <a:extLst>
                <a:ext uri="{FF2B5EF4-FFF2-40B4-BE49-F238E27FC236}">
                  <a16:creationId xmlns:a16="http://schemas.microsoft.com/office/drawing/2014/main" id="{8B551EBC-B817-48A8-BB10-DC360EF06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304"/>
              <a:ext cx="62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600" dirty="0">
                  <a:latin typeface="+mn-lt"/>
                  <a:ea typeface="宋体" panose="02010600030101010101" pitchFamily="2" charset="-122"/>
                </a:rPr>
                <a:t>Bob</a:t>
              </a:r>
              <a:endParaRPr lang="en-US" altLang="zh-CN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142" name="Group 43">
            <a:extLst>
              <a:ext uri="{FF2B5EF4-FFF2-40B4-BE49-F238E27FC236}">
                <a16:creationId xmlns:a16="http://schemas.microsoft.com/office/drawing/2014/main" id="{7FCDE90C-FA8F-4100-9B26-6C5B8DA4CF79}"/>
              </a:ext>
            </a:extLst>
          </p:cNvPr>
          <p:cNvGrpSpPr>
            <a:grpSpLocks/>
          </p:cNvGrpSpPr>
          <p:nvPr/>
        </p:nvGrpSpPr>
        <p:grpSpPr bwMode="auto">
          <a:xfrm>
            <a:off x="6719639" y="1227566"/>
            <a:ext cx="679039" cy="822960"/>
            <a:chOff x="3360" y="1008"/>
            <a:chExt cx="970" cy="836"/>
          </a:xfrm>
        </p:grpSpPr>
        <p:pic>
          <p:nvPicPr>
            <p:cNvPr id="143" name="Picture 44" descr="j0349093">
              <a:extLst>
                <a:ext uri="{FF2B5EF4-FFF2-40B4-BE49-F238E27FC236}">
                  <a16:creationId xmlns:a16="http://schemas.microsoft.com/office/drawing/2014/main" id="{8C8A2E7B-82E7-45C3-96EB-DA3311D928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008"/>
              <a:ext cx="73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" name="Text Box 45">
              <a:extLst>
                <a:ext uri="{FF2B5EF4-FFF2-40B4-BE49-F238E27FC236}">
                  <a16:creationId xmlns:a16="http://schemas.microsoft.com/office/drawing/2014/main" id="{AF8B9C8D-CC56-4E3A-8AAF-E5621F6900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584"/>
              <a:ext cx="92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600" dirty="0">
                  <a:latin typeface="+mn-lt"/>
                  <a:ea typeface="宋体" panose="02010600030101010101" pitchFamily="2" charset="-122"/>
                </a:rPr>
                <a:t>Fran</a:t>
              </a:r>
              <a:endParaRPr lang="en-US" altLang="zh-CN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145" name="Group 46">
            <a:extLst>
              <a:ext uri="{FF2B5EF4-FFF2-40B4-BE49-F238E27FC236}">
                <a16:creationId xmlns:a16="http://schemas.microsoft.com/office/drawing/2014/main" id="{66B8344D-F2E2-49EA-8371-1B76F7582E89}"/>
              </a:ext>
            </a:extLst>
          </p:cNvPr>
          <p:cNvGrpSpPr>
            <a:grpSpLocks/>
          </p:cNvGrpSpPr>
          <p:nvPr/>
        </p:nvGrpSpPr>
        <p:grpSpPr bwMode="auto">
          <a:xfrm>
            <a:off x="6719639" y="2169042"/>
            <a:ext cx="733489" cy="877497"/>
            <a:chOff x="3408" y="1824"/>
            <a:chExt cx="858" cy="781"/>
          </a:xfrm>
        </p:grpSpPr>
        <p:pic>
          <p:nvPicPr>
            <p:cNvPr id="146" name="Picture 47" descr="j0355917">
              <a:extLst>
                <a:ext uri="{FF2B5EF4-FFF2-40B4-BE49-F238E27FC236}">
                  <a16:creationId xmlns:a16="http://schemas.microsoft.com/office/drawing/2014/main" id="{58042A44-E132-4B51-82BA-9BBB3542E2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824"/>
              <a:ext cx="35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" name="Text Box 48">
              <a:extLst>
                <a:ext uri="{FF2B5EF4-FFF2-40B4-BE49-F238E27FC236}">
                  <a16:creationId xmlns:a16="http://schemas.microsoft.com/office/drawing/2014/main" id="{E2C701B7-0267-4FBA-A621-667F046155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2304"/>
              <a:ext cx="858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600" dirty="0" err="1">
                  <a:latin typeface="+mn-lt"/>
                  <a:ea typeface="宋体" panose="02010600030101010101" pitchFamily="2" charset="-122"/>
                </a:rPr>
                <a:t>Geeta</a:t>
              </a:r>
              <a:endParaRPr lang="en-US" altLang="zh-CN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148" name="Group 49">
            <a:extLst>
              <a:ext uri="{FF2B5EF4-FFF2-40B4-BE49-F238E27FC236}">
                <a16:creationId xmlns:a16="http://schemas.microsoft.com/office/drawing/2014/main" id="{1154CC94-0EF5-406C-AF53-B79CFCC7D0C7}"/>
              </a:ext>
            </a:extLst>
          </p:cNvPr>
          <p:cNvGrpSpPr>
            <a:grpSpLocks/>
          </p:cNvGrpSpPr>
          <p:nvPr/>
        </p:nvGrpSpPr>
        <p:grpSpPr bwMode="auto">
          <a:xfrm>
            <a:off x="907080" y="3102368"/>
            <a:ext cx="632608" cy="822960"/>
            <a:chOff x="1056" y="2544"/>
            <a:chExt cx="624" cy="808"/>
          </a:xfrm>
        </p:grpSpPr>
        <p:pic>
          <p:nvPicPr>
            <p:cNvPr id="149" name="Picture 50" descr="j0232429">
              <a:extLst>
                <a:ext uri="{FF2B5EF4-FFF2-40B4-BE49-F238E27FC236}">
                  <a16:creationId xmlns:a16="http://schemas.microsoft.com/office/drawing/2014/main" id="{B89A5103-319B-4277-81C6-A329ADFD91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544"/>
              <a:ext cx="482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" name="Text Box 51">
              <a:extLst>
                <a:ext uri="{FF2B5EF4-FFF2-40B4-BE49-F238E27FC236}">
                  <a16:creationId xmlns:a16="http://schemas.microsoft.com/office/drawing/2014/main" id="{3A45A841-F8B6-406E-9BB4-97E2B837C0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119"/>
              <a:ext cx="6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600" dirty="0">
                  <a:latin typeface="+mn-lt"/>
                  <a:ea typeface="宋体" panose="02010600030101010101" pitchFamily="2" charset="-122"/>
                </a:rPr>
                <a:t>Carl</a:t>
              </a:r>
              <a:endParaRPr lang="en-US" altLang="zh-CN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151" name="Group 52">
            <a:extLst>
              <a:ext uri="{FF2B5EF4-FFF2-40B4-BE49-F238E27FC236}">
                <a16:creationId xmlns:a16="http://schemas.microsoft.com/office/drawing/2014/main" id="{6BEB31D1-C5B4-4412-B67C-0462C6E23DA4}"/>
              </a:ext>
            </a:extLst>
          </p:cNvPr>
          <p:cNvGrpSpPr>
            <a:grpSpLocks/>
          </p:cNvGrpSpPr>
          <p:nvPr/>
        </p:nvGrpSpPr>
        <p:grpSpPr bwMode="auto">
          <a:xfrm>
            <a:off x="6719639" y="4039365"/>
            <a:ext cx="472434" cy="822960"/>
            <a:chOff x="3408" y="3312"/>
            <a:chExt cx="489" cy="874"/>
          </a:xfrm>
        </p:grpSpPr>
        <p:pic>
          <p:nvPicPr>
            <p:cNvPr id="152" name="Picture 53" descr="j0357969">
              <a:extLst>
                <a:ext uri="{FF2B5EF4-FFF2-40B4-BE49-F238E27FC236}">
                  <a16:creationId xmlns:a16="http://schemas.microsoft.com/office/drawing/2014/main" id="{692EF261-59C3-4865-8C98-DFF36992AC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312"/>
              <a:ext cx="489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" name="Rectangle 54">
              <a:extLst>
                <a:ext uri="{FF2B5EF4-FFF2-40B4-BE49-F238E27FC236}">
                  <a16:creationId xmlns:a16="http://schemas.microsoft.com/office/drawing/2014/main" id="{19BB2D0C-A0BD-4F83-A60B-A50D5682B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2" y="3929"/>
              <a:ext cx="365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600" dirty="0">
                  <a:latin typeface="+mn-lt"/>
                  <a:ea typeface="宋体" panose="02010600030101010101" pitchFamily="2" charset="-122"/>
                </a:rPr>
                <a:t>Irina</a:t>
              </a:r>
              <a:endParaRPr lang="en-US" altLang="zh-CN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154" name="Group 55">
            <a:extLst>
              <a:ext uri="{FF2B5EF4-FFF2-40B4-BE49-F238E27FC236}">
                <a16:creationId xmlns:a16="http://schemas.microsoft.com/office/drawing/2014/main" id="{B25D5830-A679-4ADD-820F-C192BE0D06C0}"/>
              </a:ext>
            </a:extLst>
          </p:cNvPr>
          <p:cNvGrpSpPr>
            <a:grpSpLocks/>
          </p:cNvGrpSpPr>
          <p:nvPr/>
        </p:nvGrpSpPr>
        <p:grpSpPr bwMode="auto">
          <a:xfrm>
            <a:off x="907080" y="4033801"/>
            <a:ext cx="731520" cy="886039"/>
            <a:chOff x="1056" y="3360"/>
            <a:chExt cx="672" cy="789"/>
          </a:xfrm>
        </p:grpSpPr>
        <p:pic>
          <p:nvPicPr>
            <p:cNvPr id="155" name="Picture 56" descr="j0232148">
              <a:extLst>
                <a:ext uri="{FF2B5EF4-FFF2-40B4-BE49-F238E27FC236}">
                  <a16:creationId xmlns:a16="http://schemas.microsoft.com/office/drawing/2014/main" id="{869D7BF3-B05F-4A05-8AC4-A1A51165DE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360"/>
              <a:ext cx="464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6" name="Text Box 57">
              <a:extLst>
                <a:ext uri="{FF2B5EF4-FFF2-40B4-BE49-F238E27FC236}">
                  <a16:creationId xmlns:a16="http://schemas.microsoft.com/office/drawing/2014/main" id="{3DD68572-50EE-4474-96CB-80DCB9E31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936"/>
              <a:ext cx="67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600" dirty="0">
                  <a:latin typeface="+mn-lt"/>
                  <a:ea typeface="宋体" panose="02010600030101010101" pitchFamily="2" charset="-122"/>
                </a:rPr>
                <a:t>David</a:t>
              </a:r>
              <a:endParaRPr lang="en-US" altLang="zh-CN" dirty="0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157" name="Text Box 58">
            <a:extLst>
              <a:ext uri="{FF2B5EF4-FFF2-40B4-BE49-F238E27FC236}">
                <a16:creationId xmlns:a16="http://schemas.microsoft.com/office/drawing/2014/main" id="{501EDAEA-D95C-4C15-8316-B49385B6E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117" y="1411754"/>
            <a:ext cx="38217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dirty="0" err="1">
                <a:latin typeface="+mn-lt"/>
                <a:ea typeface="宋体" panose="02010600030101010101" pitchFamily="2" charset="-122"/>
              </a:rPr>
              <a:t>Geeta</a:t>
            </a:r>
            <a:r>
              <a:rPr lang="en-US" altLang="zh-CN" sz="1600" dirty="0">
                <a:latin typeface="+mn-lt"/>
                <a:ea typeface="宋体" panose="02010600030101010101" pitchFamily="2" charset="-122"/>
              </a:rPr>
              <a:t>, </a:t>
            </a:r>
            <a:r>
              <a:rPr lang="en-US" altLang="zh-CN" sz="1600" dirty="0" err="1">
                <a:latin typeface="+mn-lt"/>
                <a:ea typeface="宋体" panose="02010600030101010101" pitchFamily="2" charset="-122"/>
              </a:rPr>
              <a:t>Heiki</a:t>
            </a:r>
            <a:r>
              <a:rPr lang="en-US" altLang="zh-CN" sz="1600" dirty="0">
                <a:latin typeface="+mn-lt"/>
                <a:ea typeface="宋体" panose="02010600030101010101" pitchFamily="2" charset="-122"/>
              </a:rPr>
              <a:t>, Irina, Fran</a:t>
            </a:r>
            <a:endParaRPr lang="en-US" altLang="zh-CN" sz="18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58" name="Rectangle 59">
            <a:extLst>
              <a:ext uri="{FF2B5EF4-FFF2-40B4-BE49-F238E27FC236}">
                <a16:creationId xmlns:a16="http://schemas.microsoft.com/office/drawing/2014/main" id="{1D361D1C-3EEE-456F-AC1B-D9CCE3FBD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6117" y="2325825"/>
            <a:ext cx="43898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dirty="0">
                <a:latin typeface="+mn-lt"/>
                <a:ea typeface="宋体" panose="02010600030101010101" pitchFamily="2" charset="-122"/>
              </a:rPr>
              <a:t>Irina, Fran, </a:t>
            </a:r>
            <a:r>
              <a:rPr lang="en-US" altLang="zh-CN" sz="1600" dirty="0" err="1">
                <a:latin typeface="+mn-lt"/>
                <a:ea typeface="宋体" panose="02010600030101010101" pitchFamily="2" charset="-122"/>
              </a:rPr>
              <a:t>Heiki</a:t>
            </a:r>
            <a:r>
              <a:rPr lang="en-US" altLang="zh-CN" sz="1600" dirty="0">
                <a:latin typeface="+mn-lt"/>
                <a:ea typeface="宋体" panose="02010600030101010101" pitchFamily="2" charset="-122"/>
              </a:rPr>
              <a:t>, </a:t>
            </a:r>
            <a:r>
              <a:rPr lang="en-US" altLang="zh-CN" sz="1600" dirty="0" err="1">
                <a:latin typeface="+mn-lt"/>
                <a:ea typeface="宋体" panose="02010600030101010101" pitchFamily="2" charset="-122"/>
              </a:rPr>
              <a:t>Geeta</a:t>
            </a:r>
            <a:endParaRPr lang="en-US" altLang="zh-CN" sz="18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59" name="Rectangle 60">
            <a:extLst>
              <a:ext uri="{FF2B5EF4-FFF2-40B4-BE49-F238E27FC236}">
                <a16:creationId xmlns:a16="http://schemas.microsoft.com/office/drawing/2014/main" id="{EDA61F03-0807-4F2E-9436-EF4C325CD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6117" y="3291950"/>
            <a:ext cx="43898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dirty="0" err="1">
                <a:latin typeface="+mn-lt"/>
                <a:ea typeface="宋体" panose="02010600030101010101" pitchFamily="2" charset="-122"/>
              </a:rPr>
              <a:t>Geeta</a:t>
            </a:r>
            <a:r>
              <a:rPr lang="en-US" altLang="zh-CN" sz="1600" dirty="0">
                <a:latin typeface="+mn-lt"/>
                <a:ea typeface="宋体" panose="02010600030101010101" pitchFamily="2" charset="-122"/>
              </a:rPr>
              <a:t>, Fran, </a:t>
            </a:r>
            <a:r>
              <a:rPr lang="en-US" altLang="zh-CN" sz="1600" dirty="0" err="1">
                <a:latin typeface="+mn-lt"/>
                <a:ea typeface="宋体" panose="02010600030101010101" pitchFamily="2" charset="-122"/>
              </a:rPr>
              <a:t>Heiki</a:t>
            </a:r>
            <a:r>
              <a:rPr lang="en-US" altLang="zh-CN" sz="1600" dirty="0">
                <a:latin typeface="+mn-lt"/>
                <a:ea typeface="宋体" panose="02010600030101010101" pitchFamily="2" charset="-122"/>
              </a:rPr>
              <a:t>, Irina</a:t>
            </a:r>
            <a:endParaRPr lang="en-US" altLang="zh-CN" sz="18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60" name="Rectangle 61">
            <a:extLst>
              <a:ext uri="{FF2B5EF4-FFF2-40B4-BE49-F238E27FC236}">
                <a16:creationId xmlns:a16="http://schemas.microsoft.com/office/drawing/2014/main" id="{5579758E-6007-4A46-B28B-0A7FA7B02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6117" y="4258075"/>
            <a:ext cx="43898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dirty="0">
                <a:latin typeface="+mn-lt"/>
                <a:ea typeface="宋体" panose="02010600030101010101" pitchFamily="2" charset="-122"/>
              </a:rPr>
              <a:t>Irina, </a:t>
            </a:r>
            <a:r>
              <a:rPr lang="en-US" altLang="zh-CN" sz="1600" dirty="0" err="1">
                <a:latin typeface="+mn-lt"/>
                <a:ea typeface="宋体" panose="02010600030101010101" pitchFamily="2" charset="-122"/>
              </a:rPr>
              <a:t>Heiki</a:t>
            </a:r>
            <a:r>
              <a:rPr lang="en-US" altLang="zh-CN" sz="1600" dirty="0">
                <a:latin typeface="+mn-lt"/>
                <a:ea typeface="宋体" panose="02010600030101010101" pitchFamily="2" charset="-122"/>
              </a:rPr>
              <a:t>, </a:t>
            </a:r>
            <a:r>
              <a:rPr lang="en-US" altLang="zh-CN" sz="1600" dirty="0" err="1">
                <a:latin typeface="+mn-lt"/>
                <a:ea typeface="宋体" panose="02010600030101010101" pitchFamily="2" charset="-122"/>
              </a:rPr>
              <a:t>Geeta</a:t>
            </a:r>
            <a:r>
              <a:rPr lang="en-US" altLang="zh-CN" sz="1600" dirty="0">
                <a:latin typeface="+mn-lt"/>
                <a:ea typeface="宋体" panose="02010600030101010101" pitchFamily="2" charset="-122"/>
              </a:rPr>
              <a:t>, Fran</a:t>
            </a:r>
            <a:endParaRPr lang="en-US" altLang="zh-CN" sz="18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61" name="Rectangle 62">
            <a:extLst>
              <a:ext uri="{FF2B5EF4-FFF2-40B4-BE49-F238E27FC236}">
                <a16:creationId xmlns:a16="http://schemas.microsoft.com/office/drawing/2014/main" id="{E0DCFAE1-4530-4A0C-A97A-380A741A9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6971" y="2325825"/>
            <a:ext cx="14792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dirty="0">
                <a:latin typeface="+mn-lt"/>
                <a:ea typeface="宋体" panose="02010600030101010101" pitchFamily="2" charset="-122"/>
              </a:rPr>
              <a:t>Carl &gt;  Adam</a:t>
            </a:r>
            <a:endParaRPr lang="en-US" altLang="zh-CN" sz="18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62" name="Rectangle 63">
            <a:extLst>
              <a:ext uri="{FF2B5EF4-FFF2-40B4-BE49-F238E27FC236}">
                <a16:creationId xmlns:a16="http://schemas.microsoft.com/office/drawing/2014/main" id="{F3974B8B-6E2E-48CC-8CDB-B33C38685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0668" y="4231215"/>
            <a:ext cx="14792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dirty="0">
                <a:latin typeface="+mn-lt"/>
                <a:ea typeface="宋体" panose="02010600030101010101" pitchFamily="2" charset="-122"/>
              </a:rPr>
              <a:t>David &gt;  Bob</a:t>
            </a:r>
            <a:endParaRPr lang="en-US" altLang="zh-CN" sz="18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63" name="Text Box 64">
            <a:extLst>
              <a:ext uri="{FF2B5EF4-FFF2-40B4-BE49-F238E27FC236}">
                <a16:creationId xmlns:a16="http://schemas.microsoft.com/office/drawing/2014/main" id="{1FC27722-849F-4E22-A712-CBFF82838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8625" y="4637739"/>
            <a:ext cx="472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latin typeface="+mn-lt"/>
                <a:ea typeface="宋体" pitchFamily="2" charset="-122"/>
              </a:rPr>
              <a:t>We</a:t>
            </a:r>
            <a:r>
              <a:rPr lang="zh-CN" altLang="en-US" sz="2000" dirty="0">
                <a:latin typeface="+mn-lt"/>
                <a:ea typeface="宋体" pitchFamily="2" charset="-122"/>
              </a:rPr>
              <a:t> </a:t>
            </a:r>
            <a:r>
              <a:rPr lang="en-US" altLang="zh-CN" sz="2000" dirty="0">
                <a:latin typeface="+mn-lt"/>
                <a:ea typeface="宋体" pitchFamily="2" charset="-122"/>
              </a:rPr>
              <a:t>reach</a:t>
            </a:r>
            <a:r>
              <a:rPr lang="zh-CN" altLang="en-US" sz="2000" dirty="0">
                <a:latin typeface="+mn-lt"/>
                <a:ea typeface="宋体" pitchFamily="2" charset="-122"/>
              </a:rPr>
              <a:t> </a:t>
            </a:r>
            <a:r>
              <a:rPr lang="en-US" altLang="zh-CN" sz="2000" dirty="0">
                <a:latin typeface="+mn-lt"/>
                <a:ea typeface="宋体" pitchFamily="2" charset="-122"/>
              </a:rPr>
              <a:t>a</a:t>
            </a:r>
            <a:r>
              <a:rPr lang="zh-CN" altLang="en-US" sz="2000" dirty="0">
                <a:latin typeface="+mn-lt"/>
                <a:ea typeface="宋体" pitchFamily="2" charset="-122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宋体" pitchFamily="2" charset="-122"/>
              </a:rPr>
              <a:t>Stable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宋体" pitchFamily="2" charset="-122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宋体" pitchFamily="2" charset="-122"/>
              </a:rPr>
              <a:t>Marriage (SM)</a:t>
            </a:r>
          </a:p>
        </p:txBody>
      </p:sp>
    </p:spTree>
    <p:extLst>
      <p:ext uri="{BB962C8B-B14F-4D97-AF65-F5344CB8AC3E}">
        <p14:creationId xmlns:p14="http://schemas.microsoft.com/office/powerpoint/2010/main" val="283785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123 L 0.57796 0.1753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81" y="87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7284E-6 L 0.55 0.3663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1830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69136E-6 L 0.45 -0.12222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611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796 0.17531 L 0.0125 -0.0321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81" y="-1037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 -0.12222 L 0.5842 -0.18148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35802E-6 L 0.55834 0.34413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17" y="1719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43334 -3.7037E-7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 0.36636 L -0.00833 -1.7284E-6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1833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334 -3.7037E-7 L 0.55834 -3.7037E-7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7284E-6 L 0.56146 -0.16975 " pathEditMode="relative" rAng="0" ptsTypes="AA">
                                      <p:cBhvr>
                                        <p:cTn id="9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73" y="-8488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57" grpId="1"/>
      <p:bldP spid="157" grpId="2"/>
      <p:bldP spid="157" grpId="3"/>
      <p:bldP spid="158" grpId="0"/>
      <p:bldP spid="158" grpId="1"/>
      <p:bldP spid="158" grpId="2"/>
      <p:bldP spid="158" grpId="3"/>
      <p:bldP spid="159" grpId="0"/>
      <p:bldP spid="159" grpId="1"/>
      <p:bldP spid="160" grpId="0"/>
      <p:bldP spid="160" grpId="1"/>
      <p:bldP spid="161" grpId="0"/>
      <p:bldP spid="161" grpId="1"/>
      <p:bldP spid="162" grpId="0"/>
      <p:bldP spid="162" grpId="1"/>
      <p:bldP spid="1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Three-sided Stable Matching Game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BD084DE-5351-4414-A22C-5A16CA95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187514-2811-40A9-B96B-65547C04DA9C}"/>
              </a:ext>
            </a:extLst>
          </p:cNvPr>
          <p:cNvSpPr txBox="1">
            <a:spLocks/>
          </p:cNvSpPr>
          <p:nvPr/>
        </p:nvSpPr>
        <p:spPr>
          <a:xfrm>
            <a:off x="448966" y="1197405"/>
            <a:ext cx="8246070" cy="36909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Three-Dimensional Stable Marriage (3DSM) model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b="0" dirty="0"/>
              <a:t>Three types of matching agents: </a:t>
            </a:r>
            <a:r>
              <a:rPr lang="en-US" sz="1900" dirty="0"/>
              <a:t>men, women, and dogs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3DSM-CYC model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/>
              <a:t>Preference list:</a:t>
            </a:r>
            <a:r>
              <a:rPr lang="en-US" sz="1900" b="0" dirty="0"/>
              <a:t> Each agent arranges its </a:t>
            </a:r>
            <a:r>
              <a:rPr lang="en-US" sz="1900" dirty="0">
                <a:solidFill>
                  <a:srgbClr val="FF0000"/>
                </a:solidFill>
              </a:rPr>
              <a:t>preferences</a:t>
            </a:r>
            <a:r>
              <a:rPr lang="en-US" sz="1900" b="0" dirty="0"/>
              <a:t> of another type of agent cyclically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b="0" dirty="0"/>
              <a:t>Men rank only women in their order of preference, women’s lists contain only dogs, and dogs rank only men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b="0" dirty="0"/>
              <a:t>Three-sided matching between </a:t>
            </a:r>
            <a:r>
              <a:rPr lang="en-US" sz="1900" dirty="0">
                <a:solidFill>
                  <a:srgbClr val="FF0000"/>
                </a:solidFill>
              </a:rPr>
              <a:t>K spectrum band slices (</a:t>
            </a:r>
            <a:r>
              <a:rPr lang="en-US" sz="1900" i="1" dirty="0">
                <a:solidFill>
                  <a:srgbClr val="FF0000"/>
                </a:solidFill>
              </a:rPr>
              <a:t>S</a:t>
            </a:r>
            <a:r>
              <a:rPr lang="en-US" sz="1900" dirty="0">
                <a:solidFill>
                  <a:srgbClr val="FF0000"/>
                </a:solidFill>
              </a:rPr>
              <a:t>), N physical infrastructure slices (</a:t>
            </a:r>
            <a:r>
              <a:rPr lang="en-US" sz="1900" i="1" dirty="0">
                <a:solidFill>
                  <a:srgbClr val="FF0000"/>
                </a:solidFill>
              </a:rPr>
              <a:t>B</a:t>
            </a:r>
            <a:r>
              <a:rPr lang="en-US" sz="1900" dirty="0">
                <a:solidFill>
                  <a:srgbClr val="FF0000"/>
                </a:solidFill>
              </a:rPr>
              <a:t>), and M users (</a:t>
            </a:r>
            <a:r>
              <a:rPr lang="en-US" sz="1900" i="1" dirty="0">
                <a:solidFill>
                  <a:srgbClr val="FF0000"/>
                </a:solidFill>
              </a:rPr>
              <a:t>U</a:t>
            </a:r>
            <a:r>
              <a:rPr lang="en-US" sz="1900" dirty="0">
                <a:solidFill>
                  <a:srgbClr val="FF0000"/>
                </a:solidFill>
              </a:rPr>
              <a:t>)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Stability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b="0" dirty="0"/>
              <a:t>Matching with no </a:t>
            </a:r>
            <a:r>
              <a:rPr lang="en-US" sz="1900" dirty="0"/>
              <a:t>blocking triple</a:t>
            </a:r>
            <a:r>
              <a:rPr lang="en-US" sz="1900" b="0" dirty="0"/>
              <a:t> (triple with desire to get matched with each other than current partners)</a:t>
            </a:r>
            <a:endParaRPr lang="en-US" sz="1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3DSM-CYC allows a </a:t>
            </a:r>
            <a:r>
              <a:rPr lang="en-US" sz="2000" dirty="0">
                <a:solidFill>
                  <a:schemeClr val="tx1"/>
                </a:solidFill>
              </a:rPr>
              <a:t>strongly stable matching</a:t>
            </a:r>
            <a:r>
              <a:rPr lang="en-US" sz="2000" b="0" dirty="0">
                <a:solidFill>
                  <a:schemeClr val="tx1"/>
                </a:solidFill>
              </a:rPr>
              <a:t>? </a:t>
            </a:r>
            <a:r>
              <a:rPr lang="en-US" sz="2000" dirty="0">
                <a:solidFill>
                  <a:srgbClr val="FF0000"/>
                </a:solidFill>
              </a:rPr>
              <a:t>NP-complete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A727CE-EAF3-40C3-A74B-39AD843CC279}"/>
              </a:ext>
            </a:extLst>
          </p:cNvPr>
          <p:cNvGrpSpPr/>
          <p:nvPr/>
        </p:nvGrpSpPr>
        <p:grpSpPr>
          <a:xfrm>
            <a:off x="6880708" y="1121052"/>
            <a:ext cx="2133601" cy="1081097"/>
            <a:chOff x="8778240" y="1779977"/>
            <a:chExt cx="2417584" cy="1500519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2553CF5-1B75-4B6A-98FA-FB548503BED0}"/>
                </a:ext>
              </a:extLst>
            </p:cNvPr>
            <p:cNvSpPr/>
            <p:nvPr/>
          </p:nvSpPr>
          <p:spPr>
            <a:xfrm>
              <a:off x="8849360" y="1779977"/>
              <a:ext cx="772160" cy="495126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8DE21393-C9C3-4893-B1B7-57D5735207ED}"/>
                </a:ext>
              </a:extLst>
            </p:cNvPr>
            <p:cNvSpPr txBox="1">
              <a:spLocks/>
            </p:cNvSpPr>
            <p:nvPr/>
          </p:nvSpPr>
          <p:spPr>
            <a:xfrm>
              <a:off x="8778240" y="1911617"/>
              <a:ext cx="914400" cy="2318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b="1" cap="none" dirty="0">
                  <a:solidFill>
                    <a:schemeClr val="bg1"/>
                  </a:solidFill>
                </a:rPr>
                <a:t>Men</a:t>
              </a:r>
              <a:endParaRPr lang="en-US" sz="2000" b="1" cap="none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BEB0450-18A2-4F17-BF6A-685FF2C3B050}"/>
                </a:ext>
              </a:extLst>
            </p:cNvPr>
            <p:cNvSpPr/>
            <p:nvPr/>
          </p:nvSpPr>
          <p:spPr>
            <a:xfrm>
              <a:off x="10352540" y="1779977"/>
              <a:ext cx="772160" cy="495126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3503C7A2-C3C2-43C5-BFBE-54B205DD51E0}"/>
                </a:ext>
              </a:extLst>
            </p:cNvPr>
            <p:cNvSpPr txBox="1">
              <a:spLocks/>
            </p:cNvSpPr>
            <p:nvPr/>
          </p:nvSpPr>
          <p:spPr>
            <a:xfrm>
              <a:off x="10281423" y="1911616"/>
              <a:ext cx="914401" cy="2318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b="1" cap="none" dirty="0">
                  <a:solidFill>
                    <a:schemeClr val="bg1"/>
                  </a:solidFill>
                </a:rPr>
                <a:t>Women</a:t>
              </a:r>
              <a:endParaRPr lang="en-US" sz="2000" b="1" cap="none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D51BA32-2766-463E-AD6F-7093318FFE0A}"/>
                </a:ext>
              </a:extLst>
            </p:cNvPr>
            <p:cNvSpPr/>
            <p:nvPr/>
          </p:nvSpPr>
          <p:spPr>
            <a:xfrm>
              <a:off x="9621520" y="2785370"/>
              <a:ext cx="772160" cy="495126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80F15B4A-E4E7-485F-A946-0FDE05836D57}"/>
                </a:ext>
              </a:extLst>
            </p:cNvPr>
            <p:cNvSpPr txBox="1">
              <a:spLocks/>
            </p:cNvSpPr>
            <p:nvPr/>
          </p:nvSpPr>
          <p:spPr>
            <a:xfrm>
              <a:off x="9550400" y="2917010"/>
              <a:ext cx="914400" cy="2318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b="1" cap="none" dirty="0">
                  <a:solidFill>
                    <a:schemeClr val="bg1"/>
                  </a:solidFill>
                </a:rPr>
                <a:t>Dogs</a:t>
              </a:r>
              <a:endParaRPr lang="en-US" sz="2000" b="1" cap="none" dirty="0">
                <a:solidFill>
                  <a:schemeClr val="bg1"/>
                </a:solidFill>
              </a:endParaRP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F34F098C-F29B-4DA5-BD7F-C417EE667379}"/>
                </a:ext>
              </a:extLst>
            </p:cNvPr>
            <p:cNvSpPr/>
            <p:nvPr/>
          </p:nvSpPr>
          <p:spPr>
            <a:xfrm>
              <a:off x="9889652" y="1873241"/>
              <a:ext cx="269755" cy="30859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1DBDF1C4-8998-4606-A7F9-65CA8F7EB1BC}"/>
                </a:ext>
              </a:extLst>
            </p:cNvPr>
            <p:cNvSpPr/>
            <p:nvPr/>
          </p:nvSpPr>
          <p:spPr>
            <a:xfrm rot="7554150">
              <a:off x="10636761" y="2608413"/>
              <a:ext cx="269755" cy="30859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88BDBB0E-81B2-45E7-BF0B-04DAE1D0AF53}"/>
                </a:ext>
              </a:extLst>
            </p:cNvPr>
            <p:cNvSpPr/>
            <p:nvPr/>
          </p:nvSpPr>
          <p:spPr>
            <a:xfrm rot="14084592">
              <a:off x="9183955" y="2562976"/>
              <a:ext cx="269755" cy="30859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9CA495E-5A65-4D8E-A1DC-6F8CC4B7E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203" y="3548803"/>
            <a:ext cx="1528159" cy="274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64E17C-A607-4CE7-B33B-9EB8307A2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789" y="3590609"/>
            <a:ext cx="923300" cy="24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5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R-TMSC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BD084DE-5351-4414-A22C-5A16CA95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B0D6E4B-26E1-4A0A-A179-782D44A1503A}"/>
              </a:ext>
            </a:extLst>
          </p:cNvPr>
          <p:cNvSpPr txBox="1">
            <a:spLocks/>
          </p:cNvSpPr>
          <p:nvPr/>
        </p:nvSpPr>
        <p:spPr>
          <a:xfrm>
            <a:off x="448966" y="1350110"/>
            <a:ext cx="8246070" cy="36909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Three-sided Matching with Size and Cyclic Preference (TMSC)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0" dirty="0"/>
              <a:t>Variant of 3DSM-CYC, allows each agent to have </a:t>
            </a:r>
            <a:r>
              <a:rPr lang="en-US" sz="1800" dirty="0">
                <a:solidFill>
                  <a:srgbClr val="FF0000"/>
                </a:solidFill>
              </a:rPr>
              <a:t>multiple partners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Stable matching</a:t>
            </a:r>
            <a:r>
              <a:rPr lang="en-US" sz="2000" b="0" dirty="0">
                <a:solidFill>
                  <a:schemeClr val="tx1"/>
                </a:solidFill>
              </a:rPr>
              <a:t> exists in an instance of TMSC? </a:t>
            </a:r>
            <a:r>
              <a:rPr lang="en-US" sz="2000" dirty="0">
                <a:solidFill>
                  <a:srgbClr val="FF0000"/>
                </a:solidFill>
              </a:rPr>
              <a:t>NP-hard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Restricted Three-sided Matching with Size &amp; Cyclic Preference (R-TMSC)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0" dirty="0"/>
              <a:t>The preference lists of spectrums are derived from a </a:t>
            </a:r>
            <a:r>
              <a:rPr lang="en-US" sz="1800" dirty="0"/>
              <a:t>master preference list</a:t>
            </a:r>
            <a:endParaRPr lang="en-US" sz="18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0" dirty="0"/>
              <a:t>The infrastructures are </a:t>
            </a:r>
            <a:r>
              <a:rPr lang="en-US" sz="1800" dirty="0"/>
              <a:t>indifferent</a:t>
            </a:r>
            <a:r>
              <a:rPr lang="en-US" sz="1800" b="0" dirty="0"/>
              <a:t> with the spectrums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Preference list</a:t>
            </a:r>
            <a:r>
              <a:rPr lang="en-US" sz="2000" b="0" dirty="0">
                <a:solidFill>
                  <a:schemeClr val="tx1"/>
                </a:solidFill>
              </a:rPr>
              <a:t> creation for each entity</a:t>
            </a:r>
            <a:endParaRPr lang="en-US" sz="2000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E0591D3-B03D-4F93-A75C-5846B9710191}"/>
              </a:ext>
            </a:extLst>
          </p:cNvPr>
          <p:cNvGrpSpPr/>
          <p:nvPr/>
        </p:nvGrpSpPr>
        <p:grpSpPr>
          <a:xfrm>
            <a:off x="403970" y="4122448"/>
            <a:ext cx="7746936" cy="845964"/>
            <a:chOff x="143555" y="4050717"/>
            <a:chExt cx="8066267" cy="92036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27C0DF1-8278-4CEB-8BC2-A403FF2C3F9A}"/>
                </a:ext>
              </a:extLst>
            </p:cNvPr>
            <p:cNvSpPr/>
            <p:nvPr/>
          </p:nvSpPr>
          <p:spPr>
            <a:xfrm>
              <a:off x="6273779" y="4050718"/>
              <a:ext cx="1936043" cy="914399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704E872-2071-4482-B798-52BEA6038B72}"/>
                </a:ext>
              </a:extLst>
            </p:cNvPr>
            <p:cNvSpPr/>
            <p:nvPr/>
          </p:nvSpPr>
          <p:spPr>
            <a:xfrm>
              <a:off x="154385" y="4050717"/>
              <a:ext cx="1936043" cy="914399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25047A1A-1A32-49C7-94C6-1F82D9085AE1}"/>
                </a:ext>
              </a:extLst>
            </p:cNvPr>
            <p:cNvSpPr txBox="1">
              <a:spLocks/>
            </p:cNvSpPr>
            <p:nvPr/>
          </p:nvSpPr>
          <p:spPr>
            <a:xfrm>
              <a:off x="143555" y="4052034"/>
              <a:ext cx="1936043" cy="9143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cap="none" dirty="0">
                  <a:solidFill>
                    <a:schemeClr val="bg1"/>
                  </a:solidFill>
                </a:rPr>
                <a:t>Users in the </a:t>
              </a:r>
              <a:r>
                <a:rPr lang="en-US" sz="1400" b="1" cap="none" dirty="0">
                  <a:solidFill>
                    <a:schemeClr val="bg1"/>
                  </a:solidFill>
                </a:rPr>
                <a:t>descending order of offer prices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52A6BE3-BBC0-41C7-A4EF-CF85E22F8333}"/>
                </a:ext>
              </a:extLst>
            </p:cNvPr>
            <p:cNvSpPr/>
            <p:nvPr/>
          </p:nvSpPr>
          <p:spPr>
            <a:xfrm>
              <a:off x="3205043" y="4050718"/>
              <a:ext cx="1936043" cy="914399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76A87544-A897-45AC-9E84-1DEDA7143761}"/>
                </a:ext>
              </a:extLst>
            </p:cNvPr>
            <p:cNvSpPr txBox="1">
              <a:spLocks/>
            </p:cNvSpPr>
            <p:nvPr/>
          </p:nvSpPr>
          <p:spPr>
            <a:xfrm>
              <a:off x="3205043" y="4050718"/>
              <a:ext cx="1936043" cy="9143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cap="none" dirty="0">
                  <a:solidFill>
                    <a:schemeClr val="bg1"/>
                  </a:solidFill>
                </a:rPr>
                <a:t>Infrastructures in the </a:t>
              </a:r>
              <a:r>
                <a:rPr lang="en-US" sz="1400" b="1" cap="none" dirty="0">
                  <a:solidFill>
                    <a:schemeClr val="bg1"/>
                  </a:solidFill>
                </a:rPr>
                <a:t>descending order of the offered QoS</a:t>
              </a:r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7C18E6DE-9B33-4E8A-ABA6-9E7ADA7C3132}"/>
                </a:ext>
              </a:extLst>
            </p:cNvPr>
            <p:cNvSpPr txBox="1">
              <a:spLocks/>
            </p:cNvSpPr>
            <p:nvPr/>
          </p:nvSpPr>
          <p:spPr>
            <a:xfrm>
              <a:off x="6273779" y="4056681"/>
              <a:ext cx="1936043" cy="9143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cap="none" dirty="0">
                  <a:solidFill>
                    <a:schemeClr val="bg1"/>
                  </a:solidFill>
                </a:rPr>
                <a:t>Tie with </a:t>
              </a:r>
              <a:r>
                <a:rPr lang="en-US" sz="1400" b="1" cap="none" dirty="0">
                  <a:solidFill>
                    <a:schemeClr val="bg1"/>
                  </a:solidFill>
                </a:rPr>
                <a:t>all spectrums ranked the same</a:t>
              </a:r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0A9EA230-006A-4A5A-A1B7-F4B77A533799}"/>
                </a:ext>
              </a:extLst>
            </p:cNvPr>
            <p:cNvSpPr/>
            <p:nvPr/>
          </p:nvSpPr>
          <p:spPr>
            <a:xfrm>
              <a:off x="2399285" y="4262406"/>
              <a:ext cx="501322" cy="48113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2958EEF2-74C0-4C0D-BE39-4F5CD239C2EA}"/>
                </a:ext>
              </a:extLst>
            </p:cNvPr>
            <p:cNvSpPr/>
            <p:nvPr/>
          </p:nvSpPr>
          <p:spPr>
            <a:xfrm>
              <a:off x="5456771" y="4273313"/>
              <a:ext cx="501322" cy="48113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5B4A61B-920C-40FB-BE3A-4913A998F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16" y="3745562"/>
            <a:ext cx="1209907" cy="3200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46CBBA-C5E1-455B-A55A-76F983F50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052" y="3745562"/>
            <a:ext cx="1345810" cy="3200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8E17CC2-6396-437D-B708-B8360EDFA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769" y="3745562"/>
            <a:ext cx="1390174" cy="3200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766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4C00E2-6074-493B-B17A-B83DB469C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05" y="1053247"/>
            <a:ext cx="3378280" cy="401175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Spectrum-oriented R-TMSC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BD084DE-5351-4414-A22C-5A16CA95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03444B8C-DEB1-4C68-B145-E3C1CB831609}"/>
              </a:ext>
            </a:extLst>
          </p:cNvPr>
          <p:cNvSpPr/>
          <p:nvPr/>
        </p:nvSpPr>
        <p:spPr>
          <a:xfrm>
            <a:off x="4055365" y="1091792"/>
            <a:ext cx="1280160" cy="1280160"/>
          </a:xfrm>
          <a:prstGeom prst="wedgeEllipseCallout">
            <a:avLst>
              <a:gd name="adj1" fmla="val -220675"/>
              <a:gd name="adj2" fmla="val 4209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7C87B1-31E1-4B58-84DE-25D464EDF72D}"/>
              </a:ext>
            </a:extLst>
          </p:cNvPr>
          <p:cNvSpPr txBox="1"/>
          <p:nvPr/>
        </p:nvSpPr>
        <p:spPr>
          <a:xfrm>
            <a:off x="4154279" y="1362540"/>
            <a:ext cx="10605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Select a </a:t>
            </a:r>
            <a:r>
              <a:rPr lang="en-US" sz="1400" b="1" dirty="0">
                <a:solidFill>
                  <a:schemeClr val="bg1"/>
                </a:solidFill>
              </a:rPr>
              <a:t>spectrum </a:t>
            </a:r>
            <a:r>
              <a:rPr lang="en-US" sz="1400" dirty="0">
                <a:solidFill>
                  <a:schemeClr val="bg1"/>
                </a:solidFill>
              </a:rPr>
              <a:t>initially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3008E88D-415B-4CF8-8064-5AB20C85479D}"/>
              </a:ext>
            </a:extLst>
          </p:cNvPr>
          <p:cNvSpPr/>
          <p:nvPr/>
        </p:nvSpPr>
        <p:spPr>
          <a:xfrm>
            <a:off x="4055365" y="2419045"/>
            <a:ext cx="1280160" cy="1280160"/>
          </a:xfrm>
          <a:prstGeom prst="wedgeEllipseCallout">
            <a:avLst>
              <a:gd name="adj1" fmla="val -172035"/>
              <a:gd name="adj2" fmla="val -23185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FA3EE5-768E-4BBE-B346-547E43552715}"/>
              </a:ext>
            </a:extLst>
          </p:cNvPr>
          <p:cNvSpPr txBox="1"/>
          <p:nvPr/>
        </p:nvSpPr>
        <p:spPr>
          <a:xfrm>
            <a:off x="4139978" y="2582069"/>
            <a:ext cx="1086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The </a:t>
            </a:r>
            <a:r>
              <a:rPr lang="en-US" sz="1400" b="1" dirty="0">
                <a:solidFill>
                  <a:schemeClr val="bg1"/>
                </a:solidFill>
              </a:rPr>
              <a:t>best user</a:t>
            </a:r>
            <a:r>
              <a:rPr lang="en-US" sz="1400" dirty="0">
                <a:solidFill>
                  <a:schemeClr val="bg1"/>
                </a:solidFill>
              </a:rPr>
              <a:t> for this spectrum is chosen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0C0F9365-CF20-46CF-AC32-30645063C06C}"/>
              </a:ext>
            </a:extLst>
          </p:cNvPr>
          <p:cNvSpPr/>
          <p:nvPr/>
        </p:nvSpPr>
        <p:spPr>
          <a:xfrm>
            <a:off x="4055365" y="3746298"/>
            <a:ext cx="1280160" cy="1280160"/>
          </a:xfrm>
          <a:prstGeom prst="wedgeEllipseCallout">
            <a:avLst>
              <a:gd name="adj1" fmla="val -172445"/>
              <a:gd name="adj2" fmla="val -100309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B9D97C-F2EC-4086-B47A-96320C4D687A}"/>
              </a:ext>
            </a:extLst>
          </p:cNvPr>
          <p:cNvSpPr txBox="1"/>
          <p:nvPr/>
        </p:nvSpPr>
        <p:spPr>
          <a:xfrm>
            <a:off x="4083943" y="3909324"/>
            <a:ext cx="11982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The </a:t>
            </a:r>
            <a:r>
              <a:rPr lang="en-US" sz="1400" b="1" dirty="0">
                <a:solidFill>
                  <a:schemeClr val="bg1"/>
                </a:solidFill>
              </a:rPr>
              <a:t>best infrastructure</a:t>
            </a:r>
            <a:r>
              <a:rPr lang="en-US" sz="1400" dirty="0">
                <a:solidFill>
                  <a:schemeClr val="bg1"/>
                </a:solidFill>
              </a:rPr>
              <a:t> for this user is chosen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22F0BF-C401-425A-A8F2-D775D55FC88A}"/>
              </a:ext>
            </a:extLst>
          </p:cNvPr>
          <p:cNvSpPr txBox="1"/>
          <p:nvPr/>
        </p:nvSpPr>
        <p:spPr>
          <a:xfrm>
            <a:off x="5459716" y="1337974"/>
            <a:ext cx="3050929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Matching from the </a:t>
            </a:r>
            <a:r>
              <a:rPr lang="en-US" sz="1600" b="1" dirty="0"/>
              <a:t>perspective</a:t>
            </a:r>
            <a:r>
              <a:rPr lang="en-US" sz="1600" dirty="0"/>
              <a:t> of </a:t>
            </a:r>
            <a:r>
              <a:rPr lang="en-US" sz="1600" b="1" dirty="0">
                <a:solidFill>
                  <a:srgbClr val="FF0000"/>
                </a:solidFill>
              </a:rPr>
              <a:t>spectrum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Searches for the </a:t>
            </a:r>
            <a:r>
              <a:rPr lang="en-US" sz="1600" b="1" dirty="0">
                <a:solidFill>
                  <a:srgbClr val="FF0000"/>
                </a:solidFill>
              </a:rPr>
              <a:t>best triple</a:t>
            </a:r>
            <a:r>
              <a:rPr lang="en-US" sz="1600" dirty="0"/>
              <a:t> and </a:t>
            </a:r>
            <a:r>
              <a:rPr lang="en-US" sz="1600" b="1" dirty="0"/>
              <a:t>adds this triple</a:t>
            </a:r>
            <a:r>
              <a:rPr lang="en-US" sz="1600" dirty="0"/>
              <a:t> to the matching in each iteration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The R-TMSC algorithm outputs a </a:t>
            </a:r>
            <a:r>
              <a:rPr lang="en-US" sz="1600" b="1" dirty="0">
                <a:solidFill>
                  <a:srgbClr val="FF0000"/>
                </a:solidFill>
              </a:rPr>
              <a:t>stable matching</a:t>
            </a:r>
            <a:r>
              <a:rPr lang="en-US" sz="1600" dirty="0"/>
              <a:t> after a </a:t>
            </a:r>
            <a:r>
              <a:rPr lang="en-US" sz="1600" b="1" dirty="0"/>
              <a:t>finite no. of steps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6CCA2C-FD78-4DC4-8397-A126DB0FE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755" y="4481173"/>
            <a:ext cx="14668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7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 animBg="1"/>
      <p:bldP spid="15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4BDCB8-4E9F-4BAB-9F92-09CDB3630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86" y="1047443"/>
            <a:ext cx="3421656" cy="402336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User-oriented R-TMSC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BD084DE-5351-4414-A22C-5A16CA95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03444B8C-DEB1-4C68-B145-E3C1CB831609}"/>
              </a:ext>
            </a:extLst>
          </p:cNvPr>
          <p:cNvSpPr/>
          <p:nvPr/>
        </p:nvSpPr>
        <p:spPr>
          <a:xfrm>
            <a:off x="4055365" y="1091792"/>
            <a:ext cx="1280160" cy="1280160"/>
          </a:xfrm>
          <a:prstGeom prst="wedgeEllipseCallout">
            <a:avLst>
              <a:gd name="adj1" fmla="val -220675"/>
              <a:gd name="adj2" fmla="val 43213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7C87B1-31E1-4B58-84DE-25D464EDF72D}"/>
              </a:ext>
            </a:extLst>
          </p:cNvPr>
          <p:cNvSpPr txBox="1"/>
          <p:nvPr/>
        </p:nvSpPr>
        <p:spPr>
          <a:xfrm>
            <a:off x="4257527" y="1362540"/>
            <a:ext cx="8758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Select a </a:t>
            </a:r>
            <a:r>
              <a:rPr lang="en-US" sz="1400" b="1" dirty="0">
                <a:solidFill>
                  <a:schemeClr val="bg1"/>
                </a:solidFill>
              </a:rPr>
              <a:t>user </a:t>
            </a:r>
            <a:r>
              <a:rPr lang="en-US" sz="1400" dirty="0">
                <a:solidFill>
                  <a:schemeClr val="bg1"/>
                </a:solidFill>
              </a:rPr>
              <a:t>initially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3008E88D-415B-4CF8-8064-5AB20C85479D}"/>
              </a:ext>
            </a:extLst>
          </p:cNvPr>
          <p:cNvSpPr/>
          <p:nvPr/>
        </p:nvSpPr>
        <p:spPr>
          <a:xfrm>
            <a:off x="4055365" y="2419045"/>
            <a:ext cx="1280160" cy="1280160"/>
          </a:xfrm>
          <a:prstGeom prst="wedgeEllipseCallout">
            <a:avLst>
              <a:gd name="adj1" fmla="val -172035"/>
              <a:gd name="adj2" fmla="val -23185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FA3EE5-768E-4BBE-B346-547E43552715}"/>
              </a:ext>
            </a:extLst>
          </p:cNvPr>
          <p:cNvSpPr txBox="1"/>
          <p:nvPr/>
        </p:nvSpPr>
        <p:spPr>
          <a:xfrm>
            <a:off x="4076010" y="2584865"/>
            <a:ext cx="1238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The </a:t>
            </a:r>
            <a:r>
              <a:rPr lang="en-US" sz="1400" b="1" dirty="0">
                <a:solidFill>
                  <a:schemeClr val="bg1"/>
                </a:solidFill>
              </a:rPr>
              <a:t>best infrastructure</a:t>
            </a:r>
            <a:r>
              <a:rPr lang="en-US" sz="1400" dirty="0">
                <a:solidFill>
                  <a:schemeClr val="bg1"/>
                </a:solidFill>
              </a:rPr>
              <a:t> for this user is chosen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0C0F9365-CF20-46CF-AC32-30645063C06C}"/>
              </a:ext>
            </a:extLst>
          </p:cNvPr>
          <p:cNvSpPr/>
          <p:nvPr/>
        </p:nvSpPr>
        <p:spPr>
          <a:xfrm>
            <a:off x="4055365" y="3746298"/>
            <a:ext cx="1280160" cy="1280160"/>
          </a:xfrm>
          <a:prstGeom prst="wedgeEllipseCallout">
            <a:avLst>
              <a:gd name="adj1" fmla="val -162400"/>
              <a:gd name="adj2" fmla="val -100309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B9D97C-F2EC-4086-B47A-96320C4D687A}"/>
              </a:ext>
            </a:extLst>
          </p:cNvPr>
          <p:cNvSpPr txBox="1"/>
          <p:nvPr/>
        </p:nvSpPr>
        <p:spPr>
          <a:xfrm>
            <a:off x="3929416" y="3909324"/>
            <a:ext cx="1532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An arbitrary </a:t>
            </a:r>
            <a:r>
              <a:rPr lang="en-US" sz="1400" b="1" dirty="0">
                <a:solidFill>
                  <a:schemeClr val="bg1"/>
                </a:solidFill>
              </a:rPr>
              <a:t>spectrum</a:t>
            </a:r>
            <a:r>
              <a:rPr lang="en-US" sz="1400" dirty="0">
                <a:solidFill>
                  <a:schemeClr val="bg1"/>
                </a:solidFill>
              </a:rPr>
              <a:t> for this infrastructure is chosen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E597B9-98DC-43B0-B88F-D293DDA09814}"/>
              </a:ext>
            </a:extLst>
          </p:cNvPr>
          <p:cNvSpPr txBox="1"/>
          <p:nvPr/>
        </p:nvSpPr>
        <p:spPr>
          <a:xfrm>
            <a:off x="5511372" y="1378467"/>
            <a:ext cx="3050929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Matching from the </a:t>
            </a:r>
            <a:r>
              <a:rPr lang="en-US" sz="1600" b="1" dirty="0"/>
              <a:t>perspective</a:t>
            </a:r>
            <a:r>
              <a:rPr lang="en-US" sz="1600" dirty="0"/>
              <a:t> of </a:t>
            </a:r>
            <a:r>
              <a:rPr lang="en-US" sz="1600" b="1" dirty="0">
                <a:solidFill>
                  <a:srgbClr val="FF0000"/>
                </a:solidFill>
              </a:rPr>
              <a:t>user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Searches for the </a:t>
            </a:r>
            <a:r>
              <a:rPr lang="en-US" sz="1600" b="1" dirty="0">
                <a:solidFill>
                  <a:srgbClr val="FF0000"/>
                </a:solidFill>
              </a:rPr>
              <a:t>best triple</a:t>
            </a:r>
            <a:r>
              <a:rPr lang="en-US" sz="1600" dirty="0"/>
              <a:t> and </a:t>
            </a:r>
            <a:r>
              <a:rPr lang="en-US" sz="1600" b="1" dirty="0"/>
              <a:t>adds this triple</a:t>
            </a:r>
            <a:r>
              <a:rPr lang="en-US" sz="1600" dirty="0"/>
              <a:t> to the matching in each iteration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The R-TMSC algorithm outputs a </a:t>
            </a:r>
            <a:r>
              <a:rPr lang="en-US" sz="1600" b="1" dirty="0">
                <a:solidFill>
                  <a:srgbClr val="FF0000"/>
                </a:solidFill>
              </a:rPr>
              <a:t>stable matching</a:t>
            </a:r>
            <a:r>
              <a:rPr lang="en-US" sz="1600" dirty="0"/>
              <a:t> after a </a:t>
            </a:r>
            <a:r>
              <a:rPr lang="en-US" sz="1600" b="1" dirty="0"/>
              <a:t>finite no. of steps</a:t>
            </a:r>
            <a:endParaRPr 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2A6BB-0F81-4436-B006-52D1E0A57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886" y="4472466"/>
            <a:ext cx="14859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7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 animBg="1"/>
      <p:bldP spid="15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E0A0D96-929E-4FC8-9A95-272CE02C8A6C}"/>
              </a:ext>
            </a:extLst>
          </p:cNvPr>
          <p:cNvSpPr txBox="1">
            <a:spLocks/>
          </p:cNvSpPr>
          <p:nvPr/>
        </p:nvSpPr>
        <p:spPr>
          <a:xfrm>
            <a:off x="448963" y="1044700"/>
            <a:ext cx="8551481" cy="399640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dirty="0"/>
              <a:t>The proposed algorithm is </a:t>
            </a:r>
            <a:r>
              <a:rPr lang="en-US" sz="2400" dirty="0"/>
              <a:t>evaluated</a:t>
            </a:r>
            <a:r>
              <a:rPr lang="en-US" sz="2400" b="0" dirty="0"/>
              <a:t> through </a:t>
            </a:r>
            <a:r>
              <a:rPr lang="en-US" sz="2400" dirty="0">
                <a:solidFill>
                  <a:srgbClr val="FF0000"/>
                </a:solidFill>
              </a:rPr>
              <a:t>MATLAB</a:t>
            </a:r>
            <a:r>
              <a:rPr lang="en-US" sz="2400" b="0" dirty="0"/>
              <a:t> simulations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100" b="0" dirty="0"/>
              <a:t>R = 800 m, K</a:t>
            </a:r>
            <a:r>
              <a:rPr lang="fr-FR" sz="2100" b="0" dirty="0"/>
              <a:t> = 20 spectrum bands, N = 5 infrastructures, M = [50, 210] users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100" b="0" dirty="0"/>
              <a:t>Capacity: 44 Mbps (infrastructure), 11 Mbps (spectrum), Min. SINR: 25 dB</a:t>
            </a:r>
          </a:p>
          <a:p>
            <a:pPr lvl="2"/>
            <a:endParaRPr lang="en-US" sz="2100" b="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1900" b="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dirty="0"/>
              <a:t>Spectrum-oriented R-TMSC </a:t>
            </a:r>
            <a:r>
              <a:rPr lang="en-US" sz="2400" dirty="0">
                <a:solidFill>
                  <a:srgbClr val="FF0000"/>
                </a:solidFill>
              </a:rPr>
              <a:t>outperforms</a:t>
            </a:r>
            <a:r>
              <a:rPr lang="en-US" sz="2400" b="0" dirty="0"/>
              <a:t> the centralized approach</a:t>
            </a:r>
            <a:endParaRPr lang="en-US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Simulation Results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BD084DE-5351-4414-A22C-5A16CA95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3ECEA9-C430-4A95-B208-7758504156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16"/>
          <a:stretch/>
        </p:blipFill>
        <p:spPr>
          <a:xfrm>
            <a:off x="1509230" y="2113635"/>
            <a:ext cx="3062770" cy="2542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5A41CB-A9BE-4AEE-9849-48FFFA6DA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13635"/>
            <a:ext cx="3062769" cy="254249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31F2056-FCB5-4FDC-948C-6C6C97D9F803}"/>
              </a:ext>
            </a:extLst>
          </p:cNvPr>
          <p:cNvSpPr/>
          <p:nvPr/>
        </p:nvSpPr>
        <p:spPr>
          <a:xfrm>
            <a:off x="7798525" y="2767325"/>
            <a:ext cx="1122720" cy="87532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9FEF1C8-41F6-4078-817A-440499AFF5D5}"/>
              </a:ext>
            </a:extLst>
          </p:cNvPr>
          <p:cNvSpPr txBox="1">
            <a:spLocks/>
          </p:cNvSpPr>
          <p:nvPr/>
        </p:nvSpPr>
        <p:spPr>
          <a:xfrm>
            <a:off x="7778187" y="2806965"/>
            <a:ext cx="1162022" cy="796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cap="none" dirty="0">
                <a:solidFill>
                  <a:schemeClr val="bg1"/>
                </a:solidFill>
              </a:rPr>
              <a:t>User </a:t>
            </a:r>
            <a:r>
              <a:rPr lang="en-US" sz="1400" b="1" cap="none" dirty="0">
                <a:solidFill>
                  <a:schemeClr val="bg1"/>
                </a:solidFill>
              </a:rPr>
              <a:t>satisfaction</a:t>
            </a:r>
            <a:r>
              <a:rPr lang="en-US" sz="1400" cap="none" dirty="0">
                <a:solidFill>
                  <a:schemeClr val="bg1"/>
                </a:solidFill>
              </a:rPr>
              <a:t> improved</a:t>
            </a:r>
            <a:endParaRPr lang="en-US" sz="2000" cap="none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6D976F9-3E66-412C-8109-66D6B28A0D83}"/>
              </a:ext>
            </a:extLst>
          </p:cNvPr>
          <p:cNvSpPr/>
          <p:nvPr/>
        </p:nvSpPr>
        <p:spPr>
          <a:xfrm>
            <a:off x="223351" y="2767325"/>
            <a:ext cx="1122720" cy="87532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2B8E4C9-F8D0-4349-A8F9-6EDD7B3EE7D6}"/>
              </a:ext>
            </a:extLst>
          </p:cNvPr>
          <p:cNvSpPr txBox="1">
            <a:spLocks/>
          </p:cNvSpPr>
          <p:nvPr/>
        </p:nvSpPr>
        <p:spPr>
          <a:xfrm>
            <a:off x="183453" y="2806965"/>
            <a:ext cx="1202516" cy="796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cap="none" dirty="0">
                <a:solidFill>
                  <a:schemeClr val="bg1"/>
                </a:solidFill>
              </a:rPr>
              <a:t>User </a:t>
            </a:r>
            <a:r>
              <a:rPr lang="en-US" sz="1400" b="1" cap="none" dirty="0">
                <a:solidFill>
                  <a:schemeClr val="bg1"/>
                </a:solidFill>
              </a:rPr>
              <a:t>throughput</a:t>
            </a:r>
            <a:r>
              <a:rPr lang="en-US" sz="1400" cap="none" dirty="0">
                <a:solidFill>
                  <a:schemeClr val="bg1"/>
                </a:solidFill>
              </a:rPr>
              <a:t> improved</a:t>
            </a:r>
            <a:endParaRPr lang="en-US" sz="20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09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570F9D5-DAA7-4BEE-874A-F157AA45D468}"/>
              </a:ext>
            </a:extLst>
          </p:cNvPr>
          <p:cNvSpPr txBox="1">
            <a:spLocks/>
          </p:cNvSpPr>
          <p:nvPr/>
        </p:nvSpPr>
        <p:spPr>
          <a:xfrm>
            <a:off x="457200" y="1121052"/>
            <a:ext cx="8551481" cy="397033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/>
              <a:t>Proposed algorithms </a:t>
            </a:r>
            <a:r>
              <a:rPr lang="en-US" dirty="0">
                <a:solidFill>
                  <a:srgbClr val="FF0000"/>
                </a:solidFill>
              </a:rPr>
              <a:t>serve more users</a:t>
            </a:r>
            <a:r>
              <a:rPr lang="en-US" b="0" dirty="0"/>
              <a:t> than other approaches</a:t>
            </a:r>
            <a:endParaRPr lang="en-US" sz="18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lvl="1"/>
            <a:endParaRPr lang="en-US" sz="18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Simulation Results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BD084DE-5351-4414-A22C-5A16CA95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6D976F9-3E66-412C-8109-66D6B28A0D83}"/>
              </a:ext>
            </a:extLst>
          </p:cNvPr>
          <p:cNvSpPr/>
          <p:nvPr/>
        </p:nvSpPr>
        <p:spPr>
          <a:xfrm>
            <a:off x="754376" y="3844211"/>
            <a:ext cx="1777908" cy="87532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2B8E4C9-F8D0-4349-A8F9-6EDD7B3EE7D6}"/>
              </a:ext>
            </a:extLst>
          </p:cNvPr>
          <p:cNvSpPr txBox="1">
            <a:spLocks/>
          </p:cNvSpPr>
          <p:nvPr/>
        </p:nvSpPr>
        <p:spPr>
          <a:xfrm>
            <a:off x="754376" y="3883851"/>
            <a:ext cx="1777908" cy="796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cap="none" dirty="0">
                <a:solidFill>
                  <a:schemeClr val="bg1"/>
                </a:solidFill>
              </a:rPr>
              <a:t>System </a:t>
            </a:r>
            <a:r>
              <a:rPr lang="en-US" sz="1400" b="1" cap="none" dirty="0">
                <a:solidFill>
                  <a:schemeClr val="bg1"/>
                </a:solidFill>
              </a:rPr>
              <a:t>cost-performance</a:t>
            </a:r>
            <a:r>
              <a:rPr lang="en-US" sz="1400" cap="none" dirty="0">
                <a:solidFill>
                  <a:schemeClr val="bg1"/>
                </a:solidFill>
              </a:rPr>
              <a:t> enhanced</a:t>
            </a:r>
            <a:endParaRPr lang="en-US" sz="2000" cap="none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D30BD8-C310-437C-812B-4F334BA61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" y="1502815"/>
            <a:ext cx="2920328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79E4D9-EF91-4D84-A06E-1D1CB248A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808" y="1502815"/>
            <a:ext cx="2954383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E7490D-856C-41C7-B14F-97D70A862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632" y="1544462"/>
            <a:ext cx="2920328" cy="228600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DA84AA9-9BA4-48F2-9D82-0A6A7CF33CBF}"/>
              </a:ext>
            </a:extLst>
          </p:cNvPr>
          <p:cNvSpPr/>
          <p:nvPr/>
        </p:nvSpPr>
        <p:spPr>
          <a:xfrm>
            <a:off x="3800918" y="3844211"/>
            <a:ext cx="1777908" cy="87532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6E782BA-C317-4D61-B973-6EA715123009}"/>
              </a:ext>
            </a:extLst>
          </p:cNvPr>
          <p:cNvSpPr txBox="1">
            <a:spLocks/>
          </p:cNvSpPr>
          <p:nvPr/>
        </p:nvSpPr>
        <p:spPr>
          <a:xfrm>
            <a:off x="3800918" y="3883851"/>
            <a:ext cx="1777908" cy="796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cap="none" dirty="0">
                <a:solidFill>
                  <a:schemeClr val="bg1"/>
                </a:solidFill>
              </a:rPr>
              <a:t>More </a:t>
            </a:r>
            <a:r>
              <a:rPr lang="en-US" sz="1400" b="1" cap="none" dirty="0">
                <a:solidFill>
                  <a:schemeClr val="bg1"/>
                </a:solidFill>
              </a:rPr>
              <a:t>number of users</a:t>
            </a:r>
            <a:r>
              <a:rPr lang="en-US" sz="1400" cap="none" dirty="0">
                <a:solidFill>
                  <a:schemeClr val="bg1"/>
                </a:solidFill>
              </a:rPr>
              <a:t> served</a:t>
            </a:r>
            <a:r>
              <a:rPr lang="en-US" sz="1600" cap="none" dirty="0">
                <a:solidFill>
                  <a:schemeClr val="bg1"/>
                </a:solidFill>
              </a:rPr>
              <a:t> </a:t>
            </a:r>
            <a:endParaRPr lang="en-US" sz="2000" cap="none" dirty="0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E8E6F98-7CE1-4875-9A58-D68FD4A3428C}"/>
              </a:ext>
            </a:extLst>
          </p:cNvPr>
          <p:cNvSpPr/>
          <p:nvPr/>
        </p:nvSpPr>
        <p:spPr>
          <a:xfrm>
            <a:off x="6847461" y="3844211"/>
            <a:ext cx="1777908" cy="87532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F84300-433E-4C57-BBA0-826CC0A09EE0}"/>
              </a:ext>
            </a:extLst>
          </p:cNvPr>
          <p:cNvSpPr txBox="1">
            <a:spLocks/>
          </p:cNvSpPr>
          <p:nvPr/>
        </p:nvSpPr>
        <p:spPr>
          <a:xfrm>
            <a:off x="6847461" y="3883851"/>
            <a:ext cx="1777908" cy="796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cap="none" dirty="0">
                <a:solidFill>
                  <a:schemeClr val="bg1"/>
                </a:solidFill>
              </a:rPr>
              <a:t>Algorithm </a:t>
            </a:r>
            <a:r>
              <a:rPr lang="en-US" sz="1400" b="1" cap="none" dirty="0">
                <a:solidFill>
                  <a:schemeClr val="bg1"/>
                </a:solidFill>
              </a:rPr>
              <a:t>run time</a:t>
            </a:r>
            <a:r>
              <a:rPr lang="en-US" sz="1400" cap="none" dirty="0">
                <a:solidFill>
                  <a:schemeClr val="bg1"/>
                </a:solidFill>
              </a:rPr>
              <a:t> reduced</a:t>
            </a:r>
            <a:endParaRPr lang="en-US" sz="20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7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400" dirty="0"/>
              <a:t>b) Network Function Virtualization (NFV)</a:t>
            </a:r>
            <a:endParaRPr lang="en-US" sz="2800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BD084DE-5351-4414-A22C-5A16CA95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187514-2811-40A9-B96B-65547C04DA9C}"/>
              </a:ext>
            </a:extLst>
          </p:cNvPr>
          <p:cNvSpPr txBox="1">
            <a:spLocks/>
          </p:cNvSpPr>
          <p:nvPr/>
        </p:nvSpPr>
        <p:spPr>
          <a:xfrm>
            <a:off x="448964" y="1038730"/>
            <a:ext cx="8246070" cy="37285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/>
              <a:t>One of the </a:t>
            </a:r>
            <a:r>
              <a:rPr lang="en-US" dirty="0"/>
              <a:t>prime enablers</a:t>
            </a:r>
            <a:r>
              <a:rPr lang="en-US" b="0" dirty="0"/>
              <a:t> of 5G networks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Decouples</a:t>
            </a:r>
            <a:r>
              <a:rPr lang="en-US" b="0" dirty="0"/>
              <a:t> physical network </a:t>
            </a:r>
            <a:r>
              <a:rPr lang="en-US" dirty="0"/>
              <a:t>infrastructure</a:t>
            </a:r>
            <a:r>
              <a:rPr lang="en-US" b="0" dirty="0"/>
              <a:t> from the network </a:t>
            </a:r>
            <a:r>
              <a:rPr lang="en-US" dirty="0"/>
              <a:t>functions</a:t>
            </a:r>
            <a:r>
              <a:rPr lang="en-US" b="0" dirty="0"/>
              <a:t> that run on top of it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/>
              <a:t>Mobile network components </a:t>
            </a:r>
            <a:r>
              <a:rPr lang="en-US" dirty="0">
                <a:solidFill>
                  <a:srgbClr val="FF0000"/>
                </a:solidFill>
              </a:rPr>
              <a:t>virtualized</a:t>
            </a:r>
            <a:r>
              <a:rPr lang="en-US" b="0" dirty="0"/>
              <a:t> and placed as </a:t>
            </a:r>
            <a:r>
              <a:rPr lang="en-US" dirty="0"/>
              <a:t>software components</a:t>
            </a:r>
            <a:r>
              <a:rPr lang="en-US" b="0" dirty="0"/>
              <a:t> on virtualization platform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Maximizes</a:t>
            </a:r>
            <a:r>
              <a:rPr lang="en-US" b="0" dirty="0"/>
              <a:t> network resource </a:t>
            </a:r>
            <a:r>
              <a:rPr lang="en-US" dirty="0">
                <a:solidFill>
                  <a:srgbClr val="FF0000"/>
                </a:solidFill>
              </a:rPr>
              <a:t>utilization</a:t>
            </a:r>
            <a:r>
              <a:rPr lang="en-US" b="0" dirty="0"/>
              <a:t> and </a:t>
            </a:r>
            <a:r>
              <a:rPr lang="en-US" dirty="0"/>
              <a:t>minimizes</a:t>
            </a:r>
            <a:r>
              <a:rPr lang="en-US" b="0" dirty="0"/>
              <a:t> service </a:t>
            </a:r>
            <a:r>
              <a:rPr lang="en-US" dirty="0">
                <a:solidFill>
                  <a:srgbClr val="FF0000"/>
                </a:solidFill>
              </a:rPr>
              <a:t>costs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0000"/>
              </a:solidFill>
            </a:endParaRPr>
          </a:p>
          <a:p>
            <a:endParaRPr lang="en-US" sz="1800" dirty="0"/>
          </a:p>
          <a:p>
            <a:pPr algn="l"/>
            <a:endParaRPr lang="en-US" dirty="0"/>
          </a:p>
          <a:p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4DFF7E7-B479-4238-88E3-DF9FC0226061}"/>
              </a:ext>
            </a:extLst>
          </p:cNvPr>
          <p:cNvSpPr/>
          <p:nvPr/>
        </p:nvSpPr>
        <p:spPr>
          <a:xfrm>
            <a:off x="302652" y="3453663"/>
            <a:ext cx="1936043" cy="109728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DED4BA-0B44-4896-A254-0601C9174FDB}"/>
              </a:ext>
            </a:extLst>
          </p:cNvPr>
          <p:cNvSpPr txBox="1">
            <a:spLocks/>
          </p:cNvSpPr>
          <p:nvPr/>
        </p:nvSpPr>
        <p:spPr>
          <a:xfrm>
            <a:off x="302651" y="3745615"/>
            <a:ext cx="1936043" cy="4273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cap="none" dirty="0">
                <a:solidFill>
                  <a:schemeClr val="bg1"/>
                </a:solidFill>
              </a:rPr>
              <a:t>Wireless services in </a:t>
            </a:r>
            <a:r>
              <a:rPr lang="en-US" sz="1400" b="1" cap="none" dirty="0">
                <a:solidFill>
                  <a:schemeClr val="bg1"/>
                </a:solidFill>
              </a:rPr>
              <a:t>Tracking Areas (TAs)</a:t>
            </a:r>
            <a:endParaRPr lang="en-US" sz="2000" b="1" cap="none" dirty="0">
              <a:solidFill>
                <a:schemeClr val="bg1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B1ED89C-B7A0-4311-A31C-E0ED3BFD3416}"/>
              </a:ext>
            </a:extLst>
          </p:cNvPr>
          <p:cNvSpPr/>
          <p:nvPr/>
        </p:nvSpPr>
        <p:spPr>
          <a:xfrm>
            <a:off x="2281256" y="3929062"/>
            <a:ext cx="1280160" cy="6049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568494A-8DA5-4294-B025-3846373C7191}"/>
              </a:ext>
            </a:extLst>
          </p:cNvPr>
          <p:cNvSpPr/>
          <p:nvPr/>
        </p:nvSpPr>
        <p:spPr>
          <a:xfrm>
            <a:off x="3603978" y="3440913"/>
            <a:ext cx="1936043" cy="109728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675AE4D-78FC-480C-AB39-D3B19580E5E4}"/>
              </a:ext>
            </a:extLst>
          </p:cNvPr>
          <p:cNvSpPr txBox="1">
            <a:spLocks/>
          </p:cNvSpPr>
          <p:nvPr/>
        </p:nvSpPr>
        <p:spPr>
          <a:xfrm>
            <a:off x="3603978" y="3783762"/>
            <a:ext cx="1936043" cy="4273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cap="none" dirty="0">
                <a:solidFill>
                  <a:schemeClr val="bg1"/>
                </a:solidFill>
              </a:rPr>
              <a:t>Set of </a:t>
            </a:r>
            <a:r>
              <a:rPr lang="en-US" sz="1400" b="1" cap="none" dirty="0">
                <a:solidFill>
                  <a:schemeClr val="bg1"/>
                </a:solidFill>
              </a:rPr>
              <a:t>Virtual Network Functions (VNFs)</a:t>
            </a:r>
            <a:endParaRPr lang="en-US" sz="2000" b="1" cap="none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8ED74A1-5384-4C38-8D64-5C028A71EB71}"/>
              </a:ext>
            </a:extLst>
          </p:cNvPr>
          <p:cNvSpPr/>
          <p:nvPr/>
        </p:nvSpPr>
        <p:spPr>
          <a:xfrm>
            <a:off x="6905304" y="3459635"/>
            <a:ext cx="1936043" cy="109728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B4ABE78-AE4F-4DCC-B8A7-984F824D8077}"/>
              </a:ext>
            </a:extLst>
          </p:cNvPr>
          <p:cNvSpPr txBox="1">
            <a:spLocks/>
          </p:cNvSpPr>
          <p:nvPr/>
        </p:nvSpPr>
        <p:spPr>
          <a:xfrm>
            <a:off x="6905304" y="3802484"/>
            <a:ext cx="1936043" cy="4273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cap="none" dirty="0">
                <a:solidFill>
                  <a:schemeClr val="bg1"/>
                </a:solidFill>
              </a:rPr>
              <a:t>Software on </a:t>
            </a:r>
            <a:r>
              <a:rPr lang="en-US" sz="1400" b="1" cap="none" dirty="0">
                <a:solidFill>
                  <a:schemeClr val="bg1"/>
                </a:solidFill>
              </a:rPr>
              <a:t>Cloud Networks (CNs)</a:t>
            </a:r>
            <a:endParaRPr lang="en-US" sz="2000" b="1" cap="none" dirty="0">
              <a:solidFill>
                <a:schemeClr val="bg1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3D4F119-7592-4113-9D77-7DFE63121ACF}"/>
              </a:ext>
            </a:extLst>
          </p:cNvPr>
          <p:cNvSpPr/>
          <p:nvPr/>
        </p:nvSpPr>
        <p:spPr>
          <a:xfrm>
            <a:off x="5582582" y="3929061"/>
            <a:ext cx="1280160" cy="6049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6EA25E3-CA20-4ECD-9CE1-C46ACD770DE7}"/>
              </a:ext>
            </a:extLst>
          </p:cNvPr>
          <p:cNvSpPr txBox="1">
            <a:spLocks/>
          </p:cNvSpPr>
          <p:nvPr/>
        </p:nvSpPr>
        <p:spPr>
          <a:xfrm>
            <a:off x="2195633" y="3543947"/>
            <a:ext cx="1451406" cy="4273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none" dirty="0"/>
              <a:t>Disintegrate</a:t>
            </a:r>
            <a:endParaRPr lang="en-US" sz="1800" b="1" cap="none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2A82B69-0CB9-418E-93AA-A1A83B5C841E}"/>
              </a:ext>
            </a:extLst>
          </p:cNvPr>
          <p:cNvSpPr txBox="1">
            <a:spLocks/>
          </p:cNvSpPr>
          <p:nvPr/>
        </p:nvSpPr>
        <p:spPr>
          <a:xfrm>
            <a:off x="5496959" y="3562669"/>
            <a:ext cx="1451406" cy="4273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none" dirty="0"/>
              <a:t>Host</a:t>
            </a:r>
            <a:endParaRPr lang="en-US" sz="1800" b="1" cap="none" dirty="0"/>
          </a:p>
        </p:txBody>
      </p:sp>
    </p:spTree>
    <p:extLst>
      <p:ext uri="{BB962C8B-B14F-4D97-AF65-F5344CB8AC3E}">
        <p14:creationId xmlns:p14="http://schemas.microsoft.com/office/powerpoint/2010/main" val="174540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R-TMSC for NFV in 5G Core Network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BD084DE-5351-4414-A22C-5A16CA95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2AAA49AA-D590-47EB-8A33-3E3C57420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279" y="1068570"/>
            <a:ext cx="6760857" cy="28123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3907221-2352-4387-9DBA-7A5CB1E0D19D}"/>
              </a:ext>
            </a:extLst>
          </p:cNvPr>
          <p:cNvGrpSpPr/>
          <p:nvPr/>
        </p:nvGrpSpPr>
        <p:grpSpPr>
          <a:xfrm>
            <a:off x="911196" y="3987063"/>
            <a:ext cx="7321605" cy="1054044"/>
            <a:chOff x="143555" y="3640685"/>
            <a:chExt cx="8066267" cy="133039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45D5980-133F-4282-8867-9B448F2C4A38}"/>
                </a:ext>
              </a:extLst>
            </p:cNvPr>
            <p:cNvSpPr/>
            <p:nvPr/>
          </p:nvSpPr>
          <p:spPr>
            <a:xfrm>
              <a:off x="6273779" y="4050718"/>
              <a:ext cx="1936043" cy="914399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A3E96CB-D096-4B64-90D5-255070DB3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201" y="3640685"/>
              <a:ext cx="1428750" cy="3619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6F84424-7E41-4D25-9A6D-9F3E2E3859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18" b="-2703"/>
            <a:stretch/>
          </p:blipFill>
          <p:spPr>
            <a:xfrm>
              <a:off x="3406301" y="3640685"/>
              <a:ext cx="1533525" cy="3619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2343F0A-9FDD-47DF-BEB9-CB0D79E1D6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" r="-671" b="-8572"/>
            <a:stretch/>
          </p:blipFill>
          <p:spPr>
            <a:xfrm>
              <a:off x="6531808" y="3640685"/>
              <a:ext cx="1428750" cy="3619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3940AE8-C980-46C6-B2DA-43FB98B96CC7}"/>
                </a:ext>
              </a:extLst>
            </p:cNvPr>
            <p:cNvSpPr/>
            <p:nvPr/>
          </p:nvSpPr>
          <p:spPr>
            <a:xfrm>
              <a:off x="154385" y="4050717"/>
              <a:ext cx="1936043" cy="914399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751072A1-2607-4327-BE88-D3F0F18767FF}"/>
                </a:ext>
              </a:extLst>
            </p:cNvPr>
            <p:cNvSpPr txBox="1">
              <a:spLocks/>
            </p:cNvSpPr>
            <p:nvPr/>
          </p:nvSpPr>
          <p:spPr>
            <a:xfrm>
              <a:off x="143555" y="4052034"/>
              <a:ext cx="1936043" cy="9143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cap="none" dirty="0">
                  <a:solidFill>
                    <a:schemeClr val="bg1"/>
                  </a:solidFill>
                </a:rPr>
                <a:t>VNF instances in the </a:t>
              </a:r>
              <a:r>
                <a:rPr lang="en-US" sz="1400" b="1" cap="none" dirty="0">
                  <a:solidFill>
                    <a:schemeClr val="bg1"/>
                  </a:solidFill>
                </a:rPr>
                <a:t>ascending order of service costs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7439C0A-0036-42E3-9135-31E58F2F4159}"/>
                </a:ext>
              </a:extLst>
            </p:cNvPr>
            <p:cNvSpPr/>
            <p:nvPr/>
          </p:nvSpPr>
          <p:spPr>
            <a:xfrm>
              <a:off x="3205043" y="4050718"/>
              <a:ext cx="1936043" cy="914399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642C4547-CC39-4E2B-A03C-0F19E0B99CBD}"/>
                </a:ext>
              </a:extLst>
            </p:cNvPr>
            <p:cNvSpPr txBox="1">
              <a:spLocks/>
            </p:cNvSpPr>
            <p:nvPr/>
          </p:nvSpPr>
          <p:spPr>
            <a:xfrm>
              <a:off x="3205043" y="4050718"/>
              <a:ext cx="1936043" cy="9143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cap="none" dirty="0">
                  <a:solidFill>
                    <a:schemeClr val="bg1"/>
                  </a:solidFill>
                </a:rPr>
                <a:t>CNs in the </a:t>
              </a:r>
              <a:r>
                <a:rPr lang="en-US" sz="1400" b="1" cap="none" dirty="0">
                  <a:solidFill>
                    <a:schemeClr val="bg1"/>
                  </a:solidFill>
                </a:rPr>
                <a:t>descending order of the offered QoS</a:t>
              </a:r>
            </a:p>
          </p:txBody>
        </p: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E3F5960F-391C-4098-8063-34AF4754D96C}"/>
                </a:ext>
              </a:extLst>
            </p:cNvPr>
            <p:cNvSpPr txBox="1">
              <a:spLocks/>
            </p:cNvSpPr>
            <p:nvPr/>
          </p:nvSpPr>
          <p:spPr>
            <a:xfrm>
              <a:off x="6273779" y="4056681"/>
              <a:ext cx="1936043" cy="9143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cap="none" dirty="0">
                  <a:solidFill>
                    <a:schemeClr val="bg1"/>
                  </a:solidFill>
                </a:rPr>
                <a:t>Tie with </a:t>
              </a:r>
              <a:r>
                <a:rPr lang="en-US" sz="1400" b="1" cap="none" dirty="0">
                  <a:solidFill>
                    <a:schemeClr val="bg1"/>
                  </a:solidFill>
                </a:rPr>
                <a:t>all TAs ranked the same</a:t>
              </a:r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AE734260-8EB1-49D3-81F2-828233462ED0}"/>
                </a:ext>
              </a:extLst>
            </p:cNvPr>
            <p:cNvSpPr/>
            <p:nvPr/>
          </p:nvSpPr>
          <p:spPr>
            <a:xfrm>
              <a:off x="2399285" y="4262406"/>
              <a:ext cx="501322" cy="48113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9D00E8DF-05F0-486B-A0E5-BEDDFBB8A5CD}"/>
                </a:ext>
              </a:extLst>
            </p:cNvPr>
            <p:cNvSpPr/>
            <p:nvPr/>
          </p:nvSpPr>
          <p:spPr>
            <a:xfrm>
              <a:off x="5456771" y="4273313"/>
              <a:ext cx="501322" cy="48113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3584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433880"/>
            <a:ext cx="6413609" cy="725349"/>
          </a:xfrm>
        </p:spPr>
        <p:txBody>
          <a:bodyPr>
            <a:normAutofit/>
          </a:bodyPr>
          <a:lstStyle/>
          <a:p>
            <a:r>
              <a:rPr lang="en-US" sz="2800" dirty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Introduction</a:t>
            </a:r>
          </a:p>
          <a:p>
            <a:r>
              <a:rPr lang="en-US" sz="2000" dirty="0"/>
              <a:t>Next Generation Wireless Networks</a:t>
            </a:r>
          </a:p>
          <a:p>
            <a:r>
              <a:rPr lang="en-US" sz="2000" dirty="0"/>
              <a:t>Motivations</a:t>
            </a:r>
          </a:p>
          <a:p>
            <a:r>
              <a:rPr lang="en-US" sz="2000" dirty="0"/>
              <a:t>Contributions</a:t>
            </a:r>
          </a:p>
          <a:p>
            <a:r>
              <a:rPr lang="en-US" sz="2000" dirty="0"/>
              <a:t>Resource Allocation Frameworks</a:t>
            </a:r>
          </a:p>
          <a:p>
            <a:r>
              <a:rPr lang="en-US" sz="2000" dirty="0"/>
              <a:t>Conclusions</a:t>
            </a:r>
          </a:p>
          <a:p>
            <a:r>
              <a:rPr lang="en-US" sz="2000" dirty="0"/>
              <a:t>Future Research Directions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A47BC8-C866-4D40-A1DD-5FAE94C7A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F7305-DB8D-48B2-B5CB-B75619F1C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BE55B67-6D11-4E93-91CC-917A9CF0F9DB}"/>
              </a:ext>
            </a:extLst>
          </p:cNvPr>
          <p:cNvGrpSpPr/>
          <p:nvPr/>
        </p:nvGrpSpPr>
        <p:grpSpPr>
          <a:xfrm>
            <a:off x="3169022" y="1504405"/>
            <a:ext cx="2805955" cy="2134689"/>
            <a:chOff x="2682275" y="1493823"/>
            <a:chExt cx="2805955" cy="2134689"/>
          </a:xfrm>
        </p:grpSpPr>
        <p:sp>
          <p:nvSpPr>
            <p:cNvPr id="8" name="Title 3">
              <a:extLst>
                <a:ext uri="{FF2B5EF4-FFF2-40B4-BE49-F238E27FC236}">
                  <a16:creationId xmlns:a16="http://schemas.microsoft.com/office/drawing/2014/main" id="{611ACE15-69CF-4995-A6CE-04DE774DC569}"/>
                </a:ext>
              </a:extLst>
            </p:cNvPr>
            <p:cNvSpPr txBox="1">
              <a:spLocks/>
            </p:cNvSpPr>
            <p:nvPr/>
          </p:nvSpPr>
          <p:spPr>
            <a:xfrm>
              <a:off x="2682275" y="1493823"/>
              <a:ext cx="2805955" cy="7635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kern="1200" baseline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dirty="0">
                  <a:solidFill>
                    <a:schemeClr val="tx2"/>
                  </a:solidFill>
                </a:rPr>
                <a:t>2. Fog Computing</a:t>
              </a:r>
            </a:p>
          </p:txBody>
        </p:sp>
        <p:pic>
          <p:nvPicPr>
            <p:cNvPr id="11" name="Picture 10" descr="Image result for fog computing nodes">
              <a:extLst>
                <a:ext uri="{FF2B5EF4-FFF2-40B4-BE49-F238E27FC236}">
                  <a16:creationId xmlns:a16="http://schemas.microsoft.com/office/drawing/2014/main" id="{3A6BD519-98BF-4741-8F11-B84DDC3E11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300"/>
            <a:stretch/>
          </p:blipFill>
          <p:spPr bwMode="auto">
            <a:xfrm>
              <a:off x="3278557" y="2419045"/>
              <a:ext cx="1613390" cy="12094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8292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Fog Nodes (FNs)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BD084DE-5351-4414-A22C-5A16CA95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3CB5FE-A08E-4822-94D2-FD3A0798BDB4}"/>
              </a:ext>
            </a:extLst>
          </p:cNvPr>
          <p:cNvSpPr txBox="1">
            <a:spLocks/>
          </p:cNvSpPr>
          <p:nvPr/>
        </p:nvSpPr>
        <p:spPr>
          <a:xfrm>
            <a:off x="448964" y="1044701"/>
            <a:ext cx="8246070" cy="399640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Data Service Operators (DSOs)</a:t>
            </a:r>
            <a:r>
              <a:rPr lang="en-US" b="0" dirty="0"/>
              <a:t> provide efficient </a:t>
            </a:r>
            <a:r>
              <a:rPr lang="en-US" dirty="0">
                <a:solidFill>
                  <a:srgbClr val="FF0000"/>
                </a:solidFill>
              </a:rPr>
              <a:t>services</a:t>
            </a:r>
            <a:r>
              <a:rPr lang="en-US" b="0" dirty="0"/>
              <a:t> to the </a:t>
            </a:r>
            <a:r>
              <a:rPr lang="en-US" dirty="0"/>
              <a:t>Authorized Data Service Subscribers (ADSSs)</a:t>
            </a:r>
            <a:endParaRPr lang="en-US" sz="18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Small-scale</a:t>
            </a:r>
            <a:r>
              <a:rPr lang="en-US" b="0" dirty="0"/>
              <a:t> flexible computing devices deployed </a:t>
            </a:r>
            <a:r>
              <a:rPr lang="en-US" dirty="0">
                <a:solidFill>
                  <a:srgbClr val="FF0000"/>
                </a:solidFill>
              </a:rPr>
              <a:t>close</a:t>
            </a:r>
            <a:r>
              <a:rPr lang="en-US" b="0" dirty="0"/>
              <a:t> to the ADSSs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Low latency</a:t>
            </a:r>
            <a:r>
              <a:rPr lang="en-US" b="0" dirty="0"/>
              <a:t> due to proximity</a:t>
            </a:r>
            <a:endParaRPr lang="en-US" sz="15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NFV integrated</a:t>
            </a:r>
            <a:r>
              <a:rPr lang="en-US" b="0" dirty="0"/>
              <a:t> fog computing</a:t>
            </a:r>
            <a:endParaRPr lang="en-US" sz="1700" b="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0" dirty="0"/>
              <a:t>Resource requirements of ADSSs as per </a:t>
            </a:r>
            <a:r>
              <a:rPr lang="en-US" dirty="0"/>
              <a:t>VNFs</a:t>
            </a:r>
            <a:r>
              <a:rPr lang="en-US" b="0" dirty="0"/>
              <a:t> initiated to serve them</a:t>
            </a:r>
            <a:endParaRPr lang="en-US" dirty="0">
              <a:solidFill>
                <a:srgbClr val="FF0000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0" dirty="0"/>
              <a:t>DSOs </a:t>
            </a:r>
            <a:r>
              <a:rPr lang="en-US" dirty="0"/>
              <a:t>allocate computing resources</a:t>
            </a:r>
            <a:r>
              <a:rPr lang="en-US" b="0" dirty="0"/>
              <a:t> from FNs to ADSSs accordingly</a:t>
            </a:r>
            <a:endParaRPr lang="en-US" sz="15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7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Traditional:</a:t>
            </a:r>
            <a:r>
              <a:rPr lang="en-US" b="0" dirty="0"/>
              <a:t> Centralized management by </a:t>
            </a:r>
            <a:r>
              <a:rPr lang="en-US" dirty="0"/>
              <a:t>NFV Orchestrator</a:t>
            </a:r>
            <a:r>
              <a:rPr lang="en-US" b="0" dirty="0"/>
              <a:t> (NFVO)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7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Proposed:</a:t>
            </a:r>
            <a:r>
              <a:rPr lang="en-US" b="0" dirty="0"/>
              <a:t> </a:t>
            </a:r>
            <a:r>
              <a:rPr lang="en-US" dirty="0">
                <a:solidFill>
                  <a:srgbClr val="FF0000"/>
                </a:solidFill>
              </a:rPr>
              <a:t>Distributed</a:t>
            </a:r>
            <a:r>
              <a:rPr lang="en-US" b="0" dirty="0"/>
              <a:t> allocation considering DSOs, ADSSs, and FNs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500" b="0" dirty="0"/>
          </a:p>
        </p:txBody>
      </p:sp>
    </p:spTree>
    <p:extLst>
      <p:ext uri="{BB962C8B-B14F-4D97-AF65-F5344CB8AC3E}">
        <p14:creationId xmlns:p14="http://schemas.microsoft.com/office/powerpoint/2010/main" val="384824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System Model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BD084DE-5351-4414-A22C-5A16CA95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885AE39-3DED-4B31-8680-B11400A85237}"/>
              </a:ext>
            </a:extLst>
          </p:cNvPr>
          <p:cNvSpPr/>
          <p:nvPr/>
        </p:nvSpPr>
        <p:spPr>
          <a:xfrm>
            <a:off x="5957440" y="1617743"/>
            <a:ext cx="2005727" cy="109756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197E14-E14A-4930-8AFD-527574202D27}"/>
              </a:ext>
            </a:extLst>
          </p:cNvPr>
          <p:cNvSpPr txBox="1">
            <a:spLocks/>
          </p:cNvSpPr>
          <p:nvPr/>
        </p:nvSpPr>
        <p:spPr>
          <a:xfrm>
            <a:off x="6046589" y="1729024"/>
            <a:ext cx="1827428" cy="875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cap="none" dirty="0">
                <a:solidFill>
                  <a:schemeClr val="bg1"/>
                </a:solidFill>
              </a:rPr>
              <a:t>IoT fog computing scenario with </a:t>
            </a:r>
            <a:r>
              <a:rPr lang="en-US" sz="1400" b="1" cap="none" dirty="0">
                <a:solidFill>
                  <a:schemeClr val="bg1"/>
                </a:solidFill>
              </a:rPr>
              <a:t>K DSOs, N ADSSs, and M FNs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625BCB3-EF6D-4B99-9867-83018794B7B3}"/>
              </a:ext>
            </a:extLst>
          </p:cNvPr>
          <p:cNvSpPr txBox="1">
            <a:spLocks/>
          </p:cNvSpPr>
          <p:nvPr/>
        </p:nvSpPr>
        <p:spPr>
          <a:xfrm>
            <a:off x="448964" y="1197403"/>
            <a:ext cx="8246070" cy="38176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/>
              <a:t>DSOs allocate </a:t>
            </a:r>
            <a:r>
              <a:rPr lang="en-US" dirty="0">
                <a:solidFill>
                  <a:srgbClr val="FF0000"/>
                </a:solidFill>
              </a:rPr>
              <a:t>Computing Resource Blocks</a:t>
            </a:r>
            <a:r>
              <a:rPr lang="en-US" b="0" dirty="0"/>
              <a:t> (CRBs) from FNs to ADSSs</a:t>
            </a:r>
            <a:endParaRPr lang="en-US" sz="1600" b="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0" dirty="0"/>
              <a:t>Competition among all </a:t>
            </a:r>
            <a:r>
              <a:rPr lang="en-US" dirty="0"/>
              <a:t>DSOs</a:t>
            </a:r>
            <a:r>
              <a:rPr lang="en-US" b="0" dirty="0"/>
              <a:t> for providing services to </a:t>
            </a:r>
            <a:r>
              <a:rPr lang="en-US" dirty="0">
                <a:solidFill>
                  <a:srgbClr val="FF0000"/>
                </a:solidFill>
              </a:rPr>
              <a:t>maximize profits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0" dirty="0"/>
              <a:t>Competition among all </a:t>
            </a:r>
            <a:r>
              <a:rPr lang="en-US" dirty="0"/>
              <a:t>ADSSs</a:t>
            </a:r>
            <a:r>
              <a:rPr lang="en-US" b="0" dirty="0"/>
              <a:t> for purchasing resources to </a:t>
            </a:r>
            <a:r>
              <a:rPr lang="en-US" dirty="0">
                <a:solidFill>
                  <a:srgbClr val="FF0000"/>
                </a:solidFill>
              </a:rPr>
              <a:t>minimize costs</a:t>
            </a:r>
            <a:endParaRPr lang="en-US" sz="1400" dirty="0">
              <a:solidFill>
                <a:srgbClr val="FF0000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0" dirty="0"/>
              <a:t>DSOs have </a:t>
            </a:r>
            <a:r>
              <a:rPr lang="en-US" dirty="0">
                <a:solidFill>
                  <a:srgbClr val="FF0000"/>
                </a:solidFill>
              </a:rPr>
              <a:t>preferences</a:t>
            </a:r>
            <a:r>
              <a:rPr lang="en-US" b="0" dirty="0"/>
              <a:t> on FNs, FNs need to </a:t>
            </a:r>
            <a:r>
              <a:rPr lang="en-US" dirty="0">
                <a:solidFill>
                  <a:srgbClr val="FF0000"/>
                </a:solidFill>
              </a:rPr>
              <a:t>meet</a:t>
            </a:r>
            <a:r>
              <a:rPr lang="en-US" b="0" dirty="0"/>
              <a:t> VNF needs of ADSSs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363A97-1F2D-456C-A196-B962A9368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900" y="1044700"/>
            <a:ext cx="3654668" cy="22436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6697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System Model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BD084DE-5351-4414-A22C-5A16CA95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625BCB3-EF6D-4B99-9867-83018794B7B3}"/>
              </a:ext>
            </a:extLst>
          </p:cNvPr>
          <p:cNvSpPr txBox="1">
            <a:spLocks/>
          </p:cNvSpPr>
          <p:nvPr/>
        </p:nvSpPr>
        <p:spPr>
          <a:xfrm>
            <a:off x="448964" y="1044700"/>
            <a:ext cx="8246070" cy="38176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lvl="2"/>
            <a:endParaRPr lang="en-US" sz="14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/>
              <a:t>Need </a:t>
            </a:r>
            <a:r>
              <a:rPr lang="en-US" dirty="0">
                <a:solidFill>
                  <a:srgbClr val="FF0000"/>
                </a:solidFill>
              </a:rPr>
              <a:t>distributed</a:t>
            </a:r>
            <a:r>
              <a:rPr lang="en-US" b="0" dirty="0"/>
              <a:t> algorithms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b="0" dirty="0"/>
              <a:t>Model the </a:t>
            </a:r>
            <a:r>
              <a:rPr lang="en-US" dirty="0"/>
              <a:t>competition</a:t>
            </a:r>
            <a:r>
              <a:rPr lang="en-US" b="0" dirty="0"/>
              <a:t> between DSOs and ADSSs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b="0" dirty="0"/>
              <a:t>Allocate FN resources to </a:t>
            </a:r>
            <a:r>
              <a:rPr lang="en-US" dirty="0"/>
              <a:t>meet</a:t>
            </a:r>
            <a:r>
              <a:rPr lang="en-US" b="0" dirty="0"/>
              <a:t> VNF requirements of ADSSs</a:t>
            </a:r>
          </a:p>
          <a:p>
            <a:pPr marL="1257300" lvl="2" indent="-342900">
              <a:buFont typeface="+mj-lt"/>
              <a:buAutoNum type="alphaLcParenR"/>
            </a:pPr>
            <a:endParaRPr lang="en-US" b="0" dirty="0"/>
          </a:p>
          <a:p>
            <a:pPr marL="1257300" lvl="2" indent="-342900">
              <a:buFont typeface="+mj-lt"/>
              <a:buAutoNum type="alphaLcParenR"/>
            </a:pPr>
            <a:endParaRPr lang="en-US" b="0" dirty="0"/>
          </a:p>
          <a:p>
            <a:pPr marL="1257300" lvl="2" indent="-342900">
              <a:buFont typeface="+mj-lt"/>
              <a:buAutoNum type="alphaLcParenR"/>
            </a:pPr>
            <a:endParaRPr lang="en-US" b="0" dirty="0"/>
          </a:p>
          <a:p>
            <a:pPr marL="1257300" lvl="2" indent="-342900">
              <a:buFont typeface="+mj-lt"/>
              <a:buAutoNum type="alphaLcParenR"/>
            </a:pPr>
            <a:endParaRPr lang="en-US" b="0" dirty="0"/>
          </a:p>
          <a:p>
            <a:pPr marL="1257300" lvl="2" indent="-342900">
              <a:buFont typeface="+mj-lt"/>
              <a:buAutoNum type="alphaLcParenR"/>
            </a:pPr>
            <a:endParaRPr lang="en-US" b="0" dirty="0"/>
          </a:p>
          <a:p>
            <a:pPr marL="1257300" lvl="2" indent="-342900">
              <a:buFont typeface="+mj-lt"/>
              <a:buAutoNum type="alphaLcParenR"/>
            </a:pPr>
            <a:endParaRPr lang="en-US" b="0" dirty="0"/>
          </a:p>
          <a:p>
            <a:pPr lvl="2"/>
            <a:endParaRPr lang="en-US" b="0" dirty="0"/>
          </a:p>
          <a:p>
            <a:pPr lvl="2"/>
            <a:endParaRPr lang="en-US" b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4A29F6-A92B-4D2D-A7F6-E3BD228F3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567" y="2247678"/>
            <a:ext cx="6434864" cy="279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7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a) EPEC Optimization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BD084DE-5351-4414-A22C-5A16CA95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CCBBD4-FEAB-4967-9C98-4314A8A1B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880" y="1076312"/>
            <a:ext cx="3042239" cy="2073373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B967E3BA-7510-4404-A6C7-59269016DF25}"/>
              </a:ext>
            </a:extLst>
          </p:cNvPr>
          <p:cNvSpPr/>
          <p:nvPr/>
        </p:nvSpPr>
        <p:spPr>
          <a:xfrm>
            <a:off x="1058275" y="1771242"/>
            <a:ext cx="1320246" cy="1081426"/>
          </a:xfrm>
          <a:prstGeom prst="wedgeEllipseCallout">
            <a:avLst>
              <a:gd name="adj1" fmla="val 108156"/>
              <a:gd name="adj2" fmla="val -84982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B06774-9CF3-47C7-99C4-0D33A46932D8}"/>
              </a:ext>
            </a:extLst>
          </p:cNvPr>
          <p:cNvSpPr txBox="1"/>
          <p:nvPr/>
        </p:nvSpPr>
        <p:spPr>
          <a:xfrm>
            <a:off x="1170599" y="1942623"/>
            <a:ext cx="10955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Revenue optimization for </a:t>
            </a:r>
            <a:r>
              <a:rPr lang="en-US" sz="1400" b="1" dirty="0">
                <a:solidFill>
                  <a:schemeClr val="bg1"/>
                </a:solidFill>
              </a:rPr>
              <a:t>DSOs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CB4C3A87-B6DA-4ABF-846F-CFE092EAF594}"/>
              </a:ext>
            </a:extLst>
          </p:cNvPr>
          <p:cNvSpPr/>
          <p:nvPr/>
        </p:nvSpPr>
        <p:spPr>
          <a:xfrm>
            <a:off x="6765478" y="1900907"/>
            <a:ext cx="1320246" cy="1081426"/>
          </a:xfrm>
          <a:prstGeom prst="wedgeEllipseCallout">
            <a:avLst>
              <a:gd name="adj1" fmla="val -115284"/>
              <a:gd name="adj2" fmla="val -16603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9D4B66-096A-4F56-983F-C8E59583CC79}"/>
              </a:ext>
            </a:extLst>
          </p:cNvPr>
          <p:cNvSpPr txBox="1"/>
          <p:nvPr/>
        </p:nvSpPr>
        <p:spPr>
          <a:xfrm>
            <a:off x="6855161" y="2066103"/>
            <a:ext cx="11408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Revenue optimization for </a:t>
            </a:r>
            <a:r>
              <a:rPr lang="en-US" sz="1400" b="1" dirty="0">
                <a:solidFill>
                  <a:schemeClr val="bg1"/>
                </a:solidFill>
              </a:rPr>
              <a:t>ADSSs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597481F-D15C-41B8-9101-E70BFCADD659}"/>
              </a:ext>
            </a:extLst>
          </p:cNvPr>
          <p:cNvSpPr txBox="1">
            <a:spLocks/>
          </p:cNvSpPr>
          <p:nvPr/>
        </p:nvSpPr>
        <p:spPr>
          <a:xfrm>
            <a:off x="448964" y="1197403"/>
            <a:ext cx="8246070" cy="38176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Equilibrium Problem with Equilibrium Constraints</a:t>
            </a:r>
            <a:r>
              <a:rPr lang="en-US" b="0" dirty="0"/>
              <a:t> (EPEC)</a:t>
            </a:r>
            <a:r>
              <a:rPr lang="en-US" sz="1600" b="0" dirty="0"/>
              <a:t>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Hierarchical</a:t>
            </a:r>
            <a:r>
              <a:rPr lang="en-US" b="0" dirty="0"/>
              <a:t> optimization problem with equilibrium criteria at both levels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0" dirty="0"/>
              <a:t>Represents the </a:t>
            </a:r>
            <a:r>
              <a:rPr lang="en-US" dirty="0"/>
              <a:t>competition</a:t>
            </a:r>
            <a:r>
              <a:rPr lang="en-US" b="0" dirty="0"/>
              <a:t> between both sets of entities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0" dirty="0"/>
              <a:t>DSOs provide </a:t>
            </a:r>
            <a:r>
              <a:rPr lang="en-US" dirty="0">
                <a:solidFill>
                  <a:srgbClr val="FF0000"/>
                </a:solidFill>
              </a:rPr>
              <a:t>incentives</a:t>
            </a:r>
            <a:r>
              <a:rPr lang="en-US" b="0" dirty="0"/>
              <a:t> to the ADSSs to control competition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0" dirty="0"/>
              <a:t>Need a model for </a:t>
            </a:r>
            <a:r>
              <a:rPr lang="en-US" dirty="0"/>
              <a:t>large scale</a:t>
            </a:r>
            <a:r>
              <a:rPr lang="en-US" b="0" dirty="0"/>
              <a:t> fog network optimization</a:t>
            </a:r>
          </a:p>
        </p:txBody>
      </p:sp>
    </p:spTree>
    <p:extLst>
      <p:ext uri="{BB962C8B-B14F-4D97-AF65-F5344CB8AC3E}">
        <p14:creationId xmlns:p14="http://schemas.microsoft.com/office/powerpoint/2010/main" val="311467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F3696-8121-45F3-9B98-6BA1D818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4D192F50-BC70-45D5-85D5-C32BF7E04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a) ADMM for Large-scale Problem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CB394-E2B4-4FBE-AB88-C58B27502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539" y="1103637"/>
            <a:ext cx="3664920" cy="2537048"/>
          </a:xfrm>
          <a:prstGeom prst="rect">
            <a:avLst/>
          </a:prstGeom>
          <a:ln w="12700">
            <a:noFill/>
          </a:ln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E65EB2B8-4E01-4470-8CC0-FB7679A73729}"/>
              </a:ext>
            </a:extLst>
          </p:cNvPr>
          <p:cNvSpPr/>
          <p:nvPr/>
        </p:nvSpPr>
        <p:spPr>
          <a:xfrm>
            <a:off x="972969" y="1686829"/>
            <a:ext cx="1320246" cy="1081426"/>
          </a:xfrm>
          <a:prstGeom prst="wedgeEllipseCallout">
            <a:avLst>
              <a:gd name="adj1" fmla="val 148391"/>
              <a:gd name="adj2" fmla="val -6066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0AE43C-728C-4931-A27D-40451D69EA56}"/>
              </a:ext>
            </a:extLst>
          </p:cNvPr>
          <p:cNvSpPr txBox="1"/>
          <p:nvPr/>
        </p:nvSpPr>
        <p:spPr>
          <a:xfrm>
            <a:off x="1030274" y="1864344"/>
            <a:ext cx="1205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Optimization problem of this form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528B6719-506F-4820-BCC8-891C279777B0}"/>
              </a:ext>
            </a:extLst>
          </p:cNvPr>
          <p:cNvSpPr/>
          <p:nvPr/>
        </p:nvSpPr>
        <p:spPr>
          <a:xfrm>
            <a:off x="7015280" y="1808225"/>
            <a:ext cx="1320246" cy="1081426"/>
          </a:xfrm>
          <a:prstGeom prst="wedgeEllipseCallout">
            <a:avLst>
              <a:gd name="adj1" fmla="val -96307"/>
              <a:gd name="adj2" fmla="val -218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B5A788-C56D-43D4-9983-39055CE6095B}"/>
              </a:ext>
            </a:extLst>
          </p:cNvPr>
          <p:cNvSpPr txBox="1"/>
          <p:nvPr/>
        </p:nvSpPr>
        <p:spPr>
          <a:xfrm>
            <a:off x="7037920" y="2087328"/>
            <a:ext cx="1320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Augmented Lagrangian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9E95F4C-D967-486B-A351-305D86F95123}"/>
              </a:ext>
            </a:extLst>
          </p:cNvPr>
          <p:cNvSpPr txBox="1">
            <a:spLocks/>
          </p:cNvSpPr>
          <p:nvPr/>
        </p:nvSpPr>
        <p:spPr>
          <a:xfrm>
            <a:off x="448964" y="1197403"/>
            <a:ext cx="8246070" cy="38176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Alternating Direction Method of Multipliers</a:t>
            </a:r>
            <a:r>
              <a:rPr lang="en-US" b="0" dirty="0"/>
              <a:t> (ADMM)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0" dirty="0"/>
              <a:t>Well-suited for large-scale fog scenario with </a:t>
            </a:r>
            <a:r>
              <a:rPr lang="en-US" dirty="0"/>
              <a:t>conflicting objectives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Fast convergence</a:t>
            </a:r>
            <a:r>
              <a:rPr lang="en-US" b="0" dirty="0"/>
              <a:t> when objective function is convex</a:t>
            </a:r>
          </a:p>
        </p:txBody>
      </p:sp>
    </p:spTree>
    <p:extLst>
      <p:ext uri="{BB962C8B-B14F-4D97-AF65-F5344CB8AC3E}">
        <p14:creationId xmlns:p14="http://schemas.microsoft.com/office/powerpoint/2010/main" val="222507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D17152-670E-441C-880A-EF2B376DF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933" y="1044700"/>
            <a:ext cx="3492133" cy="297841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a) ADMM for EPEC in Fog Computing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BD084DE-5351-4414-A22C-5A16CA95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A41E65F7-7CDB-4F08-A076-1C4377A324AA}"/>
              </a:ext>
            </a:extLst>
          </p:cNvPr>
          <p:cNvSpPr/>
          <p:nvPr/>
        </p:nvSpPr>
        <p:spPr>
          <a:xfrm>
            <a:off x="6729495" y="2349412"/>
            <a:ext cx="2118245" cy="1398715"/>
          </a:xfrm>
          <a:prstGeom prst="wedgeEllipseCallout">
            <a:avLst>
              <a:gd name="adj1" fmla="val -71364"/>
              <a:gd name="adj2" fmla="val -24955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AADEF9-89BE-4994-AB52-3F7B4AE897B3}"/>
              </a:ext>
            </a:extLst>
          </p:cNvPr>
          <p:cNvSpPr txBox="1"/>
          <p:nvPr/>
        </p:nvSpPr>
        <p:spPr>
          <a:xfrm>
            <a:off x="6882377" y="2571715"/>
            <a:ext cx="18030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Optimization for DSOs using the </a:t>
            </a:r>
            <a:r>
              <a:rPr lang="en-US" sz="1400" b="1" dirty="0">
                <a:solidFill>
                  <a:schemeClr val="bg1"/>
                </a:solidFill>
              </a:rPr>
              <a:t>number of CRBs</a:t>
            </a:r>
            <a:r>
              <a:rPr lang="en-US" sz="1400" dirty="0">
                <a:solidFill>
                  <a:schemeClr val="bg1"/>
                </a:solidFill>
              </a:rPr>
              <a:t> to be purchased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by ADSSs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F19CCBD9-4882-4A22-8FBD-C3BAAE2CEFDB}"/>
              </a:ext>
            </a:extLst>
          </p:cNvPr>
          <p:cNvSpPr/>
          <p:nvPr/>
        </p:nvSpPr>
        <p:spPr>
          <a:xfrm>
            <a:off x="296260" y="1433183"/>
            <a:ext cx="2118245" cy="1398715"/>
          </a:xfrm>
          <a:prstGeom prst="wedgeEllipseCallout">
            <a:avLst>
              <a:gd name="adj1" fmla="val 75802"/>
              <a:gd name="adj2" fmla="val 363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D989B6-7AFB-4630-A5AA-4611FE76EED7}"/>
              </a:ext>
            </a:extLst>
          </p:cNvPr>
          <p:cNvSpPr txBox="1"/>
          <p:nvPr/>
        </p:nvSpPr>
        <p:spPr>
          <a:xfrm>
            <a:off x="504326" y="1655486"/>
            <a:ext cx="1702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Optimization for ADSSs using the announced </a:t>
            </a:r>
            <a:r>
              <a:rPr lang="en-US" sz="1400" b="1" dirty="0">
                <a:solidFill>
                  <a:schemeClr val="bg1"/>
                </a:solidFill>
              </a:rPr>
              <a:t>CRB prices</a:t>
            </a:r>
            <a:r>
              <a:rPr lang="en-US" sz="1400" dirty="0">
                <a:solidFill>
                  <a:schemeClr val="bg1"/>
                </a:solidFill>
              </a:rPr>
              <a:t> from DSOs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8CCEA33-3B4B-4BC6-B03F-0B0271FF1D44}"/>
              </a:ext>
            </a:extLst>
          </p:cNvPr>
          <p:cNvSpPr txBox="1">
            <a:spLocks/>
          </p:cNvSpPr>
          <p:nvPr/>
        </p:nvSpPr>
        <p:spPr>
          <a:xfrm>
            <a:off x="448965" y="1141349"/>
            <a:ext cx="8246070" cy="38176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0" dirty="0"/>
              <a:t>Outer loop terminates when total profit of DSOs </a:t>
            </a:r>
            <a:r>
              <a:rPr lang="en-US" sz="1800" dirty="0"/>
              <a:t>converges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0" dirty="0"/>
              <a:t>Optimal </a:t>
            </a:r>
            <a:r>
              <a:rPr lang="en-US" sz="1800" dirty="0">
                <a:solidFill>
                  <a:srgbClr val="FF0000"/>
                </a:solidFill>
              </a:rPr>
              <a:t>resource prices</a:t>
            </a:r>
            <a:r>
              <a:rPr lang="en-US" sz="1800" b="0" dirty="0"/>
              <a:t> for DSOs and optimal amounts of </a:t>
            </a:r>
            <a:r>
              <a:rPr lang="en-US" sz="1800" dirty="0">
                <a:solidFill>
                  <a:srgbClr val="FF0000"/>
                </a:solidFill>
              </a:rPr>
              <a:t>resources to be purchased by ADSSs</a:t>
            </a:r>
            <a:r>
              <a:rPr lang="en-US" sz="1800" b="0" dirty="0">
                <a:solidFill>
                  <a:srgbClr val="FF0000"/>
                </a:solidFill>
              </a:rPr>
              <a:t> </a:t>
            </a:r>
            <a:r>
              <a:rPr lang="en-US" sz="1800" b="0" dirty="0"/>
              <a:t>are obtained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8865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A59C01-1C19-4B05-A6C1-D69E47C01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D63FFF-0DDB-4C57-8408-82A98AF6E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377" y="1073712"/>
            <a:ext cx="2443280" cy="4069788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70765782-2484-44FD-AA67-E7AF8258F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400" dirty="0"/>
              <a:t>b) Matching for Allocation of FN Resources</a:t>
            </a:r>
            <a:endParaRPr lang="en-US" sz="28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EA859DF-F408-48B4-BA36-4A2DC664B1D9}"/>
              </a:ext>
            </a:extLst>
          </p:cNvPr>
          <p:cNvSpPr txBox="1">
            <a:spLocks/>
          </p:cNvSpPr>
          <p:nvPr/>
        </p:nvSpPr>
        <p:spPr>
          <a:xfrm>
            <a:off x="0" y="1057727"/>
            <a:ext cx="6232108" cy="39200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0" dirty="0"/>
              <a:t>DSOs need to </a:t>
            </a:r>
            <a:r>
              <a:rPr lang="en-US" sz="2200" dirty="0">
                <a:solidFill>
                  <a:srgbClr val="FF0000"/>
                </a:solidFill>
              </a:rPr>
              <a:t>allocate FN resources</a:t>
            </a:r>
            <a:r>
              <a:rPr lang="en-US" sz="2200" b="0" dirty="0"/>
              <a:t> to ADSSs using optimal values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0000"/>
                </a:solidFill>
              </a:rPr>
              <a:t>CRBs to be purchased</a:t>
            </a:r>
            <a:r>
              <a:rPr lang="en-US" sz="1900" b="0" dirty="0"/>
              <a:t> by ADSSs (</a:t>
            </a:r>
            <a:r>
              <a:rPr lang="en-US" sz="1900" dirty="0"/>
              <a:t>VNF demands</a:t>
            </a:r>
            <a:r>
              <a:rPr lang="en-US" sz="1900" b="0" dirty="0"/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19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0" dirty="0"/>
              <a:t>DSOs and FNs have </a:t>
            </a:r>
            <a:r>
              <a:rPr lang="en-US" sz="2200" dirty="0">
                <a:solidFill>
                  <a:srgbClr val="FF0000"/>
                </a:solidFill>
              </a:rPr>
              <a:t>preferences</a:t>
            </a:r>
            <a:r>
              <a:rPr lang="en-US" sz="2200" b="0" dirty="0"/>
              <a:t> on each other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lvl="1"/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Many-to-many matching</a:t>
            </a:r>
            <a:r>
              <a:rPr lang="en-US" sz="2200" b="0" dirty="0"/>
              <a:t> as per </a:t>
            </a:r>
            <a:r>
              <a:rPr lang="en-US" sz="2200" dirty="0"/>
              <a:t>capacity constraints</a:t>
            </a:r>
            <a:r>
              <a:rPr lang="en-US" sz="2200" b="0" dirty="0"/>
              <a:t> of FNs</a:t>
            </a:r>
            <a:endParaRPr lang="en-US" sz="1400" b="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C5A115B-B88E-4F5F-A971-52BE9AE1EF73}"/>
              </a:ext>
            </a:extLst>
          </p:cNvPr>
          <p:cNvGrpSpPr/>
          <p:nvPr/>
        </p:nvGrpSpPr>
        <p:grpSpPr>
          <a:xfrm>
            <a:off x="907080" y="3029865"/>
            <a:ext cx="4298374" cy="1068935"/>
            <a:chOff x="500637" y="3173660"/>
            <a:chExt cx="4799686" cy="1461423"/>
          </a:xfrm>
        </p:grpSpPr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C03F0E76-3841-4325-8CB1-8A36235DEDBC}"/>
                </a:ext>
              </a:extLst>
            </p:cNvPr>
            <p:cNvSpPr/>
            <p:nvPr/>
          </p:nvSpPr>
          <p:spPr>
            <a:xfrm>
              <a:off x="2541862" y="4232705"/>
              <a:ext cx="655889" cy="15270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B81E0BC-02EC-4262-BB8E-D93D0C9AD60E}"/>
                </a:ext>
              </a:extLst>
            </p:cNvPr>
            <p:cNvGrpSpPr/>
            <p:nvPr/>
          </p:nvGrpSpPr>
          <p:grpSpPr>
            <a:xfrm>
              <a:off x="500637" y="3173660"/>
              <a:ext cx="4799686" cy="1461423"/>
              <a:chOff x="500637" y="3173660"/>
              <a:chExt cx="4799686" cy="1461423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0B298792-F608-4B9D-8F9F-DCA6C22C887A}"/>
                  </a:ext>
                </a:extLst>
              </p:cNvPr>
              <p:cNvGrpSpPr/>
              <p:nvPr/>
            </p:nvGrpSpPr>
            <p:grpSpPr>
              <a:xfrm>
                <a:off x="500637" y="3793390"/>
                <a:ext cx="4799686" cy="841693"/>
                <a:chOff x="143555" y="4050717"/>
                <a:chExt cx="4997531" cy="915715"/>
              </a:xfrm>
            </p:grpSpPr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C6B8D1BF-4FF3-4EB2-8140-740DDEB5BD77}"/>
                    </a:ext>
                  </a:extLst>
                </p:cNvPr>
                <p:cNvSpPr/>
                <p:nvPr/>
              </p:nvSpPr>
              <p:spPr>
                <a:xfrm>
                  <a:off x="154385" y="4050717"/>
                  <a:ext cx="1936043" cy="914399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Title 1">
                  <a:extLst>
                    <a:ext uri="{FF2B5EF4-FFF2-40B4-BE49-F238E27FC236}">
                      <a16:creationId xmlns:a16="http://schemas.microsoft.com/office/drawing/2014/main" id="{29F86F33-3C5C-45A6-863F-C9FED5C4D07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43555" y="4052034"/>
                  <a:ext cx="1936043" cy="91439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kern="1200" cap="all" baseline="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sz="1400" cap="none" dirty="0">
                      <a:solidFill>
                        <a:schemeClr val="bg1"/>
                      </a:solidFill>
                    </a:rPr>
                    <a:t>FNs in the </a:t>
                  </a:r>
                  <a:r>
                    <a:rPr lang="en-US" sz="1400" b="1" cap="none" dirty="0">
                      <a:solidFill>
                        <a:schemeClr val="bg1"/>
                      </a:solidFill>
                    </a:rPr>
                    <a:t>ascending order of CRB prices</a:t>
                  </a: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9BCD6539-D791-4034-9EAD-DA0D98116788}"/>
                    </a:ext>
                  </a:extLst>
                </p:cNvPr>
                <p:cNvSpPr/>
                <p:nvPr/>
              </p:nvSpPr>
              <p:spPr>
                <a:xfrm>
                  <a:off x="3205043" y="4050718"/>
                  <a:ext cx="1936043" cy="914399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Title 1">
                  <a:extLst>
                    <a:ext uri="{FF2B5EF4-FFF2-40B4-BE49-F238E27FC236}">
                      <a16:creationId xmlns:a16="http://schemas.microsoft.com/office/drawing/2014/main" id="{8927588A-BA4F-44B9-B0D3-328840EB907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205043" y="4050718"/>
                  <a:ext cx="1936043" cy="91439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kern="1200" cap="all" baseline="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sz="1400" cap="none" dirty="0">
                      <a:solidFill>
                        <a:schemeClr val="bg1"/>
                      </a:solidFill>
                    </a:rPr>
                    <a:t>(DSO, ADSS)s in the </a:t>
                  </a:r>
                  <a:r>
                    <a:rPr lang="en-US" sz="1400" b="1" cap="none" dirty="0">
                      <a:solidFill>
                        <a:schemeClr val="bg1"/>
                      </a:solidFill>
                    </a:rPr>
                    <a:t>descending order of CRB requirement</a:t>
                  </a:r>
                </a:p>
              </p:txBody>
            </p:sp>
          </p:grp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171E9023-3C55-4F55-888F-D517DDB991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0161" y="3173660"/>
                <a:ext cx="1581151" cy="428625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93DE506-C016-4E49-A89F-431483227C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80049" y="3173660"/>
                <a:ext cx="1581150" cy="428625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</p:spPr>
          </p:pic>
          <p:sp>
            <p:nvSpPr>
              <p:cNvPr id="24" name="Arrow: Right 23">
                <a:extLst>
                  <a:ext uri="{FF2B5EF4-FFF2-40B4-BE49-F238E27FC236}">
                    <a16:creationId xmlns:a16="http://schemas.microsoft.com/office/drawing/2014/main" id="{43E61A6A-83E8-4837-BE72-A169F1A790E0}"/>
                  </a:ext>
                </a:extLst>
              </p:cNvPr>
              <p:cNvSpPr/>
              <p:nvPr/>
            </p:nvSpPr>
            <p:spPr>
              <a:xfrm rot="10800000">
                <a:off x="2568417" y="3984848"/>
                <a:ext cx="655889" cy="152705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9" name="Left Brace 28">
            <a:extLst>
              <a:ext uri="{FF2B5EF4-FFF2-40B4-BE49-F238E27FC236}">
                <a16:creationId xmlns:a16="http://schemas.microsoft.com/office/drawing/2014/main" id="{4B24D18E-E2A0-4200-B23F-8D858A81C32F}"/>
              </a:ext>
            </a:extLst>
          </p:cNvPr>
          <p:cNvSpPr/>
          <p:nvPr/>
        </p:nvSpPr>
        <p:spPr>
          <a:xfrm>
            <a:off x="6099051" y="1373627"/>
            <a:ext cx="266148" cy="892713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A19FF2D6-9467-46FD-95ED-56173049927F}"/>
              </a:ext>
            </a:extLst>
          </p:cNvPr>
          <p:cNvSpPr/>
          <p:nvPr/>
        </p:nvSpPr>
        <p:spPr>
          <a:xfrm>
            <a:off x="6099052" y="2332892"/>
            <a:ext cx="281326" cy="270821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40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Simulation Results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BD084DE-5351-4414-A22C-5A16CA95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59FEEF4-CD5D-4A92-B2CC-20B7C078AD8F}"/>
              </a:ext>
            </a:extLst>
          </p:cNvPr>
          <p:cNvSpPr txBox="1">
            <a:spLocks/>
          </p:cNvSpPr>
          <p:nvPr/>
        </p:nvSpPr>
        <p:spPr>
          <a:xfrm>
            <a:off x="448963" y="1044700"/>
            <a:ext cx="8551481" cy="381762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/>
              <a:t>The proposed algorithm is </a:t>
            </a:r>
            <a:r>
              <a:rPr lang="en-US" dirty="0"/>
              <a:t>evaluated</a:t>
            </a:r>
            <a:r>
              <a:rPr lang="en-US" b="0" dirty="0"/>
              <a:t> through </a:t>
            </a:r>
            <a:r>
              <a:rPr lang="en-US" dirty="0">
                <a:solidFill>
                  <a:srgbClr val="FF0000"/>
                </a:solidFill>
              </a:rPr>
              <a:t>MATLAB</a:t>
            </a:r>
            <a:r>
              <a:rPr lang="en-US" b="0" dirty="0"/>
              <a:t> simulations</a:t>
            </a:r>
            <a:endParaRPr lang="en-US" sz="1600" b="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0" dirty="0"/>
              <a:t>R = 1 km, K</a:t>
            </a:r>
            <a:r>
              <a:rPr lang="fr-FR" b="0" dirty="0"/>
              <a:t> = 5 </a:t>
            </a:r>
            <a:r>
              <a:rPr lang="fr-FR" b="0" dirty="0" err="1"/>
              <a:t>DSOs</a:t>
            </a:r>
            <a:r>
              <a:rPr lang="fr-FR" b="0" dirty="0"/>
              <a:t>, N = 20 </a:t>
            </a:r>
            <a:r>
              <a:rPr lang="fr-FR" b="0" dirty="0" err="1"/>
              <a:t>ADSSs</a:t>
            </a:r>
            <a:r>
              <a:rPr lang="fr-FR" b="0" dirty="0"/>
              <a:t>, M = 25 </a:t>
            </a:r>
            <a:r>
              <a:rPr lang="fr-FR" b="0" dirty="0" err="1"/>
              <a:t>FNs</a:t>
            </a:r>
            <a:endParaRPr lang="fr-FR" b="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0" dirty="0"/>
              <a:t>ADSS workload arrival: Poisson distributed with mean = 1000 /s</a:t>
            </a:r>
            <a:endParaRPr lang="en-US" sz="1600" b="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lvl="1"/>
            <a:endParaRPr lang="en-US" sz="18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39E5F-9BA6-414C-84B8-73DEDABF7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127" y="2218434"/>
            <a:ext cx="3271838" cy="2533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1D2285-CBE2-40D6-A37A-68F15B355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671" y="2218434"/>
            <a:ext cx="3271839" cy="253365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BF75641-68B1-49D9-BE9C-E4F168CA21F0}"/>
              </a:ext>
            </a:extLst>
          </p:cNvPr>
          <p:cNvSpPr/>
          <p:nvPr/>
        </p:nvSpPr>
        <p:spPr>
          <a:xfrm>
            <a:off x="143556" y="2877159"/>
            <a:ext cx="967490" cy="114834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BDFA4A9-ADB4-4308-BC50-85B628553D27}"/>
              </a:ext>
            </a:extLst>
          </p:cNvPr>
          <p:cNvSpPr txBox="1">
            <a:spLocks/>
          </p:cNvSpPr>
          <p:nvPr/>
        </p:nvSpPr>
        <p:spPr>
          <a:xfrm>
            <a:off x="67203" y="2980944"/>
            <a:ext cx="1120196" cy="940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cap="none" dirty="0">
                <a:solidFill>
                  <a:schemeClr val="bg1"/>
                </a:solidFill>
              </a:rPr>
              <a:t>DSO profit and ADMM error </a:t>
            </a:r>
            <a:r>
              <a:rPr lang="en-US" sz="1400" b="1" cap="none" dirty="0">
                <a:solidFill>
                  <a:schemeClr val="bg1"/>
                </a:solidFill>
              </a:rPr>
              <a:t>converge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C5F9D07-2EA3-4C76-A146-CC66BE6A5178}"/>
              </a:ext>
            </a:extLst>
          </p:cNvPr>
          <p:cNvSpPr/>
          <p:nvPr/>
        </p:nvSpPr>
        <p:spPr>
          <a:xfrm>
            <a:off x="8032954" y="2877159"/>
            <a:ext cx="967490" cy="114834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824FCE9-5CE0-481B-B2AB-C370F4F88BDB}"/>
              </a:ext>
            </a:extLst>
          </p:cNvPr>
          <p:cNvSpPr txBox="1">
            <a:spLocks/>
          </p:cNvSpPr>
          <p:nvPr/>
        </p:nvSpPr>
        <p:spPr>
          <a:xfrm>
            <a:off x="7922999" y="3012522"/>
            <a:ext cx="1187399" cy="940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cap="none" dirty="0">
                <a:solidFill>
                  <a:schemeClr val="bg1"/>
                </a:solidFill>
              </a:rPr>
              <a:t>ADSS profit </a:t>
            </a:r>
            <a:r>
              <a:rPr lang="en-US" sz="1400" b="1" cap="none" dirty="0">
                <a:solidFill>
                  <a:schemeClr val="bg1"/>
                </a:solidFill>
              </a:rPr>
              <a:t>converges</a:t>
            </a:r>
            <a:r>
              <a:rPr lang="en-US" sz="1400" cap="none" dirty="0">
                <a:solidFill>
                  <a:schemeClr val="bg1"/>
                </a:solidFill>
              </a:rPr>
              <a:t>, </a:t>
            </a:r>
            <a:r>
              <a:rPr lang="en-US" sz="1400" b="1" cap="none" dirty="0">
                <a:solidFill>
                  <a:schemeClr val="bg1"/>
                </a:solidFill>
              </a:rPr>
              <a:t>increases</a:t>
            </a:r>
            <a:r>
              <a:rPr lang="en-US" sz="1400" cap="none" dirty="0">
                <a:solidFill>
                  <a:schemeClr val="bg1"/>
                </a:solidFill>
              </a:rPr>
              <a:t> with workload</a:t>
            </a:r>
            <a:endParaRPr lang="en-US" sz="1400" b="1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1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Simulation Results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BD084DE-5351-4414-A22C-5A16CA95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81B9AA-AEEB-4BA0-AAA4-E8732F592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355" y="1049679"/>
            <a:ext cx="5348335" cy="21175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6309EC-6C0D-4D78-9B40-1523A020D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355" y="3167201"/>
            <a:ext cx="2544716" cy="19762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36575D-97AA-46E5-90FD-5593A732E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522" y="3167202"/>
            <a:ext cx="2670509" cy="197629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E0F6E04-D3D3-4EFA-8A23-E75B2E0D0720}"/>
              </a:ext>
            </a:extLst>
          </p:cNvPr>
          <p:cNvSpPr/>
          <p:nvPr/>
        </p:nvSpPr>
        <p:spPr>
          <a:xfrm>
            <a:off x="367507" y="1346911"/>
            <a:ext cx="1226744" cy="114834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6E73CDF-DA66-43A8-8FD3-8EC323248233}"/>
              </a:ext>
            </a:extLst>
          </p:cNvPr>
          <p:cNvSpPr txBox="1">
            <a:spLocks/>
          </p:cNvSpPr>
          <p:nvPr/>
        </p:nvSpPr>
        <p:spPr>
          <a:xfrm>
            <a:off x="410953" y="1450696"/>
            <a:ext cx="1165237" cy="940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cap="none" dirty="0">
                <a:solidFill>
                  <a:schemeClr val="bg1"/>
                </a:solidFill>
              </a:rPr>
              <a:t>Total CRB cost paid to FNs is </a:t>
            </a:r>
            <a:r>
              <a:rPr lang="en-US" sz="1400" b="1" cap="none" dirty="0">
                <a:solidFill>
                  <a:schemeClr val="bg1"/>
                </a:solidFill>
              </a:rPr>
              <a:t>lesser</a:t>
            </a:r>
            <a:r>
              <a:rPr lang="en-US" sz="1400" cap="none" dirty="0">
                <a:solidFill>
                  <a:schemeClr val="bg1"/>
                </a:solidFill>
              </a:rPr>
              <a:t> in proposed method</a:t>
            </a:r>
            <a:endParaRPr lang="en-US" sz="1400" b="1" cap="none" dirty="0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2AB975D-C6F5-40D1-9354-5313EA32D43D}"/>
              </a:ext>
            </a:extLst>
          </p:cNvPr>
          <p:cNvSpPr/>
          <p:nvPr/>
        </p:nvSpPr>
        <p:spPr>
          <a:xfrm>
            <a:off x="7549749" y="1352386"/>
            <a:ext cx="1226744" cy="114834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CA9DB07-FF49-4DAA-942C-5D7A01D6DA67}"/>
              </a:ext>
            </a:extLst>
          </p:cNvPr>
          <p:cNvSpPr txBox="1">
            <a:spLocks/>
          </p:cNvSpPr>
          <p:nvPr/>
        </p:nvSpPr>
        <p:spPr>
          <a:xfrm>
            <a:off x="7564593" y="1450696"/>
            <a:ext cx="1223881" cy="940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cap="none" dirty="0">
                <a:solidFill>
                  <a:schemeClr val="bg1"/>
                </a:solidFill>
              </a:rPr>
              <a:t>Not much difference in run time since </a:t>
            </a:r>
            <a:r>
              <a:rPr lang="en-US" sz="1400" b="1" cap="none" dirty="0">
                <a:solidFill>
                  <a:schemeClr val="bg1"/>
                </a:solidFill>
              </a:rPr>
              <a:t>distributed</a:t>
            </a:r>
            <a:r>
              <a:rPr lang="en-US" sz="1400" cap="none" dirty="0">
                <a:solidFill>
                  <a:schemeClr val="bg1"/>
                </a:solidFill>
              </a:rPr>
              <a:t> method </a:t>
            </a:r>
            <a:endParaRPr lang="en-US" sz="1400" b="1" cap="none" dirty="0">
              <a:solidFill>
                <a:schemeClr val="bg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0B0FC0-89CD-4D19-BFF1-04E2649E4ED0}"/>
              </a:ext>
            </a:extLst>
          </p:cNvPr>
          <p:cNvSpPr/>
          <p:nvPr/>
        </p:nvSpPr>
        <p:spPr>
          <a:xfrm>
            <a:off x="369657" y="3404534"/>
            <a:ext cx="1226744" cy="114834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6FC54FA-9F25-4A7C-A945-E595398706DF}"/>
              </a:ext>
            </a:extLst>
          </p:cNvPr>
          <p:cNvSpPr txBox="1">
            <a:spLocks/>
          </p:cNvSpPr>
          <p:nvPr/>
        </p:nvSpPr>
        <p:spPr>
          <a:xfrm>
            <a:off x="352663" y="3513795"/>
            <a:ext cx="1260733" cy="940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cap="none" dirty="0">
                <a:solidFill>
                  <a:schemeClr val="bg1"/>
                </a:solidFill>
              </a:rPr>
              <a:t>When M and N values are not close, </a:t>
            </a:r>
            <a:r>
              <a:rPr lang="en-US" sz="1400" b="1" cap="none" dirty="0">
                <a:solidFill>
                  <a:schemeClr val="bg1"/>
                </a:solidFill>
              </a:rPr>
              <a:t>difference is more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D5ACDB3-963C-43A7-8720-4071F179EB88}"/>
              </a:ext>
            </a:extLst>
          </p:cNvPr>
          <p:cNvSpPr/>
          <p:nvPr/>
        </p:nvSpPr>
        <p:spPr>
          <a:xfrm>
            <a:off x="7564593" y="3410009"/>
            <a:ext cx="1226744" cy="114834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BA4AA81-D484-4951-8AA7-E8DAE68EDF33}"/>
              </a:ext>
            </a:extLst>
          </p:cNvPr>
          <p:cNvSpPr txBox="1">
            <a:spLocks/>
          </p:cNvSpPr>
          <p:nvPr/>
        </p:nvSpPr>
        <p:spPr>
          <a:xfrm>
            <a:off x="7567455" y="3508319"/>
            <a:ext cx="1223882" cy="940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cap="none" dirty="0">
                <a:solidFill>
                  <a:schemeClr val="bg1"/>
                </a:solidFill>
              </a:rPr>
              <a:t>Difference </a:t>
            </a:r>
            <a:r>
              <a:rPr lang="en-US" sz="1400" b="1" cap="none" dirty="0">
                <a:solidFill>
                  <a:schemeClr val="bg1"/>
                </a:solidFill>
              </a:rPr>
              <a:t>increases</a:t>
            </a:r>
            <a:r>
              <a:rPr lang="en-US" sz="1400" cap="none" dirty="0">
                <a:solidFill>
                  <a:schemeClr val="bg1"/>
                </a:solidFill>
              </a:rPr>
              <a:t> with no. of entities </a:t>
            </a:r>
          </a:p>
        </p:txBody>
      </p:sp>
    </p:spTree>
    <p:extLst>
      <p:ext uri="{BB962C8B-B14F-4D97-AF65-F5344CB8AC3E}">
        <p14:creationId xmlns:p14="http://schemas.microsoft.com/office/powerpoint/2010/main" val="407499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3" grpId="0" animBg="1"/>
      <p:bldP spid="24" grpId="0"/>
      <p:bldP spid="25" grpId="0" animBg="1"/>
      <p:bldP spid="26" grpId="0"/>
      <p:bldP spid="27" grpId="0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5864"/>
            <a:ext cx="8246070" cy="763526"/>
          </a:xfrm>
        </p:spPr>
        <p:txBody>
          <a:bodyPr>
            <a:normAutofit/>
          </a:bodyPr>
          <a:lstStyle/>
          <a:p>
            <a:r>
              <a:rPr lang="en-US" sz="2800" dirty="0"/>
              <a:t>Introduction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DC3B26-3687-4D1C-8B29-4107A9CD0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DD4B3C-48CE-42A2-9D2A-7FCD0CDAA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310" y="1661111"/>
            <a:ext cx="58102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4">
            <a:extLst>
              <a:ext uri="{FF2B5EF4-FFF2-40B4-BE49-F238E27FC236}">
                <a16:creationId xmlns:a16="http://schemas.microsoft.com/office/drawing/2014/main" id="{6D88EF08-A343-46A4-A684-B8D4CF51D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582" y="3776592"/>
            <a:ext cx="63537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+mn-lt"/>
                <a:ea typeface="宋体" pitchFamily="2" charset="-122"/>
              </a:rPr>
              <a:t>Massive growth</a:t>
            </a:r>
            <a:r>
              <a:rPr lang="en-US" altLang="zh-CN" sz="1600" dirty="0">
                <a:latin typeface="+mn-lt"/>
                <a:ea typeface="宋体" pitchFamily="2" charset="-122"/>
              </a:rPr>
              <a:t> in number of </a:t>
            </a:r>
            <a:r>
              <a:rPr lang="en-US" altLang="zh-CN" sz="1600" b="1" dirty="0">
                <a:latin typeface="+mn-lt"/>
                <a:ea typeface="宋体" pitchFamily="2" charset="-122"/>
              </a:rPr>
              <a:t>Machine-to-Machine (M2M)</a:t>
            </a:r>
            <a:r>
              <a:rPr lang="en-US" altLang="zh-CN" sz="1600" dirty="0">
                <a:latin typeface="+mn-lt"/>
                <a:ea typeface="宋体" pitchFamily="2" charset="-122"/>
              </a:rPr>
              <a:t> connections due to </a:t>
            </a:r>
            <a:r>
              <a:rPr lang="en-US" altLang="zh-CN" sz="1600" b="1" dirty="0">
                <a:latin typeface="+mn-lt"/>
                <a:ea typeface="宋体" pitchFamily="2" charset="-122"/>
              </a:rPr>
              <a:t>Internet of Things (IoT)</a:t>
            </a:r>
            <a:r>
              <a:rPr lang="en-US" altLang="zh-CN" sz="1600" dirty="0">
                <a:latin typeface="+mn-lt"/>
                <a:ea typeface="宋体" pitchFamily="2" charset="-122"/>
              </a:rPr>
              <a:t> ecosystem</a:t>
            </a:r>
            <a:endParaRPr lang="en-US" altLang="zh-CN" sz="2000" b="1" dirty="0">
              <a:solidFill>
                <a:srgbClr val="FF0000"/>
              </a:solidFill>
              <a:latin typeface="+mn-lt"/>
              <a:ea typeface="宋体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90B87F-7764-4455-83A4-9E0428EE3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573" y="1199430"/>
            <a:ext cx="6224854" cy="381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F7305-DB8D-48B2-B5CB-B75619F1C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11ACE15-69CF-4995-A6CE-04DE774DC569}"/>
              </a:ext>
            </a:extLst>
          </p:cNvPr>
          <p:cNvSpPr txBox="1">
            <a:spLocks/>
          </p:cNvSpPr>
          <p:nvPr/>
        </p:nvSpPr>
        <p:spPr>
          <a:xfrm>
            <a:off x="2510481" y="1502815"/>
            <a:ext cx="4123035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2"/>
                </a:solidFill>
              </a:rPr>
              <a:t>3. Heterogeneous Networks</a:t>
            </a:r>
          </a:p>
        </p:txBody>
      </p:sp>
      <p:pic>
        <p:nvPicPr>
          <p:cNvPr id="6" name="Picture 8" descr="Image result for small cells 5g&quot;">
            <a:extLst>
              <a:ext uri="{FF2B5EF4-FFF2-40B4-BE49-F238E27FC236}">
                <a16:creationId xmlns:a16="http://schemas.microsoft.com/office/drawing/2014/main" id="{C9351ECC-CA8A-4DBB-A42B-04D5F01EA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65303" y="2419045"/>
            <a:ext cx="1613389" cy="12094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673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VLC-D2D Heterogeneous Network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BD084DE-5351-4414-A22C-5A16CA95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DEE049-5400-45C0-8C1A-14AC69A47757}"/>
              </a:ext>
            </a:extLst>
          </p:cNvPr>
          <p:cNvSpPr txBox="1">
            <a:spLocks/>
          </p:cNvSpPr>
          <p:nvPr/>
        </p:nvSpPr>
        <p:spPr>
          <a:xfrm>
            <a:off x="448965" y="870840"/>
            <a:ext cx="8246070" cy="42757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b="0" dirty="0"/>
              <a:t>RF </a:t>
            </a:r>
            <a:r>
              <a:rPr lang="en-US" sz="3600" dirty="0"/>
              <a:t>spectrum crunch</a:t>
            </a:r>
            <a:r>
              <a:rPr lang="en-US" sz="3600" b="0" dirty="0"/>
              <a:t> triggers harnessing of other </a:t>
            </a:r>
            <a:r>
              <a:rPr lang="en-US" sz="3600" dirty="0">
                <a:solidFill>
                  <a:srgbClr val="FF0000"/>
                </a:solidFill>
              </a:rPr>
              <a:t>bandwidth sources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Visible Light Communication (VLC)</a:t>
            </a:r>
            <a:endParaRPr lang="en-US" sz="3600" b="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300" dirty="0"/>
              <a:t>High capacity</a:t>
            </a:r>
            <a:r>
              <a:rPr lang="en-US" sz="3300" b="0" dirty="0"/>
              <a:t> due to vast bandwidth, but </a:t>
            </a:r>
            <a:r>
              <a:rPr lang="en-US" sz="3300" dirty="0"/>
              <a:t>limited coverage</a:t>
            </a:r>
            <a:endParaRPr lang="en-US" sz="3300" b="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3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Device-to-Device (D2D) communication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200" b="0" dirty="0"/>
              <a:t>Mobile devices transmit data </a:t>
            </a:r>
            <a:r>
              <a:rPr lang="en-US" sz="3200" dirty="0"/>
              <a:t>directly</a:t>
            </a:r>
            <a:r>
              <a:rPr lang="en-US" sz="3200" b="0" dirty="0"/>
              <a:t> between each other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3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b="0" dirty="0"/>
              <a:t>VLC-D2D </a:t>
            </a:r>
            <a:r>
              <a:rPr lang="en-US" sz="3600" dirty="0">
                <a:solidFill>
                  <a:srgbClr val="FF0000"/>
                </a:solidFill>
              </a:rPr>
              <a:t>heterogeneous network</a:t>
            </a:r>
            <a:r>
              <a:rPr lang="en-US" sz="3600" b="0" dirty="0"/>
              <a:t> to increase </a:t>
            </a:r>
            <a:r>
              <a:rPr lang="en-US" sz="3600" dirty="0"/>
              <a:t>capacity</a:t>
            </a:r>
            <a:r>
              <a:rPr lang="en-US" sz="3600" b="0" dirty="0"/>
              <a:t> and </a:t>
            </a:r>
            <a:r>
              <a:rPr lang="en-US" sz="3600" dirty="0"/>
              <a:t>coverage</a:t>
            </a:r>
          </a:p>
          <a:p>
            <a:pPr lvl="1"/>
            <a:endParaRPr lang="en-US" sz="3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b="0" dirty="0"/>
              <a:t>Data </a:t>
            </a:r>
            <a:r>
              <a:rPr lang="en-US" sz="3600" dirty="0">
                <a:solidFill>
                  <a:srgbClr val="FF0000"/>
                </a:solidFill>
              </a:rPr>
              <a:t>transmission routes</a:t>
            </a:r>
            <a:r>
              <a:rPr lang="en-US" sz="3600" b="0" dirty="0"/>
              <a:t> from VLC transmitters to end mobile devices</a:t>
            </a:r>
            <a:endParaRPr lang="en-US" sz="3200" b="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300" dirty="0"/>
              <a:t>Traditional:</a:t>
            </a:r>
            <a:r>
              <a:rPr lang="en-US" sz="3300" b="0" dirty="0"/>
              <a:t> Centralized calculation by</a:t>
            </a:r>
            <a:r>
              <a:rPr lang="en-US" sz="3300" dirty="0"/>
              <a:t> </a:t>
            </a:r>
            <a:r>
              <a:rPr lang="en-US" sz="3300" b="0" dirty="0"/>
              <a:t>VLC Service Provider (VLCSP)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300" dirty="0"/>
              <a:t>Proposed:</a:t>
            </a:r>
            <a:r>
              <a:rPr lang="en-US" sz="3300" b="0" dirty="0"/>
              <a:t> Distributed method with </a:t>
            </a:r>
            <a:r>
              <a:rPr lang="en-US" sz="3300" dirty="0"/>
              <a:t>D2D revenue optimization </a:t>
            </a:r>
            <a:endParaRPr lang="en-US" sz="1500" b="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77954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System Model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BD084DE-5351-4414-A22C-5A16CA95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FC1878-BE8D-4629-9708-F2A2F1487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82" y="1099047"/>
            <a:ext cx="5944612" cy="26943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C5D5920-1148-473C-9E1F-DC14DD75150F}"/>
              </a:ext>
            </a:extLst>
          </p:cNvPr>
          <p:cNvSpPr txBox="1">
            <a:spLocks/>
          </p:cNvSpPr>
          <p:nvPr/>
        </p:nvSpPr>
        <p:spPr>
          <a:xfrm>
            <a:off x="448964" y="1197403"/>
            <a:ext cx="8246070" cy="38176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/>
              <a:t>Data </a:t>
            </a:r>
            <a:r>
              <a:rPr lang="en-US" dirty="0"/>
              <a:t>transmission environment</a:t>
            </a:r>
            <a:r>
              <a:rPr lang="en-US" b="0" dirty="0"/>
              <a:t> for VLC-D2D highly </a:t>
            </a:r>
            <a:r>
              <a:rPr lang="en-US" dirty="0">
                <a:solidFill>
                  <a:srgbClr val="FF0000"/>
                </a:solidFill>
              </a:rPr>
              <a:t>dynamic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/>
              <a:t>Centralized solution feasible for VLCSP and mobile devices </a:t>
            </a:r>
            <a:r>
              <a:rPr lang="en-US" dirty="0"/>
              <a:t>difficult</a:t>
            </a:r>
            <a:r>
              <a:rPr lang="en-US" b="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/>
              <a:t>Need optimal </a:t>
            </a:r>
            <a:r>
              <a:rPr lang="en-US" dirty="0">
                <a:solidFill>
                  <a:srgbClr val="FF0000"/>
                </a:solidFill>
              </a:rPr>
              <a:t>distributed routing</a:t>
            </a:r>
            <a:r>
              <a:rPr lang="en-US" b="0" dirty="0"/>
              <a:t> for stochastic environment</a:t>
            </a:r>
            <a:endParaRPr lang="en-US" sz="1600" b="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94DB6FC-B88E-42BE-BD6B-1A5BE90861BB}"/>
              </a:ext>
            </a:extLst>
          </p:cNvPr>
          <p:cNvSpPr/>
          <p:nvPr/>
        </p:nvSpPr>
        <p:spPr>
          <a:xfrm>
            <a:off x="6689926" y="1168779"/>
            <a:ext cx="2310519" cy="109756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944FB0-8A71-423B-9D7A-B0BE398B0C2E}"/>
              </a:ext>
            </a:extLst>
          </p:cNvPr>
          <p:cNvSpPr txBox="1">
            <a:spLocks/>
          </p:cNvSpPr>
          <p:nvPr/>
        </p:nvSpPr>
        <p:spPr>
          <a:xfrm>
            <a:off x="6809945" y="1283457"/>
            <a:ext cx="2070479" cy="875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cap="none" dirty="0">
                <a:solidFill>
                  <a:schemeClr val="bg1"/>
                </a:solidFill>
              </a:rPr>
              <a:t>Indoor downlink scenario with </a:t>
            </a:r>
            <a:r>
              <a:rPr lang="en-US" sz="1400" b="1" cap="none" dirty="0">
                <a:solidFill>
                  <a:schemeClr val="bg1"/>
                </a:solidFill>
              </a:rPr>
              <a:t>K VLC transmitters </a:t>
            </a:r>
            <a:r>
              <a:rPr lang="en-US" sz="1400" cap="none" dirty="0">
                <a:solidFill>
                  <a:schemeClr val="bg1"/>
                </a:solidFill>
              </a:rPr>
              <a:t>of a VLCSP, </a:t>
            </a:r>
            <a:r>
              <a:rPr lang="en-US" sz="1400" b="1" cap="none" dirty="0">
                <a:solidFill>
                  <a:schemeClr val="bg1"/>
                </a:solidFill>
              </a:rPr>
              <a:t>a CSP</a:t>
            </a:r>
            <a:r>
              <a:rPr lang="en-US" sz="1400" cap="none" dirty="0">
                <a:solidFill>
                  <a:schemeClr val="bg1"/>
                </a:solidFill>
              </a:rPr>
              <a:t>, and </a:t>
            </a:r>
            <a:r>
              <a:rPr lang="en-US" sz="1400" b="1" cap="none" dirty="0">
                <a:solidFill>
                  <a:schemeClr val="bg1"/>
                </a:solidFill>
              </a:rPr>
              <a:t>T mobile users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708274-FE35-46E8-8862-D27E07A3FA8B}"/>
              </a:ext>
            </a:extLst>
          </p:cNvPr>
          <p:cNvSpPr/>
          <p:nvPr/>
        </p:nvSpPr>
        <p:spPr>
          <a:xfrm>
            <a:off x="6689926" y="2419240"/>
            <a:ext cx="2310519" cy="12027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BD264C9-A225-4117-B342-FCC14672FFE3}"/>
              </a:ext>
            </a:extLst>
          </p:cNvPr>
          <p:cNvSpPr txBox="1">
            <a:spLocks/>
          </p:cNvSpPr>
          <p:nvPr/>
        </p:nvSpPr>
        <p:spPr>
          <a:xfrm>
            <a:off x="6730214" y="2535768"/>
            <a:ext cx="2229940" cy="96967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cap="none" dirty="0">
                <a:solidFill>
                  <a:schemeClr val="bg1"/>
                </a:solidFill>
              </a:rPr>
              <a:t>Mobile Users as Relays (MUaRs): </a:t>
            </a:r>
            <a:r>
              <a:rPr lang="en-US" sz="1400" b="1" cap="none" dirty="0">
                <a:solidFill>
                  <a:schemeClr val="bg1"/>
                </a:solidFill>
              </a:rPr>
              <a:t>M Mobile Users in Coverage area (MUiCs)</a:t>
            </a:r>
            <a:r>
              <a:rPr lang="en-US" sz="1400" cap="none" dirty="0">
                <a:solidFill>
                  <a:schemeClr val="bg1"/>
                </a:solidFill>
              </a:rPr>
              <a:t>, and </a:t>
            </a:r>
            <a:r>
              <a:rPr lang="en-US" sz="1400" b="1" cap="none" dirty="0">
                <a:solidFill>
                  <a:schemeClr val="bg1"/>
                </a:solidFill>
              </a:rPr>
              <a:t>N Mobile Users in Darkness (MUiDs)</a:t>
            </a:r>
          </a:p>
        </p:txBody>
      </p:sp>
    </p:spTree>
    <p:extLst>
      <p:ext uri="{BB962C8B-B14F-4D97-AF65-F5344CB8AC3E}">
        <p14:creationId xmlns:p14="http://schemas.microsoft.com/office/powerpoint/2010/main" val="193050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51E5842-1E7B-41B8-B6C1-BF689A42AC1C}"/>
              </a:ext>
            </a:extLst>
          </p:cNvPr>
          <p:cNvSpPr txBox="1"/>
          <p:nvPr/>
        </p:nvSpPr>
        <p:spPr>
          <a:xfrm>
            <a:off x="3058523" y="1176847"/>
            <a:ext cx="5774612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Dynamic</a:t>
            </a:r>
            <a:r>
              <a:rPr lang="en-US" sz="2000" dirty="0"/>
              <a:t> and unpredictable environment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Reinforcement Learning (RL)</a:t>
            </a:r>
            <a:r>
              <a:rPr lang="en-US" sz="2000" dirty="0"/>
              <a:t> helps learn behavior through </a:t>
            </a:r>
            <a:r>
              <a:rPr lang="en-US" sz="2000" b="1" dirty="0"/>
              <a:t>trial-and-error</a:t>
            </a:r>
            <a:r>
              <a:rPr lang="en-US" sz="2000" dirty="0"/>
              <a:t> interactions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/>
              <a:t>Model-free</a:t>
            </a:r>
            <a:r>
              <a:rPr lang="en-US" dirty="0"/>
              <a:t> method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RL based </a:t>
            </a:r>
            <a:r>
              <a:rPr lang="en-US" sz="2000" b="1" dirty="0"/>
              <a:t>route determination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Distributed</a:t>
            </a:r>
            <a:r>
              <a:rPr lang="en-US" dirty="0"/>
              <a:t> method based on local information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Q-learning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/>
              <a:t>Direct</a:t>
            </a:r>
            <a:r>
              <a:rPr lang="en-US" sz="2000" dirty="0"/>
              <a:t> and popular RL method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Multi-hop Data Transmission Route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BD084DE-5351-4414-A22C-5A16CA95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90C066-66DA-4731-A023-0E22DFB1C3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0" t="6109" r="8234"/>
          <a:stretch/>
        </p:blipFill>
        <p:spPr>
          <a:xfrm>
            <a:off x="11413" y="1020108"/>
            <a:ext cx="3186242" cy="239818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159A7E-BFFB-4024-99AF-3CDA34D9AE77}"/>
              </a:ext>
            </a:extLst>
          </p:cNvPr>
          <p:cNvSpPr/>
          <p:nvPr/>
        </p:nvSpPr>
        <p:spPr>
          <a:xfrm>
            <a:off x="601670" y="3487980"/>
            <a:ext cx="2310519" cy="109756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EA0EE8C-E350-46FD-8CBC-E45C19E29D9F}"/>
              </a:ext>
            </a:extLst>
          </p:cNvPr>
          <p:cNvSpPr txBox="1">
            <a:spLocks/>
          </p:cNvSpPr>
          <p:nvPr/>
        </p:nvSpPr>
        <p:spPr>
          <a:xfrm>
            <a:off x="748004" y="3599261"/>
            <a:ext cx="2017850" cy="875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cap="none" dirty="0">
                <a:solidFill>
                  <a:schemeClr val="bg1"/>
                </a:solidFill>
              </a:rPr>
              <a:t>We need to find an </a:t>
            </a:r>
            <a:r>
              <a:rPr lang="en-US" sz="1400" b="1" cap="none" dirty="0">
                <a:solidFill>
                  <a:schemeClr val="bg1"/>
                </a:solidFill>
              </a:rPr>
              <a:t>L-hop route for the data transmission</a:t>
            </a:r>
            <a:r>
              <a:rPr lang="en-US" sz="1400" cap="none" dirty="0">
                <a:solidFill>
                  <a:schemeClr val="bg1"/>
                </a:solidFill>
              </a:rPr>
              <a:t> from the VLC transmitter to the end MUiD</a:t>
            </a:r>
            <a:endParaRPr lang="en-US" sz="1400" b="1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63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EEE20475-2538-470F-9A21-34926A6D2163}"/>
              </a:ext>
            </a:extLst>
          </p:cNvPr>
          <p:cNvSpPr txBox="1"/>
          <p:nvPr/>
        </p:nvSpPr>
        <p:spPr>
          <a:xfrm>
            <a:off x="4422454" y="1297484"/>
            <a:ext cx="4425287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Agent:</a:t>
            </a:r>
            <a:r>
              <a:rPr lang="en-US" sz="2000" dirty="0"/>
              <a:t> Transmitted </a:t>
            </a:r>
            <a:r>
              <a:rPr lang="en-US" sz="2000" b="1" dirty="0">
                <a:solidFill>
                  <a:srgbClr val="FF0000"/>
                </a:solidFill>
              </a:rPr>
              <a:t>data</a:t>
            </a:r>
            <a:r>
              <a:rPr lang="en-US" sz="2000" dirty="0"/>
              <a:t> from a VLC transmitter to an end MUiD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State:</a:t>
            </a:r>
            <a:r>
              <a:rPr lang="en-US" sz="2000" dirty="0"/>
              <a:t> Current </a:t>
            </a:r>
            <a:r>
              <a:rPr lang="en-US" sz="2000" b="1" dirty="0">
                <a:solidFill>
                  <a:srgbClr val="FF0000"/>
                </a:solidFill>
              </a:rPr>
              <a:t>positions</a:t>
            </a:r>
            <a:r>
              <a:rPr lang="en-US" sz="2000" dirty="0"/>
              <a:t> of all the transmitted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Action:</a:t>
            </a:r>
            <a:r>
              <a:rPr lang="en-US" sz="2000" dirty="0"/>
              <a:t> Transmission </a:t>
            </a:r>
            <a:r>
              <a:rPr lang="en-US" sz="2000" b="1" dirty="0">
                <a:solidFill>
                  <a:srgbClr val="FF0000"/>
                </a:solidFill>
              </a:rPr>
              <a:t>direction</a:t>
            </a:r>
            <a:r>
              <a:rPr lang="en-US" sz="2000" dirty="0"/>
              <a:t> of the agent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Reward: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Payoff</a:t>
            </a:r>
            <a:r>
              <a:rPr lang="en-US" sz="2000" dirty="0"/>
              <a:t> obtained by performing an action from a state</a:t>
            </a:r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Q-Learning for Route Determination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BD084DE-5351-4414-A22C-5A16CA95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659412-294B-42A5-8EE1-B8C6A5BFDE8E}"/>
              </a:ext>
            </a:extLst>
          </p:cNvPr>
          <p:cNvGrpSpPr/>
          <p:nvPr/>
        </p:nvGrpSpPr>
        <p:grpSpPr>
          <a:xfrm>
            <a:off x="296259" y="1264402"/>
            <a:ext cx="4436117" cy="3597923"/>
            <a:chOff x="5672901" y="1054877"/>
            <a:chExt cx="6233089" cy="514512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44CDAC7-D75B-436B-BEBF-F26AC9752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72901" y="1054877"/>
              <a:ext cx="3190043" cy="201168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91DE1DE-545E-4C42-AF18-7191A8194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60377" y="1158571"/>
              <a:ext cx="2845613" cy="201168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C17FA8D-0392-4ABB-AF50-E64C25ACA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45506" y="4278755"/>
              <a:ext cx="3293662" cy="192124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5826A0A-CDF6-4838-BB42-2968A0C36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62085" y="3489923"/>
              <a:ext cx="5886371" cy="3901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Arrow: Down 17">
              <a:extLst>
                <a:ext uri="{FF2B5EF4-FFF2-40B4-BE49-F238E27FC236}">
                  <a16:creationId xmlns:a16="http://schemas.microsoft.com/office/drawing/2014/main" id="{EB063BAA-27C4-40D2-8A84-F5A15A06F09B}"/>
                </a:ext>
              </a:extLst>
            </p:cNvPr>
            <p:cNvSpPr/>
            <p:nvPr/>
          </p:nvSpPr>
          <p:spPr>
            <a:xfrm>
              <a:off x="10539168" y="3091724"/>
              <a:ext cx="341400" cy="362185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A00BC4BC-6168-41CE-9020-9B933C2B06F2}"/>
                </a:ext>
              </a:extLst>
            </p:cNvPr>
            <p:cNvSpPr/>
            <p:nvPr/>
          </p:nvSpPr>
          <p:spPr>
            <a:xfrm>
              <a:off x="7371353" y="3088248"/>
              <a:ext cx="341400" cy="362185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id="{C0FA717A-EB91-4A8F-8291-3A50E558D678}"/>
                </a:ext>
              </a:extLst>
            </p:cNvPr>
            <p:cNvSpPr/>
            <p:nvPr/>
          </p:nvSpPr>
          <p:spPr>
            <a:xfrm>
              <a:off x="8973300" y="3905826"/>
              <a:ext cx="341400" cy="362185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82C440E6-19F4-4462-944F-ED70702E2B2F}"/>
              </a:ext>
            </a:extLst>
          </p:cNvPr>
          <p:cNvSpPr/>
          <p:nvPr/>
        </p:nvSpPr>
        <p:spPr>
          <a:xfrm>
            <a:off x="4732376" y="3811642"/>
            <a:ext cx="4207639" cy="11584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6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RL Based Route Selection Algorithm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BD084DE-5351-4414-A22C-5A16CA95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8A0DEC-35FE-4268-B662-1AF9417AE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540" y="1045295"/>
            <a:ext cx="3814380" cy="40202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651031-3DF4-4C9F-9A1E-4F6F54E5E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61" y="1197405"/>
            <a:ext cx="3166027" cy="36576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017D461-3D50-45F8-A366-7A56ADF0B4FD}"/>
              </a:ext>
            </a:extLst>
          </p:cNvPr>
          <p:cNvCxnSpPr>
            <a:cxnSpLocks/>
          </p:cNvCxnSpPr>
          <p:nvPr/>
        </p:nvCxnSpPr>
        <p:spPr>
          <a:xfrm flipV="1">
            <a:off x="2434130" y="1197405"/>
            <a:ext cx="1985165" cy="5300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FCFA5C2-85EA-49AC-A8C8-1773C0B15152}"/>
              </a:ext>
            </a:extLst>
          </p:cNvPr>
          <p:cNvCxnSpPr>
            <a:cxnSpLocks/>
          </p:cNvCxnSpPr>
          <p:nvPr/>
        </p:nvCxnSpPr>
        <p:spPr>
          <a:xfrm>
            <a:off x="3368886" y="2266340"/>
            <a:ext cx="1050409" cy="3054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EDCE7E5-B960-4001-8B7B-7B64B1933F15}"/>
              </a:ext>
            </a:extLst>
          </p:cNvPr>
          <p:cNvCxnSpPr>
            <a:cxnSpLocks/>
          </p:cNvCxnSpPr>
          <p:nvPr/>
        </p:nvCxnSpPr>
        <p:spPr>
          <a:xfrm flipV="1">
            <a:off x="2892245" y="2819514"/>
            <a:ext cx="2901395" cy="6288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 Brace 25">
            <a:extLst>
              <a:ext uri="{FF2B5EF4-FFF2-40B4-BE49-F238E27FC236}">
                <a16:creationId xmlns:a16="http://schemas.microsoft.com/office/drawing/2014/main" id="{17B1F265-34FC-4733-BEE4-3B57D0783EE5}"/>
              </a:ext>
            </a:extLst>
          </p:cNvPr>
          <p:cNvSpPr/>
          <p:nvPr/>
        </p:nvSpPr>
        <p:spPr>
          <a:xfrm>
            <a:off x="4584716" y="2393526"/>
            <a:ext cx="198424" cy="518789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8D0ADA4-B424-4AEA-A7ED-A60706DF8500}"/>
              </a:ext>
            </a:extLst>
          </p:cNvPr>
          <p:cNvSpPr/>
          <p:nvPr/>
        </p:nvSpPr>
        <p:spPr>
          <a:xfrm>
            <a:off x="5818987" y="2652780"/>
            <a:ext cx="610820" cy="2243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7E9C753-D232-42B0-B0A0-1556FD270B33}"/>
              </a:ext>
            </a:extLst>
          </p:cNvPr>
          <p:cNvSpPr/>
          <p:nvPr/>
        </p:nvSpPr>
        <p:spPr>
          <a:xfrm>
            <a:off x="5818987" y="2428400"/>
            <a:ext cx="610820" cy="2243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3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Computation of Rewards for RL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BD084DE-5351-4414-A22C-5A16CA95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5E97B6-E962-4EE6-8722-B5C642E75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727" y="1105447"/>
            <a:ext cx="4506545" cy="10081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F3308B-A213-4126-8300-A2B20183A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727" y="2113635"/>
            <a:ext cx="4511443" cy="2953859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8DA7EB05-26F6-4162-988C-35BEFA42E83F}"/>
              </a:ext>
            </a:extLst>
          </p:cNvPr>
          <p:cNvSpPr/>
          <p:nvPr/>
        </p:nvSpPr>
        <p:spPr>
          <a:xfrm>
            <a:off x="303469" y="1211253"/>
            <a:ext cx="1779364" cy="1246622"/>
          </a:xfrm>
          <a:prstGeom prst="wedgeEllipseCallout">
            <a:avLst>
              <a:gd name="adj1" fmla="val 62751"/>
              <a:gd name="adj2" fmla="val -50115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97B73-ADF4-4963-AFF0-BC401975547C}"/>
              </a:ext>
            </a:extLst>
          </p:cNvPr>
          <p:cNvSpPr txBox="1"/>
          <p:nvPr/>
        </p:nvSpPr>
        <p:spPr>
          <a:xfrm>
            <a:off x="385232" y="1357510"/>
            <a:ext cx="1615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To compute rewards for RL when </a:t>
            </a:r>
            <a:r>
              <a:rPr lang="en-US" sz="1400" b="1" dirty="0">
                <a:solidFill>
                  <a:schemeClr val="bg1"/>
                </a:solidFill>
              </a:rPr>
              <a:t>current state is VLC transmitter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BB5C6EE-B272-4D28-B54B-EA4E1AD2971E}"/>
              </a:ext>
            </a:extLst>
          </p:cNvPr>
          <p:cNvSpPr/>
          <p:nvPr/>
        </p:nvSpPr>
        <p:spPr>
          <a:xfrm>
            <a:off x="6979404" y="1160827"/>
            <a:ext cx="1779364" cy="1246622"/>
          </a:xfrm>
          <a:prstGeom prst="wedgeEllipseCallout">
            <a:avLst>
              <a:gd name="adj1" fmla="val -181236"/>
              <a:gd name="adj2" fmla="val 792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CF0809-332B-4400-B794-6EBF537E974C}"/>
              </a:ext>
            </a:extLst>
          </p:cNvPr>
          <p:cNvSpPr txBox="1"/>
          <p:nvPr/>
        </p:nvSpPr>
        <p:spPr>
          <a:xfrm>
            <a:off x="7204857" y="1307084"/>
            <a:ext cx="1328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Rewards computed using </a:t>
            </a:r>
            <a:r>
              <a:rPr lang="en-US" sz="1400" b="1" dirty="0">
                <a:solidFill>
                  <a:schemeClr val="bg1"/>
                </a:solidFill>
              </a:rPr>
              <a:t>capacity</a:t>
            </a:r>
            <a:r>
              <a:rPr lang="en-US" sz="1400" dirty="0">
                <a:solidFill>
                  <a:schemeClr val="bg1"/>
                </a:solidFill>
              </a:rPr>
              <a:t> equation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F3033078-3C12-4B48-BE33-07325DFC5A20}"/>
              </a:ext>
            </a:extLst>
          </p:cNvPr>
          <p:cNvSpPr/>
          <p:nvPr/>
        </p:nvSpPr>
        <p:spPr>
          <a:xfrm>
            <a:off x="303469" y="2877159"/>
            <a:ext cx="1779364" cy="1246622"/>
          </a:xfrm>
          <a:prstGeom prst="wedgeEllipseCallout">
            <a:avLst>
              <a:gd name="adj1" fmla="val 62751"/>
              <a:gd name="adj2" fmla="val -92212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1D5D5C-9745-40B0-B67B-18E8043AFC1E}"/>
              </a:ext>
            </a:extLst>
          </p:cNvPr>
          <p:cNvSpPr txBox="1"/>
          <p:nvPr/>
        </p:nvSpPr>
        <p:spPr>
          <a:xfrm>
            <a:off x="385232" y="3023417"/>
            <a:ext cx="1615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To compute rewards for RL when </a:t>
            </a:r>
            <a:r>
              <a:rPr lang="en-US" sz="1400" b="1" dirty="0">
                <a:solidFill>
                  <a:schemeClr val="bg1"/>
                </a:solidFill>
              </a:rPr>
              <a:t>current state is MUaR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72DBC8FB-B76F-44BE-87F7-02A275C8879F}"/>
              </a:ext>
            </a:extLst>
          </p:cNvPr>
          <p:cNvSpPr/>
          <p:nvPr/>
        </p:nvSpPr>
        <p:spPr>
          <a:xfrm>
            <a:off x="6979404" y="3354213"/>
            <a:ext cx="1779364" cy="1246622"/>
          </a:xfrm>
          <a:prstGeom prst="wedgeEllipseCallout">
            <a:avLst>
              <a:gd name="adj1" fmla="val -81138"/>
              <a:gd name="adj2" fmla="val 6150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37B30A-747D-43C4-AD92-4967D643DBDD}"/>
              </a:ext>
            </a:extLst>
          </p:cNvPr>
          <p:cNvSpPr txBox="1"/>
          <p:nvPr/>
        </p:nvSpPr>
        <p:spPr>
          <a:xfrm>
            <a:off x="7053498" y="3500470"/>
            <a:ext cx="1631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Rewards computed from </a:t>
            </a:r>
            <a:r>
              <a:rPr lang="en-US" sz="1400" b="1" dirty="0">
                <a:solidFill>
                  <a:schemeClr val="bg1"/>
                </a:solidFill>
              </a:rPr>
              <a:t>bandwidth</a:t>
            </a:r>
            <a:r>
              <a:rPr lang="en-US" sz="1400" dirty="0">
                <a:solidFill>
                  <a:schemeClr val="bg1"/>
                </a:solidFill>
              </a:rPr>
              <a:t> values obtained using ADMM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5" grpId="0" animBg="1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A92D92-7B1C-48EF-90E5-7C0BDDC3754F}"/>
              </a:ext>
            </a:extLst>
          </p:cNvPr>
          <p:cNvSpPr txBox="1">
            <a:spLocks/>
          </p:cNvSpPr>
          <p:nvPr/>
        </p:nvSpPr>
        <p:spPr>
          <a:xfrm>
            <a:off x="474773" y="1197405"/>
            <a:ext cx="8246070" cy="403455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/>
              <a:t>The proposed algorithm is </a:t>
            </a:r>
            <a:r>
              <a:rPr lang="en-US" dirty="0"/>
              <a:t>evaluated</a:t>
            </a:r>
            <a:r>
              <a:rPr lang="en-US" b="0" dirty="0"/>
              <a:t> through </a:t>
            </a:r>
            <a:r>
              <a:rPr lang="en-US" dirty="0">
                <a:solidFill>
                  <a:srgbClr val="FF0000"/>
                </a:solidFill>
              </a:rPr>
              <a:t>MATLAB</a:t>
            </a:r>
            <a:r>
              <a:rPr lang="en-US" b="0" dirty="0"/>
              <a:t> simulations</a:t>
            </a:r>
            <a:endParaRPr lang="en-US" sz="1600" b="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0" dirty="0"/>
              <a:t>5 m x 5 m room, VLC spectrum: 1 GHz, Power: 1 W, User power: 300 mW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0" dirty="0"/>
              <a:t>Max. hops: 3, Max. learning steps: [1, 100], Discount factor: [0.3, 0.8]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14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Simulation Results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B1A22F-5924-43CC-B2E6-145FDFBA2ECC}"/>
              </a:ext>
            </a:extLst>
          </p:cNvPr>
          <p:cNvSpPr txBox="1">
            <a:spLocks/>
          </p:cNvSpPr>
          <p:nvPr/>
        </p:nvSpPr>
        <p:spPr>
          <a:xfrm>
            <a:off x="296260" y="2006574"/>
            <a:ext cx="8246070" cy="30084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/>
              <a:t>RL </a:t>
            </a:r>
            <a:r>
              <a:rPr lang="en-US" dirty="0">
                <a:solidFill>
                  <a:srgbClr val="FF0000"/>
                </a:solidFill>
              </a:rPr>
              <a:t>increases</a:t>
            </a:r>
            <a:r>
              <a:rPr lang="en-US" b="0" dirty="0"/>
              <a:t> </a:t>
            </a:r>
            <a:r>
              <a:rPr lang="en-US" dirty="0"/>
              <a:t>data rate</a:t>
            </a:r>
            <a:r>
              <a:rPr lang="en-US" b="0" dirty="0"/>
              <a:t> and </a:t>
            </a:r>
            <a:r>
              <a:rPr lang="en-US" dirty="0">
                <a:solidFill>
                  <a:srgbClr val="FF0000"/>
                </a:solidFill>
              </a:rPr>
              <a:t>decreases</a:t>
            </a:r>
            <a:r>
              <a:rPr lang="en-US" b="0" dirty="0"/>
              <a:t> </a:t>
            </a:r>
            <a:r>
              <a:rPr lang="en-US" dirty="0"/>
              <a:t>delay</a:t>
            </a:r>
            <a:r>
              <a:rPr lang="en-US" b="0" dirty="0"/>
              <a:t> for D2D transmission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BD084DE-5351-4414-A22C-5A16CA95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BDDA8A8-C4F9-45DB-A75B-880936151EB2}"/>
              </a:ext>
            </a:extLst>
          </p:cNvPr>
          <p:cNvGrpSpPr/>
          <p:nvPr/>
        </p:nvGrpSpPr>
        <p:grpSpPr>
          <a:xfrm>
            <a:off x="1186852" y="2312492"/>
            <a:ext cx="6770296" cy="2148854"/>
            <a:chOff x="1212490" y="2309650"/>
            <a:chExt cx="6770296" cy="21488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00AA136-8F75-4B14-8B8E-6295B49F0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2490" y="2309650"/>
              <a:ext cx="3410786" cy="21488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3699342-72DD-4033-A50C-FC786075B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2309650"/>
              <a:ext cx="3410786" cy="21488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5BBC48F-FFD9-4E08-8661-E88D6C81275A}"/>
              </a:ext>
            </a:extLst>
          </p:cNvPr>
          <p:cNvSpPr/>
          <p:nvPr/>
        </p:nvSpPr>
        <p:spPr>
          <a:xfrm>
            <a:off x="143615" y="2812748"/>
            <a:ext cx="967490" cy="114834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4FC9439-15E8-4418-802C-F30AE7BCCD2A}"/>
              </a:ext>
            </a:extLst>
          </p:cNvPr>
          <p:cNvSpPr txBox="1">
            <a:spLocks/>
          </p:cNvSpPr>
          <p:nvPr/>
        </p:nvSpPr>
        <p:spPr>
          <a:xfrm>
            <a:off x="156518" y="3005155"/>
            <a:ext cx="941077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cap="none" dirty="0">
                <a:solidFill>
                  <a:schemeClr val="bg1"/>
                </a:solidFill>
              </a:rPr>
              <a:t>Avg. D2D data rate </a:t>
            </a:r>
            <a:r>
              <a:rPr lang="en-US" sz="1400" b="1" cap="none" dirty="0">
                <a:solidFill>
                  <a:schemeClr val="bg1"/>
                </a:solidFill>
              </a:rPr>
              <a:t>increased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557D758-D7F2-4F66-A813-9D46AD68B187}"/>
              </a:ext>
            </a:extLst>
          </p:cNvPr>
          <p:cNvSpPr/>
          <p:nvPr/>
        </p:nvSpPr>
        <p:spPr>
          <a:xfrm>
            <a:off x="8033013" y="2812748"/>
            <a:ext cx="967490" cy="114834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D9B8C00-8E4E-4FF5-9A70-1934FFA18FE2}"/>
              </a:ext>
            </a:extLst>
          </p:cNvPr>
          <p:cNvSpPr txBox="1">
            <a:spLocks/>
          </p:cNvSpPr>
          <p:nvPr/>
        </p:nvSpPr>
        <p:spPr>
          <a:xfrm>
            <a:off x="8058585" y="3040632"/>
            <a:ext cx="967490" cy="692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cap="none" dirty="0">
                <a:solidFill>
                  <a:schemeClr val="bg1"/>
                </a:solidFill>
              </a:rPr>
              <a:t>Avg. D2D delay </a:t>
            </a:r>
            <a:r>
              <a:rPr lang="en-US" sz="1400" b="1" cap="none" dirty="0">
                <a:solidFill>
                  <a:schemeClr val="bg1"/>
                </a:solidFill>
              </a:rPr>
              <a:t>decreased</a:t>
            </a:r>
          </a:p>
        </p:txBody>
      </p:sp>
    </p:spTree>
    <p:extLst>
      <p:ext uri="{BB962C8B-B14F-4D97-AF65-F5344CB8AC3E}">
        <p14:creationId xmlns:p14="http://schemas.microsoft.com/office/powerpoint/2010/main" val="72054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15339E2-2B92-4D7E-9A8E-20778D1847D6}"/>
              </a:ext>
            </a:extLst>
          </p:cNvPr>
          <p:cNvSpPr txBox="1">
            <a:spLocks/>
          </p:cNvSpPr>
          <p:nvPr/>
        </p:nvSpPr>
        <p:spPr>
          <a:xfrm>
            <a:off x="306207" y="1350110"/>
            <a:ext cx="8246070" cy="37038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/>
              <a:t>Avg. D2D </a:t>
            </a:r>
            <a:r>
              <a:rPr lang="en-US" dirty="0"/>
              <a:t>data rate</a:t>
            </a:r>
            <a:r>
              <a:rPr lang="en-US" b="0" dirty="0"/>
              <a:t> </a:t>
            </a:r>
            <a:r>
              <a:rPr lang="en-US" dirty="0">
                <a:solidFill>
                  <a:srgbClr val="FF0000"/>
                </a:solidFill>
              </a:rPr>
              <a:t>increases</a:t>
            </a:r>
            <a:r>
              <a:rPr lang="en-US" b="0" dirty="0"/>
              <a:t> and </a:t>
            </a:r>
            <a:r>
              <a:rPr lang="en-US" dirty="0"/>
              <a:t>delay</a:t>
            </a:r>
            <a:r>
              <a:rPr lang="en-US" b="0" dirty="0"/>
              <a:t> </a:t>
            </a:r>
            <a:r>
              <a:rPr lang="en-US" dirty="0">
                <a:solidFill>
                  <a:srgbClr val="FF0000"/>
                </a:solidFill>
              </a:rPr>
              <a:t>decreases</a:t>
            </a:r>
            <a:r>
              <a:rPr lang="en-US" b="0" dirty="0"/>
              <a:t> with increase in </a:t>
            </a:r>
            <a:r>
              <a:rPr lang="en-US" dirty="0"/>
              <a:t>discount factor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Simulation 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69FF55-A32D-4435-90AC-F82AAE6E7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015" y="1044700"/>
            <a:ext cx="5191970" cy="33263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070BEFCA-DEA1-44E1-91CB-3EAB602B5EDD}"/>
              </a:ext>
            </a:extLst>
          </p:cNvPr>
          <p:cNvSpPr/>
          <p:nvPr/>
        </p:nvSpPr>
        <p:spPr>
          <a:xfrm>
            <a:off x="258815" y="2113635"/>
            <a:ext cx="1629585" cy="1246622"/>
          </a:xfrm>
          <a:prstGeom prst="wedgeEllipseCallout">
            <a:avLst>
              <a:gd name="adj1" fmla="val 96270"/>
              <a:gd name="adj2" fmla="val 1175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E7019C-7305-478E-9702-D47CEE98592F}"/>
              </a:ext>
            </a:extLst>
          </p:cNvPr>
          <p:cNvSpPr txBox="1"/>
          <p:nvPr/>
        </p:nvSpPr>
        <p:spPr>
          <a:xfrm>
            <a:off x="333539" y="2259892"/>
            <a:ext cx="1479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No change for centralized route calculation by VLCSP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5F58F674-5475-4567-8AF2-3C95480A7441}"/>
              </a:ext>
            </a:extLst>
          </p:cNvPr>
          <p:cNvSpPr/>
          <p:nvPr/>
        </p:nvSpPr>
        <p:spPr>
          <a:xfrm>
            <a:off x="7255600" y="2113635"/>
            <a:ext cx="1635663" cy="1246622"/>
          </a:xfrm>
          <a:prstGeom prst="wedgeEllipseCallout">
            <a:avLst>
              <a:gd name="adj1" fmla="val -98638"/>
              <a:gd name="adj2" fmla="val 15582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AC5FAE-2783-4076-8121-926439E6D8C3}"/>
              </a:ext>
            </a:extLst>
          </p:cNvPr>
          <p:cNvSpPr txBox="1"/>
          <p:nvPr/>
        </p:nvSpPr>
        <p:spPr>
          <a:xfrm>
            <a:off x="7286945" y="2370728"/>
            <a:ext cx="16356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Better performance with </a:t>
            </a:r>
            <a:r>
              <a:rPr lang="en-US" sz="1400" b="1" dirty="0">
                <a:solidFill>
                  <a:schemeClr val="bg1"/>
                </a:solidFill>
              </a:rPr>
              <a:t>emphasis on future rewards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BD084DE-5351-4414-A22C-5A16CA95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18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F7305-DB8D-48B2-B5CB-B75619F1C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11ACE15-69CF-4995-A6CE-04DE774DC569}"/>
              </a:ext>
            </a:extLst>
          </p:cNvPr>
          <p:cNvSpPr txBox="1">
            <a:spLocks/>
          </p:cNvSpPr>
          <p:nvPr/>
        </p:nvSpPr>
        <p:spPr>
          <a:xfrm>
            <a:off x="3030632" y="1502815"/>
            <a:ext cx="3082733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2"/>
                </a:solidFill>
              </a:rPr>
              <a:t>4. Spectrum Sharing</a:t>
            </a:r>
          </a:p>
        </p:txBody>
      </p:sp>
      <p:pic>
        <p:nvPicPr>
          <p:cNvPr id="6" name="Picture 14" descr="Image result for dynamic spectrum access&quot;">
            <a:extLst>
              <a:ext uri="{FF2B5EF4-FFF2-40B4-BE49-F238E27FC236}">
                <a16:creationId xmlns:a16="http://schemas.microsoft.com/office/drawing/2014/main" id="{0BCAE01D-1638-44B6-83F9-74E0FBAD0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303" y="2419045"/>
            <a:ext cx="1613389" cy="12088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554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5g embb urllc mmtc&quot;">
            <a:extLst>
              <a:ext uri="{FF2B5EF4-FFF2-40B4-BE49-F238E27FC236}">
                <a16:creationId xmlns:a16="http://schemas.microsoft.com/office/drawing/2014/main" id="{C1B82DE0-1F0A-401E-B54E-45E4173E9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5" t="15143" r="21440" b="15821"/>
          <a:stretch/>
        </p:blipFill>
        <p:spPr bwMode="auto">
          <a:xfrm>
            <a:off x="3096765" y="2090861"/>
            <a:ext cx="2942682" cy="198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Next Generation Wireless Networks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BD084DE-5351-4414-A22C-5A16CA95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C31462C-F3E5-4DB3-B27D-C1D06A7081F6}"/>
              </a:ext>
            </a:extLst>
          </p:cNvPr>
          <p:cNvGrpSpPr/>
          <p:nvPr/>
        </p:nvGrpSpPr>
        <p:grpSpPr>
          <a:xfrm>
            <a:off x="3775149" y="1073993"/>
            <a:ext cx="1589807" cy="944457"/>
            <a:chOff x="4455074" y="277625"/>
            <a:chExt cx="2474944" cy="18288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CA389EA-7261-4C54-8007-F34FB3E27018}"/>
                </a:ext>
              </a:extLst>
            </p:cNvPr>
            <p:cNvSpPr/>
            <p:nvPr/>
          </p:nvSpPr>
          <p:spPr>
            <a:xfrm>
              <a:off x="4461138" y="277625"/>
              <a:ext cx="2468880" cy="18288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0BBAA4D-7D9F-4D37-B691-20E5261FAA08}"/>
                </a:ext>
              </a:extLst>
            </p:cNvPr>
            <p:cNvSpPr txBox="1"/>
            <p:nvPr/>
          </p:nvSpPr>
          <p:spPr>
            <a:xfrm>
              <a:off x="4455074" y="508961"/>
              <a:ext cx="2468882" cy="1251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chemeClr val="bg2"/>
                  </a:solidFill>
                </a:rPr>
                <a:t>10 Gbps</a:t>
              </a:r>
              <a:endParaRPr lang="en-US" dirty="0">
                <a:solidFill>
                  <a:schemeClr val="bg2"/>
                </a:solidFill>
              </a:endParaRPr>
            </a:p>
            <a:p>
              <a:pPr algn="ctr"/>
              <a:r>
                <a:rPr lang="en-US" dirty="0">
                  <a:solidFill>
                    <a:schemeClr val="bg2"/>
                  </a:solidFill>
                </a:rPr>
                <a:t>peak data rate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DBBD262-068C-4D72-ABCE-C3B4A63EF9FE}"/>
              </a:ext>
            </a:extLst>
          </p:cNvPr>
          <p:cNvGrpSpPr/>
          <p:nvPr/>
        </p:nvGrpSpPr>
        <p:grpSpPr>
          <a:xfrm>
            <a:off x="5487161" y="4076026"/>
            <a:ext cx="1585912" cy="944107"/>
            <a:chOff x="7520685" y="5446385"/>
            <a:chExt cx="2468880" cy="1828799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D09BA66-758D-4447-8E92-E7B873AEEEEA}"/>
                </a:ext>
              </a:extLst>
            </p:cNvPr>
            <p:cNvSpPr/>
            <p:nvPr/>
          </p:nvSpPr>
          <p:spPr>
            <a:xfrm>
              <a:off x="7520685" y="5446385"/>
              <a:ext cx="2468880" cy="182879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2320D84-6701-4EE1-915A-A92DDB0FF058}"/>
                </a:ext>
              </a:extLst>
            </p:cNvPr>
            <p:cNvSpPr txBox="1"/>
            <p:nvPr/>
          </p:nvSpPr>
          <p:spPr>
            <a:xfrm>
              <a:off x="7876536" y="5744387"/>
              <a:ext cx="1757177" cy="1251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chemeClr val="bg2"/>
                  </a:solidFill>
                </a:rPr>
                <a:t>1 ms</a:t>
              </a:r>
            </a:p>
            <a:p>
              <a:pPr algn="ctr"/>
              <a:r>
                <a:rPr lang="en-US" dirty="0">
                  <a:solidFill>
                    <a:schemeClr val="bg2"/>
                  </a:solidFill>
                </a:rPr>
                <a:t>latency</a:t>
              </a:r>
              <a:endParaRPr lang="en-US" sz="14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4A81B2F-B56C-4C97-BA04-D364414BE909}"/>
              </a:ext>
            </a:extLst>
          </p:cNvPr>
          <p:cNvGrpSpPr/>
          <p:nvPr/>
        </p:nvGrpSpPr>
        <p:grpSpPr>
          <a:xfrm>
            <a:off x="2073308" y="4076024"/>
            <a:ext cx="1585912" cy="944106"/>
            <a:chOff x="-4237496" y="6112695"/>
            <a:chExt cx="2468880" cy="1828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86B85E3-5BE6-4E00-B11A-E02CBCDF22D2}"/>
                </a:ext>
              </a:extLst>
            </p:cNvPr>
            <p:cNvSpPr/>
            <p:nvPr/>
          </p:nvSpPr>
          <p:spPr>
            <a:xfrm>
              <a:off x="-4237496" y="6112695"/>
              <a:ext cx="2468880" cy="18288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CD59A9D-9110-4842-9E4D-5B77D8AE5AF0}"/>
                </a:ext>
              </a:extLst>
            </p:cNvPr>
            <p:cNvSpPr txBox="1"/>
            <p:nvPr/>
          </p:nvSpPr>
          <p:spPr>
            <a:xfrm>
              <a:off x="-4103054" y="6410702"/>
              <a:ext cx="2213292" cy="1251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chemeClr val="bg2"/>
                  </a:solidFill>
                </a:rPr>
                <a:t>100 X</a:t>
              </a:r>
              <a:endParaRPr lang="en-US" i="1" baseline="30000" dirty="0">
                <a:solidFill>
                  <a:schemeClr val="bg2"/>
                </a:solidFill>
              </a:endParaRPr>
            </a:p>
            <a:p>
              <a:pPr algn="ctr"/>
              <a:r>
                <a:rPr lang="en-US" dirty="0">
                  <a:solidFill>
                    <a:schemeClr val="bg2"/>
                  </a:solidFill>
                </a:rPr>
                <a:t>connections</a:t>
              </a:r>
              <a:endParaRPr lang="en-US" sz="14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4100" name="Picture 4" descr="Image result for driverless cars&quot;">
            <a:extLst>
              <a:ext uri="{FF2B5EF4-FFF2-40B4-BE49-F238E27FC236}">
                <a16:creationId xmlns:a16="http://schemas.microsoft.com/office/drawing/2014/main" id="{5C796580-6A84-4259-B6D2-7757D57C5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723" y="2649642"/>
            <a:ext cx="1890781" cy="148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virtual reality&quot;">
            <a:extLst>
              <a:ext uri="{FF2B5EF4-FFF2-40B4-BE49-F238E27FC236}">
                <a16:creationId xmlns:a16="http://schemas.microsoft.com/office/drawing/2014/main" id="{C2B3F64E-FAFE-413C-B036-86A585F741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98"/>
          <a:stretch/>
        </p:blipFill>
        <p:spPr bwMode="auto">
          <a:xfrm>
            <a:off x="7140723" y="1044700"/>
            <a:ext cx="1890781" cy="148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mssive data analytics&quot;">
            <a:extLst>
              <a:ext uri="{FF2B5EF4-FFF2-40B4-BE49-F238E27FC236}">
                <a16:creationId xmlns:a16="http://schemas.microsoft.com/office/drawing/2014/main" id="{C14DE72B-3A90-4347-922A-204C22D13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5" y="1044700"/>
            <a:ext cx="1884903" cy="145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result for smart home&quot;">
            <a:extLst>
              <a:ext uri="{FF2B5EF4-FFF2-40B4-BE49-F238E27FC236}">
                <a16:creationId xmlns:a16="http://schemas.microsoft.com/office/drawing/2014/main" id="{E5BB7B13-610E-4131-B2AA-573C0C398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7" y="2648829"/>
            <a:ext cx="1890781" cy="145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Cognitive Radio Network (CRN)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BD084DE-5351-4414-A22C-5A16CA95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67722F-24CC-4E42-8D76-7C014BDB7E25}"/>
              </a:ext>
            </a:extLst>
          </p:cNvPr>
          <p:cNvSpPr txBox="1">
            <a:spLocks/>
          </p:cNvSpPr>
          <p:nvPr/>
        </p:nvSpPr>
        <p:spPr>
          <a:xfrm>
            <a:off x="448964" y="1038729"/>
            <a:ext cx="8246070" cy="374724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Intelligent network</a:t>
            </a:r>
            <a:r>
              <a:rPr lang="en-US" b="0" dirty="0"/>
              <a:t> allowing dynamic configuration of parameters</a:t>
            </a:r>
            <a:endParaRPr lang="en-US" sz="1700" b="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0" dirty="0"/>
              <a:t>Communication protocol, frequency band, modulation scheme, etc.</a:t>
            </a:r>
            <a:endParaRPr lang="en-US" sz="1400" dirty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7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/>
              <a:t>Enables </a:t>
            </a:r>
            <a:r>
              <a:rPr lang="en-US" dirty="0">
                <a:solidFill>
                  <a:srgbClr val="FF0000"/>
                </a:solidFill>
              </a:rPr>
              <a:t>Dynamic Spectrum Access</a:t>
            </a:r>
            <a:r>
              <a:rPr lang="en-US" b="0" dirty="0"/>
              <a:t> (DSA) for </a:t>
            </a:r>
            <a:r>
              <a:rPr lang="en-US" dirty="0"/>
              <a:t>efficient</a:t>
            </a:r>
            <a:r>
              <a:rPr lang="en-US" b="0" dirty="0"/>
              <a:t> spectrum use</a:t>
            </a:r>
            <a:endParaRPr lang="en-US" sz="1600" b="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0" dirty="0"/>
              <a:t>Unlicensed or Secondary Users (</a:t>
            </a:r>
            <a:r>
              <a:rPr lang="en-US" dirty="0">
                <a:solidFill>
                  <a:srgbClr val="FF0000"/>
                </a:solidFill>
              </a:rPr>
              <a:t>SUs</a:t>
            </a:r>
            <a:r>
              <a:rPr lang="en-US" b="0" dirty="0"/>
              <a:t>) constantly </a:t>
            </a:r>
            <a:r>
              <a:rPr lang="en-US" dirty="0">
                <a:solidFill>
                  <a:srgbClr val="FF0000"/>
                </a:solidFill>
              </a:rPr>
              <a:t>sense spectrum</a:t>
            </a:r>
            <a:r>
              <a:rPr lang="en-US" b="0" dirty="0"/>
              <a:t> used by licensed or Primary Users (</a:t>
            </a:r>
            <a:r>
              <a:rPr lang="en-US" dirty="0">
                <a:solidFill>
                  <a:srgbClr val="FF0000"/>
                </a:solidFill>
              </a:rPr>
              <a:t>PUs</a:t>
            </a:r>
            <a:r>
              <a:rPr lang="en-US" b="0" dirty="0"/>
              <a:t>), to detect and utilize unused bands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0" dirty="0"/>
              <a:t>The bands are </a:t>
            </a:r>
            <a:r>
              <a:rPr lang="en-US" dirty="0"/>
              <a:t>vacated</a:t>
            </a:r>
            <a:r>
              <a:rPr lang="en-US" b="0" dirty="0"/>
              <a:t> by SUs upon sensing the presence of PU signals</a:t>
            </a:r>
            <a:endParaRPr lang="en-US" sz="14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/>
              <a:t>Exploited by </a:t>
            </a:r>
            <a:r>
              <a:rPr lang="en-US" dirty="0">
                <a:solidFill>
                  <a:srgbClr val="FF0000"/>
                </a:solidFill>
              </a:rPr>
              <a:t>Primary User Emulation</a:t>
            </a:r>
            <a:r>
              <a:rPr lang="en-US" b="0" dirty="0"/>
              <a:t> (PUE) attackers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Mislead</a:t>
            </a:r>
            <a:r>
              <a:rPr lang="en-US" b="0" dirty="0"/>
              <a:t> SUs into leaving the spectrum by </a:t>
            </a:r>
            <a:r>
              <a:rPr lang="en-US" dirty="0">
                <a:solidFill>
                  <a:srgbClr val="FF0000"/>
                </a:solidFill>
              </a:rPr>
              <a:t>emulating</a:t>
            </a:r>
            <a:r>
              <a:rPr lang="en-US" b="0" dirty="0"/>
              <a:t> PU signals</a:t>
            </a:r>
            <a:endParaRPr lang="en-US" sz="14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/>
              <a:t>Need to </a:t>
            </a:r>
            <a:r>
              <a:rPr lang="en-US" dirty="0">
                <a:solidFill>
                  <a:srgbClr val="FF0000"/>
                </a:solidFill>
              </a:rPr>
              <a:t>detect PUE attacks</a:t>
            </a:r>
            <a:r>
              <a:rPr lang="en-US" b="0" dirty="0"/>
              <a:t> to ensure </a:t>
            </a:r>
            <a:r>
              <a:rPr lang="en-US" dirty="0"/>
              <a:t>efficient</a:t>
            </a:r>
            <a:r>
              <a:rPr lang="en-US" b="0" dirty="0"/>
              <a:t> spectrum utilization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123671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E5946E3-9E43-4542-8A77-35EF05EBE610}"/>
              </a:ext>
            </a:extLst>
          </p:cNvPr>
          <p:cNvSpPr txBox="1">
            <a:spLocks/>
          </p:cNvSpPr>
          <p:nvPr/>
        </p:nvSpPr>
        <p:spPr>
          <a:xfrm>
            <a:off x="143555" y="1197405"/>
            <a:ext cx="8246070" cy="384370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Primary BS</a:t>
            </a:r>
            <a:r>
              <a:rPr lang="en-US" b="0" dirty="0"/>
              <a:t> communicates with </a:t>
            </a:r>
            <a:r>
              <a:rPr lang="en-US" dirty="0">
                <a:solidFill>
                  <a:srgbClr val="FF0000"/>
                </a:solidFill>
              </a:rPr>
              <a:t>PUs</a:t>
            </a:r>
            <a:r>
              <a:rPr lang="en-US" b="0" dirty="0"/>
              <a:t> using licensed channels f1-f5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Cognitive BS</a:t>
            </a:r>
            <a:r>
              <a:rPr lang="en-US" b="0" dirty="0"/>
              <a:t> </a:t>
            </a:r>
            <a:r>
              <a:rPr lang="en-US" dirty="0">
                <a:solidFill>
                  <a:srgbClr val="FF0000"/>
                </a:solidFill>
              </a:rPr>
              <a:t>senses spectrum</a:t>
            </a:r>
            <a:r>
              <a:rPr lang="en-US" b="0" dirty="0"/>
              <a:t>, allocates unused channels to </a:t>
            </a:r>
            <a:r>
              <a:rPr lang="en-US" dirty="0">
                <a:solidFill>
                  <a:srgbClr val="FF0000"/>
                </a:solidFill>
              </a:rPr>
              <a:t>SUs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System Model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BD084DE-5351-4414-A22C-5A16CA95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0A172-4FB0-4DF5-803A-20FC19FB8B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23"/>
          <a:stretch/>
        </p:blipFill>
        <p:spPr>
          <a:xfrm>
            <a:off x="2061978" y="1149750"/>
            <a:ext cx="5020043" cy="2949050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557FF641-F344-44A9-A9C1-64EAC5E147B9}"/>
              </a:ext>
            </a:extLst>
          </p:cNvPr>
          <p:cNvSpPr/>
          <p:nvPr/>
        </p:nvSpPr>
        <p:spPr>
          <a:xfrm>
            <a:off x="448965" y="1688145"/>
            <a:ext cx="1471956" cy="1506754"/>
          </a:xfrm>
          <a:prstGeom prst="wedgeEllipseCallout">
            <a:avLst>
              <a:gd name="adj1" fmla="val 94343"/>
              <a:gd name="adj2" fmla="val 2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765D8F1-9958-4753-A43A-09C67BD59AE1}"/>
              </a:ext>
            </a:extLst>
          </p:cNvPr>
          <p:cNvSpPr txBox="1">
            <a:spLocks/>
          </p:cNvSpPr>
          <p:nvPr/>
        </p:nvSpPr>
        <p:spPr>
          <a:xfrm>
            <a:off x="570878" y="2155051"/>
            <a:ext cx="1235086" cy="5729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bg1"/>
                </a:solidFill>
              </a:rPr>
              <a:t>f1, f3, and f4 are </a:t>
            </a:r>
            <a:r>
              <a:rPr lang="en-US" sz="1400" b="1" dirty="0">
                <a:solidFill>
                  <a:schemeClr val="bg1"/>
                </a:solidFill>
              </a:rPr>
              <a:t>occupied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0B60762F-2075-483C-9754-F0DD42F43CFA}"/>
              </a:ext>
            </a:extLst>
          </p:cNvPr>
          <p:cNvSpPr/>
          <p:nvPr/>
        </p:nvSpPr>
        <p:spPr>
          <a:xfrm>
            <a:off x="7218961" y="1688145"/>
            <a:ext cx="1471956" cy="1506754"/>
          </a:xfrm>
          <a:prstGeom prst="wedgeEllipseCallout">
            <a:avLst>
              <a:gd name="adj1" fmla="val -83378"/>
              <a:gd name="adj2" fmla="val -505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DD96C11-C9E6-4075-8B66-31D505FF24E0}"/>
              </a:ext>
            </a:extLst>
          </p:cNvPr>
          <p:cNvSpPr txBox="1">
            <a:spLocks/>
          </p:cNvSpPr>
          <p:nvPr/>
        </p:nvSpPr>
        <p:spPr>
          <a:xfrm>
            <a:off x="7210045" y="1895594"/>
            <a:ext cx="1471957" cy="120270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bg1"/>
                </a:solidFill>
              </a:rPr>
              <a:t>f2 and f5 to be </a:t>
            </a:r>
            <a:r>
              <a:rPr lang="en-US" sz="1400" b="1" dirty="0">
                <a:solidFill>
                  <a:schemeClr val="bg1"/>
                </a:solidFill>
              </a:rPr>
              <a:t>sensed</a:t>
            </a:r>
            <a:r>
              <a:rPr lang="en-US" sz="1400" dirty="0">
                <a:solidFill>
                  <a:schemeClr val="bg1"/>
                </a:solidFill>
              </a:rPr>
              <a:t> but are </a:t>
            </a:r>
            <a:r>
              <a:rPr lang="en-US" sz="1400" b="1" dirty="0">
                <a:solidFill>
                  <a:schemeClr val="bg1"/>
                </a:solidFill>
              </a:rPr>
              <a:t>emulated</a:t>
            </a:r>
            <a:r>
              <a:rPr lang="en-US" sz="1400" dirty="0">
                <a:solidFill>
                  <a:schemeClr val="bg1"/>
                </a:solidFill>
              </a:rPr>
              <a:t> by PUE attackers</a:t>
            </a:r>
          </a:p>
        </p:txBody>
      </p:sp>
    </p:spTree>
    <p:extLst>
      <p:ext uri="{BB962C8B-B14F-4D97-AF65-F5344CB8AC3E}">
        <p14:creationId xmlns:p14="http://schemas.microsoft.com/office/powerpoint/2010/main" val="415341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11" grpId="0" animBg="1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Two-player Zero-sum Game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BD084DE-5351-4414-A22C-5A16CA95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85F14C-8F2A-4854-8F37-72B88F8A03B2}"/>
              </a:ext>
            </a:extLst>
          </p:cNvPr>
          <p:cNvSpPr txBox="1">
            <a:spLocks/>
          </p:cNvSpPr>
          <p:nvPr/>
        </p:nvSpPr>
        <p:spPr>
          <a:xfrm>
            <a:off x="114147" y="942307"/>
            <a:ext cx="8246070" cy="40988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0" dirty="0"/>
              <a:t>PUE attackers </a:t>
            </a:r>
            <a:r>
              <a:rPr lang="en-US" sz="2200" dirty="0"/>
              <a:t>jeopardize spectrum opportunities</a:t>
            </a:r>
            <a:r>
              <a:rPr lang="en-US" sz="2200" b="0" dirty="0"/>
              <a:t> of SUs by emulating PU signals</a:t>
            </a:r>
            <a:endParaRPr lang="en-US" sz="1600" b="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0000"/>
                </a:solidFill>
              </a:rPr>
              <a:t>Noncooperative game</a:t>
            </a:r>
            <a:r>
              <a:rPr lang="en-US" sz="1900" b="0" dirty="0"/>
              <a:t> between PUE attackers and SUs</a:t>
            </a:r>
            <a:endParaRPr lang="en-US" sz="14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0" dirty="0"/>
              <a:t>Spectrum </a:t>
            </a:r>
            <a:r>
              <a:rPr lang="en-US" sz="2200" dirty="0"/>
              <a:t>gain</a:t>
            </a:r>
            <a:r>
              <a:rPr lang="en-US" sz="2200" b="0" dirty="0"/>
              <a:t> for attackers = spectrum </a:t>
            </a:r>
            <a:r>
              <a:rPr lang="en-US" sz="2200" dirty="0"/>
              <a:t>loss</a:t>
            </a:r>
            <a:r>
              <a:rPr lang="en-US" sz="2200" b="0" dirty="0"/>
              <a:t> for SUs and vice versa</a:t>
            </a:r>
            <a:endParaRPr lang="en-US" sz="1600" b="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0000"/>
                </a:solidFill>
              </a:rPr>
              <a:t>Two-player zero-sum game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900" dirty="0"/>
              <a:t>Nash equilibrium</a:t>
            </a:r>
            <a:r>
              <a:rPr lang="en-US" sz="1900" b="0" dirty="0"/>
              <a:t> solution is the </a:t>
            </a:r>
            <a:r>
              <a:rPr lang="en-US" sz="1900" dirty="0">
                <a:solidFill>
                  <a:srgbClr val="FF0000"/>
                </a:solidFill>
              </a:rPr>
              <a:t>minimax</a:t>
            </a:r>
            <a:r>
              <a:rPr lang="en-US" sz="1900" b="0" dirty="0"/>
              <a:t> solution</a:t>
            </a:r>
          </a:p>
          <a:p>
            <a:pPr lvl="2"/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0" dirty="0"/>
              <a:t>Need to </a:t>
            </a:r>
            <a:r>
              <a:rPr lang="en-US" sz="2200" dirty="0">
                <a:solidFill>
                  <a:srgbClr val="FF0000"/>
                </a:solidFill>
              </a:rPr>
              <a:t>successfully detect attacks</a:t>
            </a:r>
            <a:r>
              <a:rPr lang="en-US" sz="2200" b="0" dirty="0"/>
              <a:t> to maximize U and </a:t>
            </a:r>
            <a:r>
              <a:rPr lang="en-US" sz="2200" dirty="0"/>
              <a:t>let SUs win</a:t>
            </a:r>
            <a:endParaRPr lang="en-US" sz="2200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1E9411-F1B3-42EE-91E0-43B26009D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189" y="3293603"/>
            <a:ext cx="2221334" cy="957899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394724A-F368-41FE-B32B-AD5862ABF0F6}"/>
              </a:ext>
            </a:extLst>
          </p:cNvPr>
          <p:cNvSpPr/>
          <p:nvPr/>
        </p:nvSpPr>
        <p:spPr>
          <a:xfrm rot="10800000">
            <a:off x="859495" y="3293600"/>
            <a:ext cx="2044131" cy="957901"/>
          </a:xfrm>
          <a:prstGeom prst="wedgeRoundRectCallout">
            <a:avLst>
              <a:gd name="adj1" fmla="val -89111"/>
              <a:gd name="adj2" fmla="val 31828"/>
              <a:gd name="adj3" fmla="val 1666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64650F-013B-423B-ADAF-44ECA5540384}"/>
              </a:ext>
            </a:extLst>
          </p:cNvPr>
          <p:cNvSpPr txBox="1">
            <a:spLocks/>
          </p:cNvSpPr>
          <p:nvPr/>
        </p:nvSpPr>
        <p:spPr>
          <a:xfrm>
            <a:off x="859494" y="3293600"/>
            <a:ext cx="2044131" cy="94750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</a:rPr>
              <a:t>Max payoff for </a:t>
            </a:r>
            <a:r>
              <a:rPr lang="en-US" sz="1600" b="1" dirty="0">
                <a:solidFill>
                  <a:schemeClr val="bg1"/>
                </a:solidFill>
              </a:rPr>
              <a:t>SU n</a:t>
            </a:r>
            <a:r>
              <a:rPr lang="en-US" sz="1600" dirty="0">
                <a:solidFill>
                  <a:schemeClr val="bg1"/>
                </a:solidFill>
              </a:rPr>
              <a:t> given PUE attacker k’s strategy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AA39DF5-F24D-4F5C-9114-AA44414215ED}"/>
              </a:ext>
            </a:extLst>
          </p:cNvPr>
          <p:cNvSpPr/>
          <p:nvPr/>
        </p:nvSpPr>
        <p:spPr>
          <a:xfrm rot="10800000">
            <a:off x="6316087" y="3293603"/>
            <a:ext cx="2044131" cy="957901"/>
          </a:xfrm>
          <a:prstGeom prst="wedgeRoundRectCallout">
            <a:avLst>
              <a:gd name="adj1" fmla="val 84958"/>
              <a:gd name="adj2" fmla="val -14864"/>
              <a:gd name="adj3" fmla="val 1666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BBE7071-00C5-404D-9845-720105E0F0F2}"/>
              </a:ext>
            </a:extLst>
          </p:cNvPr>
          <p:cNvSpPr txBox="1">
            <a:spLocks/>
          </p:cNvSpPr>
          <p:nvPr/>
        </p:nvSpPr>
        <p:spPr>
          <a:xfrm>
            <a:off x="6316086" y="3303998"/>
            <a:ext cx="2044131" cy="94750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</a:rPr>
              <a:t>Max payoff for </a:t>
            </a:r>
            <a:r>
              <a:rPr lang="en-US" sz="1600" b="1" dirty="0">
                <a:solidFill>
                  <a:schemeClr val="bg1"/>
                </a:solidFill>
              </a:rPr>
              <a:t>PUE attacker k</a:t>
            </a:r>
            <a:r>
              <a:rPr lang="en-US" sz="1600" dirty="0">
                <a:solidFill>
                  <a:schemeClr val="bg1"/>
                </a:solidFill>
              </a:rPr>
              <a:t> given SU n’s strategy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6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Cyclostationary Feature Computation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BD084DE-5351-4414-A22C-5A16CA95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D44123-278B-4D72-8D8F-6DF2D0169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57" y="1105491"/>
            <a:ext cx="3777274" cy="3165875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D11581B3-5A2C-4B41-BEF9-15FC52F4EFCD}"/>
              </a:ext>
            </a:extLst>
          </p:cNvPr>
          <p:cNvSpPr/>
          <p:nvPr/>
        </p:nvSpPr>
        <p:spPr>
          <a:xfrm rot="10800000">
            <a:off x="4870437" y="1086699"/>
            <a:ext cx="3377699" cy="914400"/>
          </a:xfrm>
          <a:prstGeom prst="wedgeRoundRectCallout">
            <a:avLst>
              <a:gd name="adj1" fmla="val 68734"/>
              <a:gd name="adj2" fmla="val -191589"/>
              <a:gd name="adj3" fmla="val 1666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12A3B19-9243-4B74-A77F-30AF0F5929BA}"/>
              </a:ext>
            </a:extLst>
          </p:cNvPr>
          <p:cNvSpPr txBox="1">
            <a:spLocks/>
          </p:cNvSpPr>
          <p:nvPr/>
        </p:nvSpPr>
        <p:spPr>
          <a:xfrm>
            <a:off x="4988419" y="1089407"/>
            <a:ext cx="3129561" cy="83409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</a:rPr>
              <a:t>Spectral Correlation Function (SCF)</a:t>
            </a:r>
            <a:endParaRPr lang="en-US" sz="1600" b="1" dirty="0">
              <a:solidFill>
                <a:schemeClr val="bg1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chemeClr val="bg1"/>
                </a:solidFill>
              </a:rPr>
              <a:t>Describes the cross-spectral density of all pairs of frequency-shifted versions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032F6A99-3EA9-452F-AD84-7AED1AFB229E}"/>
              </a:ext>
            </a:extLst>
          </p:cNvPr>
          <p:cNvSpPr/>
          <p:nvPr/>
        </p:nvSpPr>
        <p:spPr>
          <a:xfrm rot="10800000">
            <a:off x="4864349" y="2214134"/>
            <a:ext cx="3377698" cy="914400"/>
          </a:xfrm>
          <a:prstGeom prst="wedgeRoundRectCallout">
            <a:avLst>
              <a:gd name="adj1" fmla="val 70284"/>
              <a:gd name="adj2" fmla="val -116734"/>
              <a:gd name="adj3" fmla="val 1666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ADFAF92-F1D4-4AA1-91F5-F34949B0FCC8}"/>
              </a:ext>
            </a:extLst>
          </p:cNvPr>
          <p:cNvSpPr txBox="1">
            <a:spLocks/>
          </p:cNvSpPr>
          <p:nvPr/>
        </p:nvSpPr>
        <p:spPr>
          <a:xfrm>
            <a:off x="4966164" y="2304275"/>
            <a:ext cx="3174067" cy="67129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</a:rPr>
              <a:t>Spectral Coherence (SC)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chemeClr val="bg1"/>
                </a:solidFill>
              </a:rPr>
              <a:t>Normalized form of SCF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7239416-091D-41F8-A5BD-A5BB66B8D1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0" t="20511"/>
          <a:stretch/>
        </p:blipFill>
        <p:spPr>
          <a:xfrm>
            <a:off x="4977429" y="1428599"/>
            <a:ext cx="3186834" cy="493994"/>
          </a:xfrm>
          <a:prstGeom prst="rect">
            <a:avLst/>
          </a:prstGeom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3597C4B-70E3-46F1-B871-FBD12D110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164" y="2632541"/>
            <a:ext cx="3198099" cy="468635"/>
          </a:xfrm>
          <a:prstGeom prst="rect">
            <a:avLst/>
          </a:prstGeom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E3FA7344-FFFA-431A-ABE7-50F6017C8D2E}"/>
              </a:ext>
            </a:extLst>
          </p:cNvPr>
          <p:cNvSpPr/>
          <p:nvPr/>
        </p:nvSpPr>
        <p:spPr>
          <a:xfrm rot="10800000">
            <a:off x="4878338" y="3341568"/>
            <a:ext cx="3373750" cy="1005840"/>
          </a:xfrm>
          <a:prstGeom prst="wedgeRoundRectCallout">
            <a:avLst>
              <a:gd name="adj1" fmla="val 66164"/>
              <a:gd name="adj2" fmla="val -16870"/>
              <a:gd name="adj3" fmla="val 1666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775B164-7748-42F9-A4F2-0389E4C71878}"/>
              </a:ext>
            </a:extLst>
          </p:cNvPr>
          <p:cNvSpPr txBox="1">
            <a:spLocks/>
          </p:cNvSpPr>
          <p:nvPr/>
        </p:nvSpPr>
        <p:spPr>
          <a:xfrm>
            <a:off x="4977429" y="3456475"/>
            <a:ext cx="3140872" cy="79949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</a:rPr>
              <a:t>Cyclic Domain Profile (CDP)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chemeClr val="bg1"/>
                </a:solidFill>
              </a:rPr>
              <a:t>Max SC for each </a:t>
            </a:r>
            <a:r>
              <a:rPr lang="el-GR" sz="1400" dirty="0">
                <a:solidFill>
                  <a:schemeClr val="bg1"/>
                </a:solidFill>
              </a:rPr>
              <a:t>α </a:t>
            </a:r>
            <a:r>
              <a:rPr lang="en-US" sz="1400" dirty="0">
                <a:solidFill>
                  <a:schemeClr val="bg1"/>
                </a:solidFill>
              </a:rPr>
              <a:t>value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5569CAC-2D53-41C1-BF76-A3329ECF18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29" t="2174"/>
          <a:stretch/>
        </p:blipFill>
        <p:spPr>
          <a:xfrm>
            <a:off x="5637791" y="3870265"/>
            <a:ext cx="1842992" cy="338442"/>
          </a:xfrm>
          <a:prstGeom prst="rect">
            <a:avLst/>
          </a:prstGeom>
          <a:ln w="38100">
            <a:noFill/>
          </a:ln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2DDB70D-89F9-4F8A-B981-B52819D93D15}"/>
              </a:ext>
            </a:extLst>
          </p:cNvPr>
          <p:cNvSpPr txBox="1">
            <a:spLocks/>
          </p:cNvSpPr>
          <p:nvPr/>
        </p:nvSpPr>
        <p:spPr>
          <a:xfrm>
            <a:off x="261996" y="1201705"/>
            <a:ext cx="8246070" cy="38176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Signal features</a:t>
            </a:r>
            <a:r>
              <a:rPr lang="en-US" b="0" dirty="0"/>
              <a:t> of only PUs </a:t>
            </a:r>
            <a:r>
              <a:rPr lang="en-US" dirty="0">
                <a:solidFill>
                  <a:srgbClr val="FF0000"/>
                </a:solidFill>
              </a:rPr>
              <a:t>known</a:t>
            </a:r>
            <a:endParaRPr lang="en-US" b="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0" dirty="0"/>
              <a:t>Detect PUE attackers based on </a:t>
            </a:r>
            <a:r>
              <a:rPr lang="en-US" dirty="0"/>
              <a:t>different signal features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172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/>
      <p:bldP spid="22" grpId="0" animBg="1"/>
      <p:bldP spid="2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4E42F2F-04E3-4748-AB5F-7C905A95C2EB}"/>
              </a:ext>
            </a:extLst>
          </p:cNvPr>
          <p:cNvSpPr txBox="1">
            <a:spLocks/>
          </p:cNvSpPr>
          <p:nvPr/>
        </p:nvSpPr>
        <p:spPr>
          <a:xfrm>
            <a:off x="221391" y="1174501"/>
            <a:ext cx="8701216" cy="37673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Promising</a:t>
            </a:r>
            <a:r>
              <a:rPr lang="en-US" b="0" dirty="0"/>
              <a:t> candidate for feature based classification: </a:t>
            </a:r>
            <a:r>
              <a:rPr lang="en-US" dirty="0">
                <a:solidFill>
                  <a:srgbClr val="FF0000"/>
                </a:solidFill>
              </a:rPr>
              <a:t>Deep learning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Potential</a:t>
            </a:r>
            <a:r>
              <a:rPr lang="en-US" b="0" dirty="0"/>
              <a:t> network for limited data: </a:t>
            </a:r>
            <a:r>
              <a:rPr lang="en-US" dirty="0">
                <a:solidFill>
                  <a:srgbClr val="FF0000"/>
                </a:solidFill>
              </a:rPr>
              <a:t>Generative Adversarial Network</a:t>
            </a:r>
            <a:r>
              <a:rPr lang="en-US" b="0" dirty="0"/>
              <a:t> (GAN)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/>
              <a:t>Two deep learning networks </a:t>
            </a:r>
            <a:r>
              <a:rPr lang="en-US" dirty="0">
                <a:solidFill>
                  <a:srgbClr val="FF0000"/>
                </a:solidFill>
              </a:rPr>
              <a:t>competing</a:t>
            </a:r>
            <a:r>
              <a:rPr lang="en-US" b="0" dirty="0"/>
              <a:t> against each other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0" dirty="0"/>
              <a:t>Discriminator (D) and Generator (G)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Easier</a:t>
            </a:r>
            <a:r>
              <a:rPr lang="en-US" b="0" dirty="0"/>
              <a:t> to train version of GAN: </a:t>
            </a:r>
            <a:r>
              <a:rPr lang="en-US" dirty="0">
                <a:solidFill>
                  <a:srgbClr val="FF0000"/>
                </a:solidFill>
              </a:rPr>
              <a:t>Wasserstein GAN</a:t>
            </a:r>
            <a:r>
              <a:rPr lang="en-US" b="0" dirty="0"/>
              <a:t> (WGAN)</a:t>
            </a:r>
          </a:p>
        </p:txBody>
      </p:sp>
      <p:pic>
        <p:nvPicPr>
          <p:cNvPr id="25" name="Picture 4" descr="Related image">
            <a:extLst>
              <a:ext uri="{FF2B5EF4-FFF2-40B4-BE49-F238E27FC236}">
                <a16:creationId xmlns:a16="http://schemas.microsoft.com/office/drawing/2014/main" id="{187C6CDA-D293-4127-8516-4B9A77CB1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t="7000" r="8037" b="17432"/>
          <a:stretch/>
        </p:blipFill>
        <p:spPr bwMode="auto">
          <a:xfrm>
            <a:off x="3173669" y="1174502"/>
            <a:ext cx="2796661" cy="16640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GAN for Classification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7CD85-06C2-4D2C-8FE5-833E9E894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5314B7D6-3A4E-48A8-B26A-74CEAD3A76BE}"/>
              </a:ext>
            </a:extLst>
          </p:cNvPr>
          <p:cNvSpPr/>
          <p:nvPr/>
        </p:nvSpPr>
        <p:spPr>
          <a:xfrm rot="10800000">
            <a:off x="601670" y="1238359"/>
            <a:ext cx="1671529" cy="1600199"/>
          </a:xfrm>
          <a:prstGeom prst="wedgeRoundRectCallout">
            <a:avLst>
              <a:gd name="adj1" fmla="val -98015"/>
              <a:gd name="adj2" fmla="val -15412"/>
              <a:gd name="adj3" fmla="val 1666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855EDB3-1B2E-420B-A293-FF14F53A7259}"/>
              </a:ext>
            </a:extLst>
          </p:cNvPr>
          <p:cNvSpPr txBox="1">
            <a:spLocks/>
          </p:cNvSpPr>
          <p:nvPr/>
        </p:nvSpPr>
        <p:spPr>
          <a:xfrm>
            <a:off x="646485" y="1517773"/>
            <a:ext cx="1581897" cy="104136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bg1"/>
                </a:solidFill>
              </a:rPr>
              <a:t>G tries to </a:t>
            </a:r>
            <a:r>
              <a:rPr lang="en-US" sz="1400" b="1" dirty="0">
                <a:solidFill>
                  <a:schemeClr val="bg1"/>
                </a:solidFill>
              </a:rPr>
              <a:t>‘trick’</a:t>
            </a:r>
            <a:r>
              <a:rPr lang="en-US" sz="1400" dirty="0">
                <a:solidFill>
                  <a:schemeClr val="bg1"/>
                </a:solidFill>
              </a:rPr>
              <a:t> D by generating hard to discriminate samples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575521E1-B6D3-4667-83F3-EF1020D28833}"/>
              </a:ext>
            </a:extLst>
          </p:cNvPr>
          <p:cNvSpPr/>
          <p:nvPr/>
        </p:nvSpPr>
        <p:spPr>
          <a:xfrm rot="10800000">
            <a:off x="6825089" y="1238359"/>
            <a:ext cx="1671529" cy="1600199"/>
          </a:xfrm>
          <a:prstGeom prst="wedgeRoundRectCallout">
            <a:avLst>
              <a:gd name="adj1" fmla="val 95355"/>
              <a:gd name="adj2" fmla="val -5598"/>
              <a:gd name="adj3" fmla="val 1666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867CD04-1D61-48BB-9CDF-7C795BE20384}"/>
              </a:ext>
            </a:extLst>
          </p:cNvPr>
          <p:cNvSpPr txBox="1">
            <a:spLocks/>
          </p:cNvSpPr>
          <p:nvPr/>
        </p:nvSpPr>
        <p:spPr>
          <a:xfrm>
            <a:off x="6802232" y="1349105"/>
            <a:ext cx="1717242" cy="131484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bg1"/>
                </a:solidFill>
              </a:rPr>
              <a:t>D tries to </a:t>
            </a:r>
            <a:r>
              <a:rPr lang="en-US" sz="1400" b="1" dirty="0">
                <a:solidFill>
                  <a:schemeClr val="bg1"/>
                </a:solidFill>
              </a:rPr>
              <a:t>discriminate</a:t>
            </a:r>
            <a:r>
              <a:rPr lang="en-US" sz="1400" dirty="0">
                <a:solidFill>
                  <a:schemeClr val="bg1"/>
                </a:solidFill>
              </a:rPr>
              <a:t> between samples from data and model distributions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9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Proposed WGAN Architecture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BD084DE-5351-4414-A22C-5A16CA95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FDF6871-4D53-4404-B3BE-1B902D0308AF}"/>
              </a:ext>
            </a:extLst>
          </p:cNvPr>
          <p:cNvSpPr txBox="1">
            <a:spLocks/>
          </p:cNvSpPr>
          <p:nvPr/>
        </p:nvSpPr>
        <p:spPr>
          <a:xfrm>
            <a:off x="448965" y="1141350"/>
            <a:ext cx="8246070" cy="384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Convolutional Neural Networks (CNNs)</a:t>
            </a:r>
            <a:r>
              <a:rPr lang="en-US" b="0" dirty="0"/>
              <a:t> as G and D in WGAN</a:t>
            </a:r>
            <a:endParaRPr lang="en-US" sz="1600" b="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0" dirty="0"/>
              <a:t>The </a:t>
            </a:r>
            <a:r>
              <a:rPr lang="en-US" dirty="0"/>
              <a:t>CDP plot values</a:t>
            </a:r>
            <a:r>
              <a:rPr lang="en-US" b="0" dirty="0"/>
              <a:t> from Algorithm 1 serve as inputs for classification</a:t>
            </a:r>
            <a:endParaRPr lang="en-US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3FDD4F-C72F-4FE4-B4B5-7EE500DEE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358" y="1118210"/>
            <a:ext cx="5037283" cy="31054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03558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735AE93-A5C1-420B-BD31-0DF31C539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833" y="1043532"/>
            <a:ext cx="3560333" cy="360687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WGAN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7CD85-06C2-4D2C-8FE5-833E9E894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F7DA3AE9-7473-4E2A-B43E-C50A59D406AA}"/>
              </a:ext>
            </a:extLst>
          </p:cNvPr>
          <p:cNvSpPr/>
          <p:nvPr/>
        </p:nvSpPr>
        <p:spPr>
          <a:xfrm rot="10800000">
            <a:off x="1059785" y="2381004"/>
            <a:ext cx="1188720" cy="840148"/>
          </a:xfrm>
          <a:prstGeom prst="wedgeRoundRectCallout">
            <a:avLst>
              <a:gd name="adj1" fmla="val -126448"/>
              <a:gd name="adj2" fmla="val -21399"/>
              <a:gd name="adj3" fmla="val 1666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8413E4C-01FF-48E0-81EA-A1FED36985C4}"/>
              </a:ext>
            </a:extLst>
          </p:cNvPr>
          <p:cNvSpPr txBox="1">
            <a:spLocks/>
          </p:cNvSpPr>
          <p:nvPr/>
        </p:nvSpPr>
        <p:spPr>
          <a:xfrm>
            <a:off x="1059785" y="2491786"/>
            <a:ext cx="1188720" cy="6108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bg1"/>
                </a:solidFill>
              </a:rPr>
              <a:t>Discriminator training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02EE3F78-5C5D-4AEC-9F2B-0FB01F5CBA27}"/>
              </a:ext>
            </a:extLst>
          </p:cNvPr>
          <p:cNvSpPr/>
          <p:nvPr/>
        </p:nvSpPr>
        <p:spPr>
          <a:xfrm rot="10800000">
            <a:off x="1059785" y="3487980"/>
            <a:ext cx="1188720" cy="840148"/>
          </a:xfrm>
          <a:prstGeom prst="wedgeRoundRectCallout">
            <a:avLst>
              <a:gd name="adj1" fmla="val -121098"/>
              <a:gd name="adj2" fmla="val -15719"/>
              <a:gd name="adj3" fmla="val 1666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41857DB-5EF5-482F-9E78-7F951D7E43BB}"/>
              </a:ext>
            </a:extLst>
          </p:cNvPr>
          <p:cNvSpPr txBox="1">
            <a:spLocks/>
          </p:cNvSpPr>
          <p:nvPr/>
        </p:nvSpPr>
        <p:spPr>
          <a:xfrm>
            <a:off x="1059785" y="3598762"/>
            <a:ext cx="1188720" cy="6108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bg1"/>
                </a:solidFill>
              </a:rPr>
              <a:t>Generator training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AFB50085-D625-4779-BD43-14A97F16EAF1}"/>
              </a:ext>
            </a:extLst>
          </p:cNvPr>
          <p:cNvSpPr txBox="1">
            <a:spLocks/>
          </p:cNvSpPr>
          <p:nvPr/>
        </p:nvSpPr>
        <p:spPr>
          <a:xfrm>
            <a:off x="448965" y="1141349"/>
            <a:ext cx="8246070" cy="38176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RMSProp</a:t>
            </a:r>
            <a:r>
              <a:rPr lang="en-US" sz="1600" b="0" dirty="0"/>
              <a:t> optimizer to </a:t>
            </a:r>
            <a:r>
              <a:rPr lang="en-US" sz="1600" dirty="0"/>
              <a:t>divide learning rate</a:t>
            </a:r>
            <a:r>
              <a:rPr lang="en-US" sz="1600" b="0" dirty="0"/>
              <a:t> by running average of recent gradients</a:t>
            </a:r>
          </a:p>
        </p:txBody>
      </p:sp>
    </p:spTree>
    <p:extLst>
      <p:ext uri="{BB962C8B-B14F-4D97-AF65-F5344CB8AC3E}">
        <p14:creationId xmlns:p14="http://schemas.microsoft.com/office/powerpoint/2010/main" val="389641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3" grpId="0" animBg="1"/>
      <p:bldP spid="2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WGAN Based PUE Attack Detection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BD084DE-5351-4414-A22C-5A16CA95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C27CCE-9918-4C41-9CD7-FFD7508E4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278" y="1402921"/>
            <a:ext cx="3455443" cy="330669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A028ABD-3710-46E6-9B7D-A0F319B9DBAB}"/>
              </a:ext>
            </a:extLst>
          </p:cNvPr>
          <p:cNvSpPr/>
          <p:nvPr/>
        </p:nvSpPr>
        <p:spPr>
          <a:xfrm rot="10800000">
            <a:off x="1071860" y="1179417"/>
            <a:ext cx="1314902" cy="1409093"/>
          </a:xfrm>
          <a:prstGeom prst="wedgeRoundRectCallout">
            <a:avLst>
              <a:gd name="adj1" fmla="val -79225"/>
              <a:gd name="adj2" fmla="val 4215"/>
              <a:gd name="adj3" fmla="val 1666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43A1E86-197A-4BDC-AFC2-9D3351687761}"/>
              </a:ext>
            </a:extLst>
          </p:cNvPr>
          <p:cNvSpPr txBox="1">
            <a:spLocks/>
          </p:cNvSpPr>
          <p:nvPr/>
        </p:nvSpPr>
        <p:spPr>
          <a:xfrm>
            <a:off x="1089227" y="1269933"/>
            <a:ext cx="1280160" cy="122805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</a:rPr>
              <a:t>Energy detection</a:t>
            </a:r>
            <a:r>
              <a:rPr lang="en-US" sz="1400" dirty="0">
                <a:solidFill>
                  <a:schemeClr val="bg1"/>
                </a:solidFill>
              </a:rPr>
              <a:t> to locate user frequency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99D1BE4-BD36-4A62-B0BD-804B9FE2AB0D}"/>
              </a:ext>
            </a:extLst>
          </p:cNvPr>
          <p:cNvSpPr/>
          <p:nvPr/>
        </p:nvSpPr>
        <p:spPr>
          <a:xfrm rot="10800000">
            <a:off x="6824617" y="1700654"/>
            <a:ext cx="1280160" cy="1363244"/>
          </a:xfrm>
          <a:prstGeom prst="wedgeRoundRectCallout">
            <a:avLst>
              <a:gd name="adj1" fmla="val 85882"/>
              <a:gd name="adj2" fmla="val -29439"/>
              <a:gd name="adj3" fmla="val 1666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E4293E9-C3C4-4C51-A001-7D9AA54EE2FC}"/>
              </a:ext>
            </a:extLst>
          </p:cNvPr>
          <p:cNvSpPr txBox="1">
            <a:spLocks/>
          </p:cNvSpPr>
          <p:nvPr/>
        </p:nvSpPr>
        <p:spPr>
          <a:xfrm>
            <a:off x="6728693" y="1841220"/>
            <a:ext cx="1472008" cy="108211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bg1"/>
                </a:solidFill>
              </a:rPr>
              <a:t>Computation of </a:t>
            </a:r>
            <a:r>
              <a:rPr lang="en-US" sz="1400" b="1" dirty="0">
                <a:solidFill>
                  <a:schemeClr val="bg1"/>
                </a:solidFill>
              </a:rPr>
              <a:t>cyclostationary features</a:t>
            </a:r>
            <a:r>
              <a:rPr lang="en-US" sz="1400" dirty="0">
                <a:solidFill>
                  <a:schemeClr val="bg1"/>
                </a:solidFill>
              </a:rPr>
              <a:t> to find CDP values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FE66328-1432-4471-B188-9366B138E78A}"/>
              </a:ext>
            </a:extLst>
          </p:cNvPr>
          <p:cNvSpPr/>
          <p:nvPr/>
        </p:nvSpPr>
        <p:spPr>
          <a:xfrm rot="10800000">
            <a:off x="1106600" y="2816873"/>
            <a:ext cx="1280160" cy="1298688"/>
          </a:xfrm>
          <a:prstGeom prst="wedgeRoundRectCallout">
            <a:avLst>
              <a:gd name="adj1" fmla="val -79225"/>
              <a:gd name="adj2" fmla="val 4215"/>
              <a:gd name="adj3" fmla="val 1666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13C280F-8AB4-45B8-9B6F-6EABB51A3D65}"/>
              </a:ext>
            </a:extLst>
          </p:cNvPr>
          <p:cNvSpPr txBox="1">
            <a:spLocks/>
          </p:cNvSpPr>
          <p:nvPr/>
        </p:nvSpPr>
        <p:spPr>
          <a:xfrm>
            <a:off x="1116954" y="2953793"/>
            <a:ext cx="1259451" cy="102484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bg1"/>
                </a:solidFill>
              </a:rPr>
              <a:t>Input CDP values into GAN for </a:t>
            </a:r>
            <a:r>
              <a:rPr lang="en-US" sz="1400" b="1" dirty="0">
                <a:solidFill>
                  <a:schemeClr val="bg1"/>
                </a:solidFill>
              </a:rPr>
              <a:t>classification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D76A7E9-4C02-4E05-A9EB-5007FD0DEF35}"/>
              </a:ext>
            </a:extLst>
          </p:cNvPr>
          <p:cNvSpPr/>
          <p:nvPr/>
        </p:nvSpPr>
        <p:spPr>
          <a:xfrm rot="10800000">
            <a:off x="6829315" y="3370329"/>
            <a:ext cx="1280161" cy="1082111"/>
          </a:xfrm>
          <a:prstGeom prst="wedgeRoundRectCallout">
            <a:avLst>
              <a:gd name="adj1" fmla="val 77754"/>
              <a:gd name="adj2" fmla="val -26220"/>
              <a:gd name="adj3" fmla="val 1666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6CFCED7-7F02-4119-A106-0E5FBEA764B0}"/>
              </a:ext>
            </a:extLst>
          </p:cNvPr>
          <p:cNvSpPr txBox="1">
            <a:spLocks/>
          </p:cNvSpPr>
          <p:nvPr/>
        </p:nvSpPr>
        <p:spPr>
          <a:xfrm>
            <a:off x="6949636" y="3506022"/>
            <a:ext cx="1030121" cy="81911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</a:rPr>
              <a:t>Classify as PU or PUE attacker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BFDE60-C257-4E86-B3C4-AF7655BC986E}"/>
              </a:ext>
            </a:extLst>
          </p:cNvPr>
          <p:cNvSpPr txBox="1">
            <a:spLocks/>
          </p:cNvSpPr>
          <p:nvPr/>
        </p:nvSpPr>
        <p:spPr>
          <a:xfrm>
            <a:off x="474773" y="1197405"/>
            <a:ext cx="8246070" cy="403455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/>
              <a:t>Algorithm 1 – </a:t>
            </a:r>
            <a:r>
              <a:rPr lang="en-US" dirty="0">
                <a:solidFill>
                  <a:srgbClr val="FF0000"/>
                </a:solidFill>
              </a:rPr>
              <a:t>MATLAB</a:t>
            </a:r>
            <a:r>
              <a:rPr lang="en-US" b="0" dirty="0"/>
              <a:t>, Algorithms 2 &amp; 3 – </a:t>
            </a:r>
            <a:r>
              <a:rPr lang="en-US" dirty="0">
                <a:solidFill>
                  <a:srgbClr val="FF0000"/>
                </a:solidFill>
              </a:rPr>
              <a:t>Python</a:t>
            </a:r>
            <a:r>
              <a:rPr lang="en-US" b="0" dirty="0"/>
              <a:t> (Tensorflow)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Simulation Results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BD084DE-5351-4414-A22C-5A16CA95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E0F6E04-D3D3-4EFA-8A23-E75B2E0D0720}"/>
              </a:ext>
            </a:extLst>
          </p:cNvPr>
          <p:cNvSpPr/>
          <p:nvPr/>
        </p:nvSpPr>
        <p:spPr>
          <a:xfrm>
            <a:off x="638152" y="1655520"/>
            <a:ext cx="1226744" cy="114834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6E73CDF-DA66-43A8-8FD3-8EC323248233}"/>
              </a:ext>
            </a:extLst>
          </p:cNvPr>
          <p:cNvSpPr txBox="1">
            <a:spLocks/>
          </p:cNvSpPr>
          <p:nvPr/>
        </p:nvSpPr>
        <p:spPr>
          <a:xfrm>
            <a:off x="833372" y="1759305"/>
            <a:ext cx="836303" cy="940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cap="none" dirty="0">
                <a:solidFill>
                  <a:schemeClr val="bg1"/>
                </a:solidFill>
              </a:rPr>
              <a:t>Training dataset (22000 samples)</a:t>
            </a:r>
            <a:endParaRPr lang="en-US" sz="1400" b="1" cap="none" dirty="0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2AB975D-C6F5-40D1-9354-5313EA32D43D}"/>
              </a:ext>
            </a:extLst>
          </p:cNvPr>
          <p:cNvSpPr/>
          <p:nvPr/>
        </p:nvSpPr>
        <p:spPr>
          <a:xfrm>
            <a:off x="7281967" y="1660995"/>
            <a:ext cx="1226744" cy="114834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CA9DB07-FF49-4DAA-942C-5D7A01D6DA67}"/>
              </a:ext>
            </a:extLst>
          </p:cNvPr>
          <p:cNvSpPr txBox="1">
            <a:spLocks/>
          </p:cNvSpPr>
          <p:nvPr/>
        </p:nvSpPr>
        <p:spPr>
          <a:xfrm>
            <a:off x="7294375" y="1759305"/>
            <a:ext cx="1226744" cy="940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1400" cap="none" dirty="0">
                <a:solidFill>
                  <a:schemeClr val="bg1"/>
                </a:solidFill>
              </a:rPr>
              <a:t>β</a:t>
            </a:r>
            <a:r>
              <a:rPr lang="en-US" sz="1400" cap="none" dirty="0">
                <a:solidFill>
                  <a:schemeClr val="bg1"/>
                </a:solidFill>
              </a:rPr>
              <a:t> = 0.00005</a:t>
            </a:r>
          </a:p>
          <a:p>
            <a:pPr algn="ctr"/>
            <a:r>
              <a:rPr lang="en-US" sz="1400" cap="none" dirty="0">
                <a:solidFill>
                  <a:schemeClr val="bg1"/>
                </a:solidFill>
              </a:rPr>
              <a:t>c = 0.01</a:t>
            </a:r>
          </a:p>
          <a:p>
            <a:pPr algn="ctr"/>
            <a:r>
              <a:rPr lang="en-US" sz="1400" cap="none" dirty="0">
                <a:solidFill>
                  <a:schemeClr val="bg1"/>
                </a:solidFill>
              </a:rPr>
              <a:t>5 D per G </a:t>
            </a:r>
            <a:endParaRPr lang="en-US" sz="1400" b="1" cap="none" dirty="0">
              <a:solidFill>
                <a:schemeClr val="bg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0B0FC0-89CD-4D19-BFF1-04E2649E4ED0}"/>
              </a:ext>
            </a:extLst>
          </p:cNvPr>
          <p:cNvSpPr/>
          <p:nvPr/>
        </p:nvSpPr>
        <p:spPr>
          <a:xfrm>
            <a:off x="640302" y="3713143"/>
            <a:ext cx="1226744" cy="114834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6FC54FA-9F25-4A7C-A945-E595398706DF}"/>
              </a:ext>
            </a:extLst>
          </p:cNvPr>
          <p:cNvSpPr txBox="1">
            <a:spLocks/>
          </p:cNvSpPr>
          <p:nvPr/>
        </p:nvSpPr>
        <p:spPr>
          <a:xfrm>
            <a:off x="662031" y="3814561"/>
            <a:ext cx="1185158" cy="940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cap="none" dirty="0">
                <a:solidFill>
                  <a:schemeClr val="bg1"/>
                </a:solidFill>
              </a:rPr>
              <a:t>256 features 22 per batch</a:t>
            </a:r>
          </a:p>
          <a:p>
            <a:pPr algn="ctr"/>
            <a:r>
              <a:rPr lang="en-US" sz="1400" cap="none" dirty="0">
                <a:solidFill>
                  <a:schemeClr val="bg1"/>
                </a:solidFill>
              </a:rPr>
              <a:t>70 epochs</a:t>
            </a:r>
            <a:endParaRPr lang="en-US" sz="1400" b="1" cap="none" dirty="0">
              <a:solidFill>
                <a:schemeClr val="bg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D5ACDB3-963C-43A7-8720-4071F179EB88}"/>
              </a:ext>
            </a:extLst>
          </p:cNvPr>
          <p:cNvSpPr/>
          <p:nvPr/>
        </p:nvSpPr>
        <p:spPr>
          <a:xfrm>
            <a:off x="7296811" y="3718618"/>
            <a:ext cx="1226744" cy="114834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BA4AA81-D484-4951-8AA7-E8DAE68EDF33}"/>
              </a:ext>
            </a:extLst>
          </p:cNvPr>
          <p:cNvSpPr txBox="1">
            <a:spLocks/>
          </p:cNvSpPr>
          <p:nvPr/>
        </p:nvSpPr>
        <p:spPr>
          <a:xfrm>
            <a:off x="7389120" y="3814561"/>
            <a:ext cx="1039262" cy="940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cap="none" dirty="0">
                <a:solidFill>
                  <a:schemeClr val="bg1"/>
                </a:solidFill>
              </a:rPr>
              <a:t>Losses </a:t>
            </a:r>
            <a:r>
              <a:rPr lang="en-US" sz="1400" b="1" cap="none" dirty="0">
                <a:solidFill>
                  <a:schemeClr val="bg1"/>
                </a:solidFill>
              </a:rPr>
              <a:t>converging</a:t>
            </a:r>
            <a:r>
              <a:rPr lang="en-US" sz="1400" cap="none" dirty="0">
                <a:solidFill>
                  <a:schemeClr val="bg1"/>
                </a:solidFill>
              </a:rPr>
              <a:t>, training </a:t>
            </a:r>
            <a:r>
              <a:rPr lang="en-US" sz="1400" b="1" cap="none" dirty="0">
                <a:solidFill>
                  <a:schemeClr val="bg1"/>
                </a:solidFill>
              </a:rPr>
              <a:t>effective</a:t>
            </a:r>
            <a:r>
              <a:rPr lang="en-US" sz="1400" cap="none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603837-9D3D-4AA8-A508-A3756B208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374" y="1390564"/>
            <a:ext cx="4775252" cy="37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8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3" grpId="0" animBg="1"/>
      <p:bldP spid="24" grpId="0"/>
      <p:bldP spid="25" grpId="0" animBg="1"/>
      <p:bldP spid="26" grpId="0"/>
      <p:bldP spid="27" grpId="0" animBg="1"/>
      <p:bldP spid="2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Simulation Results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BD084DE-5351-4414-A22C-5A16CA95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E0F6E04-D3D3-4EFA-8A23-E75B2E0D0720}"/>
              </a:ext>
            </a:extLst>
          </p:cNvPr>
          <p:cNvSpPr/>
          <p:nvPr/>
        </p:nvSpPr>
        <p:spPr>
          <a:xfrm>
            <a:off x="638152" y="1655520"/>
            <a:ext cx="1226744" cy="114834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6E73CDF-DA66-43A8-8FD3-8EC323248233}"/>
              </a:ext>
            </a:extLst>
          </p:cNvPr>
          <p:cNvSpPr txBox="1">
            <a:spLocks/>
          </p:cNvSpPr>
          <p:nvPr/>
        </p:nvSpPr>
        <p:spPr>
          <a:xfrm>
            <a:off x="833372" y="1759305"/>
            <a:ext cx="837233" cy="940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cap="none" dirty="0">
                <a:solidFill>
                  <a:schemeClr val="bg1"/>
                </a:solidFill>
              </a:rPr>
              <a:t>Testing dataset (2000 samples)</a:t>
            </a:r>
            <a:endParaRPr lang="en-US" sz="1400" b="1" cap="none" dirty="0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2AB975D-C6F5-40D1-9354-5313EA32D43D}"/>
              </a:ext>
            </a:extLst>
          </p:cNvPr>
          <p:cNvSpPr/>
          <p:nvPr/>
        </p:nvSpPr>
        <p:spPr>
          <a:xfrm>
            <a:off x="7281967" y="1660995"/>
            <a:ext cx="1226744" cy="114834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0B0FC0-89CD-4D19-BFF1-04E2649E4ED0}"/>
              </a:ext>
            </a:extLst>
          </p:cNvPr>
          <p:cNvSpPr/>
          <p:nvPr/>
        </p:nvSpPr>
        <p:spPr>
          <a:xfrm>
            <a:off x="640302" y="3713143"/>
            <a:ext cx="1226744" cy="114834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6FC54FA-9F25-4A7C-A945-E595398706DF}"/>
              </a:ext>
            </a:extLst>
          </p:cNvPr>
          <p:cNvSpPr txBox="1">
            <a:spLocks/>
          </p:cNvSpPr>
          <p:nvPr/>
        </p:nvSpPr>
        <p:spPr>
          <a:xfrm>
            <a:off x="663462" y="3814561"/>
            <a:ext cx="1176123" cy="940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cap="none" dirty="0">
                <a:solidFill>
                  <a:schemeClr val="bg1"/>
                </a:solidFill>
              </a:rPr>
              <a:t>256 features</a:t>
            </a:r>
          </a:p>
          <a:p>
            <a:pPr algn="ctr"/>
            <a:r>
              <a:rPr lang="en-US" sz="1400" cap="none" dirty="0">
                <a:solidFill>
                  <a:schemeClr val="bg1"/>
                </a:solidFill>
              </a:rPr>
              <a:t>2 per batch</a:t>
            </a:r>
          </a:p>
          <a:p>
            <a:pPr algn="ctr"/>
            <a:r>
              <a:rPr lang="en-US" sz="1400" cap="none" dirty="0">
                <a:solidFill>
                  <a:schemeClr val="bg1"/>
                </a:solidFill>
              </a:rPr>
              <a:t>70 epochs</a:t>
            </a:r>
            <a:endParaRPr lang="en-US" sz="1400" b="1" cap="none" dirty="0">
              <a:solidFill>
                <a:schemeClr val="bg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D5ACDB3-963C-43A7-8720-4071F179EB88}"/>
              </a:ext>
            </a:extLst>
          </p:cNvPr>
          <p:cNvSpPr/>
          <p:nvPr/>
        </p:nvSpPr>
        <p:spPr>
          <a:xfrm>
            <a:off x="7296811" y="3718618"/>
            <a:ext cx="1226744" cy="114834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BA4AA81-D484-4951-8AA7-E8DAE68EDF33}"/>
              </a:ext>
            </a:extLst>
          </p:cNvPr>
          <p:cNvSpPr txBox="1">
            <a:spLocks/>
          </p:cNvSpPr>
          <p:nvPr/>
        </p:nvSpPr>
        <p:spPr>
          <a:xfrm>
            <a:off x="7338568" y="3809911"/>
            <a:ext cx="1108840" cy="940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cap="none" dirty="0">
                <a:solidFill>
                  <a:schemeClr val="bg1"/>
                </a:solidFill>
              </a:rPr>
              <a:t>Losses </a:t>
            </a:r>
            <a:r>
              <a:rPr lang="en-US" sz="1400" b="1" cap="none" dirty="0">
                <a:solidFill>
                  <a:schemeClr val="bg1"/>
                </a:solidFill>
              </a:rPr>
              <a:t>converging</a:t>
            </a:r>
            <a:r>
              <a:rPr lang="en-US" sz="1400" cap="none" dirty="0">
                <a:solidFill>
                  <a:schemeClr val="bg1"/>
                </a:solidFill>
              </a:rPr>
              <a:t>, classification </a:t>
            </a:r>
            <a:r>
              <a:rPr lang="en-US" sz="1400" b="1" cap="none" dirty="0">
                <a:solidFill>
                  <a:schemeClr val="bg1"/>
                </a:solidFill>
              </a:rPr>
              <a:t>effective</a:t>
            </a:r>
            <a:r>
              <a:rPr lang="en-US" sz="1400" cap="none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01F20F-7039-4F01-BC87-8F0439189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341" y="1350110"/>
            <a:ext cx="4663488" cy="362796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4549949-1412-4FC5-8DDE-8177D9666D92}"/>
              </a:ext>
            </a:extLst>
          </p:cNvPr>
          <p:cNvSpPr txBox="1">
            <a:spLocks/>
          </p:cNvSpPr>
          <p:nvPr/>
        </p:nvSpPr>
        <p:spPr>
          <a:xfrm>
            <a:off x="7294375" y="1759305"/>
            <a:ext cx="1226744" cy="940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1400" cap="none" dirty="0">
                <a:solidFill>
                  <a:schemeClr val="bg1"/>
                </a:solidFill>
              </a:rPr>
              <a:t>β</a:t>
            </a:r>
            <a:r>
              <a:rPr lang="en-US" sz="1400" cap="none" dirty="0">
                <a:solidFill>
                  <a:schemeClr val="bg1"/>
                </a:solidFill>
              </a:rPr>
              <a:t> = 0.00005</a:t>
            </a:r>
          </a:p>
          <a:p>
            <a:pPr algn="ctr"/>
            <a:r>
              <a:rPr lang="en-US" sz="1400" cap="none" dirty="0">
                <a:solidFill>
                  <a:schemeClr val="bg1"/>
                </a:solidFill>
              </a:rPr>
              <a:t>c = 0.01</a:t>
            </a:r>
          </a:p>
          <a:p>
            <a:pPr algn="ctr"/>
            <a:r>
              <a:rPr lang="en-US" sz="1400" cap="none" dirty="0">
                <a:solidFill>
                  <a:schemeClr val="bg1"/>
                </a:solidFill>
              </a:rPr>
              <a:t>5 D per G </a:t>
            </a:r>
            <a:endParaRPr lang="en-US" sz="1400" b="1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3" grpId="0" animBg="1"/>
      <p:bldP spid="25" grpId="0" animBg="1"/>
      <p:bldP spid="26" grpId="0"/>
      <p:bldP spid="27" grpId="0" animBg="1"/>
      <p:bldP spid="28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55627-6230-4A28-AAB1-9FEA2D10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E6B35DD-5100-4498-B59F-94632D5B8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Motivations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2EC6FF-20C5-49B3-8C44-8B88D0E8FCE6}"/>
              </a:ext>
            </a:extLst>
          </p:cNvPr>
          <p:cNvGrpSpPr/>
          <p:nvPr/>
        </p:nvGrpSpPr>
        <p:grpSpPr>
          <a:xfrm>
            <a:off x="163654" y="1199353"/>
            <a:ext cx="2290576" cy="3675637"/>
            <a:chOff x="592866" y="1070377"/>
            <a:chExt cx="2729790" cy="480547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E03484F-3C78-4D72-916D-BD04664AD345}"/>
                </a:ext>
              </a:extLst>
            </p:cNvPr>
            <p:cNvGrpSpPr/>
            <p:nvPr/>
          </p:nvGrpSpPr>
          <p:grpSpPr>
            <a:xfrm>
              <a:off x="932886" y="1248364"/>
              <a:ext cx="2103120" cy="1371600"/>
              <a:chOff x="-35870" y="1248364"/>
              <a:chExt cx="2103120" cy="1371600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ADD601B-4DAF-4113-BEB7-044A33BA6CFE}"/>
                  </a:ext>
                </a:extLst>
              </p:cNvPr>
              <p:cNvSpPr/>
              <p:nvPr/>
            </p:nvSpPr>
            <p:spPr>
              <a:xfrm>
                <a:off x="-35870" y="1248364"/>
                <a:ext cx="2103120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679BAE1-58D2-40E2-BB62-F55CBC917347}"/>
                  </a:ext>
                </a:extLst>
              </p:cNvPr>
              <p:cNvSpPr txBox="1"/>
              <p:nvPr/>
            </p:nvSpPr>
            <p:spPr>
              <a:xfrm>
                <a:off x="57338" y="1504353"/>
                <a:ext cx="1916699" cy="845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2"/>
                    </a:solidFill>
                  </a:rPr>
                  <a:t>Tremendously </a:t>
                </a:r>
                <a:r>
                  <a:rPr lang="en-US" b="1" dirty="0">
                    <a:solidFill>
                      <a:schemeClr val="bg2"/>
                    </a:solidFill>
                  </a:rPr>
                  <a:t>high data rates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1B41850-5CBC-410E-A7CF-7E55490120A9}"/>
                </a:ext>
              </a:extLst>
            </p:cNvPr>
            <p:cNvGrpSpPr/>
            <p:nvPr/>
          </p:nvGrpSpPr>
          <p:grpSpPr>
            <a:xfrm>
              <a:off x="932885" y="2783331"/>
              <a:ext cx="2103121" cy="1371599"/>
              <a:chOff x="-2311857" y="4218049"/>
              <a:chExt cx="2103121" cy="1371599"/>
            </a:xfrm>
            <a:effectLst/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8578201-0B04-401A-AAB8-DE4816636153}"/>
                  </a:ext>
                </a:extLst>
              </p:cNvPr>
              <p:cNvSpPr/>
              <p:nvPr/>
            </p:nvSpPr>
            <p:spPr>
              <a:xfrm>
                <a:off x="-2311857" y="4218049"/>
                <a:ext cx="2103121" cy="137159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48F645A-101F-4D9A-9C6C-035F4A2D466C}"/>
                  </a:ext>
                </a:extLst>
              </p:cNvPr>
              <p:cNvSpPr txBox="1"/>
              <p:nvPr/>
            </p:nvSpPr>
            <p:spPr>
              <a:xfrm>
                <a:off x="-2090379" y="4481347"/>
                <a:ext cx="1606792" cy="845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2"/>
                    </a:solidFill>
                  </a:rPr>
                  <a:t>Extremely </a:t>
                </a:r>
                <a:r>
                  <a:rPr lang="en-US" b="1" dirty="0">
                    <a:solidFill>
                      <a:schemeClr val="bg2"/>
                    </a:solidFill>
                  </a:rPr>
                  <a:t>low latency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A2ED155-17AF-4B89-A8A0-4C6EAF476735}"/>
                </a:ext>
              </a:extLst>
            </p:cNvPr>
            <p:cNvGrpSpPr/>
            <p:nvPr/>
          </p:nvGrpSpPr>
          <p:grpSpPr>
            <a:xfrm>
              <a:off x="932885" y="4323452"/>
              <a:ext cx="2103121" cy="1371599"/>
              <a:chOff x="-4713813" y="6797953"/>
              <a:chExt cx="2103121" cy="1371599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35D3E0-6930-451D-8D1D-3FC910BB4489}"/>
                  </a:ext>
                </a:extLst>
              </p:cNvPr>
              <p:cNvSpPr/>
              <p:nvPr/>
            </p:nvSpPr>
            <p:spPr>
              <a:xfrm>
                <a:off x="-4713813" y="6797953"/>
                <a:ext cx="2103121" cy="137159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A891216-7A23-4C6C-A360-F4FF64F112C8}"/>
                  </a:ext>
                </a:extLst>
              </p:cNvPr>
              <p:cNvSpPr txBox="1"/>
              <p:nvPr/>
            </p:nvSpPr>
            <p:spPr>
              <a:xfrm>
                <a:off x="-4471135" y="7076121"/>
                <a:ext cx="1564392" cy="845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2"/>
                    </a:solidFill>
                  </a:rPr>
                  <a:t>Significantly high </a:t>
                </a:r>
                <a:r>
                  <a:rPr lang="en-US" b="1" dirty="0">
                    <a:solidFill>
                      <a:schemeClr val="bg2"/>
                    </a:solidFill>
                  </a:rPr>
                  <a:t>QoS</a:t>
                </a:r>
                <a:endParaRPr lang="en-US" sz="2000" b="1" dirty="0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815C134-D794-483D-85B2-D1D846173D2B}"/>
                </a:ext>
              </a:extLst>
            </p:cNvPr>
            <p:cNvSpPr/>
            <p:nvPr/>
          </p:nvSpPr>
          <p:spPr>
            <a:xfrm>
              <a:off x="592866" y="1070377"/>
              <a:ext cx="2729790" cy="480547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08E227BA-D6FB-4987-9D97-59AA329AC355}"/>
              </a:ext>
            </a:extLst>
          </p:cNvPr>
          <p:cNvSpPr/>
          <p:nvPr/>
        </p:nvSpPr>
        <p:spPr>
          <a:xfrm>
            <a:off x="2555187" y="2618460"/>
            <a:ext cx="460925" cy="76352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BB68627-26A0-42F7-85CB-CD5BE836A565}"/>
              </a:ext>
            </a:extLst>
          </p:cNvPr>
          <p:cNvSpPr/>
          <p:nvPr/>
        </p:nvSpPr>
        <p:spPr>
          <a:xfrm>
            <a:off x="4372529" y="1553163"/>
            <a:ext cx="3057945" cy="29679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5082FD-30B5-4123-907E-5D88766804A3}"/>
              </a:ext>
            </a:extLst>
          </p:cNvPr>
          <p:cNvSpPr txBox="1"/>
          <p:nvPr/>
        </p:nvSpPr>
        <p:spPr>
          <a:xfrm>
            <a:off x="5293665" y="1024349"/>
            <a:ext cx="119614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Network virtualization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78BC00-4CB5-44DD-ABD8-5DC8D94F3251}"/>
              </a:ext>
            </a:extLst>
          </p:cNvPr>
          <p:cNvSpPr txBox="1"/>
          <p:nvPr/>
        </p:nvSpPr>
        <p:spPr>
          <a:xfrm>
            <a:off x="7424356" y="2771296"/>
            <a:ext cx="107008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Fog computing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7B859E-6749-4895-9929-28A918BD16FB}"/>
              </a:ext>
            </a:extLst>
          </p:cNvPr>
          <p:cNvSpPr txBox="1"/>
          <p:nvPr/>
        </p:nvSpPr>
        <p:spPr>
          <a:xfrm>
            <a:off x="3460344" y="2771296"/>
            <a:ext cx="90653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Spectrum sharing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6F5BE6-9D38-4C52-9614-7DB81E81ADF0}"/>
              </a:ext>
            </a:extLst>
          </p:cNvPr>
          <p:cNvSpPr txBox="1"/>
          <p:nvPr/>
        </p:nvSpPr>
        <p:spPr>
          <a:xfrm>
            <a:off x="5215293" y="4509361"/>
            <a:ext cx="135288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Heterogeneous networks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BD59533-5334-4DC8-A490-1CBCD6B9D2A6}"/>
              </a:ext>
            </a:extLst>
          </p:cNvPr>
          <p:cNvSpPr/>
          <p:nvPr/>
        </p:nvSpPr>
        <p:spPr>
          <a:xfrm>
            <a:off x="5562513" y="2732703"/>
            <a:ext cx="664539" cy="60886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87E469C-A6CE-4569-B701-A0E318D73DC7}"/>
              </a:ext>
            </a:extLst>
          </p:cNvPr>
          <p:cNvSpPr txBox="1"/>
          <p:nvPr/>
        </p:nvSpPr>
        <p:spPr>
          <a:xfrm>
            <a:off x="5637336" y="2838919"/>
            <a:ext cx="51739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5G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A5E56B-0057-42AE-8D9A-D55395EF8001}"/>
              </a:ext>
            </a:extLst>
          </p:cNvPr>
          <p:cNvSpPr txBox="1"/>
          <p:nvPr/>
        </p:nvSpPr>
        <p:spPr>
          <a:xfrm>
            <a:off x="5439274" y="1573349"/>
            <a:ext cx="92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cs typeface="Times New Roman" panose="02020603050405020304" pitchFamily="18" charset="0"/>
              </a:rPr>
              <a:t>Network flexibility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8FEBC0B-6358-4079-A8E6-2E3F393051B5}"/>
              </a:ext>
            </a:extLst>
          </p:cNvPr>
          <p:cNvSpPr txBox="1"/>
          <p:nvPr/>
        </p:nvSpPr>
        <p:spPr>
          <a:xfrm>
            <a:off x="4315334" y="2771296"/>
            <a:ext cx="906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cs typeface="Times New Roman" panose="02020603050405020304" pitchFamily="18" charset="0"/>
              </a:rPr>
              <a:t>Spectrum efficiency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5AB77D-BD0D-49BF-B849-C61C25478F71}"/>
              </a:ext>
            </a:extLst>
          </p:cNvPr>
          <p:cNvSpPr txBox="1"/>
          <p:nvPr/>
        </p:nvSpPr>
        <p:spPr>
          <a:xfrm>
            <a:off x="6741071" y="2772515"/>
            <a:ext cx="725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cs typeface="Times New Roman" panose="02020603050405020304" pitchFamily="18" charset="0"/>
              </a:rPr>
              <a:t>Low latency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883B14-54DA-4402-AD4C-86301D08D22B}"/>
              </a:ext>
            </a:extLst>
          </p:cNvPr>
          <p:cNvSpPr txBox="1"/>
          <p:nvPr/>
        </p:nvSpPr>
        <p:spPr>
          <a:xfrm>
            <a:off x="5425797" y="3961907"/>
            <a:ext cx="951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cs typeface="Times New Roman" panose="02020603050405020304" pitchFamily="18" charset="0"/>
              </a:rPr>
              <a:t>Traffic offloading</a:t>
            </a:r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2C1B0E6C-7C2A-4703-B152-5C66D969A048}"/>
              </a:ext>
            </a:extLst>
          </p:cNvPr>
          <p:cNvSpPr/>
          <p:nvPr/>
        </p:nvSpPr>
        <p:spPr>
          <a:xfrm>
            <a:off x="5764348" y="3344709"/>
            <a:ext cx="274308" cy="313945"/>
          </a:xfrm>
          <a:prstGeom prst="downArrow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63B7D7FA-962A-443C-8367-49E45554A525}"/>
              </a:ext>
            </a:extLst>
          </p:cNvPr>
          <p:cNvSpPr/>
          <p:nvPr/>
        </p:nvSpPr>
        <p:spPr>
          <a:xfrm rot="10800000">
            <a:off x="5754582" y="2418407"/>
            <a:ext cx="274308" cy="313945"/>
          </a:xfrm>
          <a:prstGeom prst="downArrow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F20F18ED-E579-4C69-8799-A4C07D6A09CE}"/>
              </a:ext>
            </a:extLst>
          </p:cNvPr>
          <p:cNvSpPr/>
          <p:nvPr/>
        </p:nvSpPr>
        <p:spPr>
          <a:xfrm rot="16200000">
            <a:off x="6255668" y="2875401"/>
            <a:ext cx="266235" cy="323466"/>
          </a:xfrm>
          <a:prstGeom prst="downArrow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4E4A06B2-2BED-4B34-AB07-BE28857424FF}"/>
              </a:ext>
            </a:extLst>
          </p:cNvPr>
          <p:cNvSpPr/>
          <p:nvPr/>
        </p:nvSpPr>
        <p:spPr>
          <a:xfrm rot="5400000">
            <a:off x="5261782" y="2872392"/>
            <a:ext cx="266235" cy="323466"/>
          </a:xfrm>
          <a:prstGeom prst="downArrow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 descr="Image result for small cells 5g&quot;">
            <a:extLst>
              <a:ext uri="{FF2B5EF4-FFF2-40B4-BE49-F238E27FC236}">
                <a16:creationId xmlns:a16="http://schemas.microsoft.com/office/drawing/2014/main" id="{25B63EF6-05FF-4734-8A52-F0958BE25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05906" y="3756284"/>
            <a:ext cx="1613389" cy="12094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fog computing nodes">
            <a:extLst>
              <a:ext uri="{FF2B5EF4-FFF2-40B4-BE49-F238E27FC236}">
                <a16:creationId xmlns:a16="http://schemas.microsoft.com/office/drawing/2014/main" id="{D45039A0-1C10-44A0-9B5A-090672878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00"/>
          <a:stretch/>
        </p:blipFill>
        <p:spPr bwMode="auto">
          <a:xfrm>
            <a:off x="7364177" y="3750382"/>
            <a:ext cx="1613390" cy="12094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result for virtual network slices&quot;">
            <a:extLst>
              <a:ext uri="{FF2B5EF4-FFF2-40B4-BE49-F238E27FC236}">
                <a16:creationId xmlns:a16="http://schemas.microsoft.com/office/drawing/2014/main" id="{F6B1F54D-08E4-4ADB-81F1-EBBED5D51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176" y="1100670"/>
            <a:ext cx="1613391" cy="12094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Image result for dynamic spectrum access&quot;">
            <a:extLst>
              <a:ext uri="{FF2B5EF4-FFF2-40B4-BE49-F238E27FC236}">
                <a16:creationId xmlns:a16="http://schemas.microsoft.com/office/drawing/2014/main" id="{F0EC9C23-B27F-432E-8ADA-89AA88C3C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906" y="1100670"/>
            <a:ext cx="1613389" cy="12088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20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Conclusions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BD084DE-5351-4414-A22C-5A16CA95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5DBAE7F-EA24-48EC-AA86-A04CC6B86080}"/>
              </a:ext>
            </a:extLst>
          </p:cNvPr>
          <p:cNvSpPr/>
          <p:nvPr/>
        </p:nvSpPr>
        <p:spPr>
          <a:xfrm>
            <a:off x="3265692" y="1113051"/>
            <a:ext cx="2331973" cy="3559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2F04135-4352-4137-88D2-8248DE2A6B85}"/>
              </a:ext>
            </a:extLst>
          </p:cNvPr>
          <p:cNvSpPr txBox="1">
            <a:spLocks/>
          </p:cNvSpPr>
          <p:nvPr/>
        </p:nvSpPr>
        <p:spPr>
          <a:xfrm>
            <a:off x="3265692" y="1127728"/>
            <a:ext cx="2331973" cy="332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cap="none" dirty="0">
                <a:solidFill>
                  <a:schemeClr val="bg1"/>
                </a:solidFill>
              </a:rPr>
              <a:t>Network virtualization</a:t>
            </a:r>
            <a:endParaRPr lang="en-US" sz="1800" b="1" cap="none" dirty="0">
              <a:solidFill>
                <a:schemeClr val="bg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56AFC95-94D5-4322-88C9-CBC304F6378B}"/>
              </a:ext>
            </a:extLst>
          </p:cNvPr>
          <p:cNvGrpSpPr/>
          <p:nvPr/>
        </p:nvGrpSpPr>
        <p:grpSpPr>
          <a:xfrm>
            <a:off x="-27111" y="2002025"/>
            <a:ext cx="1283864" cy="2243177"/>
            <a:chOff x="24969" y="2136025"/>
            <a:chExt cx="1283864" cy="2243177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FA68ED8-309D-4627-B5DE-736772B775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6901" y="3219142"/>
              <a:ext cx="0" cy="421396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A71BA8-8355-495B-9894-426BF5ADC244}"/>
                </a:ext>
              </a:extLst>
            </p:cNvPr>
            <p:cNvGrpSpPr/>
            <p:nvPr/>
          </p:nvGrpSpPr>
          <p:grpSpPr>
            <a:xfrm>
              <a:off x="24969" y="2136025"/>
              <a:ext cx="1283864" cy="2243177"/>
              <a:chOff x="24969" y="2136025"/>
              <a:chExt cx="1283864" cy="2243177"/>
            </a:xfrm>
          </p:grpSpPr>
          <p:sp>
            <p:nvSpPr>
              <p:cNvPr id="27" name="Text Box 64">
                <a:extLst>
                  <a:ext uri="{FF2B5EF4-FFF2-40B4-BE49-F238E27FC236}">
                    <a16:creationId xmlns:a16="http://schemas.microsoft.com/office/drawing/2014/main" id="{F7588D71-A6FF-4DAF-AF3F-036684D735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6199" y="2136025"/>
                <a:ext cx="59636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altLang="zh-CN" sz="1400" b="1" i="1" dirty="0">
                    <a:solidFill>
                      <a:srgbClr val="0070C0"/>
                    </a:solidFill>
                    <a:latin typeface="+mn-lt"/>
                    <a:ea typeface="宋体" pitchFamily="2" charset="-122"/>
                  </a:rPr>
                  <a:t>Users</a:t>
                </a:r>
                <a:endParaRPr lang="en-US" altLang="zh-CN" sz="2000" b="1" i="1" dirty="0">
                  <a:solidFill>
                    <a:srgbClr val="0070C0"/>
                  </a:solidFill>
                  <a:latin typeface="+mn-lt"/>
                  <a:ea typeface="宋体" pitchFamily="2" charset="-122"/>
                </a:endParaRPr>
              </a:p>
            </p:txBody>
          </p:sp>
          <p:sp>
            <p:nvSpPr>
              <p:cNvPr id="28" name="Text Box 64">
                <a:extLst>
                  <a:ext uri="{FF2B5EF4-FFF2-40B4-BE49-F238E27FC236}">
                    <a16:creationId xmlns:a16="http://schemas.microsoft.com/office/drawing/2014/main" id="{6833974A-9B53-40AB-A429-58638A6320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9" y="3640538"/>
                <a:ext cx="1283864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altLang="zh-CN" sz="1400" b="1" i="1" dirty="0">
                    <a:solidFill>
                      <a:srgbClr val="0070C0"/>
                    </a:solidFill>
                    <a:latin typeface="+mn-lt"/>
                    <a:ea typeface="宋体" pitchFamily="2" charset="-122"/>
                  </a:rPr>
                  <a:t>Spectrum &amp; Infrastructure slices (MVNOs)</a:t>
                </a:r>
                <a:endParaRPr lang="en-US" altLang="zh-CN" sz="2000" b="1" i="1" dirty="0">
                  <a:solidFill>
                    <a:srgbClr val="0070C0"/>
                  </a:solidFill>
                  <a:latin typeface="+mn-lt"/>
                  <a:ea typeface="宋体" pitchFamily="2" charset="-122"/>
                </a:endParaRPr>
              </a:p>
            </p:txBody>
          </p:sp>
          <p:sp>
            <p:nvSpPr>
              <p:cNvPr id="35" name="Text Box 64">
                <a:extLst>
                  <a:ext uri="{FF2B5EF4-FFF2-40B4-BE49-F238E27FC236}">
                    <a16:creationId xmlns:a16="http://schemas.microsoft.com/office/drawing/2014/main" id="{6A3C2184-C273-4BBC-BADF-6AE280FF0D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064" y="2911365"/>
                <a:ext cx="55063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altLang="zh-CN" sz="1400" b="1" i="1" dirty="0">
                    <a:solidFill>
                      <a:srgbClr val="0070C0"/>
                    </a:solidFill>
                    <a:latin typeface="+mn-lt"/>
                    <a:ea typeface="宋体" pitchFamily="2" charset="-122"/>
                  </a:rPr>
                  <a:t>(SPs)</a:t>
                </a:r>
                <a:endParaRPr lang="en-US" altLang="zh-CN" sz="2000" b="1" i="1" dirty="0">
                  <a:solidFill>
                    <a:srgbClr val="0070C0"/>
                  </a:solidFill>
                  <a:latin typeface="+mn-lt"/>
                  <a:ea typeface="宋体" pitchFamily="2" charset="-122"/>
                </a:endParaRP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6A942451-C552-4177-A2F9-E3F7FF0862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4380" y="2489969"/>
                <a:ext cx="0" cy="421396"/>
              </a:xfrm>
              <a:prstGeom prst="straightConnector1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FFEC53-77CD-4B24-96F7-FEDA48ACD0A8}"/>
              </a:ext>
            </a:extLst>
          </p:cNvPr>
          <p:cNvGrpSpPr/>
          <p:nvPr/>
        </p:nvGrpSpPr>
        <p:grpSpPr>
          <a:xfrm>
            <a:off x="7895922" y="1955858"/>
            <a:ext cx="1283864" cy="2289344"/>
            <a:chOff x="38104" y="1960930"/>
            <a:chExt cx="1283864" cy="2289344"/>
          </a:xfrm>
        </p:grpSpPr>
        <p:sp>
          <p:nvSpPr>
            <p:cNvPr id="13" name="Text Box 64">
              <a:extLst>
                <a:ext uri="{FF2B5EF4-FFF2-40B4-BE49-F238E27FC236}">
                  <a16:creationId xmlns:a16="http://schemas.microsoft.com/office/drawing/2014/main" id="{736C4E28-2196-4584-9E9E-DD63E0DF17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989" y="1960930"/>
              <a:ext cx="6420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1400" b="1" i="1" dirty="0">
                  <a:solidFill>
                    <a:srgbClr val="0070C0"/>
                  </a:solidFill>
                  <a:latin typeface="+mn-lt"/>
                  <a:ea typeface="宋体" pitchFamily="2" charset="-122"/>
                </a:rPr>
                <a:t>Users</a:t>
              </a:r>
              <a:endParaRPr lang="en-US" altLang="zh-CN" sz="2000" b="1" i="1" dirty="0">
                <a:solidFill>
                  <a:srgbClr val="0070C0"/>
                </a:solidFill>
                <a:latin typeface="+mn-lt"/>
                <a:ea typeface="宋体" pitchFamily="2" charset="-122"/>
              </a:endParaRPr>
            </a:p>
          </p:txBody>
        </p:sp>
        <p:sp>
          <p:nvSpPr>
            <p:cNvPr id="15" name="Text Box 64">
              <a:extLst>
                <a:ext uri="{FF2B5EF4-FFF2-40B4-BE49-F238E27FC236}">
                  <a16:creationId xmlns:a16="http://schemas.microsoft.com/office/drawing/2014/main" id="{00966F14-1A0C-44C3-A7B0-AF3FDE9991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4" y="3727054"/>
              <a:ext cx="12838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1400" b="1" i="1" dirty="0">
                  <a:solidFill>
                    <a:srgbClr val="0070C0"/>
                  </a:solidFill>
                  <a:latin typeface="+mn-lt"/>
                  <a:ea typeface="宋体" pitchFamily="2" charset="-122"/>
                </a:rPr>
                <a:t>Infrastructure slices</a:t>
              </a:r>
              <a:endParaRPr lang="en-US" altLang="zh-CN" sz="2000" b="1" i="1" dirty="0">
                <a:solidFill>
                  <a:srgbClr val="0070C0"/>
                </a:solidFill>
                <a:latin typeface="+mn-lt"/>
                <a:ea typeface="宋体" pitchFamily="2" charset="-122"/>
              </a:endParaRPr>
            </a:p>
          </p:txBody>
        </p:sp>
        <p:sp>
          <p:nvSpPr>
            <p:cNvPr id="16" name="Text Box 64">
              <a:extLst>
                <a:ext uri="{FF2B5EF4-FFF2-40B4-BE49-F238E27FC236}">
                  <a16:creationId xmlns:a16="http://schemas.microsoft.com/office/drawing/2014/main" id="{A5A8CA22-7084-455E-88E8-CE7B61C7AE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806" y="2736270"/>
              <a:ext cx="8824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1400" b="1" i="1" dirty="0">
                  <a:solidFill>
                    <a:srgbClr val="0070C0"/>
                  </a:solidFill>
                  <a:latin typeface="+mn-lt"/>
                  <a:ea typeface="宋体" pitchFamily="2" charset="-122"/>
                </a:rPr>
                <a:t>Spectrum slices</a:t>
              </a:r>
              <a:endParaRPr lang="en-US" altLang="zh-CN" sz="2000" b="1" i="1" dirty="0">
                <a:solidFill>
                  <a:srgbClr val="0070C0"/>
                </a:solidFill>
                <a:latin typeface="+mn-lt"/>
                <a:ea typeface="宋体" pitchFamily="2" charset="-122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13FFA33-E6C5-4697-8C96-A83AFD337969}"/>
                </a:ext>
              </a:extLst>
            </p:cNvPr>
            <p:cNvCxnSpPr>
              <a:stCxn id="13" idx="2"/>
              <a:endCxn id="16" idx="0"/>
            </p:cNvCxnSpPr>
            <p:nvPr/>
          </p:nvCxnSpPr>
          <p:spPr>
            <a:xfrm>
              <a:off x="680036" y="2268707"/>
              <a:ext cx="0" cy="467563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94837F4-AFAC-4510-B579-8CE14D1AC9CC}"/>
                </a:ext>
              </a:extLst>
            </p:cNvPr>
            <p:cNvCxnSpPr>
              <a:cxnSpLocks/>
              <a:stCxn id="16" idx="2"/>
              <a:endCxn id="15" idx="0"/>
            </p:cNvCxnSpPr>
            <p:nvPr/>
          </p:nvCxnSpPr>
          <p:spPr>
            <a:xfrm>
              <a:off x="680036" y="3259490"/>
              <a:ext cx="0" cy="467564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Arrow: Right 105">
            <a:extLst>
              <a:ext uri="{FF2B5EF4-FFF2-40B4-BE49-F238E27FC236}">
                <a16:creationId xmlns:a16="http://schemas.microsoft.com/office/drawing/2014/main" id="{9755E7B9-C52F-4E80-81B9-4A7583DEC331}"/>
              </a:ext>
            </a:extLst>
          </p:cNvPr>
          <p:cNvSpPr/>
          <p:nvPr/>
        </p:nvSpPr>
        <p:spPr>
          <a:xfrm>
            <a:off x="4294635" y="2854849"/>
            <a:ext cx="251058" cy="45197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940571-92A5-4C3B-A0B9-964AB539E087}"/>
              </a:ext>
            </a:extLst>
          </p:cNvPr>
          <p:cNvGrpSpPr/>
          <p:nvPr/>
        </p:nvGrpSpPr>
        <p:grpSpPr>
          <a:xfrm>
            <a:off x="1212490" y="1655520"/>
            <a:ext cx="3054100" cy="2755126"/>
            <a:chOff x="1212490" y="1655520"/>
            <a:chExt cx="3054100" cy="275512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A281388-1021-47B2-9C85-C3DE41C4736F}"/>
                </a:ext>
              </a:extLst>
            </p:cNvPr>
            <p:cNvGrpSpPr/>
            <p:nvPr/>
          </p:nvGrpSpPr>
          <p:grpSpPr>
            <a:xfrm>
              <a:off x="1567031" y="1802746"/>
              <a:ext cx="2624697" cy="906331"/>
              <a:chOff x="900871" y="1155166"/>
              <a:chExt cx="3073926" cy="1097280"/>
            </a:xfrm>
          </p:grpSpPr>
          <p:pic>
            <p:nvPicPr>
              <p:cNvPr id="1032" name="Picture 8" descr="Image result for stick figure with laptop&quot;">
                <a:extLst>
                  <a:ext uri="{FF2B5EF4-FFF2-40B4-BE49-F238E27FC236}">
                    <a16:creationId xmlns:a16="http://schemas.microsoft.com/office/drawing/2014/main" id="{FB35ADD9-9970-4516-841C-4EA6302B7B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90" b="17342"/>
              <a:stretch/>
            </p:blipFill>
            <p:spPr bwMode="auto">
              <a:xfrm>
                <a:off x="1670605" y="1155166"/>
                <a:ext cx="1206912" cy="10972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Image result for stick figure with mobile phone">
                <a:extLst>
                  <a:ext uri="{FF2B5EF4-FFF2-40B4-BE49-F238E27FC236}">
                    <a16:creationId xmlns:a16="http://schemas.microsoft.com/office/drawing/2014/main" id="{E8C00066-BE63-42CA-A748-D75532A155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0871" y="1155166"/>
                <a:ext cx="769734" cy="10972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6" name="Picture 12" descr="Image result for stick figure video game">
                <a:extLst>
                  <a:ext uri="{FF2B5EF4-FFF2-40B4-BE49-F238E27FC236}">
                    <a16:creationId xmlns:a16="http://schemas.microsoft.com/office/drawing/2014/main" id="{778F795A-4DBF-43D0-9828-5AE7BACC17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7517" y="1155166"/>
                <a:ext cx="1097280" cy="10972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38" name="Picture 14" descr="Image result for wireless network virtualization&quot;">
              <a:extLst>
                <a:ext uri="{FF2B5EF4-FFF2-40B4-BE49-F238E27FC236}">
                  <a16:creationId xmlns:a16="http://schemas.microsoft.com/office/drawing/2014/main" id="{1A2E0EEF-F0E0-4D08-9063-CA76536277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823"/>
            <a:stretch/>
          </p:blipFill>
          <p:spPr bwMode="auto">
            <a:xfrm>
              <a:off x="1212490" y="2709077"/>
              <a:ext cx="3054100" cy="1603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A837ACC8-C9D0-4D7B-B189-320F69E8CA5A}"/>
                </a:ext>
              </a:extLst>
            </p:cNvPr>
            <p:cNvSpPr/>
            <p:nvPr/>
          </p:nvSpPr>
          <p:spPr>
            <a:xfrm>
              <a:off x="1282968" y="1655520"/>
              <a:ext cx="2898843" cy="2755126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0CA6E00-30E4-42B5-82D3-DD1E457FF73E}"/>
              </a:ext>
            </a:extLst>
          </p:cNvPr>
          <p:cNvGrpSpPr/>
          <p:nvPr/>
        </p:nvGrpSpPr>
        <p:grpSpPr>
          <a:xfrm>
            <a:off x="4660381" y="1655520"/>
            <a:ext cx="3258469" cy="2755126"/>
            <a:chOff x="4857538" y="1559993"/>
            <a:chExt cx="3258469" cy="2755126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9E426AE-9061-4757-9B07-554FF1ED3F73}"/>
                </a:ext>
              </a:extLst>
            </p:cNvPr>
            <p:cNvCxnSpPr>
              <a:cxnSpLocks/>
              <a:stCxn id="62" idx="2"/>
              <a:endCxn id="55" idx="0"/>
            </p:cNvCxnSpPr>
            <p:nvPr/>
          </p:nvCxnSpPr>
          <p:spPr>
            <a:xfrm flipH="1">
              <a:off x="5325523" y="2374973"/>
              <a:ext cx="175272" cy="313756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07029417-85F0-44C4-99CA-366834314F6D}"/>
                </a:ext>
              </a:extLst>
            </p:cNvPr>
            <p:cNvGrpSpPr/>
            <p:nvPr/>
          </p:nvGrpSpPr>
          <p:grpSpPr>
            <a:xfrm>
              <a:off x="4857538" y="1559993"/>
              <a:ext cx="3258469" cy="2755126"/>
              <a:chOff x="4846308" y="1655520"/>
              <a:chExt cx="3258469" cy="2755126"/>
            </a:xfrm>
          </p:grpSpPr>
          <p:pic>
            <p:nvPicPr>
              <p:cNvPr id="54" name="Picture 14" descr="Image result for wireless network virtualization&quot;">
                <a:extLst>
                  <a:ext uri="{FF2B5EF4-FFF2-40B4-BE49-F238E27FC236}">
                    <a16:creationId xmlns:a16="http://schemas.microsoft.com/office/drawing/2014/main" id="{1CDE85B3-1038-44FD-AC2F-85D3C9A6CC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02" t="1989" r="10387" b="66096"/>
              <a:stretch/>
            </p:blipFill>
            <p:spPr bwMode="auto">
              <a:xfrm>
                <a:off x="7014921" y="2784421"/>
                <a:ext cx="763884" cy="7291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8" descr="Image result for stick figure with laptop&quot;">
                <a:extLst>
                  <a:ext uri="{FF2B5EF4-FFF2-40B4-BE49-F238E27FC236}">
                    <a16:creationId xmlns:a16="http://schemas.microsoft.com/office/drawing/2014/main" id="{FBE97DCF-8828-4972-A1BF-4EA74667F1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90" b="17342"/>
              <a:stretch/>
            </p:blipFill>
            <p:spPr bwMode="auto">
              <a:xfrm>
                <a:off x="6205522" y="1888666"/>
                <a:ext cx="421930" cy="5818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12" descr="Image result for stick figure video game">
                <a:extLst>
                  <a:ext uri="{FF2B5EF4-FFF2-40B4-BE49-F238E27FC236}">
                    <a16:creationId xmlns:a16="http://schemas.microsoft.com/office/drawing/2014/main" id="{D6B79C81-1B2A-4F4D-A442-1D0FCD0F09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9619" y="1894717"/>
                <a:ext cx="489473" cy="5818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14" descr="Image result for wireless network virtualization&quot;">
                <a:extLst>
                  <a:ext uri="{FF2B5EF4-FFF2-40B4-BE49-F238E27FC236}">
                    <a16:creationId xmlns:a16="http://schemas.microsoft.com/office/drawing/2014/main" id="{38D34A18-D0CC-4922-A001-D784C63D82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65" t="1415" r="59783" b="65406"/>
              <a:stretch/>
            </p:blipFill>
            <p:spPr bwMode="auto">
              <a:xfrm>
                <a:off x="4932351" y="2784256"/>
                <a:ext cx="763884" cy="7285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14" descr="Image result for wireless network virtualization&quot;">
                <a:extLst>
                  <a:ext uri="{FF2B5EF4-FFF2-40B4-BE49-F238E27FC236}">
                    <a16:creationId xmlns:a16="http://schemas.microsoft.com/office/drawing/2014/main" id="{43F174F2-9F72-43E2-8AD1-35F9BAE7B2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422" t="2435" r="35173" b="65170"/>
              <a:stretch/>
            </p:blipFill>
            <p:spPr bwMode="auto">
              <a:xfrm>
                <a:off x="5971762" y="2781555"/>
                <a:ext cx="763885" cy="7291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12" descr="Image result for stick figure video game">
                <a:extLst>
                  <a:ext uri="{FF2B5EF4-FFF2-40B4-BE49-F238E27FC236}">
                    <a16:creationId xmlns:a16="http://schemas.microsoft.com/office/drawing/2014/main" id="{5BAE53CB-E7E8-44FF-88E5-8B99D64DE6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4954" y="1900857"/>
                <a:ext cx="489473" cy="5818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12" descr="Image result for stick figure video game">
                <a:extLst>
                  <a:ext uri="{FF2B5EF4-FFF2-40B4-BE49-F238E27FC236}">
                    <a16:creationId xmlns:a16="http://schemas.microsoft.com/office/drawing/2014/main" id="{6C6A65F4-C81D-47C0-AA23-F76E3CFCFF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0187" y="1894717"/>
                <a:ext cx="489473" cy="5818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8" descr="Image result for stick figure with laptop&quot;">
                <a:extLst>
                  <a:ext uri="{FF2B5EF4-FFF2-40B4-BE49-F238E27FC236}">
                    <a16:creationId xmlns:a16="http://schemas.microsoft.com/office/drawing/2014/main" id="{54677589-A41A-48C5-846F-1D9C7C0E69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90" b="17342"/>
              <a:stretch/>
            </p:blipFill>
            <p:spPr bwMode="auto">
              <a:xfrm>
                <a:off x="5783592" y="1888666"/>
                <a:ext cx="421930" cy="5818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10" descr="Image result for stick figure with mobile phone">
                <a:extLst>
                  <a:ext uri="{FF2B5EF4-FFF2-40B4-BE49-F238E27FC236}">
                    <a16:creationId xmlns:a16="http://schemas.microsoft.com/office/drawing/2014/main" id="{A71A7D2B-E5D7-4DC5-B342-1BA73B25BD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4980" y="1888665"/>
                <a:ext cx="421930" cy="5818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10" descr="Image result for stick figure with mobile phone">
                <a:extLst>
                  <a:ext uri="{FF2B5EF4-FFF2-40B4-BE49-F238E27FC236}">
                    <a16:creationId xmlns:a16="http://schemas.microsoft.com/office/drawing/2014/main" id="{C4488F2B-E936-4D5D-8AA3-657551B940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8600" y="1888665"/>
                <a:ext cx="421930" cy="5818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14" descr="Image result for wireless network virtualization&quot;">
                <a:extLst>
                  <a:ext uri="{FF2B5EF4-FFF2-40B4-BE49-F238E27FC236}">
                    <a16:creationId xmlns:a16="http://schemas.microsoft.com/office/drawing/2014/main" id="{5444493B-E76D-4ACB-B8B5-A73DB634D5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00" t="45928" r="67847" b="37907"/>
              <a:stretch/>
            </p:blipFill>
            <p:spPr bwMode="auto">
              <a:xfrm>
                <a:off x="5969005" y="3882173"/>
                <a:ext cx="212338" cy="369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14" descr="Image result for wireless network virtualization&quot;">
                <a:extLst>
                  <a:ext uri="{FF2B5EF4-FFF2-40B4-BE49-F238E27FC236}">
                    <a16:creationId xmlns:a16="http://schemas.microsoft.com/office/drawing/2014/main" id="{57B6B819-BB9A-4AF1-AE8C-BA05BCDCF6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00" t="45928" r="67847" b="37907"/>
              <a:stretch/>
            </p:blipFill>
            <p:spPr bwMode="auto">
              <a:xfrm>
                <a:off x="6692883" y="3882173"/>
                <a:ext cx="212338" cy="369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14" descr="Image result for wireless network virtualization&quot;">
                <a:extLst>
                  <a:ext uri="{FF2B5EF4-FFF2-40B4-BE49-F238E27FC236}">
                    <a16:creationId xmlns:a16="http://schemas.microsoft.com/office/drawing/2014/main" id="{354CD003-0F5B-4C61-94FA-3D3DAD9D6F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00" t="45928" r="67847" b="37907"/>
              <a:stretch/>
            </p:blipFill>
            <p:spPr bwMode="auto">
              <a:xfrm>
                <a:off x="7413762" y="3882173"/>
                <a:ext cx="212338" cy="369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14" descr="Image result for wireless network virtualization&quot;">
                <a:extLst>
                  <a:ext uri="{FF2B5EF4-FFF2-40B4-BE49-F238E27FC236}">
                    <a16:creationId xmlns:a16="http://schemas.microsoft.com/office/drawing/2014/main" id="{643D39A8-7A3D-4185-8C15-CCC26DEF4E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00" t="45928" r="67847" b="37907"/>
              <a:stretch/>
            </p:blipFill>
            <p:spPr bwMode="auto">
              <a:xfrm>
                <a:off x="5194780" y="3882173"/>
                <a:ext cx="212338" cy="369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A88ADE5-B7F7-46BA-98D2-7D10773D4E7F}"/>
                  </a:ext>
                </a:extLst>
              </p:cNvPr>
              <p:cNvCxnSpPr>
                <a:stCxn id="55" idx="2"/>
                <a:endCxn id="69" idx="0"/>
              </p:cNvCxnSpPr>
              <p:nvPr/>
            </p:nvCxnSpPr>
            <p:spPr>
              <a:xfrm flipH="1">
                <a:off x="5300949" y="3512842"/>
                <a:ext cx="13344" cy="369331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5EF5AA90-B7CB-42A8-A658-EAF855B9C6A2}"/>
                  </a:ext>
                </a:extLst>
              </p:cNvPr>
              <p:cNvCxnSpPr>
                <a:cxnSpLocks/>
                <a:stCxn id="55" idx="2"/>
                <a:endCxn id="65" idx="0"/>
              </p:cNvCxnSpPr>
              <p:nvPr/>
            </p:nvCxnSpPr>
            <p:spPr>
              <a:xfrm>
                <a:off x="5314293" y="3512842"/>
                <a:ext cx="760881" cy="369331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85329609-226D-4006-A85E-407266002154}"/>
                  </a:ext>
                </a:extLst>
              </p:cNvPr>
              <p:cNvCxnSpPr>
                <a:cxnSpLocks/>
                <a:stCxn id="61" idx="2"/>
                <a:endCxn id="55" idx="0"/>
              </p:cNvCxnSpPr>
              <p:nvPr/>
            </p:nvCxnSpPr>
            <p:spPr>
              <a:xfrm>
                <a:off x="5105945" y="2470500"/>
                <a:ext cx="208348" cy="313756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CFB270FF-62A0-43A2-9DB6-835BDABC7214}"/>
                  </a:ext>
                </a:extLst>
              </p:cNvPr>
              <p:cNvCxnSpPr>
                <a:cxnSpLocks/>
                <a:stCxn id="57" idx="2"/>
              </p:cNvCxnSpPr>
              <p:nvPr/>
            </p:nvCxnSpPr>
            <p:spPr>
              <a:xfrm flipH="1">
                <a:off x="6064833" y="3510728"/>
                <a:ext cx="288872" cy="370388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1CDC1CE2-2CE7-410D-A3AF-7E04B16CEEB0}"/>
                  </a:ext>
                </a:extLst>
              </p:cNvPr>
              <p:cNvCxnSpPr>
                <a:cxnSpLocks/>
                <a:stCxn id="57" idx="2"/>
                <a:endCxn id="67" idx="0"/>
              </p:cNvCxnSpPr>
              <p:nvPr/>
            </p:nvCxnSpPr>
            <p:spPr>
              <a:xfrm>
                <a:off x="6353705" y="3510728"/>
                <a:ext cx="445347" cy="371445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20627219-D3E1-4B77-9761-4404A4395E2C}"/>
                  </a:ext>
                </a:extLst>
              </p:cNvPr>
              <p:cNvCxnSpPr>
                <a:cxnSpLocks/>
                <a:stCxn id="57" idx="2"/>
                <a:endCxn id="68" idx="0"/>
              </p:cNvCxnSpPr>
              <p:nvPr/>
            </p:nvCxnSpPr>
            <p:spPr>
              <a:xfrm>
                <a:off x="6353705" y="3510728"/>
                <a:ext cx="1166226" cy="371445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BDCB7508-391D-4266-9B02-4F77519EE139}"/>
                  </a:ext>
                </a:extLst>
              </p:cNvPr>
              <p:cNvCxnSpPr>
                <a:cxnSpLocks/>
                <a:stCxn id="54" idx="2"/>
              </p:cNvCxnSpPr>
              <p:nvPr/>
            </p:nvCxnSpPr>
            <p:spPr>
              <a:xfrm>
                <a:off x="7396863" y="3513594"/>
                <a:ext cx="74515" cy="365588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592897DD-EEF0-440B-9BB4-BC88D5D1810A}"/>
                  </a:ext>
                </a:extLst>
              </p:cNvPr>
              <p:cNvCxnSpPr>
                <a:cxnSpLocks/>
                <a:stCxn id="60" idx="2"/>
                <a:endCxn id="57" idx="0"/>
              </p:cNvCxnSpPr>
              <p:nvPr/>
            </p:nvCxnSpPr>
            <p:spPr>
              <a:xfrm>
                <a:off x="5994557" y="2470501"/>
                <a:ext cx="359148" cy="311054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1E01EB21-10EE-42DE-94A5-618274D6755F}"/>
                  </a:ext>
                </a:extLst>
              </p:cNvPr>
              <p:cNvCxnSpPr>
                <a:cxnSpLocks/>
                <a:stCxn id="44" idx="2"/>
                <a:endCxn id="57" idx="0"/>
              </p:cNvCxnSpPr>
              <p:nvPr/>
            </p:nvCxnSpPr>
            <p:spPr>
              <a:xfrm flipH="1">
                <a:off x="6353705" y="2470501"/>
                <a:ext cx="62782" cy="311054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CDD86832-CDFA-4EA1-AB0E-200082A2E62F}"/>
                  </a:ext>
                </a:extLst>
              </p:cNvPr>
              <p:cNvCxnSpPr>
                <a:cxnSpLocks/>
                <a:stCxn id="59" idx="2"/>
                <a:endCxn id="54" idx="0"/>
              </p:cNvCxnSpPr>
              <p:nvPr/>
            </p:nvCxnSpPr>
            <p:spPr>
              <a:xfrm>
                <a:off x="6904924" y="2476552"/>
                <a:ext cx="491939" cy="307869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131B8F18-45F7-41BD-9AC8-858B0D58E982}"/>
                  </a:ext>
                </a:extLst>
              </p:cNvPr>
              <p:cNvCxnSpPr>
                <a:cxnSpLocks/>
                <a:stCxn id="58" idx="2"/>
              </p:cNvCxnSpPr>
              <p:nvPr/>
            </p:nvCxnSpPr>
            <p:spPr>
              <a:xfrm>
                <a:off x="7359691" y="2482692"/>
                <a:ext cx="49933" cy="295589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743CAE33-A15A-4E3C-800F-163C333EC2E1}"/>
                  </a:ext>
                </a:extLst>
              </p:cNvPr>
              <p:cNvCxnSpPr>
                <a:cxnSpLocks/>
                <a:stCxn id="46" idx="2"/>
              </p:cNvCxnSpPr>
              <p:nvPr/>
            </p:nvCxnSpPr>
            <p:spPr>
              <a:xfrm flipH="1">
                <a:off x="7400144" y="2476552"/>
                <a:ext cx="414212" cy="332423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79CC30F1-5E1B-41A3-8CDC-0742B66162B3}"/>
                  </a:ext>
                </a:extLst>
              </p:cNvPr>
              <p:cNvSpPr/>
              <p:nvPr/>
            </p:nvSpPr>
            <p:spPr>
              <a:xfrm>
                <a:off x="4846308" y="1655520"/>
                <a:ext cx="3258469" cy="2755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1" name="Text Box 64">
            <a:extLst>
              <a:ext uri="{FF2B5EF4-FFF2-40B4-BE49-F238E27FC236}">
                <a16:creationId xmlns:a16="http://schemas.microsoft.com/office/drawing/2014/main" id="{E0B780E7-88D6-4E32-AC34-C7BDB58D3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678" y="4437291"/>
            <a:ext cx="3736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1800" dirty="0">
                <a:latin typeface="+mn-lt"/>
                <a:ea typeface="宋体" pitchFamily="2" charset="-122"/>
              </a:rPr>
              <a:t>More </a:t>
            </a:r>
            <a:r>
              <a:rPr lang="en-US" altLang="zh-CN" sz="1800" b="1" dirty="0">
                <a:latin typeface="+mn-lt"/>
                <a:ea typeface="宋体" pitchFamily="2" charset="-122"/>
              </a:rPr>
              <a:t>flexibility to user requirements</a:t>
            </a:r>
            <a:r>
              <a:rPr lang="en-US" altLang="zh-CN" sz="1800" dirty="0">
                <a:latin typeface="+mn-lt"/>
                <a:ea typeface="宋体" pitchFamily="2" charset="-122"/>
              </a:rPr>
              <a:t> due to three-sided model</a:t>
            </a:r>
            <a:endParaRPr lang="en-US" altLang="zh-CN" sz="2000" dirty="0">
              <a:latin typeface="+mn-lt"/>
              <a:ea typeface="宋体" pitchFamily="2" charset="-122"/>
            </a:endParaRPr>
          </a:p>
        </p:txBody>
      </p:sp>
      <p:sp>
        <p:nvSpPr>
          <p:cNvPr id="107" name="Text Box 64">
            <a:extLst>
              <a:ext uri="{FF2B5EF4-FFF2-40B4-BE49-F238E27FC236}">
                <a16:creationId xmlns:a16="http://schemas.microsoft.com/office/drawing/2014/main" id="{A0DD7A59-E190-4F1B-BA3E-218CCE4DB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620" y="4428109"/>
            <a:ext cx="3909168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1800" b="1" dirty="0">
                <a:solidFill>
                  <a:srgbClr val="FF0000"/>
                </a:solidFill>
                <a:latin typeface="+mn-lt"/>
                <a:ea typeface="宋体" pitchFamily="2" charset="-122"/>
              </a:rPr>
              <a:t>Higher throughput and more users served</a:t>
            </a:r>
            <a:endParaRPr lang="en-US" altLang="zh-CN" sz="1400" b="1" dirty="0">
              <a:solidFill>
                <a:srgbClr val="FF0000"/>
              </a:solidFill>
              <a:latin typeface="+mn-lt"/>
              <a:ea typeface="宋体" pitchFamily="2" charset="-122"/>
            </a:endParaRPr>
          </a:p>
        </p:txBody>
      </p:sp>
      <p:sp>
        <p:nvSpPr>
          <p:cNvPr id="143" name="Text Box 64">
            <a:extLst>
              <a:ext uri="{FF2B5EF4-FFF2-40B4-BE49-F238E27FC236}">
                <a16:creationId xmlns:a16="http://schemas.microsoft.com/office/drawing/2014/main" id="{E7C461E6-21E1-47A9-BD73-E261094E5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119" y="1141629"/>
            <a:ext cx="898371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1400" b="1" dirty="0">
                <a:solidFill>
                  <a:schemeClr val="tx2"/>
                </a:solidFill>
                <a:latin typeface="+mn-lt"/>
                <a:ea typeface="宋体" pitchFamily="2" charset="-122"/>
              </a:rPr>
              <a:t>Existing</a:t>
            </a:r>
            <a:endParaRPr lang="en-US" altLang="zh-CN" sz="2000" b="1" dirty="0">
              <a:solidFill>
                <a:schemeClr val="tx2"/>
              </a:solidFill>
              <a:latin typeface="+mn-lt"/>
              <a:ea typeface="宋体" pitchFamily="2" charset="-122"/>
            </a:endParaRPr>
          </a:p>
        </p:txBody>
      </p:sp>
      <p:sp>
        <p:nvSpPr>
          <p:cNvPr id="144" name="Text Box 64">
            <a:extLst>
              <a:ext uri="{FF2B5EF4-FFF2-40B4-BE49-F238E27FC236}">
                <a16:creationId xmlns:a16="http://schemas.microsoft.com/office/drawing/2014/main" id="{96CFCEA5-5C6D-4CDF-9C55-38FD03826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1510" y="1137151"/>
            <a:ext cx="898371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1400" b="1" dirty="0">
                <a:solidFill>
                  <a:schemeClr val="tx2"/>
                </a:solidFill>
                <a:latin typeface="+mn-lt"/>
                <a:ea typeface="宋体" pitchFamily="2" charset="-122"/>
              </a:rPr>
              <a:t>Proposed</a:t>
            </a:r>
            <a:endParaRPr lang="en-US" altLang="zh-CN" sz="2000" b="1" dirty="0">
              <a:solidFill>
                <a:schemeClr val="tx2"/>
              </a:solidFill>
              <a:latin typeface="+mn-lt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839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41" grpId="0"/>
      <p:bldP spid="107" grpId="0" animBg="1"/>
      <p:bldP spid="14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Conclusions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BD084DE-5351-4414-A22C-5A16CA95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5DBAE7F-EA24-48EC-AA86-A04CC6B86080}"/>
              </a:ext>
            </a:extLst>
          </p:cNvPr>
          <p:cNvSpPr/>
          <p:nvPr/>
        </p:nvSpPr>
        <p:spPr>
          <a:xfrm>
            <a:off x="3405458" y="1122906"/>
            <a:ext cx="2331973" cy="3559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2F04135-4352-4137-88D2-8248DE2A6B85}"/>
              </a:ext>
            </a:extLst>
          </p:cNvPr>
          <p:cNvSpPr txBox="1">
            <a:spLocks/>
          </p:cNvSpPr>
          <p:nvPr/>
        </p:nvSpPr>
        <p:spPr>
          <a:xfrm>
            <a:off x="3405458" y="1137583"/>
            <a:ext cx="2331973" cy="332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cap="none" dirty="0">
                <a:solidFill>
                  <a:schemeClr val="bg1"/>
                </a:solidFill>
              </a:rPr>
              <a:t>Fog computing</a:t>
            </a:r>
            <a:endParaRPr lang="en-US" sz="1800" b="1" cap="none" dirty="0">
              <a:solidFill>
                <a:schemeClr val="bg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56AFC95-94D5-4322-88C9-CBC304F6378B}"/>
              </a:ext>
            </a:extLst>
          </p:cNvPr>
          <p:cNvGrpSpPr/>
          <p:nvPr/>
        </p:nvGrpSpPr>
        <p:grpSpPr>
          <a:xfrm>
            <a:off x="82185" y="2023814"/>
            <a:ext cx="1283864" cy="2164722"/>
            <a:chOff x="24969" y="1999036"/>
            <a:chExt cx="1283864" cy="2164722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FA68ED8-309D-4627-B5DE-736772B77532}"/>
                </a:ext>
              </a:extLst>
            </p:cNvPr>
            <p:cNvCxnSpPr>
              <a:cxnSpLocks/>
              <a:stCxn id="28" idx="0"/>
              <a:endCxn id="35" idx="2"/>
            </p:cNvCxnSpPr>
            <p:nvPr/>
          </p:nvCxnSpPr>
          <p:spPr>
            <a:xfrm flipV="1">
              <a:off x="666901" y="3347351"/>
              <a:ext cx="5703" cy="293187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A71BA8-8355-495B-9894-426BF5ADC244}"/>
                </a:ext>
              </a:extLst>
            </p:cNvPr>
            <p:cNvGrpSpPr/>
            <p:nvPr/>
          </p:nvGrpSpPr>
          <p:grpSpPr>
            <a:xfrm>
              <a:off x="24969" y="1999036"/>
              <a:ext cx="1283864" cy="2164722"/>
              <a:chOff x="24969" y="1999036"/>
              <a:chExt cx="1283864" cy="2164722"/>
            </a:xfrm>
          </p:grpSpPr>
          <p:sp>
            <p:nvSpPr>
              <p:cNvPr id="27" name="Text Box 64">
                <a:extLst>
                  <a:ext uri="{FF2B5EF4-FFF2-40B4-BE49-F238E27FC236}">
                    <a16:creationId xmlns:a16="http://schemas.microsoft.com/office/drawing/2014/main" id="{F7588D71-A6FF-4DAF-AF3F-036684D735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717" y="1999036"/>
                <a:ext cx="95732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altLang="zh-CN" sz="1400" b="1" i="1" dirty="0">
                    <a:solidFill>
                      <a:srgbClr val="0070C0"/>
                    </a:solidFill>
                    <a:latin typeface="+mn-lt"/>
                    <a:ea typeface="宋体" pitchFamily="2" charset="-122"/>
                  </a:rPr>
                  <a:t>CRB prices (DSOs)</a:t>
                </a:r>
                <a:endParaRPr lang="en-US" altLang="zh-CN" sz="2000" b="1" i="1" dirty="0">
                  <a:solidFill>
                    <a:srgbClr val="0070C0"/>
                  </a:solidFill>
                  <a:latin typeface="+mn-lt"/>
                  <a:ea typeface="宋体" pitchFamily="2" charset="-122"/>
                </a:endParaRPr>
              </a:p>
            </p:txBody>
          </p:sp>
          <p:sp>
            <p:nvSpPr>
              <p:cNvPr id="28" name="Text Box 64">
                <a:extLst>
                  <a:ext uri="{FF2B5EF4-FFF2-40B4-BE49-F238E27FC236}">
                    <a16:creationId xmlns:a16="http://schemas.microsoft.com/office/drawing/2014/main" id="{6833974A-9B53-40AB-A429-58638A6320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9" y="3640538"/>
                <a:ext cx="128386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altLang="zh-CN" sz="1400" b="1" i="1" dirty="0">
                    <a:solidFill>
                      <a:srgbClr val="0070C0"/>
                    </a:solidFill>
                    <a:latin typeface="+mn-lt"/>
                    <a:ea typeface="宋体" pitchFamily="2" charset="-122"/>
                  </a:rPr>
                  <a:t>FN CRBs (NFVOs)</a:t>
                </a:r>
                <a:endParaRPr lang="en-US" altLang="zh-CN" sz="2000" b="1" i="1" dirty="0">
                  <a:solidFill>
                    <a:srgbClr val="0070C0"/>
                  </a:solidFill>
                  <a:latin typeface="+mn-lt"/>
                  <a:ea typeface="宋体" pitchFamily="2" charset="-122"/>
                </a:endParaRPr>
              </a:p>
            </p:txBody>
          </p:sp>
          <p:sp>
            <p:nvSpPr>
              <p:cNvPr id="35" name="Text Box 64">
                <a:extLst>
                  <a:ext uri="{FF2B5EF4-FFF2-40B4-BE49-F238E27FC236}">
                    <a16:creationId xmlns:a16="http://schemas.microsoft.com/office/drawing/2014/main" id="{6A3C2184-C273-4BBC-BADF-6AE280FF0D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928" y="2824131"/>
                <a:ext cx="104535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altLang="zh-CN" sz="1400" b="1" i="1" dirty="0">
                    <a:solidFill>
                      <a:srgbClr val="0070C0"/>
                    </a:solidFill>
                    <a:latin typeface="+mn-lt"/>
                    <a:ea typeface="宋体" pitchFamily="2" charset="-122"/>
                  </a:rPr>
                  <a:t>No. of CRBs (ADSSs)</a:t>
                </a:r>
                <a:endParaRPr lang="en-US" altLang="zh-CN" sz="2000" b="1" i="1" dirty="0">
                  <a:solidFill>
                    <a:srgbClr val="0070C0"/>
                  </a:solidFill>
                  <a:latin typeface="+mn-lt"/>
                  <a:ea typeface="宋体" pitchFamily="2" charset="-122"/>
                </a:endParaRP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6A942451-C552-4177-A2F9-E3F7FF086251}"/>
                  </a:ext>
                </a:extLst>
              </p:cNvPr>
              <p:cNvCxnSpPr>
                <a:cxnSpLocks/>
                <a:stCxn id="27" idx="2"/>
                <a:endCxn id="35" idx="0"/>
              </p:cNvCxnSpPr>
              <p:nvPr/>
            </p:nvCxnSpPr>
            <p:spPr>
              <a:xfrm>
                <a:off x="664380" y="2522256"/>
                <a:ext cx="8224" cy="301875"/>
              </a:xfrm>
              <a:prstGeom prst="straightConnector1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FFEC53-77CD-4B24-96F7-FEDA48ACD0A8}"/>
              </a:ext>
            </a:extLst>
          </p:cNvPr>
          <p:cNvGrpSpPr/>
          <p:nvPr/>
        </p:nvGrpSpPr>
        <p:grpSpPr>
          <a:xfrm>
            <a:off x="7772739" y="2068079"/>
            <a:ext cx="1283864" cy="2073059"/>
            <a:chOff x="38104" y="1961772"/>
            <a:chExt cx="1283864" cy="2073059"/>
          </a:xfrm>
        </p:grpSpPr>
        <p:sp>
          <p:nvSpPr>
            <p:cNvPr id="13" name="Text Box 64">
              <a:extLst>
                <a:ext uri="{FF2B5EF4-FFF2-40B4-BE49-F238E27FC236}">
                  <a16:creationId xmlns:a16="http://schemas.microsoft.com/office/drawing/2014/main" id="{736C4E28-2196-4584-9E9E-DD63E0DF17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546" y="1961772"/>
              <a:ext cx="9629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1400" b="1" i="1" dirty="0">
                  <a:solidFill>
                    <a:srgbClr val="0070C0"/>
                  </a:solidFill>
                  <a:latin typeface="+mn-lt"/>
                  <a:ea typeface="宋体" pitchFamily="2" charset="-122"/>
                </a:rPr>
                <a:t>Optimal CRB prices</a:t>
              </a:r>
              <a:endParaRPr lang="en-US" altLang="zh-CN" sz="2000" b="1" i="1" dirty="0">
                <a:solidFill>
                  <a:srgbClr val="0070C0"/>
                </a:solidFill>
                <a:latin typeface="+mn-lt"/>
                <a:ea typeface="宋体" pitchFamily="2" charset="-122"/>
              </a:endParaRPr>
            </a:p>
          </p:txBody>
        </p:sp>
        <p:sp>
          <p:nvSpPr>
            <p:cNvPr id="15" name="Text Box 64">
              <a:extLst>
                <a:ext uri="{FF2B5EF4-FFF2-40B4-BE49-F238E27FC236}">
                  <a16:creationId xmlns:a16="http://schemas.microsoft.com/office/drawing/2014/main" id="{00966F14-1A0C-44C3-A7B0-AF3FDE9991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4" y="3727054"/>
              <a:ext cx="12838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1400" b="1" i="1" dirty="0">
                  <a:solidFill>
                    <a:srgbClr val="0070C0"/>
                  </a:solidFill>
                  <a:latin typeface="+mn-lt"/>
                  <a:ea typeface="宋体" pitchFamily="2" charset="-122"/>
                </a:rPr>
                <a:t>FN CRBs</a:t>
              </a:r>
              <a:endParaRPr lang="en-US" altLang="zh-CN" sz="2000" b="1" i="1" dirty="0">
                <a:solidFill>
                  <a:srgbClr val="0070C0"/>
                </a:solidFill>
                <a:latin typeface="+mn-lt"/>
                <a:ea typeface="宋体" pitchFamily="2" charset="-122"/>
              </a:endParaRPr>
            </a:p>
          </p:txBody>
        </p:sp>
        <p:sp>
          <p:nvSpPr>
            <p:cNvPr id="16" name="Text Box 64">
              <a:extLst>
                <a:ext uri="{FF2B5EF4-FFF2-40B4-BE49-F238E27FC236}">
                  <a16:creationId xmlns:a16="http://schemas.microsoft.com/office/drawing/2014/main" id="{A5A8CA22-7084-455E-88E8-CE7B61C7AE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222" y="2865563"/>
              <a:ext cx="110562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1400" b="1" i="1" dirty="0">
                  <a:solidFill>
                    <a:srgbClr val="0070C0"/>
                  </a:solidFill>
                  <a:latin typeface="+mn-lt"/>
                  <a:ea typeface="宋体" pitchFamily="2" charset="-122"/>
                </a:rPr>
                <a:t>Optimal no. of CRBs</a:t>
              </a:r>
              <a:endParaRPr lang="en-US" altLang="zh-CN" sz="2000" b="1" i="1" dirty="0">
                <a:solidFill>
                  <a:srgbClr val="0070C0"/>
                </a:solidFill>
                <a:latin typeface="+mn-lt"/>
                <a:ea typeface="宋体" pitchFamily="2" charset="-122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13FFA33-E6C5-4697-8C96-A83AFD337969}"/>
                </a:ext>
              </a:extLst>
            </p:cNvPr>
            <p:cNvCxnSpPr>
              <a:cxnSpLocks/>
              <a:stCxn id="13" idx="2"/>
              <a:endCxn id="16" idx="0"/>
            </p:cNvCxnSpPr>
            <p:nvPr/>
          </p:nvCxnSpPr>
          <p:spPr>
            <a:xfrm flipH="1">
              <a:off x="680035" y="2484992"/>
              <a:ext cx="1" cy="380571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94837F4-AFAC-4510-B579-8CE14D1AC9CC}"/>
                </a:ext>
              </a:extLst>
            </p:cNvPr>
            <p:cNvCxnSpPr>
              <a:cxnSpLocks/>
              <a:stCxn id="16" idx="2"/>
              <a:endCxn id="15" idx="0"/>
            </p:cNvCxnSpPr>
            <p:nvPr/>
          </p:nvCxnSpPr>
          <p:spPr>
            <a:xfrm>
              <a:off x="680035" y="3388783"/>
              <a:ext cx="1" cy="338271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Arrow: Right 105">
            <a:extLst>
              <a:ext uri="{FF2B5EF4-FFF2-40B4-BE49-F238E27FC236}">
                <a16:creationId xmlns:a16="http://schemas.microsoft.com/office/drawing/2014/main" id="{9755E7B9-C52F-4E80-81B9-4A7583DEC331}"/>
              </a:ext>
            </a:extLst>
          </p:cNvPr>
          <p:cNvSpPr/>
          <p:nvPr/>
        </p:nvSpPr>
        <p:spPr>
          <a:xfrm>
            <a:off x="4445915" y="2950345"/>
            <a:ext cx="251058" cy="45197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890FD555-3503-4BCE-9803-AE4B76A14B46}"/>
              </a:ext>
            </a:extLst>
          </p:cNvPr>
          <p:cNvGrpSpPr/>
          <p:nvPr/>
        </p:nvGrpSpPr>
        <p:grpSpPr>
          <a:xfrm>
            <a:off x="1393273" y="1808225"/>
            <a:ext cx="2878920" cy="2443280"/>
            <a:chOff x="1393273" y="1808225"/>
            <a:chExt cx="2878920" cy="2443280"/>
          </a:xfrm>
        </p:grpSpPr>
        <p:pic>
          <p:nvPicPr>
            <p:cNvPr id="86" name="Picture 4" descr="Image result for user icon">
              <a:extLst>
                <a:ext uri="{FF2B5EF4-FFF2-40B4-BE49-F238E27FC236}">
                  <a16:creationId xmlns:a16="http://schemas.microsoft.com/office/drawing/2014/main" id="{385D7945-DDCC-4174-8E8A-0FBF569E89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1746" y="3027497"/>
              <a:ext cx="307777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58" name="Group 2057">
              <a:extLst>
                <a:ext uri="{FF2B5EF4-FFF2-40B4-BE49-F238E27FC236}">
                  <a16:creationId xmlns:a16="http://schemas.microsoft.com/office/drawing/2014/main" id="{612B9156-51FA-4A8C-947F-2BF63AF3B4D3}"/>
                </a:ext>
              </a:extLst>
            </p:cNvPr>
            <p:cNvGrpSpPr/>
            <p:nvPr/>
          </p:nvGrpSpPr>
          <p:grpSpPr>
            <a:xfrm>
              <a:off x="1393273" y="1808225"/>
              <a:ext cx="2878920" cy="2443280"/>
              <a:chOff x="1194373" y="1799043"/>
              <a:chExt cx="2878920" cy="2443280"/>
            </a:xfrm>
          </p:grpSpPr>
          <p:pic>
            <p:nvPicPr>
              <p:cNvPr id="2050" name="Picture 2" descr="Image result for data center">
                <a:extLst>
                  <a:ext uri="{FF2B5EF4-FFF2-40B4-BE49-F238E27FC236}">
                    <a16:creationId xmlns:a16="http://schemas.microsoft.com/office/drawing/2014/main" id="{14E01CBD-B314-4AB7-9AB0-CFB2918594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79621" y="2023814"/>
                <a:ext cx="773780" cy="494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Image result for data center">
                <a:extLst>
                  <a:ext uri="{FF2B5EF4-FFF2-40B4-BE49-F238E27FC236}">
                    <a16:creationId xmlns:a16="http://schemas.microsoft.com/office/drawing/2014/main" id="{0AE70C48-680C-49CF-AA8E-DED446D3A3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245468" y="2023814"/>
                <a:ext cx="773780" cy="494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2" descr="Image result for data center">
                <a:extLst>
                  <a:ext uri="{FF2B5EF4-FFF2-40B4-BE49-F238E27FC236}">
                    <a16:creationId xmlns:a16="http://schemas.microsoft.com/office/drawing/2014/main" id="{5B19445F-6EB5-460D-A4C6-7600882B90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211315" y="2023814"/>
                <a:ext cx="773780" cy="494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Image result for user icon">
                <a:extLst>
                  <a:ext uri="{FF2B5EF4-FFF2-40B4-BE49-F238E27FC236}">
                    <a16:creationId xmlns:a16="http://schemas.microsoft.com/office/drawing/2014/main" id="{0723BF47-95FB-446C-A402-3D90A8A570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5139" y="3022447"/>
                <a:ext cx="307777" cy="3077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4" descr="Image result for user icon">
                <a:extLst>
                  <a:ext uri="{FF2B5EF4-FFF2-40B4-BE49-F238E27FC236}">
                    <a16:creationId xmlns:a16="http://schemas.microsoft.com/office/drawing/2014/main" id="{82409951-90D8-4761-A9AD-2027329F87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1643" y="3022446"/>
                <a:ext cx="307777" cy="3077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4" descr="Image result for user icon">
                <a:extLst>
                  <a:ext uri="{FF2B5EF4-FFF2-40B4-BE49-F238E27FC236}">
                    <a16:creationId xmlns:a16="http://schemas.microsoft.com/office/drawing/2014/main" id="{8959A8CA-F9F6-4617-A00A-ED790A2429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2555" y="3022446"/>
                <a:ext cx="307777" cy="3077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4" descr="Image result for user icon">
                <a:extLst>
                  <a:ext uri="{FF2B5EF4-FFF2-40B4-BE49-F238E27FC236}">
                    <a16:creationId xmlns:a16="http://schemas.microsoft.com/office/drawing/2014/main" id="{EC63D822-7D1E-4EDD-B08B-C0A5D10D6F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6314" y="3026099"/>
                <a:ext cx="307777" cy="3077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4" descr="Image result for user icon">
                <a:extLst>
                  <a:ext uri="{FF2B5EF4-FFF2-40B4-BE49-F238E27FC236}">
                    <a16:creationId xmlns:a16="http://schemas.microsoft.com/office/drawing/2014/main" id="{6D7BFFE5-88E0-4468-894F-B99A0A2661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7014" y="3027498"/>
                <a:ext cx="307777" cy="3077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6" name="Picture 8" descr="Image result for cloud icon">
                <a:extLst>
                  <a:ext uri="{FF2B5EF4-FFF2-40B4-BE49-F238E27FC236}">
                    <a16:creationId xmlns:a16="http://schemas.microsoft.com/office/drawing/2014/main" id="{85A9BB50-913F-4C99-ACBF-E810B2D612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373" b="19812"/>
              <a:stretch/>
            </p:blipFill>
            <p:spPr bwMode="auto">
              <a:xfrm>
                <a:off x="1374047" y="3742171"/>
                <a:ext cx="441230" cy="2903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8" descr="Image result for cloud icon">
                <a:extLst>
                  <a:ext uri="{FF2B5EF4-FFF2-40B4-BE49-F238E27FC236}">
                    <a16:creationId xmlns:a16="http://schemas.microsoft.com/office/drawing/2014/main" id="{16678773-B035-4FE2-B339-A5FDE29D07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373" b="19812"/>
              <a:stretch/>
            </p:blipFill>
            <p:spPr bwMode="auto">
              <a:xfrm>
                <a:off x="1862031" y="3742171"/>
                <a:ext cx="441230" cy="2903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8" descr="Image result for cloud icon">
                <a:extLst>
                  <a:ext uri="{FF2B5EF4-FFF2-40B4-BE49-F238E27FC236}">
                    <a16:creationId xmlns:a16="http://schemas.microsoft.com/office/drawing/2014/main" id="{FF5FC36B-0200-4232-A453-5EE10D8CC7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373" b="19812"/>
              <a:stretch/>
            </p:blipFill>
            <p:spPr bwMode="auto">
              <a:xfrm>
                <a:off x="2603568" y="3738436"/>
                <a:ext cx="441230" cy="2903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8" descr="Image result for cloud icon">
                <a:extLst>
                  <a:ext uri="{FF2B5EF4-FFF2-40B4-BE49-F238E27FC236}">
                    <a16:creationId xmlns:a16="http://schemas.microsoft.com/office/drawing/2014/main" id="{63108BE5-DFEB-4CC3-9531-16856C2C3C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373" b="19812"/>
              <a:stretch/>
            </p:blipFill>
            <p:spPr bwMode="auto">
              <a:xfrm>
                <a:off x="3377590" y="3738436"/>
                <a:ext cx="441230" cy="2903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57" name="Rectangle 2056">
                <a:extLst>
                  <a:ext uri="{FF2B5EF4-FFF2-40B4-BE49-F238E27FC236}">
                    <a16:creationId xmlns:a16="http://schemas.microsoft.com/office/drawing/2014/main" id="{C337B2E5-6FA1-4D0E-AAB0-95736B434B2C}"/>
                  </a:ext>
                </a:extLst>
              </p:cNvPr>
              <p:cNvSpPr/>
              <p:nvPr/>
            </p:nvSpPr>
            <p:spPr>
              <a:xfrm>
                <a:off x="1194373" y="1799043"/>
                <a:ext cx="2878920" cy="24432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A3F9DD8D-E36C-438D-B36B-3AEA202B6BEE}"/>
              </a:ext>
            </a:extLst>
          </p:cNvPr>
          <p:cNvGrpSpPr/>
          <p:nvPr/>
        </p:nvGrpSpPr>
        <p:grpSpPr>
          <a:xfrm>
            <a:off x="4865989" y="1808225"/>
            <a:ext cx="2878920" cy="2443280"/>
            <a:chOff x="4865989" y="1799043"/>
            <a:chExt cx="2878920" cy="2443280"/>
          </a:xfrm>
        </p:grpSpPr>
        <p:pic>
          <p:nvPicPr>
            <p:cNvPr id="103" name="Picture 2" descr="Image result for data center">
              <a:extLst>
                <a:ext uri="{FF2B5EF4-FFF2-40B4-BE49-F238E27FC236}">
                  <a16:creationId xmlns:a16="http://schemas.microsoft.com/office/drawing/2014/main" id="{90022B94-AFE0-4C97-A2FA-B410DFA6AF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70395" y="2023814"/>
              <a:ext cx="773780" cy="494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2" descr="Image result for data center">
              <a:extLst>
                <a:ext uri="{FF2B5EF4-FFF2-40B4-BE49-F238E27FC236}">
                  <a16:creationId xmlns:a16="http://schemas.microsoft.com/office/drawing/2014/main" id="{1B8C366A-F731-49EC-A319-29EEBFBEAE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36242" y="2023814"/>
              <a:ext cx="773780" cy="494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2" descr="Image result for data center">
              <a:extLst>
                <a:ext uri="{FF2B5EF4-FFF2-40B4-BE49-F238E27FC236}">
                  <a16:creationId xmlns:a16="http://schemas.microsoft.com/office/drawing/2014/main" id="{6807E38F-CED1-411C-80CB-E85126F74E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02089" y="2023814"/>
              <a:ext cx="773780" cy="494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4" descr="Image result for user icon">
              <a:extLst>
                <a:ext uri="{FF2B5EF4-FFF2-40B4-BE49-F238E27FC236}">
                  <a16:creationId xmlns:a16="http://schemas.microsoft.com/office/drawing/2014/main" id="{E945D377-7B03-474D-9EA4-2D321581C4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5913" y="3022447"/>
              <a:ext cx="307777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4" descr="Image result for user icon">
              <a:extLst>
                <a:ext uri="{FF2B5EF4-FFF2-40B4-BE49-F238E27FC236}">
                  <a16:creationId xmlns:a16="http://schemas.microsoft.com/office/drawing/2014/main" id="{E578F2D9-5BAA-457A-B74F-0F91EFF90A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2548" y="3026098"/>
              <a:ext cx="307777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4" descr="Image result for user icon">
              <a:extLst>
                <a:ext uri="{FF2B5EF4-FFF2-40B4-BE49-F238E27FC236}">
                  <a16:creationId xmlns:a16="http://schemas.microsoft.com/office/drawing/2014/main" id="{A4DA4D88-4C3E-493E-A768-D66458B9B3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1041" y="3026098"/>
              <a:ext cx="307777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4" descr="Image result for user icon">
              <a:extLst>
                <a:ext uri="{FF2B5EF4-FFF2-40B4-BE49-F238E27FC236}">
                  <a16:creationId xmlns:a16="http://schemas.microsoft.com/office/drawing/2014/main" id="{CF6F29C8-D0F0-47AB-8BA0-2685A9429F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3329" y="3022446"/>
              <a:ext cx="307777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4" descr="Image result for user icon">
              <a:extLst>
                <a:ext uri="{FF2B5EF4-FFF2-40B4-BE49-F238E27FC236}">
                  <a16:creationId xmlns:a16="http://schemas.microsoft.com/office/drawing/2014/main" id="{9A1409AF-2333-4DAD-9C99-43325AB4A8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7088" y="3026099"/>
              <a:ext cx="307777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4" descr="Image result for user icon">
              <a:extLst>
                <a:ext uri="{FF2B5EF4-FFF2-40B4-BE49-F238E27FC236}">
                  <a16:creationId xmlns:a16="http://schemas.microsoft.com/office/drawing/2014/main" id="{7E7CC521-AF37-4D97-9E8C-C5E293821C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788" y="3027498"/>
              <a:ext cx="307777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8" descr="Image result for cloud icon">
              <a:extLst>
                <a:ext uri="{FF2B5EF4-FFF2-40B4-BE49-F238E27FC236}">
                  <a16:creationId xmlns:a16="http://schemas.microsoft.com/office/drawing/2014/main" id="{EE8D7BCB-F81F-46D2-A608-BB33F28A06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73" b="19812"/>
            <a:stretch/>
          </p:blipFill>
          <p:spPr bwMode="auto">
            <a:xfrm>
              <a:off x="5064821" y="3742171"/>
              <a:ext cx="441230" cy="290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8" descr="Image result for cloud icon">
              <a:extLst>
                <a:ext uri="{FF2B5EF4-FFF2-40B4-BE49-F238E27FC236}">
                  <a16:creationId xmlns:a16="http://schemas.microsoft.com/office/drawing/2014/main" id="{B7FA3DED-C7A9-4054-ACD7-0BC5C41268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73" b="19812"/>
            <a:stretch/>
          </p:blipFill>
          <p:spPr bwMode="auto">
            <a:xfrm>
              <a:off x="5552805" y="3742171"/>
              <a:ext cx="441230" cy="290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8" descr="Image result for cloud icon">
              <a:extLst>
                <a:ext uri="{FF2B5EF4-FFF2-40B4-BE49-F238E27FC236}">
                  <a16:creationId xmlns:a16="http://schemas.microsoft.com/office/drawing/2014/main" id="{1E6D72BF-DC9E-4F13-8036-FE29E89B0E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73" b="19812"/>
            <a:stretch/>
          </p:blipFill>
          <p:spPr bwMode="auto">
            <a:xfrm>
              <a:off x="6294342" y="3738436"/>
              <a:ext cx="441230" cy="290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8" descr="Image result for cloud icon">
              <a:extLst>
                <a:ext uri="{FF2B5EF4-FFF2-40B4-BE49-F238E27FC236}">
                  <a16:creationId xmlns:a16="http://schemas.microsoft.com/office/drawing/2014/main" id="{28BDC77A-7397-4E2D-B11F-29901F3F6D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73" b="19812"/>
            <a:stretch/>
          </p:blipFill>
          <p:spPr bwMode="auto">
            <a:xfrm>
              <a:off x="7068364" y="3738436"/>
              <a:ext cx="441230" cy="290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5639DD5A-1F86-4363-9F7B-04151FE16D71}"/>
                </a:ext>
              </a:extLst>
            </p:cNvPr>
            <p:cNvCxnSpPr>
              <a:cxnSpLocks/>
              <a:stCxn id="103" idx="2"/>
              <a:endCxn id="108" idx="0"/>
            </p:cNvCxnSpPr>
            <p:nvPr/>
          </p:nvCxnSpPr>
          <p:spPr>
            <a:xfrm flipH="1">
              <a:off x="5109802" y="2518504"/>
              <a:ext cx="247483" cy="503943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19B29A06-531E-4B4C-9A07-F9247150B0D7}"/>
                </a:ext>
              </a:extLst>
            </p:cNvPr>
            <p:cNvCxnSpPr>
              <a:cxnSpLocks/>
              <a:stCxn id="103" idx="2"/>
              <a:endCxn id="109" idx="0"/>
            </p:cNvCxnSpPr>
            <p:nvPr/>
          </p:nvCxnSpPr>
          <p:spPr>
            <a:xfrm flipH="1">
              <a:off x="5356437" y="2518504"/>
              <a:ext cx="848" cy="50759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6F31FD4-617D-43F2-9D21-067E1725BB7B}"/>
                </a:ext>
              </a:extLst>
            </p:cNvPr>
            <p:cNvCxnSpPr>
              <a:cxnSpLocks/>
              <a:stCxn id="103" idx="2"/>
              <a:endCxn id="110" idx="0"/>
            </p:cNvCxnSpPr>
            <p:nvPr/>
          </p:nvCxnSpPr>
          <p:spPr>
            <a:xfrm>
              <a:off x="5357285" y="2518504"/>
              <a:ext cx="267645" cy="50759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AF96C0BD-4382-43AE-B0ED-A3CA2C01BE96}"/>
                </a:ext>
              </a:extLst>
            </p:cNvPr>
            <p:cNvCxnSpPr>
              <a:cxnSpLocks/>
              <a:stCxn id="105" idx="2"/>
              <a:endCxn id="111" idx="0"/>
            </p:cNvCxnSpPr>
            <p:nvPr/>
          </p:nvCxnSpPr>
          <p:spPr>
            <a:xfrm>
              <a:off x="6323132" y="2518504"/>
              <a:ext cx="14086" cy="503942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C543A18-281F-44A3-A4D1-5731AA395318}"/>
                </a:ext>
              </a:extLst>
            </p:cNvPr>
            <p:cNvCxnSpPr>
              <a:cxnSpLocks/>
              <a:stCxn id="107" idx="2"/>
              <a:endCxn id="113" idx="0"/>
            </p:cNvCxnSpPr>
            <p:nvPr/>
          </p:nvCxnSpPr>
          <p:spPr>
            <a:xfrm>
              <a:off x="7288979" y="2518504"/>
              <a:ext cx="122698" cy="50899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FC22531-3AA2-41FD-8AAB-9EE80A06621A}"/>
                </a:ext>
              </a:extLst>
            </p:cNvPr>
            <p:cNvCxnSpPr>
              <a:cxnSpLocks/>
              <a:stCxn id="107" idx="2"/>
              <a:endCxn id="112" idx="0"/>
            </p:cNvCxnSpPr>
            <p:nvPr/>
          </p:nvCxnSpPr>
          <p:spPr>
            <a:xfrm flipH="1">
              <a:off x="7140977" y="2518504"/>
              <a:ext cx="148002" cy="507595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FE710EC6-2153-4A88-92B3-7C7D111B4EEC}"/>
                </a:ext>
              </a:extLst>
            </p:cNvPr>
            <p:cNvSpPr/>
            <p:nvPr/>
          </p:nvSpPr>
          <p:spPr>
            <a:xfrm>
              <a:off x="4865989" y="1799043"/>
              <a:ext cx="2878920" cy="244328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7E50E757-127D-4884-A33F-8317AF67C965}"/>
                </a:ext>
              </a:extLst>
            </p:cNvPr>
            <p:cNvCxnSpPr>
              <a:cxnSpLocks/>
              <a:stCxn id="105" idx="2"/>
              <a:endCxn id="110" idx="0"/>
            </p:cNvCxnSpPr>
            <p:nvPr/>
          </p:nvCxnSpPr>
          <p:spPr>
            <a:xfrm flipH="1">
              <a:off x="5624930" y="2518504"/>
              <a:ext cx="698202" cy="50759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31F5FECF-A781-4052-996B-C1982492370B}"/>
                </a:ext>
              </a:extLst>
            </p:cNvPr>
            <p:cNvCxnSpPr>
              <a:cxnSpLocks/>
              <a:stCxn id="105" idx="2"/>
              <a:endCxn id="112" idx="0"/>
            </p:cNvCxnSpPr>
            <p:nvPr/>
          </p:nvCxnSpPr>
          <p:spPr>
            <a:xfrm>
              <a:off x="6323132" y="2518504"/>
              <a:ext cx="817845" cy="507595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D44492B3-BF82-4C84-B826-DDD559658AA4}"/>
                </a:ext>
              </a:extLst>
            </p:cNvPr>
            <p:cNvCxnSpPr>
              <a:cxnSpLocks/>
              <a:stCxn id="107" idx="2"/>
              <a:endCxn id="111" idx="0"/>
            </p:cNvCxnSpPr>
            <p:nvPr/>
          </p:nvCxnSpPr>
          <p:spPr>
            <a:xfrm flipH="1">
              <a:off x="6337218" y="2518504"/>
              <a:ext cx="951761" cy="503942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06AAFD78-CC5E-4F61-BBC0-68A0FD4F0A0F}"/>
                </a:ext>
              </a:extLst>
            </p:cNvPr>
            <p:cNvCxnSpPr>
              <a:cxnSpLocks/>
              <a:stCxn id="113" idx="2"/>
              <a:endCxn id="117" idx="0"/>
            </p:cNvCxnSpPr>
            <p:nvPr/>
          </p:nvCxnSpPr>
          <p:spPr>
            <a:xfrm flipH="1">
              <a:off x="7288979" y="3335275"/>
              <a:ext cx="122698" cy="403161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292F6911-4400-4477-B370-A9F86AEC05DE}"/>
                </a:ext>
              </a:extLst>
            </p:cNvPr>
            <p:cNvCxnSpPr>
              <a:cxnSpLocks/>
              <a:stCxn id="112" idx="2"/>
              <a:endCxn id="116" idx="0"/>
            </p:cNvCxnSpPr>
            <p:nvPr/>
          </p:nvCxnSpPr>
          <p:spPr>
            <a:xfrm flipH="1">
              <a:off x="6514957" y="3333876"/>
              <a:ext cx="626020" cy="40456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82136C11-44DD-44F4-9993-D0F15B1AFE3F}"/>
                </a:ext>
              </a:extLst>
            </p:cNvPr>
            <p:cNvCxnSpPr>
              <a:cxnSpLocks/>
              <a:stCxn id="111" idx="2"/>
              <a:endCxn id="116" idx="0"/>
            </p:cNvCxnSpPr>
            <p:nvPr/>
          </p:nvCxnSpPr>
          <p:spPr>
            <a:xfrm>
              <a:off x="6337218" y="3330223"/>
              <a:ext cx="177739" cy="408213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971C2BBC-401F-48DE-89D8-69C11A77C830}"/>
                </a:ext>
              </a:extLst>
            </p:cNvPr>
            <p:cNvCxnSpPr>
              <a:cxnSpLocks/>
              <a:stCxn id="110" idx="2"/>
              <a:endCxn id="115" idx="0"/>
            </p:cNvCxnSpPr>
            <p:nvPr/>
          </p:nvCxnSpPr>
          <p:spPr>
            <a:xfrm>
              <a:off x="5624930" y="3333875"/>
              <a:ext cx="148490" cy="408296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95FEDA23-255E-441F-88C6-5B9AA5022A5B}"/>
                </a:ext>
              </a:extLst>
            </p:cNvPr>
            <p:cNvCxnSpPr>
              <a:cxnSpLocks/>
              <a:stCxn id="109" idx="2"/>
              <a:endCxn id="115" idx="0"/>
            </p:cNvCxnSpPr>
            <p:nvPr/>
          </p:nvCxnSpPr>
          <p:spPr>
            <a:xfrm>
              <a:off x="5356437" y="3333875"/>
              <a:ext cx="416983" cy="408296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1B04C0EA-AF55-460B-9E42-09F280888F10}"/>
                </a:ext>
              </a:extLst>
            </p:cNvPr>
            <p:cNvCxnSpPr>
              <a:cxnSpLocks/>
              <a:stCxn id="108" idx="2"/>
              <a:endCxn id="114" idx="0"/>
            </p:cNvCxnSpPr>
            <p:nvPr/>
          </p:nvCxnSpPr>
          <p:spPr>
            <a:xfrm>
              <a:off x="5109802" y="3330224"/>
              <a:ext cx="175634" cy="411947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8F607F94-4B59-466B-855F-3C44945216BB}"/>
                </a:ext>
              </a:extLst>
            </p:cNvPr>
            <p:cNvCxnSpPr>
              <a:cxnSpLocks/>
              <a:stCxn id="111" idx="2"/>
              <a:endCxn id="115" idx="0"/>
            </p:cNvCxnSpPr>
            <p:nvPr/>
          </p:nvCxnSpPr>
          <p:spPr>
            <a:xfrm flipH="1">
              <a:off x="5773420" y="3330223"/>
              <a:ext cx="563798" cy="411948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9" name="Text Box 64">
            <a:extLst>
              <a:ext uri="{FF2B5EF4-FFF2-40B4-BE49-F238E27FC236}">
                <a16:creationId xmlns:a16="http://schemas.microsoft.com/office/drawing/2014/main" id="{4B6B334E-7D0B-4BA5-B00D-DD91F3834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444" y="4274348"/>
            <a:ext cx="3736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1800" b="1" dirty="0">
                <a:latin typeface="+mn-lt"/>
                <a:ea typeface="宋体" pitchFamily="2" charset="-122"/>
              </a:rPr>
              <a:t>Revenue optimized</a:t>
            </a:r>
            <a:r>
              <a:rPr lang="en-US" altLang="zh-CN" sz="1800" dirty="0">
                <a:latin typeface="+mn-lt"/>
                <a:ea typeface="宋体" pitchFamily="2" charset="-122"/>
              </a:rPr>
              <a:t> for both DSOs and ADSSs</a:t>
            </a:r>
            <a:endParaRPr lang="en-US" altLang="zh-CN" sz="2000" dirty="0">
              <a:latin typeface="+mn-lt"/>
              <a:ea typeface="宋体" pitchFamily="2" charset="-122"/>
            </a:endParaRPr>
          </a:p>
        </p:txBody>
      </p:sp>
      <p:sp>
        <p:nvSpPr>
          <p:cNvPr id="190" name="Text Box 64">
            <a:extLst>
              <a:ext uri="{FF2B5EF4-FFF2-40B4-BE49-F238E27FC236}">
                <a16:creationId xmlns:a16="http://schemas.microsoft.com/office/drawing/2014/main" id="{6891F7F5-F7AF-4C84-BAE3-1013325D2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444" y="4308417"/>
            <a:ext cx="3736350" cy="6924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1800" b="1" dirty="0">
                <a:solidFill>
                  <a:srgbClr val="FF0000"/>
                </a:solidFill>
                <a:latin typeface="+mn-lt"/>
                <a:ea typeface="宋体" pitchFamily="2" charset="-122"/>
              </a:rPr>
              <a:t>Lower FN resource cost achieved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zh-CN" sz="1400" b="1" dirty="0">
              <a:solidFill>
                <a:srgbClr val="FF0000"/>
              </a:solidFill>
              <a:latin typeface="+mn-lt"/>
              <a:ea typeface="宋体" pitchFamily="2" charset="-122"/>
            </a:endParaRPr>
          </a:p>
        </p:txBody>
      </p:sp>
      <p:sp>
        <p:nvSpPr>
          <p:cNvPr id="193" name="Text Box 64">
            <a:extLst>
              <a:ext uri="{FF2B5EF4-FFF2-40B4-BE49-F238E27FC236}">
                <a16:creationId xmlns:a16="http://schemas.microsoft.com/office/drawing/2014/main" id="{A0C0A3E1-F748-48A2-9457-1A262F1BD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119" y="1141629"/>
            <a:ext cx="898371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1400" b="1" dirty="0">
                <a:solidFill>
                  <a:schemeClr val="tx2"/>
                </a:solidFill>
                <a:latin typeface="+mn-lt"/>
                <a:ea typeface="宋体" pitchFamily="2" charset="-122"/>
              </a:rPr>
              <a:t>Existing</a:t>
            </a:r>
            <a:endParaRPr lang="en-US" altLang="zh-CN" sz="2000" b="1" dirty="0">
              <a:solidFill>
                <a:schemeClr val="tx2"/>
              </a:solidFill>
              <a:latin typeface="+mn-lt"/>
              <a:ea typeface="宋体" pitchFamily="2" charset="-122"/>
            </a:endParaRPr>
          </a:p>
        </p:txBody>
      </p:sp>
      <p:sp>
        <p:nvSpPr>
          <p:cNvPr id="194" name="Text Box 64">
            <a:extLst>
              <a:ext uri="{FF2B5EF4-FFF2-40B4-BE49-F238E27FC236}">
                <a16:creationId xmlns:a16="http://schemas.microsoft.com/office/drawing/2014/main" id="{12D69881-A7F1-4A11-BF9A-9C1D480F2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1510" y="1137151"/>
            <a:ext cx="898371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1400" b="1" dirty="0">
                <a:solidFill>
                  <a:schemeClr val="tx2"/>
                </a:solidFill>
                <a:latin typeface="+mn-lt"/>
                <a:ea typeface="宋体" pitchFamily="2" charset="-122"/>
              </a:rPr>
              <a:t>Proposed</a:t>
            </a:r>
            <a:endParaRPr lang="en-US" altLang="zh-CN" sz="2000" b="1" dirty="0">
              <a:solidFill>
                <a:schemeClr val="tx2"/>
              </a:solidFill>
              <a:latin typeface="+mn-lt"/>
              <a:ea typeface="宋体" pitchFamily="2" charset="-122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5A104B8-6781-475F-A34E-945135465853}"/>
              </a:ext>
            </a:extLst>
          </p:cNvPr>
          <p:cNvCxnSpPr>
            <a:stCxn id="2050" idx="2"/>
            <a:endCxn id="2052" idx="0"/>
          </p:cNvCxnSpPr>
          <p:nvPr/>
        </p:nvCxnSpPr>
        <p:spPr>
          <a:xfrm flipH="1">
            <a:off x="1617928" y="2527686"/>
            <a:ext cx="247483" cy="50394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CA6D284-5A88-4E68-A285-6A17EA5C9C54}"/>
              </a:ext>
            </a:extLst>
          </p:cNvPr>
          <p:cNvCxnSpPr>
            <a:cxnSpLocks/>
            <a:stCxn id="2050" idx="2"/>
            <a:endCxn id="86" idx="0"/>
          </p:cNvCxnSpPr>
          <p:nvPr/>
        </p:nvCxnSpPr>
        <p:spPr>
          <a:xfrm>
            <a:off x="1865411" y="2527686"/>
            <a:ext cx="30224" cy="499811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4C49D67-8D55-4702-B7F5-7CFB1E4F90DF}"/>
              </a:ext>
            </a:extLst>
          </p:cNvPr>
          <p:cNvCxnSpPr>
            <a:cxnSpLocks/>
            <a:stCxn id="2050" idx="2"/>
            <a:endCxn id="84" idx="0"/>
          </p:cNvCxnSpPr>
          <p:nvPr/>
        </p:nvCxnSpPr>
        <p:spPr>
          <a:xfrm>
            <a:off x="1865411" y="2527686"/>
            <a:ext cx="309021" cy="503942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6B27FB1-39E4-45CE-A2F6-D49E353DE371}"/>
              </a:ext>
            </a:extLst>
          </p:cNvPr>
          <p:cNvCxnSpPr>
            <a:cxnSpLocks/>
            <a:stCxn id="56" idx="2"/>
            <a:endCxn id="87" idx="0"/>
          </p:cNvCxnSpPr>
          <p:nvPr/>
        </p:nvCxnSpPr>
        <p:spPr>
          <a:xfrm>
            <a:off x="2831258" y="2527686"/>
            <a:ext cx="14086" cy="503942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5598A63-F582-4881-B6C3-9EF52CE2BC9C}"/>
              </a:ext>
            </a:extLst>
          </p:cNvPr>
          <p:cNvCxnSpPr>
            <a:cxnSpLocks/>
            <a:endCxn id="89" idx="0"/>
          </p:cNvCxnSpPr>
          <p:nvPr/>
        </p:nvCxnSpPr>
        <p:spPr>
          <a:xfrm flipH="1">
            <a:off x="3649103" y="2531940"/>
            <a:ext cx="144520" cy="503341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A5F6419-F6C0-4AE2-A519-ECF8AFF45232}"/>
              </a:ext>
            </a:extLst>
          </p:cNvPr>
          <p:cNvCxnSpPr>
            <a:cxnSpLocks/>
            <a:stCxn id="63" idx="2"/>
            <a:endCxn id="90" idx="0"/>
          </p:cNvCxnSpPr>
          <p:nvPr/>
        </p:nvCxnSpPr>
        <p:spPr>
          <a:xfrm>
            <a:off x="3797105" y="2527686"/>
            <a:ext cx="122698" cy="508994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45A4526-1527-49AE-95E7-8597568E18D6}"/>
              </a:ext>
            </a:extLst>
          </p:cNvPr>
          <p:cNvCxnSpPr>
            <a:cxnSpLocks/>
            <a:stCxn id="2056" idx="0"/>
            <a:endCxn id="2052" idx="2"/>
          </p:cNvCxnSpPr>
          <p:nvPr/>
        </p:nvCxnSpPr>
        <p:spPr>
          <a:xfrm flipH="1" flipV="1">
            <a:off x="1617928" y="3339406"/>
            <a:ext cx="175634" cy="411947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28162FD-0DC4-4F46-B656-CD208FD42258}"/>
              </a:ext>
            </a:extLst>
          </p:cNvPr>
          <p:cNvCxnSpPr>
            <a:cxnSpLocks/>
            <a:stCxn id="92" idx="0"/>
            <a:endCxn id="86" idx="2"/>
          </p:cNvCxnSpPr>
          <p:nvPr/>
        </p:nvCxnSpPr>
        <p:spPr>
          <a:xfrm flipH="1" flipV="1">
            <a:off x="1895635" y="3335274"/>
            <a:ext cx="385911" cy="416079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1FC20A74-A7E7-46D9-B2A7-ED18685B8AE9}"/>
              </a:ext>
            </a:extLst>
          </p:cNvPr>
          <p:cNvCxnSpPr>
            <a:cxnSpLocks/>
            <a:stCxn id="92" idx="0"/>
            <a:endCxn id="87" idx="2"/>
          </p:cNvCxnSpPr>
          <p:nvPr/>
        </p:nvCxnSpPr>
        <p:spPr>
          <a:xfrm flipV="1">
            <a:off x="2281546" y="3339405"/>
            <a:ext cx="563798" cy="411948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D75BD65E-5E52-46D2-B201-A931DF7729C2}"/>
              </a:ext>
            </a:extLst>
          </p:cNvPr>
          <p:cNvCxnSpPr>
            <a:cxnSpLocks/>
            <a:stCxn id="96" idx="0"/>
            <a:endCxn id="90" idx="2"/>
          </p:cNvCxnSpPr>
          <p:nvPr/>
        </p:nvCxnSpPr>
        <p:spPr>
          <a:xfrm flipV="1">
            <a:off x="3797105" y="3344457"/>
            <a:ext cx="122698" cy="403161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D15D5062-F5FC-43BC-A62B-77268235DFEB}"/>
              </a:ext>
            </a:extLst>
          </p:cNvPr>
          <p:cNvCxnSpPr>
            <a:cxnSpLocks/>
            <a:stCxn id="96" idx="0"/>
            <a:endCxn id="89" idx="2"/>
          </p:cNvCxnSpPr>
          <p:nvPr/>
        </p:nvCxnSpPr>
        <p:spPr>
          <a:xfrm flipH="1" flipV="1">
            <a:off x="3649103" y="3343058"/>
            <a:ext cx="148002" cy="404560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13BEAE7E-29F8-41B1-9553-AF35290DDBD9}"/>
              </a:ext>
            </a:extLst>
          </p:cNvPr>
          <p:cNvCxnSpPr>
            <a:cxnSpLocks/>
            <a:stCxn id="94" idx="0"/>
            <a:endCxn id="87" idx="2"/>
          </p:cNvCxnSpPr>
          <p:nvPr/>
        </p:nvCxnSpPr>
        <p:spPr>
          <a:xfrm flipH="1" flipV="1">
            <a:off x="2845344" y="3339405"/>
            <a:ext cx="177739" cy="40821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69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89" grpId="0"/>
      <p:bldP spid="190" grpId="0" animBg="1"/>
      <p:bldP spid="19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Conclusions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BD084DE-5351-4414-A22C-5A16CA95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5DBAE7F-EA24-48EC-AA86-A04CC6B86080}"/>
              </a:ext>
            </a:extLst>
          </p:cNvPr>
          <p:cNvSpPr/>
          <p:nvPr/>
        </p:nvSpPr>
        <p:spPr>
          <a:xfrm>
            <a:off x="3386959" y="1121242"/>
            <a:ext cx="2367962" cy="3559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2F04135-4352-4137-88D2-8248DE2A6B85}"/>
              </a:ext>
            </a:extLst>
          </p:cNvPr>
          <p:cNvSpPr txBox="1">
            <a:spLocks/>
          </p:cNvSpPr>
          <p:nvPr/>
        </p:nvSpPr>
        <p:spPr>
          <a:xfrm>
            <a:off x="3305548" y="1138222"/>
            <a:ext cx="2530784" cy="332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cap="none" dirty="0">
                <a:solidFill>
                  <a:schemeClr val="bg1"/>
                </a:solidFill>
              </a:rPr>
              <a:t>Heterogeneous networks</a:t>
            </a:r>
            <a:endParaRPr lang="en-US" sz="1800" b="1" cap="none" dirty="0">
              <a:solidFill>
                <a:schemeClr val="bg1"/>
              </a:solidFill>
            </a:endParaRPr>
          </a:p>
        </p:txBody>
      </p:sp>
      <p:sp>
        <p:nvSpPr>
          <p:cNvPr id="35" name="Text Box 64">
            <a:extLst>
              <a:ext uri="{FF2B5EF4-FFF2-40B4-BE49-F238E27FC236}">
                <a16:creationId xmlns:a16="http://schemas.microsoft.com/office/drawing/2014/main" id="{6A3C2184-C273-4BBC-BADF-6AE280FF0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1851" y="2703955"/>
            <a:ext cx="1045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1400" b="1" i="1" dirty="0">
                <a:solidFill>
                  <a:srgbClr val="0070C0"/>
                </a:solidFill>
                <a:latin typeface="+mn-lt"/>
                <a:ea typeface="宋体" pitchFamily="2" charset="-122"/>
              </a:rPr>
              <a:t>VLCSP calculation</a:t>
            </a:r>
            <a:endParaRPr lang="en-US" altLang="zh-CN" sz="2000" b="1" i="1" dirty="0">
              <a:solidFill>
                <a:srgbClr val="0070C0"/>
              </a:solidFill>
              <a:latin typeface="+mn-lt"/>
              <a:ea typeface="宋体" pitchFamily="2" charset="-122"/>
            </a:endParaRPr>
          </a:p>
        </p:txBody>
      </p:sp>
      <p:sp>
        <p:nvSpPr>
          <p:cNvPr id="106" name="Arrow: Right 105">
            <a:extLst>
              <a:ext uri="{FF2B5EF4-FFF2-40B4-BE49-F238E27FC236}">
                <a16:creationId xmlns:a16="http://schemas.microsoft.com/office/drawing/2014/main" id="{9755E7B9-C52F-4E80-81B9-4A7583DEC331}"/>
              </a:ext>
            </a:extLst>
          </p:cNvPr>
          <p:cNvSpPr/>
          <p:nvPr/>
        </p:nvSpPr>
        <p:spPr>
          <a:xfrm>
            <a:off x="4445915" y="2950345"/>
            <a:ext cx="251058" cy="45197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9" name="Text Box 64">
            <a:extLst>
              <a:ext uri="{FF2B5EF4-FFF2-40B4-BE49-F238E27FC236}">
                <a16:creationId xmlns:a16="http://schemas.microsoft.com/office/drawing/2014/main" id="{4B6B334E-7D0B-4BA5-B00D-DD91F3834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104" y="4394776"/>
            <a:ext cx="3736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1800" b="1" dirty="0">
                <a:latin typeface="+mn-lt"/>
                <a:ea typeface="宋体" pitchFamily="2" charset="-122"/>
              </a:rPr>
              <a:t>Revenue optimization</a:t>
            </a:r>
            <a:r>
              <a:rPr lang="en-US" altLang="zh-CN" sz="1800" dirty="0">
                <a:latin typeface="+mn-lt"/>
                <a:ea typeface="宋体" pitchFamily="2" charset="-122"/>
              </a:rPr>
              <a:t> for D2D users</a:t>
            </a:r>
            <a:endParaRPr lang="en-US" altLang="zh-CN" sz="2000" dirty="0">
              <a:latin typeface="+mn-lt"/>
              <a:ea typeface="宋体" pitchFamily="2" charset="-122"/>
            </a:endParaRPr>
          </a:p>
        </p:txBody>
      </p:sp>
      <p:sp>
        <p:nvSpPr>
          <p:cNvPr id="190" name="Text Box 64">
            <a:extLst>
              <a:ext uri="{FF2B5EF4-FFF2-40B4-BE49-F238E27FC236}">
                <a16:creationId xmlns:a16="http://schemas.microsoft.com/office/drawing/2014/main" id="{6891F7F5-F7AF-4C84-BAE3-1013325D2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543" y="4404210"/>
            <a:ext cx="4163471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1800" b="1" dirty="0">
                <a:solidFill>
                  <a:srgbClr val="FF0000"/>
                </a:solidFill>
                <a:latin typeface="+mn-lt"/>
                <a:ea typeface="宋体" pitchFamily="2" charset="-122"/>
              </a:rPr>
              <a:t>Higher average data rate and lower delay</a:t>
            </a:r>
            <a:endParaRPr lang="en-US" altLang="zh-CN" sz="1400" b="1" dirty="0">
              <a:solidFill>
                <a:srgbClr val="FF0000"/>
              </a:solidFill>
              <a:latin typeface="+mn-lt"/>
              <a:ea typeface="宋体" pitchFamily="2" charset="-122"/>
            </a:endParaRPr>
          </a:p>
        </p:txBody>
      </p:sp>
      <p:pic>
        <p:nvPicPr>
          <p:cNvPr id="68" name="Picture 2" descr="Image result for indoor lifi&quot;">
            <a:extLst>
              <a:ext uri="{FF2B5EF4-FFF2-40B4-BE49-F238E27FC236}">
                <a16:creationId xmlns:a16="http://schemas.microsoft.com/office/drawing/2014/main" id="{80F37110-B492-4B0F-85AF-10932AA96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" t="1419" r="1602" b="1419"/>
          <a:stretch/>
        </p:blipFill>
        <p:spPr bwMode="auto">
          <a:xfrm>
            <a:off x="2702766" y="1681196"/>
            <a:ext cx="3736348" cy="25687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80BDA59-D957-4F85-A095-5D917C8696EE}"/>
              </a:ext>
            </a:extLst>
          </p:cNvPr>
          <p:cNvCxnSpPr>
            <a:cxnSpLocks/>
          </p:cNvCxnSpPr>
          <p:nvPr/>
        </p:nvCxnSpPr>
        <p:spPr>
          <a:xfrm>
            <a:off x="4677830" y="1929035"/>
            <a:ext cx="0" cy="31031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8EF3FA5D-665A-4D9D-A127-700FB861CF4E}"/>
              </a:ext>
            </a:extLst>
          </p:cNvPr>
          <p:cNvCxnSpPr>
            <a:cxnSpLocks/>
          </p:cNvCxnSpPr>
          <p:nvPr/>
        </p:nvCxnSpPr>
        <p:spPr>
          <a:xfrm>
            <a:off x="4838593" y="2968582"/>
            <a:ext cx="822385" cy="71387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2F8C215E-8B80-4E40-B128-DE9914CC06C2}"/>
              </a:ext>
            </a:extLst>
          </p:cNvPr>
          <p:cNvGrpSpPr/>
          <p:nvPr/>
        </p:nvGrpSpPr>
        <p:grpSpPr>
          <a:xfrm>
            <a:off x="6616523" y="2252059"/>
            <a:ext cx="1105626" cy="1427011"/>
            <a:chOff x="6616523" y="2252059"/>
            <a:chExt cx="1105626" cy="142701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2FFEC53-77CD-4B24-96F7-FEDA48ACD0A8}"/>
                </a:ext>
              </a:extLst>
            </p:cNvPr>
            <p:cNvGrpSpPr/>
            <p:nvPr/>
          </p:nvGrpSpPr>
          <p:grpSpPr>
            <a:xfrm>
              <a:off x="6616523" y="2252059"/>
              <a:ext cx="1105626" cy="1427011"/>
              <a:chOff x="127222" y="1961772"/>
              <a:chExt cx="1105626" cy="1427011"/>
            </a:xfrm>
          </p:grpSpPr>
          <p:sp>
            <p:nvSpPr>
              <p:cNvPr id="13" name="Text Box 64">
                <a:extLst>
                  <a:ext uri="{FF2B5EF4-FFF2-40B4-BE49-F238E27FC236}">
                    <a16:creationId xmlns:a16="http://schemas.microsoft.com/office/drawing/2014/main" id="{736C4E28-2196-4584-9E9E-DD63E0DF17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546" y="1961772"/>
                <a:ext cx="96297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altLang="zh-CN" sz="1400" b="1" i="1" dirty="0">
                    <a:solidFill>
                      <a:srgbClr val="0070C0"/>
                    </a:solidFill>
                    <a:latin typeface="+mn-lt"/>
                    <a:ea typeface="宋体" pitchFamily="2" charset="-122"/>
                  </a:rPr>
                  <a:t>RL</a:t>
                </a:r>
                <a:endParaRPr lang="en-US" altLang="zh-CN" sz="2000" b="1" i="1" dirty="0">
                  <a:solidFill>
                    <a:srgbClr val="0070C0"/>
                  </a:solidFill>
                  <a:latin typeface="+mn-lt"/>
                  <a:ea typeface="宋体" pitchFamily="2" charset="-122"/>
                </a:endParaRPr>
              </a:p>
            </p:txBody>
          </p:sp>
          <p:sp>
            <p:nvSpPr>
              <p:cNvPr id="16" name="Text Box 64">
                <a:extLst>
                  <a:ext uri="{FF2B5EF4-FFF2-40B4-BE49-F238E27FC236}">
                    <a16:creationId xmlns:a16="http://schemas.microsoft.com/office/drawing/2014/main" id="{A5A8CA22-7084-455E-88E8-CE7B61C7AE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222" y="2865563"/>
                <a:ext cx="110562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altLang="zh-CN" sz="1400" b="1" i="1" dirty="0">
                    <a:solidFill>
                      <a:srgbClr val="0070C0"/>
                    </a:solidFill>
                    <a:latin typeface="+mn-lt"/>
                    <a:ea typeface="宋体" pitchFamily="2" charset="-122"/>
                  </a:rPr>
                  <a:t>ADMM for EPEC</a:t>
                </a:r>
                <a:endParaRPr lang="en-US" altLang="zh-CN" sz="2000" b="1" i="1" dirty="0">
                  <a:solidFill>
                    <a:srgbClr val="0070C0"/>
                  </a:solidFill>
                  <a:latin typeface="+mn-lt"/>
                  <a:ea typeface="宋体" pitchFamily="2" charset="-122"/>
                </a:endParaRPr>
              </a:p>
            </p:txBody>
          </p:sp>
        </p:grp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AB437B8B-8B13-406D-94C6-84FF9D001B04}"/>
                </a:ext>
              </a:extLst>
            </p:cNvPr>
            <p:cNvCxnSpPr>
              <a:cxnSpLocks/>
              <a:stCxn id="16" idx="0"/>
              <a:endCxn id="13" idx="2"/>
            </p:cNvCxnSpPr>
            <p:nvPr/>
          </p:nvCxnSpPr>
          <p:spPr>
            <a:xfrm flipV="1">
              <a:off x="7169336" y="2559836"/>
              <a:ext cx="1" cy="596014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A1EF331-3766-44E5-9F40-45E21870135B}"/>
              </a:ext>
            </a:extLst>
          </p:cNvPr>
          <p:cNvCxnSpPr>
            <a:cxnSpLocks/>
          </p:cNvCxnSpPr>
          <p:nvPr/>
        </p:nvCxnSpPr>
        <p:spPr>
          <a:xfrm>
            <a:off x="4802588" y="2941983"/>
            <a:ext cx="860314" cy="73708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 Box 64">
            <a:extLst>
              <a:ext uri="{FF2B5EF4-FFF2-40B4-BE49-F238E27FC236}">
                <a16:creationId xmlns:a16="http://schemas.microsoft.com/office/drawing/2014/main" id="{30C02A85-B07C-45AC-A57E-7DCF31EE3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759" y="1141629"/>
            <a:ext cx="898371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1400" b="1" dirty="0">
                <a:solidFill>
                  <a:schemeClr val="tx2"/>
                </a:solidFill>
                <a:latin typeface="+mn-lt"/>
                <a:ea typeface="宋体" pitchFamily="2" charset="-122"/>
              </a:rPr>
              <a:t>Existing</a:t>
            </a:r>
            <a:endParaRPr lang="en-US" altLang="zh-CN" sz="2000" b="1" dirty="0">
              <a:solidFill>
                <a:schemeClr val="tx2"/>
              </a:solidFill>
              <a:latin typeface="+mn-lt"/>
              <a:ea typeface="宋体" pitchFamily="2" charset="-122"/>
            </a:endParaRPr>
          </a:p>
        </p:txBody>
      </p:sp>
      <p:sp>
        <p:nvSpPr>
          <p:cNvPr id="125" name="Text Box 64">
            <a:extLst>
              <a:ext uri="{FF2B5EF4-FFF2-40B4-BE49-F238E27FC236}">
                <a16:creationId xmlns:a16="http://schemas.microsoft.com/office/drawing/2014/main" id="{29A6183A-6DCB-4668-84FA-7C88E3898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9870" y="1137151"/>
            <a:ext cx="898371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1400" b="1" dirty="0">
                <a:solidFill>
                  <a:schemeClr val="tx2"/>
                </a:solidFill>
                <a:latin typeface="+mn-lt"/>
                <a:ea typeface="宋体" pitchFamily="2" charset="-122"/>
              </a:rPr>
              <a:t>Proposed</a:t>
            </a:r>
            <a:endParaRPr lang="en-US" altLang="zh-CN" sz="2000" b="1" dirty="0">
              <a:solidFill>
                <a:schemeClr val="tx2"/>
              </a:solidFill>
              <a:latin typeface="+mn-lt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608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  <p:bldP spid="190" grpId="0" animBg="1"/>
      <p:bldP spid="12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Conclusions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BD084DE-5351-4414-A22C-5A16CA95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5DBAE7F-EA24-48EC-AA86-A04CC6B86080}"/>
              </a:ext>
            </a:extLst>
          </p:cNvPr>
          <p:cNvSpPr/>
          <p:nvPr/>
        </p:nvSpPr>
        <p:spPr>
          <a:xfrm>
            <a:off x="3405458" y="1122906"/>
            <a:ext cx="2331973" cy="3559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2F04135-4352-4137-88D2-8248DE2A6B85}"/>
              </a:ext>
            </a:extLst>
          </p:cNvPr>
          <p:cNvSpPr txBox="1">
            <a:spLocks/>
          </p:cNvSpPr>
          <p:nvPr/>
        </p:nvSpPr>
        <p:spPr>
          <a:xfrm>
            <a:off x="3405458" y="1137583"/>
            <a:ext cx="2331973" cy="332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cap="none" dirty="0">
                <a:solidFill>
                  <a:schemeClr val="bg1"/>
                </a:solidFill>
              </a:rPr>
              <a:t>Spectrum sharing</a:t>
            </a:r>
            <a:endParaRPr lang="en-US" sz="1800" b="1" cap="none" dirty="0">
              <a:solidFill>
                <a:schemeClr val="bg1"/>
              </a:solidFill>
            </a:endParaRPr>
          </a:p>
        </p:txBody>
      </p:sp>
      <p:pic>
        <p:nvPicPr>
          <p:cNvPr id="4100" name="Picture 4" descr="Image result for pue attacks cognitive radio network&quot;">
            <a:extLst>
              <a:ext uri="{FF2B5EF4-FFF2-40B4-BE49-F238E27FC236}">
                <a16:creationId xmlns:a16="http://schemas.microsoft.com/office/drawing/2014/main" id="{0765EC73-AB70-4938-AC27-DCDAFE9AB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1731753"/>
            <a:ext cx="3638549" cy="25717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 Box 64">
            <a:extLst>
              <a:ext uri="{FF2B5EF4-FFF2-40B4-BE49-F238E27FC236}">
                <a16:creationId xmlns:a16="http://schemas.microsoft.com/office/drawing/2014/main" id="{BD9DD79E-39AA-4514-B5C2-2B3435CAA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2172" y="3391360"/>
            <a:ext cx="366343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zh-CN" sz="1400" b="1" dirty="0">
              <a:solidFill>
                <a:srgbClr val="FF0000"/>
              </a:solidFill>
              <a:latin typeface="+mn-lt"/>
              <a:ea typeface="宋体" pitchFamily="2" charset="-122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altLang="zh-CN" sz="1400" b="1" dirty="0">
              <a:solidFill>
                <a:srgbClr val="FF0000"/>
              </a:solidFill>
              <a:latin typeface="+mn-lt"/>
              <a:ea typeface="宋体" pitchFamily="2" charset="-122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altLang="zh-CN" sz="1400" b="1" dirty="0">
              <a:solidFill>
                <a:srgbClr val="FF0000"/>
              </a:solidFill>
              <a:latin typeface="+mn-lt"/>
              <a:ea typeface="宋体" pitchFamily="2" charset="-122"/>
            </a:endParaRPr>
          </a:p>
        </p:txBody>
      </p:sp>
      <p:sp>
        <p:nvSpPr>
          <p:cNvPr id="72" name="Text Box 64">
            <a:extLst>
              <a:ext uri="{FF2B5EF4-FFF2-40B4-BE49-F238E27FC236}">
                <a16:creationId xmlns:a16="http://schemas.microsoft.com/office/drawing/2014/main" id="{8DEAECE4-9D09-40E2-A149-0113C8F5D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537" y="2310140"/>
            <a:ext cx="1713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1400" b="1" i="1" dirty="0">
                <a:solidFill>
                  <a:srgbClr val="0070C0"/>
                </a:solidFill>
                <a:latin typeface="+mn-lt"/>
                <a:ea typeface="宋体" pitchFamily="2" charset="-122"/>
              </a:rPr>
              <a:t>Cyclostationarity based methods</a:t>
            </a:r>
            <a:endParaRPr lang="en-US" altLang="zh-CN" sz="2000" b="1" i="1" dirty="0">
              <a:solidFill>
                <a:srgbClr val="0070C0"/>
              </a:solidFill>
              <a:latin typeface="+mn-lt"/>
              <a:ea typeface="宋体" pitchFamily="2" charset="-122"/>
            </a:endParaRPr>
          </a:p>
        </p:txBody>
      </p:sp>
      <p:sp>
        <p:nvSpPr>
          <p:cNvPr id="73" name="Text Box 64">
            <a:extLst>
              <a:ext uri="{FF2B5EF4-FFF2-40B4-BE49-F238E27FC236}">
                <a16:creationId xmlns:a16="http://schemas.microsoft.com/office/drawing/2014/main" id="{D1106ED1-F49C-4F19-B1F6-0C8C0ECC2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6037" y="2310140"/>
            <a:ext cx="1713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1400" b="1" i="1" dirty="0">
                <a:solidFill>
                  <a:srgbClr val="0070C0"/>
                </a:solidFill>
                <a:latin typeface="+mn-lt"/>
                <a:ea typeface="宋体" pitchFamily="2" charset="-122"/>
              </a:rPr>
              <a:t>Cyclostationarity based GAN classifier</a:t>
            </a:r>
            <a:endParaRPr lang="en-US" altLang="zh-CN" sz="2000" b="1" i="1" dirty="0">
              <a:solidFill>
                <a:srgbClr val="0070C0"/>
              </a:solidFill>
              <a:latin typeface="+mn-lt"/>
              <a:ea typeface="宋体" pitchFamily="2" charset="-122"/>
            </a:endParaRPr>
          </a:p>
        </p:txBody>
      </p:sp>
      <p:sp>
        <p:nvSpPr>
          <p:cNvPr id="189" name="Text Box 64">
            <a:extLst>
              <a:ext uri="{FF2B5EF4-FFF2-40B4-BE49-F238E27FC236}">
                <a16:creationId xmlns:a16="http://schemas.microsoft.com/office/drawing/2014/main" id="{4B6B334E-7D0B-4BA5-B00D-DD91F3834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729" y="3629339"/>
            <a:ext cx="36589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1800" b="1" dirty="0">
                <a:latin typeface="+mn-lt"/>
                <a:ea typeface="宋体" pitchFamily="2" charset="-122"/>
              </a:rPr>
              <a:t>Data augmentation</a:t>
            </a:r>
            <a:r>
              <a:rPr lang="en-US" altLang="zh-CN" sz="1800" dirty="0">
                <a:latin typeface="+mn-lt"/>
                <a:ea typeface="宋体" pitchFamily="2" charset="-122"/>
              </a:rPr>
              <a:t> for limited samples</a:t>
            </a:r>
            <a:endParaRPr lang="en-US" altLang="zh-CN" sz="2000" dirty="0">
              <a:latin typeface="+mn-lt"/>
              <a:ea typeface="宋体" pitchFamily="2" charset="-122"/>
            </a:endParaRPr>
          </a:p>
        </p:txBody>
      </p:sp>
      <p:sp>
        <p:nvSpPr>
          <p:cNvPr id="190" name="Text Box 64">
            <a:extLst>
              <a:ext uri="{FF2B5EF4-FFF2-40B4-BE49-F238E27FC236}">
                <a16:creationId xmlns:a16="http://schemas.microsoft.com/office/drawing/2014/main" id="{6891F7F5-F7AF-4C84-BAE3-1013325D2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5395" y="3605174"/>
            <a:ext cx="358761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1800" b="1" dirty="0">
                <a:solidFill>
                  <a:srgbClr val="FF0000"/>
                </a:solidFill>
                <a:latin typeface="+mn-lt"/>
                <a:ea typeface="宋体" pitchFamily="2" charset="-122"/>
              </a:rPr>
              <a:t>Better attack detection due to signal feature learning by GAN</a:t>
            </a:r>
            <a:endParaRPr lang="en-US" altLang="zh-CN" sz="1400" b="1" dirty="0">
              <a:solidFill>
                <a:srgbClr val="FF0000"/>
              </a:solidFill>
              <a:latin typeface="+mn-lt"/>
              <a:ea typeface="宋体" pitchFamily="2" charset="-122"/>
            </a:endParaRPr>
          </a:p>
        </p:txBody>
      </p:sp>
      <p:sp>
        <p:nvSpPr>
          <p:cNvPr id="74" name="Text Box 64">
            <a:extLst>
              <a:ext uri="{FF2B5EF4-FFF2-40B4-BE49-F238E27FC236}">
                <a16:creationId xmlns:a16="http://schemas.microsoft.com/office/drawing/2014/main" id="{AE53C2A3-201F-4B7E-8F34-55B464C58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007" y="1137150"/>
            <a:ext cx="898371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1400" b="1" dirty="0">
                <a:solidFill>
                  <a:schemeClr val="tx2"/>
                </a:solidFill>
                <a:latin typeface="+mn-lt"/>
                <a:ea typeface="宋体" pitchFamily="2" charset="-122"/>
              </a:rPr>
              <a:t>Existing</a:t>
            </a:r>
            <a:endParaRPr lang="en-US" altLang="zh-CN" sz="2000" b="1" dirty="0">
              <a:solidFill>
                <a:schemeClr val="tx2"/>
              </a:solidFill>
              <a:latin typeface="+mn-lt"/>
              <a:ea typeface="宋体" pitchFamily="2" charset="-122"/>
            </a:endParaRPr>
          </a:p>
        </p:txBody>
      </p:sp>
      <p:sp>
        <p:nvSpPr>
          <p:cNvPr id="75" name="Text Box 64">
            <a:extLst>
              <a:ext uri="{FF2B5EF4-FFF2-40B4-BE49-F238E27FC236}">
                <a16:creationId xmlns:a16="http://schemas.microsoft.com/office/drawing/2014/main" id="{973DB8F5-1F2A-4209-890E-0BA43CE3B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507" y="1137150"/>
            <a:ext cx="898371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1400" b="1" dirty="0">
                <a:solidFill>
                  <a:schemeClr val="tx2"/>
                </a:solidFill>
                <a:latin typeface="+mn-lt"/>
                <a:ea typeface="宋体" pitchFamily="2" charset="-122"/>
              </a:rPr>
              <a:t>Proposed</a:t>
            </a:r>
            <a:endParaRPr lang="en-US" altLang="zh-CN" sz="2000" b="1" dirty="0">
              <a:solidFill>
                <a:schemeClr val="tx2"/>
              </a:solidFill>
              <a:latin typeface="+mn-lt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921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3" grpId="0"/>
      <p:bldP spid="189" grpId="0"/>
      <p:bldP spid="190" grpId="0" animBg="1"/>
      <p:bldP spid="7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4409200-B3CF-4B2E-A4A2-CC75C6714C55}"/>
              </a:ext>
            </a:extLst>
          </p:cNvPr>
          <p:cNvSpPr txBox="1">
            <a:spLocks/>
          </p:cNvSpPr>
          <p:nvPr/>
        </p:nvSpPr>
        <p:spPr>
          <a:xfrm>
            <a:off x="448965" y="1197405"/>
            <a:ext cx="8398775" cy="38437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User mobility</a:t>
            </a:r>
            <a:r>
              <a:rPr lang="en-US" sz="2000" b="0" dirty="0">
                <a:solidFill>
                  <a:schemeClr val="tx1"/>
                </a:solidFill>
              </a:rPr>
              <a:t> in </a:t>
            </a:r>
            <a:r>
              <a:rPr lang="en-US" sz="2000" dirty="0">
                <a:solidFill>
                  <a:schemeClr val="tx1"/>
                </a:solidFill>
              </a:rPr>
              <a:t>wireless network virtualization</a:t>
            </a:r>
            <a:endParaRPr lang="en-US" sz="2000" b="0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0" dirty="0"/>
              <a:t>Need to update preference lists </a:t>
            </a:r>
            <a:r>
              <a:rPr lang="en-US" sz="1800" dirty="0"/>
              <a:t>more frequently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/>
              <a:t>Execute R-TMSC algorithm </a:t>
            </a:r>
            <a:r>
              <a:rPr lang="en-US" sz="1800" dirty="0"/>
              <a:t>repeatedly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Algorithms like </a:t>
            </a:r>
            <a:r>
              <a:rPr lang="en-US" sz="1800" dirty="0">
                <a:solidFill>
                  <a:srgbClr val="FF0000"/>
                </a:solidFill>
              </a:rPr>
              <a:t>Roth-</a:t>
            </a:r>
            <a:r>
              <a:rPr lang="en-US" sz="1800" dirty="0" err="1">
                <a:solidFill>
                  <a:srgbClr val="FF0000"/>
                </a:solidFill>
              </a:rPr>
              <a:t>Vande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Vate</a:t>
            </a:r>
            <a:r>
              <a:rPr lang="en-US" sz="1800" dirty="0">
                <a:solidFill>
                  <a:srgbClr val="FF0000"/>
                </a:solidFill>
              </a:rPr>
              <a:t> (RVV)</a:t>
            </a:r>
          </a:p>
          <a:p>
            <a:pPr lvl="1"/>
            <a:r>
              <a:rPr lang="en-US" sz="1800" b="0" dirty="0">
                <a:solidFill>
                  <a:srgbClr val="FF0000"/>
                </a:solidFill>
              </a:rPr>
              <a:t>     </a:t>
            </a:r>
            <a:r>
              <a:rPr lang="en-US" sz="1800" b="0" dirty="0"/>
              <a:t>(Sequence of matchings, each obtained from previous, satisfying a blocking pair)</a:t>
            </a:r>
          </a:p>
          <a:p>
            <a:pPr lvl="1"/>
            <a:endParaRPr lang="en-US" sz="1400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Future Research Directions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BD084DE-5351-4414-A22C-5A16CA95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3B2A8F-8591-4080-8FEF-2B3DC361B29D}"/>
              </a:ext>
            </a:extLst>
          </p:cNvPr>
          <p:cNvSpPr/>
          <p:nvPr/>
        </p:nvSpPr>
        <p:spPr>
          <a:xfrm>
            <a:off x="2281425" y="2647497"/>
            <a:ext cx="1859398" cy="84048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A2109D2-6306-4ABA-BC3D-EDA812E1E3C8}"/>
              </a:ext>
            </a:extLst>
          </p:cNvPr>
          <p:cNvSpPr txBox="1">
            <a:spLocks/>
          </p:cNvSpPr>
          <p:nvPr/>
        </p:nvSpPr>
        <p:spPr>
          <a:xfrm>
            <a:off x="2281425" y="2647497"/>
            <a:ext cx="1859398" cy="840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cap="none" dirty="0">
                <a:solidFill>
                  <a:schemeClr val="bg1"/>
                </a:solidFill>
              </a:rPr>
              <a:t>Infrastructures in the </a:t>
            </a:r>
            <a:r>
              <a:rPr lang="en-US" sz="1400" b="1" cap="none" dirty="0">
                <a:solidFill>
                  <a:schemeClr val="bg1"/>
                </a:solidFill>
              </a:rPr>
              <a:t>descending order of the offered QoS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80F20F-8B81-4111-B37F-E1558A6B6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219" y="2270610"/>
            <a:ext cx="1345810" cy="3200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146" name="Picture 2" descr="Image result for v2x&quot;">
            <a:extLst>
              <a:ext uri="{FF2B5EF4-FFF2-40B4-BE49-F238E27FC236}">
                <a16:creationId xmlns:a16="http://schemas.microsoft.com/office/drawing/2014/main" id="{BD14D47A-8F0F-46B1-BE8F-BD9E331D7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077" y="1197405"/>
            <a:ext cx="2714340" cy="209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13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4409200-B3CF-4B2E-A4A2-CC75C6714C55}"/>
              </a:ext>
            </a:extLst>
          </p:cNvPr>
          <p:cNvSpPr txBox="1">
            <a:spLocks/>
          </p:cNvSpPr>
          <p:nvPr/>
        </p:nvSpPr>
        <p:spPr>
          <a:xfrm>
            <a:off x="448965" y="1197405"/>
            <a:ext cx="8398775" cy="38437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Diverse requirements </a:t>
            </a:r>
            <a:r>
              <a:rPr lang="en-US" sz="2000" b="0" dirty="0">
                <a:solidFill>
                  <a:schemeClr val="tx1"/>
                </a:solidFill>
              </a:rPr>
              <a:t>of </a:t>
            </a:r>
            <a:r>
              <a:rPr lang="en-US" sz="2000" dirty="0">
                <a:solidFill>
                  <a:schemeClr val="tx1"/>
                </a:solidFill>
              </a:rPr>
              <a:t>IoT fog computing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0" dirty="0"/>
              <a:t>FN p</a:t>
            </a:r>
            <a:r>
              <a:rPr lang="en-US" sz="1800" b="0" dirty="0">
                <a:solidFill>
                  <a:schemeClr val="tx1"/>
                </a:solidFill>
              </a:rPr>
              <a:t>reference lists: </a:t>
            </a:r>
            <a:r>
              <a:rPr lang="en-US" sz="1800" dirty="0">
                <a:solidFill>
                  <a:schemeClr val="tx1"/>
                </a:solidFill>
              </a:rPr>
              <a:t>CRB requirements of VNF instances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Demand patterns</a:t>
            </a:r>
            <a:r>
              <a:rPr lang="en-US" sz="1800" b="0" dirty="0">
                <a:solidFill>
                  <a:schemeClr val="tx1"/>
                </a:solidFill>
              </a:rPr>
              <a:t> of VNF instances can be studied as per use cases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0" dirty="0"/>
              <a:t>Use in further </a:t>
            </a:r>
            <a:r>
              <a:rPr lang="en-US" sz="1800" dirty="0">
                <a:solidFill>
                  <a:srgbClr val="FF0000"/>
                </a:solidFill>
              </a:rPr>
              <a:t>reducing CRB cost</a:t>
            </a:r>
            <a:r>
              <a:rPr lang="en-US" sz="1800" b="0" dirty="0"/>
              <a:t> paid to FNs</a:t>
            </a:r>
            <a:endParaRPr lang="en-US" sz="1800" b="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1"/>
              </a:solidFill>
            </a:endParaRPr>
          </a:p>
          <a:p>
            <a:pPr lvl="1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Future Research Directions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BD084DE-5351-4414-A22C-5A16CA95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8194" name="Picture 2" descr="Image result for internet of things&quot;">
            <a:extLst>
              <a:ext uri="{FF2B5EF4-FFF2-40B4-BE49-F238E27FC236}">
                <a16:creationId xmlns:a16="http://schemas.microsoft.com/office/drawing/2014/main" id="{134D04BE-0AAA-444C-B1B1-42C57040AF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7" r="18882"/>
          <a:stretch/>
        </p:blipFill>
        <p:spPr bwMode="auto">
          <a:xfrm>
            <a:off x="6327840" y="1051072"/>
            <a:ext cx="2748690" cy="245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99C5F3F-C36C-451E-A061-99E68531A131}"/>
              </a:ext>
            </a:extLst>
          </p:cNvPr>
          <p:cNvSpPr/>
          <p:nvPr/>
        </p:nvSpPr>
        <p:spPr>
          <a:xfrm>
            <a:off x="2614947" y="2414223"/>
            <a:ext cx="1665190" cy="61475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2A0D29-BA3E-4380-850E-2D819DBE676E}"/>
              </a:ext>
            </a:extLst>
          </p:cNvPr>
          <p:cNvSpPr txBox="1">
            <a:spLocks/>
          </p:cNvSpPr>
          <p:nvPr/>
        </p:nvSpPr>
        <p:spPr>
          <a:xfrm>
            <a:off x="2614947" y="2414223"/>
            <a:ext cx="1665190" cy="614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cap="none" dirty="0">
                <a:solidFill>
                  <a:schemeClr val="bg1"/>
                </a:solidFill>
              </a:rPr>
              <a:t>(DSO, ADSS)s in the </a:t>
            </a:r>
            <a:r>
              <a:rPr lang="en-US" sz="1400" b="1" cap="none" dirty="0">
                <a:solidFill>
                  <a:schemeClr val="bg1"/>
                </a:solidFill>
              </a:rPr>
              <a:t>descending order of CRB requirement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D67F19-F1CA-40FF-AE81-E733CBF6D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540" y="1960930"/>
            <a:ext cx="1416004" cy="31351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857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Publications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BD084DE-5351-4414-A22C-5A16CA95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BB46FA6-C913-4CAC-AB96-837CDCC47328}"/>
              </a:ext>
            </a:extLst>
          </p:cNvPr>
          <p:cNvSpPr txBox="1">
            <a:spLocks/>
          </p:cNvSpPr>
          <p:nvPr/>
        </p:nvSpPr>
        <p:spPr>
          <a:xfrm>
            <a:off x="402130" y="1044700"/>
            <a:ext cx="8339740" cy="38437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050" i="1" u="sng" dirty="0"/>
          </a:p>
          <a:p>
            <a:pPr algn="l"/>
            <a:r>
              <a:rPr lang="en-US" sz="1050" i="1" u="sng" dirty="0"/>
              <a:t>Book Chapters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050" dirty="0"/>
              <a:t>N. Raveendran</a:t>
            </a:r>
            <a:r>
              <a:rPr lang="en-US" sz="1050" b="0" dirty="0"/>
              <a:t>, K. </a:t>
            </a:r>
            <a:r>
              <a:rPr lang="en-US" sz="1050" b="0" dirty="0" err="1"/>
              <a:t>Bian</a:t>
            </a:r>
            <a:r>
              <a:rPr lang="en-US" sz="1050" b="0" dirty="0"/>
              <a:t>, L. Song, and Z. Han, “A Social Choice Theoretic Approach for Analyzing User Behavior in Online Streaming Mobile Applications,” </a:t>
            </a:r>
            <a:r>
              <a:rPr lang="en-US" sz="1050" b="0" i="1" dirty="0"/>
              <a:t>Game Theory for Networking Applications</a:t>
            </a:r>
            <a:r>
              <a:rPr lang="en-US" sz="1050" b="0" dirty="0"/>
              <a:t>, EAI/Springer, editors: Ju Bin Song, </a:t>
            </a:r>
            <a:r>
              <a:rPr lang="en-US" sz="1050" b="0" dirty="0" err="1"/>
              <a:t>Husheng</a:t>
            </a:r>
            <a:r>
              <a:rPr lang="en-US" sz="1050" b="0" dirty="0"/>
              <a:t> Li, and Marceau </a:t>
            </a:r>
            <a:r>
              <a:rPr lang="en-US" sz="1050" b="0" dirty="0" err="1"/>
              <a:t>Coupechoux</a:t>
            </a:r>
            <a:r>
              <a:rPr lang="en-US" sz="1050" b="0" dirty="0"/>
              <a:t>, 2019.</a:t>
            </a:r>
          </a:p>
          <a:p>
            <a:pPr algn="l"/>
            <a:r>
              <a:rPr lang="en-US" sz="1050" i="1" u="sng" dirty="0"/>
              <a:t>Transactions Publications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050" dirty="0"/>
              <a:t>N. Raveendran</a:t>
            </a:r>
            <a:r>
              <a:rPr lang="en-US" sz="1050" b="0" dirty="0"/>
              <a:t>, S. Ahmadian, G. </a:t>
            </a:r>
            <a:r>
              <a:rPr lang="en-US" sz="1050" b="0" dirty="0" err="1"/>
              <a:t>Xue</a:t>
            </a:r>
            <a:r>
              <a:rPr lang="en-US" sz="1050" b="0" dirty="0"/>
              <a:t>, C. S. Hong, L.-C. Wang, and Z. Han, “Defending Primary User Emulation Attacks in Cognitive Radio Networks by Generative Adversarial Networks,” submitted to </a:t>
            </a:r>
            <a:r>
              <a:rPr lang="en-US" sz="1050" b="0" i="1" dirty="0"/>
              <a:t>IEEE Transactions on Mobile Computing</a:t>
            </a:r>
            <a:r>
              <a:rPr lang="en-US" sz="1050" b="0" dirty="0"/>
              <a:t>.</a:t>
            </a:r>
            <a:endParaRPr lang="en-US" sz="105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050" dirty="0"/>
              <a:t>N. Raveendran</a:t>
            </a:r>
            <a:r>
              <a:rPr lang="en-US" sz="1050" b="0" dirty="0"/>
              <a:t>, H. Zhang, L. Song, L.-C. Wang, C. S. Hong, and Z. Han, “Pricing and Resource Allocation Optimization for IoT Fog Computing and NFV: An EPEC and Matching Based Perspective,” submitted to </a:t>
            </a:r>
            <a:r>
              <a:rPr lang="en-US" sz="1050" b="0" i="1" dirty="0"/>
              <a:t>IEEE Transactions on Mobile Computing</a:t>
            </a:r>
            <a:r>
              <a:rPr lang="en-US" sz="1050" b="0" dirty="0"/>
              <a:t>.</a:t>
            </a:r>
            <a:endParaRPr lang="en-US" sz="105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050" dirty="0"/>
              <a:t>N. Raveendran</a:t>
            </a:r>
            <a:r>
              <a:rPr lang="en-US" sz="1050" b="0" dirty="0"/>
              <a:t>, Y. Gu, C. Jiang, N. H. Tran, M. Pan, L. Song, and Z. Han, “Cyclic Three-Sided Matching Game Inspired Wireless Network Virtualization,” </a:t>
            </a:r>
            <a:r>
              <a:rPr lang="en-US" sz="1050" b="0" i="1" dirty="0"/>
              <a:t>IEEE Transactions on Mobile Computing</a:t>
            </a:r>
            <a:r>
              <a:rPr lang="en-US" sz="1050" b="0" dirty="0"/>
              <a:t>, DOI 10.1109/TMC.2019.2947522.</a:t>
            </a:r>
            <a:endParaRPr lang="en-US" sz="105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050" dirty="0"/>
              <a:t>N. Raveendran</a:t>
            </a:r>
            <a:r>
              <a:rPr lang="en-US" sz="1050" b="0" dirty="0"/>
              <a:t>, H. Zhang, D. </a:t>
            </a:r>
            <a:r>
              <a:rPr lang="en-US" sz="1050" b="0" dirty="0" err="1"/>
              <a:t>Niyato</a:t>
            </a:r>
            <a:r>
              <a:rPr lang="en-US" sz="1050" b="0" dirty="0"/>
              <a:t>, F. Yang, J. Song, and Z. Han, “VLC and D2D Heterogeneous Network Optimization: Equilibrium Problem with Equilibrium Constraints and Learning Approaches,” </a:t>
            </a:r>
            <a:r>
              <a:rPr lang="en-US" sz="1050" b="0" i="1" dirty="0"/>
              <a:t>IEEE Transactions on Wireless Communications</a:t>
            </a:r>
            <a:r>
              <a:rPr lang="en-US" sz="1050" b="0" dirty="0"/>
              <a:t>, vol. 18, no. 2, pp. 1115-1127, February 2019.</a:t>
            </a:r>
          </a:p>
          <a:p>
            <a:pPr algn="l"/>
            <a:r>
              <a:rPr lang="en-US" sz="1050" i="1" u="sng" dirty="0"/>
              <a:t>Conference Publications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050" dirty="0"/>
              <a:t>N. Raveendran</a:t>
            </a:r>
            <a:r>
              <a:rPr lang="en-US" sz="1050" b="0" dirty="0"/>
              <a:t>, Y. </a:t>
            </a:r>
            <a:r>
              <a:rPr lang="en-US" sz="1050" b="0" dirty="0" err="1"/>
              <a:t>Zha</a:t>
            </a:r>
            <a:r>
              <a:rPr lang="en-US" sz="1050" b="0" dirty="0"/>
              <a:t>, Y. Zhang, X. Liu, and Z. Han, “5G Virtual Core Resource Allocation for Cloud Gaming: A Three-Sided Matching and Reinforcement Learning Perspective,” submitted to </a:t>
            </a:r>
            <a:r>
              <a:rPr lang="en-US" sz="1050" b="0" i="1" dirty="0"/>
              <a:t>IEEE Conference on Computer Communications (INFOCOM)</a:t>
            </a:r>
            <a:r>
              <a:rPr lang="en-US" sz="1050" b="0" dirty="0"/>
              <a:t>, Beijing, China, April 2020.</a:t>
            </a:r>
            <a:endParaRPr lang="en-US" sz="105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050" dirty="0"/>
              <a:t>N. Raveendran</a:t>
            </a:r>
            <a:r>
              <a:rPr lang="en-US" sz="1050" b="0" dirty="0"/>
              <a:t>, Y. </a:t>
            </a:r>
            <a:r>
              <a:rPr lang="en-US" sz="1050" b="0" dirty="0" err="1"/>
              <a:t>Zha</a:t>
            </a:r>
            <a:r>
              <a:rPr lang="en-US" sz="1050" b="0" dirty="0"/>
              <a:t>, Y. Zhang, X. Liu, and Z. Han, “Virtual Core Network Resource Allocation in 5G Systems using Three-Sided Matching,” </a:t>
            </a:r>
            <a:r>
              <a:rPr lang="en-US" sz="1050" b="0" i="1" dirty="0"/>
              <a:t>IEEE International Conference on Communications (ICC)</a:t>
            </a:r>
            <a:r>
              <a:rPr lang="en-US" sz="1050" b="0" dirty="0"/>
              <a:t>, Shanghai, China, May 2019.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050" dirty="0"/>
              <a:t>N. Raveendran</a:t>
            </a:r>
            <a:r>
              <a:rPr lang="en-US" sz="1050" b="0" dirty="0"/>
              <a:t>, K. </a:t>
            </a:r>
            <a:r>
              <a:rPr lang="en-US" sz="1050" b="0" dirty="0" err="1"/>
              <a:t>Bian</a:t>
            </a:r>
            <a:r>
              <a:rPr lang="en-US" sz="1050" b="0" dirty="0"/>
              <a:t>, L. Song, and Z. Han, “A Social Choice Theoretic Approach for Analyzing User Behavior in Online Streaming Mobile Applications,” invited, </a:t>
            </a:r>
            <a:r>
              <a:rPr lang="en-US" sz="1050" b="0" i="1" dirty="0"/>
              <a:t>8th EAI International Conference on Game Theory for Networks (</a:t>
            </a:r>
            <a:r>
              <a:rPr lang="en-US" sz="1050" b="0" i="1" dirty="0" err="1"/>
              <a:t>GameNets</a:t>
            </a:r>
            <a:r>
              <a:rPr lang="en-US" sz="1050" b="0" i="1" dirty="0"/>
              <a:t>)</a:t>
            </a:r>
            <a:r>
              <a:rPr lang="en-US" sz="1050" b="0" dirty="0"/>
              <a:t>, Seoul, South Korea, May 2018.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050" dirty="0"/>
              <a:t>N. Raveendran</a:t>
            </a:r>
            <a:r>
              <a:rPr lang="en-US" sz="1050" b="0" dirty="0"/>
              <a:t>, H. Zhang, Z. Zheng, L. Song, and Z. Han, “Large-Scale Fog Computing Optimization using Equilibrium Problem with Equilibrium Constraints,” </a:t>
            </a:r>
            <a:r>
              <a:rPr lang="en-US" sz="1050" b="0" i="1" dirty="0"/>
              <a:t>IEEE Global Communications Conference (</a:t>
            </a:r>
            <a:r>
              <a:rPr lang="en-US" sz="1050" b="0" i="1" dirty="0" err="1"/>
              <a:t>Globecom</a:t>
            </a:r>
            <a:r>
              <a:rPr lang="en-US" sz="1050" b="0" i="1" dirty="0"/>
              <a:t>)</a:t>
            </a:r>
            <a:r>
              <a:rPr lang="en-US" sz="1050" b="0" dirty="0"/>
              <a:t>, Singapore, December 2017.</a:t>
            </a:r>
          </a:p>
        </p:txBody>
      </p:sp>
    </p:spTree>
    <p:extLst>
      <p:ext uri="{BB962C8B-B14F-4D97-AF65-F5344CB8AC3E}">
        <p14:creationId xmlns:p14="http://schemas.microsoft.com/office/powerpoint/2010/main" val="42743698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6608D5C-A01C-4E88-BDE8-39C8A7B87DAF}"/>
              </a:ext>
            </a:extLst>
          </p:cNvPr>
          <p:cNvSpPr txBox="1">
            <a:spLocks/>
          </p:cNvSpPr>
          <p:nvPr/>
        </p:nvSpPr>
        <p:spPr>
          <a:xfrm>
            <a:off x="-9149" y="433880"/>
            <a:ext cx="7635250" cy="1374345"/>
          </a:xfrm>
          <a:prstGeom prst="rect">
            <a:avLst/>
          </a:prstGeom>
          <a:solidFill>
            <a:schemeClr val="bg1">
              <a:alpha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0070C0"/>
                </a:solidFill>
              </a:rPr>
              <a:t>Thank you!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2266340"/>
            <a:ext cx="8246070" cy="1679756"/>
          </a:xfrm>
        </p:spPr>
        <p:txBody>
          <a:bodyPr>
            <a:normAutofit/>
          </a:bodyPr>
          <a:lstStyle/>
          <a:p>
            <a:br>
              <a:rPr lang="en-US" sz="2000" dirty="0"/>
            </a:br>
            <a:r>
              <a:rPr lang="en-US" sz="1600" dirty="0"/>
              <a:t>Neetu Raveendran</a:t>
            </a:r>
            <a:br>
              <a:rPr lang="en-US" sz="1600" dirty="0"/>
            </a:br>
            <a:r>
              <a:rPr lang="en-US" sz="1600" dirty="0"/>
              <a:t>nraveendran@uh.edu</a:t>
            </a:r>
            <a:endParaRPr lang="en-US" sz="200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AF614AD-2D1F-4511-A0B3-367F2401E6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-7030" r="12500"/>
          <a:stretch/>
        </p:blipFill>
        <p:spPr>
          <a:xfrm>
            <a:off x="8084215" y="3793391"/>
            <a:ext cx="1059785" cy="1350110"/>
          </a:xfrm>
          <a:prstGeom prst="rect">
            <a:avLst/>
          </a:prstGeom>
        </p:spPr>
      </p:pic>
      <p:pic>
        <p:nvPicPr>
          <p:cNvPr id="5" name="Picture 2" descr="Image result for uh logo&quot;">
            <a:extLst>
              <a:ext uri="{FF2B5EF4-FFF2-40B4-BE49-F238E27FC236}">
                <a16:creationId xmlns:a16="http://schemas.microsoft.com/office/drawing/2014/main" id="{5482D027-0561-4D9B-BC99-AD1B6DE6D1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2" t="19474" r="23325" b="20800"/>
          <a:stretch/>
        </p:blipFill>
        <p:spPr bwMode="auto">
          <a:xfrm>
            <a:off x="7997228" y="0"/>
            <a:ext cx="1146772" cy="116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74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CB82F4D-F602-4DB6-8BC5-F095AF235295}"/>
              </a:ext>
            </a:extLst>
          </p:cNvPr>
          <p:cNvSpPr txBox="1">
            <a:spLocks/>
          </p:cNvSpPr>
          <p:nvPr/>
        </p:nvSpPr>
        <p:spPr>
          <a:xfrm>
            <a:off x="-161855" y="1171329"/>
            <a:ext cx="8704185" cy="39964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Diversity</a:t>
            </a:r>
            <a:r>
              <a:rPr lang="en-US" b="0" dirty="0"/>
              <a:t> in use cases and devices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Distributed</a:t>
            </a:r>
            <a:r>
              <a:rPr lang="en-US" b="0" dirty="0"/>
              <a:t> algorithms more desirable</a:t>
            </a:r>
            <a:endParaRPr lang="en-US" sz="1600" b="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0" dirty="0"/>
              <a:t>Different sets of </a:t>
            </a:r>
            <a:r>
              <a:rPr lang="en-US" dirty="0"/>
              <a:t>autonomous</a:t>
            </a:r>
            <a:r>
              <a:rPr lang="en-US" b="0" dirty="0"/>
              <a:t> entities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0" dirty="0"/>
              <a:t>Model their </a:t>
            </a:r>
            <a:r>
              <a:rPr lang="en-US" dirty="0"/>
              <a:t>interrelationships</a:t>
            </a:r>
            <a:r>
              <a:rPr lang="en-US" b="0" dirty="0"/>
              <a:t>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Strategic</a:t>
            </a:r>
            <a:r>
              <a:rPr lang="en-US" b="0" dirty="0"/>
              <a:t> decision making</a:t>
            </a:r>
            <a:endParaRPr lang="en-US" sz="14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Powerful</a:t>
            </a:r>
            <a:r>
              <a:rPr lang="en-US" b="0" dirty="0"/>
              <a:t> mathematical models needed</a:t>
            </a: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b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372CF-C542-4123-9BF6-B4A60C7F4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B305407-C778-4A55-8D3D-6285EC9B7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Motivations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DDA1EC9-3C7C-49ED-A25E-A485965536FC}"/>
              </a:ext>
            </a:extLst>
          </p:cNvPr>
          <p:cNvSpPr/>
          <p:nvPr/>
        </p:nvSpPr>
        <p:spPr>
          <a:xfrm rot="5400000">
            <a:off x="2139292" y="3106218"/>
            <a:ext cx="305410" cy="45811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game theory icon&quot;">
            <a:extLst>
              <a:ext uri="{FF2B5EF4-FFF2-40B4-BE49-F238E27FC236}">
                <a16:creationId xmlns:a16="http://schemas.microsoft.com/office/drawing/2014/main" id="{A795C671-5E91-4965-9862-27F4FB8B78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4" b="9919"/>
          <a:stretch/>
        </p:blipFill>
        <p:spPr bwMode="auto">
          <a:xfrm>
            <a:off x="634425" y="3640685"/>
            <a:ext cx="1473266" cy="1362659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achine learning&quot;">
            <a:extLst>
              <a:ext uri="{FF2B5EF4-FFF2-40B4-BE49-F238E27FC236}">
                <a16:creationId xmlns:a16="http://schemas.microsoft.com/office/drawing/2014/main" id="{468CC98C-BC4E-476E-8D0D-E7F740463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30" y="3640685"/>
            <a:ext cx="1662691" cy="136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augmented reality&quot;">
            <a:extLst>
              <a:ext uri="{FF2B5EF4-FFF2-40B4-BE49-F238E27FC236}">
                <a16:creationId xmlns:a16="http://schemas.microsoft.com/office/drawing/2014/main" id="{FB49AE3D-6AD2-4DA0-9804-813BA711A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592" y="1311775"/>
            <a:ext cx="118373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drone delivery&quot;">
            <a:extLst>
              <a:ext uri="{FF2B5EF4-FFF2-40B4-BE49-F238E27FC236}">
                <a16:creationId xmlns:a16="http://schemas.microsoft.com/office/drawing/2014/main" id="{5F072EAB-22D6-45C8-B920-9152BA95D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541" y="3564332"/>
            <a:ext cx="118373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cloud gaming">
            <a:extLst>
              <a:ext uri="{FF2B5EF4-FFF2-40B4-BE49-F238E27FC236}">
                <a16:creationId xmlns:a16="http://schemas.microsoft.com/office/drawing/2014/main" id="{3A7E5689-E5BD-48A2-941F-6B7F911C2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542" y="1960930"/>
            <a:ext cx="118373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health wearables">
            <a:extLst>
              <a:ext uri="{FF2B5EF4-FFF2-40B4-BE49-F238E27FC236}">
                <a16:creationId xmlns:a16="http://schemas.microsoft.com/office/drawing/2014/main" id="{BE19033F-EA91-48E4-88F1-AA57C74F9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593" y="2877160"/>
            <a:ext cx="118373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5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372CF-C542-4123-9BF6-B4A60C7F4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B305407-C778-4A55-8D3D-6285EC9B7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Contributions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8CB065-8652-4FCE-9136-63FDC2D00EEA}"/>
              </a:ext>
            </a:extLst>
          </p:cNvPr>
          <p:cNvSpPr txBox="1">
            <a:spLocks/>
          </p:cNvSpPr>
          <p:nvPr/>
        </p:nvSpPr>
        <p:spPr>
          <a:xfrm>
            <a:off x="296260" y="916231"/>
            <a:ext cx="8704185" cy="40987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0" dirty="0"/>
              <a:t>Distributed </a:t>
            </a:r>
            <a:r>
              <a:rPr lang="en-US" sz="2200" dirty="0">
                <a:solidFill>
                  <a:srgbClr val="FF0000"/>
                </a:solidFill>
              </a:rPr>
              <a:t>resource allocation frameworks</a:t>
            </a:r>
            <a:r>
              <a:rPr lang="en-US" sz="2200" b="0" dirty="0"/>
              <a:t> based on </a:t>
            </a:r>
            <a:r>
              <a:rPr lang="en-US" sz="2200" dirty="0"/>
              <a:t>game theory</a:t>
            </a:r>
            <a:r>
              <a:rPr lang="en-US" sz="2200" b="0" dirty="0"/>
              <a:t> and </a:t>
            </a:r>
            <a:r>
              <a:rPr lang="en-US" sz="2200" dirty="0"/>
              <a:t>Machine Learning</a:t>
            </a:r>
            <a:r>
              <a:rPr lang="en-US" sz="2200" b="0" dirty="0"/>
              <a:t> for next generation wireless networks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Network virtualization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900" b="0" dirty="0"/>
              <a:t>Matching theory based </a:t>
            </a:r>
            <a:r>
              <a:rPr lang="en-US" sz="1900" dirty="0"/>
              <a:t>distributed resource allocation</a:t>
            </a:r>
            <a:r>
              <a:rPr lang="en-US" sz="1900" b="0" dirty="0"/>
              <a:t> model by considering both virtual network slices and user requirements</a:t>
            </a:r>
            <a:endParaRPr lang="en-US" sz="1200" b="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Fog computing</a:t>
            </a:r>
            <a:endParaRPr lang="en-US" sz="2000" dirty="0">
              <a:solidFill>
                <a:srgbClr val="FF0000"/>
              </a:solidFill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900" dirty="0"/>
              <a:t>Large-scale optimization</a:t>
            </a:r>
            <a:r>
              <a:rPr lang="en-US" sz="1900" b="0" dirty="0"/>
              <a:t> of resource pricing for operators and resource purchasing for users along with optimization of fog resource allocation</a:t>
            </a:r>
            <a:endParaRPr lang="en-US" sz="1000" b="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Heterogeneous networks</a:t>
            </a:r>
            <a:endParaRPr lang="en-US" sz="2000" dirty="0">
              <a:solidFill>
                <a:srgbClr val="FF0000"/>
              </a:solidFill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900" b="0" dirty="0"/>
              <a:t>Data transmission </a:t>
            </a:r>
            <a:r>
              <a:rPr lang="en-US" sz="1900" dirty="0"/>
              <a:t>routing optimization</a:t>
            </a:r>
            <a:r>
              <a:rPr lang="en-US" sz="1900" b="0" dirty="0"/>
              <a:t> for a heterogeneous network while simultaneously optimizing the revenue of the mobile users</a:t>
            </a:r>
            <a:endParaRPr lang="en-US" sz="1800" b="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Spectrum sharing</a:t>
            </a:r>
            <a:endParaRPr lang="en-US" sz="2000" dirty="0">
              <a:solidFill>
                <a:srgbClr val="FF0000"/>
              </a:solidFill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900" dirty="0"/>
              <a:t>Attack detection</a:t>
            </a:r>
            <a:r>
              <a:rPr lang="en-US" sz="1900" b="0" dirty="0"/>
              <a:t> model for dynamic spectrum sharing to identify malicious users and improve spectrum usage efficiency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73814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F7305-DB8D-48B2-B5CB-B75619F1C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13F731-CF95-4BAA-B75A-60DDF2E86485}"/>
              </a:ext>
            </a:extLst>
          </p:cNvPr>
          <p:cNvGrpSpPr/>
          <p:nvPr/>
        </p:nvGrpSpPr>
        <p:grpSpPr>
          <a:xfrm>
            <a:off x="2682275" y="1493823"/>
            <a:ext cx="3779450" cy="2155854"/>
            <a:chOff x="2682274" y="1778068"/>
            <a:chExt cx="3779450" cy="2155854"/>
          </a:xfrm>
        </p:grpSpPr>
        <p:sp>
          <p:nvSpPr>
            <p:cNvPr id="8" name="Title 3">
              <a:extLst>
                <a:ext uri="{FF2B5EF4-FFF2-40B4-BE49-F238E27FC236}">
                  <a16:creationId xmlns:a16="http://schemas.microsoft.com/office/drawing/2014/main" id="{611ACE15-69CF-4995-A6CE-04DE774DC569}"/>
                </a:ext>
              </a:extLst>
            </p:cNvPr>
            <p:cNvSpPr txBox="1">
              <a:spLocks/>
            </p:cNvSpPr>
            <p:nvPr/>
          </p:nvSpPr>
          <p:spPr>
            <a:xfrm>
              <a:off x="2682274" y="1778068"/>
              <a:ext cx="3779450" cy="7635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kern="1200" baseline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dirty="0">
                  <a:solidFill>
                    <a:schemeClr val="tx2"/>
                  </a:solidFill>
                </a:rPr>
                <a:t>1. Network Virtualization</a:t>
              </a:r>
            </a:p>
          </p:txBody>
        </p:sp>
        <p:pic>
          <p:nvPicPr>
            <p:cNvPr id="9" name="Picture 12" descr="Image result for virtual network slices&quot;">
              <a:extLst>
                <a:ext uri="{FF2B5EF4-FFF2-40B4-BE49-F238E27FC236}">
                  <a16:creationId xmlns:a16="http://schemas.microsoft.com/office/drawing/2014/main" id="{7CFADEF1-D3EC-4CB0-B629-0047AB2E8B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5304" y="2724455"/>
              <a:ext cx="1613391" cy="12094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2661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2" y="357527"/>
            <a:ext cx="8093365" cy="763525"/>
          </a:xfrm>
        </p:spPr>
        <p:txBody>
          <a:bodyPr>
            <a:normAutofit/>
          </a:bodyPr>
          <a:lstStyle/>
          <a:p>
            <a:r>
              <a:rPr lang="en-US" sz="2800" dirty="0"/>
              <a:t>a) Wireless Network Virtualization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BD084DE-5351-4414-A22C-5A16CA95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7359D86-62DB-4330-ACE5-B4F30F91FFFF}"/>
              </a:ext>
            </a:extLst>
          </p:cNvPr>
          <p:cNvSpPr txBox="1">
            <a:spLocks/>
          </p:cNvSpPr>
          <p:nvPr/>
        </p:nvSpPr>
        <p:spPr>
          <a:xfrm>
            <a:off x="448964" y="1038730"/>
            <a:ext cx="8246070" cy="35122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/>
              <a:t>Abstraction, isolation, sharing of resources among different entities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/>
              <a:t>Great </a:t>
            </a:r>
            <a:r>
              <a:rPr lang="en-US" dirty="0">
                <a:solidFill>
                  <a:srgbClr val="FF0000"/>
                </a:solidFill>
              </a:rPr>
              <a:t>flexibility</a:t>
            </a:r>
            <a:r>
              <a:rPr lang="en-US" b="0" dirty="0"/>
              <a:t>, higher </a:t>
            </a:r>
            <a:r>
              <a:rPr lang="en-US" dirty="0">
                <a:solidFill>
                  <a:srgbClr val="FF0000"/>
                </a:solidFill>
              </a:rPr>
              <a:t>network efficiency</a:t>
            </a:r>
            <a:r>
              <a:rPr lang="en-US" b="0" dirty="0"/>
              <a:t>, and easier migration to </a:t>
            </a:r>
            <a:r>
              <a:rPr lang="en-US" dirty="0">
                <a:solidFill>
                  <a:srgbClr val="FF0000"/>
                </a:solidFill>
              </a:rPr>
              <a:t>new technologies</a:t>
            </a:r>
            <a:endParaRPr lang="en-US" b="0" dirty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Traditional:</a:t>
            </a:r>
            <a:r>
              <a:rPr lang="en-US" b="0" dirty="0"/>
              <a:t> Decouples resource allocation/user service management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Preconfigured</a:t>
            </a:r>
            <a:r>
              <a:rPr lang="en-US" b="0" dirty="0"/>
              <a:t> virtual resources/service packages offered to users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Lacks flexibility</a:t>
            </a:r>
            <a:r>
              <a:rPr lang="en-US" b="0" dirty="0"/>
              <a:t> for specific user requirements</a:t>
            </a:r>
            <a:endParaRPr lang="en-US" sz="2000" b="0" dirty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Proposed:</a:t>
            </a:r>
            <a:r>
              <a:rPr lang="en-US" b="0" dirty="0"/>
              <a:t> Resource allocation by considering </a:t>
            </a:r>
            <a:r>
              <a:rPr lang="en-US" dirty="0">
                <a:solidFill>
                  <a:srgbClr val="FF0000"/>
                </a:solidFill>
              </a:rPr>
              <a:t>three entities of abstraction</a:t>
            </a:r>
            <a:endParaRPr lang="en-US" sz="1600" dirty="0">
              <a:solidFill>
                <a:srgbClr val="FF0000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0000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0000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AF440DF-C8BB-4CB8-9437-0EC8E6B0A593}"/>
              </a:ext>
            </a:extLst>
          </p:cNvPr>
          <p:cNvGrpSpPr/>
          <p:nvPr/>
        </p:nvGrpSpPr>
        <p:grpSpPr>
          <a:xfrm>
            <a:off x="884045" y="3843567"/>
            <a:ext cx="7375907" cy="929539"/>
            <a:chOff x="-251614" y="3943827"/>
            <a:chExt cx="8533933" cy="111600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48A90A8-ED3C-4613-82C0-49FD06F39C75}"/>
                </a:ext>
              </a:extLst>
            </p:cNvPr>
            <p:cNvSpPr/>
            <p:nvPr/>
          </p:nvSpPr>
          <p:spPr>
            <a:xfrm>
              <a:off x="-251614" y="3956577"/>
              <a:ext cx="1936044" cy="109728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C669A256-FED8-478F-B134-A92C0DD3793D}"/>
                </a:ext>
              </a:extLst>
            </p:cNvPr>
            <p:cNvSpPr txBox="1">
              <a:spLocks/>
            </p:cNvSpPr>
            <p:nvPr/>
          </p:nvSpPr>
          <p:spPr>
            <a:xfrm>
              <a:off x="14617" y="4278776"/>
              <a:ext cx="1403581" cy="4273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cap="none" dirty="0">
                  <a:solidFill>
                    <a:schemeClr val="bg1"/>
                  </a:solidFill>
                </a:rPr>
                <a:t>Radio spectrum slices</a:t>
              </a:r>
              <a:endParaRPr lang="en-US" sz="2000" cap="none" dirty="0">
                <a:solidFill>
                  <a:schemeClr val="bg1"/>
                </a:solidFill>
              </a:endParaRPr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57EE1A0B-A14D-4582-860C-E68D580AB028}"/>
                </a:ext>
              </a:extLst>
            </p:cNvPr>
            <p:cNvSpPr/>
            <p:nvPr/>
          </p:nvSpPr>
          <p:spPr>
            <a:xfrm>
              <a:off x="1722228" y="4431976"/>
              <a:ext cx="1280160" cy="6049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F1457A3-B808-4BA3-B507-1D01831382F3}"/>
                </a:ext>
              </a:extLst>
            </p:cNvPr>
            <p:cNvSpPr/>
            <p:nvPr/>
          </p:nvSpPr>
          <p:spPr>
            <a:xfrm>
              <a:off x="3044950" y="3943827"/>
              <a:ext cx="1936042" cy="109728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F831DEF3-88F1-4697-8C75-F0629108ACCE}"/>
                </a:ext>
              </a:extLst>
            </p:cNvPr>
            <p:cNvSpPr txBox="1">
              <a:spLocks/>
            </p:cNvSpPr>
            <p:nvPr/>
          </p:nvSpPr>
          <p:spPr>
            <a:xfrm>
              <a:off x="3109292" y="4288434"/>
              <a:ext cx="1807357" cy="4273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cap="none" dirty="0">
                  <a:solidFill>
                    <a:schemeClr val="bg1"/>
                  </a:solidFill>
                </a:rPr>
                <a:t>Physical infrastructure slices</a:t>
              </a:r>
              <a:endParaRPr lang="en-US" sz="2000" b="1" cap="none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7EAFF9F-F919-4E13-A113-D1537AB33AB9}"/>
                </a:ext>
              </a:extLst>
            </p:cNvPr>
            <p:cNvSpPr/>
            <p:nvPr/>
          </p:nvSpPr>
          <p:spPr>
            <a:xfrm>
              <a:off x="6346277" y="3962549"/>
              <a:ext cx="1936042" cy="109728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494FD000-2E66-4DEF-986C-4E694F5FCE36}"/>
                </a:ext>
              </a:extLst>
            </p:cNvPr>
            <p:cNvSpPr txBox="1">
              <a:spLocks/>
            </p:cNvSpPr>
            <p:nvPr/>
          </p:nvSpPr>
          <p:spPr>
            <a:xfrm>
              <a:off x="6889640" y="4288434"/>
              <a:ext cx="849315" cy="4273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cap="none" dirty="0">
                  <a:solidFill>
                    <a:schemeClr val="bg1"/>
                  </a:solidFill>
                </a:rPr>
                <a:t>Mobile users</a:t>
              </a:r>
              <a:endParaRPr lang="en-US" sz="2000" b="1" cap="none" dirty="0">
                <a:solidFill>
                  <a:schemeClr val="bg1"/>
                </a:solidFill>
              </a:endParaRP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31301165-F994-47BB-9C74-C8071F411268}"/>
                </a:ext>
              </a:extLst>
            </p:cNvPr>
            <p:cNvSpPr/>
            <p:nvPr/>
          </p:nvSpPr>
          <p:spPr>
            <a:xfrm>
              <a:off x="5023554" y="4431975"/>
              <a:ext cx="1280160" cy="6049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7A1E3D2C-99EE-4ED8-AE6A-B63C6FC865C5}"/>
                </a:ext>
              </a:extLst>
            </p:cNvPr>
            <p:cNvSpPr txBox="1">
              <a:spLocks/>
            </p:cNvSpPr>
            <p:nvPr/>
          </p:nvSpPr>
          <p:spPr>
            <a:xfrm>
              <a:off x="1797041" y="4541888"/>
              <a:ext cx="1130532" cy="4273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b="1" cap="none" dirty="0"/>
                <a:t>Resource allocation</a:t>
              </a:r>
              <a:endParaRPr lang="en-US" sz="1800" b="1" cap="none" dirty="0"/>
            </a:p>
          </p:txBody>
        </p:sp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ACDC2CBF-7A8E-411D-AF38-46F47B65971A}"/>
                </a:ext>
              </a:extLst>
            </p:cNvPr>
            <p:cNvSpPr txBox="1">
              <a:spLocks/>
            </p:cNvSpPr>
            <p:nvPr/>
          </p:nvSpPr>
          <p:spPr>
            <a:xfrm>
              <a:off x="4937930" y="4541888"/>
              <a:ext cx="1451406" cy="4273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b="1" cap="none" dirty="0"/>
                <a:t>User service management</a:t>
              </a:r>
              <a:endParaRPr lang="en-US" sz="1800" b="1" cap="none" dirty="0"/>
            </a:p>
          </p:txBody>
        </p:sp>
      </p:grpSp>
    </p:spTree>
    <p:extLst>
      <p:ext uri="{BB962C8B-B14F-4D97-AF65-F5344CB8AC3E}">
        <p14:creationId xmlns:p14="http://schemas.microsoft.com/office/powerpoint/2010/main" val="250244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3060</Words>
  <Application>Microsoft Office PowerPoint</Application>
  <PresentationFormat>On-screen Show (16:9)</PresentationFormat>
  <Paragraphs>571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Arial</vt:lpstr>
      <vt:lpstr>Calibri</vt:lpstr>
      <vt:lpstr>Office Theme</vt:lpstr>
      <vt:lpstr> Neetu Raveendran Advisor: Dr. Zhu Han  Ph.D. Defense December 2019</vt:lpstr>
      <vt:lpstr>Outline</vt:lpstr>
      <vt:lpstr>Introduction</vt:lpstr>
      <vt:lpstr>Next Generation Wireless Networks</vt:lpstr>
      <vt:lpstr>Motivations</vt:lpstr>
      <vt:lpstr>Motivations</vt:lpstr>
      <vt:lpstr>Contributions</vt:lpstr>
      <vt:lpstr>PowerPoint Presentation</vt:lpstr>
      <vt:lpstr>a) Wireless Network Virtualization</vt:lpstr>
      <vt:lpstr>System Model</vt:lpstr>
      <vt:lpstr>Two-sided Matching (Gale-Shapley Algorithm)</vt:lpstr>
      <vt:lpstr>Three-sided Stable Matching Game</vt:lpstr>
      <vt:lpstr>R-TMSC</vt:lpstr>
      <vt:lpstr>Spectrum-oriented R-TMSC</vt:lpstr>
      <vt:lpstr>User-oriented R-TMSC</vt:lpstr>
      <vt:lpstr>Simulation Results</vt:lpstr>
      <vt:lpstr>Simulation Results</vt:lpstr>
      <vt:lpstr>b) Network Function Virtualization (NFV)</vt:lpstr>
      <vt:lpstr>R-TMSC for NFV in 5G Core Network</vt:lpstr>
      <vt:lpstr>PowerPoint Presentation</vt:lpstr>
      <vt:lpstr>Fog Nodes (FNs)</vt:lpstr>
      <vt:lpstr>System Model</vt:lpstr>
      <vt:lpstr>System Model</vt:lpstr>
      <vt:lpstr>a) EPEC Optimization</vt:lpstr>
      <vt:lpstr>a) ADMM for Large-scale Problem</vt:lpstr>
      <vt:lpstr>a) ADMM for EPEC in Fog Computing</vt:lpstr>
      <vt:lpstr>b) Matching for Allocation of FN Resources</vt:lpstr>
      <vt:lpstr>Simulation Results</vt:lpstr>
      <vt:lpstr>Simulation Results</vt:lpstr>
      <vt:lpstr>PowerPoint Presentation</vt:lpstr>
      <vt:lpstr>VLC-D2D Heterogeneous Network</vt:lpstr>
      <vt:lpstr>System Model</vt:lpstr>
      <vt:lpstr>Multi-hop Data Transmission Route</vt:lpstr>
      <vt:lpstr>Q-Learning for Route Determination</vt:lpstr>
      <vt:lpstr>RL Based Route Selection Algorithm</vt:lpstr>
      <vt:lpstr>Computation of Rewards for RL</vt:lpstr>
      <vt:lpstr>Simulation Results</vt:lpstr>
      <vt:lpstr>Simulation Results</vt:lpstr>
      <vt:lpstr>PowerPoint Presentation</vt:lpstr>
      <vt:lpstr>Cognitive Radio Network (CRN)</vt:lpstr>
      <vt:lpstr>System Model</vt:lpstr>
      <vt:lpstr>Two-player Zero-sum Game</vt:lpstr>
      <vt:lpstr>Cyclostationary Feature Computation</vt:lpstr>
      <vt:lpstr>GAN for Classification</vt:lpstr>
      <vt:lpstr>Proposed WGAN Architecture</vt:lpstr>
      <vt:lpstr>WGAN Training</vt:lpstr>
      <vt:lpstr>WGAN Based PUE Attack Detection</vt:lpstr>
      <vt:lpstr>Simulation Results</vt:lpstr>
      <vt:lpstr>Simulation Results</vt:lpstr>
      <vt:lpstr>Conclusions</vt:lpstr>
      <vt:lpstr>Conclusions</vt:lpstr>
      <vt:lpstr>Conclusions</vt:lpstr>
      <vt:lpstr>Conclusions</vt:lpstr>
      <vt:lpstr>Future Research Directions</vt:lpstr>
      <vt:lpstr>Future Research Directions</vt:lpstr>
      <vt:lpstr>Publications</vt:lpstr>
      <vt:lpstr> Neetu Raveendran nraveendran@uh.edu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2019-11-09T19:04:09Z</dcterms:modified>
</cp:coreProperties>
</file>