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6" r:id="rId2"/>
  </p:sldMasterIdLst>
  <p:notesMasterIdLst>
    <p:notesMasterId r:id="rId44"/>
  </p:notesMasterIdLst>
  <p:handoutMasterIdLst>
    <p:handoutMasterId r:id="rId45"/>
  </p:handoutMasterIdLst>
  <p:sldIdLst>
    <p:sldId id="256" r:id="rId3"/>
    <p:sldId id="257" r:id="rId4"/>
    <p:sldId id="386" r:id="rId5"/>
    <p:sldId id="360" r:id="rId6"/>
    <p:sldId id="361" r:id="rId7"/>
    <p:sldId id="362" r:id="rId8"/>
    <p:sldId id="387" r:id="rId9"/>
    <p:sldId id="359" r:id="rId10"/>
    <p:sldId id="271" r:id="rId11"/>
    <p:sldId id="363" r:id="rId12"/>
    <p:sldId id="388" r:id="rId13"/>
    <p:sldId id="371" r:id="rId14"/>
    <p:sldId id="372" r:id="rId15"/>
    <p:sldId id="374" r:id="rId16"/>
    <p:sldId id="376" r:id="rId17"/>
    <p:sldId id="377" r:id="rId18"/>
    <p:sldId id="378" r:id="rId19"/>
    <p:sldId id="379" r:id="rId20"/>
    <p:sldId id="389" r:id="rId21"/>
    <p:sldId id="380" r:id="rId22"/>
    <p:sldId id="381" r:id="rId23"/>
    <p:sldId id="382" r:id="rId24"/>
    <p:sldId id="383" r:id="rId25"/>
    <p:sldId id="384" r:id="rId26"/>
    <p:sldId id="385" r:id="rId27"/>
    <p:sldId id="390" r:id="rId28"/>
    <p:sldId id="343" r:id="rId29"/>
    <p:sldId id="344" r:id="rId30"/>
    <p:sldId id="345" r:id="rId31"/>
    <p:sldId id="349" r:id="rId32"/>
    <p:sldId id="350" r:id="rId33"/>
    <p:sldId id="391" r:id="rId34"/>
    <p:sldId id="331" r:id="rId35"/>
    <p:sldId id="332" r:id="rId36"/>
    <p:sldId id="333" r:id="rId37"/>
    <p:sldId id="334" r:id="rId38"/>
    <p:sldId id="392" r:id="rId39"/>
    <p:sldId id="309" r:id="rId40"/>
    <p:sldId id="316" r:id="rId41"/>
    <p:sldId id="310" r:id="rId42"/>
    <p:sldId id="318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92B"/>
    <a:srgbClr val="BF9000"/>
    <a:srgbClr val="369B36"/>
    <a:srgbClr val="2727C9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 autoAdjust="0"/>
    <p:restoredTop sz="82245" autoAdjust="0"/>
  </p:normalViewPr>
  <p:slideViewPr>
    <p:cSldViewPr snapToGrid="0">
      <p:cViewPr varScale="1">
        <p:scale>
          <a:sx n="95" d="100"/>
          <a:sy n="95" d="100"/>
        </p:scale>
        <p:origin x="3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FE3EBA-E65A-49EA-81B8-9DCBDAE9E361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FCEE46-36AD-42EB-AF6A-785F5428B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55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676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764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 consider the base station will virtually</a:t>
            </a:r>
            <a:r>
              <a:rPr lang="en-US" altLang="zh-CN" baseline="0" dirty="0" smtClean="0"/>
              <a:t> select a spot on the map to transmit data. If there is a vehicle at that spot, it will receive the data and transmit it to other vehicles around it. If there is no vehicle, we can use a RSU or UAV as alternative. At every time step, the relay spot will either moves a adjacent spot or stay at the current spot.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34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454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Machine learning is a computation</a:t>
            </a:r>
            <a:r>
              <a:rPr lang="en-US" altLang="zh-CN" baseline="0" dirty="0" smtClean="0"/>
              <a:t> algorithm that doesn’t need to be explicitly </a:t>
            </a:r>
            <a:r>
              <a:rPr lang="en-US" altLang="zh-CN" baseline="0" dirty="0" smtClean="0"/>
              <a:t>programmed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Ml advantage makes it intelligent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60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770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Discriminative</a:t>
            </a:r>
            <a:r>
              <a:rPr lang="en-US" altLang="zh-CN" baseline="0" dirty="0" smtClean="0"/>
              <a:t> model: conditional probability</a:t>
            </a:r>
          </a:p>
          <a:p>
            <a:r>
              <a:rPr lang="en-US" altLang="zh-CN" baseline="0" dirty="0" smtClean="0"/>
              <a:t>Generative model:  joint probability first then Bayes rule to calculate p(</a:t>
            </a:r>
            <a:r>
              <a:rPr lang="en-US" altLang="zh-CN" baseline="0" dirty="0" err="1" smtClean="0"/>
              <a:t>y|x</a:t>
            </a:r>
            <a:r>
              <a:rPr lang="en-US" altLang="zh-CN" baseline="0" dirty="0" smtClean="0"/>
              <a:t>)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GAN optimize in a way that the discriminator try his best to distinguish the real and fake data while the generator try his best generate fake data looks pretty real to fool the discriminator.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790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Variational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autoencoder</a:t>
            </a:r>
            <a:r>
              <a:rPr lang="en-US" baseline="0" dirty="0" smtClean="0"/>
              <a:t>: “</a:t>
            </a:r>
            <a:r>
              <a:rPr lang="en-US" baseline="0" dirty="0" err="1" smtClean="0"/>
              <a:t>variational</a:t>
            </a:r>
            <a:r>
              <a:rPr lang="en-US" baseline="0" dirty="0" smtClean="0"/>
              <a:t>” means how we treat the latent space. Traditionally, the latent space of the </a:t>
            </a:r>
            <a:r>
              <a:rPr lang="en-US" baseline="0" dirty="0" err="1" smtClean="0"/>
              <a:t>autoencoder</a:t>
            </a:r>
            <a:r>
              <a:rPr lang="en-US" baseline="0" dirty="0" smtClean="0"/>
              <a:t> is just a group neural networks parameters. In VAE, we want </a:t>
            </a:r>
            <a:r>
              <a:rPr lang="en-US" baseline="0" dirty="0" err="1" smtClean="0"/>
              <a:t>reparameterize</a:t>
            </a:r>
            <a:r>
              <a:rPr lang="en-US" baseline="0" dirty="0" smtClean="0"/>
              <a:t> into something that have explicit statistic meaning of the data samples for example mean, and variance.  We set a prior to say that the latent space follow a certain distribution, such as normal distribution.  In this way, we can manipulate the latent space by manually play with the statistics of the data.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Vector arithmetic:  train the networks twice. First time without glasses, Second time with glasses, then add the 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35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 and pinpoint invasive grass on vast background grassland</a:t>
            </a:r>
            <a:r>
              <a:rPr lang="en-US" altLang="zh-CN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images taken by UAV over national parks. The</a:t>
            </a:r>
            <a:r>
              <a:rPr lang="en-US" altLang="zh-CN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dataset is provided by Chevron Corporation and already sent for patent application.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528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Seismic inversion problem is using</a:t>
            </a:r>
            <a:r>
              <a:rPr lang="en-US" altLang="zh-CN" baseline="0" dirty="0" smtClean="0"/>
              <a:t> seismic measurement to infer the subsurface model.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20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Monitoring</a:t>
            </a:r>
            <a:r>
              <a:rPr lang="en-US" altLang="zh-CN" baseline="0" dirty="0" smtClean="0"/>
              <a:t> cutting volume is import for borehole cleaning. Traditional methods needs consistent human labor and hydraulic and torque-and-drag model.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269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PCA</a:t>
            </a:r>
            <a:r>
              <a:rPr lang="en-US" altLang="zh-CN" baseline="0" dirty="0" smtClean="0"/>
              <a:t> whitening: zero-mean; get covariance matrix; conduct </a:t>
            </a:r>
            <a:r>
              <a:rPr lang="en-US" altLang="zh-CN" baseline="0" dirty="0" err="1" smtClean="0"/>
              <a:t>eigen</a:t>
            </a:r>
            <a:r>
              <a:rPr lang="en-US" altLang="zh-CN" baseline="0" dirty="0" smtClean="0"/>
              <a:t> decomposition.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1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63679"/>
            <a:ext cx="9144000" cy="2387600"/>
          </a:xfrm>
        </p:spPr>
        <p:txBody>
          <a:bodyPr anchor="b">
            <a:normAutofit/>
          </a:bodyPr>
          <a:lstStyle>
            <a:lvl1pPr algn="ctr">
              <a:defRPr sz="5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50422"/>
            <a:ext cx="9144000" cy="147660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 descr="A picture containing text&#10;&#10;Description generated with high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3" y="242736"/>
            <a:ext cx="2549774" cy="821800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0" y="6356351"/>
            <a:ext cx="12192000" cy="501650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-1" y="6410325"/>
            <a:ext cx="12191999" cy="400050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5787097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Britannic Bold" panose="020B0903060703020204" pitchFamily="34" charset="0"/>
              </a:defRPr>
            </a:lvl1pPr>
          </a:lstStyle>
          <a:p>
            <a:fld id="{DBCABB6A-F6E1-4516-9E00-CFB4E2F013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126" y="74692"/>
            <a:ext cx="1607992" cy="1205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16" y="165199"/>
            <a:ext cx="1058602" cy="1007973"/>
          </a:xfrm>
          <a:prstGeom prst="rect">
            <a:avLst/>
          </a:prstGeom>
        </p:spPr>
      </p:pic>
      <p:pic>
        <p:nvPicPr>
          <p:cNvPr id="21" name="Picture 20" descr="A picture containing clipart&#10;&#10;Description generated with very high confidence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03" y="6410325"/>
            <a:ext cx="4023360" cy="329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6204857"/>
            <a:ext cx="12192000" cy="653143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257490"/>
            <a:ext cx="12191999" cy="547875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64845"/>
            <a:ext cx="10515600" cy="9266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5667"/>
            <a:ext cx="10515600" cy="394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DBCABB6A-F6E1-4516-9E00-CFB4E2F0137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-1" y="-14081"/>
            <a:ext cx="12192000" cy="653143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-1" y="38552"/>
            <a:ext cx="12191999" cy="547875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 descr="A picture containing clipart&#10;&#10;Description generated with very high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66" y="141827"/>
            <a:ext cx="3800864" cy="3139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30762"/>
            <a:ext cx="5181600" cy="3941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30762"/>
            <a:ext cx="5181600" cy="3941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864845"/>
            <a:ext cx="10515600" cy="9266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-1" y="-14081"/>
            <a:ext cx="12192000" cy="653143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1" y="38552"/>
            <a:ext cx="12191999" cy="547875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 descr="A picture containing clipart&#10;&#10;Description generated with very high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66" y="141827"/>
            <a:ext cx="3800864" cy="313945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0" y="6204857"/>
            <a:ext cx="12192000" cy="653143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0" y="6257490"/>
            <a:ext cx="12191999" cy="547875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DBCABB6A-F6E1-4516-9E00-CFB4E2F0137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80655"/>
            <a:ext cx="6172200" cy="47803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6204857"/>
            <a:ext cx="12192000" cy="653143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257490"/>
            <a:ext cx="12191999" cy="547875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DBCABB6A-F6E1-4516-9E00-CFB4E2F0137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" y="1"/>
            <a:ext cx="8610601" cy="382292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0" y="33545"/>
            <a:ext cx="8610600" cy="315204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16" descr="A close up of a sign&#10;&#10;Description generated with very high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07" y="130632"/>
            <a:ext cx="2968974" cy="65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516" y="365125"/>
            <a:ext cx="8469283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4" descr="UHnoYATP primary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132514"/>
            <a:ext cx="168709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1" y="0"/>
            <a:ext cx="2244437" cy="6858000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" y="2292350"/>
            <a:ext cx="2244437" cy="763588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" y="763589"/>
            <a:ext cx="2244437" cy="763587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-1" y="5330825"/>
            <a:ext cx="2244437" cy="763588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1" y="3821114"/>
            <a:ext cx="2244437" cy="763587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884516" y="2025667"/>
            <a:ext cx="8469284" cy="394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4" y="5707358"/>
            <a:ext cx="2021046" cy="7797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78926"/>
            <a:ext cx="10515600" cy="2323128"/>
          </a:xfrm>
        </p:spPr>
        <p:txBody>
          <a:bodyPr anchor="b">
            <a:normAutofit/>
          </a:bodyPr>
          <a:lstStyle>
            <a:lvl1pPr>
              <a:defRPr sz="5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412776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 descr="A picture containing clipart&#10;&#10;Description generated with very high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03" y="6322817"/>
            <a:ext cx="5051192" cy="417220"/>
          </a:xfrm>
          <a:prstGeom prst="rect">
            <a:avLst/>
          </a:prstGeom>
        </p:spPr>
      </p:pic>
      <p:pic>
        <p:nvPicPr>
          <p:cNvPr id="14" name="Picture 13" descr="A picture containing text&#10;&#10;Description generated with high confidence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4" y="237958"/>
            <a:ext cx="2574121" cy="102195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500" y="74692"/>
            <a:ext cx="1607992" cy="12055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416" y="165199"/>
            <a:ext cx="1058602" cy="1007973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 userDrawn="1"/>
        </p:nvSpPr>
        <p:spPr bwMode="auto">
          <a:xfrm>
            <a:off x="0" y="6356351"/>
            <a:ext cx="12192000" cy="501650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 userDrawn="1"/>
        </p:nvSpPr>
        <p:spPr bwMode="auto">
          <a:xfrm>
            <a:off x="-1" y="6410325"/>
            <a:ext cx="12191999" cy="400050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 descr="A picture containing clipart&#10;&#10;Description generated with very high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03" y="6410325"/>
            <a:ext cx="4023360" cy="32971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9691" y="6428624"/>
            <a:ext cx="2186522" cy="365125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DBCABB6A-F6E1-4516-9E00-CFB4E2F013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6204857"/>
            <a:ext cx="12192000" cy="653143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257490"/>
            <a:ext cx="12191999" cy="547875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64845"/>
            <a:ext cx="10515600" cy="9266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5667"/>
            <a:ext cx="10515600" cy="394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DBCABB6A-F6E1-4516-9E00-CFB4E2F0137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-1" y="-14081"/>
            <a:ext cx="12192000" cy="653143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-1" y="38552"/>
            <a:ext cx="12191999" cy="547875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 descr="A picture containing clipart&#10;&#10;Description generated with very high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66" y="141827"/>
            <a:ext cx="3800864" cy="3139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30762"/>
            <a:ext cx="5181600" cy="3941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30762"/>
            <a:ext cx="5181600" cy="3941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864845"/>
            <a:ext cx="10515600" cy="9266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-1" y="-14081"/>
            <a:ext cx="12192000" cy="653143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1" y="38552"/>
            <a:ext cx="12191999" cy="547875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 descr="A picture containing clipart&#10;&#10;Description generated with very high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66" y="141827"/>
            <a:ext cx="3800864" cy="313945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0" y="6204857"/>
            <a:ext cx="12192000" cy="653143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0" y="6257490"/>
            <a:ext cx="12191999" cy="547875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DBCABB6A-F6E1-4516-9E00-CFB4E2F0137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80655"/>
            <a:ext cx="6172200" cy="47803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6356350"/>
            <a:ext cx="12192000" cy="501650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20678"/>
            <a:ext cx="12191999" cy="384687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2461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5835" y="644024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02754" y="6440239"/>
            <a:ext cx="27432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DBCABB6A-F6E1-4516-9E00-CFB4E2F0137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" y="1"/>
            <a:ext cx="8610601" cy="382292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0" y="33545"/>
            <a:ext cx="8610600" cy="315204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16" descr="A close up of a sign&#10;&#10;Description generated with very high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07" y="130632"/>
            <a:ext cx="2968974" cy="65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516" y="365125"/>
            <a:ext cx="8469283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4" descr="UHnoYATP primary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132514"/>
            <a:ext cx="168709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1" y="0"/>
            <a:ext cx="2244437" cy="6858000"/>
          </a:xfrm>
          <a:prstGeom prst="rect">
            <a:avLst/>
          </a:prstGeom>
          <a:solidFill>
            <a:srgbClr val="C30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" y="2292350"/>
            <a:ext cx="2244437" cy="763588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" y="763589"/>
            <a:ext cx="2244437" cy="763587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-1" y="5330825"/>
            <a:ext cx="2244437" cy="763588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1" y="3821114"/>
            <a:ext cx="2244437" cy="763587"/>
          </a:xfrm>
          <a:prstGeom prst="rect">
            <a:avLst/>
          </a:prstGeom>
          <a:solidFill>
            <a:srgbClr val="7B1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884516" y="2025667"/>
            <a:ext cx="8469284" cy="394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4" y="5707358"/>
            <a:ext cx="2021046" cy="7797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63679"/>
            <a:ext cx="9144000" cy="2387600"/>
          </a:xfrm>
        </p:spPr>
        <p:txBody>
          <a:bodyPr anchor="b">
            <a:normAutofit/>
          </a:bodyPr>
          <a:lstStyle>
            <a:lvl1pPr algn="ctr">
              <a:defRPr sz="5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50422"/>
            <a:ext cx="9144000" cy="147660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 descr="A picture containing text&#10;&#10;Description generated with high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3" y="242736"/>
            <a:ext cx="2549774" cy="821800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0" y="6204857"/>
            <a:ext cx="12192000" cy="653143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0" y="6257490"/>
            <a:ext cx="12191999" cy="547875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20" descr="A picture containing clipart&#10;&#10;Description generated with very high confidence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03" y="6322817"/>
            <a:ext cx="5051192" cy="4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78926"/>
            <a:ext cx="10515600" cy="2323128"/>
          </a:xfrm>
        </p:spPr>
        <p:txBody>
          <a:bodyPr anchor="b">
            <a:normAutofit/>
          </a:bodyPr>
          <a:lstStyle>
            <a:lvl1pPr>
              <a:defRPr sz="5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412776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204857"/>
            <a:ext cx="12192000" cy="653143"/>
          </a:xfrm>
          <a:prstGeom prst="rect">
            <a:avLst/>
          </a:prstGeom>
          <a:solidFill>
            <a:srgbClr val="7B12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257490"/>
            <a:ext cx="12191999" cy="547875"/>
          </a:xfrm>
          <a:prstGeom prst="rect">
            <a:avLst/>
          </a:prstGeom>
          <a:solidFill>
            <a:srgbClr val="C3092B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 descr="A picture containing clipart&#10;&#10;Description generated with very high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03" y="6322817"/>
            <a:ext cx="5051192" cy="417220"/>
          </a:xfrm>
          <a:prstGeom prst="rect">
            <a:avLst/>
          </a:prstGeom>
        </p:spPr>
      </p:pic>
      <p:pic>
        <p:nvPicPr>
          <p:cNvPr id="14" name="Picture 13" descr="A picture containing text&#10;&#10;Description generated with high confidence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4" y="237958"/>
            <a:ext cx="2574121" cy="102195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DBCABB6A-F6E1-4516-9E00-CFB4E2F0137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ABB6A-F6E1-4516-9E00-CFB4E2F013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670.png"/><Relationship Id="rId7" Type="http://schemas.openxmlformats.org/officeDocument/2006/relationships/image" Target="../media/image710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0.png"/><Relationship Id="rId11" Type="http://schemas.openxmlformats.org/officeDocument/2006/relationships/image" Target="../media/image50.png"/><Relationship Id="rId5" Type="http://schemas.openxmlformats.org/officeDocument/2006/relationships/image" Target="../media/image690.png"/><Relationship Id="rId10" Type="http://schemas.openxmlformats.org/officeDocument/2006/relationships/image" Target="../media/image49.png"/><Relationship Id="rId4" Type="http://schemas.openxmlformats.org/officeDocument/2006/relationships/image" Target="../media/image680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3099" y="3146403"/>
            <a:ext cx="5420802" cy="452652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Ph.D. Dissertation Defense</a:t>
            </a:r>
            <a:endParaRPr lang="zh-CN" alt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1951" y="3794761"/>
            <a:ext cx="9144000" cy="1476606"/>
          </a:xfrm>
        </p:spPr>
        <p:txBody>
          <a:bodyPr>
            <a:normAutofit fontScale="25000" lnSpcReduction="20000"/>
          </a:bodyPr>
          <a:lstStyle/>
          <a:p>
            <a:r>
              <a:rPr lang="en-US" altLang="zh-CN" sz="8000" dirty="0" err="1" smtClean="0"/>
              <a:t>Xunsheng</a:t>
            </a:r>
            <a:r>
              <a:rPr lang="en-US" altLang="zh-CN" sz="8000" dirty="0" smtClean="0"/>
              <a:t> Du</a:t>
            </a:r>
          </a:p>
          <a:p>
            <a:r>
              <a:rPr lang="en-US" altLang="zh-CN" sz="8000" dirty="0" smtClean="0"/>
              <a:t>Advisor: Dr. Zhu Han</a:t>
            </a:r>
          </a:p>
          <a:p>
            <a:r>
              <a:rPr lang="en-US" altLang="zh-CN" sz="7200" dirty="0" smtClean="0"/>
              <a:t>University of Houston</a:t>
            </a:r>
          </a:p>
          <a:p>
            <a:r>
              <a:rPr lang="en-US" altLang="zh-CN" sz="7200" dirty="0" smtClean="0"/>
              <a:t>Electrical and Computer Engineering Department</a:t>
            </a:r>
          </a:p>
          <a:p>
            <a:r>
              <a:rPr lang="en-US" altLang="zh-CN" sz="7200" dirty="0" smtClean="0"/>
              <a:t>Date: 07/30/2020</a:t>
            </a:r>
            <a:endParaRPr lang="zh-CN" altLang="en-US" sz="7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76400" y="1607578"/>
            <a:ext cx="9144000" cy="12874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/>
              <a:t>Applied Machine Learning with Latent Space Representation and Manipulation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7685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0987" y="461990"/>
            <a:ext cx="770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latent space? --- Latent Space Manipulation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Variational autoencode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9" y="2000491"/>
            <a:ext cx="72104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18" y="2163449"/>
            <a:ext cx="8255946" cy="19872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221506" y="3215154"/>
            <a:ext cx="3132294" cy="481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variational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autoencoder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4254" y="5047923"/>
            <a:ext cx="8270275" cy="7950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Reveal the statistics of the input which we can easily understand</a:t>
            </a:r>
          </a:p>
          <a:p>
            <a:pPr marL="514350" indent="-514350">
              <a:buAutoNum type="arabicPeriod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Manipulate the output reconstruction as what we want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96646" y="4181547"/>
            <a:ext cx="7479730" cy="4816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Variational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autoencoder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“wear glasses” for original input by vector arithmetic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5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51198 0.2814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543591"/>
            <a:ext cx="10515600" cy="439603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Machine Learning (ML) Basics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Latent Space Basics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Latent Space Manipulation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Invasive </a:t>
            </a:r>
            <a:r>
              <a:rPr lang="en-US" altLang="zh-CN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Grass Detection for Environment </a:t>
            </a:r>
            <a:r>
              <a:rPr lang="en-US" altLang="zh-CN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</a:t>
            </a:r>
            <a:endParaRPr lang="en-US" altLang="zh-CN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</a:rPr>
              <a:t>Unexploited Seismic Data </a:t>
            </a:r>
            <a:r>
              <a:rPr lang="en-US" altLang="zh-CN" sz="2200" dirty="0" smtClean="0">
                <a:solidFill>
                  <a:schemeClr val="tx1"/>
                </a:solidFill>
              </a:rPr>
              <a:t>Inversion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Representation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Real-Time </a:t>
            </a:r>
            <a:r>
              <a:rPr lang="en-US" altLang="zh-CN" sz="2200" dirty="0">
                <a:solidFill>
                  <a:schemeClr val="tx1"/>
                </a:solidFill>
              </a:rPr>
              <a:t>Monitoring of Cutting Volume in Drilling and Borehole </a:t>
            </a:r>
            <a:r>
              <a:rPr lang="en-US" altLang="zh-CN" sz="2200" dirty="0" smtClean="0">
                <a:solidFill>
                  <a:schemeClr val="tx1"/>
                </a:solidFill>
              </a:rPr>
              <a:t>Cleaning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Virtual </a:t>
            </a:r>
            <a:r>
              <a:rPr lang="en-US" altLang="zh-CN" sz="2200" dirty="0">
                <a:solidFill>
                  <a:schemeClr val="tx1"/>
                </a:solidFill>
              </a:rPr>
              <a:t>Relay Selection in V2V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Future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 smtClean="0"/>
          </a:p>
          <a:p>
            <a:endParaRPr lang="en-US" altLang="zh-CN" dirty="0" smtClean="0"/>
          </a:p>
          <a:p>
            <a:pPr marL="457200" indent="-457200">
              <a:buAutoNum type="arabicPeriod"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2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973" y="2087163"/>
            <a:ext cx="6559607" cy="3755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65" y="2990201"/>
            <a:ext cx="3002830" cy="27531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961" y="5842286"/>
            <a:ext cx="1173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 and pinpoint invasive grass on vast background grassland. Images are taken by UAV over national parks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882" y="469487"/>
            <a:ext cx="686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Description: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Agras T16 - Agricultural Spraying Dr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49" y="1305075"/>
            <a:ext cx="2271137" cy="1039798"/>
          </a:xfrm>
          <a:prstGeom prst="rect">
            <a:avLst/>
          </a:prstGeom>
        </p:spPr>
      </p:pic>
      <p:pic>
        <p:nvPicPr>
          <p:cNvPr id="12" name="Picture 2" descr="Chevron logo | Company logos and names, Chevron, Oi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4" y="538004"/>
            <a:ext cx="2271740" cy="17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27909" y="1058404"/>
            <a:ext cx="450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set provided by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Chevron Corporation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5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" y="403191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 from Deep Learning-based Object Detection: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080790"/>
            <a:ext cx="10148887" cy="51046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20122" y="4676715"/>
            <a:ext cx="3095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30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Challenge:</a:t>
            </a:r>
          </a:p>
          <a:p>
            <a:endParaRPr lang="en-US" altLang="zh-CN" dirty="0" smtClean="0">
              <a:solidFill>
                <a:srgbClr val="C30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altLang="zh-CN" dirty="0" smtClean="0">
                <a:solidFill>
                  <a:srgbClr val="C30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data volume</a:t>
            </a:r>
          </a:p>
          <a:p>
            <a:pPr marL="342900" indent="-342900">
              <a:buAutoNum type="arabicParenR"/>
            </a:pPr>
            <a:r>
              <a:rPr lang="en-US" altLang="zh-CN" dirty="0" smtClean="0">
                <a:solidFill>
                  <a:srgbClr val="C30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 to distinguish from the background vegetation</a:t>
            </a:r>
            <a:endParaRPr lang="zh-CN" altLang="en-US" dirty="0">
              <a:solidFill>
                <a:srgbClr val="C30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2754" y="2052440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Augmentation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Learning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4249384" y="1943680"/>
            <a:ext cx="133350" cy="78441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487509" y="1776695"/>
            <a:ext cx="420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traditional methods (baseline)</a:t>
            </a:r>
            <a:endParaRPr lang="zh-CN" alt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487509" y="2521966"/>
            <a:ext cx="5615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3092B"/>
                </a:solidFill>
              </a:rPr>
              <a:t>s</a:t>
            </a:r>
            <a:r>
              <a:rPr lang="en-US" altLang="zh-CN" sz="2000" dirty="0" smtClean="0">
                <a:solidFill>
                  <a:srgbClr val="C3092B"/>
                </a:solidFill>
              </a:rPr>
              <a:t>ynthesis by generative models (proposed)</a:t>
            </a:r>
            <a:endParaRPr lang="zh-CN" altLang="en-US" sz="2000" dirty="0">
              <a:solidFill>
                <a:srgbClr val="C3092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2734" y="2991492"/>
            <a:ext cx="420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implemented by </a:t>
            </a:r>
            <a:r>
              <a:rPr lang="en-US" altLang="zh-CN" sz="2000" dirty="0" err="1" smtClean="0"/>
              <a:t>Tensorflow</a:t>
            </a:r>
            <a:r>
              <a:rPr lang="en-US" altLang="zh-CN" sz="2000" dirty="0" smtClean="0"/>
              <a:t> API</a:t>
            </a:r>
            <a:endParaRPr lang="zh-CN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82734" y="3633106"/>
            <a:ext cx="679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</a:t>
            </a:r>
            <a:r>
              <a:rPr lang="en-US" altLang="zh-CN" sz="2000" dirty="0" smtClean="0"/>
              <a:t>earning from the checkpoint of other pre-trained models on other datasets. e.g., COCO</a:t>
            </a:r>
            <a:r>
              <a:rPr lang="en-US" altLang="zh-CN" sz="2000" baseline="30000" dirty="0" smtClean="0"/>
              <a:t>[1]</a:t>
            </a:r>
            <a:r>
              <a:rPr lang="en-US" altLang="zh-CN" sz="2000" dirty="0" smtClean="0"/>
              <a:t> dataset</a:t>
            </a:r>
            <a:endParaRPr lang="zh-CN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517699" y="5076825"/>
            <a:ext cx="6950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COCO is a large-scale object detection, segmentation, and captioning dataset.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9958" y="1259242"/>
            <a:ext cx="3522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solution pipeline: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04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2505" y="460011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Augmentation: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081" y="2007521"/>
            <a:ext cx="1871496" cy="613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5232"/>
          <a:stretch/>
        </p:blipFill>
        <p:spPr>
          <a:xfrm>
            <a:off x="1376269" y="2620956"/>
            <a:ext cx="1876308" cy="613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81" y="3244485"/>
            <a:ext cx="1871496" cy="613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815" y="3861681"/>
            <a:ext cx="1879460" cy="61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081" y="4485210"/>
            <a:ext cx="1879460" cy="613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114" y="2129573"/>
            <a:ext cx="67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Flip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574" y="2765875"/>
            <a:ext cx="100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Rotation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3250" y="339071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Scale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2505" y="399407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Crop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574" y="4633100"/>
            <a:ext cx="130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smtClean="0"/>
              <a:t>Add noise</a:t>
            </a:r>
            <a:endParaRPr lang="zh-CN" altLang="en-US" dirty="0"/>
          </a:p>
        </p:txBody>
      </p:sp>
      <p:sp>
        <p:nvSpPr>
          <p:cNvPr id="14" name="Right Brace 13"/>
          <p:cNvSpPr/>
          <p:nvPr/>
        </p:nvSpPr>
        <p:spPr>
          <a:xfrm rot="5400000">
            <a:off x="2208033" y="4408240"/>
            <a:ext cx="235822" cy="1889726"/>
          </a:xfrm>
          <a:prstGeom prst="rightBrace">
            <a:avLst>
              <a:gd name="adj1" fmla="val 8333"/>
              <a:gd name="adj2" fmla="val 5053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60656" y="5676637"/>
            <a:ext cx="333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“</a:t>
            </a:r>
            <a:r>
              <a:rPr lang="en-US" altLang="zh-CN" dirty="0"/>
              <a:t>Highly Relied on Original Data</a:t>
            </a:r>
            <a:r>
              <a:rPr lang="zh-CN" altLang="en-US" dirty="0"/>
              <a:t>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4037" y="1136104"/>
            <a:ext cx="2490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 smtClean="0"/>
              <a:t>Traditional approach</a:t>
            </a:r>
            <a:endParaRPr lang="zh-CN" altLang="en-US" sz="20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598357" y="1004835"/>
            <a:ext cx="0" cy="519499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85157" y="1136104"/>
            <a:ext cx="3584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 smtClean="0"/>
              <a:t>Synthesis by generative models</a:t>
            </a:r>
            <a:endParaRPr lang="zh-CN" altLang="en-US" sz="2000" dirty="0"/>
          </a:p>
        </p:txBody>
      </p:sp>
      <p:sp>
        <p:nvSpPr>
          <p:cNvPr id="21" name="Freeform 20"/>
          <p:cNvSpPr/>
          <p:nvPr/>
        </p:nvSpPr>
        <p:spPr>
          <a:xfrm>
            <a:off x="5236041" y="1790708"/>
            <a:ext cx="5385435" cy="1654245"/>
          </a:xfrm>
          <a:custGeom>
            <a:avLst/>
            <a:gdLst>
              <a:gd name="connsiteX0" fmla="*/ 0 w 6305384"/>
              <a:gd name="connsiteY0" fmla="*/ 1398743 h 1936825"/>
              <a:gd name="connsiteX1" fmla="*/ 723569 w 6305384"/>
              <a:gd name="connsiteY1" fmla="*/ 7265 h 1936825"/>
              <a:gd name="connsiteX2" fmla="*/ 1478943 w 6305384"/>
              <a:gd name="connsiteY2" fmla="*/ 1931481 h 1936825"/>
              <a:gd name="connsiteX3" fmla="*/ 1956021 w 6305384"/>
              <a:gd name="connsiteY3" fmla="*/ 603613 h 1936825"/>
              <a:gd name="connsiteX4" fmla="*/ 2258170 w 6305384"/>
              <a:gd name="connsiteY4" fmla="*/ 1279474 h 1936825"/>
              <a:gd name="connsiteX5" fmla="*/ 2679589 w 6305384"/>
              <a:gd name="connsiteY5" fmla="*/ 1756552 h 1936825"/>
              <a:gd name="connsiteX6" fmla="*/ 3156668 w 6305384"/>
              <a:gd name="connsiteY6" fmla="*/ 182194 h 1936825"/>
              <a:gd name="connsiteX7" fmla="*/ 3697356 w 6305384"/>
              <a:gd name="connsiteY7" fmla="*/ 1088642 h 1936825"/>
              <a:gd name="connsiteX8" fmla="*/ 4142629 w 6305384"/>
              <a:gd name="connsiteY8" fmla="*/ 1565721 h 1936825"/>
              <a:gd name="connsiteX9" fmla="*/ 4500438 w 6305384"/>
              <a:gd name="connsiteY9" fmla="*/ 1144301 h 1936825"/>
              <a:gd name="connsiteX10" fmla="*/ 6305384 w 6305384"/>
              <a:gd name="connsiteY10" fmla="*/ 1072740 h 193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05384" h="1936825">
                <a:moveTo>
                  <a:pt x="0" y="1398743"/>
                </a:moveTo>
                <a:cubicBezTo>
                  <a:pt x="238539" y="658609"/>
                  <a:pt x="477079" y="-81525"/>
                  <a:pt x="723569" y="7265"/>
                </a:cubicBezTo>
                <a:cubicBezTo>
                  <a:pt x="970060" y="96055"/>
                  <a:pt x="1273534" y="1832090"/>
                  <a:pt x="1478943" y="1931481"/>
                </a:cubicBezTo>
                <a:cubicBezTo>
                  <a:pt x="1684352" y="2030872"/>
                  <a:pt x="1826150" y="712281"/>
                  <a:pt x="1956021" y="603613"/>
                </a:cubicBezTo>
                <a:cubicBezTo>
                  <a:pt x="2085892" y="494945"/>
                  <a:pt x="2137575" y="1087317"/>
                  <a:pt x="2258170" y="1279474"/>
                </a:cubicBezTo>
                <a:cubicBezTo>
                  <a:pt x="2378765" y="1471631"/>
                  <a:pt x="2529839" y="1939432"/>
                  <a:pt x="2679589" y="1756552"/>
                </a:cubicBezTo>
                <a:cubicBezTo>
                  <a:pt x="2829339" y="1573672"/>
                  <a:pt x="2987040" y="293512"/>
                  <a:pt x="3156668" y="182194"/>
                </a:cubicBezTo>
                <a:cubicBezTo>
                  <a:pt x="3326296" y="70876"/>
                  <a:pt x="3533029" y="858054"/>
                  <a:pt x="3697356" y="1088642"/>
                </a:cubicBezTo>
                <a:cubicBezTo>
                  <a:pt x="3861683" y="1319230"/>
                  <a:pt x="4008782" y="1556445"/>
                  <a:pt x="4142629" y="1565721"/>
                </a:cubicBezTo>
                <a:cubicBezTo>
                  <a:pt x="4276476" y="1574998"/>
                  <a:pt x="4139979" y="1226464"/>
                  <a:pt x="4500438" y="1144301"/>
                </a:cubicBezTo>
                <a:cubicBezTo>
                  <a:pt x="4860897" y="1062138"/>
                  <a:pt x="5583140" y="1067439"/>
                  <a:pt x="6305384" y="107274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21"/>
          <p:cNvSpPr/>
          <p:nvPr/>
        </p:nvSpPr>
        <p:spPr>
          <a:xfrm>
            <a:off x="5236041" y="1509815"/>
            <a:ext cx="5448063" cy="2053748"/>
          </a:xfrm>
          <a:custGeom>
            <a:avLst/>
            <a:gdLst>
              <a:gd name="connsiteX0" fmla="*/ 0 w 3877096"/>
              <a:gd name="connsiteY0" fmla="*/ 1047436 h 1461543"/>
              <a:gd name="connsiteX1" fmla="*/ 373711 w 3877096"/>
              <a:gd name="connsiteY1" fmla="*/ 5815 h 1461543"/>
              <a:gd name="connsiteX2" fmla="*/ 850789 w 3877096"/>
              <a:gd name="connsiteY2" fmla="*/ 1460904 h 1461543"/>
              <a:gd name="connsiteX3" fmla="*/ 1176793 w 3877096"/>
              <a:gd name="connsiteY3" fmla="*/ 204598 h 1461543"/>
              <a:gd name="connsiteX4" fmla="*/ 1486894 w 3877096"/>
              <a:gd name="connsiteY4" fmla="*/ 1309829 h 1461543"/>
              <a:gd name="connsiteX5" fmla="*/ 1685676 w 3877096"/>
              <a:gd name="connsiteY5" fmla="*/ 1301878 h 1461543"/>
              <a:gd name="connsiteX6" fmla="*/ 1804946 w 3877096"/>
              <a:gd name="connsiteY6" fmla="*/ 347721 h 1461543"/>
              <a:gd name="connsiteX7" fmla="*/ 1963972 w 3877096"/>
              <a:gd name="connsiteY7" fmla="*/ 403380 h 1461543"/>
              <a:gd name="connsiteX8" fmla="*/ 2488758 w 3877096"/>
              <a:gd name="connsiteY8" fmla="*/ 1047436 h 1461543"/>
              <a:gd name="connsiteX9" fmla="*/ 2727297 w 3877096"/>
              <a:gd name="connsiteY9" fmla="*/ 888410 h 1461543"/>
              <a:gd name="connsiteX10" fmla="*/ 3093057 w 3877096"/>
              <a:gd name="connsiteY10" fmla="*/ 745287 h 1461543"/>
              <a:gd name="connsiteX11" fmla="*/ 3800723 w 3877096"/>
              <a:gd name="connsiteY11" fmla="*/ 848654 h 1461543"/>
              <a:gd name="connsiteX12" fmla="*/ 3824577 w 3877096"/>
              <a:gd name="connsiteY12" fmla="*/ 848654 h 146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77096" h="1461543">
                <a:moveTo>
                  <a:pt x="0" y="1047436"/>
                </a:moveTo>
                <a:cubicBezTo>
                  <a:pt x="115956" y="492170"/>
                  <a:pt x="231913" y="-63096"/>
                  <a:pt x="373711" y="5815"/>
                </a:cubicBezTo>
                <a:cubicBezTo>
                  <a:pt x="515509" y="74726"/>
                  <a:pt x="716942" y="1427774"/>
                  <a:pt x="850789" y="1460904"/>
                </a:cubicBezTo>
                <a:cubicBezTo>
                  <a:pt x="984636" y="1494034"/>
                  <a:pt x="1070776" y="229777"/>
                  <a:pt x="1176793" y="204598"/>
                </a:cubicBezTo>
                <a:cubicBezTo>
                  <a:pt x="1282811" y="179419"/>
                  <a:pt x="1402080" y="1126949"/>
                  <a:pt x="1486894" y="1309829"/>
                </a:cubicBezTo>
                <a:cubicBezTo>
                  <a:pt x="1571708" y="1492709"/>
                  <a:pt x="1632667" y="1462229"/>
                  <a:pt x="1685676" y="1301878"/>
                </a:cubicBezTo>
                <a:cubicBezTo>
                  <a:pt x="1738685" y="1141527"/>
                  <a:pt x="1758563" y="497471"/>
                  <a:pt x="1804946" y="347721"/>
                </a:cubicBezTo>
                <a:cubicBezTo>
                  <a:pt x="1851329" y="197971"/>
                  <a:pt x="1850004" y="286761"/>
                  <a:pt x="1963972" y="403380"/>
                </a:cubicBezTo>
                <a:cubicBezTo>
                  <a:pt x="2077940" y="519999"/>
                  <a:pt x="2361537" y="966598"/>
                  <a:pt x="2488758" y="1047436"/>
                </a:cubicBezTo>
                <a:cubicBezTo>
                  <a:pt x="2615979" y="1128274"/>
                  <a:pt x="2626581" y="938768"/>
                  <a:pt x="2727297" y="888410"/>
                </a:cubicBezTo>
                <a:cubicBezTo>
                  <a:pt x="2828013" y="838052"/>
                  <a:pt x="2914153" y="751913"/>
                  <a:pt x="3093057" y="745287"/>
                </a:cubicBezTo>
                <a:cubicBezTo>
                  <a:pt x="3271961" y="738661"/>
                  <a:pt x="3800723" y="848654"/>
                  <a:pt x="3800723" y="848654"/>
                </a:cubicBezTo>
                <a:cubicBezTo>
                  <a:pt x="3922643" y="865882"/>
                  <a:pt x="3873610" y="857268"/>
                  <a:pt x="3824577" y="848654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Oval 22"/>
          <p:cNvSpPr/>
          <p:nvPr/>
        </p:nvSpPr>
        <p:spPr>
          <a:xfrm>
            <a:off x="5327159" y="2288960"/>
            <a:ext cx="182880" cy="1828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Oval 23"/>
          <p:cNvSpPr/>
          <p:nvPr/>
        </p:nvSpPr>
        <p:spPr>
          <a:xfrm>
            <a:off x="6000691" y="2160630"/>
            <a:ext cx="182880" cy="1828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Oval 24"/>
          <p:cNvSpPr/>
          <p:nvPr/>
        </p:nvSpPr>
        <p:spPr>
          <a:xfrm>
            <a:off x="6737512" y="2343510"/>
            <a:ext cx="182880" cy="1828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Oval 25"/>
          <p:cNvSpPr/>
          <p:nvPr/>
        </p:nvSpPr>
        <p:spPr>
          <a:xfrm>
            <a:off x="7575387" y="2539211"/>
            <a:ext cx="182880" cy="1828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Oval 26"/>
          <p:cNvSpPr/>
          <p:nvPr/>
        </p:nvSpPr>
        <p:spPr>
          <a:xfrm>
            <a:off x="8082483" y="2122199"/>
            <a:ext cx="182880" cy="1828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Oval 27"/>
          <p:cNvSpPr/>
          <p:nvPr/>
        </p:nvSpPr>
        <p:spPr>
          <a:xfrm>
            <a:off x="8990919" y="2693152"/>
            <a:ext cx="182880" cy="1828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Oval 28"/>
          <p:cNvSpPr/>
          <p:nvPr/>
        </p:nvSpPr>
        <p:spPr>
          <a:xfrm>
            <a:off x="5510039" y="1946838"/>
            <a:ext cx="182880" cy="1828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Oval 29"/>
          <p:cNvSpPr/>
          <p:nvPr/>
        </p:nvSpPr>
        <p:spPr>
          <a:xfrm>
            <a:off x="6116123" y="2539211"/>
            <a:ext cx="182880" cy="1828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Oval 30"/>
          <p:cNvSpPr/>
          <p:nvPr/>
        </p:nvSpPr>
        <p:spPr>
          <a:xfrm>
            <a:off x="6662875" y="2665906"/>
            <a:ext cx="182880" cy="1828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Oval 31"/>
          <p:cNvSpPr/>
          <p:nvPr/>
        </p:nvSpPr>
        <p:spPr>
          <a:xfrm>
            <a:off x="7714564" y="2168905"/>
            <a:ext cx="182880" cy="1828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Oval 32"/>
          <p:cNvSpPr/>
          <p:nvPr/>
        </p:nvSpPr>
        <p:spPr>
          <a:xfrm>
            <a:off x="8352727" y="2672468"/>
            <a:ext cx="182880" cy="1828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Oval 33"/>
          <p:cNvSpPr/>
          <p:nvPr/>
        </p:nvSpPr>
        <p:spPr>
          <a:xfrm>
            <a:off x="9537671" y="2634994"/>
            <a:ext cx="182880" cy="1828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3678775" y="2059750"/>
            <a:ext cx="145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 Distribution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10232" y="4521400"/>
            <a:ext cx="1799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Synthetic Distribution </a:t>
            </a:r>
          </a:p>
        </p:txBody>
      </p:sp>
      <p:pic>
        <p:nvPicPr>
          <p:cNvPr id="37" name="Picture 2" descr="Image result for question mark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97" y="1601255"/>
            <a:ext cx="429294" cy="4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question mark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98" y="2898863"/>
            <a:ext cx="429294" cy="4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question mark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28" y="2957261"/>
            <a:ext cx="429294" cy="4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question mark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28" y="2526390"/>
            <a:ext cx="429294" cy="4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question mark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628" y="2885641"/>
            <a:ext cx="429294" cy="4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question mark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789" y="2920076"/>
            <a:ext cx="429294" cy="4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question mark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776" y="2536654"/>
            <a:ext cx="429294" cy="4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/>
          <p:cNvSpPr/>
          <p:nvPr/>
        </p:nvSpPr>
        <p:spPr>
          <a:xfrm>
            <a:off x="9006591" y="3388854"/>
            <a:ext cx="182880" cy="1828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9272299" y="3311663"/>
            <a:ext cx="2016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raining data sample</a:t>
            </a:r>
          </a:p>
        </p:txBody>
      </p:sp>
      <p:sp>
        <p:nvSpPr>
          <p:cNvPr id="46" name="Oval 45"/>
          <p:cNvSpPr/>
          <p:nvPr/>
        </p:nvSpPr>
        <p:spPr>
          <a:xfrm>
            <a:off x="9006591" y="3825877"/>
            <a:ext cx="182880" cy="1828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TextBox 46"/>
          <p:cNvSpPr txBox="1"/>
          <p:nvPr/>
        </p:nvSpPr>
        <p:spPr>
          <a:xfrm>
            <a:off x="9272298" y="3763428"/>
            <a:ext cx="2016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testing data sample</a:t>
            </a:r>
          </a:p>
        </p:txBody>
      </p:sp>
      <p:pic>
        <p:nvPicPr>
          <p:cNvPr id="48" name="Picture 2" descr="Image result for question mark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632" y="4194503"/>
            <a:ext cx="429294" cy="4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9272297" y="4257881"/>
            <a:ext cx="2899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issing (or uncertain) data sample</a:t>
            </a:r>
          </a:p>
        </p:txBody>
      </p:sp>
    </p:spTree>
    <p:extLst>
      <p:ext uri="{BB962C8B-B14F-4D97-AF65-F5344CB8AC3E}">
        <p14:creationId xmlns:p14="http://schemas.microsoft.com/office/powerpoint/2010/main" val="221778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02631 0.3324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20" grpId="0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44" grpId="0" animBg="1"/>
      <p:bldP spid="45" grpId="0"/>
      <p:bldP spid="46" grpId="0" animBg="1"/>
      <p:bldP spid="47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15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15186"/>
            <a:ext cx="7248524" cy="4661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5819" y="5797314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Quantised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Variational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AutoEncoder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(VQ-VAE)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8937" y="1660441"/>
            <a:ext cx="74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2824" y="3355891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Wasserstein GAN: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5724" y="4866717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VQ-VAE: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613" y="1011546"/>
            <a:ext cx="1500187" cy="14838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806" y="2762889"/>
            <a:ext cx="1473994" cy="14684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88606"/>
            <a:ext cx="4444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High-fidelity Grass Synthesis: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806" y="4497423"/>
            <a:ext cx="1473994" cy="14739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08403" y="725451"/>
            <a:ext cx="545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c</a:t>
            </a:r>
            <a:r>
              <a:rPr lang="en-US" altLang="zh-CN" dirty="0" smtClean="0">
                <a:solidFill>
                  <a:srgbClr val="0070C0"/>
                </a:solidFill>
              </a:rPr>
              <a:t>onvert continuous latent space to </a:t>
            </a:r>
            <a:r>
              <a:rPr lang="en-US" altLang="zh-CN" b="1" i="1" u="sng" dirty="0" smtClean="0">
                <a:solidFill>
                  <a:srgbClr val="0070C0"/>
                </a:solidFill>
              </a:rPr>
              <a:t>discrete latent space</a:t>
            </a:r>
            <a:endParaRPr lang="zh-CN" altLang="en-US" b="1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1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16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88606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“Discrete” works here: compared with beta VAE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29" y="3478221"/>
            <a:ext cx="6353091" cy="2703109"/>
          </a:xfrm>
          <a:prstGeom prst="rect">
            <a:avLst/>
          </a:prstGeom>
        </p:spPr>
      </p:pic>
      <p:pic>
        <p:nvPicPr>
          <p:cNvPr id="1026" name="Picture 2" descr="From Autoencoder to Beta-VA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76" y="888716"/>
            <a:ext cx="5701086" cy="26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6980" y="2024504"/>
            <a:ext cx="143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979" y="4653060"/>
            <a:ext cx="143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495270" y="5637475"/>
                <a:ext cx="6177076" cy="410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𝑠𝑔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𝑠𝑔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270" y="5637475"/>
                <a:ext cx="6177076" cy="410497"/>
              </a:xfrm>
              <a:prstGeom prst="rect">
                <a:avLst/>
              </a:prstGeom>
              <a:blipFill>
                <a:blip r:embed="rId4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38540" y="5654788"/>
            <a:ext cx="119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loss: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950218" y="5656199"/>
                <a:ext cx="34896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𝑠𝑔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 smtClean="0"/>
                  <a:t> is the stop gradient operation</a:t>
                </a:r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0218" y="5656199"/>
                <a:ext cx="3489610" cy="369332"/>
              </a:xfrm>
              <a:prstGeom prst="rect">
                <a:avLst/>
              </a:prstGeom>
              <a:blipFill>
                <a:blip r:embed="rId5"/>
                <a:stretch>
                  <a:fillRect t="-10000" r="-87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40766" y="5079737"/>
                <a:ext cx="4300921" cy="609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766" y="5079737"/>
                <a:ext cx="4300921" cy="609141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66979" y="5153924"/>
            <a:ext cx="295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Discrete embedding mapping: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32967" y="2606294"/>
            <a:ext cx="3511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Discrete embedding contains more statistics than a continuous latent representation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32967" y="3860443"/>
            <a:ext cx="351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Solve </a:t>
            </a:r>
            <a:r>
              <a:rPr lang="en-US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posterior collapse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problem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3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9232 -0.271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5" grpId="0"/>
      <p:bldP spid="17" grpId="0"/>
      <p:bldP spid="18" grpId="0"/>
      <p:bldP spid="20" grpId="0"/>
      <p:bldP spid="21" grpId="0"/>
      <p:bldP spid="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9587" y="372457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Overall Solution: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19" y="834122"/>
            <a:ext cx="9605961" cy="540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9100" y="5334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20" y="1825495"/>
            <a:ext cx="3543300" cy="112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267"/>
            <a:ext cx="5913538" cy="1467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0589" y="1277465"/>
            <a:ext cx="190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results: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8797" y="3102163"/>
            <a:ext cx="1835945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results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49148" y="3080158"/>
            <a:ext cx="1835945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en-US" altLang="zh-CN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@IOU</a:t>
            </a:r>
            <a:r>
              <a:rPr lang="en-US" altLang="zh-CN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480" y="2206504"/>
            <a:ext cx="4702540" cy="35039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90944" y="1518467"/>
            <a:ext cx="49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Blending different ratios of synthetic images for detection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430" y="5158479"/>
            <a:ext cx="6273579" cy="46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AP is the abbreviation for average precision which computes the average precision value for recall value over 0 to 1.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30" y="5793400"/>
            <a:ext cx="6273579" cy="46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IOU stands for intersection over union, e.g., IOU0.6 means 60% or more overlapping will determine a detected object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543591"/>
            <a:ext cx="10515600" cy="439603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Machine Learning (ML) Basics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Latent Space Basics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Latent Space Manipulation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Invasive </a:t>
            </a:r>
            <a:r>
              <a:rPr lang="en-US" altLang="zh-CN" sz="2200" dirty="0">
                <a:solidFill>
                  <a:schemeClr val="tx1"/>
                </a:solidFill>
              </a:rPr>
              <a:t>Grass Detection for Environment </a:t>
            </a:r>
            <a:r>
              <a:rPr lang="en-US" altLang="zh-CN" sz="2200" dirty="0" smtClean="0">
                <a:solidFill>
                  <a:schemeClr val="tx1"/>
                </a:solidFill>
              </a:rPr>
              <a:t>Protection</a:t>
            </a:r>
            <a:endParaRPr lang="en-US" altLang="zh-CN" sz="2200" dirty="0">
              <a:solidFill>
                <a:schemeClr val="tx1"/>
              </a:solidFill>
            </a:endParaRP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Unexploited Seismic Data </a:t>
            </a:r>
            <a:r>
              <a:rPr lang="en-US" altLang="zh-CN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Representation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Real-Time </a:t>
            </a:r>
            <a:r>
              <a:rPr lang="en-US" altLang="zh-CN" sz="2200" dirty="0">
                <a:solidFill>
                  <a:schemeClr val="tx1"/>
                </a:solidFill>
              </a:rPr>
              <a:t>Monitoring of Cutting Volume in Drilling and Borehole </a:t>
            </a:r>
            <a:r>
              <a:rPr lang="en-US" altLang="zh-CN" sz="2200" dirty="0" smtClean="0">
                <a:solidFill>
                  <a:schemeClr val="tx1"/>
                </a:solidFill>
              </a:rPr>
              <a:t>Cleaning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Virtual </a:t>
            </a:r>
            <a:r>
              <a:rPr lang="en-US" altLang="zh-CN" sz="2200" dirty="0">
                <a:solidFill>
                  <a:schemeClr val="tx1"/>
                </a:solidFill>
              </a:rPr>
              <a:t>Relay Selection in V2V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Future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 smtClean="0"/>
          </a:p>
          <a:p>
            <a:endParaRPr lang="en-US" altLang="zh-CN" dirty="0" smtClean="0"/>
          </a:p>
          <a:p>
            <a:pPr marL="457200" indent="-457200">
              <a:buAutoNum type="arabicPeriod"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543591"/>
            <a:ext cx="10515600" cy="439603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Machine Learning (ML) Basics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Latent Space Basics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Manipulation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Invasive </a:t>
            </a:r>
            <a:r>
              <a:rPr lang="en-US" altLang="zh-CN" sz="2200" dirty="0">
                <a:solidFill>
                  <a:schemeClr val="tx1"/>
                </a:solidFill>
              </a:rPr>
              <a:t>Grass Detection for Environment </a:t>
            </a:r>
            <a:r>
              <a:rPr lang="en-US" altLang="zh-CN" sz="2200" dirty="0" smtClean="0">
                <a:solidFill>
                  <a:schemeClr val="tx1"/>
                </a:solidFill>
              </a:rPr>
              <a:t>Protection</a:t>
            </a:r>
            <a:endParaRPr lang="en-US" altLang="zh-CN" sz="2200" dirty="0">
              <a:solidFill>
                <a:schemeClr val="tx1"/>
              </a:solidFill>
            </a:endParaRP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</a:rPr>
              <a:t>Unexploited Seismic Data </a:t>
            </a:r>
            <a:r>
              <a:rPr lang="en-US" altLang="zh-CN" sz="2200" dirty="0" smtClean="0">
                <a:solidFill>
                  <a:schemeClr val="tx1"/>
                </a:solidFill>
              </a:rPr>
              <a:t>Inversion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Representation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Real-Time </a:t>
            </a:r>
            <a:r>
              <a:rPr lang="en-US" altLang="zh-CN" sz="2200" dirty="0">
                <a:solidFill>
                  <a:schemeClr val="tx1"/>
                </a:solidFill>
              </a:rPr>
              <a:t>Monitoring of Cutting Volume in Drilling and Borehole </a:t>
            </a:r>
            <a:r>
              <a:rPr lang="en-US" altLang="zh-CN" sz="2200" dirty="0" smtClean="0">
                <a:solidFill>
                  <a:schemeClr val="tx1"/>
                </a:solidFill>
              </a:rPr>
              <a:t>Cleaning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Virtual </a:t>
            </a:r>
            <a:r>
              <a:rPr lang="en-US" altLang="zh-CN" sz="2200" dirty="0">
                <a:solidFill>
                  <a:schemeClr val="tx1"/>
                </a:solidFill>
              </a:rPr>
              <a:t>Relay Selection in V2V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Future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 smtClean="0"/>
          </a:p>
          <a:p>
            <a:endParaRPr lang="en-US" altLang="zh-CN" dirty="0" smtClean="0"/>
          </a:p>
          <a:p>
            <a:pPr marL="457200" indent="-457200">
              <a:buAutoNum type="arabicPeriod"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09" y="533400"/>
            <a:ext cx="3737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description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159085"/>
            <a:ext cx="6824296" cy="4933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77" y="1701838"/>
            <a:ext cx="2360253" cy="1770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23" y="4038114"/>
            <a:ext cx="2577358" cy="193301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6652009" y="2602523"/>
            <a:ext cx="1626714" cy="231113"/>
          </a:xfrm>
          <a:prstGeom prst="straightConnector1">
            <a:avLst/>
          </a:prstGeom>
          <a:ln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94348" y="1821220"/>
            <a:ext cx="164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measurements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33846" y="5386044"/>
            <a:ext cx="164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</a:t>
            </a:r>
            <a:r>
              <a:rPr lang="en-US" altLang="zh-CN" dirty="0" smtClean="0"/>
              <a:t>elocity map</a:t>
            </a:r>
            <a:endParaRPr lang="zh-CN" alt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204291" y="3626084"/>
            <a:ext cx="0" cy="5942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907675" y="3626084"/>
            <a:ext cx="0" cy="5942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188817" y="3739875"/>
            <a:ext cx="98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forward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62427" y="3739875"/>
            <a:ext cx="107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endParaRPr lang="zh-CN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7300601" y="4923820"/>
            <a:ext cx="933169" cy="46222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2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4198" y="1829202"/>
            <a:ext cx="37378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Data-Driven Inversion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75" y="1324955"/>
            <a:ext cx="5154990" cy="14701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1109" y="4145453"/>
            <a:ext cx="3969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Deep Networks-Based Inversion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85" y="3435495"/>
            <a:ext cx="6784370" cy="2343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440" y="440244"/>
            <a:ext cx="3737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Data-Driven Approach: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4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9852" y="556447"/>
            <a:ext cx="8666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Adaptation to Unexploited Seismic Data: the Challenge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40" y="1320450"/>
            <a:ext cx="6784370" cy="2343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63" y="4665426"/>
            <a:ext cx="1005124" cy="753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523" y="4605728"/>
            <a:ext cx="1066669" cy="800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9613" y="4821062"/>
            <a:ext cx="176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nexploited data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64049" y="4671773"/>
            <a:ext cx="1725433" cy="66790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38330" y="5005727"/>
            <a:ext cx="7394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88372" y="5005727"/>
            <a:ext cx="7394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77745" y="5474395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 box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877745" y="3800723"/>
            <a:ext cx="0" cy="664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491321" y="3800723"/>
            <a:ext cx="0" cy="664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96020" y="393531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5409" y="3935316"/>
            <a:ext cx="86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euse ?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559580" y="3930876"/>
            <a:ext cx="121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retrained ?</a:t>
            </a:r>
            <a:endParaRPr lang="en-US" dirty="0"/>
          </a:p>
        </p:txBody>
      </p:sp>
      <p:sp>
        <p:nvSpPr>
          <p:cNvPr id="27" name="Rounded Rectangular Callout 26"/>
          <p:cNvSpPr/>
          <p:nvPr/>
        </p:nvSpPr>
        <p:spPr>
          <a:xfrm>
            <a:off x="1033257" y="3434963"/>
            <a:ext cx="2250219" cy="865245"/>
          </a:xfrm>
          <a:prstGeom prst="wedgeRoundRectCallout">
            <a:avLst>
              <a:gd name="adj1" fmla="val 79167"/>
              <a:gd name="adj2" fmla="val 31255"/>
              <a:gd name="adj3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ad performance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7485490" y="3396988"/>
            <a:ext cx="2250219" cy="865245"/>
          </a:xfrm>
          <a:prstGeom prst="wedgeRoundRectCallout">
            <a:avLst>
              <a:gd name="adj1" fmla="val -80550"/>
              <a:gd name="adj2" fmla="val 29417"/>
              <a:gd name="adj3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atastrophic forget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hevron logo | Company logos and names, Chevron, Oi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598" y="955675"/>
            <a:ext cx="2271740" cy="17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631877" y="2548088"/>
            <a:ext cx="246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roblem proposed and 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ustified by Chevron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4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 animBg="1"/>
      <p:bldP spid="28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9852" y="646881"/>
            <a:ext cx="8666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Applied Optimal Transport (OT) to mitigate adaptation gap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203882" y="3152243"/>
                <a:ext cx="4723074" cy="421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882" y="3152243"/>
                <a:ext cx="4723074" cy="421397"/>
              </a:xfrm>
              <a:prstGeom prst="rect">
                <a:avLst/>
              </a:prstGeom>
              <a:blipFill>
                <a:blip r:embed="rId2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7084" y="3178276"/>
                <a:ext cx="6717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Joint Distribution OT formulation (JDOT), replace cost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84" y="3178276"/>
                <a:ext cx="6717528" cy="369332"/>
              </a:xfrm>
              <a:prstGeom prst="rect">
                <a:avLst/>
              </a:prstGeom>
              <a:blipFill>
                <a:blip r:embed="rId3"/>
                <a:stretch>
                  <a:fillRect l="-72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67086" y="1958745"/>
            <a:ext cx="219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Basic OT formulation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951551" y="1774464"/>
                <a:ext cx="4723074" cy="73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nary>
                                <m:naryPr>
                                  <m:chr m:val="∏"/>
                                  <m:subHide m:val="on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551" y="1774464"/>
                <a:ext cx="4723074" cy="7378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367083" y="4292786"/>
            <a:ext cx="6017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JDOT with Deep Learning formulation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136002" y="4079522"/>
                <a:ext cx="6765235" cy="79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nary>
                                <m:naryPr>
                                  <m:chr m:val="∏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002" y="4079522"/>
                <a:ext cx="6765235" cy="7958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9056535" y="4662118"/>
            <a:ext cx="84283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485906" y="4662118"/>
            <a:ext cx="962108" cy="6016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273085" y="4662118"/>
            <a:ext cx="140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s</a:t>
            </a:r>
            <a:r>
              <a:rPr lang="en-US" altLang="zh-CN" dirty="0" smtClean="0">
                <a:solidFill>
                  <a:schemeClr val="accent1"/>
                </a:solidFill>
              </a:rPr>
              <a:t>urrogate of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0515367" y="5073345"/>
                <a:ext cx="466474" cy="413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367" y="5073345"/>
                <a:ext cx="466474" cy="413703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127620" y="5165423"/>
                <a:ext cx="3805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620" y="5165423"/>
                <a:ext cx="380553" cy="369332"/>
              </a:xfrm>
              <a:prstGeom prst="rect">
                <a:avLst/>
              </a:prstGeom>
              <a:blipFill>
                <a:blip r:embed="rId7"/>
                <a:stretch>
                  <a:fillRect l="-4762" t="-8197" r="-1269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67083" y="5164340"/>
                <a:ext cx="3922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83" y="5164340"/>
                <a:ext cx="392223" cy="369332"/>
              </a:xfrm>
              <a:prstGeom prst="rect">
                <a:avLst/>
              </a:prstGeom>
              <a:blipFill>
                <a:blip r:embed="rId8"/>
                <a:stretch>
                  <a:fillRect t="-8197" r="-1230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Understanding convolutional lay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17" y="4887915"/>
            <a:ext cx="2242972" cy="92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213652" y="5605720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/>
                </a:solidFill>
              </a:rPr>
              <a:t>latent space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052" name="Picture 4" descr="Naive Bayes Icons - Download Free Vector Icons | Noun Projec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8844" y="4815509"/>
            <a:ext cx="1134157" cy="11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223835" y="5790386"/>
            <a:ext cx="184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</a:t>
            </a:r>
            <a:r>
              <a:rPr lang="en-US" altLang="zh-CN" dirty="0" smtClean="0"/>
              <a:t>eature extractor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708844" y="5765000"/>
            <a:ext cx="103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classifier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2024" y="1294585"/>
            <a:ext cx="3314700" cy="1381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8619" y="5560017"/>
            <a:ext cx="277413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Avoid two-steps adaptation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43637" y="2364168"/>
            <a:ext cx="84283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008914" y="2364168"/>
            <a:ext cx="164094" cy="2603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54048" y="2624278"/>
            <a:ext cx="161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t</a:t>
            </a:r>
            <a:r>
              <a:rPr lang="en-US" altLang="zh-CN" dirty="0" smtClean="0">
                <a:solidFill>
                  <a:schemeClr val="accent1"/>
                </a:solidFill>
              </a:rPr>
              <a:t>ransport cost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769343" y="2331647"/>
            <a:ext cx="84283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198714" y="2331647"/>
            <a:ext cx="319905" cy="2424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866977" y="2626842"/>
            <a:ext cx="161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t</a:t>
            </a:r>
            <a:r>
              <a:rPr lang="en-US" altLang="zh-CN" dirty="0" smtClean="0">
                <a:solidFill>
                  <a:schemeClr val="accent1"/>
                </a:solidFill>
              </a:rPr>
              <a:t>ransport plan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9485906" y="3583911"/>
            <a:ext cx="84283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9485906" y="3583911"/>
            <a:ext cx="429371" cy="1918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135888" y="3584939"/>
            <a:ext cx="161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d</a:t>
            </a:r>
            <a:r>
              <a:rPr lang="en-US" altLang="zh-CN" dirty="0" smtClean="0">
                <a:solidFill>
                  <a:schemeClr val="accent1"/>
                </a:solidFill>
              </a:rPr>
              <a:t>istance in feature space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0713885" y="3605667"/>
            <a:ext cx="84283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1143256" y="3605667"/>
            <a:ext cx="40559" cy="1701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0524160" y="3732160"/>
            <a:ext cx="161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d</a:t>
            </a:r>
            <a:r>
              <a:rPr lang="en-US" altLang="zh-CN" dirty="0" smtClean="0">
                <a:solidFill>
                  <a:schemeClr val="accent1"/>
                </a:solidFill>
              </a:rPr>
              <a:t>istance in label space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1" grpId="0"/>
      <p:bldP spid="26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8" grpId="0"/>
      <p:bldP spid="39" grpId="0"/>
      <p:bldP spid="4" grpId="0" animBg="1"/>
      <p:bldP spid="27" grpId="0"/>
      <p:bldP spid="40" grpId="0"/>
      <p:bldP spid="45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3996" y="1701981"/>
            <a:ext cx="405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Encoder-Decoder Networks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2104" y="4145452"/>
            <a:ext cx="2845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Overall Framework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99" y="3218545"/>
            <a:ext cx="5115973" cy="2863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86" y="888927"/>
            <a:ext cx="6202189" cy="22697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4956" y="777264"/>
            <a:ext cx="636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put latent space into the loss function for aligning two domains</a:t>
            </a:r>
            <a:endParaRPr lang="zh-CN" alt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3996" y="524899"/>
                <a:ext cx="8647124" cy="967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Training algorithm (for each mini-batch):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Fix the networks parameters, optimize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linear programming</a:t>
                </a:r>
              </a:p>
              <a:p>
                <a:pPr marL="342900" indent="-342900">
                  <a:buAutoNum type="arabicPeriod"/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Fix transport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optimize the networks parameters by gradient descent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96" y="524899"/>
                <a:ext cx="8647124" cy="967957"/>
              </a:xfrm>
              <a:prstGeom prst="rect">
                <a:avLst/>
              </a:prstGeom>
              <a:blipFill>
                <a:blip r:embed="rId4"/>
                <a:stretch>
                  <a:fillRect l="-635" t="-3145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720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0013 0.28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05013 -0.157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8" grpId="0"/>
      <p:bldP spid="8" grpId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9100" y="5334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7" y="1114335"/>
            <a:ext cx="4045710" cy="51125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31752" y="1447627"/>
            <a:ext cx="482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model (c) and source model (b) compared with the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groundtruth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noisy data set (a)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9519" y="3478017"/>
            <a:ext cx="553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MSE: mean squared error MAE: mean absolute error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83" y="3993040"/>
            <a:ext cx="6343271" cy="14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543591"/>
            <a:ext cx="10515600" cy="439603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Machine Learning (ML) Basics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Latent Space Basics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Manipulation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Invasive </a:t>
            </a:r>
            <a:r>
              <a:rPr lang="en-US" altLang="zh-CN" sz="2200" dirty="0">
                <a:solidFill>
                  <a:schemeClr val="tx1"/>
                </a:solidFill>
              </a:rPr>
              <a:t>Grass Detection for Environment </a:t>
            </a:r>
            <a:r>
              <a:rPr lang="en-US" altLang="zh-CN" sz="2200" dirty="0" smtClean="0">
                <a:solidFill>
                  <a:schemeClr val="tx1"/>
                </a:solidFill>
              </a:rPr>
              <a:t>Protection</a:t>
            </a:r>
            <a:endParaRPr lang="en-US" altLang="zh-CN" sz="2200" dirty="0">
              <a:solidFill>
                <a:schemeClr val="tx1"/>
              </a:solidFill>
            </a:endParaRP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</a:rPr>
              <a:t>Unexploited Seismic Data </a:t>
            </a:r>
            <a:r>
              <a:rPr lang="en-US" altLang="zh-CN" sz="2200" dirty="0" smtClean="0">
                <a:solidFill>
                  <a:schemeClr val="tx1"/>
                </a:solidFill>
              </a:rPr>
              <a:t>Inversion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Latent Space Representation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Real-Time </a:t>
            </a:r>
            <a:r>
              <a:rPr lang="en-US" altLang="zh-CN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of Cutting Volume in Drilling and Borehole </a:t>
            </a:r>
            <a:r>
              <a:rPr lang="en-US" altLang="zh-CN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Virtual </a:t>
            </a:r>
            <a:r>
              <a:rPr lang="en-US" altLang="zh-CN" sz="2200" dirty="0">
                <a:solidFill>
                  <a:schemeClr val="tx1"/>
                </a:solidFill>
              </a:rPr>
              <a:t>Relay Selection in V2V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Future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 smtClean="0"/>
          </a:p>
          <a:p>
            <a:endParaRPr lang="en-US" altLang="zh-CN" dirty="0" smtClean="0"/>
          </a:p>
          <a:p>
            <a:pPr marL="457200" indent="-457200">
              <a:buAutoNum type="arabicPeriod"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4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27</a:t>
            </a:fld>
            <a:endParaRPr lang="en-US" dirty="0"/>
          </a:p>
        </p:txBody>
      </p:sp>
      <p:pic>
        <p:nvPicPr>
          <p:cNvPr id="3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1" y="1178744"/>
            <a:ext cx="2958845" cy="300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393" y="6062586"/>
            <a:ext cx="7306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igure cited from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http://petroleum-uir.blogspot.com/2011/03/peralatan-pemboran-lepas-pantai.html</a:t>
            </a:r>
            <a:endParaRPr lang="zh-CN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Image result for drilling rig shak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24" y="3301653"/>
            <a:ext cx="1857906" cy="104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oil and gas worker cart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51" y="1178744"/>
            <a:ext cx="2190951" cy="146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505126" y="2712405"/>
            <a:ext cx="0" cy="4959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95934" y="2664413"/>
            <a:ext cx="2281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traditional monitoring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21347" y="4263226"/>
            <a:ext cx="4609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Another solution: Unmanned monitoring ?</a:t>
            </a:r>
            <a:endParaRPr lang="zh-CN" alt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0100" y="469487"/>
            <a:ext cx="700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Description &amp; Solution Overview: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6885832" y="1852996"/>
            <a:ext cx="349857" cy="20579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63485" y="1678090"/>
            <a:ext cx="2352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uman labor on the rig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63485" y="2714138"/>
            <a:ext cx="369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ydraulic and </a:t>
            </a:r>
            <a:r>
              <a:rPr lang="en-US" dirty="0" smtClean="0"/>
              <a:t>torque-and-drag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15200" y="3593005"/>
            <a:ext cx="2352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several clean-up circles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03881" y="1145646"/>
            <a:ext cx="3093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C3092B"/>
                </a:solidFill>
              </a:rPr>
              <a:t>Time Consuming &amp; Costly</a:t>
            </a:r>
            <a:endParaRPr lang="zh-CN" altLang="en-US" sz="2000" b="1" dirty="0">
              <a:solidFill>
                <a:srgbClr val="C3092B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791" y="4333952"/>
            <a:ext cx="2434541" cy="16402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888" y="4671754"/>
            <a:ext cx="1814789" cy="1302111"/>
          </a:xfrm>
          <a:prstGeom prst="rect">
            <a:avLst/>
          </a:prstGeom>
        </p:spPr>
      </p:pic>
      <p:cxnSp>
        <p:nvCxnSpPr>
          <p:cNvPr id="20" name="Straight Connector 19"/>
          <p:cNvCxnSpPr>
            <a:endCxn id="18" idx="0"/>
          </p:cNvCxnSpPr>
          <p:nvPr/>
        </p:nvCxnSpPr>
        <p:spPr>
          <a:xfrm flipH="1">
            <a:off x="1446062" y="3933894"/>
            <a:ext cx="2285786" cy="400058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22351" y="4751413"/>
            <a:ext cx="357808" cy="373711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endCxn id="21" idx="0"/>
          </p:cNvCxnSpPr>
          <p:nvPr/>
        </p:nvCxnSpPr>
        <p:spPr>
          <a:xfrm flipH="1">
            <a:off x="1101255" y="4671754"/>
            <a:ext cx="2103633" cy="7965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21" idx="4"/>
          </p:cNvCxnSpPr>
          <p:nvPr/>
        </p:nvCxnSpPr>
        <p:spPr>
          <a:xfrm flipH="1" flipV="1">
            <a:off x="1101255" y="5125124"/>
            <a:ext cx="2086381" cy="7784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96949" y="4747946"/>
            <a:ext cx="5435809" cy="1200329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Solution overview:</a:t>
            </a:r>
          </a:p>
          <a:p>
            <a:pPr marL="342900" indent="-342900">
              <a:buAutoNum type="arabicPeriod"/>
            </a:pPr>
            <a:r>
              <a:rPr lang="en-US" dirty="0" smtClean="0"/>
              <a:t>an </a:t>
            </a:r>
            <a:r>
              <a:rPr lang="en-US" dirty="0"/>
              <a:t>object detection model for ROI </a:t>
            </a:r>
            <a:r>
              <a:rPr lang="en-US" dirty="0" smtClean="0"/>
              <a:t>selection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multi-thread </a:t>
            </a:r>
            <a:r>
              <a:rPr lang="en-US" dirty="0"/>
              <a:t>engine for video </a:t>
            </a:r>
            <a:r>
              <a:rPr lang="en-US" dirty="0" smtClean="0"/>
              <a:t>decoding/encoding</a:t>
            </a:r>
          </a:p>
          <a:p>
            <a:pPr marL="342900" indent="-342900">
              <a:buAutoNum type="arabicPeriod"/>
            </a:pPr>
            <a:r>
              <a:rPr lang="en-US" dirty="0" smtClean="0"/>
              <a:t>a CNN networks with data-</a:t>
            </a:r>
            <a:r>
              <a:rPr lang="en-US" dirty="0" err="1" smtClean="0"/>
              <a:t>preprocessings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15" grpId="0"/>
      <p:bldP spid="16" grpId="0"/>
      <p:bldP spid="17" grpId="0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20" y="1526651"/>
            <a:ext cx="2549019" cy="1717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856" y="469487"/>
            <a:ext cx="345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Step by Step: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856" y="1041297"/>
            <a:ext cx="8651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 an object detection model for ROI selection with subsampling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432720" y="1756273"/>
            <a:ext cx="2461555" cy="62463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406" y="1948287"/>
            <a:ext cx="3143250" cy="1143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62815" y="2091168"/>
            <a:ext cx="579471" cy="579471"/>
          </a:xfrm>
          <a:prstGeom prst="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061252" y="1876508"/>
            <a:ext cx="747423" cy="3657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141259" y="2242268"/>
            <a:ext cx="2048584" cy="1386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388816" y="1948287"/>
            <a:ext cx="786204" cy="786204"/>
          </a:xfrm>
          <a:prstGeom prst="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8054671" y="1526651"/>
            <a:ext cx="181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</a:t>
            </a:r>
            <a:r>
              <a:rPr lang="en-US" altLang="zh-CN" dirty="0" smtClean="0"/>
              <a:t>roup of frames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0099" y="3405635"/>
            <a:ext cx="8651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multi-thread engine for video decoding/encoding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86" y="4006225"/>
            <a:ext cx="4797851" cy="21601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631" y="4022157"/>
            <a:ext cx="1538492" cy="1142612"/>
          </a:xfrm>
          <a:prstGeom prst="rect">
            <a:avLst/>
          </a:prstGeom>
        </p:spPr>
      </p:pic>
      <p:cxnSp>
        <p:nvCxnSpPr>
          <p:cNvPr id="27" name="Curved Connector 26"/>
          <p:cNvCxnSpPr>
            <a:endCxn id="25" idx="3"/>
          </p:cNvCxnSpPr>
          <p:nvPr/>
        </p:nvCxnSpPr>
        <p:spPr>
          <a:xfrm rot="16200000" flipH="1">
            <a:off x="8378732" y="3202072"/>
            <a:ext cx="2252074" cy="530707"/>
          </a:xfrm>
          <a:prstGeom prst="curvedConnector4">
            <a:avLst>
              <a:gd name="adj1" fmla="val -816"/>
              <a:gd name="adj2" fmla="val 31687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25" idx="1"/>
          </p:cNvCxnSpPr>
          <p:nvPr/>
        </p:nvCxnSpPr>
        <p:spPr>
          <a:xfrm rot="10800000">
            <a:off x="1876509" y="4075655"/>
            <a:ext cx="6355123" cy="517808"/>
          </a:xfrm>
          <a:prstGeom prst="curvedConnector3">
            <a:avLst>
              <a:gd name="adj1" fmla="val 26603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52306" y="4587390"/>
            <a:ext cx="257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</a:t>
            </a:r>
            <a:r>
              <a:rPr lang="en-US" altLang="zh-CN" dirty="0" smtClean="0"/>
              <a:t>ead frames into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17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14" grpId="0" animBg="1"/>
      <p:bldP spid="20" grpId="0" animBg="1"/>
      <p:bldP spid="21" grpId="0"/>
      <p:bldP spid="22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9856" y="469487"/>
            <a:ext cx="345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Step by Step: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856" y="1024789"/>
            <a:ext cx="8651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3. Data Preprocessing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46450" y="1556709"/>
                <a:ext cx="9851666" cy="4315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Instance Normalization</a:t>
                </a:r>
              </a:p>
              <a:p>
                <a:r>
                  <a:rPr lang="en-US" dirty="0" smtClean="0"/>
                  <a:t>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𝐼𝑁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zh-CN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zh-CN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zh-CN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Sup>
                                      <m:sSubSupPr>
                                        <m:ctrlPr>
                                          <a:rPr lang="zh-CN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  <m:sup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</m:rad>
                              </m:den>
                            </m:f>
                          </m:e>
                          <m:e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𝐻𝑊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p>
                              <m:e>
                                <m:nary>
                                  <m:naryPr>
                                    <m:chr m:val="∑"/>
                                    <m:limLoc m:val="subSup"/>
                                    <m:ctrlPr>
                                      <a:rPr lang="zh-CN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zh-CN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𝑥𝑦𝑙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nary>
                          </m:e>
                          <m:e>
                            <m:sSubSup>
                              <m:sSubSup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𝐻𝑊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p>
                              <m:e>
                                <m:nary>
                                  <m:naryPr>
                                    <m:chr m:val="∑"/>
                                    <m:limLoc m:val="subSup"/>
                                    <m:ctrlPr>
                                      <a:rPr lang="zh-CN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zh-CN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zh-CN" altLang="zh-CN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𝑥𝑦𝑙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zh-CN" altLang="zh-CN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nary>
                          </m:e>
                        </m:eqArr>
                      </m:e>
                    </m:d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 smtClean="0"/>
                  <a:t>PCA Whitening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𝑊𝐻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∙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𝛴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𝐶𝑜𝑣</m:t>
                    </m:r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𝛴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𝛬</m:t>
                    </m:r>
                    <m:sSup>
                      <m:sSup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original data to complete the process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50" y="1556709"/>
                <a:ext cx="9851666" cy="4315990"/>
              </a:xfrm>
              <a:prstGeom prst="rect">
                <a:avLst/>
              </a:prstGeom>
              <a:blipFill>
                <a:blip r:embed="rId3"/>
                <a:stretch>
                  <a:fillRect l="-433" t="-706" b="-4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50224"/>
          <a:stretch/>
        </p:blipFill>
        <p:spPr>
          <a:xfrm>
            <a:off x="4866283" y="1446960"/>
            <a:ext cx="6801429" cy="25278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833" y="4287455"/>
            <a:ext cx="5435310" cy="18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543591"/>
            <a:ext cx="10515600" cy="439603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 Learning (ML) Basics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Latent Space Basics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Manipulation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Invasive </a:t>
            </a:r>
            <a:r>
              <a:rPr lang="en-US" altLang="zh-CN" sz="2200" dirty="0">
                <a:solidFill>
                  <a:schemeClr val="tx1"/>
                </a:solidFill>
              </a:rPr>
              <a:t>Grass Detection for Environment </a:t>
            </a:r>
            <a:r>
              <a:rPr lang="en-US" altLang="zh-CN" sz="2200" dirty="0" smtClean="0">
                <a:solidFill>
                  <a:schemeClr val="tx1"/>
                </a:solidFill>
              </a:rPr>
              <a:t>Protection</a:t>
            </a:r>
            <a:endParaRPr lang="en-US" altLang="zh-CN" sz="2200" dirty="0">
              <a:solidFill>
                <a:schemeClr val="tx1"/>
              </a:solidFill>
            </a:endParaRP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</a:rPr>
              <a:t>Unexploited Seismic Data </a:t>
            </a:r>
            <a:r>
              <a:rPr lang="en-US" altLang="zh-CN" sz="2200" dirty="0" smtClean="0">
                <a:solidFill>
                  <a:schemeClr val="tx1"/>
                </a:solidFill>
              </a:rPr>
              <a:t>Inversion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Representation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Real-Time </a:t>
            </a:r>
            <a:r>
              <a:rPr lang="en-US" altLang="zh-CN" sz="2200" dirty="0">
                <a:solidFill>
                  <a:schemeClr val="tx1"/>
                </a:solidFill>
              </a:rPr>
              <a:t>Monitoring of Cutting Volume in Drilling and Borehole </a:t>
            </a:r>
            <a:r>
              <a:rPr lang="en-US" altLang="zh-CN" sz="2200" dirty="0" smtClean="0">
                <a:solidFill>
                  <a:schemeClr val="tx1"/>
                </a:solidFill>
              </a:rPr>
              <a:t>Cleaning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Virtual </a:t>
            </a:r>
            <a:r>
              <a:rPr lang="en-US" altLang="zh-CN" sz="2200" dirty="0">
                <a:solidFill>
                  <a:schemeClr val="tx1"/>
                </a:solidFill>
              </a:rPr>
              <a:t>Relay Selection in V2V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Future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 smtClean="0"/>
          </a:p>
          <a:p>
            <a:endParaRPr lang="en-US" altLang="zh-CN" dirty="0" smtClean="0"/>
          </a:p>
          <a:p>
            <a:pPr marL="457200" indent="-457200">
              <a:buAutoNum type="arabicPeriod"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30</a:t>
            </a:fld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11" y="905285"/>
            <a:ext cx="6616376" cy="1799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107" y="1640264"/>
            <a:ext cx="246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Baseline VGG Networks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523" y="3800573"/>
            <a:ext cx="3751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Proposed VGG16 networks adaptation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2930" y="5085762"/>
            <a:ext cx="3313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smtClean="0"/>
              <a:t>Note that: the input of our network is concatenation of 5 frames of video which make the input have 15 channels</a:t>
            </a:r>
            <a:endParaRPr lang="zh-CN" altLang="en-US" sz="1600" i="1" dirty="0"/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10" y="2984041"/>
            <a:ext cx="7934736" cy="29401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4288" y="5493916"/>
            <a:ext cx="5271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By proper preprocessing, latent space contains less </a:t>
            </a:r>
            <a:r>
              <a:rPr lang="en-US" dirty="0" smtClean="0">
                <a:solidFill>
                  <a:srgbClr val="0070C0"/>
                </a:solidFill>
              </a:rPr>
              <a:t>extraneous information for obtained desirable results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856" y="469487"/>
            <a:ext cx="345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Step by Step: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929" y="997670"/>
            <a:ext cx="2802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4</a:t>
            </a:r>
            <a:r>
              <a:rPr lang="en-US" sz="2000" dirty="0" smtClean="0"/>
              <a:t>. </a:t>
            </a:r>
            <a:r>
              <a:rPr lang="en-US" altLang="zh-CN" sz="2000" dirty="0" smtClean="0"/>
              <a:t>Proposed Networks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880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" y="5334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385" y="1058765"/>
            <a:ext cx="3006221" cy="2474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458" y="3700687"/>
            <a:ext cx="2796074" cy="22983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7" y="1123176"/>
            <a:ext cx="2978993" cy="4976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042893"/>
            <a:ext cx="1219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Testing results (each ~1 hour), good inference results on most cases for adaptation model inference. The orange is baseline</a:t>
            </a:r>
            <a:endParaRPr lang="zh-CN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978" y="1097984"/>
            <a:ext cx="2838278" cy="2565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978" y="1236114"/>
            <a:ext cx="2838278" cy="20854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526" y="4095750"/>
            <a:ext cx="5731804" cy="13166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98927" y="1162588"/>
            <a:ext cx="2393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a</a:t>
            </a:r>
            <a:r>
              <a:rPr lang="en-US" altLang="zh-CN" b="1" dirty="0" smtClean="0">
                <a:solidFill>
                  <a:srgbClr val="C00000"/>
                </a:solidFill>
              </a:rPr>
              <a:t>lready deployed on rig by Shell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8594" y="1907021"/>
            <a:ext cx="1704033" cy="170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543591"/>
            <a:ext cx="10515600" cy="439603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Machine Learning (ML) Basics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Latent Space Basics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Manipulation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Invasive </a:t>
            </a:r>
            <a:r>
              <a:rPr lang="en-US" altLang="zh-CN" sz="2200" dirty="0">
                <a:solidFill>
                  <a:schemeClr val="tx1"/>
                </a:solidFill>
              </a:rPr>
              <a:t>Grass Detection for Environment </a:t>
            </a:r>
            <a:r>
              <a:rPr lang="en-US" altLang="zh-CN" sz="2200" dirty="0" smtClean="0">
                <a:solidFill>
                  <a:schemeClr val="tx1"/>
                </a:solidFill>
              </a:rPr>
              <a:t>Protection</a:t>
            </a:r>
            <a:endParaRPr lang="en-US" altLang="zh-CN" sz="2200" dirty="0">
              <a:solidFill>
                <a:schemeClr val="tx1"/>
              </a:solidFill>
            </a:endParaRP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</a:rPr>
              <a:t>Unexploited Seismic Data </a:t>
            </a:r>
            <a:r>
              <a:rPr lang="en-US" altLang="zh-CN" sz="2200" dirty="0" smtClean="0">
                <a:solidFill>
                  <a:schemeClr val="tx1"/>
                </a:solidFill>
              </a:rPr>
              <a:t>Inversion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Latent Space Representation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Real-Time </a:t>
            </a:r>
            <a:r>
              <a:rPr lang="en-US" altLang="zh-CN" sz="2200" dirty="0">
                <a:solidFill>
                  <a:schemeClr val="tx1"/>
                </a:solidFill>
              </a:rPr>
              <a:t>Monitoring of Cutting Volume in Drilling and Borehole </a:t>
            </a:r>
            <a:r>
              <a:rPr lang="en-US" altLang="zh-CN" sz="2200" dirty="0" smtClean="0">
                <a:solidFill>
                  <a:schemeClr val="tx1"/>
                </a:solidFill>
              </a:rPr>
              <a:t>Cleaning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</a:t>
            </a:r>
            <a:r>
              <a:rPr lang="en-US" altLang="zh-CN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Relay Selection in V2V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Future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 smtClean="0"/>
          </a:p>
          <a:p>
            <a:endParaRPr lang="en-US" altLang="zh-CN" dirty="0" smtClean="0"/>
          </a:p>
          <a:p>
            <a:pPr marL="457200" indent="-457200">
              <a:buAutoNum type="arabicPeriod"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7733" y="723482"/>
            <a:ext cx="2245467" cy="45254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 Model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3029"/>
            <a:ext cx="7608613" cy="40038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538936" y="1583029"/>
                <a:ext cx="4458798" cy="376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State: traffic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V2V communication topology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𝑡𝑟𝑎𝑓𝑓𝑖𝑐</m:t>
                        </m:r>
                      </m:sub>
                    </m:sSub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𝑐𝑜𝑚𝑚</m:t>
                        </m:r>
                      </m:sub>
                    </m:sSub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Action: base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virtually selects a spot where a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vehicle relay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(vehicle, UAV or RSU)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CN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receive the data and relays to the vehicle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(UAV, RSU) around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Reward: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achievable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rate between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zh-CN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CN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zh-CN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denoted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sub>
                      <m:sup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Goal: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optimize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rewards by</a:t>
                </a:r>
                <a:r>
                  <a:rPr lang="zh-CN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maximizing 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achievable rates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sub>
                      <m:sup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936" y="1583029"/>
                <a:ext cx="4458798" cy="3765967"/>
              </a:xfrm>
              <a:prstGeom prst="rect">
                <a:avLst/>
              </a:prstGeom>
              <a:blipFill>
                <a:blip r:embed="rId4"/>
                <a:stretch>
                  <a:fillRect l="-958" t="-972" r="-821" b="-11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24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8173" y="365676"/>
            <a:ext cx="3967263" cy="48268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Formulation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83723" y="1926568"/>
                <a:ext cx="10545737" cy="839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</m:sSub>
                      <m:r>
                        <a:rPr lang="zh-CN" altLang="en-US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p>
                          </m:sSubSup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sz="20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23" y="1926568"/>
                <a:ext cx="10545737" cy="8395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3724" y="1023722"/>
                <a:ext cx="1054573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24" y="1023722"/>
                <a:ext cx="10545737" cy="400110"/>
              </a:xfrm>
              <a:prstGeom prst="rect">
                <a:avLst/>
              </a:prstGeom>
              <a:blipFill>
                <a:blip r:embed="rId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3451" y="3294352"/>
                <a:ext cx="2822117" cy="950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zh-CN" alt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χ</m:t>
                              </m:r>
                            </m:e>
                            <m:sup>
                              <m:r>
                                <m:rPr>
                                  <m:brk m:alnAt="23"/>
                                </m:rPr>
                                <a:rPr lang="zh-CN" altLang="en-US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brk m:alnAt="23"/>
                            </m:rPr>
                            <a:rPr lang="zh-CN" alt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zh-CN" altLang="en-US" sz="20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51" y="3294352"/>
                <a:ext cx="2822117" cy="9503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83724" y="4901019"/>
                <a:ext cx="455092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zh-CN" alt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χ</m:t>
                      </m:r>
                      <m:r>
                        <a:rPr lang="el-GR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zh-CN" alt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zh-CN" altLang="en-US" sz="20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24" y="4901019"/>
                <a:ext cx="4550924" cy="400110"/>
              </a:xfrm>
              <a:prstGeom prst="rect">
                <a:avLst/>
              </a:prstGeom>
              <a:blipFill>
                <a:blip r:embed="rId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ular Callout 3"/>
              <p:cNvSpPr/>
              <p:nvPr/>
            </p:nvSpPr>
            <p:spPr>
              <a:xfrm>
                <a:off x="5226952" y="2143474"/>
                <a:ext cx="4175971" cy="518020"/>
              </a:xfrm>
              <a:prstGeom prst="wedgeRoundRectCallout">
                <a:avLst>
                  <a:gd name="adj1" fmla="val -57838"/>
                  <a:gd name="adj2" fmla="val -17458"/>
                  <a:gd name="adj3" fmla="val 16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Current reward function (at time stamp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altLang="zh-CN" dirty="0" smtClean="0">
                    <a:solidFill>
                      <a:schemeClr val="tx1"/>
                    </a:solidFill>
                  </a:rPr>
                  <a:t>)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ounded Rectangular Callou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952" y="2143474"/>
                <a:ext cx="4175971" cy="518020"/>
              </a:xfrm>
              <a:prstGeom prst="wedgeRoundRectCallout">
                <a:avLst>
                  <a:gd name="adj1" fmla="val -57838"/>
                  <a:gd name="adj2" fmla="val -17458"/>
                  <a:gd name="adj3" fmla="val 16667"/>
                </a:avLst>
              </a:prstGeom>
              <a:blipFill>
                <a:blip r:embed="rId6"/>
                <a:stretch>
                  <a:fillRect b="-229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ular Callout 9"/>
          <p:cNvSpPr/>
          <p:nvPr/>
        </p:nvSpPr>
        <p:spPr>
          <a:xfrm>
            <a:off x="6373501" y="972470"/>
            <a:ext cx="5648091" cy="502614"/>
          </a:xfrm>
          <a:prstGeom prst="wedgeRoundRectCallout">
            <a:avLst>
              <a:gd name="adj1" fmla="val -57838"/>
              <a:gd name="adj2" fmla="val -1745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Current state only related to the last state: Markov Chain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723263" y="3503212"/>
            <a:ext cx="4222769" cy="742453"/>
          </a:xfrm>
          <a:prstGeom prst="wedgeRoundRectCallout">
            <a:avLst>
              <a:gd name="adj1" fmla="val -57838"/>
              <a:gd name="adj2" fmla="val -1745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future reward (time scale will extend to infinity or a certain objective achieved)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650847" y="4884633"/>
            <a:ext cx="3179323" cy="432882"/>
          </a:xfrm>
          <a:prstGeom prst="wedgeRoundRectCallout">
            <a:avLst>
              <a:gd name="adj1" fmla="val -53492"/>
              <a:gd name="adj2" fmla="val -250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Current reward + future reward</a:t>
            </a:r>
            <a:endParaRPr lang="zh-CN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93451" y="5557298"/>
                <a:ext cx="225892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e>
                      <m:sub>
                        <m:r>
                          <a:rPr lang="zh-CN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p>
                        <m:r>
                          <a:rPr lang="zh-CN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2000" i="1" dirty="0" smtClean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∀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zh-CN" altLang="en-US" sz="20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51" y="5557298"/>
                <a:ext cx="2258920" cy="400110"/>
              </a:xfrm>
              <a:prstGeom prst="rect">
                <a:avLst/>
              </a:prstGeom>
              <a:blipFill>
                <a:blip r:embed="rId7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ular Callout 13"/>
          <p:cNvSpPr/>
          <p:nvPr/>
        </p:nvSpPr>
        <p:spPr>
          <a:xfrm>
            <a:off x="2552371" y="5557298"/>
            <a:ext cx="1942289" cy="432882"/>
          </a:xfrm>
          <a:prstGeom prst="wedgeRoundRectCallout">
            <a:avLst>
              <a:gd name="adj1" fmla="val -53898"/>
              <a:gd name="adj2" fmla="val -482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objective function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349627" y="1405404"/>
            <a:ext cx="221063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327640" y="1405404"/>
            <a:ext cx="164094" cy="2603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009734" y="1603996"/>
                <a:ext cx="333010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accent1"/>
                    </a:solidFill>
                  </a:rPr>
                  <a:t>current state: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𝑡𝑟𝑎𝑓𝑓𝑖𝑐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𝑐𝑜𝑚𝑚</m:t>
                        </m:r>
                      </m:sub>
                    </m:sSub>
                  </m:oMath>
                </a14:m>
                <a:r>
                  <a:rPr lang="en-US" altLang="zh-CN" dirty="0" smtClean="0">
                    <a:solidFill>
                      <a:schemeClr val="accent1"/>
                    </a:solidFill>
                  </a:rPr>
                  <a:t>] 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734" y="1603996"/>
                <a:ext cx="3330103" cy="391582"/>
              </a:xfrm>
              <a:prstGeom prst="rect">
                <a:avLst/>
              </a:prstGeom>
              <a:blipFill>
                <a:blip r:embed="rId8"/>
                <a:stretch>
                  <a:fillRect l="-1648" t="-7813" b="-20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5296971" y="1399203"/>
            <a:ext cx="221063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419725" y="1423832"/>
            <a:ext cx="247650" cy="2419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88361" y="1611203"/>
            <a:ext cx="40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/>
                </a:solidFill>
              </a:rPr>
              <a:t>previous action: move the relay spot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904875" y="2578175"/>
            <a:ext cx="143827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251065" y="2578175"/>
            <a:ext cx="164094" cy="2603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88072" y="2765413"/>
            <a:ext cx="1982087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709988" y="2784886"/>
            <a:ext cx="465448" cy="1582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" y="2813248"/>
            <a:ext cx="33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/>
                </a:solidFill>
              </a:rPr>
              <a:t>data rate between base station and relay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06318" y="2913079"/>
            <a:ext cx="549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/>
                </a:solidFill>
              </a:rPr>
              <a:t>data rate between relay and connected vehicles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5132" y="4440718"/>
            <a:ext cx="549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/>
                </a:solidFill>
              </a:rPr>
              <a:t>estimation of cumulative data rate in the future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805985" y="4288846"/>
            <a:ext cx="1982087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727901" y="4308319"/>
            <a:ext cx="465448" cy="1582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16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4" grpId="0" animBg="1"/>
      <p:bldP spid="10" grpId="0" animBg="1"/>
      <p:bldP spid="11" grpId="0" animBg="1"/>
      <p:bldP spid="12" grpId="0" animBg="1"/>
      <p:bldP spid="13" grpId="0"/>
      <p:bldP spid="14" grpId="0" animBg="1"/>
      <p:bldP spid="17" grpId="0"/>
      <p:bldP spid="25" grpId="0"/>
      <p:bldP spid="38" grpId="0"/>
      <p:bldP spid="41" grpId="0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35</a:t>
            </a:fld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97732" y="642022"/>
            <a:ext cx="9609305" cy="535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Deep Q-Learning based solution (double networks)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911816" y="1449601"/>
                <a:ext cx="6554821" cy="403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←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l-GR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η</m:t>
                          </m:r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η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χ</m:t>
                      </m:r>
                      <m:r>
                        <a:rPr lang="el-GR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l-GR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816" y="1449601"/>
                <a:ext cx="6554821" cy="403765"/>
              </a:xfrm>
              <a:prstGeom prst="rect">
                <a:avLst/>
              </a:prstGeom>
              <a:blipFill>
                <a:blip r:embed="rId3"/>
                <a:stretch>
                  <a:fillRect l="-279"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498063" y="1449511"/>
            <a:ext cx="2169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Q-Value: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063" y="1929584"/>
            <a:ext cx="7607026" cy="422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77637" y="542612"/>
            <a:ext cx="3967263" cy="53293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erformance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Evaluation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1600486"/>
            <a:ext cx="6213035" cy="4424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270" y="1198967"/>
            <a:ext cx="6716848" cy="4825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0600" y="1895302"/>
            <a:ext cx="34096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DDQN scheme: Double Deep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Q-Networks</a:t>
            </a:r>
          </a:p>
          <a:p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Greedy scheme: seeking the maximum adjacent traffic volume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Random scheme: randomly choose next relay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9763" y="3870905"/>
            <a:ext cx="3409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umulative rewards: total rewards over action steps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09763" y="3963392"/>
            <a:ext cx="3409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rewards: total cumulative rewards/action steps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7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543591"/>
            <a:ext cx="10515600" cy="439603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Machine Learning (ML) Basics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Latent Space Basics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Manipulation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Invasive </a:t>
            </a:r>
            <a:r>
              <a:rPr lang="en-US" altLang="zh-CN" sz="2200" dirty="0">
                <a:solidFill>
                  <a:schemeClr val="tx1"/>
                </a:solidFill>
              </a:rPr>
              <a:t>Grass Detection for Environment </a:t>
            </a:r>
            <a:r>
              <a:rPr lang="en-US" altLang="zh-CN" sz="2200" dirty="0" smtClean="0">
                <a:solidFill>
                  <a:schemeClr val="tx1"/>
                </a:solidFill>
              </a:rPr>
              <a:t>Protection</a:t>
            </a:r>
            <a:endParaRPr lang="en-US" altLang="zh-CN" sz="2200" dirty="0">
              <a:solidFill>
                <a:schemeClr val="tx1"/>
              </a:solidFill>
            </a:endParaRP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</a:rPr>
              <a:t>Unexploited Seismic Data </a:t>
            </a:r>
            <a:r>
              <a:rPr lang="en-US" altLang="zh-CN" sz="2200" dirty="0" smtClean="0">
                <a:solidFill>
                  <a:schemeClr val="tx1"/>
                </a:solidFill>
              </a:rPr>
              <a:t>Inversion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Representation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Real-Time </a:t>
            </a:r>
            <a:r>
              <a:rPr lang="en-US" altLang="zh-CN" sz="2200" dirty="0">
                <a:solidFill>
                  <a:schemeClr val="tx1"/>
                </a:solidFill>
              </a:rPr>
              <a:t>Monitoring of Cutting Volume in Drilling and Borehole </a:t>
            </a:r>
            <a:r>
              <a:rPr lang="en-US" altLang="zh-CN" sz="2200" dirty="0" smtClean="0">
                <a:solidFill>
                  <a:schemeClr val="tx1"/>
                </a:solidFill>
              </a:rPr>
              <a:t>Cleaning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Virtual </a:t>
            </a:r>
            <a:r>
              <a:rPr lang="en-US" altLang="zh-CN" sz="2200" dirty="0">
                <a:solidFill>
                  <a:schemeClr val="tx1"/>
                </a:solidFill>
              </a:rPr>
              <a:t>Relay Selection in V2V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altLang="zh-CN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 smtClean="0"/>
          </a:p>
          <a:p>
            <a:endParaRPr lang="en-US" altLang="zh-CN" dirty="0" smtClean="0"/>
          </a:p>
          <a:p>
            <a:pPr marL="457200" indent="-457200">
              <a:buAutoNum type="arabicPeriod"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41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8144" y="533400"/>
            <a:ext cx="2118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204" y="1346662"/>
            <a:ext cx="105239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improvement of deep domain adaptation: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 task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task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how to define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one-task adaptation to multi-tasks adaptation?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achieve better performance on regression task?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exploration of self-supervised learning: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choose pretext tasks and pre-trained models?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do fine-tuning for the target task?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align multiple pretext representations?</a:t>
            </a:r>
          </a:p>
        </p:txBody>
      </p:sp>
      <p:pic>
        <p:nvPicPr>
          <p:cNvPr id="1026" name="Picture 2" descr="Overview of Deep Domain Adaptation Basic Methods (Part 1) / Sud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46" y="1202846"/>
            <a:ext cx="3175787" cy="20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565" y="3275759"/>
            <a:ext cx="5131905" cy="24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2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8530" y="533400"/>
            <a:ext cx="187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0204" y="1346662"/>
            <a:ext cx="1052391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machine learning and latent space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perspective of theories: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latent space representation for classification and reinforcement learning is studied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continuous latent space is upgraded to discrete representation to tackle posterior collapse problem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latent vectors are contributed to cost function for domain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adaptation gap alignment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perspective of applications: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field of oil and gas industry, we represent well-preprocessed latent space to classify cutting volume and manipulate latent space for learning adaptation gap for seismic inversion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field of environment protection, we manipulate latent space for a better data augmentation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field of V2V communication, we represent latent space for selecting resource allocation actions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works involving deep domain adaptation and self-supervised learning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4</a:t>
            </a:fld>
            <a:endParaRPr lang="en-US" dirty="0"/>
          </a:p>
        </p:txBody>
      </p:sp>
      <p:pic>
        <p:nvPicPr>
          <p:cNvPr id="1026" name="Picture 2" descr="https://miro.medium.com/max/672/1*E8TLv4jgOzG19i-5S4rMK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9" y="1216550"/>
            <a:ext cx="5113325" cy="39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883" y="1216550"/>
            <a:ext cx="5356071" cy="394913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4786" y="517966"/>
            <a:ext cx="3408809" cy="372582"/>
          </a:xfrm>
        </p:spPr>
        <p:txBody>
          <a:bodyPr>
            <a:normAutofit fontScale="90000"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Programming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93469" y="517966"/>
            <a:ext cx="3297388" cy="3725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77042" y="517966"/>
            <a:ext cx="547410" cy="3725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4976" y="517965"/>
            <a:ext cx="3081772" cy="3725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ML: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52880" y="5491684"/>
            <a:ext cx="4199867" cy="3725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 rule and input, get output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67984" y="5491684"/>
            <a:ext cx="4199867" cy="3725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 input and output, get rule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6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504533" y="1396084"/>
            <a:ext cx="4596442" cy="4308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b="1" dirty="0" smtClean="0"/>
              <a:t>Conference:</a:t>
            </a:r>
          </a:p>
          <a:p>
            <a:r>
              <a:rPr lang="en-US" sz="1000" i="1" dirty="0" err="1" smtClean="0"/>
              <a:t>Xuelin</a:t>
            </a:r>
            <a:r>
              <a:rPr lang="en-US" sz="1000" i="1" dirty="0" smtClean="0"/>
              <a:t> </a:t>
            </a:r>
            <a:r>
              <a:rPr lang="en-US" sz="1000" i="1" dirty="0"/>
              <a:t>Cao, </a:t>
            </a:r>
            <a:r>
              <a:rPr lang="en-US" sz="1000" i="1" dirty="0" err="1"/>
              <a:t>Zuxun</a:t>
            </a:r>
            <a:r>
              <a:rPr lang="en-US" sz="1000" i="1" dirty="0"/>
              <a:t> Song, Bo Yang, </a:t>
            </a:r>
            <a:r>
              <a:rPr lang="en-US" sz="1000" b="1" i="1" u="sng" dirty="0" err="1"/>
              <a:t>Xunsheng</a:t>
            </a:r>
            <a:r>
              <a:rPr lang="en-US" sz="1000" b="1" i="1" u="sng" dirty="0"/>
              <a:t> </a:t>
            </a:r>
            <a:r>
              <a:rPr lang="en-US" sz="1000" b="1" i="1" u="sng" dirty="0" smtClean="0"/>
              <a:t>Du</a:t>
            </a:r>
            <a:r>
              <a:rPr lang="en-US" sz="1000" i="1" dirty="0" smtClean="0"/>
              <a:t>, </a:t>
            </a:r>
            <a:r>
              <a:rPr lang="en-US" sz="1000" i="1" dirty="0" err="1" smtClean="0"/>
              <a:t>Lijun</a:t>
            </a:r>
            <a:r>
              <a:rPr lang="en-US" sz="1000" i="1" dirty="0" smtClean="0"/>
              <a:t> Qian, and Zhu </a:t>
            </a:r>
            <a:r>
              <a:rPr lang="en-US" sz="1000" i="1" dirty="0" err="1"/>
              <a:t>Han"Deep</a:t>
            </a:r>
            <a:r>
              <a:rPr lang="en-US" sz="1000" i="1" dirty="0"/>
              <a:t> reinforcement learning MAC for backscatter communications relying on Wi-Fi architecture." In </a:t>
            </a:r>
            <a:r>
              <a:rPr lang="en-US" sz="1000" i="1" dirty="0" smtClean="0"/>
              <a:t>IEEE </a:t>
            </a:r>
            <a:r>
              <a:rPr lang="en-US" sz="1000" i="1" dirty="0"/>
              <a:t>Global Communications Conference (GLOBECOM), pp. </a:t>
            </a:r>
            <a:r>
              <a:rPr lang="en-US" sz="1000" i="1" dirty="0" smtClean="0"/>
              <a:t>1-6., Waikoloa, HI, Dec. 2019.</a:t>
            </a:r>
            <a:endParaRPr lang="en-US" sz="1000" i="1" dirty="0"/>
          </a:p>
          <a:p>
            <a:r>
              <a:rPr lang="en-US" sz="1000" b="1" i="1" u="sng" dirty="0" err="1" smtClean="0"/>
              <a:t>Xunsheng</a:t>
            </a:r>
            <a:r>
              <a:rPr lang="en-US" sz="1000" b="1" i="1" u="sng" dirty="0" smtClean="0"/>
              <a:t> </a:t>
            </a:r>
            <a:r>
              <a:rPr lang="en-US" sz="1000" b="1" i="1" u="sng" dirty="0"/>
              <a:t>Du, </a:t>
            </a:r>
            <a:r>
              <a:rPr lang="en-US" sz="1000" i="1" dirty="0" err="1"/>
              <a:t>Yuchen</a:t>
            </a:r>
            <a:r>
              <a:rPr lang="en-US" sz="1000" i="1" dirty="0"/>
              <a:t> </a:t>
            </a:r>
            <a:r>
              <a:rPr lang="en-US" sz="1000" i="1" dirty="0" err="1"/>
              <a:t>Jin</a:t>
            </a:r>
            <a:r>
              <a:rPr lang="en-US" sz="1000" i="1" dirty="0"/>
              <a:t>, </a:t>
            </a:r>
            <a:r>
              <a:rPr lang="en-US" sz="1000" i="1" dirty="0" err="1"/>
              <a:t>Xuqing</a:t>
            </a:r>
            <a:r>
              <a:rPr lang="en-US" sz="1000" i="1" dirty="0"/>
              <a:t> Wu, Yu Liu, </a:t>
            </a:r>
            <a:r>
              <a:rPr lang="en-US" sz="1000" i="1" dirty="0" err="1"/>
              <a:t>Xianping</a:t>
            </a:r>
            <a:r>
              <a:rPr lang="en-US" sz="1000" i="1" dirty="0"/>
              <a:t> Wu, Omar Awan, Joey Roth, </a:t>
            </a:r>
            <a:r>
              <a:rPr lang="en-US" sz="1000" i="1" dirty="0" err="1"/>
              <a:t>Kwee</a:t>
            </a:r>
            <a:r>
              <a:rPr lang="en-US" sz="1000" i="1" dirty="0"/>
              <a:t> </a:t>
            </a:r>
            <a:r>
              <a:rPr lang="en-US" sz="1000" i="1" dirty="0" err="1"/>
              <a:t>Choong</a:t>
            </a:r>
            <a:r>
              <a:rPr lang="en-US" sz="1000" i="1" dirty="0"/>
              <a:t> See, Nicolas </a:t>
            </a:r>
            <a:r>
              <a:rPr lang="en-US" sz="1000" i="1" dirty="0" err="1"/>
              <a:t>Tognini</a:t>
            </a:r>
            <a:r>
              <a:rPr lang="en-US" sz="1000" i="1" dirty="0"/>
              <a:t>, </a:t>
            </a:r>
            <a:r>
              <a:rPr lang="en-US" sz="1000" i="1" dirty="0" err="1"/>
              <a:t>Jiefu</a:t>
            </a:r>
            <a:r>
              <a:rPr lang="en-US" sz="1000" i="1" dirty="0"/>
              <a:t> Chen, and Zhu Han. "The Embedded VGG-Net Video Stream Processing Framework for Real-Time Classification of Cutting Volume at Shale Shaker." In International Petroleum Technology Conference. International Petroleum Technology Conference, </a:t>
            </a:r>
            <a:r>
              <a:rPr lang="en-US" sz="1000" i="1" dirty="0" smtClean="0"/>
              <a:t>Beijing, China, Mar. 2019</a:t>
            </a:r>
            <a:r>
              <a:rPr lang="en-US" sz="1000" i="1" dirty="0"/>
              <a:t>.</a:t>
            </a:r>
          </a:p>
          <a:p>
            <a:r>
              <a:rPr lang="en-US" sz="1000" b="1" i="1" u="sng" dirty="0" err="1"/>
              <a:t>Xunsheng</a:t>
            </a:r>
            <a:r>
              <a:rPr lang="en-US" sz="1000" b="1" i="1" u="sng" dirty="0"/>
              <a:t> Du, </a:t>
            </a:r>
            <a:r>
              <a:rPr lang="en-US" sz="1000" i="1" dirty="0" err="1"/>
              <a:t>Yuchen</a:t>
            </a:r>
            <a:r>
              <a:rPr lang="en-US" sz="1000" i="1" dirty="0"/>
              <a:t> </a:t>
            </a:r>
            <a:r>
              <a:rPr lang="en-US" sz="1000" i="1" dirty="0" err="1"/>
              <a:t>Jin</a:t>
            </a:r>
            <a:r>
              <a:rPr lang="en-US" sz="1000" i="1" dirty="0"/>
              <a:t>, </a:t>
            </a:r>
            <a:r>
              <a:rPr lang="en-US" sz="1000" i="1" dirty="0" err="1"/>
              <a:t>Xuqing</a:t>
            </a:r>
            <a:r>
              <a:rPr lang="en-US" sz="1000" i="1" dirty="0"/>
              <a:t> Wu, Yu Liu, </a:t>
            </a:r>
            <a:r>
              <a:rPr lang="en-US" sz="1000" i="1" dirty="0" err="1"/>
              <a:t>Xianping</a:t>
            </a:r>
            <a:r>
              <a:rPr lang="en-US" sz="1000" i="1" dirty="0"/>
              <a:t> Wu, Omar Awan, Joey Roth, </a:t>
            </a:r>
            <a:r>
              <a:rPr lang="en-US" sz="1000" i="1" dirty="0" err="1"/>
              <a:t>Kwee</a:t>
            </a:r>
            <a:r>
              <a:rPr lang="en-US" sz="1000" i="1" dirty="0"/>
              <a:t> </a:t>
            </a:r>
            <a:r>
              <a:rPr lang="en-US" sz="1000" i="1" dirty="0" err="1"/>
              <a:t>Choong</a:t>
            </a:r>
            <a:r>
              <a:rPr lang="en-US" sz="1000" i="1" dirty="0"/>
              <a:t> See, Nicolas </a:t>
            </a:r>
            <a:r>
              <a:rPr lang="en-US" sz="1000" i="1" dirty="0" err="1"/>
              <a:t>Tognini</a:t>
            </a:r>
            <a:r>
              <a:rPr lang="en-US" sz="1000" i="1" dirty="0"/>
              <a:t>, </a:t>
            </a:r>
            <a:r>
              <a:rPr lang="en-US" sz="1000" i="1" dirty="0" err="1"/>
              <a:t>Jiefu</a:t>
            </a:r>
            <a:r>
              <a:rPr lang="en-US" sz="1000" i="1" dirty="0"/>
              <a:t> Chen, and Zhu Han. "Deep Learning Model for Classifying Cutting Volume at Shale Shakers in Real-Time Via Video Streaming." </a:t>
            </a:r>
            <a:r>
              <a:rPr lang="en-US" sz="1000" i="1" dirty="0" smtClean="0"/>
              <a:t>in Society </a:t>
            </a:r>
            <a:r>
              <a:rPr lang="en-US" sz="1000" i="1" dirty="0"/>
              <a:t>of Petroleum Engineers/IADC International Drilling Conference and Exhibition, Hague, The </a:t>
            </a:r>
            <a:r>
              <a:rPr lang="en-US" sz="1000" i="1" dirty="0" smtClean="0"/>
              <a:t>Netherlands, Mar. 2019</a:t>
            </a:r>
            <a:r>
              <a:rPr lang="en-US" sz="1000" i="1" dirty="0"/>
              <a:t>.</a:t>
            </a:r>
          </a:p>
          <a:p>
            <a:r>
              <a:rPr lang="en-US" sz="1000" i="1" dirty="0"/>
              <a:t>Francesco </a:t>
            </a:r>
            <a:r>
              <a:rPr lang="en-US" sz="1000" i="1" dirty="0" err="1"/>
              <a:t>Chiti</a:t>
            </a:r>
            <a:r>
              <a:rPr lang="en-US" sz="1000" i="1" dirty="0"/>
              <a:t>, Romano </a:t>
            </a:r>
            <a:r>
              <a:rPr lang="en-US" sz="1000" i="1" dirty="0" err="1"/>
              <a:t>Fantacci</a:t>
            </a:r>
            <a:r>
              <a:rPr lang="en-US" sz="1000" i="1" dirty="0"/>
              <a:t>, </a:t>
            </a:r>
            <a:r>
              <a:rPr lang="en-US" sz="1000" i="1" dirty="0" err="1"/>
              <a:t>Benedetta</a:t>
            </a:r>
            <a:r>
              <a:rPr lang="en-US" sz="1000" i="1" dirty="0"/>
              <a:t> </a:t>
            </a:r>
            <a:r>
              <a:rPr lang="en-US" sz="1000" i="1" dirty="0" err="1"/>
              <a:t>Picano</a:t>
            </a:r>
            <a:r>
              <a:rPr lang="en-US" sz="1000" i="1" dirty="0"/>
              <a:t>, </a:t>
            </a:r>
            <a:r>
              <a:rPr lang="en-US" sz="1000" i="1" dirty="0" err="1"/>
              <a:t>Yunan</a:t>
            </a:r>
            <a:r>
              <a:rPr lang="en-US" sz="1000" i="1" dirty="0"/>
              <a:t> </a:t>
            </a:r>
            <a:r>
              <a:rPr lang="en-US" sz="1000" i="1" dirty="0" err="1"/>
              <a:t>Gu</a:t>
            </a:r>
            <a:r>
              <a:rPr lang="en-US" sz="1000" i="1" dirty="0"/>
              <a:t>, </a:t>
            </a:r>
            <a:r>
              <a:rPr lang="en-US" sz="1000" b="1" i="1" u="sng" dirty="0" err="1"/>
              <a:t>Xunsheng</a:t>
            </a:r>
            <a:r>
              <a:rPr lang="en-US" sz="1000" b="1" i="1" u="sng" dirty="0"/>
              <a:t> Du, </a:t>
            </a:r>
            <a:r>
              <a:rPr lang="en-US" sz="1000" i="1" dirty="0"/>
              <a:t>and Zhu Han. "A Low Complexity Matching Game Approach for LTE-Unlicensed," 2017 IEEE 86th Vehicular Technology Conference (VTC-Fall), Toronto, ON, 2017, pp. 1-5. </a:t>
            </a:r>
            <a:r>
              <a:rPr lang="en-US" sz="1000" i="1" dirty="0" err="1"/>
              <a:t>doi</a:t>
            </a:r>
            <a:r>
              <a:rPr lang="en-US" sz="1000" i="1" dirty="0"/>
              <a:t>: 10.1109/VTCFall.2017.8288191.</a:t>
            </a:r>
          </a:p>
          <a:p>
            <a:r>
              <a:rPr lang="en-US" sz="1000" b="1" i="1" u="sng" dirty="0" err="1"/>
              <a:t>Xunsheng</a:t>
            </a:r>
            <a:r>
              <a:rPr lang="en-US" sz="1000" b="1" i="1" u="sng" dirty="0"/>
              <a:t> Du, </a:t>
            </a:r>
            <a:r>
              <a:rPr lang="en-US" sz="1000" i="1" dirty="0" err="1"/>
              <a:t>Huaqing</a:t>
            </a:r>
            <a:r>
              <a:rPr lang="en-US" sz="1000" i="1" dirty="0"/>
              <a:t> Zhang, </a:t>
            </a:r>
            <a:r>
              <a:rPr lang="en-US" sz="1000" i="1" dirty="0" err="1"/>
              <a:t>Hien</a:t>
            </a:r>
            <a:r>
              <a:rPr lang="en-US" sz="1000" i="1" dirty="0"/>
              <a:t> Van Nguyen, and Zhu Han. "Stacked LSTM Deep Learning Model for Traffic Prediction in Vehicle-to-Vehicle Communication," 2017 IEEE 86th Vehicular Technology Conference (VTC-Fall), Toronto, ON, 2017, pp. 1-5. </a:t>
            </a:r>
            <a:r>
              <a:rPr lang="en-US" sz="1000" i="1" dirty="0" err="1"/>
              <a:t>doi</a:t>
            </a:r>
            <a:r>
              <a:rPr lang="en-US" sz="1000" i="1" dirty="0"/>
              <a:t>: 10.1109/VTCFall.2017.8288312</a:t>
            </a:r>
            <a:endParaRPr lang="en-US" sz="1000" i="1" dirty="0" smtClean="0"/>
          </a:p>
          <a:p>
            <a:endParaRPr lang="en-US" sz="1400" i="1" dirty="0"/>
          </a:p>
          <a:p>
            <a:endParaRPr lang="en-US" sz="1400" i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361233"/>
            <a:ext cx="4806823" cy="471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dirty="0" smtClean="0"/>
              <a:t>Journal:</a:t>
            </a:r>
          </a:p>
          <a:p>
            <a:r>
              <a:rPr lang="en-US" sz="1000" b="1" i="1" u="sng" dirty="0" err="1"/>
              <a:t>Xunsheng</a:t>
            </a:r>
            <a:r>
              <a:rPr lang="en-US" sz="1000" b="1" i="1" u="sng" dirty="0"/>
              <a:t> Du, </a:t>
            </a:r>
            <a:r>
              <a:rPr lang="en-US" sz="1000" i="1" dirty="0" err="1"/>
              <a:t>Hien</a:t>
            </a:r>
            <a:r>
              <a:rPr lang="en-US" sz="1000" i="1" dirty="0"/>
              <a:t> Van Nguyen, </a:t>
            </a:r>
            <a:r>
              <a:rPr lang="en-US" sz="1000" i="1" dirty="0" err="1"/>
              <a:t>Chunxiao</a:t>
            </a:r>
            <a:r>
              <a:rPr lang="en-US" sz="1000" i="1" dirty="0"/>
              <a:t> Jiang, Yong Li, Richard Yu, and Zhu Han. "Virtual Relay Selection in LTE-V: A Deep Reinforcement Learning Approach to Heterogeneous Data."  in IEEE Access, vol. 8, pp. 102477-102492, 2020, </a:t>
            </a:r>
            <a:r>
              <a:rPr lang="en-US" sz="1000" i="1" dirty="0" err="1"/>
              <a:t>doi</a:t>
            </a:r>
            <a:r>
              <a:rPr lang="en-US" sz="1000" i="1" dirty="0"/>
              <a:t>: 10.1109/ACCESS.2020.2997729..</a:t>
            </a:r>
            <a:endParaRPr lang="en-US" sz="1000" i="1" dirty="0" smtClean="0"/>
          </a:p>
          <a:p>
            <a:r>
              <a:rPr lang="en-US" sz="1000" i="1" dirty="0" err="1"/>
              <a:t>Xiaoyuan</a:t>
            </a:r>
            <a:r>
              <a:rPr lang="en-US" sz="1000" i="1" dirty="0"/>
              <a:t> Liang, </a:t>
            </a:r>
            <a:r>
              <a:rPr lang="en-US" sz="1000" b="1" i="1" u="sng" dirty="0" err="1"/>
              <a:t>Xunsheng</a:t>
            </a:r>
            <a:r>
              <a:rPr lang="en-US" sz="1000" b="1" i="1" u="sng" dirty="0"/>
              <a:t> Du</a:t>
            </a:r>
            <a:r>
              <a:rPr lang="en-US" sz="1000" i="1" dirty="0"/>
              <a:t>, Guiling Wang and Z. Han, "A Deep Reinforcement Learning Network for Traffic Light Cycle Control," in IEEE Transactions on Vehicular Technology, vol. 68, no. 2, pp. 1243-1253, </a:t>
            </a:r>
            <a:r>
              <a:rPr lang="en-US" sz="1000" i="1" dirty="0" smtClean="0"/>
              <a:t>Feb.2019.doi:10.1109/TVT.2018.2890726.</a:t>
            </a:r>
          </a:p>
          <a:p>
            <a:r>
              <a:rPr lang="en-US" sz="1000" b="1" i="1" u="sng" dirty="0" err="1"/>
              <a:t>Xunsheng</a:t>
            </a:r>
            <a:r>
              <a:rPr lang="en-US" sz="1000" b="1" i="1" u="sng" dirty="0"/>
              <a:t> Du, </a:t>
            </a:r>
            <a:r>
              <a:rPr lang="en-US" sz="1000" i="1" dirty="0" err="1"/>
              <a:t>Yuchen</a:t>
            </a:r>
            <a:r>
              <a:rPr lang="en-US" sz="1000" i="1" dirty="0"/>
              <a:t> </a:t>
            </a:r>
            <a:r>
              <a:rPr lang="en-US" sz="1000" i="1" dirty="0" err="1"/>
              <a:t>Jin</a:t>
            </a:r>
            <a:r>
              <a:rPr lang="en-US" sz="1000" i="1" dirty="0"/>
              <a:t>, </a:t>
            </a:r>
            <a:r>
              <a:rPr lang="en-US" sz="1000" i="1" dirty="0" err="1"/>
              <a:t>Xuqing</a:t>
            </a:r>
            <a:r>
              <a:rPr lang="en-US" sz="1000" i="1" dirty="0"/>
              <a:t> Wu, Yu Liu, </a:t>
            </a:r>
            <a:r>
              <a:rPr lang="en-US" sz="1000" i="1" dirty="0" err="1"/>
              <a:t>Xianping</a:t>
            </a:r>
            <a:r>
              <a:rPr lang="en-US" sz="1000" i="1" dirty="0"/>
              <a:t> Wu, Omar Awan, Joey Roth, </a:t>
            </a:r>
            <a:r>
              <a:rPr lang="en-US" sz="1000" i="1" dirty="0" err="1"/>
              <a:t>Kwee</a:t>
            </a:r>
            <a:r>
              <a:rPr lang="en-US" sz="1000" i="1" dirty="0"/>
              <a:t> </a:t>
            </a:r>
            <a:r>
              <a:rPr lang="en-US" sz="1000" i="1" dirty="0" err="1"/>
              <a:t>Choong</a:t>
            </a:r>
            <a:r>
              <a:rPr lang="en-US" sz="1000" i="1" dirty="0"/>
              <a:t> See, Nicolas </a:t>
            </a:r>
            <a:r>
              <a:rPr lang="en-US" sz="1000" i="1" dirty="0" err="1"/>
              <a:t>Tognini</a:t>
            </a:r>
            <a:r>
              <a:rPr lang="en-US" sz="1000" i="1" dirty="0"/>
              <a:t>, </a:t>
            </a:r>
            <a:r>
              <a:rPr lang="en-US" sz="1000" i="1" dirty="0" err="1"/>
              <a:t>Jiefu</a:t>
            </a:r>
            <a:r>
              <a:rPr lang="en-US" sz="1000" i="1" dirty="0"/>
              <a:t> Chen, and Zhu Han. "Classifying Cutting Volume at Shale Shakers in Real-Time Via Video Streaming Using Deep Learning Techniques</a:t>
            </a:r>
            <a:r>
              <a:rPr lang="en-US" sz="1000" i="1" dirty="0" smtClean="0"/>
              <a:t>.“ in SPE </a:t>
            </a:r>
            <a:r>
              <a:rPr lang="en-US" sz="1000" i="1" dirty="0"/>
              <a:t>Drilling and </a:t>
            </a:r>
            <a:r>
              <a:rPr lang="en-US" sz="1000" i="1" dirty="0" smtClean="0"/>
              <a:t>Completion</a:t>
            </a:r>
            <a:r>
              <a:rPr lang="en-US" sz="1000" i="1" dirty="0"/>
              <a:t>, Feb, 2020, doi:10.2118/194084-PA</a:t>
            </a:r>
            <a:endParaRPr lang="en-US" sz="1000" i="1" dirty="0" smtClean="0"/>
          </a:p>
          <a:p>
            <a:r>
              <a:rPr lang="en-US" sz="1000" b="1" i="1" u="sng" dirty="0" err="1"/>
              <a:t>Xunsheng</a:t>
            </a:r>
            <a:r>
              <a:rPr lang="en-US" sz="1000" b="1" i="1" u="sng" dirty="0"/>
              <a:t> Du</a:t>
            </a:r>
            <a:r>
              <a:rPr lang="en-US" sz="1000" i="1" dirty="0"/>
              <a:t>, </a:t>
            </a:r>
            <a:r>
              <a:rPr lang="en-US" sz="1000" i="1" dirty="0" err="1"/>
              <a:t>Shuxing</a:t>
            </a:r>
            <a:r>
              <a:rPr lang="en-US" sz="1000" i="1" dirty="0"/>
              <a:t> Cheng, Christian </a:t>
            </a:r>
            <a:r>
              <a:rPr lang="en-US" sz="1000" i="1" dirty="0" err="1"/>
              <a:t>Haselwimmer</a:t>
            </a:r>
            <a:r>
              <a:rPr lang="en-US" sz="1000" i="1" dirty="0"/>
              <a:t>, and Zhu Han. "</a:t>
            </a:r>
            <a:r>
              <a:rPr lang="en-US" sz="1000" i="1" dirty="0" err="1"/>
              <a:t>Buffelgrass</a:t>
            </a:r>
            <a:r>
              <a:rPr lang="en-US" sz="1000" i="1" dirty="0"/>
              <a:t> Detection by Unmanned Aerial Vehicle Monitoring with High-Fidelity Data Augmentation by Vector </a:t>
            </a:r>
            <a:r>
              <a:rPr lang="en-US" sz="1000" i="1" dirty="0" err="1"/>
              <a:t>Quantised</a:t>
            </a:r>
            <a:r>
              <a:rPr lang="en-US" sz="1000" i="1" dirty="0"/>
              <a:t> Generative Model." </a:t>
            </a:r>
            <a:r>
              <a:rPr lang="en-US" sz="1000" i="1" dirty="0" smtClean="0"/>
              <a:t>under revision in </a:t>
            </a:r>
            <a:r>
              <a:rPr lang="en-US" sz="1000" i="1" dirty="0"/>
              <a:t>IEEE Geoscience and Remote Sensing</a:t>
            </a:r>
            <a:r>
              <a:rPr lang="en-US" sz="1000" i="1" dirty="0" smtClean="0"/>
              <a:t>.</a:t>
            </a:r>
          </a:p>
          <a:p>
            <a:r>
              <a:rPr lang="en-US" sz="1000" b="1" i="1" u="sng" dirty="0" err="1"/>
              <a:t>Xunsheng</a:t>
            </a:r>
            <a:r>
              <a:rPr lang="en-US" sz="1000" b="1" i="1" u="sng" dirty="0"/>
              <a:t> Du</a:t>
            </a:r>
            <a:r>
              <a:rPr lang="en-US" sz="1000" i="1" dirty="0"/>
              <a:t>, </a:t>
            </a:r>
            <a:r>
              <a:rPr lang="en-US" sz="1000" i="1" dirty="0" err="1"/>
              <a:t>Shuxing</a:t>
            </a:r>
            <a:r>
              <a:rPr lang="en-US" sz="1000" i="1" dirty="0"/>
              <a:t> </a:t>
            </a:r>
            <a:r>
              <a:rPr lang="en-US" sz="1000" i="1" dirty="0" smtClean="0"/>
              <a:t>Cheng, and </a:t>
            </a:r>
            <a:r>
              <a:rPr lang="en-US" sz="1000" i="1" dirty="0"/>
              <a:t>Zhu Han. </a:t>
            </a:r>
            <a:r>
              <a:rPr lang="en-US" sz="1000" i="1" dirty="0" smtClean="0"/>
              <a:t>“Unexploited Seismic Data Inversion </a:t>
            </a:r>
            <a:r>
              <a:rPr lang="en-US" altLang="zh-CN" sz="1000" i="1" dirty="0" smtClean="0"/>
              <a:t>by Joint Distribution Optimal Transport with Deep Encoder-Decoder Networks</a:t>
            </a:r>
            <a:r>
              <a:rPr lang="en-US" sz="1000" i="1" dirty="0" smtClean="0"/>
              <a:t>." </a:t>
            </a:r>
            <a:r>
              <a:rPr lang="en-US" sz="1000" i="1" dirty="0"/>
              <a:t>submitted to IEEE Geoscience and Remote Sensing</a:t>
            </a:r>
            <a:r>
              <a:rPr lang="en-US" sz="1000" i="1" dirty="0" smtClean="0"/>
              <a:t>.</a:t>
            </a:r>
          </a:p>
          <a:p>
            <a:r>
              <a:rPr lang="en-US" sz="1700" b="1" dirty="0" smtClean="0"/>
              <a:t>Patent Application:</a:t>
            </a:r>
          </a:p>
          <a:p>
            <a:r>
              <a:rPr lang="en-US" sz="1000" b="1" i="1" u="sng" dirty="0" err="1"/>
              <a:t>Xunsheng</a:t>
            </a:r>
            <a:r>
              <a:rPr lang="en-US" sz="1000" b="1" i="1" u="sng" dirty="0"/>
              <a:t> Du, </a:t>
            </a:r>
            <a:r>
              <a:rPr lang="en-US" sz="1000" i="1" dirty="0" err="1"/>
              <a:t>Shuxing</a:t>
            </a:r>
            <a:r>
              <a:rPr lang="en-US" sz="1000" i="1" dirty="0"/>
              <a:t> Cheng, Christian </a:t>
            </a:r>
            <a:r>
              <a:rPr lang="en-US" sz="1000" i="1" dirty="0" err="1"/>
              <a:t>Haselwimmer</a:t>
            </a:r>
            <a:r>
              <a:rPr lang="en-US" sz="1000" i="1" dirty="0"/>
              <a:t>, and Zhu </a:t>
            </a:r>
            <a:r>
              <a:rPr lang="en-US" sz="1000" i="1" dirty="0" smtClean="0"/>
              <a:t>Han</a:t>
            </a:r>
            <a:r>
              <a:rPr lang="en-US" sz="1000" i="1" dirty="0"/>
              <a:t>.</a:t>
            </a:r>
            <a:r>
              <a:rPr lang="en-US" sz="1000" i="1" dirty="0" smtClean="0"/>
              <a:t>  “Learning-based Invasive Grass Detection by UAV”</a:t>
            </a:r>
          </a:p>
          <a:p>
            <a:r>
              <a:rPr lang="en-US" sz="1000" b="1" i="1" u="sng" dirty="0" err="1" smtClean="0">
                <a:solidFill>
                  <a:prstClr val="black"/>
                </a:solidFill>
              </a:rPr>
              <a:t>Xunsheng</a:t>
            </a:r>
            <a:r>
              <a:rPr lang="en-US" sz="1000" b="1" i="1" u="sng" dirty="0" smtClean="0">
                <a:solidFill>
                  <a:prstClr val="black"/>
                </a:solidFill>
              </a:rPr>
              <a:t> </a:t>
            </a:r>
            <a:r>
              <a:rPr lang="en-US" sz="1000" b="1" i="1" u="sng" dirty="0">
                <a:solidFill>
                  <a:prstClr val="black"/>
                </a:solidFill>
              </a:rPr>
              <a:t>Du, </a:t>
            </a:r>
            <a:r>
              <a:rPr lang="en-US" sz="1000" i="1" dirty="0" err="1">
                <a:solidFill>
                  <a:prstClr val="black"/>
                </a:solidFill>
              </a:rPr>
              <a:t>Shuxing</a:t>
            </a:r>
            <a:r>
              <a:rPr lang="en-US" sz="1000" i="1" dirty="0">
                <a:solidFill>
                  <a:prstClr val="black"/>
                </a:solidFill>
              </a:rPr>
              <a:t> Cheng, </a:t>
            </a:r>
            <a:r>
              <a:rPr lang="en-US" sz="1000" i="1" dirty="0" smtClean="0">
                <a:solidFill>
                  <a:prstClr val="black"/>
                </a:solidFill>
              </a:rPr>
              <a:t>and </a:t>
            </a:r>
            <a:r>
              <a:rPr lang="en-US" sz="1000" i="1" dirty="0">
                <a:solidFill>
                  <a:prstClr val="black"/>
                </a:solidFill>
              </a:rPr>
              <a:t>Zhu Han.  </a:t>
            </a:r>
            <a:r>
              <a:rPr lang="en-US" sz="1000" i="1" dirty="0" smtClean="0">
                <a:solidFill>
                  <a:prstClr val="black"/>
                </a:solidFill>
              </a:rPr>
              <a:t>“Unexploited Seismic Data Inversion Using Learning Model”</a:t>
            </a:r>
            <a:endParaRPr lang="en-US" sz="1400" i="1" dirty="0">
              <a:solidFill>
                <a:prstClr val="black"/>
              </a:solidFill>
            </a:endParaRPr>
          </a:p>
          <a:p>
            <a:endParaRPr lang="en-US" sz="1400" i="1" dirty="0" smtClean="0"/>
          </a:p>
          <a:p>
            <a:endParaRPr lang="en-US" sz="1400" i="1" dirty="0" smtClean="0"/>
          </a:p>
          <a:p>
            <a:endParaRPr lang="en-US" sz="1400" i="1" dirty="0" smtClean="0"/>
          </a:p>
          <a:p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98005" y="550026"/>
            <a:ext cx="1833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Publications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8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ank you transparen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121" y="893877"/>
            <a:ext cx="7439025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q &amp; a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663" y="4193227"/>
            <a:ext cx="2539943" cy="147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8" y="1604384"/>
            <a:ext cx="11051800" cy="439885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737548" y="1424780"/>
            <a:ext cx="703007" cy="6646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5376" y="400842"/>
            <a:ext cx="8784182" cy="451444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application point of view, ML can be classified into: </a:t>
            </a:r>
          </a:p>
        </p:txBody>
      </p:sp>
    </p:spTree>
    <p:extLst>
      <p:ext uri="{BB962C8B-B14F-4D97-AF65-F5344CB8AC3E}">
        <p14:creationId xmlns:p14="http://schemas.microsoft.com/office/powerpoint/2010/main" val="346343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5376" y="400842"/>
            <a:ext cx="8784182" cy="45144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 not only judges but also creates: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7491"/>
          <a:stretch/>
        </p:blipFill>
        <p:spPr>
          <a:xfrm>
            <a:off x="481703" y="1437356"/>
            <a:ext cx="10536864" cy="3959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0192" y="5981476"/>
            <a:ext cx="1241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igure cited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Kaplan, Sinan. (2017).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DEEP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MODELS FOR SYNTHETIC RETINAL IMAGE GENERATION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 Thesis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2326"/>
          <a:stretch/>
        </p:blipFill>
        <p:spPr>
          <a:xfrm>
            <a:off x="105376" y="1478774"/>
            <a:ext cx="11483954" cy="391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2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543591"/>
            <a:ext cx="10515600" cy="439603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Machine Learning (ML) Basics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Latent Space Basics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Manipulation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Invasive </a:t>
            </a:r>
            <a:r>
              <a:rPr lang="en-US" altLang="zh-CN" sz="2200" dirty="0">
                <a:solidFill>
                  <a:schemeClr val="tx1"/>
                </a:solidFill>
              </a:rPr>
              <a:t>Grass Detection for Environment </a:t>
            </a:r>
            <a:r>
              <a:rPr lang="en-US" altLang="zh-CN" sz="2200" dirty="0" smtClean="0">
                <a:solidFill>
                  <a:schemeClr val="tx1"/>
                </a:solidFill>
              </a:rPr>
              <a:t>Protection</a:t>
            </a:r>
            <a:endParaRPr lang="en-US" altLang="zh-CN" sz="2200" dirty="0">
              <a:solidFill>
                <a:schemeClr val="tx1"/>
              </a:solidFill>
            </a:endParaRP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</a:rPr>
              <a:t>Unexploited Seismic Data </a:t>
            </a:r>
            <a:r>
              <a:rPr lang="en-US" altLang="zh-CN" sz="2200" dirty="0" smtClean="0">
                <a:solidFill>
                  <a:schemeClr val="tx1"/>
                </a:solidFill>
              </a:rPr>
              <a:t>Inversion</a:t>
            </a: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Latent Space Representation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Real-Time </a:t>
            </a:r>
            <a:r>
              <a:rPr lang="en-US" altLang="zh-CN" sz="2200" dirty="0">
                <a:solidFill>
                  <a:schemeClr val="tx1"/>
                </a:solidFill>
              </a:rPr>
              <a:t>Monitoring of Cutting Volume in Drilling and Borehole </a:t>
            </a:r>
            <a:r>
              <a:rPr lang="en-US" altLang="zh-CN" sz="2200" dirty="0" smtClean="0">
                <a:solidFill>
                  <a:schemeClr val="tx1"/>
                </a:solidFill>
              </a:rPr>
              <a:t>Cleaning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chemeClr val="tx1"/>
                </a:solidFill>
              </a:rPr>
              <a:t>Virtual </a:t>
            </a:r>
            <a:r>
              <a:rPr lang="en-US" altLang="zh-CN" sz="2200" dirty="0">
                <a:solidFill>
                  <a:schemeClr val="tx1"/>
                </a:solidFill>
              </a:rPr>
              <a:t>Relay Selection in V2V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Future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 smtClean="0"/>
          </a:p>
          <a:p>
            <a:endParaRPr lang="en-US" altLang="zh-CN" dirty="0" smtClean="0"/>
          </a:p>
          <a:p>
            <a:pPr marL="457200" indent="-457200">
              <a:buAutoNum type="arabicPeriod"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0987" y="425519"/>
            <a:ext cx="454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latent space?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70" y="999321"/>
            <a:ext cx="7085352" cy="5314014"/>
          </a:xfrm>
          <a:prstGeom prst="rect">
            <a:avLst/>
          </a:prstGeom>
        </p:spPr>
      </p:pic>
      <p:pic>
        <p:nvPicPr>
          <p:cNvPr id="5122" name="Picture 2" descr="https://miro.medium.com/max/578/0*zG3k_ciZomNRaO-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00" y="1590261"/>
            <a:ext cx="7018179" cy="312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053490" y="4769917"/>
            <a:ext cx="6789057" cy="4816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short, latent space is a representation of compressed data.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BB6A-F6E1-4516-9E00-CFB4E2F01374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7620" y="422234"/>
            <a:ext cx="770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latent space? --- Latent Space Representation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13" y="1743888"/>
            <a:ext cx="7820287" cy="342416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36576" y="5609275"/>
            <a:ext cx="8727522" cy="4816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autoencoder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stores important information for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reconstructing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 in latent space.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hackernoon.com/hn-images/1*bOdlSOh6MfMJb0s-7oIW9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80" y="1163443"/>
            <a:ext cx="7276021" cy="386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238" y="4979391"/>
            <a:ext cx="4762500" cy="88582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7080136" y="2733033"/>
            <a:ext cx="4870674" cy="10283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Provide insightful statistics inside data</a:t>
            </a:r>
          </a:p>
          <a:p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Serves as feature for downstream ML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4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theme/theme1.xml><?xml version="1.0" encoding="utf-8"?>
<a:theme xmlns:a="http://schemas.openxmlformats.org/drawingml/2006/main" name="UH custom by Sam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UH custom by Sam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11360</TotalTime>
  <Words>3535</Words>
  <Application>Microsoft Office PowerPoint</Application>
  <PresentationFormat>Widescreen</PresentationFormat>
  <Paragraphs>408</Paragraphs>
  <Slides>41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MS PGothic</vt:lpstr>
      <vt:lpstr>等线</vt:lpstr>
      <vt:lpstr>等线 Light</vt:lpstr>
      <vt:lpstr>宋体</vt:lpstr>
      <vt:lpstr>Arial</vt:lpstr>
      <vt:lpstr>Britannic Bold</vt:lpstr>
      <vt:lpstr>Calibri</vt:lpstr>
      <vt:lpstr>Calibri Light</vt:lpstr>
      <vt:lpstr>Cambria Math</vt:lpstr>
      <vt:lpstr>Times New Roman</vt:lpstr>
      <vt:lpstr>UH custom by Sam</vt:lpstr>
      <vt:lpstr>1_UH custom by Sam</vt:lpstr>
      <vt:lpstr>Ph.D. Dissertation Defense</vt:lpstr>
      <vt:lpstr>PowerPoint Presentation</vt:lpstr>
      <vt:lpstr>PowerPoint Presentation</vt:lpstr>
      <vt:lpstr>Traditional Programming</vt:lpstr>
      <vt:lpstr>From the application point of view, ML can be classified into: </vt:lpstr>
      <vt:lpstr>ML not only judges but also creates: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Model</vt:lpstr>
      <vt:lpstr>Problem Formulation</vt:lpstr>
      <vt:lpstr>Deep Q-Learning based solution (double networks)</vt:lpstr>
      <vt:lpstr>Performance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Shen, Qiuyang</dc:creator>
  <cp:lastModifiedBy>杜 勋圣</cp:lastModifiedBy>
  <cp:revision>1205</cp:revision>
  <cp:lastPrinted>2019-12-06T18:00:10Z</cp:lastPrinted>
  <dcterms:created xsi:type="dcterms:W3CDTF">2017-07-26T23:28:00Z</dcterms:created>
  <dcterms:modified xsi:type="dcterms:W3CDTF">2020-07-30T04:35:41Z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