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Calibri"/>
      </a:defRPr>
    </a:lvl1pPr>
    <a:lvl2pPr indent="228600" defTabSz="1828800" latinLnBrk="0">
      <a:defRPr sz="2400">
        <a:latin typeface="+mn-lt"/>
        <a:ea typeface="+mn-ea"/>
        <a:cs typeface="+mn-cs"/>
        <a:sym typeface="Calibri"/>
      </a:defRPr>
    </a:lvl2pPr>
    <a:lvl3pPr indent="457200" defTabSz="1828800" latinLnBrk="0">
      <a:defRPr sz="2400">
        <a:latin typeface="+mn-lt"/>
        <a:ea typeface="+mn-ea"/>
        <a:cs typeface="+mn-cs"/>
        <a:sym typeface="Calibri"/>
      </a:defRPr>
    </a:lvl3pPr>
    <a:lvl4pPr indent="685800" defTabSz="1828800" latinLnBrk="0">
      <a:defRPr sz="2400">
        <a:latin typeface="+mn-lt"/>
        <a:ea typeface="+mn-ea"/>
        <a:cs typeface="+mn-cs"/>
        <a:sym typeface="Calibri"/>
      </a:defRPr>
    </a:lvl4pPr>
    <a:lvl5pPr indent="914400" defTabSz="1828800" latinLnBrk="0">
      <a:defRPr sz="2400">
        <a:latin typeface="+mn-lt"/>
        <a:ea typeface="+mn-ea"/>
        <a:cs typeface="+mn-cs"/>
        <a:sym typeface="Calibri"/>
      </a:defRPr>
    </a:lvl5pPr>
    <a:lvl6pPr indent="1143000" defTabSz="1828800" latinLnBrk="0">
      <a:defRPr sz="2400">
        <a:latin typeface="+mn-lt"/>
        <a:ea typeface="+mn-ea"/>
        <a:cs typeface="+mn-cs"/>
        <a:sym typeface="Calibri"/>
      </a:defRPr>
    </a:lvl6pPr>
    <a:lvl7pPr indent="1371600" defTabSz="1828800" latinLnBrk="0">
      <a:defRPr sz="2400">
        <a:latin typeface="+mn-lt"/>
        <a:ea typeface="+mn-ea"/>
        <a:cs typeface="+mn-cs"/>
        <a:sym typeface="Calibri"/>
      </a:defRPr>
    </a:lvl7pPr>
    <a:lvl8pPr indent="1600200" defTabSz="1828800" latinLnBrk="0">
      <a:defRPr sz="2400">
        <a:latin typeface="+mn-lt"/>
        <a:ea typeface="+mn-ea"/>
        <a:cs typeface="+mn-cs"/>
        <a:sym typeface="Calibri"/>
      </a:defRPr>
    </a:lvl8pPr>
    <a:lvl9pPr indent="1828800" defTabSz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xfrm>
            <a:off x="5185850" y="1248217"/>
            <a:ext cx="17823375" cy="141878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xfrm>
            <a:off x="5178423" y="4267200"/>
            <a:ext cx="17830801" cy="7555245"/>
          </a:xfrm>
          <a:prstGeom prst="rect">
            <a:avLst/>
          </a:prstGeom>
        </p:spPr>
        <p:txBody>
          <a:bodyPr/>
          <a:lstStyle>
            <a:lvl2pPr marL="984738" indent="-527538">
              <a:buChar char="➢"/>
            </a:lvl2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/>
          <p:nvPr/>
        </p:nvSpPr>
        <p:spPr>
          <a:xfrm flipH="1" rot="10800000">
            <a:off x="-8378" y="1428750"/>
            <a:ext cx="3191225" cy="1014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fill="norm" stroke="1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tIns="91439" bIns="91439"/>
          <a:lstStyle/>
          <a:p>
            <a:pPr/>
          </a:p>
        </p:txBody>
      </p:sp>
      <p:sp>
        <p:nvSpPr>
          <p:cNvPr id="113" name="Shape 1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1663700" y="3419476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1679575" y="730250"/>
            <a:ext cx="21031201" cy="265112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1679575" y="3362326"/>
            <a:ext cx="10315576" cy="16478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/>
            </a:lvl1pPr>
            <a:lvl2pPr marL="0" indent="457200">
              <a:buSzTx/>
              <a:buFontTx/>
              <a:buNone/>
              <a:defRPr b="1"/>
            </a:lvl2pPr>
            <a:lvl3pPr marL="0" indent="914400">
              <a:buSzTx/>
              <a:buFontTx/>
              <a:buNone/>
              <a:defRPr b="1"/>
            </a:lvl3pPr>
            <a:lvl4pPr marL="0" indent="1371600">
              <a:buSzTx/>
              <a:buFontTx/>
              <a:buNone/>
              <a:defRPr b="1"/>
            </a:lvl4pPr>
            <a:lvl5pPr marL="0" indent="1828800">
              <a:buSzTx/>
              <a:buFontTx/>
              <a:buNone/>
              <a:defRPr b="1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12344400" y="3362326"/>
            <a:ext cx="10366376" cy="16478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SzTx/>
              <a:buFontTx/>
              <a:buNone/>
              <a:defRPr b="1"/>
            </a:pP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Shape 73"/>
          <p:cNvSpPr/>
          <p:nvPr>
            <p:ph type="body" sz="half" idx="1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</p:spPr>
        <p:txBody>
          <a:bodyPr/>
          <a:lstStyle>
            <a:lvl1pPr marL="457200" indent="-457200">
              <a:defRPr sz="6400"/>
            </a:lvl1pPr>
            <a:lvl2pPr marL="979714" indent="-522514">
              <a:defRPr sz="6400"/>
            </a:lvl2pPr>
            <a:lvl3pPr marL="1524000" indent="-609600">
              <a:defRPr sz="6400"/>
            </a:lvl3pPr>
            <a:lvl4pPr marL="2103120" indent="-731520">
              <a:defRPr sz="6400"/>
            </a:lvl4pPr>
            <a:lvl5pPr marL="2560320" indent="-731520"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/>
          <p:nvPr>
            <p:ph type="body" sz="quarter" idx="13"/>
          </p:nvPr>
        </p:nvSpPr>
        <p:spPr>
          <a:xfrm>
            <a:off x="1679575" y="4114800"/>
            <a:ext cx="7864475" cy="762317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SzTx/>
              <a:buFontTx/>
              <a:buNone/>
              <a:defRPr sz="3200"/>
            </a:pP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Shape 83"/>
          <p:cNvSpPr/>
          <p:nvPr>
            <p:ph type="pic" sz="half" idx="13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xfrm>
            <a:off x="1679575" y="4114800"/>
            <a:ext cx="7864476" cy="76231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/>
            </a:lvl1pPr>
            <a:lvl2pPr marL="0" indent="457200">
              <a:buSzTx/>
              <a:buFontTx/>
              <a:buNone/>
              <a:defRPr sz="3200"/>
            </a:lvl2pPr>
            <a:lvl3pPr marL="0" indent="914400">
              <a:buSzTx/>
              <a:buFontTx/>
              <a:buNone/>
              <a:defRPr sz="3200"/>
            </a:lvl3pPr>
            <a:lvl4pPr marL="0" indent="1371600">
              <a:buSzTx/>
              <a:buFontTx/>
              <a:buNone/>
              <a:defRPr sz="3200"/>
            </a:lvl4pPr>
            <a:lvl5pPr marL="0" indent="1828800"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65760" marR="0" indent="-36576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879230" marR="0" indent="-42203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413163" marR="0" indent="-498763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9812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4384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8956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3528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8100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2672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4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14.tif"/><Relationship Id="rId4" Type="http://schemas.openxmlformats.org/officeDocument/2006/relationships/image" Target="../media/image15.tif"/><Relationship Id="rId5" Type="http://schemas.openxmlformats.org/officeDocument/2006/relationships/image" Target="../media/image16.tif"/><Relationship Id="rId6" Type="http://schemas.openxmlformats.org/officeDocument/2006/relationships/image" Target="../media/image39.png"/><Relationship Id="rId7" Type="http://schemas.openxmlformats.org/officeDocument/2006/relationships/image" Target="../media/image17.tif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Relationship Id="rId4" Type="http://schemas.openxmlformats.org/officeDocument/2006/relationships/image" Target="../media/image20.tif"/><Relationship Id="rId5" Type="http://schemas.openxmlformats.org/officeDocument/2006/relationships/image" Target="../media/image21.tif"/><Relationship Id="rId6" Type="http://schemas.openxmlformats.org/officeDocument/2006/relationships/image" Target="../media/image22.tif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"/><Relationship Id="rId3" Type="http://schemas.openxmlformats.org/officeDocument/2006/relationships/image" Target="../media/image6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en.wikipedia.org/wiki/Nobel_Prize" TargetMode="External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1408175">
              <a:defRPr sz="8316"/>
            </a:pPr>
            <a:br/>
            <a:r>
              <a:t>Ph.D. Thesis Defense:</a:t>
            </a:r>
            <a:br/>
            <a:r>
              <a:t>Matching Theory Framework for</a:t>
            </a:r>
            <a:br/>
            <a:r>
              <a:t>5G Wireless Communications</a:t>
            </a:r>
          </a:p>
        </p:txBody>
      </p:sp>
      <p:sp>
        <p:nvSpPr>
          <p:cNvPr id="131" name="Shape 131"/>
          <p:cNvSpPr/>
          <p:nvPr>
            <p:ph type="subTitle" sz="half" idx="1"/>
          </p:nvPr>
        </p:nvSpPr>
        <p:spPr>
          <a:xfrm>
            <a:off x="3048000" y="7204075"/>
            <a:ext cx="18288000" cy="4110557"/>
          </a:xfrm>
          <a:prstGeom prst="rect">
            <a:avLst/>
          </a:prstGeom>
        </p:spPr>
        <p:txBody>
          <a:bodyPr/>
          <a:lstStyle/>
          <a:p>
            <a:pPr defTabSz="1737360">
              <a:lnSpc>
                <a:spcPct val="72000"/>
              </a:lnSpc>
              <a:spcBef>
                <a:spcPts val="1900"/>
              </a:spcBef>
              <a:defRPr sz="3800"/>
            </a:pPr>
          </a:p>
          <a:p>
            <a:pPr defTabSz="1737360">
              <a:lnSpc>
                <a:spcPct val="72000"/>
              </a:lnSpc>
              <a:spcBef>
                <a:spcPts val="1900"/>
              </a:spcBef>
              <a:defRPr sz="3800"/>
            </a:pPr>
            <a:r>
              <a:t>Yunan Gu</a:t>
            </a:r>
          </a:p>
          <a:p>
            <a:pPr defTabSz="1737360">
              <a:lnSpc>
                <a:spcPct val="72000"/>
              </a:lnSpc>
              <a:spcBef>
                <a:spcPts val="1900"/>
              </a:spcBef>
              <a:defRPr sz="3800"/>
            </a:pPr>
            <a:r>
              <a:t>Advisor: Zhu Han</a:t>
            </a:r>
          </a:p>
          <a:p>
            <a:pPr defTabSz="1737360">
              <a:lnSpc>
                <a:spcPct val="72000"/>
              </a:lnSpc>
              <a:spcBef>
                <a:spcPts val="1900"/>
              </a:spcBef>
              <a:defRPr sz="3800"/>
            </a:pPr>
            <a:r>
              <a:t>University of Houston</a:t>
            </a:r>
          </a:p>
          <a:p>
            <a:pPr defTabSz="1737360">
              <a:lnSpc>
                <a:spcPct val="72000"/>
              </a:lnSpc>
              <a:spcBef>
                <a:spcPts val="1900"/>
              </a:spcBef>
              <a:defRPr sz="3800"/>
            </a:pPr>
            <a:r>
              <a:t>Electrical and Computer Engineering Department</a:t>
            </a:r>
          </a:p>
          <a:p>
            <a:pPr defTabSz="1737360">
              <a:lnSpc>
                <a:spcPct val="72000"/>
              </a:lnSpc>
              <a:spcBef>
                <a:spcPts val="1900"/>
              </a:spcBef>
              <a:defRPr sz="3800"/>
            </a:pPr>
            <a:r>
              <a:t>Date: 11/29/2016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192" name="Shape 192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Definitions</a:t>
            </a:r>
          </a:p>
        </p:txBody>
      </p:sp>
      <p:sp>
        <p:nvSpPr>
          <p:cNvPr id="193" name="Shape 193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>
              <a:defRPr sz="5200"/>
            </a:pPr>
            <a:r>
              <a:t>Basic elements (</a:t>
            </a:r>
            <a:r>
              <a:rPr>
                <a:solidFill>
                  <a:srgbClr val="FF2600"/>
                </a:solidFill>
              </a:rPr>
              <a:t>Stable Marriage (SM)</a:t>
            </a:r>
            <a:r>
              <a:t>):</a:t>
            </a:r>
          </a:p>
          <a:p>
            <a:pPr lvl="1" marL="914400" indent="-457200">
              <a:spcBef>
                <a:spcPts val="1000"/>
              </a:spcBef>
              <a:defRPr b="1" i="1" sz="5200">
                <a:solidFill>
                  <a:srgbClr val="FF0000"/>
                </a:solidFill>
              </a:defRPr>
            </a:pPr>
            <a:r>
              <a:rPr b="0"/>
              <a:t>Agents</a:t>
            </a:r>
            <a:r>
              <a:rPr b="0" i="0">
                <a:solidFill>
                  <a:srgbClr val="000000"/>
                </a:solidFill>
              </a:rPr>
              <a:t>: A set of </a:t>
            </a:r>
            <a:r>
              <a:rPr>
                <a:solidFill>
                  <a:srgbClr val="000000"/>
                </a:solidFill>
              </a:rPr>
              <a:t>men</a:t>
            </a:r>
            <a:r>
              <a:rPr b="0" i="0">
                <a:solidFill>
                  <a:srgbClr val="000000"/>
                </a:solidFill>
              </a:rPr>
              <a:t>, and a set of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women</a:t>
            </a:r>
            <a:r>
              <a:rPr b="0" i="0">
                <a:solidFill>
                  <a:srgbClr val="000000"/>
                </a:solidFill>
              </a:rPr>
              <a:t>;</a:t>
            </a:r>
          </a:p>
          <a:p>
            <a:pPr lvl="1" marL="914400" indent="-457200">
              <a:spcBef>
                <a:spcPts val="1000"/>
              </a:spcBef>
              <a:defRPr b="1" i="1" sz="5200">
                <a:solidFill>
                  <a:srgbClr val="FF0000"/>
                </a:solidFill>
              </a:defRPr>
            </a:pPr>
            <a:r>
              <a:rPr b="0"/>
              <a:t>Preference list: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A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sorted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list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of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men/women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based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on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her/his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preferences;</a:t>
            </a:r>
            <a:r>
              <a:t> </a:t>
            </a:r>
          </a:p>
          <a:p>
            <a:pPr lvl="1" marL="914400" indent="-457200">
              <a:spcBef>
                <a:spcPts val="1000"/>
              </a:spcBef>
              <a:defRPr b="1" i="1" sz="5200">
                <a:solidFill>
                  <a:srgbClr val="FF0000"/>
                </a:solidFill>
              </a:defRPr>
            </a:pPr>
            <a:r>
              <a:rPr b="0"/>
              <a:t>Blocking pair</a:t>
            </a:r>
            <a:r>
              <a:rPr b="0"/>
              <a:t> </a:t>
            </a:r>
            <a:r>
              <a:rPr b="0"/>
              <a:t>(BP)</a:t>
            </a:r>
            <a:r>
              <a:rPr b="0" i="0"/>
              <a:t> </a:t>
            </a:r>
            <a:r>
              <a:rPr b="0" i="0">
                <a:solidFill>
                  <a:srgbClr val="000000"/>
                </a:solidFill>
              </a:rPr>
              <a:t>(m,w):</a:t>
            </a:r>
          </a:p>
          <a:p>
            <a:pPr lvl="2" marL="1371600" indent="-457200">
              <a:spcBef>
                <a:spcPts val="1000"/>
              </a:spcBef>
              <a:defRPr sz="4400"/>
            </a:pPr>
            <a:r>
              <a:t>m is unassigned or prefers w to his current partner;</a:t>
            </a:r>
          </a:p>
          <a:p>
            <a:pPr lvl="2" marL="1371600" indent="-457200">
              <a:spcBef>
                <a:spcPts val="1000"/>
              </a:spcBef>
              <a:defRPr sz="4400"/>
            </a:pPr>
            <a:r>
              <a:t>w is unassigned or prefers m to her current partner;</a:t>
            </a:r>
          </a:p>
          <a:p>
            <a:pPr lvl="1" marL="914400" indent="-457200">
              <a:spcBef>
                <a:spcPts val="1000"/>
              </a:spcBef>
              <a:defRPr b="1" i="1" sz="5200">
                <a:solidFill>
                  <a:srgbClr val="FF0000"/>
                </a:solidFill>
              </a:defRPr>
            </a:pPr>
            <a:r>
              <a:rPr b="0"/>
              <a:t>Stable matching</a:t>
            </a:r>
            <a:r>
              <a:rPr b="0" i="0">
                <a:solidFill>
                  <a:srgbClr val="000000"/>
                </a:solidFill>
              </a:rPr>
              <a:t>: A matching admit no BPs.</a:t>
            </a:r>
          </a:p>
          <a:p>
            <a:pPr lvl="1" marL="914400" indent="-457200">
              <a:spcBef>
                <a:spcPts val="1000"/>
              </a:spcBef>
              <a:defRPr b="1" i="1" sz="5200">
                <a:solidFill>
                  <a:srgbClr val="FF0000"/>
                </a:solidFill>
              </a:defRPr>
            </a:pPr>
            <a:r>
              <a:rPr b="0">
                <a:solidFill>
                  <a:srgbClr val="FF2600"/>
                </a:solidFill>
              </a:rPr>
              <a:t>Gale-Shapley (GS)</a:t>
            </a:r>
            <a:r>
              <a:rPr b="0">
                <a:solidFill>
                  <a:srgbClr val="FF2600"/>
                </a:solidFill>
              </a:rPr>
              <a:t> </a:t>
            </a:r>
            <a:r>
              <a:rPr b="0">
                <a:solidFill>
                  <a:srgbClr val="FF2600"/>
                </a:solidFill>
              </a:rPr>
              <a:t>algorithm</a:t>
            </a:r>
            <a:r>
              <a:rPr b="0">
                <a:solidFill>
                  <a:srgbClr val="FF2600"/>
                </a:solidFill>
              </a:rPr>
              <a:t>: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find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a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stable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matching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in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SM	</a:t>
            </a:r>
          </a:p>
        </p:txBody>
      </p:sp>
      <p:sp>
        <p:nvSpPr>
          <p:cNvPr id="194" name="Shape 194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98"/>
          <p:cNvGrpSpPr/>
          <p:nvPr/>
        </p:nvGrpSpPr>
        <p:grpSpPr>
          <a:xfrm>
            <a:off x="2872153" y="1500608"/>
            <a:ext cx="2743201" cy="2595881"/>
            <a:chOff x="0" y="0"/>
            <a:chExt cx="2743200" cy="2595880"/>
          </a:xfrm>
        </p:grpSpPr>
        <p:pic>
          <p:nvPicPr>
            <p:cNvPr id="196" name="image9.pdf" descr="j023304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828800" cy="1828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Shape 197"/>
            <p:cNvSpPr/>
            <p:nvPr/>
          </p:nvSpPr>
          <p:spPr>
            <a:xfrm>
              <a:off x="304800" y="1676400"/>
              <a:ext cx="2438400" cy="919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2800"/>
                </a:spcBef>
                <a:defRPr sz="48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Adam</a:t>
              </a:r>
            </a:p>
          </p:txBody>
        </p:sp>
      </p:grpSp>
      <p:grpSp>
        <p:nvGrpSpPr>
          <p:cNvPr id="201" name="Group 201"/>
          <p:cNvGrpSpPr/>
          <p:nvPr/>
        </p:nvGrpSpPr>
        <p:grpSpPr>
          <a:xfrm>
            <a:off x="15064156" y="6225008"/>
            <a:ext cx="2117727" cy="2788016"/>
            <a:chOff x="0" y="0"/>
            <a:chExt cx="2117725" cy="2788015"/>
          </a:xfrm>
        </p:grpSpPr>
        <p:pic>
          <p:nvPicPr>
            <p:cNvPr id="199" name="image10.pdf" descr="j035592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0595" y="0"/>
              <a:ext cx="1326875" cy="1868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Shape 200"/>
            <p:cNvSpPr/>
            <p:nvPr/>
          </p:nvSpPr>
          <p:spPr>
            <a:xfrm>
              <a:off x="0" y="1868535"/>
              <a:ext cx="2117726" cy="919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2800"/>
                </a:spcBef>
                <a:defRPr sz="48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Heiki</a:t>
              </a:r>
            </a:p>
          </p:txBody>
        </p:sp>
      </p:grpSp>
      <p:grpSp>
        <p:nvGrpSpPr>
          <p:cNvPr id="204" name="Group 204"/>
          <p:cNvGrpSpPr/>
          <p:nvPr/>
        </p:nvGrpSpPr>
        <p:grpSpPr>
          <a:xfrm>
            <a:off x="3329354" y="3939008"/>
            <a:ext cx="1981201" cy="2595881"/>
            <a:chOff x="0" y="0"/>
            <a:chExt cx="1981200" cy="2595880"/>
          </a:xfrm>
        </p:grpSpPr>
        <p:pic>
          <p:nvPicPr>
            <p:cNvPr id="202" name="image11.pdf" descr="j023265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2400" y="0"/>
              <a:ext cx="1139825" cy="1828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Shape 203"/>
            <p:cNvSpPr/>
            <p:nvPr/>
          </p:nvSpPr>
          <p:spPr>
            <a:xfrm>
              <a:off x="0" y="1676400"/>
              <a:ext cx="1981200" cy="919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2800"/>
                </a:spcBef>
                <a:defRPr sz="48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Bob</a:t>
              </a:r>
            </a:p>
          </p:txBody>
        </p:sp>
      </p:grpSp>
      <p:grpSp>
        <p:nvGrpSpPr>
          <p:cNvPr id="207" name="Group 207"/>
          <p:cNvGrpSpPr/>
          <p:nvPr/>
        </p:nvGrpSpPr>
        <p:grpSpPr>
          <a:xfrm>
            <a:off x="15064156" y="1348208"/>
            <a:ext cx="2117272" cy="2734718"/>
            <a:chOff x="0" y="0"/>
            <a:chExt cx="2117270" cy="2734717"/>
          </a:xfrm>
        </p:grpSpPr>
        <p:pic>
          <p:nvPicPr>
            <p:cNvPr id="205" name="image12.pdf" descr="j034909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357994" cy="1966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" name="Shape 206"/>
            <p:cNvSpPr/>
            <p:nvPr/>
          </p:nvSpPr>
          <p:spPr>
            <a:xfrm>
              <a:off x="130628" y="1815237"/>
              <a:ext cx="1986643" cy="919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2800"/>
                </a:spcBef>
                <a:defRPr sz="48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Fran</a:t>
              </a:r>
            </a:p>
          </p:txBody>
        </p:sp>
      </p:grpSp>
      <p:grpSp>
        <p:nvGrpSpPr>
          <p:cNvPr id="210" name="Group 210"/>
          <p:cNvGrpSpPr/>
          <p:nvPr/>
        </p:nvGrpSpPr>
        <p:grpSpPr>
          <a:xfrm>
            <a:off x="15064158" y="3939008"/>
            <a:ext cx="2397125" cy="2443481"/>
            <a:chOff x="0" y="0"/>
            <a:chExt cx="2397124" cy="2443480"/>
          </a:xfrm>
        </p:grpSpPr>
        <p:pic>
          <p:nvPicPr>
            <p:cNvPr id="208" name="image13.pdf" descr="j035591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04800" y="0"/>
              <a:ext cx="1120776" cy="167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" name="Shape 209"/>
            <p:cNvSpPr/>
            <p:nvPr/>
          </p:nvSpPr>
          <p:spPr>
            <a:xfrm>
              <a:off x="0" y="1524000"/>
              <a:ext cx="2397125" cy="919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2800"/>
                </a:spcBef>
                <a:defRPr sz="48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Geeta</a:t>
              </a:r>
            </a:p>
          </p:txBody>
        </p:sp>
      </p:grpSp>
      <p:grpSp>
        <p:nvGrpSpPr>
          <p:cNvPr id="213" name="Group 213"/>
          <p:cNvGrpSpPr/>
          <p:nvPr/>
        </p:nvGrpSpPr>
        <p:grpSpPr>
          <a:xfrm>
            <a:off x="2872153" y="6377409"/>
            <a:ext cx="2438401" cy="2589849"/>
            <a:chOff x="0" y="0"/>
            <a:chExt cx="2438400" cy="2589848"/>
          </a:xfrm>
        </p:grpSpPr>
        <p:pic>
          <p:nvPicPr>
            <p:cNvPr id="211" name="image14.pdf" descr="j0232429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7569" y="0"/>
              <a:ext cx="1418493" cy="1719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" name="Shape 212"/>
            <p:cNvSpPr/>
            <p:nvPr/>
          </p:nvSpPr>
          <p:spPr>
            <a:xfrm>
              <a:off x="0" y="1670368"/>
              <a:ext cx="2438400" cy="9194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2800"/>
                </a:spcBef>
                <a:defRPr sz="48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Carl</a:t>
              </a:r>
            </a:p>
          </p:txBody>
        </p:sp>
      </p:grpSp>
      <p:grpSp>
        <p:nvGrpSpPr>
          <p:cNvPr id="216" name="Group 216"/>
          <p:cNvGrpSpPr/>
          <p:nvPr/>
        </p:nvGrpSpPr>
        <p:grpSpPr>
          <a:xfrm>
            <a:off x="15216551" y="8968203"/>
            <a:ext cx="1643758" cy="2546524"/>
            <a:chOff x="0" y="0"/>
            <a:chExt cx="1643756" cy="2546522"/>
          </a:xfrm>
        </p:grpSpPr>
        <p:pic>
          <p:nvPicPr>
            <p:cNvPr id="214" name="image15.pdf" descr="j0357969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01632" cy="1772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" name="Shape 215"/>
            <p:cNvSpPr/>
            <p:nvPr/>
          </p:nvSpPr>
          <p:spPr>
            <a:xfrm>
              <a:off x="12283" y="1627042"/>
              <a:ext cx="1631474" cy="919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spcBef>
                  <a:spcPts val="2800"/>
                </a:spcBef>
                <a:defRPr sz="48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Irina</a:t>
              </a:r>
            </a:p>
          </p:txBody>
        </p:sp>
      </p:grpSp>
      <p:grpSp>
        <p:nvGrpSpPr>
          <p:cNvPr id="219" name="Group 219"/>
          <p:cNvGrpSpPr/>
          <p:nvPr/>
        </p:nvGrpSpPr>
        <p:grpSpPr>
          <a:xfrm>
            <a:off x="3176953" y="8815807"/>
            <a:ext cx="2133601" cy="2748282"/>
            <a:chOff x="0" y="0"/>
            <a:chExt cx="2133600" cy="2748280"/>
          </a:xfrm>
        </p:grpSpPr>
        <p:pic>
          <p:nvPicPr>
            <p:cNvPr id="217" name="image16.pdf" descr="j0232148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52400" y="0"/>
              <a:ext cx="1473200" cy="1895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" name="Shape 218"/>
            <p:cNvSpPr/>
            <p:nvPr/>
          </p:nvSpPr>
          <p:spPr>
            <a:xfrm>
              <a:off x="0" y="1828800"/>
              <a:ext cx="2133600" cy="919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2800"/>
                </a:spcBef>
                <a:defRPr sz="48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David</a:t>
              </a:r>
            </a:p>
          </p:txBody>
        </p:sp>
      </p:grpSp>
      <p:sp>
        <p:nvSpPr>
          <p:cNvPr id="220" name="Shape 220"/>
          <p:cNvSpPr/>
          <p:nvPr/>
        </p:nvSpPr>
        <p:spPr>
          <a:xfrm>
            <a:off x="5158151" y="2110206"/>
            <a:ext cx="7643447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2400"/>
              </a:spcBef>
              <a:defRPr sz="4000"/>
            </a:lvl1pPr>
          </a:lstStyle>
          <a:p>
            <a:pPr/>
            <a:r>
              <a:t>Geeta, Heiki, Irina, Fran</a:t>
            </a:r>
          </a:p>
        </p:txBody>
      </p:sp>
      <p:sp>
        <p:nvSpPr>
          <p:cNvPr id="221" name="Shape 221"/>
          <p:cNvSpPr/>
          <p:nvPr/>
        </p:nvSpPr>
        <p:spPr>
          <a:xfrm>
            <a:off x="5310551" y="4548606"/>
            <a:ext cx="8779635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2400"/>
              </a:spcBef>
              <a:defRPr sz="4000"/>
            </a:lvl1pPr>
          </a:lstStyle>
          <a:p>
            <a:pPr/>
            <a:r>
              <a:t>Irina, Fran, Heiki, Geeta</a:t>
            </a:r>
          </a:p>
        </p:txBody>
      </p:sp>
      <p:sp>
        <p:nvSpPr>
          <p:cNvPr id="222" name="Shape 222"/>
          <p:cNvSpPr/>
          <p:nvPr/>
        </p:nvSpPr>
        <p:spPr>
          <a:xfrm>
            <a:off x="5310551" y="6987006"/>
            <a:ext cx="8779635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2400"/>
              </a:spcBef>
              <a:defRPr sz="4000"/>
            </a:lvl1pPr>
          </a:lstStyle>
          <a:p>
            <a:pPr/>
            <a:r>
              <a:t>Geeta, Fran, Heiki, Irina</a:t>
            </a:r>
          </a:p>
        </p:txBody>
      </p:sp>
      <p:sp>
        <p:nvSpPr>
          <p:cNvPr id="223" name="Shape 223"/>
          <p:cNvSpPr/>
          <p:nvPr/>
        </p:nvSpPr>
        <p:spPr>
          <a:xfrm>
            <a:off x="5158151" y="9425406"/>
            <a:ext cx="8779635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2400"/>
              </a:spcBef>
              <a:defRPr sz="4000"/>
            </a:lvl1pPr>
          </a:lstStyle>
          <a:p>
            <a:pPr/>
            <a:r>
              <a:t>Irina, Heiki, Geeta, Fran</a:t>
            </a:r>
          </a:p>
        </p:txBody>
      </p:sp>
      <p:sp>
        <p:nvSpPr>
          <p:cNvPr id="224" name="Shape 224"/>
          <p:cNvSpPr/>
          <p:nvPr/>
        </p:nvSpPr>
        <p:spPr>
          <a:xfrm>
            <a:off x="19347939" y="4313526"/>
            <a:ext cx="8779635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2400"/>
              </a:spcBef>
              <a:defRPr sz="4000"/>
            </a:lvl1pPr>
          </a:lstStyle>
          <a:p>
            <a:pPr/>
            <a:r>
              <a:t>Carl &gt;  Adam</a:t>
            </a:r>
          </a:p>
        </p:txBody>
      </p:sp>
      <p:sp>
        <p:nvSpPr>
          <p:cNvPr id="225" name="Shape 225"/>
          <p:cNvSpPr/>
          <p:nvPr/>
        </p:nvSpPr>
        <p:spPr>
          <a:xfrm>
            <a:off x="19347939" y="9425406"/>
            <a:ext cx="8779635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2400"/>
              </a:spcBef>
              <a:defRPr sz="4000"/>
            </a:lvl1pPr>
          </a:lstStyle>
          <a:p>
            <a:pPr/>
            <a:r>
              <a:t>David &gt;  Bob</a:t>
            </a:r>
          </a:p>
        </p:txBody>
      </p:sp>
      <p:sp>
        <p:nvSpPr>
          <p:cNvPr id="226" name="Shape 226"/>
          <p:cNvSpPr/>
          <p:nvPr/>
        </p:nvSpPr>
        <p:spPr>
          <a:xfrm>
            <a:off x="4975968" y="5488408"/>
            <a:ext cx="9448801" cy="1046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3300"/>
              </a:spcBef>
              <a:defRPr sz="5600"/>
            </a:pPr>
            <a:r>
              <a:t>We</a:t>
            </a:r>
            <a:r>
              <a:t> </a:t>
            </a:r>
            <a:r>
              <a:t>reach</a:t>
            </a:r>
            <a:r>
              <a:t> </a:t>
            </a:r>
            <a:r>
              <a:t>a</a:t>
            </a:r>
            <a:r>
              <a:t> </a:t>
            </a:r>
            <a:r>
              <a:t>stable</a:t>
            </a:r>
            <a:r>
              <a:t> </a:t>
            </a:r>
            <a:r>
              <a:t>marriage!</a:t>
            </a:r>
          </a:p>
        </p:txBody>
      </p:sp>
      <p:sp>
        <p:nvSpPr>
          <p:cNvPr id="227" name="Shape 22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573820 0.174070" origin="layout" pathEditMode="relative">
                                      <p:cBhvr>
                                        <p:cTn id="1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xit" nodeType="afterEffect" presetSubtype="10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horizontal)" transition="out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550003 0.366407" origin="layout" pathEditMode="relative">
                                      <p:cBhvr>
                                        <p:cTn id="2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xit" nodeType="afterEffect" presetSubtype="10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horizontal)" transition="out">
                                      <p:cBhvr>
                                        <p:cTn id="25" dur="5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37754 -0.177338" origin="layout" pathEditMode="relative">
                                      <p:cBhvr>
                                        <p:cTn id="3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Class="exit" nodeType="afterEffect" presetSubtype="10" presetID="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horizontal)" transition="out">
                                      <p:cBhvr>
                                        <p:cTn id="37" dur="500" fill="hold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path" nodeType="click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573820 0.174070 L 0.008320 -0.033350" origin="layout" pathEditMode="relative">
                                      <p:cBhvr>
                                        <p:cTn id="4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Class="exit" nodeType="afterEffect" presetSubtype="10" presetID="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horizontal)" transition="out">
                                      <p:cBhvr>
                                        <p:cTn id="49" dur="500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path" nodeType="click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437754 -0.177338 L 0.584239 -0.181479" origin="layout" pathEditMode="relative">
                                      <p:cBhvr>
                                        <p:cTn id="5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8320 -0.033350 L 0.566663 0.310845" origin="layout" pathEditMode="relative">
                                      <p:cBhvr>
                                        <p:cTn id="5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33333 0.000000" origin="layout" pathEditMode="relative">
                                      <p:cBhvr>
                                        <p:cTn id="6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Class="exit" nodeType="afterEffect" presetSubtype="10" presetID="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horizontal)" transition="out">
                                      <p:cBhvr>
                                        <p:cTn id="69" dur="500" fill="hold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path" nodeType="click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550003 0.366407 L -0.008327 -0.000007" origin="layout" pathEditMode="relative">
                                      <p:cBhvr>
                                        <p:cTn id="7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Class="exit" nodeType="afterEffect" presetSubtype="10" presetID="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horizontal)" transition="out">
                                      <p:cBhvr>
                                        <p:cTn id="81" dur="5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path" nodeType="clickEffect" presetSubtype="0" presetID="-1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433333 0.000000 L 0.558333 0.000000" origin="layout" pathEditMode="relative">
                                      <p:cBhvr>
                                        <p:cTn id="8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path" nodeType="clickEffect" presetSubtype="0" presetID="-1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8327 -0.000007 L 0.553137 -0.169691" origin="layout" pathEditMode="relative">
                                      <p:cBhvr>
                                        <p:cTn id="9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4"/>
      <p:bldP build="whole" bldLvl="1" animBg="1" rev="0" advAuto="0" spid="225" grpId="18"/>
      <p:bldP build="whole" bldLvl="1" animBg="1" rev="0" advAuto="0" spid="221" grpId="6"/>
      <p:bldP build="whole" bldLvl="1" animBg="1" rev="0" advAuto="0" spid="224" grpId="10"/>
      <p:bldP build="whole" bldLvl="1" animBg="1" rev="0" advAuto="0" spid="225" grpId="20"/>
      <p:bldP build="whole" bldLvl="1" animBg="1" rev="0" advAuto="0" spid="224" grpId="12"/>
      <p:bldP build="whole" bldLvl="1" animBg="1" rev="0" advAuto="0" spid="226" grpId="23"/>
      <p:bldP build="whole" bldLvl="1" animBg="1" rev="0" advAuto="0" spid="223" grpId="15"/>
      <p:bldP build="whole" bldLvl="1" animBg="1" rev="0" advAuto="0" spid="220" grpId="1"/>
      <p:bldP build="whole" bldLvl="1" animBg="1" rev="0" advAuto="0" spid="223" grpId="17"/>
      <p:bldP build="whole" bldLvl="1" animBg="1" rev="0" advAuto="0" spid="222" grpId="7"/>
      <p:bldP build="whole" bldLvl="1" animBg="1" rev="0" advAuto="0" spid="220" grpId="3"/>
      <p:bldP build="whole" bldLvl="1" animBg="1" rev="0" advAuto="0" spid="222" grpId="9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230" name="Shape 230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Conventional classification 1</a:t>
            </a:r>
          </a:p>
        </p:txBody>
      </p:sp>
      <p:sp>
        <p:nvSpPr>
          <p:cNvPr id="231" name="Shape 231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2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7815" y="3376250"/>
            <a:ext cx="10952938" cy="782136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  <p:sp>
        <p:nvSpPr>
          <p:cNvPr id="233" name="Shape 233"/>
          <p:cNvSpPr/>
          <p:nvPr/>
        </p:nvSpPr>
        <p:spPr>
          <a:xfrm>
            <a:off x="15283974" y="3752927"/>
            <a:ext cx="8190173" cy="7498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>
              <a:buSzPct val="100000"/>
              <a:buFont typeface="Arial"/>
              <a:buChar char="•"/>
              <a:defRPr i="1" sz="5200">
                <a:solidFill>
                  <a:srgbClr val="FF0000"/>
                </a:solidFill>
              </a:defRPr>
            </a:pPr>
            <a:r>
              <a:t>One-to-one </a:t>
            </a:r>
            <a:r>
              <a:rPr i="0">
                <a:solidFill>
                  <a:srgbClr val="000000"/>
                </a:solidFill>
              </a:rPr>
              <a:t>matching:</a:t>
            </a:r>
            <a:endParaRPr i="0">
              <a:solidFill>
                <a:srgbClr val="000000"/>
              </a:solidFill>
            </a:endParaRPr>
          </a:p>
          <a:p>
            <a:pPr lvl="1" marL="1028700" indent="-571500">
              <a:buSzPct val="100000"/>
              <a:buFont typeface="Arial"/>
              <a:buChar char="•"/>
              <a:defRPr sz="5200"/>
            </a:pPr>
            <a:r>
              <a:t>Stable roommate (SR);</a:t>
            </a:r>
          </a:p>
          <a:p>
            <a:pPr lvl="1" marL="1028700" indent="-571500">
              <a:buSzPct val="100000"/>
              <a:buFont typeface="Arial"/>
              <a:buChar char="•"/>
              <a:defRPr sz="5200"/>
            </a:pPr>
            <a:r>
              <a:t>Stable marriage (SM);</a:t>
            </a:r>
          </a:p>
          <a:p>
            <a:pPr marL="571500" indent="-571500">
              <a:buSzPct val="100000"/>
              <a:buFont typeface="Arial"/>
              <a:buChar char="•"/>
              <a:defRPr i="1" sz="5200">
                <a:solidFill>
                  <a:srgbClr val="FF0000"/>
                </a:solidFill>
              </a:defRPr>
            </a:pPr>
            <a:r>
              <a:t>Many-to-one</a:t>
            </a:r>
            <a:r>
              <a:rPr i="0">
                <a:solidFill>
                  <a:srgbClr val="000000"/>
                </a:solidFill>
              </a:rPr>
              <a:t> matching:</a:t>
            </a:r>
            <a:endParaRPr i="0">
              <a:solidFill>
                <a:srgbClr val="000000"/>
              </a:solidFill>
            </a:endParaRPr>
          </a:p>
          <a:p>
            <a:pPr lvl="1" marL="1028700" indent="-571500">
              <a:buSzPct val="100000"/>
              <a:buFont typeface="Arial"/>
              <a:buChar char="•"/>
              <a:defRPr sz="5200"/>
            </a:pPr>
            <a:r>
              <a:t>House allocation (HA)</a:t>
            </a:r>
          </a:p>
          <a:p>
            <a:pPr lvl="1" marL="1028700" indent="-571500">
              <a:buSzPct val="100000"/>
              <a:buFont typeface="Arial"/>
              <a:buChar char="•"/>
              <a:defRPr sz="5200"/>
            </a:pPr>
            <a:r>
              <a:t>College admission (CA)</a:t>
            </a:r>
          </a:p>
          <a:p>
            <a:pPr marL="571500" indent="-571500">
              <a:buSzPct val="100000"/>
              <a:buFont typeface="Arial"/>
              <a:buChar char="•"/>
              <a:defRPr i="1" sz="5200">
                <a:solidFill>
                  <a:srgbClr val="FF0000"/>
                </a:solidFill>
              </a:defRPr>
            </a:pPr>
            <a:r>
              <a:t>Many-to-many</a:t>
            </a:r>
            <a:r>
              <a:rPr i="0">
                <a:solidFill>
                  <a:srgbClr val="000000"/>
                </a:solidFill>
              </a:rPr>
              <a:t> matching:</a:t>
            </a:r>
            <a:endParaRPr i="0">
              <a:solidFill>
                <a:srgbClr val="000000"/>
              </a:solidFill>
            </a:endParaRPr>
          </a:p>
          <a:p>
            <a:pPr lvl="1" marL="1028700" indent="-571500">
              <a:buSzPct val="100000"/>
              <a:buFont typeface="Arial"/>
              <a:buChar char="•"/>
              <a:defRPr sz="5200"/>
            </a:pPr>
            <a:r>
              <a:t>Worker-Firm (WF)</a:t>
            </a:r>
          </a:p>
          <a:p>
            <a:pPr lvl="1" marL="1028700" indent="-571500">
              <a:buSzPct val="100000"/>
              <a:buFont typeface="Arial"/>
              <a:buChar char="•"/>
              <a:defRPr sz="5200"/>
            </a:pPr>
            <a:r>
              <a:t>Assign paper to reviewer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499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499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499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499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499"/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499"/>
                                        <p:tgtEl>
                                          <p:spTgt spid="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499"/>
                                        <p:tgtEl>
                                          <p:spTgt spid="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499"/>
                                        <p:tgtEl>
                                          <p:spTgt spid="2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499"/>
                                        <p:tgtEl>
                                          <p:spTgt spid="2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499"/>
                                        <p:tgtEl>
                                          <p:spTgt spid="2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33" grpId="2"/>
      <p:bldP build="whole" bldLvl="1" animBg="1" rev="0" advAuto="0" spid="2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236" name="Shape 236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Conventional classification 2</a:t>
            </a:r>
          </a:p>
        </p:txBody>
      </p:sp>
      <p:sp>
        <p:nvSpPr>
          <p:cNvPr id="237" name="Shape 237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>
              <a:defRPr i="1" sz="5200">
                <a:solidFill>
                  <a:srgbClr val="FF0000"/>
                </a:solidFill>
              </a:defRPr>
            </a:pPr>
            <a:r>
              <a:t>Bipartite</a:t>
            </a:r>
            <a:r>
              <a:rPr i="0"/>
              <a:t> </a:t>
            </a:r>
            <a:r>
              <a:rPr i="0">
                <a:solidFill>
                  <a:srgbClr val="000000"/>
                </a:solidFill>
              </a:rPr>
              <a:t>matching problem with </a:t>
            </a:r>
            <a:r>
              <a:t>two-sided</a:t>
            </a:r>
            <a:r>
              <a:rPr i="0">
                <a:solidFill>
                  <a:srgbClr val="000000"/>
                </a:solidFill>
              </a:rPr>
              <a:t> preferences.</a:t>
            </a:r>
            <a:endParaRPr i="0">
              <a:solidFill>
                <a:srgbClr val="000000"/>
              </a:solidFill>
            </a:endParaRPr>
          </a:p>
          <a:p>
            <a:pPr lvl="1" marL="914400" indent="-457200">
              <a:spcBef>
                <a:spcPts val="1000"/>
              </a:spcBef>
              <a:defRPr sz="5200"/>
            </a:pPr>
            <a:r>
              <a:t>Assign junior doctors to hospitals</a:t>
            </a:r>
          </a:p>
          <a:p>
            <a:pPr lvl="1" marL="914400" indent="-457200">
              <a:spcBef>
                <a:spcPts val="1000"/>
              </a:spcBef>
              <a:defRPr sz="5200"/>
            </a:pPr>
            <a:r>
              <a:t>Assign purples to schools</a:t>
            </a:r>
          </a:p>
          <a:p>
            <a:pPr>
              <a:defRPr i="1" sz="5200">
                <a:solidFill>
                  <a:srgbClr val="FF0000"/>
                </a:solidFill>
              </a:defRPr>
            </a:pPr>
            <a:r>
              <a:t>Bipartite</a:t>
            </a:r>
            <a:r>
              <a:rPr i="0"/>
              <a:t> </a:t>
            </a:r>
            <a:r>
              <a:rPr i="0">
                <a:solidFill>
                  <a:srgbClr val="000000"/>
                </a:solidFill>
              </a:rPr>
              <a:t>matching problem with </a:t>
            </a:r>
            <a:r>
              <a:t>one-sided</a:t>
            </a:r>
            <a:r>
              <a:rPr i="0"/>
              <a:t> </a:t>
            </a:r>
            <a:r>
              <a:rPr i="0">
                <a:solidFill>
                  <a:srgbClr val="000000"/>
                </a:solidFill>
              </a:rPr>
              <a:t>preferences.</a:t>
            </a:r>
            <a:endParaRPr i="0">
              <a:solidFill>
                <a:srgbClr val="000000"/>
              </a:solidFill>
            </a:endParaRPr>
          </a:p>
          <a:p>
            <a:pPr lvl="1" marL="914400" indent="-457200">
              <a:spcBef>
                <a:spcPts val="1000"/>
              </a:spcBef>
              <a:defRPr sz="5200"/>
            </a:pPr>
            <a:r>
              <a:t>Campus housing allocation</a:t>
            </a:r>
          </a:p>
          <a:p>
            <a:pPr lvl="1" marL="914400" indent="-457200">
              <a:spcBef>
                <a:spcPts val="1000"/>
              </a:spcBef>
              <a:defRPr sz="5200"/>
            </a:pPr>
            <a:r>
              <a:t>DVD rental markets</a:t>
            </a:r>
          </a:p>
          <a:p>
            <a:pPr>
              <a:defRPr i="1" sz="5200">
                <a:solidFill>
                  <a:srgbClr val="FF0000"/>
                </a:solidFill>
              </a:defRPr>
            </a:pPr>
            <a:r>
              <a:t>Non-bipartite</a:t>
            </a:r>
            <a:r>
              <a:rPr i="0"/>
              <a:t> </a:t>
            </a:r>
            <a:r>
              <a:rPr i="0">
                <a:solidFill>
                  <a:srgbClr val="000000"/>
                </a:solidFill>
              </a:rPr>
              <a:t>matching problem with preferences.</a:t>
            </a:r>
            <a:endParaRPr i="0">
              <a:solidFill>
                <a:srgbClr val="000000"/>
              </a:solidFill>
            </a:endParaRPr>
          </a:p>
          <a:p>
            <a:pPr lvl="1" marL="914400" indent="-457200">
              <a:spcBef>
                <a:spcPts val="1000"/>
              </a:spcBef>
              <a:defRPr sz="5200"/>
            </a:pPr>
            <a:r>
              <a:t>Form pairs of agents for chess tournaments</a:t>
            </a:r>
          </a:p>
          <a:p>
            <a:pPr lvl="1" marL="914400" indent="-457200">
              <a:spcBef>
                <a:spcPts val="1000"/>
              </a:spcBef>
              <a:defRPr sz="5200"/>
            </a:pPr>
            <a:r>
              <a:t>Create partnership in P2P network</a:t>
            </a:r>
          </a:p>
          <a:p>
            <a:pPr lvl="1" marL="914400" indent="-457200">
              <a:spcBef>
                <a:spcPts val="1000"/>
              </a:spcBef>
              <a:defRPr sz="5200"/>
            </a:pPr>
            <a:r>
              <a:t>Kidney</a:t>
            </a:r>
            <a:r>
              <a:t> </a:t>
            </a:r>
            <a:r>
              <a:t>exchange</a:t>
            </a:r>
            <a:r>
              <a:t> </a:t>
            </a:r>
            <a:r>
              <a:t>market</a:t>
            </a:r>
          </a:p>
        </p:txBody>
      </p:sp>
      <p:sp>
        <p:nvSpPr>
          <p:cNvPr id="238" name="Shape 238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499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499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499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499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499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499"/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499"/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499"/>
                                        <p:tgtEl>
                                          <p:spTgt spid="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499"/>
                                        <p:tgtEl>
                                          <p:spTgt spid="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499"/>
                                        <p:tgtEl>
                                          <p:spTgt spid="2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499"/>
                                        <p:tgtEl>
                                          <p:spTgt spid="2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3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241" name="Shape 241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Matching in wireless resource allocations</a:t>
            </a:r>
          </a:p>
        </p:txBody>
      </p:sp>
      <p:sp>
        <p:nvSpPr>
          <p:cNvPr id="242" name="Shape 242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 marL="457200" indent="-457200">
              <a:lnSpc>
                <a:spcPct val="72000"/>
              </a:lnSpc>
              <a:defRPr sz="5200"/>
            </a:pPr>
            <a:r>
              <a:t>Matching modeling:	</a:t>
            </a: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defRPr sz="5200"/>
            </a:pPr>
            <a:r>
              <a:t>Users,</a:t>
            </a:r>
            <a:r>
              <a:t> </a:t>
            </a:r>
            <a:r>
              <a:t>resources:</a:t>
            </a:r>
            <a:r>
              <a:t> </a:t>
            </a:r>
            <a:r>
              <a:rPr>
                <a:solidFill>
                  <a:srgbClr val="FF0000"/>
                </a:solidFill>
              </a:rPr>
              <a:t>agents/players</a:t>
            </a:r>
            <a:endParaRPr>
              <a:solidFill>
                <a:srgbClr val="FF0000"/>
              </a:solidFill>
            </a:endParaRP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defRPr sz="5200"/>
            </a:pPr>
            <a:r>
              <a:t>System</a:t>
            </a:r>
            <a:r>
              <a:t> </a:t>
            </a:r>
            <a:r>
              <a:t>requirements:</a:t>
            </a:r>
            <a:r>
              <a:t> </a:t>
            </a:r>
            <a:r>
              <a:rPr>
                <a:solidFill>
                  <a:srgbClr val="FF0000"/>
                </a:solidFill>
              </a:rPr>
              <a:t>preference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lists</a:t>
            </a:r>
            <a:endParaRPr>
              <a:solidFill>
                <a:srgbClr val="FF0000"/>
              </a:solidFill>
            </a:endParaRP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defRPr sz="5200"/>
            </a:pPr>
            <a:r>
              <a:t>System</a:t>
            </a:r>
            <a:r>
              <a:t> </a:t>
            </a:r>
            <a:r>
              <a:t>objectives:</a:t>
            </a:r>
            <a:r>
              <a:t> </a:t>
            </a:r>
            <a:r>
              <a:rPr>
                <a:solidFill>
                  <a:srgbClr val="FF0000"/>
                </a:solidFill>
              </a:rPr>
              <a:t>stability,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maximum weight,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Pareto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optimality</a:t>
            </a:r>
            <a:r>
              <a:rPr>
                <a:solidFill>
                  <a:srgbClr val="FF0000"/>
                </a:solidFill>
              </a:rPr>
              <a:t>…</a:t>
            </a:r>
            <a:r>
              <a:t>  </a:t>
            </a:r>
            <a:endParaRPr sz="4800"/>
          </a:p>
          <a:p>
            <a:pPr marL="457200" indent="-457200">
              <a:lnSpc>
                <a:spcPct val="72000"/>
              </a:lnSpc>
              <a:defRPr sz="5200"/>
            </a:pPr>
            <a:r>
              <a:t>Stability</a:t>
            </a:r>
            <a:r>
              <a:rPr b="1" i="1"/>
              <a:t> </a:t>
            </a:r>
            <a:r>
              <a:t>notion:</a:t>
            </a: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defRPr sz="5200"/>
            </a:pPr>
            <a:r>
              <a:t>Robustness to deviations that can benefit both the resource owners and the users in the wireless resource allocations</a:t>
            </a:r>
            <a:endParaRPr sz="4800"/>
          </a:p>
          <a:p>
            <a:pPr marL="457200" indent="-457200">
              <a:lnSpc>
                <a:spcPct val="72000"/>
              </a:lnSpc>
              <a:defRPr sz="5200"/>
            </a:pPr>
            <a:r>
              <a:t>Advantages:</a:t>
            </a: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defRPr sz="5200">
                <a:solidFill>
                  <a:srgbClr val="FF0000"/>
                </a:solidFill>
              </a:defRPr>
            </a:pPr>
            <a:r>
              <a:t>Suitable models</a:t>
            </a:r>
            <a:r>
              <a:rPr>
                <a:solidFill>
                  <a:srgbClr val="000000"/>
                </a:solidFill>
              </a:rPr>
              <a:t> for specific issues</a:t>
            </a: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defRPr sz="5200">
                <a:solidFill>
                  <a:srgbClr val="FF0000"/>
                </a:solidFill>
              </a:defRPr>
            </a:pPr>
            <a:r>
              <a:t>Preference lists </a:t>
            </a:r>
            <a:r>
              <a:rPr>
                <a:solidFill>
                  <a:srgbClr val="000000"/>
                </a:solidFill>
              </a:rPr>
              <a:t>to satisfy various system requirements</a:t>
            </a: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defRPr sz="5200">
                <a:solidFill>
                  <a:srgbClr val="FF0000"/>
                </a:solidFill>
              </a:defRPr>
            </a:pPr>
            <a:r>
              <a:t>Stability</a:t>
            </a:r>
            <a:r>
              <a:rPr>
                <a:solidFill>
                  <a:srgbClr val="000000"/>
                </a:solidFill>
              </a:rPr>
              <a:t> guaranteed</a:t>
            </a: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defRPr sz="5200">
                <a:solidFill>
                  <a:srgbClr val="FF0000"/>
                </a:solidFill>
              </a:defRPr>
            </a:pPr>
            <a:r>
              <a:t>Semi-distributive </a:t>
            </a:r>
            <a:r>
              <a:rPr>
                <a:solidFill>
                  <a:srgbClr val="000000"/>
                </a:solidFill>
              </a:rPr>
              <a:t>implementations and </a:t>
            </a:r>
            <a:r>
              <a:rPr>
                <a:solidFill>
                  <a:srgbClr val="FF2600"/>
                </a:solidFill>
              </a:rPr>
              <a:t>close-optimal</a:t>
            </a:r>
            <a:r>
              <a:rPr>
                <a:solidFill>
                  <a:srgbClr val="000000"/>
                </a:solidFill>
              </a:rPr>
              <a:t> results</a:t>
            </a:r>
          </a:p>
        </p:txBody>
      </p:sp>
      <p:sp>
        <p:nvSpPr>
          <p:cNvPr id="243" name="Shape 243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1000"/>
                                        <p:tgtEl>
                                          <p:spTgt spid="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1000"/>
                                        <p:tgtEl>
                                          <p:spTgt spid="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4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246" name="Shape 246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Wireless-oriented classification</a:t>
            </a:r>
          </a:p>
        </p:txBody>
      </p:sp>
      <p:sp>
        <p:nvSpPr>
          <p:cNvPr id="247" name="Shape 247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8" name="image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0509" y="2183798"/>
            <a:ext cx="19148382" cy="10381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251" name="Shape 251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Information exchange in matching</a:t>
            </a:r>
          </a:p>
        </p:txBody>
      </p:sp>
      <p:sp>
        <p:nvSpPr>
          <p:cNvPr id="252" name="Shape 252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82" name="Group 282"/>
          <p:cNvGrpSpPr/>
          <p:nvPr/>
        </p:nvGrpSpPr>
        <p:grpSpPr>
          <a:xfrm>
            <a:off x="227051" y="2196867"/>
            <a:ext cx="13128652" cy="10970085"/>
            <a:chOff x="0" y="0"/>
            <a:chExt cx="13128650" cy="10970084"/>
          </a:xfrm>
        </p:grpSpPr>
        <p:grpSp>
          <p:nvGrpSpPr>
            <p:cNvPr id="255" name="Group 255"/>
            <p:cNvGrpSpPr/>
            <p:nvPr/>
          </p:nvGrpSpPr>
          <p:grpSpPr>
            <a:xfrm>
              <a:off x="2957312" y="-1"/>
              <a:ext cx="6070643" cy="1300481"/>
              <a:chOff x="0" y="0"/>
              <a:chExt cx="6070642" cy="1300480"/>
            </a:xfrm>
          </p:grpSpPr>
          <p:sp>
            <p:nvSpPr>
              <p:cNvPr id="253" name="Shape 253"/>
              <p:cNvSpPr/>
              <p:nvPr/>
            </p:nvSpPr>
            <p:spPr>
              <a:xfrm>
                <a:off x="0" y="148602"/>
                <a:ext cx="6070643" cy="1003276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54" name="Shape 254"/>
              <p:cNvSpPr/>
              <p:nvPr/>
            </p:nvSpPr>
            <p:spPr>
              <a:xfrm>
                <a:off x="48975" y="-1"/>
                <a:ext cx="5972692" cy="13004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/>
              <a:p>
                <a:pPr algn="ctr"/>
                <a:r>
                  <a:t>Initialize:</a:t>
                </a:r>
                <a:endParaRPr>
                  <a:solidFill>
                    <a:srgbClr val="FFFFFF"/>
                  </a:solidFill>
                </a:endParaRPr>
              </a:p>
              <a:p>
                <a:pPr algn="ctr"/>
                <a:r>
                  <a:t>preference lists (PLs) set up</a:t>
                </a:r>
              </a:p>
            </p:txBody>
          </p:sp>
        </p:grpSp>
        <p:grpSp>
          <p:nvGrpSpPr>
            <p:cNvPr id="258" name="Group 258"/>
            <p:cNvGrpSpPr/>
            <p:nvPr/>
          </p:nvGrpSpPr>
          <p:grpSpPr>
            <a:xfrm>
              <a:off x="1431080" y="1841577"/>
              <a:ext cx="8973060" cy="1859281"/>
              <a:chOff x="0" y="0"/>
              <a:chExt cx="8973058" cy="1859279"/>
            </a:xfrm>
          </p:grpSpPr>
          <p:sp>
            <p:nvSpPr>
              <p:cNvPr id="256" name="Shape 256"/>
              <p:cNvSpPr/>
              <p:nvPr/>
            </p:nvSpPr>
            <p:spPr>
              <a:xfrm>
                <a:off x="0" y="218799"/>
                <a:ext cx="8973059" cy="1421683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69399" y="-1"/>
                <a:ext cx="8834260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/>
              <a:p>
                <a:pPr algn="ctr"/>
                <a:r>
                  <a:t>Propose:</a:t>
                </a:r>
                <a:endParaRPr>
                  <a:solidFill>
                    <a:srgbClr val="FFFFFF"/>
                  </a:solidFill>
                </a:endParaRPr>
              </a:p>
              <a:p>
                <a:pPr algn="ctr"/>
                <a:r>
                  <a:t>Each user proposes to its most favorite resource; and delete it from its PL;</a:t>
                </a:r>
              </a:p>
            </p:txBody>
          </p:sp>
        </p:grpSp>
        <p:grpSp>
          <p:nvGrpSpPr>
            <p:cNvPr id="261" name="Group 261"/>
            <p:cNvGrpSpPr/>
            <p:nvPr/>
          </p:nvGrpSpPr>
          <p:grpSpPr>
            <a:xfrm>
              <a:off x="6775046" y="7189062"/>
              <a:ext cx="5476888" cy="1300481"/>
              <a:chOff x="0" y="0"/>
              <a:chExt cx="5476887" cy="1300480"/>
            </a:xfrm>
          </p:grpSpPr>
          <p:sp>
            <p:nvSpPr>
              <p:cNvPr id="259" name="Shape 259"/>
              <p:cNvSpPr/>
              <p:nvPr/>
            </p:nvSpPr>
            <p:spPr>
              <a:xfrm>
                <a:off x="0" y="176347"/>
                <a:ext cx="5476888" cy="947788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0" name="Shape 260"/>
              <p:cNvSpPr/>
              <p:nvPr/>
            </p:nvSpPr>
            <p:spPr>
              <a:xfrm>
                <a:off x="46267" y="0"/>
                <a:ext cx="5384352" cy="13004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/>
              <a:p>
                <a:pPr algn="ctr"/>
                <a:r>
                  <a:t>Check:</a:t>
                </a:r>
                <a:endParaRPr>
                  <a:solidFill>
                    <a:srgbClr val="FFFFFF"/>
                  </a:solidFill>
                </a:endParaRPr>
              </a:p>
              <a:p>
                <a:pPr algn="ctr"/>
                <a:r>
                  <a:t>If all users’ PLs are empty?</a:t>
                </a:r>
              </a:p>
            </p:txBody>
          </p:sp>
        </p:grpSp>
        <p:grpSp>
          <p:nvGrpSpPr>
            <p:cNvPr id="264" name="Group 264"/>
            <p:cNvGrpSpPr/>
            <p:nvPr/>
          </p:nvGrpSpPr>
          <p:grpSpPr>
            <a:xfrm>
              <a:off x="1396781" y="4153367"/>
              <a:ext cx="9041656" cy="2418081"/>
              <a:chOff x="0" y="0"/>
              <a:chExt cx="9041655" cy="2418079"/>
            </a:xfrm>
          </p:grpSpPr>
          <p:sp>
            <p:nvSpPr>
              <p:cNvPr id="262" name="Shape 262"/>
              <p:cNvSpPr/>
              <p:nvPr/>
            </p:nvSpPr>
            <p:spPr>
              <a:xfrm>
                <a:off x="0" y="261252"/>
                <a:ext cx="9041656" cy="1895577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92534" y="-1"/>
                <a:ext cx="8856586" cy="24180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/>
              <a:p>
                <a:pPr algn="ctr"/>
                <a:r>
                  <a:t>Accept/reject:</a:t>
                </a:r>
                <a:endParaRPr>
                  <a:solidFill>
                    <a:srgbClr val="FFFFFF"/>
                  </a:solidFill>
                </a:endParaRPr>
              </a:p>
              <a:p>
                <a:pPr algn="ctr"/>
                <a:r>
                  <a:t>Each resource keeps the most favorite user(s) w.r.t. its PL and quota from the proposals; and reject the rest;</a:t>
                </a:r>
              </a:p>
            </p:txBody>
          </p:sp>
        </p:grpSp>
        <p:grpSp>
          <p:nvGrpSpPr>
            <p:cNvPr id="267" name="Group 267"/>
            <p:cNvGrpSpPr/>
            <p:nvPr/>
          </p:nvGrpSpPr>
          <p:grpSpPr>
            <a:xfrm>
              <a:off x="0" y="7194376"/>
              <a:ext cx="5379567" cy="1300481"/>
              <a:chOff x="0" y="0"/>
              <a:chExt cx="5379566" cy="1300480"/>
            </a:xfrm>
          </p:grpSpPr>
          <p:sp>
            <p:nvSpPr>
              <p:cNvPr id="265" name="Shape 265"/>
              <p:cNvSpPr/>
              <p:nvPr/>
            </p:nvSpPr>
            <p:spPr>
              <a:xfrm>
                <a:off x="0" y="176347"/>
                <a:ext cx="5379567" cy="947788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x="46268" y="0"/>
                <a:ext cx="5287030" cy="13004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/>
              <a:p>
                <a:pPr algn="ctr"/>
                <a:r>
                  <a:t>Check:</a:t>
                </a:r>
                <a:endParaRPr>
                  <a:solidFill>
                    <a:srgbClr val="FFFFFF"/>
                  </a:solidFill>
                </a:endParaRPr>
              </a:p>
              <a:p>
                <a:pPr algn="ctr"/>
                <a:r>
                  <a:t>If all users are matched?</a:t>
                </a:r>
              </a:p>
            </p:txBody>
          </p:sp>
        </p:grpSp>
        <p:grpSp>
          <p:nvGrpSpPr>
            <p:cNvPr id="270" name="Group 270"/>
            <p:cNvGrpSpPr/>
            <p:nvPr/>
          </p:nvGrpSpPr>
          <p:grpSpPr>
            <a:xfrm>
              <a:off x="3054846" y="9110804"/>
              <a:ext cx="6070643" cy="1859281"/>
              <a:chOff x="0" y="0"/>
              <a:chExt cx="6070642" cy="1859279"/>
            </a:xfrm>
          </p:grpSpPr>
          <p:sp>
            <p:nvSpPr>
              <p:cNvPr id="268" name="Shape 268"/>
              <p:cNvSpPr/>
              <p:nvPr/>
            </p:nvSpPr>
            <p:spPr>
              <a:xfrm>
                <a:off x="0" y="218799"/>
                <a:ext cx="6070643" cy="1421683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9" name="Shape 269"/>
              <p:cNvSpPr/>
              <p:nvPr/>
            </p:nvSpPr>
            <p:spPr>
              <a:xfrm>
                <a:off x="69399" y="-1"/>
                <a:ext cx="5931844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/>
              <a:p>
                <a:pPr algn="ctr"/>
                <a:r>
                  <a:t>Terminate:</a:t>
                </a:r>
                <a:endParaRPr>
                  <a:solidFill>
                    <a:srgbClr val="FFFFFF"/>
                  </a:solidFill>
                </a:endParaRPr>
              </a:p>
              <a:p>
                <a:pPr algn="ctr"/>
                <a:r>
                  <a:t>A stable matching between users and resources.</a:t>
                </a:r>
              </a:p>
            </p:txBody>
          </p:sp>
        </p:grpSp>
        <p:sp>
          <p:nvSpPr>
            <p:cNvPr id="271" name="Shape 271"/>
            <p:cNvSpPr/>
            <p:nvPr/>
          </p:nvSpPr>
          <p:spPr>
            <a:xfrm rot="19090122">
              <a:off x="4261717" y="8463474"/>
              <a:ext cx="643077" cy="808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3009"/>
                  </a:moveTo>
                  <a:lnTo>
                    <a:pt x="5400" y="13009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3009"/>
                  </a:lnTo>
                  <a:lnTo>
                    <a:pt x="21600" y="13009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2" name="Shape 272"/>
            <p:cNvSpPr/>
            <p:nvPr/>
          </p:nvSpPr>
          <p:spPr>
            <a:xfrm rot="3214265">
              <a:off x="4188997" y="6403400"/>
              <a:ext cx="589421" cy="906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576"/>
                  </a:moveTo>
                  <a:lnTo>
                    <a:pt x="5400" y="14576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4576"/>
                  </a:lnTo>
                  <a:lnTo>
                    <a:pt x="21600" y="14576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3" name="Shape 273"/>
            <p:cNvSpPr/>
            <p:nvPr/>
          </p:nvSpPr>
          <p:spPr>
            <a:xfrm>
              <a:off x="5596071" y="3611162"/>
              <a:ext cx="643077" cy="690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537"/>
                  </a:moveTo>
                  <a:lnTo>
                    <a:pt x="5400" y="11537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537"/>
                  </a:lnTo>
                  <a:lnTo>
                    <a:pt x="21600" y="11537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4" name="Shape 274"/>
            <p:cNvSpPr/>
            <p:nvPr/>
          </p:nvSpPr>
          <p:spPr>
            <a:xfrm>
              <a:off x="5596071" y="1270967"/>
              <a:ext cx="643077" cy="66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202"/>
                  </a:moveTo>
                  <a:lnTo>
                    <a:pt x="5400" y="11202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202"/>
                  </a:lnTo>
                  <a:lnTo>
                    <a:pt x="21600" y="11202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5" name="Shape 275"/>
            <p:cNvSpPr/>
            <p:nvPr/>
          </p:nvSpPr>
          <p:spPr>
            <a:xfrm rot="2146300">
              <a:off x="7347992" y="8509751"/>
              <a:ext cx="643077" cy="75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389"/>
                  </a:moveTo>
                  <a:lnTo>
                    <a:pt x="5400" y="12389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2389"/>
                  </a:lnTo>
                  <a:lnTo>
                    <a:pt x="21600" y="12389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6" name="Shape 276"/>
            <p:cNvSpPr/>
            <p:nvPr/>
          </p:nvSpPr>
          <p:spPr>
            <a:xfrm rot="16200000">
              <a:off x="5730276" y="7379310"/>
              <a:ext cx="589421" cy="1066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631"/>
                  </a:moveTo>
                  <a:lnTo>
                    <a:pt x="5400" y="15631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631"/>
                  </a:lnTo>
                  <a:lnTo>
                    <a:pt x="21600" y="15631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7" name="Shape 277"/>
            <p:cNvSpPr/>
            <p:nvPr/>
          </p:nvSpPr>
          <p:spPr>
            <a:xfrm rot="16200000">
              <a:off x="9016771" y="4101817"/>
              <a:ext cx="4622535" cy="1491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555"/>
                  </a:moveTo>
                  <a:lnTo>
                    <a:pt x="18845" y="15555"/>
                  </a:lnTo>
                  <a:lnTo>
                    <a:pt x="18845" y="5834"/>
                  </a:lnTo>
                  <a:lnTo>
                    <a:pt x="18042" y="5834"/>
                  </a:lnTo>
                  <a:lnTo>
                    <a:pt x="19821" y="0"/>
                  </a:lnTo>
                  <a:lnTo>
                    <a:pt x="21600" y="5834"/>
                  </a:lnTo>
                  <a:lnTo>
                    <a:pt x="20796" y="5834"/>
                  </a:lnTo>
                  <a:lnTo>
                    <a:pt x="2079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8" name="Shape 278"/>
            <p:cNvSpPr/>
            <p:nvPr/>
          </p:nvSpPr>
          <p:spPr>
            <a:xfrm>
              <a:off x="5619649" y="6923595"/>
              <a:ext cx="1054647" cy="741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/>
              <a:r>
                <a:t>No</a:t>
              </a:r>
            </a:p>
          </p:txBody>
        </p:sp>
        <p:sp>
          <p:nvSpPr>
            <p:cNvPr id="279" name="Shape 279"/>
            <p:cNvSpPr/>
            <p:nvPr/>
          </p:nvSpPr>
          <p:spPr>
            <a:xfrm>
              <a:off x="2994891" y="8548674"/>
              <a:ext cx="1054647" cy="741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/>
              <a:r>
                <a:t>Yes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8170844" y="8548674"/>
              <a:ext cx="1054647" cy="741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/>
              <a:r>
                <a:t>Yes</a:t>
              </a:r>
            </a:p>
          </p:txBody>
        </p:sp>
        <p:sp>
          <p:nvSpPr>
            <p:cNvPr id="281" name="Shape 281"/>
            <p:cNvSpPr/>
            <p:nvPr/>
          </p:nvSpPr>
          <p:spPr>
            <a:xfrm>
              <a:off x="12074004" y="6029988"/>
              <a:ext cx="1054647" cy="741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/>
              <a:r>
                <a:t>No</a:t>
              </a:r>
            </a:p>
          </p:txBody>
        </p:sp>
      </p:grpSp>
      <p:sp>
        <p:nvSpPr>
          <p:cNvPr id="283" name="Shape 283"/>
          <p:cNvSpPr/>
          <p:nvPr/>
        </p:nvSpPr>
        <p:spPr>
          <a:xfrm>
            <a:off x="13341739" y="2132857"/>
            <a:ext cx="11139815" cy="1013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>
              <a:buSzPct val="100000"/>
              <a:buFont typeface="Arial"/>
              <a:buChar char="•"/>
              <a:defRPr i="1" sz="4000">
                <a:solidFill>
                  <a:srgbClr val="FF0000"/>
                </a:solidFill>
              </a:defRPr>
            </a:pPr>
            <a:r>
              <a:t>Preference list set up: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Users/resources collect information locally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Interference, propagation gain, transmission rate, monetary offer</a:t>
            </a:r>
            <a:r>
              <a:t>…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C</a:t>
            </a:r>
            <a:r>
              <a:t>hannel sensing, communication...</a:t>
            </a:r>
          </a:p>
          <a:p>
            <a:pPr marL="571500" indent="-571500">
              <a:buSzPct val="100000"/>
              <a:buFont typeface="Arial"/>
              <a:buChar char="•"/>
              <a:defRPr i="1" sz="4000">
                <a:solidFill>
                  <a:srgbClr val="FF0000"/>
                </a:solidFill>
              </a:defRPr>
            </a:pPr>
            <a:r>
              <a:t>Proposing: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Communication signals with proposal overhead 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Update preference lists and partner lists</a:t>
            </a:r>
          </a:p>
          <a:p>
            <a:pPr marL="571500" indent="-571500">
              <a:buSzPct val="100000"/>
              <a:buFont typeface="Arial"/>
              <a:buChar char="•"/>
              <a:defRPr i="1" sz="4000">
                <a:solidFill>
                  <a:srgbClr val="FF0000"/>
                </a:solidFill>
              </a:defRPr>
            </a:pPr>
            <a:r>
              <a:t>Accepting/rejecting: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Make decisions and send communication signals with reject/accept overhead 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Update partner lists</a:t>
            </a:r>
          </a:p>
          <a:p>
            <a:pPr marL="571500" indent="-571500">
              <a:buSzPct val="100000"/>
              <a:buFont typeface="Arial"/>
              <a:buChar char="•"/>
              <a:defRPr i="1" sz="4000">
                <a:solidFill>
                  <a:srgbClr val="FF0000"/>
                </a:solidFill>
              </a:defRPr>
            </a:pPr>
            <a:r>
              <a:t>Detection of blocking pair or other operations: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Require the PLs of both type of users 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Centralized agents (eNBs or Wi-Fi Aps)</a:t>
            </a:r>
          </a:p>
          <a:p>
            <a:pPr marL="571499" indent="-571499">
              <a:buSzPct val="100000"/>
              <a:buFont typeface="Arial"/>
              <a:buChar char="•"/>
              <a:defRPr b="1" i="1" sz="4000">
                <a:solidFill>
                  <a:srgbClr val="FF0000"/>
                </a:solidFill>
              </a:defRPr>
            </a:pPr>
            <a:r>
              <a:t>Semi-distributive implementation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499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499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499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499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499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499"/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499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499"/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499"/>
                                        <p:tgtEl>
                                          <p:spTgt spid="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499"/>
                                        <p:tgtEl>
                                          <p:spTgt spid="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499"/>
                                        <p:tgtEl>
                                          <p:spTgt spid="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499"/>
                                        <p:tgtEl>
                                          <p:spTgt spid="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3" dur="499"/>
                                        <p:tgtEl>
                                          <p:spTgt spid="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499"/>
                                        <p:tgtEl>
                                          <p:spTgt spid="2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1" dur="499"/>
                                        <p:tgtEl>
                                          <p:spTgt spid="2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83" grpId="2"/>
      <p:bldP build="whole" bldLvl="1" animBg="1" rev="0" advAuto="0" spid="28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286" name="Shape 286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287" name="Shape 287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 marL="443484" indent="-443484" defTabSz="1773936">
              <a:lnSpc>
                <a:spcPct val="72000"/>
              </a:lnSpc>
              <a:spcBef>
                <a:spcPts val="1900"/>
              </a:spcBef>
              <a:defRPr sz="4462"/>
            </a:pPr>
            <a:r>
              <a:t>Introduction </a:t>
            </a:r>
          </a:p>
          <a:p>
            <a:pPr lvl="1" marL="886968" indent="-443484" defTabSz="1773936">
              <a:lnSpc>
                <a:spcPct val="72000"/>
              </a:lnSpc>
              <a:spcBef>
                <a:spcPts val="900"/>
              </a:spcBef>
              <a:defRPr sz="3880"/>
            </a:pPr>
            <a:r>
              <a:t>Motivations</a:t>
            </a:r>
          </a:p>
          <a:p>
            <a:pPr lvl="1" marL="886968" indent="-443484" defTabSz="1773936">
              <a:lnSpc>
                <a:spcPct val="72000"/>
              </a:lnSpc>
              <a:spcBef>
                <a:spcPts val="900"/>
              </a:spcBef>
              <a:defRPr sz="3880"/>
            </a:pPr>
            <a:r>
              <a:t>Matching theory basics</a:t>
            </a:r>
          </a:p>
          <a:p>
            <a:pPr marL="443484" indent="-443484" defTabSz="1773936">
              <a:lnSpc>
                <a:spcPct val="72000"/>
              </a:lnSpc>
              <a:spcBef>
                <a:spcPts val="1900"/>
              </a:spcBef>
              <a:defRPr sz="4462"/>
            </a:pPr>
            <a:r>
              <a:t>Wireless-Oriented Matching Applications:</a:t>
            </a:r>
          </a:p>
          <a:p>
            <a:pPr marL="443484" indent="-443484" defTabSz="1773936">
              <a:lnSpc>
                <a:spcPct val="72000"/>
              </a:lnSpc>
              <a:spcBef>
                <a:spcPts val="1900"/>
              </a:spcBef>
              <a:defRPr sz="4462"/>
            </a:pPr>
            <a:endParaRPr sz="3880"/>
          </a:p>
          <a:p>
            <a:pPr lvl="1" marL="886968" indent="-443484" defTabSz="1773936">
              <a:lnSpc>
                <a:spcPct val="72000"/>
              </a:lnSpc>
              <a:spcBef>
                <a:spcPts val="900"/>
              </a:spcBef>
              <a:defRPr sz="3880"/>
            </a:pPr>
            <a:r>
              <a:t>Content sharing in LTE V2X communications</a:t>
            </a:r>
          </a:p>
          <a:p>
            <a:pPr lvl="1" marL="886968" indent="-443484" defTabSz="1773936">
              <a:lnSpc>
                <a:spcPct val="72000"/>
              </a:lnSpc>
              <a:spcBef>
                <a:spcPts val="900"/>
              </a:spcBef>
              <a:defRPr sz="3880"/>
            </a:pPr>
            <a:r>
              <a:t>Device-to-device (D2D) communications</a:t>
            </a:r>
          </a:p>
          <a:p>
            <a:pPr lvl="1" marL="886968" indent="-443484" defTabSz="1773936">
              <a:lnSpc>
                <a:spcPct val="72000"/>
              </a:lnSpc>
              <a:spcBef>
                <a:spcPts val="900"/>
              </a:spcBef>
              <a:defRPr sz="3880"/>
            </a:pPr>
            <a:r>
              <a:t>Facebook content caching</a:t>
            </a:r>
          </a:p>
          <a:p>
            <a:pPr lvl="1" marL="886968" indent="-443484" defTabSz="1773936">
              <a:lnSpc>
                <a:spcPct val="72000"/>
              </a:lnSpc>
              <a:spcBef>
                <a:spcPts val="900"/>
              </a:spcBef>
              <a:defRPr sz="3880"/>
            </a:pPr>
            <a:r>
              <a:t>Fog Computing</a:t>
            </a:r>
          </a:p>
          <a:p>
            <a:pPr lvl="1" marL="886968" indent="-443484" defTabSz="1773936">
              <a:lnSpc>
                <a:spcPct val="72000"/>
              </a:lnSpc>
              <a:spcBef>
                <a:spcPts val="900"/>
              </a:spcBef>
              <a:defRPr sz="3880"/>
            </a:pPr>
            <a:r>
              <a:t>Wireless network virtualization</a:t>
            </a:r>
          </a:p>
          <a:p>
            <a:pPr lvl="1" marL="886968" indent="-443484" defTabSz="1773936">
              <a:lnSpc>
                <a:spcPct val="72000"/>
              </a:lnSpc>
              <a:spcBef>
                <a:spcPts val="900"/>
              </a:spcBef>
              <a:defRPr sz="3880"/>
            </a:pPr>
            <a:r>
              <a:t>Mobile crowd sensing</a:t>
            </a:r>
          </a:p>
          <a:p>
            <a:pPr marL="443484" indent="-443484" defTabSz="1773936">
              <a:lnSpc>
                <a:spcPct val="72000"/>
              </a:lnSpc>
              <a:spcBef>
                <a:spcPts val="1900"/>
              </a:spcBef>
              <a:defRPr sz="4462"/>
            </a:pPr>
            <a:r>
              <a:t>Future Works</a:t>
            </a:r>
          </a:p>
          <a:p>
            <a:pPr lvl="1" marL="886968" indent="-443484" defTabSz="1773936">
              <a:lnSpc>
                <a:spcPct val="72000"/>
              </a:lnSpc>
              <a:spcBef>
                <a:spcPts val="900"/>
              </a:spcBef>
              <a:defRPr sz="3880"/>
            </a:pPr>
            <a:r>
              <a:t>Dynamic stability in LTE V2X communications</a:t>
            </a:r>
          </a:p>
          <a:p>
            <a:pPr lvl="1" marL="886968" indent="-443484" defTabSz="1773936">
              <a:lnSpc>
                <a:spcPct val="72000"/>
              </a:lnSpc>
              <a:spcBef>
                <a:spcPts val="900"/>
              </a:spcBef>
              <a:defRPr sz="3880"/>
            </a:pPr>
            <a:r>
              <a:t>Stable multiple activity matching in HetNets</a:t>
            </a:r>
          </a:p>
          <a:p>
            <a:pPr marL="443484" indent="-443484" defTabSz="1773936">
              <a:lnSpc>
                <a:spcPct val="72000"/>
              </a:lnSpc>
              <a:spcBef>
                <a:spcPts val="1900"/>
              </a:spcBef>
              <a:defRPr sz="4462"/>
            </a:pPr>
            <a:r>
              <a:t>Conclusion </a:t>
            </a:r>
          </a:p>
        </p:txBody>
      </p:sp>
      <p:sp>
        <p:nvSpPr>
          <p:cNvPr id="288" name="Shape 288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9" name="Shape 289"/>
          <p:cNvSpPr/>
          <p:nvPr/>
        </p:nvSpPr>
        <p:spPr>
          <a:xfrm>
            <a:off x="1677374" y="5477769"/>
            <a:ext cx="8344516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1" marL="914400" indent="-4572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4000"/>
            </a:pPr>
            <a:r>
              <a:t>Dynamic stability in LTE-Unlicensed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32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LTE-Unlicensed</a:t>
            </a:r>
          </a:p>
        </p:txBody>
      </p:sp>
      <p:sp>
        <p:nvSpPr>
          <p:cNvPr id="292" name="Shape 292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3" name="image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2538" y="3140455"/>
            <a:ext cx="9133307" cy="704303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  <p:grpSp>
        <p:nvGrpSpPr>
          <p:cNvPr id="340" name="Group 340"/>
          <p:cNvGrpSpPr/>
          <p:nvPr/>
        </p:nvGrpSpPr>
        <p:grpSpPr>
          <a:xfrm>
            <a:off x="5426155" y="2795315"/>
            <a:ext cx="12281875" cy="8125370"/>
            <a:chOff x="0" y="0"/>
            <a:chExt cx="12281873" cy="8125369"/>
          </a:xfrm>
        </p:grpSpPr>
        <p:grpSp>
          <p:nvGrpSpPr>
            <p:cNvPr id="336" name="Group 336"/>
            <p:cNvGrpSpPr/>
            <p:nvPr/>
          </p:nvGrpSpPr>
          <p:grpSpPr>
            <a:xfrm>
              <a:off x="0" y="0"/>
              <a:ext cx="12281874" cy="8125370"/>
              <a:chOff x="0" y="0"/>
              <a:chExt cx="12281873" cy="8125369"/>
            </a:xfrm>
          </p:grpSpPr>
          <p:sp>
            <p:nvSpPr>
              <p:cNvPr id="294" name="Shape 294"/>
              <p:cNvSpPr/>
              <p:nvPr/>
            </p:nvSpPr>
            <p:spPr>
              <a:xfrm>
                <a:off x="5508838" y="2321590"/>
                <a:ext cx="849371" cy="4268749"/>
              </a:xfrm>
              <a:prstGeom prst="rect">
                <a:avLst/>
              </a:prstGeom>
              <a:blipFill rotWithShape="1">
                <a:blip r:embed="rId3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5686902" y="2421974"/>
                <a:ext cx="493743" cy="3926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090" y="141"/>
                    </a:lnTo>
                    <a:lnTo>
                      <a:pt x="14763" y="551"/>
                    </a:lnTo>
                    <a:lnTo>
                      <a:pt x="11663" y="1206"/>
                    </a:lnTo>
                    <a:lnTo>
                      <a:pt x="10211" y="1619"/>
                    </a:lnTo>
                    <a:lnTo>
                      <a:pt x="8832" y="2085"/>
                    </a:lnTo>
                    <a:lnTo>
                      <a:pt x="7533" y="2601"/>
                    </a:lnTo>
                    <a:lnTo>
                      <a:pt x="6317" y="3165"/>
                    </a:lnTo>
                    <a:lnTo>
                      <a:pt x="5191" y="3774"/>
                    </a:lnTo>
                    <a:lnTo>
                      <a:pt x="4160" y="4425"/>
                    </a:lnTo>
                    <a:lnTo>
                      <a:pt x="3230" y="5115"/>
                    </a:lnTo>
                    <a:lnTo>
                      <a:pt x="2406" y="5842"/>
                    </a:lnTo>
                    <a:lnTo>
                      <a:pt x="1694" y="6602"/>
                    </a:lnTo>
                    <a:lnTo>
                      <a:pt x="1099" y="7394"/>
                    </a:lnTo>
                    <a:lnTo>
                      <a:pt x="626" y="8213"/>
                    </a:lnTo>
                    <a:lnTo>
                      <a:pt x="282" y="9058"/>
                    </a:lnTo>
                    <a:lnTo>
                      <a:pt x="71" y="9926"/>
                    </a:lnTo>
                    <a:lnTo>
                      <a:pt x="0" y="10814"/>
                    </a:lnTo>
                    <a:lnTo>
                      <a:pt x="71" y="11697"/>
                    </a:lnTo>
                    <a:lnTo>
                      <a:pt x="282" y="12562"/>
                    </a:lnTo>
                    <a:lnTo>
                      <a:pt x="626" y="13403"/>
                    </a:lnTo>
                    <a:lnTo>
                      <a:pt x="1099" y="14220"/>
                    </a:lnTo>
                    <a:lnTo>
                      <a:pt x="1694" y="15009"/>
                    </a:lnTo>
                    <a:lnTo>
                      <a:pt x="2406" y="15767"/>
                    </a:lnTo>
                    <a:lnTo>
                      <a:pt x="3230" y="16492"/>
                    </a:lnTo>
                    <a:lnTo>
                      <a:pt x="4160" y="17181"/>
                    </a:lnTo>
                    <a:lnTo>
                      <a:pt x="5191" y="17830"/>
                    </a:lnTo>
                    <a:lnTo>
                      <a:pt x="6317" y="18438"/>
                    </a:lnTo>
                    <a:lnTo>
                      <a:pt x="7533" y="19001"/>
                    </a:lnTo>
                    <a:lnTo>
                      <a:pt x="8832" y="19517"/>
                    </a:lnTo>
                    <a:lnTo>
                      <a:pt x="10211" y="19982"/>
                    </a:lnTo>
                    <a:lnTo>
                      <a:pt x="11663" y="20395"/>
                    </a:lnTo>
                    <a:lnTo>
                      <a:pt x="13182" y="20751"/>
                    </a:lnTo>
                    <a:lnTo>
                      <a:pt x="16401" y="21286"/>
                    </a:lnTo>
                    <a:lnTo>
                      <a:pt x="19825" y="21564"/>
                    </a:lnTo>
                    <a:lnTo>
                      <a:pt x="21600" y="21600"/>
                    </a:lnTo>
                  </a:path>
                </a:pathLst>
              </a:custGeom>
              <a:noFill/>
              <a:ln w="152400" cap="flat">
                <a:solidFill>
                  <a:srgbClr val="6FCFED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6" name="Shape 296"/>
              <p:cNvSpPr/>
              <p:nvPr/>
            </p:nvSpPr>
            <p:spPr>
              <a:xfrm>
                <a:off x="5933526" y="3577676"/>
                <a:ext cx="2764902" cy="161917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7" name="Shape 297"/>
              <p:cNvSpPr/>
              <p:nvPr/>
            </p:nvSpPr>
            <p:spPr>
              <a:xfrm>
                <a:off x="6698554" y="2905375"/>
                <a:ext cx="710275" cy="2981575"/>
              </a:xfrm>
              <a:prstGeom prst="rect">
                <a:avLst/>
              </a:prstGeom>
              <a:blipFill rotWithShape="1">
                <a:blip r:embed="rId5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8" name="Shape 298"/>
              <p:cNvSpPr/>
              <p:nvPr/>
            </p:nvSpPr>
            <p:spPr>
              <a:xfrm>
                <a:off x="3579252" y="2896833"/>
                <a:ext cx="630369" cy="3001507"/>
              </a:xfrm>
              <a:prstGeom prst="rect">
                <a:avLst/>
              </a:prstGeom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" name="Shape 299"/>
              <p:cNvSpPr/>
              <p:nvPr/>
            </p:nvSpPr>
            <p:spPr>
              <a:xfrm>
                <a:off x="3895919" y="2913920"/>
                <a:ext cx="3125219" cy="2961641"/>
              </a:xfrm>
              <a:prstGeom prst="rect">
                <a:avLst/>
              </a:prstGeom>
              <a:blipFill rotWithShape="1">
                <a:blip r:embed="rId7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" name="Shape 300"/>
              <p:cNvSpPr/>
              <p:nvPr/>
            </p:nvSpPr>
            <p:spPr>
              <a:xfrm>
                <a:off x="3554836" y="4387383"/>
                <a:ext cx="3458903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" name="Shape 301"/>
              <p:cNvSpPr/>
              <p:nvPr/>
            </p:nvSpPr>
            <p:spPr>
              <a:xfrm>
                <a:off x="5350998" y="7707063"/>
                <a:ext cx="6930874" cy="41830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indent="12700">
                  <a:defRPr spc="-340" sz="3200">
                    <a:solidFill>
                      <a:srgbClr val="585858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r>
                  <a:t>F</a:t>
                </a:r>
                <a:r>
                  <a:rPr spc="0"/>
                  <a:t>eat</a:t>
                </a:r>
                <a:r>
                  <a:rPr spc="-20"/>
                  <a:t>u</a:t>
                </a:r>
                <a:r>
                  <a:rPr spc="-180"/>
                  <a:t>r</a:t>
                </a:r>
                <a:r>
                  <a:rPr spc="50"/>
                  <a:t>e</a:t>
                </a:r>
                <a:r>
                  <a:rPr spc="20"/>
                  <a:t>s</a:t>
                </a:r>
                <a:r>
                  <a:rPr spc="-160"/>
                  <a:t> </a:t>
                </a:r>
                <a:r>
                  <a:rPr spc="40"/>
                  <a:t>t</a:t>
                </a:r>
                <a:r>
                  <a:rPr spc="-110"/>
                  <a:t>o </a:t>
                </a:r>
                <a:r>
                  <a:rPr spc="-90"/>
                  <a:t>p</a:t>
                </a:r>
                <a:r>
                  <a:rPr spc="-110"/>
                  <a:t>r</a:t>
                </a:r>
                <a:r>
                  <a:rPr spc="-20"/>
                  <a:t>ote</a:t>
                </a:r>
                <a:r>
                  <a:rPr spc="-40"/>
                  <a:t>c</a:t>
                </a:r>
                <a:r>
                  <a:rPr spc="60"/>
                  <a:t>t</a:t>
                </a:r>
                <a:r>
                  <a:rPr spc="-70"/>
                  <a:t> </a:t>
                </a:r>
                <a:r>
                  <a:rPr spc="-508"/>
                  <a:t>Wi</a:t>
                </a:r>
                <a:r>
                  <a:rPr spc="-60"/>
                  <a:t>-</a:t>
                </a:r>
                <a:r>
                  <a:rPr spc="-320"/>
                  <a:t>Fi</a:t>
                </a:r>
                <a:r>
                  <a:rPr spc="-110"/>
                  <a:t> </a:t>
                </a:r>
                <a:r>
                  <a:rPr spc="-100"/>
                  <a:t>neig</a:t>
                </a:r>
                <a:r>
                  <a:rPr spc="-130"/>
                  <a:t>h</a:t>
                </a:r>
                <a:r>
                  <a:rPr spc="-80"/>
                  <a:t>b</a:t>
                </a:r>
                <a:r>
                  <a:rPr spc="-70"/>
                  <a:t>o</a:t>
                </a:r>
                <a:r>
                  <a:rPr spc="-60"/>
                  <a:t>rs</a:t>
                </a:r>
              </a:p>
            </p:txBody>
          </p:sp>
          <p:sp>
            <p:nvSpPr>
              <p:cNvPr id="302" name="Shape 302"/>
              <p:cNvSpPr/>
              <p:nvPr/>
            </p:nvSpPr>
            <p:spPr>
              <a:xfrm>
                <a:off x="5312527" y="772792"/>
                <a:ext cx="6969346" cy="9245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marR="10160" indent="12700">
                  <a:lnSpc>
                    <a:spcPts val="3600"/>
                  </a:lnSpc>
                  <a:defRPr spc="-140" sz="3200">
                    <a:solidFill>
                      <a:srgbClr val="585858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r>
                  <a:t>T</a:t>
                </a:r>
                <a:r>
                  <a:rPr spc="-130"/>
                  <a:t>h</a:t>
                </a:r>
                <a:r>
                  <a:rPr spc="-70"/>
                  <a:t>anks</a:t>
                </a:r>
                <a:r>
                  <a:rPr spc="-90"/>
                  <a:t> </a:t>
                </a:r>
                <a:r>
                  <a:rPr spc="40"/>
                  <a:t>t</a:t>
                </a:r>
                <a:r>
                  <a:rPr spc="-110"/>
                  <a:t>o</a:t>
                </a:r>
                <a:r>
                  <a:rPr spc="-100"/>
                  <a:t> </a:t>
                </a:r>
                <a:r>
                  <a:rPr spc="-730"/>
                  <a:t>L</a:t>
                </a:r>
                <a:r>
                  <a:rPr spc="-270"/>
                  <a:t>TE</a:t>
                </a:r>
                <a:r>
                  <a:rPr spc="-100"/>
                  <a:t> </a:t>
                </a:r>
                <a:r>
                  <a:rPr spc="-290"/>
                  <a:t>Ad</a:t>
                </a:r>
                <a:r>
                  <a:rPr spc="-260"/>
                  <a:t>v</a:t>
                </a:r>
                <a:r>
                  <a:rPr spc="-60"/>
                  <a:t>an</a:t>
                </a:r>
                <a:r>
                  <a:rPr spc="-90"/>
                  <a:t>c</a:t>
                </a:r>
                <a:r>
                  <a:rPr spc="0"/>
                  <a:t>ed</a:t>
                </a:r>
                <a:r>
                  <a:rPr spc="-110"/>
                  <a:t> </a:t>
                </a:r>
                <a:r>
                  <a:rPr spc="-60"/>
                  <a:t>an</a:t>
                </a:r>
                <a:r>
                  <a:rPr spc="-70"/>
                  <a:t>c</a:t>
                </a:r>
                <a:r>
                  <a:rPr spc="-100"/>
                  <a:t>hor</a:t>
                </a:r>
                <a:r>
                  <a:rPr spc="-70"/>
                  <a:t> </a:t>
                </a:r>
                <a:r>
                  <a:rPr spc="-200"/>
                  <a:t>in</a:t>
                </a:r>
                <a:r>
                  <a:rPr spc="-130"/>
                  <a:t> </a:t>
                </a:r>
                <a:r>
                  <a:rPr spc="-180"/>
                  <a:t>li</a:t>
                </a:r>
                <a:r>
                  <a:rPr spc="-320"/>
                  <a:t>c</a:t>
                </a:r>
                <a:r>
                  <a:rPr spc="0"/>
                  <a:t>ensed</a:t>
                </a:r>
                <a:r>
                  <a:rPr spc="-70"/>
                  <a:t> </a:t>
                </a:r>
                <a:r>
                  <a:rPr spc="10"/>
                  <a:t>spect</a:t>
                </a:r>
                <a:r>
                  <a:rPr spc="-160"/>
                  <a:t>rum</a:t>
                </a:r>
                <a:r>
                  <a:rPr spc="-110"/>
                  <a:t> </a:t>
                </a:r>
                <a:r>
                  <a:rPr spc="-270"/>
                  <a:t>wi</a:t>
                </a:r>
                <a:r>
                  <a:t>t</a:t>
                </a:r>
                <a:r>
                  <a:rPr spc="-80"/>
                  <a:t>h</a:t>
                </a:r>
                <a:r>
                  <a:rPr spc="-110"/>
                  <a:t> </a:t>
                </a:r>
                <a:r>
                  <a:rPr spc="-170"/>
                  <a:t>r</a:t>
                </a:r>
                <a:r>
                  <a:rPr spc="-80"/>
                  <a:t>o</a:t>
                </a:r>
                <a:r>
                  <a:rPr spc="-70"/>
                  <a:t>b</a:t>
                </a:r>
                <a:r>
                  <a:rPr spc="0"/>
                  <a:t>ust</a:t>
                </a:r>
                <a:r>
                  <a:rPr spc="-130"/>
                  <a:t> </a:t>
                </a:r>
                <a:r>
                  <a:t>mo</a:t>
                </a:r>
                <a:r>
                  <a:rPr spc="-100"/>
                  <a:t>b</a:t>
                </a:r>
                <a:r>
                  <a:rPr spc="-320"/>
                  <a:t>il</a:t>
                </a:r>
                <a:r>
                  <a:rPr spc="-310"/>
                  <a:t>i</a:t>
                </a:r>
                <a:r>
                  <a:rPr spc="60"/>
                  <a:t>t</a:t>
                </a:r>
                <a:r>
                  <a:rPr spc="-260"/>
                  <a:t>y</a:t>
                </a:r>
              </a:p>
            </p:txBody>
          </p:sp>
          <p:sp>
            <p:nvSpPr>
              <p:cNvPr id="303" name="Shape 303"/>
              <p:cNvSpPr/>
              <p:nvPr/>
            </p:nvSpPr>
            <p:spPr>
              <a:xfrm>
                <a:off x="5429673" y="6958564"/>
                <a:ext cx="6852201" cy="4974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indent="12700">
                  <a:defRPr spc="-610" sz="4000">
                    <a:solidFill>
                      <a:srgbClr val="E98305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r>
                  <a:t>C</a:t>
                </a:r>
                <a:r>
                  <a:rPr spc="-60"/>
                  <a:t>o</a:t>
                </a:r>
                <a:r>
                  <a:rPr spc="30"/>
                  <a:t>e</a:t>
                </a:r>
                <a:r>
                  <a:rPr spc="-220"/>
                  <a:t>x</a:t>
                </a:r>
                <a:r>
                  <a:rPr spc="-140"/>
                  <a:t>i</a:t>
                </a:r>
                <a:r>
                  <a:rPr spc="140"/>
                  <a:t>s</a:t>
                </a:r>
                <a:r>
                  <a:rPr spc="79"/>
                  <a:t>t</a:t>
                </a:r>
                <a:r>
                  <a:rPr spc="79"/>
                  <a:t>ence</a:t>
                </a:r>
                <a:r>
                  <a:rPr spc="-140"/>
                  <a:t> </a:t>
                </a:r>
                <a:r>
                  <a:rPr spc="-350"/>
                  <a:t>w</a:t>
                </a:r>
                <a:r>
                  <a:rPr spc="-159"/>
                  <a:t>i</a:t>
                </a:r>
                <a:r>
                  <a:rPr spc="-110"/>
                  <a:t>th</a:t>
                </a:r>
                <a:r>
                  <a:rPr spc="-150"/>
                  <a:t> </a:t>
                </a:r>
                <a:r>
                  <a:rPr spc="-960"/>
                  <a:t>W</a:t>
                </a:r>
                <a:r>
                  <a:rPr spc="-280"/>
                  <a:t>i</a:t>
                </a:r>
                <a:r>
                  <a:rPr spc="-90"/>
                  <a:t>-</a:t>
                </a:r>
                <a:r>
                  <a:rPr spc="-390"/>
                  <a:t>Fi</a:t>
                </a:r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5335709" y="0"/>
                <a:ext cx="6282747" cy="497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indent="12700">
                  <a:defRPr spc="-240" sz="4000">
                    <a:solidFill>
                      <a:srgbClr val="E98305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r>
                  <a:t>Enhanc</a:t>
                </a:r>
                <a:r>
                  <a:rPr spc="-180"/>
                  <a:t>e</a:t>
                </a:r>
                <a:r>
                  <a:rPr spc="-190"/>
                  <a:t>d </a:t>
                </a:r>
                <a:r>
                  <a:rPr spc="-90"/>
                  <a:t>user</a:t>
                </a:r>
                <a:r>
                  <a:rPr spc="-180"/>
                  <a:t> </a:t>
                </a:r>
                <a:r>
                  <a:rPr spc="30"/>
                  <a:t>e</a:t>
                </a:r>
                <a:r>
                  <a:rPr spc="-150"/>
                  <a:t>xp</a:t>
                </a:r>
                <a:r>
                  <a:rPr spc="-220"/>
                  <a:t>er</a:t>
                </a:r>
                <a:r>
                  <a:rPr spc="-159"/>
                  <a:t>i</a:t>
                </a:r>
                <a:r>
                  <a:rPr spc="0"/>
                  <a:t>ence</a:t>
                </a:r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5311294" y="7637378"/>
                <a:ext cx="6853189" cy="1"/>
              </a:xfrm>
              <a:prstGeom prst="line">
                <a:avLst/>
              </a:prstGeom>
              <a:noFill/>
              <a:ln w="3175" cap="flat">
                <a:solidFill>
                  <a:srgbClr val="585858"/>
                </a:solidFill>
                <a:prstDash val="dash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5277260" y="699334"/>
                <a:ext cx="6853189" cy="1"/>
              </a:xfrm>
              <a:prstGeom prst="line">
                <a:avLst/>
              </a:prstGeom>
              <a:noFill/>
              <a:ln w="3175" cap="flat">
                <a:solidFill>
                  <a:srgbClr val="585858"/>
                </a:solidFill>
                <a:prstDash val="dash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2180156" y="2780076"/>
                <a:ext cx="2646029" cy="1283139"/>
              </a:xfrm>
              <a:prstGeom prst="rect">
                <a:avLst/>
              </a:prstGeom>
              <a:blipFill rotWithShape="1">
                <a:blip r:embed="rId8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8309993" y="5372412"/>
                <a:ext cx="2561191" cy="941697"/>
              </a:xfrm>
              <a:prstGeom prst="rect">
                <a:avLst/>
              </a:prstGeom>
              <a:blipFill rotWithShape="1">
                <a:blip r:embed="rId9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9" name="Shape 309"/>
              <p:cNvSpPr/>
              <p:nvPr/>
            </p:nvSpPr>
            <p:spPr>
              <a:xfrm>
                <a:off x="9128292" y="5498605"/>
                <a:ext cx="144437" cy="112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42" y="0"/>
                    </a:moveTo>
                    <a:lnTo>
                      <a:pt x="3440" y="2358"/>
                    </a:lnTo>
                    <a:lnTo>
                      <a:pt x="926" y="5986"/>
                    </a:lnTo>
                    <a:lnTo>
                      <a:pt x="0" y="10487"/>
                    </a:lnTo>
                    <a:lnTo>
                      <a:pt x="48" y="11534"/>
                    </a:lnTo>
                    <a:lnTo>
                      <a:pt x="1216" y="15529"/>
                    </a:lnTo>
                    <a:lnTo>
                      <a:pt x="3819" y="18751"/>
                    </a:lnTo>
                    <a:lnTo>
                      <a:pt x="7685" y="20880"/>
                    </a:lnTo>
                    <a:lnTo>
                      <a:pt x="12643" y="21600"/>
                    </a:lnTo>
                    <a:lnTo>
                      <a:pt x="16332" y="20214"/>
                    </a:lnTo>
                    <a:lnTo>
                      <a:pt x="19252" y="17357"/>
                    </a:lnTo>
                    <a:lnTo>
                      <a:pt x="21106" y="13094"/>
                    </a:lnTo>
                    <a:lnTo>
                      <a:pt x="21600" y="7490"/>
                    </a:lnTo>
                    <a:lnTo>
                      <a:pt x="19920" y="4248"/>
                    </a:lnTo>
                    <a:lnTo>
                      <a:pt x="16952" y="1757"/>
                    </a:lnTo>
                    <a:lnTo>
                      <a:pt x="12694" y="259"/>
                    </a:lnTo>
                    <a:lnTo>
                      <a:pt x="71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0" name="Shape 310"/>
              <p:cNvSpPr/>
              <p:nvPr/>
            </p:nvSpPr>
            <p:spPr>
              <a:xfrm>
                <a:off x="9861260" y="5496345"/>
                <a:ext cx="117126" cy="115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11" y="0"/>
                    </a:moveTo>
                    <a:lnTo>
                      <a:pt x="4234" y="2098"/>
                    </a:lnTo>
                    <a:lnTo>
                      <a:pt x="1149" y="5835"/>
                    </a:lnTo>
                    <a:lnTo>
                      <a:pt x="0" y="10678"/>
                    </a:lnTo>
                    <a:lnTo>
                      <a:pt x="517" y="13961"/>
                    </a:lnTo>
                    <a:lnTo>
                      <a:pt x="2917" y="17935"/>
                    </a:lnTo>
                    <a:lnTo>
                      <a:pt x="6997" y="20635"/>
                    </a:lnTo>
                    <a:lnTo>
                      <a:pt x="12454" y="21600"/>
                    </a:lnTo>
                    <a:lnTo>
                      <a:pt x="16364" y="20316"/>
                    </a:lnTo>
                    <a:lnTo>
                      <a:pt x="19424" y="17405"/>
                    </a:lnTo>
                    <a:lnTo>
                      <a:pt x="21285" y="12849"/>
                    </a:lnTo>
                    <a:lnTo>
                      <a:pt x="21600" y="6631"/>
                    </a:lnTo>
                    <a:lnTo>
                      <a:pt x="18957" y="3074"/>
                    </a:lnTo>
                    <a:lnTo>
                      <a:pt x="14618" y="732"/>
                    </a:lnTo>
                    <a:lnTo>
                      <a:pt x="8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1" name="Shape 311"/>
              <p:cNvSpPr/>
              <p:nvPr/>
            </p:nvSpPr>
            <p:spPr>
              <a:xfrm>
                <a:off x="9493295" y="5496380"/>
                <a:ext cx="117134" cy="1151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23" y="0"/>
                    </a:moveTo>
                    <a:lnTo>
                      <a:pt x="4246" y="2104"/>
                    </a:lnTo>
                    <a:lnTo>
                      <a:pt x="1154" y="5838"/>
                    </a:lnTo>
                    <a:lnTo>
                      <a:pt x="0" y="10673"/>
                    </a:lnTo>
                    <a:lnTo>
                      <a:pt x="523" y="13960"/>
                    </a:lnTo>
                    <a:lnTo>
                      <a:pt x="2935" y="17933"/>
                    </a:lnTo>
                    <a:lnTo>
                      <a:pt x="7021" y="20633"/>
                    </a:lnTo>
                    <a:lnTo>
                      <a:pt x="12462" y="21600"/>
                    </a:lnTo>
                    <a:lnTo>
                      <a:pt x="16361" y="20324"/>
                    </a:lnTo>
                    <a:lnTo>
                      <a:pt x="19419" y="17414"/>
                    </a:lnTo>
                    <a:lnTo>
                      <a:pt x="21283" y="12855"/>
                    </a:lnTo>
                    <a:lnTo>
                      <a:pt x="21600" y="6629"/>
                    </a:lnTo>
                    <a:lnTo>
                      <a:pt x="18960" y="3071"/>
                    </a:lnTo>
                    <a:lnTo>
                      <a:pt x="14624" y="729"/>
                    </a:lnTo>
                    <a:lnTo>
                      <a:pt x="87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16" name="Group 316"/>
              <p:cNvGrpSpPr/>
              <p:nvPr/>
            </p:nvGrpSpPr>
            <p:grpSpPr>
              <a:xfrm>
                <a:off x="8785978" y="3075999"/>
                <a:ext cx="1564576" cy="2770135"/>
                <a:chOff x="0" y="0"/>
                <a:chExt cx="1564574" cy="2770134"/>
              </a:xfrm>
            </p:grpSpPr>
            <p:sp>
              <p:nvSpPr>
                <p:cNvPr id="312" name="Shape 312"/>
                <p:cNvSpPr/>
                <p:nvPr/>
              </p:nvSpPr>
              <p:spPr>
                <a:xfrm>
                  <a:off x="0" y="24446"/>
                  <a:ext cx="1563935" cy="27456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08" y="0"/>
                      </a:moveTo>
                      <a:lnTo>
                        <a:pt x="2365" y="0"/>
                      </a:lnTo>
                      <a:lnTo>
                        <a:pt x="1989" y="19"/>
                      </a:lnTo>
                      <a:lnTo>
                        <a:pt x="1007" y="280"/>
                      </a:lnTo>
                      <a:lnTo>
                        <a:pt x="315" y="763"/>
                      </a:lnTo>
                      <a:lnTo>
                        <a:pt x="7" y="1366"/>
                      </a:lnTo>
                      <a:lnTo>
                        <a:pt x="0" y="20306"/>
                      </a:lnTo>
                      <a:lnTo>
                        <a:pt x="31" y="20526"/>
                      </a:lnTo>
                      <a:lnTo>
                        <a:pt x="459" y="21093"/>
                      </a:lnTo>
                      <a:lnTo>
                        <a:pt x="1302" y="21472"/>
                      </a:lnTo>
                      <a:lnTo>
                        <a:pt x="18906" y="21600"/>
                      </a:lnTo>
                      <a:lnTo>
                        <a:pt x="19290" y="21585"/>
                      </a:lnTo>
                      <a:lnTo>
                        <a:pt x="20372" y="21380"/>
                      </a:lnTo>
                      <a:lnTo>
                        <a:pt x="21204" y="20974"/>
                      </a:lnTo>
                      <a:lnTo>
                        <a:pt x="21572" y="20491"/>
                      </a:lnTo>
                      <a:lnTo>
                        <a:pt x="2703" y="20491"/>
                      </a:lnTo>
                      <a:lnTo>
                        <a:pt x="2355" y="20429"/>
                      </a:lnTo>
                      <a:lnTo>
                        <a:pt x="2101" y="20276"/>
                      </a:lnTo>
                      <a:lnTo>
                        <a:pt x="2027" y="18278"/>
                      </a:lnTo>
                      <a:lnTo>
                        <a:pt x="21600" y="18277"/>
                      </a:lnTo>
                      <a:lnTo>
                        <a:pt x="21600" y="17907"/>
                      </a:lnTo>
                      <a:lnTo>
                        <a:pt x="2029" y="17907"/>
                      </a:lnTo>
                      <a:lnTo>
                        <a:pt x="2027" y="1662"/>
                      </a:lnTo>
                      <a:lnTo>
                        <a:pt x="2141" y="1472"/>
                      </a:lnTo>
                      <a:lnTo>
                        <a:pt x="2422" y="1334"/>
                      </a:lnTo>
                      <a:lnTo>
                        <a:pt x="5738" y="1294"/>
                      </a:lnTo>
                      <a:lnTo>
                        <a:pt x="18571" y="1294"/>
                      </a:lnTo>
                      <a:lnTo>
                        <a:pt x="21580" y="1294"/>
                      </a:lnTo>
                      <a:lnTo>
                        <a:pt x="21578" y="1280"/>
                      </a:lnTo>
                      <a:lnTo>
                        <a:pt x="21488" y="1086"/>
                      </a:lnTo>
                      <a:lnTo>
                        <a:pt x="21364" y="924"/>
                      </a:lnTo>
                      <a:lnTo>
                        <a:pt x="10467" y="924"/>
                      </a:lnTo>
                      <a:lnTo>
                        <a:pt x="10467" y="739"/>
                      </a:lnTo>
                      <a:lnTo>
                        <a:pt x="21175" y="739"/>
                      </a:lnTo>
                      <a:lnTo>
                        <a:pt x="21154" y="720"/>
                      </a:lnTo>
                      <a:lnTo>
                        <a:pt x="20357" y="273"/>
                      </a:lnTo>
                      <a:lnTo>
                        <a:pt x="19341" y="25"/>
                      </a:lnTo>
                      <a:lnTo>
                        <a:pt x="18980" y="1"/>
                      </a:lnTo>
                      <a:lnTo>
                        <a:pt x="1890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Shape 313"/>
                <p:cNvSpPr/>
                <p:nvPr/>
              </p:nvSpPr>
              <p:spPr>
                <a:xfrm>
                  <a:off x="1344592" y="188903"/>
                  <a:ext cx="219983" cy="2111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394" y="0"/>
                      </a:moveTo>
                      <a:lnTo>
                        <a:pt x="0" y="0"/>
                      </a:lnTo>
                      <a:lnTo>
                        <a:pt x="3478" y="51"/>
                      </a:lnTo>
                      <a:lnTo>
                        <a:pt x="5821" y="182"/>
                      </a:lnTo>
                      <a:lnTo>
                        <a:pt x="7032" y="364"/>
                      </a:lnTo>
                      <a:lnTo>
                        <a:pt x="7217" y="21600"/>
                      </a:lnTo>
                      <a:lnTo>
                        <a:pt x="21537" y="21600"/>
                      </a:lnTo>
                      <a:lnTo>
                        <a:pt x="21600" y="478"/>
                      </a:lnTo>
                      <a:lnTo>
                        <a:pt x="21595" y="232"/>
                      </a:lnTo>
                      <a:lnTo>
                        <a:pt x="213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Shape 314"/>
                <p:cNvSpPr/>
                <p:nvPr/>
              </p:nvSpPr>
              <p:spPr>
                <a:xfrm>
                  <a:off x="1100189" y="0"/>
                  <a:ext cx="244404" cy="25400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Shape 315"/>
                <p:cNvSpPr/>
                <p:nvPr/>
              </p:nvSpPr>
              <p:spPr>
                <a:xfrm>
                  <a:off x="195718" y="118420"/>
                  <a:ext cx="1368203" cy="2510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137" y="606"/>
                      </a:moveTo>
                      <a:lnTo>
                        <a:pt x="3469" y="606"/>
                      </a:lnTo>
                      <a:lnTo>
                        <a:pt x="4157" y="964"/>
                      </a:lnTo>
                      <a:lnTo>
                        <a:pt x="13892" y="1009"/>
                      </a:lnTo>
                      <a:lnTo>
                        <a:pt x="14289" y="940"/>
                      </a:lnTo>
                      <a:lnTo>
                        <a:pt x="14580" y="773"/>
                      </a:lnTo>
                      <a:lnTo>
                        <a:pt x="18137" y="606"/>
                      </a:lnTo>
                      <a:close/>
                      <a:moveTo>
                        <a:pt x="21114" y="0"/>
                      </a:moveTo>
                      <a:lnTo>
                        <a:pt x="9646" y="0"/>
                      </a:lnTo>
                      <a:lnTo>
                        <a:pt x="9646" y="202"/>
                      </a:lnTo>
                      <a:lnTo>
                        <a:pt x="21331" y="202"/>
                      </a:lnTo>
                      <a:lnTo>
                        <a:pt x="21308" y="174"/>
                      </a:lnTo>
                      <a:lnTo>
                        <a:pt x="21114" y="0"/>
                      </a:lnTo>
                      <a:close/>
                      <a:moveTo>
                        <a:pt x="21600" y="19179"/>
                      </a:moveTo>
                      <a:lnTo>
                        <a:pt x="19295" y="19179"/>
                      </a:lnTo>
                      <a:lnTo>
                        <a:pt x="19298" y="21198"/>
                      </a:lnTo>
                      <a:lnTo>
                        <a:pt x="19207" y="21362"/>
                      </a:lnTo>
                      <a:lnTo>
                        <a:pt x="18935" y="21500"/>
                      </a:lnTo>
                      <a:lnTo>
                        <a:pt x="18480" y="21585"/>
                      </a:lnTo>
                      <a:lnTo>
                        <a:pt x="0" y="21600"/>
                      </a:lnTo>
                      <a:lnTo>
                        <a:pt x="21568" y="21600"/>
                      </a:lnTo>
                      <a:lnTo>
                        <a:pt x="21599" y="21520"/>
                      </a:lnTo>
                      <a:lnTo>
                        <a:pt x="21600" y="19179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7" name="Shape 317"/>
              <p:cNvSpPr/>
              <p:nvPr/>
            </p:nvSpPr>
            <p:spPr>
              <a:xfrm>
                <a:off x="6313819" y="4090032"/>
                <a:ext cx="728033" cy="993859"/>
              </a:xfrm>
              <a:prstGeom prst="rect">
                <a:avLst/>
              </a:prstGeom>
              <a:blipFill rotWithShape="1">
                <a:blip r:embed="rId10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8" name="Shape 318"/>
              <p:cNvSpPr/>
              <p:nvPr/>
            </p:nvSpPr>
            <p:spPr>
              <a:xfrm>
                <a:off x="4618278" y="4308730"/>
                <a:ext cx="2202353" cy="51397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indent="12700">
                  <a:defRPr spc="-4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a</a:t>
                </a:r>
                <a:r>
                  <a:rPr spc="-60"/>
                  <a:t>g</a:t>
                </a:r>
                <a:r>
                  <a:rPr spc="30"/>
                  <a:t>g</a:t>
                </a:r>
                <a:r>
                  <a:rPr spc="-380"/>
                  <a:t>r</a:t>
                </a:r>
                <a:r>
                  <a:rPr spc="60"/>
                  <a:t>e</a:t>
                </a:r>
                <a:r>
                  <a:rPr spc="40"/>
                  <a:t>g</a:t>
                </a:r>
                <a:r>
                  <a:rPr spc="-170"/>
                  <a:t>a</a:t>
                </a:r>
                <a:r>
                  <a:rPr spc="-90"/>
                  <a:t>tion</a:t>
                </a:r>
              </a:p>
            </p:txBody>
          </p:sp>
          <p:sp>
            <p:nvSpPr>
              <p:cNvPr id="319" name="Shape 319"/>
              <p:cNvSpPr/>
              <p:nvPr/>
            </p:nvSpPr>
            <p:spPr>
              <a:xfrm>
                <a:off x="6127371" y="2392783"/>
                <a:ext cx="793141" cy="4197555"/>
              </a:xfrm>
              <a:prstGeom prst="rect">
                <a:avLst/>
              </a:prstGeom>
              <a:blipFill rotWithShape="1">
                <a:blip r:embed="rId11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" name="Shape 320"/>
              <p:cNvSpPr/>
              <p:nvPr/>
            </p:nvSpPr>
            <p:spPr>
              <a:xfrm>
                <a:off x="6230213" y="2561526"/>
                <a:ext cx="514030" cy="3787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3245" y="21492"/>
                    </a:lnTo>
                    <a:lnTo>
                      <a:pt x="5996" y="21205"/>
                    </a:lnTo>
                    <a:lnTo>
                      <a:pt x="8286" y="20795"/>
                    </a:lnTo>
                    <a:lnTo>
                      <a:pt x="10148" y="20315"/>
                    </a:lnTo>
                    <a:lnTo>
                      <a:pt x="11614" y="19822"/>
                    </a:lnTo>
                    <a:lnTo>
                      <a:pt x="12716" y="19370"/>
                    </a:lnTo>
                    <a:lnTo>
                      <a:pt x="13265" y="19119"/>
                    </a:lnTo>
                    <a:lnTo>
                      <a:pt x="13964" y="18818"/>
                    </a:lnTo>
                    <a:lnTo>
                      <a:pt x="15235" y="18210"/>
                    </a:lnTo>
                    <a:lnTo>
                      <a:pt x="16344" y="17597"/>
                    </a:lnTo>
                    <a:lnTo>
                      <a:pt x="17307" y="16978"/>
                    </a:lnTo>
                    <a:lnTo>
                      <a:pt x="18133" y="16356"/>
                    </a:lnTo>
                    <a:lnTo>
                      <a:pt x="18837" y="15731"/>
                    </a:lnTo>
                    <a:lnTo>
                      <a:pt x="19431" y="15103"/>
                    </a:lnTo>
                    <a:lnTo>
                      <a:pt x="19927" y="14474"/>
                    </a:lnTo>
                    <a:lnTo>
                      <a:pt x="20337" y="13845"/>
                    </a:lnTo>
                    <a:lnTo>
                      <a:pt x="20675" y="13216"/>
                    </a:lnTo>
                    <a:lnTo>
                      <a:pt x="20820" y="12903"/>
                    </a:lnTo>
                    <a:lnTo>
                      <a:pt x="21012" y="12517"/>
                    </a:lnTo>
                    <a:lnTo>
                      <a:pt x="21313" y="11746"/>
                    </a:lnTo>
                    <a:lnTo>
                      <a:pt x="21507" y="10975"/>
                    </a:lnTo>
                    <a:lnTo>
                      <a:pt x="21595" y="10204"/>
                    </a:lnTo>
                    <a:lnTo>
                      <a:pt x="21600" y="9819"/>
                    </a:lnTo>
                    <a:lnTo>
                      <a:pt x="21579" y="9434"/>
                    </a:lnTo>
                    <a:lnTo>
                      <a:pt x="21458" y="8665"/>
                    </a:lnTo>
                    <a:lnTo>
                      <a:pt x="21235" y="7897"/>
                    </a:lnTo>
                    <a:lnTo>
                      <a:pt x="20912" y="7131"/>
                    </a:lnTo>
                    <a:lnTo>
                      <a:pt x="20489" y="6365"/>
                    </a:lnTo>
                    <a:lnTo>
                      <a:pt x="19967" y="5602"/>
                    </a:lnTo>
                    <a:lnTo>
                      <a:pt x="19461" y="4977"/>
                    </a:lnTo>
                    <a:lnTo>
                      <a:pt x="19016" y="4485"/>
                    </a:lnTo>
                    <a:lnTo>
                      <a:pt x="18524" y="3987"/>
                    </a:lnTo>
                    <a:lnTo>
                      <a:pt x="17974" y="3487"/>
                    </a:lnTo>
                    <a:lnTo>
                      <a:pt x="17354" y="2985"/>
                    </a:lnTo>
                    <a:lnTo>
                      <a:pt x="16650" y="2486"/>
                    </a:lnTo>
                    <a:lnTo>
                      <a:pt x="15850" y="1990"/>
                    </a:lnTo>
                    <a:lnTo>
                      <a:pt x="14944" y="1500"/>
                    </a:lnTo>
                    <a:lnTo>
                      <a:pt x="13917" y="1019"/>
                    </a:lnTo>
                    <a:lnTo>
                      <a:pt x="12758" y="548"/>
                    </a:lnTo>
                    <a:lnTo>
                      <a:pt x="11561" y="155"/>
                    </a:lnTo>
                    <a:lnTo>
                      <a:pt x="11369" y="103"/>
                    </a:lnTo>
                    <a:lnTo>
                      <a:pt x="11021" y="0"/>
                    </a:lnTo>
                  </a:path>
                </a:pathLst>
              </a:custGeom>
              <a:noFill/>
              <a:ln w="152400" cap="flat">
                <a:solidFill>
                  <a:srgbClr val="6FCFED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" name="Shape 321"/>
              <p:cNvSpPr/>
              <p:nvPr/>
            </p:nvSpPr>
            <p:spPr>
              <a:xfrm>
                <a:off x="6414690" y="2421974"/>
                <a:ext cx="249831" cy="347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83" y="21600"/>
                    </a:lnTo>
                    <a:lnTo>
                      <a:pt x="7804" y="18913"/>
                    </a:lnTo>
                    <a:lnTo>
                      <a:pt x="12879" y="16403"/>
                    </a:lnTo>
                    <a:lnTo>
                      <a:pt x="15800" y="15222"/>
                    </a:lnTo>
                    <a:lnTo>
                      <a:pt x="21600" y="12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CF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" name="Shape 322"/>
              <p:cNvSpPr/>
              <p:nvPr/>
            </p:nvSpPr>
            <p:spPr>
              <a:xfrm>
                <a:off x="2217889" y="4669071"/>
                <a:ext cx="2645533" cy="1248493"/>
              </a:xfrm>
              <a:prstGeom prst="rect">
                <a:avLst/>
              </a:prstGeom>
              <a:blipFill rotWithShape="1">
                <a:blip r:embed="rId12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" name="Shape 323"/>
              <p:cNvSpPr/>
              <p:nvPr/>
            </p:nvSpPr>
            <p:spPr>
              <a:xfrm>
                <a:off x="125531" y="2099469"/>
                <a:ext cx="2512605" cy="1161875"/>
              </a:xfrm>
              <a:prstGeom prst="rect">
                <a:avLst/>
              </a:prstGeom>
              <a:blipFill rotWithShape="1">
                <a:blip r:embed="rId13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" name="Shape 324"/>
              <p:cNvSpPr/>
              <p:nvPr/>
            </p:nvSpPr>
            <p:spPr>
              <a:xfrm flipH="1">
                <a:off x="46365" y="3137227"/>
                <a:ext cx="1" cy="2453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5" name="Shape 325"/>
              <p:cNvSpPr/>
              <p:nvPr/>
            </p:nvSpPr>
            <p:spPr>
              <a:xfrm>
                <a:off x="2702257" y="3137227"/>
                <a:ext cx="1" cy="2453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6" name="Shape 326"/>
              <p:cNvSpPr/>
              <p:nvPr/>
            </p:nvSpPr>
            <p:spPr>
              <a:xfrm>
                <a:off x="59189" y="3259919"/>
                <a:ext cx="261767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7" name="Shape 327"/>
              <p:cNvSpPr/>
              <p:nvPr/>
            </p:nvSpPr>
            <p:spPr>
              <a:xfrm>
                <a:off x="1250137" y="1917212"/>
                <a:ext cx="730991" cy="993859"/>
              </a:xfrm>
              <a:prstGeom prst="rect">
                <a:avLst/>
              </a:prstGeom>
              <a:blipFill rotWithShape="1">
                <a:blip r:embed="rId10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1818356" y="2743056"/>
                <a:ext cx="577099" cy="783127"/>
              </a:xfrm>
              <a:prstGeom prst="rect">
                <a:avLst/>
              </a:prstGeom>
              <a:blipFill rotWithShape="1">
                <a:blip r:embed="rId1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9" name="Shape 329"/>
              <p:cNvSpPr/>
              <p:nvPr/>
            </p:nvSpPr>
            <p:spPr>
              <a:xfrm>
                <a:off x="109005" y="5166236"/>
                <a:ext cx="2498795" cy="1147633"/>
              </a:xfrm>
              <a:prstGeom prst="rect">
                <a:avLst/>
              </a:prstGeom>
              <a:blipFill rotWithShape="1">
                <a:blip r:embed="rId15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1859791" y="5442705"/>
                <a:ext cx="577099" cy="783127"/>
              </a:xfrm>
              <a:prstGeom prst="rect">
                <a:avLst/>
              </a:prstGeom>
              <a:blipFill rotWithShape="1">
                <a:blip r:embed="rId1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1" name="Shape 331"/>
              <p:cNvSpPr/>
              <p:nvPr/>
            </p:nvSpPr>
            <p:spPr>
              <a:xfrm flipH="1">
                <a:off x="-1" y="6190946"/>
                <a:ext cx="2" cy="2456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2655891" y="6190946"/>
                <a:ext cx="1" cy="2456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13071" y="6313873"/>
                <a:ext cx="2617423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1051358" y="6414261"/>
                <a:ext cx="743570" cy="3680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indent="12700">
                  <a:defRPr spc="-100" sz="2400">
                    <a:solidFill>
                      <a:srgbClr val="585858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5</a:t>
                </a:r>
                <a:r>
                  <a:rPr spc="-70"/>
                  <a:t> </a:t>
                </a:r>
                <a:r>
                  <a:rPr spc="-190"/>
                  <a:t>GHz</a:t>
                </a:r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367221" y="3352008"/>
                <a:ext cx="2182622" cy="7490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indent="12700">
                  <a:defRPr spc="-50" sz="2400">
                    <a:solidFill>
                      <a:srgbClr val="585858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70</a:t>
                </a:r>
                <a:r>
                  <a:rPr spc="-140"/>
                  <a:t>0MHz </a:t>
                </a:r>
                <a:r>
                  <a:rPr spc="-20"/>
                  <a:t>to</a:t>
                </a:r>
                <a:r>
                  <a:rPr spc="-100"/>
                  <a:t> </a:t>
                </a:r>
                <a:r>
                  <a:rPr spc="-130"/>
                  <a:t>3</a:t>
                </a:r>
                <a:r>
                  <a:rPr spc="-300"/>
                  <a:t>.</a:t>
                </a:r>
                <a:r>
                  <a:rPr spc="-160"/>
                  <a:t>8GHz</a:t>
                </a:r>
              </a:p>
            </p:txBody>
          </p:sp>
        </p:grpSp>
        <p:sp>
          <p:nvSpPr>
            <p:cNvPr id="337" name="Shape 337"/>
            <p:cNvSpPr/>
            <p:nvPr/>
          </p:nvSpPr>
          <p:spPr>
            <a:xfrm>
              <a:off x="4766253" y="3702050"/>
              <a:ext cx="1923667" cy="7416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  <a:r>
                <a:t>Carrier</a:t>
              </a:r>
            </a:p>
          </p:txBody>
        </p:sp>
        <p:sp>
          <p:nvSpPr>
            <p:cNvPr id="338" name="Shape 338"/>
            <p:cNvSpPr/>
            <p:nvPr/>
          </p:nvSpPr>
          <p:spPr>
            <a:xfrm>
              <a:off x="474995" y="2067162"/>
              <a:ext cx="1775693" cy="1249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defRPr sz="2400"/>
              </a:lvl1pPr>
            </a:lstStyle>
            <a:p>
              <a:pPr/>
              <a:r>
                <a:t>LTE in Licensed Spectrum</a:t>
              </a:r>
            </a:p>
          </p:txBody>
        </p:sp>
        <p:sp>
          <p:nvSpPr>
            <p:cNvPr id="339" name="Shape 339"/>
            <p:cNvSpPr/>
            <p:nvPr/>
          </p:nvSpPr>
          <p:spPr>
            <a:xfrm>
              <a:off x="474995" y="5125915"/>
              <a:ext cx="1923667" cy="1249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defRPr sz="2400"/>
              </a:lvl1pPr>
            </a:lstStyle>
            <a:p>
              <a:pPr/>
              <a:r>
                <a:t>LTE in Unlicensed Spectrum</a:t>
              </a:r>
            </a:p>
          </p:txBody>
        </p:sp>
      </p:grpSp>
      <p:sp>
        <p:nvSpPr>
          <p:cNvPr id="341" name="Shape 341"/>
          <p:cNvSpPr/>
          <p:nvPr>
            <p:ph type="body" sz="quarter" idx="1"/>
          </p:nvPr>
        </p:nvSpPr>
        <p:spPr>
          <a:xfrm>
            <a:off x="16850621" y="6113662"/>
            <a:ext cx="6975186" cy="2143761"/>
          </a:xfrm>
          <a:prstGeom prst="rect">
            <a:avLst/>
          </a:prstGeom>
          <a:solidFill>
            <a:srgbClr val="DEEBF7"/>
          </a:solidFill>
          <a:ln w="12700">
            <a:solidFill>
              <a:schemeClr val="accent1"/>
            </a:solidFill>
            <a:miter lim="800000"/>
          </a:ln>
        </p:spPr>
        <p:txBody>
          <a:bodyPr/>
          <a:lstStyle/>
          <a:p>
            <a:pPr marL="0" indent="0" defTabSz="159105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32">
                <a:solidFill>
                  <a:srgbClr val="FF9300"/>
                </a:solidFill>
              </a:defRPr>
            </a:pPr>
            <a:r>
              <a:t>Co-channel interference: </a:t>
            </a:r>
          </a:p>
          <a:p>
            <a:pPr marL="314024" indent="-314024" defTabSz="1591055">
              <a:lnSpc>
                <a:spcPct val="100000"/>
              </a:lnSpc>
              <a:spcBef>
                <a:spcPts val="0"/>
              </a:spcBef>
              <a:buFontTx/>
              <a:defRPr sz="3132">
                <a:solidFill>
                  <a:srgbClr val="FF9300"/>
                </a:solidFill>
              </a:defRPr>
            </a:pPr>
            <a:r>
              <a:t>Unlicensed transmission: CSMA/CA</a:t>
            </a:r>
          </a:p>
          <a:p>
            <a:pPr marL="314024" indent="-314024" defTabSz="1591055">
              <a:lnSpc>
                <a:spcPct val="100000"/>
              </a:lnSpc>
              <a:spcBef>
                <a:spcPts val="0"/>
              </a:spcBef>
              <a:buFontTx/>
              <a:defRPr sz="3132">
                <a:solidFill>
                  <a:srgbClr val="FF9300"/>
                </a:solidFill>
              </a:defRPr>
            </a:pPr>
            <a:r>
              <a:t>Licensed transmission: QoS </a:t>
            </a:r>
          </a:p>
          <a:p>
            <a:pPr marL="0" indent="0" defTabSz="159105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32">
                <a:solidFill>
                  <a:srgbClr val="FF9300"/>
                </a:solidFill>
              </a:defRPr>
            </a:pPr>
            <a:r>
              <a:t>Fair coexistence?</a:t>
            </a:r>
          </a:p>
        </p:txBody>
      </p:sp>
      <p:sp>
        <p:nvSpPr>
          <p:cNvPr id="342" name="Shape 342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03401 -0.137868" origin="layout" pathEditMode="relative">
                                      <p:cBhvr>
                                        <p:cTn id="13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99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9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1"/>
      <p:bldP build="whole" bldLvl="1" animBg="1" rev="0" advAuto="0" spid="293" grpId="2"/>
      <p:bldP build="whole" bldLvl="1" animBg="1" rev="0" advAuto="0" spid="340" grpId="4"/>
      <p:bldP build="whole" bldLvl="1" animBg="1" rev="0" advAuto="0" spid="341" grpId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345" name="Shape 345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LTE-Unlicensed system model </a:t>
            </a:r>
          </a:p>
        </p:txBody>
      </p:sp>
      <p:sp>
        <p:nvSpPr>
          <p:cNvPr id="346" name="Shape 346"/>
          <p:cNvSpPr/>
          <p:nvPr>
            <p:ph type="body" sz="half" idx="1"/>
          </p:nvPr>
        </p:nvSpPr>
        <p:spPr>
          <a:xfrm>
            <a:off x="13223995" y="3484761"/>
            <a:ext cx="11050497" cy="9433307"/>
          </a:xfrm>
          <a:prstGeom prst="rect">
            <a:avLst/>
          </a:prstGeom>
        </p:spPr>
        <p:txBody>
          <a:bodyPr/>
          <a:lstStyle/>
          <a:p>
            <a:pPr marL="457200" indent="-457200"/>
            <a:r>
              <a:t>One-to-one: </a:t>
            </a:r>
          </a:p>
          <a:p>
            <a:pPr lvl="1" marL="914400" indent="-457200">
              <a:defRPr sz="4400"/>
            </a:pPr>
            <a:r>
              <a:t>Cellular users (CUs) , unlicensed users (UUs)</a:t>
            </a:r>
          </a:p>
          <a:p>
            <a:pPr marL="457200" indent="-457200"/>
            <a:r>
              <a:t>Many-to-one: </a:t>
            </a:r>
          </a:p>
          <a:p>
            <a:pPr lvl="1" marL="914400" indent="-457200">
              <a:defRPr sz="4400"/>
            </a:pPr>
            <a:r>
              <a:t>UUs, unlicensed bands</a:t>
            </a:r>
          </a:p>
          <a:p>
            <a:pPr marL="457200" indent="-457200"/>
            <a:r>
              <a:t>Coexistence issues:</a:t>
            </a:r>
          </a:p>
          <a:p>
            <a:pPr lvl="1" marL="1149684" indent="-641684">
              <a:buFontTx/>
              <a:buAutoNum type="arabicPeriod" startAt="1"/>
              <a:defRPr sz="4400">
                <a:solidFill>
                  <a:srgbClr val="FF2600"/>
                </a:solidFill>
              </a:defRPr>
            </a:pPr>
            <a:r>
              <a:t>interference from co-channel UUs to CUs</a:t>
            </a:r>
          </a:p>
          <a:p>
            <a:pPr lvl="1" marL="1149684" indent="-641684">
              <a:buFontTx/>
              <a:buAutoNum type="arabicPeriod" startAt="1"/>
              <a:defRPr sz="4400">
                <a:solidFill>
                  <a:srgbClr val="FF2600"/>
                </a:solidFill>
              </a:defRPr>
            </a:pPr>
            <a:r>
              <a:t>interference from co-channel CUs to UUs</a:t>
            </a:r>
          </a:p>
          <a:p>
            <a:pPr lvl="1" marL="1149684" indent="-641684">
              <a:buFontTx/>
              <a:buAutoNum type="arabicPeriod" startAt="1"/>
              <a:defRPr sz="4400">
                <a:solidFill>
                  <a:srgbClr val="FF2600"/>
                </a:solidFill>
              </a:defRPr>
            </a:pPr>
            <a:r>
              <a:t>interference between co-channel CUs</a:t>
            </a:r>
          </a:p>
        </p:txBody>
      </p:sp>
      <p:sp>
        <p:nvSpPr>
          <p:cNvPr id="347" name="Shape 347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8" name="image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9336" y="3020304"/>
            <a:ext cx="11889276" cy="8168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499"/>
                                        <p:tgtEl>
                                          <p:spTgt spid="3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499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499"/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499"/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499"/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499"/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499"/>
                                        <p:tgtEl>
                                          <p:spTgt spid="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6" dur="499"/>
                                        <p:tgtEl>
                                          <p:spTgt spid="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499"/>
                                        <p:tgtEl>
                                          <p:spTgt spid="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6" grpId="2"/>
      <p:bldP build="whole" bldLvl="1" animBg="1" rev="0" advAuto="0" spid="34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134" name="Shape 134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Introduction 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Matching theory basics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Wireless-Oriented Matching Applications:</a:t>
            </a:r>
            <a:endParaRPr sz="3920"/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Dynamic stability in LTE-Unlicensed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Content sharing in LTE V2X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Device-to-device (D2D)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Facebook content caching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Fog Computing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Wireless network virtualization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Mobile crowd sensing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Future Works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Dynamic stability in LTE V2X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Stable multiple activity matching in HetNets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Conclusion </a:t>
            </a: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xfrm>
            <a:off x="22357536" y="12802234"/>
            <a:ext cx="350064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7" name="Shape 137"/>
          <p:cNvSpPr/>
          <p:nvPr/>
        </p:nvSpPr>
        <p:spPr>
          <a:xfrm>
            <a:off x="1642853" y="3539759"/>
            <a:ext cx="3579783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1" marL="914400" indent="-4572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4000"/>
            </a:pPr>
            <a:r>
              <a:t>Motivations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32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Problem formulation</a:t>
            </a:r>
          </a:p>
        </p:txBody>
      </p:sp>
      <p:sp>
        <p:nvSpPr>
          <p:cNvPr id="351" name="Shape 3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6260" y="3790380"/>
            <a:ext cx="6766642" cy="753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11936028" y="4254861"/>
            <a:ext cx="10723683" cy="932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4800"/>
            </a:lvl1pPr>
          </a:lstStyle>
          <a:p>
            <a:pPr/>
            <a:r>
              <a:t>maximizing both CUs and UUs’ throughput</a:t>
            </a:r>
          </a:p>
        </p:txBody>
      </p:sp>
      <p:sp>
        <p:nvSpPr>
          <p:cNvPr id="354" name="Shape 354"/>
          <p:cNvSpPr/>
          <p:nvPr/>
        </p:nvSpPr>
        <p:spPr>
          <a:xfrm>
            <a:off x="11905970" y="7038202"/>
            <a:ext cx="9053235" cy="932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4800"/>
            </a:lvl1pPr>
          </a:lstStyle>
          <a:p>
            <a:pPr/>
            <a:r>
              <a:t>minimum SINR requirement for CUs</a:t>
            </a:r>
          </a:p>
        </p:txBody>
      </p:sp>
      <p:sp>
        <p:nvSpPr>
          <p:cNvPr id="355" name="Shape 355"/>
          <p:cNvSpPr/>
          <p:nvPr/>
        </p:nvSpPr>
        <p:spPr>
          <a:xfrm>
            <a:off x="11930459" y="8150153"/>
            <a:ext cx="9922392" cy="932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4800"/>
            </a:lvl1pPr>
          </a:lstStyle>
          <a:p>
            <a:pPr/>
            <a:r>
              <a:t>maximum interference allowed for UUs</a:t>
            </a:r>
          </a:p>
        </p:txBody>
      </p:sp>
      <p:sp>
        <p:nvSpPr>
          <p:cNvPr id="356" name="Shape 356"/>
          <p:cNvSpPr/>
          <p:nvPr/>
        </p:nvSpPr>
        <p:spPr>
          <a:xfrm>
            <a:off x="11930459" y="9210417"/>
            <a:ext cx="3084335" cy="932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4800"/>
            </a:lvl1pPr>
          </a:lstStyle>
          <a:p>
            <a:pPr/>
            <a:r>
              <a:t>CU capacity</a:t>
            </a:r>
          </a:p>
        </p:txBody>
      </p:sp>
      <p:sp>
        <p:nvSpPr>
          <p:cNvPr id="357" name="Shape 357"/>
          <p:cNvSpPr/>
          <p:nvPr/>
        </p:nvSpPr>
        <p:spPr>
          <a:xfrm>
            <a:off x="12009553" y="10188178"/>
            <a:ext cx="3150415" cy="932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4800"/>
            </a:lvl1pPr>
          </a:lstStyle>
          <a:p>
            <a:pPr/>
            <a:r>
              <a:t>UU capacity</a:t>
            </a:r>
          </a:p>
        </p:txBody>
      </p:sp>
      <p:sp>
        <p:nvSpPr>
          <p:cNvPr id="358" name="Shape 358"/>
          <p:cNvSpPr/>
          <p:nvPr/>
        </p:nvSpPr>
        <p:spPr>
          <a:xfrm>
            <a:off x="10345416" y="4483768"/>
            <a:ext cx="1123951" cy="46166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42719B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9" name="Shape 359"/>
          <p:cNvSpPr/>
          <p:nvPr/>
        </p:nvSpPr>
        <p:spPr>
          <a:xfrm>
            <a:off x="10345416" y="10417085"/>
            <a:ext cx="1123951" cy="46166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42719B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0" name="Shape 360"/>
          <p:cNvSpPr/>
          <p:nvPr/>
        </p:nvSpPr>
        <p:spPr>
          <a:xfrm>
            <a:off x="10345416" y="9439324"/>
            <a:ext cx="1123951" cy="46166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42719B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1" name="Shape 361"/>
          <p:cNvSpPr/>
          <p:nvPr/>
        </p:nvSpPr>
        <p:spPr>
          <a:xfrm>
            <a:off x="10345416" y="8488726"/>
            <a:ext cx="1123951" cy="46166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42719B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2" name="Shape 362"/>
          <p:cNvSpPr/>
          <p:nvPr/>
        </p:nvSpPr>
        <p:spPr>
          <a:xfrm>
            <a:off x="10345416" y="7318796"/>
            <a:ext cx="1123951" cy="46166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42719B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365" name="Group 365"/>
          <p:cNvGrpSpPr/>
          <p:nvPr/>
        </p:nvGrpSpPr>
        <p:grpSpPr>
          <a:xfrm>
            <a:off x="122013" y="2982085"/>
            <a:ext cx="4391926" cy="1045650"/>
            <a:chOff x="-4391924" y="0"/>
            <a:chExt cx="4391925" cy="1045648"/>
          </a:xfrm>
        </p:grpSpPr>
        <p:sp>
          <p:nvSpPr>
            <p:cNvPr id="363" name="Shape 363"/>
            <p:cNvSpPr/>
            <p:nvPr/>
          </p:nvSpPr>
          <p:spPr>
            <a:xfrm>
              <a:off x="-4195795" y="0"/>
              <a:ext cx="4195795" cy="1045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21" y="3600"/>
                  </a:moveTo>
                  <a:cubicBezTo>
                    <a:pt x="18221" y="1612"/>
                    <a:pt x="17872" y="0"/>
                    <a:pt x="17442" y="0"/>
                  </a:cubicBezTo>
                  <a:lnTo>
                    <a:pt x="15184" y="0"/>
                  </a:lnTo>
                  <a:lnTo>
                    <a:pt x="778" y="0"/>
                  </a:lnTo>
                  <a:cubicBezTo>
                    <a:pt x="349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349" y="21600"/>
                    <a:pt x="778" y="21600"/>
                  </a:cubicBezTo>
                  <a:lnTo>
                    <a:pt x="17442" y="21600"/>
                  </a:lnTo>
                  <a:cubicBezTo>
                    <a:pt x="17872" y="21600"/>
                    <a:pt x="18221" y="19988"/>
                    <a:pt x="18221" y="18000"/>
                  </a:cubicBezTo>
                  <a:lnTo>
                    <a:pt x="18221" y="18000"/>
                  </a:lnTo>
                  <a:lnTo>
                    <a:pt x="21600" y="20407"/>
                  </a:lnTo>
                  <a:lnTo>
                    <a:pt x="18221" y="12600"/>
                  </a:lnTo>
                  <a:close/>
                </a:path>
              </a:pathLst>
            </a:custGeom>
            <a:solidFill>
              <a:srgbClr val="BDD7E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364" name="Shape 364"/>
            <p:cNvSpPr/>
            <p:nvPr/>
          </p:nvSpPr>
          <p:spPr>
            <a:xfrm>
              <a:off x="-4391925" y="24081"/>
              <a:ext cx="3785332" cy="9974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Unlicensed band</a:t>
              </a:r>
            </a:p>
          </p:txBody>
        </p:sp>
      </p:grpSp>
      <p:grpSp>
        <p:nvGrpSpPr>
          <p:cNvPr id="368" name="Group 368"/>
          <p:cNvGrpSpPr/>
          <p:nvPr/>
        </p:nvGrpSpPr>
        <p:grpSpPr>
          <a:xfrm>
            <a:off x="4900051" y="2502662"/>
            <a:ext cx="6279684" cy="1614163"/>
            <a:chOff x="0" y="0"/>
            <a:chExt cx="6279682" cy="1614162"/>
          </a:xfrm>
        </p:grpSpPr>
        <p:sp>
          <p:nvSpPr>
            <p:cNvPr id="366" name="Shape 366"/>
            <p:cNvSpPr/>
            <p:nvPr/>
          </p:nvSpPr>
          <p:spPr>
            <a:xfrm>
              <a:off x="0" y="0"/>
              <a:ext cx="6079787" cy="1614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79" y="3600"/>
                  </a:moveTo>
                  <a:cubicBezTo>
                    <a:pt x="3379" y="1612"/>
                    <a:pt x="3728" y="0"/>
                    <a:pt x="4158" y="0"/>
                  </a:cubicBezTo>
                  <a:lnTo>
                    <a:pt x="6416" y="0"/>
                  </a:lnTo>
                  <a:lnTo>
                    <a:pt x="20822" y="0"/>
                  </a:lnTo>
                  <a:cubicBezTo>
                    <a:pt x="21251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1" y="21600"/>
                    <a:pt x="20822" y="21600"/>
                  </a:cubicBezTo>
                  <a:lnTo>
                    <a:pt x="4158" y="21600"/>
                  </a:lnTo>
                  <a:cubicBezTo>
                    <a:pt x="3728" y="21600"/>
                    <a:pt x="3379" y="19988"/>
                    <a:pt x="3379" y="18000"/>
                  </a:cubicBezTo>
                  <a:lnTo>
                    <a:pt x="3379" y="18000"/>
                  </a:lnTo>
                  <a:lnTo>
                    <a:pt x="0" y="20407"/>
                  </a:lnTo>
                  <a:lnTo>
                    <a:pt x="3379" y="12600"/>
                  </a:lnTo>
                  <a:close/>
                </a:path>
              </a:pathLst>
            </a:custGeom>
            <a:solidFill>
              <a:srgbClr val="BDD7E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367" name="Shape 367"/>
            <p:cNvSpPr/>
            <p:nvPr/>
          </p:nvSpPr>
          <p:spPr>
            <a:xfrm>
              <a:off x="889539" y="95175"/>
              <a:ext cx="5390144" cy="14238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{0,1}: indicating the sharing between CU and UU</a:t>
              </a:r>
            </a:p>
          </p:txBody>
        </p:sp>
      </p:grpSp>
      <p:grpSp>
        <p:nvGrpSpPr>
          <p:cNvPr id="371" name="Group 371"/>
          <p:cNvGrpSpPr/>
          <p:nvPr/>
        </p:nvGrpSpPr>
        <p:grpSpPr>
          <a:xfrm>
            <a:off x="-257691" y="7896765"/>
            <a:ext cx="3505465" cy="869937"/>
            <a:chOff x="-3505463" y="-80123"/>
            <a:chExt cx="3505463" cy="869936"/>
          </a:xfrm>
        </p:grpSpPr>
        <p:sp>
          <p:nvSpPr>
            <p:cNvPr id="369" name="Shape 369"/>
            <p:cNvSpPr/>
            <p:nvPr/>
          </p:nvSpPr>
          <p:spPr>
            <a:xfrm>
              <a:off x="-3169222" y="0"/>
              <a:ext cx="3169222" cy="789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21" y="3600"/>
                  </a:moveTo>
                  <a:cubicBezTo>
                    <a:pt x="18221" y="1612"/>
                    <a:pt x="17872" y="0"/>
                    <a:pt x="17442" y="0"/>
                  </a:cubicBezTo>
                  <a:lnTo>
                    <a:pt x="15184" y="0"/>
                  </a:lnTo>
                  <a:lnTo>
                    <a:pt x="778" y="0"/>
                  </a:lnTo>
                  <a:cubicBezTo>
                    <a:pt x="349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349" y="21600"/>
                    <a:pt x="778" y="21600"/>
                  </a:cubicBezTo>
                  <a:lnTo>
                    <a:pt x="17442" y="21600"/>
                  </a:lnTo>
                  <a:cubicBezTo>
                    <a:pt x="17872" y="21600"/>
                    <a:pt x="18221" y="19988"/>
                    <a:pt x="18221" y="18000"/>
                  </a:cubicBezTo>
                  <a:lnTo>
                    <a:pt x="18221" y="18000"/>
                  </a:lnTo>
                  <a:lnTo>
                    <a:pt x="21600" y="20407"/>
                  </a:lnTo>
                  <a:lnTo>
                    <a:pt x="18221" y="12600"/>
                  </a:lnTo>
                  <a:close/>
                </a:path>
              </a:pathLst>
            </a:custGeom>
            <a:solidFill>
              <a:srgbClr val="BDD7E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370" name="Shape 370"/>
            <p:cNvSpPr/>
            <p:nvPr/>
          </p:nvSpPr>
          <p:spPr>
            <a:xfrm>
              <a:off x="-3505464" y="-80124"/>
              <a:ext cx="3047285" cy="8517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Interference</a:t>
              </a:r>
            </a:p>
          </p:txBody>
        </p:sp>
      </p:grpSp>
      <p:grpSp>
        <p:nvGrpSpPr>
          <p:cNvPr id="374" name="Group 374"/>
          <p:cNvGrpSpPr/>
          <p:nvPr/>
        </p:nvGrpSpPr>
        <p:grpSpPr>
          <a:xfrm>
            <a:off x="106009" y="6995785"/>
            <a:ext cx="2778066" cy="661414"/>
            <a:chOff x="-2778064" y="0"/>
            <a:chExt cx="2778064" cy="661413"/>
          </a:xfrm>
        </p:grpSpPr>
        <p:sp>
          <p:nvSpPr>
            <p:cNvPr id="372" name="Shape 372"/>
            <p:cNvSpPr/>
            <p:nvPr/>
          </p:nvSpPr>
          <p:spPr>
            <a:xfrm>
              <a:off x="-2654005" y="0"/>
              <a:ext cx="2654005" cy="66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21" y="3600"/>
                  </a:moveTo>
                  <a:cubicBezTo>
                    <a:pt x="18221" y="1612"/>
                    <a:pt x="17872" y="0"/>
                    <a:pt x="17442" y="0"/>
                  </a:cubicBezTo>
                  <a:lnTo>
                    <a:pt x="15184" y="0"/>
                  </a:lnTo>
                  <a:lnTo>
                    <a:pt x="778" y="0"/>
                  </a:lnTo>
                  <a:cubicBezTo>
                    <a:pt x="349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349" y="21600"/>
                    <a:pt x="778" y="21600"/>
                  </a:cubicBezTo>
                  <a:lnTo>
                    <a:pt x="17442" y="21600"/>
                  </a:lnTo>
                  <a:cubicBezTo>
                    <a:pt x="17872" y="21600"/>
                    <a:pt x="18221" y="19988"/>
                    <a:pt x="18221" y="18000"/>
                  </a:cubicBezTo>
                  <a:lnTo>
                    <a:pt x="18221" y="18000"/>
                  </a:lnTo>
                  <a:lnTo>
                    <a:pt x="21600" y="20407"/>
                  </a:lnTo>
                  <a:lnTo>
                    <a:pt x="18221" y="12600"/>
                  </a:lnTo>
                  <a:close/>
                </a:path>
              </a:pathLst>
            </a:custGeom>
            <a:solidFill>
              <a:srgbClr val="BDD7EE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373" name="Shape 373"/>
            <p:cNvSpPr/>
            <p:nvPr/>
          </p:nvSpPr>
          <p:spPr>
            <a:xfrm>
              <a:off x="-2778065" y="15232"/>
              <a:ext cx="2394372" cy="6309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SINR</a:t>
              </a:r>
            </a:p>
          </p:txBody>
        </p:sp>
      </p:grpSp>
      <p:sp>
        <p:nvSpPr>
          <p:cNvPr id="375" name="Shape 375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25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25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7" dur="25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4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2" dur="25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4" grpId="5"/>
      <p:bldP build="whole" bldLvl="1" animBg="1" rev="0" advAuto="0" spid="361" grpId="9"/>
      <p:bldP build="whole" bldLvl="1" animBg="1" rev="0" advAuto="0" spid="355" grpId="10"/>
      <p:bldP build="whole" bldLvl="1" animBg="1" rev="0" advAuto="0" spid="358" grpId="3"/>
      <p:bldP build="whole" bldLvl="1" animBg="1" rev="0" advAuto="0" spid="353" grpId="4"/>
      <p:bldP build="whole" bldLvl="1" animBg="1" rev="0" advAuto="0" spid="360" grpId="11"/>
      <p:bldP build="whole" bldLvl="1" animBg="1" rev="0" advAuto="0" spid="371" grpId="6"/>
      <p:bldP build="whole" bldLvl="1" animBg="1" rev="0" advAuto="0" spid="359" grpId="13"/>
      <p:bldP build="whole" bldLvl="1" animBg="1" rev="0" advAuto="0" spid="356" grpId="12"/>
      <p:bldP build="whole" bldLvl="1" animBg="1" rev="0" advAuto="0" spid="368" grpId="2"/>
      <p:bldP build="whole" bldLvl="1" animBg="1" rev="0" advAuto="0" spid="357" grpId="14"/>
      <p:bldP build="whole" bldLvl="1" animBg="1" rev="0" advAuto="0" spid="354" grpId="8"/>
      <p:bldP build="whole" bldLvl="1" animBg="1" rev="0" advAuto="0" spid="365" grpId="1"/>
      <p:bldP build="whole" bldLvl="1" animBg="1" rev="0" advAuto="0" spid="362" grpId="7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Solution discussion</a:t>
            </a:r>
          </a:p>
        </p:txBody>
      </p:sp>
      <p:sp>
        <p:nvSpPr>
          <p:cNvPr id="378" name="Shape 37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Stable marriage game:</a:t>
            </a:r>
          </a:p>
          <a:p>
            <a:pPr lvl="1" marL="822960" indent="-365760"/>
            <a:r>
              <a:t>one-to-one matching between CUs and UUs </a:t>
            </a:r>
          </a:p>
          <a:p>
            <a:pPr/>
            <a:r>
              <a:t>Preferences of CU over UU</a:t>
            </a:r>
          </a:p>
          <a:p>
            <a:pPr marL="0" indent="0">
              <a:buSzTx/>
              <a:buFontTx/>
              <a:buNone/>
            </a:pPr>
          </a:p>
          <a:p>
            <a:pPr/>
            <a:r>
              <a:t>Preferences of UU over CU</a:t>
            </a:r>
          </a:p>
          <a:p>
            <a:pPr marL="0" indent="0">
              <a:buSzTx/>
              <a:buFontTx/>
              <a:buNone/>
            </a:pPr>
          </a:p>
          <a:p>
            <a:pPr/>
            <a:r>
              <a:rPr>
                <a:solidFill>
                  <a:srgbClr val="FF2600"/>
                </a:solidFill>
              </a:rPr>
              <a:t>Coexistence issue 1 &amp; 2:</a:t>
            </a:r>
            <a:r>
              <a:t> </a:t>
            </a:r>
          </a:p>
          <a:p>
            <a:pPr lvl="1" marL="822960" indent="-365760"/>
            <a:r>
              <a:t>By set up the preference lists of CUs and UUs</a:t>
            </a:r>
          </a:p>
          <a:p>
            <a:pPr/>
            <a:r>
              <a:rPr>
                <a:solidFill>
                  <a:srgbClr val="FF2600"/>
                </a:solidFill>
              </a:rPr>
              <a:t>Coexistence issue 3: </a:t>
            </a:r>
          </a:p>
          <a:p>
            <a:pPr lvl="1" marL="822960" indent="-365760"/>
            <a:r>
              <a:t>By adopting TDMA for multiple co-channel CUs</a:t>
            </a:r>
          </a:p>
        </p:txBody>
      </p:sp>
      <p:sp>
        <p:nvSpPr>
          <p:cNvPr id="379" name="Shape 37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4554" y="3016164"/>
            <a:ext cx="3520772" cy="430691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  <p:sp>
        <p:nvSpPr>
          <p:cNvPr id="381" name="Shape 381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pic>
        <p:nvPicPr>
          <p:cNvPr id="38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7994" y="5718003"/>
            <a:ext cx="6299428" cy="95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6290" y="7590025"/>
            <a:ext cx="6393635" cy="967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1000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1000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3" dur="1000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8" dur="1000"/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1" dur="1000"/>
                                        <p:tgtEl>
                                          <p:spTgt spid="3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78" grpId="1"/>
      <p:bldP build="whole" bldLvl="1" animBg="1" rev="0" advAuto="0" spid="383" grpId="4"/>
      <p:bldP build="whole" bldLvl="1" animBg="1" rev="0" advAuto="0" spid="382" grpId="3"/>
      <p:bldP build="whole" bldLvl="1" animBg="1" rev="0" advAuto="0" spid="380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Matching externality</a:t>
            </a:r>
          </a:p>
        </p:txBody>
      </p:sp>
      <p:sp>
        <p:nvSpPr>
          <p:cNvPr id="386" name="Shape 3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CUs’ preferences change due to TDMA</a:t>
            </a:r>
          </a:p>
          <a:p>
            <a:pPr lvl="1" marL="822960" indent="-365760"/>
            <a:r>
              <a:t>uneven channel allocation</a:t>
            </a:r>
          </a:p>
          <a:p>
            <a:pPr lvl="1" marL="822960" indent="-365760"/>
            <a:r>
              <a:t>unstable matching</a:t>
            </a:r>
          </a:p>
          <a:p>
            <a:pPr/>
            <a:r>
              <a:t>Co-channel interfering CUs and UUs </a:t>
            </a:r>
          </a:p>
          <a:p>
            <a:pPr lvl="1" marL="822960" indent="-365760"/>
            <a:r>
              <a:t>hidden terminal problem</a:t>
            </a:r>
          </a:p>
          <a:p>
            <a:pPr lvl="1" marL="822960" indent="-365760"/>
            <a:r>
              <a:t>invalid (cu, uu) pairs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Inter-channel cooperation (ICC) algorithm</a:t>
            </a:r>
          </a:p>
          <a:p>
            <a:pPr lvl="1" marL="822960" indent="-365760"/>
            <a:r>
              <a:t>assistance from eNBs (centralized)</a:t>
            </a:r>
          </a:p>
        </p:txBody>
      </p:sp>
      <p:sp>
        <p:nvSpPr>
          <p:cNvPr id="387" name="Shape 38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16970" y="2393690"/>
            <a:ext cx="7010808" cy="496598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  <p:pic>
        <p:nvPicPr>
          <p:cNvPr id="389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4934" t="1849" r="5865" b="1849"/>
          <a:stretch>
            <a:fillRect/>
          </a:stretch>
        </p:blipFill>
        <p:spPr>
          <a:xfrm>
            <a:off x="15235046" y="8074403"/>
            <a:ext cx="6774480" cy="411402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1000"/>
                                        <p:tgtEl>
                                          <p:spTgt spid="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9" grpId="3"/>
      <p:bldP build="p" bldLvl="1" animBg="1" rev="0" advAuto="0" spid="386" grpId="1"/>
      <p:bldP build="whole" bldLvl="1" animBg="1" rev="0" advAuto="0" spid="388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Dynamic stability</a:t>
            </a:r>
          </a:p>
        </p:txBody>
      </p:sp>
      <p:sp>
        <p:nvSpPr>
          <p:cNvPr id="392" name="Shape 392"/>
          <p:cNvSpPr/>
          <p:nvPr>
            <p:ph type="body" sz="half" idx="1"/>
          </p:nvPr>
        </p:nvSpPr>
        <p:spPr>
          <a:xfrm>
            <a:off x="1660412" y="2940050"/>
            <a:ext cx="10363201" cy="8702676"/>
          </a:xfrm>
          <a:prstGeom prst="rect">
            <a:avLst/>
          </a:prstGeom>
        </p:spPr>
        <p:txBody>
          <a:bodyPr/>
          <a:lstStyle/>
          <a:p>
            <a:pPr marL="429768" indent="-429768" defTabSz="1719072">
              <a:spcBef>
                <a:spcPts val="1800"/>
              </a:spcBef>
              <a:defRPr sz="4512"/>
            </a:pPr>
            <a:r>
              <a:t>Network dynamics:</a:t>
            </a:r>
          </a:p>
          <a:p>
            <a:pPr lvl="1" marL="859536" indent="-429768" defTabSz="1719072">
              <a:spcBef>
                <a:spcPts val="1800"/>
              </a:spcBef>
              <a:defRPr sz="4512"/>
            </a:pPr>
            <a:r>
              <a:t>user mobility</a:t>
            </a:r>
          </a:p>
          <a:p>
            <a:pPr lvl="1" marL="859536" indent="-429768" defTabSz="1719072">
              <a:spcBef>
                <a:spcPts val="1800"/>
              </a:spcBef>
              <a:defRPr sz="4512"/>
            </a:pPr>
            <a:r>
              <a:t>channel fading</a:t>
            </a:r>
          </a:p>
          <a:p>
            <a:pPr marL="343814" indent="-343814" defTabSz="1719072">
              <a:spcBef>
                <a:spcPts val="1800"/>
              </a:spcBef>
              <a:defRPr sz="4512">
                <a:solidFill>
                  <a:srgbClr val="FF2600"/>
                </a:solidFill>
              </a:defRPr>
            </a:pPr>
            <a:r>
              <a:t>Time-independent implementation</a:t>
            </a:r>
          </a:p>
          <a:p>
            <a:pPr lvl="1" marL="773582" indent="-343814" defTabSz="1719072">
              <a:spcBef>
                <a:spcPts val="1800"/>
              </a:spcBef>
              <a:defRPr sz="4512"/>
            </a:pPr>
            <a:r>
              <a:t>GS repeated over time</a:t>
            </a:r>
          </a:p>
          <a:p>
            <a:pPr lvl="1" marL="773582" indent="-343814" defTabSz="1719072">
              <a:spcBef>
                <a:spcPts val="1800"/>
              </a:spcBef>
              <a:defRPr sz="4512"/>
            </a:pPr>
            <a:r>
              <a:t>ICC to remove externality</a:t>
            </a:r>
          </a:p>
          <a:p>
            <a:pPr marL="343814" indent="-343814" defTabSz="1719072">
              <a:spcBef>
                <a:spcPts val="1800"/>
              </a:spcBef>
              <a:defRPr sz="4512">
                <a:solidFill>
                  <a:srgbClr val="FF2600"/>
                </a:solidFill>
              </a:defRPr>
            </a:pPr>
            <a:r>
              <a:t>Time-related implementation</a:t>
            </a:r>
          </a:p>
          <a:p>
            <a:pPr lvl="1" marL="773582" indent="-343814" defTabSz="1719072">
              <a:spcBef>
                <a:spcPts val="1800"/>
              </a:spcBef>
              <a:defRPr sz="4512"/>
            </a:pPr>
            <a:r>
              <a:t>random path to stability (RPTS)</a:t>
            </a:r>
          </a:p>
          <a:p>
            <a:pPr lvl="1" marL="773582" indent="-343814" defTabSz="1719072">
              <a:spcBef>
                <a:spcPts val="1800"/>
              </a:spcBef>
              <a:defRPr sz="4512"/>
            </a:pPr>
            <a:r>
              <a:t>re-stabilize the previous matching</a:t>
            </a:r>
          </a:p>
          <a:p>
            <a:pPr lvl="1" marL="773582" indent="-343814" defTabSz="1719072">
              <a:spcBef>
                <a:spcPts val="1800"/>
              </a:spcBef>
              <a:defRPr sz="4512"/>
            </a:pPr>
            <a:r>
              <a:t>divorce and remarry operations</a:t>
            </a:r>
          </a:p>
        </p:txBody>
      </p:sp>
      <p:sp>
        <p:nvSpPr>
          <p:cNvPr id="393" name="Shape 3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4" name="algorithm_flow.pdf"/>
          <p:cNvPicPr>
            <a:picLocks noChangeAspect="1"/>
          </p:cNvPicPr>
          <p:nvPr/>
        </p:nvPicPr>
        <p:blipFill>
          <a:blip r:embed="rId2">
            <a:extLst/>
          </a:blip>
          <a:srcRect l="1794" t="3330" r="25718" b="9807"/>
          <a:stretch>
            <a:fillRect/>
          </a:stretch>
        </p:blipFill>
        <p:spPr>
          <a:xfrm>
            <a:off x="10951880" y="2795466"/>
            <a:ext cx="12777960" cy="8613010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395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1000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1000"/>
                                        <p:tgtEl>
                                          <p:spTgt spid="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3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3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3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4" grpId="1"/>
      <p:bldP build="p" bldLvl="1" animBg="1" rev="0" advAuto="0" spid="392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GS algorithm</a:t>
            </a:r>
          </a:p>
        </p:txBody>
      </p:sp>
      <p:sp>
        <p:nvSpPr>
          <p:cNvPr id="398" name="Shape 39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28" name="Group 428"/>
          <p:cNvGrpSpPr/>
          <p:nvPr/>
        </p:nvGrpSpPr>
        <p:grpSpPr>
          <a:xfrm>
            <a:off x="5005869" y="2136562"/>
            <a:ext cx="14372262" cy="10502652"/>
            <a:chOff x="0" y="0"/>
            <a:chExt cx="14372260" cy="10502650"/>
          </a:xfrm>
        </p:grpSpPr>
        <p:grpSp>
          <p:nvGrpSpPr>
            <p:cNvPr id="401" name="Group 401"/>
            <p:cNvGrpSpPr/>
            <p:nvPr/>
          </p:nvGrpSpPr>
          <p:grpSpPr>
            <a:xfrm>
              <a:off x="3548019" y="0"/>
              <a:ext cx="6785959" cy="1595684"/>
              <a:chOff x="0" y="-70982"/>
              <a:chExt cx="6785958" cy="1595683"/>
            </a:xfrm>
          </p:grpSpPr>
          <p:sp>
            <p:nvSpPr>
              <p:cNvPr id="399" name="Shape 399"/>
              <p:cNvSpPr/>
              <p:nvPr/>
            </p:nvSpPr>
            <p:spPr>
              <a:xfrm>
                <a:off x="0" y="166113"/>
                <a:ext cx="6785959" cy="1121493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54746" y="-70983"/>
                <a:ext cx="6676466" cy="15956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>
                <a:lvl1pPr algn="ctr">
                  <a:defRPr sz="4000"/>
                </a:lvl1pPr>
              </a:lstStyle>
              <a:p>
                <a:pPr/>
                <a:r>
                  <a:t>Initialize: CU and UU PLs set up</a:t>
                </a:r>
              </a:p>
            </p:txBody>
          </p:sp>
        </p:grpSp>
        <p:grpSp>
          <p:nvGrpSpPr>
            <p:cNvPr id="404" name="Group 404"/>
            <p:cNvGrpSpPr/>
            <p:nvPr/>
          </p:nvGrpSpPr>
          <p:grpSpPr>
            <a:xfrm>
              <a:off x="1058764" y="1723828"/>
              <a:ext cx="11264503" cy="2573231"/>
              <a:chOff x="0" y="-119574"/>
              <a:chExt cx="11264502" cy="2573230"/>
            </a:xfrm>
          </p:grpSpPr>
          <p:sp>
            <p:nvSpPr>
              <p:cNvPr id="402" name="Shape 402"/>
              <p:cNvSpPr/>
              <p:nvPr/>
            </p:nvSpPr>
            <p:spPr>
              <a:xfrm>
                <a:off x="0" y="274674"/>
                <a:ext cx="11264503" cy="1784737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87122" y="-119575"/>
                <a:ext cx="11090258" cy="25732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4000"/>
                </a:pPr>
                <a:r>
                  <a:t>Propose: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4000"/>
                </a:pPr>
                <a:r>
                  <a:t>Each CU proposes to its most favorite UU; </a:t>
                </a:r>
              </a:p>
              <a:p>
                <a:pPr algn="ctr">
                  <a:defRPr sz="4000"/>
                </a:pPr>
                <a:r>
                  <a:t>then delete it from its PL;</a:t>
                </a:r>
              </a:p>
            </p:txBody>
          </p:sp>
        </p:grpSp>
        <p:grpSp>
          <p:nvGrpSpPr>
            <p:cNvPr id="407" name="Group 407"/>
            <p:cNvGrpSpPr/>
            <p:nvPr/>
          </p:nvGrpSpPr>
          <p:grpSpPr>
            <a:xfrm>
              <a:off x="7775875" y="7345822"/>
              <a:ext cx="6572795" cy="1560703"/>
              <a:chOff x="0" y="0"/>
              <a:chExt cx="6572794" cy="1560701"/>
            </a:xfrm>
          </p:grpSpPr>
          <p:sp>
            <p:nvSpPr>
              <p:cNvPr id="405" name="Shape 405"/>
              <p:cNvSpPr/>
              <p:nvPr/>
            </p:nvSpPr>
            <p:spPr>
              <a:xfrm>
                <a:off x="0" y="211633"/>
                <a:ext cx="6572795" cy="1137438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55526" y="0"/>
                <a:ext cx="6461741" cy="15607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4000"/>
                </a:pPr>
                <a:r>
                  <a:t>Check: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4000"/>
                </a:pPr>
                <a:r>
                  <a:t>If all CUs’ PLs are empty?</a:t>
                </a:r>
              </a:p>
            </p:txBody>
          </p:sp>
        </p:grpSp>
        <p:grpSp>
          <p:nvGrpSpPr>
            <p:cNvPr id="410" name="Group 410"/>
            <p:cNvGrpSpPr/>
            <p:nvPr/>
          </p:nvGrpSpPr>
          <p:grpSpPr>
            <a:xfrm>
              <a:off x="2420169" y="4640200"/>
              <a:ext cx="9041656" cy="2049781"/>
              <a:chOff x="0" y="184150"/>
              <a:chExt cx="9041655" cy="2049779"/>
            </a:xfrm>
          </p:grpSpPr>
          <p:sp>
            <p:nvSpPr>
              <p:cNvPr id="408" name="Shape 408"/>
              <p:cNvSpPr/>
              <p:nvPr/>
            </p:nvSpPr>
            <p:spPr>
              <a:xfrm>
                <a:off x="0" y="261252"/>
                <a:ext cx="9041656" cy="1895577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92534" y="184149"/>
                <a:ext cx="8856586" cy="20497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/>
              <a:p>
                <a:pPr algn="ctr">
                  <a:defRPr sz="4000"/>
                </a:pPr>
                <a:r>
                  <a:t>Accept/reject: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4000"/>
                </a:pPr>
                <a:r>
                  <a:t>Each UU keeps the most favorite CU from the proposals; then reject the rest;</a:t>
                </a:r>
              </a:p>
            </p:txBody>
          </p:sp>
        </p:grpSp>
        <p:grpSp>
          <p:nvGrpSpPr>
            <p:cNvPr id="413" name="Group 413"/>
            <p:cNvGrpSpPr/>
            <p:nvPr/>
          </p:nvGrpSpPr>
          <p:grpSpPr>
            <a:xfrm>
              <a:off x="0" y="7396798"/>
              <a:ext cx="6323504" cy="1528672"/>
              <a:chOff x="0" y="0"/>
              <a:chExt cx="6323503" cy="1528671"/>
            </a:xfrm>
          </p:grpSpPr>
          <p:sp>
            <p:nvSpPr>
              <p:cNvPr id="411" name="Shape 411"/>
              <p:cNvSpPr/>
              <p:nvPr/>
            </p:nvSpPr>
            <p:spPr>
              <a:xfrm>
                <a:off x="0" y="207290"/>
                <a:ext cx="6323504" cy="1114094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54386" y="0"/>
                <a:ext cx="6214731" cy="15286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3900"/>
                </a:pPr>
                <a:r>
                  <a:t>Check:</a:t>
                </a:r>
                <a:endParaRPr>
                  <a:solidFill>
                    <a:srgbClr val="FFFFFF"/>
                  </a:solidFill>
                </a:endParaRPr>
              </a:p>
              <a:p>
                <a:pPr algn="ctr">
                  <a:defRPr sz="3900"/>
                </a:pPr>
                <a:r>
                  <a:t>If all CUs are matched?</a:t>
                </a:r>
              </a:p>
            </p:txBody>
          </p:sp>
        </p:grpSp>
        <p:grpSp>
          <p:nvGrpSpPr>
            <p:cNvPr id="416" name="Group 416"/>
            <p:cNvGrpSpPr/>
            <p:nvPr/>
          </p:nvGrpSpPr>
          <p:grpSpPr>
            <a:xfrm>
              <a:off x="5336107" y="9632287"/>
              <a:ext cx="3716488" cy="870364"/>
              <a:chOff x="0" y="133950"/>
              <a:chExt cx="3716487" cy="870362"/>
            </a:xfrm>
          </p:grpSpPr>
          <p:sp>
            <p:nvSpPr>
              <p:cNvPr id="414" name="Shape 414"/>
              <p:cNvSpPr/>
              <p:nvPr/>
            </p:nvSpPr>
            <p:spPr>
              <a:xfrm>
                <a:off x="0" y="133950"/>
                <a:ext cx="3716488" cy="870364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42487" y="171050"/>
                <a:ext cx="3631513" cy="7961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>
                <a:lvl1pPr algn="ctr">
                  <a:defRPr sz="4000"/>
                </a:lvl1pPr>
              </a:lstStyle>
              <a:p>
                <a:pPr/>
                <a:r>
                  <a:t>Terminate</a:t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7" name="Shape 417"/>
            <p:cNvSpPr/>
            <p:nvPr/>
          </p:nvSpPr>
          <p:spPr>
            <a:xfrm rot="19090122">
              <a:off x="5285105" y="8766157"/>
              <a:ext cx="643077" cy="808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3009"/>
                  </a:moveTo>
                  <a:lnTo>
                    <a:pt x="5400" y="13009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3009"/>
                  </a:lnTo>
                  <a:lnTo>
                    <a:pt x="21600" y="13009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18" name="Shape 418"/>
            <p:cNvSpPr/>
            <p:nvPr/>
          </p:nvSpPr>
          <p:spPr>
            <a:xfrm rot="3214265">
              <a:off x="5212385" y="6706083"/>
              <a:ext cx="589421" cy="906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576"/>
                  </a:moveTo>
                  <a:lnTo>
                    <a:pt x="5400" y="14576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4576"/>
                  </a:lnTo>
                  <a:lnTo>
                    <a:pt x="21600" y="14576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19" name="Shape 419"/>
            <p:cNvSpPr/>
            <p:nvPr/>
          </p:nvSpPr>
          <p:spPr>
            <a:xfrm>
              <a:off x="6619459" y="3913845"/>
              <a:ext cx="643077" cy="690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537"/>
                  </a:moveTo>
                  <a:lnTo>
                    <a:pt x="5400" y="11537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537"/>
                  </a:lnTo>
                  <a:lnTo>
                    <a:pt x="21600" y="11537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0" name="Shape 420"/>
            <p:cNvSpPr/>
            <p:nvPr/>
          </p:nvSpPr>
          <p:spPr>
            <a:xfrm>
              <a:off x="6619459" y="1397924"/>
              <a:ext cx="643077" cy="66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202"/>
                  </a:moveTo>
                  <a:lnTo>
                    <a:pt x="5400" y="11202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202"/>
                  </a:lnTo>
                  <a:lnTo>
                    <a:pt x="21600" y="11202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1" name="Shape 421"/>
            <p:cNvSpPr/>
            <p:nvPr/>
          </p:nvSpPr>
          <p:spPr>
            <a:xfrm rot="2146300">
              <a:off x="8371380" y="8812434"/>
              <a:ext cx="643077" cy="75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389"/>
                  </a:moveTo>
                  <a:lnTo>
                    <a:pt x="5400" y="12389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2389"/>
                  </a:lnTo>
                  <a:lnTo>
                    <a:pt x="21600" y="12389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2" name="Shape 422"/>
            <p:cNvSpPr/>
            <p:nvPr/>
          </p:nvSpPr>
          <p:spPr>
            <a:xfrm rot="16200000">
              <a:off x="6753664" y="7681993"/>
              <a:ext cx="589421" cy="1066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631"/>
                  </a:moveTo>
                  <a:lnTo>
                    <a:pt x="5400" y="15631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631"/>
                  </a:lnTo>
                  <a:lnTo>
                    <a:pt x="21600" y="15631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3" name="Shape 423"/>
            <p:cNvSpPr/>
            <p:nvPr/>
          </p:nvSpPr>
          <p:spPr>
            <a:xfrm rot="16200000">
              <a:off x="11432827" y="4198373"/>
              <a:ext cx="4386937" cy="1491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555"/>
                  </a:moveTo>
                  <a:lnTo>
                    <a:pt x="18845" y="15555"/>
                  </a:lnTo>
                  <a:lnTo>
                    <a:pt x="18845" y="5834"/>
                  </a:lnTo>
                  <a:lnTo>
                    <a:pt x="18042" y="5834"/>
                  </a:lnTo>
                  <a:lnTo>
                    <a:pt x="19821" y="0"/>
                  </a:lnTo>
                  <a:lnTo>
                    <a:pt x="21600" y="5834"/>
                  </a:lnTo>
                  <a:lnTo>
                    <a:pt x="20796" y="5834"/>
                  </a:lnTo>
                  <a:lnTo>
                    <a:pt x="2079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4" name="Shape 424"/>
            <p:cNvSpPr/>
            <p:nvPr/>
          </p:nvSpPr>
          <p:spPr>
            <a:xfrm>
              <a:off x="6643037" y="7226279"/>
              <a:ext cx="1054647" cy="8051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000"/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425" name="Shape 425"/>
            <p:cNvSpPr/>
            <p:nvPr/>
          </p:nvSpPr>
          <p:spPr>
            <a:xfrm>
              <a:off x="4018279" y="8851357"/>
              <a:ext cx="1054647" cy="8051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0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426" name="Shape 426"/>
            <p:cNvSpPr/>
            <p:nvPr/>
          </p:nvSpPr>
          <p:spPr>
            <a:xfrm>
              <a:off x="9194232" y="8851357"/>
              <a:ext cx="1054647" cy="8051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0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427" name="Shape 427"/>
            <p:cNvSpPr/>
            <p:nvPr/>
          </p:nvSpPr>
          <p:spPr>
            <a:xfrm>
              <a:off x="13097392" y="6332671"/>
              <a:ext cx="1054647" cy="8051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000"/>
              </a:lvl1pPr>
            </a:lstStyle>
            <a:p>
              <a:pPr/>
              <a:r>
                <a:t>No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type="title"/>
          </p:nvPr>
        </p:nvSpPr>
        <p:spPr>
          <a:xfrm>
            <a:off x="1676400" y="-8495"/>
            <a:ext cx="21031200" cy="2651127"/>
          </a:xfrm>
          <a:prstGeom prst="rect">
            <a:avLst/>
          </a:prstGeom>
        </p:spPr>
        <p:txBody>
          <a:bodyPr/>
          <a:lstStyle/>
          <a:p>
            <a:pPr/>
            <a:r>
              <a:t>RPTS algorithm</a:t>
            </a:r>
          </a:p>
        </p:txBody>
      </p:sp>
      <p:grpSp>
        <p:nvGrpSpPr>
          <p:cNvPr id="433" name="Group 433"/>
          <p:cNvGrpSpPr/>
          <p:nvPr/>
        </p:nvGrpSpPr>
        <p:grpSpPr>
          <a:xfrm>
            <a:off x="1825677" y="2836107"/>
            <a:ext cx="9030508" cy="2765811"/>
            <a:chOff x="0" y="-415627"/>
            <a:chExt cx="9030506" cy="2765809"/>
          </a:xfrm>
        </p:grpSpPr>
        <p:sp>
          <p:nvSpPr>
            <p:cNvPr id="431" name="Shape 431"/>
            <p:cNvSpPr/>
            <p:nvPr/>
          </p:nvSpPr>
          <p:spPr>
            <a:xfrm>
              <a:off x="0" y="221057"/>
              <a:ext cx="9030507" cy="1492442"/>
            </a:xfrm>
            <a:prstGeom prst="roundRect">
              <a:avLst>
                <a:gd name="adj" fmla="val 16667"/>
              </a:avLst>
            </a:pr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2" name="Shape 432"/>
            <p:cNvSpPr/>
            <p:nvPr/>
          </p:nvSpPr>
          <p:spPr>
            <a:xfrm>
              <a:off x="72855" y="-415628"/>
              <a:ext cx="8884796" cy="27658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4000"/>
              </a:pPr>
              <a:r>
                <a:t>Initialize: </a:t>
              </a:r>
            </a:p>
            <a:p>
              <a:pPr algn="ctr">
                <a:defRPr sz="4000"/>
              </a:pPr>
              <a:r>
                <a:t>CU and UU PLs set up; set A as empty set;</a:t>
              </a:r>
            </a:p>
          </p:txBody>
        </p:sp>
      </p:grpSp>
      <p:grpSp>
        <p:nvGrpSpPr>
          <p:cNvPr id="436" name="Group 436"/>
          <p:cNvGrpSpPr/>
          <p:nvPr/>
        </p:nvGrpSpPr>
        <p:grpSpPr>
          <a:xfrm>
            <a:off x="1407433" y="5996983"/>
            <a:ext cx="9866996" cy="1563317"/>
            <a:chOff x="0" y="240597"/>
            <a:chExt cx="9866995" cy="1563316"/>
          </a:xfrm>
        </p:grpSpPr>
        <p:sp>
          <p:nvSpPr>
            <p:cNvPr id="434" name="Shape 434"/>
            <p:cNvSpPr/>
            <p:nvPr/>
          </p:nvSpPr>
          <p:spPr>
            <a:xfrm>
              <a:off x="0" y="240597"/>
              <a:ext cx="9866996" cy="1563317"/>
            </a:xfrm>
            <a:prstGeom prst="roundRect">
              <a:avLst>
                <a:gd name="adj" fmla="val 16667"/>
              </a:avLst>
            </a:pr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/>
            </a:p>
          </p:txBody>
        </p:sp>
        <p:sp>
          <p:nvSpPr>
            <p:cNvPr id="435" name="Shape 435"/>
            <p:cNvSpPr/>
            <p:nvPr/>
          </p:nvSpPr>
          <p:spPr>
            <a:xfrm>
              <a:off x="76313" y="307235"/>
              <a:ext cx="9714369" cy="14300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4000"/>
              </a:pPr>
              <a:r>
                <a:t>Detection of BPs: </a:t>
              </a:r>
            </a:p>
            <a:p>
              <a:pPr algn="ctr">
                <a:defRPr sz="4000"/>
              </a:pPr>
              <a:r>
                <a:t>eNBs search for BP(s) in the current matching</a:t>
              </a:r>
            </a:p>
          </p:txBody>
        </p:sp>
      </p:grpSp>
      <p:grpSp>
        <p:nvGrpSpPr>
          <p:cNvPr id="439" name="Group 439"/>
          <p:cNvGrpSpPr/>
          <p:nvPr/>
        </p:nvGrpSpPr>
        <p:grpSpPr>
          <a:xfrm>
            <a:off x="6220529" y="8850296"/>
            <a:ext cx="7320469" cy="2260102"/>
            <a:chOff x="0" y="0"/>
            <a:chExt cx="7320467" cy="2260100"/>
          </a:xfrm>
        </p:grpSpPr>
        <p:sp>
          <p:nvSpPr>
            <p:cNvPr id="437" name="Shape 437"/>
            <p:cNvSpPr/>
            <p:nvPr/>
          </p:nvSpPr>
          <p:spPr>
            <a:xfrm>
              <a:off x="0" y="47968"/>
              <a:ext cx="7320468" cy="2212133"/>
            </a:xfrm>
            <a:prstGeom prst="roundRect">
              <a:avLst>
                <a:gd name="adj" fmla="val 11563"/>
              </a:avLst>
            </a:pr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/>
            </a:p>
          </p:txBody>
        </p:sp>
        <p:sp>
          <p:nvSpPr>
            <p:cNvPr id="438" name="Shape 438"/>
            <p:cNvSpPr/>
            <p:nvPr/>
          </p:nvSpPr>
          <p:spPr>
            <a:xfrm>
              <a:off x="74919" y="0"/>
              <a:ext cx="7170630" cy="22265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4000"/>
              </a:pPr>
              <a:r>
                <a:t>ADD or SATISFY:</a:t>
              </a:r>
            </a:p>
            <a:p>
              <a:pPr algn="ctr">
                <a:defRPr sz="4000"/>
              </a:pPr>
              <a:r>
                <a:t>if both a,b are not in A, call </a:t>
              </a:r>
              <a:r>
                <a:rPr>
                  <a:solidFill>
                    <a:srgbClr val="FF9300"/>
                  </a:solidFill>
                </a:rPr>
                <a:t>SATISFY</a:t>
              </a:r>
              <a:r>
                <a:t>; otherwise call </a:t>
              </a:r>
              <a:r>
                <a:rPr>
                  <a:solidFill>
                    <a:srgbClr val="FF9300"/>
                  </a:solidFill>
                </a:rPr>
                <a:t>ADD</a:t>
              </a:r>
            </a:p>
            <a:p>
              <a:pPr algn="ctr"/>
              <a:r>
                <a:t>ifs</a:t>
              </a:r>
            </a:p>
            <a:p>
              <a:pPr algn="ctr"/>
              <a:r>
                <a:t>idd </a:t>
              </a:r>
            </a:p>
          </p:txBody>
        </p:sp>
      </p:grpSp>
      <p:grpSp>
        <p:nvGrpSpPr>
          <p:cNvPr id="442" name="Group 442"/>
          <p:cNvGrpSpPr/>
          <p:nvPr/>
        </p:nvGrpSpPr>
        <p:grpSpPr>
          <a:xfrm>
            <a:off x="445814" y="8892754"/>
            <a:ext cx="5398511" cy="2175187"/>
            <a:chOff x="0" y="0"/>
            <a:chExt cx="5398510" cy="2175186"/>
          </a:xfrm>
        </p:grpSpPr>
        <p:sp>
          <p:nvSpPr>
            <p:cNvPr id="440" name="Shape 440"/>
            <p:cNvSpPr/>
            <p:nvPr/>
          </p:nvSpPr>
          <p:spPr>
            <a:xfrm>
              <a:off x="0" y="0"/>
              <a:ext cx="5398511" cy="2175187"/>
            </a:xfrm>
            <a:prstGeom prst="roundRect">
              <a:avLst>
                <a:gd name="adj" fmla="val 9687"/>
              </a:avLst>
            </a:pr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/>
            </a:p>
          </p:txBody>
        </p:sp>
        <p:sp>
          <p:nvSpPr>
            <p:cNvPr id="441" name="Shape 441"/>
            <p:cNvSpPr/>
            <p:nvPr/>
          </p:nvSpPr>
          <p:spPr>
            <a:xfrm>
              <a:off x="61716" y="603004"/>
              <a:ext cx="5275078" cy="969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4000"/>
              </a:lvl1pPr>
            </a:lstStyle>
            <a:p>
              <a:pPr/>
              <a:r>
                <a:t>Terminate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443" name="Shape 443"/>
          <p:cNvSpPr/>
          <p:nvPr/>
        </p:nvSpPr>
        <p:spPr>
          <a:xfrm>
            <a:off x="5987359" y="5187391"/>
            <a:ext cx="707143" cy="734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02"/>
                </a:moveTo>
                <a:lnTo>
                  <a:pt x="5400" y="11202"/>
                </a:lnTo>
                <a:lnTo>
                  <a:pt x="5400" y="0"/>
                </a:lnTo>
                <a:lnTo>
                  <a:pt x="16200" y="0"/>
                </a:lnTo>
                <a:lnTo>
                  <a:pt x="16200" y="11202"/>
                </a:lnTo>
                <a:lnTo>
                  <a:pt x="21600" y="1120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DEEBF7"/>
          </a:solidFill>
          <a:ln w="127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44" name="Shape 444"/>
          <p:cNvSpPr/>
          <p:nvPr/>
        </p:nvSpPr>
        <p:spPr>
          <a:xfrm rot="16200000">
            <a:off x="10835054" y="6962666"/>
            <a:ext cx="2476809" cy="1104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555"/>
                </a:moveTo>
                <a:lnTo>
                  <a:pt x="18845" y="15555"/>
                </a:lnTo>
                <a:lnTo>
                  <a:pt x="18845" y="5834"/>
                </a:lnTo>
                <a:lnTo>
                  <a:pt x="18042" y="5834"/>
                </a:lnTo>
                <a:lnTo>
                  <a:pt x="19821" y="0"/>
                </a:lnTo>
                <a:lnTo>
                  <a:pt x="21600" y="5834"/>
                </a:lnTo>
                <a:lnTo>
                  <a:pt x="20796" y="5834"/>
                </a:lnTo>
                <a:lnTo>
                  <a:pt x="20796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EEBF7"/>
          </a:solidFill>
          <a:ln w="127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447" name="Group 447"/>
          <p:cNvGrpSpPr/>
          <p:nvPr/>
        </p:nvGrpSpPr>
        <p:grpSpPr>
          <a:xfrm>
            <a:off x="7105057" y="7780369"/>
            <a:ext cx="5168997" cy="815570"/>
            <a:chOff x="0" y="0"/>
            <a:chExt cx="5168996" cy="815569"/>
          </a:xfrm>
        </p:grpSpPr>
        <p:sp>
          <p:nvSpPr>
            <p:cNvPr id="445" name="Shape 445"/>
            <p:cNvSpPr/>
            <p:nvPr/>
          </p:nvSpPr>
          <p:spPr>
            <a:xfrm>
              <a:off x="0" y="53977"/>
              <a:ext cx="707143" cy="758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537"/>
                  </a:moveTo>
                  <a:lnTo>
                    <a:pt x="5400" y="11537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537"/>
                  </a:lnTo>
                  <a:lnTo>
                    <a:pt x="21600" y="11537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6" name="Shape 446"/>
            <p:cNvSpPr/>
            <p:nvPr/>
          </p:nvSpPr>
          <p:spPr>
            <a:xfrm>
              <a:off x="790998" y="0"/>
              <a:ext cx="4377999" cy="81557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>
                <a:defRPr sz="4000"/>
              </a:lvl1pPr>
            </a:lstStyle>
            <a:p>
              <a:pPr/>
              <a:r>
                <a:t>If BP(a,b) detected</a:t>
              </a:r>
            </a:p>
          </p:txBody>
        </p:sp>
      </p:grpSp>
      <p:grpSp>
        <p:nvGrpSpPr>
          <p:cNvPr id="450" name="Group 450"/>
          <p:cNvGrpSpPr/>
          <p:nvPr/>
        </p:nvGrpSpPr>
        <p:grpSpPr>
          <a:xfrm>
            <a:off x="609275" y="7780369"/>
            <a:ext cx="4574094" cy="815570"/>
            <a:chOff x="0" y="0"/>
            <a:chExt cx="4574093" cy="815569"/>
          </a:xfrm>
        </p:grpSpPr>
        <p:sp>
          <p:nvSpPr>
            <p:cNvPr id="448" name="Shape 448"/>
            <p:cNvSpPr/>
            <p:nvPr/>
          </p:nvSpPr>
          <p:spPr>
            <a:xfrm>
              <a:off x="0" y="0"/>
              <a:ext cx="4377998" cy="81557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>
                <a:defRPr sz="4000"/>
              </a:lvl1pPr>
            </a:lstStyle>
            <a:p>
              <a:pPr/>
              <a:r>
                <a:t>If no BP detected</a:t>
              </a:r>
            </a:p>
          </p:txBody>
        </p:sp>
        <p:sp>
          <p:nvSpPr>
            <p:cNvPr id="449" name="Shape 449"/>
            <p:cNvSpPr/>
            <p:nvPr/>
          </p:nvSpPr>
          <p:spPr>
            <a:xfrm>
              <a:off x="3866951" y="26878"/>
              <a:ext cx="707143" cy="758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537"/>
                  </a:moveTo>
                  <a:lnTo>
                    <a:pt x="5400" y="11537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537"/>
                  </a:lnTo>
                  <a:lnTo>
                    <a:pt x="21600" y="11537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45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59016" y="1159905"/>
            <a:ext cx="2500017" cy="226010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  <p:sp>
        <p:nvSpPr>
          <p:cNvPr id="452" name="Shape 452"/>
          <p:cNvSpPr/>
          <p:nvPr/>
        </p:nvSpPr>
        <p:spPr>
          <a:xfrm>
            <a:off x="21269938" y="116601"/>
            <a:ext cx="1035393" cy="754381"/>
          </a:xfrm>
          <a:prstGeom prst="rect">
            <a:avLst/>
          </a:prstGeom>
          <a:solidFill>
            <a:srgbClr val="DEEBF7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>
                <a:solidFill>
                  <a:srgbClr val="FF9300"/>
                </a:solidFill>
              </a:defRPr>
            </a:lvl1pPr>
          </a:lstStyle>
          <a:p>
            <a:pPr/>
            <a:r>
              <a:t>ADD</a:t>
            </a:r>
          </a:p>
        </p:txBody>
      </p:sp>
      <p:sp>
        <p:nvSpPr>
          <p:cNvPr id="453" name="Shape 453"/>
          <p:cNvSpPr/>
          <p:nvPr/>
        </p:nvSpPr>
        <p:spPr>
          <a:xfrm>
            <a:off x="16496648" y="116601"/>
            <a:ext cx="1624752" cy="754381"/>
          </a:xfrm>
          <a:prstGeom prst="rect">
            <a:avLst/>
          </a:prstGeom>
          <a:solidFill>
            <a:srgbClr val="DEEBF7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>
                <a:solidFill>
                  <a:srgbClr val="FF9300"/>
                </a:solidFill>
              </a:defRPr>
            </a:lvl1pPr>
          </a:lstStyle>
          <a:p>
            <a:pPr/>
            <a:r>
              <a:t>SATISFY</a:t>
            </a:r>
          </a:p>
        </p:txBody>
      </p:sp>
      <p:sp>
        <p:nvSpPr>
          <p:cNvPr id="454" name="Shape 45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75801" y="1159855"/>
            <a:ext cx="2023833" cy="226010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  <p:sp>
        <p:nvSpPr>
          <p:cNvPr id="456" name="Shape 456"/>
          <p:cNvSpPr/>
          <p:nvPr/>
        </p:nvSpPr>
        <p:spPr>
          <a:xfrm>
            <a:off x="14090875" y="6525859"/>
            <a:ext cx="9306690" cy="2252981"/>
          </a:xfrm>
          <a:prstGeom prst="rect">
            <a:avLst/>
          </a:prstGeom>
          <a:solidFill>
            <a:srgbClr val="DEEBF7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4400">
                <a:solidFill>
                  <a:srgbClr val="FF9300"/>
                </a:solidFill>
              </a:defRPr>
            </a:pPr>
            <a:r>
              <a:t>Convergence of RPTS:</a:t>
            </a:r>
          </a:p>
          <a:p>
            <a:pPr lvl="1" algn="ctr">
              <a:defRPr sz="4400">
                <a:solidFill>
                  <a:srgbClr val="FF9300"/>
                </a:solidFill>
              </a:defRPr>
            </a:pPr>
            <a:r>
              <a:t>set A increase by 1 or 2 each iteration</a:t>
            </a:r>
          </a:p>
          <a:p>
            <a:pPr algn="ctr">
              <a:defRPr sz="4400">
                <a:solidFill>
                  <a:srgbClr val="FF9300"/>
                </a:solidFill>
              </a:defRPr>
            </a:pPr>
            <a:r>
              <a:t>continuous size increase of set A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mph" nodeType="clickEffect" presetSubtype="0" presetID="6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451"/>
                                        </p:tgtEl>
                                      </p:cBhvr>
                                      <p:by x="349999" y="349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path" nodeType="with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40322 0.379490" origin="layout" pathEditMode="relative">
                                      <p:cBhvr>
                                        <p:cTn id="48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mph" nodeType="clickEffect" presetSubtype="0" presetID="6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451"/>
                                        </p:tgtEl>
                                      </p:cBhvr>
                                      <p:by x="28571" y="2857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path" nodeType="with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40322 0.379490 L 0.000000 0.000000" origin="layout" pathEditMode="relative">
                                      <p:cBhvr>
                                        <p:cTn id="55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mph" nodeType="clickEffect" presetSubtype="0" presetID="6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455"/>
                                        </p:tgtEl>
                                      </p:cBhvr>
                                      <p:by x="399999" y="399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path" nodeType="with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15646 0.362206" origin="layout" pathEditMode="relative">
                                      <p:cBhvr>
                                        <p:cTn id="6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mph" nodeType="clickEffect" presetSubtype="0" presetID="6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4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path" nodeType="with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15646 0.362206 L 0.000000 0.000000" origin="layout" pathEditMode="relative">
                                      <p:cBhvr>
                                        <p:cTn id="76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Subtype="4" presetID="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6" grpId="21"/>
      <p:bldP build="whole" bldLvl="1" animBg="1" rev="0" advAuto="0" spid="453" grpId="9"/>
      <p:bldP build="whole" bldLvl="1" animBg="1" rev="0" advAuto="0" spid="450" grpId="4"/>
      <p:bldP build="whole" bldLvl="1" animBg="1" rev="0" advAuto="0" spid="451" grpId="10"/>
      <p:bldP build="whole" bldLvl="1" animBg="1" rev="0" advAuto="0" spid="433" grpId="1"/>
      <p:bldP build="whole" bldLvl="1" animBg="1" rev="0" advAuto="0" spid="451" grpId="11"/>
      <p:bldP build="whole" bldLvl="1" animBg="1" rev="0" advAuto="0" spid="451" grpId="13"/>
      <p:bldP build="whole" bldLvl="1" animBg="1" rev="0" advAuto="0" spid="443" grpId="2"/>
      <p:bldP build="whole" bldLvl="1" animBg="1" rev="0" advAuto="0" spid="439" grpId="7"/>
      <p:bldP build="whole" bldLvl="1" animBg="1" rev="0" advAuto="0" spid="455" grpId="16"/>
      <p:bldP build="whole" bldLvl="1" animBg="1" rev="0" advAuto="0" spid="455" grpId="17"/>
      <p:bldP build="whole" bldLvl="1" animBg="1" rev="0" advAuto="0" spid="444" grpId="8"/>
      <p:bldP build="whole" bldLvl="1" animBg="1" rev="0" advAuto="0" spid="436" grpId="3"/>
      <p:bldP build="whole" bldLvl="1" animBg="1" rev="0" advAuto="0" spid="447" grpId="6"/>
      <p:bldP build="whole" bldLvl="1" animBg="1" rev="0" advAuto="0" spid="452" grpId="15"/>
      <p:bldP build="whole" bldLvl="1" animBg="1" rev="0" advAuto="0" spid="442" grpId="5"/>
      <p:bldP build="whole" bldLvl="1" animBg="1" rev="0" advAuto="0" spid="455" grpId="19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ICC algorithm</a:t>
            </a:r>
          </a:p>
        </p:txBody>
      </p:sp>
      <p:sp>
        <p:nvSpPr>
          <p:cNvPr id="459" name="Shape 4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62" name="Group 462"/>
          <p:cNvGrpSpPr/>
          <p:nvPr/>
        </p:nvGrpSpPr>
        <p:grpSpPr>
          <a:xfrm>
            <a:off x="3025414" y="2065070"/>
            <a:ext cx="6727285" cy="1581887"/>
            <a:chOff x="0" y="-70368"/>
            <a:chExt cx="6727283" cy="1581885"/>
          </a:xfrm>
        </p:grpSpPr>
        <p:sp>
          <p:nvSpPr>
            <p:cNvPr id="460" name="Shape 460"/>
            <p:cNvSpPr/>
            <p:nvPr/>
          </p:nvSpPr>
          <p:spPr>
            <a:xfrm>
              <a:off x="0" y="164676"/>
              <a:ext cx="6727284" cy="1111796"/>
            </a:xfrm>
            <a:prstGeom prst="roundRect">
              <a:avLst>
                <a:gd name="adj" fmla="val 16667"/>
              </a:avLst>
            </a:pr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1" name="Shape 461"/>
            <p:cNvSpPr/>
            <p:nvPr/>
          </p:nvSpPr>
          <p:spPr>
            <a:xfrm>
              <a:off x="54273" y="-70369"/>
              <a:ext cx="6618737" cy="15818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4000"/>
              </a:lvl1pPr>
            </a:lstStyle>
            <a:p>
              <a:pPr/>
              <a:r>
                <a:t>Remove invalid (cu,uu) pairs</a:t>
              </a:r>
            </a:p>
          </p:txBody>
        </p:sp>
      </p:grpSp>
      <p:grpSp>
        <p:nvGrpSpPr>
          <p:cNvPr id="465" name="Group 465"/>
          <p:cNvGrpSpPr/>
          <p:nvPr/>
        </p:nvGrpSpPr>
        <p:grpSpPr>
          <a:xfrm>
            <a:off x="972106" y="4206527"/>
            <a:ext cx="10503702" cy="1151291"/>
            <a:chOff x="82514" y="529672"/>
            <a:chExt cx="10503701" cy="1151290"/>
          </a:xfrm>
        </p:grpSpPr>
        <p:sp>
          <p:nvSpPr>
            <p:cNvPr id="463" name="Shape 463"/>
            <p:cNvSpPr/>
            <p:nvPr/>
          </p:nvSpPr>
          <p:spPr>
            <a:xfrm>
              <a:off x="995855" y="529672"/>
              <a:ext cx="8881473" cy="1151291"/>
            </a:xfrm>
            <a:prstGeom prst="roundRect">
              <a:avLst>
                <a:gd name="adj" fmla="val 24471"/>
              </a:avLst>
            </a:pr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/>
            </a:p>
          </p:txBody>
        </p:sp>
        <p:sp>
          <p:nvSpPr>
            <p:cNvPr id="464" name="Shape 464"/>
            <p:cNvSpPr/>
            <p:nvPr/>
          </p:nvSpPr>
          <p:spPr>
            <a:xfrm>
              <a:off x="82514" y="664398"/>
              <a:ext cx="10503703" cy="88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4000"/>
              </a:lvl1pPr>
            </a:lstStyle>
            <a:p>
              <a:pPr/>
              <a:r>
                <a:t>Search all BPs in the current matching</a:t>
              </a:r>
            </a:p>
          </p:txBody>
        </p:sp>
      </p:grpSp>
      <p:grpSp>
        <p:nvGrpSpPr>
          <p:cNvPr id="468" name="Group 468"/>
          <p:cNvGrpSpPr/>
          <p:nvPr/>
        </p:nvGrpSpPr>
        <p:grpSpPr>
          <a:xfrm>
            <a:off x="499140" y="8522268"/>
            <a:ext cx="12189676" cy="3259980"/>
            <a:chOff x="0" y="0"/>
            <a:chExt cx="12189674" cy="3259979"/>
          </a:xfrm>
        </p:grpSpPr>
        <p:sp>
          <p:nvSpPr>
            <p:cNvPr id="466" name="Shape 466"/>
            <p:cNvSpPr/>
            <p:nvPr/>
          </p:nvSpPr>
          <p:spPr>
            <a:xfrm>
              <a:off x="0" y="352213"/>
              <a:ext cx="12189675" cy="2555556"/>
            </a:xfrm>
            <a:prstGeom prst="roundRect">
              <a:avLst>
                <a:gd name="adj" fmla="val 16667"/>
              </a:avLst>
            </a:pr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/>
            </a:p>
          </p:txBody>
        </p:sp>
        <p:sp>
          <p:nvSpPr>
            <p:cNvPr id="467" name="Shape 467"/>
            <p:cNvSpPr/>
            <p:nvPr/>
          </p:nvSpPr>
          <p:spPr>
            <a:xfrm>
              <a:off x="124751" y="-1"/>
              <a:ext cx="11940171" cy="32599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4000"/>
              </a:pPr>
              <a:r>
                <a:t>Find the optimal BP with most throughput improvement; </a:t>
              </a:r>
            </a:p>
            <a:p>
              <a:pPr algn="ctr">
                <a:defRPr sz="4000"/>
              </a:pPr>
              <a:r>
                <a:t>Allow the optimal BP to switch partners;</a:t>
              </a:r>
            </a:p>
            <a:p>
              <a:pPr algn="ctr">
                <a:defRPr sz="4000"/>
              </a:pPr>
              <a:r>
                <a:t>update the current matching</a:t>
              </a:r>
            </a:p>
          </p:txBody>
        </p:sp>
      </p:grpSp>
      <p:grpSp>
        <p:nvGrpSpPr>
          <p:cNvPr id="471" name="Group 471"/>
          <p:cNvGrpSpPr/>
          <p:nvPr/>
        </p:nvGrpSpPr>
        <p:grpSpPr>
          <a:xfrm>
            <a:off x="4626188" y="12378069"/>
            <a:ext cx="3554896" cy="832521"/>
            <a:chOff x="0" y="128126"/>
            <a:chExt cx="3554895" cy="832519"/>
          </a:xfrm>
        </p:grpSpPr>
        <p:sp>
          <p:nvSpPr>
            <p:cNvPr id="469" name="Shape 469"/>
            <p:cNvSpPr/>
            <p:nvPr/>
          </p:nvSpPr>
          <p:spPr>
            <a:xfrm>
              <a:off x="0" y="128126"/>
              <a:ext cx="3554896" cy="832521"/>
            </a:xfrm>
            <a:prstGeom prst="roundRect">
              <a:avLst>
                <a:gd name="adj" fmla="val 16667"/>
              </a:avLst>
            </a:pr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/>
            </a:p>
          </p:txBody>
        </p:sp>
        <p:sp>
          <p:nvSpPr>
            <p:cNvPr id="470" name="Shape 470"/>
            <p:cNvSpPr/>
            <p:nvPr/>
          </p:nvSpPr>
          <p:spPr>
            <a:xfrm>
              <a:off x="40639" y="163613"/>
              <a:ext cx="3473617" cy="76154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4000"/>
              </a:lvl1pPr>
            </a:lstStyle>
            <a:p>
              <a:pPr/>
              <a:r>
                <a:t>Terminate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472" name="Shape 472"/>
          <p:cNvSpPr/>
          <p:nvPr/>
        </p:nvSpPr>
        <p:spPr>
          <a:xfrm>
            <a:off x="6082098" y="5479238"/>
            <a:ext cx="643077" cy="690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537"/>
                </a:moveTo>
                <a:lnTo>
                  <a:pt x="5400" y="11537"/>
                </a:lnTo>
                <a:lnTo>
                  <a:pt x="5400" y="0"/>
                </a:lnTo>
                <a:lnTo>
                  <a:pt x="16200" y="0"/>
                </a:lnTo>
                <a:lnTo>
                  <a:pt x="16200" y="11537"/>
                </a:lnTo>
                <a:lnTo>
                  <a:pt x="21600" y="1153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DEEBF7"/>
          </a:solidFill>
          <a:ln w="127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3" name="Shape 473"/>
          <p:cNvSpPr/>
          <p:nvPr/>
        </p:nvSpPr>
        <p:spPr>
          <a:xfrm>
            <a:off x="6082097" y="3484677"/>
            <a:ext cx="643077" cy="667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02"/>
                </a:moveTo>
                <a:lnTo>
                  <a:pt x="5400" y="11202"/>
                </a:lnTo>
                <a:lnTo>
                  <a:pt x="5400" y="0"/>
                </a:lnTo>
                <a:lnTo>
                  <a:pt x="16200" y="0"/>
                </a:lnTo>
                <a:lnTo>
                  <a:pt x="16200" y="11202"/>
                </a:lnTo>
                <a:lnTo>
                  <a:pt x="21600" y="1120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DEEBF7"/>
          </a:solidFill>
          <a:ln w="127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476" name="Group 476"/>
          <p:cNvGrpSpPr/>
          <p:nvPr/>
        </p:nvGrpSpPr>
        <p:grpSpPr>
          <a:xfrm>
            <a:off x="10758635" y="4554742"/>
            <a:ext cx="3688371" cy="4165052"/>
            <a:chOff x="-71713" y="123492"/>
            <a:chExt cx="3688369" cy="4165051"/>
          </a:xfrm>
        </p:grpSpPr>
        <p:sp>
          <p:nvSpPr>
            <p:cNvPr id="474" name="Shape 474"/>
            <p:cNvSpPr/>
            <p:nvPr/>
          </p:nvSpPr>
          <p:spPr>
            <a:xfrm rot="16200000">
              <a:off x="-1254233" y="1460052"/>
              <a:ext cx="4165052" cy="1491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555"/>
                  </a:moveTo>
                  <a:lnTo>
                    <a:pt x="18845" y="15555"/>
                  </a:lnTo>
                  <a:lnTo>
                    <a:pt x="18845" y="5834"/>
                  </a:lnTo>
                  <a:lnTo>
                    <a:pt x="18042" y="5834"/>
                  </a:lnTo>
                  <a:lnTo>
                    <a:pt x="19821" y="0"/>
                  </a:lnTo>
                  <a:lnTo>
                    <a:pt x="21600" y="5834"/>
                  </a:lnTo>
                  <a:lnTo>
                    <a:pt x="20796" y="5834"/>
                  </a:lnTo>
                  <a:lnTo>
                    <a:pt x="2079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75" name="Shape 475"/>
            <p:cNvSpPr/>
            <p:nvPr/>
          </p:nvSpPr>
          <p:spPr>
            <a:xfrm>
              <a:off x="-71714" y="3445129"/>
              <a:ext cx="3688371" cy="8051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000"/>
              </a:lvl1pPr>
            </a:lstStyle>
            <a:p>
              <a:pPr/>
              <a:r>
                <a:t>If any BP exists</a:t>
              </a:r>
            </a:p>
          </p:txBody>
        </p:sp>
      </p:grpSp>
      <p:grpSp>
        <p:nvGrpSpPr>
          <p:cNvPr id="479" name="Group 479"/>
          <p:cNvGrpSpPr/>
          <p:nvPr/>
        </p:nvGrpSpPr>
        <p:grpSpPr>
          <a:xfrm>
            <a:off x="1248995" y="6063147"/>
            <a:ext cx="10309282" cy="2077906"/>
            <a:chOff x="0" y="-381000"/>
            <a:chExt cx="10309280" cy="2077904"/>
          </a:xfrm>
        </p:grpSpPr>
        <p:sp>
          <p:nvSpPr>
            <p:cNvPr id="477" name="Shape 477"/>
            <p:cNvSpPr/>
            <p:nvPr/>
          </p:nvSpPr>
          <p:spPr>
            <a:xfrm>
              <a:off x="247081" y="-232633"/>
              <a:ext cx="9815119" cy="1873930"/>
            </a:xfrm>
            <a:prstGeom prst="roundRect">
              <a:avLst>
                <a:gd name="adj" fmla="val 24471"/>
              </a:avLst>
            </a:pr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/>
            </a:p>
          </p:txBody>
        </p:sp>
        <p:sp>
          <p:nvSpPr>
            <p:cNvPr id="478" name="Shape 478"/>
            <p:cNvSpPr/>
            <p:nvPr/>
          </p:nvSpPr>
          <p:spPr>
            <a:xfrm>
              <a:off x="0" y="-381000"/>
              <a:ext cx="10309281" cy="207790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4000"/>
              </a:pPr>
              <a:r>
                <a:t>Check if each BP is allowed to switch partners: </a:t>
              </a:r>
            </a:p>
            <a:p>
              <a:pPr algn="ctr">
                <a:defRPr sz="4000"/>
              </a:pPr>
              <a:r>
                <a:t>system throughput improve?</a:t>
              </a:r>
            </a:p>
          </p:txBody>
        </p:sp>
      </p:grpSp>
      <p:sp>
        <p:nvSpPr>
          <p:cNvPr id="480" name="Shape 480"/>
          <p:cNvSpPr/>
          <p:nvPr/>
        </p:nvSpPr>
        <p:spPr>
          <a:xfrm>
            <a:off x="6082098" y="8175870"/>
            <a:ext cx="643077" cy="690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537"/>
                </a:moveTo>
                <a:lnTo>
                  <a:pt x="5400" y="11537"/>
                </a:lnTo>
                <a:lnTo>
                  <a:pt x="5400" y="0"/>
                </a:lnTo>
                <a:lnTo>
                  <a:pt x="16200" y="0"/>
                </a:lnTo>
                <a:lnTo>
                  <a:pt x="16200" y="11537"/>
                </a:lnTo>
                <a:lnTo>
                  <a:pt x="21600" y="1153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DEEBF7"/>
          </a:solidFill>
          <a:ln w="127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483" name="Group 483"/>
          <p:cNvGrpSpPr/>
          <p:nvPr/>
        </p:nvGrpSpPr>
        <p:grpSpPr>
          <a:xfrm>
            <a:off x="6181624" y="11552728"/>
            <a:ext cx="4210082" cy="1576162"/>
            <a:chOff x="0" y="187796"/>
            <a:chExt cx="4210080" cy="1576160"/>
          </a:xfrm>
        </p:grpSpPr>
        <p:sp>
          <p:nvSpPr>
            <p:cNvPr id="481" name="Shape 481"/>
            <p:cNvSpPr/>
            <p:nvPr/>
          </p:nvSpPr>
          <p:spPr>
            <a:xfrm>
              <a:off x="0" y="187796"/>
              <a:ext cx="708839" cy="76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537"/>
                  </a:moveTo>
                  <a:lnTo>
                    <a:pt x="5400" y="11537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537"/>
                  </a:lnTo>
                  <a:lnTo>
                    <a:pt x="21600" y="11537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EEBF7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2" name="Shape 482"/>
            <p:cNvSpPr/>
            <p:nvPr/>
          </p:nvSpPr>
          <p:spPr>
            <a:xfrm>
              <a:off x="914021" y="190500"/>
              <a:ext cx="3296060" cy="157345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>
                <a:defRPr sz="4000"/>
              </a:lvl1pPr>
            </a:lstStyle>
            <a:p>
              <a:pPr/>
              <a:r>
                <a:t>If no BP exists</a:t>
              </a:r>
            </a:p>
          </p:txBody>
        </p:sp>
      </p:grpSp>
      <p:sp>
        <p:nvSpPr>
          <p:cNvPr id="484" name="Shape 484"/>
          <p:cNvSpPr/>
          <p:nvPr/>
        </p:nvSpPr>
        <p:spPr>
          <a:xfrm>
            <a:off x="13559520" y="2072423"/>
            <a:ext cx="9440487" cy="1567181"/>
          </a:xfrm>
          <a:prstGeom prst="rect">
            <a:avLst/>
          </a:prstGeom>
          <a:solidFill>
            <a:srgbClr val="DEEBF7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4400">
                <a:solidFill>
                  <a:srgbClr val="FF9300"/>
                </a:solidFill>
              </a:defRPr>
            </a:pPr>
            <a:r>
              <a:t>Removes the second type of externality:</a:t>
            </a:r>
          </a:p>
          <a:p>
            <a:pPr algn="ctr">
              <a:defRPr sz="4400">
                <a:solidFill>
                  <a:srgbClr val="FF9300"/>
                </a:solidFill>
              </a:defRPr>
            </a:pPr>
            <a:r>
              <a:t>hidden terminal problem</a:t>
            </a:r>
          </a:p>
        </p:txBody>
      </p:sp>
      <p:pic>
        <p:nvPicPr>
          <p:cNvPr id="4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85198" y="9628582"/>
            <a:ext cx="10411095" cy="113839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  <p:sp>
        <p:nvSpPr>
          <p:cNvPr id="486" name="Shape 486"/>
          <p:cNvSpPr/>
          <p:nvPr/>
        </p:nvSpPr>
        <p:spPr>
          <a:xfrm>
            <a:off x="13859657" y="3998582"/>
            <a:ext cx="8840213" cy="1567181"/>
          </a:xfrm>
          <a:prstGeom prst="rect">
            <a:avLst/>
          </a:prstGeom>
          <a:solidFill>
            <a:srgbClr val="DEEBF7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4400">
                <a:solidFill>
                  <a:srgbClr val="FF9300"/>
                </a:solidFill>
              </a:defRPr>
            </a:pPr>
            <a:r>
              <a:t>Removes the first type of externality: </a:t>
            </a:r>
          </a:p>
          <a:p>
            <a:pPr algn="ctr">
              <a:defRPr sz="4400">
                <a:solidFill>
                  <a:srgbClr val="FF9300"/>
                </a:solidFill>
              </a:defRPr>
            </a:pPr>
            <a:r>
              <a:t>preference change due to TDMA</a:t>
            </a:r>
          </a:p>
        </p:txBody>
      </p:sp>
      <p:sp>
        <p:nvSpPr>
          <p:cNvPr id="487" name="Shape 487"/>
          <p:cNvSpPr/>
          <p:nvPr/>
        </p:nvSpPr>
        <p:spPr>
          <a:xfrm>
            <a:off x="14948198" y="11682110"/>
            <a:ext cx="6663130" cy="1567181"/>
          </a:xfrm>
          <a:prstGeom prst="rect">
            <a:avLst/>
          </a:prstGeom>
          <a:solidFill>
            <a:srgbClr val="DEEBF7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4400">
                <a:solidFill>
                  <a:srgbClr val="FF9300"/>
                </a:solidFill>
              </a:defRPr>
            </a:pPr>
            <a:r>
              <a:t>Convergence of ICC:</a:t>
            </a:r>
          </a:p>
          <a:p>
            <a:pPr algn="ctr">
              <a:defRPr sz="4400">
                <a:solidFill>
                  <a:srgbClr val="FF9300"/>
                </a:solidFill>
              </a:defRPr>
            </a:pPr>
            <a:r>
              <a:t>unreversability of each swap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4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4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9" grpId="7"/>
      <p:bldP build="whole" bldLvl="1" animBg="1" rev="0" advAuto="0" spid="472" grpId="6"/>
      <p:bldP build="whole" bldLvl="1" animBg="1" rev="0" advAuto="0" spid="485" grpId="10"/>
      <p:bldP build="whole" bldLvl="1" animBg="1" rev="0" advAuto="0" spid="484" grpId="2"/>
      <p:bldP build="whole" bldLvl="1" animBg="1" rev="0" advAuto="0" spid="465" grpId="4"/>
      <p:bldP build="whole" bldLvl="1" animBg="1" rev="0" advAuto="0" spid="462" grpId="1"/>
      <p:bldP build="whole" bldLvl="1" animBg="1" rev="0" advAuto="0" spid="476" grpId="13"/>
      <p:bldP build="whole" bldLvl="1" animBg="1" rev="0" advAuto="0" spid="471" grpId="12"/>
      <p:bldP build="whole" bldLvl="1" animBg="1" rev="0" advAuto="0" spid="473" grpId="3"/>
      <p:bldP build="whole" bldLvl="1" animBg="1" rev="0" advAuto="0" spid="480" grpId="8"/>
      <p:bldP build="whole" bldLvl="1" animBg="1" rev="0" advAuto="0" spid="487" grpId="14"/>
      <p:bldP build="whole" bldLvl="1" animBg="1" rev="0" advAuto="0" spid="486" grpId="5"/>
      <p:bldP build="whole" bldLvl="1" animBg="1" rev="0" advAuto="0" spid="483" grpId="11"/>
      <p:bldP build="whole" bldLvl="1" animBg="1" rev="0" advAuto="0" spid="468" grpId="9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Time dynamic evaluation</a:t>
            </a:r>
          </a:p>
        </p:txBody>
      </p:sp>
      <p:sp>
        <p:nvSpPr>
          <p:cNvPr id="490" name="Shape 49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1" name="Shape 491"/>
          <p:cNvSpPr/>
          <p:nvPr/>
        </p:nvSpPr>
        <p:spPr>
          <a:xfrm>
            <a:off x="573885" y="9138013"/>
            <a:ext cx="11531967" cy="1922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000"/>
            </a:pPr>
            <a:r>
              <a:t>Complexity evaluation in random waypoint (RWP):</a:t>
            </a:r>
          </a:p>
          <a:p>
            <a:pPr marL="571500" indent="-571500">
              <a:buSzPct val="100000"/>
              <a:buFont typeface="Arial"/>
              <a:buChar char="•"/>
            </a:pPr>
            <a:r>
              <a:t>RPTS achieves lower complexity than GS </a:t>
            </a:r>
          </a:p>
          <a:p>
            <a:pPr marL="571500" indent="-571500">
              <a:buSzPct val="100000"/>
              <a:buFont typeface="Arial"/>
              <a:buChar char="•"/>
            </a:pPr>
            <a:r>
              <a:t>ICC requires 6 or 7 swaps averagely</a:t>
            </a:r>
          </a:p>
        </p:txBody>
      </p:sp>
      <p:sp>
        <p:nvSpPr>
          <p:cNvPr id="492" name="Shape 492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493" name="Shape 493"/>
          <p:cNvSpPr/>
          <p:nvPr/>
        </p:nvSpPr>
        <p:spPr>
          <a:xfrm>
            <a:off x="11991354" y="9138236"/>
            <a:ext cx="13074397" cy="2481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000"/>
            </a:pPr>
            <a:r>
              <a:t>System throughput in RWP:</a:t>
            </a:r>
          </a:p>
          <a:p>
            <a:pPr marL="571500" indent="-571500">
              <a:buSzPct val="100000"/>
              <a:buFont typeface="Arial"/>
              <a:buChar char="•"/>
            </a:pPr>
            <a:r>
              <a:t>RPTS and GS achieve similar system throughput </a:t>
            </a:r>
          </a:p>
          <a:p>
            <a:pPr marL="571500" indent="-571500">
              <a:buSzPct val="100000"/>
              <a:buFont typeface="Arial"/>
              <a:buChar char="•"/>
            </a:pPr>
            <a:r>
              <a:t>ICC further improves system throughput</a:t>
            </a:r>
          </a:p>
          <a:p>
            <a:pPr marL="571500" indent="-571500">
              <a:buSzPct val="100000"/>
              <a:buFont typeface="Arial"/>
              <a:buChar char="•"/>
            </a:pPr>
            <a:r>
              <a:t>RPTS and GS achieve similar close-optimal system throughput</a:t>
            </a:r>
          </a:p>
        </p:txBody>
      </p:sp>
      <p:pic>
        <p:nvPicPr>
          <p:cNvPr id="494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52465" b="0"/>
          <a:stretch>
            <a:fillRect/>
          </a:stretch>
        </p:blipFill>
        <p:spPr>
          <a:xfrm>
            <a:off x="994916" y="7185775"/>
            <a:ext cx="1694007" cy="1604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7" name="Group 497"/>
          <p:cNvGrpSpPr/>
          <p:nvPr/>
        </p:nvGrpSpPr>
        <p:grpSpPr>
          <a:xfrm>
            <a:off x="3319509" y="7209563"/>
            <a:ext cx="3421382" cy="1556991"/>
            <a:chOff x="0" y="0"/>
            <a:chExt cx="3421380" cy="1556990"/>
          </a:xfrm>
        </p:grpSpPr>
        <p:pic>
          <p:nvPicPr>
            <p:cNvPr id="495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848" b="9654"/>
            <a:stretch>
              <a:fillRect/>
            </a:stretch>
          </p:blipFill>
          <p:spPr>
            <a:xfrm>
              <a:off x="0" y="0"/>
              <a:ext cx="1783192" cy="15569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27377" y="10452"/>
              <a:ext cx="1694004" cy="146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94"/>
                                        </p:tgtEl>
                                      </p:cBhvr>
                                      <p:by x="449999" y="449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8662 -0.166089" origin="layout" pathEditMode="relative">
                                      <p:cBhvr>
                                        <p:cTn id="13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clickEffect" presetSubtype="0" presetID="6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494"/>
                                        </p:tgtEl>
                                      </p:cBhvr>
                                      <p:by x="22222" y="2222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408662 -0.166089 L -0.000003 0.000000" origin="layout" pathEditMode="relative">
                                      <p:cBhvr>
                                        <p:cTn id="26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click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497"/>
                                        </p:tgtEl>
                                      </p:cBhvr>
                                      <p:by x="449999" y="449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93709 -0.180199" origin="layout" pathEditMode="relative">
                                      <p:cBhvr>
                                        <p:cTn id="37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4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3" grpId="10"/>
      <p:bldP build="whole" bldLvl="1" animBg="1" rev="0" advAuto="0" spid="497" grpId="7"/>
      <p:bldP build="whole" bldLvl="1" animBg="1" rev="0" advAuto="0" spid="491" grpId="4"/>
      <p:bldP build="whole" bldLvl="1" animBg="1" rev="0" advAuto="0" spid="497" grpId="8"/>
      <p:bldP build="whole" bldLvl="1" animBg="1" rev="0" advAuto="0" spid="494" grpId="1"/>
      <p:bldP build="whole" bldLvl="1" animBg="1" rev="0" advAuto="0" spid="494" grpId="2"/>
      <p:bldP build="whole" bldLvl="1" animBg="1" rev="0" advAuto="0" spid="494" grpId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500" name="Shape 500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501" name="Shape 501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Introduction 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Motivations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Matching theory basics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Wireless-Oriented Matching Applications:</a:t>
            </a:r>
            <a:endParaRPr sz="3920"/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Dynamic stability in LTE-Unlicensed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Device-to-device (D2D)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Facebook content caching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Fog Computing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Wireless network virtualization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Mobile crowd sensing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Future Works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Dynamic stability in LTE V2X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Stable multiple activity matching in HetNets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Conclusion </a:t>
            </a:r>
          </a:p>
        </p:txBody>
      </p:sp>
      <p:sp>
        <p:nvSpPr>
          <p:cNvPr id="502" name="Shape 502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3" name="Shape 503"/>
          <p:cNvSpPr/>
          <p:nvPr/>
        </p:nvSpPr>
        <p:spPr>
          <a:xfrm>
            <a:off x="1657970" y="6005116"/>
            <a:ext cx="10118300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1" marL="914400" indent="-4572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4000"/>
            </a:pPr>
            <a:r>
              <a:t>Content sharing in LTE V2X communications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32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LTE assisted V2X communications</a:t>
            </a:r>
          </a:p>
        </p:txBody>
      </p:sp>
      <p:sp>
        <p:nvSpPr>
          <p:cNvPr id="506" name="Shape 5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0082" y="2697083"/>
            <a:ext cx="5425070" cy="307258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  <p:sp>
        <p:nvSpPr>
          <p:cNvPr id="508" name="Shape 508"/>
          <p:cNvSpPr/>
          <p:nvPr/>
        </p:nvSpPr>
        <p:spPr>
          <a:xfrm>
            <a:off x="14804993" y="3489960"/>
            <a:ext cx="10153906" cy="5986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>
              <a:buSzPct val="100000"/>
              <a:buFont typeface="Arial"/>
              <a:buChar char="•"/>
              <a:defRPr sz="4800"/>
            </a:pPr>
            <a:r>
              <a:t>Connected vehicles</a:t>
            </a:r>
          </a:p>
          <a:p>
            <a:pPr lvl="1" marL="1028700" indent="-571500">
              <a:buSzPct val="100000"/>
              <a:buFont typeface="Arial"/>
              <a:buChar char="•"/>
              <a:defRPr sz="4800"/>
            </a:pPr>
            <a:r>
              <a:t>road safety</a:t>
            </a:r>
          </a:p>
          <a:p>
            <a:pPr lvl="1" marL="1028700" indent="-571500">
              <a:buSzPct val="100000"/>
              <a:buFont typeface="Arial"/>
              <a:buChar char="•"/>
              <a:defRPr sz="4800"/>
            </a:pPr>
            <a:r>
              <a:t>traffic efficiency</a:t>
            </a:r>
          </a:p>
          <a:p>
            <a:pPr lvl="1" marL="1028700" indent="-571500">
              <a:buSzPct val="100000"/>
              <a:buFont typeface="Arial"/>
              <a:buChar char="•"/>
              <a:defRPr sz="4800"/>
            </a:pPr>
            <a:r>
              <a:t>entertainment</a:t>
            </a:r>
          </a:p>
          <a:p>
            <a:pPr marL="571500" indent="-571500">
              <a:buSzPct val="100000"/>
              <a:buFont typeface="Arial"/>
              <a:buChar char="•"/>
              <a:defRPr sz="4800"/>
            </a:pPr>
            <a:r>
              <a:rPr>
                <a:solidFill>
                  <a:srgbClr val="FF2600"/>
                </a:solidFill>
              </a:rPr>
              <a:t>LTE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FF2600"/>
                </a:solidFill>
              </a:rPr>
              <a:t>assisted</a:t>
            </a:r>
            <a:r>
              <a:t> </a:t>
            </a:r>
            <a:r>
              <a:t>vs</a:t>
            </a:r>
            <a:r>
              <a:t> </a:t>
            </a:r>
            <a:r>
              <a:rPr>
                <a:solidFill>
                  <a:srgbClr val="FF2600"/>
                </a:solidFill>
              </a:rPr>
              <a:t>802.11p</a:t>
            </a:r>
            <a:r>
              <a:rPr>
                <a:solidFill>
                  <a:srgbClr val="FF2600"/>
                </a:solidFill>
              </a:rPr>
              <a:t>-based</a:t>
            </a:r>
            <a:r>
              <a:t> </a:t>
            </a:r>
            <a:r>
              <a:t>V2X: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Safety critical applications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Better</a:t>
            </a:r>
            <a:r>
              <a:t> efficiency and </a:t>
            </a:r>
            <a:r>
              <a:t>reliability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Lower</a:t>
            </a:r>
            <a:r>
              <a:t> </a:t>
            </a:r>
            <a:r>
              <a:t>latency</a:t>
            </a:r>
          </a:p>
        </p:txBody>
      </p:sp>
      <p:sp>
        <p:nvSpPr>
          <p:cNvPr id="509" name="Shape 509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pic>
        <p:nvPicPr>
          <p:cNvPr id="51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1354" y="7224888"/>
            <a:ext cx="5542526" cy="234372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50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00680 0.156185" origin="layout" pathEditMode="relative">
                                      <p:cBhvr>
                                        <p:cTn id="13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499"/>
                                        <p:tgtEl>
                                          <p:spTgt spid="5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499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499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499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499"/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clickEffect" presetSubtype="0" presetID="6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50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00680 0.156185 L 0.000000 -0.000000" origin="layout" pathEditMode="relative">
                                      <p:cBhvr>
                                        <p:cTn id="37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499"/>
                                        <p:tgtEl>
                                          <p:spTgt spid="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499"/>
                                        <p:tgtEl>
                                          <p:spTgt spid="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8" dur="499"/>
                                        <p:tgtEl>
                                          <p:spTgt spid="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499"/>
                                        <p:tgtEl>
                                          <p:spTgt spid="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mph" nodeType="click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510"/>
                                        </p:tgtEl>
                                      </p:cBhvr>
                                      <p:by x="320000" y="3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10884 -0.019350" origin="layout" pathEditMode="relative">
                                      <p:cBhvr>
                                        <p:cTn id="62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mph" nodeType="clickEffect" presetSubtype="0" presetID="6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510"/>
                                        </p:tgtEl>
                                      </p:cBhvr>
                                      <p:by x="31250" y="3125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path" nodeType="with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10884 -0.019350 L 0.002854 0.000000" origin="layout" pathEditMode="relative">
                                      <p:cBhvr>
                                        <p:cTn id="69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0" grpId="8"/>
      <p:bldP build="p" bldLvl="1" animBg="1" rev="0" advAuto="0" spid="508" grpId="4"/>
      <p:bldP build="whole" bldLvl="1" animBg="1" rev="0" advAuto="0" spid="510" grpId="7"/>
      <p:bldP build="whole" bldLvl="1" animBg="1" rev="0" advAuto="0" spid="510" grpId="10"/>
      <p:bldP build="whole" bldLvl="1" animBg="1" rev="0" advAuto="0" spid="507" grpId="1"/>
      <p:bldP build="whole" bldLvl="1" animBg="1" rev="0" advAuto="0" spid="507" grpId="2"/>
      <p:bldP build="whole" bldLvl="1" animBg="1" rev="0" advAuto="0" spid="507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140" name="Shape 140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5G features</a:t>
            </a:r>
          </a:p>
        </p:txBody>
      </p:sp>
      <p:sp>
        <p:nvSpPr>
          <p:cNvPr id="141" name="Shape 141"/>
          <p:cNvSpPr/>
          <p:nvPr>
            <p:ph type="sldNum" sz="quarter" idx="2"/>
          </p:nvPr>
        </p:nvSpPr>
        <p:spPr>
          <a:xfrm>
            <a:off x="22357536" y="12802234"/>
            <a:ext cx="350064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" name="image1.jpg" descr="http://technical.ly/brooklyn/wp-content/uploads/sites/4/2015/04/Fullscreen-capture-492015-51708-P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2517" y="3127760"/>
            <a:ext cx="14538190" cy="81130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  <p:sp>
        <p:nvSpPr>
          <p:cNvPr id="143" name="Shape 143"/>
          <p:cNvSpPr/>
          <p:nvPr/>
        </p:nvSpPr>
        <p:spPr>
          <a:xfrm>
            <a:off x="9103062" y="11497585"/>
            <a:ext cx="6564305" cy="424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i="1" sz="1600">
                <a:solidFill>
                  <a:srgbClr val="808080"/>
                </a:solidFill>
              </a:defRPr>
            </a:lvl1pPr>
          </a:lstStyle>
          <a:p>
            <a:pPr/>
            <a:r>
              <a:t>Cited from “5G Use Cases and Requirements,” a white paper from Nokia.</a:t>
            </a:r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16447665" y="4036628"/>
            <a:ext cx="7707735" cy="8528627"/>
          </a:xfrm>
          <a:prstGeom prst="rect">
            <a:avLst/>
          </a:prstGeom>
        </p:spPr>
        <p:txBody>
          <a:bodyPr/>
          <a:lstStyle/>
          <a:p>
            <a:pPr marL="457199" indent="-457199">
              <a:spcBef>
                <a:spcPts val="1000"/>
              </a:spcBef>
              <a:defRPr b="1"/>
            </a:pPr>
            <a:r>
              <a:t>5G features: </a:t>
            </a:r>
          </a:p>
          <a:p>
            <a:pPr lvl="1" marL="914400" indent="-457200">
              <a:spcBef>
                <a:spcPts val="1000"/>
              </a:spcBef>
              <a:defRPr sz="4400"/>
            </a:pPr>
            <a:r>
              <a:t>Higher data rates </a:t>
            </a:r>
          </a:p>
          <a:p>
            <a:pPr lvl="1" marL="914400" indent="-457200">
              <a:spcBef>
                <a:spcPts val="1000"/>
              </a:spcBef>
              <a:defRPr sz="4400"/>
            </a:pPr>
            <a:r>
              <a:t>Reduced end-to-end latency</a:t>
            </a:r>
          </a:p>
          <a:p>
            <a:pPr lvl="1" marL="914400" indent="-457200">
              <a:spcBef>
                <a:spcPts val="1000"/>
              </a:spcBef>
              <a:defRPr sz="4400"/>
            </a:pPr>
            <a:r>
              <a:t>Higher energy efficiency</a:t>
            </a:r>
          </a:p>
          <a:p>
            <a:pPr lvl="1" marL="914400" indent="-457200">
              <a:spcBef>
                <a:spcPts val="1000"/>
              </a:spcBef>
              <a:defRPr sz="4400"/>
            </a:pPr>
            <a:r>
              <a:t>Better network coverage</a:t>
            </a:r>
          </a:p>
          <a:p>
            <a:pPr lvl="1" marL="914400" indent="-457200">
              <a:spcBef>
                <a:spcPts val="1000"/>
              </a:spcBef>
              <a:defRPr sz="4400"/>
            </a:pPr>
            <a:r>
              <a:t>Enhanced security </a:t>
            </a:r>
          </a:p>
          <a:p>
            <a:pPr lvl="1" marL="914400" indent="-457200">
              <a:spcBef>
                <a:spcPts val="1000"/>
              </a:spcBef>
              <a:defRPr sz="4400"/>
            </a:pPr>
            <a:r>
              <a:t>Ultra reliability</a:t>
            </a:r>
          </a:p>
          <a:p>
            <a:pPr lvl="1" marL="914400" indent="-457200">
              <a:spcBef>
                <a:spcPts val="1000"/>
              </a:spcBef>
              <a:defRPr sz="4400"/>
            </a:pPr>
            <a:r>
              <a:t>and so on…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499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499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499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499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499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499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499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499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499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513" name="Shape 513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LTE V2X communications system model</a:t>
            </a:r>
          </a:p>
        </p:txBody>
      </p:sp>
      <p:sp>
        <p:nvSpPr>
          <p:cNvPr id="514" name="Shape 514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61" name="Group 561"/>
          <p:cNvGrpSpPr/>
          <p:nvPr/>
        </p:nvGrpSpPr>
        <p:grpSpPr>
          <a:xfrm>
            <a:off x="2067554" y="3670600"/>
            <a:ext cx="11285892" cy="6752168"/>
            <a:chOff x="0" y="0"/>
            <a:chExt cx="11285891" cy="6752167"/>
          </a:xfrm>
        </p:grpSpPr>
        <p:pic>
          <p:nvPicPr>
            <p:cNvPr id="515" name="image50.jpg" descr="C:\Users\ygu3\AppData\Local\Microsoft\Windows\Temporary Internet Files\Content.IE5\MJU1RAMM\640d978d7d5d3008ec16727b6af66630[1]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8555747" y="5895439"/>
              <a:ext cx="586215" cy="72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6" name="image50.jpg" descr="C:\Users\ygu3\AppData\Local\Microsoft\Windows\Temporary Internet Files\Content.IE5\MJU1RAMM\640d978d7d5d3008ec16727b6af66630[1]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6222255" y="4371439"/>
              <a:ext cx="586215" cy="72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image50.jpg" descr="C:\Users\ygu3\AppData\Local\Microsoft\Windows\Temporary Internet Files\Content.IE5\MJU1RAMM\640d978d7d5d3008ec16727b6af66630[1]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6357293" y="131582"/>
              <a:ext cx="586215" cy="72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image50.jpg" descr="C:\Users\ygu3\AppData\Local\Microsoft\Windows\Temporary Internet Files\Content.IE5\MJU1RAMM\640d978d7d5d3008ec16727b6af66630[1]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3577501" y="2306155"/>
              <a:ext cx="586215" cy="72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21" name="Group 521"/>
            <p:cNvGrpSpPr/>
            <p:nvPr/>
          </p:nvGrpSpPr>
          <p:grpSpPr>
            <a:xfrm>
              <a:off x="4373130" y="575843"/>
              <a:ext cx="3742959" cy="3747191"/>
              <a:chOff x="0" y="0"/>
              <a:chExt cx="3742957" cy="3747189"/>
            </a:xfrm>
          </p:grpSpPr>
          <p:sp>
            <p:nvSpPr>
              <p:cNvPr id="519" name="Shape 519"/>
              <p:cNvSpPr/>
              <p:nvPr/>
            </p:nvSpPr>
            <p:spPr>
              <a:xfrm rot="13495971">
                <a:off x="1185678" y="-88775"/>
                <a:ext cx="1371601" cy="3924739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rgbClr val="42719B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20" name="Shape 520"/>
              <p:cNvSpPr/>
              <p:nvPr/>
            </p:nvSpPr>
            <p:spPr>
              <a:xfrm flipV="1">
                <a:off x="487670" y="485261"/>
                <a:ext cx="2771956" cy="277846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4" name="Group 524"/>
            <p:cNvGrpSpPr/>
            <p:nvPr/>
          </p:nvGrpSpPr>
          <p:grpSpPr>
            <a:xfrm>
              <a:off x="7163366" y="3079974"/>
              <a:ext cx="3448383" cy="3461602"/>
              <a:chOff x="0" y="0"/>
              <a:chExt cx="3448381" cy="3461600"/>
            </a:xfrm>
          </p:grpSpPr>
          <p:sp>
            <p:nvSpPr>
              <p:cNvPr id="522" name="Shape 522"/>
              <p:cNvSpPr/>
              <p:nvPr/>
            </p:nvSpPr>
            <p:spPr>
              <a:xfrm rot="18914995">
                <a:off x="1038391" y="-26471"/>
                <a:ext cx="1371601" cy="3514543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rgbClr val="42719B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487412" y="483708"/>
                <a:ext cx="2474294" cy="249597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7" name="Group 527"/>
            <p:cNvGrpSpPr/>
            <p:nvPr/>
          </p:nvGrpSpPr>
          <p:grpSpPr>
            <a:xfrm>
              <a:off x="1676401" y="913909"/>
              <a:ext cx="1371601" cy="5627666"/>
              <a:chOff x="0" y="0"/>
              <a:chExt cx="1371600" cy="5627664"/>
            </a:xfrm>
          </p:grpSpPr>
          <p:sp>
            <p:nvSpPr>
              <p:cNvPr id="525" name="Shape 525"/>
              <p:cNvSpPr/>
              <p:nvPr/>
            </p:nvSpPr>
            <p:spPr>
              <a:xfrm>
                <a:off x="0" y="-1"/>
                <a:ext cx="1371600" cy="5627666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rgbClr val="42719B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26" name="Shape 526"/>
              <p:cNvSpPr/>
              <p:nvPr/>
            </p:nvSpPr>
            <p:spPr>
              <a:xfrm flipH="1">
                <a:off x="685799" y="-1"/>
                <a:ext cx="2" cy="562766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30" name="Group 530"/>
            <p:cNvGrpSpPr/>
            <p:nvPr/>
          </p:nvGrpSpPr>
          <p:grpSpPr>
            <a:xfrm>
              <a:off x="0" y="3024426"/>
              <a:ext cx="10975945" cy="1371600"/>
              <a:chOff x="0" y="0"/>
              <a:chExt cx="10975944" cy="1371598"/>
            </a:xfrm>
          </p:grpSpPr>
          <p:sp>
            <p:nvSpPr>
              <p:cNvPr id="528" name="Shape 528"/>
              <p:cNvSpPr/>
              <p:nvPr/>
            </p:nvSpPr>
            <p:spPr>
              <a:xfrm rot="16200000">
                <a:off x="4801537" y="-4801538"/>
                <a:ext cx="1371599" cy="10974675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rgbClr val="42719B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1270" y="687068"/>
                <a:ext cx="10974675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531" name="image51.png" descr="C:\Users\ygu3\AppData\Local\Microsoft\Windows\Temporary Internet Files\Content.IE5\KA0B6N46\large-Peugeot-Car-66.6-13993[1]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269509" y="4725869"/>
              <a:ext cx="720001" cy="57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image52.png" descr="C:\Users\ygu3\AppData\Local\Microsoft\Windows\Temporary Internet Files\Content.IE5\DPH9ZHQ2\large-renault-twingo-car-33.3-10501[1]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90401" y="3327371"/>
              <a:ext cx="720001" cy="31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3" name="image53.png" descr="C:\Users\ygu3\AppData\Local\Microsoft\Windows\Temporary Internet Files\Content.IE5\MJU1RAMM\large-Dodge-Neon-Car-33.3-5077[1]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74239" y="1931863"/>
              <a:ext cx="567601" cy="41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4" name="image52.png" descr="C:\Users\ygu3\AppData\Local\Microsoft\Windows\Temporary Internet Files\Content.IE5\DPH9ZHQ2\large-renault-twingo-car-33.3-10501[1]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05201" y="3961851"/>
              <a:ext cx="720001" cy="31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5" name="image53.png" descr="C:\Users\ygu3\AppData\Local\Microsoft\Windows\Temporary Internet Files\Content.IE5\MJU1RAMM\large-Dodge-Neon-Car-33.3-5077[1]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506921">
              <a:off x="5763255" y="1931865"/>
              <a:ext cx="567601" cy="41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6" name="image52.png" descr="C:\Users\ygu3\AppData\Local\Microsoft\Windows\Temporary Internet Files\Content.IE5\DPH9ZHQ2\large-renault-twingo-car-33.3-10501[1]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54525" y="3279587"/>
              <a:ext cx="720001" cy="31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7" name="image52.png" descr="C:\Users\ygu3\AppData\Local\Microsoft\Windows\Temporary Internet Files\Content.IE5\DPH9ZHQ2\large-renault-twingo-car-33.3-10501[1]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66801" y="3273843"/>
              <a:ext cx="720001" cy="31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8" name="image53.png" descr="C:\Users\ygu3\AppData\Local\Microsoft\Windows\Temporary Internet Files\Content.IE5\MJU1RAMM\large-Dodge-Neon-Car-33.3-5077[1]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53419" y="5126393"/>
              <a:ext cx="567601" cy="415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9" name="image54.jpg" descr="C:\Users\ygu3\AppData\Local\Microsoft\Windows\Temporary Internet Files\Content.IE5\KA0B6N46\CellTower[1]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2901" y="566522"/>
              <a:ext cx="952671" cy="1410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0" name="image54.jpg" descr="C:\Users\ygu3\AppData\Local\Microsoft\Windows\Temporary Internet Files\Content.IE5\KA0B6N46\CellTower[1]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743789" y="5341835"/>
              <a:ext cx="952671" cy="1410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1" name="image54.jpg" descr="C:\Users\ygu3\AppData\Local\Microsoft\Windows\Temporary Internet Files\Content.IE5\KA0B6N46\CellTower[1]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320523" y="1458969"/>
              <a:ext cx="952671" cy="1410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2" name="Shape 542"/>
            <p:cNvSpPr/>
            <p:nvPr/>
          </p:nvSpPr>
          <p:spPr>
            <a:xfrm>
              <a:off x="3865201" y="4272651"/>
              <a:ext cx="1354926" cy="1069185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43" name="Shape 543"/>
            <p:cNvSpPr/>
            <p:nvPr/>
          </p:nvSpPr>
          <p:spPr>
            <a:xfrm flipV="1">
              <a:off x="3865201" y="3028573"/>
              <a:ext cx="5407" cy="933279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44" name="Shape 544"/>
            <p:cNvSpPr/>
            <p:nvPr/>
          </p:nvSpPr>
          <p:spPr>
            <a:xfrm flipV="1">
              <a:off x="8711996" y="3590389"/>
              <a:ext cx="902531" cy="1141227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45" name="Shape 545"/>
            <p:cNvSpPr/>
            <p:nvPr/>
          </p:nvSpPr>
          <p:spPr>
            <a:xfrm flipH="1" flipV="1">
              <a:off x="8796859" y="2869303"/>
              <a:ext cx="817667" cy="410285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46" name="Shape 546"/>
            <p:cNvSpPr/>
            <p:nvPr/>
          </p:nvSpPr>
          <p:spPr>
            <a:xfrm flipV="1">
              <a:off x="7010401" y="3434989"/>
              <a:ext cx="2244125" cy="47783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47" name="Shape 547"/>
            <p:cNvSpPr/>
            <p:nvPr/>
          </p:nvSpPr>
          <p:spPr>
            <a:xfrm flipH="1" flipV="1">
              <a:off x="1426801" y="3584645"/>
              <a:ext cx="610419" cy="1541749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48" name="Shape 548"/>
            <p:cNvSpPr/>
            <p:nvPr/>
          </p:nvSpPr>
          <p:spPr>
            <a:xfrm flipV="1">
              <a:off x="1426801" y="2347157"/>
              <a:ext cx="1331239" cy="926687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49" name="Shape 549"/>
            <p:cNvSpPr/>
            <p:nvPr/>
          </p:nvSpPr>
          <p:spPr>
            <a:xfrm flipV="1">
              <a:off x="6185409" y="853998"/>
              <a:ext cx="464991" cy="1130677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50" name="Shape 550"/>
            <p:cNvSpPr/>
            <p:nvPr/>
          </p:nvSpPr>
          <p:spPr>
            <a:xfrm>
              <a:off x="8629510" y="5297069"/>
              <a:ext cx="219345" cy="598369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51" name="Shape 551"/>
            <p:cNvSpPr/>
            <p:nvPr/>
          </p:nvSpPr>
          <p:spPr>
            <a:xfrm flipH="1" flipV="1">
              <a:off x="819237" y="1976855"/>
              <a:ext cx="1655003" cy="162657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52" name="Shape 552"/>
            <p:cNvSpPr/>
            <p:nvPr/>
          </p:nvSpPr>
          <p:spPr>
            <a:xfrm flipH="1" flipV="1">
              <a:off x="2321019" y="5334043"/>
              <a:ext cx="2422771" cy="712959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53" name="Shape 553"/>
            <p:cNvSpPr/>
            <p:nvPr/>
          </p:nvSpPr>
          <p:spPr>
            <a:xfrm flipH="1" flipV="1">
              <a:off x="6258679" y="2328611"/>
              <a:ext cx="391723" cy="998761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238377" y="0"/>
              <a:ext cx="1188425" cy="6781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b="1" sz="3200"/>
              </a:lvl1pPr>
            </a:lstStyle>
            <a:p>
              <a:pPr/>
              <a:r>
                <a:t>eNB</a:t>
              </a:r>
            </a:p>
          </p:txBody>
        </p:sp>
        <p:sp>
          <p:nvSpPr>
            <p:cNvPr id="555" name="Shape 555"/>
            <p:cNvSpPr/>
            <p:nvPr/>
          </p:nvSpPr>
          <p:spPr>
            <a:xfrm>
              <a:off x="3354239" y="1713132"/>
              <a:ext cx="1188425" cy="6781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b="1" sz="3200"/>
              </a:lvl1pPr>
            </a:lstStyle>
            <a:p>
              <a:pPr/>
              <a:r>
                <a:t>RSU</a:t>
              </a:r>
            </a:p>
          </p:txBody>
        </p:sp>
        <p:grpSp>
          <p:nvGrpSpPr>
            <p:cNvPr id="559" name="Group 559"/>
            <p:cNvGrpSpPr/>
            <p:nvPr/>
          </p:nvGrpSpPr>
          <p:grpSpPr>
            <a:xfrm>
              <a:off x="9165347" y="30778"/>
              <a:ext cx="2120545" cy="1300481"/>
              <a:chOff x="0" y="0"/>
              <a:chExt cx="2120544" cy="1300480"/>
            </a:xfrm>
          </p:grpSpPr>
          <p:sp>
            <p:nvSpPr>
              <p:cNvPr id="556" name="Shape 556"/>
              <p:cNvSpPr/>
              <p:nvPr/>
            </p:nvSpPr>
            <p:spPr>
              <a:xfrm>
                <a:off x="932120" y="0"/>
                <a:ext cx="1188425" cy="13004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>
                  <a:defRPr b="1"/>
                </a:pPr>
                <a:r>
                  <a:t>V2I</a:t>
                </a:r>
              </a:p>
              <a:p>
                <a:pPr>
                  <a:defRPr b="1"/>
                </a:pPr>
                <a:r>
                  <a:t>V2V</a:t>
                </a:r>
              </a:p>
            </p:txBody>
          </p:sp>
          <p:sp>
            <p:nvSpPr>
              <p:cNvPr id="557" name="Shape 557"/>
              <p:cNvSpPr/>
              <p:nvPr/>
            </p:nvSpPr>
            <p:spPr>
              <a:xfrm>
                <a:off x="14764" y="415499"/>
                <a:ext cx="917357" cy="1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ysDash"/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0" y="905097"/>
                <a:ext cx="917357" cy="1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560" name="Shape 560"/>
            <p:cNvSpPr/>
            <p:nvPr/>
          </p:nvSpPr>
          <p:spPr>
            <a:xfrm>
              <a:off x="4736109" y="1528762"/>
              <a:ext cx="1188425" cy="6781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b="1" sz="3200"/>
              </a:lvl1pPr>
            </a:lstStyle>
            <a:p>
              <a:pPr/>
              <a:r>
                <a:t>OBU</a:t>
              </a:r>
            </a:p>
          </p:txBody>
        </p:sp>
      </p:grpSp>
      <p:sp>
        <p:nvSpPr>
          <p:cNvPr id="562" name="Shape 562"/>
          <p:cNvSpPr/>
          <p:nvPr/>
        </p:nvSpPr>
        <p:spPr>
          <a:xfrm>
            <a:off x="14207835" y="3430337"/>
            <a:ext cx="10153905" cy="6926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>
              <a:buSzPct val="100000"/>
              <a:buFont typeface="Arial"/>
              <a:buChar char="•"/>
              <a:defRPr sz="4800">
                <a:solidFill>
                  <a:srgbClr val="FF2600"/>
                </a:solidFill>
              </a:defRPr>
            </a:pPr>
            <a:r>
              <a:t>Vehicles</a:t>
            </a:r>
          </a:p>
          <a:p>
            <a:pPr lvl="1" marL="1028700" indent="-571500">
              <a:buSzPct val="100000"/>
              <a:buFont typeface="Arial"/>
              <a:buChar char="•"/>
              <a:defRPr sz="4800"/>
            </a:pPr>
            <a:r>
              <a:t>carry various data</a:t>
            </a:r>
          </a:p>
          <a:p>
            <a:pPr lvl="1" marL="1028700" indent="-571500">
              <a:buSzPct val="100000"/>
              <a:buFont typeface="Arial"/>
              <a:buChar char="•"/>
              <a:defRPr sz="4800"/>
            </a:pPr>
            <a:r>
              <a:t>information value: type, quantity </a:t>
            </a:r>
          </a:p>
          <a:p>
            <a:pPr lvl="1" marL="1028700" indent="-571500">
              <a:buSzPct val="100000"/>
              <a:buFont typeface="Arial"/>
              <a:buChar char="•"/>
              <a:defRPr sz="4800"/>
            </a:pPr>
            <a:r>
              <a:t>user interest </a:t>
            </a:r>
          </a:p>
          <a:p>
            <a:pPr marL="571500" indent="-571500">
              <a:buSzPct val="100000"/>
              <a:buFont typeface="Arial"/>
              <a:buChar char="•"/>
              <a:defRPr sz="4800">
                <a:solidFill>
                  <a:srgbClr val="FF2600"/>
                </a:solidFill>
              </a:defRPr>
            </a:pPr>
            <a:r>
              <a:t>Infrastructures:</a:t>
            </a:r>
          </a:p>
          <a:p>
            <a:pPr lvl="1" marL="1028700" indent="-571500">
              <a:buSzPct val="100000"/>
              <a:buFont typeface="Arial"/>
              <a:buChar char="•"/>
              <a:defRPr sz="4800"/>
            </a:pPr>
            <a:r>
              <a:t>eNBs, APs, RSUs</a:t>
            </a:r>
          </a:p>
          <a:p>
            <a:pPr marL="571500" indent="-571500">
              <a:buSzPct val="100000"/>
              <a:buFont typeface="Arial"/>
              <a:buChar char="•"/>
              <a:defRPr sz="4800"/>
            </a:pPr>
            <a:r>
              <a:t>Optimize information dissemination</a:t>
            </a:r>
          </a:p>
          <a:p>
            <a:pPr lvl="1" marL="1028700" indent="-571500">
              <a:buSzPct val="100000"/>
              <a:buFont typeface="Arial"/>
              <a:buChar char="•"/>
              <a:defRPr sz="4800"/>
            </a:pPr>
            <a:r>
              <a:t>data information value</a:t>
            </a:r>
          </a:p>
          <a:p>
            <a:pPr lvl="1" marL="1028700" indent="-571500">
              <a:buSzPct val="100000"/>
              <a:buFont typeface="Arial"/>
              <a:buChar char="•"/>
              <a:defRPr sz="4800"/>
            </a:pPr>
            <a:r>
              <a:t>communication link quality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5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1000"/>
                                        <p:tgtEl>
                                          <p:spTgt spid="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1000"/>
                                        <p:tgtEl>
                                          <p:spTgt spid="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1" grpId="1"/>
      <p:bldP build="p" bldLvl="1" animBg="1" rev="0" advAuto="0" spid="562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154" y="4405769"/>
            <a:ext cx="8753308" cy="5680613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hape 5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Problem Formulation</a:t>
            </a:r>
          </a:p>
        </p:txBody>
      </p:sp>
      <p:sp>
        <p:nvSpPr>
          <p:cNvPr id="566" name="Shape 56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69" name="Group 569"/>
          <p:cNvGrpSpPr/>
          <p:nvPr/>
        </p:nvGrpSpPr>
        <p:grpSpPr>
          <a:xfrm>
            <a:off x="10345416" y="4910759"/>
            <a:ext cx="11928533" cy="932181"/>
            <a:chOff x="0" y="0"/>
            <a:chExt cx="11928531" cy="932180"/>
          </a:xfrm>
        </p:grpSpPr>
        <p:sp>
          <p:nvSpPr>
            <p:cNvPr id="567" name="Shape 567"/>
            <p:cNvSpPr/>
            <p:nvPr/>
          </p:nvSpPr>
          <p:spPr>
            <a:xfrm>
              <a:off x="1567395" y="0"/>
              <a:ext cx="10361137" cy="9321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sz="4800"/>
              </a:lvl1pPr>
            </a:lstStyle>
            <a:p>
              <a:pPr/>
              <a:r>
                <a:t>maximizing system information exchange</a:t>
              </a:r>
            </a:p>
          </p:txBody>
        </p:sp>
        <p:sp>
          <p:nvSpPr>
            <p:cNvPr id="568" name="Shape 568"/>
            <p:cNvSpPr/>
            <p:nvPr/>
          </p:nvSpPr>
          <p:spPr>
            <a:xfrm>
              <a:off x="0" y="235256"/>
              <a:ext cx="1123950" cy="46166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572" name="Group 572"/>
          <p:cNvGrpSpPr/>
          <p:nvPr/>
        </p:nvGrpSpPr>
        <p:grpSpPr>
          <a:xfrm>
            <a:off x="10269216" y="9134217"/>
            <a:ext cx="5728964" cy="932181"/>
            <a:chOff x="0" y="0"/>
            <a:chExt cx="5728963" cy="932180"/>
          </a:xfrm>
        </p:grpSpPr>
        <p:sp>
          <p:nvSpPr>
            <p:cNvPr id="570" name="Shape 570"/>
            <p:cNvSpPr/>
            <p:nvPr/>
          </p:nvSpPr>
          <p:spPr>
            <a:xfrm>
              <a:off x="1733801" y="0"/>
              <a:ext cx="3995163" cy="9321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sz="4800"/>
              </a:lvl1pPr>
            </a:lstStyle>
            <a:p>
              <a:pPr/>
              <a:r>
                <a:t>not self sharing</a:t>
              </a:r>
            </a:p>
          </p:txBody>
        </p:sp>
        <p:sp>
          <p:nvSpPr>
            <p:cNvPr id="571" name="Shape 571"/>
            <p:cNvSpPr/>
            <p:nvPr/>
          </p:nvSpPr>
          <p:spPr>
            <a:xfrm>
              <a:off x="0" y="228906"/>
              <a:ext cx="1123950" cy="46166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575" name="Group 575"/>
          <p:cNvGrpSpPr/>
          <p:nvPr/>
        </p:nvGrpSpPr>
        <p:grpSpPr>
          <a:xfrm>
            <a:off x="10269216" y="7943826"/>
            <a:ext cx="11216952" cy="932181"/>
            <a:chOff x="0" y="0"/>
            <a:chExt cx="11216950" cy="932180"/>
          </a:xfrm>
        </p:grpSpPr>
        <p:sp>
          <p:nvSpPr>
            <p:cNvPr id="573" name="Shape 573"/>
            <p:cNvSpPr/>
            <p:nvPr/>
          </p:nvSpPr>
          <p:spPr>
            <a:xfrm>
              <a:off x="1713362" y="0"/>
              <a:ext cx="9503589" cy="9321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sz="4800"/>
              </a:lvl1pPr>
            </a:lstStyle>
            <a:p>
              <a:pPr/>
              <a:r>
                <a:t>node (vehicle/infrastructure) capacity</a:t>
              </a:r>
            </a:p>
          </p:txBody>
        </p:sp>
        <p:sp>
          <p:nvSpPr>
            <p:cNvPr id="574" name="Shape 574"/>
            <p:cNvSpPr/>
            <p:nvPr/>
          </p:nvSpPr>
          <p:spPr>
            <a:xfrm>
              <a:off x="0" y="235256"/>
              <a:ext cx="1123950" cy="46166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578" name="Group 578"/>
          <p:cNvGrpSpPr/>
          <p:nvPr/>
        </p:nvGrpSpPr>
        <p:grpSpPr>
          <a:xfrm>
            <a:off x="10238458" y="6716485"/>
            <a:ext cx="11850563" cy="932181"/>
            <a:chOff x="0" y="0"/>
            <a:chExt cx="11850561" cy="932180"/>
          </a:xfrm>
        </p:grpSpPr>
        <p:sp>
          <p:nvSpPr>
            <p:cNvPr id="576" name="Shape 576"/>
            <p:cNvSpPr/>
            <p:nvPr/>
          </p:nvSpPr>
          <p:spPr>
            <a:xfrm>
              <a:off x="1779640" y="0"/>
              <a:ext cx="10070922" cy="9321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sz="4800"/>
              </a:lvl1pPr>
            </a:lstStyle>
            <a:p>
              <a:pPr/>
              <a:r>
                <a:t>minimum SINR requirement for vehicles</a:t>
              </a:r>
            </a:p>
          </p:txBody>
        </p:sp>
        <p:sp>
          <p:nvSpPr>
            <p:cNvPr id="577" name="Shape 577"/>
            <p:cNvSpPr/>
            <p:nvPr/>
          </p:nvSpPr>
          <p:spPr>
            <a:xfrm>
              <a:off x="0" y="235256"/>
              <a:ext cx="1123950" cy="46166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581" name="Group 581"/>
          <p:cNvGrpSpPr/>
          <p:nvPr/>
        </p:nvGrpSpPr>
        <p:grpSpPr>
          <a:xfrm>
            <a:off x="-203582" y="3119158"/>
            <a:ext cx="5474940" cy="1762316"/>
            <a:chOff x="-579437" y="-124775"/>
            <a:chExt cx="5474939" cy="1762315"/>
          </a:xfrm>
        </p:grpSpPr>
        <p:sp>
          <p:nvSpPr>
            <p:cNvPr id="579" name="Shape 579"/>
            <p:cNvSpPr/>
            <p:nvPr/>
          </p:nvSpPr>
          <p:spPr>
            <a:xfrm>
              <a:off x="0" y="0"/>
              <a:ext cx="4811323" cy="1637540"/>
            </a:xfrm>
            <a:prstGeom prst="wedgeEllipseCallout">
              <a:avLst>
                <a:gd name="adj1" fmla="val 58791"/>
                <a:gd name="adj2" fmla="val 64413"/>
              </a:avLst>
            </a:prstGeom>
            <a:solidFill>
              <a:srgbClr val="BDD7EE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580" name="Shape 580"/>
            <p:cNvSpPr/>
            <p:nvPr/>
          </p:nvSpPr>
          <p:spPr>
            <a:xfrm>
              <a:off x="-579438" y="-124776"/>
              <a:ext cx="5474940" cy="175627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{0,1}: indicating the link connection between  nodes</a:t>
              </a:r>
            </a:p>
          </p:txBody>
        </p:sp>
      </p:grpSp>
      <p:grpSp>
        <p:nvGrpSpPr>
          <p:cNvPr id="584" name="Group 584"/>
          <p:cNvGrpSpPr/>
          <p:nvPr/>
        </p:nvGrpSpPr>
        <p:grpSpPr>
          <a:xfrm>
            <a:off x="5521907" y="2991224"/>
            <a:ext cx="3166022" cy="1412125"/>
            <a:chOff x="0" y="0"/>
            <a:chExt cx="3166021" cy="1412124"/>
          </a:xfrm>
        </p:grpSpPr>
        <p:sp>
          <p:nvSpPr>
            <p:cNvPr id="582" name="Shape 582"/>
            <p:cNvSpPr/>
            <p:nvPr/>
          </p:nvSpPr>
          <p:spPr>
            <a:xfrm>
              <a:off x="32569" y="0"/>
              <a:ext cx="2908833" cy="1364987"/>
            </a:xfrm>
            <a:prstGeom prst="wedgeEllipseCallout">
              <a:avLst>
                <a:gd name="adj1" fmla="val -9737"/>
                <a:gd name="adj2" fmla="val 95071"/>
              </a:avLst>
            </a:prstGeom>
            <a:solidFill>
              <a:srgbClr val="BDD7EE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583" name="Shape 583"/>
            <p:cNvSpPr/>
            <p:nvPr/>
          </p:nvSpPr>
          <p:spPr>
            <a:xfrm>
              <a:off x="0" y="53181"/>
              <a:ext cx="3166022" cy="13589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communication period</a:t>
              </a:r>
            </a:p>
          </p:txBody>
        </p:sp>
      </p:grpSp>
      <p:grpSp>
        <p:nvGrpSpPr>
          <p:cNvPr id="587" name="Group 587"/>
          <p:cNvGrpSpPr/>
          <p:nvPr/>
        </p:nvGrpSpPr>
        <p:grpSpPr>
          <a:xfrm>
            <a:off x="8746259" y="3244282"/>
            <a:ext cx="4327447" cy="1471528"/>
            <a:chOff x="0" y="0"/>
            <a:chExt cx="4327446" cy="1471526"/>
          </a:xfrm>
        </p:grpSpPr>
        <p:sp>
          <p:nvSpPr>
            <p:cNvPr id="585" name="Shape 585"/>
            <p:cNvSpPr/>
            <p:nvPr/>
          </p:nvSpPr>
          <p:spPr>
            <a:xfrm>
              <a:off x="0" y="0"/>
              <a:ext cx="4327447" cy="1471527"/>
            </a:xfrm>
            <a:prstGeom prst="wedgeEllipseCallout">
              <a:avLst>
                <a:gd name="adj1" fmla="val -47172"/>
                <a:gd name="adj2" fmla="val 73807"/>
              </a:avLst>
            </a:prstGeom>
            <a:solidFill>
              <a:srgbClr val="BDD7EE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586" name="Shape 586"/>
            <p:cNvSpPr/>
            <p:nvPr/>
          </p:nvSpPr>
          <p:spPr>
            <a:xfrm>
              <a:off x="227591" y="86521"/>
              <a:ext cx="3872343" cy="13008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information value of exchanged data</a:t>
              </a:r>
            </a:p>
          </p:txBody>
        </p:sp>
      </p:grpSp>
      <p:grpSp>
        <p:nvGrpSpPr>
          <p:cNvPr id="590" name="Group 590"/>
          <p:cNvGrpSpPr/>
          <p:nvPr/>
        </p:nvGrpSpPr>
        <p:grpSpPr>
          <a:xfrm>
            <a:off x="7317391" y="5518153"/>
            <a:ext cx="2262585" cy="1357314"/>
            <a:chOff x="0" y="-192227"/>
            <a:chExt cx="2262584" cy="1357312"/>
          </a:xfrm>
        </p:grpSpPr>
        <p:sp>
          <p:nvSpPr>
            <p:cNvPr id="588" name="Shape 588"/>
            <p:cNvSpPr/>
            <p:nvPr/>
          </p:nvSpPr>
          <p:spPr>
            <a:xfrm>
              <a:off x="0" y="-192228"/>
              <a:ext cx="2262585" cy="135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21600"/>
                  </a:moveTo>
                  <a:cubicBezTo>
                    <a:pt x="4834" y="21600"/>
                    <a:pt x="0" y="17518"/>
                    <a:pt x="0" y="12480"/>
                  </a:cubicBezTo>
                  <a:cubicBezTo>
                    <a:pt x="0" y="9911"/>
                    <a:pt x="1266" y="7595"/>
                    <a:pt x="3289" y="5937"/>
                  </a:cubicBezTo>
                  <a:lnTo>
                    <a:pt x="125" y="0"/>
                  </a:lnTo>
                  <a:lnTo>
                    <a:pt x="6399" y="4162"/>
                  </a:lnTo>
                  <a:cubicBezTo>
                    <a:pt x="7746" y="3653"/>
                    <a:pt x="9227" y="3354"/>
                    <a:pt x="10798" y="3354"/>
                  </a:cubicBezTo>
                  <a:cubicBezTo>
                    <a:pt x="16762" y="3354"/>
                    <a:pt x="21600" y="7442"/>
                    <a:pt x="21600" y="12480"/>
                  </a:cubicBezTo>
                  <a:cubicBezTo>
                    <a:pt x="21600" y="17518"/>
                    <a:pt x="16762" y="21600"/>
                    <a:pt x="10798" y="21600"/>
                  </a:cubicBezTo>
                  <a:close/>
                </a:path>
              </a:pathLst>
            </a:custGeom>
            <a:solidFill>
              <a:srgbClr val="BDD7EE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589" name="Shape 589"/>
            <p:cNvSpPr/>
            <p:nvPr/>
          </p:nvSpPr>
          <p:spPr>
            <a:xfrm>
              <a:off x="188568" y="0"/>
              <a:ext cx="1885201" cy="9726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data rate</a:t>
              </a:r>
            </a:p>
          </p:txBody>
        </p:sp>
      </p:grpSp>
      <p:sp>
        <p:nvSpPr>
          <p:cNvPr id="591" name="Shape 591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2" grpId="9"/>
      <p:bldP build="whole" bldLvl="1" animBg="1" rev="0" advAuto="0" spid="590" grpId="4"/>
      <p:bldP build="whole" bldLvl="1" animBg="1" rev="0" advAuto="0" spid="575" grpId="8"/>
      <p:bldP build="whole" bldLvl="1" animBg="1" rev="0" advAuto="0" spid="587" grpId="5"/>
      <p:bldP build="whole" bldLvl="1" animBg="1" rev="0" advAuto="0" spid="578" grpId="7"/>
      <p:bldP build="whole" bldLvl="1" animBg="1" rev="0" advAuto="0" spid="564" grpId="1"/>
      <p:bldP build="whole" bldLvl="1" animBg="1" rev="0" advAuto="0" spid="569" grpId="6"/>
      <p:bldP build="whole" bldLvl="1" animBg="1" rev="0" advAuto="0" spid="584" grpId="3"/>
      <p:bldP build="whole" bldLvl="1" animBg="1" rev="0" advAuto="0" spid="581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stable fixture (SF) game </a:t>
            </a:r>
          </a:p>
        </p:txBody>
      </p:sp>
      <p:sp>
        <p:nvSpPr>
          <p:cNvPr id="594" name="Shape 594"/>
          <p:cNvSpPr/>
          <p:nvPr>
            <p:ph type="body" sz="half" idx="1"/>
          </p:nvPr>
        </p:nvSpPr>
        <p:spPr>
          <a:xfrm>
            <a:off x="1676400" y="2920619"/>
            <a:ext cx="13626545" cy="9433308"/>
          </a:xfrm>
          <a:prstGeom prst="rect">
            <a:avLst/>
          </a:prstGeom>
        </p:spPr>
        <p:txBody>
          <a:bodyPr/>
          <a:lstStyle/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The SF problem stems from </a:t>
            </a:r>
            <a:r>
              <a:rPr>
                <a:solidFill>
                  <a:srgbClr val="FF2600"/>
                </a:solidFill>
              </a:rPr>
              <a:t>chess tournament</a:t>
            </a:r>
            <a:r>
              <a:t>, where players play against one another.</a:t>
            </a:r>
          </a:p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Definitions: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A set of players X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The quota for each player c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A preference structure PL</a:t>
            </a:r>
          </a:p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LTE assisted V2X modeling: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many-to-many matching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connections independent from each other</a:t>
            </a:r>
          </a:p>
        </p:txBody>
      </p:sp>
      <p:sp>
        <p:nvSpPr>
          <p:cNvPr id="595" name="Shape 59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6" name="1287334303-chess-tournament-in-gambol_4778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99090" y="3666442"/>
            <a:ext cx="6701261" cy="444796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77800" dist="88900" dir="5400000">
              <a:srgbClr val="000000">
                <a:alpha val="70000"/>
              </a:srgbClr>
            </a:outerShdw>
          </a:effectLst>
        </p:spPr>
      </p:pic>
      <p:sp>
        <p:nvSpPr>
          <p:cNvPr id="597" name="Shape 597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5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1000"/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1000"/>
                                        <p:tgtEl>
                                          <p:spTgt spid="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1000"/>
                                        <p:tgtEl>
                                          <p:spTgt spid="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1000"/>
                                        <p:tgtEl>
                                          <p:spTgt spid="5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94" grpId="2"/>
      <p:bldP build="whole" bldLvl="1" animBg="1" rev="0" advAuto="0" spid="59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Irving’s stable fixture (ISF) algorithm </a:t>
            </a:r>
          </a:p>
        </p:txBody>
      </p:sp>
      <p:sp>
        <p:nvSpPr>
          <p:cNvPr id="600" name="Shape 60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04" name="Group 604"/>
          <p:cNvGrpSpPr/>
          <p:nvPr/>
        </p:nvGrpSpPr>
        <p:grpSpPr>
          <a:xfrm>
            <a:off x="14843517" y="2979308"/>
            <a:ext cx="4242343" cy="1900019"/>
            <a:chOff x="-750369" y="161782"/>
            <a:chExt cx="4242342" cy="1900017"/>
          </a:xfrm>
        </p:grpSpPr>
        <p:sp>
          <p:nvSpPr>
            <p:cNvPr id="601" name="Shape 601"/>
            <p:cNvSpPr/>
            <p:nvPr/>
          </p:nvSpPr>
          <p:spPr>
            <a:xfrm>
              <a:off x="-218853" y="1098550"/>
              <a:ext cx="3100172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84200">
                <a:defRPr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602" name="MathType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23425" y="161782"/>
              <a:ext cx="3032981" cy="649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3" name="Shape 603"/>
            <p:cNvSpPr/>
            <p:nvPr/>
          </p:nvSpPr>
          <p:spPr>
            <a:xfrm>
              <a:off x="-750370" y="1299940"/>
              <a:ext cx="4242343" cy="76186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 defTabSz="584200">
                <a:defRPr sz="4000">
                  <a:solidFill>
                    <a:srgbClr val="FF2600"/>
                  </a:solidFill>
                </a:defRPr>
              </a:lvl1pPr>
            </a:lstStyle>
            <a:p>
              <a:pPr/>
              <a:r>
                <a:t>degree of player</a:t>
              </a:r>
            </a:p>
          </p:txBody>
        </p:sp>
      </p:grpSp>
      <p:sp>
        <p:nvSpPr>
          <p:cNvPr id="605" name="Shape 605"/>
          <p:cNvSpPr/>
          <p:nvPr>
            <p:ph type="body" sz="half" idx="4294967295"/>
          </p:nvPr>
        </p:nvSpPr>
        <p:spPr>
          <a:xfrm>
            <a:off x="1676400" y="2607525"/>
            <a:ext cx="9398353" cy="10331379"/>
          </a:xfrm>
          <a:prstGeom prst="rect">
            <a:avLst/>
          </a:prstGeom>
        </p:spPr>
        <p:txBody>
          <a:bodyPr/>
          <a:lstStyle/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Preferences:</a:t>
            </a:r>
          </a:p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</a:p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ISF algorithm: 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b="1" i="1" sz="4400">
                <a:solidFill>
                  <a:srgbClr val="FF2600"/>
                </a:solidFill>
              </a:defRPr>
            </a:pPr>
            <a:r>
              <a:t>reduce preference lists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b="1" i="1" sz="4400">
                <a:solidFill>
                  <a:srgbClr val="FF2600"/>
                </a:solidFill>
              </a:defRPr>
            </a:pPr>
            <a:r>
              <a:t>construct player set S </a:t>
            </a:r>
          </a:p>
          <a:p>
            <a:pPr lvl="2" marL="1308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ordered pairs</a:t>
            </a:r>
          </a:p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>
                <a:solidFill>
                  <a:srgbClr val="FF2600"/>
                </a:solidFill>
              </a:defRPr>
            </a:pPr>
            <a:r>
              <a:t>Phase 1: 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proposing and rejecting</a:t>
            </a:r>
          </a:p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>
                <a:solidFill>
                  <a:srgbClr val="FF2600"/>
                </a:solidFill>
              </a:defRPr>
            </a:pPr>
            <a:r>
              <a:t>Phase 2: 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finding and removing rotations</a:t>
            </a:r>
          </a:p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>
                <a:solidFill>
                  <a:srgbClr val="FF2600"/>
                </a:solidFill>
              </a:defRPr>
            </a:pPr>
            <a:r>
              <a:t>A stable matching may not exist in SF</a:t>
            </a:r>
          </a:p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Termination conditions: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        is odd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player has a </a:t>
            </a:r>
            <a:r>
              <a:rPr i="1"/>
              <a:t>short list</a:t>
            </a:r>
          </a:p>
        </p:txBody>
      </p:sp>
      <p:pic>
        <p:nvPicPr>
          <p:cNvPr id="60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8768" y="3322354"/>
            <a:ext cx="6504305" cy="791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97795" y="2817883"/>
            <a:ext cx="2823700" cy="2071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291053" y="2925373"/>
            <a:ext cx="2055770" cy="1856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MathType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9680" y="10958414"/>
            <a:ext cx="803562" cy="624993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Shape 610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pic>
        <p:nvPicPr>
          <p:cNvPr id="611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76335" y="6177571"/>
            <a:ext cx="4595080" cy="660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1000"/>
                                        <p:tgtEl>
                                          <p:spTgt spid="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6" dur="1000"/>
                                        <p:tgtEl>
                                          <p:spTgt spid="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1000"/>
                                        <p:tgtEl>
                                          <p:spTgt spid="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4" dur="1000"/>
                                        <p:tgtEl>
                                          <p:spTgt spid="6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mph" nodeType="clickEffect" presetSubtype="0" presetID="6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607"/>
                                        </p:tgtEl>
                                      </p:cBhvr>
                                      <p:by x="346120" y="34612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28579 0.336343" origin="layout" pathEditMode="relative">
                                      <p:cBhvr>
                                        <p:cTn id="65" dur="1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mph" nodeType="click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607"/>
                                        </p:tgtEl>
                                      </p:cBhvr>
                                      <p:by x="28891" y="2889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path" nodeType="with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28579 0.336343 L 0.000000 0.000000" origin="layout" pathEditMode="relative">
                                      <p:cBhvr>
                                        <p:cTn id="72" dur="1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6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7" dur="1000"/>
                                        <p:tgtEl>
                                          <p:spTgt spid="6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2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6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7" dur="1000"/>
                                        <p:tgtEl>
                                          <p:spTgt spid="6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60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90" dur="1000"/>
                                        <p:tgtEl>
                                          <p:spTgt spid="60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60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93" dur="1000"/>
                                        <p:tgtEl>
                                          <p:spTgt spid="60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Class="entr" nodeType="afterEffect" presetSubtype="8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mph" nodeType="clickEffect" presetSubtype="0" presetID="6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00" fill="hold"/>
                                        <p:tgtEl>
                                          <p:spTgt spid="608"/>
                                        </p:tgtEl>
                                      </p:cBhvr>
                                      <p:by x="366362" y="36636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Class="path" nodeType="with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0919 0.335977" origin="layout" pathEditMode="relative">
                                      <p:cBhvr>
                                        <p:cTn id="109" dur="1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mph" nodeType="clickEffect" presetSubtype="0" presetID="6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1000" fill="hold"/>
                                        <p:tgtEl>
                                          <p:spTgt spid="608"/>
                                        </p:tgtEl>
                                      </p:cBhvr>
                                      <p:by x="27295" y="2729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Class="path" nodeType="with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40919 0.335977 L 0.000000 -0.000000" origin="layout" pathEditMode="relative">
                                      <p:cBhvr>
                                        <p:cTn id="116" dur="1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7" grpId="7"/>
      <p:bldP build="whole" bldLvl="1" animBg="1" rev="0" advAuto="0" spid="604" grpId="9"/>
      <p:bldP build="whole" bldLvl="1" animBg="1" rev="0" advAuto="0" spid="608" grpId="11"/>
      <p:bldP build="whole" bldLvl="1" animBg="1" rev="0" advAuto="0" spid="608" grpId="12"/>
      <p:bldP build="whole" bldLvl="1" animBg="1" rev="0" advAuto="0" spid="608" grpId="14"/>
      <p:bldP build="p" bldLvl="1" animBg="1" rev="0" advAuto="0" spid="605" grpId="1"/>
      <p:bldP build="whole" bldLvl="1" animBg="1" rev="0" advAuto="0" spid="609" grpId="10"/>
      <p:bldP build="whole" bldLvl="1" animBg="1" rev="0" advAuto="0" spid="606" grpId="2"/>
      <p:bldP build="whole" bldLvl="1" animBg="1" rev="0" advAuto="0" spid="607" grpId="4"/>
      <p:bldP build="whole" bldLvl="1" animBg="1" rev="0" advAuto="0" spid="607" grpId="5"/>
      <p:bldP build="whole" bldLvl="1" animBg="1" rev="0" advAuto="0" spid="611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Rotation</a:t>
            </a:r>
          </a:p>
        </p:txBody>
      </p:sp>
      <p:sp>
        <p:nvSpPr>
          <p:cNvPr id="614" name="Shape 61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4826" y="3598981"/>
            <a:ext cx="11146375" cy="841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0" t="0" r="42864" b="0"/>
          <a:stretch>
            <a:fillRect/>
          </a:stretch>
        </p:blipFill>
        <p:spPr>
          <a:xfrm>
            <a:off x="1826238" y="4669047"/>
            <a:ext cx="4385656" cy="7076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9" name="Group 619"/>
          <p:cNvGrpSpPr/>
          <p:nvPr/>
        </p:nvGrpSpPr>
        <p:grpSpPr>
          <a:xfrm>
            <a:off x="4925264" y="8978066"/>
            <a:ext cx="4225529" cy="2309417"/>
            <a:chOff x="0" y="-360383"/>
            <a:chExt cx="4225528" cy="2309415"/>
          </a:xfrm>
        </p:grpSpPr>
        <p:sp>
          <p:nvSpPr>
            <p:cNvPr id="617" name="Shape 617"/>
            <p:cNvSpPr/>
            <p:nvPr/>
          </p:nvSpPr>
          <p:spPr>
            <a:xfrm>
              <a:off x="0" y="-360384"/>
              <a:ext cx="4225529" cy="230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21600"/>
                  </a:moveTo>
                  <a:cubicBezTo>
                    <a:pt x="4834" y="21600"/>
                    <a:pt x="0" y="17591"/>
                    <a:pt x="0" y="12647"/>
                  </a:cubicBezTo>
                  <a:cubicBezTo>
                    <a:pt x="0" y="10097"/>
                    <a:pt x="1292" y="7803"/>
                    <a:pt x="3356" y="6173"/>
                  </a:cubicBezTo>
                  <a:lnTo>
                    <a:pt x="126" y="0"/>
                  </a:lnTo>
                  <a:lnTo>
                    <a:pt x="6776" y="4343"/>
                  </a:lnTo>
                  <a:cubicBezTo>
                    <a:pt x="8020" y="3928"/>
                    <a:pt x="9376" y="3697"/>
                    <a:pt x="10799" y="3697"/>
                  </a:cubicBezTo>
                  <a:cubicBezTo>
                    <a:pt x="16764" y="3697"/>
                    <a:pt x="21600" y="7703"/>
                    <a:pt x="21600" y="12647"/>
                  </a:cubicBezTo>
                  <a:cubicBezTo>
                    <a:pt x="21600" y="17591"/>
                    <a:pt x="16764" y="21600"/>
                    <a:pt x="10799" y="21600"/>
                  </a:cubicBezTo>
                  <a:close/>
                </a:path>
              </a:pathLst>
            </a:custGeom>
            <a:solidFill>
              <a:srgbClr val="BDD7EE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618" name="Shape 618"/>
            <p:cNvSpPr/>
            <p:nvPr/>
          </p:nvSpPr>
          <p:spPr>
            <a:xfrm>
              <a:off x="353246" y="0"/>
              <a:ext cx="3870278" cy="18221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First player in the preference not in S</a:t>
              </a:r>
            </a:p>
          </p:txBody>
        </p:sp>
      </p:grpSp>
      <p:sp>
        <p:nvSpPr>
          <p:cNvPr id="620" name="Shape 620"/>
          <p:cNvSpPr/>
          <p:nvPr>
            <p:ph type="body" sz="half" idx="4294967295"/>
          </p:nvPr>
        </p:nvSpPr>
        <p:spPr>
          <a:xfrm>
            <a:off x="14283092" y="3517936"/>
            <a:ext cx="9139170" cy="9433308"/>
          </a:xfrm>
          <a:prstGeom prst="rect">
            <a:avLst/>
          </a:prstGeom>
        </p:spPr>
        <p:txBody>
          <a:bodyPr/>
          <a:lstStyle/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Rotation: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a sequence of ordered pairs</a:t>
            </a:r>
          </a:p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>
                <a:solidFill>
                  <a:srgbClr val="FF2600"/>
                </a:solidFill>
              </a:defRPr>
            </a:pPr>
            <a:r>
              <a:t>Search rotation: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Start by any node with a </a:t>
            </a:r>
            <a:r>
              <a:rPr i="1"/>
              <a:t>long list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Stop when any node is visited twice</a:t>
            </a:r>
          </a:p>
          <a:p>
            <a:pPr marL="4198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>
                <a:solidFill>
                  <a:srgbClr val="FF2600"/>
                </a:solidFill>
              </a:defRPr>
            </a:pPr>
            <a:r>
              <a:t>Eliminate rotation: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reconstruct set S</a:t>
            </a:r>
          </a:p>
          <a:p>
            <a:pPr lvl="1" marL="864305" indent="-419805" defTabSz="584200">
              <a:lnSpc>
                <a:spcPct val="100000"/>
              </a:lnSpc>
              <a:spcBef>
                <a:spcPts val="0"/>
              </a:spcBef>
              <a:buSzPct val="75000"/>
              <a:buFontTx/>
              <a:defRPr sz="4400"/>
            </a:pPr>
            <a:r>
              <a:t>reduce preference list</a:t>
            </a:r>
          </a:p>
        </p:txBody>
      </p:sp>
      <p:sp>
        <p:nvSpPr>
          <p:cNvPr id="621" name="Shape 621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pic>
        <p:nvPicPr>
          <p:cNvPr id="622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8465" y="7053111"/>
            <a:ext cx="3866214" cy="770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6238" y="8137918"/>
            <a:ext cx="4385470" cy="7437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6" name="Group 626"/>
          <p:cNvGrpSpPr/>
          <p:nvPr/>
        </p:nvGrpSpPr>
        <p:grpSpPr>
          <a:xfrm>
            <a:off x="4228095" y="5496468"/>
            <a:ext cx="4225469" cy="1436851"/>
            <a:chOff x="0" y="0"/>
            <a:chExt cx="4225468" cy="1436849"/>
          </a:xfrm>
        </p:grpSpPr>
        <p:sp>
          <p:nvSpPr>
            <p:cNvPr id="624" name="Shape 624"/>
            <p:cNvSpPr/>
            <p:nvPr/>
          </p:nvSpPr>
          <p:spPr>
            <a:xfrm>
              <a:off x="0" y="0"/>
              <a:ext cx="4225469" cy="1436850"/>
            </a:xfrm>
            <a:prstGeom prst="wedgeEllipseCallout">
              <a:avLst>
                <a:gd name="adj1" fmla="val -47172"/>
                <a:gd name="adj2" fmla="val 73807"/>
              </a:avLst>
            </a:prstGeom>
            <a:solidFill>
              <a:srgbClr val="BDD7EE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625" name="Shape 625"/>
            <p:cNvSpPr/>
            <p:nvPr/>
          </p:nvSpPr>
          <p:spPr>
            <a:xfrm>
              <a:off x="222228" y="84482"/>
              <a:ext cx="3781089" cy="12701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last player in the preference list</a:t>
              </a:r>
            </a:p>
          </p:txBody>
        </p:sp>
      </p:grpSp>
      <p:pic>
        <p:nvPicPr>
          <p:cNvPr id="627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10303" y="8301680"/>
            <a:ext cx="6076248" cy="639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6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1000"/>
                                        <p:tgtEl>
                                          <p:spTgt spid="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4" dur="1000"/>
                                        <p:tgtEl>
                                          <p:spTgt spid="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1000"/>
                                        <p:tgtEl>
                                          <p:spTgt spid="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6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2" dur="1000"/>
                                        <p:tgtEl>
                                          <p:spTgt spid="6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6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5" dur="1000"/>
                                        <p:tgtEl>
                                          <p:spTgt spid="6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6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8" dur="1000"/>
                                        <p:tgtEl>
                                          <p:spTgt spid="6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20" grpId="3"/>
      <p:bldP build="whole" bldLvl="1" animBg="1" rev="0" advAuto="0" spid="616" grpId="2"/>
      <p:bldP build="whole" bldLvl="1" animBg="1" rev="0" advAuto="0" spid="627" grpId="7"/>
      <p:bldP build="whole" bldLvl="1" animBg="1" rev="0" advAuto="0" spid="622" grpId="4"/>
      <p:bldP build="whole" bldLvl="1" animBg="1" rev="0" advAuto="0" spid="615" grpId="1"/>
      <p:bldP build="whole" bldLvl="1" animBg="1" rev="0" advAuto="0" spid="626" grpId="5"/>
      <p:bldP build="whole" bldLvl="1" animBg="1" rev="0" advAuto="0" spid="619" grpId="8"/>
      <p:bldP build="whole" bldLvl="1" animBg="1" rev="0" advAuto="0" spid="623" grpId="6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Simulation results</a:t>
            </a:r>
          </a:p>
        </p:txBody>
      </p:sp>
      <p:sp>
        <p:nvSpPr>
          <p:cNvPr id="630" name="Shape 63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1" name="Shape 631"/>
          <p:cNvSpPr/>
          <p:nvPr/>
        </p:nvSpPr>
        <p:spPr>
          <a:xfrm>
            <a:off x="1466057" y="8872812"/>
            <a:ext cx="18742118" cy="267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000"/>
            </a:pPr>
            <a:r>
              <a:t>Social welfare &amp; average user throughput evaluation:</a:t>
            </a:r>
          </a:p>
          <a:p>
            <a:pPr marL="571500" indent="-571500">
              <a:buSzPct val="100000"/>
              <a:buFont typeface="Arial"/>
              <a:buChar char="•"/>
              <a:defRPr sz="4000"/>
            </a:pPr>
            <a:r>
              <a:t>ISF performs best vs ISF-unweighted, Proximity V2V, ISF-One, Without V2V</a:t>
            </a:r>
          </a:p>
          <a:p>
            <a:pPr marL="571500" indent="-571500">
              <a:buSzPct val="100000"/>
              <a:buFont typeface="Arial"/>
              <a:buChar char="•"/>
              <a:defRPr sz="4000"/>
            </a:pPr>
            <a:r>
              <a:t>Considering data weight further improves performance</a:t>
            </a:r>
          </a:p>
          <a:p>
            <a:pPr marL="571500" indent="-571500">
              <a:buSzPct val="100000"/>
              <a:buFont typeface="Arial"/>
              <a:buChar char="•"/>
              <a:defRPr sz="4000"/>
            </a:pPr>
            <a:r>
              <a:t>Many-to-many matching improves data sharing than one-to-one</a:t>
            </a:r>
          </a:p>
        </p:txBody>
      </p:sp>
      <p:sp>
        <p:nvSpPr>
          <p:cNvPr id="632" name="Shape 632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633" name="Shape 633"/>
          <p:cNvSpPr/>
          <p:nvPr/>
        </p:nvSpPr>
        <p:spPr>
          <a:xfrm>
            <a:off x="1438320" y="11467725"/>
            <a:ext cx="10142758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4000"/>
            </a:lvl1pPr>
          </a:lstStyle>
          <a:p>
            <a:pPr/>
            <a:r>
              <a:t>ISF achieves close-optimal result </a:t>
            </a:r>
          </a:p>
        </p:txBody>
      </p:sp>
      <p:pic>
        <p:nvPicPr>
          <p:cNvPr id="63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8333" y="7360240"/>
            <a:ext cx="1681103" cy="1340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7" name="Group 637"/>
          <p:cNvGrpSpPr/>
          <p:nvPr/>
        </p:nvGrpSpPr>
        <p:grpSpPr>
          <a:xfrm>
            <a:off x="1575865" y="7360333"/>
            <a:ext cx="3302753" cy="1365194"/>
            <a:chOff x="0" y="0"/>
            <a:chExt cx="3302751" cy="1365193"/>
          </a:xfrm>
        </p:grpSpPr>
        <p:pic>
          <p:nvPicPr>
            <p:cNvPr id="635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6647" b="0"/>
            <a:stretch>
              <a:fillRect/>
            </a:stretch>
          </p:blipFill>
          <p:spPr>
            <a:xfrm>
              <a:off x="0" y="0"/>
              <a:ext cx="1665900" cy="1340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7855" t="0" r="0" b="0"/>
            <a:stretch>
              <a:fillRect/>
            </a:stretch>
          </p:blipFill>
          <p:spPr>
            <a:xfrm>
              <a:off x="1666268" y="10752"/>
              <a:ext cx="1636484" cy="13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37"/>
                                        </p:tgtEl>
                                      </p:cBhvr>
                                      <p:by x="452328" y="45232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81018 -0.187133" origin="layout" pathEditMode="relative">
                                      <p:cBhvr>
                                        <p:cTn id="13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clickEffect" presetSubtype="0" presetID="6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637"/>
                                        </p:tgtEl>
                                      </p:cBhvr>
                                      <p:by x="22107" y="2210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381018 -0.187133 L 0.000000 0.000000" origin="layout" pathEditMode="relative">
                                      <p:cBhvr>
                                        <p:cTn id="26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click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34"/>
                                        </p:tgtEl>
                                      </p:cBhvr>
                                      <p:by x="450000" y="4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72512 -0.205986" origin="layout" pathEditMode="relative">
                                      <p:cBhvr>
                                        <p:cTn id="37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4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mph" nodeType="clickEffect" presetSubtype="0" presetID="6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634"/>
                                        </p:tgtEl>
                                      </p:cBhvr>
                                      <p:by x="22222" y="2222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path" nodeType="with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72512 -0.205986 L 0.000000 0.000902" origin="layout" pathEditMode="relative">
                                      <p:cBhvr>
                                        <p:cTn id="50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7" grpId="2"/>
      <p:bldP build="whole" bldLvl="1" animBg="1" rev="0" advAuto="0" spid="631" grpId="4"/>
      <p:bldP build="whole" bldLvl="1" animBg="1" rev="0" advAuto="0" spid="637" grpId="5"/>
      <p:bldP build="whole" bldLvl="1" animBg="1" rev="0" advAuto="0" spid="634" grpId="11"/>
      <p:bldP build="whole" bldLvl="1" animBg="1" rev="0" advAuto="0" spid="633" grpId="10"/>
      <p:bldP build="whole" bldLvl="1" animBg="1" rev="0" advAuto="0" spid="637" grpId="1"/>
      <p:bldP build="whole" bldLvl="1" animBg="1" rev="0" advAuto="0" spid="634" grpId="7"/>
      <p:bldP build="whole" bldLvl="1" animBg="1" rev="0" advAuto="0" spid="634" grpId="8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640" name="Shape 640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641" name="Shape 641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Introduction 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Motivations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Matching theory basics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Wireless-Oriented Matching Applications:</a:t>
            </a:r>
            <a:endParaRPr sz="3920"/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Dynamic stability in LTE-Unlicensed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Content sharing in LTE V2X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Fog Computing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Wireless network virtualization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Mobile crowd sensing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Future Works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Dynamic stability in LTE V2X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Stable multiple activity matching in HetNets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Conclusion </a:t>
            </a:r>
          </a:p>
        </p:txBody>
      </p:sp>
      <p:sp>
        <p:nvSpPr>
          <p:cNvPr id="642" name="Shape 642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3" name="Shape 643"/>
          <p:cNvSpPr/>
          <p:nvPr/>
        </p:nvSpPr>
        <p:spPr>
          <a:xfrm>
            <a:off x="1666277" y="6546030"/>
            <a:ext cx="9506368" cy="13802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1" marL="914400" indent="-4572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4000"/>
            </a:pPr>
            <a:r>
              <a:t>Device-to-device (D2D) communications</a:t>
            </a: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4000"/>
            </a:pPr>
            <a:r>
              <a:t>Facebook content caching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32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646" name="Shape 646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D2D communications</a:t>
            </a:r>
          </a:p>
        </p:txBody>
      </p:sp>
      <p:sp>
        <p:nvSpPr>
          <p:cNvPr id="647" name="Shape 647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8" name="imag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017" y="2870650"/>
            <a:ext cx="9354147" cy="9272520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Shape 649"/>
          <p:cNvSpPr/>
          <p:nvPr/>
        </p:nvSpPr>
        <p:spPr>
          <a:xfrm>
            <a:off x="10797783" y="3033264"/>
            <a:ext cx="12368621" cy="9098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Spectrum sharing:</a:t>
            </a:r>
          </a:p>
          <a:p>
            <a:pPr lvl="2" marL="1028700" indent="-571500">
              <a:buSzPct val="100000"/>
              <a:buFont typeface="Arial"/>
              <a:buChar char="•"/>
              <a:defRPr sz="4400"/>
            </a:pPr>
            <a:r>
              <a:t>Cellular users (CUs) and D2D users (DUs)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Interference by channel reuse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Optimize the system throughput: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QoS requirements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Solutions steps: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Admission control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Optimal power allocation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SM matching: GS algorithm</a:t>
            </a:r>
          </a:p>
          <a:p>
            <a:pPr marL="571500" indent="-571500">
              <a:buSzPct val="100000"/>
              <a:buFont typeface="Arial"/>
              <a:buChar char="•"/>
              <a:defRPr sz="4400">
                <a:solidFill>
                  <a:srgbClr val="FF2600"/>
                </a:solidFill>
              </a:defRPr>
            </a:pPr>
            <a:r>
              <a:t>Strategic issue: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cheating: falsify preference lists</a:t>
            </a:r>
          </a:p>
          <a:p>
            <a:pPr lvl="2" marL="1028700" indent="-571500">
              <a:buSzPct val="100000"/>
              <a:buFont typeface="Arial"/>
              <a:buChar char="•"/>
              <a:defRPr sz="4400"/>
            </a:pPr>
            <a:r>
              <a:t>Coalition strategy (CS)</a:t>
            </a:r>
          </a:p>
          <a:p>
            <a:pPr lvl="2" marL="1028700" indent="-571500">
              <a:buSzPct val="100000"/>
              <a:buFont typeface="Arial"/>
              <a:buChar char="•"/>
              <a:defRPr sz="4400"/>
            </a:pPr>
            <a:r>
              <a:t>improve DU and system performance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6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1000"/>
                                        <p:tgtEl>
                                          <p:spTgt spid="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1000"/>
                                        <p:tgtEl>
                                          <p:spTgt spid="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1000"/>
                                        <p:tgtEl>
                                          <p:spTgt spid="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5" dur="1000"/>
                                        <p:tgtEl>
                                          <p:spTgt spid="6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8" dur="1000"/>
                                        <p:tgtEl>
                                          <p:spTgt spid="6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8" grpId="1"/>
      <p:bldP build="p" bldLvl="1" animBg="1" rev="0" advAuto="0" spid="649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652" name="Shape 652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Facebook content caching</a:t>
            </a:r>
          </a:p>
        </p:txBody>
      </p:sp>
      <p:sp>
        <p:nvSpPr>
          <p:cNvPr id="653" name="Shape 653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4" name="image2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933"/>
          <a:stretch>
            <a:fillRect/>
          </a:stretch>
        </p:blipFill>
        <p:spPr>
          <a:xfrm>
            <a:off x="1086537" y="3067989"/>
            <a:ext cx="2779340" cy="2481667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Shape 655"/>
          <p:cNvSpPr/>
          <p:nvPr/>
        </p:nvSpPr>
        <p:spPr>
          <a:xfrm>
            <a:off x="12260357" y="3680459"/>
            <a:ext cx="12368621" cy="6355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Facebook Haystack storage system: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Lower caching layer has lower latency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Cache in the same layer has geography diversity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Cache center has capacity limit</a:t>
            </a:r>
            <a:r>
              <a:t>  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Optimize average service delay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content popularity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cache center service delay</a:t>
            </a:r>
          </a:p>
          <a:p>
            <a:pPr marL="571500" indent="-571500">
              <a:buSzPct val="100000"/>
              <a:buFont typeface="Arial"/>
              <a:buChar char="•"/>
              <a:defRPr sz="4400">
                <a:solidFill>
                  <a:srgbClr val="FF2600"/>
                </a:solidFill>
              </a:defRPr>
            </a:pPr>
            <a:r>
              <a:t>College admission (CA) game: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many-to-one extension of SM</a:t>
            </a:r>
          </a:p>
        </p:txBody>
      </p:sp>
      <p:pic>
        <p:nvPicPr>
          <p:cNvPr id="656" name="image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240" y="7751322"/>
            <a:ext cx="5486401" cy="2782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5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37415 0.140287" origin="layout" pathEditMode="relative">
                                      <p:cBhvr>
                                        <p:cTn id="13" dur="10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click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654"/>
                                        </p:tgtEl>
                                      </p:cBhvr>
                                      <p:by x="33333" y="3333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37415 0.140287 L -0.000000 -0.000003" origin="layout" pathEditMode="relative">
                                      <p:cBhvr>
                                        <p:cTn id="20" dur="10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mph" nodeType="click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65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path" nodeType="with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26531 -0.130612" origin="layout" pathEditMode="relative">
                                      <p:cBhvr>
                                        <p:cTn id="31" dur="1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1000"/>
                                        <p:tgtEl>
                                          <p:spTgt spid="6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Class="entr" nodeType="with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Class="entr" nodeType="with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6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Class="entr" nodeType="with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8" dur="1000"/>
                                        <p:tgtEl>
                                          <p:spTgt spid="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3" dur="1000"/>
                                        <p:tgtEl>
                                          <p:spTgt spid="6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Class="entr" nodeType="with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6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Class="entr" nodeType="with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6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9" dur="1000"/>
                                        <p:tgtEl>
                                          <p:spTgt spid="6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6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4" dur="1000"/>
                                        <p:tgtEl>
                                          <p:spTgt spid="6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Class="entr" nodeType="with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6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7" dur="1000"/>
                                        <p:tgtEl>
                                          <p:spTgt spid="6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4" grpId="1"/>
      <p:bldP build="whole" bldLvl="1" animBg="1" rev="0" advAuto="0" spid="654" grpId="2"/>
      <p:bldP build="whole" bldLvl="1" animBg="1" rev="0" advAuto="0" spid="656" grpId="6"/>
      <p:bldP build="whole" bldLvl="1" animBg="1" rev="0" advAuto="0" spid="654" grpId="4"/>
      <p:bldP build="whole" bldLvl="1" animBg="1" rev="0" advAuto="0" spid="656" grpId="7"/>
      <p:bldP build="p" bldLvl="1" animBg="1" rev="0" advAuto="0" spid="655" grpId="9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659" name="Shape 659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660" name="Shape 660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Introduction 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Motivations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Matching theory basics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Wireless-Oriented Matching Applications: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Device-to-device (D2D)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Facebook content caching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Dynamic stability in LTE-Unlicensed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Content sharing in LTE V2X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Future Works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Dynamic stability in LTE V2X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Stable multiple activity matching in HetNets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Conclusion </a:t>
            </a:r>
          </a:p>
        </p:txBody>
      </p:sp>
      <p:sp>
        <p:nvSpPr>
          <p:cNvPr id="661" name="Shape 661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2" name="Shape 662"/>
          <p:cNvSpPr/>
          <p:nvPr/>
        </p:nvSpPr>
        <p:spPr>
          <a:xfrm>
            <a:off x="1658349" y="7716152"/>
            <a:ext cx="7623444" cy="19552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1" marL="914400" indent="-4572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4000"/>
            </a:pPr>
            <a:r>
              <a:t>Fog Computing</a:t>
            </a: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4000"/>
            </a:pPr>
            <a:r>
              <a:t>Wireless network virtualization</a:t>
            </a: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4000"/>
            </a:pPr>
            <a:r>
              <a:t>Mobile crowd sensing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32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147" name="Shape 147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5G key technologies</a:t>
            </a:r>
          </a:p>
        </p:txBody>
      </p:sp>
      <p:sp>
        <p:nvSpPr>
          <p:cNvPr id="148" name="Shape 148"/>
          <p:cNvSpPr/>
          <p:nvPr>
            <p:ph type="sldNum" sz="quarter" idx="2"/>
          </p:nvPr>
        </p:nvSpPr>
        <p:spPr>
          <a:xfrm>
            <a:off x="22357536" y="12802234"/>
            <a:ext cx="350064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9" name="image2.jpg" descr="http://www.eurescom.eu/uploads/RTEmagicC_3gpp_image01.jp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723" y="3390900"/>
            <a:ext cx="15818051" cy="79739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  <p:sp>
        <p:nvSpPr>
          <p:cNvPr id="150" name="Shape 150"/>
          <p:cNvSpPr/>
          <p:nvPr/>
        </p:nvSpPr>
        <p:spPr>
          <a:xfrm>
            <a:off x="17017634" y="3171624"/>
            <a:ext cx="7294627" cy="847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441157" indent="-441157">
              <a:buSzPct val="100000"/>
              <a:buChar char="•"/>
              <a:defRPr b="1" sz="4800"/>
            </a:pPr>
            <a:r>
              <a:t>New paradigms: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Device-to-device (D2D) communication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Network virtualization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LTE-Unlicensed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Small cell (SC) deployment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Cloud-based radio access network (C-RAN)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Massive multiple-input multiple-output (MIMO)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Internet of Things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And so on…</a:t>
            </a:r>
          </a:p>
        </p:txBody>
      </p:sp>
      <p:sp>
        <p:nvSpPr>
          <p:cNvPr id="151" name="Shape 151"/>
          <p:cNvSpPr/>
          <p:nvPr/>
        </p:nvSpPr>
        <p:spPr>
          <a:xfrm>
            <a:off x="3089158" y="11649337"/>
            <a:ext cx="13398441" cy="424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i="1" sz="1600">
                <a:solidFill>
                  <a:srgbClr val="808080"/>
                </a:solidFill>
              </a:defRPr>
            </a:lvl1pPr>
          </a:lstStyle>
          <a:p>
            <a:pPr/>
            <a:r>
              <a:t>Cited from: http://www.eurescom.eu/news-and-events/eurescommessage/eurescom-message-1-2014/3gpp-system-standards-heading-into-the-5g-era.html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499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499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499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499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499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499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499"/>
                                        <p:tgtEl>
                                          <p:spTgt spid="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499"/>
                                        <p:tgtEl>
                                          <p:spTgt spid="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499"/>
                                        <p:tgtEl>
                                          <p:spTgt spid="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499"/>
                                        <p:tgtEl>
                                          <p:spTgt spid="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Fog computing</a:t>
            </a:r>
          </a:p>
        </p:txBody>
      </p:sp>
      <p:sp>
        <p:nvSpPr>
          <p:cNvPr id="665" name="Shape 66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373" y="3435174"/>
            <a:ext cx="12986182" cy="761999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/>
          <p:nvPr/>
        </p:nvSpPr>
        <p:spPr>
          <a:xfrm>
            <a:off x="14516907" y="3797948"/>
            <a:ext cx="9718611" cy="6723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Fog computing: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bring cloud closer to users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large scale distribution at edge 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delay sensitive tasks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Joint computational and radio resource allocations</a:t>
            </a:r>
          </a:p>
          <a:p>
            <a:pPr lvl="1" marL="1028700" indent="-571500">
              <a:buSzPct val="100000"/>
              <a:buFont typeface="Arial"/>
              <a:buChar char="•"/>
              <a:defRPr sz="4000">
                <a:solidFill>
                  <a:srgbClr val="FF2600"/>
                </a:solidFill>
              </a:defRPr>
            </a:pPr>
            <a:r>
              <a:t>computational: fog node (CPU)</a:t>
            </a:r>
          </a:p>
          <a:p>
            <a:pPr lvl="1" marL="1028700" indent="-571500">
              <a:buSzPct val="100000"/>
              <a:buFont typeface="Arial"/>
              <a:buChar char="•"/>
              <a:defRPr sz="4000">
                <a:solidFill>
                  <a:srgbClr val="FF2600"/>
                </a:solidFill>
              </a:defRPr>
            </a:pPr>
            <a:r>
              <a:t>radio: spectrum band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Optimize average service delay</a:t>
            </a:r>
          </a:p>
          <a:p>
            <a:pPr marL="571500" indent="-571500">
              <a:buSzPct val="100000"/>
              <a:buFont typeface="Arial"/>
              <a:buChar char="•"/>
              <a:defRPr sz="4400">
                <a:solidFill>
                  <a:srgbClr val="FF2600"/>
                </a:solidFill>
              </a:defRPr>
            </a:pPr>
            <a:r>
              <a:t>Student project allocation (SPA) model</a:t>
            </a:r>
          </a:p>
        </p:txBody>
      </p:sp>
      <p:sp>
        <p:nvSpPr>
          <p:cNvPr id="668" name="Shape 668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6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671" name="Shape 671"/>
          <p:cNvSpPr/>
          <p:nvPr>
            <p:ph type="title"/>
          </p:nvPr>
        </p:nvSpPr>
        <p:spPr>
          <a:xfrm>
            <a:off x="1676399" y="20554"/>
            <a:ext cx="21318514" cy="2651126"/>
          </a:xfrm>
          <a:prstGeom prst="rect">
            <a:avLst/>
          </a:prstGeom>
        </p:spPr>
        <p:txBody>
          <a:bodyPr/>
          <a:lstStyle/>
          <a:p>
            <a:pPr/>
            <a:r>
              <a:t>Wireless network virtualization</a:t>
            </a:r>
          </a:p>
        </p:txBody>
      </p:sp>
      <p:sp>
        <p:nvSpPr>
          <p:cNvPr id="672" name="Shape 672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3" name="image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050" y="4426328"/>
            <a:ext cx="13085089" cy="6119124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Shape 674"/>
          <p:cNvSpPr/>
          <p:nvPr/>
        </p:nvSpPr>
        <p:spPr>
          <a:xfrm>
            <a:off x="14033020" y="3527040"/>
            <a:ext cx="10159787" cy="8031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Wireless network virtualization:</a:t>
            </a:r>
            <a:r>
              <a:t> 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Abstraction, isolation and sharing of wireless resources 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Radio resource, physical infrastructure and mobile users</a:t>
            </a:r>
          </a:p>
          <a:p>
            <a:pPr lvl="1" marL="1028700" indent="-571500">
              <a:buSzPct val="100000"/>
              <a:buFont typeface="Arial"/>
              <a:buChar char="•"/>
              <a:defRPr sz="4000"/>
            </a:pPr>
            <a:r>
              <a:t>Great flexibility, higher network efficiency and new services;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Joint </a:t>
            </a:r>
            <a:r>
              <a:rPr>
                <a:solidFill>
                  <a:srgbClr val="FF2600"/>
                </a:solidFill>
              </a:rPr>
              <a:t>service generation</a:t>
            </a:r>
            <a:r>
              <a:t> and </a:t>
            </a:r>
            <a:r>
              <a:rPr>
                <a:solidFill>
                  <a:srgbClr val="FF2600"/>
                </a:solidFill>
              </a:rPr>
              <a:t>service allocation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rPr>
                <a:solidFill>
                  <a:srgbClr val="FF2600"/>
                </a:solidFill>
              </a:rPr>
              <a:t>Three-dimension stable marriage (3DSM)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man-woman-dog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cyclic preferences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6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1000"/>
                                        <p:tgtEl>
                                          <p:spTgt spid="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3" grpId="1"/>
      <p:bldP build="p" bldLvl="1" animBg="1" rev="0" advAuto="0" spid="674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Mobile crowd sensing</a:t>
            </a:r>
          </a:p>
        </p:txBody>
      </p:sp>
      <p:sp>
        <p:nvSpPr>
          <p:cNvPr id="677" name="Shape 67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7296" y="2891419"/>
            <a:ext cx="11939515" cy="8502074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Shape 679"/>
          <p:cNvSpPr/>
          <p:nvPr/>
        </p:nvSpPr>
        <p:spPr>
          <a:xfrm>
            <a:off x="13630250" y="2578217"/>
            <a:ext cx="9806518" cy="841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Mobile crowd sensing:</a:t>
            </a:r>
            <a:r>
              <a:t> 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smart phone sensing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social networking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environment surveillance, marketing, health monitoring…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A local event sharing: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Twitter server: </a:t>
            </a:r>
            <a:r>
              <a:rPr>
                <a:solidFill>
                  <a:srgbClr val="FF2600"/>
                </a:solidFill>
              </a:rPr>
              <a:t>only upload Hashtag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rPr>
                <a:solidFill>
                  <a:srgbClr val="FF2600"/>
                </a:solidFill>
              </a:rPr>
              <a:t>Real-time</a:t>
            </a:r>
            <a:r>
              <a:t> information exchange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rPr>
                <a:solidFill>
                  <a:srgbClr val="FF2600"/>
                </a:solidFill>
              </a:rPr>
              <a:t>Hashtag#:</a:t>
            </a:r>
            <a:r>
              <a:t> location, time, data type&amp;size, keywords</a:t>
            </a:r>
          </a:p>
          <a:p>
            <a:pPr marL="571500" indent="-571500">
              <a:buSzPct val="100000"/>
              <a:buFont typeface="Arial"/>
              <a:buChar char="•"/>
              <a:defRPr sz="4400">
                <a:solidFill>
                  <a:srgbClr val="FF2600"/>
                </a:solidFill>
              </a:defRPr>
            </a:pPr>
            <a:r>
              <a:t>Stable fixture game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many-to-many matching</a:t>
            </a:r>
          </a:p>
        </p:txBody>
      </p:sp>
      <p:sp>
        <p:nvSpPr>
          <p:cNvPr id="680" name="Shape 680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6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6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6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6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6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1000"/>
                                        <p:tgtEl>
                                          <p:spTgt spid="6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6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79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683" name="Shape 683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684" name="Shape 684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 marL="434340" indent="-434340" defTabSz="1737360">
              <a:lnSpc>
                <a:spcPct val="72000"/>
              </a:lnSpc>
              <a:spcBef>
                <a:spcPts val="1900"/>
              </a:spcBef>
              <a:defRPr sz="4370"/>
            </a:pPr>
            <a:r>
              <a:t>Introduction </a:t>
            </a:r>
          </a:p>
          <a:p>
            <a:pPr lvl="1" marL="868680" indent="-434340" defTabSz="1737360">
              <a:lnSpc>
                <a:spcPct val="72000"/>
              </a:lnSpc>
              <a:spcBef>
                <a:spcPts val="900"/>
              </a:spcBef>
              <a:defRPr sz="3800"/>
            </a:pPr>
            <a:r>
              <a:t>Motivations</a:t>
            </a:r>
          </a:p>
          <a:p>
            <a:pPr lvl="1" marL="868680" indent="-434340" defTabSz="1737360">
              <a:lnSpc>
                <a:spcPct val="72000"/>
              </a:lnSpc>
              <a:spcBef>
                <a:spcPts val="900"/>
              </a:spcBef>
              <a:defRPr sz="3800"/>
            </a:pPr>
            <a:r>
              <a:t>Matching theory basics</a:t>
            </a:r>
          </a:p>
          <a:p>
            <a:pPr marL="434340" indent="-434340" defTabSz="1737360">
              <a:lnSpc>
                <a:spcPct val="72000"/>
              </a:lnSpc>
              <a:spcBef>
                <a:spcPts val="1900"/>
              </a:spcBef>
              <a:defRPr sz="4370"/>
            </a:pPr>
            <a:r>
              <a:t>Wireless-Oriented Matching Applications:</a:t>
            </a:r>
            <a:endParaRPr sz="3800"/>
          </a:p>
          <a:p>
            <a:pPr lvl="1" marL="868680" indent="-434340" defTabSz="1737360">
              <a:lnSpc>
                <a:spcPct val="72000"/>
              </a:lnSpc>
              <a:spcBef>
                <a:spcPts val="900"/>
              </a:spcBef>
              <a:defRPr sz="3800"/>
            </a:pPr>
            <a:r>
              <a:t>Dynamic stability in LTE-Unlicensed</a:t>
            </a:r>
          </a:p>
          <a:p>
            <a:pPr lvl="1" marL="868680" indent="-434340" defTabSz="1737360">
              <a:lnSpc>
                <a:spcPct val="72000"/>
              </a:lnSpc>
              <a:spcBef>
                <a:spcPts val="900"/>
              </a:spcBef>
              <a:defRPr sz="3800"/>
            </a:pPr>
            <a:r>
              <a:t>Content sharing in LTE V2X communications</a:t>
            </a:r>
          </a:p>
          <a:p>
            <a:pPr lvl="1" marL="868680" indent="-434340" defTabSz="1737360">
              <a:lnSpc>
                <a:spcPct val="72000"/>
              </a:lnSpc>
              <a:spcBef>
                <a:spcPts val="900"/>
              </a:spcBef>
              <a:defRPr sz="3800"/>
            </a:pPr>
            <a:r>
              <a:t>Device-to-device (D2D) communications</a:t>
            </a:r>
          </a:p>
          <a:p>
            <a:pPr lvl="1" marL="868680" indent="-434340" defTabSz="1737360">
              <a:lnSpc>
                <a:spcPct val="72000"/>
              </a:lnSpc>
              <a:spcBef>
                <a:spcPts val="900"/>
              </a:spcBef>
              <a:defRPr sz="3800"/>
            </a:pPr>
            <a:r>
              <a:t>Facebook content caching</a:t>
            </a:r>
          </a:p>
          <a:p>
            <a:pPr lvl="1" marL="868680" indent="-434340" defTabSz="1737360">
              <a:lnSpc>
                <a:spcPct val="72000"/>
              </a:lnSpc>
              <a:spcBef>
                <a:spcPts val="900"/>
              </a:spcBef>
              <a:defRPr sz="3800"/>
            </a:pPr>
            <a:r>
              <a:t>Fog Computing</a:t>
            </a:r>
          </a:p>
          <a:p>
            <a:pPr lvl="1" marL="868680" indent="-434340" defTabSz="1737360">
              <a:lnSpc>
                <a:spcPct val="72000"/>
              </a:lnSpc>
              <a:spcBef>
                <a:spcPts val="900"/>
              </a:spcBef>
              <a:defRPr sz="3800"/>
            </a:pPr>
            <a:r>
              <a:t>Wireless network virtualization</a:t>
            </a:r>
          </a:p>
          <a:p>
            <a:pPr lvl="1" marL="868680" indent="-434340" defTabSz="1737360">
              <a:lnSpc>
                <a:spcPct val="72000"/>
              </a:lnSpc>
              <a:spcBef>
                <a:spcPts val="900"/>
              </a:spcBef>
              <a:defRPr sz="3800"/>
            </a:pPr>
            <a:r>
              <a:t>Mobile crowd sensing</a:t>
            </a:r>
          </a:p>
          <a:p>
            <a:pPr marL="434340" indent="-434340" defTabSz="1737360">
              <a:lnSpc>
                <a:spcPct val="72000"/>
              </a:lnSpc>
              <a:spcBef>
                <a:spcPts val="1900"/>
              </a:spcBef>
              <a:defRPr sz="4370"/>
            </a:pPr>
            <a:r>
              <a:t>Future Works</a:t>
            </a:r>
          </a:p>
          <a:p>
            <a:pPr lvl="1" marL="868680" indent="-434340" defTabSz="1737360">
              <a:lnSpc>
                <a:spcPct val="72000"/>
              </a:lnSpc>
              <a:spcBef>
                <a:spcPts val="1900"/>
              </a:spcBef>
              <a:defRPr sz="4370"/>
            </a:pPr>
          </a:p>
          <a:p>
            <a:pPr lvl="1" marL="868680" indent="-434340" defTabSz="1737360">
              <a:lnSpc>
                <a:spcPct val="72000"/>
              </a:lnSpc>
              <a:spcBef>
                <a:spcPts val="1900"/>
              </a:spcBef>
              <a:defRPr sz="4370"/>
            </a:pPr>
          </a:p>
          <a:p>
            <a:pPr marL="434340" indent="-434340" defTabSz="1737360">
              <a:lnSpc>
                <a:spcPct val="72000"/>
              </a:lnSpc>
              <a:spcBef>
                <a:spcPts val="1900"/>
              </a:spcBef>
              <a:defRPr sz="4370"/>
            </a:pPr>
            <a:r>
              <a:t>Conclusion </a:t>
            </a:r>
          </a:p>
        </p:txBody>
      </p:sp>
      <p:sp>
        <p:nvSpPr>
          <p:cNvPr id="685" name="Shape 685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6" name="Shape 686"/>
          <p:cNvSpPr/>
          <p:nvPr/>
        </p:nvSpPr>
        <p:spPr>
          <a:xfrm>
            <a:off x="1630870" y="10065911"/>
            <a:ext cx="10480696" cy="13802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1" marL="914400" indent="-4572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4000"/>
            </a:pPr>
            <a:r>
              <a:t>Dynamic stability in LTE V2X communications</a:t>
            </a:r>
          </a:p>
          <a:p>
            <a:pPr lvl="1" marL="914400" indent="-4572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4000"/>
            </a:pPr>
            <a:r>
              <a:t>Stable multiple activity matching in HetNets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32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Dynamic stability in LTE V2X communications</a:t>
            </a:r>
            <a:endParaRPr sz="4000"/>
          </a:p>
        </p:txBody>
      </p:sp>
      <p:sp>
        <p:nvSpPr>
          <p:cNvPr id="689" name="Shape 68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4923" y="2391467"/>
            <a:ext cx="6620011" cy="441334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0" dir="0">
              <a:srgbClr val="000000">
                <a:alpha val="70000"/>
              </a:srgbClr>
            </a:outerShdw>
          </a:effectLst>
        </p:spPr>
      </p:pic>
      <p:sp>
        <p:nvSpPr>
          <p:cNvPr id="691" name="Shape 691"/>
          <p:cNvSpPr/>
          <p:nvPr/>
        </p:nvSpPr>
        <p:spPr>
          <a:xfrm>
            <a:off x="12977366" y="3399263"/>
            <a:ext cx="11031292" cy="7726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LTE V2X communications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safety critical applications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better</a:t>
            </a:r>
            <a:r>
              <a:t> efficiency and </a:t>
            </a:r>
            <a:r>
              <a:t>reliability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lower</a:t>
            </a:r>
            <a:r>
              <a:t> </a:t>
            </a:r>
            <a:r>
              <a:t>latency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rPr>
                <a:solidFill>
                  <a:srgbClr val="FF2600"/>
                </a:solidFill>
              </a:rPr>
              <a:t>Mobility management</a:t>
            </a:r>
            <a:r>
              <a:t> in vehicular network: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user mobility 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CSI information change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real-time support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rPr>
                <a:solidFill>
                  <a:srgbClr val="FF2600"/>
                </a:solidFill>
              </a:rPr>
              <a:t>Dynamic stability in the one-sided matching</a:t>
            </a:r>
            <a:r>
              <a:t>: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stable fixture game </a:t>
            </a:r>
          </a:p>
          <a:p>
            <a:pPr lvl="1" marL="1028699" indent="-571499">
              <a:buSzPct val="100000"/>
              <a:buFont typeface="Arial"/>
              <a:buChar char="•"/>
              <a:defRPr sz="4400"/>
            </a:pPr>
            <a:r>
              <a:t>satisfying blocking pairs</a:t>
            </a:r>
          </a:p>
        </p:txBody>
      </p:sp>
      <p:pic>
        <p:nvPicPr>
          <p:cNvPr id="692" name="large_chess1_02270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14923" y="7554835"/>
            <a:ext cx="6620011" cy="512941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77800" dist="88900" dir="5400000">
              <a:srgbClr val="000000">
                <a:alpha val="70000"/>
              </a:srgbClr>
            </a:outerShdw>
          </a:effectLst>
        </p:spPr>
      </p:pic>
      <p:sp>
        <p:nvSpPr>
          <p:cNvPr id="693" name="Shape 693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6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1000"/>
                                        <p:tgtEl>
                                          <p:spTgt spid="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8" dur="1000"/>
                                        <p:tgtEl>
                                          <p:spTgt spid="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0" grpId="1"/>
      <p:bldP build="p" bldLvl="1" animBg="1" rev="0" advAuto="0" spid="691" grpId="2"/>
      <p:bldP build="whole" bldLvl="1" animBg="1" rev="0" advAuto="0" spid="692" grpId="3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Stable multiple activity matching in HetNets</a:t>
            </a:r>
            <a:endParaRPr sz="4000"/>
          </a:p>
        </p:txBody>
      </p:sp>
      <p:sp>
        <p:nvSpPr>
          <p:cNvPr id="696" name="Shape 69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7" name="sports-and-gam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3407" y="7462299"/>
            <a:ext cx="7009960" cy="474203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77800" dist="88900" dir="5400000">
              <a:srgbClr val="000000">
                <a:alpha val="70000"/>
              </a:srgbClr>
            </a:outerShdw>
          </a:effectLst>
        </p:spPr>
      </p:pic>
      <p:pic>
        <p:nvPicPr>
          <p:cNvPr id="698" name="image3.png" descr="http://5gmobile.fel.cvut.cz/img/activities/5GMvision_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1135" y="2195956"/>
            <a:ext cx="8094504" cy="4742033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Shape 699"/>
          <p:cNvSpPr/>
          <p:nvPr/>
        </p:nvSpPr>
        <p:spPr>
          <a:xfrm>
            <a:off x="12612435" y="2806751"/>
            <a:ext cx="10562558" cy="9098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HetNet communications: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user device types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communication contents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QoS requirements</a:t>
            </a:r>
          </a:p>
          <a:p>
            <a:pPr marL="571500" indent="-571500">
              <a:buSzPct val="100000"/>
              <a:buFont typeface="Arial"/>
              <a:buChar char="•"/>
              <a:defRPr sz="4400">
                <a:solidFill>
                  <a:srgbClr val="FF2600"/>
                </a:solidFill>
              </a:defRPr>
            </a:pPr>
            <a:r>
              <a:t>Diverse partnerships between two players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video stream sharing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voice call</a:t>
            </a:r>
          </a:p>
          <a:p>
            <a:pPr lvl="1" marL="1028700" indent="-571500">
              <a:buSzPct val="100000"/>
              <a:buFont typeface="Arial"/>
              <a:buChar char="•"/>
              <a:defRPr sz="4400"/>
            </a:pPr>
            <a:r>
              <a:t>texting</a:t>
            </a:r>
          </a:p>
          <a:p>
            <a:pPr marL="571500" indent="-571500">
              <a:buSzPct val="100000"/>
              <a:buFont typeface="Arial"/>
              <a:buChar char="•"/>
              <a:defRPr sz="4400">
                <a:solidFill>
                  <a:srgbClr val="FF2600"/>
                </a:solidFill>
              </a:defRPr>
            </a:pPr>
            <a:r>
              <a:t>Stable multiple activities (SMA)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Agents participate in multiple partnerships with multiple agents</a:t>
            </a:r>
          </a:p>
          <a:p>
            <a:pPr marL="571500" indent="-571500">
              <a:buSzPct val="100000"/>
              <a:buFont typeface="Arial"/>
              <a:buChar char="•"/>
              <a:defRPr sz="4400"/>
            </a:pPr>
            <a:r>
              <a:t>Improve user satisfaction and resource  utilization </a:t>
            </a:r>
          </a:p>
        </p:txBody>
      </p:sp>
      <p:sp>
        <p:nvSpPr>
          <p:cNvPr id="700" name="Shape 700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1000"/>
                                        <p:tgtEl>
                                          <p:spTgt spid="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1000"/>
                                        <p:tgtEl>
                                          <p:spTgt spid="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8" grpId="1"/>
      <p:bldP build="p" bldLvl="1" animBg="1" rev="0" advAuto="0" spid="699" grpId="2"/>
      <p:bldP build="whole" bldLvl="1" animBg="1" rev="0" advAuto="0" spid="697" grpId="3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703" name="Shape 703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704" name="Shape 704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 sz="5200"/>
            </a:pPr>
            <a:r>
              <a:t>Given a general introduction of matching theory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5200"/>
            </a:pPr>
            <a:r>
              <a:t>Provided the bridge between wireless communication and matching theory:</a:t>
            </a:r>
          </a:p>
          <a:p>
            <a:pPr lvl="1" marL="914400" indent="-457200">
              <a:lnSpc>
                <a:spcPct val="100000"/>
              </a:lnSpc>
              <a:spcBef>
                <a:spcPts val="0"/>
              </a:spcBef>
              <a:defRPr sz="5200"/>
            </a:pPr>
            <a:r>
              <a:t>Select suitable models to capture the problem</a:t>
            </a:r>
          </a:p>
          <a:p>
            <a:pPr lvl="1" marL="914400" indent="-457200">
              <a:lnSpc>
                <a:spcPct val="100000"/>
              </a:lnSpc>
              <a:spcBef>
                <a:spcPts val="0"/>
              </a:spcBef>
              <a:defRPr sz="5200"/>
            </a:pPr>
            <a:r>
              <a:t>Define preference lists to meet system requirements</a:t>
            </a:r>
          </a:p>
          <a:p>
            <a:pPr lvl="1" marL="914400" indent="-457200">
              <a:lnSpc>
                <a:spcPct val="100000"/>
              </a:lnSpc>
              <a:spcBef>
                <a:spcPts val="0"/>
              </a:spcBef>
              <a:defRPr sz="5200"/>
            </a:pPr>
            <a:r>
              <a:t>Select/ modify algorithm to guarantee stability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5200"/>
            </a:pPr>
            <a:r>
              <a:t>Analyzed the performance:</a:t>
            </a:r>
          </a:p>
          <a:p>
            <a:pPr lvl="1" marL="914400" indent="-457200">
              <a:lnSpc>
                <a:spcPct val="100000"/>
              </a:lnSpc>
              <a:spcBef>
                <a:spcPts val="0"/>
              </a:spcBef>
              <a:defRPr sz="5200"/>
            </a:pPr>
            <a:r>
              <a:t>Theoretically </a:t>
            </a:r>
          </a:p>
          <a:p>
            <a:pPr lvl="1" marL="914400" indent="-457200">
              <a:lnSpc>
                <a:spcPct val="100000"/>
              </a:lnSpc>
              <a:spcBef>
                <a:spcPts val="0"/>
              </a:spcBef>
              <a:defRPr sz="5200"/>
            </a:pPr>
            <a:r>
              <a:t>Simulation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5200"/>
            </a:pPr>
            <a:r>
              <a:t>Wise choice for future wireless resource allocation problems.</a:t>
            </a:r>
          </a:p>
        </p:txBody>
      </p:sp>
      <p:sp>
        <p:nvSpPr>
          <p:cNvPr id="705" name="Shape 705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1000"/>
                                        <p:tgtEl>
                                          <p:spTgt spid="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1000"/>
                                        <p:tgtEl>
                                          <p:spTgt spid="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7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04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708" name="Shape 708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Publications</a:t>
            </a:r>
          </a:p>
        </p:txBody>
      </p:sp>
      <p:sp>
        <p:nvSpPr>
          <p:cNvPr id="709" name="Shape 709"/>
          <p:cNvSpPr/>
          <p:nvPr>
            <p:ph type="body" sz="half" idx="1"/>
          </p:nvPr>
        </p:nvSpPr>
        <p:spPr>
          <a:xfrm>
            <a:off x="1676400" y="2920619"/>
            <a:ext cx="9192884" cy="979208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2000"/>
              </a:lnSpc>
              <a:buSzTx/>
              <a:buFontTx/>
              <a:buNone/>
              <a:defRPr b="1" sz="2000"/>
            </a:pPr>
            <a:r>
              <a:t>Book:</a:t>
            </a:r>
            <a:endParaRPr sz="2600"/>
          </a:p>
          <a:p>
            <a:pPr marL="457200" indent="-457200">
              <a:lnSpc>
                <a:spcPct val="72000"/>
              </a:lnSpc>
              <a:defRPr i="1" sz="1400"/>
            </a:pPr>
            <a:r>
              <a:t>Z. Han</a:t>
            </a:r>
            <a:r>
              <a:rPr b="1" u="sng"/>
              <a:t>, Y. Gu, </a:t>
            </a:r>
            <a:r>
              <a:t>W. Saad, “Matching Theory for Next-Generation Wireless Networks ”, under editing, Springer, 2016.</a:t>
            </a:r>
          </a:p>
          <a:p>
            <a:pPr marL="0" indent="0">
              <a:lnSpc>
                <a:spcPct val="72000"/>
              </a:lnSpc>
              <a:buSzTx/>
              <a:buFontTx/>
              <a:buNone/>
              <a:defRPr b="1" sz="2000"/>
            </a:pPr>
            <a:r>
              <a:t>Book chapter:</a:t>
            </a:r>
            <a:endParaRPr sz="4600"/>
          </a:p>
          <a:p>
            <a:pPr marL="457200" indent="-457200">
              <a:lnSpc>
                <a:spcPct val="72000"/>
              </a:lnSpc>
              <a:defRPr b="1" i="1" sz="1400" u="sng"/>
            </a:pPr>
            <a:r>
              <a:t>Y. Gu</a:t>
            </a:r>
            <a:r>
              <a:rPr b="0" u="none"/>
              <a:t>, L. Cai, L. Song, and Z. Han,  “LTE-Unlicensed: Overview and Distributed Coexistence Design” In Vincent W.S. Wong, Robert Schober, Derrick Wing Kwan Ng, and Li-Chun Wang, “Emerging Technologies for 5G Wireless Systems”, under editing, Cambridge University Press, 2016.</a:t>
            </a:r>
            <a:endParaRPr sz="4600"/>
          </a:p>
          <a:p>
            <a:pPr marL="0" indent="0">
              <a:lnSpc>
                <a:spcPct val="72000"/>
              </a:lnSpc>
              <a:buSzTx/>
              <a:buFontTx/>
              <a:buNone/>
              <a:defRPr b="1" sz="2000"/>
            </a:pPr>
            <a:r>
              <a:t>Journal and Magazine:</a:t>
            </a:r>
            <a:endParaRPr sz="4600"/>
          </a:p>
          <a:p>
            <a:pPr marL="457200" indent="-457200">
              <a:lnSpc>
                <a:spcPct val="72000"/>
              </a:lnSpc>
              <a:defRPr b="1" i="1" sz="1400" u="sng"/>
            </a:pPr>
            <a:r>
              <a:t>Y. Gu</a:t>
            </a:r>
            <a:r>
              <a:rPr b="0" u="none"/>
              <a:t>, Y. Zhang, M. Pan and Z. Han, "Matching and Cheating in Device to Device Communications Underlying Cellular Networks," in IEEE Journal on Selected Areas in Communications (JSAC), vol. 33, no. 10, pp. 2156-2166, Oct. 2015.</a:t>
            </a:r>
            <a:endParaRPr sz="4600"/>
          </a:p>
          <a:p>
            <a:pPr marL="457200" indent="-457200">
              <a:lnSpc>
                <a:spcPct val="72000"/>
              </a:lnSpc>
              <a:defRPr b="1" i="1" sz="1400" u="sng"/>
            </a:pPr>
            <a:r>
              <a:t>Y. Gu</a:t>
            </a:r>
            <a:r>
              <a:rPr b="0" u="none"/>
              <a:t>, W. Saad, M. Bennis, M. Debbah and Z. Han, "Matching theory for future wireless networks: fundamentals and applications," in IEEE Communications Magazine, vol. 53, no. 5, pp. 52-59, May 2015.</a:t>
            </a:r>
            <a:endParaRPr sz="4600"/>
          </a:p>
          <a:p>
            <a:pPr marL="457200" indent="-457200">
              <a:lnSpc>
                <a:spcPct val="72000"/>
              </a:lnSpc>
              <a:defRPr b="1" i="1" sz="1400" u="sng"/>
            </a:pPr>
            <a:r>
              <a:t>Y. Gu</a:t>
            </a:r>
            <a:r>
              <a:rPr b="0" u="none"/>
              <a:t>, Y. Zhang, L. Cai, M. Pan, L. Song, and Z. Han,  “LTE-Unlicensed Co-existence Mechanism: A Matching Game Framework, ” to appear in IEEE Wireless Communications Magazine, 2016.</a:t>
            </a:r>
            <a:endParaRPr sz="4600"/>
          </a:p>
          <a:p>
            <a:pPr marL="457200" indent="-457200">
              <a:lnSpc>
                <a:spcPct val="72000"/>
              </a:lnSpc>
              <a:defRPr b="1" i="1" sz="1400" u="sng"/>
            </a:pPr>
            <a:r>
              <a:t>Y. Gu</a:t>
            </a:r>
            <a:r>
              <a:rPr b="0" u="none"/>
              <a:t>, C. Jiang, L. Cai, M. Pan, L. Song, and Z. Han, “Dynamic Path To Stability in LTE-Unlicensed with User Mobility: A Matching Framework”, under revision of IEEE Transactions on Wireless Communications, 2016.</a:t>
            </a:r>
            <a:endParaRPr sz="4600"/>
          </a:p>
          <a:p>
            <a:pPr marL="457200" indent="-457200">
              <a:lnSpc>
                <a:spcPct val="72000"/>
              </a:lnSpc>
              <a:defRPr i="1" sz="1400"/>
            </a:pPr>
            <a:r>
              <a:t>F. Chiti, R. Fantacci, </a:t>
            </a:r>
            <a:r>
              <a:rPr b="1" u="sng"/>
              <a:t>Y. Gu</a:t>
            </a:r>
            <a:r>
              <a:t>, and Z. Han, “Content Sharing in Internet of Vehicles: Two Matching-Based User-Association Approaches”, to appear in Vehicular Communications, 2016.</a:t>
            </a:r>
          </a:p>
          <a:p>
            <a:pPr marL="0" indent="0">
              <a:lnSpc>
                <a:spcPct val="72000"/>
              </a:lnSpc>
              <a:buSzTx/>
              <a:buNone/>
              <a:defRPr b="1" sz="1800"/>
            </a:pPr>
            <a:r>
              <a:t>Conference:</a:t>
            </a:r>
            <a:endParaRPr sz="3200"/>
          </a:p>
          <a:p>
            <a:pPr marL="457200" indent="-457200">
              <a:lnSpc>
                <a:spcPct val="72000"/>
              </a:lnSpc>
              <a:defRPr b="1" i="1" sz="1400" u="sng"/>
            </a:pPr>
            <a:r>
              <a:t>Y. Gu</a:t>
            </a:r>
            <a:r>
              <a:rPr b="0" u="none"/>
              <a:t>, M. Pan and W. Li, "Maximizing the lifetime of delay-sensitive sensor networks via joint routing and sleep scheduling," Computing, Networking and Communications (ICNC), 2014 International Conference on, Honolulu, HI, 2014.</a:t>
            </a:r>
            <a:endParaRPr sz="3200"/>
          </a:p>
          <a:p>
            <a:pPr marL="457200" indent="-457200">
              <a:lnSpc>
                <a:spcPct val="72000"/>
              </a:lnSpc>
              <a:defRPr b="1" i="1" sz="1400" u="sng"/>
            </a:pPr>
            <a:r>
              <a:t>Y. Gu</a:t>
            </a:r>
            <a:r>
              <a:rPr b="0" u="none"/>
              <a:t>, M. Pan and W. Li, "Joint sleep scheduling and routing for lifetime optimization in delay-sensitive sensor networks," 2013 IEEE International Conference on Sensing, Communications and Networking (SECON), New Orleans, LA, 2013.</a:t>
            </a:r>
            <a:endParaRPr sz="2800"/>
          </a:p>
          <a:p>
            <a:pPr marL="457200" indent="-457200">
              <a:lnSpc>
                <a:spcPct val="72000"/>
              </a:lnSpc>
              <a:defRPr b="1" i="1" sz="1400" u="sng"/>
            </a:pPr>
            <a:r>
              <a:t>Y. Gu</a:t>
            </a:r>
            <a:r>
              <a:rPr b="0" u="none"/>
              <a:t>, Y. Zhang, M. Pan and Z. Han, "Cheating in matching of device to device pairs in cellular networks," IEEE Global Communications Conference (GLOBECOM), Austin, TX, Dec. 2014. </a:t>
            </a:r>
          </a:p>
        </p:txBody>
      </p:sp>
      <p:sp>
        <p:nvSpPr>
          <p:cNvPr id="710" name="Shape 710"/>
          <p:cNvSpPr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11" name="Shape 711"/>
          <p:cNvSpPr/>
          <p:nvPr/>
        </p:nvSpPr>
        <p:spPr>
          <a:xfrm>
            <a:off x="12724462" y="3350795"/>
            <a:ext cx="9192884" cy="96220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i="1" sz="1400"/>
            </a:pPr>
            <a:r>
              <a:t>Y. Zhang, </a:t>
            </a:r>
            <a:r>
              <a:rPr b="1" u="sng"/>
              <a:t>Y. Gu</a:t>
            </a:r>
            <a:r>
              <a:t>, M. Pan, and Z. Han, “Distributed Matching Based Spectrum Allocation in Cognitive Radio Networks,” IEEE Globe Communication Conference (GLOBECOM), Austin, TX, Dec. 2014.</a:t>
            </a:r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i="1" sz="1400"/>
            </a:pPr>
            <a:r>
              <a:t>Y. Pang, Y. Zhang, </a:t>
            </a:r>
            <a:r>
              <a:rPr b="1" u="sng"/>
              <a:t>Y. Gu</a:t>
            </a:r>
            <a:r>
              <a:t>, M. Pan, and Z. Han, “Efficient Data Collection for Wireless Rechargeable Sensor Clusters in Harsh Terrains Using UAVs,” IEEE Globe Communication Conference (GLOBECOM), Austin, TX, Dec. 2014.</a:t>
            </a:r>
            <a:endParaRPr sz="2800"/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b="1" i="1" sz="1400" u="sng"/>
            </a:pPr>
            <a:r>
              <a:t>Y. Gu</a:t>
            </a:r>
            <a:r>
              <a:rPr b="0" u="none"/>
              <a:t>, Y. Zhang, M. Pan and Z. Han, "Student admission matching based content-cache allocation," IEEE Wireless Communications and Networking Conference (WCNC), New Orleans, LA, Mar. 2015. </a:t>
            </a:r>
            <a:endParaRPr sz="3200"/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i="1" sz="1400"/>
            </a:pPr>
            <a:r>
              <a:t>Y. Zhang, </a:t>
            </a:r>
            <a:r>
              <a:rPr b="1" u="sng"/>
              <a:t>Y. Gu</a:t>
            </a:r>
            <a:r>
              <a:t>, L. Liu, M. Pan, Z. Dawy and Z. Han, "Incentive mechanism in crowdsourcing with moral hazard," IEEE Wireless Communications and Networking Conference (WCNC), New Orleans, LA, Mar. 2015. </a:t>
            </a:r>
            <a:endParaRPr sz="3200"/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b="1" i="1" sz="1400" u="sng"/>
            </a:pPr>
            <a:r>
              <a:t>Y. Gu</a:t>
            </a:r>
            <a:r>
              <a:rPr b="0" u="none"/>
              <a:t>, Y. Zhang, L. Cai, M. Pan, L. Song, and Z. Han, “Exploiting Student-Project Allocation Matching for Spectrum Sharing in LTE-Unlicensed," IEEE Global Communications Conference (GLOBECOM), San Diego, CA, Dec. 2015.</a:t>
            </a:r>
            <a:endParaRPr sz="3200"/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i="1" sz="1400"/>
            </a:pPr>
            <a:r>
              <a:t>Y. Zhang, </a:t>
            </a:r>
            <a:r>
              <a:rPr b="1" u="sng"/>
              <a:t>Y. Gu</a:t>
            </a:r>
            <a:r>
              <a:t>, L. Song, M. Pan, Z. Dawy and Z. Han, "Tournament Based Incentive Mechanism Designs for Mobile Crowdsourcing," IEEE Global Communications Conference (GLOBECOM), San Diego, CA, Dec. 2015.</a:t>
            </a:r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i="1" sz="1400"/>
            </a:pPr>
            <a:r>
              <a:t>Z. Chang, </a:t>
            </a:r>
            <a:r>
              <a:rPr b="1" u="sng"/>
              <a:t>Y. Gu</a:t>
            </a:r>
            <a:r>
              <a:t>, Z. Han, X. Chen, and T. Ristaniemi, “Context-Aware Data Caching for 5G Heterogeneous Small Cells Networks”, IEEE International Conference on Communications (ICC), Kuala Lumpur, Malaysia, May 2016.</a:t>
            </a:r>
            <a:endParaRPr sz="3200"/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b="1" i="1" sz="1600" u="sng"/>
            </a:pPr>
            <a:r>
              <a:t>Y. Gu</a:t>
            </a:r>
            <a:r>
              <a:rPr b="0" u="none"/>
              <a:t>, L. Wang, M. Pan and Z. Han, “Exploiting the Stable Fixture Matching Game for Mobile Crowd Sensing: A Local Event Sharing Framework”, submitted to the IEEE International Conference on Communications(ICC), May 2017.</a:t>
            </a:r>
            <a:endParaRPr sz="3000"/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b="1" i="1" sz="1600" u="sng"/>
            </a:pPr>
            <a:r>
              <a:t>Y. Gu</a:t>
            </a:r>
            <a:r>
              <a:rPr b="0" u="none"/>
              <a:t>, C. Jiang, N. Hoang Tran, M. Pan, L. Song and Z. Han, Cyclic Three-Sided Matching Game Inspired Wireless Network Virtualization, submitted to the IEEE International Conference on Communications(ICC), May 2017.</a:t>
            </a:r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i="1" sz="1400"/>
            </a:pPr>
            <a:r>
              <a:t>F. Chiti, M. Fantacci, B. Picano, </a:t>
            </a:r>
            <a:r>
              <a:rPr b="1" u="sng"/>
              <a:t>Y. Gu </a:t>
            </a:r>
            <a:r>
              <a:t>and Z. Han, “A Low Complexity Matching Game Approach for LTE-Unlicensed,” submitted to the IEEE International Conference on Communications(ICC), May 2017.</a:t>
            </a:r>
            <a:endParaRPr sz="4600"/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b="1" i="1" sz="1600" u="sng"/>
            </a:pPr>
            <a:r>
              <a:t>Y. Gu, </a:t>
            </a:r>
            <a:r>
              <a:rPr b="0" sz="1400" u="none"/>
              <a:t>Z. Chang, M. Pan, L. Song and Z. Han, “Joint Radio and Computational Resource Allocation in Fog Computing: A Student Project Allocation Matching”, submitted to 2017 IEEE International Conference on Computer Communications (INFOCOM), Jul. 2017.</a:t>
            </a:r>
            <a:endParaRPr sz="4600"/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b="1" i="1" sz="1400" u="sng"/>
            </a:pPr>
            <a:r>
              <a:t>Y. Gu</a:t>
            </a:r>
            <a:r>
              <a:rPr b="0" u="none"/>
              <a:t>, L. Cai, M. Pan, L. Song and Z. Han, “Exploiting the Stable Fixture Matching Game for Content Sharing in D2D-based LTE-V2X Communications”, IEEE Global Communication Conference (GLOBECOM), Washington, D.C., Dec. 2016.</a:t>
            </a:r>
            <a:endParaRPr sz="2000"/>
          </a:p>
          <a:p>
            <a:pPr>
              <a:lnSpc>
                <a:spcPct val="72000"/>
              </a:lnSpc>
              <a:spcBef>
                <a:spcPts val="2000"/>
              </a:spcBef>
              <a:defRPr b="1" sz="2000"/>
            </a:pPr>
            <a:endParaRPr i="1"/>
          </a:p>
          <a:p>
            <a:pPr>
              <a:lnSpc>
                <a:spcPct val="72000"/>
              </a:lnSpc>
              <a:spcBef>
                <a:spcPts val="2000"/>
              </a:spcBef>
              <a:defRPr b="1" sz="2000"/>
            </a:pPr>
            <a:endParaRPr i="1" sz="2800"/>
          </a:p>
          <a:p>
            <a:pPr marL="457200" indent="-457200">
              <a:lnSpc>
                <a:spcPct val="72000"/>
              </a:lnSpc>
              <a:spcBef>
                <a:spcPts val="2000"/>
              </a:spcBef>
              <a:buSzPct val="100000"/>
              <a:buFont typeface="Arial"/>
              <a:buChar char="•"/>
              <a:defRPr i="1" sz="28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image56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9109" y="0"/>
            <a:ext cx="2120607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pic>
        <p:nvPicPr>
          <p:cNvPr id="716" name="image57.jpg" descr="http://3.bp.blogspot.com/-yRnEFJS7Xgs/VpDNfPDkJZI/AAAAAAAAGNk/FvNAfV_3N6Y/s1600/Dollarphotoclub_76344800%2B%2528Large%25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00" y="0"/>
            <a:ext cx="2640866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154" name="Shape 154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5G resource allocation</a:t>
            </a:r>
          </a:p>
        </p:txBody>
      </p:sp>
      <p:sp>
        <p:nvSpPr>
          <p:cNvPr id="155" name="Shape 155"/>
          <p:cNvSpPr/>
          <p:nvPr>
            <p:ph type="sldNum" sz="quarter" idx="2"/>
          </p:nvPr>
        </p:nvSpPr>
        <p:spPr>
          <a:xfrm>
            <a:off x="22357536" y="12802234"/>
            <a:ext cx="350064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6" name="Shape 156"/>
          <p:cNvSpPr/>
          <p:nvPr/>
        </p:nvSpPr>
        <p:spPr>
          <a:xfrm>
            <a:off x="15475193" y="2915763"/>
            <a:ext cx="8908807" cy="841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441157" indent="-441157">
              <a:buSzPct val="100000"/>
              <a:buChar char="•"/>
              <a:defRPr b="1" sz="4400"/>
            </a:pPr>
            <a:r>
              <a:t>Challenges: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Exponential data increase 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Node/cell heterogeneous characteristics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Rich communication content 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Various QoS requirements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Mobility management</a:t>
            </a:r>
          </a:p>
          <a:p>
            <a:pPr marL="441157" indent="-441157">
              <a:buSzPct val="100000"/>
              <a:buChar char="•"/>
              <a:defRPr b="1" sz="4400"/>
            </a:pPr>
            <a:r>
              <a:t>Centralized solution: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Global information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Significant overhead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High computation complexity</a:t>
            </a:r>
          </a:p>
          <a:p>
            <a:pPr lvl="1" marL="822157" indent="-441157">
              <a:buSzPct val="100000"/>
              <a:buChar char="•"/>
              <a:defRPr sz="4400"/>
            </a:pPr>
            <a:r>
              <a:t>High service latency</a:t>
            </a:r>
          </a:p>
        </p:txBody>
      </p:sp>
      <p:pic>
        <p:nvPicPr>
          <p:cNvPr id="157" name="image3.png" descr="http://5gmobile.fel.cvut.cz/img/activities/5GMvision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627" y="2437582"/>
            <a:ext cx="14710885" cy="861812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10525031" y="11061149"/>
            <a:ext cx="4237456" cy="424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i="1" sz="1600">
                <a:solidFill>
                  <a:srgbClr val="808080"/>
                </a:solidFill>
              </a:defRPr>
            </a:lvl1pPr>
          </a:lstStyle>
          <a:p>
            <a:pPr/>
            <a:r>
              <a:t>Cited from: http://5gmobile.fel.cvut.cz/activities/</a:t>
            </a:r>
          </a:p>
        </p:txBody>
      </p:sp>
      <p:sp>
        <p:nvSpPr>
          <p:cNvPr id="159" name="Shape 159"/>
          <p:cNvSpPr/>
          <p:nvPr/>
        </p:nvSpPr>
        <p:spPr>
          <a:xfrm>
            <a:off x="3686052" y="11726149"/>
            <a:ext cx="17343366" cy="868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4400">
                <a:solidFill>
                  <a:srgbClr val="FF0000"/>
                </a:solidFill>
              </a:defRPr>
            </a:lvl1pPr>
          </a:lstStyle>
          <a:p>
            <a:pPr/>
            <a:r>
              <a:t>Shift from centralized mechanism to self-organized distributive solutions.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499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499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499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499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499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499"/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499"/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499"/>
                                        <p:tgtEl>
                                          <p:spTgt spid="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499"/>
                                        <p:tgtEl>
                                          <p:spTgt spid="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499"/>
                                        <p:tgtEl>
                                          <p:spTgt spid="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5" dur="499"/>
                                        <p:tgtEl>
                                          <p:spTgt spid="1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0" dur="499"/>
                                        <p:tgtEl>
                                          <p:spTgt spid="1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p" bldLvl="5" animBg="1" rev="0" advAuto="0" spid="1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162" name="Shape 162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Distributive solutions</a:t>
            </a:r>
          </a:p>
        </p:txBody>
      </p:sp>
      <p:sp>
        <p:nvSpPr>
          <p:cNvPr id="163" name="Shape 163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1000"/>
              </a:spcBef>
              <a:defRPr sz="5200"/>
            </a:pPr>
            <a:r>
              <a:t>Game theory:</a:t>
            </a:r>
          </a:p>
          <a:p>
            <a:pPr lvl="1" marL="914400" indent="-457200">
              <a:spcBef>
                <a:spcPts val="1000"/>
              </a:spcBef>
              <a:defRPr sz="4400"/>
            </a:pPr>
            <a:r>
              <a:t>Study of mathematical models of conflict and cooperation between intelligent rational decision-makers</a:t>
            </a:r>
          </a:p>
          <a:p>
            <a:pPr lvl="1" marL="914400" indent="-457200">
              <a:spcBef>
                <a:spcPts val="1000"/>
              </a:spcBef>
              <a:defRPr sz="4400"/>
            </a:pPr>
            <a:r>
              <a:t>Knowledge of other players’ actions</a:t>
            </a:r>
          </a:p>
          <a:p>
            <a:pPr lvl="1" marL="914400" indent="-457200">
              <a:spcBef>
                <a:spcPts val="1000"/>
              </a:spcBef>
              <a:defRPr sz="4400"/>
            </a:pPr>
            <a:r>
              <a:t>Specific utility function</a:t>
            </a:r>
          </a:p>
          <a:p>
            <a:pPr marL="457200" indent="-457200">
              <a:spcBef>
                <a:spcPts val="1000"/>
              </a:spcBef>
              <a:defRPr sz="5200"/>
            </a:pPr>
            <a:r>
              <a:t>Matching theory:</a:t>
            </a:r>
          </a:p>
          <a:p>
            <a:pPr lvl="1" marL="914400" indent="-457200">
              <a:spcBef>
                <a:spcPts val="1000"/>
              </a:spcBef>
              <a:defRPr sz="4400"/>
            </a:pPr>
            <a:r>
              <a:t>Mathematical framework attempting to describe the formation of mutually beneficial relationships over time</a:t>
            </a:r>
          </a:p>
          <a:p>
            <a:pPr lvl="1" marL="914400" indent="-457200">
              <a:spcBef>
                <a:spcPts val="1000"/>
              </a:spcBef>
              <a:defRPr sz="4400">
                <a:solidFill>
                  <a:srgbClr val="FF0000"/>
                </a:solidFill>
              </a:defRPr>
            </a:pPr>
            <a:r>
              <a:t>Players make local decisions</a:t>
            </a:r>
          </a:p>
          <a:p>
            <a:pPr lvl="1" marL="914400" indent="-457200">
              <a:spcBef>
                <a:spcPts val="1000"/>
              </a:spcBef>
              <a:defRPr sz="4400">
                <a:solidFill>
                  <a:srgbClr val="FF0000"/>
                </a:solidFill>
              </a:defRPr>
            </a:pPr>
            <a:r>
              <a:t>Preference lists replace specific utilities</a:t>
            </a:r>
          </a:p>
        </p:txBody>
      </p:sp>
      <p:sp>
        <p:nvSpPr>
          <p:cNvPr id="164" name="Shape 164"/>
          <p:cNvSpPr/>
          <p:nvPr>
            <p:ph type="sldNum" sz="quarter" idx="2"/>
          </p:nvPr>
        </p:nvSpPr>
        <p:spPr>
          <a:xfrm>
            <a:off x="22357536" y="12802234"/>
            <a:ext cx="350064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499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499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499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499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499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499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499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499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499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167" name="Shape 167"/>
          <p:cNvSpPr/>
          <p:nvPr>
            <p:ph type="title"/>
          </p:nvPr>
        </p:nvSpPr>
        <p:spPr>
          <a:xfrm>
            <a:off x="1676400" y="20554"/>
            <a:ext cx="21031200" cy="2651126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xfrm>
            <a:off x="1676400" y="2920619"/>
            <a:ext cx="21031200" cy="9433308"/>
          </a:xfrm>
          <a:prstGeom prst="rect">
            <a:avLst/>
          </a:prstGeom>
        </p:spPr>
        <p:txBody>
          <a:bodyPr/>
          <a:lstStyle/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Introduction 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Motivations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Wireless-Oriented Matching Applications:</a:t>
            </a:r>
            <a:endParaRPr sz="3920"/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Dynamic stability in LTE-Unlicensed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Content sharing in LTE V2X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Device-to-device (D2D)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Facebook content caching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Fog Computing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Wireless network virtualization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Mobile crowd sensing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Future Works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Dynamic stability in LTE V2X communications</a:t>
            </a:r>
          </a:p>
          <a:p>
            <a:pPr lvl="1" marL="896111" indent="-448055" defTabSz="1792223">
              <a:lnSpc>
                <a:spcPct val="72000"/>
              </a:lnSpc>
              <a:spcBef>
                <a:spcPts val="900"/>
              </a:spcBef>
              <a:defRPr sz="3920"/>
            </a:pPr>
            <a:r>
              <a:t>Stable multiple activity matching in HetNets</a:t>
            </a:r>
          </a:p>
          <a:p>
            <a:pPr marL="448055" indent="-448055" defTabSz="1792223">
              <a:lnSpc>
                <a:spcPct val="72000"/>
              </a:lnSpc>
              <a:spcBef>
                <a:spcPts val="1900"/>
              </a:spcBef>
              <a:defRPr sz="4508"/>
            </a:pPr>
            <a:r>
              <a:t>Conclusion </a:t>
            </a:r>
          </a:p>
        </p:txBody>
      </p:sp>
      <p:sp>
        <p:nvSpPr>
          <p:cNvPr id="169" name="Shape 169"/>
          <p:cNvSpPr/>
          <p:nvPr>
            <p:ph type="sldNum" sz="quarter" idx="2"/>
          </p:nvPr>
        </p:nvSpPr>
        <p:spPr>
          <a:xfrm>
            <a:off x="22357536" y="12802234"/>
            <a:ext cx="350064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0" name="Shape 170"/>
          <p:cNvSpPr/>
          <p:nvPr/>
        </p:nvSpPr>
        <p:spPr>
          <a:xfrm>
            <a:off x="1647478" y="4213896"/>
            <a:ext cx="5887116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1" marL="914400" indent="-4572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4000"/>
            </a:pPr>
            <a:r>
              <a:t>Matching theory basics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32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xfrm>
            <a:off x="22357536" y="12802234"/>
            <a:ext cx="350064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4" name="image4.t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54903"/>
          <a:stretch>
            <a:fillRect/>
          </a:stretch>
        </p:blipFill>
        <p:spPr>
          <a:xfrm>
            <a:off x="15161857" y="2968238"/>
            <a:ext cx="7718271" cy="26359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0" dir="0">
              <a:srgbClr val="000000">
                <a:alpha val="40000"/>
              </a:srgbClr>
            </a:outerShdw>
          </a:effectLst>
        </p:spPr>
      </p:pic>
      <p:pic>
        <p:nvPicPr>
          <p:cNvPr id="175" name="image5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5541" y="1675345"/>
            <a:ext cx="6980678" cy="85401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0" dir="0">
              <a:srgbClr val="000000">
                <a:alpha val="40000"/>
              </a:srgbClr>
            </a:outerShdw>
          </a:effectLst>
        </p:spPr>
      </p:pic>
      <p:sp>
        <p:nvSpPr>
          <p:cNvPr id="176" name="Shape 176"/>
          <p:cNvSpPr/>
          <p:nvPr/>
        </p:nvSpPr>
        <p:spPr>
          <a:xfrm>
            <a:off x="9834875" y="5895831"/>
            <a:ext cx="4822821" cy="95534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42719B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Shape 177"/>
          <p:cNvSpPr/>
          <p:nvPr/>
        </p:nvSpPr>
        <p:spPr>
          <a:xfrm>
            <a:off x="9711739" y="4804014"/>
            <a:ext cx="5174805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4000"/>
            </a:pPr>
            <a:r>
              <a:t>Everyone</a:t>
            </a:r>
            <a:r>
              <a:t> </a:t>
            </a:r>
            <a:r>
              <a:t>finds</a:t>
            </a:r>
            <a:r>
              <a:t> </a:t>
            </a:r>
            <a:r>
              <a:t>a</a:t>
            </a:r>
            <a:r>
              <a:t> </a:t>
            </a:r>
            <a:r>
              <a:t>date!</a:t>
            </a:r>
          </a:p>
        </p:txBody>
      </p:sp>
      <p:sp>
        <p:nvSpPr>
          <p:cNvPr id="178" name="Shape 178"/>
          <p:cNvSpPr/>
          <p:nvPr/>
        </p:nvSpPr>
        <p:spPr>
          <a:xfrm>
            <a:off x="9793627" y="7369792"/>
            <a:ext cx="4945958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4000">
                <a:solidFill>
                  <a:srgbClr val="FF0000"/>
                </a:solidFill>
              </a:defRPr>
            </a:pPr>
            <a:r>
              <a:t>Unstable</a:t>
            </a:r>
            <a:r>
              <a:t> </a:t>
            </a:r>
            <a:r>
              <a:t>marriage!</a:t>
            </a:r>
          </a:p>
        </p:txBody>
      </p:sp>
      <p:sp>
        <p:nvSpPr>
          <p:cNvPr id="179" name="Shape 179"/>
          <p:cNvSpPr/>
          <p:nvPr/>
        </p:nvSpPr>
        <p:spPr>
          <a:xfrm>
            <a:off x="4265107" y="10561724"/>
            <a:ext cx="16786747" cy="1046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5600">
                <a:solidFill>
                  <a:srgbClr val="FF0000"/>
                </a:solidFill>
              </a:defRPr>
            </a:pPr>
            <a:r>
              <a:t>How</a:t>
            </a:r>
            <a:r>
              <a:t> </a:t>
            </a:r>
            <a:r>
              <a:t>to design algorithm to prevent unstable results?</a:t>
            </a:r>
          </a:p>
        </p:txBody>
      </p:sp>
      <p:pic>
        <p:nvPicPr>
          <p:cNvPr id="180" name="image4.tif"/>
          <p:cNvPicPr>
            <a:picLocks noChangeAspect="1"/>
          </p:cNvPicPr>
          <p:nvPr/>
        </p:nvPicPr>
        <p:blipFill>
          <a:blip r:embed="rId2">
            <a:extLst/>
          </a:blip>
          <a:srcRect l="0" t="52621" r="1565" b="0"/>
          <a:stretch>
            <a:fillRect/>
          </a:stretch>
        </p:blipFill>
        <p:spPr>
          <a:xfrm>
            <a:off x="15110121" y="6450600"/>
            <a:ext cx="7597480" cy="2769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0" dir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3"/>
      <p:bldP build="whole" bldLvl="1" animBg="1" rev="0" advAuto="0" spid="177" grpId="2"/>
      <p:bldP build="whole" bldLvl="1" animBg="1" rev="0" advAuto="0" spid="180" grpId="5"/>
      <p:bldP build="whole" bldLvl="1" animBg="1" rev="0" advAuto="0" spid="175" grpId="1"/>
      <p:bldP build="whole" bldLvl="1" animBg="1" rev="0" advAuto="0" spid="178" grpId="6"/>
      <p:bldP build="whole" bldLvl="1" animBg="1" rev="0" advAuto="0" spid="179" grpId="7"/>
      <p:bldP build="whole" bldLvl="1" animBg="1" rev="0" advAuto="0" spid="174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8077200" y="12802234"/>
            <a:ext cx="82296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University of Houston</a:t>
            </a:r>
          </a:p>
        </p:txBody>
      </p:sp>
      <p:sp>
        <p:nvSpPr>
          <p:cNvPr id="183" name="Shape 183"/>
          <p:cNvSpPr/>
          <p:nvPr>
            <p:ph type="sldNum" sz="quarter" idx="2"/>
          </p:nvPr>
        </p:nvSpPr>
        <p:spPr>
          <a:xfrm>
            <a:off x="22357536" y="12802234"/>
            <a:ext cx="350064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4" name="Shape 184"/>
          <p:cNvSpPr/>
          <p:nvPr/>
        </p:nvSpPr>
        <p:spPr>
          <a:xfrm>
            <a:off x="13385489" y="7040836"/>
            <a:ext cx="10525256" cy="5161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000"/>
            </a:pPr>
            <a:r>
              <a:t>Alvin E. Roth and Lloyd S. Shapley shared the 2012 Nobel Prize in Economic Science. </a:t>
            </a:r>
          </a:p>
          <a:p>
            <a:pPr>
              <a:defRPr sz="4000"/>
            </a:pPr>
            <a:r>
              <a:t>Shapley,</a:t>
            </a:r>
            <a:r>
              <a:t> </a:t>
            </a:r>
            <a:r>
              <a:t>designed theoretical constructs and algorithms to study and compare different matching methods. </a:t>
            </a:r>
          </a:p>
          <a:p>
            <a:pPr>
              <a:defRPr sz="4000"/>
            </a:pPr>
            <a:r>
              <a:t>Roth, built on his work, using experimental economics and market design to solve real-world problems.</a:t>
            </a:r>
          </a:p>
        </p:txBody>
      </p:sp>
      <p:sp>
        <p:nvSpPr>
          <p:cNvPr id="185" name="Shape 185"/>
          <p:cNvSpPr/>
          <p:nvPr/>
        </p:nvSpPr>
        <p:spPr>
          <a:xfrm>
            <a:off x="6332558" y="7040836"/>
            <a:ext cx="6111379" cy="5783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4000"/>
            </a:pPr>
            <a:r>
              <a:t>Alvin Elliot Roth</a:t>
            </a:r>
            <a:r>
              <a:rPr b="0"/>
              <a:t> (born December 18, 1951) is the Craig and Susan McCaw professor of economics at Stanford</a:t>
            </a:r>
            <a:r>
              <a:rPr b="0"/>
              <a:t> </a:t>
            </a:r>
            <a:r>
              <a:rPr b="0"/>
              <a:t>University</a:t>
            </a:r>
            <a:r>
              <a:rPr b="0"/>
              <a:t> </a:t>
            </a:r>
            <a:r>
              <a:rPr b="0"/>
              <a:t>and</a:t>
            </a:r>
            <a:r>
              <a:rPr b="0"/>
              <a:t> </a:t>
            </a:r>
            <a:r>
              <a:rPr b="0"/>
              <a:t>the</a:t>
            </a:r>
            <a:r>
              <a:rPr b="0"/>
              <a:t> </a:t>
            </a:r>
            <a:r>
              <a:rPr b="0"/>
              <a:t>Gund</a:t>
            </a:r>
            <a:r>
              <a:rPr b="0"/>
              <a:t> </a:t>
            </a:r>
            <a:r>
              <a:rPr b="0"/>
              <a:t>professor</a:t>
            </a:r>
            <a:r>
              <a:rPr b="0"/>
              <a:t> </a:t>
            </a:r>
            <a:r>
              <a:rPr b="0"/>
              <a:t>of</a:t>
            </a:r>
            <a:r>
              <a:rPr b="0"/>
              <a:t> </a:t>
            </a:r>
            <a:r>
              <a:rPr b="0"/>
              <a:t>economics</a:t>
            </a:r>
            <a:r>
              <a:rPr b="0"/>
              <a:t> </a:t>
            </a:r>
            <a:r>
              <a:rPr b="0"/>
              <a:t>and</a:t>
            </a:r>
            <a:r>
              <a:rPr b="0"/>
              <a:t> </a:t>
            </a:r>
            <a:r>
              <a:rPr b="0"/>
              <a:t>business</a:t>
            </a:r>
            <a:r>
              <a:rPr b="0"/>
              <a:t> </a:t>
            </a:r>
            <a:r>
              <a:rPr b="0"/>
              <a:t>administration</a:t>
            </a:r>
            <a:r>
              <a:rPr b="0"/>
              <a:t> </a:t>
            </a:r>
            <a:r>
              <a:rPr b="0"/>
              <a:t>emeritus</a:t>
            </a:r>
            <a:r>
              <a:rPr b="0"/>
              <a:t> </a:t>
            </a:r>
            <a:r>
              <a:rPr b="0"/>
              <a:t>at</a:t>
            </a:r>
            <a:r>
              <a:rPr b="0"/>
              <a:t> </a:t>
            </a:r>
            <a:r>
              <a:rPr b="0"/>
              <a:t>Harvard</a:t>
            </a:r>
            <a:r>
              <a:rPr b="0"/>
              <a:t> </a:t>
            </a:r>
            <a:r>
              <a:rPr b="0"/>
              <a:t>University.</a:t>
            </a:r>
          </a:p>
        </p:txBody>
      </p:sp>
      <p:sp>
        <p:nvSpPr>
          <p:cNvPr id="186" name="Shape 186"/>
          <p:cNvSpPr/>
          <p:nvPr/>
        </p:nvSpPr>
        <p:spPr>
          <a:xfrm>
            <a:off x="18881" y="6988841"/>
            <a:ext cx="6095312" cy="5783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4000">
                <a:solidFill>
                  <a:srgbClr val="1C1C1C"/>
                </a:solidFill>
              </a:defRPr>
            </a:pPr>
            <a:r>
              <a:t>Lloyd Stowell Shapley</a:t>
            </a:r>
            <a:r>
              <a:rPr b="0"/>
              <a:t> (born June 2, 1923) is a distinguished</a:t>
            </a:r>
            <a:r>
              <a:rPr b="0"/>
              <a:t> </a:t>
            </a:r>
            <a:r>
              <a:rPr b="0"/>
              <a:t>American</a:t>
            </a:r>
            <a:r>
              <a:rPr b="0"/>
              <a:t> </a:t>
            </a:r>
            <a:r>
              <a:rPr b="0"/>
              <a:t>mathematician</a:t>
            </a:r>
            <a:r>
              <a:rPr b="0"/>
              <a:t> </a:t>
            </a:r>
            <a:r>
              <a:rPr b="0"/>
              <a:t>and</a:t>
            </a:r>
            <a:r>
              <a:rPr b="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 </a:t>
            </a:r>
            <a:r>
              <a:rPr b="0"/>
              <a:t>economist.</a:t>
            </a:r>
            <a:r>
              <a:rPr b="0"/>
              <a:t> </a:t>
            </a:r>
            <a:r>
              <a:rPr b="0"/>
              <a:t>He</a:t>
            </a:r>
            <a:r>
              <a:rPr b="0"/>
              <a:t> </a:t>
            </a:r>
            <a:r>
              <a:rPr b="0"/>
              <a:t>is</a:t>
            </a:r>
            <a:r>
              <a:rPr b="0"/>
              <a:t> </a:t>
            </a:r>
            <a:r>
              <a:rPr b="0"/>
              <a:t>a</a:t>
            </a:r>
            <a:r>
              <a:rPr b="0"/>
              <a:t> </a:t>
            </a:r>
            <a:r>
              <a:rPr b="0"/>
              <a:t>professor</a:t>
            </a:r>
            <a:r>
              <a:rPr b="0"/>
              <a:t> </a:t>
            </a:r>
            <a:r>
              <a:rPr b="0"/>
              <a:t>Emeritus</a:t>
            </a:r>
            <a:r>
              <a:rPr b="0"/>
              <a:t> </a:t>
            </a:r>
            <a:r>
              <a:rPr b="0"/>
              <a:t>at</a:t>
            </a:r>
            <a:r>
              <a:rPr b="0"/>
              <a:t> </a:t>
            </a:r>
            <a:r>
              <a:rPr b="0"/>
              <a:t>UCLA,</a:t>
            </a:r>
            <a:r>
              <a:rPr b="0"/>
              <a:t> </a:t>
            </a:r>
            <a:r>
              <a:rPr b="0"/>
              <a:t>affiliated</a:t>
            </a:r>
            <a:r>
              <a:rPr b="0"/>
              <a:t> </a:t>
            </a:r>
            <a:r>
              <a:rPr b="0"/>
              <a:t>with</a:t>
            </a:r>
            <a:r>
              <a:rPr b="0"/>
              <a:t> </a:t>
            </a:r>
            <a:r>
              <a:rPr b="0"/>
              <a:t>departments</a:t>
            </a:r>
            <a:r>
              <a:rPr b="0"/>
              <a:t> </a:t>
            </a:r>
            <a:r>
              <a:rPr b="0"/>
              <a:t>of</a:t>
            </a:r>
            <a:r>
              <a:rPr b="0"/>
              <a:t> </a:t>
            </a:r>
            <a:r>
              <a:rPr b="0"/>
              <a:t>Mathematics</a:t>
            </a:r>
            <a:r>
              <a:rPr b="0"/>
              <a:t> </a:t>
            </a:r>
            <a:r>
              <a:rPr b="0"/>
              <a:t>and</a:t>
            </a:r>
            <a:r>
              <a:rPr b="0"/>
              <a:t> </a:t>
            </a:r>
            <a:r>
              <a:rPr b="0"/>
              <a:t>Economics.</a:t>
            </a:r>
            <a:r>
              <a:rPr b="0"/>
              <a:t> </a:t>
            </a:r>
          </a:p>
        </p:txBody>
      </p:sp>
      <p:pic>
        <p:nvPicPr>
          <p:cNvPr id="187" name="image6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6830" y="2529"/>
            <a:ext cx="11362578" cy="66189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0" dir="0">
              <a:srgbClr val="000000">
                <a:alpha val="40000"/>
              </a:srgbClr>
            </a:outerShdw>
          </a:effectLst>
        </p:spPr>
      </p:pic>
      <p:pic>
        <p:nvPicPr>
          <p:cNvPr id="188" name="image7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44179" y="0"/>
            <a:ext cx="4691829" cy="66355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0" dir="0">
              <a:srgbClr val="000000">
                <a:alpha val="40000"/>
              </a:srgbClr>
            </a:outerShdw>
          </a:effectLst>
        </p:spPr>
      </p:pic>
      <p:pic>
        <p:nvPicPr>
          <p:cNvPr id="189" name="image8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782" y="26657"/>
            <a:ext cx="4701626" cy="66494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0" dir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2"/>
      <p:bldP build="whole" bldLvl="1" animBg="1" rev="0" advAuto="0" spid="185" grpId="4"/>
      <p:bldP build="whole" bldLvl="1" animBg="1" rev="0" advAuto="0" spid="188" grpId="3"/>
      <p:bldP build="whole" bldLvl="1" animBg="1" rev="0" advAuto="0" spid="189" grpId="1"/>
      <p:bldP build="whole" bldLvl="1" animBg="1" rev="0" advAuto="0" spid="187" grpId="5"/>
      <p:bldP build="whole" bldLvl="1" animBg="1" rev="0" advAuto="0" spid="184" grpId="6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