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 ContentType="image/tiff"/>
  <Default Extension="gif" ContentType="image/gif"/>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151"/>
  </p:notesMasterIdLst>
  <p:handoutMasterIdLst>
    <p:handoutMasterId r:id="rId152"/>
  </p:handoutMasterIdLst>
  <p:sldIdLst>
    <p:sldId id="625" r:id="rId2"/>
    <p:sldId id="715" r:id="rId3"/>
    <p:sldId id="863" r:id="rId4"/>
    <p:sldId id="952" r:id="rId5"/>
    <p:sldId id="953" r:id="rId6"/>
    <p:sldId id="973" r:id="rId7"/>
    <p:sldId id="954" r:id="rId8"/>
    <p:sldId id="955" r:id="rId9"/>
    <p:sldId id="956" r:id="rId10"/>
    <p:sldId id="957" r:id="rId11"/>
    <p:sldId id="958" r:id="rId12"/>
    <p:sldId id="959" r:id="rId13"/>
    <p:sldId id="960" r:id="rId14"/>
    <p:sldId id="961" r:id="rId15"/>
    <p:sldId id="962" r:id="rId16"/>
    <p:sldId id="963" r:id="rId17"/>
    <p:sldId id="964" r:id="rId18"/>
    <p:sldId id="965" r:id="rId19"/>
    <p:sldId id="966" r:id="rId20"/>
    <p:sldId id="967" r:id="rId21"/>
    <p:sldId id="974" r:id="rId22"/>
    <p:sldId id="968" r:id="rId23"/>
    <p:sldId id="969" r:id="rId24"/>
    <p:sldId id="970" r:id="rId25"/>
    <p:sldId id="971" r:id="rId26"/>
    <p:sldId id="972" r:id="rId27"/>
    <p:sldId id="976" r:id="rId28"/>
    <p:sldId id="977" r:id="rId29"/>
    <p:sldId id="978" r:id="rId30"/>
    <p:sldId id="979" r:id="rId31"/>
    <p:sldId id="980" r:id="rId32"/>
    <p:sldId id="981" r:id="rId33"/>
    <p:sldId id="951" r:id="rId34"/>
    <p:sldId id="982" r:id="rId35"/>
    <p:sldId id="983" r:id="rId36"/>
    <p:sldId id="984" r:id="rId37"/>
    <p:sldId id="985" r:id="rId38"/>
    <p:sldId id="986" r:id="rId39"/>
    <p:sldId id="987" r:id="rId40"/>
    <p:sldId id="988" r:id="rId41"/>
    <p:sldId id="989" r:id="rId42"/>
    <p:sldId id="990" r:id="rId43"/>
    <p:sldId id="991" r:id="rId44"/>
    <p:sldId id="992" r:id="rId45"/>
    <p:sldId id="993" r:id="rId46"/>
    <p:sldId id="994" r:id="rId47"/>
    <p:sldId id="995" r:id="rId48"/>
    <p:sldId id="996" r:id="rId49"/>
    <p:sldId id="997" r:id="rId50"/>
    <p:sldId id="998" r:id="rId51"/>
    <p:sldId id="999" r:id="rId52"/>
    <p:sldId id="1000" r:id="rId53"/>
    <p:sldId id="1049" r:id="rId54"/>
    <p:sldId id="1001" r:id="rId55"/>
    <p:sldId id="1002" r:id="rId56"/>
    <p:sldId id="1003" r:id="rId57"/>
    <p:sldId id="1004" r:id="rId58"/>
    <p:sldId id="1005" r:id="rId59"/>
    <p:sldId id="1006" r:id="rId60"/>
    <p:sldId id="1007" r:id="rId61"/>
    <p:sldId id="1008" r:id="rId62"/>
    <p:sldId id="1009" r:id="rId63"/>
    <p:sldId id="1010" r:id="rId64"/>
    <p:sldId id="1011" r:id="rId65"/>
    <p:sldId id="1012" r:id="rId66"/>
    <p:sldId id="1013" r:id="rId67"/>
    <p:sldId id="1014" r:id="rId68"/>
    <p:sldId id="1015" r:id="rId69"/>
    <p:sldId id="1016" r:id="rId70"/>
    <p:sldId id="1017" r:id="rId71"/>
    <p:sldId id="1018" r:id="rId72"/>
    <p:sldId id="1019" r:id="rId73"/>
    <p:sldId id="1020" r:id="rId74"/>
    <p:sldId id="1021" r:id="rId75"/>
    <p:sldId id="1022" r:id="rId76"/>
    <p:sldId id="1023" r:id="rId77"/>
    <p:sldId id="1024" r:id="rId78"/>
    <p:sldId id="1025" r:id="rId79"/>
    <p:sldId id="1026" r:id="rId80"/>
    <p:sldId id="1027" r:id="rId81"/>
    <p:sldId id="1028" r:id="rId82"/>
    <p:sldId id="1029" r:id="rId83"/>
    <p:sldId id="1050" r:id="rId84"/>
    <p:sldId id="1030" r:id="rId85"/>
    <p:sldId id="1031" r:id="rId86"/>
    <p:sldId id="1051" r:id="rId87"/>
    <p:sldId id="1052" r:id="rId88"/>
    <p:sldId id="1054" r:id="rId89"/>
    <p:sldId id="1055" r:id="rId90"/>
    <p:sldId id="1056" r:id="rId91"/>
    <p:sldId id="1057" r:id="rId92"/>
    <p:sldId id="1058" r:id="rId93"/>
    <p:sldId id="1059" r:id="rId94"/>
    <p:sldId id="1060" r:id="rId95"/>
    <p:sldId id="1061" r:id="rId96"/>
    <p:sldId id="1062" r:id="rId97"/>
    <p:sldId id="1063" r:id="rId98"/>
    <p:sldId id="1064" r:id="rId99"/>
    <p:sldId id="1065" r:id="rId100"/>
    <p:sldId id="1066" r:id="rId101"/>
    <p:sldId id="1067" r:id="rId102"/>
    <p:sldId id="1068" r:id="rId103"/>
    <p:sldId id="1069" r:id="rId104"/>
    <p:sldId id="1070" r:id="rId105"/>
    <p:sldId id="1071" r:id="rId106"/>
    <p:sldId id="1072" r:id="rId107"/>
    <p:sldId id="1073" r:id="rId108"/>
    <p:sldId id="1074" r:id="rId109"/>
    <p:sldId id="1075" r:id="rId110"/>
    <p:sldId id="1076" r:id="rId111"/>
    <p:sldId id="1077" r:id="rId112"/>
    <p:sldId id="1078" r:id="rId113"/>
    <p:sldId id="1079" r:id="rId114"/>
    <p:sldId id="1080" r:id="rId115"/>
    <p:sldId id="1081" r:id="rId116"/>
    <p:sldId id="1082" r:id="rId117"/>
    <p:sldId id="1083" r:id="rId118"/>
    <p:sldId id="1084" r:id="rId119"/>
    <p:sldId id="1085" r:id="rId120"/>
    <p:sldId id="1086" r:id="rId121"/>
    <p:sldId id="1097" r:id="rId122"/>
    <p:sldId id="1087" r:id="rId123"/>
    <p:sldId id="1089" r:id="rId124"/>
    <p:sldId id="1088" r:id="rId125"/>
    <p:sldId id="1090" r:id="rId126"/>
    <p:sldId id="1091" r:id="rId127"/>
    <p:sldId id="1092" r:id="rId128"/>
    <p:sldId id="1093" r:id="rId129"/>
    <p:sldId id="1094" r:id="rId130"/>
    <p:sldId id="1095" r:id="rId131"/>
    <p:sldId id="1096" r:id="rId132"/>
    <p:sldId id="1032" r:id="rId133"/>
    <p:sldId id="1033" r:id="rId134"/>
    <p:sldId id="1034" r:id="rId135"/>
    <p:sldId id="1035" r:id="rId136"/>
    <p:sldId id="1039" r:id="rId137"/>
    <p:sldId id="1040" r:id="rId138"/>
    <p:sldId id="1041" r:id="rId139"/>
    <p:sldId id="1042" r:id="rId140"/>
    <p:sldId id="1043" r:id="rId141"/>
    <p:sldId id="1044" r:id="rId142"/>
    <p:sldId id="1045" r:id="rId143"/>
    <p:sldId id="1046" r:id="rId144"/>
    <p:sldId id="1047" r:id="rId145"/>
    <p:sldId id="1048" r:id="rId146"/>
    <p:sldId id="975" r:id="rId147"/>
    <p:sldId id="1098" r:id="rId148"/>
    <p:sldId id="950" r:id="rId149"/>
    <p:sldId id="382" r:id="rId15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 Boya" initials="DB"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EFEA4"/>
    <a:srgbClr val="F6F6AC"/>
    <a:srgbClr val="EFEFB3"/>
    <a:srgbClr val="E7E6BA"/>
    <a:srgbClr val="9A0000"/>
    <a:srgbClr val="0C14B4"/>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14" autoAdjust="0"/>
    <p:restoredTop sz="93674" autoAdjust="0"/>
  </p:normalViewPr>
  <p:slideViewPr>
    <p:cSldViewPr>
      <p:cViewPr varScale="1">
        <p:scale>
          <a:sx n="146" d="100"/>
          <a:sy n="146" d="100"/>
        </p:scale>
        <p:origin x="96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4728"/>
    </p:cViewPr>
  </p:sorterViewPr>
  <p:notesViewPr>
    <p:cSldViewPr>
      <p:cViewPr varScale="1">
        <p:scale>
          <a:sx n="87" d="100"/>
          <a:sy n="87" d="100"/>
        </p:scale>
        <p:origin x="3840"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notesMaster" Target="notesMasters/notesMaster1.xml"/><Relationship Id="rId156"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image" Target="../media/image48.emf"/><Relationship Id="rId4" Type="http://schemas.openxmlformats.org/officeDocument/2006/relationships/image" Target="../media/image51.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3.emf"/><Relationship Id="rId4" Type="http://schemas.openxmlformats.org/officeDocument/2006/relationships/image" Target="../media/image86.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image" Target="../media/image89.wmf"/><Relationship Id="rId7" Type="http://schemas.openxmlformats.org/officeDocument/2006/relationships/image" Target="../media/image93.wmf"/><Relationship Id="rId2" Type="http://schemas.openxmlformats.org/officeDocument/2006/relationships/image" Target="../media/image88.wmf"/><Relationship Id="rId1" Type="http://schemas.openxmlformats.org/officeDocument/2006/relationships/image" Target="../media/image87.wmf"/><Relationship Id="rId6" Type="http://schemas.openxmlformats.org/officeDocument/2006/relationships/image" Target="../media/image92.wmf"/><Relationship Id="rId5" Type="http://schemas.openxmlformats.org/officeDocument/2006/relationships/image" Target="../media/image91.wmf"/><Relationship Id="rId10" Type="http://schemas.openxmlformats.org/officeDocument/2006/relationships/image" Target="../media/image96.wmf"/><Relationship Id="rId4" Type="http://schemas.openxmlformats.org/officeDocument/2006/relationships/image" Target="../media/image90.wmf"/><Relationship Id="rId9" Type="http://schemas.openxmlformats.org/officeDocument/2006/relationships/image" Target="../media/image95.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wmf"/><Relationship Id="rId5" Type="http://schemas.openxmlformats.org/officeDocument/2006/relationships/image" Target="../media/image101.wmf"/><Relationship Id="rId4" Type="http://schemas.openxmlformats.org/officeDocument/2006/relationships/image" Target="../media/image100.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emf"/><Relationship Id="rId1" Type="http://schemas.openxmlformats.org/officeDocument/2006/relationships/image" Target="../media/image102.wmf"/><Relationship Id="rId6" Type="http://schemas.openxmlformats.org/officeDocument/2006/relationships/image" Target="../media/image107.emf"/><Relationship Id="rId5" Type="http://schemas.openxmlformats.org/officeDocument/2006/relationships/image" Target="../media/image106.emf"/><Relationship Id="rId4" Type="http://schemas.openxmlformats.org/officeDocument/2006/relationships/image" Target="../media/image105.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10.wmf"/><Relationship Id="rId7" Type="http://schemas.openxmlformats.org/officeDocument/2006/relationships/image" Target="../media/image114.emf"/><Relationship Id="rId2" Type="http://schemas.openxmlformats.org/officeDocument/2006/relationships/image" Target="../media/image109.wmf"/><Relationship Id="rId1" Type="http://schemas.openxmlformats.org/officeDocument/2006/relationships/image" Target="../media/image108.wmf"/><Relationship Id="rId6" Type="http://schemas.openxmlformats.org/officeDocument/2006/relationships/image" Target="../media/image113.wmf"/><Relationship Id="rId5" Type="http://schemas.openxmlformats.org/officeDocument/2006/relationships/image" Target="../media/image112.wmf"/><Relationship Id="rId4" Type="http://schemas.openxmlformats.org/officeDocument/2006/relationships/image" Target="../media/image111.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15.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image" Target="../media/image117.wmf"/><Relationship Id="rId1" Type="http://schemas.openxmlformats.org/officeDocument/2006/relationships/image" Target="../media/image116.wmf"/><Relationship Id="rId5" Type="http://schemas.openxmlformats.org/officeDocument/2006/relationships/image" Target="../media/image120.emf"/><Relationship Id="rId4" Type="http://schemas.openxmlformats.org/officeDocument/2006/relationships/image" Target="../media/image119.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23.wmf"/><Relationship Id="rId7" Type="http://schemas.openxmlformats.org/officeDocument/2006/relationships/image" Target="../media/image126.wmf"/><Relationship Id="rId2" Type="http://schemas.openxmlformats.org/officeDocument/2006/relationships/image" Target="../media/image122.wmf"/><Relationship Id="rId1" Type="http://schemas.openxmlformats.org/officeDocument/2006/relationships/image" Target="../media/image121.wmf"/><Relationship Id="rId6" Type="http://schemas.openxmlformats.org/officeDocument/2006/relationships/image" Target="../media/image104.wmf"/><Relationship Id="rId5" Type="http://schemas.openxmlformats.org/officeDocument/2006/relationships/image" Target="../media/image125.wmf"/><Relationship Id="rId4" Type="http://schemas.openxmlformats.org/officeDocument/2006/relationships/image" Target="../media/image124.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image" Target="../media/image127.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2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image" Target="../media/image52.emf"/><Relationship Id="rId4" Type="http://schemas.openxmlformats.org/officeDocument/2006/relationships/image" Target="../media/image55.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31.wmf"/><Relationship Id="rId1" Type="http://schemas.openxmlformats.org/officeDocument/2006/relationships/image" Target="../media/image130.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211.wmf"/><Relationship Id="rId1" Type="http://schemas.openxmlformats.org/officeDocument/2006/relationships/image" Target="../media/image210.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20.wmf"/><Relationship Id="rId1" Type="http://schemas.openxmlformats.org/officeDocument/2006/relationships/image" Target="../media/image219.wmf"/></Relationships>
</file>

<file path=ppt/drawings/_rels/vmlDrawing23.vml.rels><?xml version="1.0" encoding="UTF-8" standalone="yes"?>
<Relationships xmlns="http://schemas.openxmlformats.org/package/2006/relationships"><Relationship Id="rId8" Type="http://schemas.openxmlformats.org/officeDocument/2006/relationships/image" Target="../media/image230.wmf"/><Relationship Id="rId3" Type="http://schemas.openxmlformats.org/officeDocument/2006/relationships/image" Target="../media/image225.wmf"/><Relationship Id="rId7" Type="http://schemas.openxmlformats.org/officeDocument/2006/relationships/image" Target="../media/image229.wmf"/><Relationship Id="rId2" Type="http://schemas.openxmlformats.org/officeDocument/2006/relationships/image" Target="../media/image224.wmf"/><Relationship Id="rId1" Type="http://schemas.openxmlformats.org/officeDocument/2006/relationships/image" Target="../media/image223.wmf"/><Relationship Id="rId6" Type="http://schemas.openxmlformats.org/officeDocument/2006/relationships/image" Target="../media/image228.wmf"/><Relationship Id="rId5" Type="http://schemas.openxmlformats.org/officeDocument/2006/relationships/image" Target="../media/image227.wmf"/><Relationship Id="rId4" Type="http://schemas.openxmlformats.org/officeDocument/2006/relationships/image" Target="../media/image226.wmf"/></Relationships>
</file>

<file path=ppt/drawings/_rels/vmlDrawing24.vml.rels><?xml version="1.0" encoding="UTF-8" standalone="yes"?>
<Relationships xmlns="http://schemas.openxmlformats.org/package/2006/relationships"><Relationship Id="rId8" Type="http://schemas.openxmlformats.org/officeDocument/2006/relationships/image" Target="../media/image230.wmf"/><Relationship Id="rId3" Type="http://schemas.openxmlformats.org/officeDocument/2006/relationships/image" Target="../media/image226.wmf"/><Relationship Id="rId7" Type="http://schemas.openxmlformats.org/officeDocument/2006/relationships/image" Target="../media/image235.wmf"/><Relationship Id="rId2" Type="http://schemas.openxmlformats.org/officeDocument/2006/relationships/image" Target="../media/image225.wmf"/><Relationship Id="rId1" Type="http://schemas.openxmlformats.org/officeDocument/2006/relationships/image" Target="../media/image224.wmf"/><Relationship Id="rId6" Type="http://schemas.openxmlformats.org/officeDocument/2006/relationships/image" Target="../media/image229.wmf"/><Relationship Id="rId5" Type="http://schemas.openxmlformats.org/officeDocument/2006/relationships/image" Target="../media/image228.wmf"/><Relationship Id="rId4" Type="http://schemas.openxmlformats.org/officeDocument/2006/relationships/image" Target="../media/image23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emf"/><Relationship Id="rId1" Type="http://schemas.openxmlformats.org/officeDocument/2006/relationships/image" Target="../media/image56.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emf"/><Relationship Id="rId1" Type="http://schemas.openxmlformats.org/officeDocument/2006/relationships/image" Target="../media/image59.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wmf"/><Relationship Id="rId1" Type="http://schemas.openxmlformats.org/officeDocument/2006/relationships/image" Target="../media/image62.emf"/><Relationship Id="rId5" Type="http://schemas.openxmlformats.org/officeDocument/2006/relationships/image" Target="../media/image66.emf"/><Relationship Id="rId4" Type="http://schemas.openxmlformats.org/officeDocument/2006/relationships/image" Target="../media/image6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8.wmf"/><Relationship Id="rId4" Type="http://schemas.openxmlformats.org/officeDocument/2006/relationships/image" Target="../media/image71.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wmf"/><Relationship Id="rId1" Type="http://schemas.openxmlformats.org/officeDocument/2006/relationships/image" Target="../media/image7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3B2BE0-B67B-42BB-9A2B-4EBC57189EDA}" type="datetimeFigureOut">
              <a:rPr lang="zh-CN" altLang="en-US" smtClean="0"/>
              <a:t>2020/8/20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260782-9AE6-4FAE-A601-C4285E2E9F03}"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2287C0-21C5-425C-A923-78EA567AE95E}" type="datetimeFigureOut">
              <a:rPr lang="zh-CN" altLang="en-US" smtClean="0"/>
              <a:t>2020/8/20</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1F3D1C-AC9E-411E-B521-F9CF0B7B8E5C}" type="slidenum">
              <a:rPr lang="zh-CN" altLang="en-US" smtClean="0"/>
              <a:t>‹#›</a:t>
            </a:fld>
            <a:endParaRPr lang="zh-CN" altLang="en-US"/>
          </a:p>
        </p:txBody>
      </p:sp>
    </p:spTree>
    <p:extLst>
      <p:ext uri="{BB962C8B-B14F-4D97-AF65-F5344CB8AC3E}">
        <p14:creationId xmlns:p14="http://schemas.microsoft.com/office/powerpoint/2010/main" val="1318679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t>0</a:t>
            </a:fld>
            <a:endParaRPr lang="zh-CN" altLang="en-US"/>
          </a:p>
        </p:txBody>
      </p:sp>
    </p:spTree>
    <p:extLst>
      <p:ext uri="{BB962C8B-B14F-4D97-AF65-F5344CB8AC3E}">
        <p14:creationId xmlns:p14="http://schemas.microsoft.com/office/powerpoint/2010/main" val="1022262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panose="02010600030101010101"/>
                <a:ea typeface="+mn-ea"/>
                <a:cs typeface="+mn-cs"/>
              </a:rPr>
              <a:t>2</a:t>
            </a:fld>
            <a:endParaRPr kumimoji="0" lang="en-US" sz="1200" b="0" i="0" u="none" strike="noStrike" kern="1200" cap="none" spc="0" normalizeH="0" baseline="0" noProof="0">
              <a:ln>
                <a:noFill/>
              </a:ln>
              <a:solidFill>
                <a:prstClr val="black"/>
              </a:solidFill>
              <a:effectLst/>
              <a:uLnTx/>
              <a:uFillTx/>
              <a:latin typeface="等线" panose="02010600030101010101"/>
              <a:ea typeface="+mn-ea"/>
              <a:cs typeface="+mn-cs"/>
            </a:endParaRPr>
          </a:p>
        </p:txBody>
      </p:sp>
    </p:spTree>
    <p:extLst>
      <p:ext uri="{BB962C8B-B14F-4D97-AF65-F5344CB8AC3E}">
        <p14:creationId xmlns:p14="http://schemas.microsoft.com/office/powerpoint/2010/main" val="3708039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1F3D1C-AC9E-411E-B521-F9CF0B7B8E5C}" type="slidenum">
              <a:rPr lang="zh-CN" altLang="en-US" smtClean="0"/>
              <a:t>5</a:t>
            </a:fld>
            <a:endParaRPr lang="zh-CN" altLang="en-US"/>
          </a:p>
        </p:txBody>
      </p:sp>
    </p:spTree>
    <p:extLst>
      <p:ext uri="{BB962C8B-B14F-4D97-AF65-F5344CB8AC3E}">
        <p14:creationId xmlns:p14="http://schemas.microsoft.com/office/powerpoint/2010/main" val="2699022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1F3D1C-AC9E-411E-B521-F9CF0B7B8E5C}" type="slidenum">
              <a:rPr lang="zh-CN" altLang="en-US" smtClean="0"/>
              <a:t>6</a:t>
            </a:fld>
            <a:endParaRPr lang="zh-CN" altLang="en-US"/>
          </a:p>
        </p:txBody>
      </p:sp>
    </p:spTree>
    <p:extLst>
      <p:ext uri="{BB962C8B-B14F-4D97-AF65-F5344CB8AC3E}">
        <p14:creationId xmlns:p14="http://schemas.microsoft.com/office/powerpoint/2010/main" val="321347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1F3D1C-AC9E-411E-B521-F9CF0B7B8E5C}" type="slidenum">
              <a:rPr lang="zh-CN" altLang="en-US" smtClean="0"/>
              <a:t>143</a:t>
            </a:fld>
            <a:endParaRPr lang="zh-CN" altLang="en-US"/>
          </a:p>
        </p:txBody>
      </p:sp>
    </p:spTree>
    <p:extLst>
      <p:ext uri="{BB962C8B-B14F-4D97-AF65-F5344CB8AC3E}">
        <p14:creationId xmlns:p14="http://schemas.microsoft.com/office/powerpoint/2010/main" val="73887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7"/>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6" name="灯片编号占位符 5"/>
          <p:cNvSpPr>
            <a:spLocks noGrp="1"/>
          </p:cNvSpPr>
          <p:nvPr>
            <p:ph type="sldNum" sz="quarter" idx="12"/>
          </p:nvPr>
        </p:nvSpPr>
        <p:spPr/>
        <p:txBody>
          <a:bodyPr/>
          <a:lstStyle/>
          <a:p>
            <a:fld id="{07DAB105-EDB0-4DC0-BF56-A6108DEF7307}"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6356352"/>
            <a:ext cx="21336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97D86083-53EC-4DF4-B0ED-FEB5657A265E}" type="slidenum">
              <a:rPr lang="zh-CN" altLang="en-US" smtClean="0"/>
              <a:t>‹#›</a:t>
            </a:fld>
            <a:endParaRPr lang="zh-CN" altLang="en-US" dirty="0"/>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6356352"/>
            <a:ext cx="21336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97D86083-53EC-4DF4-B0ED-FEB5657A265E}" type="slidenum">
              <a:rPr lang="zh-CN" altLang="en-US" smtClean="0"/>
              <a:t>‹#›</a:t>
            </a:fld>
            <a:endParaRPr lang="zh-CN" altLang="en-US" dirty="0"/>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6356352"/>
            <a:ext cx="21336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97D86083-53EC-4DF4-B0ED-FEB5657A265E}" type="slidenum">
              <a:rPr lang="zh-CN" altLang="en-US" smtClean="0"/>
              <a:t>‹#›</a:t>
            </a:fld>
            <a:endParaRPr lang="zh-CN" altLang="en-US" dirty="0"/>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0"/>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40"/>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6356352"/>
            <a:ext cx="21336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07DAB105-EDB0-4DC0-BF56-A6108DEF7307}"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2"/>
            <a:ext cx="2133600" cy="365125"/>
          </a:xfrm>
          <a:prstGeom prst="rect">
            <a:avLst/>
          </a:prstGeom>
        </p:spPr>
        <p:txBody>
          <a:bodyPr/>
          <a:lstStyle/>
          <a:p>
            <a:endParaRPr lang="zh-CN" altLang="en-US"/>
          </a:p>
        </p:txBody>
      </p:sp>
      <p:sp>
        <p:nvSpPr>
          <p:cNvPr id="3" name="页脚占位符 2"/>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4" name="灯片编号占位符 5"/>
          <p:cNvSpPr>
            <a:spLocks noGrp="1"/>
          </p:cNvSpPr>
          <p:nvPr>
            <p:ph type="sldNum" sz="quarter" idx="12"/>
          </p:nvPr>
        </p:nvSpPr>
        <p:spPr>
          <a:xfrm>
            <a:off x="8262041" y="908974"/>
            <a:ext cx="990011" cy="270003"/>
          </a:xfrm>
          <a:prstGeom prst="rect">
            <a:avLst/>
          </a:prstGeom>
        </p:spPr>
        <p:txBody>
          <a:bodyPr/>
          <a:lstStyle>
            <a:lvl1pPr>
              <a:defRPr sz="140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fld id="{97D86083-53EC-4DF4-B0ED-FEB5657A265E}" type="slidenum">
              <a:rPr lang="zh-CN" altLang="en-US" smtClean="0"/>
              <a:t>‹#›</a:t>
            </a:fld>
            <a:r>
              <a:rPr lang="en-US" altLang="zh-CN" dirty="0"/>
              <a:t>/150</a:t>
            </a:r>
            <a:endParaRPr lang="zh-CN" altLang="en-US" dirty="0"/>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2"/>
            <a:ext cx="2133600" cy="365125"/>
          </a:xfrm>
          <a:prstGeom prst="rect">
            <a:avLst/>
          </a:prstGeom>
        </p:spPr>
        <p:txBody>
          <a:bodyPr/>
          <a:lstStyle/>
          <a:p>
            <a:endParaRPr lang="zh-CN" altLang="en-US"/>
          </a:p>
        </p:txBody>
      </p:sp>
      <p:sp>
        <p:nvSpPr>
          <p:cNvPr id="3" name="页脚占位符 2"/>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5" name="灯片编号占位符 5"/>
          <p:cNvSpPr>
            <a:spLocks noGrp="1"/>
          </p:cNvSpPr>
          <p:nvPr>
            <p:ph type="sldNum" sz="quarter" idx="12"/>
          </p:nvPr>
        </p:nvSpPr>
        <p:spPr>
          <a:xfrm>
            <a:off x="8262041" y="908974"/>
            <a:ext cx="810009" cy="270003"/>
          </a:xfrm>
          <a:prstGeom prst="rect">
            <a:avLst/>
          </a:prstGeom>
        </p:spPr>
        <p:txBody>
          <a:bodyPr/>
          <a:lstStyle>
            <a:lvl1pPr algn="ctr">
              <a:defRPr sz="140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fld id="{97D86083-53EC-4DF4-B0ED-FEB5657A265E}" type="slidenum">
              <a:rPr lang="zh-CN" altLang="en-US" smtClean="0"/>
              <a:t>‹#›</a:t>
            </a:fld>
            <a:r>
              <a:rPr lang="en-US" altLang="zh-CN" dirty="0"/>
              <a:t>/150</a:t>
            </a:r>
            <a:endParaRPr lang="zh-CN" altLang="en-US" dirty="0"/>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97D86083-53EC-4DF4-B0ED-FEB5657A265E}" type="slidenum">
              <a:rPr lang="zh-CN" altLang="en-US" smtClean="0"/>
              <a:t>‹#›</a:t>
            </a:fld>
            <a:endParaRPr lang="zh-CN" altLang="en-US" dirty="0"/>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14290"/>
            <a:ext cx="8229600" cy="725470"/>
          </a:xfrm>
        </p:spPr>
        <p:txBody>
          <a:bodyPr/>
          <a:lstStyle/>
          <a:p>
            <a:r>
              <a:rPr lang="zh-CN" altLang="en-US" dirty="0"/>
              <a:t>单击此处编辑母版标题样式</a:t>
            </a:r>
          </a:p>
        </p:txBody>
      </p:sp>
      <p:sp>
        <p:nvSpPr>
          <p:cNvPr id="3" name="内容占位符 2"/>
          <p:cNvSpPr>
            <a:spLocks noGrp="1"/>
          </p:cNvSpPr>
          <p:nvPr>
            <p:ph idx="1"/>
          </p:nvPr>
        </p:nvSpPr>
        <p:spPr>
          <a:xfrm>
            <a:off x="457200" y="1142984"/>
            <a:ext cx="8229600" cy="5214974"/>
          </a:xfrm>
        </p:spPr>
        <p:txBody>
          <a:bodyPr/>
          <a:lstStyle>
            <a:lvl1pPr>
              <a:defRPr sz="2400"/>
            </a:lvl1pPr>
            <a:lvl2pPr>
              <a:defRPr sz="2000"/>
            </a:lvl2pPr>
            <a:lvl3pPr>
              <a:defRPr sz="2000"/>
            </a:lvl3pPr>
            <a:lvl4pPr>
              <a:defRPr sz="2000"/>
            </a:lvl4pPr>
            <a:lvl5pPr>
              <a:defRPr sz="20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灯片编号占位符 5"/>
          <p:cNvSpPr>
            <a:spLocks noGrp="1"/>
          </p:cNvSpPr>
          <p:nvPr>
            <p:ph type="sldNum" sz="quarter" idx="12"/>
          </p:nvPr>
        </p:nvSpPr>
        <p:spPr/>
        <p:txBody>
          <a:bodyPr/>
          <a:lstStyle/>
          <a:p>
            <a:fld id="{97D86083-53EC-4DF4-B0ED-FEB5657A265E}" type="slidenum">
              <a:rPr lang="zh-CN" altLang="en-US" smtClean="0"/>
              <a:t>‹#›</a:t>
            </a:fld>
            <a:endParaRPr lang="zh-CN" altLang="en-US" dirty="0"/>
          </a:p>
        </p:txBody>
      </p:sp>
      <p:pic>
        <p:nvPicPr>
          <p:cNvPr id="8" name="Picture 12" descr="http://tbn0.google.com/images?q=tbn:HMEGXKmAqkMYXM:http://content.answers.com/main/content/wp/en/e/ec/University_of_Houston_Logo.jpg">
            <a:hlinkClick r:id="rId2"/>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p:spPr>
      </p:pic>
      <p:pic>
        <p:nvPicPr>
          <p:cNvPr id="9" name="Picture 2" descr="http://wireless.egr.uh.edu/LOGO_change_color_ALPHA_BGD.png">
            <a:extLst>
              <a:ext uri="{FF2B5EF4-FFF2-40B4-BE49-F238E27FC236}">
                <a16:creationId xmlns:a16="http://schemas.microsoft.com/office/drawing/2014/main" id="{A908164B-DE77-234C-B982-67C0873C746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191" y="6322899"/>
            <a:ext cx="713751" cy="535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97D86083-53EC-4DF4-B0ED-FEB5657A265E}" type="slidenum">
              <a:rPr lang="zh-CN" altLang="en-US" smtClean="0"/>
              <a:t>‹#›</a:t>
            </a:fld>
            <a:endParaRPr lang="zh-CN" altLang="en-US" dirty="0"/>
          </a:p>
        </p:txBody>
      </p:sp>
      <p:pic>
        <p:nvPicPr>
          <p:cNvPr id="8" name="Picture 12" descr="http://tbn0.google.com/images?q=tbn:HMEGXKmAqkMYXM:http://content.answers.com/main/content/wp/en/e/ec/University_of_Houston_Logo.jpg">
            <a:hlinkClick r:id="rId2"/>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p:spPr>
      </p:pic>
      <p:pic>
        <p:nvPicPr>
          <p:cNvPr id="5" name="Picture 2" descr="http://wireless.egr.uh.edu/LOGO_change_color_ALPHA_BGD.png">
            <a:extLst>
              <a:ext uri="{FF2B5EF4-FFF2-40B4-BE49-F238E27FC236}">
                <a16:creationId xmlns:a16="http://schemas.microsoft.com/office/drawing/2014/main" id="{E0AD8565-4654-F543-BE17-CE2AB956B47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8520" y="6318154"/>
            <a:ext cx="720080" cy="5398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6356352"/>
            <a:ext cx="21336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dirty="0"/>
          </a:p>
        </p:txBody>
      </p:sp>
      <p:sp>
        <p:nvSpPr>
          <p:cNvPr id="6" name="灯片编号占位符 5"/>
          <p:cNvSpPr>
            <a:spLocks noGrp="1"/>
          </p:cNvSpPr>
          <p:nvPr>
            <p:ph type="sldNum" sz="quarter" idx="12"/>
          </p:nvPr>
        </p:nvSpPr>
        <p:spPr/>
        <p:txBody>
          <a:bodyPr/>
          <a:lstStyle/>
          <a:p>
            <a:fld id="{97D86083-53EC-4DF4-B0ED-FEB5657A265E}" type="slidenum">
              <a:rPr lang="zh-CN" altLang="en-US" smtClean="0"/>
              <a:t>‹#›</a:t>
            </a:fld>
            <a:endParaRPr lang="zh-CN" altLang="en-US" dirty="0"/>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6356352"/>
            <a:ext cx="21336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97D86083-53EC-4DF4-B0ED-FEB5657A265E}" type="slidenum">
              <a:rPr lang="zh-CN" altLang="en-US" smtClean="0"/>
              <a:t>‹#›</a:t>
            </a:fld>
            <a:endParaRPr lang="zh-CN" altLang="en-US" dirty="0"/>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6356352"/>
            <a:ext cx="2133600" cy="365125"/>
          </a:xfrm>
          <a:prstGeom prst="rect">
            <a:avLst/>
          </a:prstGeom>
        </p:spPr>
        <p:txBody>
          <a:bodyPr/>
          <a:lstStyle/>
          <a:p>
            <a:endParaRPr lang="zh-CN" altLang="en-US"/>
          </a:p>
        </p:txBody>
      </p:sp>
      <p:sp>
        <p:nvSpPr>
          <p:cNvPr id="8" name="页脚占位符 7"/>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9" name="灯片编号占位符 8"/>
          <p:cNvSpPr>
            <a:spLocks noGrp="1"/>
          </p:cNvSpPr>
          <p:nvPr>
            <p:ph type="sldNum" sz="quarter" idx="12"/>
          </p:nvPr>
        </p:nvSpPr>
        <p:spPr/>
        <p:txBody>
          <a:bodyPr/>
          <a:lstStyle/>
          <a:p>
            <a:fld id="{97D86083-53EC-4DF4-B0ED-FEB5657A265E}" type="slidenum">
              <a:rPr lang="zh-CN" altLang="en-US" smtClean="0"/>
              <a:t>‹#›</a:t>
            </a:fld>
            <a:endParaRPr lang="zh-CN" altLang="en-US" dirty="0"/>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457200" y="6356352"/>
            <a:ext cx="2133600" cy="365125"/>
          </a:xfrm>
          <a:prstGeom prst="rect">
            <a:avLst/>
          </a:prstGeom>
        </p:spPr>
        <p:txBody>
          <a:bodyPr/>
          <a:lstStyle/>
          <a:p>
            <a:endParaRPr lang="zh-CN" altLang="en-US"/>
          </a:p>
        </p:txBody>
      </p:sp>
      <p:sp>
        <p:nvSpPr>
          <p:cNvPr id="4" name="页脚占位符 3"/>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5" name="灯片编号占位符 4"/>
          <p:cNvSpPr>
            <a:spLocks noGrp="1"/>
          </p:cNvSpPr>
          <p:nvPr>
            <p:ph type="sldNum" sz="quarter" idx="12"/>
          </p:nvPr>
        </p:nvSpPr>
        <p:spPr/>
        <p:txBody>
          <a:bodyPr/>
          <a:lstStyle/>
          <a:p>
            <a:fld id="{97D86083-53EC-4DF4-B0ED-FEB5657A265E}" type="slidenum">
              <a:rPr lang="zh-CN" altLang="en-US" smtClean="0"/>
              <a:t>‹#›</a:t>
            </a:fld>
            <a:endParaRPr lang="zh-CN" altLang="en-US" dirty="0"/>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lvl1pPr>
              <a:defRPr>
                <a:solidFill>
                  <a:srgbClr val="0070C0"/>
                </a:solidFill>
              </a:defRPr>
            </a:lvl1pPr>
          </a:lstStyle>
          <a:p>
            <a:fld id="{97D86083-53EC-4DF4-B0ED-FEB5657A265E}" type="slidenum">
              <a:rPr lang="zh-CN" altLang="en-US" smtClean="0"/>
              <a:t>‹#›</a:t>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60324"/>
            <a:ext cx="8229600" cy="654032"/>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928670"/>
            <a:ext cx="8229600" cy="542928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灯片编号占位符 5"/>
          <p:cNvSpPr>
            <a:spLocks noGrp="1"/>
          </p:cNvSpPr>
          <p:nvPr>
            <p:ph type="sldNum" sz="quarter" idx="4"/>
          </p:nvPr>
        </p:nvSpPr>
        <p:spPr>
          <a:xfrm>
            <a:off x="4214810" y="6572272"/>
            <a:ext cx="857256" cy="285752"/>
          </a:xfrm>
          <a:prstGeom prst="rect">
            <a:avLst/>
          </a:prstGeom>
        </p:spPr>
        <p:txBody>
          <a:bodyPr vert="horz" lIns="91440" tIns="45720" rIns="91440" bIns="45720" rtlCol="0" anchor="ctr"/>
          <a:lstStyle>
            <a:lvl1pPr algn="ctr">
              <a:defRPr sz="1200" b="1">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fld id="{07DAB105-EDB0-4DC0-BF56-A6108DEF7307}"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8.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5.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60.jp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4.xml"/><Relationship Id="rId5" Type="http://schemas.openxmlformats.org/officeDocument/2006/relationships/image" Target="../media/image283.png"/><Relationship Id="rId4" Type="http://schemas.openxmlformats.org/officeDocument/2006/relationships/image" Target="../media/image281.png"/></Relationships>
</file>

<file path=ppt/slides/_rels/slide106.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png"/></Relationships>
</file>

<file path=ppt/slides/_rels/slide116.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289.tif"/><Relationship Id="rId2" Type="http://schemas.openxmlformats.org/officeDocument/2006/relationships/image" Target="../media/image288.tif"/><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291.tif"/><Relationship Id="rId2" Type="http://schemas.openxmlformats.org/officeDocument/2006/relationships/image" Target="../media/image290.t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gif"/><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2.png"/><Relationship Id="rId1" Type="http://schemas.openxmlformats.org/officeDocument/2006/relationships/slideLayout" Target="../slideLayouts/slideLayout4.xml"/><Relationship Id="rId5" Type="http://schemas.openxmlformats.org/officeDocument/2006/relationships/image" Target="../media/image301.png"/><Relationship Id="rId4" Type="http://schemas.openxmlformats.org/officeDocument/2006/relationships/image" Target="../media/image304.png"/></Relationships>
</file>

<file path=ppt/slides/_rels/slide128.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image" Target="../media/image305.png"/><Relationship Id="rId1" Type="http://schemas.openxmlformats.org/officeDocument/2006/relationships/slideLayout" Target="../slideLayouts/slideLayout4.xml"/><Relationship Id="rId4" Type="http://schemas.openxmlformats.org/officeDocument/2006/relationships/image" Target="../media/image307.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309.png"/><Relationship Id="rId7" Type="http://schemas.openxmlformats.org/officeDocument/2006/relationships/image" Target="../media/image313.png"/><Relationship Id="rId2" Type="http://schemas.openxmlformats.org/officeDocument/2006/relationships/image" Target="../media/image308.png"/><Relationship Id="rId1" Type="http://schemas.openxmlformats.org/officeDocument/2006/relationships/slideLayout" Target="../slideLayouts/slideLayout4.xml"/><Relationship Id="rId6" Type="http://schemas.openxmlformats.org/officeDocument/2006/relationships/image" Target="../media/image312.png"/><Relationship Id="rId5" Type="http://schemas.openxmlformats.org/officeDocument/2006/relationships/image" Target="../media/image311.png"/><Relationship Id="rId4" Type="http://schemas.openxmlformats.org/officeDocument/2006/relationships/image" Target="../media/image310.png"/></Relationships>
</file>

<file path=ppt/slides/_rels/slide132.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314.png"/><Relationship Id="rId1" Type="http://schemas.openxmlformats.org/officeDocument/2006/relationships/slideLayout" Target="../slideLayouts/slideLayout4.xml"/><Relationship Id="rId5" Type="http://schemas.openxmlformats.org/officeDocument/2006/relationships/image" Target="../media/image317.png"/><Relationship Id="rId4" Type="http://schemas.openxmlformats.org/officeDocument/2006/relationships/image" Target="../media/image316.png"/></Relationships>
</file>

<file path=ppt/slides/_rels/slide133.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9.png"/><Relationship Id="rId1" Type="http://schemas.openxmlformats.org/officeDocument/2006/relationships/slideLayout" Target="../slideLayouts/slideLayout4.xml"/><Relationship Id="rId6" Type="http://schemas.openxmlformats.org/officeDocument/2006/relationships/image" Target="../media/image323.png"/><Relationship Id="rId5" Type="http://schemas.openxmlformats.org/officeDocument/2006/relationships/image" Target="../media/image322.png"/><Relationship Id="rId4" Type="http://schemas.openxmlformats.org/officeDocument/2006/relationships/image" Target="../media/image321.png"/></Relationships>
</file>

<file path=ppt/slides/_rels/slide135.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326.emf"/><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327.emf"/><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image" Target="../media/image328.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328.emf"/><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29.png"/></Relationships>
</file>

<file path=ppt/slides/_rels/slide145.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image" Target="../media/image330.pn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333.tiff"/><Relationship Id="rId2" Type="http://schemas.openxmlformats.org/officeDocument/2006/relationships/image" Target="../media/image332.tiff"/><Relationship Id="rId1" Type="http://schemas.openxmlformats.org/officeDocument/2006/relationships/slideLayout" Target="../slideLayouts/slideLayout4.xml"/><Relationship Id="rId4" Type="http://schemas.openxmlformats.org/officeDocument/2006/relationships/image" Target="../media/image334.tiff"/></Relationships>
</file>

<file path=ppt/slides/_rels/slide148.xml.rels><?xml version="1.0" encoding="UTF-8" standalone="yes"?>
<Relationships xmlns="http://schemas.openxmlformats.org/package/2006/relationships"><Relationship Id="rId3" Type="http://schemas.openxmlformats.org/officeDocument/2006/relationships/image" Target="../media/image336.jpeg"/><Relationship Id="rId7" Type="http://schemas.openxmlformats.org/officeDocument/2006/relationships/image" Target="../media/image340.png"/><Relationship Id="rId2" Type="http://schemas.openxmlformats.org/officeDocument/2006/relationships/image" Target="../media/image335.jpeg"/><Relationship Id="rId1" Type="http://schemas.openxmlformats.org/officeDocument/2006/relationships/slideLayout" Target="../slideLayouts/slideLayout9.xml"/><Relationship Id="rId6" Type="http://schemas.openxmlformats.org/officeDocument/2006/relationships/image" Target="../media/image339.jpeg"/><Relationship Id="rId5" Type="http://schemas.openxmlformats.org/officeDocument/2006/relationships/image" Target="../media/image338.png"/><Relationship Id="rId4" Type="http://schemas.openxmlformats.org/officeDocument/2006/relationships/image" Target="../media/image337.jpeg"/></Relationships>
</file>

<file path=ppt/slides/_rels/slide149.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image" Target="../media/image341.tif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26.png"/><Relationship Id="rId10" Type="http://schemas.openxmlformats.org/officeDocument/2006/relationships/image" Target="../media/image44.png"/><Relationship Id="rId4" Type="http://schemas.openxmlformats.org/officeDocument/2006/relationships/image" Target="../media/image25.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49.emf"/><Relationship Id="rId5" Type="http://schemas.openxmlformats.org/officeDocument/2006/relationships/oleObject" Target="../embeddings/oleObject2.bin"/><Relationship Id="rId10" Type="http://schemas.openxmlformats.org/officeDocument/2006/relationships/image" Target="../media/image51.emf"/><Relationship Id="rId4" Type="http://schemas.openxmlformats.org/officeDocument/2006/relationships/image" Target="../media/image48.emf"/><Relationship Id="rId9"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53.emf"/><Relationship Id="rId5" Type="http://schemas.openxmlformats.org/officeDocument/2006/relationships/oleObject" Target="../embeddings/oleObject6.bin"/><Relationship Id="rId10" Type="http://schemas.openxmlformats.org/officeDocument/2006/relationships/image" Target="../media/image55.wmf"/><Relationship Id="rId4" Type="http://schemas.openxmlformats.org/officeDocument/2006/relationships/image" Target="../media/image52.emf"/><Relationship Id="rId9" Type="http://schemas.openxmlformats.org/officeDocument/2006/relationships/oleObject" Target="../embeddings/oleObject8.bin"/></Relationships>
</file>

<file path=ppt/slides/_rels/slide27.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57.emf"/><Relationship Id="rId5" Type="http://schemas.openxmlformats.org/officeDocument/2006/relationships/oleObject" Target="../embeddings/oleObject10.bin"/><Relationship Id="rId4" Type="http://schemas.openxmlformats.org/officeDocument/2006/relationships/image" Target="../media/image56.emf"/></Relationships>
</file>

<file path=ppt/slides/_rels/slide28.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60.emf"/><Relationship Id="rId5" Type="http://schemas.openxmlformats.org/officeDocument/2006/relationships/oleObject" Target="../embeddings/oleObject13.bin"/><Relationship Id="rId4" Type="http://schemas.openxmlformats.org/officeDocument/2006/relationships/image" Target="../media/image59.emf"/></Relationships>
</file>

<file path=ppt/slides/_rels/slide29.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oleObject" Target="../embeddings/oleObject15.bin"/><Relationship Id="rId7" Type="http://schemas.openxmlformats.org/officeDocument/2006/relationships/oleObject" Target="../embeddings/oleObject17.bin"/><Relationship Id="rId12" Type="http://schemas.openxmlformats.org/officeDocument/2006/relationships/image" Target="../media/image66.emf"/><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63.wmf"/><Relationship Id="rId11" Type="http://schemas.openxmlformats.org/officeDocument/2006/relationships/oleObject" Target="../embeddings/oleObject19.bin"/><Relationship Id="rId5" Type="http://schemas.openxmlformats.org/officeDocument/2006/relationships/oleObject" Target="../embeddings/oleObject16.bin"/><Relationship Id="rId10" Type="http://schemas.openxmlformats.org/officeDocument/2006/relationships/image" Target="../media/image65.wmf"/><Relationship Id="rId4" Type="http://schemas.openxmlformats.org/officeDocument/2006/relationships/image" Target="../media/image62.emf"/><Relationship Id="rId9" Type="http://schemas.openxmlformats.org/officeDocument/2006/relationships/oleObject" Target="../embeddings/oleObject18.bin"/></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70.wmf"/><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image" Target="../media/image69.wmf"/><Relationship Id="rId5" Type="http://schemas.openxmlformats.org/officeDocument/2006/relationships/oleObject" Target="../embeddings/oleObject21.bin"/><Relationship Id="rId10" Type="http://schemas.openxmlformats.org/officeDocument/2006/relationships/image" Target="../media/image71.wmf"/><Relationship Id="rId4" Type="http://schemas.openxmlformats.org/officeDocument/2006/relationships/image" Target="../media/image68.wmf"/><Relationship Id="rId9" Type="http://schemas.openxmlformats.org/officeDocument/2006/relationships/oleObject" Target="../embeddings/oleObject23.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image" Target="../media/image73.wmf"/><Relationship Id="rId5" Type="http://schemas.openxmlformats.org/officeDocument/2006/relationships/oleObject" Target="../embeddings/oleObject25.bin"/><Relationship Id="rId4" Type="http://schemas.openxmlformats.org/officeDocument/2006/relationships/image" Target="../media/image72.wm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5.jp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em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4.xml"/><Relationship Id="rId1" Type="http://schemas.openxmlformats.org/officeDocument/2006/relationships/vmlDrawing" Target="../drawings/vmlDrawing8.vml"/><Relationship Id="rId4" Type="http://schemas.openxmlformats.org/officeDocument/2006/relationships/image" Target="../media/image78.emf"/></Relationships>
</file>

<file path=ppt/slides/_rels/slide36.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oleObject" Target="../embeddings/oleObject27.bin"/><Relationship Id="rId7" Type="http://schemas.openxmlformats.org/officeDocument/2006/relationships/oleObject" Target="../embeddings/oleObject29.bin"/><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image" Target="../media/image80.wmf"/><Relationship Id="rId5" Type="http://schemas.openxmlformats.org/officeDocument/2006/relationships/oleObject" Target="../embeddings/oleObject28.bin"/><Relationship Id="rId4" Type="http://schemas.openxmlformats.org/officeDocument/2006/relationships/image" Target="../media/image79.wmf"/></Relationships>
</file>

<file path=ppt/slides/_rels/slide3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85.wmf"/><Relationship Id="rId3" Type="http://schemas.openxmlformats.org/officeDocument/2006/relationships/oleObject" Target="../embeddings/oleObject30.bin"/><Relationship Id="rId7" Type="http://schemas.openxmlformats.org/officeDocument/2006/relationships/oleObject" Target="../embeddings/oleObject32.bin"/><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image" Target="../media/image84.wmf"/><Relationship Id="rId5" Type="http://schemas.openxmlformats.org/officeDocument/2006/relationships/oleObject" Target="../embeddings/oleObject31.bin"/><Relationship Id="rId10" Type="http://schemas.openxmlformats.org/officeDocument/2006/relationships/image" Target="../media/image86.wmf"/><Relationship Id="rId4" Type="http://schemas.openxmlformats.org/officeDocument/2006/relationships/image" Target="../media/image83.emf"/><Relationship Id="rId9" Type="http://schemas.openxmlformats.org/officeDocument/2006/relationships/oleObject" Target="../embeddings/oleObject33.bin"/></Relationships>
</file>

<file path=ppt/slides/_rels/slide39.xml.rels><?xml version="1.0" encoding="UTF-8" standalone="yes"?>
<Relationships xmlns="http://schemas.openxmlformats.org/package/2006/relationships"><Relationship Id="rId8" Type="http://schemas.openxmlformats.org/officeDocument/2006/relationships/image" Target="../media/image89.wmf"/><Relationship Id="rId13" Type="http://schemas.openxmlformats.org/officeDocument/2006/relationships/oleObject" Target="../embeddings/oleObject39.bin"/><Relationship Id="rId18" Type="http://schemas.openxmlformats.org/officeDocument/2006/relationships/oleObject" Target="../embeddings/oleObject42.bin"/><Relationship Id="rId3" Type="http://schemas.openxmlformats.org/officeDocument/2006/relationships/oleObject" Target="../embeddings/oleObject34.bin"/><Relationship Id="rId21" Type="http://schemas.openxmlformats.org/officeDocument/2006/relationships/oleObject" Target="../embeddings/oleObject44.bin"/><Relationship Id="rId7" Type="http://schemas.openxmlformats.org/officeDocument/2006/relationships/oleObject" Target="../embeddings/oleObject36.bin"/><Relationship Id="rId12" Type="http://schemas.openxmlformats.org/officeDocument/2006/relationships/image" Target="../media/image91.wmf"/><Relationship Id="rId17" Type="http://schemas.openxmlformats.org/officeDocument/2006/relationships/oleObject" Target="../embeddings/oleObject41.bin"/><Relationship Id="rId2" Type="http://schemas.openxmlformats.org/officeDocument/2006/relationships/slideLayout" Target="../slideLayouts/slideLayout4.xml"/><Relationship Id="rId16" Type="http://schemas.openxmlformats.org/officeDocument/2006/relationships/image" Target="../media/image93.wmf"/><Relationship Id="rId20" Type="http://schemas.openxmlformats.org/officeDocument/2006/relationships/image" Target="../media/image94.wmf"/><Relationship Id="rId1" Type="http://schemas.openxmlformats.org/officeDocument/2006/relationships/vmlDrawing" Target="../drawings/vmlDrawing11.vml"/><Relationship Id="rId6" Type="http://schemas.openxmlformats.org/officeDocument/2006/relationships/image" Target="../media/image88.wmf"/><Relationship Id="rId11" Type="http://schemas.openxmlformats.org/officeDocument/2006/relationships/oleObject" Target="../embeddings/oleObject38.bin"/><Relationship Id="rId24" Type="http://schemas.openxmlformats.org/officeDocument/2006/relationships/image" Target="../media/image96.wmf"/><Relationship Id="rId5" Type="http://schemas.openxmlformats.org/officeDocument/2006/relationships/oleObject" Target="../embeddings/oleObject35.bin"/><Relationship Id="rId15" Type="http://schemas.openxmlformats.org/officeDocument/2006/relationships/oleObject" Target="../embeddings/oleObject40.bin"/><Relationship Id="rId23" Type="http://schemas.openxmlformats.org/officeDocument/2006/relationships/oleObject" Target="../embeddings/oleObject45.bin"/><Relationship Id="rId10" Type="http://schemas.openxmlformats.org/officeDocument/2006/relationships/image" Target="../media/image90.wmf"/><Relationship Id="rId19" Type="http://schemas.openxmlformats.org/officeDocument/2006/relationships/oleObject" Target="../embeddings/oleObject43.bin"/><Relationship Id="rId4" Type="http://schemas.openxmlformats.org/officeDocument/2006/relationships/image" Target="../media/image87.wmf"/><Relationship Id="rId9" Type="http://schemas.openxmlformats.org/officeDocument/2006/relationships/oleObject" Target="../embeddings/oleObject37.bin"/><Relationship Id="rId14" Type="http://schemas.openxmlformats.org/officeDocument/2006/relationships/image" Target="../media/image92.wmf"/><Relationship Id="rId22" Type="http://schemas.openxmlformats.org/officeDocument/2006/relationships/image" Target="../media/image95.w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oleObject" Target="../embeddings/oleObject46.bin"/><Relationship Id="rId7" Type="http://schemas.openxmlformats.org/officeDocument/2006/relationships/oleObject" Target="../embeddings/oleObject48.bin"/><Relationship Id="rId12" Type="http://schemas.openxmlformats.org/officeDocument/2006/relationships/image" Target="../media/image101.wmf"/><Relationship Id="rId2" Type="http://schemas.openxmlformats.org/officeDocument/2006/relationships/slideLayout" Target="../slideLayouts/slideLayout4.xml"/><Relationship Id="rId1" Type="http://schemas.openxmlformats.org/officeDocument/2006/relationships/vmlDrawing" Target="../drawings/vmlDrawing12.vml"/><Relationship Id="rId6" Type="http://schemas.openxmlformats.org/officeDocument/2006/relationships/image" Target="../media/image98.wmf"/><Relationship Id="rId11" Type="http://schemas.openxmlformats.org/officeDocument/2006/relationships/oleObject" Target="../embeddings/oleObject50.bin"/><Relationship Id="rId5" Type="http://schemas.openxmlformats.org/officeDocument/2006/relationships/oleObject" Target="../embeddings/oleObject47.bin"/><Relationship Id="rId10" Type="http://schemas.openxmlformats.org/officeDocument/2006/relationships/image" Target="../media/image100.emf"/><Relationship Id="rId4" Type="http://schemas.openxmlformats.org/officeDocument/2006/relationships/image" Target="../media/image97.wmf"/><Relationship Id="rId9" Type="http://schemas.openxmlformats.org/officeDocument/2006/relationships/oleObject" Target="../embeddings/oleObject49.bin"/></Relationships>
</file>

<file path=ppt/slides/_rels/slide41.xml.rels><?xml version="1.0" encoding="UTF-8" standalone="yes"?>
<Relationships xmlns="http://schemas.openxmlformats.org/package/2006/relationships"><Relationship Id="rId8" Type="http://schemas.openxmlformats.org/officeDocument/2006/relationships/image" Target="../media/image104.wmf"/><Relationship Id="rId13" Type="http://schemas.openxmlformats.org/officeDocument/2006/relationships/oleObject" Target="../embeddings/oleObject56.bin"/><Relationship Id="rId3" Type="http://schemas.openxmlformats.org/officeDocument/2006/relationships/oleObject" Target="../embeddings/oleObject51.bin"/><Relationship Id="rId7" Type="http://schemas.openxmlformats.org/officeDocument/2006/relationships/oleObject" Target="../embeddings/oleObject53.bin"/><Relationship Id="rId12" Type="http://schemas.openxmlformats.org/officeDocument/2006/relationships/image" Target="../media/image106.emf"/><Relationship Id="rId2" Type="http://schemas.openxmlformats.org/officeDocument/2006/relationships/slideLayout" Target="../slideLayouts/slideLayout4.xml"/><Relationship Id="rId1" Type="http://schemas.openxmlformats.org/officeDocument/2006/relationships/vmlDrawing" Target="../drawings/vmlDrawing13.vml"/><Relationship Id="rId6" Type="http://schemas.openxmlformats.org/officeDocument/2006/relationships/image" Target="../media/image103.emf"/><Relationship Id="rId11" Type="http://schemas.openxmlformats.org/officeDocument/2006/relationships/oleObject" Target="../embeddings/oleObject55.bin"/><Relationship Id="rId5" Type="http://schemas.openxmlformats.org/officeDocument/2006/relationships/oleObject" Target="../embeddings/oleObject52.bin"/><Relationship Id="rId10" Type="http://schemas.openxmlformats.org/officeDocument/2006/relationships/image" Target="../media/image105.emf"/><Relationship Id="rId4" Type="http://schemas.openxmlformats.org/officeDocument/2006/relationships/image" Target="../media/image102.wmf"/><Relationship Id="rId9" Type="http://schemas.openxmlformats.org/officeDocument/2006/relationships/oleObject" Target="../embeddings/oleObject54.bin"/><Relationship Id="rId14" Type="http://schemas.openxmlformats.org/officeDocument/2006/relationships/image" Target="../media/image107.emf"/></Relationships>
</file>

<file path=ppt/slides/_rels/slide42.xml.rels><?xml version="1.0" encoding="UTF-8" standalone="yes"?>
<Relationships xmlns="http://schemas.openxmlformats.org/package/2006/relationships"><Relationship Id="rId8" Type="http://schemas.openxmlformats.org/officeDocument/2006/relationships/image" Target="../media/image110.wmf"/><Relationship Id="rId13" Type="http://schemas.openxmlformats.org/officeDocument/2006/relationships/oleObject" Target="../embeddings/oleObject62.bin"/><Relationship Id="rId3" Type="http://schemas.openxmlformats.org/officeDocument/2006/relationships/oleObject" Target="../embeddings/oleObject57.bin"/><Relationship Id="rId7" Type="http://schemas.openxmlformats.org/officeDocument/2006/relationships/oleObject" Target="../embeddings/oleObject59.bin"/><Relationship Id="rId12" Type="http://schemas.openxmlformats.org/officeDocument/2006/relationships/image" Target="../media/image112.wmf"/><Relationship Id="rId2" Type="http://schemas.openxmlformats.org/officeDocument/2006/relationships/slideLayout" Target="../slideLayouts/slideLayout4.xml"/><Relationship Id="rId16" Type="http://schemas.openxmlformats.org/officeDocument/2006/relationships/image" Target="../media/image114.emf"/><Relationship Id="rId1" Type="http://schemas.openxmlformats.org/officeDocument/2006/relationships/vmlDrawing" Target="../drawings/vmlDrawing14.vml"/><Relationship Id="rId6" Type="http://schemas.openxmlformats.org/officeDocument/2006/relationships/image" Target="../media/image109.wmf"/><Relationship Id="rId11" Type="http://schemas.openxmlformats.org/officeDocument/2006/relationships/oleObject" Target="../embeddings/oleObject61.bin"/><Relationship Id="rId5" Type="http://schemas.openxmlformats.org/officeDocument/2006/relationships/oleObject" Target="../embeddings/oleObject58.bin"/><Relationship Id="rId15" Type="http://schemas.openxmlformats.org/officeDocument/2006/relationships/oleObject" Target="../embeddings/oleObject63.bin"/><Relationship Id="rId10" Type="http://schemas.openxmlformats.org/officeDocument/2006/relationships/image" Target="../media/image111.wmf"/><Relationship Id="rId4" Type="http://schemas.openxmlformats.org/officeDocument/2006/relationships/image" Target="../media/image108.wmf"/><Relationship Id="rId9" Type="http://schemas.openxmlformats.org/officeDocument/2006/relationships/oleObject" Target="../embeddings/oleObject60.bin"/><Relationship Id="rId14" Type="http://schemas.openxmlformats.org/officeDocument/2006/relationships/image" Target="../media/image113.w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Layout" Target="../slideLayouts/slideLayout4.xml"/><Relationship Id="rId1" Type="http://schemas.openxmlformats.org/officeDocument/2006/relationships/vmlDrawing" Target="../drawings/vmlDrawing15.vml"/><Relationship Id="rId4" Type="http://schemas.openxmlformats.org/officeDocument/2006/relationships/image" Target="../media/image115.wmf"/></Relationships>
</file>

<file path=ppt/slides/_rels/slide44.xml.rels><?xml version="1.0" encoding="UTF-8" standalone="yes"?>
<Relationships xmlns="http://schemas.openxmlformats.org/package/2006/relationships"><Relationship Id="rId8" Type="http://schemas.openxmlformats.org/officeDocument/2006/relationships/image" Target="../media/image118.wmf"/><Relationship Id="rId3" Type="http://schemas.openxmlformats.org/officeDocument/2006/relationships/oleObject" Target="../embeddings/oleObject65.bin"/><Relationship Id="rId7" Type="http://schemas.openxmlformats.org/officeDocument/2006/relationships/oleObject" Target="../embeddings/oleObject67.bin"/><Relationship Id="rId12" Type="http://schemas.openxmlformats.org/officeDocument/2006/relationships/image" Target="../media/image120.emf"/><Relationship Id="rId2" Type="http://schemas.openxmlformats.org/officeDocument/2006/relationships/slideLayout" Target="../slideLayouts/slideLayout4.xml"/><Relationship Id="rId1" Type="http://schemas.openxmlformats.org/officeDocument/2006/relationships/vmlDrawing" Target="../drawings/vmlDrawing16.vml"/><Relationship Id="rId6" Type="http://schemas.openxmlformats.org/officeDocument/2006/relationships/image" Target="../media/image117.wmf"/><Relationship Id="rId11" Type="http://schemas.openxmlformats.org/officeDocument/2006/relationships/oleObject" Target="../embeddings/oleObject69.bin"/><Relationship Id="rId5" Type="http://schemas.openxmlformats.org/officeDocument/2006/relationships/oleObject" Target="../embeddings/oleObject66.bin"/><Relationship Id="rId10" Type="http://schemas.openxmlformats.org/officeDocument/2006/relationships/image" Target="../media/image119.wmf"/><Relationship Id="rId4" Type="http://schemas.openxmlformats.org/officeDocument/2006/relationships/image" Target="../media/image116.wmf"/><Relationship Id="rId9" Type="http://schemas.openxmlformats.org/officeDocument/2006/relationships/oleObject" Target="../embeddings/oleObject68.bin"/></Relationships>
</file>

<file path=ppt/slides/_rels/slide45.xml.rels><?xml version="1.0" encoding="UTF-8" standalone="yes"?>
<Relationships xmlns="http://schemas.openxmlformats.org/package/2006/relationships"><Relationship Id="rId8" Type="http://schemas.openxmlformats.org/officeDocument/2006/relationships/image" Target="../media/image123.wmf"/><Relationship Id="rId13" Type="http://schemas.openxmlformats.org/officeDocument/2006/relationships/oleObject" Target="../embeddings/oleObject75.bin"/><Relationship Id="rId3" Type="http://schemas.openxmlformats.org/officeDocument/2006/relationships/oleObject" Target="../embeddings/oleObject70.bin"/><Relationship Id="rId7" Type="http://schemas.openxmlformats.org/officeDocument/2006/relationships/oleObject" Target="../embeddings/oleObject72.bin"/><Relationship Id="rId12" Type="http://schemas.openxmlformats.org/officeDocument/2006/relationships/image" Target="../media/image125.wmf"/><Relationship Id="rId2" Type="http://schemas.openxmlformats.org/officeDocument/2006/relationships/slideLayout" Target="../slideLayouts/slideLayout4.xml"/><Relationship Id="rId16" Type="http://schemas.openxmlformats.org/officeDocument/2006/relationships/image" Target="../media/image126.wmf"/><Relationship Id="rId1" Type="http://schemas.openxmlformats.org/officeDocument/2006/relationships/vmlDrawing" Target="../drawings/vmlDrawing17.vml"/><Relationship Id="rId6" Type="http://schemas.openxmlformats.org/officeDocument/2006/relationships/image" Target="../media/image122.wmf"/><Relationship Id="rId11" Type="http://schemas.openxmlformats.org/officeDocument/2006/relationships/oleObject" Target="../embeddings/oleObject74.bin"/><Relationship Id="rId5" Type="http://schemas.openxmlformats.org/officeDocument/2006/relationships/oleObject" Target="../embeddings/oleObject71.bin"/><Relationship Id="rId15" Type="http://schemas.openxmlformats.org/officeDocument/2006/relationships/oleObject" Target="../embeddings/oleObject76.bin"/><Relationship Id="rId10" Type="http://schemas.openxmlformats.org/officeDocument/2006/relationships/image" Target="../media/image124.wmf"/><Relationship Id="rId4" Type="http://schemas.openxmlformats.org/officeDocument/2006/relationships/image" Target="../media/image121.wmf"/><Relationship Id="rId9" Type="http://schemas.openxmlformats.org/officeDocument/2006/relationships/oleObject" Target="../embeddings/oleObject73.bin"/><Relationship Id="rId14" Type="http://schemas.openxmlformats.org/officeDocument/2006/relationships/image" Target="../media/image104.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Layout" Target="../slideLayouts/slideLayout4.xml"/><Relationship Id="rId1" Type="http://schemas.openxmlformats.org/officeDocument/2006/relationships/vmlDrawing" Target="../drawings/vmlDrawing18.vml"/><Relationship Id="rId6" Type="http://schemas.openxmlformats.org/officeDocument/2006/relationships/image" Target="../media/image128.wmf"/><Relationship Id="rId5" Type="http://schemas.openxmlformats.org/officeDocument/2006/relationships/oleObject" Target="../embeddings/oleObject78.bin"/><Relationship Id="rId4" Type="http://schemas.openxmlformats.org/officeDocument/2006/relationships/image" Target="../media/image127.w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Layout" Target="../slideLayouts/slideLayout4.xml"/><Relationship Id="rId1" Type="http://schemas.openxmlformats.org/officeDocument/2006/relationships/vmlDrawing" Target="../drawings/vmlDrawing19.vml"/><Relationship Id="rId4" Type="http://schemas.openxmlformats.org/officeDocument/2006/relationships/image" Target="../media/image129.w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Layout" Target="../slideLayouts/slideLayout4.xml"/><Relationship Id="rId1" Type="http://schemas.openxmlformats.org/officeDocument/2006/relationships/vmlDrawing" Target="../drawings/vmlDrawing20.vml"/><Relationship Id="rId6" Type="http://schemas.openxmlformats.org/officeDocument/2006/relationships/image" Target="../media/image131.wmf"/><Relationship Id="rId5" Type="http://schemas.openxmlformats.org/officeDocument/2006/relationships/oleObject" Target="../embeddings/oleObject81.bin"/><Relationship Id="rId4" Type="http://schemas.openxmlformats.org/officeDocument/2006/relationships/image" Target="../media/image130.wmf"/></Relationships>
</file>

<file path=ppt/slides/_rels/slide4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4.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5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4.xml"/><Relationship Id="rId4" Type="http://schemas.openxmlformats.org/officeDocument/2006/relationships/image" Target="../media/image149.png"/></Relationships>
</file>

<file path=ppt/slides/_rels/slide6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7.png"/><Relationship Id="rId1" Type="http://schemas.openxmlformats.org/officeDocument/2006/relationships/slideLayout" Target="../slideLayouts/slideLayout4.xml"/><Relationship Id="rId4" Type="http://schemas.openxmlformats.org/officeDocument/2006/relationships/image" Target="../media/image152.png"/></Relationships>
</file>

<file path=ppt/slides/_rels/slide62.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image" Target="../media/image151.png"/><Relationship Id="rId1" Type="http://schemas.openxmlformats.org/officeDocument/2006/relationships/slideLayout" Target="../slideLayouts/slideLayout4.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6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47.png"/><Relationship Id="rId1" Type="http://schemas.openxmlformats.org/officeDocument/2006/relationships/slideLayout" Target="../slideLayouts/slideLayout4.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6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59.png"/><Relationship Id="rId1" Type="http://schemas.openxmlformats.org/officeDocument/2006/relationships/slideLayout" Target="../slideLayouts/slideLayout4.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6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4.xml"/><Relationship Id="rId5" Type="http://schemas.openxmlformats.org/officeDocument/2006/relationships/image" Target="../media/image171.png"/><Relationship Id="rId4" Type="http://schemas.openxmlformats.org/officeDocument/2006/relationships/image" Target="../media/image170.png"/></Relationships>
</file>

<file path=ppt/slides/_rels/slide6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4.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6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64.png"/><Relationship Id="rId1" Type="http://schemas.openxmlformats.org/officeDocument/2006/relationships/slideLayout" Target="../slideLayouts/slideLayout4.xml"/><Relationship Id="rId5" Type="http://schemas.openxmlformats.org/officeDocument/2006/relationships/image" Target="../media/image180.png"/><Relationship Id="rId4" Type="http://schemas.openxmlformats.org/officeDocument/2006/relationships/image" Target="../media/image179.png"/></Relationships>
</file>

<file path=ppt/slides/_rels/slide6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4.xml"/><Relationship Id="rId4" Type="http://schemas.openxmlformats.org/officeDocument/2006/relationships/image" Target="../media/image18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4.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7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4.xml"/><Relationship Id="rId5" Type="http://schemas.openxmlformats.org/officeDocument/2006/relationships/image" Target="../media/image193.png"/><Relationship Id="rId4" Type="http://schemas.openxmlformats.org/officeDocument/2006/relationships/image" Target="../media/image192.png"/></Relationships>
</file>

<file path=ppt/slides/_rels/slide7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4.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7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4.xml"/><Relationship Id="rId6" Type="http://schemas.openxmlformats.org/officeDocument/2006/relationships/image" Target="../media/image203.png"/><Relationship Id="rId5" Type="http://schemas.openxmlformats.org/officeDocument/2006/relationships/image" Target="../media/image181.png"/><Relationship Id="rId4" Type="http://schemas.openxmlformats.org/officeDocument/2006/relationships/image" Target="../media/image201.png"/></Relationships>
</file>

<file path=ppt/slides/_rels/slide7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4.xml"/><Relationship Id="rId4" Type="http://schemas.openxmlformats.org/officeDocument/2006/relationships/image" Target="../media/image20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2.png"/><Relationship Id="rId1" Type="http://schemas.openxmlformats.org/officeDocument/2006/relationships/slideLayout" Target="../slideLayouts/slideLayout4.xml"/><Relationship Id="rId5" Type="http://schemas.openxmlformats.org/officeDocument/2006/relationships/image" Target="../media/image209.png"/><Relationship Id="rId4" Type="http://schemas.openxmlformats.org/officeDocument/2006/relationships/image" Target="../media/image208.png"/></Relationships>
</file>

<file path=ppt/slides/_rels/slide77.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4.xml"/><Relationship Id="rId4" Type="http://schemas.openxmlformats.org/officeDocument/2006/relationships/image" Target="../media/image214.png"/></Relationships>
</file>

<file path=ppt/slides/_rels/slide79.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4.xml"/><Relationship Id="rId4" Type="http://schemas.openxmlformats.org/officeDocument/2006/relationships/image" Target="../media/image217.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8" Type="http://schemas.openxmlformats.org/officeDocument/2006/relationships/image" Target="../media/image211.wmf"/><Relationship Id="rId3" Type="http://schemas.openxmlformats.org/officeDocument/2006/relationships/image" Target="../media/image218.png"/><Relationship Id="rId7" Type="http://schemas.openxmlformats.org/officeDocument/2006/relationships/oleObject" Target="../embeddings/oleObject83.bin"/><Relationship Id="rId2" Type="http://schemas.openxmlformats.org/officeDocument/2006/relationships/slideLayout" Target="../slideLayouts/slideLayout4.xml"/><Relationship Id="rId1" Type="http://schemas.openxmlformats.org/officeDocument/2006/relationships/vmlDrawing" Target="../drawings/vmlDrawing21.vml"/><Relationship Id="rId6" Type="http://schemas.openxmlformats.org/officeDocument/2006/relationships/image" Target="../media/image221.png"/><Relationship Id="rId5" Type="http://schemas.openxmlformats.org/officeDocument/2006/relationships/image" Target="../media/image210.wmf"/><Relationship Id="rId4" Type="http://schemas.openxmlformats.org/officeDocument/2006/relationships/oleObject" Target="../embeddings/oleObject82.bin"/><Relationship Id="rId9" Type="http://schemas.openxmlformats.org/officeDocument/2006/relationships/image" Target="../media/image153.png"/></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Layout" Target="../slideLayouts/slideLayout4.xml"/><Relationship Id="rId1" Type="http://schemas.openxmlformats.org/officeDocument/2006/relationships/vmlDrawing" Target="../drawings/vmlDrawing22.vml"/><Relationship Id="rId6" Type="http://schemas.openxmlformats.org/officeDocument/2006/relationships/image" Target="../media/image220.wmf"/><Relationship Id="rId5" Type="http://schemas.openxmlformats.org/officeDocument/2006/relationships/oleObject" Target="../embeddings/oleObject85.bin"/><Relationship Id="rId4" Type="http://schemas.openxmlformats.org/officeDocument/2006/relationships/image" Target="../media/image219.w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8" Type="http://schemas.openxmlformats.org/officeDocument/2006/relationships/oleObject" Target="../embeddings/oleObject88.bin"/><Relationship Id="rId13" Type="http://schemas.openxmlformats.org/officeDocument/2006/relationships/image" Target="../media/image227.wmf"/><Relationship Id="rId18" Type="http://schemas.openxmlformats.org/officeDocument/2006/relationships/oleObject" Target="../embeddings/oleObject93.bin"/><Relationship Id="rId3" Type="http://schemas.openxmlformats.org/officeDocument/2006/relationships/image" Target="../media/image231.png"/><Relationship Id="rId21" Type="http://schemas.openxmlformats.org/officeDocument/2006/relationships/image" Target="../media/image233.svg"/><Relationship Id="rId7" Type="http://schemas.openxmlformats.org/officeDocument/2006/relationships/image" Target="../media/image224.wmf"/><Relationship Id="rId12" Type="http://schemas.openxmlformats.org/officeDocument/2006/relationships/oleObject" Target="../embeddings/oleObject90.bin"/><Relationship Id="rId17" Type="http://schemas.openxmlformats.org/officeDocument/2006/relationships/image" Target="../media/image229.wmf"/><Relationship Id="rId2" Type="http://schemas.openxmlformats.org/officeDocument/2006/relationships/slideLayout" Target="../slideLayouts/slideLayout4.xml"/><Relationship Id="rId16" Type="http://schemas.openxmlformats.org/officeDocument/2006/relationships/oleObject" Target="../embeddings/oleObject92.bin"/><Relationship Id="rId20" Type="http://schemas.openxmlformats.org/officeDocument/2006/relationships/image" Target="../media/image232.png"/><Relationship Id="rId1" Type="http://schemas.openxmlformats.org/officeDocument/2006/relationships/vmlDrawing" Target="../drawings/vmlDrawing23.vml"/><Relationship Id="rId6" Type="http://schemas.openxmlformats.org/officeDocument/2006/relationships/oleObject" Target="../embeddings/oleObject87.bin"/><Relationship Id="rId11" Type="http://schemas.openxmlformats.org/officeDocument/2006/relationships/image" Target="../media/image226.wmf"/><Relationship Id="rId5" Type="http://schemas.openxmlformats.org/officeDocument/2006/relationships/image" Target="../media/image223.wmf"/><Relationship Id="rId15" Type="http://schemas.openxmlformats.org/officeDocument/2006/relationships/image" Target="../media/image228.wmf"/><Relationship Id="rId10" Type="http://schemas.openxmlformats.org/officeDocument/2006/relationships/oleObject" Target="../embeddings/oleObject89.bin"/><Relationship Id="rId19" Type="http://schemas.openxmlformats.org/officeDocument/2006/relationships/image" Target="../media/image230.wmf"/><Relationship Id="rId4" Type="http://schemas.openxmlformats.org/officeDocument/2006/relationships/oleObject" Target="../embeddings/oleObject86.bin"/><Relationship Id="rId9" Type="http://schemas.openxmlformats.org/officeDocument/2006/relationships/image" Target="../media/image225.wmf"/><Relationship Id="rId14" Type="http://schemas.openxmlformats.org/officeDocument/2006/relationships/oleObject" Target="../embeddings/oleObject91.bin"/></Relationships>
</file>

<file path=ppt/slides/_rels/slide87.xml.rels><?xml version="1.0" encoding="UTF-8" standalone="yes"?>
<Relationships xmlns="http://schemas.openxmlformats.org/package/2006/relationships"><Relationship Id="rId8" Type="http://schemas.openxmlformats.org/officeDocument/2006/relationships/image" Target="../media/image226.wmf"/><Relationship Id="rId13" Type="http://schemas.openxmlformats.org/officeDocument/2006/relationships/oleObject" Target="../embeddings/oleObject99.bin"/><Relationship Id="rId18" Type="http://schemas.openxmlformats.org/officeDocument/2006/relationships/image" Target="../media/image230.wmf"/><Relationship Id="rId3" Type="http://schemas.openxmlformats.org/officeDocument/2006/relationships/oleObject" Target="../embeddings/oleObject94.bin"/><Relationship Id="rId21" Type="http://schemas.openxmlformats.org/officeDocument/2006/relationships/image" Target="../media/image238.svg"/><Relationship Id="rId7" Type="http://schemas.openxmlformats.org/officeDocument/2006/relationships/oleObject" Target="../embeddings/oleObject96.bin"/><Relationship Id="rId12" Type="http://schemas.openxmlformats.org/officeDocument/2006/relationships/image" Target="../media/image228.wmf"/><Relationship Id="rId17" Type="http://schemas.openxmlformats.org/officeDocument/2006/relationships/oleObject" Target="../embeddings/oleObject101.bin"/><Relationship Id="rId2" Type="http://schemas.openxmlformats.org/officeDocument/2006/relationships/slideLayout" Target="../slideLayouts/slideLayout4.xml"/><Relationship Id="rId16" Type="http://schemas.openxmlformats.org/officeDocument/2006/relationships/image" Target="../media/image235.wmf"/><Relationship Id="rId20" Type="http://schemas.openxmlformats.org/officeDocument/2006/relationships/image" Target="../media/image237.png"/><Relationship Id="rId1" Type="http://schemas.openxmlformats.org/officeDocument/2006/relationships/vmlDrawing" Target="../drawings/vmlDrawing24.vml"/><Relationship Id="rId6" Type="http://schemas.openxmlformats.org/officeDocument/2006/relationships/image" Target="../media/image225.wmf"/><Relationship Id="rId11" Type="http://schemas.openxmlformats.org/officeDocument/2006/relationships/oleObject" Target="../embeddings/oleObject98.bin"/><Relationship Id="rId5" Type="http://schemas.openxmlformats.org/officeDocument/2006/relationships/oleObject" Target="../embeddings/oleObject95.bin"/><Relationship Id="rId15" Type="http://schemas.openxmlformats.org/officeDocument/2006/relationships/oleObject" Target="../embeddings/oleObject100.bin"/><Relationship Id="rId10" Type="http://schemas.openxmlformats.org/officeDocument/2006/relationships/image" Target="../media/image234.wmf"/><Relationship Id="rId19" Type="http://schemas.openxmlformats.org/officeDocument/2006/relationships/image" Target="../media/image236.png"/><Relationship Id="rId4" Type="http://schemas.openxmlformats.org/officeDocument/2006/relationships/image" Target="../media/image224.wmf"/><Relationship Id="rId9" Type="http://schemas.openxmlformats.org/officeDocument/2006/relationships/oleObject" Target="../embeddings/oleObject97.bin"/><Relationship Id="rId14" Type="http://schemas.openxmlformats.org/officeDocument/2006/relationships/image" Target="../media/image229.wmf"/></Relationships>
</file>

<file path=ppt/slides/_rels/slide8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7" Type="http://schemas.openxmlformats.org/officeDocument/2006/relationships/image" Target="../media/image80.png"/><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50.png"/><Relationship Id="rId4" Type="http://schemas.openxmlformats.org/officeDocument/2006/relationships/image" Target="../media/image48.png"/></Relationships>
</file>

<file path=ppt/slides/_rels/slide92.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39.jpg"/><Relationship Id="rId1" Type="http://schemas.openxmlformats.org/officeDocument/2006/relationships/slideLayout" Target="../slideLayouts/slideLayout4.xml"/><Relationship Id="rId4" Type="http://schemas.openxmlformats.org/officeDocument/2006/relationships/image" Target="../media/image248.png"/></Relationships>
</file>

<file path=ppt/slides/_rels/slide93.xml.rels><?xml version="1.0" encoding="UTF-8" standalone="yes"?>
<Relationships xmlns="http://schemas.openxmlformats.org/package/2006/relationships"><Relationship Id="rId3" Type="http://schemas.openxmlformats.org/officeDocument/2006/relationships/image" Target="../media/image250.png"/><Relationship Id="rId7" Type="http://schemas.openxmlformats.org/officeDocument/2006/relationships/image" Target="../media/image254.png"/><Relationship Id="rId2" Type="http://schemas.openxmlformats.org/officeDocument/2006/relationships/image" Target="../media/image249.png"/><Relationship Id="rId1" Type="http://schemas.openxmlformats.org/officeDocument/2006/relationships/slideLayout" Target="../slideLayouts/slideLayout4.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image" Target="../media/image251.png"/></Relationships>
</file>

<file path=ppt/slides/_rels/slide94.xml.rels><?xml version="1.0" encoding="UTF-8" standalone="yes"?>
<Relationships xmlns="http://schemas.openxmlformats.org/package/2006/relationships"><Relationship Id="rId2" Type="http://schemas.openxmlformats.org/officeDocument/2006/relationships/image" Target="../media/image240.jp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257.png"/><Relationship Id="rId7" Type="http://schemas.openxmlformats.org/officeDocument/2006/relationships/image" Target="../media/image261.png"/><Relationship Id="rId2" Type="http://schemas.openxmlformats.org/officeDocument/2006/relationships/image" Target="../media/image256.png"/><Relationship Id="rId1" Type="http://schemas.openxmlformats.org/officeDocument/2006/relationships/slideLayout" Target="../slideLayouts/slideLayout4.xml"/><Relationship Id="rId6" Type="http://schemas.openxmlformats.org/officeDocument/2006/relationships/image" Target="../media/image260.png"/><Relationship Id="rId5" Type="http://schemas.openxmlformats.org/officeDocument/2006/relationships/image" Target="../media/image241.png"/><Relationship Id="rId10" Type="http://schemas.openxmlformats.org/officeDocument/2006/relationships/image" Target="../media/image264.png"/><Relationship Id="rId4" Type="http://schemas.openxmlformats.org/officeDocument/2006/relationships/image" Target="../media/image258.png"/><Relationship Id="rId9" Type="http://schemas.openxmlformats.org/officeDocument/2006/relationships/image" Target="../media/image263.png"/></Relationships>
</file>

<file path=ppt/slides/_rels/slide96.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4.xml"/><Relationship Id="rId6" Type="http://schemas.openxmlformats.org/officeDocument/2006/relationships/image" Target="../media/image246.png"/><Relationship Id="rId5" Type="http://schemas.openxmlformats.org/officeDocument/2006/relationships/image" Target="../media/image268.png"/><Relationship Id="rId4" Type="http://schemas.openxmlformats.org/officeDocument/2006/relationships/image" Target="../media/image267.png"/></Relationships>
</file>

<file path=ppt/slides/_rels/slide97.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4.xml"/><Relationship Id="rId5" Type="http://schemas.openxmlformats.org/officeDocument/2006/relationships/image" Target="../media/image275.png"/><Relationship Id="rId4" Type="http://schemas.openxmlformats.org/officeDocument/2006/relationships/image" Target="../media/image27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15891" y="1574522"/>
            <a:ext cx="9144000" cy="2160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70C0"/>
                </a:solidFill>
                <a:latin typeface="Arial" panose="020B0604020202020204" pitchFamily="34" charset="0"/>
                <a:ea typeface="等线" panose="02010600030101010101" pitchFamily="2" charset="-122"/>
                <a:cs typeface="Arial" panose="020B0604020202020204" pitchFamily="34" charset="0"/>
              </a:rPr>
              <a:t>Modern Delay Analysis for Networking: </a:t>
            </a:r>
          </a:p>
          <a:p>
            <a:pPr algn="ctr">
              <a:defRPr/>
            </a:pPr>
            <a:r>
              <a:rPr lang="en-US" sz="3600" b="1" dirty="0">
                <a:solidFill>
                  <a:srgbClr val="0070C0"/>
                </a:solidFill>
                <a:latin typeface="Arial" panose="020B0604020202020204" pitchFamily="34" charset="0"/>
                <a:ea typeface="等线" panose="02010600030101010101" pitchFamily="2" charset="-122"/>
                <a:cs typeface="Arial" panose="020B0604020202020204" pitchFamily="34" charset="0"/>
              </a:rPr>
              <a:t>From MCMC, Martingale, Stochastic Network Calculus, Lyapunov to Age of Information</a:t>
            </a:r>
            <a:endParaRPr lang="en-GB" sz="3600" b="1" dirty="0">
              <a:solidFill>
                <a:srgbClr val="0070C0"/>
              </a:solidFill>
              <a:latin typeface="Arial" panose="020B0604020202020204" pitchFamily="34" charset="0"/>
              <a:ea typeface="等线" panose="02010600030101010101" pitchFamily="2" charset="-122"/>
              <a:cs typeface="Arial" panose="020B0604020202020204" pitchFamily="34" charset="0"/>
            </a:endParaRPr>
          </a:p>
          <a:p>
            <a:pPr lvl="0" algn="ctr">
              <a:defRPr/>
            </a:pPr>
            <a:endParaRPr lang="en-US" altLang="zh-CN" sz="3800" b="1" dirty="0">
              <a:solidFill>
                <a:srgbClr val="0070C0"/>
              </a:solidFill>
              <a:latin typeface="Arial" panose="020B0604020202020204" pitchFamily="34" charset="0"/>
              <a:ea typeface="等线" panose="02010600030101010101" pitchFamily="2" charset="-122"/>
              <a:cs typeface="Arial" panose="020B0604020202020204" pitchFamily="34" charset="0"/>
            </a:endParaRPr>
          </a:p>
        </p:txBody>
      </p:sp>
      <p:sp>
        <p:nvSpPr>
          <p:cNvPr id="19" name="灯片编号占位符 18"/>
          <p:cNvSpPr>
            <a:spLocks noGrp="1"/>
          </p:cNvSpPr>
          <p:nvPr>
            <p:ph type="sldNum" sz="quarter" idx="12"/>
          </p:nvPr>
        </p:nvSpPr>
        <p:spPr/>
        <p:txBody>
          <a:bodyPr/>
          <a:lstStyle/>
          <a:p>
            <a:pPr algn="l">
              <a:defRPr/>
            </a:pPr>
            <a:fld id="{97D86083-53EC-4DF4-B0ED-FEB5657A265E}" type="slidenum">
              <a:rPr lang="zh-CN" altLang="en-US" sz="1400" b="0">
                <a:solidFill>
                  <a:prstClr val="white"/>
                </a:solidFill>
              </a:rPr>
              <a:pPr algn="l">
                <a:defRPr/>
              </a:pPr>
              <a:t>0</a:t>
            </a:fld>
            <a:r>
              <a:rPr lang="en-US" altLang="zh-CN" sz="1400" b="0">
                <a:solidFill>
                  <a:prstClr val="white"/>
                </a:solidFill>
              </a:rPr>
              <a:t>/195</a:t>
            </a:r>
            <a:endParaRPr lang="zh-CN" altLang="en-US" sz="1400" b="0" dirty="0">
              <a:solidFill>
                <a:prstClr val="white"/>
              </a:solidFill>
            </a:endParaRPr>
          </a:p>
        </p:txBody>
      </p:sp>
      <p:sp>
        <p:nvSpPr>
          <p:cNvPr id="11" name="Rectangle 4"/>
          <p:cNvSpPr txBox="1">
            <a:spLocks noChangeArrowheads="1"/>
          </p:cNvSpPr>
          <p:nvPr/>
        </p:nvSpPr>
        <p:spPr>
          <a:xfrm>
            <a:off x="287455" y="3625447"/>
            <a:ext cx="8640528" cy="2946825"/>
          </a:xfrm>
          <a:prstGeom prst="rect">
            <a:avLst/>
          </a:prstGeom>
        </p:spPr>
        <p:txBody>
          <a:bodyPr/>
          <a:lstStyle/>
          <a:p>
            <a:pPr marL="254000" indent="-254000" algn="ctr">
              <a:lnSpc>
                <a:spcPct val="105000"/>
              </a:lnSpc>
              <a:spcBef>
                <a:spcPct val="20000"/>
              </a:spcBef>
              <a:buSzPct val="100000"/>
              <a:defRPr/>
            </a:pPr>
            <a:r>
              <a:rPr lang="en-US" altLang="zh-CN" sz="2400" b="1" kern="0"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Zhu Han</a:t>
            </a:r>
            <a:endParaRPr lang="en-US" altLang="zh-CN" sz="2400" kern="0" dirty="0">
              <a:latin typeface="Arial Unicode MS" panose="020B0604020202020204" pitchFamily="34" charset="-122"/>
              <a:ea typeface="Arial Unicode MS" panose="020B0604020202020204" pitchFamily="34" charset="-122"/>
              <a:cs typeface="Arial Unicode MS" panose="020B0604020202020204" pitchFamily="34" charset="-122"/>
            </a:endParaRPr>
          </a:p>
          <a:p>
            <a:pPr marL="254000" indent="-254000" algn="ctr">
              <a:lnSpc>
                <a:spcPct val="105000"/>
              </a:lnSpc>
              <a:spcBef>
                <a:spcPct val="20000"/>
              </a:spcBef>
              <a:buSzPct val="100000"/>
              <a:defRPr/>
            </a:pPr>
            <a:r>
              <a:rPr lang="en-US" altLang="zh-CN" sz="2400" b="1" kern="0" baseline="300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400" kern="0"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Department of Electrical and Computer Engineering</a:t>
            </a:r>
          </a:p>
          <a:p>
            <a:pPr marL="254000" indent="-254000" algn="ctr" fontAlgn="base">
              <a:lnSpc>
                <a:spcPct val="105000"/>
              </a:lnSpc>
              <a:spcBef>
                <a:spcPct val="20000"/>
              </a:spcBef>
              <a:spcAft>
                <a:spcPct val="0"/>
              </a:spcAft>
              <a:buSzPct val="100000"/>
              <a:defRPr/>
            </a:pPr>
            <a:r>
              <a:rPr lang="en-US" altLang="zh-CN" sz="2400" kern="0"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University of Houston, Houston, TX, USA</a:t>
            </a:r>
          </a:p>
          <a:p>
            <a:pPr marL="254000" indent="-254000" algn="ctr" eaLnBrk="0" fontAlgn="base" hangingPunct="0">
              <a:lnSpc>
                <a:spcPct val="105000"/>
              </a:lnSpc>
              <a:spcBef>
                <a:spcPct val="20000"/>
              </a:spcBef>
              <a:spcAft>
                <a:spcPct val="0"/>
              </a:spcAft>
              <a:buSzPct val="100000"/>
              <a:defRPr/>
            </a:pPr>
            <a:endParaRPr lang="en-US" altLang="zh-CN" sz="1200" b="1" kern="0"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254000" indent="-254000" algn="ctr" eaLnBrk="0" fontAlgn="base" hangingPunct="0">
              <a:lnSpc>
                <a:spcPct val="105000"/>
              </a:lnSpc>
              <a:spcBef>
                <a:spcPct val="20000"/>
              </a:spcBef>
              <a:spcAft>
                <a:spcPct val="0"/>
              </a:spcAft>
              <a:buSzPct val="100000"/>
              <a:defRPr/>
            </a:pPr>
            <a:r>
              <a:rPr lang="en-US" altLang="zh-CN" sz="2400" b="1" kern="0"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Related Presentation Slides at</a:t>
            </a:r>
          </a:p>
          <a:p>
            <a:pPr marL="254000" indent="-254000" algn="ctr" eaLnBrk="0" hangingPunct="0">
              <a:lnSpc>
                <a:spcPct val="105000"/>
              </a:lnSpc>
              <a:spcBef>
                <a:spcPct val="20000"/>
              </a:spcBef>
              <a:buSzPct val="100000"/>
              <a:defRPr/>
            </a:pPr>
            <a:r>
              <a:rPr lang="en-US" altLang="zh-CN" u="sng" kern="0" dirty="0">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http://</a:t>
            </a:r>
            <a:r>
              <a:rPr lang="en-US" altLang="zh-CN" u="sng" kern="0" dirty="0" err="1">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wireless.egr.uh.edu</a:t>
            </a:r>
            <a:r>
              <a:rPr lang="en-US" altLang="zh-CN" u="sng" kern="0" dirty="0">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u="sng" kern="0" dirty="0" err="1">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research.htm</a:t>
            </a:r>
            <a:endParaRPr lang="en-US" altLang="zh-CN" u="sng" kern="0" dirty="0">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254000" indent="-254000" algn="ctr" fontAlgn="base">
              <a:lnSpc>
                <a:spcPct val="105000"/>
              </a:lnSpc>
              <a:spcBef>
                <a:spcPct val="20000"/>
              </a:spcBef>
              <a:spcAft>
                <a:spcPct val="0"/>
              </a:spcAft>
              <a:buSzPct val="100000"/>
              <a:defRPr/>
            </a:pPr>
            <a:endParaRPr lang="en-US" altLang="zh-CN" sz="2400" kern="0" dirty="0">
              <a:solidFill>
                <a:srgbClr val="000000"/>
              </a:solidFill>
              <a:ea typeface="MS PGothic" panose="020B0600070205080204" pitchFamily="34" charset="-128"/>
            </a:endParaRPr>
          </a:p>
          <a:p>
            <a:pPr marL="254000" indent="-254000" algn="ctr" fontAlgn="base">
              <a:lnSpc>
                <a:spcPct val="105000"/>
              </a:lnSpc>
              <a:spcBef>
                <a:spcPct val="20000"/>
              </a:spcBef>
              <a:spcAft>
                <a:spcPct val="0"/>
              </a:spcAft>
              <a:buSzPct val="100000"/>
              <a:defRPr/>
            </a:pPr>
            <a:endParaRPr lang="en-US" altLang="zh-CN" sz="2400" kern="0" dirty="0">
              <a:solidFill>
                <a:srgbClr val="000000"/>
              </a:solidFill>
              <a:ea typeface="MS PGothic" panose="020B0600070205080204" pitchFamily="34" charset="-128"/>
            </a:endParaRPr>
          </a:p>
        </p:txBody>
      </p:sp>
      <p:sp>
        <p:nvSpPr>
          <p:cNvPr id="15" name="矩形 14"/>
          <p:cNvSpPr/>
          <p:nvPr/>
        </p:nvSpPr>
        <p:spPr>
          <a:xfrm>
            <a:off x="142844" y="6165304"/>
            <a:ext cx="8929750" cy="646331"/>
          </a:xfrm>
          <a:prstGeom prst="rect">
            <a:avLst/>
          </a:prstGeom>
        </p:spPr>
        <p:txBody>
          <a:bodyPr wrap="square">
            <a:spAutoFit/>
          </a:bodyPr>
          <a:lstStyle/>
          <a:p>
            <a:pPr algn="ctr">
              <a:defRPr/>
            </a:pPr>
            <a:r>
              <a:rPr lang="en-US" altLang="zh-CN" b="1" dirty="0">
                <a:solidFill>
                  <a:srgbClr val="C00000"/>
                </a:solidFill>
                <a:latin typeface="Arial" panose="020B0604020202020204" pitchFamily="34" charset="0"/>
                <a:ea typeface="Arial Unicode MS" panose="020B0604020202020204" pitchFamily="34" charset="-122"/>
                <a:cs typeface="Arial" panose="020B0604020202020204" pitchFamily="34" charset="0"/>
              </a:rPr>
              <a:t>ACK: </a:t>
            </a:r>
            <a:r>
              <a:rPr lang="en-US" altLang="zh-CN" b="1" dirty="0" err="1">
                <a:solidFill>
                  <a:srgbClr val="C00000"/>
                </a:solidFill>
                <a:latin typeface="Arial" panose="020B0604020202020204" pitchFamily="34" charset="0"/>
                <a:ea typeface="Arial Unicode MS" panose="020B0604020202020204" pitchFamily="34" charset="-122"/>
                <a:cs typeface="Arial" panose="020B0604020202020204" pitchFamily="34" charset="0"/>
              </a:rPr>
              <a:t>Qiuyang</a:t>
            </a:r>
            <a:r>
              <a:rPr lang="en-US" altLang="zh-CN" b="1" dirty="0">
                <a:solidFill>
                  <a:srgbClr val="C00000"/>
                </a:solidFill>
                <a:latin typeface="Arial" panose="020B0604020202020204" pitchFamily="34" charset="0"/>
                <a:ea typeface="Arial Unicode MS" panose="020B0604020202020204" pitchFamily="34" charset="-122"/>
                <a:cs typeface="Arial" panose="020B0604020202020204" pitchFamily="34" charset="0"/>
              </a:rPr>
              <a:t> Shen, Yun Hu, </a:t>
            </a:r>
            <a:r>
              <a:rPr lang="en-US" altLang="zh-CN" b="1" dirty="0" err="1">
                <a:solidFill>
                  <a:srgbClr val="C00000"/>
                </a:solidFill>
                <a:latin typeface="Arial" panose="020B0604020202020204" pitchFamily="34" charset="0"/>
                <a:ea typeface="Arial Unicode MS" panose="020B0604020202020204" pitchFamily="34" charset="-122"/>
                <a:cs typeface="Arial" panose="020B0604020202020204" pitchFamily="34" charset="0"/>
              </a:rPr>
              <a:t>Tingting</a:t>
            </a:r>
            <a:r>
              <a:rPr lang="en-US" altLang="zh-CN" b="1" dirty="0">
                <a:solidFill>
                  <a:srgbClr val="C00000"/>
                </a:solidFill>
                <a:latin typeface="Arial" panose="020B0604020202020204" pitchFamily="34" charset="0"/>
                <a:ea typeface="Arial Unicode MS" panose="020B0604020202020204" pitchFamily="34" charset="-122"/>
                <a:cs typeface="Arial" panose="020B0604020202020204" pitchFamily="34" charset="0"/>
              </a:rPr>
              <a:t> Liu, Yan Zhu, </a:t>
            </a:r>
            <a:r>
              <a:rPr lang="en-US" altLang="zh-CN" b="1" dirty="0" err="1">
                <a:solidFill>
                  <a:srgbClr val="C00000"/>
                </a:solidFill>
                <a:latin typeface="Arial" panose="020B0604020202020204" pitchFamily="34" charset="0"/>
                <a:ea typeface="Arial Unicode MS" panose="020B0604020202020204" pitchFamily="34" charset="-122"/>
                <a:cs typeface="Arial" panose="020B0604020202020204" pitchFamily="34" charset="0"/>
              </a:rPr>
              <a:t>Ruoguang</a:t>
            </a:r>
            <a:r>
              <a:rPr lang="en-US" altLang="zh-CN" b="1" dirty="0">
                <a:solidFill>
                  <a:srgbClr val="C00000"/>
                </a:solidFill>
                <a:latin typeface="Arial" panose="020B0604020202020204" pitchFamily="34" charset="0"/>
                <a:ea typeface="Arial Unicode MS" panose="020B0604020202020204" pitchFamily="34" charset="-122"/>
                <a:cs typeface="Arial" panose="020B0604020202020204" pitchFamily="34" charset="0"/>
              </a:rPr>
              <a:t> Li, </a:t>
            </a:r>
            <a:r>
              <a:rPr lang="en-US" altLang="zh-CN" b="1" dirty="0" err="1">
                <a:solidFill>
                  <a:srgbClr val="C00000"/>
                </a:solidFill>
                <a:latin typeface="Arial" panose="020B0604020202020204" pitchFamily="34" charset="0"/>
                <a:ea typeface="Arial Unicode MS" panose="020B0604020202020204" pitchFamily="34" charset="-122"/>
                <a:cs typeface="Arial" panose="020B0604020202020204" pitchFamily="34" charset="0"/>
              </a:rPr>
              <a:t>Zirui</a:t>
            </a:r>
            <a:r>
              <a:rPr lang="en-US" altLang="zh-CN" b="1" dirty="0">
                <a:solidFill>
                  <a:srgbClr val="C00000"/>
                </a:solidFill>
                <a:latin typeface="Arial" panose="020B0604020202020204" pitchFamily="34" charset="0"/>
                <a:ea typeface="Arial Unicode MS" panose="020B0604020202020204" pitchFamily="34" charset="-122"/>
                <a:cs typeface="Arial" panose="020B0604020202020204" pitchFamily="34" charset="0"/>
              </a:rPr>
              <a:t> Zhuang, and </a:t>
            </a:r>
            <a:r>
              <a:rPr lang="en-US" altLang="zh-CN" b="1" dirty="0" err="1">
                <a:solidFill>
                  <a:srgbClr val="C00000"/>
                </a:solidFill>
                <a:latin typeface="Arial" panose="020B0604020202020204" pitchFamily="34" charset="0"/>
                <a:ea typeface="Arial Unicode MS" panose="020B0604020202020204" pitchFamily="34" charset="-122"/>
                <a:cs typeface="Arial" panose="020B0604020202020204" pitchFamily="34" charset="0"/>
              </a:rPr>
              <a:t>Yuhan</a:t>
            </a:r>
            <a:r>
              <a:rPr lang="en-US" altLang="zh-CN" b="1" dirty="0">
                <a:solidFill>
                  <a:srgbClr val="C00000"/>
                </a:solidFill>
                <a:latin typeface="Arial" panose="020B0604020202020204" pitchFamily="34" charset="0"/>
                <a:ea typeface="Arial Unicode MS" panose="020B0604020202020204" pitchFamily="34" charset="-122"/>
                <a:cs typeface="Arial" panose="020B0604020202020204" pitchFamily="34" charset="0"/>
              </a:rPr>
              <a:t> Kang</a:t>
            </a:r>
          </a:p>
        </p:txBody>
      </p:sp>
      <p:pic>
        <p:nvPicPr>
          <p:cNvPr id="17" name="Picture 12" descr="http://tbn0.google.com/images?q=tbn:HMEGXKmAqkMYXM:http://content.answers.com/main/content/wp/en/e/ec/University_of_Houston_Logo.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2462" y="0"/>
            <a:ext cx="1071538" cy="1000108"/>
          </a:xfrm>
          <a:prstGeom prst="rect">
            <a:avLst/>
          </a:prstGeom>
          <a:noFill/>
          <a:ln>
            <a:noFill/>
          </a:ln>
        </p:spPr>
      </p:pic>
      <p:pic>
        <p:nvPicPr>
          <p:cNvPr id="8" name="Picture 2" descr="http://wireless.egr.uh.edu/LOGO_change_color_ALPHA_BGD.png">
            <a:extLst>
              <a:ext uri="{FF2B5EF4-FFF2-40B4-BE49-F238E27FC236}">
                <a16:creationId xmlns:a16="http://schemas.microsoft.com/office/drawing/2014/main" id="{3CB3AD5E-1F74-CE4D-9154-F3E946FB23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0"/>
            <a:ext cx="1427502" cy="10702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40A681-314D-AD44-940A-1A35F928A389}"/>
              </a:ext>
            </a:extLst>
          </p:cNvPr>
          <p:cNvSpPr>
            <a:spLocks noGrp="1"/>
          </p:cNvSpPr>
          <p:nvPr>
            <p:ph type="sldNum" sz="quarter" idx="12"/>
          </p:nvPr>
        </p:nvSpPr>
        <p:spPr/>
        <p:txBody>
          <a:bodyPr/>
          <a:lstStyle/>
          <a:p>
            <a:fld id="{97D86083-53EC-4DF4-B0ED-FEB5657A265E}" type="slidenum">
              <a:rPr lang="zh-CN" altLang="en-US" smtClean="0"/>
              <a:t>9</a:t>
            </a:fld>
            <a:endParaRPr lang="zh-CN" altLang="en-US" dirty="0"/>
          </a:p>
        </p:txBody>
      </p:sp>
      <mc:AlternateContent xmlns:mc="http://schemas.openxmlformats.org/markup-compatibility/2006" xmlns:a14="http://schemas.microsoft.com/office/drawing/2010/main">
        <mc:Choice Requires="a14">
          <p:sp>
            <p:nvSpPr>
              <p:cNvPr id="3" name="Content Placeholder 6">
                <a:extLst>
                  <a:ext uri="{FF2B5EF4-FFF2-40B4-BE49-F238E27FC236}">
                    <a16:creationId xmlns:a16="http://schemas.microsoft.com/office/drawing/2014/main" id="{93E5F4F7-A8B5-9045-A673-D9ED32FB2C8F}"/>
                  </a:ext>
                </a:extLst>
              </p:cNvPr>
              <p:cNvSpPr txBox="1">
                <a:spLocks/>
              </p:cNvSpPr>
              <p:nvPr/>
            </p:nvSpPr>
            <p:spPr>
              <a:xfrm>
                <a:off x="107504" y="1312208"/>
                <a:ext cx="4752528" cy="425196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Likelihood probability </a:t>
                </a:r>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b="1" i="1">
                            <a:latin typeface="Cambria Math" panose="02040503050406030204" pitchFamily="18" charset="0"/>
                          </a:rPr>
                          <m:t>𝒅</m:t>
                        </m:r>
                      </m:e>
                      <m:e>
                        <m:r>
                          <a:rPr lang="en-US" b="1" i="1">
                            <a:latin typeface="Cambria Math" panose="02040503050406030204" pitchFamily="18" charset="0"/>
                            <a:ea typeface="Cambria Math" panose="02040503050406030204" pitchFamily="18" charset="0"/>
                          </a:rPr>
                          <m:t>𝒎</m:t>
                        </m:r>
                      </m:e>
                    </m:d>
                  </m:oMath>
                </a14:m>
                <a:endParaRPr lang="en-US" dirty="0"/>
              </a:p>
              <a:p>
                <a:r>
                  <a:rPr lang="en-US" sz="2000" dirty="0"/>
                  <a:t>Given a certain model, the measurements follow a statistic</a:t>
                </a:r>
              </a:p>
              <a:p>
                <a:r>
                  <a:rPr lang="en-US" sz="2000" dirty="0"/>
                  <a:t>It depends on the noise type; usually assume a Gaussian noise</a:t>
                </a:r>
              </a:p>
              <a:p>
                <a14:m>
                  <m:oMath xmlns:m="http://schemas.openxmlformats.org/officeDocument/2006/math">
                    <m:r>
                      <a:rPr lang="en-US" sz="2000" i="1">
                        <a:latin typeface="Cambria Math" panose="02040503050406030204" pitchFamily="18" charset="0"/>
                      </a:rPr>
                      <m:t>𝑃</m:t>
                    </m:r>
                    <m:d>
                      <m:dPr>
                        <m:ctrlPr>
                          <a:rPr lang="en-US" sz="2000" i="1">
                            <a:latin typeface="Cambria Math" panose="02040503050406030204" pitchFamily="18" charset="0"/>
                          </a:rPr>
                        </m:ctrlPr>
                      </m:dPr>
                      <m:e>
                        <m:r>
                          <a:rPr lang="en-US" sz="2000" b="1" i="1">
                            <a:latin typeface="Cambria Math" panose="02040503050406030204" pitchFamily="18" charset="0"/>
                          </a:rPr>
                          <m:t>𝒅</m:t>
                        </m:r>
                      </m:e>
                      <m:e>
                        <m:r>
                          <a:rPr lang="en-US" sz="2000" b="1" i="1" smtClean="0">
                            <a:latin typeface="Cambria Math" panose="02040503050406030204" pitchFamily="18" charset="0"/>
                          </a:rPr>
                          <m:t>𝒎</m:t>
                        </m:r>
                      </m:e>
                    </m:d>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(2</m:t>
                            </m:r>
                            <m:r>
                              <a:rPr lang="en-US" sz="2000" i="1">
                                <a:latin typeface="Cambria Math" panose="02040503050406030204" pitchFamily="18" charset="0"/>
                                <a:ea typeface="Cambria Math" panose="02040503050406030204" pitchFamily="18" charset="0"/>
                              </a:rPr>
                              <m:t>𝜋</m:t>
                            </m:r>
                            <m:r>
                              <a:rPr lang="en-US" sz="2000" i="1">
                                <a:latin typeface="Cambria Math" panose="02040503050406030204" pitchFamily="18" charset="0"/>
                                <a:ea typeface="Cambria Math" panose="02040503050406030204" pitchFamily="18" charset="0"/>
                              </a:rPr>
                              <m:t>)</m:t>
                            </m:r>
                          </m:e>
                          <m:sup>
                            <m:r>
                              <a:rPr lang="en-US" sz="2000" i="1">
                                <a:latin typeface="Cambria Math" panose="02040503050406030204" pitchFamily="18" charset="0"/>
                                <a:ea typeface="Cambria Math" panose="02040503050406030204" pitchFamily="18" charset="0"/>
                              </a:rPr>
                              <m:t>𝑁</m:t>
                            </m:r>
                            <m:r>
                              <a:rPr lang="en-US" sz="2000" i="1">
                                <a:latin typeface="Cambria Math" panose="02040503050406030204" pitchFamily="18" charset="0"/>
                                <a:ea typeface="Cambria Math" panose="02040503050406030204" pitchFamily="18" charset="0"/>
                              </a:rPr>
                              <m:t>/2</m:t>
                            </m:r>
                          </m:sup>
                        </m:sSup>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𝜎</m:t>
                            </m:r>
                          </m:e>
                          <m:sup>
                            <m:r>
                              <a:rPr lang="en-US" sz="2000" i="1">
                                <a:latin typeface="Cambria Math" panose="02040503050406030204" pitchFamily="18" charset="0"/>
                                <a:ea typeface="Cambria Math" panose="02040503050406030204" pitchFamily="18" charset="0"/>
                              </a:rPr>
                              <m:t>𝑁</m:t>
                            </m:r>
                          </m:sup>
                        </m:sSup>
                      </m:den>
                    </m:f>
                    <m:r>
                      <m:rPr>
                        <m:sty m:val="p"/>
                      </m:rPr>
                      <a:rPr lang="en-US" sz="2000">
                        <a:latin typeface="Cambria Math" panose="02040503050406030204" pitchFamily="18" charset="0"/>
                        <a:ea typeface="Cambria Math" panose="02040503050406030204" pitchFamily="18" charset="0"/>
                      </a:rPr>
                      <m:t>exp</m:t>
                    </m:r>
                    <m:r>
                      <a:rPr lang="en-US" sz="2000" i="1">
                        <a:latin typeface="Cambria Math" panose="02040503050406030204" pitchFamily="18" charset="0"/>
                        <a:ea typeface="Cambria Math" panose="02040503050406030204" pitchFamily="18" charset="0"/>
                      </a:rPr>
                      <m:t>⁡(−</m:t>
                    </m:r>
                    <m:nary>
                      <m:naryPr>
                        <m:chr m:val="∑"/>
                        <m:ctrlPr>
                          <a:rPr lang="en-US" sz="2000" i="1">
                            <a:latin typeface="Cambria Math" panose="02040503050406030204" pitchFamily="18" charset="0"/>
                            <a:ea typeface="Cambria Math" panose="02040503050406030204" pitchFamily="18" charset="0"/>
                          </a:rPr>
                        </m:ctrlPr>
                      </m:naryPr>
                      <m:sub>
                        <m:r>
                          <m:rPr>
                            <m:brk m:alnAt="23"/>
                          </m:rPr>
                          <a:rPr lang="en-US" sz="2000" i="1">
                            <a:latin typeface="Cambria Math" panose="02040503050406030204" pitchFamily="18" charset="0"/>
                            <a:ea typeface="Cambria Math" panose="02040503050406030204" pitchFamily="18" charset="0"/>
                          </a:rPr>
                          <m:t>𝑖</m:t>
                        </m:r>
                        <m:r>
                          <a:rPr lang="en-US" altLang="zh-CN" sz="2000" i="1">
                            <a:latin typeface="Cambria Math" panose="02040503050406030204" pitchFamily="18" charset="0"/>
                            <a:ea typeface="Cambria Math" panose="02040503050406030204" pitchFamily="18" charset="0"/>
                          </a:rPr>
                          <m:t>=1</m:t>
                        </m:r>
                      </m:sub>
                      <m:sup>
                        <m:r>
                          <a:rPr lang="en-US" sz="2000" i="1">
                            <a:latin typeface="Cambria Math" panose="02040503050406030204" pitchFamily="18" charset="0"/>
                            <a:ea typeface="Cambria Math" panose="02040503050406030204" pitchFamily="18" charset="0"/>
                          </a:rPr>
                          <m:t>𝑁</m:t>
                        </m:r>
                      </m:sup>
                      <m:e>
                        <m:f>
                          <m:fPr>
                            <m:ctrlPr>
                              <a:rPr lang="en-US" sz="2000" i="1">
                                <a:latin typeface="Cambria Math" panose="02040503050406030204" pitchFamily="18" charset="0"/>
                                <a:ea typeface="Cambria Math" panose="02040503050406030204" pitchFamily="18" charset="0"/>
                              </a:rPr>
                            </m:ctrlPr>
                          </m:fPr>
                          <m:num>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𝑑</m:t>
                                    </m:r>
                                  </m:e>
                                  <m:sub>
                                    <m:r>
                                      <a:rPr lang="en-US" sz="2000" i="1">
                                        <a:latin typeface="Cambria Math" panose="02040503050406030204" pitchFamily="18" charset="0"/>
                                        <a:ea typeface="Cambria Math" panose="02040503050406030204" pitchFamily="18" charset="0"/>
                                      </a:rPr>
                                      <m:t>𝑖</m:t>
                                    </m:r>
                                  </m:sub>
                                </m:sSub>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𝐹</m:t>
                                    </m:r>
                                  </m:e>
                                  <m:sub>
                                    <m:r>
                                      <a:rPr lang="en-US" sz="2000" i="1">
                                        <a:latin typeface="Cambria Math" panose="02040503050406030204" pitchFamily="18" charset="0"/>
                                        <a:ea typeface="Cambria Math" panose="02040503050406030204" pitchFamily="18" charset="0"/>
                                      </a:rPr>
                                      <m:t>𝑖</m:t>
                                    </m:r>
                                  </m:sub>
                                </m:sSub>
                                <m:r>
                                  <a:rPr lang="en-US" sz="2000" i="1">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𝒎</m:t>
                                </m:r>
                                <m:r>
                                  <a:rPr lang="en-US" sz="2000" i="1">
                                    <a:latin typeface="Cambria Math" panose="02040503050406030204" pitchFamily="18" charset="0"/>
                                    <a:ea typeface="Cambria Math" panose="02040503050406030204" pitchFamily="18" charset="0"/>
                                  </a:rPr>
                                  <m:t>))</m:t>
                                </m:r>
                              </m:e>
                              <m:sup>
                                <m:r>
                                  <a:rPr lang="en-US" sz="2000" i="1">
                                    <a:latin typeface="Cambria Math" panose="02040503050406030204" pitchFamily="18" charset="0"/>
                                    <a:ea typeface="Cambria Math" panose="02040503050406030204" pitchFamily="18" charset="0"/>
                                  </a:rPr>
                                  <m:t>2</m:t>
                                </m:r>
                              </m:sup>
                            </m:sSup>
                          </m:num>
                          <m:den>
                            <m:r>
                              <a:rPr lang="en-US" sz="2000" i="1">
                                <a:latin typeface="Cambria Math" panose="02040503050406030204" pitchFamily="18" charset="0"/>
                                <a:ea typeface="Cambria Math" panose="02040503050406030204" pitchFamily="18" charset="0"/>
                              </a:rPr>
                              <m:t>2</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𝜎</m:t>
                                </m:r>
                              </m:e>
                              <m:sup>
                                <m:r>
                                  <a:rPr lang="en-US" sz="2000" i="1">
                                    <a:latin typeface="Cambria Math" panose="02040503050406030204" pitchFamily="18" charset="0"/>
                                    <a:ea typeface="Cambria Math" panose="02040503050406030204" pitchFamily="18" charset="0"/>
                                  </a:rPr>
                                  <m:t>2</m:t>
                                </m:r>
                              </m:sup>
                            </m:sSup>
                          </m:den>
                        </m:f>
                      </m:e>
                    </m:nary>
                    <m:r>
                      <a:rPr lang="en-US" sz="2000" i="1">
                        <a:latin typeface="Cambria Math" panose="02040503050406030204" pitchFamily="18" charset="0"/>
                        <a:ea typeface="Cambria Math" panose="02040503050406030204" pitchFamily="18" charset="0"/>
                      </a:rPr>
                      <m:t>)</m:t>
                    </m:r>
                  </m:oMath>
                </a14:m>
                <a:endParaRPr lang="en-US" sz="2000" dirty="0"/>
              </a:p>
              <a:p>
                <a14:m>
                  <m:oMath xmlns:m="http://schemas.openxmlformats.org/officeDocument/2006/math">
                    <m:r>
                      <a:rPr lang="en-US" sz="2000" i="1">
                        <a:latin typeface="Cambria Math" panose="02040503050406030204" pitchFamily="18" charset="0"/>
                        <a:ea typeface="Cambria Math" panose="02040503050406030204" pitchFamily="18" charset="0"/>
                      </a:rPr>
                      <m:t>𝜎</m:t>
                    </m:r>
                  </m:oMath>
                </a14:m>
                <a:r>
                  <a:rPr lang="en-US" sz="2000" dirty="0"/>
                  <a:t> describes the noise level</a:t>
                </a:r>
              </a:p>
              <a:p>
                <a14:m>
                  <m:oMath xmlns:m="http://schemas.openxmlformats.org/officeDocument/2006/math">
                    <m:r>
                      <a:rPr lang="en-US" sz="2000" b="1" i="1" smtClean="0">
                        <a:latin typeface="Cambria Math" panose="02040503050406030204" pitchFamily="18" charset="0"/>
                      </a:rPr>
                      <m:t>𝒅</m:t>
                    </m:r>
                    <m:r>
                      <a:rPr lang="en-US" sz="2000" i="1" smtClean="0">
                        <a:latin typeface="Cambria Math" panose="02040503050406030204" pitchFamily="18" charset="0"/>
                      </a:rPr>
                      <m:t>−</m:t>
                    </m:r>
                    <m:r>
                      <a:rPr lang="en-US" sz="2000" i="1" smtClean="0">
                        <a:latin typeface="Cambria Math" panose="02040503050406030204" pitchFamily="18" charset="0"/>
                      </a:rPr>
                      <m:t>𝐹</m:t>
                    </m:r>
                    <m:r>
                      <a:rPr lang="en-US" sz="2000" i="1" smtClean="0">
                        <a:latin typeface="Cambria Math" panose="02040503050406030204" pitchFamily="18" charset="0"/>
                      </a:rPr>
                      <m:t>(</m:t>
                    </m:r>
                    <m:r>
                      <a:rPr lang="en-US" sz="2000" b="1" i="1" smtClean="0">
                        <a:latin typeface="Cambria Math" panose="02040503050406030204" pitchFamily="18" charset="0"/>
                      </a:rPr>
                      <m:t>𝒎</m:t>
                    </m:r>
                    <m:r>
                      <a:rPr lang="en-US" sz="2000" i="1" smtClean="0">
                        <a:latin typeface="Cambria Math" panose="02040503050406030204" pitchFamily="18" charset="0"/>
                      </a:rPr>
                      <m:t>)</m:t>
                    </m:r>
                  </m:oMath>
                </a14:m>
                <a:r>
                  <a:rPr lang="en-US" sz="2000" dirty="0"/>
                  <a:t> presents the fitness of measurement</a:t>
                </a:r>
              </a:p>
            </p:txBody>
          </p:sp>
        </mc:Choice>
        <mc:Fallback xmlns="">
          <p:sp>
            <p:nvSpPr>
              <p:cNvPr id="3" name="Content Placeholder 6">
                <a:extLst>
                  <a:ext uri="{FF2B5EF4-FFF2-40B4-BE49-F238E27FC236}">
                    <a16:creationId xmlns:a16="http://schemas.microsoft.com/office/drawing/2014/main" id="{93E5F4F7-A8B5-9045-A673-D9ED32FB2C8F}"/>
                  </a:ext>
                </a:extLst>
              </p:cNvPr>
              <p:cNvSpPr txBox="1">
                <a:spLocks noRot="1" noChangeAspect="1" noMove="1" noResize="1" noEditPoints="1" noAdjustHandles="1" noChangeArrowheads="1" noChangeShapeType="1" noTextEdit="1"/>
              </p:cNvSpPr>
              <p:nvPr/>
            </p:nvSpPr>
            <p:spPr>
              <a:xfrm>
                <a:off x="107504" y="1312208"/>
                <a:ext cx="4752528" cy="4251960"/>
              </a:xfrm>
              <a:prstGeom prst="rect">
                <a:avLst/>
              </a:prstGeom>
              <a:blipFill>
                <a:blip r:embed="rId2"/>
                <a:stretch>
                  <a:fillRect l="-1862" t="-893" r="-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7">
                <a:extLst>
                  <a:ext uri="{FF2B5EF4-FFF2-40B4-BE49-F238E27FC236}">
                    <a16:creationId xmlns:a16="http://schemas.microsoft.com/office/drawing/2014/main" id="{872A8BA3-C1DD-D547-B825-D39D95F3724F}"/>
                  </a:ext>
                </a:extLst>
              </p:cNvPr>
              <p:cNvSpPr txBox="1">
                <a:spLocks/>
              </p:cNvSpPr>
              <p:nvPr/>
            </p:nvSpPr>
            <p:spPr>
              <a:xfrm>
                <a:off x="4869152" y="1312208"/>
                <a:ext cx="4023328" cy="425196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Prior probability </a:t>
                </a:r>
                <a14:m>
                  <m:oMath xmlns:m="http://schemas.openxmlformats.org/officeDocument/2006/math">
                    <m:r>
                      <a:rPr lang="en-US" i="1">
                        <a:latin typeface="Cambria Math" panose="02040503050406030204" pitchFamily="18" charset="0"/>
                      </a:rPr>
                      <m:t>𝑃</m:t>
                    </m:r>
                    <m:r>
                      <a:rPr lang="en-US" i="1">
                        <a:latin typeface="Cambria Math" panose="02040503050406030204" pitchFamily="18" charset="0"/>
                      </a:rPr>
                      <m:t>(</m:t>
                    </m:r>
                    <m:r>
                      <a:rPr lang="en-US" b="1" i="1">
                        <a:latin typeface="Cambria Math" panose="02040503050406030204" pitchFamily="18" charset="0"/>
                        <a:ea typeface="Cambria Math" panose="02040503050406030204" pitchFamily="18" charset="0"/>
                      </a:rPr>
                      <m:t>𝒎</m:t>
                    </m:r>
                    <m:r>
                      <a:rPr lang="en-US" i="1">
                        <a:latin typeface="Cambria Math" panose="02040503050406030204" pitchFamily="18" charset="0"/>
                      </a:rPr>
                      <m:t>)</m:t>
                    </m:r>
                  </m:oMath>
                </a14:m>
                <a:endParaRPr lang="en-US" dirty="0"/>
              </a:p>
              <a:p>
                <a:r>
                  <a:rPr lang="en-US" sz="2000" dirty="0"/>
                  <a:t>The estimated probability of the model before observing measurement</a:t>
                </a:r>
              </a:p>
              <a:p>
                <a:r>
                  <a:rPr lang="en-US" sz="2000" dirty="0"/>
                  <a:t>Very commonly as a constraint to regularize the model parameters</a:t>
                </a:r>
              </a:p>
            </p:txBody>
          </p:sp>
        </mc:Choice>
        <mc:Fallback xmlns="">
          <p:sp>
            <p:nvSpPr>
              <p:cNvPr id="4" name="Content Placeholder 7">
                <a:extLst>
                  <a:ext uri="{FF2B5EF4-FFF2-40B4-BE49-F238E27FC236}">
                    <a16:creationId xmlns:a16="http://schemas.microsoft.com/office/drawing/2014/main" id="{872A8BA3-C1DD-D547-B825-D39D95F3724F}"/>
                  </a:ext>
                </a:extLst>
              </p:cNvPr>
              <p:cNvSpPr txBox="1">
                <a:spLocks noRot="1" noChangeAspect="1" noMove="1" noResize="1" noEditPoints="1" noAdjustHandles="1" noChangeArrowheads="1" noChangeShapeType="1" noTextEdit="1"/>
              </p:cNvSpPr>
              <p:nvPr/>
            </p:nvSpPr>
            <p:spPr>
              <a:xfrm>
                <a:off x="4869152" y="1312208"/>
                <a:ext cx="4023328" cy="4251960"/>
              </a:xfrm>
              <a:prstGeom prst="rect">
                <a:avLst/>
              </a:prstGeom>
              <a:blipFill>
                <a:blip r:embed="rId3"/>
                <a:stretch>
                  <a:fillRect l="-2201" t="-893" r="-2516"/>
                </a:stretch>
              </a:blipFill>
            </p:spPr>
            <p:txBody>
              <a:bodyPr/>
              <a:lstStyle/>
              <a:p>
                <a:r>
                  <a:rPr lang="en-US">
                    <a:noFill/>
                  </a:rPr>
                  <a:t> </a:t>
                </a:r>
              </a:p>
            </p:txBody>
          </p:sp>
        </mc:Fallback>
      </mc:AlternateContent>
      <p:sp>
        <p:nvSpPr>
          <p:cNvPr id="5" name="Title 5">
            <a:extLst>
              <a:ext uri="{FF2B5EF4-FFF2-40B4-BE49-F238E27FC236}">
                <a16:creationId xmlns:a16="http://schemas.microsoft.com/office/drawing/2014/main" id="{FEC2C2D4-F4D0-DC49-80DB-F60AFEC23DE8}"/>
              </a:ext>
            </a:extLst>
          </p:cNvPr>
          <p:cNvSpPr txBox="1">
            <a:spLocks/>
          </p:cNvSpPr>
          <p:nvPr/>
        </p:nvSpPr>
        <p:spPr>
          <a:xfrm>
            <a:off x="107504" y="260648"/>
            <a:ext cx="8280920" cy="926633"/>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dirty="0"/>
              <a:t>Likelihood and prior</a:t>
            </a:r>
          </a:p>
        </p:txBody>
      </p:sp>
    </p:spTree>
    <p:extLst>
      <p:ext uri="{BB962C8B-B14F-4D97-AF65-F5344CB8AC3E}">
        <p14:creationId xmlns:p14="http://schemas.microsoft.com/office/powerpoint/2010/main" val="5709667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99</a:t>
            </a:fld>
            <a:endParaRPr lang="zh-CN" altLang="en-US" dirty="0"/>
          </a:p>
        </p:txBody>
      </p:sp>
      <p:sp>
        <p:nvSpPr>
          <p:cNvPr id="3" name="Text Placeholder 2">
            <a:extLst>
              <a:ext uri="{FF2B5EF4-FFF2-40B4-BE49-F238E27FC236}">
                <a16:creationId xmlns:a16="http://schemas.microsoft.com/office/drawing/2014/main" id="{81247AD7-139A-6047-9227-88A9E430A6BE}"/>
              </a:ext>
            </a:extLst>
          </p:cNvPr>
          <p:cNvSpPr txBox="1">
            <a:spLocks/>
          </p:cNvSpPr>
          <p:nvPr/>
        </p:nvSpPr>
        <p:spPr>
          <a:xfrm>
            <a:off x="562144" y="152401"/>
            <a:ext cx="8277056"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600" b="1" dirty="0">
                <a:solidFill>
                  <a:srgbClr val="00B0F0"/>
                </a:solidFill>
                <a:effectLst>
                  <a:outerShdw blurRad="38100" dist="38100" dir="2700000" algn="tl">
                    <a:srgbClr val="000000">
                      <a:alpha val="43137"/>
                    </a:srgbClr>
                  </a:outerShdw>
                </a:effectLst>
              </a:rPr>
              <a:t>Application to Mobile Networks with Unreliable Channels</a:t>
            </a:r>
          </a:p>
        </p:txBody>
      </p:sp>
      <mc:AlternateContent xmlns:mc="http://schemas.openxmlformats.org/markup-compatibility/2006" xmlns:a14="http://schemas.microsoft.com/office/drawing/2010/main">
        <mc:Choice Requires="a14">
          <p:sp>
            <p:nvSpPr>
              <p:cNvPr id="4" name="Text Box 2">
                <a:extLst>
                  <a:ext uri="{FF2B5EF4-FFF2-40B4-BE49-F238E27FC236}">
                    <a16:creationId xmlns:a16="http://schemas.microsoft.com/office/drawing/2014/main" id="{1B87E5FB-B43A-B24C-884D-87181B47EF64}"/>
                  </a:ext>
                </a:extLst>
              </p:cNvPr>
              <p:cNvSpPr txBox="1">
                <a:spLocks noChangeArrowheads="1"/>
              </p:cNvSpPr>
              <p:nvPr/>
            </p:nvSpPr>
            <p:spPr bwMode="auto">
              <a:xfrm>
                <a:off x="470069" y="2427653"/>
                <a:ext cx="5589543" cy="29475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marL="457200" indent="-457200">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lnSpc>
                    <a:spcPct val="150000"/>
                  </a:lnSpc>
                </a:pPr>
                <a:r>
                  <a:rPr lang="en-US" altLang="en-US" sz="1800" u="sng" dirty="0">
                    <a:latin typeface="Tahoma" panose="020B0604030504040204" pitchFamily="34" charset="0"/>
                    <a:ea typeface="Tahoma" panose="020B0604030504040204" pitchFamily="34" charset="0"/>
                    <a:cs typeface="Tahoma" panose="020B0604030504040204" pitchFamily="34" charset="0"/>
                  </a:rPr>
                  <a:t>Assumptions</a:t>
                </a:r>
                <a:r>
                  <a:rPr lang="en-US" altLang="en-US" sz="1800" dirty="0">
                    <a:latin typeface="Tahoma" panose="020B0604030504040204" pitchFamily="34" charset="0"/>
                    <a:ea typeface="Tahoma" panose="020B0604030504040204" pitchFamily="34" charset="0"/>
                    <a:cs typeface="Tahoma" panose="020B0604030504040204" pitchFamily="34" charset="0"/>
                  </a:rPr>
                  <a:t>: </a:t>
                </a:r>
              </a:p>
              <a:p>
                <a:pPr>
                  <a:lnSpc>
                    <a:spcPct val="150000"/>
                  </a:lnSpc>
                  <a:buFont typeface="Times" panose="02020603050405020304" pitchFamily="18" charset="0"/>
                  <a:buAutoNum type="arabicParenR"/>
                </a:pPr>
                <a:r>
                  <a:rPr lang="en-US" altLang="en-US" sz="1800" dirty="0">
                    <a:latin typeface="Tahoma" panose="020B0604030504040204" pitchFamily="34" charset="0"/>
                    <a:ea typeface="Tahoma" panose="020B0604030504040204" pitchFamily="34" charset="0"/>
                    <a:cs typeface="Tahoma" panose="020B0604030504040204" pitchFamily="34" charset="0"/>
                  </a:rPr>
                  <a:t>Random Arrivals </a:t>
                </a:r>
                <a14:m>
                  <m:oMath xmlns:m="http://schemas.openxmlformats.org/officeDocument/2006/math">
                    <m:r>
                      <a:rPr lang="en-US" altLang="en-US" sz="1800" i="1" dirty="0" smtClean="0">
                        <a:latin typeface="Cambria Math" panose="02040503050406030204" pitchFamily="18" charset="0"/>
                        <a:ea typeface="Tahoma" panose="020B0604030504040204" pitchFamily="34" charset="0"/>
                        <a:cs typeface="Tahoma" panose="020B0604030504040204" pitchFamily="34" charset="0"/>
                      </a:rPr>
                      <m:t>𝐴</m:t>
                    </m:r>
                    <m:r>
                      <a:rPr lang="en-US" altLang="en-US" sz="1800" i="1" dirty="0" smtClean="0">
                        <a:latin typeface="Cambria Math" panose="02040503050406030204" pitchFamily="18" charset="0"/>
                        <a:ea typeface="Tahoma" panose="020B0604030504040204" pitchFamily="34" charset="0"/>
                        <a:cs typeface="Tahoma" panose="020B0604030504040204" pitchFamily="34" charset="0"/>
                      </a:rPr>
                      <m:t>(</m:t>
                    </m:r>
                    <m:r>
                      <a:rPr lang="en-US" altLang="en-US" sz="1800" i="1" dirty="0" smtClean="0">
                        <a:latin typeface="Cambria Math" panose="02040503050406030204" pitchFamily="18" charset="0"/>
                        <a:ea typeface="Tahoma" panose="020B0604030504040204" pitchFamily="34" charset="0"/>
                        <a:cs typeface="Tahoma" panose="020B0604030504040204" pitchFamily="34" charset="0"/>
                      </a:rPr>
                      <m:t>𝑡</m:t>
                    </m:r>
                    <m:r>
                      <a:rPr lang="en-US" altLang="en-US" sz="1800" i="1" dirty="0" smtClean="0">
                        <a:latin typeface="Cambria Math" panose="02040503050406030204" pitchFamily="18" charset="0"/>
                        <a:ea typeface="Tahoma" panose="020B0604030504040204" pitchFamily="34" charset="0"/>
                        <a:cs typeface="Tahoma" panose="020B0604030504040204" pitchFamily="34" charset="0"/>
                      </a:rPr>
                      <m:t>)</m:t>
                    </m:r>
                  </m:oMath>
                </a14:m>
                <a:r>
                  <a:rPr lang="en-US" altLang="en-US" sz="1800" dirty="0">
                    <a:latin typeface="Tahoma" panose="020B0604030504040204" pitchFamily="34" charset="0"/>
                    <a:ea typeface="Tahoma" panose="020B0604030504040204" pitchFamily="34" charset="0"/>
                    <a:cs typeface="Tahoma" panose="020B0604030504040204" pitchFamily="34" charset="0"/>
                  </a:rPr>
                  <a:t> </a:t>
                </a:r>
                <a:r>
                  <a:rPr lang="en-US" altLang="en-US" sz="1800" dirty="0" err="1">
                    <a:latin typeface="Tahoma" panose="020B0604030504040204" pitchFamily="34" charset="0"/>
                    <a:ea typeface="Tahoma" panose="020B0604030504040204" pitchFamily="34" charset="0"/>
                    <a:cs typeface="Tahoma" panose="020B0604030504040204" pitchFamily="34" charset="0"/>
                  </a:rPr>
                  <a:t>i.i.d</a:t>
                </a:r>
                <a:r>
                  <a:rPr lang="en-US" altLang="en-US" sz="1800" dirty="0">
                    <a:latin typeface="Tahoma" panose="020B0604030504040204" pitchFamily="34" charset="0"/>
                    <a:ea typeface="Tahoma" panose="020B0604030504040204" pitchFamily="34" charset="0"/>
                    <a:cs typeface="Tahoma" panose="020B0604030504040204" pitchFamily="34" charset="0"/>
                  </a:rPr>
                  <a:t>. over slots. </a:t>
                </a:r>
              </a:p>
              <a:p>
                <a:pPr>
                  <a:lnSpc>
                    <a:spcPct val="150000"/>
                  </a:lnSpc>
                  <a:buFont typeface="Times" panose="02020603050405020304" pitchFamily="18" charset="0"/>
                  <a:buNone/>
                </a:pPr>
                <a:r>
                  <a:rPr lang="en-US" altLang="en-US" sz="1800" dirty="0">
                    <a:latin typeface="Tahoma" panose="020B0604030504040204" pitchFamily="34" charset="0"/>
                    <a:ea typeface="Tahoma" panose="020B0604030504040204" pitchFamily="34" charset="0"/>
                    <a:cs typeface="Tahoma" panose="020B0604030504040204" pitchFamily="34" charset="0"/>
                  </a:rPr>
                  <a:t>     Rate vector </a:t>
                </a:r>
                <a14:m>
                  <m:oMath xmlns:m="http://schemas.openxmlformats.org/officeDocument/2006/math">
                    <m:r>
                      <a:rPr lang="en-US" altLang="en-US" sz="1800" i="1" dirty="0" smtClean="0">
                        <a:latin typeface="Cambria Math" panose="02040503050406030204" pitchFamily="18" charset="0"/>
                        <a:ea typeface="Cambria Math" panose="02040503050406030204" pitchFamily="18" charset="0"/>
                        <a:cs typeface="Tahoma" panose="020B0604030504040204" pitchFamily="34" charset="0"/>
                      </a:rPr>
                      <m:t>𝜆</m:t>
                    </m:r>
                  </m:oMath>
                </a14:m>
                <a:r>
                  <a:rPr lang="en-US" altLang="en-US" sz="1800" dirty="0">
                    <a:latin typeface="Tahoma" panose="020B0604030504040204" pitchFamily="34" charset="0"/>
                    <a:ea typeface="Tahoma" panose="020B0604030504040204" pitchFamily="34" charset="0"/>
                    <a:cs typeface="Tahoma" panose="020B0604030504040204" pitchFamily="34" charset="0"/>
                  </a:rPr>
                  <a:t> (bits/slot)</a:t>
                </a:r>
              </a:p>
              <a:p>
                <a:pPr>
                  <a:lnSpc>
                    <a:spcPct val="150000"/>
                  </a:lnSpc>
                  <a:buFont typeface="Times" panose="02020603050405020304" pitchFamily="18" charset="0"/>
                  <a:buNone/>
                </a:pPr>
                <a:r>
                  <a:rPr lang="en-US" altLang="en-US" sz="1800" dirty="0">
                    <a:latin typeface="Tahoma" panose="020B0604030504040204" pitchFamily="34" charset="0"/>
                    <a:ea typeface="Tahoma" panose="020B0604030504040204" pitchFamily="34" charset="0"/>
                    <a:cs typeface="Tahoma" panose="020B0604030504040204" pitchFamily="34" charset="0"/>
                  </a:rPr>
                  <a:t>2)  Random Channel states </a:t>
                </a:r>
                <a14:m>
                  <m:oMath xmlns:m="http://schemas.openxmlformats.org/officeDocument/2006/math">
                    <m:r>
                      <a:rPr lang="en-US" altLang="en-US" sz="1800" i="1" dirty="0" smtClean="0">
                        <a:latin typeface="Cambria Math" panose="02040503050406030204" pitchFamily="18" charset="0"/>
                        <a:ea typeface="Tahoma" panose="020B0604030504040204" pitchFamily="34" charset="0"/>
                        <a:cs typeface="Tahoma" panose="020B0604030504040204" pitchFamily="34" charset="0"/>
                      </a:rPr>
                      <m:t>𝑆</m:t>
                    </m:r>
                    <m:r>
                      <a:rPr lang="en-US" altLang="en-US" sz="1800" i="1" dirty="0" smtClean="0">
                        <a:latin typeface="Cambria Math" panose="02040503050406030204" pitchFamily="18" charset="0"/>
                        <a:ea typeface="Tahoma" panose="020B0604030504040204" pitchFamily="34" charset="0"/>
                        <a:cs typeface="Tahoma" panose="020B0604030504040204" pitchFamily="34" charset="0"/>
                      </a:rPr>
                      <m:t>(</m:t>
                    </m:r>
                    <m:r>
                      <a:rPr lang="en-US" altLang="en-US" sz="1800" i="1" dirty="0" smtClean="0">
                        <a:latin typeface="Cambria Math" panose="02040503050406030204" pitchFamily="18" charset="0"/>
                        <a:ea typeface="Tahoma" panose="020B0604030504040204" pitchFamily="34" charset="0"/>
                        <a:cs typeface="Tahoma" panose="020B0604030504040204" pitchFamily="34" charset="0"/>
                      </a:rPr>
                      <m:t>𝑡</m:t>
                    </m:r>
                    <m:r>
                      <a:rPr lang="en-US" altLang="en-US" sz="1800" i="1" dirty="0" smtClean="0">
                        <a:latin typeface="Cambria Math" panose="02040503050406030204" pitchFamily="18" charset="0"/>
                        <a:ea typeface="Tahoma" panose="020B0604030504040204" pitchFamily="34" charset="0"/>
                        <a:cs typeface="Tahoma" panose="020B0604030504040204" pitchFamily="34" charset="0"/>
                      </a:rPr>
                      <m:t>) </m:t>
                    </m:r>
                  </m:oMath>
                </a14:m>
                <a:r>
                  <a:rPr lang="en-US" altLang="en-US" sz="1800" dirty="0" err="1">
                    <a:latin typeface="Tahoma" panose="020B0604030504040204" pitchFamily="34" charset="0"/>
                    <a:ea typeface="Tahoma" panose="020B0604030504040204" pitchFamily="34" charset="0"/>
                    <a:cs typeface="Tahoma" panose="020B0604030504040204" pitchFamily="34" charset="0"/>
                  </a:rPr>
                  <a:t>i.i.d</a:t>
                </a:r>
                <a:r>
                  <a:rPr lang="en-US" altLang="en-US" sz="1800" dirty="0">
                    <a:latin typeface="Tahoma" panose="020B0604030504040204" pitchFamily="34" charset="0"/>
                    <a:ea typeface="Tahoma" panose="020B0604030504040204" pitchFamily="34" charset="0"/>
                    <a:cs typeface="Tahoma" panose="020B0604030504040204" pitchFamily="34" charset="0"/>
                  </a:rPr>
                  <a:t>. over slots.</a:t>
                </a:r>
              </a:p>
              <a:p>
                <a:pPr>
                  <a:lnSpc>
                    <a:spcPct val="150000"/>
                  </a:lnSpc>
                  <a:buFont typeface="Times" panose="02020603050405020304" pitchFamily="18" charset="0"/>
                  <a:buNone/>
                </a:pPr>
                <a:r>
                  <a:rPr lang="en-US" altLang="en-US" sz="1800" dirty="0">
                    <a:latin typeface="Tahoma" panose="020B0604030504040204" pitchFamily="34" charset="0"/>
                    <a:ea typeface="Tahoma" panose="020B0604030504040204" pitchFamily="34" charset="0"/>
                    <a:cs typeface="Tahoma" panose="020B0604030504040204" pitchFamily="34" charset="0"/>
                  </a:rPr>
                  <a:t>3)  Transmission Rate Function </a:t>
                </a:r>
                <a14:m>
                  <m:oMath xmlns:m="http://schemas.openxmlformats.org/officeDocument/2006/math">
                    <m:r>
                      <m:rPr>
                        <m:sty m:val="p"/>
                      </m:rPr>
                      <a:rPr lang="el-GR" altLang="en-US" sz="1800" i="1" dirty="0">
                        <a:latin typeface="Cambria Math" panose="02040503050406030204" pitchFamily="18" charset="0"/>
                        <a:ea typeface="Cambria Math" panose="02040503050406030204" pitchFamily="18" charset="0"/>
                        <a:cs typeface="Tahoma" panose="020B0604030504040204" pitchFamily="34" charset="0"/>
                      </a:rPr>
                      <m:t>μ</m:t>
                    </m:r>
                    <m:r>
                      <a:rPr lang="en-US" altLang="en-US" sz="1800" i="1" dirty="0">
                        <a:latin typeface="Cambria Math" panose="02040503050406030204" pitchFamily="18" charset="0"/>
                        <a:ea typeface="Tahoma" panose="020B0604030504040204" pitchFamily="34" charset="0"/>
                        <a:cs typeface="Tahoma" panose="020B0604030504040204" pitchFamily="34" charset="0"/>
                      </a:rPr>
                      <m:t>(</m:t>
                    </m:r>
                    <m:r>
                      <a:rPr lang="en-US" altLang="en-US" sz="1800" i="1" dirty="0">
                        <a:latin typeface="Cambria Math" panose="02040503050406030204" pitchFamily="18" charset="0"/>
                        <a:ea typeface="Tahoma" panose="020B0604030504040204" pitchFamily="34" charset="0"/>
                        <a:cs typeface="Tahoma" panose="020B0604030504040204" pitchFamily="34" charset="0"/>
                      </a:rPr>
                      <m:t>𝑃</m:t>
                    </m:r>
                    <m:d>
                      <m:dPr>
                        <m:ctrlPr>
                          <a:rPr lang="en-US" altLang="en-US" sz="1800" i="1" dirty="0">
                            <a:latin typeface="Cambria Math" panose="02040503050406030204" pitchFamily="18" charset="0"/>
                            <a:ea typeface="Tahoma" panose="020B0604030504040204" pitchFamily="34" charset="0"/>
                            <a:cs typeface="Tahoma" panose="020B0604030504040204" pitchFamily="34" charset="0"/>
                          </a:rPr>
                        </m:ctrlPr>
                      </m:dPr>
                      <m:e>
                        <m:r>
                          <a:rPr lang="en-US" altLang="en-US" sz="1800" i="1" dirty="0">
                            <a:latin typeface="Cambria Math" panose="02040503050406030204" pitchFamily="18" charset="0"/>
                            <a:ea typeface="Tahoma" panose="020B0604030504040204" pitchFamily="34" charset="0"/>
                            <a:cs typeface="Tahoma" panose="020B0604030504040204" pitchFamily="34" charset="0"/>
                          </a:rPr>
                          <m:t>𝑡</m:t>
                        </m:r>
                      </m:e>
                    </m:d>
                    <m:r>
                      <a:rPr lang="en-US" altLang="en-US" sz="1800" i="1" dirty="0">
                        <a:latin typeface="Cambria Math" panose="02040503050406030204" pitchFamily="18" charset="0"/>
                        <a:ea typeface="Tahoma" panose="020B0604030504040204" pitchFamily="34" charset="0"/>
                        <a:cs typeface="Tahoma" panose="020B0604030504040204" pitchFamily="34" charset="0"/>
                      </a:rPr>
                      <m:t>,</m:t>
                    </m:r>
                    <m:r>
                      <a:rPr lang="en-US" altLang="en-US" sz="1800" i="1" dirty="0">
                        <a:latin typeface="Cambria Math" panose="02040503050406030204" pitchFamily="18" charset="0"/>
                        <a:ea typeface="Tahoma" panose="020B0604030504040204" pitchFamily="34" charset="0"/>
                        <a:cs typeface="Tahoma" panose="020B0604030504040204" pitchFamily="34" charset="0"/>
                      </a:rPr>
                      <m:t>𝑆</m:t>
                    </m:r>
                    <m:r>
                      <a:rPr lang="en-US" altLang="en-US" sz="1800" i="1" dirty="0">
                        <a:latin typeface="Cambria Math" panose="02040503050406030204" pitchFamily="18" charset="0"/>
                        <a:ea typeface="Tahoma" panose="020B0604030504040204" pitchFamily="34" charset="0"/>
                        <a:cs typeface="Tahoma" panose="020B0604030504040204" pitchFamily="34" charset="0"/>
                      </a:rPr>
                      <m:t>(</m:t>
                    </m:r>
                    <m:r>
                      <a:rPr lang="en-US" altLang="en-US" sz="1800" i="1" dirty="0">
                        <a:latin typeface="Cambria Math" panose="02040503050406030204" pitchFamily="18" charset="0"/>
                        <a:ea typeface="Tahoma" panose="020B0604030504040204" pitchFamily="34" charset="0"/>
                        <a:cs typeface="Tahoma" panose="020B0604030504040204" pitchFamily="34" charset="0"/>
                      </a:rPr>
                      <m:t>𝑡</m:t>
                    </m:r>
                    <m:r>
                      <a:rPr lang="en-US" altLang="en-US" sz="1800" i="1" dirty="0">
                        <a:latin typeface="Cambria Math" panose="02040503050406030204" pitchFamily="18" charset="0"/>
                        <a:ea typeface="Tahoma" panose="020B0604030504040204" pitchFamily="34" charset="0"/>
                        <a:cs typeface="Tahoma" panose="020B0604030504040204" pitchFamily="34" charset="0"/>
                      </a:rPr>
                      <m:t>))</m:t>
                    </m:r>
                  </m:oMath>
                </a14:m>
                <a:endParaRPr lang="en-US" altLang="en-US" sz="1800" dirty="0">
                  <a:latin typeface="Tahoma" panose="020B0604030504040204" pitchFamily="34" charset="0"/>
                  <a:ea typeface="Tahoma" panose="020B0604030504040204" pitchFamily="34" charset="0"/>
                  <a:cs typeface="Tahoma" panose="020B0604030504040204" pitchFamily="34" charset="0"/>
                </a:endParaRPr>
              </a:p>
              <a:p>
                <a:pPr>
                  <a:lnSpc>
                    <a:spcPct val="150000"/>
                  </a:lnSpc>
                  <a:buFont typeface="Times" panose="02020603050405020304" pitchFamily="18" charset="0"/>
                  <a:buNone/>
                </a:pPr>
                <a:r>
                  <a:rPr lang="en-US" altLang="en-US" sz="18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en-US" sz="1800" i="1" dirty="0" smtClean="0">
                        <a:latin typeface="Cambria Math" panose="02040503050406030204" pitchFamily="18" charset="0"/>
                        <a:ea typeface="Tahoma" panose="020B0604030504040204" pitchFamily="34" charset="0"/>
                        <a:cs typeface="Tahoma" panose="020B0604030504040204" pitchFamily="34" charset="0"/>
                      </a:rPr>
                      <m:t>𝑃</m:t>
                    </m:r>
                    <m:r>
                      <a:rPr lang="en-US" altLang="en-US" sz="1800" i="1" dirty="0" smtClean="0">
                        <a:latin typeface="Cambria Math" panose="02040503050406030204" pitchFamily="18" charset="0"/>
                        <a:ea typeface="Tahoma" panose="020B0604030504040204" pitchFamily="34" charset="0"/>
                        <a:cs typeface="Tahoma" panose="020B0604030504040204" pitchFamily="34" charset="0"/>
                      </a:rPr>
                      <m:t>(</m:t>
                    </m:r>
                    <m:r>
                      <a:rPr lang="en-US" altLang="en-US" sz="1800" i="1" dirty="0" smtClean="0">
                        <a:latin typeface="Cambria Math" panose="02040503050406030204" pitchFamily="18" charset="0"/>
                        <a:ea typeface="Tahoma" panose="020B0604030504040204" pitchFamily="34" charset="0"/>
                        <a:cs typeface="Tahoma" panose="020B0604030504040204" pitchFamily="34" charset="0"/>
                      </a:rPr>
                      <m:t>𝑡</m:t>
                    </m:r>
                    <m:r>
                      <a:rPr lang="en-US" altLang="en-US" sz="1800" i="1" dirty="0" smtClean="0">
                        <a:latin typeface="Cambria Math" panose="02040503050406030204" pitchFamily="18" charset="0"/>
                        <a:ea typeface="Tahoma" panose="020B0604030504040204" pitchFamily="34" charset="0"/>
                        <a:cs typeface="Tahoma" panose="020B0604030504040204" pitchFamily="34" charset="0"/>
                      </a:rPr>
                      <m:t>) </m:t>
                    </m:r>
                  </m:oMath>
                </a14:m>
                <a:r>
                  <a:rPr lang="en-US" altLang="en-US" sz="1800" dirty="0">
                    <a:latin typeface="Tahoma" panose="020B0604030504040204" pitchFamily="34" charset="0"/>
                    <a:ea typeface="Tahoma" panose="020B0604030504040204" pitchFamily="34" charset="0"/>
                    <a:cs typeface="Tahoma" panose="020B0604030504040204" pitchFamily="34" charset="0"/>
                  </a:rPr>
                  <a:t>--- Power allocation during slot t </a:t>
                </a:r>
                <a14:m>
                  <m:oMath xmlns:m="http://schemas.openxmlformats.org/officeDocument/2006/math">
                    <m:r>
                      <a:rPr lang="en-US" altLang="en-US" sz="1800" i="1" dirty="0">
                        <a:latin typeface="Cambria Math" panose="02040503050406030204" pitchFamily="18" charset="0"/>
                        <a:ea typeface="Tahoma" panose="020B0604030504040204" pitchFamily="34" charset="0"/>
                        <a:cs typeface="Tahoma" panose="020B0604030504040204" pitchFamily="34" charset="0"/>
                      </a:rPr>
                      <m:t>(</m:t>
                    </m:r>
                    <m:r>
                      <a:rPr lang="en-US" altLang="en-US" sz="1800" i="1" dirty="0">
                        <a:latin typeface="Cambria Math" panose="02040503050406030204" pitchFamily="18" charset="0"/>
                        <a:ea typeface="Tahoma" panose="020B0604030504040204" pitchFamily="34" charset="0"/>
                        <a:cs typeface="Tahoma" panose="020B0604030504040204" pitchFamily="34" charset="0"/>
                      </a:rPr>
                      <m:t>𝑃</m:t>
                    </m:r>
                    <m:d>
                      <m:dPr>
                        <m:ctrlPr>
                          <a:rPr lang="en-US" altLang="en-US" sz="1800" i="1" dirty="0">
                            <a:latin typeface="Cambria Math" panose="02040503050406030204" pitchFamily="18" charset="0"/>
                            <a:ea typeface="Tahoma" panose="020B0604030504040204" pitchFamily="34" charset="0"/>
                            <a:cs typeface="Tahoma" panose="020B0604030504040204" pitchFamily="34" charset="0"/>
                          </a:rPr>
                        </m:ctrlPr>
                      </m:dPr>
                      <m:e>
                        <m:r>
                          <a:rPr lang="en-US" altLang="en-US" sz="1800" i="1" dirty="0">
                            <a:latin typeface="Cambria Math" panose="02040503050406030204" pitchFamily="18" charset="0"/>
                            <a:ea typeface="Tahoma" panose="020B0604030504040204" pitchFamily="34" charset="0"/>
                            <a:cs typeface="Tahoma" panose="020B0604030504040204" pitchFamily="34" charset="0"/>
                          </a:rPr>
                          <m:t>𝑡</m:t>
                        </m:r>
                      </m:e>
                    </m:d>
                    <m:r>
                      <a:rPr lang="en-US" altLang="en-US" sz="1800" i="1" dirty="0" smtClean="0">
                        <a:latin typeface="Cambria Math" panose="02040503050406030204" pitchFamily="18" charset="0"/>
                        <a:ea typeface="Cambria Math" panose="02040503050406030204" pitchFamily="18" charset="0"/>
                        <a:cs typeface="Tahoma" panose="020B0604030504040204" pitchFamily="34" charset="0"/>
                      </a:rPr>
                      <m:t>∈</m:t>
                    </m:r>
                    <m:r>
                      <m:rPr>
                        <m:sty m:val="p"/>
                      </m:rPr>
                      <a:rPr lang="en-US" altLang="en-US" sz="1800" i="1" dirty="0">
                        <a:latin typeface="Cambria Math" panose="02040503050406030204" pitchFamily="18" charset="0"/>
                        <a:ea typeface="Tahoma" panose="020B0604030504040204" pitchFamily="34" charset="0"/>
                        <a:cs typeface="Tahoma" panose="020B0604030504040204" pitchFamily="34" charset="0"/>
                      </a:rPr>
                      <m:t>Π</m:t>
                    </m:r>
                    <m:r>
                      <a:rPr lang="en-US" altLang="en-US" sz="1800" i="1" dirty="0">
                        <a:latin typeface="Cambria Math" panose="02040503050406030204" pitchFamily="18" charset="0"/>
                        <a:ea typeface="Tahoma" panose="020B0604030504040204" pitchFamily="34" charset="0"/>
                        <a:cs typeface="Tahoma" panose="020B0604030504040204" pitchFamily="34" charset="0"/>
                      </a:rPr>
                      <m:t>)</m:t>
                    </m:r>
                  </m:oMath>
                </a14:m>
                <a:endParaRPr lang="en-US" altLang="en-US" sz="1800" dirty="0">
                  <a:latin typeface="Tahoma" panose="020B0604030504040204" pitchFamily="34" charset="0"/>
                  <a:ea typeface="Tahoma" panose="020B0604030504040204" pitchFamily="34" charset="0"/>
                  <a:cs typeface="Tahoma" panose="020B0604030504040204" pitchFamily="34" charset="0"/>
                </a:endParaRPr>
              </a:p>
              <a:p>
                <a:pPr>
                  <a:lnSpc>
                    <a:spcPct val="150000"/>
                  </a:lnSpc>
                  <a:buFont typeface="Times" panose="02020603050405020304" pitchFamily="18" charset="0"/>
                  <a:buNone/>
                </a:pPr>
                <a:r>
                  <a:rPr lang="en-US" altLang="en-US" sz="18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en-US" sz="1800" i="1" dirty="0" smtClean="0">
                        <a:latin typeface="Cambria Math" panose="02040503050406030204" pitchFamily="18" charset="0"/>
                        <a:ea typeface="Tahoma" panose="020B0604030504040204" pitchFamily="34" charset="0"/>
                        <a:cs typeface="Tahoma" panose="020B0604030504040204" pitchFamily="34" charset="0"/>
                      </a:rPr>
                      <m:t>𝑆</m:t>
                    </m:r>
                    <m:r>
                      <a:rPr lang="en-US" altLang="en-US" sz="1800" i="1" dirty="0" smtClean="0">
                        <a:latin typeface="Cambria Math" panose="02040503050406030204" pitchFamily="18" charset="0"/>
                        <a:ea typeface="Tahoma" panose="020B0604030504040204" pitchFamily="34" charset="0"/>
                        <a:cs typeface="Tahoma" panose="020B0604030504040204" pitchFamily="34" charset="0"/>
                      </a:rPr>
                      <m:t>(</m:t>
                    </m:r>
                    <m:r>
                      <a:rPr lang="en-US" altLang="en-US" sz="1800" i="1" dirty="0" smtClean="0">
                        <a:latin typeface="Cambria Math" panose="02040503050406030204" pitchFamily="18" charset="0"/>
                        <a:ea typeface="Tahoma" panose="020B0604030504040204" pitchFamily="34" charset="0"/>
                        <a:cs typeface="Tahoma" panose="020B0604030504040204" pitchFamily="34" charset="0"/>
                      </a:rPr>
                      <m:t>𝑡</m:t>
                    </m:r>
                    <m:r>
                      <a:rPr lang="en-US" altLang="en-US" sz="1800" i="1" dirty="0" smtClean="0">
                        <a:latin typeface="Cambria Math" panose="02040503050406030204" pitchFamily="18" charset="0"/>
                        <a:ea typeface="Tahoma" panose="020B0604030504040204" pitchFamily="34" charset="0"/>
                        <a:cs typeface="Tahoma" panose="020B0604030504040204" pitchFamily="34" charset="0"/>
                      </a:rPr>
                      <m:t>) </m:t>
                    </m:r>
                  </m:oMath>
                </a14:m>
                <a:r>
                  <a:rPr lang="en-US" altLang="en-US" sz="1800" dirty="0">
                    <a:latin typeface="Tahoma" panose="020B0604030504040204" pitchFamily="34" charset="0"/>
                    <a:ea typeface="Tahoma" panose="020B0604030504040204" pitchFamily="34" charset="0"/>
                    <a:cs typeface="Tahoma" panose="020B0604030504040204" pitchFamily="34" charset="0"/>
                  </a:rPr>
                  <a:t>--- Channel state during slot t</a:t>
                </a:r>
              </a:p>
            </p:txBody>
          </p:sp>
        </mc:Choice>
        <mc:Fallback xmlns="">
          <p:sp>
            <p:nvSpPr>
              <p:cNvPr id="4" name="Text Box 2">
                <a:extLst>
                  <a:ext uri="{FF2B5EF4-FFF2-40B4-BE49-F238E27FC236}">
                    <a16:creationId xmlns:a16="http://schemas.microsoft.com/office/drawing/2014/main" id="{1B87E5FB-B43A-B24C-884D-87181B47EF64}"/>
                  </a:ext>
                </a:extLst>
              </p:cNvPr>
              <p:cNvSpPr txBox="1">
                <a:spLocks noRot="1" noChangeAspect="1" noMove="1" noResize="1" noEditPoints="1" noAdjustHandles="1" noChangeArrowheads="1" noChangeShapeType="1" noTextEdit="1"/>
              </p:cNvSpPr>
              <p:nvPr/>
            </p:nvSpPr>
            <p:spPr bwMode="auto">
              <a:xfrm>
                <a:off x="470069" y="2427653"/>
                <a:ext cx="5589543" cy="2947538"/>
              </a:xfrm>
              <a:prstGeom prst="rect">
                <a:avLst/>
              </a:prstGeom>
              <a:blipFill>
                <a:blip r:embed="rId2"/>
                <a:stretch>
                  <a:fillRect l="-680" b="-25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5" name="Group 4">
            <a:extLst>
              <a:ext uri="{FF2B5EF4-FFF2-40B4-BE49-F238E27FC236}">
                <a16:creationId xmlns:a16="http://schemas.microsoft.com/office/drawing/2014/main" id="{36B57A3A-5424-684D-9063-9EB0692834E3}"/>
              </a:ext>
            </a:extLst>
          </p:cNvPr>
          <p:cNvGrpSpPr/>
          <p:nvPr/>
        </p:nvGrpSpPr>
        <p:grpSpPr>
          <a:xfrm>
            <a:off x="562144" y="1720440"/>
            <a:ext cx="8107137" cy="718066"/>
            <a:chOff x="555625" y="2971800"/>
            <a:chExt cx="8107137" cy="718066"/>
          </a:xfrm>
        </p:grpSpPr>
        <p:sp>
          <p:nvSpPr>
            <p:cNvPr id="6" name="Line 3">
              <a:extLst>
                <a:ext uri="{FF2B5EF4-FFF2-40B4-BE49-F238E27FC236}">
                  <a16:creationId xmlns:a16="http://schemas.microsoft.com/office/drawing/2014/main" id="{13147785-1DBF-B44C-9D8E-24747F22BC9E}"/>
                </a:ext>
              </a:extLst>
            </p:cNvPr>
            <p:cNvSpPr>
              <a:spLocks noChangeShapeType="1"/>
            </p:cNvSpPr>
            <p:nvPr/>
          </p:nvSpPr>
          <p:spPr bwMode="auto">
            <a:xfrm>
              <a:off x="555625" y="3124200"/>
              <a:ext cx="7924800" cy="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a:p>
          </p:txBody>
        </p:sp>
        <p:sp>
          <p:nvSpPr>
            <p:cNvPr id="7" name="Line 4">
              <a:extLst>
                <a:ext uri="{FF2B5EF4-FFF2-40B4-BE49-F238E27FC236}">
                  <a16:creationId xmlns:a16="http://schemas.microsoft.com/office/drawing/2014/main" id="{C2FEB8BE-10E3-A847-8B05-851A0F771166}"/>
                </a:ext>
              </a:extLst>
            </p:cNvPr>
            <p:cNvSpPr>
              <a:spLocks noChangeShapeType="1"/>
            </p:cNvSpPr>
            <p:nvPr/>
          </p:nvSpPr>
          <p:spPr bwMode="auto">
            <a:xfrm>
              <a:off x="860425" y="2971800"/>
              <a:ext cx="0" cy="3048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8" name="Line 5">
              <a:extLst>
                <a:ext uri="{FF2B5EF4-FFF2-40B4-BE49-F238E27FC236}">
                  <a16:creationId xmlns:a16="http://schemas.microsoft.com/office/drawing/2014/main" id="{DE60B0EE-CBBF-714C-9B6A-0081697443FE}"/>
                </a:ext>
              </a:extLst>
            </p:cNvPr>
            <p:cNvSpPr>
              <a:spLocks noChangeShapeType="1"/>
            </p:cNvSpPr>
            <p:nvPr/>
          </p:nvSpPr>
          <p:spPr bwMode="auto">
            <a:xfrm>
              <a:off x="1774825" y="2971800"/>
              <a:ext cx="0" cy="3048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9" name="Line 6">
              <a:extLst>
                <a:ext uri="{FF2B5EF4-FFF2-40B4-BE49-F238E27FC236}">
                  <a16:creationId xmlns:a16="http://schemas.microsoft.com/office/drawing/2014/main" id="{ABAFC31E-2715-1243-BCE6-F0123C52043A}"/>
                </a:ext>
              </a:extLst>
            </p:cNvPr>
            <p:cNvSpPr>
              <a:spLocks noChangeShapeType="1"/>
            </p:cNvSpPr>
            <p:nvPr/>
          </p:nvSpPr>
          <p:spPr bwMode="auto">
            <a:xfrm>
              <a:off x="2689225" y="2971800"/>
              <a:ext cx="0" cy="3048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10" name="Line 7">
              <a:extLst>
                <a:ext uri="{FF2B5EF4-FFF2-40B4-BE49-F238E27FC236}">
                  <a16:creationId xmlns:a16="http://schemas.microsoft.com/office/drawing/2014/main" id="{BE621EB6-6C90-B54B-907C-2832304B181E}"/>
                </a:ext>
              </a:extLst>
            </p:cNvPr>
            <p:cNvSpPr>
              <a:spLocks noChangeShapeType="1"/>
            </p:cNvSpPr>
            <p:nvPr/>
          </p:nvSpPr>
          <p:spPr bwMode="auto">
            <a:xfrm>
              <a:off x="3603625" y="2971800"/>
              <a:ext cx="0" cy="3048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11" name="Line 8">
              <a:extLst>
                <a:ext uri="{FF2B5EF4-FFF2-40B4-BE49-F238E27FC236}">
                  <a16:creationId xmlns:a16="http://schemas.microsoft.com/office/drawing/2014/main" id="{74C63B96-02E5-CB4D-B1D8-A8287AC841B3}"/>
                </a:ext>
              </a:extLst>
            </p:cNvPr>
            <p:cNvSpPr>
              <a:spLocks noChangeShapeType="1"/>
            </p:cNvSpPr>
            <p:nvPr/>
          </p:nvSpPr>
          <p:spPr bwMode="auto">
            <a:xfrm>
              <a:off x="4518025" y="2971800"/>
              <a:ext cx="0" cy="3048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12" name="Line 9">
              <a:extLst>
                <a:ext uri="{FF2B5EF4-FFF2-40B4-BE49-F238E27FC236}">
                  <a16:creationId xmlns:a16="http://schemas.microsoft.com/office/drawing/2014/main" id="{E600388C-9A9B-1F48-AAFD-55A4E9ABB6A8}"/>
                </a:ext>
              </a:extLst>
            </p:cNvPr>
            <p:cNvSpPr>
              <a:spLocks noChangeShapeType="1"/>
            </p:cNvSpPr>
            <p:nvPr/>
          </p:nvSpPr>
          <p:spPr bwMode="auto">
            <a:xfrm>
              <a:off x="5432425" y="2971800"/>
              <a:ext cx="0" cy="3048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13" name="Line 10">
              <a:extLst>
                <a:ext uri="{FF2B5EF4-FFF2-40B4-BE49-F238E27FC236}">
                  <a16:creationId xmlns:a16="http://schemas.microsoft.com/office/drawing/2014/main" id="{7CDA873A-9C22-9045-ACEE-2D628AD8899F}"/>
                </a:ext>
              </a:extLst>
            </p:cNvPr>
            <p:cNvSpPr>
              <a:spLocks noChangeShapeType="1"/>
            </p:cNvSpPr>
            <p:nvPr/>
          </p:nvSpPr>
          <p:spPr bwMode="auto">
            <a:xfrm>
              <a:off x="7261225" y="2971800"/>
              <a:ext cx="0" cy="3048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14" name="Line 11">
              <a:extLst>
                <a:ext uri="{FF2B5EF4-FFF2-40B4-BE49-F238E27FC236}">
                  <a16:creationId xmlns:a16="http://schemas.microsoft.com/office/drawing/2014/main" id="{6C00CEDE-5845-634C-BC76-6685822B7E76}"/>
                </a:ext>
              </a:extLst>
            </p:cNvPr>
            <p:cNvSpPr>
              <a:spLocks noChangeShapeType="1"/>
            </p:cNvSpPr>
            <p:nvPr/>
          </p:nvSpPr>
          <p:spPr bwMode="auto">
            <a:xfrm>
              <a:off x="8175625" y="2971800"/>
              <a:ext cx="0" cy="3048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15" name="Line 12">
              <a:extLst>
                <a:ext uri="{FF2B5EF4-FFF2-40B4-BE49-F238E27FC236}">
                  <a16:creationId xmlns:a16="http://schemas.microsoft.com/office/drawing/2014/main" id="{EBDA1B4C-D858-CF4A-A1D0-166F40E0259B}"/>
                </a:ext>
              </a:extLst>
            </p:cNvPr>
            <p:cNvSpPr>
              <a:spLocks noChangeShapeType="1"/>
            </p:cNvSpPr>
            <p:nvPr/>
          </p:nvSpPr>
          <p:spPr bwMode="auto">
            <a:xfrm>
              <a:off x="6346825" y="2971800"/>
              <a:ext cx="0" cy="3048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16" name="Text Box 13">
              <a:extLst>
                <a:ext uri="{FF2B5EF4-FFF2-40B4-BE49-F238E27FC236}">
                  <a16:creationId xmlns:a16="http://schemas.microsoft.com/office/drawing/2014/main" id="{82415F99-1768-D549-AD1E-A7159F62F11E}"/>
                </a:ext>
              </a:extLst>
            </p:cNvPr>
            <p:cNvSpPr txBox="1">
              <a:spLocks noChangeArrowheads="1"/>
            </p:cNvSpPr>
            <p:nvPr/>
          </p:nvSpPr>
          <p:spPr bwMode="auto">
            <a:xfrm>
              <a:off x="8413976" y="3092728"/>
              <a:ext cx="2487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lgn="ctr"/>
              <a:r>
                <a:rPr lang="en-US" altLang="en-US" sz="1800" i="1"/>
                <a:t>t</a:t>
              </a:r>
            </a:p>
          </p:txBody>
        </p:sp>
        <p:sp>
          <p:nvSpPr>
            <p:cNvPr id="17" name="Text Box 14">
              <a:extLst>
                <a:ext uri="{FF2B5EF4-FFF2-40B4-BE49-F238E27FC236}">
                  <a16:creationId xmlns:a16="http://schemas.microsoft.com/office/drawing/2014/main" id="{4E4D9729-932A-344B-8DE4-64C8F4DA4B59}"/>
                </a:ext>
              </a:extLst>
            </p:cNvPr>
            <p:cNvSpPr txBox="1">
              <a:spLocks noChangeArrowheads="1"/>
            </p:cNvSpPr>
            <p:nvPr/>
          </p:nvSpPr>
          <p:spPr bwMode="auto">
            <a:xfrm>
              <a:off x="752475" y="3320534"/>
              <a:ext cx="33329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800">
                  <a:latin typeface="Tahoma" panose="020B0604030504040204" pitchFamily="34" charset="0"/>
                  <a:ea typeface="Tahoma" panose="020B0604030504040204" pitchFamily="34" charset="0"/>
                  <a:cs typeface="Tahoma" panose="020B0604030504040204" pitchFamily="34" charset="0"/>
                </a:rPr>
                <a:t>0         1          2          3     …</a:t>
              </a:r>
            </a:p>
          </p:txBody>
        </p:sp>
      </p:grpSp>
      <mc:AlternateContent xmlns:mc="http://schemas.openxmlformats.org/markup-compatibility/2006" xmlns:a14="http://schemas.microsoft.com/office/drawing/2010/main">
        <mc:Choice Requires="a14">
          <p:sp>
            <p:nvSpPr>
              <p:cNvPr id="18" name="Text Box 15">
                <a:extLst>
                  <a:ext uri="{FF2B5EF4-FFF2-40B4-BE49-F238E27FC236}">
                    <a16:creationId xmlns:a16="http://schemas.microsoft.com/office/drawing/2014/main" id="{C57694CF-E880-0A40-9AAB-F4E6E9008535}"/>
                  </a:ext>
                </a:extLst>
              </p:cNvPr>
              <p:cNvSpPr txBox="1">
                <a:spLocks noChangeArrowheads="1"/>
              </p:cNvSpPr>
              <p:nvPr/>
            </p:nvSpPr>
            <p:spPr bwMode="auto">
              <a:xfrm>
                <a:off x="470069" y="1218875"/>
                <a:ext cx="393312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800" dirty="0">
                    <a:latin typeface="Tahoma" panose="020B0604030504040204" pitchFamily="34" charset="0"/>
                    <a:ea typeface="Tahoma" panose="020B0604030504040204" pitchFamily="34" charset="0"/>
                    <a:cs typeface="Tahoma" panose="020B0604030504040204" pitchFamily="34" charset="0"/>
                  </a:rPr>
                  <a:t>Time slotted system (</a:t>
                </a:r>
                <a14:m>
                  <m:oMath xmlns:m="http://schemas.openxmlformats.org/officeDocument/2006/math">
                    <m:r>
                      <a:rPr lang="en-US" altLang="en-US" sz="1800" i="1" dirty="0" smtClean="0">
                        <a:latin typeface="Cambria Math" panose="02040503050406030204" pitchFamily="18" charset="0"/>
                        <a:ea typeface="Tahoma" panose="020B0604030504040204" pitchFamily="34" charset="0"/>
                        <a:cs typeface="Tahoma" panose="020B0604030504040204" pitchFamily="34" charset="0"/>
                      </a:rPr>
                      <m:t>𝑡</m:t>
                    </m:r>
                    <m:r>
                      <a:rPr lang="en-US" altLang="en-US" sz="1800" i="1" dirty="0" smtClean="0">
                        <a:latin typeface="Cambria Math" panose="02040503050406030204" pitchFamily="18" charset="0"/>
                        <a:ea typeface="Cambria Math" panose="02040503050406030204" pitchFamily="18" charset="0"/>
                        <a:cs typeface="Tahoma" panose="020B0604030504040204" pitchFamily="34" charset="0"/>
                      </a:rPr>
                      <m:t>∈</m:t>
                    </m:r>
                    <m:r>
                      <a:rPr lang="en-US" altLang="en-US" sz="1800" i="1" dirty="0" smtClean="0">
                        <a:latin typeface="Cambria Math" panose="02040503050406030204" pitchFamily="18" charset="0"/>
                        <a:ea typeface="Tahoma" panose="020B0604030504040204" pitchFamily="34" charset="0"/>
                        <a:cs typeface="Tahoma" panose="020B0604030504040204" pitchFamily="34" charset="0"/>
                      </a:rPr>
                      <m:t>{0, 1 , 2, …}</m:t>
                    </m:r>
                  </m:oMath>
                </a14:m>
                <a:r>
                  <a:rPr lang="en-US" altLang="en-US" sz="1800" dirty="0">
                    <a:latin typeface="Tahoma" panose="020B0604030504040204" pitchFamily="34" charset="0"/>
                    <a:ea typeface="Tahoma" panose="020B0604030504040204" pitchFamily="34" charset="0"/>
                    <a:cs typeface="Tahoma" panose="020B0604030504040204" pitchFamily="34" charset="0"/>
                  </a:rPr>
                  <a:t>)</a:t>
                </a:r>
              </a:p>
            </p:txBody>
          </p:sp>
        </mc:Choice>
        <mc:Fallback xmlns="">
          <p:sp>
            <p:nvSpPr>
              <p:cNvPr id="18" name="Text Box 15">
                <a:extLst>
                  <a:ext uri="{FF2B5EF4-FFF2-40B4-BE49-F238E27FC236}">
                    <a16:creationId xmlns:a16="http://schemas.microsoft.com/office/drawing/2014/main" id="{C57694CF-E880-0A40-9AAB-F4E6E9008535}"/>
                  </a:ext>
                </a:extLst>
              </p:cNvPr>
              <p:cNvSpPr txBox="1">
                <a:spLocks noRot="1" noChangeAspect="1" noMove="1" noResize="1" noEditPoints="1" noAdjustHandles="1" noChangeArrowheads="1" noChangeShapeType="1" noTextEdit="1"/>
              </p:cNvSpPr>
              <p:nvPr/>
            </p:nvSpPr>
            <p:spPr bwMode="auto">
              <a:xfrm>
                <a:off x="470069" y="1218875"/>
                <a:ext cx="3933128" cy="369332"/>
              </a:xfrm>
              <a:prstGeom prst="rect">
                <a:avLst/>
              </a:prstGeom>
              <a:blipFill>
                <a:blip r:embed="rId3"/>
                <a:stretch>
                  <a:fillRect l="-965"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19" name="Group 27">
            <a:extLst>
              <a:ext uri="{FF2B5EF4-FFF2-40B4-BE49-F238E27FC236}">
                <a16:creationId xmlns:a16="http://schemas.microsoft.com/office/drawing/2014/main" id="{90839BBF-EC6C-F94B-83EA-452004E19D1A}"/>
              </a:ext>
            </a:extLst>
          </p:cNvPr>
          <p:cNvGrpSpPr>
            <a:grpSpLocks/>
          </p:cNvGrpSpPr>
          <p:nvPr/>
        </p:nvGrpSpPr>
        <p:grpSpPr bwMode="auto">
          <a:xfrm>
            <a:off x="7157728" y="2383877"/>
            <a:ext cx="1681471" cy="1579564"/>
            <a:chOff x="624" y="1200"/>
            <a:chExt cx="1632" cy="1584"/>
          </a:xfrm>
        </p:grpSpPr>
        <p:sp>
          <p:nvSpPr>
            <p:cNvPr id="20" name="Rectangle 28">
              <a:extLst>
                <a:ext uri="{FF2B5EF4-FFF2-40B4-BE49-F238E27FC236}">
                  <a16:creationId xmlns:a16="http://schemas.microsoft.com/office/drawing/2014/main" id="{BED48B3F-4343-014B-A939-019E74D826CF}"/>
                </a:ext>
              </a:extLst>
            </p:cNvPr>
            <p:cNvSpPr>
              <a:spLocks noChangeArrowheads="1"/>
            </p:cNvSpPr>
            <p:nvPr/>
          </p:nvSpPr>
          <p:spPr bwMode="auto">
            <a:xfrm>
              <a:off x="624" y="1584"/>
              <a:ext cx="1632" cy="1056"/>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sz="1800"/>
            </a:p>
          </p:txBody>
        </p:sp>
        <p:sp>
          <p:nvSpPr>
            <p:cNvPr id="21" name="Rectangle 29">
              <a:extLst>
                <a:ext uri="{FF2B5EF4-FFF2-40B4-BE49-F238E27FC236}">
                  <a16:creationId xmlns:a16="http://schemas.microsoft.com/office/drawing/2014/main" id="{228B7811-C09E-AF46-90A5-4107038D4EA6}"/>
                </a:ext>
              </a:extLst>
            </p:cNvPr>
            <p:cNvSpPr>
              <a:spLocks noChangeArrowheads="1"/>
            </p:cNvSpPr>
            <p:nvPr/>
          </p:nvSpPr>
          <p:spPr bwMode="auto">
            <a:xfrm>
              <a:off x="1824" y="1968"/>
              <a:ext cx="336" cy="480"/>
            </a:xfrm>
            <a:prstGeom prst="rect">
              <a:avLst/>
            </a:prstGeom>
            <a:solidFill>
              <a:srgbClr val="FFFF00"/>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sz="1800"/>
            </a:p>
          </p:txBody>
        </p:sp>
        <p:sp>
          <p:nvSpPr>
            <p:cNvPr id="22" name="Rectangle 30">
              <a:extLst>
                <a:ext uri="{FF2B5EF4-FFF2-40B4-BE49-F238E27FC236}">
                  <a16:creationId xmlns:a16="http://schemas.microsoft.com/office/drawing/2014/main" id="{75BDA230-D6EC-834D-9FA5-15E68E3E70BD}"/>
                </a:ext>
              </a:extLst>
            </p:cNvPr>
            <p:cNvSpPr>
              <a:spLocks noChangeArrowheads="1"/>
            </p:cNvSpPr>
            <p:nvPr/>
          </p:nvSpPr>
          <p:spPr bwMode="auto">
            <a:xfrm>
              <a:off x="1104" y="2256"/>
              <a:ext cx="336" cy="192"/>
            </a:xfrm>
            <a:prstGeom prst="rect">
              <a:avLst/>
            </a:prstGeom>
            <a:solidFill>
              <a:srgbClr val="008000"/>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sz="1800"/>
            </a:p>
          </p:txBody>
        </p:sp>
        <p:sp>
          <p:nvSpPr>
            <p:cNvPr id="23" name="Rectangle 31">
              <a:extLst>
                <a:ext uri="{FF2B5EF4-FFF2-40B4-BE49-F238E27FC236}">
                  <a16:creationId xmlns:a16="http://schemas.microsoft.com/office/drawing/2014/main" id="{47CFA2D5-95DA-F549-B369-2659546D715F}"/>
                </a:ext>
              </a:extLst>
            </p:cNvPr>
            <p:cNvSpPr>
              <a:spLocks noChangeArrowheads="1"/>
            </p:cNvSpPr>
            <p:nvPr/>
          </p:nvSpPr>
          <p:spPr bwMode="auto">
            <a:xfrm>
              <a:off x="720" y="2064"/>
              <a:ext cx="336" cy="384"/>
            </a:xfrm>
            <a:prstGeom prst="rect">
              <a:avLst/>
            </a:prstGeom>
            <a:solidFill>
              <a:srgbClr val="FF0000"/>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sz="1800"/>
            </a:p>
          </p:txBody>
        </p:sp>
        <p:grpSp>
          <p:nvGrpSpPr>
            <p:cNvPr id="24" name="Group 32">
              <a:extLst>
                <a:ext uri="{FF2B5EF4-FFF2-40B4-BE49-F238E27FC236}">
                  <a16:creationId xmlns:a16="http://schemas.microsoft.com/office/drawing/2014/main" id="{88B11B6B-0379-514D-9BA7-CE60F457A41C}"/>
                </a:ext>
              </a:extLst>
            </p:cNvPr>
            <p:cNvGrpSpPr>
              <a:grpSpLocks/>
            </p:cNvGrpSpPr>
            <p:nvPr/>
          </p:nvGrpSpPr>
          <p:grpSpPr bwMode="auto">
            <a:xfrm>
              <a:off x="720" y="1776"/>
              <a:ext cx="336" cy="672"/>
              <a:chOff x="2592" y="1536"/>
              <a:chExt cx="336" cy="672"/>
            </a:xfrm>
          </p:grpSpPr>
          <p:sp>
            <p:nvSpPr>
              <p:cNvPr id="43" name="Line 33">
                <a:extLst>
                  <a:ext uri="{FF2B5EF4-FFF2-40B4-BE49-F238E27FC236}">
                    <a16:creationId xmlns:a16="http://schemas.microsoft.com/office/drawing/2014/main" id="{4C896C93-9D7C-4445-B10B-5C4ED1CE82CE}"/>
                  </a:ext>
                </a:extLst>
              </p:cNvPr>
              <p:cNvSpPr>
                <a:spLocks noChangeShapeType="1"/>
              </p:cNvSpPr>
              <p:nvPr/>
            </p:nvSpPr>
            <p:spPr bwMode="auto">
              <a:xfrm>
                <a:off x="2592" y="1536"/>
                <a:ext cx="0" cy="67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44" name="Line 34">
                <a:extLst>
                  <a:ext uri="{FF2B5EF4-FFF2-40B4-BE49-F238E27FC236}">
                    <a16:creationId xmlns:a16="http://schemas.microsoft.com/office/drawing/2014/main" id="{E17321CB-E25E-A14A-B018-20CC9BBDC8F3}"/>
                  </a:ext>
                </a:extLst>
              </p:cNvPr>
              <p:cNvSpPr>
                <a:spLocks noChangeShapeType="1"/>
              </p:cNvSpPr>
              <p:nvPr/>
            </p:nvSpPr>
            <p:spPr bwMode="auto">
              <a:xfrm>
                <a:off x="2592" y="2208"/>
                <a:ext cx="33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45" name="Line 35">
                <a:extLst>
                  <a:ext uri="{FF2B5EF4-FFF2-40B4-BE49-F238E27FC236}">
                    <a16:creationId xmlns:a16="http://schemas.microsoft.com/office/drawing/2014/main" id="{34C53DC4-E6A9-E147-ACB9-98FA543EA9DC}"/>
                  </a:ext>
                </a:extLst>
              </p:cNvPr>
              <p:cNvSpPr>
                <a:spLocks noChangeShapeType="1"/>
              </p:cNvSpPr>
              <p:nvPr/>
            </p:nvSpPr>
            <p:spPr bwMode="auto">
              <a:xfrm flipV="1">
                <a:off x="2928" y="1536"/>
                <a:ext cx="0" cy="67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grpSp>
        <p:grpSp>
          <p:nvGrpSpPr>
            <p:cNvPr id="25" name="Group 36">
              <a:extLst>
                <a:ext uri="{FF2B5EF4-FFF2-40B4-BE49-F238E27FC236}">
                  <a16:creationId xmlns:a16="http://schemas.microsoft.com/office/drawing/2014/main" id="{8DB74402-0812-4B4D-9D80-47336329CFFD}"/>
                </a:ext>
              </a:extLst>
            </p:cNvPr>
            <p:cNvGrpSpPr>
              <a:grpSpLocks/>
            </p:cNvGrpSpPr>
            <p:nvPr/>
          </p:nvGrpSpPr>
          <p:grpSpPr bwMode="auto">
            <a:xfrm>
              <a:off x="1104" y="1776"/>
              <a:ext cx="336" cy="672"/>
              <a:chOff x="2592" y="1536"/>
              <a:chExt cx="336" cy="672"/>
            </a:xfrm>
          </p:grpSpPr>
          <p:sp>
            <p:nvSpPr>
              <p:cNvPr id="40" name="Line 37">
                <a:extLst>
                  <a:ext uri="{FF2B5EF4-FFF2-40B4-BE49-F238E27FC236}">
                    <a16:creationId xmlns:a16="http://schemas.microsoft.com/office/drawing/2014/main" id="{602579AD-79E2-544D-8BDC-01C426AD90C7}"/>
                  </a:ext>
                </a:extLst>
              </p:cNvPr>
              <p:cNvSpPr>
                <a:spLocks noChangeShapeType="1"/>
              </p:cNvSpPr>
              <p:nvPr/>
            </p:nvSpPr>
            <p:spPr bwMode="auto">
              <a:xfrm>
                <a:off x="2592" y="1536"/>
                <a:ext cx="0" cy="67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41" name="Line 38">
                <a:extLst>
                  <a:ext uri="{FF2B5EF4-FFF2-40B4-BE49-F238E27FC236}">
                    <a16:creationId xmlns:a16="http://schemas.microsoft.com/office/drawing/2014/main" id="{E68ECD72-8450-024E-BB17-E5854ED77A06}"/>
                  </a:ext>
                </a:extLst>
              </p:cNvPr>
              <p:cNvSpPr>
                <a:spLocks noChangeShapeType="1"/>
              </p:cNvSpPr>
              <p:nvPr/>
            </p:nvSpPr>
            <p:spPr bwMode="auto">
              <a:xfrm>
                <a:off x="2592" y="2208"/>
                <a:ext cx="33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42" name="Line 39">
                <a:extLst>
                  <a:ext uri="{FF2B5EF4-FFF2-40B4-BE49-F238E27FC236}">
                    <a16:creationId xmlns:a16="http://schemas.microsoft.com/office/drawing/2014/main" id="{39E27D15-40A2-1B46-92E9-CAD69BE3B145}"/>
                  </a:ext>
                </a:extLst>
              </p:cNvPr>
              <p:cNvSpPr>
                <a:spLocks noChangeShapeType="1"/>
              </p:cNvSpPr>
              <p:nvPr/>
            </p:nvSpPr>
            <p:spPr bwMode="auto">
              <a:xfrm flipV="1">
                <a:off x="2928" y="1536"/>
                <a:ext cx="0" cy="67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grpSp>
        <p:grpSp>
          <p:nvGrpSpPr>
            <p:cNvPr id="26" name="Group 40">
              <a:extLst>
                <a:ext uri="{FF2B5EF4-FFF2-40B4-BE49-F238E27FC236}">
                  <a16:creationId xmlns:a16="http://schemas.microsoft.com/office/drawing/2014/main" id="{D6402E53-C2B9-3E44-8BE0-3E9318C6964C}"/>
                </a:ext>
              </a:extLst>
            </p:cNvPr>
            <p:cNvGrpSpPr>
              <a:grpSpLocks/>
            </p:cNvGrpSpPr>
            <p:nvPr/>
          </p:nvGrpSpPr>
          <p:grpSpPr bwMode="auto">
            <a:xfrm>
              <a:off x="1824" y="1776"/>
              <a:ext cx="336" cy="672"/>
              <a:chOff x="2592" y="1536"/>
              <a:chExt cx="336" cy="672"/>
            </a:xfrm>
          </p:grpSpPr>
          <p:sp>
            <p:nvSpPr>
              <p:cNvPr id="37" name="Line 41">
                <a:extLst>
                  <a:ext uri="{FF2B5EF4-FFF2-40B4-BE49-F238E27FC236}">
                    <a16:creationId xmlns:a16="http://schemas.microsoft.com/office/drawing/2014/main" id="{E6A3C2B2-05A9-6E47-A088-3C1E8DB2BC95}"/>
                  </a:ext>
                </a:extLst>
              </p:cNvPr>
              <p:cNvSpPr>
                <a:spLocks noChangeShapeType="1"/>
              </p:cNvSpPr>
              <p:nvPr/>
            </p:nvSpPr>
            <p:spPr bwMode="auto">
              <a:xfrm>
                <a:off x="2592" y="1536"/>
                <a:ext cx="0" cy="67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38" name="Line 42">
                <a:extLst>
                  <a:ext uri="{FF2B5EF4-FFF2-40B4-BE49-F238E27FC236}">
                    <a16:creationId xmlns:a16="http://schemas.microsoft.com/office/drawing/2014/main" id="{5349690E-1D65-2541-AA9F-502650D62089}"/>
                  </a:ext>
                </a:extLst>
              </p:cNvPr>
              <p:cNvSpPr>
                <a:spLocks noChangeShapeType="1"/>
              </p:cNvSpPr>
              <p:nvPr/>
            </p:nvSpPr>
            <p:spPr bwMode="auto">
              <a:xfrm>
                <a:off x="2592" y="2208"/>
                <a:ext cx="33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39" name="Line 43">
                <a:extLst>
                  <a:ext uri="{FF2B5EF4-FFF2-40B4-BE49-F238E27FC236}">
                    <a16:creationId xmlns:a16="http://schemas.microsoft.com/office/drawing/2014/main" id="{7EE61F96-BA26-F447-AFFB-585E06710839}"/>
                  </a:ext>
                </a:extLst>
              </p:cNvPr>
              <p:cNvSpPr>
                <a:spLocks noChangeShapeType="1"/>
              </p:cNvSpPr>
              <p:nvPr/>
            </p:nvSpPr>
            <p:spPr bwMode="auto">
              <a:xfrm flipV="1">
                <a:off x="2928" y="1536"/>
                <a:ext cx="0" cy="67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grpSp>
        <p:sp>
          <p:nvSpPr>
            <p:cNvPr id="27" name="Line 44">
              <a:extLst>
                <a:ext uri="{FF2B5EF4-FFF2-40B4-BE49-F238E27FC236}">
                  <a16:creationId xmlns:a16="http://schemas.microsoft.com/office/drawing/2014/main" id="{8BEE0A0B-7FE2-2241-ACB4-6DDAFEB65E4D}"/>
                </a:ext>
              </a:extLst>
            </p:cNvPr>
            <p:cNvSpPr>
              <a:spLocks noChangeShapeType="1"/>
            </p:cNvSpPr>
            <p:nvPr/>
          </p:nvSpPr>
          <p:spPr bwMode="auto">
            <a:xfrm>
              <a:off x="1488" y="2064"/>
              <a:ext cx="288" cy="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28" name="Line 45">
              <a:extLst>
                <a:ext uri="{FF2B5EF4-FFF2-40B4-BE49-F238E27FC236}">
                  <a16:creationId xmlns:a16="http://schemas.microsoft.com/office/drawing/2014/main" id="{5C9F002E-ACCB-DF43-9B16-A56DB1BF962D}"/>
                </a:ext>
              </a:extLst>
            </p:cNvPr>
            <p:cNvSpPr>
              <a:spLocks noChangeShapeType="1"/>
            </p:cNvSpPr>
            <p:nvPr/>
          </p:nvSpPr>
          <p:spPr bwMode="auto">
            <a:xfrm flipH="1">
              <a:off x="816" y="2448"/>
              <a:ext cx="96" cy="3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a:p>
          </p:txBody>
        </p:sp>
        <p:sp>
          <p:nvSpPr>
            <p:cNvPr id="29" name="Line 46">
              <a:extLst>
                <a:ext uri="{FF2B5EF4-FFF2-40B4-BE49-F238E27FC236}">
                  <a16:creationId xmlns:a16="http://schemas.microsoft.com/office/drawing/2014/main" id="{27B577F4-0421-454F-AA63-C85C0206FE70}"/>
                </a:ext>
              </a:extLst>
            </p:cNvPr>
            <p:cNvSpPr>
              <a:spLocks noChangeShapeType="1"/>
            </p:cNvSpPr>
            <p:nvPr/>
          </p:nvSpPr>
          <p:spPr bwMode="auto">
            <a:xfrm>
              <a:off x="912" y="1488"/>
              <a:ext cx="0" cy="43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a:p>
          </p:txBody>
        </p:sp>
        <p:sp>
          <p:nvSpPr>
            <p:cNvPr id="30" name="Line 47">
              <a:extLst>
                <a:ext uri="{FF2B5EF4-FFF2-40B4-BE49-F238E27FC236}">
                  <a16:creationId xmlns:a16="http://schemas.microsoft.com/office/drawing/2014/main" id="{15F0CB43-9A92-5241-935B-37ED432A3E71}"/>
                </a:ext>
              </a:extLst>
            </p:cNvPr>
            <p:cNvSpPr>
              <a:spLocks noChangeShapeType="1"/>
            </p:cNvSpPr>
            <p:nvPr/>
          </p:nvSpPr>
          <p:spPr bwMode="auto">
            <a:xfrm>
              <a:off x="1248" y="1488"/>
              <a:ext cx="0" cy="43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a:p>
          </p:txBody>
        </p:sp>
        <p:sp>
          <p:nvSpPr>
            <p:cNvPr id="31" name="Line 48">
              <a:extLst>
                <a:ext uri="{FF2B5EF4-FFF2-40B4-BE49-F238E27FC236}">
                  <a16:creationId xmlns:a16="http://schemas.microsoft.com/office/drawing/2014/main" id="{6734CC7A-2DBB-9245-A895-2F22909AA63A}"/>
                </a:ext>
              </a:extLst>
            </p:cNvPr>
            <p:cNvSpPr>
              <a:spLocks noChangeShapeType="1"/>
            </p:cNvSpPr>
            <p:nvPr/>
          </p:nvSpPr>
          <p:spPr bwMode="auto">
            <a:xfrm>
              <a:off x="1968" y="1488"/>
              <a:ext cx="0" cy="43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a:p>
          </p:txBody>
        </p:sp>
        <p:sp>
          <p:nvSpPr>
            <p:cNvPr id="32" name="Line 49">
              <a:extLst>
                <a:ext uri="{FF2B5EF4-FFF2-40B4-BE49-F238E27FC236}">
                  <a16:creationId xmlns:a16="http://schemas.microsoft.com/office/drawing/2014/main" id="{146C07E2-28B3-CE4B-8A2B-53C6FB47AFDC}"/>
                </a:ext>
              </a:extLst>
            </p:cNvPr>
            <p:cNvSpPr>
              <a:spLocks noChangeShapeType="1"/>
            </p:cNvSpPr>
            <p:nvPr/>
          </p:nvSpPr>
          <p:spPr bwMode="auto">
            <a:xfrm flipH="1">
              <a:off x="1248" y="2448"/>
              <a:ext cx="0" cy="3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a:p>
          </p:txBody>
        </p:sp>
        <p:sp>
          <p:nvSpPr>
            <p:cNvPr id="33" name="Line 50">
              <a:extLst>
                <a:ext uri="{FF2B5EF4-FFF2-40B4-BE49-F238E27FC236}">
                  <a16:creationId xmlns:a16="http://schemas.microsoft.com/office/drawing/2014/main" id="{0FB8F8C4-488A-724C-850F-D12382C48F68}"/>
                </a:ext>
              </a:extLst>
            </p:cNvPr>
            <p:cNvSpPr>
              <a:spLocks noChangeShapeType="1"/>
            </p:cNvSpPr>
            <p:nvPr/>
          </p:nvSpPr>
          <p:spPr bwMode="auto">
            <a:xfrm>
              <a:off x="1968" y="2448"/>
              <a:ext cx="48" cy="3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a:p>
          </p:txBody>
        </p:sp>
        <p:sp>
          <p:nvSpPr>
            <p:cNvPr id="34" name="Text Box 51">
              <a:extLst>
                <a:ext uri="{FF2B5EF4-FFF2-40B4-BE49-F238E27FC236}">
                  <a16:creationId xmlns:a16="http://schemas.microsoft.com/office/drawing/2014/main" id="{7B3F54FB-CAF7-C34F-B890-CCE3BFD7AA7B}"/>
                </a:ext>
              </a:extLst>
            </p:cNvPr>
            <p:cNvSpPr txBox="1">
              <a:spLocks noChangeArrowheads="1"/>
            </p:cNvSpPr>
            <p:nvPr/>
          </p:nvSpPr>
          <p:spPr bwMode="auto">
            <a:xfrm>
              <a:off x="768" y="1200"/>
              <a:ext cx="3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800" dirty="0">
                  <a:latin typeface="Symbol" panose="05050102010706020507" pitchFamily="18" charset="2"/>
                </a:rPr>
                <a:t>l</a:t>
              </a:r>
              <a:r>
                <a:rPr lang="en-US" altLang="en-US" sz="1800" baseline="-25000" dirty="0"/>
                <a:t>1</a:t>
              </a:r>
              <a:endParaRPr lang="en-US" altLang="en-US" sz="1800" dirty="0"/>
            </a:p>
          </p:txBody>
        </p:sp>
        <p:sp>
          <p:nvSpPr>
            <p:cNvPr id="35" name="Text Box 52">
              <a:extLst>
                <a:ext uri="{FF2B5EF4-FFF2-40B4-BE49-F238E27FC236}">
                  <a16:creationId xmlns:a16="http://schemas.microsoft.com/office/drawing/2014/main" id="{9561A6F4-A0BB-F544-9B1B-A26445176A6F}"/>
                </a:ext>
              </a:extLst>
            </p:cNvPr>
            <p:cNvSpPr txBox="1">
              <a:spLocks noChangeArrowheads="1"/>
            </p:cNvSpPr>
            <p:nvPr/>
          </p:nvSpPr>
          <p:spPr bwMode="auto">
            <a:xfrm>
              <a:off x="1147" y="1200"/>
              <a:ext cx="3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800">
                  <a:latin typeface="Symbol" panose="05050102010706020507" pitchFamily="18" charset="2"/>
                </a:rPr>
                <a:t>l</a:t>
              </a:r>
              <a:r>
                <a:rPr lang="en-US" altLang="en-US" sz="1800" baseline="-25000"/>
                <a:t>2</a:t>
              </a:r>
              <a:endParaRPr lang="en-US" altLang="en-US" sz="1800"/>
            </a:p>
          </p:txBody>
        </p:sp>
        <p:sp>
          <p:nvSpPr>
            <p:cNvPr id="36" name="Text Box 53">
              <a:extLst>
                <a:ext uri="{FF2B5EF4-FFF2-40B4-BE49-F238E27FC236}">
                  <a16:creationId xmlns:a16="http://schemas.microsoft.com/office/drawing/2014/main" id="{34AE39A3-4CF2-724C-993F-656824C54246}"/>
                </a:ext>
              </a:extLst>
            </p:cNvPr>
            <p:cNvSpPr txBox="1">
              <a:spLocks noChangeArrowheads="1"/>
            </p:cNvSpPr>
            <p:nvPr/>
          </p:nvSpPr>
          <p:spPr bwMode="auto">
            <a:xfrm>
              <a:off x="1819" y="1200"/>
              <a:ext cx="402"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800">
                  <a:latin typeface="Symbol" panose="05050102010706020507" pitchFamily="18" charset="2"/>
                </a:rPr>
                <a:t>l</a:t>
              </a:r>
              <a:r>
                <a:rPr lang="en-US" altLang="en-US" sz="1800" i="1" baseline="-25000"/>
                <a:t>N</a:t>
              </a:r>
              <a:endParaRPr lang="en-US" altLang="en-US" sz="1800"/>
            </a:p>
          </p:txBody>
        </p:sp>
      </p:grpSp>
      <p:grpSp>
        <p:nvGrpSpPr>
          <p:cNvPr id="46" name="Group 45">
            <a:extLst>
              <a:ext uri="{FF2B5EF4-FFF2-40B4-BE49-F238E27FC236}">
                <a16:creationId xmlns:a16="http://schemas.microsoft.com/office/drawing/2014/main" id="{A1B3C4F4-E340-8649-BDDF-7203F742C99F}"/>
              </a:ext>
            </a:extLst>
          </p:cNvPr>
          <p:cNvGrpSpPr/>
          <p:nvPr/>
        </p:nvGrpSpPr>
        <p:grpSpPr>
          <a:xfrm>
            <a:off x="6228890" y="4540038"/>
            <a:ext cx="2610309" cy="1632162"/>
            <a:chOff x="4998340" y="152400"/>
            <a:chExt cx="3622678" cy="2265172"/>
          </a:xfrm>
        </p:grpSpPr>
        <p:sp>
          <p:nvSpPr>
            <p:cNvPr id="47" name="Line 19">
              <a:extLst>
                <a:ext uri="{FF2B5EF4-FFF2-40B4-BE49-F238E27FC236}">
                  <a16:creationId xmlns:a16="http://schemas.microsoft.com/office/drawing/2014/main" id="{CCF17293-28DD-D247-ACD4-DD7B430A7391}"/>
                </a:ext>
              </a:extLst>
            </p:cNvPr>
            <p:cNvSpPr>
              <a:spLocks noChangeShapeType="1"/>
            </p:cNvSpPr>
            <p:nvPr/>
          </p:nvSpPr>
          <p:spPr bwMode="auto">
            <a:xfrm flipV="1">
              <a:off x="5486400" y="228600"/>
              <a:ext cx="0" cy="17526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a:p>
          </p:txBody>
        </p:sp>
        <p:sp>
          <p:nvSpPr>
            <p:cNvPr id="48" name="Line 20">
              <a:extLst>
                <a:ext uri="{FF2B5EF4-FFF2-40B4-BE49-F238E27FC236}">
                  <a16:creationId xmlns:a16="http://schemas.microsoft.com/office/drawing/2014/main" id="{E34A8DE4-20E5-5F48-9240-16752102987E}"/>
                </a:ext>
              </a:extLst>
            </p:cNvPr>
            <p:cNvSpPr>
              <a:spLocks noChangeShapeType="1"/>
            </p:cNvSpPr>
            <p:nvPr/>
          </p:nvSpPr>
          <p:spPr bwMode="auto">
            <a:xfrm>
              <a:off x="5486400" y="1981200"/>
              <a:ext cx="312420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a:p>
          </p:txBody>
        </p:sp>
        <p:sp>
          <p:nvSpPr>
            <p:cNvPr id="49" name="Text Box 21">
              <a:extLst>
                <a:ext uri="{FF2B5EF4-FFF2-40B4-BE49-F238E27FC236}">
                  <a16:creationId xmlns:a16="http://schemas.microsoft.com/office/drawing/2014/main" id="{62E7BC27-81E2-4042-AC8E-F9EA4DD48FE9}"/>
                </a:ext>
              </a:extLst>
            </p:cNvPr>
            <p:cNvSpPr txBox="1">
              <a:spLocks noChangeArrowheads="1"/>
            </p:cNvSpPr>
            <p:nvPr/>
          </p:nvSpPr>
          <p:spPr bwMode="auto">
            <a:xfrm rot="16200000">
              <a:off x="4723811" y="683513"/>
              <a:ext cx="1061629" cy="51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800" dirty="0"/>
                <a:t>rate </a:t>
              </a:r>
              <a:r>
                <a:rPr lang="en-US" altLang="en-US" sz="1800" dirty="0">
                  <a:latin typeface="Symbol" panose="05050102010706020507" pitchFamily="18" charset="2"/>
                </a:rPr>
                <a:t>m</a:t>
              </a:r>
              <a:r>
                <a:rPr lang="en-US" altLang="en-US" sz="1800" i="1" baseline="-25000" dirty="0">
                  <a:latin typeface="Times New Roman" panose="02020603050405020304" pitchFamily="18" charset="0"/>
                </a:rPr>
                <a:t>i</a:t>
              </a:r>
              <a:endParaRPr lang="en-US" altLang="en-US" sz="1800" dirty="0"/>
            </a:p>
          </p:txBody>
        </p:sp>
        <p:sp>
          <p:nvSpPr>
            <p:cNvPr id="50" name="Text Box 22">
              <a:extLst>
                <a:ext uri="{FF2B5EF4-FFF2-40B4-BE49-F238E27FC236}">
                  <a16:creationId xmlns:a16="http://schemas.microsoft.com/office/drawing/2014/main" id="{0254A3EC-4CEF-D642-B1A7-6C1C8824F392}"/>
                </a:ext>
              </a:extLst>
            </p:cNvPr>
            <p:cNvSpPr txBox="1">
              <a:spLocks noChangeArrowheads="1"/>
            </p:cNvSpPr>
            <p:nvPr/>
          </p:nvSpPr>
          <p:spPr bwMode="auto">
            <a:xfrm>
              <a:off x="7250114" y="1905000"/>
              <a:ext cx="1333042" cy="51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800"/>
                <a:t>power </a:t>
              </a:r>
              <a:r>
                <a:rPr lang="en-US" altLang="en-US" sz="1800" i="1"/>
                <a:t>P</a:t>
              </a:r>
              <a:endParaRPr lang="en-US" altLang="en-US" sz="1800"/>
            </a:p>
          </p:txBody>
        </p:sp>
        <p:sp>
          <p:nvSpPr>
            <p:cNvPr id="51" name="Text Box 24">
              <a:extLst>
                <a:ext uri="{FF2B5EF4-FFF2-40B4-BE49-F238E27FC236}">
                  <a16:creationId xmlns:a16="http://schemas.microsoft.com/office/drawing/2014/main" id="{9F8FEBB8-D1B1-5845-A9FB-767F172B3170}"/>
                </a:ext>
              </a:extLst>
            </p:cNvPr>
            <p:cNvSpPr txBox="1">
              <a:spLocks noChangeArrowheads="1"/>
            </p:cNvSpPr>
            <p:nvPr/>
          </p:nvSpPr>
          <p:spPr bwMode="auto">
            <a:xfrm>
              <a:off x="6858000" y="152400"/>
              <a:ext cx="968191" cy="51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800"/>
                <a:t>Good</a:t>
              </a:r>
            </a:p>
          </p:txBody>
        </p:sp>
        <p:sp>
          <p:nvSpPr>
            <p:cNvPr id="52" name="Text Box 25">
              <a:extLst>
                <a:ext uri="{FF2B5EF4-FFF2-40B4-BE49-F238E27FC236}">
                  <a16:creationId xmlns:a16="http://schemas.microsoft.com/office/drawing/2014/main" id="{E4E80CA1-9E8D-5042-AC15-DF6D425B62F0}"/>
                </a:ext>
              </a:extLst>
            </p:cNvPr>
            <p:cNvSpPr txBox="1">
              <a:spLocks noChangeArrowheads="1"/>
            </p:cNvSpPr>
            <p:nvPr/>
          </p:nvSpPr>
          <p:spPr bwMode="auto">
            <a:xfrm>
              <a:off x="7772400" y="838200"/>
              <a:ext cx="843608" cy="51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800"/>
                <a:t>Med</a:t>
              </a:r>
            </a:p>
          </p:txBody>
        </p:sp>
        <p:sp>
          <p:nvSpPr>
            <p:cNvPr id="53" name="Text Box 26">
              <a:extLst>
                <a:ext uri="{FF2B5EF4-FFF2-40B4-BE49-F238E27FC236}">
                  <a16:creationId xmlns:a16="http://schemas.microsoft.com/office/drawing/2014/main" id="{C3102E92-2A9B-534F-993D-F4338214662B}"/>
                </a:ext>
              </a:extLst>
            </p:cNvPr>
            <p:cNvSpPr txBox="1">
              <a:spLocks noChangeArrowheads="1"/>
            </p:cNvSpPr>
            <p:nvPr/>
          </p:nvSpPr>
          <p:spPr bwMode="auto">
            <a:xfrm>
              <a:off x="7848600" y="1371599"/>
              <a:ext cx="772418" cy="51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800"/>
                <a:t>Bad</a:t>
              </a:r>
            </a:p>
          </p:txBody>
        </p:sp>
        <p:grpSp>
          <p:nvGrpSpPr>
            <p:cNvPr id="54" name="Group 84">
              <a:extLst>
                <a:ext uri="{FF2B5EF4-FFF2-40B4-BE49-F238E27FC236}">
                  <a16:creationId xmlns:a16="http://schemas.microsoft.com/office/drawing/2014/main" id="{F58097E8-BDA6-CF44-BDD2-90827BCFBE34}"/>
                </a:ext>
              </a:extLst>
            </p:cNvPr>
            <p:cNvGrpSpPr>
              <a:grpSpLocks/>
            </p:cNvGrpSpPr>
            <p:nvPr/>
          </p:nvGrpSpPr>
          <p:grpSpPr bwMode="auto">
            <a:xfrm>
              <a:off x="5486400" y="1371600"/>
              <a:ext cx="2971800" cy="609600"/>
              <a:chOff x="3456" y="864"/>
              <a:chExt cx="1872" cy="384"/>
            </a:xfrm>
          </p:grpSpPr>
          <p:sp>
            <p:nvSpPr>
              <p:cNvPr id="67" name="Line 85">
                <a:extLst>
                  <a:ext uri="{FF2B5EF4-FFF2-40B4-BE49-F238E27FC236}">
                    <a16:creationId xmlns:a16="http://schemas.microsoft.com/office/drawing/2014/main" id="{CDDC675C-8505-B441-B9D6-DD830F38D4F4}"/>
                  </a:ext>
                </a:extLst>
              </p:cNvPr>
              <p:cNvSpPr>
                <a:spLocks noChangeShapeType="1"/>
              </p:cNvSpPr>
              <p:nvPr/>
            </p:nvSpPr>
            <p:spPr bwMode="auto">
              <a:xfrm>
                <a:off x="3456" y="1248"/>
                <a:ext cx="100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68" name="Line 86">
                <a:extLst>
                  <a:ext uri="{FF2B5EF4-FFF2-40B4-BE49-F238E27FC236}">
                    <a16:creationId xmlns:a16="http://schemas.microsoft.com/office/drawing/2014/main" id="{63F4FD3A-9B64-0342-843E-FE6926B14D25}"/>
                  </a:ext>
                </a:extLst>
              </p:cNvPr>
              <p:cNvSpPr>
                <a:spLocks noChangeShapeType="1"/>
              </p:cNvSpPr>
              <p:nvPr/>
            </p:nvSpPr>
            <p:spPr bwMode="auto">
              <a:xfrm flipH="1" flipV="1">
                <a:off x="4464" y="864"/>
                <a:ext cx="0" cy="38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69" name="Line 87">
                <a:extLst>
                  <a:ext uri="{FF2B5EF4-FFF2-40B4-BE49-F238E27FC236}">
                    <a16:creationId xmlns:a16="http://schemas.microsoft.com/office/drawing/2014/main" id="{741C8D97-76DB-5544-A879-3280F608AC8C}"/>
                  </a:ext>
                </a:extLst>
              </p:cNvPr>
              <p:cNvSpPr>
                <a:spLocks noChangeShapeType="1"/>
              </p:cNvSpPr>
              <p:nvPr/>
            </p:nvSpPr>
            <p:spPr bwMode="auto">
              <a:xfrm>
                <a:off x="4464" y="864"/>
                <a:ext cx="864"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grpSp>
        <p:grpSp>
          <p:nvGrpSpPr>
            <p:cNvPr id="55" name="Group 88">
              <a:extLst>
                <a:ext uri="{FF2B5EF4-FFF2-40B4-BE49-F238E27FC236}">
                  <a16:creationId xmlns:a16="http://schemas.microsoft.com/office/drawing/2014/main" id="{1B00B71C-95FC-A34E-B0C1-8BF89AAD9CF3}"/>
                </a:ext>
              </a:extLst>
            </p:cNvPr>
            <p:cNvGrpSpPr>
              <a:grpSpLocks/>
            </p:cNvGrpSpPr>
            <p:nvPr/>
          </p:nvGrpSpPr>
          <p:grpSpPr bwMode="auto">
            <a:xfrm>
              <a:off x="5486400" y="666750"/>
              <a:ext cx="2209800" cy="1295400"/>
              <a:chOff x="3456" y="432"/>
              <a:chExt cx="1392" cy="816"/>
            </a:xfrm>
          </p:grpSpPr>
          <p:grpSp>
            <p:nvGrpSpPr>
              <p:cNvPr id="62" name="Group 89">
                <a:extLst>
                  <a:ext uri="{FF2B5EF4-FFF2-40B4-BE49-F238E27FC236}">
                    <a16:creationId xmlns:a16="http://schemas.microsoft.com/office/drawing/2014/main" id="{CCC75F2E-5262-F34C-8111-1BEC50FE164F}"/>
                  </a:ext>
                </a:extLst>
              </p:cNvPr>
              <p:cNvGrpSpPr>
                <a:grpSpLocks/>
              </p:cNvGrpSpPr>
              <p:nvPr/>
            </p:nvGrpSpPr>
            <p:grpSpPr bwMode="auto">
              <a:xfrm>
                <a:off x="3456" y="864"/>
                <a:ext cx="624" cy="384"/>
                <a:chOff x="3456" y="864"/>
                <a:chExt cx="624" cy="384"/>
              </a:xfrm>
            </p:grpSpPr>
            <p:sp>
              <p:nvSpPr>
                <p:cNvPr id="65" name="Line 90">
                  <a:extLst>
                    <a:ext uri="{FF2B5EF4-FFF2-40B4-BE49-F238E27FC236}">
                      <a16:creationId xmlns:a16="http://schemas.microsoft.com/office/drawing/2014/main" id="{5864DEF5-33C5-AA4C-B20F-3820C8D6E696}"/>
                    </a:ext>
                  </a:extLst>
                </p:cNvPr>
                <p:cNvSpPr>
                  <a:spLocks noChangeShapeType="1"/>
                </p:cNvSpPr>
                <p:nvPr/>
              </p:nvSpPr>
              <p:spPr bwMode="auto">
                <a:xfrm>
                  <a:off x="3456" y="1248"/>
                  <a:ext cx="624" cy="0"/>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66" name="Line 91">
                  <a:extLst>
                    <a:ext uri="{FF2B5EF4-FFF2-40B4-BE49-F238E27FC236}">
                      <a16:creationId xmlns:a16="http://schemas.microsoft.com/office/drawing/2014/main" id="{3B47FD08-06F1-554A-9254-7016DD05DD87}"/>
                    </a:ext>
                  </a:extLst>
                </p:cNvPr>
                <p:cNvSpPr>
                  <a:spLocks noChangeShapeType="1"/>
                </p:cNvSpPr>
                <p:nvPr/>
              </p:nvSpPr>
              <p:spPr bwMode="auto">
                <a:xfrm flipV="1">
                  <a:off x="4080" y="864"/>
                  <a:ext cx="0" cy="384"/>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grpSp>
          <p:sp>
            <p:nvSpPr>
              <p:cNvPr id="63" name="Line 92">
                <a:extLst>
                  <a:ext uri="{FF2B5EF4-FFF2-40B4-BE49-F238E27FC236}">
                    <a16:creationId xmlns:a16="http://schemas.microsoft.com/office/drawing/2014/main" id="{36B2C7A5-42F9-6243-A6E7-50B526FF0727}"/>
                  </a:ext>
                </a:extLst>
              </p:cNvPr>
              <p:cNvSpPr>
                <a:spLocks noChangeShapeType="1"/>
              </p:cNvSpPr>
              <p:nvPr/>
            </p:nvSpPr>
            <p:spPr bwMode="auto">
              <a:xfrm>
                <a:off x="4080" y="864"/>
                <a:ext cx="768" cy="0"/>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64" name="Line 93">
                <a:extLst>
                  <a:ext uri="{FF2B5EF4-FFF2-40B4-BE49-F238E27FC236}">
                    <a16:creationId xmlns:a16="http://schemas.microsoft.com/office/drawing/2014/main" id="{AF636301-BAB8-864F-AB70-157A44B560F6}"/>
                  </a:ext>
                </a:extLst>
              </p:cNvPr>
              <p:cNvSpPr>
                <a:spLocks noChangeShapeType="1"/>
              </p:cNvSpPr>
              <p:nvPr/>
            </p:nvSpPr>
            <p:spPr bwMode="auto">
              <a:xfrm flipV="1">
                <a:off x="4848" y="432"/>
                <a:ext cx="0" cy="432"/>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grpSp>
        <p:sp>
          <p:nvSpPr>
            <p:cNvPr id="56" name="Line 94">
              <a:extLst>
                <a:ext uri="{FF2B5EF4-FFF2-40B4-BE49-F238E27FC236}">
                  <a16:creationId xmlns:a16="http://schemas.microsoft.com/office/drawing/2014/main" id="{7F946A00-EBB6-BA4B-98D9-A3F4CAE4838B}"/>
                </a:ext>
              </a:extLst>
            </p:cNvPr>
            <p:cNvSpPr>
              <a:spLocks noChangeShapeType="1"/>
            </p:cNvSpPr>
            <p:nvPr/>
          </p:nvSpPr>
          <p:spPr bwMode="auto">
            <a:xfrm>
              <a:off x="7696200" y="666750"/>
              <a:ext cx="762000" cy="0"/>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57" name="Line 95">
              <a:extLst>
                <a:ext uri="{FF2B5EF4-FFF2-40B4-BE49-F238E27FC236}">
                  <a16:creationId xmlns:a16="http://schemas.microsoft.com/office/drawing/2014/main" id="{C613A4F9-3BAA-D542-8EA8-A8E6919251CB}"/>
                </a:ext>
              </a:extLst>
            </p:cNvPr>
            <p:cNvSpPr>
              <a:spLocks noChangeShapeType="1"/>
            </p:cNvSpPr>
            <p:nvPr/>
          </p:nvSpPr>
          <p:spPr bwMode="auto">
            <a:xfrm>
              <a:off x="5486400" y="1946275"/>
              <a:ext cx="5334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58" name="Line 96">
              <a:extLst>
                <a:ext uri="{FF2B5EF4-FFF2-40B4-BE49-F238E27FC236}">
                  <a16:creationId xmlns:a16="http://schemas.microsoft.com/office/drawing/2014/main" id="{4C85F563-3B82-FA45-B6D7-A7AFBAE5EF51}"/>
                </a:ext>
              </a:extLst>
            </p:cNvPr>
            <p:cNvSpPr>
              <a:spLocks noChangeShapeType="1"/>
            </p:cNvSpPr>
            <p:nvPr/>
          </p:nvSpPr>
          <p:spPr bwMode="auto">
            <a:xfrm flipV="1">
              <a:off x="6019800" y="1295400"/>
              <a:ext cx="0" cy="63658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59" name="Line 97">
              <a:extLst>
                <a:ext uri="{FF2B5EF4-FFF2-40B4-BE49-F238E27FC236}">
                  <a16:creationId xmlns:a16="http://schemas.microsoft.com/office/drawing/2014/main" id="{6EE73299-A075-AF46-889E-4F91EB248789}"/>
                </a:ext>
              </a:extLst>
            </p:cNvPr>
            <p:cNvSpPr>
              <a:spLocks noChangeShapeType="1"/>
            </p:cNvSpPr>
            <p:nvPr/>
          </p:nvSpPr>
          <p:spPr bwMode="auto">
            <a:xfrm>
              <a:off x="6019800" y="1323975"/>
              <a:ext cx="8382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60" name="Line 98">
              <a:extLst>
                <a:ext uri="{FF2B5EF4-FFF2-40B4-BE49-F238E27FC236}">
                  <a16:creationId xmlns:a16="http://schemas.microsoft.com/office/drawing/2014/main" id="{538F1A5A-C794-B045-9439-DD9EF82A9983}"/>
                </a:ext>
              </a:extLst>
            </p:cNvPr>
            <p:cNvSpPr>
              <a:spLocks noChangeShapeType="1"/>
            </p:cNvSpPr>
            <p:nvPr/>
          </p:nvSpPr>
          <p:spPr bwMode="auto">
            <a:xfrm flipV="1">
              <a:off x="6858000" y="657225"/>
              <a:ext cx="0" cy="6604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61" name="Line 99">
              <a:extLst>
                <a:ext uri="{FF2B5EF4-FFF2-40B4-BE49-F238E27FC236}">
                  <a16:creationId xmlns:a16="http://schemas.microsoft.com/office/drawing/2014/main" id="{B70CE4FD-973E-9F46-89E2-0815F8E201C7}"/>
                </a:ext>
              </a:extLst>
            </p:cNvPr>
            <p:cNvSpPr>
              <a:spLocks noChangeShapeType="1"/>
            </p:cNvSpPr>
            <p:nvPr/>
          </p:nvSpPr>
          <p:spPr bwMode="auto">
            <a:xfrm>
              <a:off x="6858000" y="630238"/>
              <a:ext cx="16002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grpSp>
    </p:spTree>
    <p:extLst>
      <p:ext uri="{BB962C8B-B14F-4D97-AF65-F5344CB8AC3E}">
        <p14:creationId xmlns:p14="http://schemas.microsoft.com/office/powerpoint/2010/main" val="204289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100</a:t>
            </a:fld>
            <a:endParaRPr lang="zh-CN" altLang="en-US" dirty="0"/>
          </a:p>
        </p:txBody>
      </p:sp>
      <p:sp>
        <p:nvSpPr>
          <p:cNvPr id="3" name="Text Placeholder 2">
            <a:extLst>
              <a:ext uri="{FF2B5EF4-FFF2-40B4-BE49-F238E27FC236}">
                <a16:creationId xmlns:a16="http://schemas.microsoft.com/office/drawing/2014/main" id="{8CBACE6D-8212-0341-8C8E-E72D0DA10454}"/>
              </a:ext>
            </a:extLst>
          </p:cNvPr>
          <p:cNvSpPr txBox="1">
            <a:spLocks/>
          </p:cNvSpPr>
          <p:nvPr/>
        </p:nvSpPr>
        <p:spPr>
          <a:xfrm>
            <a:off x="562144" y="152401"/>
            <a:ext cx="8277056"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600" b="1" dirty="0">
                <a:solidFill>
                  <a:srgbClr val="00B0F0"/>
                </a:solidFill>
                <a:effectLst>
                  <a:outerShdw blurRad="38100" dist="38100" dir="2700000" algn="tl">
                    <a:srgbClr val="000000">
                      <a:alpha val="43137"/>
                    </a:srgbClr>
                  </a:outerShdw>
                </a:effectLst>
              </a:rPr>
              <a:t>Application to Mobile Networks with Unreliable Channels</a:t>
            </a:r>
          </a:p>
        </p:txBody>
      </p:sp>
      <mc:AlternateContent xmlns:mc="http://schemas.openxmlformats.org/markup-compatibility/2006" xmlns:a14="http://schemas.microsoft.com/office/drawing/2010/main">
        <mc:Choice Requires="a14">
          <p:sp>
            <p:nvSpPr>
              <p:cNvPr id="4" name="Text Box 2">
                <a:extLst>
                  <a:ext uri="{FF2B5EF4-FFF2-40B4-BE49-F238E27FC236}">
                    <a16:creationId xmlns:a16="http://schemas.microsoft.com/office/drawing/2014/main" id="{F5C469D4-BDF4-984A-A123-88740ED54726}"/>
                  </a:ext>
                </a:extLst>
              </p:cNvPr>
              <p:cNvSpPr txBox="1">
                <a:spLocks noChangeArrowheads="1"/>
              </p:cNvSpPr>
              <p:nvPr/>
            </p:nvSpPr>
            <p:spPr bwMode="auto">
              <a:xfrm>
                <a:off x="470070" y="2427653"/>
                <a:ext cx="5758820" cy="338765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457200" indent="-457200">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lnSpc>
                    <a:spcPct val="150000"/>
                  </a:lnSpc>
                </a:pPr>
                <a:r>
                  <a:rPr lang="en-US" altLang="en-US" sz="1800" dirty="0">
                    <a:latin typeface="Tahoma" panose="020B0604030504040204" pitchFamily="34" charset="0"/>
                    <a:ea typeface="Tahoma" panose="020B0604030504040204" pitchFamily="34" charset="0"/>
                    <a:cs typeface="Tahoma" panose="020B0604030504040204" pitchFamily="34" charset="0"/>
                  </a:rPr>
                  <a:t>Control:  Allocate power (</a:t>
                </a:r>
                <a14:m>
                  <m:oMath xmlns:m="http://schemas.openxmlformats.org/officeDocument/2006/math">
                    <m:r>
                      <a:rPr lang="en-US" altLang="en-US" sz="1800" i="1" dirty="0">
                        <a:latin typeface="Cambria Math" panose="02040503050406030204" pitchFamily="18" charset="0"/>
                        <a:ea typeface="Tahoma" panose="020B0604030504040204" pitchFamily="34" charset="0"/>
                        <a:cs typeface="Tahoma" panose="020B0604030504040204" pitchFamily="34" charset="0"/>
                      </a:rPr>
                      <m:t>𝑃</m:t>
                    </m:r>
                    <m:d>
                      <m:dPr>
                        <m:ctrlPr>
                          <a:rPr lang="en-US" altLang="en-US" sz="1800" i="1" dirty="0">
                            <a:latin typeface="Cambria Math" panose="02040503050406030204" pitchFamily="18" charset="0"/>
                            <a:ea typeface="Tahoma" panose="020B0604030504040204" pitchFamily="34" charset="0"/>
                            <a:cs typeface="Tahoma" panose="020B0604030504040204" pitchFamily="34" charset="0"/>
                          </a:rPr>
                        </m:ctrlPr>
                      </m:dPr>
                      <m:e>
                        <m:r>
                          <a:rPr lang="en-US" altLang="en-US" sz="1800" i="1" dirty="0">
                            <a:latin typeface="Cambria Math" panose="02040503050406030204" pitchFamily="18" charset="0"/>
                            <a:ea typeface="Tahoma" panose="020B0604030504040204" pitchFamily="34" charset="0"/>
                            <a:cs typeface="Tahoma" panose="020B0604030504040204" pitchFamily="34" charset="0"/>
                          </a:rPr>
                          <m:t>𝑡</m:t>
                        </m:r>
                      </m:e>
                    </m:d>
                    <m:r>
                      <a:rPr lang="en-US" altLang="en-US" sz="1800" i="1" dirty="0">
                        <a:latin typeface="Cambria Math" panose="02040503050406030204" pitchFamily="18" charset="0"/>
                        <a:ea typeface="Cambria Math" panose="02040503050406030204" pitchFamily="18" charset="0"/>
                        <a:cs typeface="Tahoma" panose="020B0604030504040204" pitchFamily="34" charset="0"/>
                      </a:rPr>
                      <m:t>∈</m:t>
                    </m:r>
                    <m:r>
                      <m:rPr>
                        <m:sty m:val="p"/>
                      </m:rPr>
                      <a:rPr lang="en-US" altLang="en-US" sz="1800" i="1" dirty="0">
                        <a:latin typeface="Cambria Math" panose="02040503050406030204" pitchFamily="18" charset="0"/>
                        <a:ea typeface="Tahoma" panose="020B0604030504040204" pitchFamily="34" charset="0"/>
                        <a:cs typeface="Tahoma" panose="020B0604030504040204" pitchFamily="34" charset="0"/>
                      </a:rPr>
                      <m:t>Π</m:t>
                    </m:r>
                  </m:oMath>
                </a14:m>
                <a:r>
                  <a:rPr lang="en-US" altLang="en-US" sz="1800" dirty="0">
                    <a:latin typeface="Tahoma" panose="020B0604030504040204" pitchFamily="34" charset="0"/>
                    <a:ea typeface="Tahoma" panose="020B0604030504040204" pitchFamily="34" charset="0"/>
                    <a:cs typeface="Tahoma" panose="020B0604030504040204" pitchFamily="34" charset="0"/>
                  </a:rPr>
                  <a:t>) in reaction to current channel state and current queue backlogs.</a:t>
                </a:r>
              </a:p>
              <a:p>
                <a:pPr>
                  <a:lnSpc>
                    <a:spcPct val="150000"/>
                  </a:lnSpc>
                </a:pPr>
                <a:r>
                  <a:rPr lang="en-US" altLang="en-US" sz="1800" dirty="0">
                    <a:latin typeface="Tahoma" panose="020B0604030504040204" pitchFamily="34" charset="0"/>
                    <a:ea typeface="Tahoma" panose="020B0604030504040204" pitchFamily="34" charset="0"/>
                    <a:cs typeface="Tahoma" panose="020B0604030504040204" pitchFamily="34" charset="0"/>
                  </a:rPr>
                  <a:t>Goal:  Stabilize with Minimum Average Power while also maintaining Low Average Delay. </a:t>
                </a:r>
              </a:p>
              <a:p>
                <a:pPr>
                  <a:lnSpc>
                    <a:spcPct val="150000"/>
                  </a:lnSpc>
                </a:pPr>
                <a:r>
                  <a:rPr lang="en-US" altLang="en-US" sz="1800" dirty="0">
                    <a:latin typeface="Tahoma" panose="020B0604030504040204" pitchFamily="34" charset="0"/>
                    <a:ea typeface="Tahoma" panose="020B0604030504040204" pitchFamily="34" charset="0"/>
                    <a:cs typeface="Tahoma" panose="020B0604030504040204" pitchFamily="34" charset="0"/>
                  </a:rPr>
                  <a:t>Avg. Power and Avg. Delay are </a:t>
                </a:r>
                <a:r>
                  <a:rPr lang="en-US" altLang="en-US" sz="1800">
                    <a:latin typeface="Tahoma" panose="020B0604030504040204" pitchFamily="34" charset="0"/>
                    <a:ea typeface="Tahoma" panose="020B0604030504040204" pitchFamily="34" charset="0"/>
                    <a:cs typeface="Tahoma" panose="020B0604030504040204" pitchFamily="34" charset="0"/>
                  </a:rPr>
                  <a:t>Competing Objectives</a:t>
                </a:r>
              </a:p>
              <a:p>
                <a:pPr>
                  <a:lnSpc>
                    <a:spcPct val="150000"/>
                  </a:lnSpc>
                </a:pPr>
                <a:endParaRPr lang="en-US" altLang="en-US" sz="1800" dirty="0">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en-US" altLang="en-US" sz="1800" dirty="0">
                    <a:latin typeface="Cambria" panose="02040503050406030204" pitchFamily="18" charset="0"/>
                    <a:ea typeface="Cambria" panose="02040503050406030204" pitchFamily="18" charset="0"/>
                    <a:cs typeface="Tahoma" panose="020B0604030504040204" pitchFamily="34" charset="0"/>
                  </a:rPr>
                  <a:t>maximize: 	</a:t>
                </a:r>
                <a14:m>
                  <m:oMath xmlns:m="http://schemas.openxmlformats.org/officeDocument/2006/math">
                    <m:nary>
                      <m:naryPr>
                        <m:chr m:val="∑"/>
                        <m:limLoc m:val="subSup"/>
                        <m:ctrlPr>
                          <a:rPr lang="en-US" altLang="en-US" sz="1800" i="1" smtClean="0">
                            <a:latin typeface="Cambria Math" panose="02040503050406030204" pitchFamily="18" charset="0"/>
                            <a:ea typeface="Tahoma" panose="020B0604030504040204" pitchFamily="34" charset="0"/>
                            <a:cs typeface="Tahoma" panose="020B0604030504040204" pitchFamily="34" charset="0"/>
                          </a:rPr>
                        </m:ctrlPr>
                      </m:naryPr>
                      <m:sub>
                        <m:r>
                          <m:rPr>
                            <m:brk m:alnAt="25"/>
                          </m:rPr>
                          <a:rPr lang="en-US" altLang="en-US" sz="1800" b="0" i="1" smtClean="0">
                            <a:latin typeface="Cambria Math" panose="02040503050406030204" pitchFamily="18" charset="0"/>
                            <a:ea typeface="Tahoma" panose="020B0604030504040204" pitchFamily="34" charset="0"/>
                            <a:cs typeface="Tahoma" panose="020B0604030504040204" pitchFamily="34" charset="0"/>
                          </a:rPr>
                          <m:t>𝑖</m:t>
                        </m:r>
                        <m:r>
                          <a:rPr lang="en-US" altLang="en-US" sz="1800" b="0" i="1" smtClean="0">
                            <a:latin typeface="Cambria Math" panose="02040503050406030204" pitchFamily="18" charset="0"/>
                            <a:ea typeface="Tahoma" panose="020B0604030504040204" pitchFamily="34" charset="0"/>
                            <a:cs typeface="Tahoma" panose="020B0604030504040204" pitchFamily="34" charset="0"/>
                          </a:rPr>
                          <m:t>=1</m:t>
                        </m:r>
                      </m:sub>
                      <m:sup>
                        <m:r>
                          <a:rPr lang="en-US" altLang="en-US" sz="1800" b="0" i="1" smtClean="0">
                            <a:latin typeface="Cambria Math" panose="02040503050406030204" pitchFamily="18" charset="0"/>
                            <a:ea typeface="Tahoma" panose="020B0604030504040204" pitchFamily="34" charset="0"/>
                            <a:cs typeface="Tahoma" panose="020B0604030504040204" pitchFamily="34" charset="0"/>
                          </a:rPr>
                          <m:t>𝑁</m:t>
                        </m:r>
                      </m:sup>
                      <m:e>
                        <m:d>
                          <m:dPr>
                            <m:begChr m:val="["/>
                            <m:endChr m:val="]"/>
                            <m:ctrlPr>
                              <a:rPr lang="en-US" altLang="en-US" sz="1800" i="1" smtClean="0">
                                <a:latin typeface="Cambria Math" panose="02040503050406030204" pitchFamily="18" charset="0"/>
                                <a:ea typeface="Tahoma" panose="020B0604030504040204" pitchFamily="34" charset="0"/>
                                <a:cs typeface="Tahoma" panose="020B0604030504040204" pitchFamily="34" charset="0"/>
                              </a:rPr>
                            </m:ctrlPr>
                          </m:dPr>
                          <m:e>
                            <m:sSub>
                              <m:sSubPr>
                                <m:ctrlPr>
                                  <a:rPr lang="en-US" altLang="en-US" sz="1800" i="1" smtClean="0">
                                    <a:latin typeface="Cambria Math" panose="02040503050406030204" pitchFamily="18" charset="0"/>
                                    <a:ea typeface="Tahoma" panose="020B0604030504040204" pitchFamily="34" charset="0"/>
                                    <a:cs typeface="Tahoma" panose="020B0604030504040204" pitchFamily="34" charset="0"/>
                                  </a:rPr>
                                </m:ctrlPr>
                              </m:sSubPr>
                              <m:e>
                                <m:r>
                                  <a:rPr lang="en-US" altLang="en-US" sz="1800" b="0" i="1" smtClean="0">
                                    <a:latin typeface="Cambria Math" panose="02040503050406030204" pitchFamily="18" charset="0"/>
                                    <a:ea typeface="Tahoma" panose="020B0604030504040204" pitchFamily="34" charset="0"/>
                                    <a:cs typeface="Tahoma" panose="020B0604030504040204" pitchFamily="34" charset="0"/>
                                  </a:rPr>
                                  <m:t>𝑈</m:t>
                                </m:r>
                              </m:e>
                              <m:sub>
                                <m:r>
                                  <a:rPr lang="en-US" altLang="en-US" sz="1800" b="0" i="1" smtClean="0">
                                    <a:latin typeface="Cambria Math" panose="02040503050406030204" pitchFamily="18" charset="0"/>
                                    <a:ea typeface="Tahoma" panose="020B0604030504040204" pitchFamily="34" charset="0"/>
                                    <a:cs typeface="Tahoma" panose="020B0604030504040204" pitchFamily="34" charset="0"/>
                                  </a:rPr>
                                  <m:t>𝑖</m:t>
                                </m:r>
                              </m:sub>
                            </m:sSub>
                            <m:d>
                              <m:dPr>
                                <m:ctrlPr>
                                  <a:rPr lang="en-US" altLang="en-US" sz="1800" i="1" smtClean="0">
                                    <a:latin typeface="Cambria Math" panose="02040503050406030204" pitchFamily="18" charset="0"/>
                                    <a:ea typeface="Tahoma" panose="020B0604030504040204" pitchFamily="34" charset="0"/>
                                    <a:cs typeface="Tahoma" panose="020B0604030504040204" pitchFamily="34" charset="0"/>
                                  </a:rPr>
                                </m:ctrlPr>
                              </m:dPr>
                              <m:e>
                                <m:r>
                                  <a:rPr lang="en-US" altLang="en-US" sz="1800" b="0" i="1" smtClean="0">
                                    <a:latin typeface="Cambria Math" panose="02040503050406030204" pitchFamily="18" charset="0"/>
                                    <a:ea typeface="Tahoma" panose="020B0604030504040204" pitchFamily="34" charset="0"/>
                                    <a:cs typeface="Tahoma" panose="020B0604030504040204" pitchFamily="34" charset="0"/>
                                  </a:rPr>
                                  <m:t>𝑡</m:t>
                                </m:r>
                              </m:e>
                            </m:d>
                            <m:sSub>
                              <m:sSubPr>
                                <m:ctrlPr>
                                  <a:rPr lang="en-US" altLang="en-US" sz="1800" i="1" smtClean="0">
                                    <a:latin typeface="Cambria Math" panose="02040503050406030204" pitchFamily="18" charset="0"/>
                                    <a:ea typeface="Tahoma" panose="020B0604030504040204" pitchFamily="34" charset="0"/>
                                    <a:cs typeface="Tahoma" panose="020B0604030504040204" pitchFamily="34" charset="0"/>
                                  </a:rPr>
                                </m:ctrlPr>
                              </m:sSubPr>
                              <m:e>
                                <m:r>
                                  <a:rPr lang="en-US" altLang="en-US" sz="1800" b="0" i="1" smtClean="0">
                                    <a:latin typeface="Cambria Math" panose="02040503050406030204" pitchFamily="18" charset="0"/>
                                    <a:ea typeface="Cambria Math" panose="02040503050406030204" pitchFamily="18" charset="0"/>
                                    <a:cs typeface="Tahoma" panose="020B0604030504040204" pitchFamily="34" charset="0"/>
                                  </a:rPr>
                                  <m:t>𝜇</m:t>
                                </m:r>
                              </m:e>
                              <m:sub>
                                <m:r>
                                  <a:rPr lang="en-US" altLang="en-US" sz="1800" b="0" i="1" smtClean="0">
                                    <a:latin typeface="Cambria Math" panose="02040503050406030204" pitchFamily="18" charset="0"/>
                                    <a:ea typeface="Tahoma" panose="020B0604030504040204" pitchFamily="34" charset="0"/>
                                    <a:cs typeface="Tahoma" panose="020B0604030504040204" pitchFamily="34" charset="0"/>
                                  </a:rPr>
                                  <m:t>𝑖</m:t>
                                </m:r>
                              </m:sub>
                            </m:sSub>
                            <m:d>
                              <m:dPr>
                                <m:ctrlPr>
                                  <a:rPr lang="en-US" altLang="en-US" sz="1800" i="1" smtClean="0">
                                    <a:latin typeface="Cambria Math" panose="02040503050406030204" pitchFamily="18" charset="0"/>
                                    <a:ea typeface="Tahoma" panose="020B0604030504040204" pitchFamily="34" charset="0"/>
                                    <a:cs typeface="Tahoma" panose="020B0604030504040204" pitchFamily="34" charset="0"/>
                                  </a:rPr>
                                </m:ctrlPr>
                              </m:dPr>
                              <m:e>
                                <m:r>
                                  <a:rPr lang="en-US" altLang="en-US" sz="1800" i="1" dirty="0">
                                    <a:latin typeface="Cambria Math" panose="02040503050406030204" pitchFamily="18" charset="0"/>
                                    <a:ea typeface="Tahoma" panose="020B0604030504040204" pitchFamily="34" charset="0"/>
                                    <a:cs typeface="Tahoma" panose="020B0604030504040204" pitchFamily="34" charset="0"/>
                                  </a:rPr>
                                  <m:t>𝑃</m:t>
                                </m:r>
                                <m:d>
                                  <m:dPr>
                                    <m:ctrlPr>
                                      <a:rPr lang="en-US" altLang="en-US" sz="1800" i="1" dirty="0">
                                        <a:latin typeface="Cambria Math" panose="02040503050406030204" pitchFamily="18" charset="0"/>
                                        <a:ea typeface="Tahoma" panose="020B0604030504040204" pitchFamily="34" charset="0"/>
                                        <a:cs typeface="Tahoma" panose="020B0604030504040204" pitchFamily="34" charset="0"/>
                                      </a:rPr>
                                    </m:ctrlPr>
                                  </m:dPr>
                                  <m:e>
                                    <m:r>
                                      <a:rPr lang="en-US" altLang="en-US" sz="1800" i="1" dirty="0">
                                        <a:latin typeface="Cambria Math" panose="02040503050406030204" pitchFamily="18" charset="0"/>
                                        <a:ea typeface="Tahoma" panose="020B0604030504040204" pitchFamily="34" charset="0"/>
                                        <a:cs typeface="Tahoma" panose="020B0604030504040204" pitchFamily="34" charset="0"/>
                                      </a:rPr>
                                      <m:t>𝑡</m:t>
                                    </m:r>
                                  </m:e>
                                </m:d>
                                <m:r>
                                  <a:rPr lang="en-US" altLang="en-US" sz="1800" i="1" dirty="0">
                                    <a:latin typeface="Cambria Math" panose="02040503050406030204" pitchFamily="18" charset="0"/>
                                    <a:ea typeface="Tahoma" panose="020B0604030504040204" pitchFamily="34" charset="0"/>
                                    <a:cs typeface="Tahoma" panose="020B0604030504040204" pitchFamily="34" charset="0"/>
                                  </a:rPr>
                                  <m:t>,</m:t>
                                </m:r>
                                <m:r>
                                  <a:rPr lang="en-US" altLang="en-US" sz="1800" i="1" dirty="0">
                                    <a:latin typeface="Cambria Math" panose="02040503050406030204" pitchFamily="18" charset="0"/>
                                    <a:ea typeface="Tahoma" panose="020B0604030504040204" pitchFamily="34" charset="0"/>
                                    <a:cs typeface="Tahoma" panose="020B0604030504040204" pitchFamily="34" charset="0"/>
                                  </a:rPr>
                                  <m:t>𝑆</m:t>
                                </m:r>
                                <m:r>
                                  <a:rPr lang="en-US" altLang="en-US" sz="1800" i="1" dirty="0">
                                    <a:latin typeface="Cambria Math" panose="02040503050406030204" pitchFamily="18" charset="0"/>
                                    <a:ea typeface="Tahoma" panose="020B0604030504040204" pitchFamily="34" charset="0"/>
                                    <a:cs typeface="Tahoma" panose="020B0604030504040204" pitchFamily="34" charset="0"/>
                                  </a:rPr>
                                  <m:t>(</m:t>
                                </m:r>
                                <m:r>
                                  <a:rPr lang="en-US" altLang="en-US" sz="1800" i="1" dirty="0">
                                    <a:latin typeface="Cambria Math" panose="02040503050406030204" pitchFamily="18" charset="0"/>
                                    <a:ea typeface="Tahoma" panose="020B0604030504040204" pitchFamily="34" charset="0"/>
                                    <a:cs typeface="Tahoma" panose="020B0604030504040204" pitchFamily="34" charset="0"/>
                                  </a:rPr>
                                  <m:t>𝑡</m:t>
                                </m:r>
                                <m:r>
                                  <a:rPr lang="en-US" altLang="en-US" sz="1800" i="1" dirty="0">
                                    <a:latin typeface="Cambria Math" panose="02040503050406030204" pitchFamily="18" charset="0"/>
                                    <a:ea typeface="Tahoma" panose="020B0604030504040204" pitchFamily="34" charset="0"/>
                                    <a:cs typeface="Tahoma" panose="020B0604030504040204" pitchFamily="34" charset="0"/>
                                  </a:rPr>
                                  <m:t>)</m:t>
                                </m:r>
                              </m:e>
                            </m:d>
                            <m:r>
                              <a:rPr lang="en-US" altLang="en-US" sz="1800" b="0" i="1" smtClean="0">
                                <a:latin typeface="Cambria Math" panose="02040503050406030204" pitchFamily="18" charset="0"/>
                                <a:ea typeface="Tahoma" panose="020B0604030504040204" pitchFamily="34" charset="0"/>
                                <a:cs typeface="Tahoma" panose="020B0604030504040204" pitchFamily="34" charset="0"/>
                              </a:rPr>
                              <m:t>−</m:t>
                            </m:r>
                            <m:r>
                              <a:rPr lang="en-US" altLang="en-US" sz="1800" b="0" i="1" smtClean="0">
                                <a:latin typeface="Cambria Math" panose="02040503050406030204" pitchFamily="18" charset="0"/>
                                <a:ea typeface="Tahoma" panose="020B0604030504040204" pitchFamily="34" charset="0"/>
                                <a:cs typeface="Tahoma" panose="020B0604030504040204" pitchFamily="34" charset="0"/>
                              </a:rPr>
                              <m:t>𝑉</m:t>
                            </m:r>
                            <m:sSub>
                              <m:sSubPr>
                                <m:ctrlPr>
                                  <a:rPr lang="en-US" altLang="en-US" sz="1800" b="0" i="1" smtClean="0">
                                    <a:latin typeface="Cambria Math" panose="02040503050406030204" pitchFamily="18" charset="0"/>
                                    <a:ea typeface="Tahoma" panose="020B0604030504040204" pitchFamily="34" charset="0"/>
                                    <a:cs typeface="Tahoma" panose="020B0604030504040204" pitchFamily="34" charset="0"/>
                                  </a:rPr>
                                </m:ctrlPr>
                              </m:sSubPr>
                              <m:e>
                                <m:r>
                                  <a:rPr lang="en-US" altLang="en-US" sz="1800" b="0" i="1" smtClean="0">
                                    <a:latin typeface="Cambria Math" panose="02040503050406030204" pitchFamily="18" charset="0"/>
                                    <a:ea typeface="Tahoma" panose="020B0604030504040204" pitchFamily="34" charset="0"/>
                                    <a:cs typeface="Tahoma" panose="020B0604030504040204" pitchFamily="34" charset="0"/>
                                  </a:rPr>
                                  <m:t>𝑃</m:t>
                                </m:r>
                              </m:e>
                              <m:sub>
                                <m:r>
                                  <a:rPr lang="en-US" altLang="en-US" sz="1800" b="0" i="1" smtClean="0">
                                    <a:latin typeface="Cambria Math" panose="02040503050406030204" pitchFamily="18" charset="0"/>
                                    <a:ea typeface="Tahoma" panose="020B0604030504040204" pitchFamily="34" charset="0"/>
                                    <a:cs typeface="Tahoma" panose="020B0604030504040204" pitchFamily="34" charset="0"/>
                                  </a:rPr>
                                  <m:t>𝑖</m:t>
                                </m:r>
                              </m:sub>
                            </m:sSub>
                          </m:e>
                        </m:d>
                      </m:e>
                    </m:nary>
                  </m:oMath>
                </a14:m>
                <a:endParaRPr lang="en-US" altLang="en-US" sz="1800" dirty="0">
                  <a:latin typeface="Cambria" panose="02040503050406030204" pitchFamily="18" charset="0"/>
                  <a:ea typeface="Cambria" panose="02040503050406030204" pitchFamily="18" charset="0"/>
                  <a:cs typeface="Tahoma" panose="020B0604030504040204" pitchFamily="34" charset="0"/>
                </a:endParaRPr>
              </a:p>
              <a:p>
                <a:pPr>
                  <a:lnSpc>
                    <a:spcPct val="150000"/>
                  </a:lnSpc>
                </a:pPr>
                <a:r>
                  <a:rPr lang="en-US" altLang="en-US" sz="1800" dirty="0">
                    <a:latin typeface="Cambria" panose="02040503050406030204" pitchFamily="18" charset="0"/>
                    <a:ea typeface="Cambria" panose="02040503050406030204" pitchFamily="18" charset="0"/>
                    <a:cs typeface="Tahoma" panose="020B0604030504040204" pitchFamily="34" charset="0"/>
                  </a:rPr>
                  <a:t>subject to:		</a:t>
                </a:r>
                <a14:m>
                  <m:oMath xmlns:m="http://schemas.openxmlformats.org/officeDocument/2006/math">
                    <m:r>
                      <a:rPr lang="en-US" altLang="en-US" sz="1800" b="0" i="1" smtClean="0">
                        <a:latin typeface="Cambria Math" panose="02040503050406030204" pitchFamily="18" charset="0"/>
                        <a:ea typeface="Tahoma" panose="020B0604030504040204" pitchFamily="34" charset="0"/>
                        <a:cs typeface="Tahoma" panose="020B0604030504040204" pitchFamily="34" charset="0"/>
                      </a:rPr>
                      <m:t>𝑃</m:t>
                    </m:r>
                    <m:r>
                      <a:rPr lang="en-US" altLang="en-US" sz="1800" b="0" i="1" smtClean="0">
                        <a:latin typeface="Cambria Math" panose="02040503050406030204" pitchFamily="18" charset="0"/>
                        <a:ea typeface="Cambria Math" panose="02040503050406030204" pitchFamily="18" charset="0"/>
                        <a:cs typeface="Tahoma" panose="020B0604030504040204" pitchFamily="34" charset="0"/>
                      </a:rPr>
                      <m:t>∈</m:t>
                    </m:r>
                    <m:r>
                      <m:rPr>
                        <m:sty m:val="p"/>
                      </m:rPr>
                      <a:rPr lang="el-GR" altLang="en-US" sz="1800" b="0" i="1" smtClean="0">
                        <a:latin typeface="Cambria Math" panose="02040503050406030204" pitchFamily="18" charset="0"/>
                        <a:ea typeface="Cambria Math" panose="02040503050406030204" pitchFamily="18" charset="0"/>
                        <a:cs typeface="Tahoma" panose="020B0604030504040204" pitchFamily="34" charset="0"/>
                      </a:rPr>
                      <m:t>Π</m:t>
                    </m:r>
                  </m:oMath>
                </a14:m>
                <a:endParaRPr lang="en-US" altLang="en-US" sz="1800" dirty="0">
                  <a:latin typeface="Cambria" panose="02040503050406030204" pitchFamily="18" charset="0"/>
                  <a:ea typeface="Cambria" panose="02040503050406030204" pitchFamily="18" charset="0"/>
                  <a:cs typeface="Tahoma" panose="020B0604030504040204" pitchFamily="34" charset="0"/>
                </a:endParaRPr>
              </a:p>
            </p:txBody>
          </p:sp>
        </mc:Choice>
        <mc:Fallback xmlns="">
          <p:sp>
            <p:nvSpPr>
              <p:cNvPr id="4" name="Text Box 2">
                <a:extLst>
                  <a:ext uri="{FF2B5EF4-FFF2-40B4-BE49-F238E27FC236}">
                    <a16:creationId xmlns:a16="http://schemas.microsoft.com/office/drawing/2014/main" id="{F5C469D4-BDF4-984A-A123-88740ED54726}"/>
                  </a:ext>
                </a:extLst>
              </p:cNvPr>
              <p:cNvSpPr txBox="1">
                <a:spLocks noRot="1" noChangeAspect="1" noMove="1" noResize="1" noEditPoints="1" noAdjustHandles="1" noChangeArrowheads="1" noChangeShapeType="1" noTextEdit="1"/>
              </p:cNvSpPr>
              <p:nvPr/>
            </p:nvSpPr>
            <p:spPr bwMode="auto">
              <a:xfrm>
                <a:off x="470070" y="2427653"/>
                <a:ext cx="5758820" cy="3387659"/>
              </a:xfrm>
              <a:prstGeom prst="rect">
                <a:avLst/>
              </a:prstGeom>
              <a:blipFill>
                <a:blip r:embed="rId2"/>
                <a:stretch>
                  <a:fillRect l="-661" r="-220" b="-559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5" name="Group 4">
            <a:extLst>
              <a:ext uri="{FF2B5EF4-FFF2-40B4-BE49-F238E27FC236}">
                <a16:creationId xmlns:a16="http://schemas.microsoft.com/office/drawing/2014/main" id="{C1550EA2-DEF7-364B-977D-4785CC5E8761}"/>
              </a:ext>
            </a:extLst>
          </p:cNvPr>
          <p:cNvGrpSpPr/>
          <p:nvPr/>
        </p:nvGrpSpPr>
        <p:grpSpPr>
          <a:xfrm>
            <a:off x="562144" y="1720440"/>
            <a:ext cx="8107137" cy="718066"/>
            <a:chOff x="555625" y="2971800"/>
            <a:chExt cx="8107137" cy="718066"/>
          </a:xfrm>
        </p:grpSpPr>
        <p:sp>
          <p:nvSpPr>
            <p:cNvPr id="6" name="Line 3">
              <a:extLst>
                <a:ext uri="{FF2B5EF4-FFF2-40B4-BE49-F238E27FC236}">
                  <a16:creationId xmlns:a16="http://schemas.microsoft.com/office/drawing/2014/main" id="{9E4B93D7-954F-5348-922E-440F7EFB874F}"/>
                </a:ext>
              </a:extLst>
            </p:cNvPr>
            <p:cNvSpPr>
              <a:spLocks noChangeShapeType="1"/>
            </p:cNvSpPr>
            <p:nvPr/>
          </p:nvSpPr>
          <p:spPr bwMode="auto">
            <a:xfrm>
              <a:off x="555625" y="3124200"/>
              <a:ext cx="7924800" cy="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a:p>
          </p:txBody>
        </p:sp>
        <p:sp>
          <p:nvSpPr>
            <p:cNvPr id="7" name="Line 4">
              <a:extLst>
                <a:ext uri="{FF2B5EF4-FFF2-40B4-BE49-F238E27FC236}">
                  <a16:creationId xmlns:a16="http://schemas.microsoft.com/office/drawing/2014/main" id="{248F5631-C4A9-3B4D-A176-21EFBEFB908B}"/>
                </a:ext>
              </a:extLst>
            </p:cNvPr>
            <p:cNvSpPr>
              <a:spLocks noChangeShapeType="1"/>
            </p:cNvSpPr>
            <p:nvPr/>
          </p:nvSpPr>
          <p:spPr bwMode="auto">
            <a:xfrm>
              <a:off x="860425" y="2971800"/>
              <a:ext cx="0" cy="3048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8" name="Line 5">
              <a:extLst>
                <a:ext uri="{FF2B5EF4-FFF2-40B4-BE49-F238E27FC236}">
                  <a16:creationId xmlns:a16="http://schemas.microsoft.com/office/drawing/2014/main" id="{5FFC9E4B-F905-E74B-85C4-A3DDEF6D22CC}"/>
                </a:ext>
              </a:extLst>
            </p:cNvPr>
            <p:cNvSpPr>
              <a:spLocks noChangeShapeType="1"/>
            </p:cNvSpPr>
            <p:nvPr/>
          </p:nvSpPr>
          <p:spPr bwMode="auto">
            <a:xfrm>
              <a:off x="1774825" y="2971800"/>
              <a:ext cx="0" cy="3048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9" name="Line 6">
              <a:extLst>
                <a:ext uri="{FF2B5EF4-FFF2-40B4-BE49-F238E27FC236}">
                  <a16:creationId xmlns:a16="http://schemas.microsoft.com/office/drawing/2014/main" id="{637DB607-AAA9-DD4C-8D21-3A9A2E68F82F}"/>
                </a:ext>
              </a:extLst>
            </p:cNvPr>
            <p:cNvSpPr>
              <a:spLocks noChangeShapeType="1"/>
            </p:cNvSpPr>
            <p:nvPr/>
          </p:nvSpPr>
          <p:spPr bwMode="auto">
            <a:xfrm>
              <a:off x="2689225" y="2971800"/>
              <a:ext cx="0" cy="3048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10" name="Line 7">
              <a:extLst>
                <a:ext uri="{FF2B5EF4-FFF2-40B4-BE49-F238E27FC236}">
                  <a16:creationId xmlns:a16="http://schemas.microsoft.com/office/drawing/2014/main" id="{3F4D9988-5590-F841-BF3C-39357C532CBF}"/>
                </a:ext>
              </a:extLst>
            </p:cNvPr>
            <p:cNvSpPr>
              <a:spLocks noChangeShapeType="1"/>
            </p:cNvSpPr>
            <p:nvPr/>
          </p:nvSpPr>
          <p:spPr bwMode="auto">
            <a:xfrm>
              <a:off x="3603625" y="2971800"/>
              <a:ext cx="0" cy="3048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11" name="Line 8">
              <a:extLst>
                <a:ext uri="{FF2B5EF4-FFF2-40B4-BE49-F238E27FC236}">
                  <a16:creationId xmlns:a16="http://schemas.microsoft.com/office/drawing/2014/main" id="{4B2C87DB-FC4C-264E-8EBE-C238D60302CA}"/>
                </a:ext>
              </a:extLst>
            </p:cNvPr>
            <p:cNvSpPr>
              <a:spLocks noChangeShapeType="1"/>
            </p:cNvSpPr>
            <p:nvPr/>
          </p:nvSpPr>
          <p:spPr bwMode="auto">
            <a:xfrm>
              <a:off x="4518025" y="2971800"/>
              <a:ext cx="0" cy="3048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12" name="Line 9">
              <a:extLst>
                <a:ext uri="{FF2B5EF4-FFF2-40B4-BE49-F238E27FC236}">
                  <a16:creationId xmlns:a16="http://schemas.microsoft.com/office/drawing/2014/main" id="{A9728119-2571-C041-8E0C-C283E0786C2C}"/>
                </a:ext>
              </a:extLst>
            </p:cNvPr>
            <p:cNvSpPr>
              <a:spLocks noChangeShapeType="1"/>
            </p:cNvSpPr>
            <p:nvPr/>
          </p:nvSpPr>
          <p:spPr bwMode="auto">
            <a:xfrm>
              <a:off x="5432425" y="2971800"/>
              <a:ext cx="0" cy="3048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13" name="Line 10">
              <a:extLst>
                <a:ext uri="{FF2B5EF4-FFF2-40B4-BE49-F238E27FC236}">
                  <a16:creationId xmlns:a16="http://schemas.microsoft.com/office/drawing/2014/main" id="{20C31BB0-9DD0-5E4B-A391-2530D41515D2}"/>
                </a:ext>
              </a:extLst>
            </p:cNvPr>
            <p:cNvSpPr>
              <a:spLocks noChangeShapeType="1"/>
            </p:cNvSpPr>
            <p:nvPr/>
          </p:nvSpPr>
          <p:spPr bwMode="auto">
            <a:xfrm>
              <a:off x="7261225" y="2971800"/>
              <a:ext cx="0" cy="3048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14" name="Line 11">
              <a:extLst>
                <a:ext uri="{FF2B5EF4-FFF2-40B4-BE49-F238E27FC236}">
                  <a16:creationId xmlns:a16="http://schemas.microsoft.com/office/drawing/2014/main" id="{F8BC0F30-5079-364E-A470-5C637E9B05E4}"/>
                </a:ext>
              </a:extLst>
            </p:cNvPr>
            <p:cNvSpPr>
              <a:spLocks noChangeShapeType="1"/>
            </p:cNvSpPr>
            <p:nvPr/>
          </p:nvSpPr>
          <p:spPr bwMode="auto">
            <a:xfrm>
              <a:off x="8175625" y="2971800"/>
              <a:ext cx="0" cy="3048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15" name="Line 12">
              <a:extLst>
                <a:ext uri="{FF2B5EF4-FFF2-40B4-BE49-F238E27FC236}">
                  <a16:creationId xmlns:a16="http://schemas.microsoft.com/office/drawing/2014/main" id="{888072B8-3498-1641-BC45-AEEAA697C344}"/>
                </a:ext>
              </a:extLst>
            </p:cNvPr>
            <p:cNvSpPr>
              <a:spLocks noChangeShapeType="1"/>
            </p:cNvSpPr>
            <p:nvPr/>
          </p:nvSpPr>
          <p:spPr bwMode="auto">
            <a:xfrm>
              <a:off x="6346825" y="2971800"/>
              <a:ext cx="0" cy="3048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16" name="Text Box 13">
              <a:extLst>
                <a:ext uri="{FF2B5EF4-FFF2-40B4-BE49-F238E27FC236}">
                  <a16:creationId xmlns:a16="http://schemas.microsoft.com/office/drawing/2014/main" id="{3A78FFB8-0E4D-DE4A-AB24-5187E2C6EEDB}"/>
                </a:ext>
              </a:extLst>
            </p:cNvPr>
            <p:cNvSpPr txBox="1">
              <a:spLocks noChangeArrowheads="1"/>
            </p:cNvSpPr>
            <p:nvPr/>
          </p:nvSpPr>
          <p:spPr bwMode="auto">
            <a:xfrm>
              <a:off x="8413976" y="3092728"/>
              <a:ext cx="2487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lgn="ctr"/>
              <a:r>
                <a:rPr lang="en-US" altLang="en-US" sz="1800" i="1"/>
                <a:t>t</a:t>
              </a:r>
            </a:p>
          </p:txBody>
        </p:sp>
        <p:sp>
          <p:nvSpPr>
            <p:cNvPr id="17" name="Text Box 14">
              <a:extLst>
                <a:ext uri="{FF2B5EF4-FFF2-40B4-BE49-F238E27FC236}">
                  <a16:creationId xmlns:a16="http://schemas.microsoft.com/office/drawing/2014/main" id="{3D96C346-6CEA-B442-911B-E52BF8762933}"/>
                </a:ext>
              </a:extLst>
            </p:cNvPr>
            <p:cNvSpPr txBox="1">
              <a:spLocks noChangeArrowheads="1"/>
            </p:cNvSpPr>
            <p:nvPr/>
          </p:nvSpPr>
          <p:spPr bwMode="auto">
            <a:xfrm>
              <a:off x="752475" y="3320534"/>
              <a:ext cx="33329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800">
                  <a:latin typeface="Tahoma" panose="020B0604030504040204" pitchFamily="34" charset="0"/>
                  <a:ea typeface="Tahoma" panose="020B0604030504040204" pitchFamily="34" charset="0"/>
                  <a:cs typeface="Tahoma" panose="020B0604030504040204" pitchFamily="34" charset="0"/>
                </a:rPr>
                <a:t>0         1          2          3     …</a:t>
              </a:r>
            </a:p>
          </p:txBody>
        </p:sp>
      </p:grpSp>
      <mc:AlternateContent xmlns:mc="http://schemas.openxmlformats.org/markup-compatibility/2006" xmlns:a14="http://schemas.microsoft.com/office/drawing/2010/main">
        <mc:Choice Requires="a14">
          <p:sp>
            <p:nvSpPr>
              <p:cNvPr id="18" name="Text Box 15">
                <a:extLst>
                  <a:ext uri="{FF2B5EF4-FFF2-40B4-BE49-F238E27FC236}">
                    <a16:creationId xmlns:a16="http://schemas.microsoft.com/office/drawing/2014/main" id="{17E57697-94F7-7C47-840C-8FB246B07819}"/>
                  </a:ext>
                </a:extLst>
              </p:cNvPr>
              <p:cNvSpPr txBox="1">
                <a:spLocks noChangeArrowheads="1"/>
              </p:cNvSpPr>
              <p:nvPr/>
            </p:nvSpPr>
            <p:spPr bwMode="auto">
              <a:xfrm>
                <a:off x="470069" y="1218875"/>
                <a:ext cx="393312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800" dirty="0">
                    <a:latin typeface="Tahoma" panose="020B0604030504040204" pitchFamily="34" charset="0"/>
                    <a:ea typeface="Tahoma" panose="020B0604030504040204" pitchFamily="34" charset="0"/>
                    <a:cs typeface="Tahoma" panose="020B0604030504040204" pitchFamily="34" charset="0"/>
                  </a:rPr>
                  <a:t>Time slotted system (</a:t>
                </a:r>
                <a14:m>
                  <m:oMath xmlns:m="http://schemas.openxmlformats.org/officeDocument/2006/math">
                    <m:r>
                      <a:rPr lang="en-US" altLang="en-US" sz="1800" i="1" dirty="0" smtClean="0">
                        <a:latin typeface="Cambria Math" panose="02040503050406030204" pitchFamily="18" charset="0"/>
                        <a:ea typeface="Tahoma" panose="020B0604030504040204" pitchFamily="34" charset="0"/>
                        <a:cs typeface="Tahoma" panose="020B0604030504040204" pitchFamily="34" charset="0"/>
                      </a:rPr>
                      <m:t>𝑡</m:t>
                    </m:r>
                    <m:r>
                      <a:rPr lang="en-US" altLang="en-US" sz="1800" i="1" dirty="0" smtClean="0">
                        <a:latin typeface="Cambria Math" panose="02040503050406030204" pitchFamily="18" charset="0"/>
                        <a:ea typeface="Cambria Math" panose="02040503050406030204" pitchFamily="18" charset="0"/>
                        <a:cs typeface="Tahoma" panose="020B0604030504040204" pitchFamily="34" charset="0"/>
                      </a:rPr>
                      <m:t>∈</m:t>
                    </m:r>
                    <m:r>
                      <a:rPr lang="en-US" altLang="en-US" sz="1800" i="1" dirty="0" smtClean="0">
                        <a:latin typeface="Cambria Math" panose="02040503050406030204" pitchFamily="18" charset="0"/>
                        <a:ea typeface="Tahoma" panose="020B0604030504040204" pitchFamily="34" charset="0"/>
                        <a:cs typeface="Tahoma" panose="020B0604030504040204" pitchFamily="34" charset="0"/>
                      </a:rPr>
                      <m:t>{0, 1 , 2, …}</m:t>
                    </m:r>
                  </m:oMath>
                </a14:m>
                <a:r>
                  <a:rPr lang="en-US" altLang="en-US" sz="1800" dirty="0">
                    <a:latin typeface="Tahoma" panose="020B0604030504040204" pitchFamily="34" charset="0"/>
                    <a:ea typeface="Tahoma" panose="020B0604030504040204" pitchFamily="34" charset="0"/>
                    <a:cs typeface="Tahoma" panose="020B0604030504040204" pitchFamily="34" charset="0"/>
                  </a:rPr>
                  <a:t>)</a:t>
                </a:r>
              </a:p>
            </p:txBody>
          </p:sp>
        </mc:Choice>
        <mc:Fallback xmlns="">
          <p:sp>
            <p:nvSpPr>
              <p:cNvPr id="18" name="Text Box 15">
                <a:extLst>
                  <a:ext uri="{FF2B5EF4-FFF2-40B4-BE49-F238E27FC236}">
                    <a16:creationId xmlns:a16="http://schemas.microsoft.com/office/drawing/2014/main" id="{17E57697-94F7-7C47-840C-8FB246B07819}"/>
                  </a:ext>
                </a:extLst>
              </p:cNvPr>
              <p:cNvSpPr txBox="1">
                <a:spLocks noRot="1" noChangeAspect="1" noMove="1" noResize="1" noEditPoints="1" noAdjustHandles="1" noChangeArrowheads="1" noChangeShapeType="1" noTextEdit="1"/>
              </p:cNvSpPr>
              <p:nvPr/>
            </p:nvSpPr>
            <p:spPr bwMode="auto">
              <a:xfrm>
                <a:off x="470069" y="1218875"/>
                <a:ext cx="3933128" cy="369332"/>
              </a:xfrm>
              <a:prstGeom prst="rect">
                <a:avLst/>
              </a:prstGeom>
              <a:blipFill>
                <a:blip r:embed="rId3"/>
                <a:stretch>
                  <a:fillRect l="-965"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19" name="Group 27">
            <a:extLst>
              <a:ext uri="{FF2B5EF4-FFF2-40B4-BE49-F238E27FC236}">
                <a16:creationId xmlns:a16="http://schemas.microsoft.com/office/drawing/2014/main" id="{ADCEF17D-2F54-0C4E-8E6E-2FA006A5E03C}"/>
              </a:ext>
            </a:extLst>
          </p:cNvPr>
          <p:cNvGrpSpPr>
            <a:grpSpLocks/>
          </p:cNvGrpSpPr>
          <p:nvPr/>
        </p:nvGrpSpPr>
        <p:grpSpPr bwMode="auto">
          <a:xfrm>
            <a:off x="7157728" y="2383877"/>
            <a:ext cx="1681471" cy="1579564"/>
            <a:chOff x="624" y="1200"/>
            <a:chExt cx="1632" cy="1584"/>
          </a:xfrm>
        </p:grpSpPr>
        <p:sp>
          <p:nvSpPr>
            <p:cNvPr id="20" name="Rectangle 28">
              <a:extLst>
                <a:ext uri="{FF2B5EF4-FFF2-40B4-BE49-F238E27FC236}">
                  <a16:creationId xmlns:a16="http://schemas.microsoft.com/office/drawing/2014/main" id="{18C9D49A-6294-774F-B67F-CD332275855F}"/>
                </a:ext>
              </a:extLst>
            </p:cNvPr>
            <p:cNvSpPr>
              <a:spLocks noChangeArrowheads="1"/>
            </p:cNvSpPr>
            <p:nvPr/>
          </p:nvSpPr>
          <p:spPr bwMode="auto">
            <a:xfrm>
              <a:off x="624" y="1584"/>
              <a:ext cx="1632" cy="1056"/>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sz="1800"/>
            </a:p>
          </p:txBody>
        </p:sp>
        <p:sp>
          <p:nvSpPr>
            <p:cNvPr id="21" name="Rectangle 29">
              <a:extLst>
                <a:ext uri="{FF2B5EF4-FFF2-40B4-BE49-F238E27FC236}">
                  <a16:creationId xmlns:a16="http://schemas.microsoft.com/office/drawing/2014/main" id="{A921D823-CAC2-9A47-BB2E-20CA12A0E317}"/>
                </a:ext>
              </a:extLst>
            </p:cNvPr>
            <p:cNvSpPr>
              <a:spLocks noChangeArrowheads="1"/>
            </p:cNvSpPr>
            <p:nvPr/>
          </p:nvSpPr>
          <p:spPr bwMode="auto">
            <a:xfrm>
              <a:off x="1824" y="1968"/>
              <a:ext cx="336" cy="480"/>
            </a:xfrm>
            <a:prstGeom prst="rect">
              <a:avLst/>
            </a:prstGeom>
            <a:solidFill>
              <a:srgbClr val="FFFF00"/>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sz="1800"/>
            </a:p>
          </p:txBody>
        </p:sp>
        <p:sp>
          <p:nvSpPr>
            <p:cNvPr id="22" name="Rectangle 30">
              <a:extLst>
                <a:ext uri="{FF2B5EF4-FFF2-40B4-BE49-F238E27FC236}">
                  <a16:creationId xmlns:a16="http://schemas.microsoft.com/office/drawing/2014/main" id="{EFB2D83A-DFD9-3E4D-BD88-7AE0D658FE1E}"/>
                </a:ext>
              </a:extLst>
            </p:cNvPr>
            <p:cNvSpPr>
              <a:spLocks noChangeArrowheads="1"/>
            </p:cNvSpPr>
            <p:nvPr/>
          </p:nvSpPr>
          <p:spPr bwMode="auto">
            <a:xfrm>
              <a:off x="1104" y="2256"/>
              <a:ext cx="336" cy="192"/>
            </a:xfrm>
            <a:prstGeom prst="rect">
              <a:avLst/>
            </a:prstGeom>
            <a:solidFill>
              <a:srgbClr val="008000"/>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sz="1800"/>
            </a:p>
          </p:txBody>
        </p:sp>
        <p:sp>
          <p:nvSpPr>
            <p:cNvPr id="23" name="Rectangle 31">
              <a:extLst>
                <a:ext uri="{FF2B5EF4-FFF2-40B4-BE49-F238E27FC236}">
                  <a16:creationId xmlns:a16="http://schemas.microsoft.com/office/drawing/2014/main" id="{4630A192-9F50-2B46-9902-E0AE07E67608}"/>
                </a:ext>
              </a:extLst>
            </p:cNvPr>
            <p:cNvSpPr>
              <a:spLocks noChangeArrowheads="1"/>
            </p:cNvSpPr>
            <p:nvPr/>
          </p:nvSpPr>
          <p:spPr bwMode="auto">
            <a:xfrm>
              <a:off x="720" y="2064"/>
              <a:ext cx="336" cy="384"/>
            </a:xfrm>
            <a:prstGeom prst="rect">
              <a:avLst/>
            </a:prstGeom>
            <a:solidFill>
              <a:srgbClr val="FF0000"/>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sz="1800"/>
            </a:p>
          </p:txBody>
        </p:sp>
        <p:grpSp>
          <p:nvGrpSpPr>
            <p:cNvPr id="24" name="Group 32">
              <a:extLst>
                <a:ext uri="{FF2B5EF4-FFF2-40B4-BE49-F238E27FC236}">
                  <a16:creationId xmlns:a16="http://schemas.microsoft.com/office/drawing/2014/main" id="{BC5473EE-B710-3F4B-8BFE-485BBC4642AB}"/>
                </a:ext>
              </a:extLst>
            </p:cNvPr>
            <p:cNvGrpSpPr>
              <a:grpSpLocks/>
            </p:cNvGrpSpPr>
            <p:nvPr/>
          </p:nvGrpSpPr>
          <p:grpSpPr bwMode="auto">
            <a:xfrm>
              <a:off x="720" y="1776"/>
              <a:ext cx="336" cy="672"/>
              <a:chOff x="2592" y="1536"/>
              <a:chExt cx="336" cy="672"/>
            </a:xfrm>
          </p:grpSpPr>
          <p:sp>
            <p:nvSpPr>
              <p:cNvPr id="43" name="Line 33">
                <a:extLst>
                  <a:ext uri="{FF2B5EF4-FFF2-40B4-BE49-F238E27FC236}">
                    <a16:creationId xmlns:a16="http://schemas.microsoft.com/office/drawing/2014/main" id="{ED97B5BB-FEC9-E34E-B45A-993DD5707DB8}"/>
                  </a:ext>
                </a:extLst>
              </p:cNvPr>
              <p:cNvSpPr>
                <a:spLocks noChangeShapeType="1"/>
              </p:cNvSpPr>
              <p:nvPr/>
            </p:nvSpPr>
            <p:spPr bwMode="auto">
              <a:xfrm>
                <a:off x="2592" y="1536"/>
                <a:ext cx="0" cy="67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44" name="Line 34">
                <a:extLst>
                  <a:ext uri="{FF2B5EF4-FFF2-40B4-BE49-F238E27FC236}">
                    <a16:creationId xmlns:a16="http://schemas.microsoft.com/office/drawing/2014/main" id="{B2C63B34-0D8E-3E46-ACD9-36EDC6951217}"/>
                  </a:ext>
                </a:extLst>
              </p:cNvPr>
              <p:cNvSpPr>
                <a:spLocks noChangeShapeType="1"/>
              </p:cNvSpPr>
              <p:nvPr/>
            </p:nvSpPr>
            <p:spPr bwMode="auto">
              <a:xfrm>
                <a:off x="2592" y="2208"/>
                <a:ext cx="33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45" name="Line 35">
                <a:extLst>
                  <a:ext uri="{FF2B5EF4-FFF2-40B4-BE49-F238E27FC236}">
                    <a16:creationId xmlns:a16="http://schemas.microsoft.com/office/drawing/2014/main" id="{84E5A3BC-E72C-A44B-88E0-F69695BAF22C}"/>
                  </a:ext>
                </a:extLst>
              </p:cNvPr>
              <p:cNvSpPr>
                <a:spLocks noChangeShapeType="1"/>
              </p:cNvSpPr>
              <p:nvPr/>
            </p:nvSpPr>
            <p:spPr bwMode="auto">
              <a:xfrm flipV="1">
                <a:off x="2928" y="1536"/>
                <a:ext cx="0" cy="67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grpSp>
        <p:grpSp>
          <p:nvGrpSpPr>
            <p:cNvPr id="25" name="Group 36">
              <a:extLst>
                <a:ext uri="{FF2B5EF4-FFF2-40B4-BE49-F238E27FC236}">
                  <a16:creationId xmlns:a16="http://schemas.microsoft.com/office/drawing/2014/main" id="{856FD663-C5DA-4641-8E2E-3E655459FE83}"/>
                </a:ext>
              </a:extLst>
            </p:cNvPr>
            <p:cNvGrpSpPr>
              <a:grpSpLocks/>
            </p:cNvGrpSpPr>
            <p:nvPr/>
          </p:nvGrpSpPr>
          <p:grpSpPr bwMode="auto">
            <a:xfrm>
              <a:off x="1104" y="1776"/>
              <a:ext cx="336" cy="672"/>
              <a:chOff x="2592" y="1536"/>
              <a:chExt cx="336" cy="672"/>
            </a:xfrm>
          </p:grpSpPr>
          <p:sp>
            <p:nvSpPr>
              <p:cNvPr id="40" name="Line 37">
                <a:extLst>
                  <a:ext uri="{FF2B5EF4-FFF2-40B4-BE49-F238E27FC236}">
                    <a16:creationId xmlns:a16="http://schemas.microsoft.com/office/drawing/2014/main" id="{CA5BCDF7-5EF6-114F-820B-342BBF1E6066}"/>
                  </a:ext>
                </a:extLst>
              </p:cNvPr>
              <p:cNvSpPr>
                <a:spLocks noChangeShapeType="1"/>
              </p:cNvSpPr>
              <p:nvPr/>
            </p:nvSpPr>
            <p:spPr bwMode="auto">
              <a:xfrm>
                <a:off x="2592" y="1536"/>
                <a:ext cx="0" cy="67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41" name="Line 38">
                <a:extLst>
                  <a:ext uri="{FF2B5EF4-FFF2-40B4-BE49-F238E27FC236}">
                    <a16:creationId xmlns:a16="http://schemas.microsoft.com/office/drawing/2014/main" id="{E5B0C73C-858A-6447-BE99-D2E1CD9A572E}"/>
                  </a:ext>
                </a:extLst>
              </p:cNvPr>
              <p:cNvSpPr>
                <a:spLocks noChangeShapeType="1"/>
              </p:cNvSpPr>
              <p:nvPr/>
            </p:nvSpPr>
            <p:spPr bwMode="auto">
              <a:xfrm>
                <a:off x="2592" y="2208"/>
                <a:ext cx="33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42" name="Line 39">
                <a:extLst>
                  <a:ext uri="{FF2B5EF4-FFF2-40B4-BE49-F238E27FC236}">
                    <a16:creationId xmlns:a16="http://schemas.microsoft.com/office/drawing/2014/main" id="{FBD76080-4F67-874A-AA47-4ABC3FA6A7B4}"/>
                  </a:ext>
                </a:extLst>
              </p:cNvPr>
              <p:cNvSpPr>
                <a:spLocks noChangeShapeType="1"/>
              </p:cNvSpPr>
              <p:nvPr/>
            </p:nvSpPr>
            <p:spPr bwMode="auto">
              <a:xfrm flipV="1">
                <a:off x="2928" y="1536"/>
                <a:ext cx="0" cy="67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grpSp>
        <p:grpSp>
          <p:nvGrpSpPr>
            <p:cNvPr id="26" name="Group 40">
              <a:extLst>
                <a:ext uri="{FF2B5EF4-FFF2-40B4-BE49-F238E27FC236}">
                  <a16:creationId xmlns:a16="http://schemas.microsoft.com/office/drawing/2014/main" id="{7F15F2C2-4FFC-6F4C-80E6-2D4FDEC3622C}"/>
                </a:ext>
              </a:extLst>
            </p:cNvPr>
            <p:cNvGrpSpPr>
              <a:grpSpLocks/>
            </p:cNvGrpSpPr>
            <p:nvPr/>
          </p:nvGrpSpPr>
          <p:grpSpPr bwMode="auto">
            <a:xfrm>
              <a:off x="1824" y="1776"/>
              <a:ext cx="336" cy="672"/>
              <a:chOff x="2592" y="1536"/>
              <a:chExt cx="336" cy="672"/>
            </a:xfrm>
          </p:grpSpPr>
          <p:sp>
            <p:nvSpPr>
              <p:cNvPr id="37" name="Line 41">
                <a:extLst>
                  <a:ext uri="{FF2B5EF4-FFF2-40B4-BE49-F238E27FC236}">
                    <a16:creationId xmlns:a16="http://schemas.microsoft.com/office/drawing/2014/main" id="{034FD420-D47B-644F-BCFE-2463CB013BD6}"/>
                  </a:ext>
                </a:extLst>
              </p:cNvPr>
              <p:cNvSpPr>
                <a:spLocks noChangeShapeType="1"/>
              </p:cNvSpPr>
              <p:nvPr/>
            </p:nvSpPr>
            <p:spPr bwMode="auto">
              <a:xfrm>
                <a:off x="2592" y="1536"/>
                <a:ext cx="0" cy="67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38" name="Line 42">
                <a:extLst>
                  <a:ext uri="{FF2B5EF4-FFF2-40B4-BE49-F238E27FC236}">
                    <a16:creationId xmlns:a16="http://schemas.microsoft.com/office/drawing/2014/main" id="{644C7B11-CC0C-5548-A70C-50A9BB52AF8D}"/>
                  </a:ext>
                </a:extLst>
              </p:cNvPr>
              <p:cNvSpPr>
                <a:spLocks noChangeShapeType="1"/>
              </p:cNvSpPr>
              <p:nvPr/>
            </p:nvSpPr>
            <p:spPr bwMode="auto">
              <a:xfrm>
                <a:off x="2592" y="2208"/>
                <a:ext cx="33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39" name="Line 43">
                <a:extLst>
                  <a:ext uri="{FF2B5EF4-FFF2-40B4-BE49-F238E27FC236}">
                    <a16:creationId xmlns:a16="http://schemas.microsoft.com/office/drawing/2014/main" id="{02326636-F4E4-AE4B-9732-4773F40D6F29}"/>
                  </a:ext>
                </a:extLst>
              </p:cNvPr>
              <p:cNvSpPr>
                <a:spLocks noChangeShapeType="1"/>
              </p:cNvSpPr>
              <p:nvPr/>
            </p:nvSpPr>
            <p:spPr bwMode="auto">
              <a:xfrm flipV="1">
                <a:off x="2928" y="1536"/>
                <a:ext cx="0" cy="67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grpSp>
        <p:sp>
          <p:nvSpPr>
            <p:cNvPr id="27" name="Line 44">
              <a:extLst>
                <a:ext uri="{FF2B5EF4-FFF2-40B4-BE49-F238E27FC236}">
                  <a16:creationId xmlns:a16="http://schemas.microsoft.com/office/drawing/2014/main" id="{13432B14-89FF-474B-8E3D-50958F0764D9}"/>
                </a:ext>
              </a:extLst>
            </p:cNvPr>
            <p:cNvSpPr>
              <a:spLocks noChangeShapeType="1"/>
            </p:cNvSpPr>
            <p:nvPr/>
          </p:nvSpPr>
          <p:spPr bwMode="auto">
            <a:xfrm>
              <a:off x="1488" y="2064"/>
              <a:ext cx="288" cy="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28" name="Line 45">
              <a:extLst>
                <a:ext uri="{FF2B5EF4-FFF2-40B4-BE49-F238E27FC236}">
                  <a16:creationId xmlns:a16="http://schemas.microsoft.com/office/drawing/2014/main" id="{95505916-D8D4-2A4D-9C61-3FD63EAF1585}"/>
                </a:ext>
              </a:extLst>
            </p:cNvPr>
            <p:cNvSpPr>
              <a:spLocks noChangeShapeType="1"/>
            </p:cNvSpPr>
            <p:nvPr/>
          </p:nvSpPr>
          <p:spPr bwMode="auto">
            <a:xfrm flipH="1">
              <a:off x="816" y="2448"/>
              <a:ext cx="96" cy="3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a:p>
          </p:txBody>
        </p:sp>
        <p:sp>
          <p:nvSpPr>
            <p:cNvPr id="29" name="Line 46">
              <a:extLst>
                <a:ext uri="{FF2B5EF4-FFF2-40B4-BE49-F238E27FC236}">
                  <a16:creationId xmlns:a16="http://schemas.microsoft.com/office/drawing/2014/main" id="{328F2ED8-FBCC-6246-AD80-AEDD89067C95}"/>
                </a:ext>
              </a:extLst>
            </p:cNvPr>
            <p:cNvSpPr>
              <a:spLocks noChangeShapeType="1"/>
            </p:cNvSpPr>
            <p:nvPr/>
          </p:nvSpPr>
          <p:spPr bwMode="auto">
            <a:xfrm>
              <a:off x="912" y="1488"/>
              <a:ext cx="0" cy="43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a:p>
          </p:txBody>
        </p:sp>
        <p:sp>
          <p:nvSpPr>
            <p:cNvPr id="30" name="Line 47">
              <a:extLst>
                <a:ext uri="{FF2B5EF4-FFF2-40B4-BE49-F238E27FC236}">
                  <a16:creationId xmlns:a16="http://schemas.microsoft.com/office/drawing/2014/main" id="{4FA9C23D-8C5C-2C4B-AEB8-F1938239045D}"/>
                </a:ext>
              </a:extLst>
            </p:cNvPr>
            <p:cNvSpPr>
              <a:spLocks noChangeShapeType="1"/>
            </p:cNvSpPr>
            <p:nvPr/>
          </p:nvSpPr>
          <p:spPr bwMode="auto">
            <a:xfrm>
              <a:off x="1248" y="1488"/>
              <a:ext cx="0" cy="43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a:p>
          </p:txBody>
        </p:sp>
        <p:sp>
          <p:nvSpPr>
            <p:cNvPr id="31" name="Line 48">
              <a:extLst>
                <a:ext uri="{FF2B5EF4-FFF2-40B4-BE49-F238E27FC236}">
                  <a16:creationId xmlns:a16="http://schemas.microsoft.com/office/drawing/2014/main" id="{F381832A-A579-B345-B1CF-71E8F4242DD7}"/>
                </a:ext>
              </a:extLst>
            </p:cNvPr>
            <p:cNvSpPr>
              <a:spLocks noChangeShapeType="1"/>
            </p:cNvSpPr>
            <p:nvPr/>
          </p:nvSpPr>
          <p:spPr bwMode="auto">
            <a:xfrm>
              <a:off x="1968" y="1488"/>
              <a:ext cx="0" cy="43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a:p>
          </p:txBody>
        </p:sp>
        <p:sp>
          <p:nvSpPr>
            <p:cNvPr id="32" name="Line 49">
              <a:extLst>
                <a:ext uri="{FF2B5EF4-FFF2-40B4-BE49-F238E27FC236}">
                  <a16:creationId xmlns:a16="http://schemas.microsoft.com/office/drawing/2014/main" id="{0ABF74E0-A502-BB48-A7B7-CEF9950DF7E0}"/>
                </a:ext>
              </a:extLst>
            </p:cNvPr>
            <p:cNvSpPr>
              <a:spLocks noChangeShapeType="1"/>
            </p:cNvSpPr>
            <p:nvPr/>
          </p:nvSpPr>
          <p:spPr bwMode="auto">
            <a:xfrm flipH="1">
              <a:off x="1248" y="2448"/>
              <a:ext cx="0" cy="3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a:p>
          </p:txBody>
        </p:sp>
        <p:sp>
          <p:nvSpPr>
            <p:cNvPr id="33" name="Line 50">
              <a:extLst>
                <a:ext uri="{FF2B5EF4-FFF2-40B4-BE49-F238E27FC236}">
                  <a16:creationId xmlns:a16="http://schemas.microsoft.com/office/drawing/2014/main" id="{ABDA4EB4-02A5-404F-A5F9-F48D2B180C71}"/>
                </a:ext>
              </a:extLst>
            </p:cNvPr>
            <p:cNvSpPr>
              <a:spLocks noChangeShapeType="1"/>
            </p:cNvSpPr>
            <p:nvPr/>
          </p:nvSpPr>
          <p:spPr bwMode="auto">
            <a:xfrm>
              <a:off x="1968" y="2448"/>
              <a:ext cx="48" cy="3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a:p>
          </p:txBody>
        </p:sp>
        <p:sp>
          <p:nvSpPr>
            <p:cNvPr id="34" name="Text Box 51">
              <a:extLst>
                <a:ext uri="{FF2B5EF4-FFF2-40B4-BE49-F238E27FC236}">
                  <a16:creationId xmlns:a16="http://schemas.microsoft.com/office/drawing/2014/main" id="{32F12FF6-9A93-8843-B5D1-C595019CEB07}"/>
                </a:ext>
              </a:extLst>
            </p:cNvPr>
            <p:cNvSpPr txBox="1">
              <a:spLocks noChangeArrowheads="1"/>
            </p:cNvSpPr>
            <p:nvPr/>
          </p:nvSpPr>
          <p:spPr bwMode="auto">
            <a:xfrm>
              <a:off x="768" y="1200"/>
              <a:ext cx="3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800" dirty="0">
                  <a:latin typeface="Symbol" panose="05050102010706020507" pitchFamily="18" charset="2"/>
                </a:rPr>
                <a:t>l</a:t>
              </a:r>
              <a:r>
                <a:rPr lang="en-US" altLang="en-US" sz="1800" baseline="-25000" dirty="0"/>
                <a:t>1</a:t>
              </a:r>
              <a:endParaRPr lang="en-US" altLang="en-US" sz="1800" dirty="0"/>
            </a:p>
          </p:txBody>
        </p:sp>
        <p:sp>
          <p:nvSpPr>
            <p:cNvPr id="35" name="Text Box 52">
              <a:extLst>
                <a:ext uri="{FF2B5EF4-FFF2-40B4-BE49-F238E27FC236}">
                  <a16:creationId xmlns:a16="http://schemas.microsoft.com/office/drawing/2014/main" id="{9ABB66BE-7E89-EF47-A051-0BEA07073F6B}"/>
                </a:ext>
              </a:extLst>
            </p:cNvPr>
            <p:cNvSpPr txBox="1">
              <a:spLocks noChangeArrowheads="1"/>
            </p:cNvSpPr>
            <p:nvPr/>
          </p:nvSpPr>
          <p:spPr bwMode="auto">
            <a:xfrm>
              <a:off x="1147" y="1200"/>
              <a:ext cx="3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800">
                  <a:latin typeface="Symbol" panose="05050102010706020507" pitchFamily="18" charset="2"/>
                </a:rPr>
                <a:t>l</a:t>
              </a:r>
              <a:r>
                <a:rPr lang="en-US" altLang="en-US" sz="1800" baseline="-25000"/>
                <a:t>2</a:t>
              </a:r>
              <a:endParaRPr lang="en-US" altLang="en-US" sz="1800"/>
            </a:p>
          </p:txBody>
        </p:sp>
        <p:sp>
          <p:nvSpPr>
            <p:cNvPr id="36" name="Text Box 53">
              <a:extLst>
                <a:ext uri="{FF2B5EF4-FFF2-40B4-BE49-F238E27FC236}">
                  <a16:creationId xmlns:a16="http://schemas.microsoft.com/office/drawing/2014/main" id="{37493E16-C5F7-144A-8930-58617F0B4FB0}"/>
                </a:ext>
              </a:extLst>
            </p:cNvPr>
            <p:cNvSpPr txBox="1">
              <a:spLocks noChangeArrowheads="1"/>
            </p:cNvSpPr>
            <p:nvPr/>
          </p:nvSpPr>
          <p:spPr bwMode="auto">
            <a:xfrm>
              <a:off x="1819" y="1200"/>
              <a:ext cx="402"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800">
                  <a:latin typeface="Symbol" panose="05050102010706020507" pitchFamily="18" charset="2"/>
                </a:rPr>
                <a:t>l</a:t>
              </a:r>
              <a:r>
                <a:rPr lang="en-US" altLang="en-US" sz="1800" i="1" baseline="-25000"/>
                <a:t>N</a:t>
              </a:r>
              <a:endParaRPr lang="en-US" altLang="en-US" sz="1800"/>
            </a:p>
          </p:txBody>
        </p:sp>
      </p:grpSp>
      <p:grpSp>
        <p:nvGrpSpPr>
          <p:cNvPr id="46" name="Group 45">
            <a:extLst>
              <a:ext uri="{FF2B5EF4-FFF2-40B4-BE49-F238E27FC236}">
                <a16:creationId xmlns:a16="http://schemas.microsoft.com/office/drawing/2014/main" id="{222D28FA-C678-E649-8580-7495879A91D1}"/>
              </a:ext>
            </a:extLst>
          </p:cNvPr>
          <p:cNvGrpSpPr/>
          <p:nvPr/>
        </p:nvGrpSpPr>
        <p:grpSpPr>
          <a:xfrm>
            <a:off x="6228890" y="4540038"/>
            <a:ext cx="2610309" cy="1632162"/>
            <a:chOff x="4998340" y="152400"/>
            <a:chExt cx="3622678" cy="2265172"/>
          </a:xfrm>
        </p:grpSpPr>
        <p:sp>
          <p:nvSpPr>
            <p:cNvPr id="47" name="Line 19">
              <a:extLst>
                <a:ext uri="{FF2B5EF4-FFF2-40B4-BE49-F238E27FC236}">
                  <a16:creationId xmlns:a16="http://schemas.microsoft.com/office/drawing/2014/main" id="{5F5A3BA7-6BD4-F342-B6FE-B7416AAF29D5}"/>
                </a:ext>
              </a:extLst>
            </p:cNvPr>
            <p:cNvSpPr>
              <a:spLocks noChangeShapeType="1"/>
            </p:cNvSpPr>
            <p:nvPr/>
          </p:nvSpPr>
          <p:spPr bwMode="auto">
            <a:xfrm flipV="1">
              <a:off x="5486400" y="228600"/>
              <a:ext cx="0" cy="17526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a:p>
          </p:txBody>
        </p:sp>
        <p:sp>
          <p:nvSpPr>
            <p:cNvPr id="48" name="Line 20">
              <a:extLst>
                <a:ext uri="{FF2B5EF4-FFF2-40B4-BE49-F238E27FC236}">
                  <a16:creationId xmlns:a16="http://schemas.microsoft.com/office/drawing/2014/main" id="{0B04246A-53E6-1641-B318-A0A5507CA084}"/>
                </a:ext>
              </a:extLst>
            </p:cNvPr>
            <p:cNvSpPr>
              <a:spLocks noChangeShapeType="1"/>
            </p:cNvSpPr>
            <p:nvPr/>
          </p:nvSpPr>
          <p:spPr bwMode="auto">
            <a:xfrm>
              <a:off x="5486400" y="1981200"/>
              <a:ext cx="312420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a:p>
          </p:txBody>
        </p:sp>
        <p:sp>
          <p:nvSpPr>
            <p:cNvPr id="49" name="Text Box 21">
              <a:extLst>
                <a:ext uri="{FF2B5EF4-FFF2-40B4-BE49-F238E27FC236}">
                  <a16:creationId xmlns:a16="http://schemas.microsoft.com/office/drawing/2014/main" id="{F873B139-ABEA-E54F-A81B-8AADC00C320F}"/>
                </a:ext>
              </a:extLst>
            </p:cNvPr>
            <p:cNvSpPr txBox="1">
              <a:spLocks noChangeArrowheads="1"/>
            </p:cNvSpPr>
            <p:nvPr/>
          </p:nvSpPr>
          <p:spPr bwMode="auto">
            <a:xfrm rot="16200000">
              <a:off x="4723811" y="683513"/>
              <a:ext cx="1061629" cy="51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800" dirty="0"/>
                <a:t>rate </a:t>
              </a:r>
              <a:r>
                <a:rPr lang="en-US" altLang="en-US" sz="1800" dirty="0">
                  <a:latin typeface="Symbol" panose="05050102010706020507" pitchFamily="18" charset="2"/>
                </a:rPr>
                <a:t>m</a:t>
              </a:r>
              <a:r>
                <a:rPr lang="en-US" altLang="en-US" sz="1800" i="1" baseline="-25000" dirty="0">
                  <a:latin typeface="Times New Roman" panose="02020603050405020304" pitchFamily="18" charset="0"/>
                </a:rPr>
                <a:t>i</a:t>
              </a:r>
              <a:endParaRPr lang="en-US" altLang="en-US" sz="1800" dirty="0"/>
            </a:p>
          </p:txBody>
        </p:sp>
        <p:sp>
          <p:nvSpPr>
            <p:cNvPr id="50" name="Text Box 22">
              <a:extLst>
                <a:ext uri="{FF2B5EF4-FFF2-40B4-BE49-F238E27FC236}">
                  <a16:creationId xmlns:a16="http://schemas.microsoft.com/office/drawing/2014/main" id="{25FCB7FC-1C17-C24B-92AC-7AA3F17302D9}"/>
                </a:ext>
              </a:extLst>
            </p:cNvPr>
            <p:cNvSpPr txBox="1">
              <a:spLocks noChangeArrowheads="1"/>
            </p:cNvSpPr>
            <p:nvPr/>
          </p:nvSpPr>
          <p:spPr bwMode="auto">
            <a:xfrm>
              <a:off x="7250114" y="1905000"/>
              <a:ext cx="1333042" cy="51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800"/>
                <a:t>power </a:t>
              </a:r>
              <a:r>
                <a:rPr lang="en-US" altLang="en-US" sz="1800" i="1"/>
                <a:t>P</a:t>
              </a:r>
              <a:endParaRPr lang="en-US" altLang="en-US" sz="1800"/>
            </a:p>
          </p:txBody>
        </p:sp>
        <p:sp>
          <p:nvSpPr>
            <p:cNvPr id="51" name="Text Box 24">
              <a:extLst>
                <a:ext uri="{FF2B5EF4-FFF2-40B4-BE49-F238E27FC236}">
                  <a16:creationId xmlns:a16="http://schemas.microsoft.com/office/drawing/2014/main" id="{E716A645-1B83-7543-9137-BEEAC66B9248}"/>
                </a:ext>
              </a:extLst>
            </p:cNvPr>
            <p:cNvSpPr txBox="1">
              <a:spLocks noChangeArrowheads="1"/>
            </p:cNvSpPr>
            <p:nvPr/>
          </p:nvSpPr>
          <p:spPr bwMode="auto">
            <a:xfrm>
              <a:off x="6858000" y="152400"/>
              <a:ext cx="968191" cy="51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800"/>
                <a:t>Good</a:t>
              </a:r>
            </a:p>
          </p:txBody>
        </p:sp>
        <p:sp>
          <p:nvSpPr>
            <p:cNvPr id="52" name="Text Box 25">
              <a:extLst>
                <a:ext uri="{FF2B5EF4-FFF2-40B4-BE49-F238E27FC236}">
                  <a16:creationId xmlns:a16="http://schemas.microsoft.com/office/drawing/2014/main" id="{AE458A52-E6FD-C34A-911A-ADA99E5B878F}"/>
                </a:ext>
              </a:extLst>
            </p:cNvPr>
            <p:cNvSpPr txBox="1">
              <a:spLocks noChangeArrowheads="1"/>
            </p:cNvSpPr>
            <p:nvPr/>
          </p:nvSpPr>
          <p:spPr bwMode="auto">
            <a:xfrm>
              <a:off x="7772400" y="838200"/>
              <a:ext cx="843608" cy="51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800"/>
                <a:t>Med</a:t>
              </a:r>
            </a:p>
          </p:txBody>
        </p:sp>
        <p:sp>
          <p:nvSpPr>
            <p:cNvPr id="53" name="Text Box 26">
              <a:extLst>
                <a:ext uri="{FF2B5EF4-FFF2-40B4-BE49-F238E27FC236}">
                  <a16:creationId xmlns:a16="http://schemas.microsoft.com/office/drawing/2014/main" id="{FD708EC6-26BD-0447-A4B7-67F4E3BE4DED}"/>
                </a:ext>
              </a:extLst>
            </p:cNvPr>
            <p:cNvSpPr txBox="1">
              <a:spLocks noChangeArrowheads="1"/>
            </p:cNvSpPr>
            <p:nvPr/>
          </p:nvSpPr>
          <p:spPr bwMode="auto">
            <a:xfrm>
              <a:off x="7848600" y="1371599"/>
              <a:ext cx="772418" cy="51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800"/>
                <a:t>Bad</a:t>
              </a:r>
            </a:p>
          </p:txBody>
        </p:sp>
        <p:grpSp>
          <p:nvGrpSpPr>
            <p:cNvPr id="54" name="Group 84">
              <a:extLst>
                <a:ext uri="{FF2B5EF4-FFF2-40B4-BE49-F238E27FC236}">
                  <a16:creationId xmlns:a16="http://schemas.microsoft.com/office/drawing/2014/main" id="{0F2DDFF0-9739-1C42-8D89-59022086C1A2}"/>
                </a:ext>
              </a:extLst>
            </p:cNvPr>
            <p:cNvGrpSpPr>
              <a:grpSpLocks/>
            </p:cNvGrpSpPr>
            <p:nvPr/>
          </p:nvGrpSpPr>
          <p:grpSpPr bwMode="auto">
            <a:xfrm>
              <a:off x="5486400" y="1371600"/>
              <a:ext cx="2971800" cy="609600"/>
              <a:chOff x="3456" y="864"/>
              <a:chExt cx="1872" cy="384"/>
            </a:xfrm>
          </p:grpSpPr>
          <p:sp>
            <p:nvSpPr>
              <p:cNvPr id="67" name="Line 85">
                <a:extLst>
                  <a:ext uri="{FF2B5EF4-FFF2-40B4-BE49-F238E27FC236}">
                    <a16:creationId xmlns:a16="http://schemas.microsoft.com/office/drawing/2014/main" id="{85565409-AD70-BE45-8CF9-F05BB0672133}"/>
                  </a:ext>
                </a:extLst>
              </p:cNvPr>
              <p:cNvSpPr>
                <a:spLocks noChangeShapeType="1"/>
              </p:cNvSpPr>
              <p:nvPr/>
            </p:nvSpPr>
            <p:spPr bwMode="auto">
              <a:xfrm>
                <a:off x="3456" y="1248"/>
                <a:ext cx="100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68" name="Line 86">
                <a:extLst>
                  <a:ext uri="{FF2B5EF4-FFF2-40B4-BE49-F238E27FC236}">
                    <a16:creationId xmlns:a16="http://schemas.microsoft.com/office/drawing/2014/main" id="{E04AEB3E-1315-8C43-A2F6-B1A543EDDCCF}"/>
                  </a:ext>
                </a:extLst>
              </p:cNvPr>
              <p:cNvSpPr>
                <a:spLocks noChangeShapeType="1"/>
              </p:cNvSpPr>
              <p:nvPr/>
            </p:nvSpPr>
            <p:spPr bwMode="auto">
              <a:xfrm flipH="1" flipV="1">
                <a:off x="4464" y="864"/>
                <a:ext cx="0" cy="38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69" name="Line 87">
                <a:extLst>
                  <a:ext uri="{FF2B5EF4-FFF2-40B4-BE49-F238E27FC236}">
                    <a16:creationId xmlns:a16="http://schemas.microsoft.com/office/drawing/2014/main" id="{4E5E1D77-C1B5-DB4D-ABD5-91B0600CC7E2}"/>
                  </a:ext>
                </a:extLst>
              </p:cNvPr>
              <p:cNvSpPr>
                <a:spLocks noChangeShapeType="1"/>
              </p:cNvSpPr>
              <p:nvPr/>
            </p:nvSpPr>
            <p:spPr bwMode="auto">
              <a:xfrm>
                <a:off x="4464" y="864"/>
                <a:ext cx="864"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grpSp>
        <p:grpSp>
          <p:nvGrpSpPr>
            <p:cNvPr id="55" name="Group 88">
              <a:extLst>
                <a:ext uri="{FF2B5EF4-FFF2-40B4-BE49-F238E27FC236}">
                  <a16:creationId xmlns:a16="http://schemas.microsoft.com/office/drawing/2014/main" id="{D57FB0D0-BE32-8B44-AE93-DFFA0FE6673E}"/>
                </a:ext>
              </a:extLst>
            </p:cNvPr>
            <p:cNvGrpSpPr>
              <a:grpSpLocks/>
            </p:cNvGrpSpPr>
            <p:nvPr/>
          </p:nvGrpSpPr>
          <p:grpSpPr bwMode="auto">
            <a:xfrm>
              <a:off x="5486400" y="666750"/>
              <a:ext cx="2209800" cy="1295400"/>
              <a:chOff x="3456" y="432"/>
              <a:chExt cx="1392" cy="816"/>
            </a:xfrm>
          </p:grpSpPr>
          <p:grpSp>
            <p:nvGrpSpPr>
              <p:cNvPr id="62" name="Group 89">
                <a:extLst>
                  <a:ext uri="{FF2B5EF4-FFF2-40B4-BE49-F238E27FC236}">
                    <a16:creationId xmlns:a16="http://schemas.microsoft.com/office/drawing/2014/main" id="{E9A26EE0-69BD-1B43-B0B9-C53E00EBBEFE}"/>
                  </a:ext>
                </a:extLst>
              </p:cNvPr>
              <p:cNvGrpSpPr>
                <a:grpSpLocks/>
              </p:cNvGrpSpPr>
              <p:nvPr/>
            </p:nvGrpSpPr>
            <p:grpSpPr bwMode="auto">
              <a:xfrm>
                <a:off x="3456" y="864"/>
                <a:ext cx="624" cy="384"/>
                <a:chOff x="3456" y="864"/>
                <a:chExt cx="624" cy="384"/>
              </a:xfrm>
            </p:grpSpPr>
            <p:sp>
              <p:nvSpPr>
                <p:cNvPr id="65" name="Line 90">
                  <a:extLst>
                    <a:ext uri="{FF2B5EF4-FFF2-40B4-BE49-F238E27FC236}">
                      <a16:creationId xmlns:a16="http://schemas.microsoft.com/office/drawing/2014/main" id="{960B01D3-4CE5-AE44-AA76-37F90B9A1C36}"/>
                    </a:ext>
                  </a:extLst>
                </p:cNvPr>
                <p:cNvSpPr>
                  <a:spLocks noChangeShapeType="1"/>
                </p:cNvSpPr>
                <p:nvPr/>
              </p:nvSpPr>
              <p:spPr bwMode="auto">
                <a:xfrm>
                  <a:off x="3456" y="1248"/>
                  <a:ext cx="624" cy="0"/>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66" name="Line 91">
                  <a:extLst>
                    <a:ext uri="{FF2B5EF4-FFF2-40B4-BE49-F238E27FC236}">
                      <a16:creationId xmlns:a16="http://schemas.microsoft.com/office/drawing/2014/main" id="{03395ABF-C394-C24B-AB1F-2ACAF53F6AF7}"/>
                    </a:ext>
                  </a:extLst>
                </p:cNvPr>
                <p:cNvSpPr>
                  <a:spLocks noChangeShapeType="1"/>
                </p:cNvSpPr>
                <p:nvPr/>
              </p:nvSpPr>
              <p:spPr bwMode="auto">
                <a:xfrm flipV="1">
                  <a:off x="4080" y="864"/>
                  <a:ext cx="0" cy="384"/>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grpSp>
          <p:sp>
            <p:nvSpPr>
              <p:cNvPr id="63" name="Line 92">
                <a:extLst>
                  <a:ext uri="{FF2B5EF4-FFF2-40B4-BE49-F238E27FC236}">
                    <a16:creationId xmlns:a16="http://schemas.microsoft.com/office/drawing/2014/main" id="{78ADD52B-40BF-8445-A54F-EEB6AC0F8541}"/>
                  </a:ext>
                </a:extLst>
              </p:cNvPr>
              <p:cNvSpPr>
                <a:spLocks noChangeShapeType="1"/>
              </p:cNvSpPr>
              <p:nvPr/>
            </p:nvSpPr>
            <p:spPr bwMode="auto">
              <a:xfrm>
                <a:off x="4080" y="864"/>
                <a:ext cx="768" cy="0"/>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64" name="Line 93">
                <a:extLst>
                  <a:ext uri="{FF2B5EF4-FFF2-40B4-BE49-F238E27FC236}">
                    <a16:creationId xmlns:a16="http://schemas.microsoft.com/office/drawing/2014/main" id="{C7A92BD1-30BF-5F41-B31D-F80AB54166A2}"/>
                  </a:ext>
                </a:extLst>
              </p:cNvPr>
              <p:cNvSpPr>
                <a:spLocks noChangeShapeType="1"/>
              </p:cNvSpPr>
              <p:nvPr/>
            </p:nvSpPr>
            <p:spPr bwMode="auto">
              <a:xfrm flipV="1">
                <a:off x="4848" y="432"/>
                <a:ext cx="0" cy="432"/>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grpSp>
        <p:sp>
          <p:nvSpPr>
            <p:cNvPr id="56" name="Line 94">
              <a:extLst>
                <a:ext uri="{FF2B5EF4-FFF2-40B4-BE49-F238E27FC236}">
                  <a16:creationId xmlns:a16="http://schemas.microsoft.com/office/drawing/2014/main" id="{ED4E3F04-8B88-E24A-812B-9854FC607F24}"/>
                </a:ext>
              </a:extLst>
            </p:cNvPr>
            <p:cNvSpPr>
              <a:spLocks noChangeShapeType="1"/>
            </p:cNvSpPr>
            <p:nvPr/>
          </p:nvSpPr>
          <p:spPr bwMode="auto">
            <a:xfrm>
              <a:off x="7696200" y="666750"/>
              <a:ext cx="762000" cy="0"/>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57" name="Line 95">
              <a:extLst>
                <a:ext uri="{FF2B5EF4-FFF2-40B4-BE49-F238E27FC236}">
                  <a16:creationId xmlns:a16="http://schemas.microsoft.com/office/drawing/2014/main" id="{ECFB4807-7565-0547-911F-1D9E012FFDD2}"/>
                </a:ext>
              </a:extLst>
            </p:cNvPr>
            <p:cNvSpPr>
              <a:spLocks noChangeShapeType="1"/>
            </p:cNvSpPr>
            <p:nvPr/>
          </p:nvSpPr>
          <p:spPr bwMode="auto">
            <a:xfrm>
              <a:off x="5486400" y="1946275"/>
              <a:ext cx="5334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58" name="Line 96">
              <a:extLst>
                <a:ext uri="{FF2B5EF4-FFF2-40B4-BE49-F238E27FC236}">
                  <a16:creationId xmlns:a16="http://schemas.microsoft.com/office/drawing/2014/main" id="{A93CC80F-62A8-1041-8135-004F60298E2A}"/>
                </a:ext>
              </a:extLst>
            </p:cNvPr>
            <p:cNvSpPr>
              <a:spLocks noChangeShapeType="1"/>
            </p:cNvSpPr>
            <p:nvPr/>
          </p:nvSpPr>
          <p:spPr bwMode="auto">
            <a:xfrm flipV="1">
              <a:off x="6019800" y="1295400"/>
              <a:ext cx="0" cy="63658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59" name="Line 97">
              <a:extLst>
                <a:ext uri="{FF2B5EF4-FFF2-40B4-BE49-F238E27FC236}">
                  <a16:creationId xmlns:a16="http://schemas.microsoft.com/office/drawing/2014/main" id="{B4AF0A20-F716-6944-9FA2-CBDEAFBC60E9}"/>
                </a:ext>
              </a:extLst>
            </p:cNvPr>
            <p:cNvSpPr>
              <a:spLocks noChangeShapeType="1"/>
            </p:cNvSpPr>
            <p:nvPr/>
          </p:nvSpPr>
          <p:spPr bwMode="auto">
            <a:xfrm>
              <a:off x="6019800" y="1323975"/>
              <a:ext cx="8382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60" name="Line 98">
              <a:extLst>
                <a:ext uri="{FF2B5EF4-FFF2-40B4-BE49-F238E27FC236}">
                  <a16:creationId xmlns:a16="http://schemas.microsoft.com/office/drawing/2014/main" id="{E5AA7379-54F2-1A43-BEA7-96AEDE8295C6}"/>
                </a:ext>
              </a:extLst>
            </p:cNvPr>
            <p:cNvSpPr>
              <a:spLocks noChangeShapeType="1"/>
            </p:cNvSpPr>
            <p:nvPr/>
          </p:nvSpPr>
          <p:spPr bwMode="auto">
            <a:xfrm flipV="1">
              <a:off x="6858000" y="657225"/>
              <a:ext cx="0" cy="6604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61" name="Line 99">
              <a:extLst>
                <a:ext uri="{FF2B5EF4-FFF2-40B4-BE49-F238E27FC236}">
                  <a16:creationId xmlns:a16="http://schemas.microsoft.com/office/drawing/2014/main" id="{CCE7AA1D-D094-0F45-AF6D-A0CCA82F6434}"/>
                </a:ext>
              </a:extLst>
            </p:cNvPr>
            <p:cNvSpPr>
              <a:spLocks noChangeShapeType="1"/>
            </p:cNvSpPr>
            <p:nvPr/>
          </p:nvSpPr>
          <p:spPr bwMode="auto">
            <a:xfrm>
              <a:off x="6858000" y="630238"/>
              <a:ext cx="16002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grpSp>
    </p:spTree>
    <p:extLst>
      <p:ext uri="{BB962C8B-B14F-4D97-AF65-F5344CB8AC3E}">
        <p14:creationId xmlns:p14="http://schemas.microsoft.com/office/powerpoint/2010/main" val="32867429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101</a:t>
            </a:fld>
            <a:endParaRPr lang="zh-CN" altLang="en-US" dirty="0"/>
          </a:p>
        </p:txBody>
      </p:sp>
      <p:sp>
        <p:nvSpPr>
          <p:cNvPr id="3" name="Text Placeholder 2">
            <a:extLst>
              <a:ext uri="{FF2B5EF4-FFF2-40B4-BE49-F238E27FC236}">
                <a16:creationId xmlns:a16="http://schemas.microsoft.com/office/drawing/2014/main" id="{520A4D45-515D-4345-8FBF-7E42BA4AA06A}"/>
              </a:ext>
            </a:extLst>
          </p:cNvPr>
          <p:cNvSpPr txBox="1">
            <a:spLocks/>
          </p:cNvSpPr>
          <p:nvPr/>
        </p:nvSpPr>
        <p:spPr>
          <a:xfrm>
            <a:off x="380683" y="19843"/>
            <a:ext cx="8230234"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600" b="1" dirty="0">
                <a:solidFill>
                  <a:srgbClr val="00B0F0"/>
                </a:solidFill>
                <a:effectLst>
                  <a:outerShdw blurRad="38100" dist="38100" dir="2700000" algn="tl">
                    <a:srgbClr val="000000">
                      <a:alpha val="43137"/>
                    </a:srgbClr>
                  </a:outerShdw>
                </a:effectLst>
              </a:rPr>
              <a:t>Application to Mobile Networks with Unreliable Channels</a:t>
            </a:r>
          </a:p>
        </p:txBody>
      </p:sp>
      <p:pic>
        <p:nvPicPr>
          <p:cNvPr id="4" name="Picture 2" descr=" fig3b.pdf                                                      006E6372HD                             BECF167C:">
            <a:extLst>
              <a:ext uri="{FF2B5EF4-FFF2-40B4-BE49-F238E27FC236}">
                <a16:creationId xmlns:a16="http://schemas.microsoft.com/office/drawing/2014/main" id="{88950919-1C7D-804D-A8DB-2611B0BF1F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819400"/>
            <a:ext cx="41910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 fig3c.pdf                                                      006E6372HD                             BECF167C:">
            <a:extLst>
              <a:ext uri="{FF2B5EF4-FFF2-40B4-BE49-F238E27FC236}">
                <a16:creationId xmlns:a16="http://schemas.microsoft.com/office/drawing/2014/main" id="{096348F2-872C-B64C-B30E-933116184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867025"/>
            <a:ext cx="4038600"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4">
            <a:extLst>
              <a:ext uri="{FF2B5EF4-FFF2-40B4-BE49-F238E27FC236}">
                <a16:creationId xmlns:a16="http://schemas.microsoft.com/office/drawing/2014/main" id="{5FDF880D-53C4-F04F-B437-9B2AC7E498AD}"/>
              </a:ext>
            </a:extLst>
          </p:cNvPr>
          <p:cNvGrpSpPr>
            <a:grpSpLocks/>
          </p:cNvGrpSpPr>
          <p:nvPr/>
        </p:nvGrpSpPr>
        <p:grpSpPr bwMode="auto">
          <a:xfrm>
            <a:off x="304801" y="1146915"/>
            <a:ext cx="1520825" cy="1461595"/>
            <a:chOff x="384" y="1872"/>
            <a:chExt cx="2160" cy="2160"/>
          </a:xfrm>
        </p:grpSpPr>
        <p:sp>
          <p:nvSpPr>
            <p:cNvPr id="7" name="Rectangle 5">
              <a:extLst>
                <a:ext uri="{FF2B5EF4-FFF2-40B4-BE49-F238E27FC236}">
                  <a16:creationId xmlns:a16="http://schemas.microsoft.com/office/drawing/2014/main" id="{D70BF8AC-97E6-6943-AA70-F8F8400BA63B}"/>
                </a:ext>
              </a:extLst>
            </p:cNvPr>
            <p:cNvSpPr>
              <a:spLocks noChangeArrowheads="1"/>
            </p:cNvSpPr>
            <p:nvPr/>
          </p:nvSpPr>
          <p:spPr bwMode="auto">
            <a:xfrm>
              <a:off x="384" y="1872"/>
              <a:ext cx="432" cy="432"/>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8" name="Rectangle 6">
              <a:extLst>
                <a:ext uri="{FF2B5EF4-FFF2-40B4-BE49-F238E27FC236}">
                  <a16:creationId xmlns:a16="http://schemas.microsoft.com/office/drawing/2014/main" id="{5D86D97C-376E-194D-926D-D0CBD2FC911F}"/>
                </a:ext>
              </a:extLst>
            </p:cNvPr>
            <p:cNvSpPr>
              <a:spLocks noChangeArrowheads="1"/>
            </p:cNvSpPr>
            <p:nvPr/>
          </p:nvSpPr>
          <p:spPr bwMode="auto">
            <a:xfrm>
              <a:off x="816" y="1872"/>
              <a:ext cx="432" cy="432"/>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9" name="Rectangle 7">
              <a:extLst>
                <a:ext uri="{FF2B5EF4-FFF2-40B4-BE49-F238E27FC236}">
                  <a16:creationId xmlns:a16="http://schemas.microsoft.com/office/drawing/2014/main" id="{5D5AC068-4100-B047-BF6E-C93E95BB132C}"/>
                </a:ext>
              </a:extLst>
            </p:cNvPr>
            <p:cNvSpPr>
              <a:spLocks noChangeArrowheads="1"/>
            </p:cNvSpPr>
            <p:nvPr/>
          </p:nvSpPr>
          <p:spPr bwMode="auto">
            <a:xfrm>
              <a:off x="1248" y="1872"/>
              <a:ext cx="432" cy="432"/>
            </a:xfrm>
            <a:prstGeom prst="rect">
              <a:avLst/>
            </a:prstGeom>
            <a:solidFill>
              <a:srgbClr val="33CCCC"/>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10" name="Rectangle 8">
              <a:extLst>
                <a:ext uri="{FF2B5EF4-FFF2-40B4-BE49-F238E27FC236}">
                  <a16:creationId xmlns:a16="http://schemas.microsoft.com/office/drawing/2014/main" id="{9B8BFC81-B7E9-0547-8C5A-A27199E662E0}"/>
                </a:ext>
              </a:extLst>
            </p:cNvPr>
            <p:cNvSpPr>
              <a:spLocks noChangeArrowheads="1"/>
            </p:cNvSpPr>
            <p:nvPr/>
          </p:nvSpPr>
          <p:spPr bwMode="auto">
            <a:xfrm>
              <a:off x="2112" y="1872"/>
              <a:ext cx="432" cy="432"/>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11" name="Rectangle 9">
              <a:extLst>
                <a:ext uri="{FF2B5EF4-FFF2-40B4-BE49-F238E27FC236}">
                  <a16:creationId xmlns:a16="http://schemas.microsoft.com/office/drawing/2014/main" id="{7EF994AD-5D95-0B4C-8D21-13C3D7609070}"/>
                </a:ext>
              </a:extLst>
            </p:cNvPr>
            <p:cNvSpPr>
              <a:spLocks noChangeArrowheads="1"/>
            </p:cNvSpPr>
            <p:nvPr/>
          </p:nvSpPr>
          <p:spPr bwMode="auto">
            <a:xfrm>
              <a:off x="384" y="2304"/>
              <a:ext cx="432" cy="432"/>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12" name="Rectangle 10">
              <a:extLst>
                <a:ext uri="{FF2B5EF4-FFF2-40B4-BE49-F238E27FC236}">
                  <a16:creationId xmlns:a16="http://schemas.microsoft.com/office/drawing/2014/main" id="{29EC8A6F-73EB-F146-95A1-FEA9DD3DDF81}"/>
                </a:ext>
              </a:extLst>
            </p:cNvPr>
            <p:cNvSpPr>
              <a:spLocks noChangeArrowheads="1"/>
            </p:cNvSpPr>
            <p:nvPr/>
          </p:nvSpPr>
          <p:spPr bwMode="auto">
            <a:xfrm>
              <a:off x="816" y="2304"/>
              <a:ext cx="432" cy="432"/>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13" name="Rectangle 11">
              <a:extLst>
                <a:ext uri="{FF2B5EF4-FFF2-40B4-BE49-F238E27FC236}">
                  <a16:creationId xmlns:a16="http://schemas.microsoft.com/office/drawing/2014/main" id="{96000C42-8105-FD4D-B39D-F9D1E71D3FCB}"/>
                </a:ext>
              </a:extLst>
            </p:cNvPr>
            <p:cNvSpPr>
              <a:spLocks noChangeArrowheads="1"/>
            </p:cNvSpPr>
            <p:nvPr/>
          </p:nvSpPr>
          <p:spPr bwMode="auto">
            <a:xfrm>
              <a:off x="2112" y="2304"/>
              <a:ext cx="432" cy="432"/>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14" name="Rectangle 12">
              <a:extLst>
                <a:ext uri="{FF2B5EF4-FFF2-40B4-BE49-F238E27FC236}">
                  <a16:creationId xmlns:a16="http://schemas.microsoft.com/office/drawing/2014/main" id="{0ED2EA1D-FE6F-7B44-85F6-4EE45FD404B8}"/>
                </a:ext>
              </a:extLst>
            </p:cNvPr>
            <p:cNvSpPr>
              <a:spLocks noChangeArrowheads="1"/>
            </p:cNvSpPr>
            <p:nvPr/>
          </p:nvSpPr>
          <p:spPr bwMode="auto">
            <a:xfrm>
              <a:off x="384" y="2736"/>
              <a:ext cx="432" cy="432"/>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15" name="Rectangle 13">
              <a:extLst>
                <a:ext uri="{FF2B5EF4-FFF2-40B4-BE49-F238E27FC236}">
                  <a16:creationId xmlns:a16="http://schemas.microsoft.com/office/drawing/2014/main" id="{6885505C-AFFE-8847-9BB4-13353726C27D}"/>
                </a:ext>
              </a:extLst>
            </p:cNvPr>
            <p:cNvSpPr>
              <a:spLocks noChangeArrowheads="1"/>
            </p:cNvSpPr>
            <p:nvPr/>
          </p:nvSpPr>
          <p:spPr bwMode="auto">
            <a:xfrm>
              <a:off x="816" y="2736"/>
              <a:ext cx="432" cy="432"/>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16" name="Rectangle 14">
              <a:extLst>
                <a:ext uri="{FF2B5EF4-FFF2-40B4-BE49-F238E27FC236}">
                  <a16:creationId xmlns:a16="http://schemas.microsoft.com/office/drawing/2014/main" id="{D59E6181-5990-AF45-ACF2-8013BBC9F456}"/>
                </a:ext>
              </a:extLst>
            </p:cNvPr>
            <p:cNvSpPr>
              <a:spLocks noChangeArrowheads="1"/>
            </p:cNvSpPr>
            <p:nvPr/>
          </p:nvSpPr>
          <p:spPr bwMode="auto">
            <a:xfrm>
              <a:off x="1248" y="2736"/>
              <a:ext cx="432" cy="432"/>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17" name="Rectangle 15">
              <a:extLst>
                <a:ext uri="{FF2B5EF4-FFF2-40B4-BE49-F238E27FC236}">
                  <a16:creationId xmlns:a16="http://schemas.microsoft.com/office/drawing/2014/main" id="{CC29B54C-1946-0044-A3D1-762F37DE6336}"/>
                </a:ext>
              </a:extLst>
            </p:cNvPr>
            <p:cNvSpPr>
              <a:spLocks noChangeArrowheads="1"/>
            </p:cNvSpPr>
            <p:nvPr/>
          </p:nvSpPr>
          <p:spPr bwMode="auto">
            <a:xfrm>
              <a:off x="1680" y="2736"/>
              <a:ext cx="432" cy="432"/>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18" name="Rectangle 16">
              <a:extLst>
                <a:ext uri="{FF2B5EF4-FFF2-40B4-BE49-F238E27FC236}">
                  <a16:creationId xmlns:a16="http://schemas.microsoft.com/office/drawing/2014/main" id="{7B328FFB-0DB9-DD4D-88FF-BC4F88BC9CFD}"/>
                </a:ext>
              </a:extLst>
            </p:cNvPr>
            <p:cNvSpPr>
              <a:spLocks noChangeArrowheads="1"/>
            </p:cNvSpPr>
            <p:nvPr/>
          </p:nvSpPr>
          <p:spPr bwMode="auto">
            <a:xfrm>
              <a:off x="2112" y="2736"/>
              <a:ext cx="432" cy="432"/>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19" name="Rectangle 17">
              <a:extLst>
                <a:ext uri="{FF2B5EF4-FFF2-40B4-BE49-F238E27FC236}">
                  <a16:creationId xmlns:a16="http://schemas.microsoft.com/office/drawing/2014/main" id="{CE7E2040-793A-F747-A7E4-A04ED97A6AA6}"/>
                </a:ext>
              </a:extLst>
            </p:cNvPr>
            <p:cNvSpPr>
              <a:spLocks noChangeArrowheads="1"/>
            </p:cNvSpPr>
            <p:nvPr/>
          </p:nvSpPr>
          <p:spPr bwMode="auto">
            <a:xfrm>
              <a:off x="1248" y="3168"/>
              <a:ext cx="432" cy="432"/>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20" name="Rectangle 18">
              <a:extLst>
                <a:ext uri="{FF2B5EF4-FFF2-40B4-BE49-F238E27FC236}">
                  <a16:creationId xmlns:a16="http://schemas.microsoft.com/office/drawing/2014/main" id="{CF0E206C-0C1D-394F-B453-BF71861DDCAE}"/>
                </a:ext>
              </a:extLst>
            </p:cNvPr>
            <p:cNvSpPr>
              <a:spLocks noChangeArrowheads="1"/>
            </p:cNvSpPr>
            <p:nvPr/>
          </p:nvSpPr>
          <p:spPr bwMode="auto">
            <a:xfrm>
              <a:off x="1248" y="3600"/>
              <a:ext cx="432" cy="432"/>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21" name="Rectangle 19">
              <a:extLst>
                <a:ext uri="{FF2B5EF4-FFF2-40B4-BE49-F238E27FC236}">
                  <a16:creationId xmlns:a16="http://schemas.microsoft.com/office/drawing/2014/main" id="{6E62765D-311C-9149-8CF9-1F58DCC6C413}"/>
                </a:ext>
              </a:extLst>
            </p:cNvPr>
            <p:cNvSpPr>
              <a:spLocks noChangeArrowheads="1"/>
            </p:cNvSpPr>
            <p:nvPr/>
          </p:nvSpPr>
          <p:spPr bwMode="auto">
            <a:xfrm>
              <a:off x="1248" y="2304"/>
              <a:ext cx="432" cy="432"/>
            </a:xfrm>
            <a:prstGeom prst="rect">
              <a:avLst/>
            </a:prstGeom>
            <a:solidFill>
              <a:srgbClr val="33CCCC"/>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22" name="Rectangle 20">
              <a:extLst>
                <a:ext uri="{FF2B5EF4-FFF2-40B4-BE49-F238E27FC236}">
                  <a16:creationId xmlns:a16="http://schemas.microsoft.com/office/drawing/2014/main" id="{C8B2E471-D2E3-0C49-AB58-D0446EA72B55}"/>
                </a:ext>
              </a:extLst>
            </p:cNvPr>
            <p:cNvSpPr>
              <a:spLocks noChangeArrowheads="1"/>
            </p:cNvSpPr>
            <p:nvPr/>
          </p:nvSpPr>
          <p:spPr bwMode="auto">
            <a:xfrm>
              <a:off x="1680" y="2304"/>
              <a:ext cx="432" cy="432"/>
            </a:xfrm>
            <a:prstGeom prst="rect">
              <a:avLst/>
            </a:prstGeom>
            <a:solidFill>
              <a:srgbClr val="33CCCC"/>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23" name="Rectangle 21">
              <a:extLst>
                <a:ext uri="{FF2B5EF4-FFF2-40B4-BE49-F238E27FC236}">
                  <a16:creationId xmlns:a16="http://schemas.microsoft.com/office/drawing/2014/main" id="{413ABC4D-E0B3-A546-8A7F-7F1CDEFDC115}"/>
                </a:ext>
              </a:extLst>
            </p:cNvPr>
            <p:cNvSpPr>
              <a:spLocks noChangeArrowheads="1"/>
            </p:cNvSpPr>
            <p:nvPr/>
          </p:nvSpPr>
          <p:spPr bwMode="auto">
            <a:xfrm>
              <a:off x="1680" y="1872"/>
              <a:ext cx="432" cy="432"/>
            </a:xfrm>
            <a:prstGeom prst="rect">
              <a:avLst/>
            </a:prstGeom>
            <a:solidFill>
              <a:srgbClr val="33CCCC"/>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24" name="Rectangle 22">
              <a:extLst>
                <a:ext uri="{FF2B5EF4-FFF2-40B4-BE49-F238E27FC236}">
                  <a16:creationId xmlns:a16="http://schemas.microsoft.com/office/drawing/2014/main" id="{91A06A41-5131-D847-B1BA-2CE5D353D610}"/>
                </a:ext>
              </a:extLst>
            </p:cNvPr>
            <p:cNvSpPr>
              <a:spLocks noChangeArrowheads="1"/>
            </p:cNvSpPr>
            <p:nvPr/>
          </p:nvSpPr>
          <p:spPr bwMode="auto">
            <a:xfrm>
              <a:off x="1680" y="3168"/>
              <a:ext cx="432" cy="432"/>
            </a:xfrm>
            <a:prstGeom prst="rect">
              <a:avLst/>
            </a:prstGeom>
            <a:solidFill>
              <a:srgbClr val="33CCCC"/>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25" name="Rectangle 23">
              <a:extLst>
                <a:ext uri="{FF2B5EF4-FFF2-40B4-BE49-F238E27FC236}">
                  <a16:creationId xmlns:a16="http://schemas.microsoft.com/office/drawing/2014/main" id="{CC6A8DE2-4454-6949-81F3-5505C366BEBB}"/>
                </a:ext>
              </a:extLst>
            </p:cNvPr>
            <p:cNvSpPr>
              <a:spLocks noChangeArrowheads="1"/>
            </p:cNvSpPr>
            <p:nvPr/>
          </p:nvSpPr>
          <p:spPr bwMode="auto">
            <a:xfrm>
              <a:off x="1680" y="3600"/>
              <a:ext cx="432" cy="432"/>
            </a:xfrm>
            <a:prstGeom prst="rect">
              <a:avLst/>
            </a:prstGeom>
            <a:solidFill>
              <a:srgbClr val="33CCCC"/>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26" name="Rectangle 24">
              <a:extLst>
                <a:ext uri="{FF2B5EF4-FFF2-40B4-BE49-F238E27FC236}">
                  <a16:creationId xmlns:a16="http://schemas.microsoft.com/office/drawing/2014/main" id="{E297F0FD-E7AB-C24E-AD8F-BF95D391FCA0}"/>
                </a:ext>
              </a:extLst>
            </p:cNvPr>
            <p:cNvSpPr>
              <a:spLocks noChangeArrowheads="1"/>
            </p:cNvSpPr>
            <p:nvPr/>
          </p:nvSpPr>
          <p:spPr bwMode="auto">
            <a:xfrm>
              <a:off x="2112" y="3168"/>
              <a:ext cx="432" cy="432"/>
            </a:xfrm>
            <a:prstGeom prst="rect">
              <a:avLst/>
            </a:prstGeom>
            <a:solidFill>
              <a:srgbClr val="33CCCC"/>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27" name="Rectangle 25">
              <a:extLst>
                <a:ext uri="{FF2B5EF4-FFF2-40B4-BE49-F238E27FC236}">
                  <a16:creationId xmlns:a16="http://schemas.microsoft.com/office/drawing/2014/main" id="{D232AB4A-9E43-C04B-BBBA-30513E0391EC}"/>
                </a:ext>
              </a:extLst>
            </p:cNvPr>
            <p:cNvSpPr>
              <a:spLocks noChangeArrowheads="1"/>
            </p:cNvSpPr>
            <p:nvPr/>
          </p:nvSpPr>
          <p:spPr bwMode="auto">
            <a:xfrm>
              <a:off x="2112" y="3600"/>
              <a:ext cx="432" cy="432"/>
            </a:xfrm>
            <a:prstGeom prst="rect">
              <a:avLst/>
            </a:prstGeom>
            <a:solidFill>
              <a:srgbClr val="33CCCC"/>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28" name="Rectangle 26">
              <a:extLst>
                <a:ext uri="{FF2B5EF4-FFF2-40B4-BE49-F238E27FC236}">
                  <a16:creationId xmlns:a16="http://schemas.microsoft.com/office/drawing/2014/main" id="{18BBE604-AE89-2B41-B045-29303FE0FDCC}"/>
                </a:ext>
              </a:extLst>
            </p:cNvPr>
            <p:cNvSpPr>
              <a:spLocks noChangeArrowheads="1"/>
            </p:cNvSpPr>
            <p:nvPr/>
          </p:nvSpPr>
          <p:spPr bwMode="auto">
            <a:xfrm>
              <a:off x="816" y="3168"/>
              <a:ext cx="432" cy="432"/>
            </a:xfrm>
            <a:prstGeom prst="rect">
              <a:avLst/>
            </a:prstGeom>
            <a:solidFill>
              <a:srgbClr val="33CCCC"/>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29" name="Rectangle 27">
              <a:extLst>
                <a:ext uri="{FF2B5EF4-FFF2-40B4-BE49-F238E27FC236}">
                  <a16:creationId xmlns:a16="http://schemas.microsoft.com/office/drawing/2014/main" id="{D61EECA0-57E3-8B46-AE5C-F41D1B3E45F9}"/>
                </a:ext>
              </a:extLst>
            </p:cNvPr>
            <p:cNvSpPr>
              <a:spLocks noChangeArrowheads="1"/>
            </p:cNvSpPr>
            <p:nvPr/>
          </p:nvSpPr>
          <p:spPr bwMode="auto">
            <a:xfrm>
              <a:off x="384" y="3168"/>
              <a:ext cx="432" cy="432"/>
            </a:xfrm>
            <a:prstGeom prst="rect">
              <a:avLst/>
            </a:prstGeom>
            <a:solidFill>
              <a:srgbClr val="33CCCC"/>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30" name="Rectangle 28">
              <a:extLst>
                <a:ext uri="{FF2B5EF4-FFF2-40B4-BE49-F238E27FC236}">
                  <a16:creationId xmlns:a16="http://schemas.microsoft.com/office/drawing/2014/main" id="{C0FB1BB8-1E4A-F541-A731-5F145DEE41B8}"/>
                </a:ext>
              </a:extLst>
            </p:cNvPr>
            <p:cNvSpPr>
              <a:spLocks noChangeArrowheads="1"/>
            </p:cNvSpPr>
            <p:nvPr/>
          </p:nvSpPr>
          <p:spPr bwMode="auto">
            <a:xfrm>
              <a:off x="816" y="3600"/>
              <a:ext cx="432" cy="432"/>
            </a:xfrm>
            <a:prstGeom prst="rect">
              <a:avLst/>
            </a:prstGeom>
            <a:solidFill>
              <a:srgbClr val="33CCCC"/>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31" name="Rectangle 29">
              <a:extLst>
                <a:ext uri="{FF2B5EF4-FFF2-40B4-BE49-F238E27FC236}">
                  <a16:creationId xmlns:a16="http://schemas.microsoft.com/office/drawing/2014/main" id="{0E99CBAE-5910-1A43-92B4-A5E8C6E52B0F}"/>
                </a:ext>
              </a:extLst>
            </p:cNvPr>
            <p:cNvSpPr>
              <a:spLocks noChangeArrowheads="1"/>
            </p:cNvSpPr>
            <p:nvPr/>
          </p:nvSpPr>
          <p:spPr bwMode="auto">
            <a:xfrm>
              <a:off x="384" y="3600"/>
              <a:ext cx="432" cy="432"/>
            </a:xfrm>
            <a:prstGeom prst="rect">
              <a:avLst/>
            </a:prstGeom>
            <a:solidFill>
              <a:srgbClr val="33CCCC"/>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32" name="AutoShape 30">
              <a:extLst>
                <a:ext uri="{FF2B5EF4-FFF2-40B4-BE49-F238E27FC236}">
                  <a16:creationId xmlns:a16="http://schemas.microsoft.com/office/drawing/2014/main" id="{F789E639-F8A7-B34D-A42E-497562166F79}"/>
                </a:ext>
              </a:extLst>
            </p:cNvPr>
            <p:cNvSpPr>
              <a:spLocks noChangeArrowheads="1"/>
            </p:cNvSpPr>
            <p:nvPr/>
          </p:nvSpPr>
          <p:spPr bwMode="auto">
            <a:xfrm>
              <a:off x="1872" y="2016"/>
              <a:ext cx="96" cy="144"/>
            </a:xfrm>
            <a:prstGeom prst="triangle">
              <a:avLst>
                <a:gd name="adj" fmla="val 50000"/>
              </a:avLst>
            </a:prstGeom>
            <a:solidFill>
              <a:srgbClr val="000080"/>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33" name="AutoShape 31">
              <a:extLst>
                <a:ext uri="{FF2B5EF4-FFF2-40B4-BE49-F238E27FC236}">
                  <a16:creationId xmlns:a16="http://schemas.microsoft.com/office/drawing/2014/main" id="{96A5FB08-B450-864D-9B77-5A63224A9FAC}"/>
                </a:ext>
              </a:extLst>
            </p:cNvPr>
            <p:cNvSpPr>
              <a:spLocks noChangeArrowheads="1"/>
            </p:cNvSpPr>
            <p:nvPr/>
          </p:nvSpPr>
          <p:spPr bwMode="auto">
            <a:xfrm>
              <a:off x="2352" y="3792"/>
              <a:ext cx="96" cy="144"/>
            </a:xfrm>
            <a:prstGeom prst="triangle">
              <a:avLst>
                <a:gd name="adj" fmla="val 50000"/>
              </a:avLst>
            </a:prstGeom>
            <a:solidFill>
              <a:srgbClr val="000080"/>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34" name="AutoShape 32">
              <a:extLst>
                <a:ext uri="{FF2B5EF4-FFF2-40B4-BE49-F238E27FC236}">
                  <a16:creationId xmlns:a16="http://schemas.microsoft.com/office/drawing/2014/main" id="{B88DB932-DAC5-064B-A548-AA69B262B299}"/>
                </a:ext>
              </a:extLst>
            </p:cNvPr>
            <p:cNvSpPr>
              <a:spLocks noChangeArrowheads="1"/>
            </p:cNvSpPr>
            <p:nvPr/>
          </p:nvSpPr>
          <p:spPr bwMode="auto">
            <a:xfrm>
              <a:off x="528" y="3744"/>
              <a:ext cx="96" cy="144"/>
            </a:xfrm>
            <a:prstGeom prst="triangle">
              <a:avLst>
                <a:gd name="adj" fmla="val 50000"/>
              </a:avLst>
            </a:prstGeom>
            <a:solidFill>
              <a:srgbClr val="000080"/>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35" name="Oval 33">
              <a:extLst>
                <a:ext uri="{FF2B5EF4-FFF2-40B4-BE49-F238E27FC236}">
                  <a16:creationId xmlns:a16="http://schemas.microsoft.com/office/drawing/2014/main" id="{7264084F-12BB-784A-86E3-AD6B51765EC7}"/>
                </a:ext>
              </a:extLst>
            </p:cNvPr>
            <p:cNvSpPr>
              <a:spLocks noChangeArrowheads="1"/>
            </p:cNvSpPr>
            <p:nvPr/>
          </p:nvSpPr>
          <p:spPr bwMode="auto">
            <a:xfrm>
              <a:off x="1920" y="2544"/>
              <a:ext cx="96" cy="96"/>
            </a:xfrm>
            <a:prstGeom prst="ellipse">
              <a:avLst/>
            </a:prstGeom>
            <a:solidFill>
              <a:srgbClr val="008000"/>
            </a:solidFill>
            <a:ln w="9525">
              <a:solidFill>
                <a:schemeClr val="tx1"/>
              </a:solidFill>
              <a:round/>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36" name="Oval 34">
              <a:extLst>
                <a:ext uri="{FF2B5EF4-FFF2-40B4-BE49-F238E27FC236}">
                  <a16:creationId xmlns:a16="http://schemas.microsoft.com/office/drawing/2014/main" id="{D9D38384-FD5F-B345-8941-CC7750D28D07}"/>
                </a:ext>
              </a:extLst>
            </p:cNvPr>
            <p:cNvSpPr>
              <a:spLocks noChangeArrowheads="1"/>
            </p:cNvSpPr>
            <p:nvPr/>
          </p:nvSpPr>
          <p:spPr bwMode="auto">
            <a:xfrm>
              <a:off x="1008" y="2448"/>
              <a:ext cx="96" cy="96"/>
            </a:xfrm>
            <a:prstGeom prst="ellipse">
              <a:avLst/>
            </a:prstGeom>
            <a:solidFill>
              <a:srgbClr val="008000"/>
            </a:solidFill>
            <a:ln w="9525">
              <a:solidFill>
                <a:schemeClr val="tx1"/>
              </a:solidFill>
              <a:round/>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37" name="Oval 35">
              <a:extLst>
                <a:ext uri="{FF2B5EF4-FFF2-40B4-BE49-F238E27FC236}">
                  <a16:creationId xmlns:a16="http://schemas.microsoft.com/office/drawing/2014/main" id="{96BCC7C4-93C4-4541-9324-27BAFD25C8CD}"/>
                </a:ext>
              </a:extLst>
            </p:cNvPr>
            <p:cNvSpPr>
              <a:spLocks noChangeArrowheads="1"/>
            </p:cNvSpPr>
            <p:nvPr/>
          </p:nvSpPr>
          <p:spPr bwMode="auto">
            <a:xfrm>
              <a:off x="2208" y="3648"/>
              <a:ext cx="96" cy="96"/>
            </a:xfrm>
            <a:prstGeom prst="ellipse">
              <a:avLst/>
            </a:prstGeom>
            <a:solidFill>
              <a:srgbClr val="008000"/>
            </a:solidFill>
            <a:ln w="9525">
              <a:solidFill>
                <a:schemeClr val="tx1"/>
              </a:solidFill>
              <a:round/>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38" name="Rectangle 36">
              <a:extLst>
                <a:ext uri="{FF2B5EF4-FFF2-40B4-BE49-F238E27FC236}">
                  <a16:creationId xmlns:a16="http://schemas.microsoft.com/office/drawing/2014/main" id="{C3B381E8-D989-BD43-85BC-B1DC5F551E6C}"/>
                </a:ext>
              </a:extLst>
            </p:cNvPr>
            <p:cNvSpPr>
              <a:spLocks noChangeArrowheads="1"/>
            </p:cNvSpPr>
            <p:nvPr/>
          </p:nvSpPr>
          <p:spPr bwMode="auto">
            <a:xfrm>
              <a:off x="2304" y="3312"/>
              <a:ext cx="96" cy="96"/>
            </a:xfrm>
            <a:prstGeom prst="rect">
              <a:avLst/>
            </a:prstGeom>
            <a:solidFill>
              <a:srgbClr val="FF0000"/>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39" name="Rectangle 37">
              <a:extLst>
                <a:ext uri="{FF2B5EF4-FFF2-40B4-BE49-F238E27FC236}">
                  <a16:creationId xmlns:a16="http://schemas.microsoft.com/office/drawing/2014/main" id="{056CD6E5-19AC-8C43-B262-A90962D19732}"/>
                </a:ext>
              </a:extLst>
            </p:cNvPr>
            <p:cNvSpPr>
              <a:spLocks noChangeArrowheads="1"/>
            </p:cNvSpPr>
            <p:nvPr/>
          </p:nvSpPr>
          <p:spPr bwMode="auto">
            <a:xfrm>
              <a:off x="1488" y="2016"/>
              <a:ext cx="96" cy="96"/>
            </a:xfrm>
            <a:prstGeom prst="rect">
              <a:avLst/>
            </a:prstGeom>
            <a:solidFill>
              <a:srgbClr val="FF0000"/>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40" name="Rectangle 38">
              <a:extLst>
                <a:ext uri="{FF2B5EF4-FFF2-40B4-BE49-F238E27FC236}">
                  <a16:creationId xmlns:a16="http://schemas.microsoft.com/office/drawing/2014/main" id="{121E4F1E-809C-E24B-8E68-F391BAFBDA3B}"/>
                </a:ext>
              </a:extLst>
            </p:cNvPr>
            <p:cNvSpPr>
              <a:spLocks noChangeArrowheads="1"/>
            </p:cNvSpPr>
            <p:nvPr/>
          </p:nvSpPr>
          <p:spPr bwMode="auto">
            <a:xfrm>
              <a:off x="960" y="3312"/>
              <a:ext cx="96" cy="96"/>
            </a:xfrm>
            <a:prstGeom prst="rect">
              <a:avLst/>
            </a:prstGeom>
            <a:solidFill>
              <a:srgbClr val="FF0000"/>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41" name="AutoShape 39">
              <a:extLst>
                <a:ext uri="{FF2B5EF4-FFF2-40B4-BE49-F238E27FC236}">
                  <a16:creationId xmlns:a16="http://schemas.microsoft.com/office/drawing/2014/main" id="{C7DB4AE1-FDA0-AE44-98B0-2E92BC4F275C}"/>
                </a:ext>
              </a:extLst>
            </p:cNvPr>
            <p:cNvSpPr>
              <a:spLocks noChangeArrowheads="1"/>
            </p:cNvSpPr>
            <p:nvPr/>
          </p:nvSpPr>
          <p:spPr bwMode="auto">
            <a:xfrm>
              <a:off x="528" y="2448"/>
              <a:ext cx="144" cy="144"/>
            </a:xfrm>
            <a:prstGeom prst="star5">
              <a:avLst/>
            </a:prstGeom>
            <a:solidFill>
              <a:srgbClr val="FFCC00"/>
            </a:solidFill>
            <a:ln w="9525">
              <a:solidFill>
                <a:schemeClr val="tx1"/>
              </a:solidFill>
              <a:miter lim="800000"/>
              <a:headEnd/>
              <a:tailEnd/>
            </a:ln>
            <a:effectLst/>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42" name="AutoShape 40">
              <a:extLst>
                <a:ext uri="{FF2B5EF4-FFF2-40B4-BE49-F238E27FC236}">
                  <a16:creationId xmlns:a16="http://schemas.microsoft.com/office/drawing/2014/main" id="{15EE06B3-8FC7-F14E-B0B1-E7526EA5793E}"/>
                </a:ext>
              </a:extLst>
            </p:cNvPr>
            <p:cNvSpPr>
              <a:spLocks noChangeArrowheads="1"/>
            </p:cNvSpPr>
            <p:nvPr/>
          </p:nvSpPr>
          <p:spPr bwMode="auto">
            <a:xfrm>
              <a:off x="1393" y="2880"/>
              <a:ext cx="143" cy="144"/>
            </a:xfrm>
            <a:prstGeom prst="star5">
              <a:avLst/>
            </a:prstGeom>
            <a:solidFill>
              <a:srgbClr val="FFCC00"/>
            </a:solidFill>
            <a:ln w="9525">
              <a:solidFill>
                <a:schemeClr val="tx1"/>
              </a:solidFill>
              <a:miter lim="800000"/>
              <a:headEnd/>
              <a:tailEnd/>
            </a:ln>
            <a:effectLst/>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lgn="ctr"/>
              <a:endParaRPr lang="en-US" altLang="en-US" b="1"/>
            </a:p>
          </p:txBody>
        </p:sp>
      </p:grpSp>
      <p:sp>
        <p:nvSpPr>
          <p:cNvPr id="43" name="Freeform 41">
            <a:extLst>
              <a:ext uri="{FF2B5EF4-FFF2-40B4-BE49-F238E27FC236}">
                <a16:creationId xmlns:a16="http://schemas.microsoft.com/office/drawing/2014/main" id="{93C8278E-0E6F-4844-8D45-A1D1F44BCD53}"/>
              </a:ext>
            </a:extLst>
          </p:cNvPr>
          <p:cNvSpPr>
            <a:spLocks/>
          </p:cNvSpPr>
          <p:nvPr/>
        </p:nvSpPr>
        <p:spPr bwMode="auto">
          <a:xfrm>
            <a:off x="704850" y="3414713"/>
            <a:ext cx="3649663" cy="2166937"/>
          </a:xfrm>
          <a:custGeom>
            <a:avLst/>
            <a:gdLst>
              <a:gd name="T0" fmla="*/ 0 w 2299"/>
              <a:gd name="T1" fmla="*/ 0 h 1365"/>
              <a:gd name="T2" fmla="*/ 2147483647 w 2299"/>
              <a:gd name="T3" fmla="*/ 2147483647 h 1365"/>
              <a:gd name="T4" fmla="*/ 2147483647 w 2299"/>
              <a:gd name="T5" fmla="*/ 2147483647 h 1365"/>
              <a:gd name="T6" fmla="*/ 2147483647 w 2299"/>
              <a:gd name="T7" fmla="*/ 2147483647 h 1365"/>
              <a:gd name="T8" fmla="*/ 2147483647 w 2299"/>
              <a:gd name="T9" fmla="*/ 2147483647 h 1365"/>
              <a:gd name="T10" fmla="*/ 2147483647 w 2299"/>
              <a:gd name="T11" fmla="*/ 2147483647 h 1365"/>
              <a:gd name="T12" fmla="*/ 2147483647 w 2299"/>
              <a:gd name="T13" fmla="*/ 2147483647 h 1365"/>
              <a:gd name="T14" fmla="*/ 2147483647 w 2299"/>
              <a:gd name="T15" fmla="*/ 2147483647 h 1365"/>
              <a:gd name="T16" fmla="*/ 2147483647 w 2299"/>
              <a:gd name="T17" fmla="*/ 2147483647 h 1365"/>
              <a:gd name="T18" fmla="*/ 2147483647 w 2299"/>
              <a:gd name="T19" fmla="*/ 2147483647 h 1365"/>
              <a:gd name="T20" fmla="*/ 2147483647 w 2299"/>
              <a:gd name="T21" fmla="*/ 2147483647 h 1365"/>
              <a:gd name="T22" fmla="*/ 2147483647 w 2299"/>
              <a:gd name="T23" fmla="*/ 2147483647 h 13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99"/>
              <a:gd name="T37" fmla="*/ 0 h 1365"/>
              <a:gd name="T38" fmla="*/ 2299 w 2299"/>
              <a:gd name="T39" fmla="*/ 1365 h 13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99" h="1365">
                <a:moveTo>
                  <a:pt x="0" y="0"/>
                </a:moveTo>
                <a:lnTo>
                  <a:pt x="54" y="639"/>
                </a:lnTo>
                <a:lnTo>
                  <a:pt x="114" y="1022"/>
                </a:lnTo>
                <a:lnTo>
                  <a:pt x="175" y="1150"/>
                </a:lnTo>
                <a:lnTo>
                  <a:pt x="235" y="1197"/>
                </a:lnTo>
                <a:lnTo>
                  <a:pt x="275" y="1230"/>
                </a:lnTo>
                <a:lnTo>
                  <a:pt x="571" y="1311"/>
                </a:lnTo>
                <a:lnTo>
                  <a:pt x="685" y="1318"/>
                </a:lnTo>
                <a:lnTo>
                  <a:pt x="800" y="1331"/>
                </a:lnTo>
                <a:lnTo>
                  <a:pt x="1170" y="1338"/>
                </a:lnTo>
                <a:lnTo>
                  <a:pt x="1734" y="1365"/>
                </a:lnTo>
                <a:lnTo>
                  <a:pt x="2299" y="1365"/>
                </a:lnTo>
              </a:path>
            </a:pathLst>
          </a:custGeom>
          <a:noFill/>
          <a:ln w="3175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44" name="Line 42">
            <a:extLst>
              <a:ext uri="{FF2B5EF4-FFF2-40B4-BE49-F238E27FC236}">
                <a16:creationId xmlns:a16="http://schemas.microsoft.com/office/drawing/2014/main" id="{6991D877-C670-0747-87C3-79FC3156DCFA}"/>
              </a:ext>
            </a:extLst>
          </p:cNvPr>
          <p:cNvSpPr>
            <a:spLocks noChangeShapeType="1"/>
          </p:cNvSpPr>
          <p:nvPr/>
        </p:nvSpPr>
        <p:spPr bwMode="auto">
          <a:xfrm>
            <a:off x="685800" y="5611813"/>
            <a:ext cx="3657600"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 name="Freeform 43">
            <a:extLst>
              <a:ext uri="{FF2B5EF4-FFF2-40B4-BE49-F238E27FC236}">
                <a16:creationId xmlns:a16="http://schemas.microsoft.com/office/drawing/2014/main" id="{456D7311-EC3D-3A46-BC64-8CE220DF3405}"/>
              </a:ext>
            </a:extLst>
          </p:cNvPr>
          <p:cNvSpPr>
            <a:spLocks/>
          </p:cNvSpPr>
          <p:nvPr/>
        </p:nvSpPr>
        <p:spPr bwMode="auto">
          <a:xfrm>
            <a:off x="4930775" y="3254375"/>
            <a:ext cx="3522663" cy="2508250"/>
          </a:xfrm>
          <a:custGeom>
            <a:avLst/>
            <a:gdLst>
              <a:gd name="T0" fmla="*/ 0 w 2219"/>
              <a:gd name="T1" fmla="*/ 2147483647 h 1580"/>
              <a:gd name="T2" fmla="*/ 2147483647 w 2219"/>
              <a:gd name="T3" fmla="*/ 2147483647 h 1580"/>
              <a:gd name="T4" fmla="*/ 2147483647 w 2219"/>
              <a:gd name="T5" fmla="*/ 0 h 1580"/>
              <a:gd name="T6" fmla="*/ 0 60000 65536"/>
              <a:gd name="T7" fmla="*/ 0 60000 65536"/>
              <a:gd name="T8" fmla="*/ 0 60000 65536"/>
              <a:gd name="T9" fmla="*/ 0 w 2219"/>
              <a:gd name="T10" fmla="*/ 0 h 1580"/>
              <a:gd name="T11" fmla="*/ 2219 w 2219"/>
              <a:gd name="T12" fmla="*/ 1580 h 1580"/>
            </a:gdLst>
            <a:ahLst/>
            <a:cxnLst>
              <a:cxn ang="T6">
                <a:pos x="T0" y="T1"/>
              </a:cxn>
              <a:cxn ang="T7">
                <a:pos x="T2" y="T3"/>
              </a:cxn>
              <a:cxn ang="T8">
                <a:pos x="T4" y="T5"/>
              </a:cxn>
            </a:cxnLst>
            <a:rect l="T9" t="T10" r="T11" b="T12"/>
            <a:pathLst>
              <a:path w="2219" h="1580">
                <a:moveTo>
                  <a:pt x="0" y="1580"/>
                </a:moveTo>
                <a:lnTo>
                  <a:pt x="67" y="1533"/>
                </a:lnTo>
                <a:lnTo>
                  <a:pt x="2219" y="0"/>
                </a:lnTo>
              </a:path>
            </a:pathLst>
          </a:custGeom>
          <a:noFill/>
          <a:ln w="3175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46" name="Oval 44">
            <a:extLst>
              <a:ext uri="{FF2B5EF4-FFF2-40B4-BE49-F238E27FC236}">
                <a16:creationId xmlns:a16="http://schemas.microsoft.com/office/drawing/2014/main" id="{51625A04-5916-EB49-B049-9337B8862DBF}"/>
              </a:ext>
            </a:extLst>
          </p:cNvPr>
          <p:cNvSpPr>
            <a:spLocks noChangeArrowheads="1"/>
          </p:cNvSpPr>
          <p:nvPr/>
        </p:nvSpPr>
        <p:spPr bwMode="auto">
          <a:xfrm>
            <a:off x="631825" y="3352800"/>
            <a:ext cx="152400" cy="152400"/>
          </a:xfrm>
          <a:prstGeom prst="ellipse">
            <a:avLst/>
          </a:prstGeom>
          <a:solidFill>
            <a:srgbClr val="FFFF00"/>
          </a:solidFill>
          <a:ln w="9525">
            <a:solidFill>
              <a:schemeClr val="tx1"/>
            </a:solidFill>
            <a:round/>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47" name="Oval 45">
            <a:extLst>
              <a:ext uri="{FF2B5EF4-FFF2-40B4-BE49-F238E27FC236}">
                <a16:creationId xmlns:a16="http://schemas.microsoft.com/office/drawing/2014/main" id="{C151260E-3E48-D143-B69B-00AF49EB8C64}"/>
              </a:ext>
            </a:extLst>
          </p:cNvPr>
          <p:cNvSpPr>
            <a:spLocks noChangeArrowheads="1"/>
          </p:cNvSpPr>
          <p:nvPr/>
        </p:nvSpPr>
        <p:spPr bwMode="auto">
          <a:xfrm>
            <a:off x="4875213" y="5683250"/>
            <a:ext cx="152400" cy="152400"/>
          </a:xfrm>
          <a:prstGeom prst="ellipse">
            <a:avLst/>
          </a:prstGeom>
          <a:solidFill>
            <a:srgbClr val="FFFF00"/>
          </a:solidFill>
          <a:ln w="9525">
            <a:solidFill>
              <a:schemeClr val="tx1"/>
            </a:solidFill>
            <a:round/>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48" name="Text Box 47">
            <a:extLst>
              <a:ext uri="{FF2B5EF4-FFF2-40B4-BE49-F238E27FC236}">
                <a16:creationId xmlns:a16="http://schemas.microsoft.com/office/drawing/2014/main" id="{C4C69C44-D83C-3840-824B-3A7134BFA26E}"/>
              </a:ext>
            </a:extLst>
          </p:cNvPr>
          <p:cNvSpPr txBox="1">
            <a:spLocks noChangeArrowheads="1"/>
          </p:cNvSpPr>
          <p:nvPr/>
        </p:nvSpPr>
        <p:spPr bwMode="auto">
          <a:xfrm>
            <a:off x="1050925" y="3641725"/>
            <a:ext cx="13288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800" dirty="0">
                <a:latin typeface="Tahoma" panose="020B0604030504040204" pitchFamily="34" charset="0"/>
                <a:ea typeface="Tahoma" panose="020B0604030504040204" pitchFamily="34" charset="0"/>
                <a:cs typeface="Tahoma" panose="020B0604030504040204" pitchFamily="34" charset="0"/>
              </a:rPr>
              <a:t>Avg. Power</a:t>
            </a:r>
          </a:p>
        </p:txBody>
      </p:sp>
      <p:sp>
        <p:nvSpPr>
          <p:cNvPr id="49" name="Text Box 48">
            <a:extLst>
              <a:ext uri="{FF2B5EF4-FFF2-40B4-BE49-F238E27FC236}">
                <a16:creationId xmlns:a16="http://schemas.microsoft.com/office/drawing/2014/main" id="{54A20176-5D02-CC41-9570-BC441C9A10CF}"/>
              </a:ext>
            </a:extLst>
          </p:cNvPr>
          <p:cNvSpPr txBox="1">
            <a:spLocks noChangeArrowheads="1"/>
          </p:cNvSpPr>
          <p:nvPr/>
        </p:nvSpPr>
        <p:spPr bwMode="auto">
          <a:xfrm>
            <a:off x="5089525" y="3717925"/>
            <a:ext cx="12732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800">
                <a:latin typeface="Tahoma" panose="020B0604030504040204" pitchFamily="34" charset="0"/>
                <a:ea typeface="Tahoma" panose="020B0604030504040204" pitchFamily="34" charset="0"/>
                <a:cs typeface="Tahoma" panose="020B0604030504040204" pitchFamily="34" charset="0"/>
              </a:rPr>
              <a:t>Avg. Delay</a:t>
            </a:r>
          </a:p>
        </p:txBody>
      </p:sp>
      <p:sp>
        <p:nvSpPr>
          <p:cNvPr id="50" name="Text Box 49">
            <a:extLst>
              <a:ext uri="{FF2B5EF4-FFF2-40B4-BE49-F238E27FC236}">
                <a16:creationId xmlns:a16="http://schemas.microsoft.com/office/drawing/2014/main" id="{9C2D319A-D0D0-294A-B768-A74F92236925}"/>
              </a:ext>
            </a:extLst>
          </p:cNvPr>
          <p:cNvSpPr txBox="1">
            <a:spLocks noChangeArrowheads="1"/>
          </p:cNvSpPr>
          <p:nvPr/>
        </p:nvSpPr>
        <p:spPr bwMode="auto">
          <a:xfrm>
            <a:off x="822325" y="6156325"/>
            <a:ext cx="47362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800" dirty="0">
                <a:latin typeface="Tahoma" panose="020B0604030504040204" pitchFamily="34" charset="0"/>
                <a:ea typeface="Tahoma" panose="020B0604030504040204" pitchFamily="34" charset="0"/>
                <a:cs typeface="Tahoma" panose="020B0604030504040204" pitchFamily="34" charset="0"/>
              </a:rPr>
              <a:t>Performance-Delay Tradeoff:  [O(1/V), O(V)]</a:t>
            </a:r>
          </a:p>
        </p:txBody>
      </p:sp>
      <p:sp>
        <p:nvSpPr>
          <p:cNvPr id="51" name="Text Box 48">
            <a:extLst>
              <a:ext uri="{FF2B5EF4-FFF2-40B4-BE49-F238E27FC236}">
                <a16:creationId xmlns:a16="http://schemas.microsoft.com/office/drawing/2014/main" id="{C323E551-CF6C-1142-AD87-DDA90D9A2E01}"/>
              </a:ext>
            </a:extLst>
          </p:cNvPr>
          <p:cNvSpPr txBox="1">
            <a:spLocks noChangeArrowheads="1"/>
          </p:cNvSpPr>
          <p:nvPr/>
        </p:nvSpPr>
        <p:spPr bwMode="auto">
          <a:xfrm>
            <a:off x="2895600" y="1131093"/>
            <a:ext cx="594359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1800" u="sng" dirty="0">
                <a:latin typeface="Tahoma" panose="020B0604030504040204" pitchFamily="34" charset="0"/>
                <a:ea typeface="Tahoma" panose="020B0604030504040204" pitchFamily="34" charset="0"/>
                <a:cs typeface="Tahoma" panose="020B0604030504040204" pitchFamily="34" charset="0"/>
              </a:rPr>
              <a:t>Average Power Versus Delay</a:t>
            </a:r>
            <a:endParaRPr lang="en-US" altLang="en-US" sz="1800" dirty="0">
              <a:latin typeface="Tahoma" panose="020B0604030504040204" pitchFamily="34" charset="0"/>
              <a:ea typeface="Tahoma" panose="020B0604030504040204" pitchFamily="34" charset="0"/>
              <a:cs typeface="Tahoma" panose="020B0604030504040204" pitchFamily="34" charset="0"/>
            </a:endParaRPr>
          </a:p>
          <a:p>
            <a:endParaRPr lang="en-US" altLang="en-US" sz="1800" dirty="0">
              <a:latin typeface="Tahoma" panose="020B0604030504040204" pitchFamily="34" charset="0"/>
              <a:ea typeface="Tahoma" panose="020B0604030504040204" pitchFamily="34" charset="0"/>
              <a:cs typeface="Tahoma" panose="020B0604030504040204" pitchFamily="34" charset="0"/>
            </a:endParaRPr>
          </a:p>
          <a:p>
            <a:r>
              <a:rPr lang="en-US" altLang="en-US" sz="1800" dirty="0">
                <a:latin typeface="Tahoma" panose="020B0604030504040204" pitchFamily="34" charset="0"/>
                <a:ea typeface="Tahoma" panose="020B0604030504040204" pitchFamily="34" charset="0"/>
                <a:cs typeface="Tahoma" panose="020B0604030504040204" pitchFamily="34" charset="0"/>
              </a:rPr>
              <a:t>[Neely, </a:t>
            </a:r>
            <a:r>
              <a:rPr lang="en-US" altLang="en-US" sz="1800" dirty="0" err="1">
                <a:latin typeface="Tahoma" panose="020B0604030504040204" pitchFamily="34" charset="0"/>
                <a:ea typeface="Tahoma" panose="020B0604030504040204" pitchFamily="34" charset="0"/>
                <a:cs typeface="Tahoma" panose="020B0604030504040204" pitchFamily="34" charset="0"/>
              </a:rPr>
              <a:t>Urgaonkar</a:t>
            </a:r>
            <a:r>
              <a:rPr lang="en-US" altLang="en-US" sz="1800" dirty="0">
                <a:latin typeface="Tahoma" panose="020B0604030504040204" pitchFamily="34" charset="0"/>
                <a:ea typeface="Tahoma" panose="020B0604030504040204" pitchFamily="34" charset="0"/>
                <a:cs typeface="Tahoma" panose="020B0604030504040204" pitchFamily="34" charset="0"/>
              </a:rPr>
              <a:t> 2006, 2009]</a:t>
            </a:r>
          </a:p>
        </p:txBody>
      </p:sp>
    </p:spTree>
    <p:extLst>
      <p:ext uri="{BB962C8B-B14F-4D97-AF65-F5344CB8AC3E}">
        <p14:creationId xmlns:p14="http://schemas.microsoft.com/office/powerpoint/2010/main" val="222736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0.0007 0 L 0.01111 0.14444 L 0.01945 0.23611 L 0.0309 0.25972 L 0.04028 0.27222 L 0.04965 0.28194 L 0.09965 0.30139 L 0.12049 0.30139 L 0.13924 0.30694 L 0.15903 0.30833 L 0.17882 0.30972 L 0.19861 0.30833 L 0.29757 0.3125 L 0.39653 0.31389 " pathEditMode="relative" ptsTypes="AAAAAAAAAAAAAA">
                                      <p:cBhvr>
                                        <p:cTn id="6" dur="2000" fill="hold"/>
                                        <p:tgtEl>
                                          <p:spTgt spid="46"/>
                                        </p:tgtEl>
                                        <p:attrNameLst>
                                          <p:attrName>ppt_x</p:attrName>
                                          <p:attrName>ppt_y</p:attrName>
                                        </p:attrNameLst>
                                      </p:cBhvr>
                                    </p:animMotion>
                                  </p:childTnLst>
                                </p:cTn>
                              </p:par>
                              <p:par>
                                <p:cTn id="7" presetID="0" presetClass="path" presetSubtype="0" fill="hold" grpId="0" nodeType="withEffect">
                                  <p:stCondLst>
                                    <p:cond delay="0"/>
                                  </p:stCondLst>
                                  <p:childTnLst>
                                    <p:animMotion origin="layout" path="M -0.00034 0.00116 L 0.00903 -0.00856 L 0.01841 -0.01828 L 0.02778 -0.02662 L 0.03611 -0.03495 L 0.04688 -0.04282 L 0.09375 -0.09143 L 0.11528 -0.10995 L 0.13299 -0.12523 L 0.15313 -0.1456 L 0.17153 -0.16412 L 0.19132 -0.18217 L 0.28716 -0.27245 L 0.38455 -0.36481 " pathEditMode="relative" ptsTypes="AAAAAAAAAAAAAA">
                                      <p:cBhvr>
                                        <p:cTn id="8" dur="2000" fill="hold"/>
                                        <p:tgtEl>
                                          <p:spTgt spid="4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102</a:t>
            </a:fld>
            <a:endParaRPr lang="zh-CN" altLang="en-US" dirty="0"/>
          </a:p>
        </p:txBody>
      </p:sp>
      <p:sp>
        <p:nvSpPr>
          <p:cNvPr id="3" name="文本框 13">
            <a:extLst>
              <a:ext uri="{FF2B5EF4-FFF2-40B4-BE49-F238E27FC236}">
                <a16:creationId xmlns:a16="http://schemas.microsoft.com/office/drawing/2014/main" id="{79CE248D-2A5C-2F49-A6E5-EB1BE889798A}"/>
              </a:ext>
            </a:extLst>
          </p:cNvPr>
          <p:cNvSpPr txBox="1"/>
          <p:nvPr/>
        </p:nvSpPr>
        <p:spPr>
          <a:xfrm>
            <a:off x="0" y="548680"/>
            <a:ext cx="8915400" cy="1954381"/>
          </a:xfrm>
          <a:prstGeom prst="rect">
            <a:avLst/>
          </a:prstGeom>
          <a:noFill/>
        </p:spPr>
        <p:txBody>
          <a:bodyPr wrap="square" rtlCol="0">
            <a:spAutoFit/>
          </a:bodyPr>
          <a:lstStyle/>
          <a:p>
            <a:pPr marL="457200" indent="-457200">
              <a:spcBef>
                <a:spcPts val="600"/>
              </a:spcBef>
              <a:spcAft>
                <a:spcPts val="600"/>
              </a:spcAft>
              <a:buFont typeface="Wingdings" panose="05000000000000000000" pitchFamily="2" charset="2"/>
              <a:buChar char="v"/>
            </a:pPr>
            <a:r>
              <a:rPr kumimoji="1" lang="en-US" altLang="zh-CN" sz="2000" b="1" dirty="0">
                <a:solidFill>
                  <a:schemeClr val="tx1"/>
                </a:solidFill>
                <a:latin typeface="Tahoma" panose="020B0604030504040204" pitchFamily="34" charset="0"/>
                <a:ea typeface="Tahoma" panose="020B0604030504040204" pitchFamily="34" charset="0"/>
                <a:cs typeface="Tahoma" panose="020B0604030504040204" pitchFamily="34" charset="0"/>
              </a:rPr>
              <a:t>Contributions [2]</a:t>
            </a:r>
          </a:p>
          <a:p>
            <a:pPr marL="457200" indent="-457200">
              <a:spcBef>
                <a:spcPts val="0"/>
              </a:spcBef>
              <a:spcAft>
                <a:spcPts val="0"/>
              </a:spcAft>
              <a:buFont typeface="+mj-lt"/>
              <a:buAutoNum type="arabicParenR"/>
            </a:pPr>
            <a:r>
              <a:rPr kumimoji="1" lang="en-US" altLang="zh-CN" sz="1600" dirty="0">
                <a:solidFill>
                  <a:schemeClr val="tx1"/>
                </a:solidFill>
                <a:latin typeface="Tahoma" panose="020B0604030504040204" pitchFamily="34" charset="0"/>
                <a:ea typeface="Tahoma" panose="020B0604030504040204" pitchFamily="34" charset="0"/>
                <a:cs typeface="Tahoma" panose="020B0604030504040204" pitchFamily="34" charset="0"/>
              </a:rPr>
              <a:t>Try to investigate the </a:t>
            </a:r>
            <a:r>
              <a:rPr kumimoji="1" lang="en-US" altLang="zh-CN" sz="1600" dirty="0">
                <a:solidFill>
                  <a:srgbClr val="FF0000"/>
                </a:solidFill>
                <a:latin typeface="Tahoma" panose="020B0604030504040204" pitchFamily="34" charset="0"/>
                <a:ea typeface="Tahoma" panose="020B0604030504040204" pitchFamily="34" charset="0"/>
                <a:cs typeface="Tahoma" panose="020B0604030504040204" pitchFamily="34" charset="0"/>
              </a:rPr>
              <a:t>cache placement, node association, and resource allocation </a:t>
            </a:r>
            <a:r>
              <a:rPr kumimoji="1" lang="en-US" altLang="zh-CN" sz="1600" dirty="0">
                <a:solidFill>
                  <a:schemeClr val="tx1"/>
                </a:solidFill>
                <a:latin typeface="Tahoma" panose="020B0604030504040204" pitchFamily="34" charset="0"/>
                <a:ea typeface="Tahoma" panose="020B0604030504040204" pitchFamily="34" charset="0"/>
                <a:cs typeface="Tahoma" panose="020B0604030504040204" pitchFamily="34" charset="0"/>
              </a:rPr>
              <a:t>in the time slotted system.</a:t>
            </a:r>
          </a:p>
          <a:p>
            <a:pPr marL="457200" indent="-457200">
              <a:spcBef>
                <a:spcPts val="0"/>
              </a:spcBef>
              <a:spcAft>
                <a:spcPts val="0"/>
              </a:spcAft>
              <a:buFont typeface="+mj-lt"/>
              <a:buAutoNum type="arabicParenR"/>
            </a:pPr>
            <a:r>
              <a:rPr kumimoji="1" lang="en-US" altLang="zh-CN" sz="1600" dirty="0">
                <a:solidFill>
                  <a:schemeClr val="tx1"/>
                </a:solidFill>
                <a:latin typeface="Tahoma" panose="020B0604030504040204" pitchFamily="34" charset="0"/>
                <a:ea typeface="Tahoma" panose="020B0604030504040204" pitchFamily="34" charset="0"/>
                <a:cs typeface="Tahoma" panose="020B0604030504040204" pitchFamily="34" charset="0"/>
              </a:rPr>
              <a:t>Model the </a:t>
            </a:r>
            <a:r>
              <a:rPr kumimoji="1" lang="en-US" altLang="zh-CN" sz="1600" dirty="0">
                <a:solidFill>
                  <a:srgbClr val="FF0000"/>
                </a:solidFill>
                <a:latin typeface="Tahoma" panose="020B0604030504040204" pitchFamily="34" charset="0"/>
                <a:ea typeface="Tahoma" panose="020B0604030504040204" pitchFamily="34" charset="0"/>
                <a:cs typeface="Tahoma" panose="020B0604030504040204" pitchFamily="34" charset="0"/>
              </a:rPr>
              <a:t>dynamic content popularity</a:t>
            </a:r>
            <a:r>
              <a:rPr kumimoji="1" lang="en-US" altLang="zh-CN" sz="1600" dirty="0">
                <a:solidFill>
                  <a:schemeClr val="tx1"/>
                </a:solidFill>
                <a:latin typeface="Tahoma" panose="020B0604030504040204" pitchFamily="34" charset="0"/>
                <a:ea typeface="Tahoma" panose="020B0604030504040204" pitchFamily="34" charset="0"/>
                <a:cs typeface="Tahoma" panose="020B0604030504040204" pitchFamily="34" charset="0"/>
              </a:rPr>
              <a:t> evolution.</a:t>
            </a:r>
          </a:p>
          <a:p>
            <a:pPr marL="457200" indent="-457200">
              <a:spcBef>
                <a:spcPts val="0"/>
              </a:spcBef>
              <a:spcAft>
                <a:spcPts val="0"/>
              </a:spcAft>
              <a:buFont typeface="+mj-lt"/>
              <a:buAutoNum type="arabicParenR"/>
            </a:pPr>
            <a:r>
              <a:rPr kumimoji="1" lang="en-US" altLang="zh-CN" sz="1600" dirty="0">
                <a:latin typeface="Tahoma" panose="020B0604030504040204" pitchFamily="34" charset="0"/>
                <a:ea typeface="Tahoma" panose="020B0604030504040204" pitchFamily="34" charset="0"/>
                <a:cs typeface="Tahoma" panose="020B0604030504040204" pitchFamily="34" charset="0"/>
              </a:rPr>
              <a:t>Utilize</a:t>
            </a:r>
            <a:r>
              <a:rPr kumimoji="1" lang="en-US" altLang="zh-CN" sz="1600" dirty="0">
                <a:solidFill>
                  <a:srgbClr val="DA0000"/>
                </a:solidFill>
                <a:latin typeface="Tahoma" panose="020B0604030504040204" pitchFamily="34" charset="0"/>
                <a:ea typeface="Tahoma" panose="020B0604030504040204" pitchFamily="34" charset="0"/>
                <a:cs typeface="Tahoma" panose="020B0604030504040204" pitchFamily="34" charset="0"/>
              </a:rPr>
              <a:t> </a:t>
            </a:r>
            <a:r>
              <a:rPr kumimoji="1" lang="en-US" altLang="zh-CN" sz="1600" dirty="0" err="1">
                <a:solidFill>
                  <a:srgbClr val="DA0000"/>
                </a:solidFill>
                <a:latin typeface="Tahoma" panose="020B0604030504040204" pitchFamily="34" charset="0"/>
                <a:ea typeface="Tahoma" panose="020B0604030504040204" pitchFamily="34" charset="0"/>
                <a:cs typeface="Tahoma" panose="020B0604030504040204" pitchFamily="34" charset="0"/>
              </a:rPr>
              <a:t>Lyapunov</a:t>
            </a:r>
            <a:r>
              <a:rPr kumimoji="1" lang="en-US" altLang="zh-CN" sz="1600" dirty="0">
                <a:solidFill>
                  <a:srgbClr val="DA0000"/>
                </a:solidFill>
                <a:latin typeface="Tahoma" panose="020B0604030504040204" pitchFamily="34" charset="0"/>
                <a:ea typeface="Tahoma" panose="020B0604030504040204" pitchFamily="34" charset="0"/>
                <a:cs typeface="Tahoma" panose="020B0604030504040204" pitchFamily="34" charset="0"/>
              </a:rPr>
              <a:t> optimization framework </a:t>
            </a:r>
            <a:r>
              <a:rPr kumimoji="1" lang="en-US" altLang="zh-CN" sz="1600" dirty="0">
                <a:solidFill>
                  <a:schemeClr val="tx1"/>
                </a:solidFill>
                <a:latin typeface="Tahoma" panose="020B0604030504040204" pitchFamily="34" charset="0"/>
                <a:ea typeface="Tahoma" panose="020B0604030504040204" pitchFamily="34" charset="0"/>
                <a:cs typeface="Tahoma" panose="020B0604030504040204" pitchFamily="34" charset="0"/>
              </a:rPr>
              <a:t>to connect utility maximization and queue stability</a:t>
            </a:r>
            <a:r>
              <a:rPr kumimoji="1" lang="en-US" altLang="zh-CN" sz="1600" dirty="0">
                <a:solidFill>
                  <a:srgbClr val="FF0000"/>
                </a:solidFill>
                <a:latin typeface="Tahoma" panose="020B0604030504040204" pitchFamily="34" charset="0"/>
                <a:ea typeface="Tahoma" panose="020B0604030504040204" pitchFamily="34" charset="0"/>
                <a:cs typeface="Tahoma" panose="020B0604030504040204" pitchFamily="34" charset="0"/>
              </a:rPr>
              <a:t>.</a:t>
            </a:r>
          </a:p>
          <a:p>
            <a:pPr marL="457200" indent="-457200">
              <a:spcBef>
                <a:spcPts val="0"/>
              </a:spcBef>
              <a:spcAft>
                <a:spcPts val="0"/>
              </a:spcAft>
              <a:buFont typeface="+mj-lt"/>
              <a:buAutoNum type="arabicParenR"/>
            </a:pPr>
            <a:r>
              <a:rPr kumimoji="1" lang="en-US" altLang="zh-CN" sz="1600" dirty="0">
                <a:solidFill>
                  <a:schemeClr val="tx1"/>
                </a:solidFill>
                <a:latin typeface="Tahoma" panose="020B0604030504040204" pitchFamily="34" charset="0"/>
                <a:ea typeface="Tahoma" panose="020B0604030504040204" pitchFamily="34" charset="0"/>
                <a:cs typeface="Tahoma" panose="020B0604030504040204" pitchFamily="34" charset="0"/>
              </a:rPr>
              <a:t>Use greedy method and Generalized Benders decomposition to solve the proposed problem </a:t>
            </a:r>
            <a:r>
              <a:rPr kumimoji="1" lang="en-US" altLang="zh-CN" sz="1600" dirty="0">
                <a:solidFill>
                  <a:srgbClr val="FF0000"/>
                </a:solidFill>
                <a:latin typeface="Tahoma" panose="020B0604030504040204" pitchFamily="34" charset="0"/>
                <a:ea typeface="Tahoma" panose="020B0604030504040204" pitchFamily="34" charset="0"/>
                <a:cs typeface="Tahoma" panose="020B0604030504040204" pitchFamily="34" charset="0"/>
              </a:rPr>
              <a:t>(online MINLP) </a:t>
            </a:r>
            <a:r>
              <a:rPr kumimoji="1" lang="en-US" altLang="zh-CN" sz="1600" dirty="0">
                <a:latin typeface="Tahoma" panose="020B0604030504040204" pitchFamily="34" charset="0"/>
                <a:ea typeface="Tahoma" panose="020B0604030504040204" pitchFamily="34" charset="0"/>
                <a:cs typeface="Tahoma" panose="020B0604030504040204" pitchFamily="34" charset="0"/>
              </a:rPr>
              <a:t>at every time slot</a:t>
            </a:r>
            <a:r>
              <a:rPr kumimoji="1" lang="en-US" altLang="zh-CN" sz="1600" dirty="0">
                <a:solidFill>
                  <a:srgbClr val="FF0000"/>
                </a:solidFill>
                <a:latin typeface="Tahoma" panose="020B0604030504040204" pitchFamily="34" charset="0"/>
                <a:ea typeface="Tahoma" panose="020B0604030504040204" pitchFamily="34" charset="0"/>
                <a:cs typeface="Tahoma" panose="020B0604030504040204" pitchFamily="34" charset="0"/>
              </a:rPr>
              <a:t>.</a:t>
            </a:r>
          </a:p>
        </p:txBody>
      </p:sp>
      <p:pic>
        <p:nvPicPr>
          <p:cNvPr id="4" name="图片 14">
            <a:extLst>
              <a:ext uri="{FF2B5EF4-FFF2-40B4-BE49-F238E27FC236}">
                <a16:creationId xmlns:a16="http://schemas.microsoft.com/office/drawing/2014/main" id="{EFE4AB5C-3A89-6541-8A2D-AB6FD759A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3715" y="2606080"/>
            <a:ext cx="3986885" cy="2656615"/>
          </a:xfrm>
          <a:prstGeom prst="rect">
            <a:avLst/>
          </a:prstGeom>
        </p:spPr>
      </p:pic>
      <mc:AlternateContent xmlns:mc="http://schemas.openxmlformats.org/markup-compatibility/2006" xmlns:a14="http://schemas.microsoft.com/office/drawing/2010/main">
        <mc:Choice Requires="a14">
          <p:sp>
            <p:nvSpPr>
              <p:cNvPr id="5" name="文本框 5">
                <a:extLst>
                  <a:ext uri="{FF2B5EF4-FFF2-40B4-BE49-F238E27FC236}">
                    <a16:creationId xmlns:a16="http://schemas.microsoft.com/office/drawing/2014/main" id="{49F36036-1E5D-EC4B-B6D8-45A2C11E76F6}"/>
                  </a:ext>
                </a:extLst>
              </p:cNvPr>
              <p:cNvSpPr txBox="1"/>
              <p:nvPr/>
            </p:nvSpPr>
            <p:spPr>
              <a:xfrm>
                <a:off x="0" y="2712977"/>
                <a:ext cx="4205719" cy="3585597"/>
              </a:xfrm>
              <a:prstGeom prst="rect">
                <a:avLst/>
              </a:prstGeom>
              <a:noFill/>
            </p:spPr>
            <p:txBody>
              <a:bodyPr wrap="square" rtlCol="0">
                <a:spAutoFit/>
              </a:bodyPr>
              <a:lstStyle/>
              <a:p>
                <a:pPr marL="457200" indent="-457200">
                  <a:spcBef>
                    <a:spcPts val="600"/>
                  </a:spcBef>
                  <a:spcAft>
                    <a:spcPts val="600"/>
                  </a:spcAft>
                  <a:buFont typeface="Wingdings" panose="05000000000000000000" pitchFamily="2" charset="2"/>
                  <a:buChar char="v"/>
                </a:pPr>
                <a:r>
                  <a:rPr kumimoji="1" lang="en-US" altLang="zh-CN" sz="2000" b="1" dirty="0">
                    <a:solidFill>
                      <a:schemeClr val="tx1"/>
                    </a:solidFill>
                    <a:latin typeface="Tahoma" panose="020B0604030504040204" pitchFamily="34" charset="0"/>
                    <a:ea typeface="Tahoma" panose="020B0604030504040204" pitchFamily="34" charset="0"/>
                    <a:cs typeface="Tahoma" panose="020B0604030504040204" pitchFamily="34" charset="0"/>
                  </a:rPr>
                  <a:t>System Model</a:t>
                </a:r>
              </a:p>
              <a:p>
                <a:pPr marL="914400" lvl="1" indent="-457200">
                  <a:spcBef>
                    <a:spcPts val="0"/>
                  </a:spcBef>
                  <a:spcAft>
                    <a:spcPts val="0"/>
                  </a:spcAft>
                  <a:buFont typeface="+mj-lt"/>
                  <a:buAutoNum type="arabicParenR"/>
                </a:pPr>
                <a:r>
                  <a:rPr kumimoji="1" lang="en-US" altLang="zh-CN" dirty="0">
                    <a:solidFill>
                      <a:schemeClr val="tx1"/>
                    </a:solidFill>
                    <a:latin typeface="Tahoma" panose="020B0604030504040204" pitchFamily="34" charset="0"/>
                    <a:ea typeface="Tahoma" panose="020B0604030504040204" pitchFamily="34" charset="0"/>
                    <a:cs typeface="Tahoma" panose="020B0604030504040204" pitchFamily="34" charset="0"/>
                  </a:rPr>
                  <a:t>Library of video files </a:t>
                </a:r>
                <a14:m>
                  <m:oMath xmlns:m="http://schemas.openxmlformats.org/officeDocument/2006/math">
                    <m:r>
                      <a:rPr kumimoji="1" lang="en-US" altLang="zh-CN" b="0" i="1" smtClean="0">
                        <a:solidFill>
                          <a:schemeClr val="tx1"/>
                        </a:solidFill>
                        <a:latin typeface="Cambria Math" panose="02040503050406030204" pitchFamily="18" charset="0"/>
                        <a:ea typeface="Microsoft YaHei" charset="-122"/>
                        <a:cs typeface="Microsoft YaHei" charset="-122"/>
                      </a:rPr>
                      <m:t>𝑓</m:t>
                    </m:r>
                    <m:r>
                      <a:rPr kumimoji="1" lang="en-US" altLang="zh-CN" b="0" i="1" smtClean="0">
                        <a:solidFill>
                          <a:schemeClr val="tx1"/>
                        </a:solidFill>
                        <a:latin typeface="Cambria Math" panose="02040503050406030204" pitchFamily="18" charset="0"/>
                        <a:ea typeface="Cambria Math" panose="02040503050406030204" pitchFamily="18" charset="0"/>
                        <a:cs typeface="Microsoft YaHei" charset="-122"/>
                      </a:rPr>
                      <m:t>∈</m:t>
                    </m:r>
                    <m:d>
                      <m:dPr>
                        <m:begChr m:val="{"/>
                        <m:endChr m:val="}"/>
                        <m:ctrlPr>
                          <a:rPr kumimoji="1" lang="en-US" altLang="zh-CN" b="0" i="1" smtClean="0">
                            <a:solidFill>
                              <a:schemeClr val="tx1"/>
                            </a:solidFill>
                            <a:latin typeface="Cambria Math" panose="02040503050406030204" pitchFamily="18" charset="0"/>
                            <a:ea typeface="Cambria Math" panose="02040503050406030204" pitchFamily="18" charset="0"/>
                          </a:rPr>
                        </m:ctrlPr>
                      </m:dPr>
                      <m:e>
                        <m:r>
                          <a:rPr kumimoji="1" lang="en-US" altLang="zh-CN" b="0" i="1" smtClean="0">
                            <a:solidFill>
                              <a:schemeClr val="tx1"/>
                            </a:solidFill>
                            <a:latin typeface="Cambria Math" panose="02040503050406030204" pitchFamily="18" charset="0"/>
                            <a:ea typeface="Cambria Math" panose="02040503050406030204" pitchFamily="18" charset="0"/>
                          </a:rPr>
                          <m:t>1,2,…</m:t>
                        </m:r>
                        <m:r>
                          <a:rPr kumimoji="1" lang="en-US" altLang="zh-CN" b="0" i="1" smtClean="0">
                            <a:solidFill>
                              <a:schemeClr val="tx1"/>
                            </a:solidFill>
                            <a:latin typeface="Cambria Math" panose="02040503050406030204" pitchFamily="18" charset="0"/>
                            <a:ea typeface="Cambria Math" panose="02040503050406030204" pitchFamily="18" charset="0"/>
                          </a:rPr>
                          <m:t>𝐹</m:t>
                        </m:r>
                      </m:e>
                    </m:d>
                  </m:oMath>
                </a14:m>
                <a:endParaRPr kumimoji="1" lang="en-US" altLang="zh-CN"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914400" lvl="1" indent="-457200">
                  <a:spcBef>
                    <a:spcPts val="0"/>
                  </a:spcBef>
                  <a:spcAft>
                    <a:spcPts val="0"/>
                  </a:spcAft>
                  <a:buFont typeface="+mj-lt"/>
                  <a:buAutoNum type="arabicParenR"/>
                </a:pPr>
                <a:r>
                  <a:rPr kumimoji="1" lang="en-US" altLang="zh-CN" dirty="0">
                    <a:solidFill>
                      <a:schemeClr val="tx1"/>
                    </a:solidFill>
                    <a:latin typeface="Tahoma" panose="020B0604030504040204" pitchFamily="34" charset="0"/>
                    <a:ea typeface="Tahoma" panose="020B0604030504040204" pitchFamily="34" charset="0"/>
                    <a:cs typeface="Tahoma" panose="020B0604030504040204" pitchFamily="34" charset="0"/>
                  </a:rPr>
                  <a:t>Edge Node (EN) </a:t>
                </a:r>
                <a14:m>
                  <m:oMath xmlns:m="http://schemas.openxmlformats.org/officeDocument/2006/math">
                    <m:r>
                      <m:rPr>
                        <m:sty m:val="p"/>
                      </m:rPr>
                      <a:rPr kumimoji="1" lang="en-US" altLang="zh-CN" b="0" i="0" smtClean="0">
                        <a:solidFill>
                          <a:schemeClr val="tx1"/>
                        </a:solidFill>
                        <a:latin typeface="Cambria Math" panose="02040503050406030204" pitchFamily="18" charset="0"/>
                        <a:ea typeface="Cambria Math" panose="02040503050406030204" pitchFamily="18" charset="0"/>
                        <a:cs typeface="Microsoft YaHei" charset="-122"/>
                      </a:rPr>
                      <m:t>i</m:t>
                    </m:r>
                    <m:r>
                      <a:rPr kumimoji="1" lang="en-US" altLang="zh-CN" i="1">
                        <a:solidFill>
                          <a:schemeClr val="tx1"/>
                        </a:solidFill>
                        <a:latin typeface="Cambria Math" panose="02040503050406030204" pitchFamily="18" charset="0"/>
                        <a:ea typeface="Cambria Math" panose="02040503050406030204" pitchFamily="18" charset="0"/>
                        <a:cs typeface="Microsoft YaHei" charset="-122"/>
                      </a:rPr>
                      <m:t>∈</m:t>
                    </m:r>
                    <m:d>
                      <m:dPr>
                        <m:begChr m:val="{"/>
                        <m:endChr m:val="}"/>
                        <m:ctrlPr>
                          <a:rPr kumimoji="1" lang="en-US" altLang="zh-CN" i="1">
                            <a:solidFill>
                              <a:schemeClr val="tx1"/>
                            </a:solidFill>
                            <a:latin typeface="Cambria Math" panose="02040503050406030204" pitchFamily="18" charset="0"/>
                            <a:ea typeface="Cambria Math" panose="02040503050406030204" pitchFamily="18" charset="0"/>
                          </a:rPr>
                        </m:ctrlPr>
                      </m:dPr>
                      <m:e>
                        <m:r>
                          <a:rPr kumimoji="1" lang="en-US" altLang="zh-CN" i="1">
                            <a:solidFill>
                              <a:schemeClr val="tx1"/>
                            </a:solidFill>
                            <a:latin typeface="Cambria Math" panose="02040503050406030204" pitchFamily="18" charset="0"/>
                            <a:ea typeface="Cambria Math" panose="02040503050406030204" pitchFamily="18" charset="0"/>
                          </a:rPr>
                          <m:t>1,2,…</m:t>
                        </m:r>
                        <m:r>
                          <a:rPr kumimoji="1" lang="en-US" altLang="zh-CN" b="0" i="1" smtClean="0">
                            <a:solidFill>
                              <a:schemeClr val="tx1"/>
                            </a:solidFill>
                            <a:latin typeface="Cambria Math" panose="02040503050406030204" pitchFamily="18" charset="0"/>
                            <a:ea typeface="Cambria Math" panose="02040503050406030204" pitchFamily="18" charset="0"/>
                          </a:rPr>
                          <m:t>𝑁</m:t>
                        </m:r>
                      </m:e>
                    </m:d>
                  </m:oMath>
                </a14:m>
                <a:endParaRPr kumimoji="1" lang="en-US" altLang="zh-CN"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914400" lvl="1" indent="-457200">
                  <a:spcBef>
                    <a:spcPts val="0"/>
                  </a:spcBef>
                  <a:spcAft>
                    <a:spcPts val="0"/>
                  </a:spcAft>
                  <a:buFont typeface="+mj-lt"/>
                  <a:buAutoNum type="arabicParenR"/>
                </a:pPr>
                <a:r>
                  <a:rPr kumimoji="1" lang="en-US" altLang="zh-CN" dirty="0">
                    <a:solidFill>
                      <a:schemeClr val="tx1"/>
                    </a:solidFill>
                    <a:latin typeface="Tahoma" panose="020B0604030504040204" pitchFamily="34" charset="0"/>
                    <a:ea typeface="Tahoma" panose="020B0604030504040204" pitchFamily="34" charset="0"/>
                    <a:cs typeface="Tahoma" panose="020B0604030504040204" pitchFamily="34" charset="0"/>
                  </a:rPr>
                  <a:t>Mobile user </a:t>
                </a:r>
                <a14:m>
                  <m:oMath xmlns:m="http://schemas.openxmlformats.org/officeDocument/2006/math">
                    <m:r>
                      <a:rPr kumimoji="1" lang="en-US" altLang="zh-CN" b="0" i="1" smtClean="0">
                        <a:solidFill>
                          <a:schemeClr val="tx1"/>
                        </a:solidFill>
                        <a:latin typeface="Cambria Math" panose="02040503050406030204" pitchFamily="18" charset="0"/>
                        <a:ea typeface="Microsoft YaHei" charset="-122"/>
                        <a:cs typeface="Microsoft YaHei" charset="-122"/>
                      </a:rPr>
                      <m:t>𝑗</m:t>
                    </m:r>
                    <m:r>
                      <a:rPr kumimoji="1" lang="en-US" altLang="zh-CN" b="0" i="1" smtClean="0">
                        <a:solidFill>
                          <a:schemeClr val="tx1"/>
                        </a:solidFill>
                        <a:latin typeface="Cambria Math" panose="02040503050406030204" pitchFamily="18" charset="0"/>
                        <a:ea typeface="Cambria Math" panose="02040503050406030204" pitchFamily="18" charset="0"/>
                        <a:cs typeface="Microsoft YaHei" charset="-122"/>
                      </a:rPr>
                      <m:t>∈</m:t>
                    </m:r>
                    <m:d>
                      <m:dPr>
                        <m:begChr m:val="{"/>
                        <m:endChr m:val="}"/>
                        <m:ctrlPr>
                          <a:rPr kumimoji="1" lang="en-US" altLang="zh-CN" b="0" i="1" smtClean="0">
                            <a:solidFill>
                              <a:schemeClr val="tx1"/>
                            </a:solidFill>
                            <a:latin typeface="Cambria Math" panose="02040503050406030204" pitchFamily="18" charset="0"/>
                            <a:ea typeface="Cambria Math" panose="02040503050406030204" pitchFamily="18" charset="0"/>
                          </a:rPr>
                        </m:ctrlPr>
                      </m:dPr>
                      <m:e>
                        <m:r>
                          <a:rPr kumimoji="1" lang="en-US" altLang="zh-CN" b="0" i="1" smtClean="0">
                            <a:solidFill>
                              <a:schemeClr val="tx1"/>
                            </a:solidFill>
                            <a:latin typeface="Cambria Math" panose="02040503050406030204" pitchFamily="18" charset="0"/>
                            <a:ea typeface="Cambria Math" panose="02040503050406030204" pitchFamily="18" charset="0"/>
                          </a:rPr>
                          <m:t>1,2,…</m:t>
                        </m:r>
                        <m:r>
                          <a:rPr kumimoji="1" lang="en-US" altLang="zh-CN" b="0" i="1" smtClean="0">
                            <a:solidFill>
                              <a:schemeClr val="tx1"/>
                            </a:solidFill>
                            <a:latin typeface="Cambria Math" panose="02040503050406030204" pitchFamily="18" charset="0"/>
                            <a:ea typeface="Cambria Math" panose="02040503050406030204" pitchFamily="18" charset="0"/>
                          </a:rPr>
                          <m:t>𝑀</m:t>
                        </m:r>
                      </m:e>
                    </m:d>
                  </m:oMath>
                </a14:m>
                <a:endParaRPr kumimoji="1" lang="en-US" altLang="zh-CN"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914400" lvl="1" indent="-457200">
                  <a:spcBef>
                    <a:spcPts val="0"/>
                  </a:spcBef>
                  <a:spcAft>
                    <a:spcPts val="0"/>
                  </a:spcAft>
                  <a:buFont typeface="+mj-lt"/>
                  <a:buAutoNum type="arabicParenR"/>
                </a:pPr>
                <a:r>
                  <a:rPr kumimoji="1" lang="en-US" altLang="zh-CN" dirty="0">
                    <a:solidFill>
                      <a:schemeClr val="tx1"/>
                    </a:solidFill>
                    <a:latin typeface="Tahoma" panose="020B0604030504040204" pitchFamily="34" charset="0"/>
                    <a:ea typeface="Tahoma" panose="020B0604030504040204" pitchFamily="34" charset="0"/>
                    <a:cs typeface="Tahoma" panose="020B0604030504040204" pitchFamily="34" charset="0"/>
                  </a:rPr>
                  <a:t>Slotted time t</a:t>
                </a:r>
              </a:p>
              <a:p>
                <a:pPr marL="742950" lvl="1" indent="-285750">
                  <a:spcBef>
                    <a:spcPts val="600"/>
                  </a:spcBef>
                  <a:spcAft>
                    <a:spcPts val="600"/>
                  </a:spcAft>
                  <a:buFont typeface="Wingdings" panose="05000000000000000000" pitchFamily="2" charset="2"/>
                  <a:buChar char="Ø"/>
                </a:pPr>
                <a:r>
                  <a:rPr kumimoji="1" lang="en-US" altLang="zh-CN" b="1" dirty="0">
                    <a:solidFill>
                      <a:schemeClr val="tx1"/>
                    </a:solidFill>
                    <a:latin typeface="Tahoma" panose="020B0604030504040204" pitchFamily="34" charset="0"/>
                    <a:ea typeface="Tahoma" panose="020B0604030504040204" pitchFamily="34" charset="0"/>
                    <a:cs typeface="Tahoma" panose="020B0604030504040204" pitchFamily="34" charset="0"/>
                  </a:rPr>
                  <a:t>Assumptions</a:t>
                </a:r>
              </a:p>
              <a:p>
                <a:pPr marL="914400" lvl="1" indent="-457200">
                  <a:spcBef>
                    <a:spcPts val="0"/>
                  </a:spcBef>
                  <a:spcAft>
                    <a:spcPts val="0"/>
                  </a:spcAft>
                  <a:buFont typeface="+mj-lt"/>
                  <a:buAutoNum type="arabicParenR"/>
                </a:pPr>
                <a:r>
                  <a:rPr kumimoji="1" lang="en-US" altLang="zh-CN" dirty="0">
                    <a:solidFill>
                      <a:srgbClr val="FF0000"/>
                    </a:solidFill>
                    <a:latin typeface="Tahoma" panose="020B0604030504040204" pitchFamily="34" charset="0"/>
                    <a:ea typeface="Tahoma" panose="020B0604030504040204" pitchFamily="34" charset="0"/>
                    <a:cs typeface="Tahoma" panose="020B0604030504040204" pitchFamily="34" charset="0"/>
                  </a:rPr>
                  <a:t>Channel state information </a:t>
                </a:r>
                <a:r>
                  <a:rPr kumimoji="1" lang="en-US" altLang="zh-CN" dirty="0">
                    <a:solidFill>
                      <a:schemeClr val="tx1"/>
                    </a:solidFill>
                    <a:latin typeface="Tahoma" panose="020B0604030504040204" pitchFamily="34" charset="0"/>
                    <a:ea typeface="Tahoma" panose="020B0604030504040204" pitchFamily="34" charset="0"/>
                    <a:cs typeface="Tahoma" panose="020B0604030504040204" pitchFamily="34" charset="0"/>
                  </a:rPr>
                  <a:t>(CSI) changes every time slot</a:t>
                </a:r>
                <a:r>
                  <a:rPr kumimoji="1" lang="en-US" altLang="zh-CN" dirty="0">
                    <a:solidFill>
                      <a:srgbClr val="FF0000"/>
                    </a:solidFill>
                    <a:latin typeface="Tahoma" panose="020B0604030504040204" pitchFamily="34" charset="0"/>
                    <a:ea typeface="Tahoma" panose="020B0604030504040204" pitchFamily="34" charset="0"/>
                    <a:cs typeface="Tahoma" panose="020B0604030504040204" pitchFamily="34" charset="0"/>
                  </a:rPr>
                  <a:t>.</a:t>
                </a:r>
              </a:p>
              <a:p>
                <a:pPr marL="914400" lvl="1" indent="-457200">
                  <a:spcBef>
                    <a:spcPts val="0"/>
                  </a:spcBef>
                  <a:spcAft>
                    <a:spcPts val="0"/>
                  </a:spcAft>
                  <a:buFont typeface="+mj-lt"/>
                  <a:buAutoNum type="arabicParenR"/>
                </a:pPr>
                <a:r>
                  <a:rPr kumimoji="1" lang="en-US" altLang="zh-CN" dirty="0">
                    <a:solidFill>
                      <a:schemeClr val="tx1"/>
                    </a:solidFill>
                    <a:latin typeface="Tahoma" panose="020B0604030504040204" pitchFamily="34" charset="0"/>
                    <a:ea typeface="Tahoma" panose="020B0604030504040204" pitchFamily="34" charset="0"/>
                    <a:cs typeface="Tahoma" panose="020B0604030504040204" pitchFamily="34" charset="0"/>
                  </a:rPr>
                  <a:t>Node association is </a:t>
                </a:r>
                <a:r>
                  <a:rPr kumimoji="1" lang="en-US" altLang="zh-CN" dirty="0">
                    <a:solidFill>
                      <a:srgbClr val="FF0000"/>
                    </a:solidFill>
                    <a:latin typeface="Tahoma" panose="020B0604030504040204" pitchFamily="34" charset="0"/>
                    <a:ea typeface="Tahoma" panose="020B0604030504040204" pitchFamily="34" charset="0"/>
                    <a:cs typeface="Tahoma" panose="020B0604030504040204" pitchFamily="34" charset="0"/>
                  </a:rPr>
                  <a:t>pre-scheduled.</a:t>
                </a:r>
              </a:p>
              <a:p>
                <a:pPr marL="914400" lvl="1" indent="-457200">
                  <a:spcBef>
                    <a:spcPts val="0"/>
                  </a:spcBef>
                  <a:spcAft>
                    <a:spcPts val="0"/>
                  </a:spcAft>
                  <a:buFont typeface="+mj-lt"/>
                  <a:buAutoNum type="arabicParenR"/>
                </a:pPr>
                <a:r>
                  <a:rPr kumimoji="1" lang="en-US" altLang="zh-CN" dirty="0">
                    <a:solidFill>
                      <a:srgbClr val="FF0000"/>
                    </a:solidFill>
                    <a:latin typeface="Tahoma" panose="020B0604030504040204" pitchFamily="34" charset="0"/>
                    <a:ea typeface="Tahoma" panose="020B0604030504040204" pitchFamily="34" charset="0"/>
                    <a:cs typeface="Tahoma" panose="020B0604030504040204" pitchFamily="34" charset="0"/>
                  </a:rPr>
                  <a:t>TDMA</a:t>
                </a:r>
                <a:r>
                  <a:rPr kumimoji="1" lang="en-US" altLang="zh-CN" dirty="0">
                    <a:solidFill>
                      <a:schemeClr val="tx1"/>
                    </a:solidFill>
                    <a:latin typeface="Tahoma" panose="020B0604030504040204" pitchFamily="34" charset="0"/>
                    <a:ea typeface="Tahoma" panose="020B0604030504040204" pitchFamily="34" charset="0"/>
                    <a:cs typeface="Tahoma" panose="020B0604030504040204" pitchFamily="34" charset="0"/>
                  </a:rPr>
                  <a:t> is implemented during transmission.</a:t>
                </a:r>
              </a:p>
              <a:p>
                <a:pPr>
                  <a:spcBef>
                    <a:spcPts val="600"/>
                  </a:spcBef>
                  <a:spcAft>
                    <a:spcPts val="600"/>
                  </a:spcAft>
                </a:pPr>
                <a:endParaRPr kumimoji="1" lang="en-US" altLang="zh-CN"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0"/>
                  </a:spcAft>
                </a:pPr>
                <a:endParaRPr kumimoji="1" lang="en-US" altLang="zh-CN"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457200" indent="-457200">
                  <a:spcBef>
                    <a:spcPts val="0"/>
                  </a:spcBef>
                  <a:spcAft>
                    <a:spcPts val="0"/>
                  </a:spcAft>
                  <a:buFont typeface="+mj-lt"/>
                  <a:buAutoNum type="arabicParenR"/>
                </a:pPr>
                <a:endParaRPr kumimoji="1" lang="en-US" altLang="zh-CN"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5" name="文本框 5">
                <a:extLst>
                  <a:ext uri="{FF2B5EF4-FFF2-40B4-BE49-F238E27FC236}">
                    <a16:creationId xmlns:a16="http://schemas.microsoft.com/office/drawing/2014/main" id="{49F36036-1E5D-EC4B-B6D8-45A2C11E76F6}"/>
                  </a:ext>
                </a:extLst>
              </p:cNvPr>
              <p:cNvSpPr txBox="1">
                <a:spLocks noRot="1" noChangeAspect="1" noMove="1" noResize="1" noEditPoints="1" noAdjustHandles="1" noChangeArrowheads="1" noChangeShapeType="1" noTextEdit="1"/>
              </p:cNvSpPr>
              <p:nvPr/>
            </p:nvSpPr>
            <p:spPr>
              <a:xfrm>
                <a:off x="0" y="2712977"/>
                <a:ext cx="4205719" cy="3585597"/>
              </a:xfrm>
              <a:prstGeom prst="rect">
                <a:avLst/>
              </a:prstGeom>
              <a:blipFill>
                <a:blip r:embed="rId3"/>
                <a:stretch>
                  <a:fillRect l="-906" t="-707" r="-4834" b="-12014"/>
                </a:stretch>
              </a:blipFill>
            </p:spPr>
            <p:txBody>
              <a:bodyPr/>
              <a:lstStyle/>
              <a:p>
                <a:r>
                  <a:rPr lang="en-US">
                    <a:noFill/>
                  </a:rPr>
                  <a:t> </a:t>
                </a:r>
              </a:p>
            </p:txBody>
          </p:sp>
        </mc:Fallback>
      </mc:AlternateContent>
      <p:sp>
        <p:nvSpPr>
          <p:cNvPr id="6" name="矩形 6">
            <a:extLst>
              <a:ext uri="{FF2B5EF4-FFF2-40B4-BE49-F238E27FC236}">
                <a16:creationId xmlns:a16="http://schemas.microsoft.com/office/drawing/2014/main" id="{29DFBBC6-EFE4-D44D-82CD-5FA7A49C9118}"/>
              </a:ext>
            </a:extLst>
          </p:cNvPr>
          <p:cNvSpPr/>
          <p:nvPr/>
        </p:nvSpPr>
        <p:spPr>
          <a:xfrm>
            <a:off x="4430486" y="5237500"/>
            <a:ext cx="4972323" cy="369332"/>
          </a:xfrm>
          <a:prstGeom prst="rect">
            <a:avLst/>
          </a:prstGeom>
        </p:spPr>
        <p:txBody>
          <a:bodyPr wrap="none">
            <a:spAutoFit/>
          </a:bodyPr>
          <a:lstStyle/>
          <a:p>
            <a:r>
              <a:rPr kumimoji="1" lang="en-US" dirty="0">
                <a:latin typeface="Tahoma" panose="020B0604030504040204" pitchFamily="34" charset="0"/>
                <a:ea typeface="Tahoma" panose="020B0604030504040204" pitchFamily="34" charset="0"/>
                <a:cs typeface="Tahoma" panose="020B0604030504040204" pitchFamily="34" charset="0"/>
              </a:rPr>
              <a:t>Edge Caching in Fog-aided wireless Networks</a:t>
            </a:r>
          </a:p>
        </p:txBody>
      </p:sp>
      <p:sp>
        <p:nvSpPr>
          <p:cNvPr id="8" name="Text Placeholder 3">
            <a:extLst>
              <a:ext uri="{FF2B5EF4-FFF2-40B4-BE49-F238E27FC236}">
                <a16:creationId xmlns:a16="http://schemas.microsoft.com/office/drawing/2014/main" id="{D037B862-2CC3-F840-8755-AF8AC03894B7}"/>
              </a:ext>
            </a:extLst>
          </p:cNvPr>
          <p:cNvSpPr txBox="1">
            <a:spLocks/>
          </p:cNvSpPr>
          <p:nvPr/>
        </p:nvSpPr>
        <p:spPr>
          <a:xfrm>
            <a:off x="86576" y="146521"/>
            <a:ext cx="8507288"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altLang="zh-CN" sz="2000" b="1" dirty="0">
                <a:solidFill>
                  <a:srgbClr val="00B0F0"/>
                </a:solidFill>
                <a:effectLst>
                  <a:outerShdw blurRad="38100" dist="38100" dir="2700000" algn="tl">
                    <a:srgbClr val="000000">
                      <a:alpha val="43137"/>
                    </a:srgbClr>
                  </a:outerShdw>
                </a:effectLst>
                <a:sym typeface="Calibri" charset="0"/>
              </a:rPr>
              <a:t>Dynamic cache placement, node association, and power allocation</a:t>
            </a:r>
          </a:p>
        </p:txBody>
      </p:sp>
      <p:sp>
        <p:nvSpPr>
          <p:cNvPr id="10" name="矩形 1">
            <a:extLst>
              <a:ext uri="{FF2B5EF4-FFF2-40B4-BE49-F238E27FC236}">
                <a16:creationId xmlns:a16="http://schemas.microsoft.com/office/drawing/2014/main" id="{5755DC7E-F530-5748-A1B4-3AA7B42D8B52}"/>
              </a:ext>
            </a:extLst>
          </p:cNvPr>
          <p:cNvSpPr/>
          <p:nvPr/>
        </p:nvSpPr>
        <p:spPr>
          <a:xfrm>
            <a:off x="4275221" y="5580476"/>
            <a:ext cx="4637314" cy="1015663"/>
          </a:xfrm>
          <a:prstGeom prst="rect">
            <a:avLst/>
          </a:prstGeom>
        </p:spPr>
        <p:txBody>
          <a:bodyPr wrap="square">
            <a:spAutoFit/>
          </a:bodyPr>
          <a:lstStyle/>
          <a:p>
            <a:r>
              <a:rPr lang="en-US" sz="1200" spc="-5" dirty="0" err="1">
                <a:latin typeface="Tahoma" panose="020B0604030504040204" pitchFamily="34" charset="0"/>
                <a:ea typeface="Tahoma" panose="020B0604030504040204" pitchFamily="34" charset="0"/>
                <a:cs typeface="Tahoma" panose="020B0604030504040204" pitchFamily="34" charset="0"/>
              </a:rPr>
              <a:t>Ruoguang</a:t>
            </a:r>
            <a:r>
              <a:rPr lang="en-US" sz="1200" spc="-5" dirty="0">
                <a:latin typeface="Tahoma" panose="020B0604030504040204" pitchFamily="34" charset="0"/>
                <a:ea typeface="Tahoma" panose="020B0604030504040204" pitchFamily="34" charset="0"/>
                <a:cs typeface="Tahoma" panose="020B0604030504040204" pitchFamily="34" charset="0"/>
              </a:rPr>
              <a:t> Li</a:t>
            </a:r>
            <a:r>
              <a:rPr lang="en-US" sz="1200" b="1" spc="-5" dirty="0">
                <a:latin typeface="Tahoma" panose="020B0604030504040204" pitchFamily="34" charset="0"/>
                <a:ea typeface="Tahoma" panose="020B0604030504040204" pitchFamily="34" charset="0"/>
                <a:cs typeface="Tahoma" panose="020B0604030504040204" pitchFamily="34" charset="0"/>
              </a:rPr>
              <a:t>,</a:t>
            </a:r>
            <a:r>
              <a:rPr lang="en-US" sz="1200" spc="-5" dirty="0">
                <a:latin typeface="Tahoma" panose="020B0604030504040204" pitchFamily="34" charset="0"/>
                <a:ea typeface="Tahoma" panose="020B0604030504040204" pitchFamily="34" charset="0"/>
                <a:cs typeface="Tahoma" panose="020B0604030504040204" pitchFamily="34" charset="0"/>
              </a:rPr>
              <a:t> Li Wang, </a:t>
            </a:r>
            <a:r>
              <a:rPr lang="en-US" sz="1200" spc="-5" dirty="0" err="1">
                <a:latin typeface="Tahoma" panose="020B0604030504040204" pitchFamily="34" charset="0"/>
                <a:ea typeface="Tahoma" panose="020B0604030504040204" pitchFamily="34" charset="0"/>
                <a:cs typeface="Tahoma" panose="020B0604030504040204" pitchFamily="34" charset="0"/>
              </a:rPr>
              <a:t>Yanmin</a:t>
            </a:r>
            <a:r>
              <a:rPr lang="en-US" sz="1200" spc="-5" dirty="0">
                <a:latin typeface="Tahoma" panose="020B0604030504040204" pitchFamily="34" charset="0"/>
                <a:ea typeface="Tahoma" panose="020B0604030504040204" pitchFamily="34" charset="0"/>
                <a:cs typeface="Tahoma" panose="020B0604030504040204" pitchFamily="34" charset="0"/>
              </a:rPr>
              <a:t> Gong, Mei Song, Miao Pan, and Zhu Han," Dynamic cache placement, Node association, and power allocation in fog aided networks,", 2019 Global Communications Conference (</a:t>
            </a:r>
            <a:r>
              <a:rPr lang="en-US" sz="1200" spc="-5" dirty="0" err="1">
                <a:latin typeface="Tahoma" panose="020B0604030504040204" pitchFamily="34" charset="0"/>
                <a:ea typeface="Tahoma" panose="020B0604030504040204" pitchFamily="34" charset="0"/>
                <a:cs typeface="Tahoma" panose="020B0604030504040204" pitchFamily="34" charset="0"/>
              </a:rPr>
              <a:t>Globecom</a:t>
            </a:r>
            <a:r>
              <a:rPr lang="en-US" sz="1200" spc="-5" dirty="0">
                <a:latin typeface="Tahoma" panose="020B0604030504040204" pitchFamily="34" charset="0"/>
                <a:ea typeface="Tahoma" panose="020B0604030504040204" pitchFamily="34" charset="0"/>
                <a:cs typeface="Tahoma" panose="020B0604030504040204" pitchFamily="34" charset="0"/>
              </a:rPr>
              <a:t>), Waikoloa, HI, USA.</a:t>
            </a:r>
          </a:p>
          <a:p>
            <a:r>
              <a:rPr lang="en-US" sz="1200" spc="-5" dirty="0">
                <a:latin typeface="Tahoma" panose="020B0604030504040204" pitchFamily="34" charset="0"/>
                <a:ea typeface="Tahoma" panose="020B0604030504040204" pitchFamily="34" charset="0"/>
                <a:cs typeface="Tahoma" panose="020B0604030504040204" pitchFamily="34" charset="0"/>
              </a:rPr>
              <a:t>Journal version appear on IEEE TMC </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099079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103</a:t>
            </a:fld>
            <a:endParaRPr lang="zh-CN" altLang="en-US" dirty="0"/>
          </a:p>
        </p:txBody>
      </p:sp>
      <p:sp>
        <p:nvSpPr>
          <p:cNvPr id="3" name="文本框 17">
            <a:extLst>
              <a:ext uri="{FF2B5EF4-FFF2-40B4-BE49-F238E27FC236}">
                <a16:creationId xmlns:a16="http://schemas.microsoft.com/office/drawing/2014/main" id="{1D27F60F-B226-5A44-8925-4B73B04007DD}"/>
              </a:ext>
            </a:extLst>
          </p:cNvPr>
          <p:cNvSpPr txBox="1"/>
          <p:nvPr/>
        </p:nvSpPr>
        <p:spPr>
          <a:xfrm>
            <a:off x="228600" y="1301095"/>
            <a:ext cx="5843814" cy="400110"/>
          </a:xfrm>
          <a:prstGeom prst="rect">
            <a:avLst/>
          </a:prstGeom>
          <a:noFill/>
        </p:spPr>
        <p:txBody>
          <a:bodyPr wrap="square" rtlCol="0">
            <a:spAutoFit/>
          </a:bodyPr>
          <a:lstStyle/>
          <a:p>
            <a:pPr marL="457200" indent="-457200">
              <a:spcBef>
                <a:spcPts val="600"/>
              </a:spcBef>
              <a:spcAft>
                <a:spcPts val="600"/>
              </a:spcAft>
              <a:buFont typeface="Wingdings" panose="05000000000000000000" pitchFamily="2" charset="2"/>
              <a:buChar char="v"/>
            </a:pPr>
            <a:r>
              <a:rPr kumimoji="1" lang="en-US" altLang="zh-CN" sz="2000" b="1" dirty="0">
                <a:solidFill>
                  <a:schemeClr val="tx1"/>
                </a:solidFill>
                <a:latin typeface="Tahoma" panose="020B0604030504040204" pitchFamily="34" charset="0"/>
                <a:ea typeface="Tahoma" panose="020B0604030504040204" pitchFamily="34" charset="0"/>
                <a:cs typeface="Tahoma" panose="020B0604030504040204" pitchFamily="34" charset="0"/>
              </a:rPr>
              <a:t>Optimization Problem Formulation</a:t>
            </a:r>
          </a:p>
        </p:txBody>
      </p:sp>
      <p:pic>
        <p:nvPicPr>
          <p:cNvPr id="4" name="图片 8">
            <a:extLst>
              <a:ext uri="{FF2B5EF4-FFF2-40B4-BE49-F238E27FC236}">
                <a16:creationId xmlns:a16="http://schemas.microsoft.com/office/drawing/2014/main" id="{7360751B-8443-BA41-963D-06BF1A721500}"/>
              </a:ext>
            </a:extLst>
          </p:cNvPr>
          <p:cNvPicPr>
            <a:picLocks noChangeAspect="1"/>
          </p:cNvPicPr>
          <p:nvPr/>
        </p:nvPicPr>
        <p:blipFill>
          <a:blip r:embed="rId2"/>
          <a:stretch>
            <a:fillRect/>
          </a:stretch>
        </p:blipFill>
        <p:spPr>
          <a:xfrm>
            <a:off x="1981200" y="1905000"/>
            <a:ext cx="4419600" cy="3916700"/>
          </a:xfrm>
          <a:prstGeom prst="rect">
            <a:avLst/>
          </a:prstGeom>
        </p:spPr>
      </p:pic>
      <p:cxnSp>
        <p:nvCxnSpPr>
          <p:cNvPr id="5" name="直接箭头连接符 5">
            <a:extLst>
              <a:ext uri="{FF2B5EF4-FFF2-40B4-BE49-F238E27FC236}">
                <a16:creationId xmlns:a16="http://schemas.microsoft.com/office/drawing/2014/main" id="{C86BCD51-A358-3E4C-BCFE-D0DA505E6580}"/>
              </a:ext>
            </a:extLst>
          </p:cNvPr>
          <p:cNvCxnSpPr/>
          <p:nvPr/>
        </p:nvCxnSpPr>
        <p:spPr>
          <a:xfrm flipV="1">
            <a:off x="1684831" y="3200400"/>
            <a:ext cx="905969" cy="30367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本框 6">
            <a:extLst>
              <a:ext uri="{FF2B5EF4-FFF2-40B4-BE49-F238E27FC236}">
                <a16:creationId xmlns:a16="http://schemas.microsoft.com/office/drawing/2014/main" id="{9B16AE9F-C7EC-CF43-B76C-FA29299861EE}"/>
              </a:ext>
            </a:extLst>
          </p:cNvPr>
          <p:cNvSpPr txBox="1"/>
          <p:nvPr/>
        </p:nvSpPr>
        <p:spPr>
          <a:xfrm>
            <a:off x="533400" y="3505200"/>
            <a:ext cx="2438400" cy="523220"/>
          </a:xfrm>
          <a:prstGeom prst="rect">
            <a:avLst/>
          </a:prstGeom>
          <a:noFill/>
        </p:spPr>
        <p:txBody>
          <a:bodyPr wrap="square" rtlCol="0">
            <a:spAutoFit/>
          </a:bodyPr>
          <a:lstStyle/>
          <a:p>
            <a:r>
              <a:rPr kumimoji="1" lang="en-US" dirty="0">
                <a:latin typeface="Tahoma" panose="020B0604030504040204" pitchFamily="34" charset="0"/>
                <a:ea typeface="Tahoma" panose="020B0604030504040204" pitchFamily="34" charset="0"/>
                <a:cs typeface="Tahoma" panose="020B0604030504040204" pitchFamily="34" charset="0"/>
              </a:rPr>
              <a:t>Average power consumption constraint</a:t>
            </a:r>
          </a:p>
        </p:txBody>
      </p:sp>
      <p:cxnSp>
        <p:nvCxnSpPr>
          <p:cNvPr id="7" name="直接箭头连接符 9">
            <a:extLst>
              <a:ext uri="{FF2B5EF4-FFF2-40B4-BE49-F238E27FC236}">
                <a16:creationId xmlns:a16="http://schemas.microsoft.com/office/drawing/2014/main" id="{3F56AAE0-913C-D54B-8367-D2B5C42F4B54}"/>
              </a:ext>
            </a:extLst>
          </p:cNvPr>
          <p:cNvCxnSpPr/>
          <p:nvPr/>
        </p:nvCxnSpPr>
        <p:spPr>
          <a:xfrm flipH="1">
            <a:off x="5943600" y="3942224"/>
            <a:ext cx="1066800" cy="40117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文本框 10">
            <a:extLst>
              <a:ext uri="{FF2B5EF4-FFF2-40B4-BE49-F238E27FC236}">
                <a16:creationId xmlns:a16="http://schemas.microsoft.com/office/drawing/2014/main" id="{7A540813-3B0E-A44C-B893-618DE7B2D99D}"/>
              </a:ext>
            </a:extLst>
          </p:cNvPr>
          <p:cNvSpPr txBox="1"/>
          <p:nvPr/>
        </p:nvSpPr>
        <p:spPr>
          <a:xfrm>
            <a:off x="5867400" y="3511550"/>
            <a:ext cx="2971800" cy="369332"/>
          </a:xfrm>
          <a:prstGeom prst="rect">
            <a:avLst/>
          </a:prstGeom>
          <a:noFill/>
        </p:spPr>
        <p:txBody>
          <a:bodyPr wrap="square" rtlCol="0">
            <a:spAutoFit/>
          </a:bodyPr>
          <a:lstStyle/>
          <a:p>
            <a:r>
              <a:rPr kumimoji="1" lang="en-US" dirty="0">
                <a:latin typeface="Tahoma" panose="020B0604030504040204" pitchFamily="34" charset="0"/>
                <a:ea typeface="Tahoma" panose="020B0604030504040204" pitchFamily="34" charset="0"/>
                <a:cs typeface="Tahoma" panose="020B0604030504040204" pitchFamily="34" charset="0"/>
              </a:rPr>
              <a:t>Storage capacity constraint</a:t>
            </a:r>
          </a:p>
        </p:txBody>
      </p:sp>
      <p:cxnSp>
        <p:nvCxnSpPr>
          <p:cNvPr id="9" name="直接箭头连接符 12">
            <a:extLst>
              <a:ext uri="{FF2B5EF4-FFF2-40B4-BE49-F238E27FC236}">
                <a16:creationId xmlns:a16="http://schemas.microsoft.com/office/drawing/2014/main" id="{9927F325-F0CD-5343-A98B-BBABE92E8A74}"/>
              </a:ext>
            </a:extLst>
          </p:cNvPr>
          <p:cNvCxnSpPr/>
          <p:nvPr/>
        </p:nvCxnSpPr>
        <p:spPr>
          <a:xfrm flipH="1">
            <a:off x="3805785" y="1905000"/>
            <a:ext cx="766215" cy="2219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13">
            <a:extLst>
              <a:ext uri="{FF2B5EF4-FFF2-40B4-BE49-F238E27FC236}">
                <a16:creationId xmlns:a16="http://schemas.microsoft.com/office/drawing/2014/main" id="{DEC191CC-590B-8A43-B4CE-D522BFF8C29E}"/>
              </a:ext>
            </a:extLst>
          </p:cNvPr>
          <p:cNvSpPr txBox="1"/>
          <p:nvPr/>
        </p:nvSpPr>
        <p:spPr>
          <a:xfrm>
            <a:off x="4575525" y="1737892"/>
            <a:ext cx="1821060" cy="369332"/>
          </a:xfrm>
          <a:prstGeom prst="rect">
            <a:avLst/>
          </a:prstGeom>
          <a:noFill/>
        </p:spPr>
        <p:txBody>
          <a:bodyPr wrap="square" rtlCol="0">
            <a:spAutoFit/>
          </a:bodyPr>
          <a:lstStyle/>
          <a:p>
            <a:r>
              <a:rPr kumimoji="1" lang="en-US" dirty="0">
                <a:latin typeface="Tahoma" panose="020B0604030504040204" pitchFamily="34" charset="0"/>
                <a:ea typeface="Tahoma" panose="020B0604030504040204" pitchFamily="34" charset="0"/>
                <a:cs typeface="Tahoma" panose="020B0604030504040204" pitchFamily="34" charset="0"/>
              </a:rPr>
              <a:t>Utility function</a:t>
            </a:r>
          </a:p>
        </p:txBody>
      </p:sp>
      <p:cxnSp>
        <p:nvCxnSpPr>
          <p:cNvPr id="11" name="直接箭头连接符 14">
            <a:extLst>
              <a:ext uri="{FF2B5EF4-FFF2-40B4-BE49-F238E27FC236}">
                <a16:creationId xmlns:a16="http://schemas.microsoft.com/office/drawing/2014/main" id="{126582F3-BDAE-A944-ABEB-47FA12C653B2}"/>
              </a:ext>
            </a:extLst>
          </p:cNvPr>
          <p:cNvCxnSpPr/>
          <p:nvPr/>
        </p:nvCxnSpPr>
        <p:spPr>
          <a:xfrm flipH="1">
            <a:off x="4572002" y="2341160"/>
            <a:ext cx="685796" cy="18659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6">
            <a:extLst>
              <a:ext uri="{FF2B5EF4-FFF2-40B4-BE49-F238E27FC236}">
                <a16:creationId xmlns:a16="http://schemas.microsoft.com/office/drawing/2014/main" id="{A9C8F626-395F-5C47-B193-F58261D759A9}"/>
              </a:ext>
            </a:extLst>
          </p:cNvPr>
          <p:cNvCxnSpPr/>
          <p:nvPr/>
        </p:nvCxnSpPr>
        <p:spPr>
          <a:xfrm flipH="1" flipV="1">
            <a:off x="4572001" y="2766919"/>
            <a:ext cx="685797" cy="13384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8">
            <a:extLst>
              <a:ext uri="{FF2B5EF4-FFF2-40B4-BE49-F238E27FC236}">
                <a16:creationId xmlns:a16="http://schemas.microsoft.com/office/drawing/2014/main" id="{A6365CDF-EAE7-2241-9E74-6CE4AF8CC31A}"/>
              </a:ext>
            </a:extLst>
          </p:cNvPr>
          <p:cNvSpPr txBox="1"/>
          <p:nvPr/>
        </p:nvSpPr>
        <p:spPr>
          <a:xfrm>
            <a:off x="5257798" y="2197982"/>
            <a:ext cx="1906490" cy="369332"/>
          </a:xfrm>
          <a:prstGeom prst="rect">
            <a:avLst/>
          </a:prstGeom>
          <a:noFill/>
        </p:spPr>
        <p:txBody>
          <a:bodyPr wrap="square" rtlCol="0">
            <a:spAutoFit/>
          </a:bodyPr>
          <a:lstStyle/>
          <a:p>
            <a:r>
              <a:rPr kumimoji="1" lang="en-US" dirty="0">
                <a:latin typeface="Tahoma" panose="020B0604030504040204" pitchFamily="34" charset="0"/>
                <a:ea typeface="Tahoma" panose="020B0604030504040204" pitchFamily="34" charset="0"/>
                <a:cs typeface="Tahoma" panose="020B0604030504040204" pitchFamily="34" charset="0"/>
              </a:rPr>
              <a:t>Caching decision</a:t>
            </a:r>
          </a:p>
        </p:txBody>
      </p:sp>
      <p:sp>
        <p:nvSpPr>
          <p:cNvPr id="14" name="文本框 19">
            <a:extLst>
              <a:ext uri="{FF2B5EF4-FFF2-40B4-BE49-F238E27FC236}">
                <a16:creationId xmlns:a16="http://schemas.microsoft.com/office/drawing/2014/main" id="{5061FCEE-BFDF-1E43-9315-2F4412B79A02}"/>
              </a:ext>
            </a:extLst>
          </p:cNvPr>
          <p:cNvSpPr txBox="1"/>
          <p:nvPr/>
        </p:nvSpPr>
        <p:spPr>
          <a:xfrm>
            <a:off x="5276848" y="2777822"/>
            <a:ext cx="3183584" cy="369332"/>
          </a:xfrm>
          <a:prstGeom prst="rect">
            <a:avLst/>
          </a:prstGeom>
          <a:noFill/>
        </p:spPr>
        <p:txBody>
          <a:bodyPr wrap="square" rtlCol="0">
            <a:spAutoFit/>
          </a:bodyPr>
          <a:lstStyle/>
          <a:p>
            <a:r>
              <a:rPr kumimoji="1" lang="en-US" dirty="0">
                <a:latin typeface="Tahoma" panose="020B0604030504040204" pitchFamily="34" charset="0"/>
                <a:ea typeface="Tahoma" panose="020B0604030504040204" pitchFamily="34" charset="0"/>
                <a:cs typeface="Tahoma" panose="020B0604030504040204" pitchFamily="34" charset="0"/>
              </a:rPr>
              <a:t>User-fog association decision</a:t>
            </a:r>
          </a:p>
        </p:txBody>
      </p:sp>
      <p:sp>
        <p:nvSpPr>
          <p:cNvPr id="15" name="Text Placeholder 2">
            <a:extLst>
              <a:ext uri="{FF2B5EF4-FFF2-40B4-BE49-F238E27FC236}">
                <a16:creationId xmlns:a16="http://schemas.microsoft.com/office/drawing/2014/main" id="{E2880E41-5F7E-AF4C-B97D-B7A99ECD7313}"/>
              </a:ext>
            </a:extLst>
          </p:cNvPr>
          <p:cNvSpPr txBox="1">
            <a:spLocks/>
          </p:cNvSpPr>
          <p:nvPr/>
        </p:nvSpPr>
        <p:spPr>
          <a:xfrm>
            <a:off x="228600" y="152401"/>
            <a:ext cx="86106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altLang="zh-CN" sz="3600" b="1" dirty="0">
                <a:solidFill>
                  <a:srgbClr val="00B0F0"/>
                </a:solidFill>
                <a:effectLst>
                  <a:outerShdw blurRad="38100" dist="38100" dir="2700000" algn="tl">
                    <a:srgbClr val="000000">
                      <a:alpha val="43137"/>
                    </a:srgbClr>
                  </a:outerShdw>
                </a:effectLst>
                <a:sym typeface="Calibri" charset="0"/>
              </a:rPr>
              <a:t>Dynamic cache placement, node association, and power allocation</a:t>
            </a:r>
          </a:p>
        </p:txBody>
      </p:sp>
    </p:spTree>
    <p:extLst>
      <p:ext uri="{BB962C8B-B14F-4D97-AF65-F5344CB8AC3E}">
        <p14:creationId xmlns:p14="http://schemas.microsoft.com/office/powerpoint/2010/main" val="28965941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104</a:t>
            </a:fld>
            <a:endParaRPr lang="zh-CN" altLang="en-US" dirty="0"/>
          </a:p>
        </p:txBody>
      </p:sp>
      <p:sp>
        <p:nvSpPr>
          <p:cNvPr id="3" name="文本框 17">
            <a:extLst>
              <a:ext uri="{FF2B5EF4-FFF2-40B4-BE49-F238E27FC236}">
                <a16:creationId xmlns:a16="http://schemas.microsoft.com/office/drawing/2014/main" id="{91DF394E-E22C-474F-9300-5E5CB3269797}"/>
              </a:ext>
            </a:extLst>
          </p:cNvPr>
          <p:cNvSpPr txBox="1"/>
          <p:nvPr/>
        </p:nvSpPr>
        <p:spPr>
          <a:xfrm>
            <a:off x="228600" y="1143000"/>
            <a:ext cx="5843814" cy="400110"/>
          </a:xfrm>
          <a:prstGeom prst="rect">
            <a:avLst/>
          </a:prstGeom>
          <a:noFill/>
        </p:spPr>
        <p:txBody>
          <a:bodyPr wrap="square" rtlCol="0">
            <a:spAutoFit/>
          </a:bodyPr>
          <a:lstStyle/>
          <a:p>
            <a:pPr marL="457200" indent="-457200">
              <a:spcBef>
                <a:spcPts val="600"/>
              </a:spcBef>
              <a:spcAft>
                <a:spcPts val="600"/>
              </a:spcAft>
              <a:buFont typeface="Wingdings" panose="05000000000000000000" pitchFamily="2" charset="2"/>
              <a:buChar char="v"/>
            </a:pPr>
            <a:r>
              <a:rPr kumimoji="1" lang="en-US" altLang="zh-CN"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Lyapunov</a:t>
            </a:r>
            <a:r>
              <a:rPr kumimoji="1" lang="en-US" altLang="zh-CN" sz="2000" b="1" dirty="0">
                <a:solidFill>
                  <a:schemeClr val="tx1"/>
                </a:solidFill>
                <a:latin typeface="Tahoma" panose="020B0604030504040204" pitchFamily="34" charset="0"/>
                <a:ea typeface="Tahoma" panose="020B0604030504040204" pitchFamily="34" charset="0"/>
                <a:cs typeface="Tahoma" panose="020B0604030504040204" pitchFamily="34" charset="0"/>
              </a:rPr>
              <a:t> Optimization</a:t>
            </a:r>
          </a:p>
        </p:txBody>
      </p:sp>
      <p:sp>
        <p:nvSpPr>
          <p:cNvPr id="4" name="矩形 11">
            <a:extLst>
              <a:ext uri="{FF2B5EF4-FFF2-40B4-BE49-F238E27FC236}">
                <a16:creationId xmlns:a16="http://schemas.microsoft.com/office/drawing/2014/main" id="{C7A70B42-550C-574D-BAFB-6DE6BDD44871}"/>
              </a:ext>
            </a:extLst>
          </p:cNvPr>
          <p:cNvSpPr/>
          <p:nvPr/>
        </p:nvSpPr>
        <p:spPr>
          <a:xfrm>
            <a:off x="685800" y="1587044"/>
            <a:ext cx="7239000" cy="646331"/>
          </a:xfrm>
          <a:prstGeom prst="rect">
            <a:avLst/>
          </a:prstGeom>
        </p:spPr>
        <p:txBody>
          <a:bodyPr wrap="square">
            <a:spAutoFit/>
          </a:bodyPr>
          <a:lstStyle/>
          <a:p>
            <a:pPr marL="285750" indent="-285750">
              <a:buFont typeface="Wingdings" panose="05000000000000000000" pitchFamily="2" charset="2"/>
              <a:buChar char="ü"/>
            </a:pPr>
            <a:r>
              <a:rPr lang="en-US" sz="1800" dirty="0">
                <a:latin typeface="Tahoma" panose="020B0604030504040204" pitchFamily="34" charset="0"/>
                <a:ea typeface="Tahoma" panose="020B0604030504040204" pitchFamily="34" charset="0"/>
                <a:cs typeface="Tahoma" panose="020B0604030504040204" pitchFamily="34" charset="0"/>
              </a:rPr>
              <a:t>Step 1: construct a virtual queue, to eliminate the time-average constraint</a:t>
            </a:r>
          </a:p>
        </p:txBody>
      </p:sp>
      <p:pic>
        <p:nvPicPr>
          <p:cNvPr id="5" name="图片 2">
            <a:extLst>
              <a:ext uri="{FF2B5EF4-FFF2-40B4-BE49-F238E27FC236}">
                <a16:creationId xmlns:a16="http://schemas.microsoft.com/office/drawing/2014/main" id="{A9DB3879-D1D8-2646-A305-1B9E679F2C52}"/>
              </a:ext>
            </a:extLst>
          </p:cNvPr>
          <p:cNvPicPr>
            <a:picLocks noChangeAspect="1"/>
          </p:cNvPicPr>
          <p:nvPr/>
        </p:nvPicPr>
        <p:blipFill>
          <a:blip r:embed="rId2"/>
          <a:stretch>
            <a:fillRect/>
          </a:stretch>
        </p:blipFill>
        <p:spPr>
          <a:xfrm>
            <a:off x="1143000" y="2151476"/>
            <a:ext cx="5410200" cy="678343"/>
          </a:xfrm>
          <a:prstGeom prst="rect">
            <a:avLst/>
          </a:prstGeom>
        </p:spPr>
      </p:pic>
      <p:sp>
        <p:nvSpPr>
          <p:cNvPr id="6" name="矩形 12">
            <a:extLst>
              <a:ext uri="{FF2B5EF4-FFF2-40B4-BE49-F238E27FC236}">
                <a16:creationId xmlns:a16="http://schemas.microsoft.com/office/drawing/2014/main" id="{FE91EAA8-F8D9-F143-80F3-7F5F45CB0C79}"/>
              </a:ext>
            </a:extLst>
          </p:cNvPr>
          <p:cNvSpPr/>
          <p:nvPr/>
        </p:nvSpPr>
        <p:spPr>
          <a:xfrm>
            <a:off x="685800" y="2923341"/>
            <a:ext cx="7239000" cy="369332"/>
          </a:xfrm>
          <a:prstGeom prst="rect">
            <a:avLst/>
          </a:prstGeom>
        </p:spPr>
        <p:txBody>
          <a:bodyPr wrap="square">
            <a:spAutoFit/>
          </a:bodyPr>
          <a:lstStyle/>
          <a:p>
            <a:pPr marL="285750" indent="-285750">
              <a:buFont typeface="Wingdings" panose="05000000000000000000" pitchFamily="2" charset="2"/>
              <a:buChar char="ü"/>
            </a:pPr>
            <a:r>
              <a:rPr lang="en-US" sz="1800" dirty="0">
                <a:latin typeface="Tahoma" panose="020B0604030504040204" pitchFamily="34" charset="0"/>
                <a:ea typeface="Tahoma" panose="020B0604030504040204" pitchFamily="34" charset="0"/>
                <a:cs typeface="Tahoma" panose="020B0604030504040204" pitchFamily="34" charset="0"/>
              </a:rPr>
              <a:t>Step 2: define </a:t>
            </a:r>
            <a:r>
              <a:rPr lang="en-US" sz="1800" dirty="0" err="1">
                <a:latin typeface="Tahoma" panose="020B0604030504040204" pitchFamily="34" charset="0"/>
                <a:ea typeface="Tahoma" panose="020B0604030504040204" pitchFamily="34" charset="0"/>
                <a:cs typeface="Tahoma" panose="020B0604030504040204" pitchFamily="34" charset="0"/>
              </a:rPr>
              <a:t>Lyapunov</a:t>
            </a:r>
            <a:r>
              <a:rPr lang="en-US" sz="1800" dirty="0">
                <a:latin typeface="Tahoma" panose="020B0604030504040204" pitchFamily="34" charset="0"/>
                <a:ea typeface="Tahoma" panose="020B0604030504040204" pitchFamily="34" charset="0"/>
                <a:cs typeface="Tahoma" panose="020B0604030504040204" pitchFamily="34" charset="0"/>
              </a:rPr>
              <a:t> function</a:t>
            </a:r>
          </a:p>
        </p:txBody>
      </p:sp>
      <p:pic>
        <p:nvPicPr>
          <p:cNvPr id="7" name="图片 3">
            <a:extLst>
              <a:ext uri="{FF2B5EF4-FFF2-40B4-BE49-F238E27FC236}">
                <a16:creationId xmlns:a16="http://schemas.microsoft.com/office/drawing/2014/main" id="{75B39121-318E-9C4A-BCF1-9C275478ABD1}"/>
              </a:ext>
            </a:extLst>
          </p:cNvPr>
          <p:cNvPicPr>
            <a:picLocks noChangeAspect="1"/>
          </p:cNvPicPr>
          <p:nvPr/>
        </p:nvPicPr>
        <p:blipFill>
          <a:blip r:embed="rId3"/>
          <a:stretch>
            <a:fillRect/>
          </a:stretch>
        </p:blipFill>
        <p:spPr>
          <a:xfrm>
            <a:off x="2418151" y="3362501"/>
            <a:ext cx="3686013" cy="817902"/>
          </a:xfrm>
          <a:prstGeom prst="rect">
            <a:avLst/>
          </a:prstGeom>
        </p:spPr>
      </p:pic>
      <p:sp>
        <p:nvSpPr>
          <p:cNvPr id="8" name="矩形 14">
            <a:extLst>
              <a:ext uri="{FF2B5EF4-FFF2-40B4-BE49-F238E27FC236}">
                <a16:creationId xmlns:a16="http://schemas.microsoft.com/office/drawing/2014/main" id="{F97A5E2D-2085-5D41-97B4-8EA109864AAF}"/>
              </a:ext>
            </a:extLst>
          </p:cNvPr>
          <p:cNvSpPr/>
          <p:nvPr/>
        </p:nvSpPr>
        <p:spPr>
          <a:xfrm>
            <a:off x="685800" y="4235588"/>
            <a:ext cx="7239000" cy="369332"/>
          </a:xfrm>
          <a:prstGeom prst="rect">
            <a:avLst/>
          </a:prstGeom>
        </p:spPr>
        <p:txBody>
          <a:bodyPr wrap="square">
            <a:spAutoFit/>
          </a:bodyPr>
          <a:lstStyle/>
          <a:p>
            <a:pPr marL="285750" indent="-285750">
              <a:buFont typeface="Wingdings" panose="05000000000000000000" pitchFamily="2" charset="2"/>
              <a:buChar char="ü"/>
            </a:pPr>
            <a:r>
              <a:rPr lang="en-US" sz="1800" dirty="0">
                <a:latin typeface="Tahoma" panose="020B0604030504040204" pitchFamily="34" charset="0"/>
                <a:ea typeface="Tahoma" panose="020B0604030504040204" pitchFamily="34" charset="0"/>
                <a:cs typeface="Tahoma" panose="020B0604030504040204" pitchFamily="34" charset="0"/>
              </a:rPr>
              <a:t>Step 3: define </a:t>
            </a:r>
            <a:r>
              <a:rPr lang="en-US" sz="1800" i="1" dirty="0">
                <a:latin typeface="Tahoma" panose="020B0604030504040204" pitchFamily="34" charset="0"/>
                <a:ea typeface="Tahoma" panose="020B0604030504040204" pitchFamily="34" charset="0"/>
                <a:cs typeface="Tahoma" panose="020B0604030504040204" pitchFamily="34" charset="0"/>
              </a:rPr>
              <a:t>T-slot</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Lyapunov</a:t>
            </a:r>
            <a:r>
              <a:rPr lang="en-US" sz="1800" dirty="0">
                <a:latin typeface="Tahoma" panose="020B0604030504040204" pitchFamily="34" charset="0"/>
                <a:ea typeface="Tahoma" panose="020B0604030504040204" pitchFamily="34" charset="0"/>
                <a:cs typeface="Tahoma" panose="020B0604030504040204" pitchFamily="34" charset="0"/>
              </a:rPr>
              <a:t> drift</a:t>
            </a:r>
          </a:p>
        </p:txBody>
      </p:sp>
      <p:pic>
        <p:nvPicPr>
          <p:cNvPr id="9" name="图片 4">
            <a:extLst>
              <a:ext uri="{FF2B5EF4-FFF2-40B4-BE49-F238E27FC236}">
                <a16:creationId xmlns:a16="http://schemas.microsoft.com/office/drawing/2014/main" id="{BD7D280C-2BC0-AF49-8C54-113E2595174A}"/>
              </a:ext>
            </a:extLst>
          </p:cNvPr>
          <p:cNvPicPr>
            <a:picLocks noChangeAspect="1"/>
          </p:cNvPicPr>
          <p:nvPr/>
        </p:nvPicPr>
        <p:blipFill>
          <a:blip r:embed="rId4"/>
          <a:stretch>
            <a:fillRect/>
          </a:stretch>
        </p:blipFill>
        <p:spPr>
          <a:xfrm>
            <a:off x="1940821" y="4610493"/>
            <a:ext cx="4728957" cy="531411"/>
          </a:xfrm>
          <a:prstGeom prst="rect">
            <a:avLst/>
          </a:prstGeom>
        </p:spPr>
      </p:pic>
      <p:pic>
        <p:nvPicPr>
          <p:cNvPr id="10" name="图片 7">
            <a:extLst>
              <a:ext uri="{FF2B5EF4-FFF2-40B4-BE49-F238E27FC236}">
                <a16:creationId xmlns:a16="http://schemas.microsoft.com/office/drawing/2014/main" id="{31FB07CE-37C0-E647-8574-CC5F13748EF7}"/>
              </a:ext>
            </a:extLst>
          </p:cNvPr>
          <p:cNvPicPr>
            <a:picLocks noChangeAspect="1"/>
          </p:cNvPicPr>
          <p:nvPr/>
        </p:nvPicPr>
        <p:blipFill>
          <a:blip r:embed="rId5"/>
          <a:stretch>
            <a:fillRect/>
          </a:stretch>
        </p:blipFill>
        <p:spPr>
          <a:xfrm>
            <a:off x="2743200" y="5499167"/>
            <a:ext cx="3194475" cy="548165"/>
          </a:xfrm>
          <a:prstGeom prst="rect">
            <a:avLst/>
          </a:prstGeom>
        </p:spPr>
      </p:pic>
      <p:sp>
        <p:nvSpPr>
          <p:cNvPr id="11" name="矩形 18">
            <a:extLst>
              <a:ext uri="{FF2B5EF4-FFF2-40B4-BE49-F238E27FC236}">
                <a16:creationId xmlns:a16="http://schemas.microsoft.com/office/drawing/2014/main" id="{AA3892DE-F15D-1C4F-B722-5DFCE367FC04}"/>
              </a:ext>
            </a:extLst>
          </p:cNvPr>
          <p:cNvSpPr/>
          <p:nvPr/>
        </p:nvSpPr>
        <p:spPr>
          <a:xfrm>
            <a:off x="692150" y="5172669"/>
            <a:ext cx="7239000" cy="369332"/>
          </a:xfrm>
          <a:prstGeom prst="rect">
            <a:avLst/>
          </a:prstGeom>
        </p:spPr>
        <p:txBody>
          <a:bodyPr wrap="square">
            <a:spAutoFit/>
          </a:bodyPr>
          <a:lstStyle/>
          <a:p>
            <a:pPr marL="285750" indent="-285750">
              <a:buFont typeface="Wingdings" panose="05000000000000000000" pitchFamily="2" charset="2"/>
              <a:buChar char="ü"/>
            </a:pPr>
            <a:r>
              <a:rPr lang="en-US" sz="1800" dirty="0">
                <a:latin typeface="Tahoma" panose="020B0604030504040204" pitchFamily="34" charset="0"/>
                <a:ea typeface="Tahoma" panose="020B0604030504040204" pitchFamily="34" charset="0"/>
                <a:cs typeface="Tahoma" panose="020B0604030504040204" pitchFamily="34" charset="0"/>
              </a:rPr>
              <a:t>Step 4: define drift-minus-reward</a:t>
            </a:r>
          </a:p>
        </p:txBody>
      </p:sp>
      <p:sp>
        <p:nvSpPr>
          <p:cNvPr id="12" name="Text Placeholder 5">
            <a:extLst>
              <a:ext uri="{FF2B5EF4-FFF2-40B4-BE49-F238E27FC236}">
                <a16:creationId xmlns:a16="http://schemas.microsoft.com/office/drawing/2014/main" id="{57996127-56FD-B647-A469-46B35483A20A}"/>
              </a:ext>
            </a:extLst>
          </p:cNvPr>
          <p:cNvSpPr txBox="1">
            <a:spLocks/>
          </p:cNvSpPr>
          <p:nvPr/>
        </p:nvSpPr>
        <p:spPr>
          <a:xfrm>
            <a:off x="323528" y="152401"/>
            <a:ext cx="8515672"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altLang="zh-CN" sz="3600" b="1" dirty="0">
                <a:solidFill>
                  <a:srgbClr val="00B0F0"/>
                </a:solidFill>
                <a:effectLst>
                  <a:outerShdw blurRad="38100" dist="38100" dir="2700000" algn="tl">
                    <a:srgbClr val="000000">
                      <a:alpha val="43137"/>
                    </a:srgbClr>
                  </a:outerShdw>
                </a:effectLst>
                <a:sym typeface="Calibri" charset="0"/>
              </a:rPr>
              <a:t>Dynamic cache placement, node association, and power allocation</a:t>
            </a:r>
          </a:p>
        </p:txBody>
      </p:sp>
    </p:spTree>
    <p:extLst>
      <p:ext uri="{BB962C8B-B14F-4D97-AF65-F5344CB8AC3E}">
        <p14:creationId xmlns:p14="http://schemas.microsoft.com/office/powerpoint/2010/main" val="23860053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105</a:t>
            </a:fld>
            <a:endParaRPr lang="zh-CN" altLang="en-US" dirty="0"/>
          </a:p>
        </p:txBody>
      </p:sp>
      <p:sp>
        <p:nvSpPr>
          <p:cNvPr id="3" name="文本框 17">
            <a:extLst>
              <a:ext uri="{FF2B5EF4-FFF2-40B4-BE49-F238E27FC236}">
                <a16:creationId xmlns:a16="http://schemas.microsoft.com/office/drawing/2014/main" id="{9FD8C69B-EF0E-CE45-8629-88C630027F0B}"/>
              </a:ext>
            </a:extLst>
          </p:cNvPr>
          <p:cNvSpPr txBox="1"/>
          <p:nvPr/>
        </p:nvSpPr>
        <p:spPr>
          <a:xfrm>
            <a:off x="228600" y="1143000"/>
            <a:ext cx="5843814" cy="400110"/>
          </a:xfrm>
          <a:prstGeom prst="rect">
            <a:avLst/>
          </a:prstGeom>
          <a:noFill/>
        </p:spPr>
        <p:txBody>
          <a:bodyPr wrap="square" rtlCol="0">
            <a:spAutoFit/>
          </a:bodyPr>
          <a:lstStyle/>
          <a:p>
            <a:pPr marL="457200" indent="-457200">
              <a:spcBef>
                <a:spcPts val="600"/>
              </a:spcBef>
              <a:spcAft>
                <a:spcPts val="600"/>
              </a:spcAft>
              <a:buFont typeface="Wingdings" panose="05000000000000000000" pitchFamily="2" charset="2"/>
              <a:buChar char="v"/>
            </a:pPr>
            <a:r>
              <a:rPr kumimoji="1" lang="en-US" altLang="zh-CN"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Lyapunov</a:t>
            </a:r>
            <a:r>
              <a:rPr kumimoji="1" lang="en-US" altLang="zh-CN" sz="2000" b="1" dirty="0">
                <a:solidFill>
                  <a:schemeClr val="tx1"/>
                </a:solidFill>
                <a:latin typeface="Tahoma" panose="020B0604030504040204" pitchFamily="34" charset="0"/>
                <a:ea typeface="Tahoma" panose="020B0604030504040204" pitchFamily="34" charset="0"/>
                <a:cs typeface="Tahoma" panose="020B0604030504040204" pitchFamily="34" charset="0"/>
              </a:rPr>
              <a:t> Optimization</a:t>
            </a:r>
          </a:p>
        </p:txBody>
      </p:sp>
      <p:sp>
        <p:nvSpPr>
          <p:cNvPr id="4" name="矩形 13">
            <a:extLst>
              <a:ext uri="{FF2B5EF4-FFF2-40B4-BE49-F238E27FC236}">
                <a16:creationId xmlns:a16="http://schemas.microsoft.com/office/drawing/2014/main" id="{42C77185-D17B-3B4A-9E44-E8158047FE23}"/>
              </a:ext>
            </a:extLst>
          </p:cNvPr>
          <p:cNvSpPr/>
          <p:nvPr/>
        </p:nvSpPr>
        <p:spPr>
          <a:xfrm>
            <a:off x="685800" y="1587044"/>
            <a:ext cx="7239000" cy="369332"/>
          </a:xfrm>
          <a:prstGeom prst="rect">
            <a:avLst/>
          </a:prstGeom>
        </p:spPr>
        <p:txBody>
          <a:bodyPr wrap="square">
            <a:spAutoFit/>
          </a:bodyPr>
          <a:lstStyle/>
          <a:p>
            <a:pPr marL="285750" indent="-285750">
              <a:buFont typeface="Wingdings" panose="05000000000000000000" pitchFamily="2" charset="2"/>
              <a:buChar char="q"/>
            </a:pPr>
            <a:r>
              <a:rPr lang="en-US" sz="1800" dirty="0">
                <a:latin typeface="Tahoma" panose="020B0604030504040204" pitchFamily="34" charset="0"/>
                <a:ea typeface="Tahoma" panose="020B0604030504040204" pitchFamily="34" charset="0"/>
                <a:cs typeface="Tahoma" panose="020B0604030504040204" pitchFamily="34" charset="0"/>
              </a:rPr>
              <a:t>We have the inequality</a:t>
            </a:r>
          </a:p>
        </p:txBody>
      </p:sp>
      <p:sp>
        <p:nvSpPr>
          <p:cNvPr id="5" name="矩形 15">
            <a:extLst>
              <a:ext uri="{FF2B5EF4-FFF2-40B4-BE49-F238E27FC236}">
                <a16:creationId xmlns:a16="http://schemas.microsoft.com/office/drawing/2014/main" id="{41566C63-021F-B54F-A15F-CA244FAE70D4}"/>
              </a:ext>
            </a:extLst>
          </p:cNvPr>
          <p:cNvSpPr/>
          <p:nvPr/>
        </p:nvSpPr>
        <p:spPr>
          <a:xfrm>
            <a:off x="685800" y="3669904"/>
            <a:ext cx="7239000" cy="369332"/>
          </a:xfrm>
          <a:prstGeom prst="rect">
            <a:avLst/>
          </a:prstGeom>
        </p:spPr>
        <p:txBody>
          <a:bodyPr wrap="square">
            <a:spAutoFit/>
          </a:bodyPr>
          <a:lstStyle/>
          <a:p>
            <a:pPr marL="285750" indent="-285750">
              <a:buFont typeface="Wingdings" panose="05000000000000000000" pitchFamily="2" charset="2"/>
              <a:buChar char="q"/>
            </a:pPr>
            <a:r>
              <a:rPr lang="en-US" sz="1800" dirty="0">
                <a:latin typeface="Tahoma" panose="020B0604030504040204" pitchFamily="34" charset="0"/>
                <a:ea typeface="Tahoma" panose="020B0604030504040204" pitchFamily="34" charset="0"/>
                <a:cs typeface="Tahoma" panose="020B0604030504040204" pitchFamily="34" charset="0"/>
              </a:rPr>
              <a:t>Solving the right-hand-side, we define the new objective function </a:t>
            </a:r>
          </a:p>
        </p:txBody>
      </p:sp>
      <p:sp>
        <p:nvSpPr>
          <p:cNvPr id="6" name="직사각형 9">
            <a:extLst>
              <a:ext uri="{FF2B5EF4-FFF2-40B4-BE49-F238E27FC236}">
                <a16:creationId xmlns:a16="http://schemas.microsoft.com/office/drawing/2014/main" id="{74AB7D5A-4B48-D349-9767-9AA431844985}"/>
              </a:ext>
            </a:extLst>
          </p:cNvPr>
          <p:cNvSpPr/>
          <p:nvPr/>
        </p:nvSpPr>
        <p:spPr>
          <a:xfrm>
            <a:off x="2137155" y="5517319"/>
            <a:ext cx="4869689" cy="589676"/>
          </a:xfrm>
          <a:prstGeom prst="rect">
            <a:avLst/>
          </a:prstGeom>
          <a:solidFill>
            <a:schemeClr val="bg1">
              <a:lumMod val="85000"/>
            </a:schemeClr>
          </a:solidFill>
          <a:ln w="12700">
            <a:solidFill>
              <a:schemeClr val="tx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800" dirty="0">
                <a:solidFill>
                  <a:srgbClr val="000000"/>
                </a:solidFill>
                <a:latin typeface="Tahoma" panose="020B0604030504040204" pitchFamily="34" charset="0"/>
                <a:ea typeface="Tahoma" panose="020B0604030504040204" pitchFamily="34" charset="0"/>
                <a:cs typeface="Tahoma" panose="020B0604030504040204" pitchFamily="34" charset="0"/>
              </a:rPr>
              <a:t>Greedy + Generalized Benders decomposition</a:t>
            </a:r>
            <a:endParaRPr lang="ko-KR" altLang="en-US" sz="1800" dirty="0">
              <a:solidFill>
                <a:srgbClr val="000000"/>
              </a:solidFill>
              <a:latin typeface="Tahoma" panose="020B0604030504040204" pitchFamily="34" charset="0"/>
              <a:cs typeface="Tahoma" panose="020B0604030504040204" pitchFamily="34" charset="0"/>
            </a:endParaRPr>
          </a:p>
        </p:txBody>
      </p:sp>
      <p:pic>
        <p:nvPicPr>
          <p:cNvPr id="7" name="图片 6">
            <a:extLst>
              <a:ext uri="{FF2B5EF4-FFF2-40B4-BE49-F238E27FC236}">
                <a16:creationId xmlns:a16="http://schemas.microsoft.com/office/drawing/2014/main" id="{9A3F3212-4C09-B149-8A27-05F5173DD24D}"/>
              </a:ext>
            </a:extLst>
          </p:cNvPr>
          <p:cNvPicPr>
            <a:picLocks noChangeAspect="1"/>
          </p:cNvPicPr>
          <p:nvPr/>
        </p:nvPicPr>
        <p:blipFill>
          <a:blip r:embed="rId2"/>
          <a:stretch>
            <a:fillRect/>
          </a:stretch>
        </p:blipFill>
        <p:spPr>
          <a:xfrm>
            <a:off x="319023" y="2207469"/>
            <a:ext cx="8488650" cy="1192311"/>
          </a:xfrm>
          <a:prstGeom prst="rect">
            <a:avLst/>
          </a:prstGeom>
        </p:spPr>
      </p:pic>
      <p:pic>
        <p:nvPicPr>
          <p:cNvPr id="8" name="图片 7">
            <a:extLst>
              <a:ext uri="{FF2B5EF4-FFF2-40B4-BE49-F238E27FC236}">
                <a16:creationId xmlns:a16="http://schemas.microsoft.com/office/drawing/2014/main" id="{12422C3C-A08A-3344-8979-3AF4F04DA65E}"/>
              </a:ext>
            </a:extLst>
          </p:cNvPr>
          <p:cNvPicPr>
            <a:picLocks noChangeAspect="1"/>
          </p:cNvPicPr>
          <p:nvPr/>
        </p:nvPicPr>
        <p:blipFill>
          <a:blip r:embed="rId3"/>
          <a:stretch>
            <a:fillRect/>
          </a:stretch>
        </p:blipFill>
        <p:spPr>
          <a:xfrm>
            <a:off x="434260" y="4039236"/>
            <a:ext cx="8258175" cy="1249483"/>
          </a:xfrm>
          <a:prstGeom prst="rect">
            <a:avLst/>
          </a:prstGeom>
        </p:spPr>
      </p:pic>
      <p:sp>
        <p:nvSpPr>
          <p:cNvPr id="9" name="Text Placeholder 2">
            <a:extLst>
              <a:ext uri="{FF2B5EF4-FFF2-40B4-BE49-F238E27FC236}">
                <a16:creationId xmlns:a16="http://schemas.microsoft.com/office/drawing/2014/main" id="{4F6594EA-C2FD-FB46-9718-A56FB08330AB}"/>
              </a:ext>
            </a:extLst>
          </p:cNvPr>
          <p:cNvSpPr txBox="1">
            <a:spLocks/>
          </p:cNvSpPr>
          <p:nvPr/>
        </p:nvSpPr>
        <p:spPr>
          <a:xfrm>
            <a:off x="434260" y="152401"/>
            <a:ext cx="840494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altLang="zh-CN" sz="3600" b="1" dirty="0">
                <a:solidFill>
                  <a:srgbClr val="00B0F0"/>
                </a:solidFill>
                <a:effectLst>
                  <a:outerShdw blurRad="38100" dist="38100" dir="2700000" algn="tl">
                    <a:srgbClr val="000000">
                      <a:alpha val="43137"/>
                    </a:srgbClr>
                  </a:outerShdw>
                </a:effectLst>
                <a:sym typeface="Calibri" charset="0"/>
              </a:rPr>
              <a:t>Dynamic cache placement, node association, and power allo</a:t>
            </a:r>
            <a:r>
              <a:rPr lang="en-US" altLang="zh-CN" dirty="0">
                <a:solidFill>
                  <a:srgbClr val="F2F2F2"/>
                </a:solidFill>
                <a:latin typeface="Tahoma" panose="020B0604030504040204" pitchFamily="34" charset="0"/>
                <a:ea typeface="Tahoma" panose="020B0604030504040204" pitchFamily="34" charset="0"/>
                <a:cs typeface="Tahoma" panose="020B0604030504040204" pitchFamily="34" charset="0"/>
                <a:sym typeface="Calibri" charset="0"/>
              </a:rPr>
              <a:t>cation</a:t>
            </a:r>
          </a:p>
        </p:txBody>
      </p:sp>
    </p:spTree>
    <p:extLst>
      <p:ext uri="{BB962C8B-B14F-4D97-AF65-F5344CB8AC3E}">
        <p14:creationId xmlns:p14="http://schemas.microsoft.com/office/powerpoint/2010/main" val="39124646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106</a:t>
            </a:fld>
            <a:endParaRPr lang="zh-CN" altLang="en-US" dirty="0"/>
          </a:p>
        </p:txBody>
      </p:sp>
      <p:sp>
        <p:nvSpPr>
          <p:cNvPr id="3" name="文本框 17">
            <a:extLst>
              <a:ext uri="{FF2B5EF4-FFF2-40B4-BE49-F238E27FC236}">
                <a16:creationId xmlns:a16="http://schemas.microsoft.com/office/drawing/2014/main" id="{7501D255-3D12-B84F-A511-D2F8726664D0}"/>
              </a:ext>
            </a:extLst>
          </p:cNvPr>
          <p:cNvSpPr txBox="1"/>
          <p:nvPr/>
        </p:nvSpPr>
        <p:spPr>
          <a:xfrm>
            <a:off x="228600" y="1143000"/>
            <a:ext cx="5843814" cy="400110"/>
          </a:xfrm>
          <a:prstGeom prst="rect">
            <a:avLst/>
          </a:prstGeom>
          <a:noFill/>
        </p:spPr>
        <p:txBody>
          <a:bodyPr wrap="square" rtlCol="0">
            <a:spAutoFit/>
          </a:bodyPr>
          <a:lstStyle/>
          <a:p>
            <a:pPr marL="457200" indent="-457200">
              <a:spcBef>
                <a:spcPts val="600"/>
              </a:spcBef>
              <a:spcAft>
                <a:spcPts val="600"/>
              </a:spcAft>
              <a:buFont typeface="Wingdings" panose="05000000000000000000" pitchFamily="2" charset="2"/>
              <a:buChar char="v"/>
            </a:pPr>
            <a:r>
              <a:rPr kumimoji="1" lang="en-US" altLang="zh-CN" sz="2000" b="1" dirty="0">
                <a:solidFill>
                  <a:schemeClr val="tx1"/>
                </a:solidFill>
                <a:latin typeface="Tahoma" panose="020B0604030504040204" pitchFamily="34" charset="0"/>
                <a:ea typeface="Tahoma" panose="020B0604030504040204" pitchFamily="34" charset="0"/>
                <a:cs typeface="Tahoma" panose="020B0604030504040204" pitchFamily="34" charset="0"/>
              </a:rPr>
              <a:t>Simulation Results</a:t>
            </a:r>
          </a:p>
        </p:txBody>
      </p:sp>
      <p:sp>
        <p:nvSpPr>
          <p:cNvPr id="4" name="文本框 2">
            <a:extLst>
              <a:ext uri="{FF2B5EF4-FFF2-40B4-BE49-F238E27FC236}">
                <a16:creationId xmlns:a16="http://schemas.microsoft.com/office/drawing/2014/main" id="{DE161E32-C092-5E48-90A7-84D1B49F1DEA}"/>
              </a:ext>
            </a:extLst>
          </p:cNvPr>
          <p:cNvSpPr txBox="1"/>
          <p:nvPr/>
        </p:nvSpPr>
        <p:spPr>
          <a:xfrm>
            <a:off x="533400" y="5255050"/>
            <a:ext cx="8077200" cy="923330"/>
          </a:xfrm>
          <a:prstGeom prst="rect">
            <a:avLst/>
          </a:prstGeom>
          <a:noFill/>
        </p:spPr>
        <p:txBody>
          <a:bodyPr wrap="square" rtlCol="0">
            <a:spAutoFit/>
          </a:bodyPr>
          <a:lstStyle/>
          <a:p>
            <a:pPr marL="342900" indent="-342900">
              <a:buFont typeface="+mj-lt"/>
              <a:buAutoNum type="alphaLcParenR"/>
            </a:pPr>
            <a:r>
              <a:rPr kumimoji="1" lang="en-US" sz="1800" dirty="0">
                <a:solidFill>
                  <a:srgbClr val="FF0000"/>
                </a:solidFill>
                <a:latin typeface="Tahoma" panose="020B0604030504040204" pitchFamily="34" charset="0"/>
                <a:ea typeface="Tahoma" panose="020B0604030504040204" pitchFamily="34" charset="0"/>
                <a:cs typeface="Tahoma" panose="020B0604030504040204" pitchFamily="34" charset="0"/>
              </a:rPr>
              <a:t>Average queue length becomes stable </a:t>
            </a:r>
            <a:r>
              <a:rPr kumimoji="1" lang="en-US" sz="1800" dirty="0">
                <a:latin typeface="Tahoma" panose="020B0604030504040204" pitchFamily="34" charset="0"/>
                <a:ea typeface="Tahoma" panose="020B0604030504040204" pitchFamily="34" charset="0"/>
                <a:cs typeface="Tahoma" panose="020B0604030504040204" pitchFamily="34" charset="0"/>
              </a:rPr>
              <a:t>over a period of time and oscillates around a certain value;</a:t>
            </a:r>
          </a:p>
          <a:p>
            <a:pPr marL="342900" indent="-342900">
              <a:buFont typeface="+mj-lt"/>
              <a:buAutoNum type="alphaLcParenR"/>
            </a:pPr>
            <a:r>
              <a:rPr kumimoji="1" lang="en-US" sz="1800" dirty="0">
                <a:latin typeface="Tahoma" panose="020B0604030504040204" pitchFamily="34" charset="0"/>
                <a:ea typeface="Tahoma" panose="020B0604030504040204" pitchFamily="34" charset="0"/>
                <a:cs typeface="Tahoma" panose="020B0604030504040204" pitchFamily="34" charset="0"/>
              </a:rPr>
              <a:t>Larger V</a:t>
            </a:r>
            <a:r>
              <a:rPr kumimoji="1" lang="en-US" sz="1800" dirty="0">
                <a:solidFill>
                  <a:srgbClr val="FF0000"/>
                </a:solidFill>
                <a:latin typeface="Tahoma" panose="020B0604030504040204" pitchFamily="34" charset="0"/>
                <a:ea typeface="Tahoma" panose="020B0604030504040204" pitchFamily="34" charset="0"/>
                <a:cs typeface="Tahoma" panose="020B0604030504040204" pitchFamily="34" charset="0"/>
              </a:rPr>
              <a:t> leads to lager utility, </a:t>
            </a:r>
            <a:r>
              <a:rPr kumimoji="1" lang="en-US" sz="1800" dirty="0">
                <a:latin typeface="Tahoma" panose="020B0604030504040204" pitchFamily="34" charset="0"/>
                <a:ea typeface="Tahoma" panose="020B0604030504040204" pitchFamily="34" charset="0"/>
                <a:cs typeface="Tahoma" panose="020B0604030504040204" pitchFamily="34" charset="0"/>
              </a:rPr>
              <a:t>as well as </a:t>
            </a:r>
            <a:r>
              <a:rPr kumimoji="1" lang="en-US" sz="1800" dirty="0">
                <a:solidFill>
                  <a:srgbClr val="FF0000"/>
                </a:solidFill>
                <a:latin typeface="Tahoma" panose="020B0604030504040204" pitchFamily="34" charset="0"/>
                <a:ea typeface="Tahoma" panose="020B0604030504040204" pitchFamily="34" charset="0"/>
                <a:cs typeface="Tahoma" panose="020B0604030504040204" pitchFamily="34" charset="0"/>
              </a:rPr>
              <a:t>larger average queue length</a:t>
            </a:r>
            <a:r>
              <a:rPr kumimoji="1" lang="en-US" sz="1800" dirty="0">
                <a:latin typeface="Tahoma" panose="020B0604030504040204" pitchFamily="34" charset="0"/>
                <a:ea typeface="Tahoma" panose="020B0604030504040204" pitchFamily="34" charset="0"/>
                <a:cs typeface="Tahoma" panose="020B0604030504040204" pitchFamily="34" charset="0"/>
              </a:rPr>
              <a:t>.</a:t>
            </a:r>
          </a:p>
        </p:txBody>
      </p:sp>
      <p:pic>
        <p:nvPicPr>
          <p:cNvPr id="5" name="图片 3">
            <a:extLst>
              <a:ext uri="{FF2B5EF4-FFF2-40B4-BE49-F238E27FC236}">
                <a16:creationId xmlns:a16="http://schemas.microsoft.com/office/drawing/2014/main" id="{495AEC06-7686-B24F-8834-794DE85E34F1}"/>
              </a:ext>
            </a:extLst>
          </p:cNvPr>
          <p:cNvPicPr>
            <a:picLocks noChangeAspect="1"/>
          </p:cNvPicPr>
          <p:nvPr/>
        </p:nvPicPr>
        <p:blipFill>
          <a:blip r:embed="rId2"/>
          <a:stretch>
            <a:fillRect/>
          </a:stretch>
        </p:blipFill>
        <p:spPr>
          <a:xfrm>
            <a:off x="381000" y="1984761"/>
            <a:ext cx="3764673" cy="2986115"/>
          </a:xfrm>
          <a:prstGeom prst="rect">
            <a:avLst/>
          </a:prstGeom>
        </p:spPr>
      </p:pic>
      <p:pic>
        <p:nvPicPr>
          <p:cNvPr id="6" name="图片 4">
            <a:extLst>
              <a:ext uri="{FF2B5EF4-FFF2-40B4-BE49-F238E27FC236}">
                <a16:creationId xmlns:a16="http://schemas.microsoft.com/office/drawing/2014/main" id="{CB973FEB-1CAE-BE4A-8F2F-683DF79A26FF}"/>
              </a:ext>
            </a:extLst>
          </p:cNvPr>
          <p:cNvPicPr>
            <a:picLocks noChangeAspect="1"/>
          </p:cNvPicPr>
          <p:nvPr/>
        </p:nvPicPr>
        <p:blipFill>
          <a:blip r:embed="rId3"/>
          <a:stretch>
            <a:fillRect/>
          </a:stretch>
        </p:blipFill>
        <p:spPr>
          <a:xfrm>
            <a:off x="4495800" y="1984761"/>
            <a:ext cx="4038600" cy="3008106"/>
          </a:xfrm>
          <a:prstGeom prst="rect">
            <a:avLst/>
          </a:prstGeom>
        </p:spPr>
      </p:pic>
      <p:sp>
        <p:nvSpPr>
          <p:cNvPr id="7" name="Text Placeholder 5">
            <a:extLst>
              <a:ext uri="{FF2B5EF4-FFF2-40B4-BE49-F238E27FC236}">
                <a16:creationId xmlns:a16="http://schemas.microsoft.com/office/drawing/2014/main" id="{C370B600-460C-9045-BEE6-A5A40AD9FC27}"/>
              </a:ext>
            </a:extLst>
          </p:cNvPr>
          <p:cNvSpPr txBox="1">
            <a:spLocks/>
          </p:cNvSpPr>
          <p:nvPr/>
        </p:nvSpPr>
        <p:spPr>
          <a:xfrm>
            <a:off x="228600" y="152401"/>
            <a:ext cx="86106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altLang="zh-CN" sz="3600" b="1" dirty="0">
                <a:solidFill>
                  <a:srgbClr val="00B0F0"/>
                </a:solidFill>
                <a:effectLst>
                  <a:outerShdw blurRad="38100" dist="38100" dir="2700000" algn="tl">
                    <a:srgbClr val="000000">
                      <a:alpha val="43137"/>
                    </a:srgbClr>
                  </a:outerShdw>
                </a:effectLst>
                <a:sym typeface="Calibri" charset="0"/>
              </a:rPr>
              <a:t>Dynamic cache placement, node association, and power allocation</a:t>
            </a:r>
          </a:p>
        </p:txBody>
      </p:sp>
    </p:spTree>
    <p:extLst>
      <p:ext uri="{BB962C8B-B14F-4D97-AF65-F5344CB8AC3E}">
        <p14:creationId xmlns:p14="http://schemas.microsoft.com/office/powerpoint/2010/main" val="195969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107</a:t>
            </a:fld>
            <a:endParaRPr lang="zh-CN" altLang="en-US" dirty="0"/>
          </a:p>
        </p:txBody>
      </p:sp>
      <p:sp>
        <p:nvSpPr>
          <p:cNvPr id="3" name="Shape 102">
            <a:extLst>
              <a:ext uri="{FF2B5EF4-FFF2-40B4-BE49-F238E27FC236}">
                <a16:creationId xmlns:a16="http://schemas.microsoft.com/office/drawing/2014/main" id="{E1B28476-E0BE-E941-B0C6-179672342079}"/>
              </a:ext>
            </a:extLst>
          </p:cNvPr>
          <p:cNvSpPr txBox="1">
            <a:spLocks/>
          </p:cNvSpPr>
          <p:nvPr/>
        </p:nvSpPr>
        <p:spPr>
          <a:xfrm>
            <a:off x="1387438" y="209629"/>
            <a:ext cx="6553200" cy="609600"/>
          </a:xfrm>
          <a:prstGeom prst="rect">
            <a:avLst/>
          </a:prstGeom>
        </p:spPr>
        <p:txBody>
          <a:bodyPr lIns="45677" tIns="45677" rIns="45677" bIns="45677"/>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20675" indent="-320675" algn="ctr">
              <a:spcBef>
                <a:spcPct val="0"/>
              </a:spcBef>
              <a:spcAft>
                <a:spcPct val="0"/>
              </a:spcAft>
              <a:buClr>
                <a:srgbClr val="F2F2F2"/>
              </a:buClr>
              <a:buSzPct val="25000"/>
              <a:buFontTx/>
              <a:buNone/>
            </a:pPr>
            <a:r>
              <a:rPr lang="en-US" altLang="zh-CN" sz="3600" b="1" dirty="0">
                <a:solidFill>
                  <a:srgbClr val="00B0F0"/>
                </a:solidFill>
                <a:effectLst>
                  <a:outerShdw blurRad="38100" dist="38100" dir="2700000" algn="tl">
                    <a:srgbClr val="000000">
                      <a:alpha val="43137"/>
                    </a:srgbClr>
                  </a:outerShdw>
                </a:effectLst>
                <a:sym typeface="Calibri" charset="0"/>
              </a:rPr>
              <a:t>Outline</a:t>
            </a:r>
            <a:r>
              <a:rPr lang="en-US" altLang="zh-CN" dirty="0">
                <a:solidFill>
                  <a:srgbClr val="F2F2F2"/>
                </a:solidFill>
                <a:latin typeface="Tahoma" panose="020B0604030504040204" pitchFamily="34" charset="0"/>
                <a:ea typeface="Tahoma" panose="020B0604030504040204" pitchFamily="34" charset="0"/>
                <a:cs typeface="Tahoma" panose="020B0604030504040204" pitchFamily="34" charset="0"/>
                <a:sym typeface="Calibri" charset="0"/>
              </a:rPr>
              <a:t> </a:t>
            </a:r>
            <a:r>
              <a:rPr lang="en-US" altLang="zh-CN" sz="3600" b="1" dirty="0">
                <a:solidFill>
                  <a:srgbClr val="00B0F0"/>
                </a:solidFill>
                <a:effectLst>
                  <a:outerShdw blurRad="38100" dist="38100" dir="2700000" algn="tl">
                    <a:srgbClr val="000000">
                      <a:alpha val="43137"/>
                    </a:srgbClr>
                  </a:outerShdw>
                </a:effectLst>
                <a:sym typeface="Calibri" charset="0"/>
              </a:rPr>
              <a:t>for Lyapunov</a:t>
            </a:r>
          </a:p>
        </p:txBody>
      </p:sp>
      <p:grpSp>
        <p:nvGrpSpPr>
          <p:cNvPr id="4" name="Group 3">
            <a:extLst>
              <a:ext uri="{FF2B5EF4-FFF2-40B4-BE49-F238E27FC236}">
                <a16:creationId xmlns:a16="http://schemas.microsoft.com/office/drawing/2014/main" id="{C2C7EA3F-1041-1649-9E63-9AEB44A7E81F}"/>
              </a:ext>
            </a:extLst>
          </p:cNvPr>
          <p:cNvGrpSpPr/>
          <p:nvPr/>
        </p:nvGrpSpPr>
        <p:grpSpPr>
          <a:xfrm>
            <a:off x="776620" y="5796486"/>
            <a:ext cx="6154081" cy="430887"/>
            <a:chOff x="776621" y="5748795"/>
            <a:chExt cx="6154081" cy="430887"/>
          </a:xfrm>
        </p:grpSpPr>
        <p:sp>
          <p:nvSpPr>
            <p:cNvPr id="5" name="矩形 14">
              <a:extLst>
                <a:ext uri="{FF2B5EF4-FFF2-40B4-BE49-F238E27FC236}">
                  <a16:creationId xmlns:a16="http://schemas.microsoft.com/office/drawing/2014/main" id="{D272F51F-578E-5F45-B8A3-AED9E7C1E00A}"/>
                </a:ext>
              </a:extLst>
            </p:cNvPr>
            <p:cNvSpPr/>
            <p:nvPr/>
          </p:nvSpPr>
          <p:spPr>
            <a:xfrm>
              <a:off x="776621" y="5805839"/>
              <a:ext cx="316800" cy="3168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bg1"/>
                  </a:solidFill>
                  <a:latin typeface="Cambria" panose="02040503050406030204" pitchFamily="18" charset="0"/>
                  <a:ea typeface="Cambria" panose="02040503050406030204" pitchFamily="18" charset="0"/>
                </a:rPr>
                <a:t>5</a:t>
              </a:r>
              <a:endParaRPr lang="zh-CN" altLang="en-US" sz="2400" b="1" dirty="0">
                <a:solidFill>
                  <a:schemeClr val="bg1"/>
                </a:solidFill>
                <a:latin typeface="Cambria" panose="02040503050406030204" pitchFamily="18" charset="0"/>
                <a:ea typeface="微软雅黑" panose="020B0503020204020204" pitchFamily="34" charset="-122"/>
              </a:endParaRPr>
            </a:p>
          </p:txBody>
        </p:sp>
        <p:sp>
          <p:nvSpPr>
            <p:cNvPr id="6" name="标题 3">
              <a:extLst>
                <a:ext uri="{FF2B5EF4-FFF2-40B4-BE49-F238E27FC236}">
                  <a16:creationId xmlns:a16="http://schemas.microsoft.com/office/drawing/2014/main" id="{484E5A39-3510-2F4E-899F-398430C8F355}"/>
                </a:ext>
              </a:extLst>
            </p:cNvPr>
            <p:cNvSpPr txBox="1">
              <a:spLocks/>
            </p:cNvSpPr>
            <p:nvPr/>
          </p:nvSpPr>
          <p:spPr>
            <a:xfrm>
              <a:off x="1219200" y="5748795"/>
              <a:ext cx="571150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defRPr sz="20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a:r>
                <a:rPr lang="en-US" altLang="zh-CN" sz="2200" dirty="0">
                  <a:solidFill>
                    <a:schemeClr val="tx1"/>
                  </a:solidFill>
                  <a:latin typeface="Cambria" panose="02040503050406030204" pitchFamily="18" charset="0"/>
                  <a:ea typeface="Cambria" panose="02040503050406030204" pitchFamily="18" charset="0"/>
                  <a:cs typeface="Times New Roman" charset="0"/>
                </a:rPr>
                <a:t>Conclusions</a:t>
              </a:r>
              <a:endParaRPr lang="zh-CN" altLang="en-US" sz="2200" dirty="0">
                <a:solidFill>
                  <a:schemeClr val="tx1"/>
                </a:solidFill>
                <a:latin typeface="Cambria" panose="02040503050406030204" pitchFamily="18" charset="0"/>
                <a:ea typeface="Times New Roman" charset="0"/>
                <a:cs typeface="Times New Roman" charset="0"/>
              </a:endParaRPr>
            </a:p>
          </p:txBody>
        </p:sp>
      </p:grpSp>
      <p:grpSp>
        <p:nvGrpSpPr>
          <p:cNvPr id="7" name="Group 6">
            <a:extLst>
              <a:ext uri="{FF2B5EF4-FFF2-40B4-BE49-F238E27FC236}">
                <a16:creationId xmlns:a16="http://schemas.microsoft.com/office/drawing/2014/main" id="{D4E5E9BC-B82A-D843-93F7-1564EAD74E65}"/>
              </a:ext>
            </a:extLst>
          </p:cNvPr>
          <p:cNvGrpSpPr/>
          <p:nvPr/>
        </p:nvGrpSpPr>
        <p:grpSpPr>
          <a:xfrm>
            <a:off x="776620" y="1562130"/>
            <a:ext cx="8181426" cy="400110"/>
            <a:chOff x="776620" y="2015345"/>
            <a:chExt cx="8181426" cy="400110"/>
          </a:xfrm>
        </p:grpSpPr>
        <p:sp>
          <p:nvSpPr>
            <p:cNvPr id="8" name="矩形 4">
              <a:extLst>
                <a:ext uri="{FF2B5EF4-FFF2-40B4-BE49-F238E27FC236}">
                  <a16:creationId xmlns:a16="http://schemas.microsoft.com/office/drawing/2014/main" id="{DD1DE7A1-2DB1-164D-8064-3F372D9383BB}"/>
                </a:ext>
              </a:extLst>
            </p:cNvPr>
            <p:cNvSpPr/>
            <p:nvPr/>
          </p:nvSpPr>
          <p:spPr>
            <a:xfrm>
              <a:off x="776620" y="2057000"/>
              <a:ext cx="316801" cy="3168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Cambria" panose="02040503050406030204" pitchFamily="18" charset="0"/>
                  <a:ea typeface="Cambria" panose="02040503050406030204" pitchFamily="18" charset="0"/>
                </a:rPr>
                <a:t>2</a:t>
              </a:r>
              <a:endParaRPr lang="zh-CN" altLang="en-US" sz="2400" b="1" dirty="0">
                <a:latin typeface="Cambria" panose="02040503050406030204" pitchFamily="18" charset="0"/>
                <a:ea typeface="微软雅黑" panose="020B0503020204020204" pitchFamily="34" charset="-122"/>
              </a:endParaRPr>
            </a:p>
          </p:txBody>
        </p:sp>
        <p:sp>
          <p:nvSpPr>
            <p:cNvPr id="9" name="标题 3">
              <a:extLst>
                <a:ext uri="{FF2B5EF4-FFF2-40B4-BE49-F238E27FC236}">
                  <a16:creationId xmlns:a16="http://schemas.microsoft.com/office/drawing/2014/main" id="{A64ECD98-F16E-D54E-9216-1404AEC56621}"/>
                </a:ext>
              </a:extLst>
            </p:cNvPr>
            <p:cNvSpPr txBox="1">
              <a:spLocks/>
            </p:cNvSpPr>
            <p:nvPr/>
          </p:nvSpPr>
          <p:spPr>
            <a:xfrm>
              <a:off x="1219200" y="2015345"/>
              <a:ext cx="7738846"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defRPr sz="20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a:r>
                <a:rPr lang="en-US" altLang="zh-CN" dirty="0">
                  <a:solidFill>
                    <a:schemeClr val="tx1"/>
                  </a:solidFill>
                  <a:latin typeface="Cambria" panose="02040503050406030204" pitchFamily="18" charset="0"/>
                  <a:ea typeface="Cambria" panose="02040503050406030204" pitchFamily="18" charset="0"/>
                  <a:cs typeface="Times New Roman" charset="0"/>
                </a:rPr>
                <a:t>Lyapunov Optimization</a:t>
              </a:r>
              <a:endParaRPr lang="zh-CN" altLang="en-US" dirty="0">
                <a:solidFill>
                  <a:schemeClr val="tx1"/>
                </a:solidFill>
                <a:latin typeface="Cambria" panose="02040503050406030204" pitchFamily="18" charset="0"/>
                <a:ea typeface="Times New Roman" charset="0"/>
                <a:cs typeface="Times New Roman" charset="0"/>
              </a:endParaRPr>
            </a:p>
          </p:txBody>
        </p:sp>
      </p:grpSp>
      <p:grpSp>
        <p:nvGrpSpPr>
          <p:cNvPr id="10" name="Group 9">
            <a:extLst>
              <a:ext uri="{FF2B5EF4-FFF2-40B4-BE49-F238E27FC236}">
                <a16:creationId xmlns:a16="http://schemas.microsoft.com/office/drawing/2014/main" id="{F4B0F86B-6F7E-A040-9243-B7689CB9330B}"/>
              </a:ext>
            </a:extLst>
          </p:cNvPr>
          <p:cNvGrpSpPr/>
          <p:nvPr/>
        </p:nvGrpSpPr>
        <p:grpSpPr>
          <a:xfrm>
            <a:off x="776620" y="1061514"/>
            <a:ext cx="8181426" cy="400110"/>
            <a:chOff x="776620" y="1061514"/>
            <a:chExt cx="8181426" cy="400110"/>
          </a:xfrm>
        </p:grpSpPr>
        <p:sp>
          <p:nvSpPr>
            <p:cNvPr id="11" name="矩形 4">
              <a:extLst>
                <a:ext uri="{FF2B5EF4-FFF2-40B4-BE49-F238E27FC236}">
                  <a16:creationId xmlns:a16="http://schemas.microsoft.com/office/drawing/2014/main" id="{7E705BB8-A623-5D45-B7BD-6BF5521F4F37}"/>
                </a:ext>
              </a:extLst>
            </p:cNvPr>
            <p:cNvSpPr/>
            <p:nvPr/>
          </p:nvSpPr>
          <p:spPr>
            <a:xfrm>
              <a:off x="776620" y="1103169"/>
              <a:ext cx="316801" cy="3168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Cambria" panose="02040503050406030204" pitchFamily="18" charset="0"/>
                  <a:ea typeface="Cambria" panose="02040503050406030204" pitchFamily="18" charset="0"/>
                </a:rPr>
                <a:t>1</a:t>
              </a:r>
              <a:endParaRPr lang="zh-CN" altLang="en-US" sz="2400" b="1" dirty="0">
                <a:latin typeface="Cambria" panose="02040503050406030204" pitchFamily="18" charset="0"/>
                <a:ea typeface="微软雅黑" panose="020B0503020204020204" pitchFamily="34" charset="-122"/>
              </a:endParaRPr>
            </a:p>
          </p:txBody>
        </p:sp>
        <p:sp>
          <p:nvSpPr>
            <p:cNvPr id="12" name="标题 3">
              <a:extLst>
                <a:ext uri="{FF2B5EF4-FFF2-40B4-BE49-F238E27FC236}">
                  <a16:creationId xmlns:a16="http://schemas.microsoft.com/office/drawing/2014/main" id="{F42EBD44-8F87-D047-9FEE-E66376542BEA}"/>
                </a:ext>
              </a:extLst>
            </p:cNvPr>
            <p:cNvSpPr txBox="1">
              <a:spLocks/>
            </p:cNvSpPr>
            <p:nvPr/>
          </p:nvSpPr>
          <p:spPr>
            <a:xfrm>
              <a:off x="1219200" y="1061514"/>
              <a:ext cx="7738846"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defRPr sz="20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a:r>
                <a:rPr lang="en-US" altLang="zh-CN" dirty="0">
                  <a:solidFill>
                    <a:schemeClr val="tx1"/>
                  </a:solidFill>
                  <a:latin typeface="Cambria" panose="02040503050406030204" pitchFamily="18" charset="0"/>
                  <a:ea typeface="Cambria" panose="02040503050406030204" pitchFamily="18" charset="0"/>
                  <a:cs typeface="Times New Roman" charset="0"/>
                </a:rPr>
                <a:t>Lyapunov Stability</a:t>
              </a:r>
              <a:endParaRPr lang="zh-CN" altLang="en-US" dirty="0">
                <a:solidFill>
                  <a:schemeClr val="tx1"/>
                </a:solidFill>
                <a:latin typeface="Cambria" panose="02040503050406030204" pitchFamily="18" charset="0"/>
                <a:ea typeface="Times New Roman" charset="0"/>
                <a:cs typeface="Times New Roman" charset="0"/>
              </a:endParaRPr>
            </a:p>
          </p:txBody>
        </p:sp>
      </p:grpSp>
      <p:grpSp>
        <p:nvGrpSpPr>
          <p:cNvPr id="13" name="Group 12">
            <a:extLst>
              <a:ext uri="{FF2B5EF4-FFF2-40B4-BE49-F238E27FC236}">
                <a16:creationId xmlns:a16="http://schemas.microsoft.com/office/drawing/2014/main" id="{5F3DD989-DF71-0E4D-91F8-308AFF419D5C}"/>
              </a:ext>
            </a:extLst>
          </p:cNvPr>
          <p:cNvGrpSpPr/>
          <p:nvPr/>
        </p:nvGrpSpPr>
        <p:grpSpPr>
          <a:xfrm>
            <a:off x="776620" y="2563362"/>
            <a:ext cx="8181426" cy="400110"/>
            <a:chOff x="776620" y="5045522"/>
            <a:chExt cx="8181426" cy="400110"/>
          </a:xfrm>
        </p:grpSpPr>
        <p:sp>
          <p:nvSpPr>
            <p:cNvPr id="14" name="矩形 4">
              <a:extLst>
                <a:ext uri="{FF2B5EF4-FFF2-40B4-BE49-F238E27FC236}">
                  <a16:creationId xmlns:a16="http://schemas.microsoft.com/office/drawing/2014/main" id="{33C26671-6DBD-EC41-B66A-1A298E0591A1}"/>
                </a:ext>
              </a:extLst>
            </p:cNvPr>
            <p:cNvSpPr/>
            <p:nvPr/>
          </p:nvSpPr>
          <p:spPr>
            <a:xfrm>
              <a:off x="776620" y="5087177"/>
              <a:ext cx="316801" cy="3168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Cambria" panose="02040503050406030204" pitchFamily="18" charset="0"/>
                  <a:ea typeface="Cambria" panose="02040503050406030204" pitchFamily="18" charset="0"/>
                </a:rPr>
                <a:t>4</a:t>
              </a:r>
              <a:endParaRPr lang="zh-CN" altLang="en-US" sz="2400" b="1" dirty="0">
                <a:latin typeface="Cambria" panose="02040503050406030204" pitchFamily="18" charset="0"/>
                <a:ea typeface="微软雅黑" panose="020B0503020204020204" pitchFamily="34" charset="-122"/>
              </a:endParaRPr>
            </a:p>
          </p:txBody>
        </p:sp>
        <p:sp>
          <p:nvSpPr>
            <p:cNvPr id="15" name="标题 3">
              <a:extLst>
                <a:ext uri="{FF2B5EF4-FFF2-40B4-BE49-F238E27FC236}">
                  <a16:creationId xmlns:a16="http://schemas.microsoft.com/office/drawing/2014/main" id="{4D8283D8-02A7-2244-A4ED-752BDB9BD533}"/>
                </a:ext>
              </a:extLst>
            </p:cNvPr>
            <p:cNvSpPr txBox="1">
              <a:spLocks/>
            </p:cNvSpPr>
            <p:nvPr/>
          </p:nvSpPr>
          <p:spPr>
            <a:xfrm>
              <a:off x="1219200" y="5045522"/>
              <a:ext cx="7738846"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defRPr sz="20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a:r>
                <a:rPr lang="en-US" altLang="zh-CN" b="1" dirty="0">
                  <a:solidFill>
                    <a:schemeClr val="tx1"/>
                  </a:solidFill>
                  <a:latin typeface="Cambria" panose="02040503050406030204" pitchFamily="18" charset="0"/>
                  <a:ea typeface="Cambria" panose="02040503050406030204" pitchFamily="18" charset="0"/>
                  <a:cs typeface="Times New Roman" charset="0"/>
                </a:rPr>
                <a:t>Lyapunov-Based Reinforcement Learning for Network Routing</a:t>
              </a:r>
              <a:endParaRPr lang="zh-CN" altLang="en-US" b="1" dirty="0">
                <a:solidFill>
                  <a:schemeClr val="tx1"/>
                </a:solidFill>
                <a:latin typeface="Cambria" panose="02040503050406030204" pitchFamily="18" charset="0"/>
                <a:ea typeface="Times New Roman" charset="0"/>
                <a:cs typeface="Times New Roman" charset="0"/>
              </a:endParaRPr>
            </a:p>
          </p:txBody>
        </p:sp>
      </p:grpSp>
      <p:sp>
        <p:nvSpPr>
          <p:cNvPr id="16" name="标题 3">
            <a:extLst>
              <a:ext uri="{FF2B5EF4-FFF2-40B4-BE49-F238E27FC236}">
                <a16:creationId xmlns:a16="http://schemas.microsoft.com/office/drawing/2014/main" id="{A70FF9BD-E12F-D141-BEAB-83C8E279B9B8}"/>
              </a:ext>
            </a:extLst>
          </p:cNvPr>
          <p:cNvSpPr txBox="1">
            <a:spLocks/>
          </p:cNvSpPr>
          <p:nvPr/>
        </p:nvSpPr>
        <p:spPr>
          <a:xfrm>
            <a:off x="1517709" y="3041152"/>
            <a:ext cx="6292659" cy="2677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defRPr sz="20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a:lnSpc>
                <a:spcPct val="150000"/>
              </a:lnSpc>
            </a:pPr>
            <a:r>
              <a:rPr lang="en-US" altLang="zh-CN" sz="1600" b="1" dirty="0">
                <a:solidFill>
                  <a:srgbClr val="000000"/>
                </a:solidFill>
                <a:latin typeface="Cambria" panose="02040503050406030204" pitchFamily="18" charset="0"/>
                <a:ea typeface="Cambria" panose="02040503050406030204" pitchFamily="18" charset="0"/>
                <a:cs typeface="Calibri" panose="020F0502020204030204" pitchFamily="34" charset="0"/>
              </a:rPr>
              <a:t>- Challenges for Communication Networks Today</a:t>
            </a:r>
          </a:p>
          <a:p>
            <a:pPr algn="just">
              <a:lnSpc>
                <a:spcPct val="150000"/>
              </a:lnSpc>
            </a:pPr>
            <a:r>
              <a:rPr lang="en-US" altLang="zh-CN" sz="1600" b="1" dirty="0">
                <a:solidFill>
                  <a:srgbClr val="000000"/>
                </a:solidFill>
                <a:latin typeface="Cambria" panose="02040503050406030204" pitchFamily="18" charset="0"/>
                <a:ea typeface="Cambria" panose="02040503050406030204" pitchFamily="18" charset="0"/>
                <a:cs typeface="Calibri" panose="020F0502020204030204" pitchFamily="34" charset="0"/>
              </a:rPr>
              <a:t>- State of the Art</a:t>
            </a:r>
          </a:p>
          <a:p>
            <a:pPr algn="just">
              <a:lnSpc>
                <a:spcPct val="150000"/>
              </a:lnSpc>
            </a:pPr>
            <a:r>
              <a:rPr lang="en-US" altLang="zh-CN" sz="1600" b="1" dirty="0">
                <a:solidFill>
                  <a:srgbClr val="000000"/>
                </a:solidFill>
                <a:latin typeface="Cambria" panose="02040503050406030204" pitchFamily="18" charset="0"/>
                <a:ea typeface="Cambria" panose="02040503050406030204" pitchFamily="18" charset="0"/>
                <a:cs typeface="Calibri" panose="020F0502020204030204" pitchFamily="34" charset="0"/>
              </a:rPr>
              <a:t>- System Model</a:t>
            </a:r>
          </a:p>
          <a:p>
            <a:pPr algn="just">
              <a:lnSpc>
                <a:spcPct val="150000"/>
              </a:lnSpc>
            </a:pPr>
            <a:r>
              <a:rPr lang="en-US" altLang="zh-CN" sz="1600" b="1" dirty="0">
                <a:solidFill>
                  <a:srgbClr val="000000"/>
                </a:solidFill>
                <a:latin typeface="Cambria" panose="02040503050406030204" pitchFamily="18" charset="0"/>
                <a:ea typeface="Cambria" panose="02040503050406030204" pitchFamily="18" charset="0"/>
                <a:cs typeface="Calibri" panose="020F0502020204030204" pitchFamily="34" charset="0"/>
              </a:rPr>
              <a:t>- Queuing Dynamics</a:t>
            </a:r>
          </a:p>
          <a:p>
            <a:pPr algn="just">
              <a:lnSpc>
                <a:spcPct val="150000"/>
              </a:lnSpc>
            </a:pPr>
            <a:r>
              <a:rPr lang="en-US" altLang="zh-CN" sz="1600" b="1" dirty="0">
                <a:solidFill>
                  <a:srgbClr val="000000"/>
                </a:solidFill>
                <a:latin typeface="Cambria" panose="02040503050406030204" pitchFamily="18" charset="0"/>
                <a:ea typeface="Cambria" panose="02040503050406030204" pitchFamily="18" charset="0"/>
                <a:cs typeface="Calibri" panose="020F0502020204030204" pitchFamily="34" charset="0"/>
              </a:rPr>
              <a:t>- Lyapunov Drift</a:t>
            </a:r>
          </a:p>
          <a:p>
            <a:pPr algn="just">
              <a:lnSpc>
                <a:spcPct val="150000"/>
              </a:lnSpc>
            </a:pPr>
            <a:r>
              <a:rPr lang="en-US" altLang="zh-CN" sz="1600" b="1" dirty="0">
                <a:solidFill>
                  <a:srgbClr val="000000"/>
                </a:solidFill>
                <a:latin typeface="Cambria" panose="02040503050406030204" pitchFamily="18" charset="0"/>
                <a:ea typeface="Cambria" panose="02040503050406030204" pitchFamily="18" charset="0"/>
                <a:cs typeface="Calibri" panose="020F0502020204030204" pitchFamily="34" charset="0"/>
              </a:rPr>
              <a:t>- Lyapunov-Based Reinforcement Learning</a:t>
            </a:r>
          </a:p>
          <a:p>
            <a:pPr algn="just">
              <a:lnSpc>
                <a:spcPct val="150000"/>
              </a:lnSpc>
            </a:pPr>
            <a:r>
              <a:rPr lang="en-US" altLang="zh-CN" sz="1600" b="1" dirty="0">
                <a:solidFill>
                  <a:srgbClr val="000000"/>
                </a:solidFill>
                <a:latin typeface="Cambria" panose="02040503050406030204" pitchFamily="18" charset="0"/>
                <a:ea typeface="Cambria" panose="02040503050406030204" pitchFamily="18" charset="0"/>
                <a:cs typeface="Calibri" panose="020F0502020204030204" pitchFamily="34" charset="0"/>
              </a:rPr>
              <a:t>- Simulation Results</a:t>
            </a:r>
          </a:p>
        </p:txBody>
      </p:sp>
      <p:grpSp>
        <p:nvGrpSpPr>
          <p:cNvPr id="17" name="Group 16">
            <a:extLst>
              <a:ext uri="{FF2B5EF4-FFF2-40B4-BE49-F238E27FC236}">
                <a16:creationId xmlns:a16="http://schemas.microsoft.com/office/drawing/2014/main" id="{8001A092-E0EE-EC49-82F3-69008B30F85F}"/>
              </a:ext>
            </a:extLst>
          </p:cNvPr>
          <p:cNvGrpSpPr/>
          <p:nvPr/>
        </p:nvGrpSpPr>
        <p:grpSpPr>
          <a:xfrm>
            <a:off x="776621" y="2062746"/>
            <a:ext cx="8181425" cy="400110"/>
            <a:chOff x="776621" y="4139659"/>
            <a:chExt cx="8181425" cy="400110"/>
          </a:xfrm>
        </p:grpSpPr>
        <p:sp>
          <p:nvSpPr>
            <p:cNvPr id="18" name="矩形 8">
              <a:extLst>
                <a:ext uri="{FF2B5EF4-FFF2-40B4-BE49-F238E27FC236}">
                  <a16:creationId xmlns:a16="http://schemas.microsoft.com/office/drawing/2014/main" id="{E3B8298A-4790-254D-BCC3-8DE9775FC863}"/>
                </a:ext>
              </a:extLst>
            </p:cNvPr>
            <p:cNvSpPr/>
            <p:nvPr/>
          </p:nvSpPr>
          <p:spPr>
            <a:xfrm>
              <a:off x="776621" y="4213413"/>
              <a:ext cx="316800" cy="3168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bg1"/>
                  </a:solidFill>
                  <a:latin typeface="Cambria" panose="02040503050406030204" pitchFamily="18" charset="0"/>
                  <a:ea typeface="Cambria" panose="02040503050406030204" pitchFamily="18" charset="0"/>
                </a:rPr>
                <a:t>3</a:t>
              </a:r>
              <a:endParaRPr lang="zh-CN" altLang="en-US" sz="2400" b="1" dirty="0">
                <a:solidFill>
                  <a:schemeClr val="bg1"/>
                </a:solidFill>
                <a:latin typeface="Cambria" panose="02040503050406030204" pitchFamily="18" charset="0"/>
                <a:ea typeface="微软雅黑" panose="020B0503020204020204" pitchFamily="34" charset="-122"/>
              </a:endParaRPr>
            </a:p>
          </p:txBody>
        </p:sp>
        <p:sp>
          <p:nvSpPr>
            <p:cNvPr id="19" name="Rectangle 2">
              <a:extLst>
                <a:ext uri="{FF2B5EF4-FFF2-40B4-BE49-F238E27FC236}">
                  <a16:creationId xmlns:a16="http://schemas.microsoft.com/office/drawing/2014/main" id="{47B58443-1CDA-5A4A-8EE0-5DDD28522ED7}"/>
                </a:ext>
              </a:extLst>
            </p:cNvPr>
            <p:cNvSpPr/>
            <p:nvPr/>
          </p:nvSpPr>
          <p:spPr>
            <a:xfrm>
              <a:off x="1219200" y="4139659"/>
              <a:ext cx="7738846" cy="400110"/>
            </a:xfrm>
            <a:prstGeom prst="rect">
              <a:avLst/>
            </a:prstGeom>
          </p:spPr>
          <p:txBody>
            <a:bodyPr wrap="square">
              <a:spAutoFit/>
            </a:bodyPr>
            <a:lstStyle/>
            <a:p>
              <a:pPr algn="just"/>
              <a:r>
                <a:rPr lang="en-US" altLang="zh-CN" sz="2000" dirty="0">
                  <a:solidFill>
                    <a:schemeClr val="tx1"/>
                  </a:solidFill>
                  <a:latin typeface="Cambria" panose="02040503050406030204" pitchFamily="18" charset="0"/>
                  <a:ea typeface="Cambria" panose="02040503050406030204" pitchFamily="18" charset="0"/>
                  <a:cs typeface="Times New Roman" charset="0"/>
                </a:rPr>
                <a:t>Dynamic Cache Placement, Node Association, and Power Allocation</a:t>
              </a:r>
            </a:p>
          </p:txBody>
        </p:sp>
      </p:grpSp>
    </p:spTree>
    <p:extLst>
      <p:ext uri="{BB962C8B-B14F-4D97-AF65-F5344CB8AC3E}">
        <p14:creationId xmlns:p14="http://schemas.microsoft.com/office/powerpoint/2010/main" val="38939792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108</a:t>
            </a:fld>
            <a:endParaRPr lang="zh-CN" altLang="en-US" dirty="0"/>
          </a:p>
        </p:txBody>
      </p:sp>
      <p:sp>
        <p:nvSpPr>
          <p:cNvPr id="3" name="Text Placeholder 1">
            <a:extLst>
              <a:ext uri="{FF2B5EF4-FFF2-40B4-BE49-F238E27FC236}">
                <a16:creationId xmlns:a16="http://schemas.microsoft.com/office/drawing/2014/main" id="{85E4ED0B-01F6-C146-85EF-90B4A07276ED}"/>
              </a:ext>
            </a:extLst>
          </p:cNvPr>
          <p:cNvSpPr txBox="1">
            <a:spLocks/>
          </p:cNvSpPr>
          <p:nvPr/>
        </p:nvSpPr>
        <p:spPr>
          <a:xfrm>
            <a:off x="228600" y="1580692"/>
            <a:ext cx="8534398" cy="4667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buFont typeface="Wingdings" panose="05000000000000000000" pitchFamily="2" charset="2"/>
              <a:buChar char="Ø"/>
            </a:pPr>
            <a:r>
              <a:rPr lang="en-US" sz="1800" dirty="0">
                <a:latin typeface="Tahoma" panose="020B0604030504040204" pitchFamily="34" charset="0"/>
                <a:ea typeface="Tahoma" panose="020B0604030504040204" pitchFamily="34" charset="0"/>
                <a:cs typeface="Tahoma" panose="020B0604030504040204" pitchFamily="34" charset="0"/>
              </a:rPr>
              <a:t>Multimedia streaming services generate a large volume of delay-sensitive network traffic.</a:t>
            </a:r>
          </a:p>
          <a:p>
            <a:pPr>
              <a:lnSpc>
                <a:spcPct val="150000"/>
              </a:lnSpc>
              <a:buFont typeface="Wingdings" panose="05000000000000000000" pitchFamily="2" charset="2"/>
              <a:buChar char="Ø"/>
            </a:pPr>
            <a:r>
              <a:rPr lang="en-US" sz="1800" dirty="0">
                <a:latin typeface="Tahoma" panose="020B0604030504040204" pitchFamily="34" charset="0"/>
                <a:ea typeface="Tahoma" panose="020B0604030504040204" pitchFamily="34" charset="0"/>
                <a:cs typeface="Tahoma" panose="020B0604030504040204" pitchFamily="34" charset="0"/>
              </a:rPr>
              <a:t>Emerging IoT services </a:t>
            </a:r>
            <a:r>
              <a:rPr lang="en-US" altLang="zh-CN" sz="1800" dirty="0">
                <a:latin typeface="Tahoma" panose="020B0604030504040204" pitchFamily="34" charset="0"/>
                <a:ea typeface="Tahoma" panose="020B0604030504040204" pitchFamily="34" charset="0"/>
                <a:cs typeface="Tahoma" panose="020B0604030504040204" pitchFamily="34" charset="0"/>
              </a:rPr>
              <a:t>generate massive sensory and time-series data. </a:t>
            </a:r>
          </a:p>
          <a:p>
            <a:pPr>
              <a:lnSpc>
                <a:spcPct val="150000"/>
              </a:lnSpc>
              <a:buFont typeface="Wingdings" panose="05000000000000000000" pitchFamily="2" charset="2"/>
              <a:buChar char="Ø"/>
            </a:pPr>
            <a:r>
              <a:rPr lang="en-US" sz="1800" dirty="0">
                <a:latin typeface="Tahoma" panose="020B0604030504040204" pitchFamily="34" charset="0"/>
                <a:ea typeface="Tahoma" panose="020B0604030504040204" pitchFamily="34" charset="0"/>
                <a:cs typeface="Tahoma" panose="020B0604030504040204" pitchFamily="34" charset="0"/>
              </a:rPr>
              <a:t>The network traffic burst as social event happens, exceeding the capacity on critical links.</a:t>
            </a:r>
          </a:p>
          <a:p>
            <a:pPr>
              <a:lnSpc>
                <a:spcPct val="150000"/>
              </a:lnSpc>
              <a:buFont typeface="Wingdings" panose="05000000000000000000" pitchFamily="2" charset="2"/>
              <a:buChar char="Ø"/>
            </a:pPr>
            <a:r>
              <a:rPr lang="en-US" sz="1800" dirty="0">
                <a:latin typeface="Tahoma" panose="020B0604030504040204" pitchFamily="34" charset="0"/>
                <a:ea typeface="Tahoma" panose="020B0604030504040204" pitchFamily="34" charset="0"/>
                <a:cs typeface="Tahoma" panose="020B0604030504040204" pitchFamily="34" charset="0"/>
              </a:rPr>
              <a:t>The network operators face increasing cost on expanding the network’s capacity as we enters the Post-Moore Era.</a:t>
            </a:r>
          </a:p>
        </p:txBody>
      </p:sp>
      <p:sp>
        <p:nvSpPr>
          <p:cNvPr id="4" name="Text Placeholder 2">
            <a:extLst>
              <a:ext uri="{FF2B5EF4-FFF2-40B4-BE49-F238E27FC236}">
                <a16:creationId xmlns:a16="http://schemas.microsoft.com/office/drawing/2014/main" id="{9ABC31E0-6156-8A41-99D0-059B1EAC2C0B}"/>
              </a:ext>
            </a:extLst>
          </p:cNvPr>
          <p:cNvSpPr txBox="1">
            <a:spLocks/>
          </p:cNvSpPr>
          <p:nvPr/>
        </p:nvSpPr>
        <p:spPr>
          <a:xfrm>
            <a:off x="0" y="30144"/>
            <a:ext cx="8731696"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sz="3600" b="1" dirty="0">
                <a:solidFill>
                  <a:srgbClr val="00B0F0"/>
                </a:solidFill>
                <a:effectLst>
                  <a:outerShdw blurRad="38100" dist="38100" dir="2700000" algn="tl">
                    <a:srgbClr val="000000">
                      <a:alpha val="43137"/>
                    </a:srgbClr>
                  </a:outerShdw>
                </a:effectLst>
              </a:rPr>
              <a:t>Lyapunov-Based Reinforcement Learning for Network Routing</a:t>
            </a:r>
          </a:p>
        </p:txBody>
      </p:sp>
      <p:sp>
        <p:nvSpPr>
          <p:cNvPr id="5" name="文本框 17">
            <a:extLst>
              <a:ext uri="{FF2B5EF4-FFF2-40B4-BE49-F238E27FC236}">
                <a16:creationId xmlns:a16="http://schemas.microsoft.com/office/drawing/2014/main" id="{23C421E9-69B6-0049-A518-E38C115DBA6A}"/>
              </a:ext>
            </a:extLst>
          </p:cNvPr>
          <p:cNvSpPr txBox="1"/>
          <p:nvPr/>
        </p:nvSpPr>
        <p:spPr>
          <a:xfrm>
            <a:off x="228599" y="1143000"/>
            <a:ext cx="8534397" cy="400110"/>
          </a:xfrm>
          <a:prstGeom prst="rect">
            <a:avLst/>
          </a:prstGeom>
          <a:noFill/>
        </p:spPr>
        <p:txBody>
          <a:bodyPr wrap="square" rtlCol="0">
            <a:spAutoFit/>
          </a:bodyPr>
          <a:lstStyle/>
          <a:p>
            <a:pPr marL="457200" indent="-457200">
              <a:spcBef>
                <a:spcPts val="600"/>
              </a:spcBef>
              <a:spcAft>
                <a:spcPts val="600"/>
              </a:spcAft>
              <a:buFont typeface="Wingdings" panose="05000000000000000000" pitchFamily="2" charset="2"/>
              <a:buChar char="v"/>
            </a:pPr>
            <a:r>
              <a:rPr kumimoji="1" lang="en-US" altLang="zh-CN" sz="2000" b="1" dirty="0">
                <a:solidFill>
                  <a:schemeClr val="tx1"/>
                </a:solidFill>
                <a:latin typeface="Tahoma" panose="020B0604030504040204" pitchFamily="34" charset="0"/>
                <a:ea typeface="Tahoma" panose="020B0604030504040204" pitchFamily="34" charset="0"/>
                <a:cs typeface="Tahoma" panose="020B0604030504040204" pitchFamily="34" charset="0"/>
              </a:rPr>
              <a:t>Challenges for communication networks today</a:t>
            </a:r>
          </a:p>
        </p:txBody>
      </p:sp>
      <p:sp>
        <p:nvSpPr>
          <p:cNvPr id="6" name="직사각형 9">
            <a:extLst>
              <a:ext uri="{FF2B5EF4-FFF2-40B4-BE49-F238E27FC236}">
                <a16:creationId xmlns:a16="http://schemas.microsoft.com/office/drawing/2014/main" id="{55B46B46-7815-2340-89F2-F699236127ED}"/>
              </a:ext>
            </a:extLst>
          </p:cNvPr>
          <p:cNvSpPr/>
          <p:nvPr/>
        </p:nvSpPr>
        <p:spPr>
          <a:xfrm>
            <a:off x="457197" y="4725144"/>
            <a:ext cx="8077200" cy="589676"/>
          </a:xfrm>
          <a:prstGeom prst="rect">
            <a:avLst/>
          </a:prstGeom>
          <a:solidFill>
            <a:schemeClr val="bg1">
              <a:lumMod val="85000"/>
            </a:schemeClr>
          </a:solidFill>
          <a:ln w="12700">
            <a:solidFill>
              <a:schemeClr val="tx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800" b="1" dirty="0">
                <a:solidFill>
                  <a:srgbClr val="000000"/>
                </a:solidFill>
                <a:latin typeface="Tahoma" panose="020B0604030504040204" pitchFamily="34" charset="0"/>
                <a:ea typeface="Tahoma" panose="020B0604030504040204" pitchFamily="34" charset="0"/>
                <a:cs typeface="Tahoma" panose="020B0604030504040204" pitchFamily="34" charset="0"/>
              </a:rPr>
              <a:t>We need to find out how to route the network traffic more optimally</a:t>
            </a:r>
            <a:endParaRPr lang="ko-KR" altLang="en-US" sz="1800" b="1" dirty="0">
              <a:solidFill>
                <a:srgbClr val="000000"/>
              </a:solidFill>
              <a:latin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4165337F-2E05-1440-B0DD-6B97ADB261B1}"/>
              </a:ext>
            </a:extLst>
          </p:cNvPr>
          <p:cNvSpPr/>
          <p:nvPr/>
        </p:nvSpPr>
        <p:spPr>
          <a:xfrm>
            <a:off x="228599" y="5653573"/>
            <a:ext cx="8731696" cy="1200329"/>
          </a:xfrm>
          <a:prstGeom prst="rect">
            <a:avLst/>
          </a:prstGeom>
        </p:spPr>
        <p:txBody>
          <a:bodyPr wrap="square">
            <a:spAutoFit/>
          </a:bodyPr>
          <a:lstStyle/>
          <a:p>
            <a:r>
              <a:rPr lang="en-US" dirty="0" err="1"/>
              <a:t>Zirui</a:t>
            </a:r>
            <a:r>
              <a:rPr lang="en-US" dirty="0"/>
              <a:t> Zhuang, </a:t>
            </a:r>
            <a:r>
              <a:rPr lang="en-US" dirty="0" err="1"/>
              <a:t>Jingyu</a:t>
            </a:r>
            <a:r>
              <a:rPr lang="en-US" dirty="0"/>
              <a:t> Wang, Qi Qi, </a:t>
            </a:r>
            <a:r>
              <a:rPr lang="en-US" dirty="0" err="1"/>
              <a:t>Jianxin</a:t>
            </a:r>
            <a:r>
              <a:rPr lang="en-US" dirty="0"/>
              <a:t> Liao, and Zhu Han, “Adaptive and Robust Routing with Lyapunov-Based Deep RL in MEC Networks,”  IEEE Internet of Things Journal.</a:t>
            </a:r>
          </a:p>
          <a:p>
            <a:r>
              <a:rPr lang="en-US" dirty="0" err="1"/>
              <a:t>Zirui</a:t>
            </a:r>
            <a:r>
              <a:rPr lang="en-US" dirty="0"/>
              <a:t> Zhuang, </a:t>
            </a:r>
            <a:r>
              <a:rPr lang="en-US" dirty="0" err="1"/>
              <a:t>Jingyu</a:t>
            </a:r>
            <a:r>
              <a:rPr lang="en-US" dirty="0"/>
              <a:t> Wang, Qi Qi, </a:t>
            </a:r>
            <a:r>
              <a:rPr lang="en-US" dirty="0" err="1"/>
              <a:t>Jianxin</a:t>
            </a:r>
            <a:r>
              <a:rPr lang="en-US" dirty="0"/>
              <a:t> Liao, Zhu Han, “Adaptive and Robust Network Routing Based on Deep Reinforcement Learning with Lyapunov Optimization,” </a:t>
            </a:r>
            <a:r>
              <a:rPr lang="en-US" dirty="0" err="1"/>
              <a:t>IWQoS</a:t>
            </a:r>
            <a:r>
              <a:rPr lang="en-US" dirty="0"/>
              <a:t> 2020</a:t>
            </a:r>
          </a:p>
        </p:txBody>
      </p:sp>
    </p:spTree>
    <p:extLst>
      <p:ext uri="{BB962C8B-B14F-4D97-AF65-F5344CB8AC3E}">
        <p14:creationId xmlns:p14="http://schemas.microsoft.com/office/powerpoint/2010/main" val="38462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55F148-B6BC-3D45-A576-23B196D843D2}"/>
              </a:ext>
            </a:extLst>
          </p:cNvPr>
          <p:cNvSpPr>
            <a:spLocks noGrp="1"/>
          </p:cNvSpPr>
          <p:nvPr>
            <p:ph type="sldNum" sz="quarter" idx="12"/>
          </p:nvPr>
        </p:nvSpPr>
        <p:spPr/>
        <p:txBody>
          <a:bodyPr/>
          <a:lstStyle/>
          <a:p>
            <a:fld id="{97D86083-53EC-4DF4-B0ED-FEB5657A265E}" type="slidenum">
              <a:rPr lang="zh-CN" altLang="en-US" smtClean="0"/>
              <a:t>10</a:t>
            </a:fld>
            <a:endParaRPr lang="zh-CN" altLang="en-US" dirty="0"/>
          </a:p>
        </p:txBody>
      </p:sp>
      <p:sp>
        <p:nvSpPr>
          <p:cNvPr id="3" name="Title 6">
            <a:extLst>
              <a:ext uri="{FF2B5EF4-FFF2-40B4-BE49-F238E27FC236}">
                <a16:creationId xmlns:a16="http://schemas.microsoft.com/office/drawing/2014/main" id="{7CFCC1E4-AE52-304F-857F-F72BCA9859A2}"/>
              </a:ext>
            </a:extLst>
          </p:cNvPr>
          <p:cNvSpPr txBox="1">
            <a:spLocks/>
          </p:cNvSpPr>
          <p:nvPr/>
        </p:nvSpPr>
        <p:spPr>
          <a:xfrm>
            <a:off x="-324544" y="381541"/>
            <a:ext cx="9865096" cy="926633"/>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dirty="0"/>
              <a:t>Markov Chain Monte Carlo (MCMC) Method</a:t>
            </a:r>
          </a:p>
        </p:txBody>
      </p:sp>
      <mc:AlternateContent xmlns:mc="http://schemas.openxmlformats.org/markup-compatibility/2006" xmlns:a14="http://schemas.microsoft.com/office/drawing/2010/main">
        <mc:Choice Requires="a14">
          <p:sp>
            <p:nvSpPr>
              <p:cNvPr id="4" name="Content Placeholder 9">
                <a:extLst>
                  <a:ext uri="{FF2B5EF4-FFF2-40B4-BE49-F238E27FC236}">
                    <a16:creationId xmlns:a16="http://schemas.microsoft.com/office/drawing/2014/main" id="{38FB83D5-5372-4B45-B8F2-2663E3B250F1}"/>
                  </a:ext>
                </a:extLst>
              </p:cNvPr>
              <p:cNvSpPr txBox="1">
                <a:spLocks/>
              </p:cNvSpPr>
              <p:nvPr/>
            </p:nvSpPr>
            <p:spPr>
              <a:xfrm>
                <a:off x="181346" y="1431283"/>
                <a:ext cx="8711135" cy="425196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posterior probability: </a:t>
                </a:r>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b="1" i="1">
                            <a:latin typeface="Cambria Math" panose="02040503050406030204" pitchFamily="18" charset="0"/>
                            <a:ea typeface="Cambria Math" panose="02040503050406030204" pitchFamily="18" charset="0"/>
                          </a:rPr>
                          <m:t>𝒎</m:t>
                        </m:r>
                      </m:e>
                      <m:e>
                        <m:r>
                          <a:rPr lang="en-US" b="1" i="1">
                            <a:latin typeface="Cambria Math" panose="02040503050406030204" pitchFamily="18" charset="0"/>
                          </a:rPr>
                          <m:t>𝒅</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𝑃</m:t>
                        </m:r>
                        <m:r>
                          <a:rPr lang="en-US" i="1" smtClean="0">
                            <a:latin typeface="Cambria Math" panose="02040503050406030204" pitchFamily="18" charset="0"/>
                          </a:rPr>
                          <m:t>(</m:t>
                        </m:r>
                        <m:r>
                          <a:rPr lang="en-US" b="1" i="1" smtClean="0">
                            <a:latin typeface="Cambria Math" panose="02040503050406030204" pitchFamily="18" charset="0"/>
                          </a:rPr>
                          <m:t>𝒅</m:t>
                        </m:r>
                        <m:r>
                          <a:rPr lang="en-US" i="1" smtClean="0">
                            <a:latin typeface="Cambria Math" panose="02040503050406030204" pitchFamily="18" charset="0"/>
                          </a:rPr>
                          <m:t>|</m:t>
                        </m:r>
                        <m:r>
                          <a:rPr lang="en-US" b="1" i="1" smtClean="0">
                            <a:latin typeface="Cambria Math" panose="02040503050406030204" pitchFamily="18" charset="0"/>
                          </a:rPr>
                          <m:t>𝒎</m:t>
                        </m:r>
                        <m:r>
                          <a:rPr lang="en-US" i="1" smtClean="0">
                            <a:latin typeface="Cambria Math" panose="02040503050406030204" pitchFamily="18" charset="0"/>
                          </a:rPr>
                          <m:t>)</m:t>
                        </m:r>
                        <m:r>
                          <a:rPr lang="en-US" i="1">
                            <a:latin typeface="Cambria Math" panose="02040503050406030204" pitchFamily="18" charset="0"/>
                          </a:rPr>
                          <m:t>𝑃</m:t>
                        </m:r>
                        <m:r>
                          <a:rPr lang="en-US" i="1">
                            <a:latin typeface="Cambria Math" panose="02040503050406030204" pitchFamily="18" charset="0"/>
                          </a:rPr>
                          <m:t>(</m:t>
                        </m:r>
                        <m:r>
                          <a:rPr lang="en-US" b="1" i="1">
                            <a:latin typeface="Cambria Math" panose="02040503050406030204" pitchFamily="18" charset="0"/>
                            <a:ea typeface="Cambria Math" panose="02040503050406030204" pitchFamily="18" charset="0"/>
                          </a:rPr>
                          <m:t>𝒎</m:t>
                        </m:r>
                        <m:r>
                          <a:rPr lang="en-US" i="1">
                            <a:latin typeface="Cambria Math" panose="02040503050406030204" pitchFamily="18" charset="0"/>
                          </a:rPr>
                          <m:t>)</m:t>
                        </m:r>
                      </m:num>
                      <m:den>
                        <m:nary>
                          <m:naryPr>
                            <m:limLoc m:val="undOvr"/>
                            <m:subHide m:val="on"/>
                            <m:supHide m:val="on"/>
                            <m:ctrlPr>
                              <a:rPr lang="en-US" i="1">
                                <a:latin typeface="Cambria Math" panose="02040503050406030204" pitchFamily="18" charset="0"/>
                              </a:rPr>
                            </m:ctrlPr>
                          </m:naryPr>
                          <m:sub/>
                          <m:sup/>
                          <m:e>
                            <m:r>
                              <a:rPr lang="en-US" i="1">
                                <a:latin typeface="Cambria Math" panose="02040503050406030204" pitchFamily="18" charset="0"/>
                              </a:rPr>
                              <m:t>𝑃</m:t>
                            </m:r>
                            <m:r>
                              <a:rPr lang="en-US" i="1" smtClean="0">
                                <a:latin typeface="Cambria Math" panose="02040503050406030204" pitchFamily="18" charset="0"/>
                              </a:rPr>
                              <m:t>(</m:t>
                            </m:r>
                            <m:r>
                              <a:rPr lang="en-US" b="1" i="1">
                                <a:latin typeface="Cambria Math" panose="02040503050406030204" pitchFamily="18" charset="0"/>
                              </a:rPr>
                              <m:t>𝒅</m:t>
                            </m:r>
                            <m:r>
                              <a:rPr lang="en-US" i="1">
                                <a:latin typeface="Cambria Math" panose="02040503050406030204" pitchFamily="18" charset="0"/>
                              </a:rPr>
                              <m:t>|</m:t>
                            </m:r>
                            <m:r>
                              <a:rPr lang="en-US" b="1" i="1">
                                <a:latin typeface="Cambria Math" panose="02040503050406030204" pitchFamily="18" charset="0"/>
                              </a:rPr>
                              <m:t>𝒎</m:t>
                            </m:r>
                            <m:r>
                              <a:rPr lang="en-US" b="1" i="1" smtClean="0">
                                <a:latin typeface="Cambria Math" panose="02040503050406030204" pitchFamily="18" charset="0"/>
                              </a:rPr>
                              <m:t>)</m:t>
                            </m:r>
                            <m:r>
                              <a:rPr lang="en-US" i="1">
                                <a:latin typeface="Cambria Math" panose="02040503050406030204" pitchFamily="18" charset="0"/>
                              </a:rPr>
                              <m:t>𝑃</m:t>
                            </m:r>
                            <m:d>
                              <m:dPr>
                                <m:ctrlPr>
                                  <a:rPr lang="en-US" i="1">
                                    <a:latin typeface="Cambria Math" panose="02040503050406030204" pitchFamily="18" charset="0"/>
                                  </a:rPr>
                                </m:ctrlPr>
                              </m:dPr>
                              <m:e>
                                <m:r>
                                  <a:rPr lang="en-US" b="1" i="1">
                                    <a:latin typeface="Cambria Math" panose="02040503050406030204" pitchFamily="18" charset="0"/>
                                    <a:ea typeface="Cambria Math" panose="02040503050406030204" pitchFamily="18" charset="0"/>
                                  </a:rPr>
                                  <m:t>𝒎</m:t>
                                </m:r>
                              </m:e>
                            </m:d>
                            <m:r>
                              <a:rPr lang="en-US" i="1">
                                <a:latin typeface="Cambria Math" panose="02040503050406030204" pitchFamily="18" charset="0"/>
                              </a:rPr>
                              <m:t>𝑑</m:t>
                            </m:r>
                            <m:r>
                              <a:rPr lang="en-US" b="1" i="1">
                                <a:latin typeface="Cambria Math" panose="02040503050406030204" pitchFamily="18" charset="0"/>
                              </a:rPr>
                              <m:t>𝒎</m:t>
                            </m:r>
                          </m:e>
                        </m:nary>
                      </m:den>
                    </m:f>
                  </m:oMath>
                </a14:m>
                <a:endParaRPr lang="en-US" dirty="0"/>
              </a:p>
              <a:p>
                <a:r>
                  <a:rPr lang="en-US" dirty="0"/>
                  <a:t>To u</a:t>
                </a:r>
                <a:r>
                  <a:rPr lang="en-US" altLang="zh-CN" dirty="0"/>
                  <a:t>nderstand the posterior probability distribution, we need a sampling method</a:t>
                </a:r>
                <a:endParaRPr lang="en-US" dirty="0"/>
              </a:p>
              <a:p>
                <a:endParaRPr lang="en-US" dirty="0"/>
              </a:p>
            </p:txBody>
          </p:sp>
        </mc:Choice>
        <mc:Fallback xmlns="">
          <p:sp>
            <p:nvSpPr>
              <p:cNvPr id="4" name="Content Placeholder 9">
                <a:extLst>
                  <a:ext uri="{FF2B5EF4-FFF2-40B4-BE49-F238E27FC236}">
                    <a16:creationId xmlns:a16="http://schemas.microsoft.com/office/drawing/2014/main" id="{38FB83D5-5372-4B45-B8F2-2663E3B250F1}"/>
                  </a:ext>
                </a:extLst>
              </p:cNvPr>
              <p:cNvSpPr txBox="1">
                <a:spLocks noRot="1" noChangeAspect="1" noMove="1" noResize="1" noEditPoints="1" noAdjustHandles="1" noChangeArrowheads="1" noChangeShapeType="1" noTextEdit="1"/>
              </p:cNvSpPr>
              <p:nvPr/>
            </p:nvSpPr>
            <p:spPr>
              <a:xfrm>
                <a:off x="181346" y="1431283"/>
                <a:ext cx="8711135" cy="4251960"/>
              </a:xfrm>
              <a:prstGeom prst="rect">
                <a:avLst/>
              </a:prstGeom>
              <a:blipFill>
                <a:blip r:embed="rId2"/>
                <a:stretch>
                  <a:fillRect l="-873" t="-4776" r="-1164"/>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B4DA10CD-474F-534A-A0EC-4562B4BD4C62}"/>
              </a:ext>
            </a:extLst>
          </p:cNvPr>
          <p:cNvSpPr/>
          <p:nvPr/>
        </p:nvSpPr>
        <p:spPr>
          <a:xfrm>
            <a:off x="10535332" y="2409273"/>
            <a:ext cx="847940" cy="461665"/>
          </a:xfrm>
          <a:prstGeom prst="rect">
            <a:avLst/>
          </a:prstGeom>
        </p:spPr>
        <p:txBody>
          <a:bodyPr wrap="square">
            <a:spAutoFit/>
          </a:bodyPr>
          <a:lstStyle/>
          <a:p>
            <a:endParaRPr lang="en-US" sz="2400" dirty="0"/>
          </a:p>
        </p:txBody>
      </p:sp>
      <p:pic>
        <p:nvPicPr>
          <p:cNvPr id="8" name="Picture 7">
            <a:extLst>
              <a:ext uri="{FF2B5EF4-FFF2-40B4-BE49-F238E27FC236}">
                <a16:creationId xmlns:a16="http://schemas.microsoft.com/office/drawing/2014/main" id="{6FF8EE43-98C5-DD4A-A40A-88A2713C2018}"/>
              </a:ext>
            </a:extLst>
          </p:cNvPr>
          <p:cNvPicPr>
            <a:picLocks noChangeAspect="1"/>
          </p:cNvPicPr>
          <p:nvPr/>
        </p:nvPicPr>
        <p:blipFill>
          <a:blip r:embed="rId3"/>
          <a:stretch>
            <a:fillRect/>
          </a:stretch>
        </p:blipFill>
        <p:spPr>
          <a:xfrm>
            <a:off x="1061087" y="3119488"/>
            <a:ext cx="4076700" cy="2676525"/>
          </a:xfrm>
          <a:prstGeom prst="rect">
            <a:avLst/>
          </a:prstGeom>
        </p:spPr>
      </p:pic>
      <p:sp>
        <p:nvSpPr>
          <p:cNvPr id="9" name="TextBox 8">
            <a:extLst>
              <a:ext uri="{FF2B5EF4-FFF2-40B4-BE49-F238E27FC236}">
                <a16:creationId xmlns:a16="http://schemas.microsoft.com/office/drawing/2014/main" id="{F0AFBB63-87F6-F94C-877F-997A714CD9B2}"/>
              </a:ext>
            </a:extLst>
          </p:cNvPr>
          <p:cNvSpPr txBox="1"/>
          <p:nvPr/>
        </p:nvSpPr>
        <p:spPr>
          <a:xfrm rot="1258994">
            <a:off x="3305143" y="3731862"/>
            <a:ext cx="2298700" cy="830997"/>
          </a:xfrm>
          <a:prstGeom prst="rect">
            <a:avLst/>
          </a:prstGeom>
          <a:noFill/>
        </p:spPr>
        <p:txBody>
          <a:bodyPr wrap="square" rtlCol="0">
            <a:spAutoFit/>
          </a:bodyPr>
          <a:lstStyle/>
          <a:p>
            <a:pPr algn="ctr"/>
            <a:r>
              <a:rPr lang="en-US" sz="2400" b="1" dirty="0">
                <a:solidFill>
                  <a:srgbClr val="C3092B"/>
                </a:solidFill>
              </a:rPr>
              <a:t>Posterior Distribution?</a:t>
            </a:r>
          </a:p>
        </p:txBody>
      </p:sp>
      <p:sp>
        <p:nvSpPr>
          <p:cNvPr id="10" name="TextBox 9">
            <a:extLst>
              <a:ext uri="{FF2B5EF4-FFF2-40B4-BE49-F238E27FC236}">
                <a16:creationId xmlns:a16="http://schemas.microsoft.com/office/drawing/2014/main" id="{5D948BCA-C7E4-624F-9395-09FF87908A0D}"/>
              </a:ext>
            </a:extLst>
          </p:cNvPr>
          <p:cNvSpPr txBox="1"/>
          <p:nvPr/>
        </p:nvSpPr>
        <p:spPr>
          <a:xfrm rot="20497478">
            <a:off x="640311" y="3326431"/>
            <a:ext cx="1321985" cy="461665"/>
          </a:xfrm>
          <a:prstGeom prst="rect">
            <a:avLst/>
          </a:prstGeom>
          <a:noFill/>
        </p:spPr>
        <p:txBody>
          <a:bodyPr wrap="square" rtlCol="0">
            <a:spAutoFit/>
          </a:bodyPr>
          <a:lstStyle/>
          <a:p>
            <a:pPr algn="ctr"/>
            <a:r>
              <a:rPr lang="en-US" sz="2400" b="1" dirty="0">
                <a:solidFill>
                  <a:srgbClr val="C3092B"/>
                </a:solidFill>
              </a:rPr>
              <a:t>Mean?</a:t>
            </a:r>
          </a:p>
        </p:txBody>
      </p:sp>
      <p:sp>
        <p:nvSpPr>
          <p:cNvPr id="11" name="TextBox 10">
            <a:extLst>
              <a:ext uri="{FF2B5EF4-FFF2-40B4-BE49-F238E27FC236}">
                <a16:creationId xmlns:a16="http://schemas.microsoft.com/office/drawing/2014/main" id="{DAFCB07E-4E3D-4E45-9C69-71DCB7549995}"/>
              </a:ext>
            </a:extLst>
          </p:cNvPr>
          <p:cNvSpPr txBox="1"/>
          <p:nvPr/>
        </p:nvSpPr>
        <p:spPr>
          <a:xfrm rot="20497478">
            <a:off x="204427" y="3981662"/>
            <a:ext cx="1321985" cy="461665"/>
          </a:xfrm>
          <a:prstGeom prst="rect">
            <a:avLst/>
          </a:prstGeom>
          <a:noFill/>
        </p:spPr>
        <p:txBody>
          <a:bodyPr wrap="square" rtlCol="0">
            <a:spAutoFit/>
          </a:bodyPr>
          <a:lstStyle/>
          <a:p>
            <a:pPr algn="ctr"/>
            <a:r>
              <a:rPr lang="en-US" sz="2400" b="1" dirty="0">
                <a:solidFill>
                  <a:srgbClr val="C3092B"/>
                </a:solidFill>
              </a:rPr>
              <a:t>Mode?</a:t>
            </a:r>
          </a:p>
        </p:txBody>
      </p:sp>
      <p:sp>
        <p:nvSpPr>
          <p:cNvPr id="12" name="TextBox 11">
            <a:extLst>
              <a:ext uri="{FF2B5EF4-FFF2-40B4-BE49-F238E27FC236}">
                <a16:creationId xmlns:a16="http://schemas.microsoft.com/office/drawing/2014/main" id="{DFA4B52A-5746-8747-A9BD-16BFEBD9AB71}"/>
              </a:ext>
            </a:extLst>
          </p:cNvPr>
          <p:cNvSpPr txBox="1"/>
          <p:nvPr/>
        </p:nvSpPr>
        <p:spPr>
          <a:xfrm rot="21123912">
            <a:off x="272458" y="5196969"/>
            <a:ext cx="1321985" cy="461665"/>
          </a:xfrm>
          <a:prstGeom prst="rect">
            <a:avLst/>
          </a:prstGeom>
          <a:noFill/>
        </p:spPr>
        <p:txBody>
          <a:bodyPr wrap="square" rtlCol="0">
            <a:spAutoFit/>
          </a:bodyPr>
          <a:lstStyle/>
          <a:p>
            <a:pPr algn="ctr"/>
            <a:r>
              <a:rPr lang="en-US" sz="2400" b="1" dirty="0">
                <a:solidFill>
                  <a:srgbClr val="C3092B"/>
                </a:solidFill>
              </a:rPr>
              <a:t>Range?</a:t>
            </a:r>
          </a:p>
        </p:txBody>
      </p:sp>
      <p:sp>
        <p:nvSpPr>
          <p:cNvPr id="13" name="TextBox 12">
            <a:extLst>
              <a:ext uri="{FF2B5EF4-FFF2-40B4-BE49-F238E27FC236}">
                <a16:creationId xmlns:a16="http://schemas.microsoft.com/office/drawing/2014/main" id="{629026B5-1AB3-8E4B-8C88-5EB4FE242F8F}"/>
              </a:ext>
            </a:extLst>
          </p:cNvPr>
          <p:cNvSpPr txBox="1"/>
          <p:nvPr/>
        </p:nvSpPr>
        <p:spPr>
          <a:xfrm>
            <a:off x="1764022" y="5511462"/>
            <a:ext cx="1636936" cy="461665"/>
          </a:xfrm>
          <a:prstGeom prst="rect">
            <a:avLst/>
          </a:prstGeom>
          <a:noFill/>
        </p:spPr>
        <p:txBody>
          <a:bodyPr wrap="square" rtlCol="0">
            <a:spAutoFit/>
          </a:bodyPr>
          <a:lstStyle/>
          <a:p>
            <a:pPr algn="ctr"/>
            <a:r>
              <a:rPr lang="en-US" sz="2400" b="1" dirty="0">
                <a:solidFill>
                  <a:srgbClr val="C3092B"/>
                </a:solidFill>
              </a:rPr>
              <a:t>Variance?</a:t>
            </a:r>
          </a:p>
        </p:txBody>
      </p:sp>
      <p:sp>
        <p:nvSpPr>
          <p:cNvPr id="14" name="TextBox 13">
            <a:extLst>
              <a:ext uri="{FF2B5EF4-FFF2-40B4-BE49-F238E27FC236}">
                <a16:creationId xmlns:a16="http://schemas.microsoft.com/office/drawing/2014/main" id="{3827D19D-1287-7345-B938-1831E81FC408}"/>
              </a:ext>
            </a:extLst>
          </p:cNvPr>
          <p:cNvSpPr txBox="1"/>
          <p:nvPr/>
        </p:nvSpPr>
        <p:spPr>
          <a:xfrm>
            <a:off x="5360675" y="3100859"/>
            <a:ext cx="3531806" cy="2123658"/>
          </a:xfrm>
          <a:prstGeom prst="rect">
            <a:avLst/>
          </a:prstGeom>
          <a:noFill/>
        </p:spPr>
        <p:txBody>
          <a:bodyPr wrap="square" rtlCol="0">
            <a:spAutoFit/>
          </a:bodyPr>
          <a:lstStyle/>
          <a:p>
            <a:r>
              <a:rPr lang="en-US" sz="2400" dirty="0"/>
              <a:t>MCMC Methods</a:t>
            </a:r>
          </a:p>
          <a:p>
            <a:pPr marL="285750" indent="-285750">
              <a:buFont typeface="Arial" panose="020B0604020202020204" pitchFamily="34" charset="0"/>
              <a:buChar char="•"/>
            </a:pPr>
            <a:r>
              <a:rPr lang="en-US" dirty="0"/>
              <a:t>A class of algorithms sample from a probability distribution</a:t>
            </a:r>
          </a:p>
          <a:p>
            <a:pPr marL="285750" indent="-285750">
              <a:buFont typeface="Arial" panose="020B0604020202020204" pitchFamily="34" charset="0"/>
              <a:buChar char="•"/>
            </a:pPr>
            <a:r>
              <a:rPr lang="en-US" dirty="0"/>
              <a:t>By constructing a </a:t>
            </a:r>
            <a:r>
              <a:rPr lang="en-US" dirty="0">
                <a:solidFill>
                  <a:srgbClr val="C3092B"/>
                </a:solidFill>
              </a:rPr>
              <a:t>Markov chain </a:t>
            </a:r>
            <a:r>
              <a:rPr lang="en-US" dirty="0"/>
              <a:t>whose </a:t>
            </a:r>
            <a:r>
              <a:rPr lang="en-US" dirty="0">
                <a:solidFill>
                  <a:srgbClr val="C3092B"/>
                </a:solidFill>
              </a:rPr>
              <a:t>stationary distribution</a:t>
            </a:r>
            <a:r>
              <a:rPr lang="en-US" dirty="0"/>
              <a:t> is the same as posterior distribution</a:t>
            </a:r>
          </a:p>
        </p:txBody>
      </p:sp>
      <p:pic>
        <p:nvPicPr>
          <p:cNvPr id="15" name="Picture 14">
            <a:extLst>
              <a:ext uri="{FF2B5EF4-FFF2-40B4-BE49-F238E27FC236}">
                <a16:creationId xmlns:a16="http://schemas.microsoft.com/office/drawing/2014/main" id="{4AC0374A-F6ED-364D-8913-74A2D2C00D9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672717" y="4864775"/>
            <a:ext cx="1636936" cy="1636936"/>
          </a:xfrm>
          <a:prstGeom prst="rect">
            <a:avLst/>
          </a:prstGeom>
        </p:spPr>
      </p:pic>
    </p:spTree>
    <p:extLst>
      <p:ext uri="{BB962C8B-B14F-4D97-AF65-F5344CB8AC3E}">
        <p14:creationId xmlns:p14="http://schemas.microsoft.com/office/powerpoint/2010/main" val="48071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109</a:t>
            </a:fld>
            <a:endParaRPr lang="zh-CN" altLang="en-US" dirty="0"/>
          </a:p>
        </p:txBody>
      </p:sp>
      <p:sp>
        <p:nvSpPr>
          <p:cNvPr id="3" name="Text Placeholder 1">
            <a:extLst>
              <a:ext uri="{FF2B5EF4-FFF2-40B4-BE49-F238E27FC236}">
                <a16:creationId xmlns:a16="http://schemas.microsoft.com/office/drawing/2014/main" id="{F769BDFC-63D7-4446-89FE-5ADEC76D402B}"/>
              </a:ext>
            </a:extLst>
          </p:cNvPr>
          <p:cNvSpPr txBox="1">
            <a:spLocks/>
          </p:cNvSpPr>
          <p:nvPr/>
        </p:nvSpPr>
        <p:spPr>
          <a:xfrm>
            <a:off x="228600" y="1580692"/>
            <a:ext cx="8534398" cy="4667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buFont typeface="Wingdings" panose="05000000000000000000" pitchFamily="2" charset="2"/>
              <a:buChar char="Ø"/>
            </a:pPr>
            <a:r>
              <a:rPr lang="en-US" sz="1800">
                <a:latin typeface="Tahoma" panose="020B0604030504040204" pitchFamily="34" charset="0"/>
                <a:ea typeface="Tahoma" panose="020B0604030504040204" pitchFamily="34" charset="0"/>
                <a:cs typeface="Tahoma" panose="020B0604030504040204" pitchFamily="34" charset="0"/>
              </a:rPr>
              <a:t>Stochastic network optimization, usually based on the Lyapunov’s methods, can be used to enforcing the networked system’s stability.</a:t>
            </a:r>
          </a:p>
          <a:p>
            <a:pPr lvl="1">
              <a:lnSpc>
                <a:spcPct val="150000"/>
              </a:lnSpc>
              <a:buFont typeface="Wingdings" panose="05000000000000000000" pitchFamily="2" charset="2"/>
              <a:buChar char="Ø"/>
            </a:pPr>
            <a:r>
              <a:rPr lang="en-US" sz="1800">
                <a:latin typeface="Tahoma" panose="020B0604030504040204" pitchFamily="34" charset="0"/>
                <a:ea typeface="Tahoma" panose="020B0604030504040204" pitchFamily="34" charset="0"/>
                <a:cs typeface="Tahoma" panose="020B0604030504040204" pitchFamily="34" charset="0"/>
              </a:rPr>
              <a:t>Yet these methods maximizing the system’s stability and minimizing the penalty in the sense of t-time-slot time-average.</a:t>
            </a:r>
          </a:p>
          <a:p>
            <a:pPr>
              <a:lnSpc>
                <a:spcPct val="150000"/>
              </a:lnSpc>
              <a:buFont typeface="Wingdings" panose="05000000000000000000" pitchFamily="2" charset="2"/>
              <a:buChar char="Ø"/>
            </a:pPr>
            <a:endParaRPr lang="en-US" sz="1800">
              <a:latin typeface="Tahoma" panose="020B0604030504040204" pitchFamily="34" charset="0"/>
              <a:ea typeface="Tahoma" panose="020B0604030504040204" pitchFamily="34" charset="0"/>
              <a:cs typeface="Tahoma" panose="020B0604030504040204" pitchFamily="34" charset="0"/>
            </a:endParaRPr>
          </a:p>
          <a:p>
            <a:pPr>
              <a:lnSpc>
                <a:spcPct val="150000"/>
              </a:lnSpc>
              <a:buFont typeface="Wingdings" panose="05000000000000000000" pitchFamily="2" charset="2"/>
              <a:buChar char="Ø"/>
            </a:pPr>
            <a:r>
              <a:rPr lang="en-US" sz="1800">
                <a:latin typeface="Tahoma" panose="020B0604030504040204" pitchFamily="34" charset="0"/>
                <a:ea typeface="Tahoma" panose="020B0604030504040204" pitchFamily="34" charset="0"/>
                <a:cs typeface="Tahoma" panose="020B0604030504040204" pitchFamily="34" charset="0"/>
              </a:rPr>
              <a:t>Reinforcement learning based methods are used to provide adaptive network control, maximizing the system’s rewards (minimizing the penalty),</a:t>
            </a:r>
          </a:p>
          <a:p>
            <a:pPr lvl="1">
              <a:lnSpc>
                <a:spcPct val="150000"/>
              </a:lnSpc>
              <a:buFont typeface="Wingdings" panose="05000000000000000000" pitchFamily="2" charset="2"/>
              <a:buChar char="Ø"/>
            </a:pPr>
            <a:r>
              <a:rPr lang="en-US" sz="1800">
                <a:latin typeface="Tahoma" panose="020B0604030504040204" pitchFamily="34" charset="0"/>
                <a:ea typeface="Tahoma" panose="020B0604030504040204" pitchFamily="34" charset="0"/>
                <a:cs typeface="Tahoma" panose="020B0604030504040204" pitchFamily="34" charset="0"/>
              </a:rPr>
              <a:t>yet without mathematically proven stability guarantees.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2">
            <a:extLst>
              <a:ext uri="{FF2B5EF4-FFF2-40B4-BE49-F238E27FC236}">
                <a16:creationId xmlns:a16="http://schemas.microsoft.com/office/drawing/2014/main" id="{613E610D-E6B6-2843-8074-2F1123508960}"/>
              </a:ext>
            </a:extLst>
          </p:cNvPr>
          <p:cNvSpPr txBox="1">
            <a:spLocks/>
          </p:cNvSpPr>
          <p:nvPr/>
        </p:nvSpPr>
        <p:spPr>
          <a:xfrm>
            <a:off x="439748" y="0"/>
            <a:ext cx="8299648"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sz="3600" b="1" dirty="0">
                <a:solidFill>
                  <a:srgbClr val="00B0F0"/>
                </a:solidFill>
                <a:effectLst>
                  <a:outerShdw blurRad="38100" dist="38100" dir="2700000" algn="tl">
                    <a:srgbClr val="000000">
                      <a:alpha val="43137"/>
                    </a:srgbClr>
                  </a:outerShdw>
                </a:effectLst>
              </a:rPr>
              <a:t>Lyapunov-Based Reinforcement Learning for Network Routing</a:t>
            </a:r>
          </a:p>
        </p:txBody>
      </p:sp>
      <p:sp>
        <p:nvSpPr>
          <p:cNvPr id="5" name="文本框 17">
            <a:extLst>
              <a:ext uri="{FF2B5EF4-FFF2-40B4-BE49-F238E27FC236}">
                <a16:creationId xmlns:a16="http://schemas.microsoft.com/office/drawing/2014/main" id="{4311F19D-3511-2644-8F7B-4E277949A59B}"/>
              </a:ext>
            </a:extLst>
          </p:cNvPr>
          <p:cNvSpPr txBox="1"/>
          <p:nvPr/>
        </p:nvSpPr>
        <p:spPr>
          <a:xfrm>
            <a:off x="228599" y="1143000"/>
            <a:ext cx="8534397" cy="400110"/>
          </a:xfrm>
          <a:prstGeom prst="rect">
            <a:avLst/>
          </a:prstGeom>
          <a:noFill/>
        </p:spPr>
        <p:txBody>
          <a:bodyPr wrap="square" rtlCol="0">
            <a:spAutoFit/>
          </a:bodyPr>
          <a:lstStyle/>
          <a:p>
            <a:pPr marL="457200" indent="-457200">
              <a:spcBef>
                <a:spcPts val="600"/>
              </a:spcBef>
              <a:spcAft>
                <a:spcPts val="600"/>
              </a:spcAft>
              <a:buFont typeface="Wingdings" panose="05000000000000000000" pitchFamily="2" charset="2"/>
              <a:buChar char="v"/>
            </a:pPr>
            <a:r>
              <a:rPr kumimoji="1" lang="en-US" altLang="zh-CN" sz="2000" b="1" dirty="0">
                <a:solidFill>
                  <a:schemeClr val="tx1"/>
                </a:solidFill>
                <a:latin typeface="Tahoma" panose="020B0604030504040204" pitchFamily="34" charset="0"/>
                <a:ea typeface="Tahoma" panose="020B0604030504040204" pitchFamily="34" charset="0"/>
                <a:cs typeface="Tahoma" panose="020B0604030504040204" pitchFamily="34" charset="0"/>
              </a:rPr>
              <a:t>State of the Art</a:t>
            </a:r>
          </a:p>
        </p:txBody>
      </p:sp>
    </p:spTree>
    <p:extLst>
      <p:ext uri="{BB962C8B-B14F-4D97-AF65-F5344CB8AC3E}">
        <p14:creationId xmlns:p14="http://schemas.microsoft.com/office/powerpoint/2010/main" val="29910125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110</a:t>
            </a:fld>
            <a:endParaRPr lang="zh-CN" altLang="en-US" dirty="0"/>
          </a:p>
        </p:txBody>
      </p:sp>
      <mc:AlternateContent xmlns:mc="http://schemas.openxmlformats.org/markup-compatibility/2006" xmlns:a14="http://schemas.microsoft.com/office/drawing/2010/main">
        <mc:Choice Requires="a14">
          <p:sp>
            <p:nvSpPr>
              <p:cNvPr id="3" name="Text Placeholder 1">
                <a:extLst>
                  <a:ext uri="{FF2B5EF4-FFF2-40B4-BE49-F238E27FC236}">
                    <a16:creationId xmlns:a16="http://schemas.microsoft.com/office/drawing/2014/main" id="{27812267-630E-5742-A17C-1663CB3307F5}"/>
                  </a:ext>
                </a:extLst>
              </p:cNvPr>
              <p:cNvSpPr txBox="1">
                <a:spLocks/>
              </p:cNvSpPr>
              <p:nvPr/>
            </p:nvSpPr>
            <p:spPr>
              <a:xfrm>
                <a:off x="228600" y="1580692"/>
                <a:ext cx="8534398" cy="4667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buFont typeface="Wingdings" panose="05000000000000000000" pitchFamily="2" charset="2"/>
                  <a:buChar char="Ø"/>
                </a:pPr>
                <a:r>
                  <a:rPr lang="en-US" sz="1800" dirty="0">
                    <a:latin typeface="Tahoma" panose="020B0604030504040204" pitchFamily="34" charset="0"/>
                    <a:ea typeface="Tahoma" panose="020B0604030504040204" pitchFamily="34" charset="0"/>
                    <a:cs typeface="Tahoma" panose="020B0604030504040204" pitchFamily="34" charset="0"/>
                  </a:rPr>
                  <a:t>The arrival of network traffic can be modelled by a Markovian Arrival Process (MAP).</a:t>
                </a:r>
              </a:p>
              <a:p>
                <a:pPr lvl="1">
                  <a:lnSpc>
                    <a:spcPct val="150000"/>
                  </a:lnSpc>
                  <a:buFont typeface="Wingdings" panose="05000000000000000000" pitchFamily="2" charset="2"/>
                  <a:buChar char="Ø"/>
                </a:pPr>
                <a:r>
                  <a:rPr lang="en-US" sz="1800" dirty="0">
                    <a:latin typeface="Tahoma" panose="020B0604030504040204" pitchFamily="34" charset="0"/>
                    <a:ea typeface="Tahoma" panose="020B0604030504040204" pitchFamily="34" charset="0"/>
                    <a:cs typeface="Tahoma" panose="020B0604030504040204" pitchFamily="34" charset="0"/>
                  </a:rPr>
                  <a:t>MAP is sufficiently dense so it can be used to approximate any arbitrary stochastic point process. Not just limited to a Poisson process.</a:t>
                </a:r>
              </a:p>
              <a:p>
                <a:pPr lvl="1">
                  <a:lnSpc>
                    <a:spcPct val="150000"/>
                  </a:lnSpc>
                  <a:buFont typeface="Wingdings" panose="05000000000000000000" pitchFamily="2" charset="2"/>
                  <a:buChar char="Ø"/>
                </a:pPr>
                <a:r>
                  <a:rPr lang="en-US" sz="1800" dirty="0">
                    <a:latin typeface="Tahoma" panose="020B0604030504040204" pitchFamily="34" charset="0"/>
                    <a:ea typeface="Tahoma" panose="020B0604030504040204" pitchFamily="34" charset="0"/>
                    <a:cs typeface="Tahoma" panose="020B0604030504040204" pitchFamily="34" charset="0"/>
                  </a:rPr>
                  <a:t>MAP can represent the time-correlation in arrival network traffic. </a:t>
                </a:r>
              </a:p>
              <a:p>
                <a:pPr>
                  <a:lnSpc>
                    <a:spcPct val="150000"/>
                  </a:lnSpc>
                  <a:buFont typeface="Wingdings" panose="05000000000000000000" pitchFamily="2" charset="2"/>
                  <a:buChar char="Ø"/>
                </a:pPr>
                <a:r>
                  <a:rPr lang="en-US" sz="1800" dirty="0">
                    <a:latin typeface="Tahoma" panose="020B0604030504040204" pitchFamily="34" charset="0"/>
                    <a:ea typeface="Tahoma" panose="020B0604030504040204" pitchFamily="34" charset="0"/>
                    <a:cs typeface="Tahoma" panose="020B0604030504040204" pitchFamily="34" charset="0"/>
                  </a:rPr>
                  <a:t>The control policy </a:t>
                </a:r>
                <a14:m>
                  <m:oMath xmlns:m="http://schemas.openxmlformats.org/officeDocument/2006/math">
                    <m:r>
                      <a:rPr lang="en-US" sz="1800" i="1">
                        <a:latin typeface="Cambria Math" panose="02040503050406030204" pitchFamily="18" charset="0"/>
                        <a:ea typeface="Cambria Math" panose="02040503050406030204" pitchFamily="18" charset="0"/>
                        <a:cs typeface="Tahoma" panose="020B0604030504040204" pitchFamily="34" charset="0"/>
                      </a:rPr>
                      <m:t>𝜇</m:t>
                    </m:r>
                  </m:oMath>
                </a14:m>
                <a:r>
                  <a:rPr lang="en-US" sz="1800" dirty="0">
                    <a:latin typeface="Tahoma" panose="020B0604030504040204" pitchFamily="34" charset="0"/>
                    <a:ea typeface="Tahoma" panose="020B0604030504040204" pitchFamily="34" charset="0"/>
                    <a:cs typeface="Tahoma" panose="020B0604030504040204" pitchFamily="34" charset="0"/>
                  </a:rPr>
                  <a:t> decides the routing function, where its element </a:t>
                </a:r>
                <a14:m>
                  <m:oMath xmlns:m="http://schemas.openxmlformats.org/officeDocument/2006/math">
                    <m:sSub>
                      <m:sSubPr>
                        <m:ctrlPr>
                          <a:rPr lang="en-US" sz="1800" i="1" smtClean="0">
                            <a:latin typeface="Cambria Math" panose="02040503050406030204" pitchFamily="18" charset="0"/>
                            <a:ea typeface="Cambria Math" panose="02040503050406030204" pitchFamily="18" charset="0"/>
                            <a:cs typeface="Tahoma" panose="020B0604030504040204" pitchFamily="34" charset="0"/>
                          </a:rPr>
                        </m:ctrlPr>
                      </m:sSubPr>
                      <m:e>
                        <m:r>
                          <a:rPr lang="en-US" sz="1800" i="1">
                            <a:latin typeface="Cambria Math" panose="02040503050406030204" pitchFamily="18" charset="0"/>
                            <a:ea typeface="Cambria Math" panose="02040503050406030204" pitchFamily="18" charset="0"/>
                            <a:cs typeface="Tahoma" panose="020B0604030504040204" pitchFamily="34" charset="0"/>
                          </a:rPr>
                          <m:t>𝜇</m:t>
                        </m:r>
                      </m:e>
                      <m:sub>
                        <m:r>
                          <a:rPr lang="en-US" sz="1800" i="1" smtClean="0">
                            <a:latin typeface="Cambria Math" panose="02040503050406030204" pitchFamily="18" charset="0"/>
                            <a:ea typeface="Cambria Math" panose="02040503050406030204" pitchFamily="18" charset="0"/>
                            <a:cs typeface="Tahoma" panose="020B0604030504040204" pitchFamily="34" charset="0"/>
                          </a:rPr>
                          <m:t>𝑖</m:t>
                        </m:r>
                        <m:r>
                          <a:rPr lang="en-US" sz="1800" i="1" smtClean="0">
                            <a:latin typeface="Cambria Math" panose="02040503050406030204" pitchFamily="18" charset="0"/>
                            <a:ea typeface="Cambria Math" panose="02040503050406030204" pitchFamily="18" charset="0"/>
                            <a:cs typeface="Tahoma" panose="020B0604030504040204" pitchFamily="34" charset="0"/>
                          </a:rPr>
                          <m:t>,</m:t>
                        </m:r>
                        <m:r>
                          <a:rPr lang="en-US" sz="1800" i="1" smtClean="0">
                            <a:latin typeface="Cambria Math" panose="02040503050406030204" pitchFamily="18" charset="0"/>
                            <a:ea typeface="Cambria Math" panose="02040503050406030204" pitchFamily="18" charset="0"/>
                            <a:cs typeface="Tahoma" panose="020B0604030504040204" pitchFamily="34" charset="0"/>
                          </a:rPr>
                          <m:t>𝑗</m:t>
                        </m:r>
                        <m:r>
                          <a:rPr lang="en-US" sz="1800" i="1" smtClean="0">
                            <a:latin typeface="Cambria Math" panose="02040503050406030204" pitchFamily="18" charset="0"/>
                            <a:ea typeface="Cambria Math" panose="02040503050406030204" pitchFamily="18" charset="0"/>
                            <a:cs typeface="Tahoma" panose="020B0604030504040204" pitchFamily="34" charset="0"/>
                          </a:rPr>
                          <m:t>,</m:t>
                        </m:r>
                        <m:r>
                          <a:rPr lang="en-US" sz="1800" i="1" smtClean="0">
                            <a:latin typeface="Cambria Math" panose="02040503050406030204" pitchFamily="18" charset="0"/>
                            <a:ea typeface="Cambria Math" panose="02040503050406030204" pitchFamily="18" charset="0"/>
                            <a:cs typeface="Tahoma" panose="020B0604030504040204" pitchFamily="34" charset="0"/>
                          </a:rPr>
                          <m:t>𝑘</m:t>
                        </m:r>
                      </m:sub>
                    </m:sSub>
                  </m:oMath>
                </a14:m>
                <a:r>
                  <a:rPr lang="en-US" sz="1800" dirty="0">
                    <a:latin typeface="Tahoma" panose="020B0604030504040204" pitchFamily="34" charset="0"/>
                    <a:ea typeface="Tahoma" panose="020B0604030504040204" pitchFamily="34" charset="0"/>
                    <a:cs typeface="Tahoma" panose="020B0604030504040204" pitchFamily="34" charset="0"/>
                  </a:rPr>
                  <a:t> denotes the bandwidth allocated on link from node </a:t>
                </a:r>
                <a14:m>
                  <m:oMath xmlns:m="http://schemas.openxmlformats.org/officeDocument/2006/math">
                    <m:r>
                      <a:rPr lang="en-US" sz="1800" i="1" dirty="0" smtClean="0">
                        <a:latin typeface="Cambria Math" panose="02040503050406030204" pitchFamily="18" charset="0"/>
                        <a:ea typeface="Tahoma" panose="020B0604030504040204" pitchFamily="34" charset="0"/>
                        <a:cs typeface="Tahoma" panose="020B0604030504040204" pitchFamily="34" charset="0"/>
                      </a:rPr>
                      <m:t>𝑖</m:t>
                    </m:r>
                  </m:oMath>
                </a14:m>
                <a:r>
                  <a:rPr lang="en-US" sz="1800" dirty="0">
                    <a:latin typeface="Tahoma" panose="020B0604030504040204" pitchFamily="34" charset="0"/>
                    <a:ea typeface="Tahoma" panose="020B0604030504040204" pitchFamily="34" charset="0"/>
                    <a:cs typeface="Tahoma" panose="020B0604030504040204" pitchFamily="34" charset="0"/>
                  </a:rPr>
                  <a:t> to node </a:t>
                </a:r>
                <a14:m>
                  <m:oMath xmlns:m="http://schemas.openxmlformats.org/officeDocument/2006/math">
                    <m:r>
                      <a:rPr lang="en-US" sz="1800" i="1" dirty="0" smtClean="0">
                        <a:latin typeface="Cambria Math" panose="02040503050406030204" pitchFamily="18" charset="0"/>
                        <a:ea typeface="Tahoma" panose="020B0604030504040204" pitchFamily="34" charset="0"/>
                        <a:cs typeface="Tahoma" panose="020B0604030504040204" pitchFamily="34" charset="0"/>
                      </a:rPr>
                      <m:t>𝑗</m:t>
                    </m:r>
                  </m:oMath>
                </a14:m>
                <a:r>
                  <a:rPr lang="en-US" sz="1800" dirty="0">
                    <a:latin typeface="Tahoma" panose="020B0604030504040204" pitchFamily="34" charset="0"/>
                    <a:ea typeface="Tahoma" panose="020B0604030504040204" pitchFamily="34" charset="0"/>
                    <a:cs typeface="Tahoma" panose="020B0604030504040204" pitchFamily="34" charset="0"/>
                  </a:rPr>
                  <a:t> for traffic destined to node </a:t>
                </a:r>
                <a14:m>
                  <m:oMath xmlns:m="http://schemas.openxmlformats.org/officeDocument/2006/math">
                    <m:r>
                      <a:rPr lang="en-US" sz="1800" i="1" dirty="0" smtClean="0">
                        <a:latin typeface="Cambria Math" panose="02040503050406030204" pitchFamily="18" charset="0"/>
                        <a:ea typeface="Tahoma" panose="020B0604030504040204" pitchFamily="34" charset="0"/>
                        <a:cs typeface="Tahoma" panose="020B0604030504040204" pitchFamily="34" charset="0"/>
                      </a:rPr>
                      <m:t>𝑘</m:t>
                    </m:r>
                  </m:oMath>
                </a14:m>
                <a:r>
                  <a:rPr lang="en-US" sz="1800" dirty="0">
                    <a:latin typeface="Tahoma" panose="020B0604030504040204" pitchFamily="34" charset="0"/>
                    <a:ea typeface="Tahoma" panose="020B0604030504040204" pitchFamily="34" charset="0"/>
                    <a:cs typeface="Tahoma" panose="020B0604030504040204" pitchFamily="34" charset="0"/>
                  </a:rPr>
                  <a:t>.</a:t>
                </a:r>
              </a:p>
            </p:txBody>
          </p:sp>
        </mc:Choice>
        <mc:Fallback xmlns="">
          <p:sp>
            <p:nvSpPr>
              <p:cNvPr id="3" name="Text Placeholder 1">
                <a:extLst>
                  <a:ext uri="{FF2B5EF4-FFF2-40B4-BE49-F238E27FC236}">
                    <a16:creationId xmlns:a16="http://schemas.microsoft.com/office/drawing/2014/main" id="{27812267-630E-5742-A17C-1663CB3307F5}"/>
                  </a:ext>
                </a:extLst>
              </p:cNvPr>
              <p:cNvSpPr txBox="1">
                <a:spLocks noRot="1" noChangeAspect="1" noMove="1" noResize="1" noEditPoints="1" noAdjustHandles="1" noChangeArrowheads="1" noChangeShapeType="1" noTextEdit="1"/>
              </p:cNvSpPr>
              <p:nvPr/>
            </p:nvSpPr>
            <p:spPr>
              <a:xfrm>
                <a:off x="228600" y="1580692"/>
                <a:ext cx="8534398" cy="4667708"/>
              </a:xfrm>
              <a:prstGeom prst="rect">
                <a:avLst/>
              </a:prstGeom>
              <a:blipFill>
                <a:blip r:embed="rId2"/>
                <a:stretch>
                  <a:fillRect l="-446"/>
                </a:stretch>
              </a:blipFill>
            </p:spPr>
            <p:txBody>
              <a:bodyPr/>
              <a:lstStyle/>
              <a:p>
                <a:r>
                  <a:rPr lang="en-US">
                    <a:noFill/>
                  </a:rPr>
                  <a:t> </a:t>
                </a:r>
              </a:p>
            </p:txBody>
          </p:sp>
        </mc:Fallback>
      </mc:AlternateContent>
      <p:sp>
        <p:nvSpPr>
          <p:cNvPr id="4" name="Text Placeholder 2">
            <a:extLst>
              <a:ext uri="{FF2B5EF4-FFF2-40B4-BE49-F238E27FC236}">
                <a16:creationId xmlns:a16="http://schemas.microsoft.com/office/drawing/2014/main" id="{F47630F3-02E8-7F40-8370-2461D2BA6E5D}"/>
              </a:ext>
            </a:extLst>
          </p:cNvPr>
          <p:cNvSpPr txBox="1">
            <a:spLocks/>
          </p:cNvSpPr>
          <p:nvPr/>
        </p:nvSpPr>
        <p:spPr>
          <a:xfrm>
            <a:off x="747710" y="-24384"/>
            <a:ext cx="6934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sz="3600" b="1" dirty="0">
                <a:solidFill>
                  <a:srgbClr val="00B0F0"/>
                </a:solidFill>
                <a:effectLst>
                  <a:outerShdw blurRad="38100" dist="38100" dir="2700000" algn="tl">
                    <a:srgbClr val="000000">
                      <a:alpha val="43137"/>
                    </a:srgbClr>
                  </a:outerShdw>
                </a:effectLst>
              </a:rPr>
              <a:t>Lyapunov-Based Reinforcement Learning for Network Routing</a:t>
            </a:r>
          </a:p>
        </p:txBody>
      </p:sp>
      <p:sp>
        <p:nvSpPr>
          <p:cNvPr id="5" name="文本框 17">
            <a:extLst>
              <a:ext uri="{FF2B5EF4-FFF2-40B4-BE49-F238E27FC236}">
                <a16:creationId xmlns:a16="http://schemas.microsoft.com/office/drawing/2014/main" id="{370F7238-5FF0-D14F-AB67-6CCC9EBC462A}"/>
              </a:ext>
            </a:extLst>
          </p:cNvPr>
          <p:cNvSpPr txBox="1"/>
          <p:nvPr/>
        </p:nvSpPr>
        <p:spPr>
          <a:xfrm>
            <a:off x="228599" y="1143000"/>
            <a:ext cx="8534397" cy="400110"/>
          </a:xfrm>
          <a:prstGeom prst="rect">
            <a:avLst/>
          </a:prstGeom>
          <a:noFill/>
        </p:spPr>
        <p:txBody>
          <a:bodyPr wrap="square" rtlCol="0">
            <a:spAutoFit/>
          </a:bodyPr>
          <a:lstStyle/>
          <a:p>
            <a:pPr marL="457200" indent="-457200">
              <a:spcBef>
                <a:spcPts val="600"/>
              </a:spcBef>
              <a:spcAft>
                <a:spcPts val="600"/>
              </a:spcAft>
              <a:buFont typeface="Wingdings" panose="05000000000000000000" pitchFamily="2" charset="2"/>
              <a:buChar char="v"/>
            </a:pPr>
            <a:r>
              <a:rPr kumimoji="1" lang="en-US" altLang="zh-CN" sz="2000" b="1" dirty="0">
                <a:solidFill>
                  <a:schemeClr val="tx1"/>
                </a:solidFill>
                <a:latin typeface="Tahoma" panose="020B0604030504040204" pitchFamily="34" charset="0"/>
                <a:ea typeface="Tahoma" panose="020B0604030504040204" pitchFamily="34" charset="0"/>
                <a:cs typeface="Tahoma" panose="020B0604030504040204" pitchFamily="34" charset="0"/>
              </a:rPr>
              <a:t>System Model</a:t>
            </a:r>
          </a:p>
        </p:txBody>
      </p:sp>
    </p:spTree>
    <p:extLst>
      <p:ext uri="{BB962C8B-B14F-4D97-AF65-F5344CB8AC3E}">
        <p14:creationId xmlns:p14="http://schemas.microsoft.com/office/powerpoint/2010/main" val="395103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111</a:t>
            </a:fld>
            <a:endParaRPr lang="zh-CN" altLang="en-US" dirty="0"/>
          </a:p>
        </p:txBody>
      </p:sp>
      <mc:AlternateContent xmlns:mc="http://schemas.openxmlformats.org/markup-compatibility/2006" xmlns:a14="http://schemas.microsoft.com/office/drawing/2010/main">
        <mc:Choice Requires="a14">
          <p:sp>
            <p:nvSpPr>
              <p:cNvPr id="3" name="Text Placeholder 1">
                <a:extLst>
                  <a:ext uri="{FF2B5EF4-FFF2-40B4-BE49-F238E27FC236}">
                    <a16:creationId xmlns:a16="http://schemas.microsoft.com/office/drawing/2014/main" id="{1FC7ED87-A956-7146-B3F5-F987F7C39FB0}"/>
                  </a:ext>
                </a:extLst>
              </p:cNvPr>
              <p:cNvSpPr txBox="1">
                <a:spLocks/>
              </p:cNvSpPr>
              <p:nvPr/>
            </p:nvSpPr>
            <p:spPr>
              <a:xfrm>
                <a:off x="228600" y="1580692"/>
                <a:ext cx="8534398" cy="4667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nSpc>
                    <a:spcPct val="108000"/>
                  </a:lnSpc>
                  <a:buFont typeface="Arial" panose="020B0604020202020204" pitchFamily="34" charset="0"/>
                  <a:buNone/>
                </a:pPr>
                <a14:m>
                  <m:oMathPara xmlns:m="http://schemas.openxmlformats.org/officeDocument/2006/math">
                    <m:oMathParaPr>
                      <m:jc m:val="centerGroup"/>
                    </m:oMathParaPr>
                    <m:oMath xmlns:m="http://schemas.openxmlformats.org/officeDocument/2006/math">
                      <m:sSubSup>
                        <m:sSubSupPr>
                          <m:ctrlPr>
                            <a:rPr lang="en-US" sz="1800" i="1" smtClean="0">
                              <a:latin typeface="Cambria Math" panose="02040503050406030204" pitchFamily="18" charset="0"/>
                              <a:ea typeface="Tahoma" panose="020B0604030504040204" pitchFamily="34" charset="0"/>
                              <a:cs typeface="Tahoma" panose="020B0604030504040204" pitchFamily="34" charset="0"/>
                            </a:rPr>
                          </m:ctrlPr>
                        </m:sSubSupPr>
                        <m:e>
                          <m:r>
                            <a:rPr lang="en-US" sz="1800" i="1">
                              <a:latin typeface="Cambria Math" panose="02040503050406030204" pitchFamily="18" charset="0"/>
                              <a:ea typeface="Cambria Math" panose="02040503050406030204" pitchFamily="18" charset="0"/>
                              <a:cs typeface="Tahoma" panose="020B0604030504040204" pitchFamily="34" charset="0"/>
                            </a:rPr>
                            <m:t>𝜇</m:t>
                          </m:r>
                        </m:e>
                        <m:sub>
                          <m:r>
                            <a:rPr lang="en-US" sz="1800" i="1" smtClean="0">
                              <a:latin typeface="Cambria Math" panose="02040503050406030204" pitchFamily="18" charset="0"/>
                              <a:ea typeface="Tahoma" panose="020B0604030504040204" pitchFamily="34" charset="0"/>
                              <a:cs typeface="Tahoma" panose="020B0604030504040204" pitchFamily="34" charset="0"/>
                            </a:rPr>
                            <m:t>𝑖</m:t>
                          </m:r>
                          <m:r>
                            <a:rPr lang="en-US" sz="1800" i="1" smtClean="0">
                              <a:latin typeface="Cambria Math" panose="02040503050406030204" pitchFamily="18" charset="0"/>
                              <a:ea typeface="Tahoma" panose="020B0604030504040204" pitchFamily="34" charset="0"/>
                              <a:cs typeface="Tahoma" panose="020B0604030504040204" pitchFamily="34" charset="0"/>
                            </a:rPr>
                            <m:t>,</m:t>
                          </m:r>
                          <m:r>
                            <a:rPr lang="en-US" sz="1800" i="1" smtClean="0">
                              <a:latin typeface="Cambria Math" panose="02040503050406030204" pitchFamily="18" charset="0"/>
                              <a:ea typeface="Tahoma" panose="020B0604030504040204" pitchFamily="34" charset="0"/>
                              <a:cs typeface="Tahoma" panose="020B0604030504040204" pitchFamily="34" charset="0"/>
                            </a:rPr>
                            <m:t>𝑗</m:t>
                          </m:r>
                        </m:sub>
                        <m:sup>
                          <m:r>
                            <a:rPr lang="en-US" sz="1800" i="1" smtClean="0">
                              <a:latin typeface="Cambria Math" panose="02040503050406030204" pitchFamily="18" charset="0"/>
                              <a:ea typeface="Tahoma" panose="020B0604030504040204" pitchFamily="34" charset="0"/>
                              <a:cs typeface="Tahoma" panose="020B0604030504040204" pitchFamily="34" charset="0"/>
                            </a:rPr>
                            <m:t>𝐴</m:t>
                          </m:r>
                        </m:sup>
                      </m:sSubSup>
                      <m:d>
                        <m:dPr>
                          <m:ctrlPr>
                            <a:rPr lang="en-US" sz="1800" i="1" smtClean="0">
                              <a:latin typeface="Cambria Math" panose="02040503050406030204" pitchFamily="18" charset="0"/>
                              <a:ea typeface="Tahoma" panose="020B0604030504040204" pitchFamily="34" charset="0"/>
                              <a:cs typeface="Tahoma" panose="020B0604030504040204" pitchFamily="34" charset="0"/>
                            </a:rPr>
                          </m:ctrlPr>
                        </m:dPr>
                        <m:e>
                          <m:r>
                            <a:rPr lang="en-US" sz="1800" i="1" smtClean="0">
                              <a:latin typeface="Cambria Math" panose="02040503050406030204" pitchFamily="18" charset="0"/>
                              <a:ea typeface="Tahoma" panose="020B0604030504040204" pitchFamily="34" charset="0"/>
                              <a:cs typeface="Tahoma" panose="020B0604030504040204" pitchFamily="34" charset="0"/>
                            </a:rPr>
                            <m:t>𝑡</m:t>
                          </m:r>
                        </m:e>
                      </m:d>
                      <m:r>
                        <a:rPr lang="en-US" sz="1800" i="1" smtClean="0">
                          <a:latin typeface="Cambria Math" panose="02040503050406030204" pitchFamily="18" charset="0"/>
                          <a:ea typeface="Tahoma" panose="020B0604030504040204" pitchFamily="34" charset="0"/>
                          <a:cs typeface="Tahoma" panose="020B0604030504040204" pitchFamily="34" charset="0"/>
                        </a:rPr>
                        <m:t>=</m:t>
                      </m:r>
                      <m:nary>
                        <m:naryPr>
                          <m:chr m:val="∑"/>
                          <m:supHide m:val="on"/>
                          <m:ctrlPr>
                            <a:rPr lang="en-US" sz="1800" i="1" smtClean="0">
                              <a:latin typeface="Cambria Math" panose="02040503050406030204" pitchFamily="18" charset="0"/>
                              <a:ea typeface="Tahoma" panose="020B0604030504040204" pitchFamily="34" charset="0"/>
                              <a:cs typeface="Tahoma" panose="020B0604030504040204" pitchFamily="34" charset="0"/>
                            </a:rPr>
                          </m:ctrlPr>
                        </m:naryPr>
                        <m:sub>
                          <m:r>
                            <m:rPr>
                              <m:brk m:alnAt="7"/>
                            </m:rPr>
                            <a:rPr lang="en-US" sz="1800" i="1" smtClean="0">
                              <a:latin typeface="Cambria Math" panose="02040503050406030204" pitchFamily="18" charset="0"/>
                              <a:ea typeface="Tahoma" panose="020B0604030504040204" pitchFamily="34" charset="0"/>
                              <a:cs typeface="Tahoma" panose="020B0604030504040204" pitchFamily="34" charset="0"/>
                            </a:rPr>
                            <m:t>𝑎</m:t>
                          </m:r>
                          <m:r>
                            <a:rPr lang="en-US" sz="1800" i="1" smtClean="0">
                              <a:latin typeface="Cambria Math" panose="02040503050406030204" pitchFamily="18" charset="0"/>
                              <a:ea typeface="Cambria Math" panose="02040503050406030204" pitchFamily="18" charset="0"/>
                              <a:cs typeface="Tahoma" panose="020B0604030504040204" pitchFamily="34" charset="0"/>
                            </a:rPr>
                            <m:t>∈</m:t>
                          </m:r>
                          <m:r>
                            <a:rPr lang="en-US" sz="1800" i="1" smtClean="0">
                              <a:latin typeface="Cambria Math" panose="02040503050406030204" pitchFamily="18" charset="0"/>
                              <a:ea typeface="Cambria Math" panose="02040503050406030204" pitchFamily="18" charset="0"/>
                              <a:cs typeface="Tahoma" panose="020B0604030504040204" pitchFamily="34" charset="0"/>
                            </a:rPr>
                            <m:t>𝑉</m:t>
                          </m:r>
                        </m:sub>
                        <m:sup/>
                        <m:e>
                          <m:sSub>
                            <m:sSubPr>
                              <m:ctrlPr>
                                <a:rPr lang="en-US" sz="1800" i="1" smtClean="0">
                                  <a:latin typeface="Cambria Math" panose="02040503050406030204" pitchFamily="18" charset="0"/>
                                  <a:ea typeface="Tahoma" panose="020B0604030504040204" pitchFamily="34" charset="0"/>
                                  <a:cs typeface="Tahoma" panose="020B0604030504040204" pitchFamily="34" charset="0"/>
                                </a:rPr>
                              </m:ctrlPr>
                            </m:sSubPr>
                            <m:e>
                              <m:r>
                                <a:rPr lang="en-US" sz="1800" i="1">
                                  <a:latin typeface="Cambria Math" panose="02040503050406030204" pitchFamily="18" charset="0"/>
                                  <a:ea typeface="Cambria Math" panose="02040503050406030204" pitchFamily="18" charset="0"/>
                                  <a:cs typeface="Tahoma" panose="020B0604030504040204" pitchFamily="34" charset="0"/>
                                </a:rPr>
                                <m:t>𝜇</m:t>
                              </m:r>
                            </m:e>
                            <m:sub>
                              <m:r>
                                <a:rPr lang="en-US" sz="1800" i="1" smtClean="0">
                                  <a:latin typeface="Cambria Math" panose="02040503050406030204" pitchFamily="18" charset="0"/>
                                  <a:ea typeface="Tahoma" panose="020B0604030504040204" pitchFamily="34" charset="0"/>
                                  <a:cs typeface="Tahoma" panose="020B0604030504040204" pitchFamily="34" charset="0"/>
                                </a:rPr>
                                <m:t>𝑎</m:t>
                              </m:r>
                              <m:r>
                                <a:rPr lang="en-US" sz="1800" i="1" smtClean="0">
                                  <a:latin typeface="Cambria Math" panose="02040503050406030204" pitchFamily="18" charset="0"/>
                                  <a:ea typeface="Tahoma" panose="020B0604030504040204" pitchFamily="34" charset="0"/>
                                  <a:cs typeface="Tahoma" panose="020B0604030504040204" pitchFamily="34" charset="0"/>
                                </a:rPr>
                                <m:t>,</m:t>
                              </m:r>
                              <m:r>
                                <a:rPr lang="en-US" sz="1800" i="1" smtClean="0">
                                  <a:latin typeface="Cambria Math" panose="02040503050406030204" pitchFamily="18" charset="0"/>
                                  <a:ea typeface="Tahoma" panose="020B0604030504040204" pitchFamily="34" charset="0"/>
                                  <a:cs typeface="Tahoma" panose="020B0604030504040204" pitchFamily="34" charset="0"/>
                                </a:rPr>
                                <m:t>𝑖</m:t>
                              </m:r>
                              <m:r>
                                <a:rPr lang="en-US" sz="1800" i="1" smtClean="0">
                                  <a:latin typeface="Cambria Math" panose="02040503050406030204" pitchFamily="18" charset="0"/>
                                  <a:ea typeface="Tahoma" panose="020B0604030504040204" pitchFamily="34" charset="0"/>
                                  <a:cs typeface="Tahoma" panose="020B0604030504040204" pitchFamily="34" charset="0"/>
                                </a:rPr>
                                <m:t>,</m:t>
                              </m:r>
                              <m:r>
                                <a:rPr lang="en-US" sz="1800" i="1" smtClean="0">
                                  <a:latin typeface="Cambria Math" panose="02040503050406030204" pitchFamily="18" charset="0"/>
                                  <a:ea typeface="Tahoma" panose="020B0604030504040204" pitchFamily="34" charset="0"/>
                                  <a:cs typeface="Tahoma" panose="020B0604030504040204" pitchFamily="34" charset="0"/>
                                </a:rPr>
                                <m:t>𝑗</m:t>
                              </m:r>
                            </m:sub>
                          </m:sSub>
                          <m:d>
                            <m:dPr>
                              <m:ctrlPr>
                                <a:rPr lang="en-US" sz="1800" i="1" smtClean="0">
                                  <a:latin typeface="Cambria Math" panose="02040503050406030204" pitchFamily="18" charset="0"/>
                                  <a:ea typeface="Tahoma" panose="020B0604030504040204" pitchFamily="34" charset="0"/>
                                  <a:cs typeface="Tahoma" panose="020B0604030504040204" pitchFamily="34" charset="0"/>
                                </a:rPr>
                              </m:ctrlPr>
                            </m:dPr>
                            <m:e>
                              <m:r>
                                <a:rPr lang="en-US" sz="1800" i="1" smtClean="0">
                                  <a:latin typeface="Cambria Math" panose="02040503050406030204" pitchFamily="18" charset="0"/>
                                  <a:ea typeface="Tahoma" panose="020B0604030504040204" pitchFamily="34" charset="0"/>
                                  <a:cs typeface="Tahoma" panose="020B0604030504040204" pitchFamily="34" charset="0"/>
                                </a:rPr>
                                <m:t>𝑡</m:t>
                              </m:r>
                            </m:e>
                          </m:d>
                        </m:e>
                      </m:nary>
                    </m:oMath>
                  </m:oMathPara>
                </a14:m>
                <a:endParaRPr lang="en-US" sz="1800" dirty="0">
                  <a:latin typeface="Tahoma" panose="020B0604030504040204" pitchFamily="34" charset="0"/>
                  <a:ea typeface="Tahoma" panose="020B0604030504040204" pitchFamily="34" charset="0"/>
                  <a:cs typeface="Tahoma" panose="020B0604030504040204" pitchFamily="34" charset="0"/>
                </a:endParaRPr>
              </a:p>
              <a:p>
                <a:pPr marL="203091" indent="0">
                  <a:lnSpc>
                    <a:spcPct val="108000"/>
                  </a:lnSpc>
                  <a:buFont typeface="Arial" panose="020B0604020202020204" pitchFamily="34" charset="0"/>
                  <a:buNone/>
                </a:pPr>
                <a14:m>
                  <m:oMathPara xmlns:m="http://schemas.openxmlformats.org/officeDocument/2006/math">
                    <m:oMathParaPr>
                      <m:jc m:val="centerGroup"/>
                    </m:oMathParaPr>
                    <m:oMath xmlns:m="http://schemas.openxmlformats.org/officeDocument/2006/math">
                      <m:sSubSup>
                        <m:sSubSupPr>
                          <m:ctrlPr>
                            <a:rPr lang="en-US" sz="1800" i="1">
                              <a:latin typeface="Cambria Math" panose="02040503050406030204" pitchFamily="18" charset="0"/>
                              <a:ea typeface="Tahoma" panose="020B0604030504040204" pitchFamily="34" charset="0"/>
                              <a:cs typeface="Tahoma" panose="020B0604030504040204" pitchFamily="34" charset="0"/>
                            </a:rPr>
                          </m:ctrlPr>
                        </m:sSubSupPr>
                        <m:e>
                          <m:r>
                            <a:rPr lang="en-US" sz="1800" i="1">
                              <a:latin typeface="Cambria Math" panose="02040503050406030204" pitchFamily="18" charset="0"/>
                              <a:ea typeface="Cambria Math" panose="02040503050406030204" pitchFamily="18" charset="0"/>
                              <a:cs typeface="Tahoma" panose="020B0604030504040204" pitchFamily="34" charset="0"/>
                            </a:rPr>
                            <m:t>𝜇</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up>
                          <m:r>
                            <a:rPr lang="en-US" sz="1800" i="1" smtClean="0">
                              <a:latin typeface="Cambria Math" panose="02040503050406030204" pitchFamily="18" charset="0"/>
                              <a:ea typeface="Tahoma" panose="020B0604030504040204" pitchFamily="34" charset="0"/>
                              <a:cs typeface="Tahoma" panose="020B0604030504040204" pitchFamily="34" charset="0"/>
                            </a:rPr>
                            <m:t>𝐷</m:t>
                          </m:r>
                        </m:sup>
                      </m:sSubSup>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r>
                        <a:rPr lang="en-US" sz="1800" i="1">
                          <a:latin typeface="Cambria Math" panose="02040503050406030204" pitchFamily="18" charset="0"/>
                          <a:ea typeface="Tahoma" panose="020B0604030504040204" pitchFamily="34" charset="0"/>
                          <a:cs typeface="Tahoma" panose="020B0604030504040204" pitchFamily="34" charset="0"/>
                        </a:rPr>
                        <m:t>=</m:t>
                      </m:r>
                      <m:nary>
                        <m:naryPr>
                          <m:chr m:val="∑"/>
                          <m:supHide m:val="on"/>
                          <m:ctrlPr>
                            <a:rPr lang="en-US" sz="1800" i="1">
                              <a:latin typeface="Cambria Math" panose="02040503050406030204" pitchFamily="18" charset="0"/>
                              <a:ea typeface="Tahoma" panose="020B0604030504040204" pitchFamily="34" charset="0"/>
                              <a:cs typeface="Tahoma" panose="020B0604030504040204" pitchFamily="34" charset="0"/>
                            </a:rPr>
                          </m:ctrlPr>
                        </m:naryPr>
                        <m:sub>
                          <m:r>
                            <a:rPr lang="en-US" sz="1800" i="1" smtClean="0">
                              <a:latin typeface="Cambria Math" panose="02040503050406030204" pitchFamily="18" charset="0"/>
                              <a:ea typeface="Tahoma" panose="020B0604030504040204" pitchFamily="34" charset="0"/>
                              <a:cs typeface="Tahoma" panose="020B0604030504040204" pitchFamily="34" charset="0"/>
                            </a:rPr>
                            <m:t>𝑏</m:t>
                          </m:r>
                          <m:r>
                            <a:rPr lang="en-US" sz="1800" i="1">
                              <a:latin typeface="Cambria Math" panose="02040503050406030204" pitchFamily="18" charset="0"/>
                              <a:ea typeface="Cambria Math" panose="02040503050406030204" pitchFamily="18" charset="0"/>
                              <a:cs typeface="Tahoma" panose="020B0604030504040204" pitchFamily="34" charset="0"/>
                            </a:rPr>
                            <m:t>∈</m:t>
                          </m:r>
                          <m:r>
                            <a:rPr lang="en-US" sz="1800" i="1">
                              <a:latin typeface="Cambria Math" panose="02040503050406030204" pitchFamily="18" charset="0"/>
                              <a:ea typeface="Cambria Math" panose="02040503050406030204" pitchFamily="18" charset="0"/>
                              <a:cs typeface="Tahoma" panose="020B0604030504040204" pitchFamily="34" charset="0"/>
                            </a:rPr>
                            <m:t>𝑉</m:t>
                          </m:r>
                        </m:sub>
                        <m:sup/>
                        <m:e>
                          <m:sSub>
                            <m:sSubPr>
                              <m:ctrlPr>
                                <a:rPr lang="en-US" sz="1800" i="1">
                                  <a:latin typeface="Cambria Math" panose="02040503050406030204" pitchFamily="18" charset="0"/>
                                  <a:ea typeface="Tahoma" panose="020B0604030504040204" pitchFamily="34" charset="0"/>
                                  <a:cs typeface="Tahoma" panose="020B0604030504040204" pitchFamily="34" charset="0"/>
                                </a:rPr>
                              </m:ctrlPr>
                            </m:sSubPr>
                            <m:e>
                              <m:r>
                                <a:rPr lang="en-US" sz="1800" i="1">
                                  <a:latin typeface="Cambria Math" panose="02040503050406030204" pitchFamily="18" charset="0"/>
                                  <a:ea typeface="Cambria Math" panose="02040503050406030204" pitchFamily="18" charset="0"/>
                                  <a:cs typeface="Tahoma" panose="020B0604030504040204" pitchFamily="34" charset="0"/>
                                </a:rPr>
                                <m:t>𝜇</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smtClean="0">
                                  <a:latin typeface="Cambria Math" panose="02040503050406030204" pitchFamily="18" charset="0"/>
                                  <a:ea typeface="Tahoma" panose="020B0604030504040204" pitchFamily="34" charset="0"/>
                                  <a:cs typeface="Tahoma" panose="020B0604030504040204" pitchFamily="34" charset="0"/>
                                </a:rPr>
                                <m:t>,</m:t>
                              </m:r>
                              <m:r>
                                <a:rPr lang="en-US" sz="1800" i="1" smtClean="0">
                                  <a:latin typeface="Cambria Math" panose="02040503050406030204" pitchFamily="18" charset="0"/>
                                  <a:ea typeface="Tahoma" panose="020B0604030504040204" pitchFamily="34" charset="0"/>
                                  <a:cs typeface="Tahoma" panose="020B0604030504040204" pitchFamily="34" charset="0"/>
                                </a:rPr>
                                <m:t>𝑏</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Sub>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e>
                      </m:nary>
                    </m:oMath>
                  </m:oMathPara>
                </a14:m>
                <a:endParaRPr lang="en-US" sz="1800" dirty="0">
                  <a:latin typeface="Tahoma" panose="020B0604030504040204" pitchFamily="34" charset="0"/>
                  <a:ea typeface="Tahoma" panose="020B0604030504040204" pitchFamily="34" charset="0"/>
                  <a:cs typeface="Tahoma" panose="020B0604030504040204" pitchFamily="34" charset="0"/>
                </a:endParaRPr>
              </a:p>
              <a:p>
                <a:pPr>
                  <a:lnSpc>
                    <a:spcPct val="108000"/>
                  </a:lnSpc>
                  <a:buFont typeface="Wingdings" panose="05000000000000000000" pitchFamily="2" charset="2"/>
                  <a:buChar char="Ø"/>
                </a:pPr>
                <a:endParaRPr lang="en-US" sz="1800" dirty="0">
                  <a:latin typeface="Tahoma" panose="020B0604030504040204" pitchFamily="34" charset="0"/>
                  <a:ea typeface="Tahoma" panose="020B0604030504040204" pitchFamily="34" charset="0"/>
                  <a:cs typeface="Tahoma" panose="020B0604030504040204" pitchFamily="34" charset="0"/>
                </a:endParaRPr>
              </a:p>
              <a:p>
                <a:pPr>
                  <a:lnSpc>
                    <a:spcPct val="108000"/>
                  </a:lnSpc>
                  <a:buFont typeface="Wingdings" panose="05000000000000000000" pitchFamily="2" charset="2"/>
                  <a:buChar char="Ø"/>
                </a:pPr>
                <a:r>
                  <a:rPr lang="en-US" sz="1800" dirty="0">
                    <a:latin typeface="Tahoma" panose="020B0604030504040204" pitchFamily="34" charset="0"/>
                    <a:ea typeface="Tahoma" panose="020B0604030504040204" pitchFamily="34" charset="0"/>
                    <a:cs typeface="Tahoma" panose="020B0604030504040204" pitchFamily="34" charset="0"/>
                  </a:rPr>
                  <a:t>Queuing dynamics</a:t>
                </a:r>
              </a:p>
              <a:p>
                <a:pPr marL="203091" indent="0">
                  <a:lnSpc>
                    <a:spcPct val="108000"/>
                  </a:lnSpc>
                  <a:buFont typeface="Arial" panose="020B0604020202020204" pitchFamily="34" charset="0"/>
                  <a:buNone/>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ea typeface="Tahoma" panose="020B0604030504040204" pitchFamily="34" charset="0"/>
                              <a:cs typeface="Tahoma" panose="020B0604030504040204" pitchFamily="34" charset="0"/>
                            </a:rPr>
                          </m:ctrlPr>
                        </m:sSubPr>
                        <m:e>
                          <m:r>
                            <a:rPr lang="en-US" sz="1800" i="1" smtClean="0">
                              <a:latin typeface="Cambria Math" panose="02040503050406030204" pitchFamily="18" charset="0"/>
                              <a:ea typeface="Tahoma" panose="020B0604030504040204" pitchFamily="34" charset="0"/>
                              <a:cs typeface="Tahoma" panose="020B0604030504040204" pitchFamily="34" charset="0"/>
                            </a:rPr>
                            <m:t>𝑌</m:t>
                          </m:r>
                        </m:e>
                        <m:sub>
                          <m:r>
                            <a:rPr lang="en-US" sz="1800" i="1" smtClean="0">
                              <a:latin typeface="Cambria Math" panose="02040503050406030204" pitchFamily="18" charset="0"/>
                              <a:ea typeface="Tahoma" panose="020B0604030504040204" pitchFamily="34" charset="0"/>
                              <a:cs typeface="Tahoma" panose="020B0604030504040204" pitchFamily="34" charset="0"/>
                            </a:rPr>
                            <m:t>𝑖</m:t>
                          </m:r>
                          <m:r>
                            <a:rPr lang="en-US" sz="1800" i="1" smtClean="0">
                              <a:latin typeface="Cambria Math" panose="02040503050406030204" pitchFamily="18" charset="0"/>
                              <a:ea typeface="Tahoma" panose="020B0604030504040204" pitchFamily="34" charset="0"/>
                              <a:cs typeface="Tahoma" panose="020B0604030504040204" pitchFamily="34" charset="0"/>
                            </a:rPr>
                            <m:t>,</m:t>
                          </m:r>
                          <m:r>
                            <a:rPr lang="en-US" sz="1800" i="1" smtClean="0">
                              <a:latin typeface="Cambria Math" panose="02040503050406030204" pitchFamily="18" charset="0"/>
                              <a:ea typeface="Tahoma" panose="020B0604030504040204" pitchFamily="34" charset="0"/>
                              <a:cs typeface="Tahoma" panose="020B0604030504040204" pitchFamily="34" charset="0"/>
                            </a:rPr>
                            <m:t>𝑗</m:t>
                          </m:r>
                        </m:sub>
                      </m:sSub>
                      <m:d>
                        <m:dPr>
                          <m:ctrlPr>
                            <a:rPr lang="en-US" sz="1800" i="1" smtClean="0">
                              <a:latin typeface="Cambria Math" panose="02040503050406030204" pitchFamily="18" charset="0"/>
                              <a:ea typeface="Tahoma" panose="020B0604030504040204" pitchFamily="34" charset="0"/>
                              <a:cs typeface="Tahoma" panose="020B0604030504040204" pitchFamily="34" charset="0"/>
                            </a:rPr>
                          </m:ctrlPr>
                        </m:dPr>
                        <m:e>
                          <m:r>
                            <a:rPr lang="en-US" sz="1800" i="1" smtClean="0">
                              <a:latin typeface="Cambria Math" panose="02040503050406030204" pitchFamily="18" charset="0"/>
                              <a:ea typeface="Tahoma" panose="020B0604030504040204" pitchFamily="34" charset="0"/>
                              <a:cs typeface="Tahoma" panose="020B0604030504040204" pitchFamily="34" charset="0"/>
                            </a:rPr>
                            <m:t>𝑡</m:t>
                          </m:r>
                          <m:r>
                            <a:rPr lang="en-US" sz="1800" i="1" smtClean="0">
                              <a:latin typeface="Cambria Math" panose="02040503050406030204" pitchFamily="18" charset="0"/>
                              <a:ea typeface="Tahoma" panose="020B0604030504040204" pitchFamily="34" charset="0"/>
                              <a:cs typeface="Tahoma" panose="020B0604030504040204" pitchFamily="34" charset="0"/>
                            </a:rPr>
                            <m:t>+1</m:t>
                          </m:r>
                        </m:e>
                      </m:d>
                      <m:r>
                        <a:rPr lang="en-US" sz="1800" i="1" smtClean="0">
                          <a:latin typeface="Cambria Math" panose="02040503050406030204" pitchFamily="18" charset="0"/>
                          <a:ea typeface="Tahoma" panose="020B0604030504040204" pitchFamily="34" charset="0"/>
                          <a:cs typeface="Tahoma" panose="020B0604030504040204" pitchFamily="34" charset="0"/>
                        </a:rPr>
                        <m:t>=</m:t>
                      </m:r>
                      <m:sSub>
                        <m:sSubPr>
                          <m:ctrlPr>
                            <a:rPr lang="en-US" sz="1800" i="1">
                              <a:latin typeface="Cambria Math" panose="02040503050406030204" pitchFamily="18" charset="0"/>
                              <a:ea typeface="Tahoma" panose="020B0604030504040204" pitchFamily="34" charset="0"/>
                              <a:cs typeface="Tahoma" panose="020B0604030504040204" pitchFamily="34" charset="0"/>
                            </a:rPr>
                          </m:ctrlPr>
                        </m:sSubPr>
                        <m:e>
                          <m:r>
                            <a:rPr lang="en-US" sz="1800" i="1">
                              <a:latin typeface="Cambria Math" panose="02040503050406030204" pitchFamily="18" charset="0"/>
                              <a:ea typeface="Tahoma" panose="020B0604030504040204" pitchFamily="34" charset="0"/>
                              <a:cs typeface="Tahoma" panose="020B0604030504040204" pitchFamily="34" charset="0"/>
                            </a:rPr>
                            <m:t>𝑌</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Sub>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r>
                        <a:rPr lang="en-US" sz="1800" i="1" smtClean="0">
                          <a:latin typeface="Cambria Math" panose="02040503050406030204" pitchFamily="18" charset="0"/>
                          <a:ea typeface="Tahoma" panose="020B0604030504040204" pitchFamily="34" charset="0"/>
                          <a:cs typeface="Tahoma" panose="020B0604030504040204" pitchFamily="34" charset="0"/>
                        </a:rPr>
                        <m:t>+</m:t>
                      </m:r>
                      <m:sSub>
                        <m:sSubPr>
                          <m:ctrlPr>
                            <a:rPr lang="en-US" sz="1800" i="1">
                              <a:latin typeface="Cambria Math" panose="02040503050406030204" pitchFamily="18" charset="0"/>
                              <a:ea typeface="Tahoma" panose="020B0604030504040204" pitchFamily="34" charset="0"/>
                              <a:cs typeface="Tahoma" panose="020B0604030504040204" pitchFamily="34" charset="0"/>
                            </a:rPr>
                          </m:ctrlPr>
                        </m:sSubPr>
                        <m:e>
                          <m:r>
                            <a:rPr lang="en-US" sz="1800" i="1" smtClean="0">
                              <a:latin typeface="Cambria Math" panose="02040503050406030204" pitchFamily="18" charset="0"/>
                              <a:ea typeface="Tahoma" panose="020B0604030504040204" pitchFamily="34" charset="0"/>
                              <a:cs typeface="Tahoma" panose="020B0604030504040204" pitchFamily="34" charset="0"/>
                            </a:rPr>
                            <m:t>𝐼</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Sub>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r>
                        <a:rPr lang="en-US" sz="1800" i="1" smtClean="0">
                          <a:latin typeface="Cambria Math" panose="02040503050406030204" pitchFamily="18" charset="0"/>
                          <a:ea typeface="Tahoma" panose="020B0604030504040204" pitchFamily="34" charset="0"/>
                          <a:cs typeface="Tahoma" panose="020B0604030504040204" pitchFamily="34" charset="0"/>
                        </a:rPr>
                        <m:t>+</m:t>
                      </m:r>
                      <m:sSubSup>
                        <m:sSubSupPr>
                          <m:ctrlPr>
                            <a:rPr lang="en-US" sz="1800" i="1">
                              <a:latin typeface="Cambria Math" panose="02040503050406030204" pitchFamily="18" charset="0"/>
                              <a:ea typeface="Tahoma" panose="020B0604030504040204" pitchFamily="34" charset="0"/>
                              <a:cs typeface="Tahoma" panose="020B0604030504040204" pitchFamily="34" charset="0"/>
                            </a:rPr>
                          </m:ctrlPr>
                        </m:sSubSupPr>
                        <m:e>
                          <m:r>
                            <a:rPr lang="en-US" sz="1800" i="1">
                              <a:latin typeface="Cambria Math" panose="02040503050406030204" pitchFamily="18" charset="0"/>
                              <a:ea typeface="Cambria Math" panose="02040503050406030204" pitchFamily="18" charset="0"/>
                              <a:cs typeface="Tahoma" panose="020B0604030504040204" pitchFamily="34" charset="0"/>
                            </a:rPr>
                            <m:t>𝜇</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up>
                          <m:r>
                            <a:rPr lang="en-US" sz="1800" i="1">
                              <a:latin typeface="Cambria Math" panose="02040503050406030204" pitchFamily="18" charset="0"/>
                              <a:ea typeface="Tahoma" panose="020B0604030504040204" pitchFamily="34" charset="0"/>
                              <a:cs typeface="Tahoma" panose="020B0604030504040204" pitchFamily="34" charset="0"/>
                            </a:rPr>
                            <m:t>𝐴</m:t>
                          </m:r>
                        </m:sup>
                      </m:sSubSup>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r>
                        <a:rPr lang="en-US" sz="1800" i="1" smtClean="0">
                          <a:latin typeface="Cambria Math" panose="02040503050406030204" pitchFamily="18" charset="0"/>
                          <a:ea typeface="Tahoma" panose="020B0604030504040204" pitchFamily="34" charset="0"/>
                          <a:cs typeface="Tahoma" panose="020B0604030504040204" pitchFamily="34" charset="0"/>
                        </a:rPr>
                        <m:t>−</m:t>
                      </m:r>
                      <m:sSubSup>
                        <m:sSubSupPr>
                          <m:ctrlPr>
                            <a:rPr lang="en-US" sz="1800" i="1">
                              <a:latin typeface="Cambria Math" panose="02040503050406030204" pitchFamily="18" charset="0"/>
                              <a:ea typeface="Tahoma" panose="020B0604030504040204" pitchFamily="34" charset="0"/>
                              <a:cs typeface="Tahoma" panose="020B0604030504040204" pitchFamily="34" charset="0"/>
                            </a:rPr>
                          </m:ctrlPr>
                        </m:sSubSupPr>
                        <m:e>
                          <m:r>
                            <a:rPr lang="en-US" sz="1800" i="1">
                              <a:latin typeface="Cambria Math" panose="02040503050406030204" pitchFamily="18" charset="0"/>
                              <a:ea typeface="Cambria Math" panose="02040503050406030204" pitchFamily="18" charset="0"/>
                              <a:cs typeface="Tahoma" panose="020B0604030504040204" pitchFamily="34" charset="0"/>
                            </a:rPr>
                            <m:t>𝜇</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up>
                          <m:r>
                            <a:rPr lang="en-US" sz="1800" i="1">
                              <a:latin typeface="Cambria Math" panose="02040503050406030204" pitchFamily="18" charset="0"/>
                              <a:ea typeface="Tahoma" panose="020B0604030504040204" pitchFamily="34" charset="0"/>
                              <a:cs typeface="Tahoma" panose="020B0604030504040204" pitchFamily="34" charset="0"/>
                            </a:rPr>
                            <m:t>𝐷</m:t>
                          </m:r>
                        </m:sup>
                      </m:sSubSup>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oMath>
                  </m:oMathPara>
                </a14:m>
                <a:endParaRPr lang="en-US" sz="18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 name="Text Placeholder 1">
                <a:extLst>
                  <a:ext uri="{FF2B5EF4-FFF2-40B4-BE49-F238E27FC236}">
                    <a16:creationId xmlns:a16="http://schemas.microsoft.com/office/drawing/2014/main" id="{1FC7ED87-A956-7146-B3F5-F987F7C39FB0}"/>
                  </a:ext>
                </a:extLst>
              </p:cNvPr>
              <p:cNvSpPr txBox="1">
                <a:spLocks noRot="1" noChangeAspect="1" noMove="1" noResize="1" noEditPoints="1" noAdjustHandles="1" noChangeArrowheads="1" noChangeShapeType="1" noTextEdit="1"/>
              </p:cNvSpPr>
              <p:nvPr/>
            </p:nvSpPr>
            <p:spPr>
              <a:xfrm>
                <a:off x="228600" y="1580692"/>
                <a:ext cx="8534398" cy="4667708"/>
              </a:xfrm>
              <a:prstGeom prst="rect">
                <a:avLst/>
              </a:prstGeom>
              <a:blipFill>
                <a:blip r:embed="rId2"/>
                <a:stretch>
                  <a:fillRect l="-446" t="-18699"/>
                </a:stretch>
              </a:blipFill>
            </p:spPr>
            <p:txBody>
              <a:bodyPr/>
              <a:lstStyle/>
              <a:p>
                <a:r>
                  <a:rPr lang="en-US">
                    <a:noFill/>
                  </a:rPr>
                  <a:t> </a:t>
                </a:r>
              </a:p>
            </p:txBody>
          </p:sp>
        </mc:Fallback>
      </mc:AlternateContent>
      <p:sp>
        <p:nvSpPr>
          <p:cNvPr id="4" name="Text Placeholder 2">
            <a:extLst>
              <a:ext uri="{FF2B5EF4-FFF2-40B4-BE49-F238E27FC236}">
                <a16:creationId xmlns:a16="http://schemas.microsoft.com/office/drawing/2014/main" id="{2FB16B14-58F2-1648-8A9B-4DF233297FCE}"/>
              </a:ext>
            </a:extLst>
          </p:cNvPr>
          <p:cNvSpPr txBox="1">
            <a:spLocks/>
          </p:cNvSpPr>
          <p:nvPr/>
        </p:nvSpPr>
        <p:spPr>
          <a:xfrm>
            <a:off x="1008894" y="54977"/>
            <a:ext cx="6934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sz="3600" b="1" dirty="0">
                <a:solidFill>
                  <a:srgbClr val="00B0F0"/>
                </a:solidFill>
                <a:effectLst>
                  <a:outerShdw blurRad="38100" dist="38100" dir="2700000" algn="tl">
                    <a:srgbClr val="000000">
                      <a:alpha val="43137"/>
                    </a:srgbClr>
                  </a:outerShdw>
                </a:effectLst>
              </a:rPr>
              <a:t>Lyapunov-Based Reinforcement Learning for Network Routing</a:t>
            </a:r>
          </a:p>
        </p:txBody>
      </p:sp>
      <p:sp>
        <p:nvSpPr>
          <p:cNvPr id="5" name="文本框 17">
            <a:extLst>
              <a:ext uri="{FF2B5EF4-FFF2-40B4-BE49-F238E27FC236}">
                <a16:creationId xmlns:a16="http://schemas.microsoft.com/office/drawing/2014/main" id="{C175C67A-D604-9647-A6DE-1B2E668837BC}"/>
              </a:ext>
            </a:extLst>
          </p:cNvPr>
          <p:cNvSpPr txBox="1"/>
          <p:nvPr/>
        </p:nvSpPr>
        <p:spPr>
          <a:xfrm>
            <a:off x="228599" y="1143000"/>
            <a:ext cx="8534397" cy="400110"/>
          </a:xfrm>
          <a:prstGeom prst="rect">
            <a:avLst/>
          </a:prstGeom>
          <a:noFill/>
        </p:spPr>
        <p:txBody>
          <a:bodyPr wrap="square" rtlCol="0">
            <a:spAutoFit/>
          </a:bodyPr>
          <a:lstStyle/>
          <a:p>
            <a:pPr marL="457200" indent="-457200">
              <a:spcBef>
                <a:spcPts val="600"/>
              </a:spcBef>
              <a:spcAft>
                <a:spcPts val="600"/>
              </a:spcAft>
              <a:buFont typeface="Wingdings" panose="05000000000000000000" pitchFamily="2" charset="2"/>
              <a:buChar char="v"/>
            </a:pPr>
            <a:r>
              <a:rPr kumimoji="1" lang="en-US" altLang="zh-CN" sz="2000" b="1" dirty="0">
                <a:solidFill>
                  <a:schemeClr val="tx1"/>
                </a:solidFill>
                <a:latin typeface="Tahoma" panose="020B0604030504040204" pitchFamily="34" charset="0"/>
                <a:ea typeface="Tahoma" panose="020B0604030504040204" pitchFamily="34" charset="0"/>
                <a:cs typeface="Tahoma" panose="020B0604030504040204" pitchFamily="34" charset="0"/>
              </a:rPr>
              <a:t>Queuing Dynamics</a:t>
            </a:r>
          </a:p>
        </p:txBody>
      </p:sp>
      <p:sp>
        <p:nvSpPr>
          <p:cNvPr id="6" name="TextBox 5">
            <a:extLst>
              <a:ext uri="{FF2B5EF4-FFF2-40B4-BE49-F238E27FC236}">
                <a16:creationId xmlns:a16="http://schemas.microsoft.com/office/drawing/2014/main" id="{A5DBDA80-2D1D-EA40-BA7D-BFC1AFC78706}"/>
              </a:ext>
            </a:extLst>
          </p:cNvPr>
          <p:cNvSpPr txBox="1"/>
          <p:nvPr/>
        </p:nvSpPr>
        <p:spPr>
          <a:xfrm>
            <a:off x="1219200" y="4796134"/>
            <a:ext cx="1927707" cy="338554"/>
          </a:xfrm>
          <a:prstGeom prst="rect">
            <a:avLst/>
          </a:prstGeom>
          <a:noFill/>
        </p:spPr>
        <p:txBody>
          <a:bodyPr wrap="none" rtlCol="0">
            <a:spAutoFit/>
          </a:bodyPr>
          <a:lstStyle/>
          <a:p>
            <a:r>
              <a:rPr kumimoji="1" lang="en-US" sz="1600" dirty="0">
                <a:latin typeface="Tahoma" panose="020B0604030504040204" pitchFamily="34" charset="0"/>
                <a:ea typeface="Tahoma" panose="020B0604030504040204" pitchFamily="34" charset="0"/>
                <a:cs typeface="Tahoma" panose="020B0604030504040204" pitchFamily="34" charset="0"/>
              </a:rPr>
              <a:t>Queue backlog size</a:t>
            </a:r>
          </a:p>
        </p:txBody>
      </p:sp>
      <p:sp>
        <p:nvSpPr>
          <p:cNvPr id="7" name="TextBox 6">
            <a:extLst>
              <a:ext uri="{FF2B5EF4-FFF2-40B4-BE49-F238E27FC236}">
                <a16:creationId xmlns:a16="http://schemas.microsoft.com/office/drawing/2014/main" id="{CE641D55-749D-164E-9E3C-FDEF658665CF}"/>
              </a:ext>
            </a:extLst>
          </p:cNvPr>
          <p:cNvSpPr txBox="1"/>
          <p:nvPr/>
        </p:nvSpPr>
        <p:spPr>
          <a:xfrm>
            <a:off x="3725650" y="4950023"/>
            <a:ext cx="1724639" cy="338554"/>
          </a:xfrm>
          <a:prstGeom prst="rect">
            <a:avLst/>
          </a:prstGeom>
          <a:noFill/>
        </p:spPr>
        <p:txBody>
          <a:bodyPr wrap="none" rtlCol="0">
            <a:spAutoFit/>
          </a:bodyPr>
          <a:lstStyle/>
          <a:p>
            <a:r>
              <a:rPr kumimoji="1" lang="en-US" sz="1600" dirty="0">
                <a:latin typeface="Tahoma" panose="020B0604030504040204" pitchFamily="34" charset="0"/>
                <a:ea typeface="Tahoma" panose="020B0604030504040204" pitchFamily="34" charset="0"/>
                <a:cs typeface="Tahoma" panose="020B0604030504040204" pitchFamily="34" charset="0"/>
              </a:rPr>
              <a:t>Markovian arrival</a:t>
            </a:r>
          </a:p>
        </p:txBody>
      </p:sp>
      <p:sp>
        <p:nvSpPr>
          <p:cNvPr id="8" name="TextBox 7">
            <a:extLst>
              <a:ext uri="{FF2B5EF4-FFF2-40B4-BE49-F238E27FC236}">
                <a16:creationId xmlns:a16="http://schemas.microsoft.com/office/drawing/2014/main" id="{7E660048-888A-5847-810F-E1A6ACFFE93C}"/>
              </a:ext>
            </a:extLst>
          </p:cNvPr>
          <p:cNvSpPr txBox="1"/>
          <p:nvPr/>
        </p:nvSpPr>
        <p:spPr>
          <a:xfrm>
            <a:off x="5705296" y="4952540"/>
            <a:ext cx="2067104" cy="338554"/>
          </a:xfrm>
          <a:prstGeom prst="rect">
            <a:avLst/>
          </a:prstGeom>
          <a:noFill/>
        </p:spPr>
        <p:txBody>
          <a:bodyPr wrap="none" rtlCol="0">
            <a:spAutoFit/>
          </a:bodyPr>
          <a:lstStyle/>
          <a:p>
            <a:r>
              <a:rPr kumimoji="1" lang="en-US" sz="1600" dirty="0">
                <a:latin typeface="Tahoma" panose="020B0604030504040204" pitchFamily="34" charset="0"/>
                <a:ea typeface="Tahoma" panose="020B0604030504040204" pitchFamily="34" charset="0"/>
                <a:cs typeface="Tahoma" panose="020B0604030504040204" pitchFamily="34" charset="0"/>
              </a:rPr>
              <a:t>Arrival by forwarding</a:t>
            </a:r>
          </a:p>
        </p:txBody>
      </p:sp>
      <p:sp>
        <p:nvSpPr>
          <p:cNvPr id="9" name="TextBox 8">
            <a:extLst>
              <a:ext uri="{FF2B5EF4-FFF2-40B4-BE49-F238E27FC236}">
                <a16:creationId xmlns:a16="http://schemas.microsoft.com/office/drawing/2014/main" id="{73309EF3-4892-9A41-88FC-16264B9F93EB}"/>
              </a:ext>
            </a:extLst>
          </p:cNvPr>
          <p:cNvSpPr txBox="1"/>
          <p:nvPr/>
        </p:nvSpPr>
        <p:spPr>
          <a:xfrm>
            <a:off x="6742189" y="3048000"/>
            <a:ext cx="2401811" cy="338554"/>
          </a:xfrm>
          <a:prstGeom prst="rect">
            <a:avLst/>
          </a:prstGeom>
          <a:noFill/>
        </p:spPr>
        <p:txBody>
          <a:bodyPr wrap="none" rtlCol="0">
            <a:spAutoFit/>
          </a:bodyPr>
          <a:lstStyle/>
          <a:p>
            <a:r>
              <a:rPr kumimoji="1" lang="en-US" sz="1600" dirty="0">
                <a:latin typeface="Tahoma" panose="020B0604030504040204" pitchFamily="34" charset="0"/>
                <a:ea typeface="Tahoma" panose="020B0604030504040204" pitchFamily="34" charset="0"/>
                <a:cs typeface="Tahoma" panose="020B0604030504040204" pitchFamily="34" charset="0"/>
              </a:rPr>
              <a:t>Departure by forwarding</a:t>
            </a:r>
          </a:p>
        </p:txBody>
      </p:sp>
      <p:cxnSp>
        <p:nvCxnSpPr>
          <p:cNvPr id="10" name="Straight Arrow Connector 9">
            <a:extLst>
              <a:ext uri="{FF2B5EF4-FFF2-40B4-BE49-F238E27FC236}">
                <a16:creationId xmlns:a16="http://schemas.microsoft.com/office/drawing/2014/main" id="{E936F4C9-D2EC-614F-A169-43C94AA77B3A}"/>
              </a:ext>
            </a:extLst>
          </p:cNvPr>
          <p:cNvCxnSpPr>
            <a:cxnSpLocks/>
            <a:stCxn id="6" idx="0"/>
          </p:cNvCxnSpPr>
          <p:nvPr/>
        </p:nvCxnSpPr>
        <p:spPr>
          <a:xfrm flipV="1">
            <a:off x="2183054" y="4343400"/>
            <a:ext cx="255346" cy="4527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877C373D-D60F-084A-8B59-3216E79326C1}"/>
              </a:ext>
            </a:extLst>
          </p:cNvPr>
          <p:cNvCxnSpPr>
            <a:cxnSpLocks/>
            <a:stCxn id="6" idx="0"/>
          </p:cNvCxnSpPr>
          <p:nvPr/>
        </p:nvCxnSpPr>
        <p:spPr>
          <a:xfrm flipV="1">
            <a:off x="2183054" y="4343400"/>
            <a:ext cx="1093546" cy="4527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60FD86FD-1AAD-2D4E-B743-E41C436F2C73}"/>
              </a:ext>
            </a:extLst>
          </p:cNvPr>
          <p:cNvCxnSpPr>
            <a:cxnSpLocks/>
            <a:stCxn id="7" idx="0"/>
          </p:cNvCxnSpPr>
          <p:nvPr/>
        </p:nvCxnSpPr>
        <p:spPr>
          <a:xfrm flipH="1" flipV="1">
            <a:off x="4572000" y="4343400"/>
            <a:ext cx="15970" cy="60662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C4F24AE7-8669-3940-A97D-598D7059E70A}"/>
              </a:ext>
            </a:extLst>
          </p:cNvPr>
          <p:cNvCxnSpPr>
            <a:cxnSpLocks/>
            <a:stCxn id="8" idx="0"/>
          </p:cNvCxnSpPr>
          <p:nvPr/>
        </p:nvCxnSpPr>
        <p:spPr>
          <a:xfrm flipH="1" flipV="1">
            <a:off x="5705296" y="4343400"/>
            <a:ext cx="1033552" cy="6091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58D887A8-AE93-E042-8414-70FAC806667A}"/>
              </a:ext>
            </a:extLst>
          </p:cNvPr>
          <p:cNvCxnSpPr>
            <a:cxnSpLocks/>
            <a:stCxn id="9" idx="2"/>
          </p:cNvCxnSpPr>
          <p:nvPr/>
        </p:nvCxnSpPr>
        <p:spPr>
          <a:xfrm flipH="1">
            <a:off x="6738848" y="3386554"/>
            <a:ext cx="1204247" cy="57584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35376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112</a:t>
            </a:fld>
            <a:endParaRPr lang="zh-CN" altLang="en-US" dirty="0"/>
          </a:p>
        </p:txBody>
      </p:sp>
      <mc:AlternateContent xmlns:mc="http://schemas.openxmlformats.org/markup-compatibility/2006" xmlns:a14="http://schemas.microsoft.com/office/drawing/2010/main">
        <mc:Choice Requires="a14">
          <p:sp>
            <p:nvSpPr>
              <p:cNvPr id="3" name="Text Placeholder 1">
                <a:extLst>
                  <a:ext uri="{FF2B5EF4-FFF2-40B4-BE49-F238E27FC236}">
                    <a16:creationId xmlns:a16="http://schemas.microsoft.com/office/drawing/2014/main" id="{8AC53543-D296-534F-94DD-0D68BE77D0BD}"/>
                  </a:ext>
                </a:extLst>
              </p:cNvPr>
              <p:cNvSpPr txBox="1">
                <a:spLocks/>
              </p:cNvSpPr>
              <p:nvPr/>
            </p:nvSpPr>
            <p:spPr>
              <a:xfrm>
                <a:off x="228600" y="1580692"/>
                <a:ext cx="8534398" cy="4667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8000"/>
                  </a:lnSpc>
                  <a:buFont typeface="Wingdings" panose="05000000000000000000" pitchFamily="2" charset="2"/>
                  <a:buChar char="Ø"/>
                </a:pPr>
                <a:r>
                  <a:rPr lang="en-US" sz="1800" dirty="0">
                    <a:latin typeface="Tahoma" panose="020B0604030504040204" pitchFamily="34" charset="0"/>
                    <a:ea typeface="Tahoma" panose="020B0604030504040204" pitchFamily="34" charset="0"/>
                    <a:cs typeface="Tahoma" panose="020B0604030504040204" pitchFamily="34" charset="0"/>
                  </a:rPr>
                  <a:t>Define Lyapunov function</a:t>
                </a:r>
              </a:p>
              <a:p>
                <a:pPr marL="203091" indent="0">
                  <a:lnSpc>
                    <a:spcPct val="108000"/>
                  </a:lnSpc>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Tahoma" panose="020B0604030504040204" pitchFamily="34" charset="0"/>
                          <a:cs typeface="Tahoma" panose="020B0604030504040204" pitchFamily="34" charset="0"/>
                        </a:rPr>
                        <m:t>𝐿</m:t>
                      </m:r>
                      <m:d>
                        <m:dPr>
                          <m:ctrlPr>
                            <a:rPr lang="en-US" sz="1800" i="1" smtClean="0">
                              <a:latin typeface="Cambria Math" panose="02040503050406030204" pitchFamily="18" charset="0"/>
                              <a:ea typeface="Tahoma" panose="020B0604030504040204" pitchFamily="34" charset="0"/>
                              <a:cs typeface="Tahoma" panose="020B0604030504040204" pitchFamily="34" charset="0"/>
                            </a:rPr>
                          </m:ctrlPr>
                        </m:dPr>
                        <m:e>
                          <m:r>
                            <a:rPr lang="en-US" sz="1800" i="1" smtClean="0">
                              <a:latin typeface="Cambria Math" panose="02040503050406030204" pitchFamily="18" charset="0"/>
                              <a:ea typeface="Tahoma" panose="020B0604030504040204" pitchFamily="34" charset="0"/>
                              <a:cs typeface="Tahoma" panose="020B0604030504040204" pitchFamily="34" charset="0"/>
                            </a:rPr>
                            <m:t>𝑡</m:t>
                          </m:r>
                        </m:e>
                      </m:d>
                      <m:r>
                        <a:rPr lang="en-US" sz="1800" i="1" smtClean="0">
                          <a:latin typeface="Cambria Math" panose="02040503050406030204" pitchFamily="18" charset="0"/>
                          <a:ea typeface="Tahoma" panose="020B0604030504040204" pitchFamily="34" charset="0"/>
                          <a:cs typeface="Tahoma" panose="020B0604030504040204" pitchFamily="34" charset="0"/>
                        </a:rPr>
                        <m:t>=</m:t>
                      </m:r>
                      <m:f>
                        <m:fPr>
                          <m:ctrlPr>
                            <a:rPr lang="en-US" sz="1800" i="1" smtClean="0">
                              <a:latin typeface="Cambria Math" panose="02040503050406030204" pitchFamily="18" charset="0"/>
                              <a:ea typeface="Tahoma" panose="020B0604030504040204" pitchFamily="34" charset="0"/>
                              <a:cs typeface="Tahoma" panose="020B0604030504040204" pitchFamily="34" charset="0"/>
                            </a:rPr>
                          </m:ctrlPr>
                        </m:fPr>
                        <m:num>
                          <m:r>
                            <a:rPr lang="en-US" sz="1800" i="1" smtClean="0">
                              <a:latin typeface="Cambria Math" panose="02040503050406030204" pitchFamily="18" charset="0"/>
                              <a:ea typeface="Tahoma" panose="020B0604030504040204" pitchFamily="34" charset="0"/>
                              <a:cs typeface="Tahoma" panose="020B0604030504040204" pitchFamily="34" charset="0"/>
                            </a:rPr>
                            <m:t>1</m:t>
                          </m:r>
                        </m:num>
                        <m:den>
                          <m:r>
                            <a:rPr lang="en-US" sz="1800" i="1" smtClean="0">
                              <a:latin typeface="Cambria Math" panose="02040503050406030204" pitchFamily="18" charset="0"/>
                              <a:ea typeface="Tahoma" panose="020B0604030504040204" pitchFamily="34" charset="0"/>
                              <a:cs typeface="Tahoma" panose="020B0604030504040204" pitchFamily="34" charset="0"/>
                            </a:rPr>
                            <m:t>2</m:t>
                          </m:r>
                        </m:den>
                      </m:f>
                      <m:nary>
                        <m:naryPr>
                          <m:chr m:val="∑"/>
                          <m:ctrlPr>
                            <a:rPr lang="en-US" sz="1800" i="1" smtClean="0">
                              <a:latin typeface="Cambria Math" panose="02040503050406030204" pitchFamily="18" charset="0"/>
                              <a:ea typeface="Tahoma" panose="020B0604030504040204" pitchFamily="34" charset="0"/>
                              <a:cs typeface="Tahoma" panose="020B0604030504040204" pitchFamily="34" charset="0"/>
                            </a:rPr>
                          </m:ctrlPr>
                        </m:naryPr>
                        <m:sub>
                          <m:r>
                            <m:rPr>
                              <m:brk m:alnAt="23"/>
                            </m:rPr>
                            <a:rPr lang="en-US" sz="1800" i="1" smtClean="0">
                              <a:latin typeface="Cambria Math" panose="02040503050406030204" pitchFamily="18" charset="0"/>
                              <a:ea typeface="Tahoma" panose="020B0604030504040204" pitchFamily="34" charset="0"/>
                              <a:cs typeface="Tahoma" panose="020B0604030504040204" pitchFamily="34" charset="0"/>
                            </a:rPr>
                            <m:t>𝑖</m:t>
                          </m:r>
                          <m:r>
                            <a:rPr lang="en-US" sz="1800" i="1" smtClean="0">
                              <a:latin typeface="Cambria Math" panose="02040503050406030204" pitchFamily="18" charset="0"/>
                              <a:ea typeface="Tahoma" panose="020B0604030504040204" pitchFamily="34" charset="0"/>
                              <a:cs typeface="Tahoma" panose="020B0604030504040204" pitchFamily="34" charset="0"/>
                            </a:rPr>
                            <m:t>=1</m:t>
                          </m:r>
                        </m:sub>
                        <m:sup>
                          <m:r>
                            <a:rPr lang="en-US" sz="1800" i="1" smtClean="0">
                              <a:latin typeface="Cambria Math" panose="02040503050406030204" pitchFamily="18" charset="0"/>
                              <a:ea typeface="Tahoma" panose="020B0604030504040204" pitchFamily="34" charset="0"/>
                              <a:cs typeface="Tahoma" panose="020B0604030504040204" pitchFamily="34" charset="0"/>
                            </a:rPr>
                            <m:t>𝑛</m:t>
                          </m:r>
                        </m:sup>
                        <m:e>
                          <m:nary>
                            <m:naryPr>
                              <m:chr m:val="∑"/>
                              <m:ctrlPr>
                                <a:rPr lang="en-US" sz="1800" i="1" smtClean="0">
                                  <a:latin typeface="Cambria Math" panose="02040503050406030204" pitchFamily="18" charset="0"/>
                                  <a:ea typeface="Tahoma" panose="020B0604030504040204" pitchFamily="34" charset="0"/>
                                  <a:cs typeface="Tahoma" panose="020B0604030504040204" pitchFamily="34" charset="0"/>
                                </a:rPr>
                              </m:ctrlPr>
                            </m:naryPr>
                            <m:sub>
                              <m:r>
                                <m:rPr>
                                  <m:brk m:alnAt="23"/>
                                </m:rPr>
                                <a:rPr lang="en-US" sz="1800" i="1" smtClean="0">
                                  <a:latin typeface="Cambria Math" panose="02040503050406030204" pitchFamily="18" charset="0"/>
                                  <a:ea typeface="Tahoma" panose="020B0604030504040204" pitchFamily="34" charset="0"/>
                                  <a:cs typeface="Tahoma" panose="020B0604030504040204" pitchFamily="34" charset="0"/>
                                </a:rPr>
                                <m:t>𝑗</m:t>
                              </m:r>
                              <m:r>
                                <a:rPr lang="en-US" sz="1800" i="1" smtClean="0">
                                  <a:latin typeface="Cambria Math" panose="02040503050406030204" pitchFamily="18" charset="0"/>
                                  <a:ea typeface="Tahoma" panose="020B0604030504040204" pitchFamily="34" charset="0"/>
                                  <a:cs typeface="Tahoma" panose="020B0604030504040204" pitchFamily="34" charset="0"/>
                                </a:rPr>
                                <m:t>=1</m:t>
                              </m:r>
                            </m:sub>
                            <m:sup>
                              <m:r>
                                <a:rPr lang="en-US" sz="1800" i="1" smtClean="0">
                                  <a:latin typeface="Cambria Math" panose="02040503050406030204" pitchFamily="18" charset="0"/>
                                  <a:ea typeface="Tahoma" panose="020B0604030504040204" pitchFamily="34" charset="0"/>
                                  <a:cs typeface="Tahoma" panose="020B0604030504040204" pitchFamily="34" charset="0"/>
                                </a:rPr>
                                <m:t>𝑛</m:t>
                              </m:r>
                            </m:sup>
                            <m:e>
                              <m:sSup>
                                <m:sSupPr>
                                  <m:ctrlPr>
                                    <a:rPr lang="en-US" sz="1800" i="1" smtClean="0">
                                      <a:latin typeface="Cambria Math" panose="02040503050406030204" pitchFamily="18" charset="0"/>
                                      <a:ea typeface="Tahoma" panose="020B0604030504040204" pitchFamily="34" charset="0"/>
                                      <a:cs typeface="Tahoma" panose="020B0604030504040204" pitchFamily="34" charset="0"/>
                                    </a:rPr>
                                  </m:ctrlPr>
                                </m:sSupPr>
                                <m:e>
                                  <m:sSub>
                                    <m:sSubPr>
                                      <m:ctrlPr>
                                        <a:rPr lang="en-US" sz="1800" i="1">
                                          <a:latin typeface="Cambria Math" panose="02040503050406030204" pitchFamily="18" charset="0"/>
                                          <a:ea typeface="Tahoma" panose="020B0604030504040204" pitchFamily="34" charset="0"/>
                                          <a:cs typeface="Tahoma" panose="020B0604030504040204" pitchFamily="34" charset="0"/>
                                        </a:rPr>
                                      </m:ctrlPr>
                                    </m:sSubPr>
                                    <m:e>
                                      <m:r>
                                        <a:rPr lang="en-US" sz="1800" i="1">
                                          <a:latin typeface="Cambria Math" panose="02040503050406030204" pitchFamily="18" charset="0"/>
                                          <a:ea typeface="Tahoma" panose="020B0604030504040204" pitchFamily="34" charset="0"/>
                                          <a:cs typeface="Tahoma" panose="020B0604030504040204" pitchFamily="34" charset="0"/>
                                        </a:rPr>
                                        <m:t>𝑌</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Sub>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e>
                                <m:sup>
                                  <m:r>
                                    <a:rPr lang="en-US" sz="1800" i="1" smtClean="0">
                                      <a:latin typeface="Cambria Math" panose="02040503050406030204" pitchFamily="18" charset="0"/>
                                      <a:ea typeface="Tahoma" panose="020B0604030504040204" pitchFamily="34" charset="0"/>
                                      <a:cs typeface="Tahoma" panose="020B0604030504040204" pitchFamily="34" charset="0"/>
                                    </a:rPr>
                                    <m:t>2</m:t>
                                  </m:r>
                                </m:sup>
                              </m:sSup>
                            </m:e>
                          </m:nary>
                        </m:e>
                      </m:nary>
                    </m:oMath>
                  </m:oMathPara>
                </a14:m>
                <a:endParaRPr lang="en-US" sz="1800" dirty="0">
                  <a:latin typeface="Tahoma" panose="020B0604030504040204" pitchFamily="34" charset="0"/>
                  <a:ea typeface="Tahoma" panose="020B0604030504040204" pitchFamily="34" charset="0"/>
                  <a:cs typeface="Tahoma" panose="020B0604030504040204" pitchFamily="34" charset="0"/>
                </a:endParaRPr>
              </a:p>
              <a:p>
                <a:pPr>
                  <a:lnSpc>
                    <a:spcPct val="108000"/>
                  </a:lnSpc>
                  <a:buFont typeface="Wingdings" panose="05000000000000000000" pitchFamily="2" charset="2"/>
                  <a:buChar char="Ø"/>
                </a:pPr>
                <a:r>
                  <a:rPr lang="en-US" sz="1800" dirty="0">
                    <a:latin typeface="Tahoma" panose="020B0604030504040204" pitchFamily="34" charset="0"/>
                    <a:ea typeface="Tahoma" panose="020B0604030504040204" pitchFamily="34" charset="0"/>
                    <a:cs typeface="Tahoma" panose="020B0604030504040204" pitchFamily="34" charset="0"/>
                  </a:rPr>
                  <a:t>Lyapunov Drift</a:t>
                </a:r>
              </a:p>
              <a:p>
                <a:pPr marL="203091" indent="0">
                  <a:lnSpc>
                    <a:spcPct val="108000"/>
                  </a:lnSpc>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cs typeface="Tahoma" panose="020B0604030504040204" pitchFamily="34" charset="0"/>
                        </a:rPr>
                        <m:t>∆</m:t>
                      </m:r>
                      <m:r>
                        <a:rPr lang="en-US" sz="1800" i="1" smtClean="0">
                          <a:latin typeface="Cambria Math" panose="02040503050406030204" pitchFamily="18" charset="0"/>
                          <a:ea typeface="Cambria Math" panose="02040503050406030204" pitchFamily="18" charset="0"/>
                          <a:cs typeface="Tahoma" panose="020B0604030504040204" pitchFamily="34" charset="0"/>
                        </a:rPr>
                        <m:t>𝐿</m:t>
                      </m:r>
                      <m:r>
                        <a:rPr lang="en-US" sz="1800" i="1" smtClean="0">
                          <a:latin typeface="Cambria Math" panose="02040503050406030204" pitchFamily="18" charset="0"/>
                          <a:ea typeface="Cambria Math" panose="02040503050406030204" pitchFamily="18" charset="0"/>
                          <a:cs typeface="Tahoma" panose="020B0604030504040204" pitchFamily="34" charset="0"/>
                        </a:rPr>
                        <m:t>=</m:t>
                      </m:r>
                      <m:r>
                        <a:rPr lang="en-US" sz="1800" i="1" smtClean="0">
                          <a:latin typeface="Cambria Math" panose="02040503050406030204" pitchFamily="18" charset="0"/>
                          <a:ea typeface="Cambria Math" panose="02040503050406030204" pitchFamily="18" charset="0"/>
                          <a:cs typeface="Tahoma" panose="020B0604030504040204" pitchFamily="34" charset="0"/>
                        </a:rPr>
                        <m:t>𝐿</m:t>
                      </m:r>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r>
                            <a:rPr lang="en-US" sz="1800" i="1" smtClean="0">
                              <a:latin typeface="Cambria Math" panose="02040503050406030204" pitchFamily="18" charset="0"/>
                              <a:ea typeface="Tahoma" panose="020B0604030504040204" pitchFamily="34" charset="0"/>
                              <a:cs typeface="Tahoma" panose="020B0604030504040204" pitchFamily="34" charset="0"/>
                            </a:rPr>
                            <m:t>+1</m:t>
                          </m:r>
                        </m:e>
                      </m:d>
                      <m:r>
                        <a:rPr lang="en-US" sz="1800" i="1" smtClean="0">
                          <a:latin typeface="Cambria Math" panose="02040503050406030204" pitchFamily="18" charset="0"/>
                          <a:ea typeface="Tahoma" panose="020B0604030504040204" pitchFamily="34" charset="0"/>
                          <a:cs typeface="Tahoma" panose="020B0604030504040204" pitchFamily="34" charset="0"/>
                        </a:rPr>
                        <m:t>−</m:t>
                      </m:r>
                      <m:r>
                        <a:rPr lang="en-US" sz="1800" i="1" smtClean="0">
                          <a:latin typeface="Cambria Math" panose="02040503050406030204" pitchFamily="18" charset="0"/>
                          <a:ea typeface="Tahoma" panose="020B0604030504040204" pitchFamily="34" charset="0"/>
                          <a:cs typeface="Tahoma" panose="020B0604030504040204" pitchFamily="34" charset="0"/>
                        </a:rPr>
                        <m:t>𝐿</m:t>
                      </m:r>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r>
                        <a:rPr lang="en-US" sz="1800" i="1" smtClean="0">
                          <a:latin typeface="Cambria Math" panose="02040503050406030204" pitchFamily="18" charset="0"/>
                          <a:ea typeface="Tahoma" panose="020B0604030504040204" pitchFamily="34" charset="0"/>
                          <a:cs typeface="Tahoma" panose="020B0604030504040204" pitchFamily="34" charset="0"/>
                        </a:rPr>
                        <m:t>=</m:t>
                      </m:r>
                      <m:f>
                        <m:fPr>
                          <m:ctrlPr>
                            <a:rPr lang="en-US" sz="1800" i="1">
                              <a:latin typeface="Cambria Math" panose="02040503050406030204" pitchFamily="18" charset="0"/>
                              <a:ea typeface="Tahoma" panose="020B0604030504040204" pitchFamily="34" charset="0"/>
                              <a:cs typeface="Tahoma" panose="020B0604030504040204" pitchFamily="34" charset="0"/>
                            </a:rPr>
                          </m:ctrlPr>
                        </m:fPr>
                        <m:num>
                          <m:r>
                            <a:rPr lang="en-US" sz="1800" i="1">
                              <a:latin typeface="Cambria Math" panose="02040503050406030204" pitchFamily="18" charset="0"/>
                              <a:ea typeface="Tahoma" panose="020B0604030504040204" pitchFamily="34" charset="0"/>
                              <a:cs typeface="Tahoma" panose="020B0604030504040204" pitchFamily="34" charset="0"/>
                            </a:rPr>
                            <m:t>1</m:t>
                          </m:r>
                        </m:num>
                        <m:den>
                          <m:r>
                            <a:rPr lang="en-US" sz="1800" i="1">
                              <a:latin typeface="Cambria Math" panose="02040503050406030204" pitchFamily="18" charset="0"/>
                              <a:ea typeface="Tahoma" panose="020B0604030504040204" pitchFamily="34" charset="0"/>
                              <a:cs typeface="Tahoma" panose="020B0604030504040204" pitchFamily="34" charset="0"/>
                            </a:rPr>
                            <m:t>2</m:t>
                          </m:r>
                        </m:den>
                      </m:f>
                      <m:nary>
                        <m:naryPr>
                          <m:chr m:val="∑"/>
                          <m:ctrlPr>
                            <a:rPr lang="en-US" sz="1800" i="1">
                              <a:latin typeface="Cambria Math" panose="02040503050406030204" pitchFamily="18" charset="0"/>
                              <a:ea typeface="Tahoma" panose="020B0604030504040204" pitchFamily="34" charset="0"/>
                              <a:cs typeface="Tahoma" panose="020B0604030504040204" pitchFamily="34" charset="0"/>
                            </a:rPr>
                          </m:ctrlPr>
                        </m:naryPr>
                        <m:sub>
                          <m:r>
                            <m:rPr>
                              <m:brk m:alnAt="23"/>
                            </m:rP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=1</m:t>
                          </m:r>
                        </m:sub>
                        <m:sup>
                          <m:r>
                            <a:rPr lang="en-US" sz="1800" i="1">
                              <a:latin typeface="Cambria Math" panose="02040503050406030204" pitchFamily="18" charset="0"/>
                              <a:ea typeface="Tahoma" panose="020B0604030504040204" pitchFamily="34" charset="0"/>
                              <a:cs typeface="Tahoma" panose="020B0604030504040204" pitchFamily="34" charset="0"/>
                            </a:rPr>
                            <m:t>𝑛</m:t>
                          </m:r>
                        </m:sup>
                        <m:e>
                          <m:nary>
                            <m:naryPr>
                              <m:chr m:val="∑"/>
                              <m:ctrlPr>
                                <a:rPr lang="en-US" sz="1800" i="1">
                                  <a:latin typeface="Cambria Math" panose="02040503050406030204" pitchFamily="18" charset="0"/>
                                  <a:ea typeface="Tahoma" panose="020B0604030504040204" pitchFamily="34" charset="0"/>
                                  <a:cs typeface="Tahoma" panose="020B0604030504040204" pitchFamily="34" charset="0"/>
                                </a:rPr>
                              </m:ctrlPr>
                            </m:naryPr>
                            <m:sub>
                              <m:r>
                                <m:rPr>
                                  <m:brk m:alnAt="23"/>
                                </m:rPr>
                                <a:rPr lang="en-US" sz="1800" i="1">
                                  <a:latin typeface="Cambria Math" panose="02040503050406030204" pitchFamily="18" charset="0"/>
                                  <a:ea typeface="Tahoma" panose="020B0604030504040204" pitchFamily="34" charset="0"/>
                                  <a:cs typeface="Tahoma" panose="020B0604030504040204" pitchFamily="34" charset="0"/>
                                </a:rPr>
                                <m:t>𝑗</m:t>
                              </m:r>
                              <m:r>
                                <a:rPr lang="en-US" sz="1800" i="1">
                                  <a:latin typeface="Cambria Math" panose="02040503050406030204" pitchFamily="18" charset="0"/>
                                  <a:ea typeface="Tahoma" panose="020B0604030504040204" pitchFamily="34" charset="0"/>
                                  <a:cs typeface="Tahoma" panose="020B0604030504040204" pitchFamily="34" charset="0"/>
                                </a:rPr>
                                <m:t>=1</m:t>
                              </m:r>
                            </m:sub>
                            <m:sup>
                              <m:r>
                                <a:rPr lang="en-US" sz="1800" i="1">
                                  <a:latin typeface="Cambria Math" panose="02040503050406030204" pitchFamily="18" charset="0"/>
                                  <a:ea typeface="Tahoma" panose="020B0604030504040204" pitchFamily="34" charset="0"/>
                                  <a:cs typeface="Tahoma" panose="020B0604030504040204" pitchFamily="34" charset="0"/>
                                </a:rPr>
                                <m:t>𝑛</m:t>
                              </m:r>
                            </m:sup>
                            <m:e>
                              <m:sSup>
                                <m:sSupPr>
                                  <m:ctrlPr>
                                    <a:rPr lang="en-US" sz="1800" i="1">
                                      <a:latin typeface="Cambria Math" panose="02040503050406030204" pitchFamily="18" charset="0"/>
                                      <a:ea typeface="Tahoma" panose="020B0604030504040204" pitchFamily="34" charset="0"/>
                                      <a:cs typeface="Tahoma" panose="020B0604030504040204" pitchFamily="34" charset="0"/>
                                    </a:rPr>
                                  </m:ctrlPr>
                                </m:sSupPr>
                                <m:e>
                                  <m:d>
                                    <m:dPr>
                                      <m:begChr m:val="["/>
                                      <m:endChr m:val="]"/>
                                      <m:ctrlPr>
                                        <a:rPr lang="en-US" sz="1800" i="1" smtClean="0">
                                          <a:latin typeface="Cambria Math" panose="02040503050406030204" pitchFamily="18" charset="0"/>
                                          <a:ea typeface="Tahoma" panose="020B0604030504040204" pitchFamily="34" charset="0"/>
                                          <a:cs typeface="Tahoma" panose="020B0604030504040204" pitchFamily="34" charset="0"/>
                                        </a:rPr>
                                      </m:ctrlPr>
                                    </m:dPr>
                                    <m:e>
                                      <m:sSub>
                                        <m:sSubPr>
                                          <m:ctrlPr>
                                            <a:rPr lang="en-US" sz="1800" i="1">
                                              <a:latin typeface="Cambria Math" panose="02040503050406030204" pitchFamily="18" charset="0"/>
                                              <a:ea typeface="Tahoma" panose="020B0604030504040204" pitchFamily="34" charset="0"/>
                                              <a:cs typeface="Tahoma" panose="020B0604030504040204" pitchFamily="34" charset="0"/>
                                            </a:rPr>
                                          </m:ctrlPr>
                                        </m:sSubPr>
                                        <m:e>
                                          <m:r>
                                            <a:rPr lang="en-US" sz="1800" i="1">
                                              <a:latin typeface="Cambria Math" panose="02040503050406030204" pitchFamily="18" charset="0"/>
                                              <a:ea typeface="Tahoma" panose="020B0604030504040204" pitchFamily="34" charset="0"/>
                                              <a:cs typeface="Tahoma" panose="020B0604030504040204" pitchFamily="34" charset="0"/>
                                            </a:rPr>
                                            <m:t>𝑌</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Sub>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r>
                                        <a:rPr lang="en-US" sz="1800" i="1">
                                          <a:latin typeface="Cambria Math" panose="02040503050406030204" pitchFamily="18" charset="0"/>
                                          <a:ea typeface="Tahoma" panose="020B0604030504040204" pitchFamily="34" charset="0"/>
                                          <a:cs typeface="Tahoma" panose="020B0604030504040204" pitchFamily="34" charset="0"/>
                                        </a:rPr>
                                        <m:t>+</m:t>
                                      </m:r>
                                      <m:sSub>
                                        <m:sSubPr>
                                          <m:ctrlPr>
                                            <a:rPr lang="en-US" sz="1800" i="1">
                                              <a:latin typeface="Cambria Math" panose="02040503050406030204" pitchFamily="18" charset="0"/>
                                              <a:ea typeface="Tahoma" panose="020B0604030504040204" pitchFamily="34" charset="0"/>
                                              <a:cs typeface="Tahoma" panose="020B0604030504040204" pitchFamily="34" charset="0"/>
                                            </a:rPr>
                                          </m:ctrlPr>
                                        </m:sSubPr>
                                        <m:e>
                                          <m:r>
                                            <a:rPr lang="en-US" sz="1800" i="1">
                                              <a:latin typeface="Cambria Math" panose="02040503050406030204" pitchFamily="18" charset="0"/>
                                              <a:ea typeface="Tahoma" panose="020B0604030504040204" pitchFamily="34" charset="0"/>
                                              <a:cs typeface="Tahoma" panose="020B0604030504040204" pitchFamily="34" charset="0"/>
                                            </a:rPr>
                                            <m:t>𝐼</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Sub>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r>
                                        <a:rPr lang="en-US" sz="1800" i="1">
                                          <a:latin typeface="Cambria Math" panose="02040503050406030204" pitchFamily="18" charset="0"/>
                                          <a:ea typeface="Tahoma" panose="020B0604030504040204" pitchFamily="34" charset="0"/>
                                          <a:cs typeface="Tahoma" panose="020B0604030504040204" pitchFamily="34" charset="0"/>
                                        </a:rPr>
                                        <m:t>+</m:t>
                                      </m:r>
                                      <m:sSubSup>
                                        <m:sSubSupPr>
                                          <m:ctrlPr>
                                            <a:rPr lang="en-US" sz="1800" i="1">
                                              <a:latin typeface="Cambria Math" panose="02040503050406030204" pitchFamily="18" charset="0"/>
                                              <a:ea typeface="Tahoma" panose="020B0604030504040204" pitchFamily="34" charset="0"/>
                                              <a:cs typeface="Tahoma" panose="020B0604030504040204" pitchFamily="34" charset="0"/>
                                            </a:rPr>
                                          </m:ctrlPr>
                                        </m:sSubSupPr>
                                        <m:e>
                                          <m:r>
                                            <a:rPr lang="en-US" sz="1800" i="1">
                                              <a:latin typeface="Cambria Math" panose="02040503050406030204" pitchFamily="18" charset="0"/>
                                              <a:ea typeface="Cambria Math" panose="02040503050406030204" pitchFamily="18" charset="0"/>
                                              <a:cs typeface="Tahoma" panose="020B0604030504040204" pitchFamily="34" charset="0"/>
                                            </a:rPr>
                                            <m:t>𝜇</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up>
                                          <m:r>
                                            <a:rPr lang="en-US" sz="1800" i="1">
                                              <a:latin typeface="Cambria Math" panose="02040503050406030204" pitchFamily="18" charset="0"/>
                                              <a:ea typeface="Tahoma" panose="020B0604030504040204" pitchFamily="34" charset="0"/>
                                              <a:cs typeface="Tahoma" panose="020B0604030504040204" pitchFamily="34" charset="0"/>
                                            </a:rPr>
                                            <m:t>𝐴</m:t>
                                          </m:r>
                                        </m:sup>
                                      </m:sSubSup>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r>
                                        <a:rPr lang="en-US" sz="1800" i="1">
                                          <a:latin typeface="Cambria Math" panose="02040503050406030204" pitchFamily="18" charset="0"/>
                                          <a:ea typeface="Tahoma" panose="020B0604030504040204" pitchFamily="34" charset="0"/>
                                          <a:cs typeface="Tahoma" panose="020B0604030504040204" pitchFamily="34" charset="0"/>
                                        </a:rPr>
                                        <m:t>−</m:t>
                                      </m:r>
                                      <m:sSubSup>
                                        <m:sSubSupPr>
                                          <m:ctrlPr>
                                            <a:rPr lang="en-US" sz="1800" i="1">
                                              <a:latin typeface="Cambria Math" panose="02040503050406030204" pitchFamily="18" charset="0"/>
                                              <a:ea typeface="Tahoma" panose="020B0604030504040204" pitchFamily="34" charset="0"/>
                                              <a:cs typeface="Tahoma" panose="020B0604030504040204" pitchFamily="34" charset="0"/>
                                            </a:rPr>
                                          </m:ctrlPr>
                                        </m:sSubSupPr>
                                        <m:e>
                                          <m:r>
                                            <a:rPr lang="en-US" sz="1800" i="1">
                                              <a:latin typeface="Cambria Math" panose="02040503050406030204" pitchFamily="18" charset="0"/>
                                              <a:ea typeface="Cambria Math" panose="02040503050406030204" pitchFamily="18" charset="0"/>
                                              <a:cs typeface="Tahoma" panose="020B0604030504040204" pitchFamily="34" charset="0"/>
                                            </a:rPr>
                                            <m:t>𝜇</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up>
                                          <m:r>
                                            <a:rPr lang="en-US" sz="1800" i="1">
                                              <a:latin typeface="Cambria Math" panose="02040503050406030204" pitchFamily="18" charset="0"/>
                                              <a:ea typeface="Tahoma" panose="020B0604030504040204" pitchFamily="34" charset="0"/>
                                              <a:cs typeface="Tahoma" panose="020B0604030504040204" pitchFamily="34" charset="0"/>
                                            </a:rPr>
                                            <m:t>𝐷</m:t>
                                          </m:r>
                                        </m:sup>
                                      </m:sSubSup>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e>
                                  </m:d>
                                </m:e>
                                <m:sup>
                                  <m:r>
                                    <a:rPr lang="en-US" sz="1800" i="1">
                                      <a:latin typeface="Cambria Math" panose="02040503050406030204" pitchFamily="18" charset="0"/>
                                      <a:ea typeface="Tahoma" panose="020B0604030504040204" pitchFamily="34" charset="0"/>
                                      <a:cs typeface="Tahoma" panose="020B0604030504040204" pitchFamily="34" charset="0"/>
                                    </a:rPr>
                                    <m:t>2</m:t>
                                  </m:r>
                                </m:sup>
                              </m:sSup>
                            </m:e>
                          </m:nary>
                        </m:e>
                      </m:nary>
                      <m:r>
                        <a:rPr lang="en-US" sz="1800" i="1" smtClean="0">
                          <a:latin typeface="Cambria Math" panose="02040503050406030204" pitchFamily="18" charset="0"/>
                          <a:ea typeface="Tahoma" panose="020B0604030504040204" pitchFamily="34" charset="0"/>
                          <a:cs typeface="Tahoma" panose="020B0604030504040204" pitchFamily="34" charset="0"/>
                        </a:rPr>
                        <m:t>−</m:t>
                      </m:r>
                      <m:f>
                        <m:fPr>
                          <m:ctrlPr>
                            <a:rPr lang="en-US" sz="1800" i="1">
                              <a:latin typeface="Cambria Math" panose="02040503050406030204" pitchFamily="18" charset="0"/>
                              <a:ea typeface="Tahoma" panose="020B0604030504040204" pitchFamily="34" charset="0"/>
                              <a:cs typeface="Tahoma" panose="020B0604030504040204" pitchFamily="34" charset="0"/>
                            </a:rPr>
                          </m:ctrlPr>
                        </m:fPr>
                        <m:num>
                          <m:r>
                            <a:rPr lang="en-US" sz="1800" i="1">
                              <a:latin typeface="Cambria Math" panose="02040503050406030204" pitchFamily="18" charset="0"/>
                              <a:ea typeface="Tahoma" panose="020B0604030504040204" pitchFamily="34" charset="0"/>
                              <a:cs typeface="Tahoma" panose="020B0604030504040204" pitchFamily="34" charset="0"/>
                            </a:rPr>
                            <m:t>1</m:t>
                          </m:r>
                        </m:num>
                        <m:den>
                          <m:r>
                            <a:rPr lang="en-US" sz="1800" i="1">
                              <a:latin typeface="Cambria Math" panose="02040503050406030204" pitchFamily="18" charset="0"/>
                              <a:ea typeface="Tahoma" panose="020B0604030504040204" pitchFamily="34" charset="0"/>
                              <a:cs typeface="Tahoma" panose="020B0604030504040204" pitchFamily="34" charset="0"/>
                            </a:rPr>
                            <m:t>2</m:t>
                          </m:r>
                        </m:den>
                      </m:f>
                      <m:nary>
                        <m:naryPr>
                          <m:chr m:val="∑"/>
                          <m:ctrlPr>
                            <a:rPr lang="en-US" sz="1800" i="1">
                              <a:latin typeface="Cambria Math" panose="02040503050406030204" pitchFamily="18" charset="0"/>
                              <a:ea typeface="Tahoma" panose="020B0604030504040204" pitchFamily="34" charset="0"/>
                              <a:cs typeface="Tahoma" panose="020B0604030504040204" pitchFamily="34" charset="0"/>
                            </a:rPr>
                          </m:ctrlPr>
                        </m:naryPr>
                        <m:sub>
                          <m:r>
                            <m:rPr>
                              <m:brk m:alnAt="23"/>
                            </m:rP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=1</m:t>
                          </m:r>
                        </m:sub>
                        <m:sup>
                          <m:r>
                            <a:rPr lang="en-US" sz="1800" i="1">
                              <a:latin typeface="Cambria Math" panose="02040503050406030204" pitchFamily="18" charset="0"/>
                              <a:ea typeface="Tahoma" panose="020B0604030504040204" pitchFamily="34" charset="0"/>
                              <a:cs typeface="Tahoma" panose="020B0604030504040204" pitchFamily="34" charset="0"/>
                            </a:rPr>
                            <m:t>𝑛</m:t>
                          </m:r>
                        </m:sup>
                        <m:e>
                          <m:nary>
                            <m:naryPr>
                              <m:chr m:val="∑"/>
                              <m:ctrlPr>
                                <a:rPr lang="en-US" sz="1800" i="1">
                                  <a:latin typeface="Cambria Math" panose="02040503050406030204" pitchFamily="18" charset="0"/>
                                  <a:ea typeface="Tahoma" panose="020B0604030504040204" pitchFamily="34" charset="0"/>
                                  <a:cs typeface="Tahoma" panose="020B0604030504040204" pitchFamily="34" charset="0"/>
                                </a:rPr>
                              </m:ctrlPr>
                            </m:naryPr>
                            <m:sub>
                              <m:r>
                                <m:rPr>
                                  <m:brk m:alnAt="23"/>
                                </m:rPr>
                                <a:rPr lang="en-US" sz="1800" i="1">
                                  <a:latin typeface="Cambria Math" panose="02040503050406030204" pitchFamily="18" charset="0"/>
                                  <a:ea typeface="Tahoma" panose="020B0604030504040204" pitchFamily="34" charset="0"/>
                                  <a:cs typeface="Tahoma" panose="020B0604030504040204" pitchFamily="34" charset="0"/>
                                </a:rPr>
                                <m:t>𝑗</m:t>
                              </m:r>
                              <m:r>
                                <a:rPr lang="en-US" sz="1800" i="1">
                                  <a:latin typeface="Cambria Math" panose="02040503050406030204" pitchFamily="18" charset="0"/>
                                  <a:ea typeface="Tahoma" panose="020B0604030504040204" pitchFamily="34" charset="0"/>
                                  <a:cs typeface="Tahoma" panose="020B0604030504040204" pitchFamily="34" charset="0"/>
                                </a:rPr>
                                <m:t>=1</m:t>
                              </m:r>
                            </m:sub>
                            <m:sup>
                              <m:r>
                                <a:rPr lang="en-US" sz="1800" i="1">
                                  <a:latin typeface="Cambria Math" panose="02040503050406030204" pitchFamily="18" charset="0"/>
                                  <a:ea typeface="Tahoma" panose="020B0604030504040204" pitchFamily="34" charset="0"/>
                                  <a:cs typeface="Tahoma" panose="020B0604030504040204" pitchFamily="34" charset="0"/>
                                </a:rPr>
                                <m:t>𝑛</m:t>
                              </m:r>
                            </m:sup>
                            <m:e>
                              <m:sSup>
                                <m:sSupPr>
                                  <m:ctrlPr>
                                    <a:rPr lang="en-US" sz="1800" i="1">
                                      <a:latin typeface="Cambria Math" panose="02040503050406030204" pitchFamily="18" charset="0"/>
                                      <a:ea typeface="Tahoma" panose="020B0604030504040204" pitchFamily="34" charset="0"/>
                                      <a:cs typeface="Tahoma" panose="020B0604030504040204" pitchFamily="34" charset="0"/>
                                    </a:rPr>
                                  </m:ctrlPr>
                                </m:sSupPr>
                                <m:e>
                                  <m:sSub>
                                    <m:sSubPr>
                                      <m:ctrlPr>
                                        <a:rPr lang="en-US" sz="1800" i="1">
                                          <a:latin typeface="Cambria Math" panose="02040503050406030204" pitchFamily="18" charset="0"/>
                                          <a:ea typeface="Tahoma" panose="020B0604030504040204" pitchFamily="34" charset="0"/>
                                          <a:cs typeface="Tahoma" panose="020B0604030504040204" pitchFamily="34" charset="0"/>
                                        </a:rPr>
                                      </m:ctrlPr>
                                    </m:sSubPr>
                                    <m:e>
                                      <m:r>
                                        <a:rPr lang="en-US" sz="1800" i="1">
                                          <a:latin typeface="Cambria Math" panose="02040503050406030204" pitchFamily="18" charset="0"/>
                                          <a:ea typeface="Tahoma" panose="020B0604030504040204" pitchFamily="34" charset="0"/>
                                          <a:cs typeface="Tahoma" panose="020B0604030504040204" pitchFamily="34" charset="0"/>
                                        </a:rPr>
                                        <m:t>𝑌</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Sub>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e>
                                <m:sup>
                                  <m:r>
                                    <a:rPr lang="en-US" sz="1800" i="1">
                                      <a:latin typeface="Cambria Math" panose="02040503050406030204" pitchFamily="18" charset="0"/>
                                      <a:ea typeface="Tahoma" panose="020B0604030504040204" pitchFamily="34" charset="0"/>
                                      <a:cs typeface="Tahoma" panose="020B0604030504040204" pitchFamily="34" charset="0"/>
                                    </a:rPr>
                                    <m:t>2</m:t>
                                  </m:r>
                                </m:sup>
                              </m:sSup>
                            </m:e>
                          </m:nary>
                        </m:e>
                      </m:nary>
                      <m:r>
                        <a:rPr lang="en-US" sz="1800" i="1" smtClean="0">
                          <a:latin typeface="Cambria Math" panose="02040503050406030204" pitchFamily="18" charset="0"/>
                          <a:ea typeface="Cambria Math" panose="02040503050406030204" pitchFamily="18" charset="0"/>
                          <a:cs typeface="Tahoma" panose="020B0604030504040204" pitchFamily="34" charset="0"/>
                        </a:rPr>
                        <m:t>≤</m:t>
                      </m:r>
                      <m:r>
                        <a:rPr lang="en-US" sz="1800" i="1" smtClean="0">
                          <a:latin typeface="Cambria Math" panose="02040503050406030204" pitchFamily="18" charset="0"/>
                          <a:ea typeface="Cambria Math" panose="02040503050406030204" pitchFamily="18" charset="0"/>
                          <a:cs typeface="Tahoma" panose="020B0604030504040204" pitchFamily="34" charset="0"/>
                        </a:rPr>
                        <m:t>𝐵</m:t>
                      </m:r>
                      <m:r>
                        <a:rPr lang="en-US" sz="1800" i="1" smtClean="0">
                          <a:latin typeface="Cambria Math" panose="02040503050406030204" pitchFamily="18" charset="0"/>
                          <a:ea typeface="Cambria Math" panose="02040503050406030204" pitchFamily="18" charset="0"/>
                          <a:cs typeface="Tahoma" panose="020B0604030504040204" pitchFamily="34" charset="0"/>
                        </a:rPr>
                        <m:t>+</m:t>
                      </m:r>
                      <m:nary>
                        <m:naryPr>
                          <m:chr m:val="∑"/>
                          <m:ctrlPr>
                            <a:rPr lang="en-US" sz="1800" i="1">
                              <a:latin typeface="Cambria Math" panose="02040503050406030204" pitchFamily="18" charset="0"/>
                              <a:ea typeface="Tahoma" panose="020B0604030504040204" pitchFamily="34" charset="0"/>
                              <a:cs typeface="Tahoma" panose="020B0604030504040204" pitchFamily="34" charset="0"/>
                            </a:rPr>
                          </m:ctrlPr>
                        </m:naryPr>
                        <m:sub>
                          <m:r>
                            <m:rPr>
                              <m:brk m:alnAt="23"/>
                            </m:rP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=1</m:t>
                          </m:r>
                        </m:sub>
                        <m:sup>
                          <m:r>
                            <a:rPr lang="en-US" sz="1800" i="1">
                              <a:latin typeface="Cambria Math" panose="02040503050406030204" pitchFamily="18" charset="0"/>
                              <a:ea typeface="Tahoma" panose="020B0604030504040204" pitchFamily="34" charset="0"/>
                              <a:cs typeface="Tahoma" panose="020B0604030504040204" pitchFamily="34" charset="0"/>
                            </a:rPr>
                            <m:t>𝑛</m:t>
                          </m:r>
                        </m:sup>
                        <m:e>
                          <m:nary>
                            <m:naryPr>
                              <m:chr m:val="∑"/>
                              <m:ctrlPr>
                                <a:rPr lang="en-US" sz="1800" i="1">
                                  <a:latin typeface="Cambria Math" panose="02040503050406030204" pitchFamily="18" charset="0"/>
                                  <a:ea typeface="Tahoma" panose="020B0604030504040204" pitchFamily="34" charset="0"/>
                                  <a:cs typeface="Tahoma" panose="020B0604030504040204" pitchFamily="34" charset="0"/>
                                </a:rPr>
                              </m:ctrlPr>
                            </m:naryPr>
                            <m:sub>
                              <m:r>
                                <m:rPr>
                                  <m:brk m:alnAt="23"/>
                                </m:rPr>
                                <a:rPr lang="en-US" sz="1800" i="1">
                                  <a:latin typeface="Cambria Math" panose="02040503050406030204" pitchFamily="18" charset="0"/>
                                  <a:ea typeface="Tahoma" panose="020B0604030504040204" pitchFamily="34" charset="0"/>
                                  <a:cs typeface="Tahoma" panose="020B0604030504040204" pitchFamily="34" charset="0"/>
                                </a:rPr>
                                <m:t>𝑗</m:t>
                              </m:r>
                              <m:r>
                                <a:rPr lang="en-US" sz="1800" i="1">
                                  <a:latin typeface="Cambria Math" panose="02040503050406030204" pitchFamily="18" charset="0"/>
                                  <a:ea typeface="Tahoma" panose="020B0604030504040204" pitchFamily="34" charset="0"/>
                                  <a:cs typeface="Tahoma" panose="020B0604030504040204" pitchFamily="34" charset="0"/>
                                </a:rPr>
                                <m:t>=1</m:t>
                              </m:r>
                            </m:sub>
                            <m:sup>
                              <m:r>
                                <a:rPr lang="en-US" sz="1800" i="1">
                                  <a:latin typeface="Cambria Math" panose="02040503050406030204" pitchFamily="18" charset="0"/>
                                  <a:ea typeface="Tahoma" panose="020B0604030504040204" pitchFamily="34" charset="0"/>
                                  <a:cs typeface="Tahoma" panose="020B0604030504040204" pitchFamily="34" charset="0"/>
                                </a:rPr>
                                <m:t>𝑛</m:t>
                              </m:r>
                            </m:sup>
                            <m:e>
                              <m:sSub>
                                <m:sSubPr>
                                  <m:ctrlPr>
                                    <a:rPr lang="en-US" sz="1800" i="1">
                                      <a:latin typeface="Cambria Math" panose="02040503050406030204" pitchFamily="18" charset="0"/>
                                      <a:ea typeface="Tahoma" panose="020B0604030504040204" pitchFamily="34" charset="0"/>
                                      <a:cs typeface="Tahoma" panose="020B0604030504040204" pitchFamily="34" charset="0"/>
                                    </a:rPr>
                                  </m:ctrlPr>
                                </m:sSubPr>
                                <m:e>
                                  <m:r>
                                    <a:rPr lang="en-US" sz="1800" i="1">
                                      <a:latin typeface="Cambria Math" panose="02040503050406030204" pitchFamily="18" charset="0"/>
                                      <a:ea typeface="Tahoma" panose="020B0604030504040204" pitchFamily="34" charset="0"/>
                                      <a:cs typeface="Tahoma" panose="020B0604030504040204" pitchFamily="34" charset="0"/>
                                    </a:rPr>
                                    <m:t>𝑌</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Sub>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r>
                                <a:rPr lang="en-US" sz="1800" i="1" smtClean="0">
                                  <a:latin typeface="Cambria Math" panose="02040503050406030204" pitchFamily="18" charset="0"/>
                                  <a:ea typeface="Cambria Math" panose="02040503050406030204" pitchFamily="18" charset="0"/>
                                  <a:cs typeface="Tahoma" panose="020B0604030504040204" pitchFamily="34" charset="0"/>
                                </a:rPr>
                                <m:t>𝔼</m:t>
                              </m:r>
                              <m:d>
                                <m:dPr>
                                  <m:begChr m:val="["/>
                                  <m:endChr m:val="]"/>
                                  <m:ctrlPr>
                                    <a:rPr lang="en-US" sz="1800" i="1" smtClean="0">
                                      <a:latin typeface="Cambria Math" panose="02040503050406030204" pitchFamily="18" charset="0"/>
                                      <a:ea typeface="Cambria Math" panose="02040503050406030204" pitchFamily="18" charset="0"/>
                                      <a:cs typeface="Tahoma" panose="020B0604030504040204" pitchFamily="34" charset="0"/>
                                    </a:rPr>
                                  </m:ctrlPr>
                                </m:dPr>
                                <m:e>
                                  <m:sSub>
                                    <m:sSubPr>
                                      <m:ctrlPr>
                                        <a:rPr lang="en-US" sz="1800" i="1">
                                          <a:latin typeface="Cambria Math" panose="02040503050406030204" pitchFamily="18" charset="0"/>
                                          <a:ea typeface="Tahoma" panose="020B0604030504040204" pitchFamily="34" charset="0"/>
                                          <a:cs typeface="Tahoma" panose="020B0604030504040204" pitchFamily="34" charset="0"/>
                                        </a:rPr>
                                      </m:ctrlPr>
                                    </m:sSubPr>
                                    <m:e>
                                      <m:r>
                                        <a:rPr lang="en-US" sz="1800" i="1">
                                          <a:latin typeface="Cambria Math" panose="02040503050406030204" pitchFamily="18" charset="0"/>
                                          <a:ea typeface="Tahoma" panose="020B0604030504040204" pitchFamily="34" charset="0"/>
                                          <a:cs typeface="Tahoma" panose="020B0604030504040204" pitchFamily="34" charset="0"/>
                                        </a:rPr>
                                        <m:t>𝐼</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Sub>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r>
                                    <a:rPr lang="en-US" sz="1800" i="1">
                                      <a:latin typeface="Cambria Math" panose="02040503050406030204" pitchFamily="18" charset="0"/>
                                      <a:ea typeface="Tahoma" panose="020B0604030504040204" pitchFamily="34" charset="0"/>
                                      <a:cs typeface="Tahoma" panose="020B0604030504040204" pitchFamily="34" charset="0"/>
                                    </a:rPr>
                                    <m:t>+</m:t>
                                  </m:r>
                                  <m:sSubSup>
                                    <m:sSubSupPr>
                                      <m:ctrlPr>
                                        <a:rPr lang="en-US" sz="1800" i="1">
                                          <a:latin typeface="Cambria Math" panose="02040503050406030204" pitchFamily="18" charset="0"/>
                                          <a:ea typeface="Tahoma" panose="020B0604030504040204" pitchFamily="34" charset="0"/>
                                          <a:cs typeface="Tahoma" panose="020B0604030504040204" pitchFamily="34" charset="0"/>
                                        </a:rPr>
                                      </m:ctrlPr>
                                    </m:sSubSupPr>
                                    <m:e>
                                      <m:r>
                                        <a:rPr lang="en-US" sz="1800" i="1">
                                          <a:latin typeface="Cambria Math" panose="02040503050406030204" pitchFamily="18" charset="0"/>
                                          <a:ea typeface="Cambria Math" panose="02040503050406030204" pitchFamily="18" charset="0"/>
                                          <a:cs typeface="Tahoma" panose="020B0604030504040204" pitchFamily="34" charset="0"/>
                                        </a:rPr>
                                        <m:t>𝜇</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up>
                                      <m:r>
                                        <a:rPr lang="en-US" sz="1800" i="1">
                                          <a:latin typeface="Cambria Math" panose="02040503050406030204" pitchFamily="18" charset="0"/>
                                          <a:ea typeface="Tahoma" panose="020B0604030504040204" pitchFamily="34" charset="0"/>
                                          <a:cs typeface="Tahoma" panose="020B0604030504040204" pitchFamily="34" charset="0"/>
                                        </a:rPr>
                                        <m:t>𝐴</m:t>
                                      </m:r>
                                    </m:sup>
                                  </m:sSubSup>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r>
                                    <a:rPr lang="en-US" sz="1800" i="1">
                                      <a:latin typeface="Cambria Math" panose="02040503050406030204" pitchFamily="18" charset="0"/>
                                      <a:ea typeface="Tahoma" panose="020B0604030504040204" pitchFamily="34" charset="0"/>
                                      <a:cs typeface="Tahoma" panose="020B0604030504040204" pitchFamily="34" charset="0"/>
                                    </a:rPr>
                                    <m:t>−</m:t>
                                  </m:r>
                                  <m:sSubSup>
                                    <m:sSubSupPr>
                                      <m:ctrlPr>
                                        <a:rPr lang="en-US" sz="1800" i="1">
                                          <a:latin typeface="Cambria Math" panose="02040503050406030204" pitchFamily="18" charset="0"/>
                                          <a:ea typeface="Tahoma" panose="020B0604030504040204" pitchFamily="34" charset="0"/>
                                          <a:cs typeface="Tahoma" panose="020B0604030504040204" pitchFamily="34" charset="0"/>
                                        </a:rPr>
                                      </m:ctrlPr>
                                    </m:sSubSupPr>
                                    <m:e>
                                      <m:r>
                                        <a:rPr lang="en-US" sz="1800" i="1">
                                          <a:latin typeface="Cambria Math" panose="02040503050406030204" pitchFamily="18" charset="0"/>
                                          <a:ea typeface="Cambria Math" panose="02040503050406030204" pitchFamily="18" charset="0"/>
                                          <a:cs typeface="Tahoma" panose="020B0604030504040204" pitchFamily="34" charset="0"/>
                                        </a:rPr>
                                        <m:t>𝜇</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up>
                                      <m:r>
                                        <a:rPr lang="en-US" sz="1800" i="1">
                                          <a:latin typeface="Cambria Math" panose="02040503050406030204" pitchFamily="18" charset="0"/>
                                          <a:ea typeface="Tahoma" panose="020B0604030504040204" pitchFamily="34" charset="0"/>
                                          <a:cs typeface="Tahoma" panose="020B0604030504040204" pitchFamily="34" charset="0"/>
                                        </a:rPr>
                                        <m:t>𝐷</m:t>
                                      </m:r>
                                    </m:sup>
                                  </m:sSubSup>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r>
                                    <a:rPr lang="en-US" sz="1800" i="1" smtClean="0">
                                      <a:latin typeface="Cambria Math" panose="02040503050406030204" pitchFamily="18" charset="0"/>
                                      <a:ea typeface="Tahoma" panose="020B0604030504040204" pitchFamily="34" charset="0"/>
                                      <a:cs typeface="Tahoma" panose="020B0604030504040204" pitchFamily="34" charset="0"/>
                                    </a:rPr>
                                    <m:t>|</m:t>
                                  </m:r>
                                  <m:r>
                                    <a:rPr lang="en-US" sz="1800" b="1" i="1" smtClean="0">
                                      <a:latin typeface="Cambria Math" panose="02040503050406030204" pitchFamily="18" charset="0"/>
                                      <a:ea typeface="Tahoma" panose="020B0604030504040204" pitchFamily="34" charset="0"/>
                                      <a:cs typeface="Tahoma" panose="020B0604030504040204" pitchFamily="34" charset="0"/>
                                    </a:rPr>
                                    <m:t>𝒀</m:t>
                                  </m:r>
                                  <m:d>
                                    <m:dPr>
                                      <m:ctrlPr>
                                        <a:rPr lang="en-US" sz="1800" i="1" smtClean="0">
                                          <a:latin typeface="Cambria Math" panose="02040503050406030204" pitchFamily="18" charset="0"/>
                                          <a:ea typeface="Tahoma" panose="020B0604030504040204" pitchFamily="34" charset="0"/>
                                          <a:cs typeface="Tahoma" panose="020B0604030504040204" pitchFamily="34" charset="0"/>
                                        </a:rPr>
                                      </m:ctrlPr>
                                    </m:dPr>
                                    <m:e>
                                      <m:r>
                                        <a:rPr lang="en-US" sz="1800" i="1" smtClean="0">
                                          <a:latin typeface="Cambria Math" panose="02040503050406030204" pitchFamily="18" charset="0"/>
                                          <a:ea typeface="Tahoma" panose="020B0604030504040204" pitchFamily="34" charset="0"/>
                                          <a:cs typeface="Tahoma" panose="020B0604030504040204" pitchFamily="34" charset="0"/>
                                        </a:rPr>
                                        <m:t>𝑡</m:t>
                                      </m:r>
                                    </m:e>
                                  </m:d>
                                </m:e>
                              </m:d>
                            </m:e>
                          </m:nary>
                        </m:e>
                      </m:nary>
                    </m:oMath>
                  </m:oMathPara>
                </a14:m>
                <a:endParaRPr lang="en-US" sz="1800" dirty="0">
                  <a:latin typeface="Tahoma" panose="020B0604030504040204" pitchFamily="34" charset="0"/>
                  <a:ea typeface="Tahoma" panose="020B0604030504040204" pitchFamily="34" charset="0"/>
                  <a:cs typeface="Tahoma" panose="020B0604030504040204" pitchFamily="34" charset="0"/>
                </a:endParaRPr>
              </a:p>
              <a:p>
                <a:pPr marL="203091" indent="0">
                  <a:lnSpc>
                    <a:spcPct val="108000"/>
                  </a:lnSpc>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Tahoma" panose="020B0604030504040204" pitchFamily="34" charset="0"/>
                          <a:cs typeface="Tahoma" panose="020B0604030504040204" pitchFamily="34" charset="0"/>
                        </a:rPr>
                        <m:t>𝐵</m:t>
                      </m:r>
                      <m:r>
                        <a:rPr lang="en-US" sz="1800" i="1" smtClean="0">
                          <a:latin typeface="Cambria Math" panose="02040503050406030204" pitchFamily="18" charset="0"/>
                          <a:ea typeface="Tahoma" panose="020B0604030504040204" pitchFamily="34" charset="0"/>
                          <a:cs typeface="Tahoma" panose="020B0604030504040204" pitchFamily="34" charset="0"/>
                        </a:rPr>
                        <m:t>=</m:t>
                      </m:r>
                      <m:f>
                        <m:fPr>
                          <m:ctrlPr>
                            <a:rPr lang="en-US" sz="1800" i="1">
                              <a:latin typeface="Cambria Math" panose="02040503050406030204" pitchFamily="18" charset="0"/>
                              <a:ea typeface="Tahoma" panose="020B0604030504040204" pitchFamily="34" charset="0"/>
                              <a:cs typeface="Tahoma" panose="020B0604030504040204" pitchFamily="34" charset="0"/>
                            </a:rPr>
                          </m:ctrlPr>
                        </m:fPr>
                        <m:num>
                          <m:r>
                            <a:rPr lang="en-US" sz="1800" i="1">
                              <a:latin typeface="Cambria Math" panose="02040503050406030204" pitchFamily="18" charset="0"/>
                              <a:ea typeface="Tahoma" panose="020B0604030504040204" pitchFamily="34" charset="0"/>
                              <a:cs typeface="Tahoma" panose="020B0604030504040204" pitchFamily="34" charset="0"/>
                            </a:rPr>
                            <m:t>1</m:t>
                          </m:r>
                        </m:num>
                        <m:den>
                          <m:r>
                            <a:rPr lang="en-US" sz="1800" i="1">
                              <a:latin typeface="Cambria Math" panose="02040503050406030204" pitchFamily="18" charset="0"/>
                              <a:ea typeface="Tahoma" panose="020B0604030504040204" pitchFamily="34" charset="0"/>
                              <a:cs typeface="Tahoma" panose="020B0604030504040204" pitchFamily="34" charset="0"/>
                            </a:rPr>
                            <m:t>2</m:t>
                          </m:r>
                          <m:r>
                            <a:rPr lang="en-US" sz="1800" i="1" smtClean="0">
                              <a:latin typeface="Cambria Math" panose="02040503050406030204" pitchFamily="18" charset="0"/>
                              <a:ea typeface="Tahoma" panose="020B0604030504040204" pitchFamily="34" charset="0"/>
                              <a:cs typeface="Tahoma" panose="020B0604030504040204" pitchFamily="34" charset="0"/>
                            </a:rPr>
                            <m:t>𝑛</m:t>
                          </m:r>
                        </m:den>
                      </m:f>
                      <m:nary>
                        <m:naryPr>
                          <m:chr m:val="∑"/>
                          <m:ctrlPr>
                            <a:rPr lang="en-US" sz="1800" i="1">
                              <a:latin typeface="Cambria Math" panose="02040503050406030204" pitchFamily="18" charset="0"/>
                              <a:ea typeface="Tahoma" panose="020B0604030504040204" pitchFamily="34" charset="0"/>
                              <a:cs typeface="Tahoma" panose="020B0604030504040204" pitchFamily="34" charset="0"/>
                            </a:rPr>
                          </m:ctrlPr>
                        </m:naryPr>
                        <m:sub>
                          <m:r>
                            <m:rPr>
                              <m:brk m:alnAt="23"/>
                            </m:rP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=1</m:t>
                          </m:r>
                        </m:sub>
                        <m:sup>
                          <m:r>
                            <a:rPr lang="en-US" sz="1800" i="1">
                              <a:latin typeface="Cambria Math" panose="02040503050406030204" pitchFamily="18" charset="0"/>
                              <a:ea typeface="Tahoma" panose="020B0604030504040204" pitchFamily="34" charset="0"/>
                              <a:cs typeface="Tahoma" panose="020B0604030504040204" pitchFamily="34" charset="0"/>
                            </a:rPr>
                            <m:t>𝑛</m:t>
                          </m:r>
                        </m:sup>
                        <m:e>
                          <m:nary>
                            <m:naryPr>
                              <m:chr m:val="∑"/>
                              <m:ctrlPr>
                                <a:rPr lang="en-US" sz="1800" i="1">
                                  <a:latin typeface="Cambria Math" panose="02040503050406030204" pitchFamily="18" charset="0"/>
                                  <a:ea typeface="Tahoma" panose="020B0604030504040204" pitchFamily="34" charset="0"/>
                                  <a:cs typeface="Tahoma" panose="020B0604030504040204" pitchFamily="34" charset="0"/>
                                </a:rPr>
                              </m:ctrlPr>
                            </m:naryPr>
                            <m:sub>
                              <m:r>
                                <m:rPr>
                                  <m:brk m:alnAt="23"/>
                                </m:rPr>
                                <a:rPr lang="en-US" sz="1800" i="1">
                                  <a:latin typeface="Cambria Math" panose="02040503050406030204" pitchFamily="18" charset="0"/>
                                  <a:ea typeface="Tahoma" panose="020B0604030504040204" pitchFamily="34" charset="0"/>
                                  <a:cs typeface="Tahoma" panose="020B0604030504040204" pitchFamily="34" charset="0"/>
                                </a:rPr>
                                <m:t>𝑗</m:t>
                              </m:r>
                              <m:r>
                                <a:rPr lang="en-US" sz="1800" i="1">
                                  <a:latin typeface="Cambria Math" panose="02040503050406030204" pitchFamily="18" charset="0"/>
                                  <a:ea typeface="Tahoma" panose="020B0604030504040204" pitchFamily="34" charset="0"/>
                                  <a:cs typeface="Tahoma" panose="020B0604030504040204" pitchFamily="34" charset="0"/>
                                </a:rPr>
                                <m:t>=1</m:t>
                              </m:r>
                            </m:sub>
                            <m:sup>
                              <m:r>
                                <a:rPr lang="en-US" sz="1800" i="1">
                                  <a:latin typeface="Cambria Math" panose="02040503050406030204" pitchFamily="18" charset="0"/>
                                  <a:ea typeface="Tahoma" panose="020B0604030504040204" pitchFamily="34" charset="0"/>
                                  <a:cs typeface="Tahoma" panose="020B0604030504040204" pitchFamily="34" charset="0"/>
                                </a:rPr>
                                <m:t>𝑛</m:t>
                              </m:r>
                            </m:sup>
                            <m:e>
                              <m:sSup>
                                <m:sSupPr>
                                  <m:ctrlPr>
                                    <a:rPr lang="en-US" sz="1800" i="1">
                                      <a:latin typeface="Cambria Math" panose="02040503050406030204" pitchFamily="18" charset="0"/>
                                      <a:ea typeface="Tahoma" panose="020B0604030504040204" pitchFamily="34" charset="0"/>
                                      <a:cs typeface="Tahoma" panose="020B0604030504040204" pitchFamily="34" charset="0"/>
                                    </a:rPr>
                                  </m:ctrlPr>
                                </m:sSupPr>
                                <m:e>
                                  <m:d>
                                    <m:dPr>
                                      <m:begChr m:val="["/>
                                      <m:endChr m:val="]"/>
                                      <m:ctrlPr>
                                        <a:rPr lang="en-US" sz="1800" i="1">
                                          <a:latin typeface="Cambria Math" panose="02040503050406030204" pitchFamily="18" charset="0"/>
                                          <a:ea typeface="Tahoma" panose="020B0604030504040204" pitchFamily="34" charset="0"/>
                                          <a:cs typeface="Tahoma" panose="020B0604030504040204" pitchFamily="34" charset="0"/>
                                        </a:rPr>
                                      </m:ctrlPr>
                                    </m:dPr>
                                    <m:e>
                                      <m:sSub>
                                        <m:sSubPr>
                                          <m:ctrlPr>
                                            <a:rPr lang="en-US" sz="1800" i="1">
                                              <a:latin typeface="Cambria Math" panose="02040503050406030204" pitchFamily="18" charset="0"/>
                                              <a:ea typeface="Tahoma" panose="020B0604030504040204" pitchFamily="34" charset="0"/>
                                              <a:cs typeface="Tahoma" panose="020B0604030504040204" pitchFamily="34" charset="0"/>
                                            </a:rPr>
                                          </m:ctrlPr>
                                        </m:sSubPr>
                                        <m:e>
                                          <m:r>
                                            <a:rPr lang="en-US" sz="1800" i="1">
                                              <a:latin typeface="Cambria Math" panose="02040503050406030204" pitchFamily="18" charset="0"/>
                                              <a:ea typeface="Tahoma" panose="020B0604030504040204" pitchFamily="34" charset="0"/>
                                              <a:cs typeface="Tahoma" panose="020B0604030504040204" pitchFamily="34" charset="0"/>
                                            </a:rPr>
                                            <m:t>𝐼</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Sub>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r>
                                        <a:rPr lang="en-US" sz="1800" i="1">
                                          <a:latin typeface="Cambria Math" panose="02040503050406030204" pitchFamily="18" charset="0"/>
                                          <a:ea typeface="Tahoma" panose="020B0604030504040204" pitchFamily="34" charset="0"/>
                                          <a:cs typeface="Tahoma" panose="020B0604030504040204" pitchFamily="34" charset="0"/>
                                        </a:rPr>
                                        <m:t>+</m:t>
                                      </m:r>
                                      <m:func>
                                        <m:funcPr>
                                          <m:ctrlPr>
                                            <a:rPr lang="en-US" sz="1800" i="1" smtClean="0">
                                              <a:latin typeface="Cambria Math" panose="02040503050406030204" pitchFamily="18" charset="0"/>
                                              <a:ea typeface="Tahoma" panose="020B0604030504040204" pitchFamily="34" charset="0"/>
                                              <a:cs typeface="Tahoma" panose="020B0604030504040204" pitchFamily="34" charset="0"/>
                                            </a:rPr>
                                          </m:ctrlPr>
                                        </m:funcPr>
                                        <m:fName>
                                          <m:limLow>
                                            <m:limLowPr>
                                              <m:ctrlPr>
                                                <a:rPr lang="en-US" sz="1800" i="1" smtClean="0">
                                                  <a:latin typeface="Cambria Math" panose="02040503050406030204" pitchFamily="18" charset="0"/>
                                                  <a:ea typeface="Tahoma" panose="020B0604030504040204" pitchFamily="34" charset="0"/>
                                                  <a:cs typeface="Tahoma" panose="020B0604030504040204" pitchFamily="34" charset="0"/>
                                                </a:rPr>
                                              </m:ctrlPr>
                                            </m:limLowPr>
                                            <m:e>
                                              <m:r>
                                                <m:rPr>
                                                  <m:sty m:val="p"/>
                                                </m:rPr>
                                                <a:rPr lang="en-US" sz="1800" smtClean="0">
                                                  <a:latin typeface="Cambria Math" panose="02040503050406030204" pitchFamily="18" charset="0"/>
                                                  <a:ea typeface="Tahoma" panose="020B0604030504040204" pitchFamily="34" charset="0"/>
                                                  <a:cs typeface="Tahoma" panose="020B0604030504040204" pitchFamily="34" charset="0"/>
                                                </a:rPr>
                                                <m:t>max</m:t>
                                              </m:r>
                                            </m:e>
                                            <m:lim>
                                              <m:r>
                                                <a:rPr lang="en-US" sz="1800" i="1" smtClean="0">
                                                  <a:latin typeface="Cambria Math" panose="02040503050406030204" pitchFamily="18" charset="0"/>
                                                  <a:ea typeface="Tahoma" panose="020B0604030504040204" pitchFamily="34" charset="0"/>
                                                  <a:cs typeface="Tahoma" panose="020B0604030504040204" pitchFamily="34" charset="0"/>
                                                </a:rPr>
                                                <m:t>𝑎</m:t>
                                              </m:r>
                                            </m:lim>
                                          </m:limLow>
                                        </m:fName>
                                        <m:e>
                                          <m:sSub>
                                            <m:sSubPr>
                                              <m:ctrlPr>
                                                <a:rPr lang="en-US" sz="1800" i="1">
                                                  <a:latin typeface="Cambria Math" panose="02040503050406030204" pitchFamily="18" charset="0"/>
                                                  <a:ea typeface="Tahoma" panose="020B0604030504040204" pitchFamily="34" charset="0"/>
                                                  <a:cs typeface="Tahoma" panose="020B0604030504040204" pitchFamily="34" charset="0"/>
                                                </a:rPr>
                                              </m:ctrlPr>
                                            </m:sSubPr>
                                            <m:e>
                                              <m:r>
                                                <a:rPr lang="en-US" sz="1800" i="1">
                                                  <a:latin typeface="Cambria Math" panose="02040503050406030204" pitchFamily="18" charset="0"/>
                                                  <a:ea typeface="Cambria Math" panose="02040503050406030204" pitchFamily="18" charset="0"/>
                                                  <a:cs typeface="Tahoma" panose="020B0604030504040204" pitchFamily="34" charset="0"/>
                                                </a:rPr>
                                                <m:t>𝜇</m:t>
                                              </m:r>
                                            </m:e>
                                            <m:sub>
                                              <m:r>
                                                <a:rPr lang="en-US" sz="1800" i="1">
                                                  <a:latin typeface="Cambria Math" panose="02040503050406030204" pitchFamily="18" charset="0"/>
                                                  <a:ea typeface="Tahoma" panose="020B0604030504040204" pitchFamily="34" charset="0"/>
                                                  <a:cs typeface="Tahoma" panose="020B0604030504040204" pitchFamily="34" charset="0"/>
                                                </a:rPr>
                                                <m:t>𝑎</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Sub>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e>
                                      </m:func>
                                    </m:e>
                                  </m:d>
                                </m:e>
                                <m:sup>
                                  <m:r>
                                    <a:rPr lang="en-US" sz="1800" i="1">
                                      <a:latin typeface="Cambria Math" panose="02040503050406030204" pitchFamily="18" charset="0"/>
                                      <a:ea typeface="Tahoma" panose="020B0604030504040204" pitchFamily="34" charset="0"/>
                                      <a:cs typeface="Tahoma" panose="020B0604030504040204" pitchFamily="34" charset="0"/>
                                    </a:rPr>
                                    <m:t>2</m:t>
                                  </m:r>
                                </m:sup>
                              </m:sSup>
                              <m:r>
                                <a:rPr lang="en-US" sz="1800" i="1" smtClean="0">
                                  <a:latin typeface="Cambria Math" panose="02040503050406030204" pitchFamily="18" charset="0"/>
                                  <a:ea typeface="Tahoma" panose="020B0604030504040204" pitchFamily="34" charset="0"/>
                                  <a:cs typeface="Tahoma" panose="020B0604030504040204" pitchFamily="34" charset="0"/>
                                </a:rPr>
                                <m:t>+</m:t>
                              </m:r>
                              <m:sSup>
                                <m:sSupPr>
                                  <m:ctrlPr>
                                    <a:rPr lang="en-US" sz="1800" i="1">
                                      <a:latin typeface="Cambria Math" panose="02040503050406030204" pitchFamily="18" charset="0"/>
                                      <a:ea typeface="Tahoma" panose="020B0604030504040204" pitchFamily="34" charset="0"/>
                                      <a:cs typeface="Tahoma" panose="020B0604030504040204" pitchFamily="34" charset="0"/>
                                    </a:rPr>
                                  </m:ctrlPr>
                                </m:sSupPr>
                                <m:e>
                                  <m:d>
                                    <m:dPr>
                                      <m:begChr m:val="["/>
                                      <m:endChr m:val="]"/>
                                      <m:ctrlPr>
                                        <a:rPr lang="en-US" sz="1800" i="1">
                                          <a:latin typeface="Cambria Math" panose="02040503050406030204" pitchFamily="18" charset="0"/>
                                          <a:ea typeface="Tahoma" panose="020B0604030504040204" pitchFamily="34" charset="0"/>
                                          <a:cs typeface="Tahoma" panose="020B0604030504040204" pitchFamily="34" charset="0"/>
                                        </a:rPr>
                                      </m:ctrlPr>
                                    </m:dPr>
                                    <m:e>
                                      <m:func>
                                        <m:funcPr>
                                          <m:ctrlPr>
                                            <a:rPr lang="en-US" sz="1800" i="1">
                                              <a:latin typeface="Cambria Math" panose="02040503050406030204" pitchFamily="18" charset="0"/>
                                              <a:ea typeface="Tahoma" panose="020B0604030504040204" pitchFamily="34" charset="0"/>
                                              <a:cs typeface="Tahoma" panose="020B0604030504040204" pitchFamily="34" charset="0"/>
                                            </a:rPr>
                                          </m:ctrlPr>
                                        </m:funcPr>
                                        <m:fName>
                                          <m:limLow>
                                            <m:limLowPr>
                                              <m:ctrlPr>
                                                <a:rPr lang="en-US" sz="1800" i="1">
                                                  <a:latin typeface="Cambria Math" panose="02040503050406030204" pitchFamily="18" charset="0"/>
                                                  <a:ea typeface="Tahoma" panose="020B0604030504040204" pitchFamily="34" charset="0"/>
                                                  <a:cs typeface="Tahoma" panose="020B0604030504040204" pitchFamily="34" charset="0"/>
                                                </a:rPr>
                                              </m:ctrlPr>
                                            </m:limLowPr>
                                            <m:e>
                                              <m:r>
                                                <m:rPr>
                                                  <m:sty m:val="p"/>
                                                </m:rPr>
                                                <a:rPr lang="en-US" sz="1800">
                                                  <a:latin typeface="Cambria Math" panose="02040503050406030204" pitchFamily="18" charset="0"/>
                                                  <a:ea typeface="Tahoma" panose="020B0604030504040204" pitchFamily="34" charset="0"/>
                                                  <a:cs typeface="Tahoma" panose="020B0604030504040204" pitchFamily="34" charset="0"/>
                                                </a:rPr>
                                                <m:t>max</m:t>
                                              </m:r>
                                            </m:e>
                                            <m:lim>
                                              <m:r>
                                                <a:rPr lang="en-US" sz="1800" i="1" smtClean="0">
                                                  <a:latin typeface="Cambria Math" panose="02040503050406030204" pitchFamily="18" charset="0"/>
                                                  <a:ea typeface="Tahoma" panose="020B0604030504040204" pitchFamily="34" charset="0"/>
                                                  <a:cs typeface="Tahoma" panose="020B0604030504040204" pitchFamily="34" charset="0"/>
                                                </a:rPr>
                                                <m:t>𝑏</m:t>
                                              </m:r>
                                            </m:lim>
                                          </m:limLow>
                                        </m:fName>
                                        <m:e>
                                          <m:sSub>
                                            <m:sSubPr>
                                              <m:ctrlPr>
                                                <a:rPr lang="en-US" sz="1800" i="1">
                                                  <a:latin typeface="Cambria Math" panose="02040503050406030204" pitchFamily="18" charset="0"/>
                                                  <a:ea typeface="Tahoma" panose="020B0604030504040204" pitchFamily="34" charset="0"/>
                                                  <a:cs typeface="Tahoma" panose="020B0604030504040204" pitchFamily="34" charset="0"/>
                                                </a:rPr>
                                              </m:ctrlPr>
                                            </m:sSubPr>
                                            <m:e>
                                              <m:r>
                                                <a:rPr lang="en-US" sz="1800" i="1">
                                                  <a:latin typeface="Cambria Math" panose="02040503050406030204" pitchFamily="18" charset="0"/>
                                                  <a:ea typeface="Cambria Math" panose="02040503050406030204" pitchFamily="18" charset="0"/>
                                                  <a:cs typeface="Tahoma" panose="020B0604030504040204" pitchFamily="34" charset="0"/>
                                                </a:rPr>
                                                <m:t>𝜇</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smtClean="0">
                                                  <a:latin typeface="Cambria Math" panose="02040503050406030204" pitchFamily="18" charset="0"/>
                                                  <a:ea typeface="Tahoma" panose="020B0604030504040204" pitchFamily="34" charset="0"/>
                                                  <a:cs typeface="Tahoma" panose="020B0604030504040204" pitchFamily="34" charset="0"/>
                                                </a:rPr>
                                                <m:t>,</m:t>
                                              </m:r>
                                              <m:r>
                                                <a:rPr lang="en-US" sz="1800" i="1" smtClean="0">
                                                  <a:latin typeface="Cambria Math" panose="02040503050406030204" pitchFamily="18" charset="0"/>
                                                  <a:ea typeface="Tahoma" panose="020B0604030504040204" pitchFamily="34" charset="0"/>
                                                  <a:cs typeface="Tahoma" panose="020B0604030504040204" pitchFamily="34" charset="0"/>
                                                </a:rPr>
                                                <m:t>𝑏</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Sub>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e>
                                      </m:func>
                                    </m:e>
                                  </m:d>
                                </m:e>
                                <m:sup>
                                  <m:r>
                                    <a:rPr lang="en-US" sz="1800" i="1">
                                      <a:latin typeface="Cambria Math" panose="02040503050406030204" pitchFamily="18" charset="0"/>
                                      <a:ea typeface="Tahoma" panose="020B0604030504040204" pitchFamily="34" charset="0"/>
                                      <a:cs typeface="Tahoma" panose="020B0604030504040204" pitchFamily="34" charset="0"/>
                                    </a:rPr>
                                    <m:t>2</m:t>
                                  </m:r>
                                </m:sup>
                              </m:sSup>
                            </m:e>
                          </m:nary>
                        </m:e>
                      </m:nary>
                    </m:oMath>
                  </m:oMathPara>
                </a14:m>
                <a:endParaRPr lang="en-US" sz="18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 name="Text Placeholder 1">
                <a:extLst>
                  <a:ext uri="{FF2B5EF4-FFF2-40B4-BE49-F238E27FC236}">
                    <a16:creationId xmlns:a16="http://schemas.microsoft.com/office/drawing/2014/main" id="{8AC53543-D296-534F-94DD-0D68BE77D0BD}"/>
                  </a:ext>
                </a:extLst>
              </p:cNvPr>
              <p:cNvSpPr txBox="1">
                <a:spLocks noRot="1" noChangeAspect="1" noMove="1" noResize="1" noEditPoints="1" noAdjustHandles="1" noChangeArrowheads="1" noChangeShapeType="1" noTextEdit="1"/>
              </p:cNvSpPr>
              <p:nvPr/>
            </p:nvSpPr>
            <p:spPr>
              <a:xfrm>
                <a:off x="228600" y="1580692"/>
                <a:ext cx="8534398" cy="4667708"/>
              </a:xfrm>
              <a:prstGeom prst="rect">
                <a:avLst/>
              </a:prstGeom>
              <a:blipFill>
                <a:blip r:embed="rId2"/>
                <a:stretch>
                  <a:fillRect l="-446" t="-10569" b="-21951"/>
                </a:stretch>
              </a:blipFill>
            </p:spPr>
            <p:txBody>
              <a:bodyPr/>
              <a:lstStyle/>
              <a:p>
                <a:r>
                  <a:rPr lang="en-US">
                    <a:noFill/>
                  </a:rPr>
                  <a:t> </a:t>
                </a:r>
              </a:p>
            </p:txBody>
          </p:sp>
        </mc:Fallback>
      </mc:AlternateContent>
      <p:sp>
        <p:nvSpPr>
          <p:cNvPr id="4" name="Text Placeholder 2">
            <a:extLst>
              <a:ext uri="{FF2B5EF4-FFF2-40B4-BE49-F238E27FC236}">
                <a16:creationId xmlns:a16="http://schemas.microsoft.com/office/drawing/2014/main" id="{6A012015-DB17-6646-9FBD-B81BF6C171DA}"/>
              </a:ext>
            </a:extLst>
          </p:cNvPr>
          <p:cNvSpPr txBox="1">
            <a:spLocks/>
          </p:cNvSpPr>
          <p:nvPr/>
        </p:nvSpPr>
        <p:spPr>
          <a:xfrm>
            <a:off x="1028697" y="66664"/>
            <a:ext cx="6934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sz="3600" b="1" dirty="0">
                <a:solidFill>
                  <a:srgbClr val="00B0F0"/>
                </a:solidFill>
                <a:effectLst>
                  <a:outerShdw blurRad="38100" dist="38100" dir="2700000" algn="tl">
                    <a:srgbClr val="000000">
                      <a:alpha val="43137"/>
                    </a:srgbClr>
                  </a:outerShdw>
                </a:effectLst>
              </a:rPr>
              <a:t>Lyapunov-Based Reinforcement Learning for Network Routing</a:t>
            </a:r>
          </a:p>
        </p:txBody>
      </p:sp>
      <p:sp>
        <p:nvSpPr>
          <p:cNvPr id="5" name="文本框 17">
            <a:extLst>
              <a:ext uri="{FF2B5EF4-FFF2-40B4-BE49-F238E27FC236}">
                <a16:creationId xmlns:a16="http://schemas.microsoft.com/office/drawing/2014/main" id="{92437483-4772-9542-B81D-02DC74493894}"/>
              </a:ext>
            </a:extLst>
          </p:cNvPr>
          <p:cNvSpPr txBox="1"/>
          <p:nvPr/>
        </p:nvSpPr>
        <p:spPr>
          <a:xfrm>
            <a:off x="228599" y="1143000"/>
            <a:ext cx="8534397" cy="400110"/>
          </a:xfrm>
          <a:prstGeom prst="rect">
            <a:avLst/>
          </a:prstGeom>
          <a:noFill/>
        </p:spPr>
        <p:txBody>
          <a:bodyPr wrap="square" rtlCol="0">
            <a:spAutoFit/>
          </a:bodyPr>
          <a:lstStyle/>
          <a:p>
            <a:pPr marL="457200" indent="-457200">
              <a:spcBef>
                <a:spcPts val="600"/>
              </a:spcBef>
              <a:spcAft>
                <a:spcPts val="600"/>
              </a:spcAft>
              <a:buFont typeface="Wingdings" panose="05000000000000000000" pitchFamily="2" charset="2"/>
              <a:buChar char="v"/>
            </a:pPr>
            <a:r>
              <a:rPr kumimoji="1" lang="en-US" altLang="zh-CN" sz="2000" b="1" dirty="0">
                <a:solidFill>
                  <a:schemeClr val="tx1"/>
                </a:solidFill>
                <a:latin typeface="Tahoma" panose="020B0604030504040204" pitchFamily="34" charset="0"/>
                <a:ea typeface="Tahoma" panose="020B0604030504040204" pitchFamily="34" charset="0"/>
                <a:cs typeface="Tahoma" panose="020B0604030504040204" pitchFamily="34" charset="0"/>
              </a:rPr>
              <a:t>Lyapunov Drift</a:t>
            </a:r>
          </a:p>
        </p:txBody>
      </p:sp>
    </p:spTree>
    <p:extLst>
      <p:ext uri="{BB962C8B-B14F-4D97-AF65-F5344CB8AC3E}">
        <p14:creationId xmlns:p14="http://schemas.microsoft.com/office/powerpoint/2010/main" val="27300488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113</a:t>
            </a:fld>
            <a:endParaRPr lang="zh-CN" altLang="en-US" dirty="0"/>
          </a:p>
        </p:txBody>
      </p:sp>
      <mc:AlternateContent xmlns:mc="http://schemas.openxmlformats.org/markup-compatibility/2006" xmlns:a14="http://schemas.microsoft.com/office/drawing/2010/main">
        <mc:Choice Requires="a14">
          <p:sp>
            <p:nvSpPr>
              <p:cNvPr id="3" name="Text Placeholder 1">
                <a:extLst>
                  <a:ext uri="{FF2B5EF4-FFF2-40B4-BE49-F238E27FC236}">
                    <a16:creationId xmlns:a16="http://schemas.microsoft.com/office/drawing/2014/main" id="{36109E25-BE7E-D044-859F-16C47E1AEADE}"/>
                  </a:ext>
                </a:extLst>
              </p:cNvPr>
              <p:cNvSpPr txBox="1">
                <a:spLocks/>
              </p:cNvSpPr>
              <p:nvPr/>
            </p:nvSpPr>
            <p:spPr>
              <a:xfrm>
                <a:off x="228600" y="1580692"/>
                <a:ext cx="8534398" cy="4667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8000"/>
                  </a:lnSpc>
                  <a:buFont typeface="Wingdings" panose="05000000000000000000" pitchFamily="2" charset="2"/>
                  <a:buChar char="Ø"/>
                </a:pPr>
                <a:r>
                  <a:rPr lang="en-US" sz="1800" dirty="0">
                    <a:latin typeface="Tahoma" panose="020B0604030504040204" pitchFamily="34" charset="0"/>
                    <a:ea typeface="Tahoma" panose="020B0604030504040204" pitchFamily="34" charset="0"/>
                    <a:cs typeface="Tahoma" panose="020B0604030504040204" pitchFamily="34" charset="0"/>
                  </a:rPr>
                  <a:t>Define Lyapunov function</a:t>
                </a:r>
              </a:p>
              <a:p>
                <a:pPr marL="203091" indent="0">
                  <a:lnSpc>
                    <a:spcPct val="108000"/>
                  </a:lnSpc>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Tahoma" panose="020B0604030504040204" pitchFamily="34" charset="0"/>
                          <a:cs typeface="Tahoma" panose="020B0604030504040204" pitchFamily="34" charset="0"/>
                        </a:rPr>
                        <m:t>𝐿</m:t>
                      </m:r>
                      <m:d>
                        <m:dPr>
                          <m:ctrlPr>
                            <a:rPr lang="en-US" sz="1800" i="1" smtClean="0">
                              <a:latin typeface="Cambria Math" panose="02040503050406030204" pitchFamily="18" charset="0"/>
                              <a:ea typeface="Tahoma" panose="020B0604030504040204" pitchFamily="34" charset="0"/>
                              <a:cs typeface="Tahoma" panose="020B0604030504040204" pitchFamily="34" charset="0"/>
                            </a:rPr>
                          </m:ctrlPr>
                        </m:dPr>
                        <m:e>
                          <m:r>
                            <a:rPr lang="en-US" sz="1800" i="1" smtClean="0">
                              <a:latin typeface="Cambria Math" panose="02040503050406030204" pitchFamily="18" charset="0"/>
                              <a:ea typeface="Tahoma" panose="020B0604030504040204" pitchFamily="34" charset="0"/>
                              <a:cs typeface="Tahoma" panose="020B0604030504040204" pitchFamily="34" charset="0"/>
                            </a:rPr>
                            <m:t>𝑡</m:t>
                          </m:r>
                        </m:e>
                      </m:d>
                      <m:r>
                        <a:rPr lang="en-US" sz="1800" i="1" smtClean="0">
                          <a:latin typeface="Cambria Math" panose="02040503050406030204" pitchFamily="18" charset="0"/>
                          <a:ea typeface="Tahoma" panose="020B0604030504040204" pitchFamily="34" charset="0"/>
                          <a:cs typeface="Tahoma" panose="020B0604030504040204" pitchFamily="34" charset="0"/>
                        </a:rPr>
                        <m:t>=</m:t>
                      </m:r>
                      <m:f>
                        <m:fPr>
                          <m:ctrlPr>
                            <a:rPr lang="en-US" sz="1800" i="1" smtClean="0">
                              <a:latin typeface="Cambria Math" panose="02040503050406030204" pitchFamily="18" charset="0"/>
                              <a:ea typeface="Tahoma" panose="020B0604030504040204" pitchFamily="34" charset="0"/>
                              <a:cs typeface="Tahoma" panose="020B0604030504040204" pitchFamily="34" charset="0"/>
                            </a:rPr>
                          </m:ctrlPr>
                        </m:fPr>
                        <m:num>
                          <m:r>
                            <a:rPr lang="en-US" sz="1800" i="1" smtClean="0">
                              <a:latin typeface="Cambria Math" panose="02040503050406030204" pitchFamily="18" charset="0"/>
                              <a:ea typeface="Tahoma" panose="020B0604030504040204" pitchFamily="34" charset="0"/>
                              <a:cs typeface="Tahoma" panose="020B0604030504040204" pitchFamily="34" charset="0"/>
                            </a:rPr>
                            <m:t>1</m:t>
                          </m:r>
                        </m:num>
                        <m:den>
                          <m:r>
                            <a:rPr lang="en-US" sz="1800" i="1" smtClean="0">
                              <a:latin typeface="Cambria Math" panose="02040503050406030204" pitchFamily="18" charset="0"/>
                              <a:ea typeface="Tahoma" panose="020B0604030504040204" pitchFamily="34" charset="0"/>
                              <a:cs typeface="Tahoma" panose="020B0604030504040204" pitchFamily="34" charset="0"/>
                            </a:rPr>
                            <m:t>2</m:t>
                          </m:r>
                        </m:den>
                      </m:f>
                      <m:nary>
                        <m:naryPr>
                          <m:chr m:val="∑"/>
                          <m:ctrlPr>
                            <a:rPr lang="en-US" sz="1800" i="1" smtClean="0">
                              <a:latin typeface="Cambria Math" panose="02040503050406030204" pitchFamily="18" charset="0"/>
                              <a:ea typeface="Tahoma" panose="020B0604030504040204" pitchFamily="34" charset="0"/>
                              <a:cs typeface="Tahoma" panose="020B0604030504040204" pitchFamily="34" charset="0"/>
                            </a:rPr>
                          </m:ctrlPr>
                        </m:naryPr>
                        <m:sub>
                          <m:r>
                            <m:rPr>
                              <m:brk m:alnAt="23"/>
                            </m:rPr>
                            <a:rPr lang="en-US" sz="1800" i="1" smtClean="0">
                              <a:latin typeface="Cambria Math" panose="02040503050406030204" pitchFamily="18" charset="0"/>
                              <a:ea typeface="Tahoma" panose="020B0604030504040204" pitchFamily="34" charset="0"/>
                              <a:cs typeface="Tahoma" panose="020B0604030504040204" pitchFamily="34" charset="0"/>
                            </a:rPr>
                            <m:t>𝑖</m:t>
                          </m:r>
                          <m:r>
                            <a:rPr lang="en-US" sz="1800" i="1" smtClean="0">
                              <a:latin typeface="Cambria Math" panose="02040503050406030204" pitchFamily="18" charset="0"/>
                              <a:ea typeface="Tahoma" panose="020B0604030504040204" pitchFamily="34" charset="0"/>
                              <a:cs typeface="Tahoma" panose="020B0604030504040204" pitchFamily="34" charset="0"/>
                            </a:rPr>
                            <m:t>=1</m:t>
                          </m:r>
                        </m:sub>
                        <m:sup>
                          <m:r>
                            <a:rPr lang="en-US" sz="1800" i="1" smtClean="0">
                              <a:latin typeface="Cambria Math" panose="02040503050406030204" pitchFamily="18" charset="0"/>
                              <a:ea typeface="Tahoma" panose="020B0604030504040204" pitchFamily="34" charset="0"/>
                              <a:cs typeface="Tahoma" panose="020B0604030504040204" pitchFamily="34" charset="0"/>
                            </a:rPr>
                            <m:t>𝑛</m:t>
                          </m:r>
                        </m:sup>
                        <m:e>
                          <m:nary>
                            <m:naryPr>
                              <m:chr m:val="∑"/>
                              <m:ctrlPr>
                                <a:rPr lang="en-US" sz="1800" i="1" smtClean="0">
                                  <a:latin typeface="Cambria Math" panose="02040503050406030204" pitchFamily="18" charset="0"/>
                                  <a:ea typeface="Tahoma" panose="020B0604030504040204" pitchFamily="34" charset="0"/>
                                  <a:cs typeface="Tahoma" panose="020B0604030504040204" pitchFamily="34" charset="0"/>
                                </a:rPr>
                              </m:ctrlPr>
                            </m:naryPr>
                            <m:sub>
                              <m:r>
                                <m:rPr>
                                  <m:brk m:alnAt="23"/>
                                </m:rPr>
                                <a:rPr lang="en-US" sz="1800" i="1" smtClean="0">
                                  <a:latin typeface="Cambria Math" panose="02040503050406030204" pitchFamily="18" charset="0"/>
                                  <a:ea typeface="Tahoma" panose="020B0604030504040204" pitchFamily="34" charset="0"/>
                                  <a:cs typeface="Tahoma" panose="020B0604030504040204" pitchFamily="34" charset="0"/>
                                </a:rPr>
                                <m:t>𝑗</m:t>
                              </m:r>
                              <m:r>
                                <a:rPr lang="en-US" sz="1800" i="1" smtClean="0">
                                  <a:latin typeface="Cambria Math" panose="02040503050406030204" pitchFamily="18" charset="0"/>
                                  <a:ea typeface="Tahoma" panose="020B0604030504040204" pitchFamily="34" charset="0"/>
                                  <a:cs typeface="Tahoma" panose="020B0604030504040204" pitchFamily="34" charset="0"/>
                                </a:rPr>
                                <m:t>=1</m:t>
                              </m:r>
                            </m:sub>
                            <m:sup>
                              <m:r>
                                <a:rPr lang="en-US" sz="1800" i="1" smtClean="0">
                                  <a:latin typeface="Cambria Math" panose="02040503050406030204" pitchFamily="18" charset="0"/>
                                  <a:ea typeface="Tahoma" panose="020B0604030504040204" pitchFamily="34" charset="0"/>
                                  <a:cs typeface="Tahoma" panose="020B0604030504040204" pitchFamily="34" charset="0"/>
                                </a:rPr>
                                <m:t>𝑛</m:t>
                              </m:r>
                            </m:sup>
                            <m:e>
                              <m:sSup>
                                <m:sSupPr>
                                  <m:ctrlPr>
                                    <a:rPr lang="en-US" sz="1800" i="1" smtClean="0">
                                      <a:latin typeface="Cambria Math" panose="02040503050406030204" pitchFamily="18" charset="0"/>
                                      <a:ea typeface="Tahoma" panose="020B0604030504040204" pitchFamily="34" charset="0"/>
                                      <a:cs typeface="Tahoma" panose="020B0604030504040204" pitchFamily="34" charset="0"/>
                                    </a:rPr>
                                  </m:ctrlPr>
                                </m:sSupPr>
                                <m:e>
                                  <m:sSub>
                                    <m:sSubPr>
                                      <m:ctrlPr>
                                        <a:rPr lang="en-US" sz="1800" i="1">
                                          <a:latin typeface="Cambria Math" panose="02040503050406030204" pitchFamily="18" charset="0"/>
                                          <a:ea typeface="Tahoma" panose="020B0604030504040204" pitchFamily="34" charset="0"/>
                                          <a:cs typeface="Tahoma" panose="020B0604030504040204" pitchFamily="34" charset="0"/>
                                        </a:rPr>
                                      </m:ctrlPr>
                                    </m:sSubPr>
                                    <m:e>
                                      <m:r>
                                        <a:rPr lang="en-US" sz="1800" i="1">
                                          <a:latin typeface="Cambria Math" panose="02040503050406030204" pitchFamily="18" charset="0"/>
                                          <a:ea typeface="Tahoma" panose="020B0604030504040204" pitchFamily="34" charset="0"/>
                                          <a:cs typeface="Tahoma" panose="020B0604030504040204" pitchFamily="34" charset="0"/>
                                        </a:rPr>
                                        <m:t>𝑌</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Sub>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e>
                                <m:sup>
                                  <m:r>
                                    <a:rPr lang="en-US" sz="1800" i="1" smtClean="0">
                                      <a:latin typeface="Cambria Math" panose="02040503050406030204" pitchFamily="18" charset="0"/>
                                      <a:ea typeface="Tahoma" panose="020B0604030504040204" pitchFamily="34" charset="0"/>
                                      <a:cs typeface="Tahoma" panose="020B0604030504040204" pitchFamily="34" charset="0"/>
                                    </a:rPr>
                                    <m:t>2</m:t>
                                  </m:r>
                                </m:sup>
                              </m:sSup>
                            </m:e>
                          </m:nary>
                        </m:e>
                      </m:nary>
                    </m:oMath>
                  </m:oMathPara>
                </a14:m>
                <a:endParaRPr lang="en-US" sz="1800" dirty="0">
                  <a:latin typeface="Tahoma" panose="020B0604030504040204" pitchFamily="34" charset="0"/>
                  <a:ea typeface="Tahoma" panose="020B0604030504040204" pitchFamily="34" charset="0"/>
                  <a:cs typeface="Tahoma" panose="020B0604030504040204" pitchFamily="34" charset="0"/>
                </a:endParaRPr>
              </a:p>
              <a:p>
                <a:pPr>
                  <a:lnSpc>
                    <a:spcPct val="108000"/>
                  </a:lnSpc>
                  <a:buFont typeface="Wingdings" panose="05000000000000000000" pitchFamily="2" charset="2"/>
                  <a:buChar char="Ø"/>
                </a:pPr>
                <a:r>
                  <a:rPr lang="en-US" sz="1800" dirty="0">
                    <a:latin typeface="Tahoma" panose="020B0604030504040204" pitchFamily="34" charset="0"/>
                    <a:ea typeface="Tahoma" panose="020B0604030504040204" pitchFamily="34" charset="0"/>
                    <a:cs typeface="Tahoma" panose="020B0604030504040204" pitchFamily="34" charset="0"/>
                  </a:rPr>
                  <a:t>Lyapunov Drift</a:t>
                </a:r>
              </a:p>
              <a:p>
                <a:pPr marL="203091" indent="0">
                  <a:lnSpc>
                    <a:spcPct val="108000"/>
                  </a:lnSpc>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cs typeface="Tahoma" panose="020B0604030504040204" pitchFamily="34" charset="0"/>
                        </a:rPr>
                        <m:t>∆</m:t>
                      </m:r>
                      <m:r>
                        <a:rPr lang="en-US" sz="1800" i="1" smtClean="0">
                          <a:latin typeface="Cambria Math" panose="02040503050406030204" pitchFamily="18" charset="0"/>
                          <a:ea typeface="Cambria Math" panose="02040503050406030204" pitchFamily="18" charset="0"/>
                          <a:cs typeface="Tahoma" panose="020B0604030504040204" pitchFamily="34" charset="0"/>
                        </a:rPr>
                        <m:t>𝐿</m:t>
                      </m:r>
                      <m:r>
                        <a:rPr lang="en-US" sz="1800" i="1" smtClean="0">
                          <a:latin typeface="Cambria Math" panose="02040503050406030204" pitchFamily="18" charset="0"/>
                          <a:ea typeface="Cambria Math" panose="02040503050406030204" pitchFamily="18" charset="0"/>
                          <a:cs typeface="Tahoma" panose="020B0604030504040204" pitchFamily="34" charset="0"/>
                        </a:rPr>
                        <m:t>≤</m:t>
                      </m:r>
                      <m:r>
                        <a:rPr lang="en-US" sz="1800" i="1" smtClean="0">
                          <a:latin typeface="Cambria Math" panose="02040503050406030204" pitchFamily="18" charset="0"/>
                          <a:ea typeface="Cambria Math" panose="02040503050406030204" pitchFamily="18" charset="0"/>
                          <a:cs typeface="Tahoma" panose="020B0604030504040204" pitchFamily="34" charset="0"/>
                        </a:rPr>
                        <m:t>𝐵</m:t>
                      </m:r>
                      <m:r>
                        <a:rPr lang="en-US" sz="1800" i="1" smtClean="0">
                          <a:latin typeface="Cambria Math" panose="02040503050406030204" pitchFamily="18" charset="0"/>
                          <a:ea typeface="Cambria Math" panose="02040503050406030204" pitchFamily="18" charset="0"/>
                          <a:cs typeface="Tahoma" panose="020B0604030504040204" pitchFamily="34" charset="0"/>
                        </a:rPr>
                        <m:t>+</m:t>
                      </m:r>
                      <m:nary>
                        <m:naryPr>
                          <m:chr m:val="∑"/>
                          <m:ctrlPr>
                            <a:rPr lang="en-US" sz="1800" i="1">
                              <a:latin typeface="Cambria Math" panose="02040503050406030204" pitchFamily="18" charset="0"/>
                              <a:ea typeface="Tahoma" panose="020B0604030504040204" pitchFamily="34" charset="0"/>
                              <a:cs typeface="Tahoma" panose="020B0604030504040204" pitchFamily="34" charset="0"/>
                            </a:rPr>
                          </m:ctrlPr>
                        </m:naryPr>
                        <m:sub>
                          <m:r>
                            <m:rPr>
                              <m:brk m:alnAt="23"/>
                            </m:rP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=1</m:t>
                          </m:r>
                        </m:sub>
                        <m:sup>
                          <m:r>
                            <a:rPr lang="en-US" sz="1800" i="1">
                              <a:latin typeface="Cambria Math" panose="02040503050406030204" pitchFamily="18" charset="0"/>
                              <a:ea typeface="Tahoma" panose="020B0604030504040204" pitchFamily="34" charset="0"/>
                              <a:cs typeface="Tahoma" panose="020B0604030504040204" pitchFamily="34" charset="0"/>
                            </a:rPr>
                            <m:t>𝑛</m:t>
                          </m:r>
                        </m:sup>
                        <m:e>
                          <m:nary>
                            <m:naryPr>
                              <m:chr m:val="∑"/>
                              <m:ctrlPr>
                                <a:rPr lang="en-US" sz="1800" i="1">
                                  <a:latin typeface="Cambria Math" panose="02040503050406030204" pitchFamily="18" charset="0"/>
                                  <a:ea typeface="Tahoma" panose="020B0604030504040204" pitchFamily="34" charset="0"/>
                                  <a:cs typeface="Tahoma" panose="020B0604030504040204" pitchFamily="34" charset="0"/>
                                </a:rPr>
                              </m:ctrlPr>
                            </m:naryPr>
                            <m:sub>
                              <m:r>
                                <m:rPr>
                                  <m:brk m:alnAt="23"/>
                                </m:rPr>
                                <a:rPr lang="en-US" sz="1800" i="1">
                                  <a:latin typeface="Cambria Math" panose="02040503050406030204" pitchFamily="18" charset="0"/>
                                  <a:ea typeface="Tahoma" panose="020B0604030504040204" pitchFamily="34" charset="0"/>
                                  <a:cs typeface="Tahoma" panose="020B0604030504040204" pitchFamily="34" charset="0"/>
                                </a:rPr>
                                <m:t>𝑗</m:t>
                              </m:r>
                              <m:r>
                                <a:rPr lang="en-US" sz="1800" i="1">
                                  <a:latin typeface="Cambria Math" panose="02040503050406030204" pitchFamily="18" charset="0"/>
                                  <a:ea typeface="Tahoma" panose="020B0604030504040204" pitchFamily="34" charset="0"/>
                                  <a:cs typeface="Tahoma" panose="020B0604030504040204" pitchFamily="34" charset="0"/>
                                </a:rPr>
                                <m:t>=1</m:t>
                              </m:r>
                            </m:sub>
                            <m:sup>
                              <m:r>
                                <a:rPr lang="en-US" sz="1800" i="1">
                                  <a:latin typeface="Cambria Math" panose="02040503050406030204" pitchFamily="18" charset="0"/>
                                  <a:ea typeface="Tahoma" panose="020B0604030504040204" pitchFamily="34" charset="0"/>
                                  <a:cs typeface="Tahoma" panose="020B0604030504040204" pitchFamily="34" charset="0"/>
                                </a:rPr>
                                <m:t>𝑛</m:t>
                              </m:r>
                            </m:sup>
                            <m:e>
                              <m:sSub>
                                <m:sSubPr>
                                  <m:ctrlPr>
                                    <a:rPr lang="en-US" sz="1800" i="1">
                                      <a:latin typeface="Cambria Math" panose="02040503050406030204" pitchFamily="18" charset="0"/>
                                      <a:ea typeface="Tahoma" panose="020B0604030504040204" pitchFamily="34" charset="0"/>
                                      <a:cs typeface="Tahoma" panose="020B0604030504040204" pitchFamily="34" charset="0"/>
                                    </a:rPr>
                                  </m:ctrlPr>
                                </m:sSubPr>
                                <m:e>
                                  <m:r>
                                    <a:rPr lang="en-US" sz="1800" i="1">
                                      <a:latin typeface="Cambria Math" panose="02040503050406030204" pitchFamily="18" charset="0"/>
                                      <a:ea typeface="Tahoma" panose="020B0604030504040204" pitchFamily="34" charset="0"/>
                                      <a:cs typeface="Tahoma" panose="020B0604030504040204" pitchFamily="34" charset="0"/>
                                    </a:rPr>
                                    <m:t>𝑌</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Sub>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r>
                                <a:rPr lang="en-US" sz="1800" i="1" smtClean="0">
                                  <a:latin typeface="Cambria Math" panose="02040503050406030204" pitchFamily="18" charset="0"/>
                                  <a:ea typeface="Cambria Math" panose="02040503050406030204" pitchFamily="18" charset="0"/>
                                  <a:cs typeface="Tahoma" panose="020B0604030504040204" pitchFamily="34" charset="0"/>
                                </a:rPr>
                                <m:t>𝔼</m:t>
                              </m:r>
                              <m:d>
                                <m:dPr>
                                  <m:begChr m:val="["/>
                                  <m:endChr m:val="]"/>
                                  <m:ctrlPr>
                                    <a:rPr lang="en-US" sz="1800" i="1" smtClean="0">
                                      <a:latin typeface="Cambria Math" panose="02040503050406030204" pitchFamily="18" charset="0"/>
                                      <a:ea typeface="Cambria Math" panose="02040503050406030204" pitchFamily="18" charset="0"/>
                                      <a:cs typeface="Tahoma" panose="020B0604030504040204" pitchFamily="34" charset="0"/>
                                    </a:rPr>
                                  </m:ctrlPr>
                                </m:dPr>
                                <m:e>
                                  <m:sSub>
                                    <m:sSubPr>
                                      <m:ctrlPr>
                                        <a:rPr lang="en-US" sz="1800" i="1">
                                          <a:latin typeface="Cambria Math" panose="02040503050406030204" pitchFamily="18" charset="0"/>
                                          <a:ea typeface="Tahoma" panose="020B0604030504040204" pitchFamily="34" charset="0"/>
                                          <a:cs typeface="Tahoma" panose="020B0604030504040204" pitchFamily="34" charset="0"/>
                                        </a:rPr>
                                      </m:ctrlPr>
                                    </m:sSubPr>
                                    <m:e>
                                      <m:r>
                                        <a:rPr lang="en-US" sz="1800" i="1">
                                          <a:latin typeface="Cambria Math" panose="02040503050406030204" pitchFamily="18" charset="0"/>
                                          <a:ea typeface="Tahoma" panose="020B0604030504040204" pitchFamily="34" charset="0"/>
                                          <a:cs typeface="Tahoma" panose="020B0604030504040204" pitchFamily="34" charset="0"/>
                                        </a:rPr>
                                        <m:t>𝐼</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Sub>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r>
                                    <a:rPr lang="en-US" sz="1800" i="1">
                                      <a:latin typeface="Cambria Math" panose="02040503050406030204" pitchFamily="18" charset="0"/>
                                      <a:ea typeface="Tahoma" panose="020B0604030504040204" pitchFamily="34" charset="0"/>
                                      <a:cs typeface="Tahoma" panose="020B0604030504040204" pitchFamily="34" charset="0"/>
                                    </a:rPr>
                                    <m:t>+</m:t>
                                  </m:r>
                                  <m:sSubSup>
                                    <m:sSubSupPr>
                                      <m:ctrlPr>
                                        <a:rPr lang="en-US" sz="1800" i="1">
                                          <a:latin typeface="Cambria Math" panose="02040503050406030204" pitchFamily="18" charset="0"/>
                                          <a:ea typeface="Tahoma" panose="020B0604030504040204" pitchFamily="34" charset="0"/>
                                          <a:cs typeface="Tahoma" panose="020B0604030504040204" pitchFamily="34" charset="0"/>
                                        </a:rPr>
                                      </m:ctrlPr>
                                    </m:sSubSupPr>
                                    <m:e>
                                      <m:r>
                                        <a:rPr lang="en-US" sz="1800" i="1">
                                          <a:latin typeface="Cambria Math" panose="02040503050406030204" pitchFamily="18" charset="0"/>
                                          <a:ea typeface="Cambria Math" panose="02040503050406030204" pitchFamily="18" charset="0"/>
                                          <a:cs typeface="Tahoma" panose="020B0604030504040204" pitchFamily="34" charset="0"/>
                                        </a:rPr>
                                        <m:t>𝜇</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up>
                                      <m:r>
                                        <a:rPr lang="en-US" sz="1800" i="1">
                                          <a:latin typeface="Cambria Math" panose="02040503050406030204" pitchFamily="18" charset="0"/>
                                          <a:ea typeface="Tahoma" panose="020B0604030504040204" pitchFamily="34" charset="0"/>
                                          <a:cs typeface="Tahoma" panose="020B0604030504040204" pitchFamily="34" charset="0"/>
                                        </a:rPr>
                                        <m:t>𝐴</m:t>
                                      </m:r>
                                    </m:sup>
                                  </m:sSubSup>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r>
                                    <a:rPr lang="en-US" sz="1800" i="1">
                                      <a:latin typeface="Cambria Math" panose="02040503050406030204" pitchFamily="18" charset="0"/>
                                      <a:ea typeface="Tahoma" panose="020B0604030504040204" pitchFamily="34" charset="0"/>
                                      <a:cs typeface="Tahoma" panose="020B0604030504040204" pitchFamily="34" charset="0"/>
                                    </a:rPr>
                                    <m:t>−</m:t>
                                  </m:r>
                                  <m:sSubSup>
                                    <m:sSubSupPr>
                                      <m:ctrlPr>
                                        <a:rPr lang="en-US" sz="1800" i="1">
                                          <a:latin typeface="Cambria Math" panose="02040503050406030204" pitchFamily="18" charset="0"/>
                                          <a:ea typeface="Tahoma" panose="020B0604030504040204" pitchFamily="34" charset="0"/>
                                          <a:cs typeface="Tahoma" panose="020B0604030504040204" pitchFamily="34" charset="0"/>
                                        </a:rPr>
                                      </m:ctrlPr>
                                    </m:sSubSupPr>
                                    <m:e>
                                      <m:r>
                                        <a:rPr lang="en-US" sz="1800" i="1">
                                          <a:latin typeface="Cambria Math" panose="02040503050406030204" pitchFamily="18" charset="0"/>
                                          <a:ea typeface="Cambria Math" panose="02040503050406030204" pitchFamily="18" charset="0"/>
                                          <a:cs typeface="Tahoma" panose="020B0604030504040204" pitchFamily="34" charset="0"/>
                                        </a:rPr>
                                        <m:t>𝜇</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up>
                                      <m:r>
                                        <a:rPr lang="en-US" sz="1800" i="1">
                                          <a:latin typeface="Cambria Math" panose="02040503050406030204" pitchFamily="18" charset="0"/>
                                          <a:ea typeface="Tahoma" panose="020B0604030504040204" pitchFamily="34" charset="0"/>
                                          <a:cs typeface="Tahoma" panose="020B0604030504040204" pitchFamily="34" charset="0"/>
                                        </a:rPr>
                                        <m:t>𝐷</m:t>
                                      </m:r>
                                    </m:sup>
                                  </m:sSubSup>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r>
                                    <a:rPr lang="en-US" sz="1800" i="1" smtClean="0">
                                      <a:latin typeface="Cambria Math" panose="02040503050406030204" pitchFamily="18" charset="0"/>
                                      <a:ea typeface="Tahoma" panose="020B0604030504040204" pitchFamily="34" charset="0"/>
                                      <a:cs typeface="Tahoma" panose="020B0604030504040204" pitchFamily="34" charset="0"/>
                                    </a:rPr>
                                    <m:t>|</m:t>
                                  </m:r>
                                  <m:r>
                                    <a:rPr lang="en-US" sz="1800" b="1" i="1" smtClean="0">
                                      <a:latin typeface="Cambria Math" panose="02040503050406030204" pitchFamily="18" charset="0"/>
                                      <a:ea typeface="Tahoma" panose="020B0604030504040204" pitchFamily="34" charset="0"/>
                                      <a:cs typeface="Tahoma" panose="020B0604030504040204" pitchFamily="34" charset="0"/>
                                    </a:rPr>
                                    <m:t>𝒀</m:t>
                                  </m:r>
                                  <m:d>
                                    <m:dPr>
                                      <m:ctrlPr>
                                        <a:rPr lang="en-US" sz="1800" i="1" smtClean="0">
                                          <a:latin typeface="Cambria Math" panose="02040503050406030204" pitchFamily="18" charset="0"/>
                                          <a:ea typeface="Tahoma" panose="020B0604030504040204" pitchFamily="34" charset="0"/>
                                          <a:cs typeface="Tahoma" panose="020B0604030504040204" pitchFamily="34" charset="0"/>
                                        </a:rPr>
                                      </m:ctrlPr>
                                    </m:dPr>
                                    <m:e>
                                      <m:r>
                                        <a:rPr lang="en-US" sz="1800" i="1" smtClean="0">
                                          <a:latin typeface="Cambria Math" panose="02040503050406030204" pitchFamily="18" charset="0"/>
                                          <a:ea typeface="Tahoma" panose="020B0604030504040204" pitchFamily="34" charset="0"/>
                                          <a:cs typeface="Tahoma" panose="020B0604030504040204" pitchFamily="34" charset="0"/>
                                        </a:rPr>
                                        <m:t>𝑡</m:t>
                                      </m:r>
                                    </m:e>
                                  </m:d>
                                </m:e>
                              </m:d>
                            </m:e>
                          </m:nary>
                        </m:e>
                      </m:nary>
                    </m:oMath>
                  </m:oMathPara>
                </a14:m>
                <a:endParaRPr lang="en-US" sz="1800" dirty="0">
                  <a:latin typeface="Tahoma" panose="020B0604030504040204" pitchFamily="34" charset="0"/>
                  <a:ea typeface="Tahoma" panose="020B0604030504040204" pitchFamily="34" charset="0"/>
                  <a:cs typeface="Tahoma" panose="020B0604030504040204" pitchFamily="34" charset="0"/>
                </a:endParaRPr>
              </a:p>
              <a:p>
                <a:pPr marL="660055" lvl="1" indent="0">
                  <a:lnSpc>
                    <a:spcPct val="108000"/>
                  </a:lnSpc>
                  <a:buFont typeface="Arial" panose="020B0604020202020204" pitchFamily="34" charset="0"/>
                  <a:buNone/>
                </a:pPr>
                <a:r>
                  <a:rPr lang="en-US" sz="1800" dirty="0">
                    <a:latin typeface="Tahoma" panose="020B0604030504040204" pitchFamily="34" charset="0"/>
                    <a:ea typeface="Tahoma" panose="020B0604030504040204" pitchFamily="34" charset="0"/>
                    <a:cs typeface="Tahoma" panose="020B0604030504040204" pitchFamily="34" charset="0"/>
                  </a:rPr>
                  <a:t>Prerequisite: the arrival of network traffic is within the system’s capacity region, which leads to</a:t>
                </a:r>
              </a:p>
              <a:p>
                <a:pPr marL="660055" lvl="1" indent="0">
                  <a:lnSpc>
                    <a:spcPct val="108000"/>
                  </a:lnSpc>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Cambria Math" panose="02040503050406030204" pitchFamily="18" charset="0"/>
                          <a:cs typeface="Tahoma" panose="020B0604030504040204" pitchFamily="34" charset="0"/>
                        </a:rPr>
                        <m:t>𝔼</m:t>
                      </m:r>
                      <m:d>
                        <m:dPr>
                          <m:begChr m:val="["/>
                          <m:endChr m:val="]"/>
                          <m:ctrlPr>
                            <a:rPr lang="en-US" sz="1800" i="1">
                              <a:latin typeface="Cambria Math" panose="02040503050406030204" pitchFamily="18" charset="0"/>
                              <a:ea typeface="Cambria Math" panose="02040503050406030204" pitchFamily="18" charset="0"/>
                              <a:cs typeface="Tahoma" panose="020B0604030504040204" pitchFamily="34" charset="0"/>
                            </a:rPr>
                          </m:ctrlPr>
                        </m:dPr>
                        <m:e>
                          <m:sSub>
                            <m:sSubPr>
                              <m:ctrlPr>
                                <a:rPr lang="en-US" sz="1800" i="1">
                                  <a:latin typeface="Cambria Math" panose="02040503050406030204" pitchFamily="18" charset="0"/>
                                  <a:ea typeface="Tahoma" panose="020B0604030504040204" pitchFamily="34" charset="0"/>
                                  <a:cs typeface="Tahoma" panose="020B0604030504040204" pitchFamily="34" charset="0"/>
                                </a:rPr>
                              </m:ctrlPr>
                            </m:sSubPr>
                            <m:e>
                              <m:r>
                                <a:rPr lang="en-US" sz="1800" i="1">
                                  <a:latin typeface="Cambria Math" panose="02040503050406030204" pitchFamily="18" charset="0"/>
                                  <a:ea typeface="Tahoma" panose="020B0604030504040204" pitchFamily="34" charset="0"/>
                                  <a:cs typeface="Tahoma" panose="020B0604030504040204" pitchFamily="34" charset="0"/>
                                </a:rPr>
                                <m:t>𝐼</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Sub>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r>
                            <a:rPr lang="en-US" sz="1800" i="1">
                              <a:latin typeface="Cambria Math" panose="02040503050406030204" pitchFamily="18" charset="0"/>
                              <a:ea typeface="Tahoma" panose="020B0604030504040204" pitchFamily="34" charset="0"/>
                              <a:cs typeface="Tahoma" panose="020B0604030504040204" pitchFamily="34" charset="0"/>
                            </a:rPr>
                            <m:t>+</m:t>
                          </m:r>
                          <m:sSubSup>
                            <m:sSubSupPr>
                              <m:ctrlPr>
                                <a:rPr lang="en-US" sz="1800" i="1">
                                  <a:latin typeface="Cambria Math" panose="02040503050406030204" pitchFamily="18" charset="0"/>
                                  <a:ea typeface="Tahoma" panose="020B0604030504040204" pitchFamily="34" charset="0"/>
                                  <a:cs typeface="Tahoma" panose="020B0604030504040204" pitchFamily="34" charset="0"/>
                                </a:rPr>
                              </m:ctrlPr>
                            </m:sSubSupPr>
                            <m:e>
                              <m:r>
                                <a:rPr lang="en-US" sz="1800" i="1">
                                  <a:latin typeface="Cambria Math" panose="02040503050406030204" pitchFamily="18" charset="0"/>
                                  <a:ea typeface="Cambria Math" panose="02040503050406030204" pitchFamily="18" charset="0"/>
                                  <a:cs typeface="Tahoma" panose="020B0604030504040204" pitchFamily="34" charset="0"/>
                                </a:rPr>
                                <m:t>𝜇</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up>
                              <m:r>
                                <a:rPr lang="en-US" sz="1800" i="1">
                                  <a:latin typeface="Cambria Math" panose="02040503050406030204" pitchFamily="18" charset="0"/>
                                  <a:ea typeface="Tahoma" panose="020B0604030504040204" pitchFamily="34" charset="0"/>
                                  <a:cs typeface="Tahoma" panose="020B0604030504040204" pitchFamily="34" charset="0"/>
                                </a:rPr>
                                <m:t>𝐴</m:t>
                              </m:r>
                            </m:sup>
                          </m:sSubSup>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r>
                            <a:rPr lang="en-US" sz="1800" i="1">
                              <a:latin typeface="Cambria Math" panose="02040503050406030204" pitchFamily="18" charset="0"/>
                              <a:ea typeface="Tahoma" panose="020B0604030504040204" pitchFamily="34" charset="0"/>
                              <a:cs typeface="Tahoma" panose="020B0604030504040204" pitchFamily="34" charset="0"/>
                            </a:rPr>
                            <m:t>−</m:t>
                          </m:r>
                          <m:sSubSup>
                            <m:sSubSupPr>
                              <m:ctrlPr>
                                <a:rPr lang="en-US" sz="1800" i="1">
                                  <a:latin typeface="Cambria Math" panose="02040503050406030204" pitchFamily="18" charset="0"/>
                                  <a:ea typeface="Tahoma" panose="020B0604030504040204" pitchFamily="34" charset="0"/>
                                  <a:cs typeface="Tahoma" panose="020B0604030504040204" pitchFamily="34" charset="0"/>
                                </a:rPr>
                              </m:ctrlPr>
                            </m:sSubSupPr>
                            <m:e>
                              <m:r>
                                <a:rPr lang="en-US" sz="1800" i="1">
                                  <a:latin typeface="Cambria Math" panose="02040503050406030204" pitchFamily="18" charset="0"/>
                                  <a:ea typeface="Cambria Math" panose="02040503050406030204" pitchFamily="18" charset="0"/>
                                  <a:cs typeface="Tahoma" panose="020B0604030504040204" pitchFamily="34" charset="0"/>
                                </a:rPr>
                                <m:t>𝜇</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up>
                              <m:r>
                                <a:rPr lang="en-US" sz="1800" i="1">
                                  <a:latin typeface="Cambria Math" panose="02040503050406030204" pitchFamily="18" charset="0"/>
                                  <a:ea typeface="Tahoma" panose="020B0604030504040204" pitchFamily="34" charset="0"/>
                                  <a:cs typeface="Tahoma" panose="020B0604030504040204" pitchFamily="34" charset="0"/>
                                </a:rPr>
                                <m:t>𝐷</m:t>
                              </m:r>
                            </m:sup>
                          </m:sSubSup>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b="1" i="1">
                              <a:latin typeface="Cambria Math" panose="02040503050406030204" pitchFamily="18" charset="0"/>
                              <a:ea typeface="Tahoma" panose="020B0604030504040204" pitchFamily="34" charset="0"/>
                              <a:cs typeface="Tahoma" panose="020B0604030504040204" pitchFamily="34" charset="0"/>
                            </a:rPr>
                            <m:t>𝒀</m:t>
                          </m:r>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e>
                      </m:d>
                      <m:r>
                        <a:rPr lang="en-US" sz="1800" i="1" smtClean="0">
                          <a:latin typeface="Cambria Math" panose="02040503050406030204" pitchFamily="18" charset="0"/>
                          <a:ea typeface="Tahoma" panose="020B0604030504040204" pitchFamily="34" charset="0"/>
                          <a:cs typeface="Tahoma" panose="020B0604030504040204" pitchFamily="34" charset="0"/>
                        </a:rPr>
                        <m:t>&lt;−</m:t>
                      </m:r>
                      <m:r>
                        <a:rPr lang="en-US" sz="1800" i="1" smtClean="0">
                          <a:latin typeface="Cambria Math" panose="02040503050406030204" pitchFamily="18" charset="0"/>
                          <a:ea typeface="Cambria Math" panose="02040503050406030204" pitchFamily="18" charset="0"/>
                          <a:cs typeface="Tahoma" panose="020B0604030504040204" pitchFamily="34" charset="0"/>
                        </a:rPr>
                        <m:t>𝜀</m:t>
                      </m:r>
                      <m:r>
                        <a:rPr lang="en-US" sz="1800" i="1" smtClean="0">
                          <a:latin typeface="Cambria Math" panose="02040503050406030204" pitchFamily="18" charset="0"/>
                          <a:ea typeface="Cambria Math" panose="02040503050406030204" pitchFamily="18" charset="0"/>
                          <a:cs typeface="Tahoma" panose="020B0604030504040204" pitchFamily="34" charset="0"/>
                        </a:rPr>
                        <m:t>,  </m:t>
                      </m:r>
                      <m:r>
                        <a:rPr lang="en-US" sz="1800" i="1">
                          <a:latin typeface="Cambria Math" panose="02040503050406030204" pitchFamily="18" charset="0"/>
                          <a:ea typeface="Cambria Math" panose="02040503050406030204" pitchFamily="18" charset="0"/>
                          <a:cs typeface="Tahoma" panose="020B0604030504040204" pitchFamily="34" charset="0"/>
                        </a:rPr>
                        <m:t>𝜀</m:t>
                      </m:r>
                      <m:r>
                        <a:rPr lang="en-US" sz="1800" i="1" smtClean="0">
                          <a:latin typeface="Cambria Math" panose="02040503050406030204" pitchFamily="18" charset="0"/>
                          <a:ea typeface="Cambria Math" panose="02040503050406030204" pitchFamily="18" charset="0"/>
                          <a:cs typeface="Tahoma" panose="020B0604030504040204" pitchFamily="34" charset="0"/>
                        </a:rPr>
                        <m:t>&gt;0</m:t>
                      </m:r>
                    </m:oMath>
                  </m:oMathPara>
                </a14:m>
                <a:endParaRPr lang="en-US" sz="1800" dirty="0">
                  <a:latin typeface="Tahoma" panose="020B0604030504040204" pitchFamily="34" charset="0"/>
                  <a:ea typeface="Tahoma" panose="020B0604030504040204" pitchFamily="34" charset="0"/>
                  <a:cs typeface="Tahoma" panose="020B0604030504040204" pitchFamily="34" charset="0"/>
                </a:endParaRPr>
              </a:p>
              <a:p>
                <a:pPr marL="660055" lvl="1" indent="0">
                  <a:lnSpc>
                    <a:spcPct val="108000"/>
                  </a:lnSpc>
                  <a:buFont typeface="Arial" panose="020B0604020202020204" pitchFamily="34" charset="0"/>
                  <a:buNone/>
                </a:pPr>
                <a:r>
                  <a:rPr lang="en-US" sz="1800" dirty="0">
                    <a:latin typeface="Tahoma" panose="020B0604030504040204" pitchFamily="34" charset="0"/>
                    <a:ea typeface="Tahoma" panose="020B0604030504040204" pitchFamily="34" charset="0"/>
                    <a:cs typeface="Tahoma" panose="020B0604030504040204" pitchFamily="34" charset="0"/>
                  </a:rPr>
                  <a:t>If the queue backlog size is sufficiently large, say </a:t>
                </a:r>
                <a14:m>
                  <m:oMath xmlns:m="http://schemas.openxmlformats.org/officeDocument/2006/math">
                    <m:nary>
                      <m:naryPr>
                        <m:chr m:val="∑"/>
                        <m:ctrlPr>
                          <a:rPr lang="en-US" sz="1800" i="1">
                            <a:latin typeface="Cambria Math" panose="02040503050406030204" pitchFamily="18" charset="0"/>
                            <a:ea typeface="Tahoma" panose="020B0604030504040204" pitchFamily="34" charset="0"/>
                            <a:cs typeface="Tahoma" panose="020B0604030504040204" pitchFamily="34" charset="0"/>
                          </a:rPr>
                        </m:ctrlPr>
                      </m:naryPr>
                      <m:sub>
                        <m:r>
                          <m:rPr>
                            <m:brk m:alnAt="23"/>
                          </m:rP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=1</m:t>
                        </m:r>
                      </m:sub>
                      <m:sup>
                        <m:r>
                          <a:rPr lang="en-US" sz="1800" i="1">
                            <a:latin typeface="Cambria Math" panose="02040503050406030204" pitchFamily="18" charset="0"/>
                            <a:ea typeface="Tahoma" panose="020B0604030504040204" pitchFamily="34" charset="0"/>
                            <a:cs typeface="Tahoma" panose="020B0604030504040204" pitchFamily="34" charset="0"/>
                          </a:rPr>
                          <m:t>𝑛</m:t>
                        </m:r>
                      </m:sup>
                      <m:e>
                        <m:nary>
                          <m:naryPr>
                            <m:chr m:val="∑"/>
                            <m:ctrlPr>
                              <a:rPr lang="en-US" sz="1800" i="1">
                                <a:latin typeface="Cambria Math" panose="02040503050406030204" pitchFamily="18" charset="0"/>
                                <a:ea typeface="Tahoma" panose="020B0604030504040204" pitchFamily="34" charset="0"/>
                                <a:cs typeface="Tahoma" panose="020B0604030504040204" pitchFamily="34" charset="0"/>
                              </a:rPr>
                            </m:ctrlPr>
                          </m:naryPr>
                          <m:sub>
                            <m:r>
                              <m:rPr>
                                <m:brk m:alnAt="23"/>
                              </m:rPr>
                              <a:rPr lang="en-US" sz="1800" i="1">
                                <a:latin typeface="Cambria Math" panose="02040503050406030204" pitchFamily="18" charset="0"/>
                                <a:ea typeface="Tahoma" panose="020B0604030504040204" pitchFamily="34" charset="0"/>
                                <a:cs typeface="Tahoma" panose="020B0604030504040204" pitchFamily="34" charset="0"/>
                              </a:rPr>
                              <m:t>𝑗</m:t>
                            </m:r>
                            <m:r>
                              <a:rPr lang="en-US" sz="1800" i="1">
                                <a:latin typeface="Cambria Math" panose="02040503050406030204" pitchFamily="18" charset="0"/>
                                <a:ea typeface="Tahoma" panose="020B0604030504040204" pitchFamily="34" charset="0"/>
                                <a:cs typeface="Tahoma" panose="020B0604030504040204" pitchFamily="34" charset="0"/>
                              </a:rPr>
                              <m:t>=1</m:t>
                            </m:r>
                          </m:sub>
                          <m:sup>
                            <m:r>
                              <a:rPr lang="en-US" sz="1800" i="1">
                                <a:latin typeface="Cambria Math" panose="02040503050406030204" pitchFamily="18" charset="0"/>
                                <a:ea typeface="Tahoma" panose="020B0604030504040204" pitchFamily="34" charset="0"/>
                                <a:cs typeface="Tahoma" panose="020B0604030504040204" pitchFamily="34" charset="0"/>
                              </a:rPr>
                              <m:t>𝑛</m:t>
                            </m:r>
                          </m:sup>
                          <m:e>
                            <m:sSub>
                              <m:sSubPr>
                                <m:ctrlPr>
                                  <a:rPr lang="en-US" sz="1800" i="1">
                                    <a:latin typeface="Cambria Math" panose="02040503050406030204" pitchFamily="18" charset="0"/>
                                    <a:ea typeface="Tahoma" panose="020B0604030504040204" pitchFamily="34" charset="0"/>
                                    <a:cs typeface="Tahoma" panose="020B0604030504040204" pitchFamily="34" charset="0"/>
                                  </a:rPr>
                                </m:ctrlPr>
                              </m:sSubPr>
                              <m:e>
                                <m:r>
                                  <a:rPr lang="en-US" sz="1800" i="1">
                                    <a:latin typeface="Cambria Math" panose="02040503050406030204" pitchFamily="18" charset="0"/>
                                    <a:ea typeface="Tahoma" panose="020B0604030504040204" pitchFamily="34" charset="0"/>
                                    <a:cs typeface="Tahoma" panose="020B0604030504040204" pitchFamily="34" charset="0"/>
                                  </a:rPr>
                                  <m:t>𝑌</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Sub>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e>
                        </m:nary>
                      </m:e>
                    </m:nary>
                    <m:r>
                      <a:rPr lang="en-US" sz="1800" i="1" smtClean="0">
                        <a:latin typeface="Cambria Math" panose="02040503050406030204" pitchFamily="18" charset="0"/>
                        <a:ea typeface="Cambria Math" panose="02040503050406030204" pitchFamily="18" charset="0"/>
                        <a:cs typeface="Tahoma" panose="020B0604030504040204" pitchFamily="34" charset="0"/>
                      </a:rPr>
                      <m:t>≥</m:t>
                    </m:r>
                    <m:f>
                      <m:fPr>
                        <m:type m:val="skw"/>
                        <m:ctrlPr>
                          <a:rPr lang="en-US" sz="1800" i="1" smtClean="0">
                            <a:latin typeface="Cambria Math" panose="02040503050406030204" pitchFamily="18" charset="0"/>
                            <a:ea typeface="Cambria Math" panose="02040503050406030204" pitchFamily="18" charset="0"/>
                            <a:cs typeface="Tahoma" panose="020B0604030504040204" pitchFamily="34" charset="0"/>
                          </a:rPr>
                        </m:ctrlPr>
                      </m:fPr>
                      <m:num>
                        <m:r>
                          <a:rPr lang="en-US" sz="1800" i="1" smtClean="0">
                            <a:latin typeface="Cambria Math" panose="02040503050406030204" pitchFamily="18" charset="0"/>
                            <a:ea typeface="Cambria Math" panose="02040503050406030204" pitchFamily="18" charset="0"/>
                            <a:cs typeface="Tahoma" panose="020B0604030504040204" pitchFamily="34" charset="0"/>
                          </a:rPr>
                          <m:t>𝐵</m:t>
                        </m:r>
                      </m:num>
                      <m:den>
                        <m:r>
                          <a:rPr lang="en-US" sz="1800" i="1">
                            <a:latin typeface="Cambria Math" panose="02040503050406030204" pitchFamily="18" charset="0"/>
                            <a:ea typeface="Cambria Math" panose="02040503050406030204" pitchFamily="18" charset="0"/>
                            <a:cs typeface="Tahoma" panose="020B0604030504040204" pitchFamily="34" charset="0"/>
                          </a:rPr>
                          <m:t>𝜀</m:t>
                        </m:r>
                      </m:den>
                    </m:f>
                  </m:oMath>
                </a14:m>
                <a:endParaRPr lang="en-US" sz="1800" dirty="0">
                  <a:latin typeface="Tahoma" panose="020B0604030504040204" pitchFamily="34" charset="0"/>
                  <a:ea typeface="Tahoma" panose="020B0604030504040204" pitchFamily="34" charset="0"/>
                  <a:cs typeface="Tahoma" panose="020B0604030504040204" pitchFamily="34" charset="0"/>
                </a:endParaRPr>
              </a:p>
              <a:p>
                <a:pPr marL="660055" lvl="1" indent="0">
                  <a:lnSpc>
                    <a:spcPct val="108000"/>
                  </a:lnSpc>
                  <a:buFont typeface="Arial" panose="020B0604020202020204" pitchFamily="34" charset="0"/>
                  <a:buNone/>
                </a:pPr>
                <a:r>
                  <a:rPr lang="en-US" sz="1800" dirty="0">
                    <a:latin typeface="Tahoma" panose="020B0604030504040204" pitchFamily="34" charset="0"/>
                    <a:ea typeface="Tahoma" panose="020B0604030504040204" pitchFamily="34" charset="0"/>
                    <a:cs typeface="Tahoma" panose="020B0604030504040204" pitchFamily="34" charset="0"/>
                  </a:rPr>
                  <a:t>Then </a:t>
                </a:r>
                <a14:m>
                  <m:oMath xmlns:m="http://schemas.openxmlformats.org/officeDocument/2006/math">
                    <m:r>
                      <a:rPr lang="en-US" sz="1800" i="1">
                        <a:latin typeface="Cambria Math" panose="02040503050406030204" pitchFamily="18" charset="0"/>
                        <a:ea typeface="Cambria Math" panose="02040503050406030204" pitchFamily="18" charset="0"/>
                        <a:cs typeface="Tahoma" panose="020B0604030504040204" pitchFamily="34" charset="0"/>
                      </a:rPr>
                      <m:t>∆</m:t>
                    </m:r>
                    <m:r>
                      <a:rPr lang="en-US" sz="1800" i="1">
                        <a:latin typeface="Cambria Math" panose="02040503050406030204" pitchFamily="18" charset="0"/>
                        <a:ea typeface="Cambria Math" panose="02040503050406030204" pitchFamily="18" charset="0"/>
                        <a:cs typeface="Tahoma" panose="020B0604030504040204" pitchFamily="34" charset="0"/>
                      </a:rPr>
                      <m:t>𝐿</m:t>
                    </m:r>
                    <m:r>
                      <a:rPr lang="en-US" sz="1800" i="1">
                        <a:latin typeface="Cambria Math" panose="02040503050406030204" pitchFamily="18" charset="0"/>
                        <a:ea typeface="Cambria Math" panose="02040503050406030204" pitchFamily="18" charset="0"/>
                        <a:cs typeface="Tahoma" panose="020B0604030504040204" pitchFamily="34" charset="0"/>
                      </a:rPr>
                      <m:t>≤0</m:t>
                    </m:r>
                  </m:oMath>
                </a14:m>
                <a:endParaRPr lang="en-US" sz="18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 name="Text Placeholder 1">
                <a:extLst>
                  <a:ext uri="{FF2B5EF4-FFF2-40B4-BE49-F238E27FC236}">
                    <a16:creationId xmlns:a16="http://schemas.microsoft.com/office/drawing/2014/main" id="{36109E25-BE7E-D044-859F-16C47E1AEADE}"/>
                  </a:ext>
                </a:extLst>
              </p:cNvPr>
              <p:cNvSpPr txBox="1">
                <a:spLocks noRot="1" noChangeAspect="1" noMove="1" noResize="1" noEditPoints="1" noAdjustHandles="1" noChangeArrowheads="1" noChangeShapeType="1" noTextEdit="1"/>
              </p:cNvSpPr>
              <p:nvPr/>
            </p:nvSpPr>
            <p:spPr>
              <a:xfrm>
                <a:off x="228600" y="1580692"/>
                <a:ext cx="8534398" cy="4667708"/>
              </a:xfrm>
              <a:prstGeom prst="rect">
                <a:avLst/>
              </a:prstGeom>
              <a:blipFill>
                <a:blip r:embed="rId2"/>
                <a:stretch>
                  <a:fillRect l="-446" t="-10569"/>
                </a:stretch>
              </a:blipFill>
            </p:spPr>
            <p:txBody>
              <a:bodyPr/>
              <a:lstStyle/>
              <a:p>
                <a:r>
                  <a:rPr lang="en-US">
                    <a:noFill/>
                  </a:rPr>
                  <a:t> </a:t>
                </a:r>
              </a:p>
            </p:txBody>
          </p:sp>
        </mc:Fallback>
      </mc:AlternateContent>
      <p:sp>
        <p:nvSpPr>
          <p:cNvPr id="4" name="Text Placeholder 2">
            <a:extLst>
              <a:ext uri="{FF2B5EF4-FFF2-40B4-BE49-F238E27FC236}">
                <a16:creationId xmlns:a16="http://schemas.microsoft.com/office/drawing/2014/main" id="{59C6EB06-D577-3349-9687-26448076FAD3}"/>
              </a:ext>
            </a:extLst>
          </p:cNvPr>
          <p:cNvSpPr txBox="1">
            <a:spLocks/>
          </p:cNvSpPr>
          <p:nvPr/>
        </p:nvSpPr>
        <p:spPr>
          <a:xfrm>
            <a:off x="1176338" y="0"/>
            <a:ext cx="6934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sz="3600" b="1" dirty="0">
                <a:solidFill>
                  <a:srgbClr val="00B0F0"/>
                </a:solidFill>
                <a:effectLst>
                  <a:outerShdw blurRad="38100" dist="38100" dir="2700000" algn="tl">
                    <a:srgbClr val="000000">
                      <a:alpha val="43137"/>
                    </a:srgbClr>
                  </a:outerShdw>
                </a:effectLst>
              </a:rPr>
              <a:t>Lyapunov-Based Reinforcement Learning for Network Routing</a:t>
            </a:r>
          </a:p>
        </p:txBody>
      </p:sp>
      <p:sp>
        <p:nvSpPr>
          <p:cNvPr id="5" name="文本框 17">
            <a:extLst>
              <a:ext uri="{FF2B5EF4-FFF2-40B4-BE49-F238E27FC236}">
                <a16:creationId xmlns:a16="http://schemas.microsoft.com/office/drawing/2014/main" id="{84625A7F-8EB1-4245-B4D2-2352B1D24D13}"/>
              </a:ext>
            </a:extLst>
          </p:cNvPr>
          <p:cNvSpPr txBox="1"/>
          <p:nvPr/>
        </p:nvSpPr>
        <p:spPr>
          <a:xfrm>
            <a:off x="228599" y="1143000"/>
            <a:ext cx="8534397" cy="400110"/>
          </a:xfrm>
          <a:prstGeom prst="rect">
            <a:avLst/>
          </a:prstGeom>
          <a:noFill/>
        </p:spPr>
        <p:txBody>
          <a:bodyPr wrap="square" rtlCol="0">
            <a:spAutoFit/>
          </a:bodyPr>
          <a:lstStyle/>
          <a:p>
            <a:pPr marL="457200" indent="-457200">
              <a:spcBef>
                <a:spcPts val="600"/>
              </a:spcBef>
              <a:spcAft>
                <a:spcPts val="600"/>
              </a:spcAft>
              <a:buFont typeface="Wingdings" panose="05000000000000000000" pitchFamily="2" charset="2"/>
              <a:buChar char="v"/>
            </a:pPr>
            <a:r>
              <a:rPr kumimoji="1" lang="en-US" altLang="zh-CN" sz="2000" b="1" dirty="0">
                <a:solidFill>
                  <a:schemeClr val="tx1"/>
                </a:solidFill>
                <a:latin typeface="Tahoma" panose="020B0604030504040204" pitchFamily="34" charset="0"/>
                <a:ea typeface="Tahoma" panose="020B0604030504040204" pitchFamily="34" charset="0"/>
                <a:cs typeface="Tahoma" panose="020B0604030504040204" pitchFamily="34" charset="0"/>
              </a:rPr>
              <a:t>Lyapunov Drift</a:t>
            </a:r>
          </a:p>
        </p:txBody>
      </p:sp>
      <p:sp>
        <p:nvSpPr>
          <p:cNvPr id="6" name="직사각형 9">
            <a:extLst>
              <a:ext uri="{FF2B5EF4-FFF2-40B4-BE49-F238E27FC236}">
                <a16:creationId xmlns:a16="http://schemas.microsoft.com/office/drawing/2014/main" id="{78B6A320-FF38-8B40-B952-7C41429FC352}"/>
              </a:ext>
            </a:extLst>
          </p:cNvPr>
          <p:cNvSpPr/>
          <p:nvPr/>
        </p:nvSpPr>
        <p:spPr>
          <a:xfrm>
            <a:off x="2667000" y="5573873"/>
            <a:ext cx="5562600" cy="589676"/>
          </a:xfrm>
          <a:prstGeom prst="rect">
            <a:avLst/>
          </a:prstGeom>
          <a:solidFill>
            <a:schemeClr val="bg1">
              <a:lumMod val="85000"/>
            </a:schemeClr>
          </a:solidFill>
          <a:ln w="12700">
            <a:solidFill>
              <a:schemeClr val="tx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800" b="1" dirty="0">
                <a:solidFill>
                  <a:srgbClr val="000000"/>
                </a:solidFill>
                <a:latin typeface="Tahoma" panose="020B0604030504040204" pitchFamily="34" charset="0"/>
                <a:ea typeface="Tahoma" panose="020B0604030504040204" pitchFamily="34" charset="0"/>
                <a:cs typeface="Tahoma" panose="020B0604030504040204" pitchFamily="34" charset="0"/>
              </a:rPr>
              <a:t>It is possible to design a control policy to make the queue backlog size stable</a:t>
            </a:r>
            <a:endParaRPr lang="ko-KR" altLang="en-US" sz="1800" b="1" dirty="0">
              <a:solidFill>
                <a:srgbClr val="000000"/>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415639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114</a:t>
            </a:fld>
            <a:endParaRPr lang="zh-CN" altLang="en-US" dirty="0"/>
          </a:p>
        </p:txBody>
      </p:sp>
      <mc:AlternateContent xmlns:mc="http://schemas.openxmlformats.org/markup-compatibility/2006" xmlns:a14="http://schemas.microsoft.com/office/drawing/2010/main">
        <mc:Choice Requires="a14">
          <p:sp>
            <p:nvSpPr>
              <p:cNvPr id="3" name="Text Placeholder 1">
                <a:extLst>
                  <a:ext uri="{FF2B5EF4-FFF2-40B4-BE49-F238E27FC236}">
                    <a16:creationId xmlns:a16="http://schemas.microsoft.com/office/drawing/2014/main" id="{16EB7ACE-6516-B443-817E-C283A350C86B}"/>
                  </a:ext>
                </a:extLst>
              </p:cNvPr>
              <p:cNvSpPr txBox="1">
                <a:spLocks/>
              </p:cNvSpPr>
              <p:nvPr/>
            </p:nvSpPr>
            <p:spPr>
              <a:xfrm>
                <a:off x="228600" y="1580692"/>
                <a:ext cx="8534398" cy="4667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8000"/>
                  </a:lnSpc>
                  <a:buFont typeface="Wingdings" panose="05000000000000000000" pitchFamily="2" charset="2"/>
                  <a:buChar char="Ø"/>
                </a:pPr>
                <a:r>
                  <a:rPr lang="en-US" sz="1800" dirty="0">
                    <a:latin typeface="Tahoma" panose="020B0604030504040204" pitchFamily="34" charset="0"/>
                    <a:ea typeface="Tahoma" panose="020B0604030504040204" pitchFamily="34" charset="0"/>
                    <a:cs typeface="Tahoma" panose="020B0604030504040204" pitchFamily="34" charset="0"/>
                  </a:rPr>
                  <a:t>Optimization objective</a:t>
                </a:r>
              </a:p>
              <a:p>
                <a:pPr lvl="1">
                  <a:lnSpc>
                    <a:spcPct val="108000"/>
                  </a:lnSpc>
                  <a:buFont typeface="Wingdings" panose="05000000000000000000" pitchFamily="2" charset="2"/>
                  <a:buChar char="Ø"/>
                </a:pPr>
                <a:r>
                  <a:rPr lang="en-US" sz="1800" dirty="0">
                    <a:latin typeface="Tahoma" panose="020B0604030504040204" pitchFamily="34" charset="0"/>
                    <a:ea typeface="Tahoma" panose="020B0604030504040204" pitchFamily="34" charset="0"/>
                    <a:cs typeface="Tahoma" panose="020B0604030504040204" pitchFamily="34" charset="0"/>
                  </a:rPr>
                  <a:t>Minimizing the Lyapunov Drift to achieve better stability</a:t>
                </a:r>
              </a:p>
              <a:p>
                <a:pPr lvl="1">
                  <a:lnSpc>
                    <a:spcPct val="108000"/>
                  </a:lnSpc>
                  <a:buFont typeface="Wingdings" panose="05000000000000000000" pitchFamily="2" charset="2"/>
                  <a:buChar char="Ø"/>
                </a:pPr>
                <a:r>
                  <a:rPr lang="en-US" sz="1800" dirty="0">
                    <a:latin typeface="Tahoma" panose="020B0604030504040204" pitchFamily="34" charset="0"/>
                    <a:ea typeface="Tahoma" panose="020B0604030504040204" pitchFamily="34" charset="0"/>
                    <a:cs typeface="Tahoma" panose="020B0604030504040204" pitchFamily="34" charset="0"/>
                  </a:rPr>
                  <a:t>Minimizing the end-to-end latency of network traffic</a:t>
                </a:r>
              </a:p>
              <a:p>
                <a:pPr lvl="1">
                  <a:lnSpc>
                    <a:spcPct val="108000"/>
                  </a:lnSpc>
                  <a:buFont typeface="Wingdings" panose="05000000000000000000" pitchFamily="2" charset="2"/>
                  <a:buChar char="Ø"/>
                </a:pPr>
                <a:r>
                  <a:rPr lang="en-US" sz="1800" dirty="0">
                    <a:latin typeface="Tahoma" panose="020B0604030504040204" pitchFamily="34" charset="0"/>
                    <a:ea typeface="Tahoma" panose="020B0604030504040204" pitchFamily="34" charset="0"/>
                    <a:cs typeface="Tahoma" panose="020B0604030504040204" pitchFamily="34" charset="0"/>
                  </a:rPr>
                  <a:t>Drift plus penalty</a:t>
                </a:r>
              </a:p>
              <a:p>
                <a:pPr marL="660055" lvl="1" indent="0">
                  <a:lnSpc>
                    <a:spcPct val="108000"/>
                  </a:lnSpc>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Tahoma" panose="020B0604030504040204" pitchFamily="34" charset="0"/>
                          <a:cs typeface="Tahoma" panose="020B0604030504040204" pitchFamily="34" charset="0"/>
                        </a:rPr>
                        <m:t>𝑓</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Cambria Math" panose="02040503050406030204" pitchFamily="18" charset="0"/>
                          <a:cs typeface="Tahoma" panose="020B0604030504040204" pitchFamily="34" charset="0"/>
                        </a:rPr>
                        <m:t>𝐿</m:t>
                      </m:r>
                      <m:r>
                        <a:rPr lang="en-US" sz="1800" i="1">
                          <a:latin typeface="Cambria Math" panose="02040503050406030204" pitchFamily="18" charset="0"/>
                          <a:ea typeface="Cambria Math" panose="02040503050406030204" pitchFamily="18" charset="0"/>
                          <a:cs typeface="Tahoma" panose="020B0604030504040204" pitchFamily="34" charset="0"/>
                        </a:rPr>
                        <m:t>+</m:t>
                      </m:r>
                      <m:r>
                        <a:rPr lang="en-US" sz="1800" i="1">
                          <a:latin typeface="Cambria Math" panose="02040503050406030204" pitchFamily="18" charset="0"/>
                          <a:ea typeface="Cambria Math" panose="02040503050406030204" pitchFamily="18" charset="0"/>
                          <a:cs typeface="Tahoma" panose="020B0604030504040204" pitchFamily="34" charset="0"/>
                        </a:rPr>
                        <m:t>𝑉</m:t>
                      </m:r>
                      <m:r>
                        <a:rPr lang="en-US" sz="1800" i="1">
                          <a:latin typeface="Cambria Math" panose="02040503050406030204" pitchFamily="18" charset="0"/>
                          <a:ea typeface="Cambria Math" panose="02040503050406030204" pitchFamily="18" charset="0"/>
                          <a:cs typeface="Tahoma" panose="020B0604030504040204" pitchFamily="34" charset="0"/>
                        </a:rPr>
                        <m:t>∙</m:t>
                      </m:r>
                      <m:r>
                        <a:rPr lang="en-US" sz="1800" i="1">
                          <a:latin typeface="Cambria Math" panose="02040503050406030204" pitchFamily="18" charset="0"/>
                          <a:ea typeface="Cambria Math" panose="02040503050406030204" pitchFamily="18" charset="0"/>
                          <a:cs typeface="Tahoma" panose="020B0604030504040204" pitchFamily="34" charset="0"/>
                        </a:rPr>
                        <m:t>𝑃</m:t>
                      </m:r>
                    </m:oMath>
                  </m:oMathPara>
                </a14:m>
                <a:endParaRPr lang="en-US" sz="1800" dirty="0">
                  <a:latin typeface="Tahoma" panose="020B0604030504040204" pitchFamily="34" charset="0"/>
                  <a:ea typeface="Tahoma" panose="020B0604030504040204" pitchFamily="34" charset="0"/>
                  <a:cs typeface="Tahoma" panose="020B0604030504040204" pitchFamily="34" charset="0"/>
                </a:endParaRPr>
              </a:p>
              <a:p>
                <a:pPr>
                  <a:lnSpc>
                    <a:spcPct val="108000"/>
                  </a:lnSpc>
                  <a:buFont typeface="Wingdings" panose="05000000000000000000" pitchFamily="2" charset="2"/>
                  <a:buChar char="Ø"/>
                </a:pPr>
                <a:r>
                  <a:rPr lang="en-US" sz="1800" dirty="0">
                    <a:latin typeface="Tahoma" panose="020B0604030504040204" pitchFamily="34" charset="0"/>
                    <a:ea typeface="Tahoma" panose="020B0604030504040204" pitchFamily="34" charset="0"/>
                    <a:cs typeface="Tahoma" panose="020B0604030504040204" pitchFamily="34" charset="0"/>
                  </a:rPr>
                  <a:t>Deep Reinforcement Learning</a:t>
                </a:r>
              </a:p>
              <a:p>
                <a:pPr marL="660055" lvl="1" indent="0">
                  <a:lnSpc>
                    <a:spcPct val="108000"/>
                  </a:lnSpc>
                  <a:buFont typeface="Arial" panose="020B0604020202020204" pitchFamily="34" charset="0"/>
                  <a:buNone/>
                </a:pPr>
                <a:endParaRPr lang="en-US" sz="18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 name="Text Placeholder 1">
                <a:extLst>
                  <a:ext uri="{FF2B5EF4-FFF2-40B4-BE49-F238E27FC236}">
                    <a16:creationId xmlns:a16="http://schemas.microsoft.com/office/drawing/2014/main" id="{16EB7ACE-6516-B443-817E-C283A350C86B}"/>
                  </a:ext>
                </a:extLst>
              </p:cNvPr>
              <p:cNvSpPr txBox="1">
                <a:spLocks noRot="1" noChangeAspect="1" noMove="1" noResize="1" noEditPoints="1" noAdjustHandles="1" noChangeArrowheads="1" noChangeShapeType="1" noTextEdit="1"/>
              </p:cNvSpPr>
              <p:nvPr/>
            </p:nvSpPr>
            <p:spPr>
              <a:xfrm>
                <a:off x="228600" y="1580692"/>
                <a:ext cx="8534398" cy="4667708"/>
              </a:xfrm>
              <a:prstGeom prst="rect">
                <a:avLst/>
              </a:prstGeom>
              <a:blipFill>
                <a:blip r:embed="rId2"/>
                <a:stretch>
                  <a:fillRect l="-446" t="-271"/>
                </a:stretch>
              </a:blipFill>
            </p:spPr>
            <p:txBody>
              <a:bodyPr/>
              <a:lstStyle/>
              <a:p>
                <a:r>
                  <a:rPr lang="en-US">
                    <a:noFill/>
                  </a:rPr>
                  <a:t> </a:t>
                </a:r>
              </a:p>
            </p:txBody>
          </p:sp>
        </mc:Fallback>
      </mc:AlternateContent>
      <p:sp>
        <p:nvSpPr>
          <p:cNvPr id="4" name="Text Placeholder 2">
            <a:extLst>
              <a:ext uri="{FF2B5EF4-FFF2-40B4-BE49-F238E27FC236}">
                <a16:creationId xmlns:a16="http://schemas.microsoft.com/office/drawing/2014/main" id="{2A55E4D0-3F92-CC4E-8D4F-A7D3AF07B8DA}"/>
              </a:ext>
            </a:extLst>
          </p:cNvPr>
          <p:cNvSpPr txBox="1">
            <a:spLocks/>
          </p:cNvSpPr>
          <p:nvPr/>
        </p:nvSpPr>
        <p:spPr>
          <a:xfrm>
            <a:off x="747710" y="39825"/>
            <a:ext cx="6934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sz="3600" b="1" dirty="0">
                <a:solidFill>
                  <a:srgbClr val="00B0F0"/>
                </a:solidFill>
                <a:effectLst>
                  <a:outerShdw blurRad="38100" dist="38100" dir="2700000" algn="tl">
                    <a:srgbClr val="000000">
                      <a:alpha val="43137"/>
                    </a:srgbClr>
                  </a:outerShdw>
                </a:effectLst>
              </a:rPr>
              <a:t>Lyapunov-Based Reinforcement Learning for Network Routing</a:t>
            </a:r>
          </a:p>
        </p:txBody>
      </p:sp>
      <p:sp>
        <p:nvSpPr>
          <p:cNvPr id="5" name="文本框 17">
            <a:extLst>
              <a:ext uri="{FF2B5EF4-FFF2-40B4-BE49-F238E27FC236}">
                <a16:creationId xmlns:a16="http://schemas.microsoft.com/office/drawing/2014/main" id="{9ADF86DD-406B-7142-B295-7313B0F50031}"/>
              </a:ext>
            </a:extLst>
          </p:cNvPr>
          <p:cNvSpPr txBox="1"/>
          <p:nvPr/>
        </p:nvSpPr>
        <p:spPr>
          <a:xfrm>
            <a:off x="228599" y="1143000"/>
            <a:ext cx="8534397" cy="400110"/>
          </a:xfrm>
          <a:prstGeom prst="rect">
            <a:avLst/>
          </a:prstGeom>
          <a:noFill/>
        </p:spPr>
        <p:txBody>
          <a:bodyPr wrap="square" rtlCol="0">
            <a:spAutoFit/>
          </a:bodyPr>
          <a:lstStyle/>
          <a:p>
            <a:pPr marL="457200" indent="-457200">
              <a:spcBef>
                <a:spcPts val="600"/>
              </a:spcBef>
              <a:spcAft>
                <a:spcPts val="600"/>
              </a:spcAft>
              <a:buFont typeface="Wingdings" panose="05000000000000000000" pitchFamily="2" charset="2"/>
              <a:buChar char="v"/>
            </a:pPr>
            <a:r>
              <a:rPr kumimoji="1" lang="en-US" altLang="zh-CN" sz="2000" b="1" dirty="0">
                <a:solidFill>
                  <a:schemeClr val="tx1"/>
                </a:solidFill>
                <a:latin typeface="Tahoma" panose="020B0604030504040204" pitchFamily="34" charset="0"/>
                <a:ea typeface="Tahoma" panose="020B0604030504040204" pitchFamily="34" charset="0"/>
                <a:cs typeface="Tahoma" panose="020B0604030504040204" pitchFamily="34" charset="0"/>
              </a:rPr>
              <a:t>Lyapunov-Based Reinforcement Learning</a:t>
            </a:r>
          </a:p>
        </p:txBody>
      </p:sp>
      <p:grpSp>
        <p:nvGrpSpPr>
          <p:cNvPr id="6" name="Group 5">
            <a:extLst>
              <a:ext uri="{FF2B5EF4-FFF2-40B4-BE49-F238E27FC236}">
                <a16:creationId xmlns:a16="http://schemas.microsoft.com/office/drawing/2014/main" id="{C344F16B-B22A-A846-958F-B5E3F0BD2AD7}"/>
              </a:ext>
            </a:extLst>
          </p:cNvPr>
          <p:cNvGrpSpPr/>
          <p:nvPr/>
        </p:nvGrpSpPr>
        <p:grpSpPr>
          <a:xfrm>
            <a:off x="381002" y="3649441"/>
            <a:ext cx="8381994" cy="2571230"/>
            <a:chOff x="381002" y="3649441"/>
            <a:chExt cx="8381994" cy="2571230"/>
          </a:xfrm>
        </p:grpSpPr>
        <p:sp>
          <p:nvSpPr>
            <p:cNvPr id="7" name="Rectangle 6">
              <a:extLst>
                <a:ext uri="{FF2B5EF4-FFF2-40B4-BE49-F238E27FC236}">
                  <a16:creationId xmlns:a16="http://schemas.microsoft.com/office/drawing/2014/main" id="{6EE275D3-DD07-A848-8A4B-B7F31BE24B48}"/>
                </a:ext>
              </a:extLst>
            </p:cNvPr>
            <p:cNvSpPr/>
            <p:nvPr/>
          </p:nvSpPr>
          <p:spPr>
            <a:xfrm>
              <a:off x="4191000" y="3649441"/>
              <a:ext cx="1371600" cy="53021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a:latin typeface="Tahoma" panose="020B0604030504040204" pitchFamily="34" charset="0"/>
                  <a:ea typeface="Tahoma" panose="020B0604030504040204" pitchFamily="34" charset="0"/>
                  <a:cs typeface="Tahoma" panose="020B0604030504040204" pitchFamily="34" charset="0"/>
                </a:rPr>
                <a:t>Environment</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08B328C0-D9CD-2948-90EB-53CB05878B7D}"/>
                    </a:ext>
                  </a:extLst>
                </p:cNvPr>
                <p:cNvSpPr/>
                <p:nvPr/>
              </p:nvSpPr>
              <p:spPr>
                <a:xfrm>
                  <a:off x="381002" y="4365737"/>
                  <a:ext cx="1371600" cy="53021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a:latin typeface="Tahoma" panose="020B0604030504040204" pitchFamily="34" charset="0"/>
                      <a:ea typeface="Tahoma" panose="020B0604030504040204" pitchFamily="34" charset="0"/>
                      <a:cs typeface="Tahoma" panose="020B0604030504040204" pitchFamily="34" charset="0"/>
                    </a:rPr>
                    <a:t>State </a:t>
                  </a:r>
                  <a14:m>
                    <m:oMath xmlns:m="http://schemas.openxmlformats.org/officeDocument/2006/math">
                      <m:r>
                        <a:rPr lang="en-US" sz="1600" b="1" i="1" smtClean="0">
                          <a:latin typeface="Cambria Math" panose="02040503050406030204" pitchFamily="18" charset="0"/>
                          <a:ea typeface="Tahoma" panose="020B0604030504040204" pitchFamily="34" charset="0"/>
                          <a:cs typeface="Tahoma" panose="020B0604030504040204" pitchFamily="34" charset="0"/>
                        </a:rPr>
                        <m:t>𝒀</m:t>
                      </m:r>
                      <m:d>
                        <m:dPr>
                          <m:ctrlPr>
                            <a:rPr lang="en-US" sz="1600" b="0" i="1" smtClean="0">
                              <a:latin typeface="Cambria Math" panose="02040503050406030204" pitchFamily="18" charset="0"/>
                              <a:ea typeface="Tahoma" panose="020B0604030504040204" pitchFamily="34" charset="0"/>
                              <a:cs typeface="Tahoma" panose="020B0604030504040204" pitchFamily="34" charset="0"/>
                            </a:rPr>
                          </m:ctrlPr>
                        </m:dPr>
                        <m:e>
                          <m:r>
                            <a:rPr lang="en-US" sz="1600" b="0" i="1" smtClean="0">
                              <a:latin typeface="Cambria Math" panose="02040503050406030204" pitchFamily="18" charset="0"/>
                              <a:ea typeface="Tahoma" panose="020B0604030504040204" pitchFamily="34" charset="0"/>
                              <a:cs typeface="Tahoma" panose="020B0604030504040204" pitchFamily="34" charset="0"/>
                            </a:rPr>
                            <m:t>𝑡</m:t>
                          </m:r>
                        </m:e>
                      </m:d>
                    </m:oMath>
                  </a14:m>
                  <a:endParaRPr lang="en-US" sz="16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9" name="Rectangle 8">
                  <a:extLst>
                    <a:ext uri="{FF2B5EF4-FFF2-40B4-BE49-F238E27FC236}">
                      <a16:creationId xmlns:a16="http://schemas.microsoft.com/office/drawing/2014/main" id="{3D949E36-57C2-4EF4-984C-DC2AD4EDE0A1}"/>
                    </a:ext>
                  </a:extLst>
                </p:cNvPr>
                <p:cNvSpPr>
                  <a:spLocks noRot="1" noChangeAspect="1" noMove="1" noResize="1" noEditPoints="1" noAdjustHandles="1" noChangeArrowheads="1" noChangeShapeType="1" noTextEdit="1"/>
                </p:cNvSpPr>
                <p:nvPr/>
              </p:nvSpPr>
              <p:spPr>
                <a:xfrm>
                  <a:off x="381002" y="4365737"/>
                  <a:ext cx="1371600" cy="530210"/>
                </a:xfrm>
                <a:prstGeom prst="rect">
                  <a:avLst/>
                </a:prstGeom>
                <a:blipFill>
                  <a:blip r:embed="rId4"/>
                  <a:stretch>
                    <a:fillRect/>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F8A86983-E07C-1C48-B914-1B365A92BE3D}"/>
                </a:ext>
              </a:extLst>
            </p:cNvPr>
            <p:cNvSpPr/>
            <p:nvPr/>
          </p:nvSpPr>
          <p:spPr>
            <a:xfrm>
              <a:off x="5404017" y="5636925"/>
              <a:ext cx="1371600" cy="53021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a:latin typeface="Tahoma" panose="020B0604030504040204" pitchFamily="34" charset="0"/>
                  <a:ea typeface="Tahoma" panose="020B0604030504040204" pitchFamily="34" charset="0"/>
                  <a:cs typeface="Tahoma" panose="020B0604030504040204" pitchFamily="34" charset="0"/>
                </a:rPr>
                <a:t>Lyapunov Optimization</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CAE4D380-EE02-284F-A716-D19EB016A054}"/>
                    </a:ext>
                  </a:extLst>
                </p:cNvPr>
                <p:cNvSpPr/>
                <p:nvPr/>
              </p:nvSpPr>
              <p:spPr>
                <a:xfrm>
                  <a:off x="7391396" y="4365737"/>
                  <a:ext cx="1371600" cy="53021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a:latin typeface="Tahoma" panose="020B0604030504040204" pitchFamily="34" charset="0"/>
                      <a:ea typeface="Tahoma" panose="020B0604030504040204" pitchFamily="34" charset="0"/>
                      <a:cs typeface="Tahoma" panose="020B0604030504040204" pitchFamily="34" charset="0"/>
                    </a:rPr>
                    <a:t>Action </a:t>
                  </a:r>
                  <a14:m>
                    <m:oMath xmlns:m="http://schemas.openxmlformats.org/officeDocument/2006/math">
                      <m:r>
                        <a:rPr lang="en-US" sz="1600" b="1" i="1" smtClean="0">
                          <a:latin typeface="Cambria Math" panose="02040503050406030204" pitchFamily="18" charset="0"/>
                          <a:ea typeface="Cambria Math" panose="02040503050406030204" pitchFamily="18" charset="0"/>
                          <a:cs typeface="Tahoma" panose="020B0604030504040204" pitchFamily="34" charset="0"/>
                        </a:rPr>
                        <m:t>𝝁</m:t>
                      </m:r>
                      <m:d>
                        <m:dPr>
                          <m:ctrlPr>
                            <a:rPr lang="en-US" sz="1600" i="1" smtClean="0">
                              <a:latin typeface="Cambria Math" panose="02040503050406030204" pitchFamily="18" charset="0"/>
                              <a:ea typeface="Cambria Math" panose="02040503050406030204" pitchFamily="18" charset="0"/>
                              <a:cs typeface="Tahoma" panose="020B0604030504040204" pitchFamily="34" charset="0"/>
                            </a:rPr>
                          </m:ctrlPr>
                        </m:dPr>
                        <m:e>
                          <m:r>
                            <a:rPr lang="en-US" sz="1600" b="0" i="1" smtClean="0">
                              <a:latin typeface="Cambria Math" panose="02040503050406030204" pitchFamily="18" charset="0"/>
                              <a:ea typeface="Cambria Math" panose="02040503050406030204" pitchFamily="18" charset="0"/>
                              <a:cs typeface="Tahoma" panose="020B0604030504040204" pitchFamily="34" charset="0"/>
                            </a:rPr>
                            <m:t>𝑡</m:t>
                          </m:r>
                        </m:e>
                      </m:d>
                    </m:oMath>
                  </a14:m>
                  <a:endParaRPr lang="en-US" sz="16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1" name="Rectangle 10">
                  <a:extLst>
                    <a:ext uri="{FF2B5EF4-FFF2-40B4-BE49-F238E27FC236}">
                      <a16:creationId xmlns:a16="http://schemas.microsoft.com/office/drawing/2014/main" id="{FEC7BB55-6051-424D-8E75-A1037B14D77F}"/>
                    </a:ext>
                  </a:extLst>
                </p:cNvPr>
                <p:cNvSpPr>
                  <a:spLocks noRot="1" noChangeAspect="1" noMove="1" noResize="1" noEditPoints="1" noAdjustHandles="1" noChangeArrowheads="1" noChangeShapeType="1" noTextEdit="1"/>
                </p:cNvSpPr>
                <p:nvPr/>
              </p:nvSpPr>
              <p:spPr>
                <a:xfrm>
                  <a:off x="7391396" y="4365737"/>
                  <a:ext cx="1371600" cy="530210"/>
                </a:xfrm>
                <a:prstGeom prst="rect">
                  <a:avLst/>
                </a:prstGeom>
                <a:blipFill>
                  <a:blip r:embed="rId5"/>
                  <a:stretch>
                    <a:fillRect/>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54484E52-793B-D445-8FB4-6DAE1A48D685}"/>
                </a:ext>
              </a:extLst>
            </p:cNvPr>
            <p:cNvGrpSpPr/>
            <p:nvPr/>
          </p:nvGrpSpPr>
          <p:grpSpPr>
            <a:xfrm>
              <a:off x="2671648" y="5110918"/>
              <a:ext cx="1057504" cy="1109753"/>
              <a:chOff x="2819400" y="5105400"/>
              <a:chExt cx="1057504" cy="1109753"/>
            </a:xfrm>
          </p:grpSpPr>
          <p:sp>
            <p:nvSpPr>
              <p:cNvPr id="19" name="Oval 18">
                <a:extLst>
                  <a:ext uri="{FF2B5EF4-FFF2-40B4-BE49-F238E27FC236}">
                    <a16:creationId xmlns:a16="http://schemas.microsoft.com/office/drawing/2014/main" id="{A67E1810-1DBD-4E4B-A03C-C98E6099E787}"/>
                  </a:ext>
                </a:extLst>
              </p:cNvPr>
              <p:cNvSpPr/>
              <p:nvPr/>
            </p:nvSpPr>
            <p:spPr>
              <a:xfrm>
                <a:off x="2819400" y="5105400"/>
                <a:ext cx="171908" cy="17190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0" name="Oval 19">
                <a:extLst>
                  <a:ext uri="{FF2B5EF4-FFF2-40B4-BE49-F238E27FC236}">
                    <a16:creationId xmlns:a16="http://schemas.microsoft.com/office/drawing/2014/main" id="{01A2A7A4-1628-9F4A-BF80-182A59819E5D}"/>
                  </a:ext>
                </a:extLst>
              </p:cNvPr>
              <p:cNvSpPr/>
              <p:nvPr/>
            </p:nvSpPr>
            <p:spPr>
              <a:xfrm>
                <a:off x="2819400" y="5418015"/>
                <a:ext cx="171908" cy="17190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1" name="Oval 20">
                <a:extLst>
                  <a:ext uri="{FF2B5EF4-FFF2-40B4-BE49-F238E27FC236}">
                    <a16:creationId xmlns:a16="http://schemas.microsoft.com/office/drawing/2014/main" id="{7CCFBA6D-B56C-0149-8AD8-7AB6E74B5383}"/>
                  </a:ext>
                </a:extLst>
              </p:cNvPr>
              <p:cNvSpPr/>
              <p:nvPr/>
            </p:nvSpPr>
            <p:spPr>
              <a:xfrm>
                <a:off x="2819400" y="5730630"/>
                <a:ext cx="171908" cy="17190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2" name="Oval 21">
                <a:extLst>
                  <a:ext uri="{FF2B5EF4-FFF2-40B4-BE49-F238E27FC236}">
                    <a16:creationId xmlns:a16="http://schemas.microsoft.com/office/drawing/2014/main" id="{C0E73AA4-4EF5-494F-9210-C89A283A6E25}"/>
                  </a:ext>
                </a:extLst>
              </p:cNvPr>
              <p:cNvSpPr/>
              <p:nvPr/>
            </p:nvSpPr>
            <p:spPr>
              <a:xfrm>
                <a:off x="2819400" y="6043245"/>
                <a:ext cx="171908" cy="17190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3" name="Oval 22">
                <a:extLst>
                  <a:ext uri="{FF2B5EF4-FFF2-40B4-BE49-F238E27FC236}">
                    <a16:creationId xmlns:a16="http://schemas.microsoft.com/office/drawing/2014/main" id="{9575AD30-988E-4340-8D21-0CDDE01B269F}"/>
                  </a:ext>
                </a:extLst>
              </p:cNvPr>
              <p:cNvSpPr/>
              <p:nvPr/>
            </p:nvSpPr>
            <p:spPr>
              <a:xfrm>
                <a:off x="3171367" y="5105400"/>
                <a:ext cx="171908" cy="17190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 name="Oval 23">
                <a:extLst>
                  <a:ext uri="{FF2B5EF4-FFF2-40B4-BE49-F238E27FC236}">
                    <a16:creationId xmlns:a16="http://schemas.microsoft.com/office/drawing/2014/main" id="{FE87EB72-630B-F44E-8810-47F441AD6378}"/>
                  </a:ext>
                </a:extLst>
              </p:cNvPr>
              <p:cNvSpPr/>
              <p:nvPr/>
            </p:nvSpPr>
            <p:spPr>
              <a:xfrm>
                <a:off x="3171367" y="5418015"/>
                <a:ext cx="171908" cy="17190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5" name="Oval 24">
                <a:extLst>
                  <a:ext uri="{FF2B5EF4-FFF2-40B4-BE49-F238E27FC236}">
                    <a16:creationId xmlns:a16="http://schemas.microsoft.com/office/drawing/2014/main" id="{CD32B4A0-7DAA-864A-A542-B929E0F87CC2}"/>
                  </a:ext>
                </a:extLst>
              </p:cNvPr>
              <p:cNvSpPr/>
              <p:nvPr/>
            </p:nvSpPr>
            <p:spPr>
              <a:xfrm>
                <a:off x="3171367" y="5730630"/>
                <a:ext cx="171908" cy="17190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6" name="Oval 25">
                <a:extLst>
                  <a:ext uri="{FF2B5EF4-FFF2-40B4-BE49-F238E27FC236}">
                    <a16:creationId xmlns:a16="http://schemas.microsoft.com/office/drawing/2014/main" id="{958749AF-FAE1-814C-AF77-1D03AADC672A}"/>
                  </a:ext>
                </a:extLst>
              </p:cNvPr>
              <p:cNvSpPr/>
              <p:nvPr/>
            </p:nvSpPr>
            <p:spPr>
              <a:xfrm>
                <a:off x="3171367" y="6043245"/>
                <a:ext cx="171908" cy="17190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7" name="Oval 26">
                <a:extLst>
                  <a:ext uri="{FF2B5EF4-FFF2-40B4-BE49-F238E27FC236}">
                    <a16:creationId xmlns:a16="http://schemas.microsoft.com/office/drawing/2014/main" id="{626974F4-6EF7-E745-AA45-8C6B0D7E38AA}"/>
                  </a:ext>
                </a:extLst>
              </p:cNvPr>
              <p:cNvSpPr/>
              <p:nvPr/>
            </p:nvSpPr>
            <p:spPr>
              <a:xfrm>
                <a:off x="3695471" y="5277308"/>
                <a:ext cx="171908" cy="17190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8" name="Oval 27">
                <a:extLst>
                  <a:ext uri="{FF2B5EF4-FFF2-40B4-BE49-F238E27FC236}">
                    <a16:creationId xmlns:a16="http://schemas.microsoft.com/office/drawing/2014/main" id="{355F4E96-7AC6-C84F-AD4E-1756722CF896}"/>
                  </a:ext>
                </a:extLst>
              </p:cNvPr>
              <p:cNvSpPr/>
              <p:nvPr/>
            </p:nvSpPr>
            <p:spPr>
              <a:xfrm>
                <a:off x="3704996" y="5871337"/>
                <a:ext cx="171908" cy="17190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A38D7F22-7A8E-714F-9472-1AF417295414}"/>
                  </a:ext>
                </a:extLst>
              </p:cNvPr>
              <p:cNvCxnSpPr>
                <a:stCxn id="19" idx="6"/>
                <a:endCxn id="23" idx="2"/>
              </p:cNvCxnSpPr>
              <p:nvPr/>
            </p:nvCxnSpPr>
            <p:spPr>
              <a:xfrm>
                <a:off x="2991308" y="5191354"/>
                <a:ext cx="180059" cy="0"/>
              </a:xfrm>
              <a:prstGeom prst="line">
                <a:avLst/>
              </a:prstGeom>
            </p:spPr>
            <p:style>
              <a:lnRef idx="1">
                <a:schemeClr val="accent1"/>
              </a:lnRef>
              <a:fillRef idx="2">
                <a:schemeClr val="accent1"/>
              </a:fillRef>
              <a:effectRef idx="1">
                <a:schemeClr val="accent1"/>
              </a:effectRef>
              <a:fontRef idx="minor">
                <a:schemeClr val="dk1"/>
              </a:fontRef>
            </p:style>
          </p:cxnSp>
          <p:cxnSp>
            <p:nvCxnSpPr>
              <p:cNvPr id="30" name="Straight Connector 29">
                <a:extLst>
                  <a:ext uri="{FF2B5EF4-FFF2-40B4-BE49-F238E27FC236}">
                    <a16:creationId xmlns:a16="http://schemas.microsoft.com/office/drawing/2014/main" id="{1C9B4CD7-9752-6544-BD2C-AC7A3D5E4BF1}"/>
                  </a:ext>
                </a:extLst>
              </p:cNvPr>
              <p:cNvCxnSpPr>
                <a:cxnSpLocks/>
                <a:stCxn id="19" idx="5"/>
                <a:endCxn id="24" idx="1"/>
              </p:cNvCxnSpPr>
              <p:nvPr/>
            </p:nvCxnSpPr>
            <p:spPr>
              <a:xfrm>
                <a:off x="2966133" y="5252133"/>
                <a:ext cx="230409" cy="191057"/>
              </a:xfrm>
              <a:prstGeom prst="line">
                <a:avLst/>
              </a:prstGeom>
            </p:spPr>
            <p:style>
              <a:lnRef idx="1">
                <a:schemeClr val="accent1"/>
              </a:lnRef>
              <a:fillRef idx="2">
                <a:schemeClr val="accent1"/>
              </a:fillRef>
              <a:effectRef idx="1">
                <a:schemeClr val="accent1"/>
              </a:effectRef>
              <a:fontRef idx="minor">
                <a:schemeClr val="dk1"/>
              </a:fontRef>
            </p:style>
          </p:cxnSp>
          <p:cxnSp>
            <p:nvCxnSpPr>
              <p:cNvPr id="31" name="Straight Connector 30">
                <a:extLst>
                  <a:ext uri="{FF2B5EF4-FFF2-40B4-BE49-F238E27FC236}">
                    <a16:creationId xmlns:a16="http://schemas.microsoft.com/office/drawing/2014/main" id="{5919B0F7-3996-E146-B679-061AF305C704}"/>
                  </a:ext>
                </a:extLst>
              </p:cNvPr>
              <p:cNvCxnSpPr>
                <a:cxnSpLocks/>
                <a:stCxn id="19" idx="5"/>
                <a:endCxn id="25" idx="1"/>
              </p:cNvCxnSpPr>
              <p:nvPr/>
            </p:nvCxnSpPr>
            <p:spPr>
              <a:xfrm>
                <a:off x="2966133" y="5252133"/>
                <a:ext cx="230409" cy="503672"/>
              </a:xfrm>
              <a:prstGeom prst="line">
                <a:avLst/>
              </a:prstGeom>
            </p:spPr>
            <p:style>
              <a:lnRef idx="1">
                <a:schemeClr val="accent1"/>
              </a:lnRef>
              <a:fillRef idx="2">
                <a:schemeClr val="accent1"/>
              </a:fillRef>
              <a:effectRef idx="1">
                <a:schemeClr val="accent1"/>
              </a:effectRef>
              <a:fontRef idx="minor">
                <a:schemeClr val="dk1"/>
              </a:fontRef>
            </p:style>
          </p:cxnSp>
          <p:cxnSp>
            <p:nvCxnSpPr>
              <p:cNvPr id="32" name="Straight Connector 31">
                <a:extLst>
                  <a:ext uri="{FF2B5EF4-FFF2-40B4-BE49-F238E27FC236}">
                    <a16:creationId xmlns:a16="http://schemas.microsoft.com/office/drawing/2014/main" id="{1231FCC5-D930-F749-AEF4-0205A8501041}"/>
                  </a:ext>
                </a:extLst>
              </p:cNvPr>
              <p:cNvCxnSpPr>
                <a:cxnSpLocks/>
                <a:stCxn id="19" idx="5"/>
                <a:endCxn id="26" idx="1"/>
              </p:cNvCxnSpPr>
              <p:nvPr/>
            </p:nvCxnSpPr>
            <p:spPr>
              <a:xfrm>
                <a:off x="2966133" y="5252133"/>
                <a:ext cx="230409" cy="816287"/>
              </a:xfrm>
              <a:prstGeom prst="line">
                <a:avLst/>
              </a:prstGeom>
            </p:spPr>
            <p:style>
              <a:lnRef idx="1">
                <a:schemeClr val="accent1"/>
              </a:lnRef>
              <a:fillRef idx="2">
                <a:schemeClr val="accent1"/>
              </a:fillRef>
              <a:effectRef idx="1">
                <a:schemeClr val="accent1"/>
              </a:effectRef>
              <a:fontRef idx="minor">
                <a:schemeClr val="dk1"/>
              </a:fontRef>
            </p:style>
          </p:cxnSp>
          <p:cxnSp>
            <p:nvCxnSpPr>
              <p:cNvPr id="33" name="Straight Connector 32">
                <a:extLst>
                  <a:ext uri="{FF2B5EF4-FFF2-40B4-BE49-F238E27FC236}">
                    <a16:creationId xmlns:a16="http://schemas.microsoft.com/office/drawing/2014/main" id="{2161413C-F248-6844-A09E-5937BE76852E}"/>
                  </a:ext>
                </a:extLst>
              </p:cNvPr>
              <p:cNvCxnSpPr>
                <a:cxnSpLocks/>
                <a:stCxn id="20" idx="7"/>
                <a:endCxn id="23" idx="3"/>
              </p:cNvCxnSpPr>
              <p:nvPr/>
            </p:nvCxnSpPr>
            <p:spPr>
              <a:xfrm flipV="1">
                <a:off x="2966133" y="5252133"/>
                <a:ext cx="230409" cy="191057"/>
              </a:xfrm>
              <a:prstGeom prst="line">
                <a:avLst/>
              </a:prstGeom>
            </p:spPr>
            <p:style>
              <a:lnRef idx="1">
                <a:schemeClr val="accent1"/>
              </a:lnRef>
              <a:fillRef idx="2">
                <a:schemeClr val="accent1"/>
              </a:fillRef>
              <a:effectRef idx="1">
                <a:schemeClr val="accent1"/>
              </a:effectRef>
              <a:fontRef idx="minor">
                <a:schemeClr val="dk1"/>
              </a:fontRef>
            </p:style>
          </p:cxnSp>
          <p:cxnSp>
            <p:nvCxnSpPr>
              <p:cNvPr id="34" name="Straight Connector 33">
                <a:extLst>
                  <a:ext uri="{FF2B5EF4-FFF2-40B4-BE49-F238E27FC236}">
                    <a16:creationId xmlns:a16="http://schemas.microsoft.com/office/drawing/2014/main" id="{3E0F5275-1761-DB48-8ABD-9DD7AAF09172}"/>
                  </a:ext>
                </a:extLst>
              </p:cNvPr>
              <p:cNvCxnSpPr>
                <a:stCxn id="20" idx="6"/>
                <a:endCxn id="24" idx="2"/>
              </p:cNvCxnSpPr>
              <p:nvPr/>
            </p:nvCxnSpPr>
            <p:spPr>
              <a:xfrm>
                <a:off x="2991308" y="5503969"/>
                <a:ext cx="180059" cy="0"/>
              </a:xfrm>
              <a:prstGeom prst="line">
                <a:avLst/>
              </a:prstGeom>
            </p:spPr>
            <p:style>
              <a:lnRef idx="1">
                <a:schemeClr val="accent1"/>
              </a:lnRef>
              <a:fillRef idx="2">
                <a:schemeClr val="accent1"/>
              </a:fillRef>
              <a:effectRef idx="1">
                <a:schemeClr val="accent1"/>
              </a:effectRef>
              <a:fontRef idx="minor">
                <a:schemeClr val="dk1"/>
              </a:fontRef>
            </p:style>
          </p:cxnSp>
          <p:cxnSp>
            <p:nvCxnSpPr>
              <p:cNvPr id="35" name="Straight Connector 34">
                <a:extLst>
                  <a:ext uri="{FF2B5EF4-FFF2-40B4-BE49-F238E27FC236}">
                    <a16:creationId xmlns:a16="http://schemas.microsoft.com/office/drawing/2014/main" id="{AD391004-991B-E846-B30E-D5AD75D15CDB}"/>
                  </a:ext>
                </a:extLst>
              </p:cNvPr>
              <p:cNvCxnSpPr>
                <a:cxnSpLocks/>
                <a:stCxn id="20" idx="5"/>
                <a:endCxn id="25" idx="1"/>
              </p:cNvCxnSpPr>
              <p:nvPr/>
            </p:nvCxnSpPr>
            <p:spPr>
              <a:xfrm>
                <a:off x="2966133" y="5564748"/>
                <a:ext cx="230409" cy="191057"/>
              </a:xfrm>
              <a:prstGeom prst="line">
                <a:avLst/>
              </a:prstGeom>
            </p:spPr>
            <p:style>
              <a:lnRef idx="1">
                <a:schemeClr val="accent1"/>
              </a:lnRef>
              <a:fillRef idx="2">
                <a:schemeClr val="accent1"/>
              </a:fillRef>
              <a:effectRef idx="1">
                <a:schemeClr val="accent1"/>
              </a:effectRef>
              <a:fontRef idx="minor">
                <a:schemeClr val="dk1"/>
              </a:fontRef>
            </p:style>
          </p:cxnSp>
          <p:cxnSp>
            <p:nvCxnSpPr>
              <p:cNvPr id="36" name="Straight Connector 35">
                <a:extLst>
                  <a:ext uri="{FF2B5EF4-FFF2-40B4-BE49-F238E27FC236}">
                    <a16:creationId xmlns:a16="http://schemas.microsoft.com/office/drawing/2014/main" id="{A53B8B18-7B63-5443-9D94-C9024F30F770}"/>
                  </a:ext>
                </a:extLst>
              </p:cNvPr>
              <p:cNvCxnSpPr>
                <a:cxnSpLocks/>
                <a:stCxn id="20" idx="5"/>
                <a:endCxn id="26" idx="1"/>
              </p:cNvCxnSpPr>
              <p:nvPr/>
            </p:nvCxnSpPr>
            <p:spPr>
              <a:xfrm>
                <a:off x="2966133" y="5564748"/>
                <a:ext cx="230409" cy="503672"/>
              </a:xfrm>
              <a:prstGeom prst="line">
                <a:avLst/>
              </a:prstGeom>
            </p:spPr>
            <p:style>
              <a:lnRef idx="1">
                <a:schemeClr val="accent1"/>
              </a:lnRef>
              <a:fillRef idx="2">
                <a:schemeClr val="accent1"/>
              </a:fillRef>
              <a:effectRef idx="1">
                <a:schemeClr val="accent1"/>
              </a:effectRef>
              <a:fontRef idx="minor">
                <a:schemeClr val="dk1"/>
              </a:fontRef>
            </p:style>
          </p:cxnSp>
          <p:cxnSp>
            <p:nvCxnSpPr>
              <p:cNvPr id="37" name="Straight Connector 36">
                <a:extLst>
                  <a:ext uri="{FF2B5EF4-FFF2-40B4-BE49-F238E27FC236}">
                    <a16:creationId xmlns:a16="http://schemas.microsoft.com/office/drawing/2014/main" id="{8DB67EA5-FEA0-A044-9F33-C8287CF2E421}"/>
                  </a:ext>
                </a:extLst>
              </p:cNvPr>
              <p:cNvCxnSpPr>
                <a:cxnSpLocks/>
                <a:stCxn id="21" idx="7"/>
                <a:endCxn id="23" idx="3"/>
              </p:cNvCxnSpPr>
              <p:nvPr/>
            </p:nvCxnSpPr>
            <p:spPr>
              <a:xfrm flipV="1">
                <a:off x="2966133" y="5252133"/>
                <a:ext cx="230409" cy="503672"/>
              </a:xfrm>
              <a:prstGeom prst="line">
                <a:avLst/>
              </a:prstGeom>
            </p:spPr>
            <p:style>
              <a:lnRef idx="1">
                <a:schemeClr val="accent1"/>
              </a:lnRef>
              <a:fillRef idx="2">
                <a:schemeClr val="accent1"/>
              </a:fillRef>
              <a:effectRef idx="1">
                <a:schemeClr val="accent1"/>
              </a:effectRef>
              <a:fontRef idx="minor">
                <a:schemeClr val="dk1"/>
              </a:fontRef>
            </p:style>
          </p:cxnSp>
          <p:cxnSp>
            <p:nvCxnSpPr>
              <p:cNvPr id="38" name="Straight Connector 37">
                <a:extLst>
                  <a:ext uri="{FF2B5EF4-FFF2-40B4-BE49-F238E27FC236}">
                    <a16:creationId xmlns:a16="http://schemas.microsoft.com/office/drawing/2014/main" id="{B69FB833-C27D-6B49-A56E-6BEEC2D5D622}"/>
                  </a:ext>
                </a:extLst>
              </p:cNvPr>
              <p:cNvCxnSpPr>
                <a:cxnSpLocks/>
                <a:stCxn id="21" idx="7"/>
                <a:endCxn id="24" idx="3"/>
              </p:cNvCxnSpPr>
              <p:nvPr/>
            </p:nvCxnSpPr>
            <p:spPr>
              <a:xfrm flipV="1">
                <a:off x="2966133" y="5564748"/>
                <a:ext cx="230409" cy="191057"/>
              </a:xfrm>
              <a:prstGeom prst="line">
                <a:avLst/>
              </a:prstGeom>
            </p:spPr>
            <p:style>
              <a:lnRef idx="1">
                <a:schemeClr val="accent1"/>
              </a:lnRef>
              <a:fillRef idx="2">
                <a:schemeClr val="accent1"/>
              </a:fillRef>
              <a:effectRef idx="1">
                <a:schemeClr val="accent1"/>
              </a:effectRef>
              <a:fontRef idx="minor">
                <a:schemeClr val="dk1"/>
              </a:fontRef>
            </p:style>
          </p:cxnSp>
          <p:cxnSp>
            <p:nvCxnSpPr>
              <p:cNvPr id="39" name="Straight Connector 38">
                <a:extLst>
                  <a:ext uri="{FF2B5EF4-FFF2-40B4-BE49-F238E27FC236}">
                    <a16:creationId xmlns:a16="http://schemas.microsoft.com/office/drawing/2014/main" id="{B3F1DE19-0B72-0C49-B106-EF476D4F5BA3}"/>
                  </a:ext>
                </a:extLst>
              </p:cNvPr>
              <p:cNvCxnSpPr>
                <a:stCxn id="21" idx="6"/>
                <a:endCxn id="25" idx="2"/>
              </p:cNvCxnSpPr>
              <p:nvPr/>
            </p:nvCxnSpPr>
            <p:spPr>
              <a:xfrm>
                <a:off x="2991308" y="5816584"/>
                <a:ext cx="180059" cy="0"/>
              </a:xfrm>
              <a:prstGeom prst="line">
                <a:avLst/>
              </a:prstGeom>
            </p:spPr>
            <p:style>
              <a:lnRef idx="1">
                <a:schemeClr val="accent1"/>
              </a:lnRef>
              <a:fillRef idx="2">
                <a:schemeClr val="accent1"/>
              </a:fillRef>
              <a:effectRef idx="1">
                <a:schemeClr val="accent1"/>
              </a:effectRef>
              <a:fontRef idx="minor">
                <a:schemeClr val="dk1"/>
              </a:fontRef>
            </p:style>
          </p:cxnSp>
          <p:cxnSp>
            <p:nvCxnSpPr>
              <p:cNvPr id="40" name="Straight Connector 39">
                <a:extLst>
                  <a:ext uri="{FF2B5EF4-FFF2-40B4-BE49-F238E27FC236}">
                    <a16:creationId xmlns:a16="http://schemas.microsoft.com/office/drawing/2014/main" id="{2AC70064-4690-A941-BAFF-82FA87CC9AB8}"/>
                  </a:ext>
                </a:extLst>
              </p:cNvPr>
              <p:cNvCxnSpPr>
                <a:cxnSpLocks/>
                <a:stCxn id="21" idx="5"/>
                <a:endCxn id="26" idx="1"/>
              </p:cNvCxnSpPr>
              <p:nvPr/>
            </p:nvCxnSpPr>
            <p:spPr>
              <a:xfrm>
                <a:off x="2966133" y="5877363"/>
                <a:ext cx="230409" cy="191057"/>
              </a:xfrm>
              <a:prstGeom prst="line">
                <a:avLst/>
              </a:prstGeom>
            </p:spPr>
            <p:style>
              <a:lnRef idx="1">
                <a:schemeClr val="accent1"/>
              </a:lnRef>
              <a:fillRef idx="2">
                <a:schemeClr val="accent1"/>
              </a:fillRef>
              <a:effectRef idx="1">
                <a:schemeClr val="accent1"/>
              </a:effectRef>
              <a:fontRef idx="minor">
                <a:schemeClr val="dk1"/>
              </a:fontRef>
            </p:style>
          </p:cxnSp>
          <p:cxnSp>
            <p:nvCxnSpPr>
              <p:cNvPr id="41" name="Straight Connector 40">
                <a:extLst>
                  <a:ext uri="{FF2B5EF4-FFF2-40B4-BE49-F238E27FC236}">
                    <a16:creationId xmlns:a16="http://schemas.microsoft.com/office/drawing/2014/main" id="{0EE4E610-AA70-3B4B-8195-3108A43EE9E4}"/>
                  </a:ext>
                </a:extLst>
              </p:cNvPr>
              <p:cNvCxnSpPr>
                <a:stCxn id="22" idx="6"/>
                <a:endCxn id="26" idx="2"/>
              </p:cNvCxnSpPr>
              <p:nvPr/>
            </p:nvCxnSpPr>
            <p:spPr>
              <a:xfrm>
                <a:off x="2991308" y="6129199"/>
                <a:ext cx="180059" cy="0"/>
              </a:xfrm>
              <a:prstGeom prst="line">
                <a:avLst/>
              </a:prstGeom>
            </p:spPr>
            <p:style>
              <a:lnRef idx="1">
                <a:schemeClr val="accent1"/>
              </a:lnRef>
              <a:fillRef idx="2">
                <a:schemeClr val="accent1"/>
              </a:fillRef>
              <a:effectRef idx="1">
                <a:schemeClr val="accent1"/>
              </a:effectRef>
              <a:fontRef idx="minor">
                <a:schemeClr val="dk1"/>
              </a:fontRef>
            </p:style>
          </p:cxnSp>
          <p:cxnSp>
            <p:nvCxnSpPr>
              <p:cNvPr id="42" name="Straight Connector 41">
                <a:extLst>
                  <a:ext uri="{FF2B5EF4-FFF2-40B4-BE49-F238E27FC236}">
                    <a16:creationId xmlns:a16="http://schemas.microsoft.com/office/drawing/2014/main" id="{24B4347D-02CC-1D41-AFD7-C3D09DBF81A5}"/>
                  </a:ext>
                </a:extLst>
              </p:cNvPr>
              <p:cNvCxnSpPr>
                <a:stCxn id="22" idx="7"/>
                <a:endCxn id="25" idx="3"/>
              </p:cNvCxnSpPr>
              <p:nvPr/>
            </p:nvCxnSpPr>
            <p:spPr>
              <a:xfrm flipV="1">
                <a:off x="2966133" y="5877363"/>
                <a:ext cx="230409" cy="191057"/>
              </a:xfrm>
              <a:prstGeom prst="line">
                <a:avLst/>
              </a:prstGeom>
            </p:spPr>
            <p:style>
              <a:lnRef idx="1">
                <a:schemeClr val="accent1"/>
              </a:lnRef>
              <a:fillRef idx="2">
                <a:schemeClr val="accent1"/>
              </a:fillRef>
              <a:effectRef idx="1">
                <a:schemeClr val="accent1"/>
              </a:effectRef>
              <a:fontRef idx="minor">
                <a:schemeClr val="dk1"/>
              </a:fontRef>
            </p:style>
          </p:cxnSp>
          <p:cxnSp>
            <p:nvCxnSpPr>
              <p:cNvPr id="43" name="Straight Connector 42">
                <a:extLst>
                  <a:ext uri="{FF2B5EF4-FFF2-40B4-BE49-F238E27FC236}">
                    <a16:creationId xmlns:a16="http://schemas.microsoft.com/office/drawing/2014/main" id="{0F89ABF6-7A5E-2E43-A67A-97DACF426B9A}"/>
                  </a:ext>
                </a:extLst>
              </p:cNvPr>
              <p:cNvCxnSpPr>
                <a:stCxn id="22" idx="7"/>
                <a:endCxn id="24" idx="3"/>
              </p:cNvCxnSpPr>
              <p:nvPr/>
            </p:nvCxnSpPr>
            <p:spPr>
              <a:xfrm flipV="1">
                <a:off x="2966133" y="5564748"/>
                <a:ext cx="230409" cy="503672"/>
              </a:xfrm>
              <a:prstGeom prst="line">
                <a:avLst/>
              </a:prstGeom>
            </p:spPr>
            <p:style>
              <a:lnRef idx="1">
                <a:schemeClr val="accent1"/>
              </a:lnRef>
              <a:fillRef idx="2">
                <a:schemeClr val="accent1"/>
              </a:fillRef>
              <a:effectRef idx="1">
                <a:schemeClr val="accent1"/>
              </a:effectRef>
              <a:fontRef idx="minor">
                <a:schemeClr val="dk1"/>
              </a:fontRef>
            </p:style>
          </p:cxnSp>
          <p:cxnSp>
            <p:nvCxnSpPr>
              <p:cNvPr id="44" name="Straight Connector 43">
                <a:extLst>
                  <a:ext uri="{FF2B5EF4-FFF2-40B4-BE49-F238E27FC236}">
                    <a16:creationId xmlns:a16="http://schemas.microsoft.com/office/drawing/2014/main" id="{393572D3-056C-2C41-84B4-85BA94561EC5}"/>
                  </a:ext>
                </a:extLst>
              </p:cNvPr>
              <p:cNvCxnSpPr>
                <a:stCxn id="22" idx="7"/>
                <a:endCxn id="23" idx="3"/>
              </p:cNvCxnSpPr>
              <p:nvPr/>
            </p:nvCxnSpPr>
            <p:spPr>
              <a:xfrm flipV="1">
                <a:off x="2966133" y="5252133"/>
                <a:ext cx="230409" cy="816287"/>
              </a:xfrm>
              <a:prstGeom prst="line">
                <a:avLst/>
              </a:prstGeom>
            </p:spPr>
            <p:style>
              <a:lnRef idx="1">
                <a:schemeClr val="accent1"/>
              </a:lnRef>
              <a:fillRef idx="2">
                <a:schemeClr val="accent1"/>
              </a:fillRef>
              <a:effectRef idx="1">
                <a:schemeClr val="accent1"/>
              </a:effectRef>
              <a:fontRef idx="minor">
                <a:schemeClr val="dk1"/>
              </a:fontRef>
            </p:style>
          </p:cxnSp>
          <p:cxnSp>
            <p:nvCxnSpPr>
              <p:cNvPr id="45" name="Straight Connector 44">
                <a:extLst>
                  <a:ext uri="{FF2B5EF4-FFF2-40B4-BE49-F238E27FC236}">
                    <a16:creationId xmlns:a16="http://schemas.microsoft.com/office/drawing/2014/main" id="{8D350F87-0996-6143-9D9B-21F4B1A551D8}"/>
                  </a:ext>
                </a:extLst>
              </p:cNvPr>
              <p:cNvCxnSpPr>
                <a:stCxn id="23" idx="6"/>
                <a:endCxn id="27" idx="2"/>
              </p:cNvCxnSpPr>
              <p:nvPr/>
            </p:nvCxnSpPr>
            <p:spPr>
              <a:xfrm>
                <a:off x="3343275" y="5191354"/>
                <a:ext cx="352196" cy="171908"/>
              </a:xfrm>
              <a:prstGeom prst="line">
                <a:avLst/>
              </a:prstGeom>
            </p:spPr>
            <p:style>
              <a:lnRef idx="1">
                <a:schemeClr val="accent1"/>
              </a:lnRef>
              <a:fillRef idx="2">
                <a:schemeClr val="accent1"/>
              </a:fillRef>
              <a:effectRef idx="1">
                <a:schemeClr val="accent1"/>
              </a:effectRef>
              <a:fontRef idx="minor">
                <a:schemeClr val="dk1"/>
              </a:fontRef>
            </p:style>
          </p:cxnSp>
          <p:cxnSp>
            <p:nvCxnSpPr>
              <p:cNvPr id="46" name="Straight Connector 45">
                <a:extLst>
                  <a:ext uri="{FF2B5EF4-FFF2-40B4-BE49-F238E27FC236}">
                    <a16:creationId xmlns:a16="http://schemas.microsoft.com/office/drawing/2014/main" id="{3F62EBEF-6CBB-B540-ADBD-11633FE8C2AC}"/>
                  </a:ext>
                </a:extLst>
              </p:cNvPr>
              <p:cNvCxnSpPr>
                <a:stCxn id="24" idx="6"/>
                <a:endCxn id="27" idx="2"/>
              </p:cNvCxnSpPr>
              <p:nvPr/>
            </p:nvCxnSpPr>
            <p:spPr>
              <a:xfrm flipV="1">
                <a:off x="3343275" y="5363262"/>
                <a:ext cx="352196" cy="140707"/>
              </a:xfrm>
              <a:prstGeom prst="line">
                <a:avLst/>
              </a:prstGeom>
            </p:spPr>
            <p:style>
              <a:lnRef idx="1">
                <a:schemeClr val="accent1"/>
              </a:lnRef>
              <a:fillRef idx="2">
                <a:schemeClr val="accent1"/>
              </a:fillRef>
              <a:effectRef idx="1">
                <a:schemeClr val="accent1"/>
              </a:effectRef>
              <a:fontRef idx="minor">
                <a:schemeClr val="dk1"/>
              </a:fontRef>
            </p:style>
          </p:cxnSp>
          <p:cxnSp>
            <p:nvCxnSpPr>
              <p:cNvPr id="47" name="Straight Connector 46">
                <a:extLst>
                  <a:ext uri="{FF2B5EF4-FFF2-40B4-BE49-F238E27FC236}">
                    <a16:creationId xmlns:a16="http://schemas.microsoft.com/office/drawing/2014/main" id="{959AEB93-9342-064D-BB75-50267F2433CC}"/>
                  </a:ext>
                </a:extLst>
              </p:cNvPr>
              <p:cNvCxnSpPr>
                <a:cxnSpLocks/>
                <a:stCxn id="25" idx="7"/>
                <a:endCxn id="27" idx="3"/>
              </p:cNvCxnSpPr>
              <p:nvPr/>
            </p:nvCxnSpPr>
            <p:spPr>
              <a:xfrm flipV="1">
                <a:off x="3318100" y="5424041"/>
                <a:ext cx="402546" cy="331764"/>
              </a:xfrm>
              <a:prstGeom prst="line">
                <a:avLst/>
              </a:prstGeom>
            </p:spPr>
            <p:style>
              <a:lnRef idx="1">
                <a:schemeClr val="accent1"/>
              </a:lnRef>
              <a:fillRef idx="2">
                <a:schemeClr val="accent1"/>
              </a:fillRef>
              <a:effectRef idx="1">
                <a:schemeClr val="accent1"/>
              </a:effectRef>
              <a:fontRef idx="minor">
                <a:schemeClr val="dk1"/>
              </a:fontRef>
            </p:style>
          </p:cxnSp>
          <p:cxnSp>
            <p:nvCxnSpPr>
              <p:cNvPr id="48" name="Straight Connector 47">
                <a:extLst>
                  <a:ext uri="{FF2B5EF4-FFF2-40B4-BE49-F238E27FC236}">
                    <a16:creationId xmlns:a16="http://schemas.microsoft.com/office/drawing/2014/main" id="{E019E050-FE7E-2B49-88D2-2610B06BB693}"/>
                  </a:ext>
                </a:extLst>
              </p:cNvPr>
              <p:cNvCxnSpPr>
                <a:stCxn id="26" idx="7"/>
                <a:endCxn id="27" idx="3"/>
              </p:cNvCxnSpPr>
              <p:nvPr/>
            </p:nvCxnSpPr>
            <p:spPr>
              <a:xfrm flipV="1">
                <a:off x="3318100" y="5424041"/>
                <a:ext cx="402546" cy="644379"/>
              </a:xfrm>
              <a:prstGeom prst="line">
                <a:avLst/>
              </a:prstGeom>
            </p:spPr>
            <p:style>
              <a:lnRef idx="1">
                <a:schemeClr val="accent1"/>
              </a:lnRef>
              <a:fillRef idx="2">
                <a:schemeClr val="accent1"/>
              </a:fillRef>
              <a:effectRef idx="1">
                <a:schemeClr val="accent1"/>
              </a:effectRef>
              <a:fontRef idx="minor">
                <a:schemeClr val="dk1"/>
              </a:fontRef>
            </p:style>
          </p:cxnSp>
          <p:cxnSp>
            <p:nvCxnSpPr>
              <p:cNvPr id="49" name="Straight Connector 48">
                <a:extLst>
                  <a:ext uri="{FF2B5EF4-FFF2-40B4-BE49-F238E27FC236}">
                    <a16:creationId xmlns:a16="http://schemas.microsoft.com/office/drawing/2014/main" id="{C90738BE-D640-0148-ABC4-18ADE35D3D16}"/>
                  </a:ext>
                </a:extLst>
              </p:cNvPr>
              <p:cNvCxnSpPr>
                <a:stCxn id="28" idx="1"/>
                <a:endCxn id="23" idx="5"/>
              </p:cNvCxnSpPr>
              <p:nvPr/>
            </p:nvCxnSpPr>
            <p:spPr>
              <a:xfrm flipH="1" flipV="1">
                <a:off x="3318100" y="5252133"/>
                <a:ext cx="412071" cy="644379"/>
              </a:xfrm>
              <a:prstGeom prst="line">
                <a:avLst/>
              </a:prstGeom>
            </p:spPr>
            <p:style>
              <a:lnRef idx="1">
                <a:schemeClr val="accent1"/>
              </a:lnRef>
              <a:fillRef idx="2">
                <a:schemeClr val="accent1"/>
              </a:fillRef>
              <a:effectRef idx="1">
                <a:schemeClr val="accent1"/>
              </a:effectRef>
              <a:fontRef idx="minor">
                <a:schemeClr val="dk1"/>
              </a:fontRef>
            </p:style>
          </p:cxnSp>
          <p:cxnSp>
            <p:nvCxnSpPr>
              <p:cNvPr id="50" name="Straight Connector 49">
                <a:extLst>
                  <a:ext uri="{FF2B5EF4-FFF2-40B4-BE49-F238E27FC236}">
                    <a16:creationId xmlns:a16="http://schemas.microsoft.com/office/drawing/2014/main" id="{B13AC6CA-886B-0C45-B893-DD1242E94A73}"/>
                  </a:ext>
                </a:extLst>
              </p:cNvPr>
              <p:cNvCxnSpPr>
                <a:stCxn id="24" idx="5"/>
                <a:endCxn id="28" idx="1"/>
              </p:cNvCxnSpPr>
              <p:nvPr/>
            </p:nvCxnSpPr>
            <p:spPr>
              <a:xfrm>
                <a:off x="3318100" y="5564748"/>
                <a:ext cx="412071" cy="331764"/>
              </a:xfrm>
              <a:prstGeom prst="line">
                <a:avLst/>
              </a:prstGeom>
            </p:spPr>
            <p:style>
              <a:lnRef idx="1">
                <a:schemeClr val="accent1"/>
              </a:lnRef>
              <a:fillRef idx="2">
                <a:schemeClr val="accent1"/>
              </a:fillRef>
              <a:effectRef idx="1">
                <a:schemeClr val="accent1"/>
              </a:effectRef>
              <a:fontRef idx="minor">
                <a:schemeClr val="dk1"/>
              </a:fontRef>
            </p:style>
          </p:cxnSp>
          <p:cxnSp>
            <p:nvCxnSpPr>
              <p:cNvPr id="51" name="Straight Connector 50">
                <a:extLst>
                  <a:ext uri="{FF2B5EF4-FFF2-40B4-BE49-F238E27FC236}">
                    <a16:creationId xmlns:a16="http://schemas.microsoft.com/office/drawing/2014/main" id="{95E66FFB-4F4C-B142-BB44-950A1A491E46}"/>
                  </a:ext>
                </a:extLst>
              </p:cNvPr>
              <p:cNvCxnSpPr>
                <a:stCxn id="25" idx="6"/>
                <a:endCxn id="28" idx="2"/>
              </p:cNvCxnSpPr>
              <p:nvPr/>
            </p:nvCxnSpPr>
            <p:spPr>
              <a:xfrm>
                <a:off x="3343275" y="5816584"/>
                <a:ext cx="361721" cy="140707"/>
              </a:xfrm>
              <a:prstGeom prst="line">
                <a:avLst/>
              </a:prstGeom>
            </p:spPr>
            <p:style>
              <a:lnRef idx="1">
                <a:schemeClr val="accent1"/>
              </a:lnRef>
              <a:fillRef idx="2">
                <a:schemeClr val="accent1"/>
              </a:fillRef>
              <a:effectRef idx="1">
                <a:schemeClr val="accent1"/>
              </a:effectRef>
              <a:fontRef idx="minor">
                <a:schemeClr val="dk1"/>
              </a:fontRef>
            </p:style>
          </p:cxnSp>
          <p:cxnSp>
            <p:nvCxnSpPr>
              <p:cNvPr id="52" name="Straight Connector 51">
                <a:extLst>
                  <a:ext uri="{FF2B5EF4-FFF2-40B4-BE49-F238E27FC236}">
                    <a16:creationId xmlns:a16="http://schemas.microsoft.com/office/drawing/2014/main" id="{8F69F238-9AC4-9449-BB66-38E83EDEBD55}"/>
                  </a:ext>
                </a:extLst>
              </p:cNvPr>
              <p:cNvCxnSpPr>
                <a:stCxn id="26" idx="6"/>
                <a:endCxn id="28" idx="2"/>
              </p:cNvCxnSpPr>
              <p:nvPr/>
            </p:nvCxnSpPr>
            <p:spPr>
              <a:xfrm flipV="1">
                <a:off x="3343275" y="5957291"/>
                <a:ext cx="361721" cy="171908"/>
              </a:xfrm>
              <a:prstGeom prst="line">
                <a:avLst/>
              </a:prstGeom>
            </p:spPr>
            <p:style>
              <a:lnRef idx="1">
                <a:schemeClr val="accent1"/>
              </a:lnRef>
              <a:fillRef idx="2">
                <a:schemeClr val="accent1"/>
              </a:fillRef>
              <a:effectRef idx="1">
                <a:schemeClr val="accent1"/>
              </a:effectRef>
              <a:fontRef idx="minor">
                <a:schemeClr val="dk1"/>
              </a:fontRef>
            </p:style>
          </p:cxnSp>
        </p:grpSp>
        <p:cxnSp>
          <p:nvCxnSpPr>
            <p:cNvPr id="12" name="Connector: Elbow 89">
              <a:extLst>
                <a:ext uri="{FF2B5EF4-FFF2-40B4-BE49-F238E27FC236}">
                  <a16:creationId xmlns:a16="http://schemas.microsoft.com/office/drawing/2014/main" id="{1152F36D-ABF8-164A-A862-2D7ECB038C5C}"/>
                </a:ext>
              </a:extLst>
            </p:cNvPr>
            <p:cNvCxnSpPr>
              <a:stCxn id="7" idx="1"/>
              <a:endCxn id="8" idx="0"/>
            </p:cNvCxnSpPr>
            <p:nvPr/>
          </p:nvCxnSpPr>
          <p:spPr>
            <a:xfrm rot="10800000" flipV="1">
              <a:off x="1066802" y="3914545"/>
              <a:ext cx="3124198" cy="451191"/>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3" name="Connector: Elbow 91">
              <a:extLst>
                <a:ext uri="{FF2B5EF4-FFF2-40B4-BE49-F238E27FC236}">
                  <a16:creationId xmlns:a16="http://schemas.microsoft.com/office/drawing/2014/main" id="{21162750-F70E-7541-8EBC-86760BC3BAE1}"/>
                </a:ext>
              </a:extLst>
            </p:cNvPr>
            <p:cNvCxnSpPr>
              <a:stCxn id="8" idx="2"/>
              <a:endCxn id="21" idx="2"/>
            </p:cNvCxnSpPr>
            <p:nvPr/>
          </p:nvCxnSpPr>
          <p:spPr>
            <a:xfrm rot="16200000" flipH="1">
              <a:off x="1406148" y="4556601"/>
              <a:ext cx="926155" cy="1604846"/>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0A1F0693-BEE7-B04F-946C-F6EB9C478766}"/>
                </a:ext>
              </a:extLst>
            </p:cNvPr>
            <p:cNvCxnSpPr>
              <a:cxnSpLocks/>
              <a:stCxn id="28" idx="7"/>
              <a:endCxn id="9" idx="1"/>
            </p:cNvCxnSpPr>
            <p:nvPr/>
          </p:nvCxnSpPr>
          <p:spPr>
            <a:xfrm>
              <a:off x="3703977" y="5902030"/>
              <a:ext cx="170004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Connector: Elbow 96">
              <a:extLst>
                <a:ext uri="{FF2B5EF4-FFF2-40B4-BE49-F238E27FC236}">
                  <a16:creationId xmlns:a16="http://schemas.microsoft.com/office/drawing/2014/main" id="{8654D6BE-4451-1A4E-868A-B9E5F825D7C1}"/>
                </a:ext>
              </a:extLst>
            </p:cNvPr>
            <p:cNvCxnSpPr>
              <a:stCxn id="9" idx="3"/>
              <a:endCxn id="10" idx="2"/>
            </p:cNvCxnSpPr>
            <p:nvPr/>
          </p:nvCxnSpPr>
          <p:spPr>
            <a:xfrm flipV="1">
              <a:off x="6775617" y="4895947"/>
              <a:ext cx="1301579" cy="1006083"/>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6" name="Connector: Elbow 98">
              <a:extLst>
                <a:ext uri="{FF2B5EF4-FFF2-40B4-BE49-F238E27FC236}">
                  <a16:creationId xmlns:a16="http://schemas.microsoft.com/office/drawing/2014/main" id="{2E8BA618-8FAF-914A-BA44-6A5A2D1BC82F}"/>
                </a:ext>
              </a:extLst>
            </p:cNvPr>
            <p:cNvCxnSpPr>
              <a:stCxn id="10" idx="0"/>
              <a:endCxn id="7" idx="3"/>
            </p:cNvCxnSpPr>
            <p:nvPr/>
          </p:nvCxnSpPr>
          <p:spPr>
            <a:xfrm rot="16200000" flipV="1">
              <a:off x="6594303" y="2882844"/>
              <a:ext cx="451191" cy="2514596"/>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7" name="Connector: Elbow 104">
              <a:extLst>
                <a:ext uri="{FF2B5EF4-FFF2-40B4-BE49-F238E27FC236}">
                  <a16:creationId xmlns:a16="http://schemas.microsoft.com/office/drawing/2014/main" id="{920CE9A8-9275-5C43-B4C2-16FBC84F5D21}"/>
                </a:ext>
              </a:extLst>
            </p:cNvPr>
            <p:cNvCxnSpPr>
              <a:stCxn id="7" idx="2"/>
              <a:endCxn id="23" idx="0"/>
            </p:cNvCxnSpPr>
            <p:nvPr/>
          </p:nvCxnSpPr>
          <p:spPr>
            <a:xfrm rot="5400000">
              <a:off x="3527552" y="3761669"/>
              <a:ext cx="931267" cy="1767231"/>
            </a:xfrm>
            <a:prstGeom prst="bentConnector3">
              <a:avLst/>
            </a:prstGeom>
            <a:ln>
              <a:tailEnd type="triangle"/>
            </a:ln>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7368A27F-D0CC-5444-9AE3-F1379FE5D408}"/>
                </a:ext>
              </a:extLst>
            </p:cNvPr>
            <p:cNvSpPr txBox="1"/>
            <p:nvPr/>
          </p:nvSpPr>
          <p:spPr>
            <a:xfrm>
              <a:off x="3397867" y="4304264"/>
              <a:ext cx="985955" cy="338554"/>
            </a:xfrm>
            <a:prstGeom prst="rect">
              <a:avLst/>
            </a:prstGeom>
            <a:noFill/>
          </p:spPr>
          <p:txBody>
            <a:bodyPr wrap="square" rtlCol="0">
              <a:spAutoFit/>
            </a:bodyPr>
            <a:lstStyle/>
            <a:p>
              <a:r>
                <a:rPr kumimoji="1" lang="en-US" sz="1600" dirty="0">
                  <a:latin typeface="Tahoma" panose="020B0604030504040204" pitchFamily="34" charset="0"/>
                  <a:ea typeface="Tahoma" panose="020B0604030504040204" pitchFamily="34" charset="0"/>
                  <a:cs typeface="Tahoma" panose="020B0604030504040204" pitchFamily="34" charset="0"/>
                </a:rPr>
                <a:t>Rewards</a:t>
              </a:r>
            </a:p>
          </p:txBody>
        </p:sp>
      </p:grpSp>
    </p:spTree>
    <p:extLst>
      <p:ext uri="{BB962C8B-B14F-4D97-AF65-F5344CB8AC3E}">
        <p14:creationId xmlns:p14="http://schemas.microsoft.com/office/powerpoint/2010/main" val="233209845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115</a:t>
            </a:fld>
            <a:endParaRPr lang="zh-CN" altLang="en-US" dirty="0"/>
          </a:p>
        </p:txBody>
      </p:sp>
      <mc:AlternateContent xmlns:mc="http://schemas.openxmlformats.org/markup-compatibility/2006" xmlns:a14="http://schemas.microsoft.com/office/drawing/2010/main">
        <mc:Choice Requires="a14">
          <p:sp>
            <p:nvSpPr>
              <p:cNvPr id="3" name="Text Placeholder 1">
                <a:extLst>
                  <a:ext uri="{FF2B5EF4-FFF2-40B4-BE49-F238E27FC236}">
                    <a16:creationId xmlns:a16="http://schemas.microsoft.com/office/drawing/2014/main" id="{4691B8E1-A618-864F-BDC0-138F8404BCF1}"/>
                  </a:ext>
                </a:extLst>
              </p:cNvPr>
              <p:cNvSpPr txBox="1">
                <a:spLocks/>
              </p:cNvSpPr>
              <p:nvPr/>
            </p:nvSpPr>
            <p:spPr>
              <a:xfrm>
                <a:off x="228600" y="1580692"/>
                <a:ext cx="8534398" cy="4667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8000"/>
                  </a:lnSpc>
                  <a:buFont typeface="Wingdings" panose="05000000000000000000" pitchFamily="2" charset="2"/>
                  <a:buChar char="Ø"/>
                </a:pPr>
                <a:r>
                  <a:rPr lang="en-US" sz="1800" dirty="0">
                    <a:latin typeface="Tahoma" panose="020B0604030504040204" pitchFamily="34" charset="0"/>
                    <a:ea typeface="Tahoma" panose="020B0604030504040204" pitchFamily="34" charset="0"/>
                    <a:cs typeface="Tahoma" panose="020B0604030504040204" pitchFamily="34" charset="0"/>
                  </a:rPr>
                  <a:t>Drift plus penalty</a:t>
                </a:r>
              </a:p>
              <a:p>
                <a:pPr marL="660055" lvl="1" indent="0">
                  <a:lnSpc>
                    <a:spcPct val="108000"/>
                  </a:lnSpc>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Tahoma" panose="020B0604030504040204" pitchFamily="34" charset="0"/>
                          <a:cs typeface="Tahoma" panose="020B0604030504040204" pitchFamily="34" charset="0"/>
                        </a:rPr>
                        <m:t>𝑓</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Cambria Math" panose="02040503050406030204" pitchFamily="18" charset="0"/>
                          <a:cs typeface="Tahoma" panose="020B0604030504040204" pitchFamily="34" charset="0"/>
                        </a:rPr>
                        <m:t>𝐿</m:t>
                      </m:r>
                      <m:r>
                        <a:rPr lang="en-US" sz="1800" i="1">
                          <a:latin typeface="Cambria Math" panose="02040503050406030204" pitchFamily="18" charset="0"/>
                          <a:ea typeface="Cambria Math" panose="02040503050406030204" pitchFamily="18" charset="0"/>
                          <a:cs typeface="Tahoma" panose="020B0604030504040204" pitchFamily="34" charset="0"/>
                        </a:rPr>
                        <m:t>+</m:t>
                      </m:r>
                      <m:r>
                        <a:rPr lang="en-US" sz="1800" i="1">
                          <a:latin typeface="Cambria Math" panose="02040503050406030204" pitchFamily="18" charset="0"/>
                          <a:ea typeface="Cambria Math" panose="02040503050406030204" pitchFamily="18" charset="0"/>
                          <a:cs typeface="Tahoma" panose="020B0604030504040204" pitchFamily="34" charset="0"/>
                        </a:rPr>
                        <m:t>𝑉</m:t>
                      </m:r>
                      <m:r>
                        <a:rPr lang="en-US" sz="1800" i="1">
                          <a:latin typeface="Cambria Math" panose="02040503050406030204" pitchFamily="18" charset="0"/>
                          <a:ea typeface="Cambria Math" panose="02040503050406030204" pitchFamily="18" charset="0"/>
                          <a:cs typeface="Tahoma" panose="020B0604030504040204" pitchFamily="34" charset="0"/>
                        </a:rPr>
                        <m:t>∙</m:t>
                      </m:r>
                      <m:r>
                        <a:rPr lang="en-US" sz="1800" i="1">
                          <a:latin typeface="Cambria Math" panose="02040503050406030204" pitchFamily="18" charset="0"/>
                          <a:ea typeface="Cambria Math" panose="02040503050406030204" pitchFamily="18" charset="0"/>
                          <a:cs typeface="Tahoma" panose="020B0604030504040204" pitchFamily="34" charset="0"/>
                        </a:rPr>
                        <m:t>𝑃</m:t>
                      </m:r>
                    </m:oMath>
                  </m:oMathPara>
                </a14:m>
                <a:endParaRPr lang="en-US" sz="1800" dirty="0">
                  <a:latin typeface="Tahoma" panose="020B0604030504040204" pitchFamily="34" charset="0"/>
                  <a:ea typeface="Tahoma" panose="020B0604030504040204" pitchFamily="34" charset="0"/>
                  <a:cs typeface="Tahoma" panose="020B0604030504040204" pitchFamily="34" charset="0"/>
                </a:endParaRPr>
              </a:p>
              <a:p>
                <a:pPr>
                  <a:lnSpc>
                    <a:spcPct val="108000"/>
                  </a:lnSpc>
                  <a:buFont typeface="Wingdings" panose="05000000000000000000" pitchFamily="2" charset="2"/>
                  <a:buChar char="Ø"/>
                </a:pPr>
                <a:r>
                  <a:rPr lang="en-US" sz="1800" dirty="0">
                    <a:latin typeface="Tahoma" panose="020B0604030504040204" pitchFamily="34" charset="0"/>
                    <a:ea typeface="Tahoma" panose="020B0604030504040204" pitchFamily="34" charset="0"/>
                    <a:cs typeface="Tahoma" panose="020B0604030504040204" pitchFamily="34" charset="0"/>
                  </a:rPr>
                  <a:t>Deep Reinforcement Learning</a:t>
                </a:r>
              </a:p>
              <a:p>
                <a:pPr lvl="1">
                  <a:lnSpc>
                    <a:spcPct val="108000"/>
                  </a:lnSpc>
                  <a:buFont typeface="Wingdings" panose="05000000000000000000" pitchFamily="2" charset="2"/>
                  <a:buChar char="Ø"/>
                </a:pPr>
                <a:r>
                  <a:rPr lang="en-US" sz="1800" dirty="0">
                    <a:latin typeface="Tahoma" panose="020B0604030504040204" pitchFamily="34" charset="0"/>
                    <a:ea typeface="Tahoma" panose="020B0604030504040204" pitchFamily="34" charset="0"/>
                    <a:cs typeface="Tahoma" panose="020B0604030504040204" pitchFamily="34" charset="0"/>
                  </a:rPr>
                  <a:t>Rewards: Two Reinforcement learning neural networks</a:t>
                </a:r>
              </a:p>
              <a:p>
                <a:pPr marL="660055" lvl="1" indent="0">
                  <a:lnSpc>
                    <a:spcPct val="108000"/>
                  </a:lnSpc>
                  <a:buFont typeface="Arial" panose="020B0604020202020204" pitchFamily="34" charset="0"/>
                  <a:buNone/>
                </a:pPr>
                <a14:m>
                  <m:oMathPara xmlns:m="http://schemas.openxmlformats.org/officeDocument/2006/math">
                    <m:oMathParaPr>
                      <m:jc m:val="centerGroup"/>
                    </m:oMathParaPr>
                    <m:oMath xmlns:m="http://schemas.openxmlformats.org/officeDocument/2006/math">
                      <m:sSup>
                        <m:sSupPr>
                          <m:ctrlPr>
                            <a:rPr lang="en-US" sz="1800" i="1" smtClean="0">
                              <a:latin typeface="Cambria Math" panose="02040503050406030204" pitchFamily="18" charset="0"/>
                              <a:ea typeface="Tahoma" panose="020B0604030504040204" pitchFamily="34" charset="0"/>
                              <a:cs typeface="Tahoma" panose="020B0604030504040204" pitchFamily="34" charset="0"/>
                            </a:rPr>
                          </m:ctrlPr>
                        </m:sSupPr>
                        <m:e>
                          <m:r>
                            <a:rPr lang="en-US" sz="1800" i="1" smtClean="0">
                              <a:latin typeface="Cambria Math" panose="02040503050406030204" pitchFamily="18" charset="0"/>
                              <a:ea typeface="Tahoma" panose="020B0604030504040204" pitchFamily="34" charset="0"/>
                              <a:cs typeface="Tahoma" panose="020B0604030504040204" pitchFamily="34" charset="0"/>
                            </a:rPr>
                            <m:t>𝑟</m:t>
                          </m:r>
                        </m:e>
                        <m:sup>
                          <m:r>
                            <a:rPr lang="en-US" sz="1800" i="1" smtClean="0">
                              <a:latin typeface="Cambria Math" panose="02040503050406030204" pitchFamily="18" charset="0"/>
                              <a:ea typeface="Tahoma" panose="020B0604030504040204" pitchFamily="34" charset="0"/>
                              <a:cs typeface="Tahoma" panose="020B0604030504040204" pitchFamily="34" charset="0"/>
                            </a:rPr>
                            <m:t>𝐿</m:t>
                          </m:r>
                        </m:sup>
                      </m:sSup>
                      <m:r>
                        <a:rPr lang="en-US" sz="1800" i="1" smtClean="0">
                          <a:latin typeface="Cambria Math" panose="02040503050406030204" pitchFamily="18" charset="0"/>
                          <a:ea typeface="Tahoma" panose="020B0604030504040204" pitchFamily="34" charset="0"/>
                          <a:cs typeface="Tahoma" panose="020B0604030504040204" pitchFamily="34" charset="0"/>
                        </a:rPr>
                        <m:t>=</m:t>
                      </m:r>
                      <m:f>
                        <m:fPr>
                          <m:ctrlPr>
                            <a:rPr lang="en-US" sz="1800" i="1">
                              <a:latin typeface="Cambria Math" panose="02040503050406030204" pitchFamily="18" charset="0"/>
                              <a:ea typeface="Tahoma" panose="020B0604030504040204" pitchFamily="34" charset="0"/>
                              <a:cs typeface="Tahoma" panose="020B0604030504040204" pitchFamily="34" charset="0"/>
                            </a:rPr>
                          </m:ctrlPr>
                        </m:fPr>
                        <m:num>
                          <m:r>
                            <a:rPr lang="en-US" sz="1800" i="1">
                              <a:latin typeface="Cambria Math" panose="02040503050406030204" pitchFamily="18" charset="0"/>
                              <a:ea typeface="Tahoma" panose="020B0604030504040204" pitchFamily="34" charset="0"/>
                              <a:cs typeface="Tahoma" panose="020B0604030504040204" pitchFamily="34" charset="0"/>
                            </a:rPr>
                            <m:t>1</m:t>
                          </m:r>
                        </m:num>
                        <m:den>
                          <m:r>
                            <a:rPr lang="en-US" sz="1800" i="1">
                              <a:latin typeface="Cambria Math" panose="02040503050406030204" pitchFamily="18" charset="0"/>
                              <a:ea typeface="Tahoma" panose="020B0604030504040204" pitchFamily="34" charset="0"/>
                              <a:cs typeface="Tahoma" panose="020B0604030504040204" pitchFamily="34" charset="0"/>
                            </a:rPr>
                            <m:t>2</m:t>
                          </m:r>
                        </m:den>
                      </m:f>
                      <m:nary>
                        <m:naryPr>
                          <m:chr m:val="∑"/>
                          <m:ctrlPr>
                            <a:rPr lang="en-US" sz="1800" i="1">
                              <a:latin typeface="Cambria Math" panose="02040503050406030204" pitchFamily="18" charset="0"/>
                              <a:ea typeface="Tahoma" panose="020B0604030504040204" pitchFamily="34" charset="0"/>
                              <a:cs typeface="Tahoma" panose="020B0604030504040204" pitchFamily="34" charset="0"/>
                            </a:rPr>
                          </m:ctrlPr>
                        </m:naryPr>
                        <m:sub>
                          <m:r>
                            <m:rPr>
                              <m:brk m:alnAt="23"/>
                            </m:rP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=1</m:t>
                          </m:r>
                        </m:sub>
                        <m:sup>
                          <m:r>
                            <a:rPr lang="en-US" sz="1800" i="1">
                              <a:latin typeface="Cambria Math" panose="02040503050406030204" pitchFamily="18" charset="0"/>
                              <a:ea typeface="Tahoma" panose="020B0604030504040204" pitchFamily="34" charset="0"/>
                              <a:cs typeface="Tahoma" panose="020B0604030504040204" pitchFamily="34" charset="0"/>
                            </a:rPr>
                            <m:t>𝑛</m:t>
                          </m:r>
                        </m:sup>
                        <m:e>
                          <m:nary>
                            <m:naryPr>
                              <m:chr m:val="∑"/>
                              <m:ctrlPr>
                                <a:rPr lang="en-US" sz="1800" i="1">
                                  <a:latin typeface="Cambria Math" panose="02040503050406030204" pitchFamily="18" charset="0"/>
                                  <a:ea typeface="Tahoma" panose="020B0604030504040204" pitchFamily="34" charset="0"/>
                                  <a:cs typeface="Tahoma" panose="020B0604030504040204" pitchFamily="34" charset="0"/>
                                </a:rPr>
                              </m:ctrlPr>
                            </m:naryPr>
                            <m:sub>
                              <m:r>
                                <m:rPr>
                                  <m:brk m:alnAt="23"/>
                                </m:rPr>
                                <a:rPr lang="en-US" sz="1800" i="1">
                                  <a:latin typeface="Cambria Math" panose="02040503050406030204" pitchFamily="18" charset="0"/>
                                  <a:ea typeface="Tahoma" panose="020B0604030504040204" pitchFamily="34" charset="0"/>
                                  <a:cs typeface="Tahoma" panose="020B0604030504040204" pitchFamily="34" charset="0"/>
                                </a:rPr>
                                <m:t>𝑗</m:t>
                              </m:r>
                              <m:r>
                                <a:rPr lang="en-US" sz="1800" i="1">
                                  <a:latin typeface="Cambria Math" panose="02040503050406030204" pitchFamily="18" charset="0"/>
                                  <a:ea typeface="Tahoma" panose="020B0604030504040204" pitchFamily="34" charset="0"/>
                                  <a:cs typeface="Tahoma" panose="020B0604030504040204" pitchFamily="34" charset="0"/>
                                </a:rPr>
                                <m:t>=1</m:t>
                              </m:r>
                            </m:sub>
                            <m:sup>
                              <m:r>
                                <a:rPr lang="en-US" sz="1800" i="1">
                                  <a:latin typeface="Cambria Math" panose="02040503050406030204" pitchFamily="18" charset="0"/>
                                  <a:ea typeface="Tahoma" panose="020B0604030504040204" pitchFamily="34" charset="0"/>
                                  <a:cs typeface="Tahoma" panose="020B0604030504040204" pitchFamily="34" charset="0"/>
                                </a:rPr>
                                <m:t>𝑛</m:t>
                              </m:r>
                            </m:sup>
                            <m:e>
                              <m:sSup>
                                <m:sSupPr>
                                  <m:ctrlPr>
                                    <a:rPr lang="en-US" sz="1800" i="1">
                                      <a:latin typeface="Cambria Math" panose="02040503050406030204" pitchFamily="18" charset="0"/>
                                      <a:ea typeface="Tahoma" panose="020B0604030504040204" pitchFamily="34" charset="0"/>
                                      <a:cs typeface="Tahoma" panose="020B0604030504040204" pitchFamily="34" charset="0"/>
                                    </a:rPr>
                                  </m:ctrlPr>
                                </m:sSupPr>
                                <m:e>
                                  <m:sSub>
                                    <m:sSubPr>
                                      <m:ctrlPr>
                                        <a:rPr lang="en-US" sz="1800" i="1">
                                          <a:latin typeface="Cambria Math" panose="02040503050406030204" pitchFamily="18" charset="0"/>
                                          <a:ea typeface="Tahoma" panose="020B0604030504040204" pitchFamily="34" charset="0"/>
                                          <a:cs typeface="Tahoma" panose="020B0604030504040204" pitchFamily="34" charset="0"/>
                                        </a:rPr>
                                      </m:ctrlPr>
                                    </m:sSubPr>
                                    <m:e>
                                      <m:r>
                                        <a:rPr lang="en-US" sz="1800" i="1">
                                          <a:latin typeface="Cambria Math" panose="02040503050406030204" pitchFamily="18" charset="0"/>
                                          <a:ea typeface="Tahoma" panose="020B0604030504040204" pitchFamily="34" charset="0"/>
                                          <a:cs typeface="Tahoma" panose="020B0604030504040204" pitchFamily="34" charset="0"/>
                                        </a:rPr>
                                        <m:t>𝑌</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Sub>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e>
                                  </m:d>
                                </m:e>
                                <m:sup>
                                  <m:r>
                                    <a:rPr lang="en-US" sz="1800" i="1">
                                      <a:latin typeface="Cambria Math" panose="02040503050406030204" pitchFamily="18" charset="0"/>
                                      <a:ea typeface="Tahoma" panose="020B0604030504040204" pitchFamily="34" charset="0"/>
                                      <a:cs typeface="Tahoma" panose="020B0604030504040204" pitchFamily="34" charset="0"/>
                                    </a:rPr>
                                    <m:t>2</m:t>
                                  </m:r>
                                </m:sup>
                              </m:sSup>
                            </m:e>
                          </m:nary>
                        </m:e>
                      </m:nary>
                      <m:r>
                        <a:rPr lang="en-US" sz="1800" i="1">
                          <a:latin typeface="Cambria Math" panose="02040503050406030204" pitchFamily="18" charset="0"/>
                          <a:ea typeface="Tahoma" panose="020B0604030504040204" pitchFamily="34" charset="0"/>
                          <a:cs typeface="Tahoma" panose="020B0604030504040204" pitchFamily="34" charset="0"/>
                        </a:rPr>
                        <m:t>−</m:t>
                      </m:r>
                      <m:f>
                        <m:fPr>
                          <m:ctrlPr>
                            <a:rPr lang="en-US" sz="1800" i="1">
                              <a:latin typeface="Cambria Math" panose="02040503050406030204" pitchFamily="18" charset="0"/>
                              <a:ea typeface="Tahoma" panose="020B0604030504040204" pitchFamily="34" charset="0"/>
                              <a:cs typeface="Tahoma" panose="020B0604030504040204" pitchFamily="34" charset="0"/>
                            </a:rPr>
                          </m:ctrlPr>
                        </m:fPr>
                        <m:num>
                          <m:r>
                            <a:rPr lang="en-US" sz="1800" i="1">
                              <a:latin typeface="Cambria Math" panose="02040503050406030204" pitchFamily="18" charset="0"/>
                              <a:ea typeface="Tahoma" panose="020B0604030504040204" pitchFamily="34" charset="0"/>
                              <a:cs typeface="Tahoma" panose="020B0604030504040204" pitchFamily="34" charset="0"/>
                            </a:rPr>
                            <m:t>1</m:t>
                          </m:r>
                        </m:num>
                        <m:den>
                          <m:r>
                            <a:rPr lang="en-US" sz="1800" i="1">
                              <a:latin typeface="Cambria Math" panose="02040503050406030204" pitchFamily="18" charset="0"/>
                              <a:ea typeface="Tahoma" panose="020B0604030504040204" pitchFamily="34" charset="0"/>
                              <a:cs typeface="Tahoma" panose="020B0604030504040204" pitchFamily="34" charset="0"/>
                            </a:rPr>
                            <m:t>2</m:t>
                          </m:r>
                        </m:den>
                      </m:f>
                      <m:nary>
                        <m:naryPr>
                          <m:chr m:val="∑"/>
                          <m:ctrlPr>
                            <a:rPr lang="en-US" sz="1800" i="1">
                              <a:latin typeface="Cambria Math" panose="02040503050406030204" pitchFamily="18" charset="0"/>
                              <a:ea typeface="Tahoma" panose="020B0604030504040204" pitchFamily="34" charset="0"/>
                              <a:cs typeface="Tahoma" panose="020B0604030504040204" pitchFamily="34" charset="0"/>
                            </a:rPr>
                          </m:ctrlPr>
                        </m:naryPr>
                        <m:sub>
                          <m:r>
                            <m:rPr>
                              <m:brk m:alnAt="23"/>
                            </m:rP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=1</m:t>
                          </m:r>
                        </m:sub>
                        <m:sup>
                          <m:r>
                            <a:rPr lang="en-US" sz="1800" i="1">
                              <a:latin typeface="Cambria Math" panose="02040503050406030204" pitchFamily="18" charset="0"/>
                              <a:ea typeface="Tahoma" panose="020B0604030504040204" pitchFamily="34" charset="0"/>
                              <a:cs typeface="Tahoma" panose="020B0604030504040204" pitchFamily="34" charset="0"/>
                            </a:rPr>
                            <m:t>𝑛</m:t>
                          </m:r>
                        </m:sup>
                        <m:e>
                          <m:nary>
                            <m:naryPr>
                              <m:chr m:val="∑"/>
                              <m:ctrlPr>
                                <a:rPr lang="en-US" sz="1800" i="1">
                                  <a:latin typeface="Cambria Math" panose="02040503050406030204" pitchFamily="18" charset="0"/>
                                  <a:ea typeface="Tahoma" panose="020B0604030504040204" pitchFamily="34" charset="0"/>
                                  <a:cs typeface="Tahoma" panose="020B0604030504040204" pitchFamily="34" charset="0"/>
                                </a:rPr>
                              </m:ctrlPr>
                            </m:naryPr>
                            <m:sub>
                              <m:r>
                                <m:rPr>
                                  <m:brk m:alnAt="23"/>
                                </m:rPr>
                                <a:rPr lang="en-US" sz="1800" i="1">
                                  <a:latin typeface="Cambria Math" panose="02040503050406030204" pitchFamily="18" charset="0"/>
                                  <a:ea typeface="Tahoma" panose="020B0604030504040204" pitchFamily="34" charset="0"/>
                                  <a:cs typeface="Tahoma" panose="020B0604030504040204" pitchFamily="34" charset="0"/>
                                </a:rPr>
                                <m:t>𝑗</m:t>
                              </m:r>
                              <m:r>
                                <a:rPr lang="en-US" sz="1800" i="1">
                                  <a:latin typeface="Cambria Math" panose="02040503050406030204" pitchFamily="18" charset="0"/>
                                  <a:ea typeface="Tahoma" panose="020B0604030504040204" pitchFamily="34" charset="0"/>
                                  <a:cs typeface="Tahoma" panose="020B0604030504040204" pitchFamily="34" charset="0"/>
                                </a:rPr>
                                <m:t>=1</m:t>
                              </m:r>
                            </m:sub>
                            <m:sup>
                              <m:r>
                                <a:rPr lang="en-US" sz="1800" i="1">
                                  <a:latin typeface="Cambria Math" panose="02040503050406030204" pitchFamily="18" charset="0"/>
                                  <a:ea typeface="Tahoma" panose="020B0604030504040204" pitchFamily="34" charset="0"/>
                                  <a:cs typeface="Tahoma" panose="020B0604030504040204" pitchFamily="34" charset="0"/>
                                </a:rPr>
                                <m:t>𝑛</m:t>
                              </m:r>
                            </m:sup>
                            <m:e>
                              <m:sSup>
                                <m:sSupPr>
                                  <m:ctrlPr>
                                    <a:rPr lang="en-US" sz="1800" i="1">
                                      <a:latin typeface="Cambria Math" panose="02040503050406030204" pitchFamily="18" charset="0"/>
                                      <a:ea typeface="Tahoma" panose="020B0604030504040204" pitchFamily="34" charset="0"/>
                                      <a:cs typeface="Tahoma" panose="020B0604030504040204" pitchFamily="34" charset="0"/>
                                    </a:rPr>
                                  </m:ctrlPr>
                                </m:sSupPr>
                                <m:e>
                                  <m:sSub>
                                    <m:sSubPr>
                                      <m:ctrlPr>
                                        <a:rPr lang="en-US" sz="1800" i="1">
                                          <a:latin typeface="Cambria Math" panose="02040503050406030204" pitchFamily="18" charset="0"/>
                                          <a:ea typeface="Tahoma" panose="020B0604030504040204" pitchFamily="34" charset="0"/>
                                          <a:cs typeface="Tahoma" panose="020B0604030504040204" pitchFamily="34" charset="0"/>
                                        </a:rPr>
                                      </m:ctrlPr>
                                    </m:sSubPr>
                                    <m:e>
                                      <m:r>
                                        <a:rPr lang="en-US" sz="1800" i="1">
                                          <a:latin typeface="Cambria Math" panose="02040503050406030204" pitchFamily="18" charset="0"/>
                                          <a:ea typeface="Tahoma" panose="020B0604030504040204" pitchFamily="34" charset="0"/>
                                          <a:cs typeface="Tahoma" panose="020B0604030504040204" pitchFamily="34" charset="0"/>
                                        </a:rPr>
                                        <m:t>𝑌</m:t>
                                      </m:r>
                                    </m:e>
                                    <m:sub>
                                      <m:r>
                                        <a:rPr lang="en-US" sz="1800" i="1">
                                          <a:latin typeface="Cambria Math" panose="02040503050406030204" pitchFamily="18" charset="0"/>
                                          <a:ea typeface="Tahoma" panose="020B0604030504040204" pitchFamily="34" charset="0"/>
                                          <a:cs typeface="Tahoma" panose="020B0604030504040204" pitchFamily="34" charset="0"/>
                                        </a:rPr>
                                        <m:t>𝑖</m:t>
                                      </m:r>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a:latin typeface="Cambria Math" panose="02040503050406030204" pitchFamily="18" charset="0"/>
                                          <a:ea typeface="Tahoma" panose="020B0604030504040204" pitchFamily="34" charset="0"/>
                                          <a:cs typeface="Tahoma" panose="020B0604030504040204" pitchFamily="34" charset="0"/>
                                        </a:rPr>
                                        <m:t>𝑗</m:t>
                                      </m:r>
                                    </m:sub>
                                  </m:sSub>
                                  <m:d>
                                    <m:dPr>
                                      <m:ctrlPr>
                                        <a:rPr lang="en-US" sz="1800" i="1">
                                          <a:latin typeface="Cambria Math" panose="02040503050406030204" pitchFamily="18" charset="0"/>
                                          <a:ea typeface="Tahoma" panose="020B0604030504040204" pitchFamily="34" charset="0"/>
                                          <a:cs typeface="Tahoma" panose="020B0604030504040204" pitchFamily="34" charset="0"/>
                                        </a:rPr>
                                      </m:ctrlPr>
                                    </m:dPr>
                                    <m:e>
                                      <m:r>
                                        <a:rPr lang="en-US" sz="1800" i="1">
                                          <a:latin typeface="Cambria Math" panose="02040503050406030204" pitchFamily="18" charset="0"/>
                                          <a:ea typeface="Tahoma" panose="020B0604030504040204" pitchFamily="34" charset="0"/>
                                          <a:cs typeface="Tahoma" panose="020B0604030504040204" pitchFamily="34" charset="0"/>
                                        </a:rPr>
                                        <m:t>𝑡</m:t>
                                      </m:r>
                                      <m:r>
                                        <a:rPr lang="en-US" sz="1800" i="1" smtClean="0">
                                          <a:latin typeface="Cambria Math" panose="02040503050406030204" pitchFamily="18" charset="0"/>
                                          <a:ea typeface="Tahoma" panose="020B0604030504040204" pitchFamily="34" charset="0"/>
                                          <a:cs typeface="Tahoma" panose="020B0604030504040204" pitchFamily="34" charset="0"/>
                                        </a:rPr>
                                        <m:t>−1</m:t>
                                      </m:r>
                                    </m:e>
                                  </m:d>
                                </m:e>
                                <m:sup>
                                  <m:r>
                                    <a:rPr lang="en-US" sz="1800" i="1">
                                      <a:latin typeface="Cambria Math" panose="02040503050406030204" pitchFamily="18" charset="0"/>
                                      <a:ea typeface="Tahoma" panose="020B0604030504040204" pitchFamily="34" charset="0"/>
                                      <a:cs typeface="Tahoma" panose="020B0604030504040204" pitchFamily="34" charset="0"/>
                                    </a:rPr>
                                    <m:t>2</m:t>
                                  </m:r>
                                </m:sup>
                              </m:sSup>
                            </m:e>
                          </m:nary>
                        </m:e>
                      </m:nary>
                    </m:oMath>
                  </m:oMathPara>
                </a14:m>
                <a:endParaRPr lang="en-US" sz="1800" dirty="0">
                  <a:latin typeface="Tahoma" panose="020B0604030504040204" pitchFamily="34" charset="0"/>
                  <a:ea typeface="Tahoma" panose="020B0604030504040204" pitchFamily="34" charset="0"/>
                  <a:cs typeface="Tahoma" panose="020B0604030504040204" pitchFamily="34" charset="0"/>
                </a:endParaRPr>
              </a:p>
              <a:p>
                <a:pPr marL="660055" lvl="1" indent="0">
                  <a:lnSpc>
                    <a:spcPct val="150000"/>
                  </a:lnSpc>
                  <a:buFont typeface="Arial" panose="020B0604020202020204" pitchFamily="34" charset="0"/>
                  <a:buNone/>
                </a:pPr>
                <a14:m>
                  <m:oMathPara xmlns:m="http://schemas.openxmlformats.org/officeDocument/2006/math">
                    <m:oMathParaPr>
                      <m:jc m:val="centerGroup"/>
                    </m:oMathParaPr>
                    <m:oMath xmlns:m="http://schemas.openxmlformats.org/officeDocument/2006/math">
                      <m:sSup>
                        <m:sSupPr>
                          <m:ctrlPr>
                            <a:rPr lang="en-US" sz="1800" i="1">
                              <a:latin typeface="Cambria Math" panose="02040503050406030204" pitchFamily="18" charset="0"/>
                              <a:ea typeface="Tahoma" panose="020B0604030504040204" pitchFamily="34" charset="0"/>
                              <a:cs typeface="Tahoma" panose="020B0604030504040204" pitchFamily="34" charset="0"/>
                            </a:rPr>
                          </m:ctrlPr>
                        </m:sSupPr>
                        <m:e>
                          <m:r>
                            <a:rPr lang="en-US" sz="1800" i="1">
                              <a:latin typeface="Cambria Math" panose="02040503050406030204" pitchFamily="18" charset="0"/>
                              <a:ea typeface="Tahoma" panose="020B0604030504040204" pitchFamily="34" charset="0"/>
                              <a:cs typeface="Tahoma" panose="020B0604030504040204" pitchFamily="34" charset="0"/>
                            </a:rPr>
                            <m:t>𝑟</m:t>
                          </m:r>
                        </m:e>
                        <m:sup>
                          <m:r>
                            <a:rPr lang="en-US" sz="1800" i="1" smtClean="0">
                              <a:latin typeface="Cambria Math" panose="02040503050406030204" pitchFamily="18" charset="0"/>
                              <a:ea typeface="Tahoma" panose="020B0604030504040204" pitchFamily="34" charset="0"/>
                              <a:cs typeface="Tahoma" panose="020B0604030504040204" pitchFamily="34" charset="0"/>
                            </a:rPr>
                            <m:t>𝑃</m:t>
                          </m:r>
                        </m:sup>
                      </m:sSup>
                      <m:r>
                        <a:rPr lang="en-US" sz="1800" i="1">
                          <a:latin typeface="Cambria Math" panose="02040503050406030204" pitchFamily="18" charset="0"/>
                          <a:ea typeface="Tahoma" panose="020B0604030504040204" pitchFamily="34" charset="0"/>
                          <a:cs typeface="Tahoma" panose="020B0604030504040204" pitchFamily="34" charset="0"/>
                        </a:rPr>
                        <m:t>=</m:t>
                      </m:r>
                      <m:r>
                        <a:rPr lang="en-US" sz="1800" i="1" smtClean="0">
                          <a:latin typeface="Cambria Math" panose="02040503050406030204" pitchFamily="18" charset="0"/>
                          <a:ea typeface="Tahoma" panose="020B0604030504040204" pitchFamily="34" charset="0"/>
                          <a:cs typeface="Tahoma" panose="020B0604030504040204" pitchFamily="34" charset="0"/>
                        </a:rPr>
                        <m:t>𝑃</m:t>
                      </m:r>
                      <m:d>
                        <m:dPr>
                          <m:ctrlPr>
                            <a:rPr lang="en-US" sz="1800" i="1" smtClean="0">
                              <a:latin typeface="Cambria Math" panose="02040503050406030204" pitchFamily="18" charset="0"/>
                              <a:ea typeface="Tahoma" panose="020B0604030504040204" pitchFamily="34" charset="0"/>
                              <a:cs typeface="Tahoma" panose="020B0604030504040204" pitchFamily="34" charset="0"/>
                            </a:rPr>
                          </m:ctrlPr>
                        </m:dPr>
                        <m:e>
                          <m:r>
                            <a:rPr lang="en-US" sz="1800" i="1" smtClean="0">
                              <a:latin typeface="Cambria Math" panose="02040503050406030204" pitchFamily="18" charset="0"/>
                              <a:ea typeface="Tahoma" panose="020B0604030504040204" pitchFamily="34" charset="0"/>
                              <a:cs typeface="Tahoma" panose="020B0604030504040204" pitchFamily="34" charset="0"/>
                            </a:rPr>
                            <m:t>𝑡</m:t>
                          </m:r>
                        </m:e>
                      </m:d>
                      <m:r>
                        <a:rPr lang="en-US" sz="1800" i="1" smtClean="0">
                          <a:latin typeface="Cambria Math" panose="02040503050406030204" pitchFamily="18" charset="0"/>
                          <a:ea typeface="Tahoma" panose="020B0604030504040204" pitchFamily="34" charset="0"/>
                          <a:cs typeface="Tahoma" panose="020B0604030504040204" pitchFamily="34" charset="0"/>
                        </a:rPr>
                        <m:t>−</m:t>
                      </m:r>
                      <m:r>
                        <a:rPr lang="en-US" sz="1800" i="1" smtClean="0">
                          <a:latin typeface="Cambria Math" panose="02040503050406030204" pitchFamily="18" charset="0"/>
                          <a:ea typeface="Tahoma" panose="020B0604030504040204" pitchFamily="34" charset="0"/>
                          <a:cs typeface="Tahoma" panose="020B0604030504040204" pitchFamily="34" charset="0"/>
                        </a:rPr>
                        <m:t>𝑃</m:t>
                      </m:r>
                      <m:d>
                        <m:dPr>
                          <m:ctrlPr>
                            <a:rPr lang="en-US" sz="1800" i="1" smtClean="0">
                              <a:latin typeface="Cambria Math" panose="02040503050406030204" pitchFamily="18" charset="0"/>
                              <a:ea typeface="Tahoma" panose="020B0604030504040204" pitchFamily="34" charset="0"/>
                              <a:cs typeface="Tahoma" panose="020B0604030504040204" pitchFamily="34" charset="0"/>
                            </a:rPr>
                          </m:ctrlPr>
                        </m:dPr>
                        <m:e>
                          <m:r>
                            <a:rPr lang="en-US" sz="1800" i="1" smtClean="0">
                              <a:latin typeface="Cambria Math" panose="02040503050406030204" pitchFamily="18" charset="0"/>
                              <a:ea typeface="Tahoma" panose="020B0604030504040204" pitchFamily="34" charset="0"/>
                              <a:cs typeface="Tahoma" panose="020B0604030504040204" pitchFamily="34" charset="0"/>
                            </a:rPr>
                            <m:t>𝑡</m:t>
                          </m:r>
                          <m:r>
                            <a:rPr lang="en-US" sz="1800" i="1" smtClean="0">
                              <a:latin typeface="Cambria Math" panose="02040503050406030204" pitchFamily="18" charset="0"/>
                              <a:ea typeface="Tahoma" panose="020B0604030504040204" pitchFamily="34" charset="0"/>
                              <a:cs typeface="Tahoma" panose="020B0604030504040204" pitchFamily="34" charset="0"/>
                            </a:rPr>
                            <m:t>−1</m:t>
                          </m:r>
                        </m:e>
                      </m:d>
                    </m:oMath>
                  </m:oMathPara>
                </a14:m>
                <a:endParaRPr lang="en-US" sz="1800" dirty="0">
                  <a:latin typeface="Tahoma" panose="020B0604030504040204" pitchFamily="34" charset="0"/>
                  <a:ea typeface="Tahoma" panose="020B0604030504040204" pitchFamily="34" charset="0"/>
                  <a:cs typeface="Tahoma" panose="020B0604030504040204" pitchFamily="34" charset="0"/>
                </a:endParaRPr>
              </a:p>
              <a:p>
                <a:pPr lvl="1">
                  <a:lnSpc>
                    <a:spcPct val="108000"/>
                  </a:lnSpc>
                  <a:buFont typeface="Wingdings" panose="05000000000000000000" pitchFamily="2" charset="2"/>
                  <a:buChar char="Ø"/>
                </a:pPr>
                <a:r>
                  <a:rPr lang="en-US" sz="1800" dirty="0">
                    <a:latin typeface="Tahoma" panose="020B0604030504040204" pitchFamily="34" charset="0"/>
                    <a:ea typeface="Tahoma" panose="020B0604030504040204" pitchFamily="34" charset="0"/>
                    <a:cs typeface="Tahoma" panose="020B0604030504040204" pitchFamily="34" charset="0"/>
                  </a:rPr>
                  <a:t>Q value update:</a:t>
                </a:r>
              </a:p>
              <a:p>
                <a:pPr marL="660055" lvl="1" indent="0">
                  <a:lnSpc>
                    <a:spcPct val="108000"/>
                  </a:lnSpc>
                  <a:buFont typeface="Arial" panose="020B0604020202020204" pitchFamily="34" charset="0"/>
                  <a:buNone/>
                </a:pPr>
                <a14:m>
                  <m:oMathPara xmlns:m="http://schemas.openxmlformats.org/officeDocument/2006/math">
                    <m:oMathParaPr>
                      <m:jc m:val="centerGroup"/>
                    </m:oMathParaPr>
                    <m:oMath xmlns:m="http://schemas.openxmlformats.org/officeDocument/2006/math">
                      <m:r>
                        <m:rPr>
                          <m:sty m:val="p"/>
                        </m:rPr>
                        <a:rPr lang="el-GR" sz="1800" i="1" smtClean="0">
                          <a:latin typeface="Cambria Math" panose="02040503050406030204" pitchFamily="18" charset="0"/>
                          <a:ea typeface="Cambria Math" panose="02040503050406030204" pitchFamily="18" charset="0"/>
                          <a:cs typeface="Tahoma" panose="020B0604030504040204" pitchFamily="34" charset="0"/>
                        </a:rPr>
                        <m:t>Δ</m:t>
                      </m:r>
                      <m:sSup>
                        <m:sSupPr>
                          <m:ctrlPr>
                            <a:rPr lang="el-GR" sz="1800" i="1" smtClean="0">
                              <a:latin typeface="Cambria Math" panose="02040503050406030204" pitchFamily="18" charset="0"/>
                              <a:ea typeface="Cambria Math" panose="02040503050406030204" pitchFamily="18" charset="0"/>
                              <a:cs typeface="Tahoma" panose="020B0604030504040204" pitchFamily="34" charset="0"/>
                            </a:rPr>
                          </m:ctrlPr>
                        </m:sSupPr>
                        <m:e>
                          <m:r>
                            <a:rPr lang="en-US" sz="1800" i="1" smtClean="0">
                              <a:latin typeface="Cambria Math" panose="02040503050406030204" pitchFamily="18" charset="0"/>
                              <a:ea typeface="Cambria Math" panose="02040503050406030204" pitchFamily="18" charset="0"/>
                              <a:cs typeface="Tahoma" panose="020B0604030504040204" pitchFamily="34" charset="0"/>
                            </a:rPr>
                            <m:t>𝑄</m:t>
                          </m:r>
                        </m:e>
                        <m:sup>
                          <m:r>
                            <a:rPr lang="en-US" sz="1800" i="1" smtClean="0">
                              <a:latin typeface="Cambria Math" panose="02040503050406030204" pitchFamily="18" charset="0"/>
                              <a:ea typeface="Cambria Math" panose="02040503050406030204" pitchFamily="18" charset="0"/>
                              <a:cs typeface="Tahoma" panose="020B0604030504040204" pitchFamily="34" charset="0"/>
                            </a:rPr>
                            <m:t>𝑥</m:t>
                          </m:r>
                        </m:sup>
                      </m:sSup>
                      <m:d>
                        <m:dPr>
                          <m:ctrlPr>
                            <a:rPr lang="el-GR" sz="1800" i="1" smtClean="0">
                              <a:latin typeface="Cambria Math" panose="02040503050406030204" pitchFamily="18" charset="0"/>
                              <a:ea typeface="Cambria Math" panose="02040503050406030204" pitchFamily="18" charset="0"/>
                              <a:cs typeface="Tahoma" panose="020B0604030504040204" pitchFamily="34" charset="0"/>
                            </a:rPr>
                          </m:ctrlPr>
                        </m:dPr>
                        <m:e>
                          <m:r>
                            <a:rPr lang="en-US" sz="1800" i="1" smtClean="0">
                              <a:latin typeface="Cambria Math" panose="02040503050406030204" pitchFamily="18" charset="0"/>
                              <a:ea typeface="Cambria Math" panose="02040503050406030204" pitchFamily="18" charset="0"/>
                              <a:cs typeface="Tahoma" panose="020B0604030504040204" pitchFamily="34" charset="0"/>
                            </a:rPr>
                            <m:t>𝑠</m:t>
                          </m:r>
                          <m:r>
                            <a:rPr lang="en-US" sz="1800" i="1" smtClean="0">
                              <a:latin typeface="Cambria Math" panose="02040503050406030204" pitchFamily="18" charset="0"/>
                              <a:ea typeface="Cambria Math" panose="02040503050406030204" pitchFamily="18" charset="0"/>
                              <a:cs typeface="Tahoma" panose="020B0604030504040204" pitchFamily="34" charset="0"/>
                            </a:rPr>
                            <m:t>,</m:t>
                          </m:r>
                          <m:r>
                            <a:rPr lang="en-US" sz="1800" i="1" smtClean="0">
                              <a:latin typeface="Cambria Math" panose="02040503050406030204" pitchFamily="18" charset="0"/>
                              <a:ea typeface="Cambria Math" panose="02040503050406030204" pitchFamily="18" charset="0"/>
                              <a:cs typeface="Tahoma" panose="020B0604030504040204" pitchFamily="34" charset="0"/>
                            </a:rPr>
                            <m:t>𝑎</m:t>
                          </m:r>
                        </m:e>
                      </m:d>
                      <m:r>
                        <a:rPr lang="en-US" sz="1800" i="1" smtClean="0">
                          <a:latin typeface="Cambria Math" panose="02040503050406030204" pitchFamily="18" charset="0"/>
                          <a:ea typeface="Cambria Math" panose="02040503050406030204" pitchFamily="18" charset="0"/>
                          <a:cs typeface="Tahoma" panose="020B0604030504040204" pitchFamily="34" charset="0"/>
                        </a:rPr>
                        <m:t>=</m:t>
                      </m:r>
                      <m:r>
                        <a:rPr lang="en-US" sz="1800" i="1" smtClean="0">
                          <a:latin typeface="Cambria Math" panose="02040503050406030204" pitchFamily="18" charset="0"/>
                          <a:ea typeface="Cambria Math" panose="02040503050406030204" pitchFamily="18" charset="0"/>
                          <a:cs typeface="Tahoma" panose="020B0604030504040204" pitchFamily="34" charset="0"/>
                        </a:rPr>
                        <m:t>𝛼</m:t>
                      </m:r>
                      <m:d>
                        <m:dPr>
                          <m:begChr m:val="["/>
                          <m:endChr m:val="]"/>
                          <m:ctrlPr>
                            <a:rPr lang="en-US" sz="1800" i="1" smtClean="0">
                              <a:latin typeface="Cambria Math" panose="02040503050406030204" pitchFamily="18" charset="0"/>
                              <a:ea typeface="Cambria Math" panose="02040503050406030204" pitchFamily="18" charset="0"/>
                              <a:cs typeface="Tahoma" panose="020B0604030504040204" pitchFamily="34" charset="0"/>
                            </a:rPr>
                          </m:ctrlPr>
                        </m:dPr>
                        <m:e>
                          <m:sSup>
                            <m:sSupPr>
                              <m:ctrlPr>
                                <a:rPr lang="en-US" sz="1800" i="1">
                                  <a:latin typeface="Cambria Math" panose="02040503050406030204" pitchFamily="18" charset="0"/>
                                  <a:ea typeface="Tahoma" panose="020B0604030504040204" pitchFamily="34" charset="0"/>
                                  <a:cs typeface="Tahoma" panose="020B0604030504040204" pitchFamily="34" charset="0"/>
                                </a:rPr>
                              </m:ctrlPr>
                            </m:sSupPr>
                            <m:e>
                              <m:r>
                                <a:rPr lang="en-US" sz="1800" i="1">
                                  <a:latin typeface="Cambria Math" panose="02040503050406030204" pitchFamily="18" charset="0"/>
                                  <a:ea typeface="Tahoma" panose="020B0604030504040204" pitchFamily="34" charset="0"/>
                                  <a:cs typeface="Tahoma" panose="020B0604030504040204" pitchFamily="34" charset="0"/>
                                </a:rPr>
                                <m:t>𝑟</m:t>
                              </m:r>
                            </m:e>
                            <m:sup>
                              <m:r>
                                <a:rPr lang="en-US" sz="1800" i="1" smtClean="0">
                                  <a:latin typeface="Cambria Math" panose="02040503050406030204" pitchFamily="18" charset="0"/>
                                  <a:ea typeface="Tahoma" panose="020B0604030504040204" pitchFamily="34" charset="0"/>
                                  <a:cs typeface="Tahoma" panose="020B0604030504040204" pitchFamily="34" charset="0"/>
                                </a:rPr>
                                <m:t>𝑥</m:t>
                              </m:r>
                            </m:sup>
                          </m:sSup>
                          <m:r>
                            <a:rPr lang="en-US" sz="1800" i="1" smtClean="0">
                              <a:latin typeface="Cambria Math" panose="02040503050406030204" pitchFamily="18" charset="0"/>
                              <a:ea typeface="Tahoma" panose="020B0604030504040204" pitchFamily="34" charset="0"/>
                              <a:cs typeface="Tahoma" panose="020B0604030504040204" pitchFamily="34" charset="0"/>
                            </a:rPr>
                            <m:t>+</m:t>
                          </m:r>
                          <m:r>
                            <a:rPr lang="en-US" sz="1800" i="1" smtClean="0">
                              <a:latin typeface="Cambria Math" panose="02040503050406030204" pitchFamily="18" charset="0"/>
                              <a:ea typeface="Cambria Math" panose="02040503050406030204" pitchFamily="18" charset="0"/>
                              <a:cs typeface="Tahoma" panose="020B0604030504040204" pitchFamily="34" charset="0"/>
                            </a:rPr>
                            <m:t>𝛾</m:t>
                          </m:r>
                          <m:func>
                            <m:funcPr>
                              <m:ctrlPr>
                                <a:rPr lang="en-US" sz="1800" i="1" smtClean="0">
                                  <a:latin typeface="Cambria Math" panose="02040503050406030204" pitchFamily="18" charset="0"/>
                                  <a:ea typeface="Cambria Math" panose="02040503050406030204" pitchFamily="18" charset="0"/>
                                  <a:cs typeface="Tahoma" panose="020B0604030504040204" pitchFamily="34" charset="0"/>
                                </a:rPr>
                              </m:ctrlPr>
                            </m:funcPr>
                            <m:fName>
                              <m:limLow>
                                <m:limLowPr>
                                  <m:ctrlPr>
                                    <a:rPr lang="en-US" sz="1800" i="1" smtClean="0">
                                      <a:latin typeface="Cambria Math" panose="02040503050406030204" pitchFamily="18" charset="0"/>
                                      <a:ea typeface="Cambria Math" panose="02040503050406030204" pitchFamily="18" charset="0"/>
                                      <a:cs typeface="Tahoma" panose="020B0604030504040204" pitchFamily="34" charset="0"/>
                                    </a:rPr>
                                  </m:ctrlPr>
                                </m:limLowPr>
                                <m:e>
                                  <m:r>
                                    <m:rPr>
                                      <m:sty m:val="p"/>
                                    </m:rPr>
                                    <a:rPr lang="en-US" sz="1800" smtClean="0">
                                      <a:latin typeface="Cambria Math" panose="02040503050406030204" pitchFamily="18" charset="0"/>
                                      <a:ea typeface="Cambria Math" panose="02040503050406030204" pitchFamily="18" charset="0"/>
                                      <a:cs typeface="Tahoma" panose="020B0604030504040204" pitchFamily="34" charset="0"/>
                                    </a:rPr>
                                    <m:t>min</m:t>
                                  </m:r>
                                </m:e>
                                <m:lim>
                                  <m:sSup>
                                    <m:sSupPr>
                                      <m:ctrlPr>
                                        <a:rPr lang="en-US" sz="1800" i="1" smtClean="0">
                                          <a:latin typeface="Cambria Math" panose="02040503050406030204" pitchFamily="18" charset="0"/>
                                          <a:ea typeface="Cambria Math" panose="02040503050406030204" pitchFamily="18" charset="0"/>
                                          <a:cs typeface="Tahoma" panose="020B0604030504040204" pitchFamily="34" charset="0"/>
                                        </a:rPr>
                                      </m:ctrlPr>
                                    </m:sSupPr>
                                    <m:e>
                                      <m:r>
                                        <a:rPr lang="en-US" sz="1800" i="1" smtClean="0">
                                          <a:latin typeface="Cambria Math" panose="02040503050406030204" pitchFamily="18" charset="0"/>
                                          <a:ea typeface="Cambria Math" panose="02040503050406030204" pitchFamily="18" charset="0"/>
                                          <a:cs typeface="Tahoma" panose="020B0604030504040204" pitchFamily="34" charset="0"/>
                                        </a:rPr>
                                        <m:t>𝑎</m:t>
                                      </m:r>
                                    </m:e>
                                    <m:sup>
                                      <m:r>
                                        <a:rPr lang="en-US" sz="1800" i="1" smtClean="0">
                                          <a:latin typeface="Cambria Math" panose="02040503050406030204" pitchFamily="18" charset="0"/>
                                          <a:ea typeface="Cambria Math" panose="02040503050406030204" pitchFamily="18" charset="0"/>
                                          <a:cs typeface="Tahoma" panose="020B0604030504040204" pitchFamily="34" charset="0"/>
                                        </a:rPr>
                                        <m:t>′</m:t>
                                      </m:r>
                                    </m:sup>
                                  </m:sSup>
                                </m:lim>
                              </m:limLow>
                            </m:fName>
                            <m:e>
                              <m:sSup>
                                <m:sSupPr>
                                  <m:ctrlPr>
                                    <a:rPr lang="el-GR" sz="1800" i="1">
                                      <a:latin typeface="Cambria Math" panose="02040503050406030204" pitchFamily="18" charset="0"/>
                                      <a:ea typeface="Cambria Math" panose="02040503050406030204" pitchFamily="18" charset="0"/>
                                      <a:cs typeface="Tahoma" panose="020B0604030504040204" pitchFamily="34" charset="0"/>
                                    </a:rPr>
                                  </m:ctrlPr>
                                </m:sSupPr>
                                <m:e>
                                  <m:r>
                                    <a:rPr lang="en-US" sz="1800" i="1">
                                      <a:latin typeface="Cambria Math" panose="02040503050406030204" pitchFamily="18" charset="0"/>
                                      <a:ea typeface="Cambria Math" panose="02040503050406030204" pitchFamily="18" charset="0"/>
                                      <a:cs typeface="Tahoma" panose="020B0604030504040204" pitchFamily="34" charset="0"/>
                                    </a:rPr>
                                    <m:t>𝑄</m:t>
                                  </m:r>
                                </m:e>
                                <m:sup>
                                  <m:r>
                                    <a:rPr lang="en-US" sz="1800" i="1">
                                      <a:latin typeface="Cambria Math" panose="02040503050406030204" pitchFamily="18" charset="0"/>
                                      <a:ea typeface="Cambria Math" panose="02040503050406030204" pitchFamily="18" charset="0"/>
                                      <a:cs typeface="Tahoma" panose="020B0604030504040204" pitchFamily="34" charset="0"/>
                                    </a:rPr>
                                    <m:t>𝑥</m:t>
                                  </m:r>
                                </m:sup>
                              </m:sSup>
                              <m:d>
                                <m:dPr>
                                  <m:ctrlPr>
                                    <a:rPr lang="el-GR" sz="1800" i="1">
                                      <a:latin typeface="Cambria Math" panose="02040503050406030204" pitchFamily="18" charset="0"/>
                                      <a:ea typeface="Cambria Math" panose="02040503050406030204" pitchFamily="18" charset="0"/>
                                      <a:cs typeface="Tahoma" panose="020B0604030504040204" pitchFamily="34" charset="0"/>
                                    </a:rPr>
                                  </m:ctrlPr>
                                </m:dPr>
                                <m:e>
                                  <m:sSup>
                                    <m:sSupPr>
                                      <m:ctrlPr>
                                        <a:rPr lang="en-US" sz="1800" i="1">
                                          <a:latin typeface="Cambria Math" panose="02040503050406030204" pitchFamily="18" charset="0"/>
                                          <a:ea typeface="Cambria Math" panose="02040503050406030204" pitchFamily="18" charset="0"/>
                                          <a:cs typeface="Tahoma" panose="020B0604030504040204" pitchFamily="34" charset="0"/>
                                        </a:rPr>
                                      </m:ctrlPr>
                                    </m:sSupPr>
                                    <m:e>
                                      <m:r>
                                        <a:rPr lang="en-US" sz="1800" i="1" smtClean="0">
                                          <a:latin typeface="Cambria Math" panose="02040503050406030204" pitchFamily="18" charset="0"/>
                                          <a:ea typeface="Cambria Math" panose="02040503050406030204" pitchFamily="18" charset="0"/>
                                          <a:cs typeface="Tahoma" panose="020B0604030504040204" pitchFamily="34" charset="0"/>
                                        </a:rPr>
                                        <m:t>𝑠</m:t>
                                      </m:r>
                                    </m:e>
                                    <m:sup>
                                      <m:r>
                                        <a:rPr lang="en-US" sz="1800" i="1">
                                          <a:latin typeface="Cambria Math" panose="02040503050406030204" pitchFamily="18" charset="0"/>
                                          <a:ea typeface="Cambria Math" panose="02040503050406030204" pitchFamily="18" charset="0"/>
                                          <a:cs typeface="Tahoma" panose="020B0604030504040204" pitchFamily="34" charset="0"/>
                                        </a:rPr>
                                        <m:t>′</m:t>
                                      </m:r>
                                    </m:sup>
                                  </m:sSup>
                                  <m:r>
                                    <a:rPr lang="en-US" sz="1800" i="1">
                                      <a:latin typeface="Cambria Math" panose="02040503050406030204" pitchFamily="18" charset="0"/>
                                      <a:ea typeface="Cambria Math" panose="02040503050406030204" pitchFamily="18" charset="0"/>
                                      <a:cs typeface="Tahoma" panose="020B0604030504040204" pitchFamily="34" charset="0"/>
                                    </a:rPr>
                                    <m:t>,</m:t>
                                  </m:r>
                                  <m:sSup>
                                    <m:sSupPr>
                                      <m:ctrlPr>
                                        <a:rPr lang="en-US" sz="1800" i="1">
                                          <a:latin typeface="Cambria Math" panose="02040503050406030204" pitchFamily="18" charset="0"/>
                                          <a:ea typeface="Cambria Math" panose="02040503050406030204" pitchFamily="18" charset="0"/>
                                          <a:cs typeface="Tahoma" panose="020B0604030504040204" pitchFamily="34" charset="0"/>
                                        </a:rPr>
                                      </m:ctrlPr>
                                    </m:sSupPr>
                                    <m:e>
                                      <m:r>
                                        <a:rPr lang="en-US" sz="1800" i="1">
                                          <a:latin typeface="Cambria Math" panose="02040503050406030204" pitchFamily="18" charset="0"/>
                                          <a:ea typeface="Cambria Math" panose="02040503050406030204" pitchFamily="18" charset="0"/>
                                          <a:cs typeface="Tahoma" panose="020B0604030504040204" pitchFamily="34" charset="0"/>
                                        </a:rPr>
                                        <m:t>𝑎</m:t>
                                      </m:r>
                                    </m:e>
                                    <m:sup>
                                      <m:r>
                                        <a:rPr lang="en-US" sz="1800" i="1">
                                          <a:latin typeface="Cambria Math" panose="02040503050406030204" pitchFamily="18" charset="0"/>
                                          <a:ea typeface="Cambria Math" panose="02040503050406030204" pitchFamily="18" charset="0"/>
                                          <a:cs typeface="Tahoma" panose="020B0604030504040204" pitchFamily="34" charset="0"/>
                                        </a:rPr>
                                        <m:t>′</m:t>
                                      </m:r>
                                    </m:sup>
                                  </m:sSup>
                                </m:e>
                              </m:d>
                            </m:e>
                          </m:func>
                          <m:r>
                            <a:rPr lang="en-US" sz="1800" i="1" smtClean="0">
                              <a:latin typeface="Cambria Math" panose="02040503050406030204" pitchFamily="18" charset="0"/>
                              <a:ea typeface="Cambria Math" panose="02040503050406030204" pitchFamily="18" charset="0"/>
                              <a:cs typeface="Tahoma" panose="020B0604030504040204" pitchFamily="34" charset="0"/>
                            </a:rPr>
                            <m:t>−</m:t>
                          </m:r>
                          <m:sSup>
                            <m:sSupPr>
                              <m:ctrlPr>
                                <a:rPr lang="el-GR" sz="1800" i="1">
                                  <a:latin typeface="Cambria Math" panose="02040503050406030204" pitchFamily="18" charset="0"/>
                                  <a:ea typeface="Cambria Math" panose="02040503050406030204" pitchFamily="18" charset="0"/>
                                  <a:cs typeface="Tahoma" panose="020B0604030504040204" pitchFamily="34" charset="0"/>
                                </a:rPr>
                              </m:ctrlPr>
                            </m:sSupPr>
                            <m:e>
                              <m:r>
                                <a:rPr lang="en-US" sz="1800" i="1">
                                  <a:latin typeface="Cambria Math" panose="02040503050406030204" pitchFamily="18" charset="0"/>
                                  <a:ea typeface="Cambria Math" panose="02040503050406030204" pitchFamily="18" charset="0"/>
                                  <a:cs typeface="Tahoma" panose="020B0604030504040204" pitchFamily="34" charset="0"/>
                                </a:rPr>
                                <m:t>𝑄</m:t>
                              </m:r>
                            </m:e>
                            <m:sup>
                              <m:r>
                                <a:rPr lang="en-US" sz="1800" i="1">
                                  <a:latin typeface="Cambria Math" panose="02040503050406030204" pitchFamily="18" charset="0"/>
                                  <a:ea typeface="Cambria Math" panose="02040503050406030204" pitchFamily="18" charset="0"/>
                                  <a:cs typeface="Tahoma" panose="020B0604030504040204" pitchFamily="34" charset="0"/>
                                </a:rPr>
                                <m:t>𝑥</m:t>
                              </m:r>
                            </m:sup>
                          </m:sSup>
                          <m:d>
                            <m:dPr>
                              <m:ctrlPr>
                                <a:rPr lang="el-GR" sz="1800" i="1">
                                  <a:latin typeface="Cambria Math" panose="02040503050406030204" pitchFamily="18" charset="0"/>
                                  <a:ea typeface="Cambria Math" panose="02040503050406030204" pitchFamily="18" charset="0"/>
                                  <a:cs typeface="Tahoma" panose="020B0604030504040204" pitchFamily="34" charset="0"/>
                                </a:rPr>
                              </m:ctrlPr>
                            </m:dPr>
                            <m:e>
                              <m:r>
                                <a:rPr lang="en-US" sz="1800" i="1">
                                  <a:latin typeface="Cambria Math" panose="02040503050406030204" pitchFamily="18" charset="0"/>
                                  <a:ea typeface="Cambria Math" panose="02040503050406030204" pitchFamily="18" charset="0"/>
                                  <a:cs typeface="Tahoma" panose="020B0604030504040204" pitchFamily="34" charset="0"/>
                                </a:rPr>
                                <m:t>𝑠</m:t>
                              </m:r>
                              <m:r>
                                <a:rPr lang="en-US" sz="1800" i="1">
                                  <a:latin typeface="Cambria Math" panose="02040503050406030204" pitchFamily="18" charset="0"/>
                                  <a:ea typeface="Cambria Math" panose="02040503050406030204" pitchFamily="18" charset="0"/>
                                  <a:cs typeface="Tahoma" panose="020B0604030504040204" pitchFamily="34" charset="0"/>
                                </a:rPr>
                                <m:t>,</m:t>
                              </m:r>
                              <m:r>
                                <a:rPr lang="en-US" sz="1800" i="1">
                                  <a:latin typeface="Cambria Math" panose="02040503050406030204" pitchFamily="18" charset="0"/>
                                  <a:ea typeface="Cambria Math" panose="02040503050406030204" pitchFamily="18" charset="0"/>
                                  <a:cs typeface="Tahoma" panose="020B0604030504040204" pitchFamily="34" charset="0"/>
                                </a:rPr>
                                <m:t>𝑎</m:t>
                              </m:r>
                            </m:e>
                          </m:d>
                        </m:e>
                      </m:d>
                    </m:oMath>
                  </m:oMathPara>
                </a14:m>
                <a:endParaRPr lang="en-US" sz="1800" dirty="0">
                  <a:latin typeface="Tahoma" panose="020B0604030504040204" pitchFamily="34" charset="0"/>
                  <a:ea typeface="Tahoma" panose="020B0604030504040204" pitchFamily="34" charset="0"/>
                  <a:cs typeface="Tahoma" panose="020B0604030504040204" pitchFamily="34" charset="0"/>
                </a:endParaRPr>
              </a:p>
              <a:p>
                <a:pPr lvl="1">
                  <a:lnSpc>
                    <a:spcPct val="108000"/>
                  </a:lnSpc>
                  <a:buFont typeface="Wingdings" panose="05000000000000000000" pitchFamily="2" charset="2"/>
                  <a:buChar char="Ø"/>
                </a:pPr>
                <a:r>
                  <a:rPr lang="en-US" sz="1800" dirty="0">
                    <a:latin typeface="Tahoma" panose="020B0604030504040204" pitchFamily="34" charset="0"/>
                    <a:ea typeface="Tahoma" panose="020B0604030504040204" pitchFamily="34" charset="0"/>
                    <a:cs typeface="Tahoma" panose="020B0604030504040204" pitchFamily="34" charset="0"/>
                  </a:rPr>
                  <a:t>Action selection:</a:t>
                </a:r>
              </a:p>
              <a:p>
                <a:pPr marL="660055" lvl="1" indent="0">
                  <a:lnSpc>
                    <a:spcPct val="108000"/>
                  </a:lnSpc>
                  <a:buFont typeface="Arial" panose="020B0604020202020204" pitchFamily="34" charset="0"/>
                  <a:buNone/>
                </a:pPr>
                <a14:m>
                  <m:oMathPara xmlns:m="http://schemas.openxmlformats.org/officeDocument/2006/math">
                    <m:oMathParaPr>
                      <m:jc m:val="centerGroup"/>
                    </m:oMathParaPr>
                    <m:oMath xmlns:m="http://schemas.openxmlformats.org/officeDocument/2006/math">
                      <m:sSup>
                        <m:sSupPr>
                          <m:ctrlPr>
                            <a:rPr lang="en-US" sz="1800" i="1" smtClean="0">
                              <a:latin typeface="Cambria Math" panose="02040503050406030204" pitchFamily="18" charset="0"/>
                              <a:ea typeface="Tahoma" panose="020B0604030504040204" pitchFamily="34" charset="0"/>
                              <a:cs typeface="Tahoma" panose="020B0604030504040204" pitchFamily="34" charset="0"/>
                            </a:rPr>
                          </m:ctrlPr>
                        </m:sSupPr>
                        <m:e>
                          <m:r>
                            <a:rPr lang="en-US" sz="1800" i="1" smtClean="0">
                              <a:latin typeface="Cambria Math" panose="02040503050406030204" pitchFamily="18" charset="0"/>
                              <a:ea typeface="Tahoma" panose="020B0604030504040204" pitchFamily="34" charset="0"/>
                              <a:cs typeface="Tahoma" panose="020B0604030504040204" pitchFamily="34" charset="0"/>
                            </a:rPr>
                            <m:t>𝑎</m:t>
                          </m:r>
                        </m:e>
                        <m:sup>
                          <m:r>
                            <a:rPr lang="en-US" sz="1800" i="1" smtClean="0">
                              <a:latin typeface="Cambria Math" panose="02040503050406030204" pitchFamily="18" charset="0"/>
                              <a:ea typeface="Tahoma" panose="020B0604030504040204" pitchFamily="34" charset="0"/>
                              <a:cs typeface="Tahoma" panose="020B0604030504040204" pitchFamily="34" charset="0"/>
                            </a:rPr>
                            <m:t>∗</m:t>
                          </m:r>
                        </m:sup>
                      </m:sSup>
                      <m:r>
                        <a:rPr lang="en-US" sz="1800" i="1" smtClean="0">
                          <a:latin typeface="Cambria Math" panose="02040503050406030204" pitchFamily="18" charset="0"/>
                          <a:ea typeface="Tahoma" panose="020B0604030504040204" pitchFamily="34" charset="0"/>
                          <a:cs typeface="Tahoma" panose="020B0604030504040204" pitchFamily="34" charset="0"/>
                        </a:rPr>
                        <m:t>≔</m:t>
                      </m:r>
                      <m:func>
                        <m:funcPr>
                          <m:ctrlPr>
                            <a:rPr lang="en-US" sz="1800" i="1" smtClean="0">
                              <a:latin typeface="Cambria Math" panose="02040503050406030204" pitchFamily="18" charset="0"/>
                              <a:ea typeface="Tahoma" panose="020B0604030504040204" pitchFamily="34" charset="0"/>
                              <a:cs typeface="Tahoma" panose="020B0604030504040204" pitchFamily="34" charset="0"/>
                            </a:rPr>
                          </m:ctrlPr>
                        </m:funcPr>
                        <m:fName>
                          <m:limLow>
                            <m:limLowPr>
                              <m:ctrlPr>
                                <a:rPr lang="en-US" sz="1800" i="1" smtClean="0">
                                  <a:latin typeface="Cambria Math" panose="02040503050406030204" pitchFamily="18" charset="0"/>
                                  <a:ea typeface="Tahoma" panose="020B0604030504040204" pitchFamily="34" charset="0"/>
                                  <a:cs typeface="Tahoma" panose="020B0604030504040204" pitchFamily="34" charset="0"/>
                                </a:rPr>
                              </m:ctrlPr>
                            </m:limLowPr>
                            <m:e>
                              <m:r>
                                <m:rPr>
                                  <m:sty m:val="p"/>
                                </m:rPr>
                                <a:rPr lang="en-US" sz="1800" smtClean="0">
                                  <a:latin typeface="Cambria Math" panose="02040503050406030204" pitchFamily="18" charset="0"/>
                                  <a:ea typeface="Tahoma" panose="020B0604030504040204" pitchFamily="34" charset="0"/>
                                  <a:cs typeface="Tahoma" panose="020B0604030504040204" pitchFamily="34" charset="0"/>
                                </a:rPr>
                                <m:t>argmin</m:t>
                              </m:r>
                            </m:e>
                            <m:lim>
                              <m:sSup>
                                <m:sSupPr>
                                  <m:ctrlPr>
                                    <a:rPr lang="en-US" sz="1800" i="1">
                                      <a:latin typeface="Cambria Math" panose="02040503050406030204" pitchFamily="18" charset="0"/>
                                      <a:ea typeface="Cambria Math" panose="02040503050406030204" pitchFamily="18" charset="0"/>
                                      <a:cs typeface="Tahoma" panose="020B0604030504040204" pitchFamily="34" charset="0"/>
                                    </a:rPr>
                                  </m:ctrlPr>
                                </m:sSupPr>
                                <m:e>
                                  <m:r>
                                    <a:rPr lang="en-US" sz="1800" i="1">
                                      <a:latin typeface="Cambria Math" panose="02040503050406030204" pitchFamily="18" charset="0"/>
                                      <a:ea typeface="Cambria Math" panose="02040503050406030204" pitchFamily="18" charset="0"/>
                                      <a:cs typeface="Tahoma" panose="020B0604030504040204" pitchFamily="34" charset="0"/>
                                    </a:rPr>
                                    <m:t>𝑎</m:t>
                                  </m:r>
                                </m:e>
                                <m:sup>
                                  <m:r>
                                    <a:rPr lang="en-US" sz="1800" i="1">
                                      <a:latin typeface="Cambria Math" panose="02040503050406030204" pitchFamily="18" charset="0"/>
                                      <a:ea typeface="Cambria Math" panose="02040503050406030204" pitchFamily="18" charset="0"/>
                                      <a:cs typeface="Tahoma" panose="020B0604030504040204" pitchFamily="34" charset="0"/>
                                    </a:rPr>
                                    <m:t>′</m:t>
                                  </m:r>
                                </m:sup>
                              </m:sSup>
                            </m:lim>
                          </m:limLow>
                        </m:fName>
                        <m:e>
                          <m:d>
                            <m:dPr>
                              <m:begChr m:val="["/>
                              <m:endChr m:val="]"/>
                              <m:ctrlPr>
                                <a:rPr lang="en-US" sz="1800" i="1" smtClean="0">
                                  <a:latin typeface="Cambria Math" panose="02040503050406030204" pitchFamily="18" charset="0"/>
                                  <a:ea typeface="Tahoma" panose="020B0604030504040204" pitchFamily="34" charset="0"/>
                                  <a:cs typeface="Tahoma" panose="020B0604030504040204" pitchFamily="34" charset="0"/>
                                </a:rPr>
                              </m:ctrlPr>
                            </m:dPr>
                            <m:e>
                              <m:acc>
                                <m:accPr>
                                  <m:chr m:val="̂"/>
                                  <m:ctrlPr>
                                    <a:rPr lang="en-US" sz="1800" i="1">
                                      <a:latin typeface="Cambria Math" panose="02040503050406030204" pitchFamily="18" charset="0"/>
                                      <a:ea typeface="Tahoma" panose="020B0604030504040204" pitchFamily="34" charset="0"/>
                                      <a:cs typeface="Tahoma" panose="020B0604030504040204" pitchFamily="34" charset="0"/>
                                    </a:rPr>
                                  </m:ctrlPr>
                                </m:accPr>
                                <m:e>
                                  <m:sSup>
                                    <m:sSupPr>
                                      <m:ctrlPr>
                                        <a:rPr lang="el-GR" sz="1800" i="1">
                                          <a:latin typeface="Cambria Math" panose="02040503050406030204" pitchFamily="18" charset="0"/>
                                          <a:ea typeface="Cambria Math" panose="02040503050406030204" pitchFamily="18" charset="0"/>
                                          <a:cs typeface="Tahoma" panose="020B0604030504040204" pitchFamily="34" charset="0"/>
                                        </a:rPr>
                                      </m:ctrlPr>
                                    </m:sSupPr>
                                    <m:e>
                                      <m:r>
                                        <a:rPr lang="en-US" sz="1800" i="1">
                                          <a:latin typeface="Cambria Math" panose="02040503050406030204" pitchFamily="18" charset="0"/>
                                          <a:ea typeface="Cambria Math" panose="02040503050406030204" pitchFamily="18" charset="0"/>
                                          <a:cs typeface="Tahoma" panose="020B0604030504040204" pitchFamily="34" charset="0"/>
                                        </a:rPr>
                                        <m:t>𝑄</m:t>
                                      </m:r>
                                    </m:e>
                                    <m:sup>
                                      <m:r>
                                        <a:rPr lang="en-US" sz="1800" i="1">
                                          <a:latin typeface="Cambria Math" panose="02040503050406030204" pitchFamily="18" charset="0"/>
                                          <a:ea typeface="Cambria Math" panose="02040503050406030204" pitchFamily="18" charset="0"/>
                                          <a:cs typeface="Tahoma" panose="020B0604030504040204" pitchFamily="34" charset="0"/>
                                        </a:rPr>
                                        <m:t>𝐿</m:t>
                                      </m:r>
                                    </m:sup>
                                  </m:sSup>
                                </m:e>
                              </m:acc>
                              <m:d>
                                <m:dPr>
                                  <m:ctrlPr>
                                    <a:rPr lang="el-GR" sz="1800" i="1">
                                      <a:latin typeface="Cambria Math" panose="02040503050406030204" pitchFamily="18" charset="0"/>
                                      <a:ea typeface="Cambria Math" panose="02040503050406030204" pitchFamily="18" charset="0"/>
                                      <a:cs typeface="Tahoma" panose="020B0604030504040204" pitchFamily="34" charset="0"/>
                                    </a:rPr>
                                  </m:ctrlPr>
                                </m:dPr>
                                <m:e>
                                  <m:r>
                                    <a:rPr lang="en-US" sz="1800" i="1">
                                      <a:latin typeface="Cambria Math" panose="02040503050406030204" pitchFamily="18" charset="0"/>
                                      <a:ea typeface="Cambria Math" panose="02040503050406030204" pitchFamily="18" charset="0"/>
                                      <a:cs typeface="Tahoma" panose="020B0604030504040204" pitchFamily="34" charset="0"/>
                                    </a:rPr>
                                    <m:t>𝑠</m:t>
                                  </m:r>
                                  <m:r>
                                    <a:rPr lang="en-US" sz="1800" i="1">
                                      <a:latin typeface="Cambria Math" panose="02040503050406030204" pitchFamily="18" charset="0"/>
                                      <a:ea typeface="Cambria Math" panose="02040503050406030204" pitchFamily="18" charset="0"/>
                                      <a:cs typeface="Tahoma" panose="020B0604030504040204" pitchFamily="34" charset="0"/>
                                    </a:rPr>
                                    <m:t>,</m:t>
                                  </m:r>
                                  <m:sSup>
                                    <m:sSupPr>
                                      <m:ctrlPr>
                                        <a:rPr lang="en-US" sz="1800" i="1">
                                          <a:latin typeface="Cambria Math" panose="02040503050406030204" pitchFamily="18" charset="0"/>
                                          <a:ea typeface="Cambria Math" panose="02040503050406030204" pitchFamily="18" charset="0"/>
                                          <a:cs typeface="Tahoma" panose="020B0604030504040204" pitchFamily="34" charset="0"/>
                                        </a:rPr>
                                      </m:ctrlPr>
                                    </m:sSupPr>
                                    <m:e>
                                      <m:r>
                                        <a:rPr lang="en-US" sz="1800" i="1">
                                          <a:latin typeface="Cambria Math" panose="02040503050406030204" pitchFamily="18" charset="0"/>
                                          <a:ea typeface="Cambria Math" panose="02040503050406030204" pitchFamily="18" charset="0"/>
                                          <a:cs typeface="Tahoma" panose="020B0604030504040204" pitchFamily="34" charset="0"/>
                                        </a:rPr>
                                        <m:t>𝑎</m:t>
                                      </m:r>
                                    </m:e>
                                    <m:sup>
                                      <m:r>
                                        <a:rPr lang="en-US" sz="1800" i="1">
                                          <a:latin typeface="Cambria Math" panose="02040503050406030204" pitchFamily="18" charset="0"/>
                                          <a:ea typeface="Cambria Math" panose="02040503050406030204" pitchFamily="18" charset="0"/>
                                          <a:cs typeface="Tahoma" panose="020B0604030504040204" pitchFamily="34" charset="0"/>
                                        </a:rPr>
                                        <m:t>′</m:t>
                                      </m:r>
                                    </m:sup>
                                  </m:sSup>
                                </m:e>
                              </m:d>
                              <m:r>
                                <a:rPr lang="en-US" sz="1800" i="1">
                                  <a:latin typeface="Cambria Math" panose="02040503050406030204" pitchFamily="18" charset="0"/>
                                  <a:ea typeface="Cambria Math" panose="02040503050406030204" pitchFamily="18" charset="0"/>
                                  <a:cs typeface="Tahoma" panose="020B0604030504040204" pitchFamily="34" charset="0"/>
                                </a:rPr>
                                <m:t>+</m:t>
                              </m:r>
                              <m:r>
                                <a:rPr lang="en-US" sz="1800" i="1">
                                  <a:latin typeface="Cambria Math" panose="02040503050406030204" pitchFamily="18" charset="0"/>
                                  <a:ea typeface="Cambria Math" panose="02040503050406030204" pitchFamily="18" charset="0"/>
                                  <a:cs typeface="Tahoma" panose="020B0604030504040204" pitchFamily="34" charset="0"/>
                                </a:rPr>
                                <m:t>𝑉</m:t>
                              </m:r>
                              <m:r>
                                <a:rPr lang="en-US" sz="1800" i="1">
                                  <a:latin typeface="Cambria Math" panose="02040503050406030204" pitchFamily="18" charset="0"/>
                                  <a:ea typeface="Cambria Math" panose="02040503050406030204" pitchFamily="18" charset="0"/>
                                  <a:cs typeface="Tahoma" panose="020B0604030504040204" pitchFamily="34" charset="0"/>
                                </a:rPr>
                                <m:t>∙</m:t>
                              </m:r>
                              <m:acc>
                                <m:accPr>
                                  <m:chr m:val="̂"/>
                                  <m:ctrlPr>
                                    <a:rPr lang="en-US" sz="1800" i="1">
                                      <a:latin typeface="Cambria Math" panose="02040503050406030204" pitchFamily="18" charset="0"/>
                                      <a:ea typeface="Tahoma" panose="020B0604030504040204" pitchFamily="34" charset="0"/>
                                      <a:cs typeface="Tahoma" panose="020B0604030504040204" pitchFamily="34" charset="0"/>
                                    </a:rPr>
                                  </m:ctrlPr>
                                </m:accPr>
                                <m:e>
                                  <m:sSup>
                                    <m:sSupPr>
                                      <m:ctrlPr>
                                        <a:rPr lang="el-GR" sz="1800" i="1">
                                          <a:latin typeface="Cambria Math" panose="02040503050406030204" pitchFamily="18" charset="0"/>
                                          <a:ea typeface="Cambria Math" panose="02040503050406030204" pitchFamily="18" charset="0"/>
                                          <a:cs typeface="Tahoma" panose="020B0604030504040204" pitchFamily="34" charset="0"/>
                                        </a:rPr>
                                      </m:ctrlPr>
                                    </m:sSupPr>
                                    <m:e>
                                      <m:r>
                                        <a:rPr lang="en-US" sz="1800" i="1">
                                          <a:latin typeface="Cambria Math" panose="02040503050406030204" pitchFamily="18" charset="0"/>
                                          <a:ea typeface="Cambria Math" panose="02040503050406030204" pitchFamily="18" charset="0"/>
                                          <a:cs typeface="Tahoma" panose="020B0604030504040204" pitchFamily="34" charset="0"/>
                                        </a:rPr>
                                        <m:t>𝑄</m:t>
                                      </m:r>
                                    </m:e>
                                    <m:sup>
                                      <m:r>
                                        <a:rPr lang="en-US" sz="1800" i="1">
                                          <a:latin typeface="Cambria Math" panose="02040503050406030204" pitchFamily="18" charset="0"/>
                                          <a:ea typeface="Cambria Math" panose="02040503050406030204" pitchFamily="18" charset="0"/>
                                          <a:cs typeface="Tahoma" panose="020B0604030504040204" pitchFamily="34" charset="0"/>
                                        </a:rPr>
                                        <m:t>𝑃</m:t>
                                      </m:r>
                                    </m:sup>
                                  </m:sSup>
                                </m:e>
                              </m:acc>
                              <m:d>
                                <m:dPr>
                                  <m:ctrlPr>
                                    <a:rPr lang="el-GR" sz="1800" i="1">
                                      <a:latin typeface="Cambria Math" panose="02040503050406030204" pitchFamily="18" charset="0"/>
                                      <a:ea typeface="Cambria Math" panose="02040503050406030204" pitchFamily="18" charset="0"/>
                                      <a:cs typeface="Tahoma" panose="020B0604030504040204" pitchFamily="34" charset="0"/>
                                    </a:rPr>
                                  </m:ctrlPr>
                                </m:dPr>
                                <m:e>
                                  <m:r>
                                    <a:rPr lang="en-US" sz="1800" i="1">
                                      <a:latin typeface="Cambria Math" panose="02040503050406030204" pitchFamily="18" charset="0"/>
                                      <a:ea typeface="Cambria Math" panose="02040503050406030204" pitchFamily="18" charset="0"/>
                                      <a:cs typeface="Tahoma" panose="020B0604030504040204" pitchFamily="34" charset="0"/>
                                    </a:rPr>
                                    <m:t>𝑠</m:t>
                                  </m:r>
                                  <m:r>
                                    <a:rPr lang="en-US" sz="1800" i="1">
                                      <a:latin typeface="Cambria Math" panose="02040503050406030204" pitchFamily="18" charset="0"/>
                                      <a:ea typeface="Cambria Math" panose="02040503050406030204" pitchFamily="18" charset="0"/>
                                      <a:cs typeface="Tahoma" panose="020B0604030504040204" pitchFamily="34" charset="0"/>
                                    </a:rPr>
                                    <m:t>,</m:t>
                                  </m:r>
                                  <m:sSup>
                                    <m:sSupPr>
                                      <m:ctrlPr>
                                        <a:rPr lang="en-US" sz="1800" i="1">
                                          <a:latin typeface="Cambria Math" panose="02040503050406030204" pitchFamily="18" charset="0"/>
                                          <a:ea typeface="Cambria Math" panose="02040503050406030204" pitchFamily="18" charset="0"/>
                                          <a:cs typeface="Tahoma" panose="020B0604030504040204" pitchFamily="34" charset="0"/>
                                        </a:rPr>
                                      </m:ctrlPr>
                                    </m:sSupPr>
                                    <m:e>
                                      <m:r>
                                        <a:rPr lang="en-US" sz="1800" i="1">
                                          <a:latin typeface="Cambria Math" panose="02040503050406030204" pitchFamily="18" charset="0"/>
                                          <a:ea typeface="Cambria Math" panose="02040503050406030204" pitchFamily="18" charset="0"/>
                                          <a:cs typeface="Tahoma" panose="020B0604030504040204" pitchFamily="34" charset="0"/>
                                        </a:rPr>
                                        <m:t>𝑎</m:t>
                                      </m:r>
                                    </m:e>
                                    <m:sup>
                                      <m:r>
                                        <a:rPr lang="en-US" sz="1800" i="1">
                                          <a:latin typeface="Cambria Math" panose="02040503050406030204" pitchFamily="18" charset="0"/>
                                          <a:ea typeface="Cambria Math" panose="02040503050406030204" pitchFamily="18" charset="0"/>
                                          <a:cs typeface="Tahoma" panose="020B0604030504040204" pitchFamily="34" charset="0"/>
                                        </a:rPr>
                                        <m:t>′</m:t>
                                      </m:r>
                                    </m:sup>
                                  </m:sSup>
                                </m:e>
                              </m:d>
                            </m:e>
                          </m:d>
                        </m:e>
                      </m:func>
                    </m:oMath>
                  </m:oMathPara>
                </a14:m>
                <a:endParaRPr lang="en-US" sz="18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 name="Text Placeholder 1">
                <a:extLst>
                  <a:ext uri="{FF2B5EF4-FFF2-40B4-BE49-F238E27FC236}">
                    <a16:creationId xmlns:a16="http://schemas.microsoft.com/office/drawing/2014/main" id="{4691B8E1-A618-864F-BDC0-138F8404BCF1}"/>
                  </a:ext>
                </a:extLst>
              </p:cNvPr>
              <p:cNvSpPr txBox="1">
                <a:spLocks noRot="1" noChangeAspect="1" noMove="1" noResize="1" noEditPoints="1" noAdjustHandles="1" noChangeArrowheads="1" noChangeShapeType="1" noTextEdit="1"/>
              </p:cNvSpPr>
              <p:nvPr/>
            </p:nvSpPr>
            <p:spPr>
              <a:xfrm>
                <a:off x="228600" y="1580692"/>
                <a:ext cx="8534398" cy="4667708"/>
              </a:xfrm>
              <a:prstGeom prst="rect">
                <a:avLst/>
              </a:prstGeom>
              <a:blipFill>
                <a:blip r:embed="rId2"/>
                <a:stretch>
                  <a:fillRect l="-446" t="-271"/>
                </a:stretch>
              </a:blipFill>
            </p:spPr>
            <p:txBody>
              <a:bodyPr/>
              <a:lstStyle/>
              <a:p>
                <a:r>
                  <a:rPr lang="en-US">
                    <a:noFill/>
                  </a:rPr>
                  <a:t> </a:t>
                </a:r>
              </a:p>
            </p:txBody>
          </p:sp>
        </mc:Fallback>
      </mc:AlternateContent>
      <p:sp>
        <p:nvSpPr>
          <p:cNvPr id="4" name="Text Placeholder 2">
            <a:extLst>
              <a:ext uri="{FF2B5EF4-FFF2-40B4-BE49-F238E27FC236}">
                <a16:creationId xmlns:a16="http://schemas.microsoft.com/office/drawing/2014/main" id="{4305E5F2-C43B-F04C-B358-D6306D3B8DDE}"/>
              </a:ext>
            </a:extLst>
          </p:cNvPr>
          <p:cNvSpPr txBox="1">
            <a:spLocks/>
          </p:cNvSpPr>
          <p:nvPr/>
        </p:nvSpPr>
        <p:spPr>
          <a:xfrm>
            <a:off x="747710" y="0"/>
            <a:ext cx="6934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sz="3600" b="1" dirty="0">
                <a:solidFill>
                  <a:srgbClr val="00B0F0"/>
                </a:solidFill>
                <a:effectLst>
                  <a:outerShdw blurRad="38100" dist="38100" dir="2700000" algn="tl">
                    <a:srgbClr val="000000">
                      <a:alpha val="43137"/>
                    </a:srgbClr>
                  </a:outerShdw>
                </a:effectLst>
              </a:rPr>
              <a:t>Lyapunov-Based Reinforcement Learning for Network Routing</a:t>
            </a:r>
          </a:p>
        </p:txBody>
      </p:sp>
      <p:sp>
        <p:nvSpPr>
          <p:cNvPr id="5" name="文本框 17">
            <a:extLst>
              <a:ext uri="{FF2B5EF4-FFF2-40B4-BE49-F238E27FC236}">
                <a16:creationId xmlns:a16="http://schemas.microsoft.com/office/drawing/2014/main" id="{CDC45890-E436-4444-BC91-264E6C4A8F20}"/>
              </a:ext>
            </a:extLst>
          </p:cNvPr>
          <p:cNvSpPr txBox="1"/>
          <p:nvPr/>
        </p:nvSpPr>
        <p:spPr>
          <a:xfrm>
            <a:off x="228599" y="1143000"/>
            <a:ext cx="8534397" cy="400110"/>
          </a:xfrm>
          <a:prstGeom prst="rect">
            <a:avLst/>
          </a:prstGeom>
          <a:noFill/>
        </p:spPr>
        <p:txBody>
          <a:bodyPr wrap="square" rtlCol="0">
            <a:spAutoFit/>
          </a:bodyPr>
          <a:lstStyle/>
          <a:p>
            <a:pPr marL="457200" indent="-457200">
              <a:spcBef>
                <a:spcPts val="600"/>
              </a:spcBef>
              <a:spcAft>
                <a:spcPts val="600"/>
              </a:spcAft>
              <a:buFont typeface="Wingdings" panose="05000000000000000000" pitchFamily="2" charset="2"/>
              <a:buChar char="v"/>
            </a:pPr>
            <a:r>
              <a:rPr kumimoji="1" lang="en-US" altLang="zh-CN" sz="2000" b="1" dirty="0">
                <a:solidFill>
                  <a:schemeClr val="tx1"/>
                </a:solidFill>
                <a:latin typeface="Tahoma" panose="020B0604030504040204" pitchFamily="34" charset="0"/>
                <a:ea typeface="Tahoma" panose="020B0604030504040204" pitchFamily="34" charset="0"/>
                <a:cs typeface="Tahoma" panose="020B0604030504040204" pitchFamily="34" charset="0"/>
              </a:rPr>
              <a:t>Lyapunov-Based Reinforcement Learning</a:t>
            </a:r>
          </a:p>
        </p:txBody>
      </p:sp>
    </p:spTree>
    <p:extLst>
      <p:ext uri="{BB962C8B-B14F-4D97-AF65-F5344CB8AC3E}">
        <p14:creationId xmlns:p14="http://schemas.microsoft.com/office/powerpoint/2010/main" val="3045862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116</a:t>
            </a:fld>
            <a:endParaRPr lang="zh-CN" altLang="en-US" dirty="0"/>
          </a:p>
        </p:txBody>
      </p:sp>
      <p:sp>
        <p:nvSpPr>
          <p:cNvPr id="3" name="Text Placeholder 1">
            <a:extLst>
              <a:ext uri="{FF2B5EF4-FFF2-40B4-BE49-F238E27FC236}">
                <a16:creationId xmlns:a16="http://schemas.microsoft.com/office/drawing/2014/main" id="{8E77F53C-53C7-3E4B-AF69-BA85D53B83AA}"/>
              </a:ext>
            </a:extLst>
          </p:cNvPr>
          <p:cNvSpPr txBox="1">
            <a:spLocks/>
          </p:cNvSpPr>
          <p:nvPr/>
        </p:nvSpPr>
        <p:spPr>
          <a:xfrm>
            <a:off x="304801" y="1144588"/>
            <a:ext cx="8534398" cy="502919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pPr>
            <a:r>
              <a:rPr lang="en-US" sz="2000">
                <a:latin typeface="Tahoma" panose="020B0604030504040204" pitchFamily="34" charset="0"/>
                <a:ea typeface="Tahoma" panose="020B0604030504040204" pitchFamily="34" charset="0"/>
                <a:cs typeface="Tahoma" panose="020B0604030504040204" pitchFamily="34" charset="0"/>
              </a:rPr>
              <a:t>Link bandwidth 100 Mbps</a:t>
            </a:r>
          </a:p>
          <a:p>
            <a:pPr>
              <a:lnSpc>
                <a:spcPct val="120000"/>
              </a:lnSpc>
            </a:pPr>
            <a:r>
              <a:rPr lang="en-US" sz="2000">
                <a:latin typeface="Tahoma" panose="020B0604030504040204" pitchFamily="34" charset="0"/>
                <a:ea typeface="Tahoma" panose="020B0604030504040204" pitchFamily="34" charset="0"/>
                <a:cs typeface="Tahoma" panose="020B0604030504040204" pitchFamily="34" charset="0"/>
              </a:rPr>
              <a:t>Imbalance propagation delay</a:t>
            </a:r>
          </a:p>
          <a:p>
            <a:pPr>
              <a:lnSpc>
                <a:spcPct val="120000"/>
              </a:lnSpc>
            </a:pPr>
            <a:r>
              <a:rPr lang="en-US" sz="2000">
                <a:latin typeface="Tahoma" panose="020B0604030504040204" pitchFamily="34" charset="0"/>
                <a:ea typeface="Tahoma" panose="020B0604030504040204" pitchFamily="34" charset="0"/>
                <a:cs typeface="Tahoma" panose="020B0604030504040204" pitchFamily="34" charset="0"/>
              </a:rPr>
              <a:t>The propagation delay will shift from -10% to 10% every 4 seconds.</a:t>
            </a:r>
          </a:p>
          <a:p>
            <a:pPr>
              <a:lnSpc>
                <a:spcPct val="120000"/>
              </a:lnSpc>
            </a:pPr>
            <a:r>
              <a:rPr lang="en-US" sz="2000">
                <a:latin typeface="Tahoma" panose="020B0604030504040204" pitchFamily="34" charset="0"/>
                <a:ea typeface="Tahoma" panose="020B0604030504040204" pitchFamily="34" charset="0"/>
                <a:cs typeface="Tahoma" panose="020B0604030504040204" pitchFamily="34" charset="0"/>
              </a:rPr>
              <a:t>The traffic is generated using an ON-OFF model with probability p.</a:t>
            </a:r>
          </a:p>
          <a:p>
            <a:pPr>
              <a:lnSpc>
                <a:spcPct val="120000"/>
              </a:lnSpc>
            </a:pPr>
            <a:r>
              <a:rPr lang="en-US" sz="2000">
                <a:latin typeface="Tahoma" panose="020B0604030504040204" pitchFamily="34" charset="0"/>
                <a:ea typeface="Tahoma" panose="020B0604030504040204" pitchFamily="34" charset="0"/>
                <a:cs typeface="Tahoma" panose="020B0604030504040204" pitchFamily="34" charset="0"/>
              </a:rPr>
              <a:t>The mean value of traffic volume is from a set of uniformly generated traffic matrix.</a:t>
            </a:r>
          </a:p>
          <a:p>
            <a:pPr>
              <a:lnSpc>
                <a:spcPct val="120000"/>
              </a:lnSpc>
            </a:pPr>
            <a:r>
              <a:rPr lang="en-US" sz="2000">
                <a:latin typeface="Tahoma" panose="020B0604030504040204" pitchFamily="34" charset="0"/>
                <a:ea typeface="Tahoma" panose="020B0604030504040204" pitchFamily="34" charset="0"/>
                <a:cs typeface="Tahoma" panose="020B0604030504040204" pitchFamily="34" charset="0"/>
              </a:rPr>
              <a:t>The transition between the states follows a fixed state transition matrix. </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2">
            <a:extLst>
              <a:ext uri="{FF2B5EF4-FFF2-40B4-BE49-F238E27FC236}">
                <a16:creationId xmlns:a16="http://schemas.microsoft.com/office/drawing/2014/main" id="{418A6179-71CD-2D41-87C4-A1B6EF121064}"/>
              </a:ext>
            </a:extLst>
          </p:cNvPr>
          <p:cNvSpPr txBox="1">
            <a:spLocks/>
          </p:cNvSpPr>
          <p:nvPr/>
        </p:nvSpPr>
        <p:spPr>
          <a:xfrm>
            <a:off x="1905000" y="152401"/>
            <a:ext cx="6934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600" b="1" dirty="0">
                <a:solidFill>
                  <a:srgbClr val="00B0F0"/>
                </a:solidFill>
                <a:effectLst>
                  <a:outerShdw blurRad="38100" dist="38100" dir="2700000" algn="tl">
                    <a:srgbClr val="000000">
                      <a:alpha val="43137"/>
                    </a:srgbClr>
                  </a:outerShdw>
                </a:effectLst>
              </a:rPr>
              <a:t>Experiment Setup</a:t>
            </a:r>
          </a:p>
        </p:txBody>
      </p:sp>
      <p:grpSp>
        <p:nvGrpSpPr>
          <p:cNvPr id="5" name="Group 4">
            <a:extLst>
              <a:ext uri="{FF2B5EF4-FFF2-40B4-BE49-F238E27FC236}">
                <a16:creationId xmlns:a16="http://schemas.microsoft.com/office/drawing/2014/main" id="{2E711C3B-454F-2248-B93D-48C6CC77D11E}"/>
              </a:ext>
            </a:extLst>
          </p:cNvPr>
          <p:cNvGrpSpPr/>
          <p:nvPr/>
        </p:nvGrpSpPr>
        <p:grpSpPr>
          <a:xfrm>
            <a:off x="4621583" y="4191000"/>
            <a:ext cx="4217616" cy="1907494"/>
            <a:chOff x="3823821" y="1962146"/>
            <a:chExt cx="4217616" cy="1907494"/>
          </a:xfrm>
        </p:grpSpPr>
        <p:grpSp>
          <p:nvGrpSpPr>
            <p:cNvPr id="6" name="Group 5">
              <a:extLst>
                <a:ext uri="{FF2B5EF4-FFF2-40B4-BE49-F238E27FC236}">
                  <a16:creationId xmlns:a16="http://schemas.microsoft.com/office/drawing/2014/main" id="{D2EB6AF7-7442-094B-82DF-6A160C0DEF91}"/>
                </a:ext>
              </a:extLst>
            </p:cNvPr>
            <p:cNvGrpSpPr/>
            <p:nvPr/>
          </p:nvGrpSpPr>
          <p:grpSpPr>
            <a:xfrm>
              <a:off x="3886200" y="2097087"/>
              <a:ext cx="4155237" cy="1600200"/>
              <a:chOff x="3657600" y="2286000"/>
              <a:chExt cx="2590799" cy="997728"/>
            </a:xfrm>
          </p:grpSpPr>
          <p:sp>
            <p:nvSpPr>
              <p:cNvPr id="16" name="Oval 15">
                <a:extLst>
                  <a:ext uri="{FF2B5EF4-FFF2-40B4-BE49-F238E27FC236}">
                    <a16:creationId xmlns:a16="http://schemas.microsoft.com/office/drawing/2014/main" id="{6F6B377A-6722-D743-8EA0-A91BAF0508F9}"/>
                  </a:ext>
                </a:extLst>
              </p:cNvPr>
              <p:cNvSpPr/>
              <p:nvPr/>
            </p:nvSpPr>
            <p:spPr>
              <a:xfrm>
                <a:off x="3657600" y="2286000"/>
                <a:ext cx="304800" cy="304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7" name="Oval 16">
                <a:extLst>
                  <a:ext uri="{FF2B5EF4-FFF2-40B4-BE49-F238E27FC236}">
                    <a16:creationId xmlns:a16="http://schemas.microsoft.com/office/drawing/2014/main" id="{B7352D64-6C76-8240-A3AD-2A3E868E41C4}"/>
                  </a:ext>
                </a:extLst>
              </p:cNvPr>
              <p:cNvSpPr/>
              <p:nvPr/>
            </p:nvSpPr>
            <p:spPr>
              <a:xfrm>
                <a:off x="4572000" y="2286000"/>
                <a:ext cx="304800" cy="304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8" name="Oval 17">
                <a:extLst>
                  <a:ext uri="{FF2B5EF4-FFF2-40B4-BE49-F238E27FC236}">
                    <a16:creationId xmlns:a16="http://schemas.microsoft.com/office/drawing/2014/main" id="{24F897D7-49C6-6440-B161-509A505810C7}"/>
                  </a:ext>
                </a:extLst>
              </p:cNvPr>
              <p:cNvSpPr/>
              <p:nvPr/>
            </p:nvSpPr>
            <p:spPr>
              <a:xfrm>
                <a:off x="5486399" y="2291541"/>
                <a:ext cx="304800" cy="304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Oval 18">
                <a:extLst>
                  <a:ext uri="{FF2B5EF4-FFF2-40B4-BE49-F238E27FC236}">
                    <a16:creationId xmlns:a16="http://schemas.microsoft.com/office/drawing/2014/main" id="{B4092CF9-0D21-5543-8839-E4FA7736ED1D}"/>
                  </a:ext>
                </a:extLst>
              </p:cNvPr>
              <p:cNvSpPr/>
              <p:nvPr/>
            </p:nvSpPr>
            <p:spPr>
              <a:xfrm>
                <a:off x="4114800" y="2973387"/>
                <a:ext cx="304800" cy="304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0" name="Oval 19">
                <a:extLst>
                  <a:ext uri="{FF2B5EF4-FFF2-40B4-BE49-F238E27FC236}">
                    <a16:creationId xmlns:a16="http://schemas.microsoft.com/office/drawing/2014/main" id="{192391C4-158A-A24D-B78B-2E6838F4C077}"/>
                  </a:ext>
                </a:extLst>
              </p:cNvPr>
              <p:cNvSpPr/>
              <p:nvPr/>
            </p:nvSpPr>
            <p:spPr>
              <a:xfrm>
                <a:off x="5029200" y="2973387"/>
                <a:ext cx="304800" cy="304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1" name="Oval 20">
                <a:extLst>
                  <a:ext uri="{FF2B5EF4-FFF2-40B4-BE49-F238E27FC236}">
                    <a16:creationId xmlns:a16="http://schemas.microsoft.com/office/drawing/2014/main" id="{CF0B2F54-5D91-CC41-9F7C-05D583928E06}"/>
                  </a:ext>
                </a:extLst>
              </p:cNvPr>
              <p:cNvSpPr/>
              <p:nvPr/>
            </p:nvSpPr>
            <p:spPr>
              <a:xfrm>
                <a:off x="5943599" y="2978928"/>
                <a:ext cx="304800" cy="304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F7312F05-4B20-8F44-8FC6-EC479FEF61B5}"/>
                  </a:ext>
                </a:extLst>
              </p:cNvPr>
              <p:cNvCxnSpPr>
                <a:stCxn id="16" idx="6"/>
                <a:endCxn id="17" idx="2"/>
              </p:cNvCxnSpPr>
              <p:nvPr/>
            </p:nvCxnSpPr>
            <p:spPr>
              <a:xfrm>
                <a:off x="3962400" y="2438400"/>
                <a:ext cx="609600" cy="0"/>
              </a:xfrm>
              <a:prstGeom prst="line">
                <a:avLst/>
              </a:prstGeom>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45A59520-D51B-2044-92E8-2C4BC3147A72}"/>
                  </a:ext>
                </a:extLst>
              </p:cNvPr>
              <p:cNvCxnSpPr>
                <a:stCxn id="17" idx="6"/>
                <a:endCxn id="18" idx="2"/>
              </p:cNvCxnSpPr>
              <p:nvPr/>
            </p:nvCxnSpPr>
            <p:spPr>
              <a:xfrm>
                <a:off x="4876800" y="2438400"/>
                <a:ext cx="609599" cy="5541"/>
              </a:xfrm>
              <a:prstGeom prst="line">
                <a:avLst/>
              </a:prstGeom>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id="{00D47742-33F3-1D4E-851D-4A07C15D845D}"/>
                  </a:ext>
                </a:extLst>
              </p:cNvPr>
              <p:cNvCxnSpPr>
                <a:stCxn id="19" idx="6"/>
                <a:endCxn id="20" idx="2"/>
              </p:cNvCxnSpPr>
              <p:nvPr/>
            </p:nvCxnSpPr>
            <p:spPr>
              <a:xfrm>
                <a:off x="4419600" y="3125787"/>
                <a:ext cx="609600" cy="0"/>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id="{9A9327E8-220F-7042-8DEE-739DAB81063F}"/>
                  </a:ext>
                </a:extLst>
              </p:cNvPr>
              <p:cNvCxnSpPr>
                <a:stCxn id="20" idx="6"/>
                <a:endCxn id="21" idx="2"/>
              </p:cNvCxnSpPr>
              <p:nvPr/>
            </p:nvCxnSpPr>
            <p:spPr>
              <a:xfrm>
                <a:off x="5334000" y="3125787"/>
                <a:ext cx="609599" cy="5541"/>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EDE47384-134C-A740-B98C-2434AB83C939}"/>
                  </a:ext>
                </a:extLst>
              </p:cNvPr>
              <p:cNvCxnSpPr>
                <a:stCxn id="16" idx="5"/>
                <a:endCxn id="19" idx="1"/>
              </p:cNvCxnSpPr>
              <p:nvPr/>
            </p:nvCxnSpPr>
            <p:spPr>
              <a:xfrm>
                <a:off x="3917763" y="2546163"/>
                <a:ext cx="241674" cy="471861"/>
              </a:xfrm>
              <a:prstGeom prst="line">
                <a:avLst/>
              </a:prstGeom>
            </p:spPr>
            <p:style>
              <a:lnRef idx="3">
                <a:schemeClr val="dk1"/>
              </a:lnRef>
              <a:fillRef idx="0">
                <a:schemeClr val="dk1"/>
              </a:fillRef>
              <a:effectRef idx="2">
                <a:schemeClr val="dk1"/>
              </a:effectRef>
              <a:fontRef idx="minor">
                <a:schemeClr val="tx1"/>
              </a:fontRef>
            </p:style>
          </p:cxnSp>
          <p:cxnSp>
            <p:nvCxnSpPr>
              <p:cNvPr id="27" name="Straight Connector 26">
                <a:extLst>
                  <a:ext uri="{FF2B5EF4-FFF2-40B4-BE49-F238E27FC236}">
                    <a16:creationId xmlns:a16="http://schemas.microsoft.com/office/drawing/2014/main" id="{66CC5954-3C56-DB47-A89A-539C0C5B652B}"/>
                  </a:ext>
                </a:extLst>
              </p:cNvPr>
              <p:cNvCxnSpPr>
                <a:stCxn id="17" idx="5"/>
                <a:endCxn id="20" idx="1"/>
              </p:cNvCxnSpPr>
              <p:nvPr/>
            </p:nvCxnSpPr>
            <p:spPr>
              <a:xfrm>
                <a:off x="4832163" y="2546163"/>
                <a:ext cx="241674" cy="471861"/>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a:extLst>
                  <a:ext uri="{FF2B5EF4-FFF2-40B4-BE49-F238E27FC236}">
                    <a16:creationId xmlns:a16="http://schemas.microsoft.com/office/drawing/2014/main" id="{D201182D-D152-1B41-BA50-88D6AE1BBFD7}"/>
                  </a:ext>
                </a:extLst>
              </p:cNvPr>
              <p:cNvCxnSpPr>
                <a:stCxn id="18" idx="5"/>
                <a:endCxn id="21" idx="1"/>
              </p:cNvCxnSpPr>
              <p:nvPr/>
            </p:nvCxnSpPr>
            <p:spPr>
              <a:xfrm>
                <a:off x="5746562" y="2551704"/>
                <a:ext cx="241674" cy="471861"/>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a16="http://schemas.microsoft.com/office/drawing/2014/main" id="{E4010F5C-062E-594D-8CCB-9897846504F3}"/>
                  </a:ext>
                </a:extLst>
              </p:cNvPr>
              <p:cNvCxnSpPr>
                <a:stCxn id="18" idx="3"/>
                <a:endCxn id="20" idx="7"/>
              </p:cNvCxnSpPr>
              <p:nvPr/>
            </p:nvCxnSpPr>
            <p:spPr>
              <a:xfrm flipH="1">
                <a:off x="5289363" y="2551704"/>
                <a:ext cx="241673" cy="466320"/>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C5B60242-AC5B-DB43-896C-4BBB2FB6C830}"/>
                  </a:ext>
                </a:extLst>
              </p:cNvPr>
              <p:cNvCxnSpPr>
                <a:stCxn id="17" idx="3"/>
                <a:endCxn id="19" idx="7"/>
              </p:cNvCxnSpPr>
              <p:nvPr/>
            </p:nvCxnSpPr>
            <p:spPr>
              <a:xfrm flipH="1">
                <a:off x="4374963" y="2546163"/>
                <a:ext cx="241674" cy="471861"/>
              </a:xfrm>
              <a:prstGeom prst="line">
                <a:avLst/>
              </a:prstGeom>
            </p:spPr>
            <p:style>
              <a:lnRef idx="3">
                <a:schemeClr val="dk1"/>
              </a:lnRef>
              <a:fillRef idx="0">
                <a:schemeClr val="dk1"/>
              </a:fillRef>
              <a:effectRef idx="2">
                <a:schemeClr val="dk1"/>
              </a:effectRef>
              <a:fontRef idx="minor">
                <a:schemeClr val="tx1"/>
              </a:fontRef>
            </p:style>
          </p:cxnSp>
        </p:grpSp>
        <p:sp>
          <p:nvSpPr>
            <p:cNvPr id="7" name="TextBox 6">
              <a:extLst>
                <a:ext uri="{FF2B5EF4-FFF2-40B4-BE49-F238E27FC236}">
                  <a16:creationId xmlns:a16="http://schemas.microsoft.com/office/drawing/2014/main" id="{84EE6E87-02AA-BB45-BDFD-EFF7B2ADFCE7}"/>
                </a:ext>
              </a:extLst>
            </p:cNvPr>
            <p:cNvSpPr txBox="1"/>
            <p:nvPr/>
          </p:nvSpPr>
          <p:spPr>
            <a:xfrm>
              <a:off x="3823821" y="2681706"/>
              <a:ext cx="671979" cy="307777"/>
            </a:xfrm>
            <a:prstGeom prst="rect">
              <a:avLst/>
            </a:prstGeom>
            <a:noFill/>
          </p:spPr>
          <p:txBody>
            <a:bodyPr wrap="none" rtlCol="0">
              <a:spAutoFit/>
            </a:bodyPr>
            <a:lstStyle/>
            <a:p>
              <a:r>
                <a:rPr kumimoji="1" lang="en-US" dirty="0">
                  <a:latin typeface="Tahoma" panose="020B0604030504040204" pitchFamily="34" charset="0"/>
                  <a:ea typeface="Tahoma" panose="020B0604030504040204" pitchFamily="34" charset="0"/>
                  <a:cs typeface="Tahoma" panose="020B0604030504040204" pitchFamily="34" charset="0"/>
                </a:rPr>
                <a:t>10 </a:t>
              </a:r>
              <a:r>
                <a:rPr kumimoji="1" lang="en-US" dirty="0" err="1">
                  <a:latin typeface="Tahoma" panose="020B0604030504040204" pitchFamily="34" charset="0"/>
                  <a:ea typeface="Tahoma" panose="020B0604030504040204" pitchFamily="34" charset="0"/>
                  <a:cs typeface="Tahoma" panose="020B0604030504040204" pitchFamily="34" charset="0"/>
                </a:rPr>
                <a:t>ms</a:t>
              </a:r>
              <a:endParaRPr kumimoji="1"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CCB2277A-7C6A-5344-A289-4F2E6AF9E5DD}"/>
                </a:ext>
              </a:extLst>
            </p:cNvPr>
            <p:cNvSpPr txBox="1"/>
            <p:nvPr/>
          </p:nvSpPr>
          <p:spPr>
            <a:xfrm>
              <a:off x="4468592" y="1962146"/>
              <a:ext cx="671979" cy="307777"/>
            </a:xfrm>
            <a:prstGeom prst="rect">
              <a:avLst/>
            </a:prstGeom>
            <a:noFill/>
          </p:spPr>
          <p:txBody>
            <a:bodyPr wrap="none" rtlCol="0">
              <a:spAutoFit/>
            </a:bodyPr>
            <a:lstStyle/>
            <a:p>
              <a:r>
                <a:rPr kumimoji="1" lang="en-US" dirty="0">
                  <a:latin typeface="Tahoma" panose="020B0604030504040204" pitchFamily="34" charset="0"/>
                  <a:ea typeface="Tahoma" panose="020B0604030504040204" pitchFamily="34" charset="0"/>
                  <a:cs typeface="Tahoma" panose="020B0604030504040204" pitchFamily="34" charset="0"/>
                </a:rPr>
                <a:t>10 </a:t>
              </a:r>
              <a:r>
                <a:rPr kumimoji="1" lang="en-US" dirty="0" err="1">
                  <a:latin typeface="Tahoma" panose="020B0604030504040204" pitchFamily="34" charset="0"/>
                  <a:ea typeface="Tahoma" panose="020B0604030504040204" pitchFamily="34" charset="0"/>
                  <a:cs typeface="Tahoma" panose="020B0604030504040204" pitchFamily="34" charset="0"/>
                </a:rPr>
                <a:t>ms</a:t>
              </a:r>
              <a:endParaRPr kumimoji="1" lang="en-US"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CD35FD17-3F4D-5A48-98AF-C25F6D643979}"/>
                </a:ext>
              </a:extLst>
            </p:cNvPr>
            <p:cNvSpPr txBox="1"/>
            <p:nvPr/>
          </p:nvSpPr>
          <p:spPr>
            <a:xfrm>
              <a:off x="5935147" y="1979596"/>
              <a:ext cx="671979" cy="307777"/>
            </a:xfrm>
            <a:prstGeom prst="rect">
              <a:avLst/>
            </a:prstGeom>
            <a:noFill/>
          </p:spPr>
          <p:txBody>
            <a:bodyPr wrap="none" rtlCol="0">
              <a:spAutoFit/>
            </a:bodyPr>
            <a:lstStyle/>
            <a:p>
              <a:r>
                <a:rPr kumimoji="1" lang="en-US" dirty="0">
                  <a:latin typeface="Tahoma" panose="020B0604030504040204" pitchFamily="34" charset="0"/>
                  <a:ea typeface="Tahoma" panose="020B0604030504040204" pitchFamily="34" charset="0"/>
                  <a:cs typeface="Tahoma" panose="020B0604030504040204" pitchFamily="34" charset="0"/>
                </a:rPr>
                <a:t>10 </a:t>
              </a:r>
              <a:r>
                <a:rPr kumimoji="1" lang="en-US" dirty="0" err="1">
                  <a:latin typeface="Tahoma" panose="020B0604030504040204" pitchFamily="34" charset="0"/>
                  <a:ea typeface="Tahoma" panose="020B0604030504040204" pitchFamily="34" charset="0"/>
                  <a:cs typeface="Tahoma" panose="020B0604030504040204" pitchFamily="34" charset="0"/>
                </a:rPr>
                <a:t>ms</a:t>
              </a:r>
              <a:endParaRPr kumimoji="1" lang="en-US"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11B355C6-2552-0A4C-BBB2-83539DD05955}"/>
                </a:ext>
              </a:extLst>
            </p:cNvPr>
            <p:cNvSpPr txBox="1"/>
            <p:nvPr/>
          </p:nvSpPr>
          <p:spPr>
            <a:xfrm>
              <a:off x="4662021" y="2681706"/>
              <a:ext cx="671979" cy="307777"/>
            </a:xfrm>
            <a:prstGeom prst="rect">
              <a:avLst/>
            </a:prstGeom>
            <a:noFill/>
          </p:spPr>
          <p:txBody>
            <a:bodyPr wrap="none" rtlCol="0">
              <a:spAutoFit/>
            </a:bodyPr>
            <a:lstStyle/>
            <a:p>
              <a:r>
                <a:rPr kumimoji="1" lang="en-US" dirty="0">
                  <a:latin typeface="Tahoma" panose="020B0604030504040204" pitchFamily="34" charset="0"/>
                  <a:ea typeface="Tahoma" panose="020B0604030504040204" pitchFamily="34" charset="0"/>
                  <a:cs typeface="Tahoma" panose="020B0604030504040204" pitchFamily="34" charset="0"/>
                </a:rPr>
                <a:t>10 </a:t>
              </a:r>
              <a:r>
                <a:rPr kumimoji="1" lang="en-US" dirty="0" err="1">
                  <a:latin typeface="Tahoma" panose="020B0604030504040204" pitchFamily="34" charset="0"/>
                  <a:ea typeface="Tahoma" panose="020B0604030504040204" pitchFamily="34" charset="0"/>
                  <a:cs typeface="Tahoma" panose="020B0604030504040204" pitchFamily="34" charset="0"/>
                </a:rPr>
                <a:t>ms</a:t>
              </a:r>
              <a:endParaRPr kumimoji="1" lang="en-US"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3E4EF7F8-36A2-AB47-9DE7-B5A18986342F}"/>
                </a:ext>
              </a:extLst>
            </p:cNvPr>
            <p:cNvSpPr txBox="1"/>
            <p:nvPr/>
          </p:nvSpPr>
          <p:spPr>
            <a:xfrm>
              <a:off x="5334000" y="2681706"/>
              <a:ext cx="671979" cy="307777"/>
            </a:xfrm>
            <a:prstGeom prst="rect">
              <a:avLst/>
            </a:prstGeom>
            <a:noFill/>
          </p:spPr>
          <p:txBody>
            <a:bodyPr wrap="none" rtlCol="0">
              <a:spAutoFit/>
            </a:bodyPr>
            <a:lstStyle/>
            <a:p>
              <a:r>
                <a:rPr kumimoji="1" lang="en-US" dirty="0">
                  <a:latin typeface="Tahoma" panose="020B0604030504040204" pitchFamily="34" charset="0"/>
                  <a:ea typeface="Tahoma" panose="020B0604030504040204" pitchFamily="34" charset="0"/>
                  <a:cs typeface="Tahoma" panose="020B0604030504040204" pitchFamily="34" charset="0"/>
                </a:rPr>
                <a:t>10 </a:t>
              </a:r>
              <a:r>
                <a:rPr kumimoji="1" lang="en-US" dirty="0" err="1">
                  <a:latin typeface="Tahoma" panose="020B0604030504040204" pitchFamily="34" charset="0"/>
                  <a:ea typeface="Tahoma" panose="020B0604030504040204" pitchFamily="34" charset="0"/>
                  <a:cs typeface="Tahoma" panose="020B0604030504040204" pitchFamily="34" charset="0"/>
                </a:rPr>
                <a:t>ms</a:t>
              </a:r>
              <a:endParaRPr kumimoji="1" lang="en-US"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349498F5-B86E-A841-9787-DC4866DDA4F4}"/>
                </a:ext>
              </a:extLst>
            </p:cNvPr>
            <p:cNvSpPr txBox="1"/>
            <p:nvPr/>
          </p:nvSpPr>
          <p:spPr>
            <a:xfrm>
              <a:off x="6109821" y="2681706"/>
              <a:ext cx="671979" cy="307777"/>
            </a:xfrm>
            <a:prstGeom prst="rect">
              <a:avLst/>
            </a:prstGeom>
            <a:noFill/>
          </p:spPr>
          <p:txBody>
            <a:bodyPr wrap="none" rtlCol="0">
              <a:spAutoFit/>
            </a:bodyPr>
            <a:lstStyle/>
            <a:p>
              <a:r>
                <a:rPr kumimoji="1" lang="en-US" dirty="0">
                  <a:latin typeface="Tahoma" panose="020B0604030504040204" pitchFamily="34" charset="0"/>
                  <a:ea typeface="Tahoma" panose="020B0604030504040204" pitchFamily="34" charset="0"/>
                  <a:cs typeface="Tahoma" panose="020B0604030504040204" pitchFamily="34" charset="0"/>
                </a:rPr>
                <a:t>10 </a:t>
              </a:r>
              <a:r>
                <a:rPr kumimoji="1" lang="en-US" dirty="0" err="1">
                  <a:latin typeface="Tahoma" panose="020B0604030504040204" pitchFamily="34" charset="0"/>
                  <a:ea typeface="Tahoma" panose="020B0604030504040204" pitchFamily="34" charset="0"/>
                  <a:cs typeface="Tahoma" panose="020B0604030504040204" pitchFamily="34" charset="0"/>
                </a:rPr>
                <a:t>ms</a:t>
              </a:r>
              <a:endParaRPr kumimoji="1" lang="en-US"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CDD425D8-F897-1F46-8EDE-A449583B1C87}"/>
                </a:ext>
              </a:extLst>
            </p:cNvPr>
            <p:cNvSpPr txBox="1"/>
            <p:nvPr/>
          </p:nvSpPr>
          <p:spPr>
            <a:xfrm>
              <a:off x="6697096" y="3556212"/>
              <a:ext cx="671979" cy="307777"/>
            </a:xfrm>
            <a:prstGeom prst="rect">
              <a:avLst/>
            </a:prstGeom>
            <a:noFill/>
          </p:spPr>
          <p:txBody>
            <a:bodyPr wrap="none" rtlCol="0">
              <a:spAutoFit/>
            </a:bodyPr>
            <a:lstStyle/>
            <a:p>
              <a:r>
                <a:rPr kumimoji="1" lang="en-US" dirty="0">
                  <a:latin typeface="Tahoma" panose="020B0604030504040204" pitchFamily="34" charset="0"/>
                  <a:ea typeface="Tahoma" panose="020B0604030504040204" pitchFamily="34" charset="0"/>
                  <a:cs typeface="Tahoma" panose="020B0604030504040204" pitchFamily="34" charset="0"/>
                </a:rPr>
                <a:t>10 </a:t>
              </a:r>
              <a:r>
                <a:rPr kumimoji="1" lang="en-US" dirty="0" err="1">
                  <a:latin typeface="Tahoma" panose="020B0604030504040204" pitchFamily="34" charset="0"/>
                  <a:ea typeface="Tahoma" panose="020B0604030504040204" pitchFamily="34" charset="0"/>
                  <a:cs typeface="Tahoma" panose="020B0604030504040204" pitchFamily="34" charset="0"/>
                </a:rPr>
                <a:t>ms</a:t>
              </a:r>
              <a:endParaRPr kumimoji="1" lang="en-US" dirty="0">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D0B009C8-3229-4540-B189-BA74494C3748}"/>
                </a:ext>
              </a:extLst>
            </p:cNvPr>
            <p:cNvSpPr txBox="1"/>
            <p:nvPr/>
          </p:nvSpPr>
          <p:spPr>
            <a:xfrm>
              <a:off x="7315200" y="2681706"/>
              <a:ext cx="671979" cy="307777"/>
            </a:xfrm>
            <a:prstGeom prst="rect">
              <a:avLst/>
            </a:prstGeom>
            <a:noFill/>
          </p:spPr>
          <p:txBody>
            <a:bodyPr wrap="none" rtlCol="0">
              <a:spAutoFit/>
            </a:bodyPr>
            <a:lstStyle/>
            <a:p>
              <a:r>
                <a:rPr kumimoji="1" lang="en-US" dirty="0">
                  <a:latin typeface="Tahoma" panose="020B0604030504040204" pitchFamily="34" charset="0"/>
                  <a:ea typeface="Tahoma" panose="020B0604030504040204" pitchFamily="34" charset="0"/>
                  <a:cs typeface="Tahoma" panose="020B0604030504040204" pitchFamily="34" charset="0"/>
                </a:rPr>
                <a:t>10 </a:t>
              </a:r>
              <a:r>
                <a:rPr kumimoji="1" lang="en-US" dirty="0" err="1">
                  <a:latin typeface="Tahoma" panose="020B0604030504040204" pitchFamily="34" charset="0"/>
                  <a:ea typeface="Tahoma" panose="020B0604030504040204" pitchFamily="34" charset="0"/>
                  <a:cs typeface="Tahoma" panose="020B0604030504040204" pitchFamily="34" charset="0"/>
                </a:rPr>
                <a:t>ms</a:t>
              </a:r>
              <a:endParaRPr kumimoji="1" lang="en-US" dirty="0">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0C8089B0-322A-7C4D-A0B6-9FA55F383FC4}"/>
                </a:ext>
              </a:extLst>
            </p:cNvPr>
            <p:cNvSpPr txBox="1"/>
            <p:nvPr/>
          </p:nvSpPr>
          <p:spPr>
            <a:xfrm>
              <a:off x="5239285" y="3561863"/>
              <a:ext cx="771365" cy="307777"/>
            </a:xfrm>
            <a:prstGeom prst="rect">
              <a:avLst/>
            </a:prstGeom>
            <a:noFill/>
          </p:spPr>
          <p:txBody>
            <a:bodyPr wrap="none" rtlCol="0">
              <a:spAutoFit/>
            </a:bodyPr>
            <a:lstStyle/>
            <a:p>
              <a:r>
                <a:rPr kumimoji="1" lang="en-US" dirty="0">
                  <a:latin typeface="Tahoma" panose="020B0604030504040204" pitchFamily="34" charset="0"/>
                  <a:ea typeface="Tahoma" panose="020B0604030504040204" pitchFamily="34" charset="0"/>
                  <a:cs typeface="Tahoma" panose="020B0604030504040204" pitchFamily="34" charset="0"/>
                </a:rPr>
                <a:t>100 </a:t>
              </a:r>
              <a:r>
                <a:rPr kumimoji="1" lang="en-US" dirty="0" err="1">
                  <a:latin typeface="Tahoma" panose="020B0604030504040204" pitchFamily="34" charset="0"/>
                  <a:ea typeface="Tahoma" panose="020B0604030504040204" pitchFamily="34" charset="0"/>
                  <a:cs typeface="Tahoma" panose="020B0604030504040204" pitchFamily="34" charset="0"/>
                </a:rPr>
                <a:t>ms</a:t>
              </a:r>
              <a:endParaRPr kumimoji="1" lang="en-US"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07100163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117</a:t>
            </a:fld>
            <a:endParaRPr lang="zh-CN" altLang="en-US" dirty="0"/>
          </a:p>
        </p:txBody>
      </p:sp>
      <p:sp>
        <p:nvSpPr>
          <p:cNvPr id="3" name="Text Placeholder 2">
            <a:extLst>
              <a:ext uri="{FF2B5EF4-FFF2-40B4-BE49-F238E27FC236}">
                <a16:creationId xmlns:a16="http://schemas.microsoft.com/office/drawing/2014/main" id="{068C0DBA-ADC0-AC4B-9026-94FA429E2A32}"/>
              </a:ext>
            </a:extLst>
          </p:cNvPr>
          <p:cNvSpPr txBox="1">
            <a:spLocks/>
          </p:cNvSpPr>
          <p:nvPr/>
        </p:nvSpPr>
        <p:spPr>
          <a:xfrm>
            <a:off x="1028697" y="26584"/>
            <a:ext cx="6934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sz="3600" b="1" dirty="0">
                <a:solidFill>
                  <a:srgbClr val="00B0F0"/>
                </a:solidFill>
                <a:effectLst>
                  <a:outerShdw blurRad="38100" dist="38100" dir="2700000" algn="tl">
                    <a:srgbClr val="000000">
                      <a:alpha val="43137"/>
                    </a:srgbClr>
                  </a:outerShdw>
                </a:effectLst>
              </a:rPr>
              <a:t>Lyapunov-Based Reinforcement Learning for Network Routing</a:t>
            </a:r>
          </a:p>
        </p:txBody>
      </p:sp>
      <p:sp>
        <p:nvSpPr>
          <p:cNvPr id="4" name="文本框 17">
            <a:extLst>
              <a:ext uri="{FF2B5EF4-FFF2-40B4-BE49-F238E27FC236}">
                <a16:creationId xmlns:a16="http://schemas.microsoft.com/office/drawing/2014/main" id="{33137F21-89BD-3849-B70D-371F3579A7D9}"/>
              </a:ext>
            </a:extLst>
          </p:cNvPr>
          <p:cNvSpPr txBox="1"/>
          <p:nvPr/>
        </p:nvSpPr>
        <p:spPr>
          <a:xfrm>
            <a:off x="228599" y="1143000"/>
            <a:ext cx="8534397" cy="400110"/>
          </a:xfrm>
          <a:prstGeom prst="rect">
            <a:avLst/>
          </a:prstGeom>
          <a:noFill/>
        </p:spPr>
        <p:txBody>
          <a:bodyPr wrap="square" rtlCol="0">
            <a:spAutoFit/>
          </a:bodyPr>
          <a:lstStyle/>
          <a:p>
            <a:pPr marL="457200" indent="-457200">
              <a:spcBef>
                <a:spcPts val="600"/>
              </a:spcBef>
              <a:spcAft>
                <a:spcPts val="600"/>
              </a:spcAft>
              <a:buFont typeface="Wingdings" panose="05000000000000000000" pitchFamily="2" charset="2"/>
              <a:buChar char="v"/>
            </a:pPr>
            <a:r>
              <a:rPr kumimoji="1" lang="en-US" altLang="zh-CN" sz="2000" b="1" dirty="0">
                <a:solidFill>
                  <a:schemeClr val="tx1"/>
                </a:solidFill>
                <a:latin typeface="Tahoma" panose="020B0604030504040204" pitchFamily="34" charset="0"/>
                <a:ea typeface="Tahoma" panose="020B0604030504040204" pitchFamily="34" charset="0"/>
                <a:cs typeface="Tahoma" panose="020B0604030504040204" pitchFamily="34" charset="0"/>
              </a:rPr>
              <a:t>Simulation Results</a:t>
            </a:r>
          </a:p>
        </p:txBody>
      </p:sp>
      <p:pic>
        <p:nvPicPr>
          <p:cNvPr id="5" name="Picture 4" descr="A close up of a map&#10;&#10;Description automatically generated">
            <a:extLst>
              <a:ext uri="{FF2B5EF4-FFF2-40B4-BE49-F238E27FC236}">
                <a16:creationId xmlns:a16="http://schemas.microsoft.com/office/drawing/2014/main" id="{BA63B6EC-8DAB-DA42-9FF1-FDFD862C504D}"/>
              </a:ext>
            </a:extLst>
          </p:cNvPr>
          <p:cNvPicPr>
            <a:picLocks noChangeAspect="1"/>
          </p:cNvPicPr>
          <p:nvPr/>
        </p:nvPicPr>
        <p:blipFill>
          <a:blip r:embed="rId2"/>
          <a:stretch>
            <a:fillRect/>
          </a:stretch>
        </p:blipFill>
        <p:spPr>
          <a:xfrm>
            <a:off x="228598" y="1580691"/>
            <a:ext cx="4216037" cy="2459355"/>
          </a:xfrm>
          <a:prstGeom prst="rect">
            <a:avLst/>
          </a:prstGeom>
        </p:spPr>
      </p:pic>
      <p:pic>
        <p:nvPicPr>
          <p:cNvPr id="6" name="Picture 5" descr="A close up of a map&#10;&#10;Description automatically generated">
            <a:extLst>
              <a:ext uri="{FF2B5EF4-FFF2-40B4-BE49-F238E27FC236}">
                <a16:creationId xmlns:a16="http://schemas.microsoft.com/office/drawing/2014/main" id="{20092385-CC99-6740-B021-3B61400F3FDF}"/>
              </a:ext>
            </a:extLst>
          </p:cNvPr>
          <p:cNvPicPr>
            <a:picLocks noChangeAspect="1"/>
          </p:cNvPicPr>
          <p:nvPr/>
        </p:nvPicPr>
        <p:blipFill>
          <a:blip r:embed="rId3"/>
          <a:stretch>
            <a:fillRect/>
          </a:stretch>
        </p:blipFill>
        <p:spPr>
          <a:xfrm>
            <a:off x="228599" y="4077629"/>
            <a:ext cx="5209851" cy="2170771"/>
          </a:xfrm>
          <a:prstGeom prst="rect">
            <a:avLst/>
          </a:prstGeom>
        </p:spPr>
      </p:pic>
      <p:sp>
        <p:nvSpPr>
          <p:cNvPr id="7" name="직사각형 9">
            <a:extLst>
              <a:ext uri="{FF2B5EF4-FFF2-40B4-BE49-F238E27FC236}">
                <a16:creationId xmlns:a16="http://schemas.microsoft.com/office/drawing/2014/main" id="{C010CC4B-111B-C544-8130-43080F231E4C}"/>
              </a:ext>
            </a:extLst>
          </p:cNvPr>
          <p:cNvSpPr/>
          <p:nvPr/>
        </p:nvSpPr>
        <p:spPr>
          <a:xfrm>
            <a:off x="4699367" y="1992743"/>
            <a:ext cx="3962400" cy="2047303"/>
          </a:xfrm>
          <a:prstGeom prst="rect">
            <a:avLst/>
          </a:prstGeom>
          <a:solidFill>
            <a:schemeClr val="bg1">
              <a:lumMod val="85000"/>
            </a:schemeClr>
          </a:solidFill>
          <a:ln w="12700">
            <a:solidFill>
              <a:schemeClr val="tx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800" dirty="0">
                <a:solidFill>
                  <a:srgbClr val="000000"/>
                </a:solidFill>
                <a:latin typeface="Tahoma" panose="020B0604030504040204" pitchFamily="34" charset="0"/>
                <a:ea typeface="Tahoma" panose="020B0604030504040204" pitchFamily="34" charset="0"/>
                <a:cs typeface="Tahoma" panose="020B0604030504040204" pitchFamily="34" charset="0"/>
              </a:rPr>
              <a:t>The proposed method achieves better stability compared with basic Lyapunov optimization method without reinforcement learning</a:t>
            </a:r>
            <a:endParaRPr lang="ko-KR" altLang="en-US" sz="1800" dirty="0">
              <a:solidFill>
                <a:srgbClr val="000000"/>
              </a:solidFill>
              <a:latin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FB76B3A8-A4BA-9549-B332-F84B428571F7}"/>
              </a:ext>
            </a:extLst>
          </p:cNvPr>
          <p:cNvSpPr txBox="1"/>
          <p:nvPr/>
        </p:nvSpPr>
        <p:spPr>
          <a:xfrm>
            <a:off x="228598" y="6143625"/>
            <a:ext cx="6093335" cy="307777"/>
          </a:xfrm>
          <a:prstGeom prst="rect">
            <a:avLst/>
          </a:prstGeom>
          <a:noFill/>
        </p:spPr>
        <p:txBody>
          <a:bodyPr wrap="none" rtlCol="0">
            <a:spAutoFit/>
          </a:bodyPr>
          <a:lstStyle/>
          <a:p>
            <a:r>
              <a:rPr kumimoji="1" lang="en-US" dirty="0">
                <a:latin typeface="Tahoma" panose="020B0604030504040204" pitchFamily="34" charset="0"/>
                <a:ea typeface="Tahoma" panose="020B0604030504040204" pitchFamily="34" charset="0"/>
                <a:cs typeface="Tahoma" panose="020B0604030504040204" pitchFamily="34" charset="0"/>
              </a:rPr>
              <a:t>The lower value of p is, the higher burstiness there will be in the system.</a:t>
            </a:r>
          </a:p>
        </p:txBody>
      </p:sp>
    </p:spTree>
    <p:extLst>
      <p:ext uri="{BB962C8B-B14F-4D97-AF65-F5344CB8AC3E}">
        <p14:creationId xmlns:p14="http://schemas.microsoft.com/office/powerpoint/2010/main" val="35277131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118</a:t>
            </a:fld>
            <a:endParaRPr lang="zh-CN" altLang="en-US" dirty="0"/>
          </a:p>
        </p:txBody>
      </p:sp>
      <p:sp>
        <p:nvSpPr>
          <p:cNvPr id="3" name="Text Placeholder 2">
            <a:extLst>
              <a:ext uri="{FF2B5EF4-FFF2-40B4-BE49-F238E27FC236}">
                <a16:creationId xmlns:a16="http://schemas.microsoft.com/office/drawing/2014/main" id="{7E4937C4-DFA1-0543-9AD4-950A0C28324E}"/>
              </a:ext>
            </a:extLst>
          </p:cNvPr>
          <p:cNvSpPr txBox="1">
            <a:spLocks/>
          </p:cNvSpPr>
          <p:nvPr/>
        </p:nvSpPr>
        <p:spPr>
          <a:xfrm>
            <a:off x="1028697" y="0"/>
            <a:ext cx="6934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sz="3600" b="1" dirty="0">
                <a:solidFill>
                  <a:srgbClr val="00B0F0"/>
                </a:solidFill>
                <a:effectLst>
                  <a:outerShdw blurRad="38100" dist="38100" dir="2700000" algn="tl">
                    <a:srgbClr val="000000">
                      <a:alpha val="43137"/>
                    </a:srgbClr>
                  </a:outerShdw>
                </a:effectLst>
              </a:rPr>
              <a:t>Lyapunov-Based Reinforcement Learning for Network Routing</a:t>
            </a:r>
          </a:p>
        </p:txBody>
      </p:sp>
      <p:sp>
        <p:nvSpPr>
          <p:cNvPr id="4" name="文本框 17">
            <a:extLst>
              <a:ext uri="{FF2B5EF4-FFF2-40B4-BE49-F238E27FC236}">
                <a16:creationId xmlns:a16="http://schemas.microsoft.com/office/drawing/2014/main" id="{C3784B67-89CD-1D46-B553-D312E9613AE4}"/>
              </a:ext>
            </a:extLst>
          </p:cNvPr>
          <p:cNvSpPr txBox="1"/>
          <p:nvPr/>
        </p:nvSpPr>
        <p:spPr>
          <a:xfrm>
            <a:off x="228599" y="1143000"/>
            <a:ext cx="8534397" cy="400110"/>
          </a:xfrm>
          <a:prstGeom prst="rect">
            <a:avLst/>
          </a:prstGeom>
          <a:noFill/>
        </p:spPr>
        <p:txBody>
          <a:bodyPr wrap="square" rtlCol="0">
            <a:spAutoFit/>
          </a:bodyPr>
          <a:lstStyle/>
          <a:p>
            <a:pPr marL="457200" indent="-457200">
              <a:spcBef>
                <a:spcPts val="600"/>
              </a:spcBef>
              <a:spcAft>
                <a:spcPts val="600"/>
              </a:spcAft>
              <a:buFont typeface="Wingdings" panose="05000000000000000000" pitchFamily="2" charset="2"/>
              <a:buChar char="v"/>
            </a:pPr>
            <a:r>
              <a:rPr kumimoji="1" lang="en-US" altLang="zh-CN" sz="2000" b="1" dirty="0">
                <a:solidFill>
                  <a:schemeClr val="tx1"/>
                </a:solidFill>
                <a:latin typeface="Tahoma" panose="020B0604030504040204" pitchFamily="34" charset="0"/>
                <a:ea typeface="Tahoma" panose="020B0604030504040204" pitchFamily="34" charset="0"/>
                <a:cs typeface="Tahoma" panose="020B0604030504040204" pitchFamily="34" charset="0"/>
              </a:rPr>
              <a:t>Simulation Results</a:t>
            </a:r>
          </a:p>
        </p:txBody>
      </p:sp>
      <p:pic>
        <p:nvPicPr>
          <p:cNvPr id="5" name="Picture 4" descr="A screenshot of a cell phone&#10;&#10;Description automatically generated">
            <a:extLst>
              <a:ext uri="{FF2B5EF4-FFF2-40B4-BE49-F238E27FC236}">
                <a16:creationId xmlns:a16="http://schemas.microsoft.com/office/drawing/2014/main" id="{ACCCF4F8-A86F-F042-992F-82D8ECA15103}"/>
              </a:ext>
            </a:extLst>
          </p:cNvPr>
          <p:cNvPicPr>
            <a:picLocks noChangeAspect="1"/>
          </p:cNvPicPr>
          <p:nvPr/>
        </p:nvPicPr>
        <p:blipFill>
          <a:blip r:embed="rId2"/>
          <a:stretch>
            <a:fillRect/>
          </a:stretch>
        </p:blipFill>
        <p:spPr>
          <a:xfrm>
            <a:off x="228598" y="1580692"/>
            <a:ext cx="4572000" cy="2286000"/>
          </a:xfrm>
          <a:prstGeom prst="rect">
            <a:avLst/>
          </a:prstGeom>
        </p:spPr>
      </p:pic>
      <p:pic>
        <p:nvPicPr>
          <p:cNvPr id="6" name="Picture 5" descr="A picture containing screenshot&#10;&#10;Description automatically generated">
            <a:extLst>
              <a:ext uri="{FF2B5EF4-FFF2-40B4-BE49-F238E27FC236}">
                <a16:creationId xmlns:a16="http://schemas.microsoft.com/office/drawing/2014/main" id="{9AE428E2-A79B-9948-B4D2-3138BF960896}"/>
              </a:ext>
            </a:extLst>
          </p:cNvPr>
          <p:cNvPicPr>
            <a:picLocks noChangeAspect="1"/>
          </p:cNvPicPr>
          <p:nvPr/>
        </p:nvPicPr>
        <p:blipFill>
          <a:blip r:embed="rId3"/>
          <a:stretch>
            <a:fillRect/>
          </a:stretch>
        </p:blipFill>
        <p:spPr>
          <a:xfrm>
            <a:off x="228598" y="3962400"/>
            <a:ext cx="3918858" cy="2286000"/>
          </a:xfrm>
          <a:prstGeom prst="rect">
            <a:avLst/>
          </a:prstGeom>
        </p:spPr>
      </p:pic>
      <p:sp>
        <p:nvSpPr>
          <p:cNvPr id="7" name="직사각형 9">
            <a:extLst>
              <a:ext uri="{FF2B5EF4-FFF2-40B4-BE49-F238E27FC236}">
                <a16:creationId xmlns:a16="http://schemas.microsoft.com/office/drawing/2014/main" id="{038EC8AF-C1DC-9948-83DB-4D5141A85419}"/>
              </a:ext>
            </a:extLst>
          </p:cNvPr>
          <p:cNvSpPr/>
          <p:nvPr/>
        </p:nvSpPr>
        <p:spPr>
          <a:xfrm>
            <a:off x="4572000" y="3866692"/>
            <a:ext cx="3962400" cy="2047303"/>
          </a:xfrm>
          <a:prstGeom prst="rect">
            <a:avLst/>
          </a:prstGeom>
          <a:solidFill>
            <a:schemeClr val="bg1">
              <a:lumMod val="85000"/>
            </a:schemeClr>
          </a:solidFill>
          <a:ln w="12700">
            <a:solidFill>
              <a:schemeClr val="tx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sz="1800" dirty="0">
                <a:solidFill>
                  <a:srgbClr val="000000"/>
                </a:solidFill>
                <a:latin typeface="Tahoma" panose="020B0604030504040204" pitchFamily="34" charset="0"/>
                <a:ea typeface="Tahoma" panose="020B0604030504040204" pitchFamily="34" charset="0"/>
                <a:cs typeface="Tahoma" panose="020B0604030504040204" pitchFamily="34" charset="0"/>
              </a:rPr>
              <a:t>Also shows a </a:t>
            </a:r>
            <a:r>
              <a:rPr lang="en-US" altLang="ko-KR" sz="1800" dirty="0">
                <a:solidFill>
                  <a:srgbClr val="FF0000"/>
                </a:solidFill>
                <a:latin typeface="Tahoma" panose="020B0604030504040204" pitchFamily="34" charset="0"/>
                <a:ea typeface="Tahoma" panose="020B0604030504040204" pitchFamily="34" charset="0"/>
                <a:cs typeface="Tahoma" panose="020B0604030504040204" pitchFamily="34" charset="0"/>
              </a:rPr>
              <a:t>tradeoff</a:t>
            </a:r>
            <a:r>
              <a:rPr lang="en-US" altLang="ko-KR" sz="1800" dirty="0">
                <a:solidFill>
                  <a:srgbClr val="000000"/>
                </a:solidFill>
                <a:latin typeface="Tahoma" panose="020B0604030504040204" pitchFamily="34" charset="0"/>
                <a:ea typeface="Tahoma" panose="020B0604030504040204" pitchFamily="34" charset="0"/>
                <a:cs typeface="Tahoma" panose="020B0604030504040204" pitchFamily="34" charset="0"/>
              </a:rPr>
              <a:t> between queue stability and penalty minimization.</a:t>
            </a:r>
          </a:p>
          <a:p>
            <a:r>
              <a:rPr lang="en-US" altLang="ko-KR" sz="1800" dirty="0">
                <a:solidFill>
                  <a:srgbClr val="000000"/>
                </a:solidFill>
                <a:latin typeface="Tahoma" panose="020B0604030504040204" pitchFamily="34" charset="0"/>
                <a:ea typeface="Tahoma" panose="020B0604030504040204" pitchFamily="34" charset="0"/>
                <a:cs typeface="Tahoma" panose="020B0604030504040204" pitchFamily="34" charset="0"/>
              </a:rPr>
              <a:t>A </a:t>
            </a:r>
            <a:r>
              <a:rPr lang="en-US" altLang="ko-KR" sz="1800" dirty="0">
                <a:solidFill>
                  <a:srgbClr val="FF0000"/>
                </a:solidFill>
                <a:latin typeface="Tahoma" panose="020B0604030504040204" pitchFamily="34" charset="0"/>
                <a:ea typeface="Tahoma" panose="020B0604030504040204" pitchFamily="34" charset="0"/>
                <a:cs typeface="Tahoma" panose="020B0604030504040204" pitchFamily="34" charset="0"/>
              </a:rPr>
              <a:t>larger V</a:t>
            </a:r>
            <a:r>
              <a:rPr lang="en-US" altLang="ko-KR" sz="1800" dirty="0">
                <a:solidFill>
                  <a:srgbClr val="000000"/>
                </a:solidFill>
                <a:latin typeface="Tahoma" panose="020B0604030504040204" pitchFamily="34" charset="0"/>
                <a:ea typeface="Tahoma" panose="020B0604030504040204" pitchFamily="34" charset="0"/>
                <a:cs typeface="Tahoma" panose="020B0604030504040204" pitchFamily="34" charset="0"/>
              </a:rPr>
              <a:t> leads to </a:t>
            </a:r>
            <a:r>
              <a:rPr lang="en-US" altLang="ko-KR" sz="1800" dirty="0">
                <a:solidFill>
                  <a:srgbClr val="FF0000"/>
                </a:solidFill>
                <a:latin typeface="Tahoma" panose="020B0604030504040204" pitchFamily="34" charset="0"/>
                <a:ea typeface="Tahoma" panose="020B0604030504040204" pitchFamily="34" charset="0"/>
                <a:cs typeface="Tahoma" panose="020B0604030504040204" pitchFamily="34" charset="0"/>
              </a:rPr>
              <a:t>smaller end-to-end latency</a:t>
            </a:r>
            <a:r>
              <a:rPr lang="en-US" altLang="ko-KR" sz="1800" dirty="0">
                <a:solidFill>
                  <a:srgbClr val="000000"/>
                </a:solidFill>
                <a:latin typeface="Tahoma" panose="020B0604030504040204" pitchFamily="34" charset="0"/>
                <a:ea typeface="Tahoma" panose="020B0604030504040204" pitchFamily="34" charset="0"/>
                <a:cs typeface="Tahoma" panose="020B0604030504040204" pitchFamily="34" charset="0"/>
              </a:rPr>
              <a:t>, while the </a:t>
            </a:r>
            <a:r>
              <a:rPr lang="en-US" altLang="ko-KR" sz="1800" dirty="0">
                <a:solidFill>
                  <a:srgbClr val="FF0000"/>
                </a:solidFill>
                <a:latin typeface="Tahoma" panose="020B0604030504040204" pitchFamily="34" charset="0"/>
                <a:ea typeface="Tahoma" panose="020B0604030504040204" pitchFamily="34" charset="0"/>
                <a:cs typeface="Tahoma" panose="020B0604030504040204" pitchFamily="34" charset="0"/>
              </a:rPr>
              <a:t>queue backlog size becomes larger</a:t>
            </a:r>
            <a:r>
              <a:rPr lang="en-US" altLang="ko-KR" sz="1800" dirty="0">
                <a:solidFill>
                  <a:srgbClr val="000000"/>
                </a:solidFill>
                <a:latin typeface="Tahoma" panose="020B0604030504040204" pitchFamily="34" charset="0"/>
                <a:ea typeface="Tahoma" panose="020B0604030504040204" pitchFamily="34" charset="0"/>
                <a:cs typeface="Tahoma" panose="020B0604030504040204" pitchFamily="34" charset="0"/>
              </a:rPr>
              <a:t> as well.</a:t>
            </a:r>
            <a:endParaRPr lang="ko-KR" altLang="en-US" sz="1800" dirty="0">
              <a:solidFill>
                <a:srgbClr val="000000"/>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87147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735A7E-B00C-5E46-AEF1-F778C9A62DE9}"/>
              </a:ext>
            </a:extLst>
          </p:cNvPr>
          <p:cNvSpPr>
            <a:spLocks noGrp="1"/>
          </p:cNvSpPr>
          <p:nvPr>
            <p:ph type="sldNum" sz="quarter" idx="12"/>
          </p:nvPr>
        </p:nvSpPr>
        <p:spPr/>
        <p:txBody>
          <a:bodyPr/>
          <a:lstStyle/>
          <a:p>
            <a:fld id="{97D86083-53EC-4DF4-B0ED-FEB5657A265E}" type="slidenum">
              <a:rPr lang="zh-CN" altLang="en-US" smtClean="0"/>
              <a:t>11</a:t>
            </a:fld>
            <a:endParaRPr lang="zh-CN" altLang="en-US" dirty="0"/>
          </a:p>
        </p:txBody>
      </p:sp>
      <p:sp>
        <p:nvSpPr>
          <p:cNvPr id="3" name="Title 1">
            <a:extLst>
              <a:ext uri="{FF2B5EF4-FFF2-40B4-BE49-F238E27FC236}">
                <a16:creationId xmlns:a16="http://schemas.microsoft.com/office/drawing/2014/main" id="{BAA3AB9C-2F9F-DB45-A321-390A5EF6AEB6}"/>
              </a:ext>
            </a:extLst>
          </p:cNvPr>
          <p:cNvSpPr txBox="1">
            <a:spLocks/>
          </p:cNvSpPr>
          <p:nvPr/>
        </p:nvSpPr>
        <p:spPr>
          <a:xfrm>
            <a:off x="251520" y="404664"/>
            <a:ext cx="8640960" cy="926633"/>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dirty="0"/>
              <a:t>Markov chain Monte Carlo method</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C88B33D5-70A3-4E47-8064-23657306D4F9}"/>
                  </a:ext>
                </a:extLst>
              </p:cNvPr>
              <p:cNvSpPr txBox="1">
                <a:spLocks/>
              </p:cNvSpPr>
              <p:nvPr/>
            </p:nvSpPr>
            <p:spPr>
              <a:xfrm>
                <a:off x="251520" y="1196752"/>
                <a:ext cx="8496944" cy="425196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Motivation</a:t>
                </a:r>
              </a:p>
              <a:p>
                <a:pPr lvl="1"/>
                <a:r>
                  <a:rPr lang="en-US" dirty="0"/>
                  <a:t>Evaluating the statistical properties of an arbitrary PDF might be difficult </a:t>
                </a:r>
              </a:p>
              <a:p>
                <a:pPr marL="457200" lvl="1" indent="0">
                  <a:buFont typeface="Arial" panose="020B0604020202020204" pitchFamily="34" charse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rPr>
                            <m:t>𝐸</m:t>
                          </m:r>
                        </m:e>
                        <m:sub>
                          <m:r>
                            <a:rPr lang="en-US" i="1" smtClean="0">
                              <a:latin typeface="Cambria Math" panose="02040503050406030204" pitchFamily="18" charset="0"/>
                              <a:ea typeface="Cambria Math" panose="02040503050406030204" pitchFamily="18" charset="0"/>
                            </a:rPr>
                            <m:t>𝜋</m:t>
                          </m:r>
                        </m:sub>
                      </m:sSub>
                      <m:d>
                        <m:dPr>
                          <m:begChr m:val="["/>
                          <m:endChr m:val="]"/>
                          <m:ctrlPr>
                            <a:rPr lang="en-US" i="1" smtClean="0">
                              <a:latin typeface="Cambria Math" panose="02040503050406030204" pitchFamily="18" charset="0"/>
                            </a:rPr>
                          </m:ctrlPr>
                        </m:dPr>
                        <m:e>
                          <m:r>
                            <a:rPr lang="en-US" i="1" smtClean="0">
                              <a:latin typeface="Cambria Math" panose="02040503050406030204" pitchFamily="18" charset="0"/>
                            </a:rPr>
                            <m:t>𝑚</m:t>
                          </m:r>
                        </m:e>
                      </m:d>
                      <m:r>
                        <a:rPr lang="en-US" i="1" smtClean="0">
                          <a:latin typeface="Cambria Math" panose="02040503050406030204" pitchFamily="18" charset="0"/>
                        </a:rPr>
                        <m:t>=</m:t>
                      </m:r>
                      <m:nary>
                        <m:naryPr>
                          <m:limLoc m:val="undOvr"/>
                          <m:subHide m:val="on"/>
                          <m:supHide m:val="on"/>
                          <m:ctrlPr>
                            <a:rPr lang="en-US" i="1" smtClean="0">
                              <a:latin typeface="Cambria Math" panose="02040503050406030204" pitchFamily="18" charset="0"/>
                            </a:rPr>
                          </m:ctrlPr>
                        </m:naryPr>
                        <m:sub/>
                        <m:sup/>
                        <m:e>
                          <m:r>
                            <a:rPr lang="en-US" i="1" smtClean="0">
                              <a:latin typeface="Cambria Math" panose="02040503050406030204" pitchFamily="18" charset="0"/>
                            </a:rPr>
                            <m:t>𝑥</m:t>
                          </m:r>
                          <m:r>
                            <a:rPr lang="en-US" i="1" smtClean="0">
                              <a:latin typeface="Cambria Math" panose="02040503050406030204" pitchFamily="18" charset="0"/>
                              <a:ea typeface="Cambria Math" panose="02040503050406030204" pitchFamily="18" charset="0"/>
                            </a:rPr>
                            <m:t>𝜋</m:t>
                          </m:r>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𝑚</m:t>
                          </m:r>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rPr>
                            <m:t>𝑑𝑥</m:t>
                          </m:r>
                        </m:e>
                      </m:nary>
                    </m:oMath>
                  </m:oMathPara>
                </a14:m>
                <a:endParaRPr lang="en-US" dirty="0"/>
              </a:p>
              <a:p>
                <a:r>
                  <a:rPr lang="en-US" dirty="0"/>
                  <a:t>MCMC</a:t>
                </a:r>
              </a:p>
              <a:p>
                <a:pPr lvl="1"/>
                <a:r>
                  <a:rPr lang="en-US" dirty="0"/>
                  <a:t>A class of sampling methods that randomly draw samples out from an unknown distribution</a:t>
                </a:r>
              </a:p>
              <a:p>
                <a:pPr marL="457200" lvl="1" indent="0">
                  <a:buFont typeface="Arial" panose="020B0604020202020204" pitchFamily="34" charset="0"/>
                  <a:buNone/>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rPr>
                            <m:t>𝑚</m:t>
                          </m:r>
                        </m:e>
                        <m:sup>
                          <m:r>
                            <a:rPr lang="en-US" i="1" smtClean="0">
                              <a:latin typeface="Cambria Math" panose="02040503050406030204" pitchFamily="18" charset="0"/>
                            </a:rPr>
                            <m:t>0</m:t>
                          </m:r>
                        </m:sup>
                      </m:sSup>
                      <m:r>
                        <a:rPr lang="en-US" i="1" smtClean="0">
                          <a:latin typeface="Cambria Math" panose="02040503050406030204" pitchFamily="18" charset="0"/>
                        </a:rPr>
                        <m:t>,</m:t>
                      </m:r>
                      <m:sSup>
                        <m:sSupPr>
                          <m:ctrlPr>
                            <a:rPr lang="en-US" i="1" smtClean="0">
                              <a:latin typeface="Cambria Math" panose="02040503050406030204" pitchFamily="18" charset="0"/>
                            </a:rPr>
                          </m:ctrlPr>
                        </m:sSupPr>
                        <m:e>
                          <m:r>
                            <a:rPr lang="en-US" i="1" smtClean="0">
                              <a:latin typeface="Cambria Math" panose="02040503050406030204" pitchFamily="18" charset="0"/>
                            </a:rPr>
                            <m:t>𝑚</m:t>
                          </m:r>
                        </m:e>
                        <m:sup>
                          <m:r>
                            <a:rPr lang="en-US" i="1" smtClean="0">
                              <a:latin typeface="Cambria Math" panose="02040503050406030204" pitchFamily="18" charset="0"/>
                            </a:rPr>
                            <m:t>1</m:t>
                          </m:r>
                        </m:sup>
                      </m:sSup>
                      <m:r>
                        <a:rPr lang="en-US" i="1" smtClean="0">
                          <a:latin typeface="Cambria Math" panose="02040503050406030204" pitchFamily="18" charset="0"/>
                        </a:rPr>
                        <m:t>,</m:t>
                      </m:r>
                      <m:sSup>
                        <m:sSupPr>
                          <m:ctrlPr>
                            <a:rPr lang="en-US" i="1" smtClean="0">
                              <a:latin typeface="Cambria Math" panose="02040503050406030204" pitchFamily="18" charset="0"/>
                            </a:rPr>
                          </m:ctrlPr>
                        </m:sSupPr>
                        <m:e>
                          <m:r>
                            <a:rPr lang="en-US" i="1" smtClean="0">
                              <a:latin typeface="Cambria Math" panose="02040503050406030204" pitchFamily="18" charset="0"/>
                            </a:rPr>
                            <m:t>𝑚</m:t>
                          </m:r>
                        </m:e>
                        <m:sup>
                          <m:r>
                            <a:rPr lang="en-US" i="1" smtClean="0">
                              <a:latin typeface="Cambria Math" panose="02040503050406030204" pitchFamily="18" charset="0"/>
                            </a:rPr>
                            <m:t>2</m:t>
                          </m:r>
                        </m:sup>
                      </m:sSup>
                      <m:r>
                        <a:rPr lang="en-US" i="1" smtClean="0">
                          <a:latin typeface="Cambria Math" panose="02040503050406030204" pitchFamily="18" charset="0"/>
                        </a:rPr>
                        <m:t>,…,</m:t>
                      </m:r>
                      <m:sSup>
                        <m:sSupPr>
                          <m:ctrlPr>
                            <a:rPr lang="en-US" i="1" smtClean="0">
                              <a:latin typeface="Cambria Math" panose="02040503050406030204" pitchFamily="18" charset="0"/>
                            </a:rPr>
                          </m:ctrlPr>
                        </m:sSupPr>
                        <m:e>
                          <m:r>
                            <a:rPr lang="en-US" i="1" smtClean="0">
                              <a:latin typeface="Cambria Math" panose="02040503050406030204" pitchFamily="18" charset="0"/>
                            </a:rPr>
                            <m:t>𝑚</m:t>
                          </m:r>
                        </m:e>
                        <m:sup>
                          <m:r>
                            <a:rPr lang="en-US" i="1" smtClean="0">
                              <a:latin typeface="Cambria Math" panose="02040503050406030204" pitchFamily="18" charset="0"/>
                            </a:rPr>
                            <m:t>𝑘</m:t>
                          </m:r>
                        </m:sup>
                      </m:sSup>
                      <m:r>
                        <a:rPr lang="en-US" i="1" smtClean="0">
                          <a:latin typeface="Cambria Math" panose="02040503050406030204" pitchFamily="18" charset="0"/>
                        </a:rPr>
                        <m:t>~</m:t>
                      </m:r>
                      <m:r>
                        <a:rPr lang="en-US" i="1" smtClean="0">
                          <a:latin typeface="Cambria Math" panose="02040503050406030204" pitchFamily="18" charset="0"/>
                          <a:ea typeface="Cambria Math" panose="02040503050406030204" pitchFamily="18" charset="0"/>
                        </a:rPr>
                        <m:t>𝜋</m:t>
                      </m:r>
                      <m:r>
                        <a:rPr lang="en-US" i="1" smtClean="0">
                          <a:latin typeface="Cambria Math" panose="02040503050406030204" pitchFamily="18" charset="0"/>
                        </a:rPr>
                        <m:t>(</m:t>
                      </m:r>
                      <m:r>
                        <a:rPr lang="en-US" i="1" smtClean="0">
                          <a:latin typeface="Cambria Math" panose="02040503050406030204" pitchFamily="18" charset="0"/>
                        </a:rPr>
                        <m:t>𝑚</m:t>
                      </m:r>
                      <m:r>
                        <a:rPr lang="en-US" i="1" smtClean="0">
                          <a:latin typeface="Cambria Math" panose="02040503050406030204" pitchFamily="18" charset="0"/>
                        </a:rPr>
                        <m:t>)</m:t>
                      </m:r>
                    </m:oMath>
                  </m:oMathPara>
                </a14:m>
                <a:endParaRPr lang="en-US" dirty="0"/>
              </a:p>
              <a:p>
                <a:pPr lvl="1"/>
                <a:r>
                  <a:rPr lang="en-US" dirty="0">
                    <a:solidFill>
                      <a:srgbClr val="FF0000"/>
                    </a:solidFill>
                  </a:rPr>
                  <a:t>Approximate any statistics from samples with math framework that can facilitate analysis.</a:t>
                </a:r>
              </a:p>
              <a:p>
                <a:pPr lvl="2"/>
                <a:r>
                  <a:rPr lang="en-US" dirty="0">
                    <a:solidFill>
                      <a:srgbClr val="FF0000"/>
                    </a:solidFill>
                  </a:rPr>
                  <a:t>Martingale</a:t>
                </a:r>
              </a:p>
              <a:p>
                <a:pPr lvl="2"/>
                <a:r>
                  <a:rPr lang="en-US" dirty="0">
                    <a:solidFill>
                      <a:srgbClr val="FF0000"/>
                    </a:solidFill>
                  </a:rPr>
                  <a:t>Stochastic network calculus </a:t>
                </a:r>
              </a:p>
              <a:p>
                <a:pPr lvl="1"/>
                <a:r>
                  <a:rPr lang="en-US" dirty="0"/>
                  <a:t>Here we assume </a:t>
                </a:r>
                <a14:m>
                  <m:oMath xmlns:m="http://schemas.openxmlformats.org/officeDocument/2006/math">
                    <m:r>
                      <a:rPr lang="en-US" i="1" smtClean="0">
                        <a:latin typeface="Cambria Math" panose="02040503050406030204" pitchFamily="18" charset="0"/>
                        <a:ea typeface="Cambria Math" panose="02040503050406030204" pitchFamily="18" charset="0"/>
                      </a:rPr>
                      <m:t>𝜋</m:t>
                    </m:r>
                    <m:r>
                      <a:rPr lang="en-US" i="1" smtClean="0">
                        <a:latin typeface="Cambria Math" panose="02040503050406030204" pitchFamily="18" charset="0"/>
                      </a:rPr>
                      <m:t>(</m:t>
                    </m:r>
                    <m:r>
                      <a:rPr lang="en-US" i="1" smtClean="0">
                        <a:latin typeface="Cambria Math" panose="02040503050406030204" pitchFamily="18" charset="0"/>
                      </a:rPr>
                      <m:t>𝑚</m:t>
                    </m:r>
                    <m:r>
                      <a:rPr lang="en-US" i="1" smtClean="0">
                        <a:latin typeface="Cambria Math" panose="02040503050406030204" pitchFamily="18" charset="0"/>
                      </a:rPr>
                      <m:t>)</m:t>
                    </m:r>
                    <m:r>
                      <a:rPr lang="en-US" dirty="0">
                        <a:latin typeface="Cambria Math" panose="02040503050406030204" pitchFamily="18" charset="0"/>
                        <a:ea typeface="Cambria Math" panose="02040503050406030204" pitchFamily="18" charset="0"/>
                      </a:rPr>
                      <m:t>≡</m:t>
                    </m:r>
                    <m:r>
                      <a:rPr lang="en-US" i="1" smtClean="0">
                        <a:latin typeface="Cambria Math" panose="02040503050406030204" pitchFamily="18" charset="0"/>
                      </a:rPr>
                      <m:t>𝑃</m:t>
                    </m:r>
                    <m:d>
                      <m:dPr>
                        <m:ctrlPr>
                          <a:rPr lang="en-US" i="1" smtClean="0">
                            <a:latin typeface="Cambria Math" panose="02040503050406030204" pitchFamily="18" charset="0"/>
                          </a:rPr>
                        </m:ctrlPr>
                      </m:dPr>
                      <m:e>
                        <m:r>
                          <a:rPr lang="en-US" b="1" i="1" smtClean="0">
                            <a:latin typeface="Cambria Math" panose="02040503050406030204" pitchFamily="18" charset="0"/>
                            <a:ea typeface="Cambria Math" panose="02040503050406030204" pitchFamily="18" charset="0"/>
                          </a:rPr>
                          <m:t>𝒎</m:t>
                        </m:r>
                      </m:e>
                      <m:e>
                        <m:r>
                          <a:rPr lang="en-US" b="1" i="1" smtClean="0">
                            <a:latin typeface="Cambria Math" panose="02040503050406030204" pitchFamily="18" charset="0"/>
                          </a:rPr>
                          <m:t>𝒅</m:t>
                        </m:r>
                      </m:e>
                    </m:d>
                  </m:oMath>
                </a14:m>
                <a:endParaRPr lang="en-US" dirty="0"/>
              </a:p>
              <a:p>
                <a:pPr marL="457200" lvl="1" indent="0">
                  <a:buFont typeface="Arial" panose="020B0604020202020204" pitchFamily="34" charset="0"/>
                  <a:buNone/>
                </a:pPr>
                <a:endParaRPr lang="en-US" dirty="0"/>
              </a:p>
            </p:txBody>
          </p:sp>
        </mc:Choice>
        <mc:Fallback xmlns="">
          <p:sp>
            <p:nvSpPr>
              <p:cNvPr id="4" name="Content Placeholder 2">
                <a:extLst>
                  <a:ext uri="{FF2B5EF4-FFF2-40B4-BE49-F238E27FC236}">
                    <a16:creationId xmlns:a16="http://schemas.microsoft.com/office/drawing/2014/main" id="{C88B33D5-70A3-4E47-8064-23657306D4F9}"/>
                  </a:ext>
                </a:extLst>
              </p:cNvPr>
              <p:cNvSpPr txBox="1">
                <a:spLocks noRot="1" noChangeAspect="1" noMove="1" noResize="1" noEditPoints="1" noAdjustHandles="1" noChangeArrowheads="1" noChangeShapeType="1" noTextEdit="1"/>
              </p:cNvSpPr>
              <p:nvPr/>
            </p:nvSpPr>
            <p:spPr>
              <a:xfrm>
                <a:off x="251520" y="1196752"/>
                <a:ext cx="8496944" cy="4251960"/>
              </a:xfrm>
              <a:prstGeom prst="rect">
                <a:avLst/>
              </a:prstGeom>
              <a:blipFill>
                <a:blip r:embed="rId2"/>
                <a:stretch>
                  <a:fillRect l="-896" t="-3869" r="-299" b="-22619"/>
                </a:stretch>
              </a:blipFill>
            </p:spPr>
            <p:txBody>
              <a:bodyPr/>
              <a:lstStyle/>
              <a:p>
                <a:r>
                  <a:rPr lang="en-US">
                    <a:noFill/>
                  </a:rPr>
                  <a:t> </a:t>
                </a:r>
              </a:p>
            </p:txBody>
          </p:sp>
        </mc:Fallback>
      </mc:AlternateContent>
    </p:spTree>
    <p:extLst>
      <p:ext uri="{BB962C8B-B14F-4D97-AF65-F5344CB8AC3E}">
        <p14:creationId xmlns:p14="http://schemas.microsoft.com/office/powerpoint/2010/main" val="297664922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119</a:t>
            </a:fld>
            <a:endParaRPr lang="zh-CN" altLang="en-US" dirty="0"/>
          </a:p>
        </p:txBody>
      </p:sp>
      <p:sp>
        <p:nvSpPr>
          <p:cNvPr id="3" name="Shape 102">
            <a:extLst>
              <a:ext uri="{FF2B5EF4-FFF2-40B4-BE49-F238E27FC236}">
                <a16:creationId xmlns:a16="http://schemas.microsoft.com/office/drawing/2014/main" id="{97C857C7-D0CF-BF42-86EE-444A7098793F}"/>
              </a:ext>
            </a:extLst>
          </p:cNvPr>
          <p:cNvSpPr txBox="1">
            <a:spLocks/>
          </p:cNvSpPr>
          <p:nvPr/>
        </p:nvSpPr>
        <p:spPr>
          <a:xfrm>
            <a:off x="1219200" y="242378"/>
            <a:ext cx="6553200" cy="609600"/>
          </a:xfrm>
          <a:prstGeom prst="rect">
            <a:avLst/>
          </a:prstGeom>
        </p:spPr>
        <p:txBody>
          <a:bodyPr lIns="45677" tIns="45677" rIns="45677" bIns="45677"/>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20675" indent="-320675" algn="ctr">
              <a:spcBef>
                <a:spcPct val="0"/>
              </a:spcBef>
              <a:spcAft>
                <a:spcPct val="0"/>
              </a:spcAft>
              <a:buClr>
                <a:srgbClr val="F2F2F2"/>
              </a:buClr>
              <a:buSzPct val="25000"/>
              <a:buFontTx/>
              <a:buNone/>
            </a:pPr>
            <a:r>
              <a:rPr lang="en-US" altLang="zh-CN" sz="3600" b="1" dirty="0">
                <a:solidFill>
                  <a:srgbClr val="00B0F0"/>
                </a:solidFill>
                <a:effectLst>
                  <a:outerShdw blurRad="38100" dist="38100" dir="2700000" algn="tl">
                    <a:srgbClr val="000000">
                      <a:alpha val="43137"/>
                    </a:srgbClr>
                  </a:outerShdw>
                </a:effectLst>
                <a:sym typeface="Calibri" charset="0"/>
              </a:rPr>
              <a:t>Summary for Lyapunov</a:t>
            </a:r>
          </a:p>
        </p:txBody>
      </p:sp>
      <p:sp>
        <p:nvSpPr>
          <p:cNvPr id="4" name="文本框 17">
            <a:extLst>
              <a:ext uri="{FF2B5EF4-FFF2-40B4-BE49-F238E27FC236}">
                <a16:creationId xmlns:a16="http://schemas.microsoft.com/office/drawing/2014/main" id="{CD151661-DF82-E44E-926B-C6B5CE53806F}"/>
              </a:ext>
            </a:extLst>
          </p:cNvPr>
          <p:cNvSpPr txBox="1"/>
          <p:nvPr/>
        </p:nvSpPr>
        <p:spPr>
          <a:xfrm>
            <a:off x="381000" y="1039882"/>
            <a:ext cx="8229600" cy="4606326"/>
          </a:xfrm>
          <a:prstGeom prst="rect">
            <a:avLst/>
          </a:prstGeom>
          <a:noFill/>
        </p:spPr>
        <p:txBody>
          <a:bodyPr wrap="square" rtlCol="0">
            <a:spAutoFit/>
          </a:bodyPr>
          <a:lstStyle/>
          <a:p>
            <a:pPr marL="800100" lvl="1" indent="-342900">
              <a:lnSpc>
                <a:spcPct val="150000"/>
              </a:lnSpc>
              <a:buFont typeface="+mj-lt"/>
              <a:buAutoNum type="arabicPeriod"/>
            </a:pPr>
            <a:r>
              <a:rPr kumimoji="1" lang="en-US" sz="1800" dirty="0">
                <a:latin typeface="Tahoma" panose="020B0604030504040204" pitchFamily="34" charset="0"/>
                <a:ea typeface="Tahoma" panose="020B0604030504040204" pitchFamily="34" charset="0"/>
                <a:cs typeface="Tahoma" panose="020B0604030504040204" pitchFamily="34" charset="0"/>
              </a:rPr>
              <a:t>Content popularity evolves over time, how to design caching strategy under this scenario?</a:t>
            </a:r>
          </a:p>
          <a:p>
            <a:pPr marL="800100" lvl="1" indent="-342900">
              <a:lnSpc>
                <a:spcPct val="150000"/>
              </a:lnSpc>
              <a:buFont typeface="+mj-lt"/>
              <a:buAutoNum type="arabicPeriod"/>
            </a:pPr>
            <a:r>
              <a:rPr kumimoji="1" lang="en-US" sz="1800" dirty="0">
                <a:latin typeface="Tahoma" panose="020B0604030504040204" pitchFamily="34" charset="0"/>
                <a:ea typeface="Tahoma" panose="020B0604030504040204" pitchFamily="34" charset="0"/>
                <a:cs typeface="Tahoma" panose="020B0604030504040204" pitchFamily="34" charset="0"/>
              </a:rPr>
              <a:t>New method to predict the content popularity, </a:t>
            </a:r>
            <a:r>
              <a:rPr kumimoji="1" lang="en-US" sz="1800" dirty="0">
                <a:solidFill>
                  <a:srgbClr val="FF0000"/>
                </a:solidFill>
                <a:latin typeface="Tahoma" panose="020B0604030504040204" pitchFamily="34" charset="0"/>
                <a:ea typeface="Tahoma" panose="020B0604030504040204" pitchFamily="34" charset="0"/>
                <a:cs typeface="Tahoma" panose="020B0604030504040204" pitchFamily="34" charset="0"/>
              </a:rPr>
              <a:t>deep learning way,</a:t>
            </a:r>
            <a:r>
              <a:rPr kumimoji="1" lang="en-US" sz="1800" dirty="0">
                <a:latin typeface="Tahoma" panose="020B0604030504040204" pitchFamily="34" charset="0"/>
                <a:ea typeface="Tahoma" panose="020B0604030504040204" pitchFamily="34" charset="0"/>
                <a:cs typeface="Tahoma" panose="020B0604030504040204" pitchFamily="34" charset="0"/>
              </a:rPr>
              <a:t> </a:t>
            </a:r>
            <a:r>
              <a:rPr kumimoji="1" lang="en-US" sz="1800" dirty="0">
                <a:solidFill>
                  <a:srgbClr val="FF0000"/>
                </a:solidFill>
                <a:latin typeface="Tahoma" panose="020B0604030504040204" pitchFamily="34" charset="0"/>
                <a:ea typeface="Tahoma" panose="020B0604030504040204" pitchFamily="34" charset="0"/>
                <a:cs typeface="Tahoma" panose="020B0604030504040204" pitchFamily="34" charset="0"/>
              </a:rPr>
              <a:t>Monte Carlo Markov Chain</a:t>
            </a:r>
            <a:r>
              <a:rPr kumimoji="1" lang="en-US" sz="1800" dirty="0">
                <a:latin typeface="Tahoma" panose="020B0604030504040204" pitchFamily="34" charset="0"/>
                <a:ea typeface="Tahoma" panose="020B0604030504040204" pitchFamily="34" charset="0"/>
                <a:cs typeface="Tahoma" panose="020B0604030504040204" pitchFamily="34" charset="0"/>
              </a:rPr>
              <a:t>…</a:t>
            </a:r>
          </a:p>
          <a:p>
            <a:pPr marL="800100" lvl="1" indent="-342900">
              <a:lnSpc>
                <a:spcPct val="150000"/>
              </a:lnSpc>
              <a:buFont typeface="+mj-lt"/>
              <a:buAutoNum type="arabicPeriod"/>
            </a:pPr>
            <a:r>
              <a:rPr kumimoji="1" lang="en-US" sz="1800" dirty="0">
                <a:latin typeface="Tahoma" panose="020B0604030504040204" pitchFamily="34" charset="0"/>
                <a:ea typeface="Tahoma" panose="020B0604030504040204" pitchFamily="34" charset="0"/>
                <a:cs typeface="Tahoma" panose="020B0604030504040204" pitchFamily="34" charset="0"/>
              </a:rPr>
              <a:t>The true story behind Lyapunov optimization, the theoretical analyses of </a:t>
            </a:r>
            <a:r>
              <a:rPr kumimoji="1" lang="en-US" sz="1800" dirty="0">
                <a:solidFill>
                  <a:srgbClr val="FF0000"/>
                </a:solidFill>
                <a:latin typeface="Tahoma" panose="020B0604030504040204" pitchFamily="34" charset="0"/>
                <a:ea typeface="Tahoma" panose="020B0604030504040204" pitchFamily="34" charset="0"/>
                <a:cs typeface="Tahoma" panose="020B0604030504040204" pitchFamily="34" charset="0"/>
              </a:rPr>
              <a:t>queue length bound</a:t>
            </a:r>
            <a:r>
              <a:rPr kumimoji="1" lang="en-US" sz="1800" dirty="0">
                <a:latin typeface="Tahoma" panose="020B0604030504040204" pitchFamily="34" charset="0"/>
                <a:ea typeface="Tahoma" panose="020B0604030504040204" pitchFamily="34" charset="0"/>
                <a:cs typeface="Tahoma" panose="020B0604030504040204" pitchFamily="34" charset="0"/>
              </a:rPr>
              <a:t>, the choice of </a:t>
            </a:r>
            <a:r>
              <a:rPr kumimoji="1" lang="en-US" sz="1800" dirty="0">
                <a:solidFill>
                  <a:srgbClr val="FF0000"/>
                </a:solidFill>
                <a:latin typeface="Tahoma" panose="020B0604030504040204" pitchFamily="34" charset="0"/>
                <a:ea typeface="Tahoma" panose="020B0604030504040204" pitchFamily="34" charset="0"/>
                <a:cs typeface="Tahoma" panose="020B0604030504040204" pitchFamily="34" charset="0"/>
              </a:rPr>
              <a:t>control parameter</a:t>
            </a:r>
            <a:r>
              <a:rPr kumimoji="1" lang="en-US" sz="1800" dirty="0">
                <a:latin typeface="Tahoma" panose="020B0604030504040204" pitchFamily="34" charset="0"/>
                <a:ea typeface="Tahoma" panose="020B0604030504040204" pitchFamily="34" charset="0"/>
                <a:cs typeface="Tahoma" panose="020B0604030504040204" pitchFamily="34" charset="0"/>
              </a:rPr>
              <a:t>, etc.</a:t>
            </a:r>
          </a:p>
          <a:p>
            <a:pPr marL="800100" lvl="1" indent="-342900">
              <a:lnSpc>
                <a:spcPct val="150000"/>
              </a:lnSpc>
              <a:buFont typeface="+mj-lt"/>
              <a:buAutoNum type="arabicPeriod"/>
            </a:pPr>
            <a:r>
              <a:rPr kumimoji="1" lang="en-US" sz="1800" dirty="0">
                <a:latin typeface="Tahoma" panose="020B0604030504040204" pitchFamily="34" charset="0"/>
                <a:ea typeface="Tahoma" panose="020B0604030504040204" pitchFamily="34" charset="0"/>
                <a:cs typeface="Tahoma" panose="020B0604030504040204" pitchFamily="34" charset="0"/>
              </a:rPr>
              <a:t>New solutions to handle the coupling of integer variables, e.g. </a:t>
            </a:r>
            <a:r>
              <a:rPr kumimoji="1" lang="en-US" sz="1800" dirty="0">
                <a:solidFill>
                  <a:srgbClr val="FF0000"/>
                </a:solidFill>
                <a:latin typeface="Tahoma" panose="020B0604030504040204" pitchFamily="34" charset="0"/>
                <a:ea typeface="Tahoma" panose="020B0604030504040204" pitchFamily="34" charset="0"/>
                <a:cs typeface="Tahoma" panose="020B0604030504040204" pitchFamily="34" charset="0"/>
              </a:rPr>
              <a:t>McCormick envelope</a:t>
            </a:r>
            <a:r>
              <a:rPr kumimoji="1" lang="en-US" sz="1800" dirty="0">
                <a:latin typeface="Tahoma" panose="020B0604030504040204" pitchFamily="34" charset="0"/>
                <a:ea typeface="Tahoma" panose="020B0604030504040204" pitchFamily="34" charset="0"/>
                <a:cs typeface="Tahoma" panose="020B0604030504040204" pitchFamily="34" charset="0"/>
              </a:rPr>
              <a:t>, </a:t>
            </a:r>
            <a:r>
              <a:rPr kumimoji="1" lang="en-US" sz="1800" dirty="0">
                <a:solidFill>
                  <a:srgbClr val="FF0000"/>
                </a:solidFill>
                <a:latin typeface="Tahoma" panose="020B0604030504040204" pitchFamily="34" charset="0"/>
                <a:ea typeface="Tahoma" panose="020B0604030504040204" pitchFamily="34" charset="0"/>
                <a:cs typeface="Tahoma" panose="020B0604030504040204" pitchFamily="34" charset="0"/>
              </a:rPr>
              <a:t>big-M method</a:t>
            </a:r>
            <a:r>
              <a:rPr kumimoji="1" lang="en-US" sz="1800" dirty="0">
                <a:latin typeface="Tahoma" panose="020B0604030504040204" pitchFamily="34" charset="0"/>
                <a:ea typeface="Tahoma" panose="020B0604030504040204" pitchFamily="34" charset="0"/>
                <a:cs typeface="Tahoma" panose="020B0604030504040204" pitchFamily="34" charset="0"/>
              </a:rPr>
              <a:t>, etc.</a:t>
            </a:r>
          </a:p>
          <a:p>
            <a:pPr marL="800100" lvl="1" indent="-342900">
              <a:lnSpc>
                <a:spcPct val="150000"/>
              </a:lnSpc>
              <a:buFont typeface="+mj-lt"/>
              <a:buAutoNum type="arabicPeriod"/>
            </a:pPr>
            <a:r>
              <a:rPr kumimoji="1" lang="en-US" sz="1800" dirty="0">
                <a:latin typeface="Tahoma" panose="020B0604030504040204" pitchFamily="34" charset="0"/>
                <a:ea typeface="Tahoma" panose="020B0604030504040204" pitchFamily="34" charset="0"/>
                <a:cs typeface="Tahoma" panose="020B0604030504040204" pitchFamily="34" charset="0"/>
              </a:rPr>
              <a:t>Using Lyapunov-based reinforcement learning to solve problems </a:t>
            </a:r>
            <a:r>
              <a:rPr kumimoji="1" lang="en-US" altLang="zh-CN" sz="1800" dirty="0">
                <a:latin typeface="Tahoma" panose="020B0604030504040204" pitchFamily="34" charset="0"/>
                <a:ea typeface="Tahoma" panose="020B0604030504040204" pitchFamily="34" charset="0"/>
                <a:cs typeface="Tahoma" panose="020B0604030504040204" pitchFamily="34" charset="0"/>
              </a:rPr>
              <a:t>where </a:t>
            </a:r>
            <a:r>
              <a:rPr kumimoji="1" lang="en-US" sz="1800" dirty="0">
                <a:latin typeface="Tahoma" panose="020B0604030504040204" pitchFamily="34" charset="0"/>
                <a:ea typeface="Tahoma" panose="020B0604030504040204" pitchFamily="34" charset="0"/>
                <a:cs typeface="Tahoma" panose="020B0604030504040204" pitchFamily="34" charset="0"/>
              </a:rPr>
              <a:t>there are sophisticated pattern and time-correlation in the arrival  process.</a:t>
            </a:r>
          </a:p>
        </p:txBody>
      </p:sp>
    </p:spTree>
    <p:extLst>
      <p:ext uri="{BB962C8B-B14F-4D97-AF65-F5344CB8AC3E}">
        <p14:creationId xmlns:p14="http://schemas.microsoft.com/office/powerpoint/2010/main" val="41654030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rPr>
              <a:t>Table of Contents</a:t>
            </a:r>
            <a:endParaRPr lang="zh-CN" altLang="en-US" dirty="0">
              <a:solidFill>
                <a:srgbClr val="0070C0"/>
              </a:solidFill>
            </a:endParaRPr>
          </a:p>
        </p:txBody>
      </p:sp>
      <p:sp>
        <p:nvSpPr>
          <p:cNvPr id="3" name="内容占位符 2"/>
          <p:cNvSpPr>
            <a:spLocks noGrp="1"/>
          </p:cNvSpPr>
          <p:nvPr>
            <p:ph idx="1"/>
          </p:nvPr>
        </p:nvSpPr>
        <p:spPr>
          <a:xfrm>
            <a:off x="457200" y="714356"/>
            <a:ext cx="8229600" cy="6143644"/>
          </a:xfrm>
        </p:spPr>
        <p:txBody>
          <a:bodyPr>
            <a:normAutofit/>
          </a:bodyPr>
          <a:lstStyle/>
          <a:p>
            <a:r>
              <a:rPr lang="en-US" altLang="zh-CN" dirty="0"/>
              <a:t>Background</a:t>
            </a:r>
          </a:p>
          <a:p>
            <a:r>
              <a:rPr lang="en-US" altLang="zh-CN" dirty="0"/>
              <a:t>Mathematical Tool Set 1</a:t>
            </a:r>
          </a:p>
          <a:p>
            <a:pPr lvl="1"/>
            <a:r>
              <a:rPr lang="en-US" altLang="zh-CN" dirty="0"/>
              <a:t>MCMC Algorithm</a:t>
            </a:r>
          </a:p>
          <a:p>
            <a:pPr lvl="1"/>
            <a:r>
              <a:rPr lang="en-US" altLang="zh-CN" dirty="0"/>
              <a:t>Martingale Bounds</a:t>
            </a:r>
          </a:p>
          <a:p>
            <a:pPr lvl="1"/>
            <a:r>
              <a:rPr lang="en-US" altLang="zh-CN" dirty="0"/>
              <a:t>Stochastic Network Calculus </a:t>
            </a:r>
          </a:p>
          <a:p>
            <a:r>
              <a:rPr lang="en-US" altLang="zh-CN" dirty="0"/>
              <a:t>Mathematical Tool Set 2</a:t>
            </a:r>
          </a:p>
          <a:p>
            <a:pPr lvl="1"/>
            <a:r>
              <a:rPr lang="en-US" altLang="zh-CN" dirty="0"/>
              <a:t>Lyapunov and Stability Theory</a:t>
            </a:r>
          </a:p>
          <a:p>
            <a:pPr lvl="1"/>
            <a:r>
              <a:rPr lang="en-US" altLang="zh-CN" dirty="0"/>
              <a:t>Lyapunov Optimization</a:t>
            </a:r>
          </a:p>
          <a:p>
            <a:pPr lvl="1"/>
            <a:r>
              <a:rPr lang="en-US" altLang="zh-CN" dirty="0"/>
              <a:t>Lyapunov Reinforcement Learning</a:t>
            </a:r>
          </a:p>
          <a:p>
            <a:pPr lvl="0" fontAlgn="base"/>
            <a:r>
              <a:rPr lang="en-US" dirty="0">
                <a:solidFill>
                  <a:srgbClr val="FF0000"/>
                </a:solidFill>
              </a:rPr>
              <a:t>Mathematical Tool Set 3</a:t>
            </a:r>
            <a:endParaRPr lang="en-GB" dirty="0">
              <a:solidFill>
                <a:srgbClr val="FF0000"/>
              </a:solidFill>
            </a:endParaRPr>
          </a:p>
          <a:p>
            <a:pPr lvl="1"/>
            <a:r>
              <a:rPr lang="en-US" altLang="zh-CN" dirty="0">
                <a:solidFill>
                  <a:srgbClr val="FF0000"/>
                </a:solidFill>
              </a:rPr>
              <a:t>Modeling and Optimization of</a:t>
            </a:r>
          </a:p>
          <a:p>
            <a:pPr marL="457200" lvl="1" indent="0">
              <a:buNone/>
            </a:pPr>
            <a:r>
              <a:rPr lang="en-US" altLang="zh-CN" dirty="0">
                <a:solidFill>
                  <a:srgbClr val="FF0000"/>
                </a:solidFill>
              </a:rPr>
              <a:t>    Age of Information</a:t>
            </a:r>
          </a:p>
          <a:p>
            <a:pPr lvl="1"/>
            <a:r>
              <a:rPr lang="en-US" altLang="zh-CN" dirty="0" err="1">
                <a:solidFill>
                  <a:srgbClr val="FF0000"/>
                </a:solidFill>
              </a:rPr>
              <a:t>AoI</a:t>
            </a:r>
            <a:r>
              <a:rPr lang="en-US" altLang="zh-CN" dirty="0">
                <a:solidFill>
                  <a:srgbClr val="FF0000"/>
                </a:solidFill>
              </a:rPr>
              <a:t> Applications</a:t>
            </a:r>
          </a:p>
        </p:txBody>
      </p:sp>
      <p:sp>
        <p:nvSpPr>
          <p:cNvPr id="4" name="灯片编号占位符 3"/>
          <p:cNvSpPr>
            <a:spLocks noGrp="1"/>
          </p:cNvSpPr>
          <p:nvPr>
            <p:ph type="sldNum" sz="quarter" idx="12"/>
          </p:nvPr>
        </p:nvSpPr>
        <p:spPr/>
        <p:txBody>
          <a:bodyPr/>
          <a:lstStyle/>
          <a:p>
            <a:fld id="{97D86083-53EC-4DF4-B0ED-FEB5657A265E}" type="slidenum">
              <a:rPr lang="zh-CN" altLang="en-US" smtClean="0"/>
              <a:t>120</a:t>
            </a:fld>
            <a:endParaRPr lang="zh-CN" altLang="en-US" dirty="0"/>
          </a:p>
        </p:txBody>
      </p:sp>
      <p:pic>
        <p:nvPicPr>
          <p:cNvPr id="5" name="Picture 4" descr="A picture containing grass, food, photo, person&#10;&#10;Description automatically generated">
            <a:extLst>
              <a:ext uri="{FF2B5EF4-FFF2-40B4-BE49-F238E27FC236}">
                <a16:creationId xmlns:a16="http://schemas.microsoft.com/office/drawing/2014/main" id="{60C47FB8-8491-8941-89D6-4A098F2A0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096" y="2708920"/>
            <a:ext cx="2992154" cy="2552050"/>
          </a:xfrm>
          <a:prstGeom prst="rect">
            <a:avLst/>
          </a:prstGeom>
        </p:spPr>
      </p:pic>
      <p:sp>
        <p:nvSpPr>
          <p:cNvPr id="6" name="Rectangle 5">
            <a:extLst>
              <a:ext uri="{FF2B5EF4-FFF2-40B4-BE49-F238E27FC236}">
                <a16:creationId xmlns:a16="http://schemas.microsoft.com/office/drawing/2014/main" id="{4E812F52-04CD-C045-A411-44FE27EACA73}"/>
              </a:ext>
            </a:extLst>
          </p:cNvPr>
          <p:cNvSpPr/>
          <p:nvPr/>
        </p:nvSpPr>
        <p:spPr>
          <a:xfrm>
            <a:off x="5220072" y="5371919"/>
            <a:ext cx="3384376" cy="1200329"/>
          </a:xfrm>
          <a:prstGeom prst="rect">
            <a:avLst/>
          </a:prstGeom>
          <a:noFill/>
        </p:spPr>
        <p:txBody>
          <a:bodyPr wrap="square" lIns="91440" tIns="45720" rIns="91440" bIns="45720">
            <a:spAutoFit/>
          </a:bodyPr>
          <a:lstStyle/>
          <a:p>
            <a:pPr algn="ctr"/>
            <a:r>
              <a:rPr lang="en-US" sz="2400" b="0" cap="none" spc="0" dirty="0">
                <a:ln w="0"/>
                <a:solidFill>
                  <a:schemeClr val="accent1"/>
                </a:solidFill>
                <a:effectLst>
                  <a:outerShdw blurRad="38100" dist="25400" dir="5400000" algn="ctr" rotWithShape="0">
                    <a:srgbClr val="6E747A">
                      <a:alpha val="43000"/>
                    </a:srgbClr>
                  </a:outerShdw>
                </a:effectLst>
              </a:rPr>
              <a:t>If a same message is repeated several times, they are useless!</a:t>
            </a:r>
          </a:p>
        </p:txBody>
      </p:sp>
    </p:spTree>
    <p:extLst>
      <p:ext uri="{BB962C8B-B14F-4D97-AF65-F5344CB8AC3E}">
        <p14:creationId xmlns:p14="http://schemas.microsoft.com/office/powerpoint/2010/main" val="2958324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121</a:t>
            </a:fld>
            <a:endParaRPr lang="zh-CN" altLang="en-US" dirty="0"/>
          </a:p>
        </p:txBody>
      </p:sp>
      <p:sp>
        <p:nvSpPr>
          <p:cNvPr id="3" name="Title 1">
            <a:extLst>
              <a:ext uri="{FF2B5EF4-FFF2-40B4-BE49-F238E27FC236}">
                <a16:creationId xmlns:a16="http://schemas.microsoft.com/office/drawing/2014/main" id="{A5828E22-16D2-184A-90C3-647AFE6D0508}"/>
              </a:ext>
            </a:extLst>
          </p:cNvPr>
          <p:cNvSpPr txBox="1">
            <a:spLocks/>
          </p:cNvSpPr>
          <p:nvPr/>
        </p:nvSpPr>
        <p:spPr>
          <a:xfrm>
            <a:off x="194734" y="314325"/>
            <a:ext cx="7761642" cy="882427"/>
          </a:xfrm>
          <a:prstGeom prst="rect">
            <a:avLst/>
          </a:prstGeom>
        </p:spPr>
        <p:txBody>
          <a:bodyPr>
            <a:normAutofit/>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sz="3200" dirty="0"/>
              <a:t>Why we need fresh data</a:t>
            </a:r>
          </a:p>
        </p:txBody>
      </p:sp>
      <p:sp>
        <p:nvSpPr>
          <p:cNvPr id="4" name="Content Placeholder 2">
            <a:extLst>
              <a:ext uri="{FF2B5EF4-FFF2-40B4-BE49-F238E27FC236}">
                <a16:creationId xmlns:a16="http://schemas.microsoft.com/office/drawing/2014/main" id="{6627A3E3-038C-1244-B09E-27C7CB5500EE}"/>
              </a:ext>
            </a:extLst>
          </p:cNvPr>
          <p:cNvSpPr txBox="1">
            <a:spLocks/>
          </p:cNvSpPr>
          <p:nvPr/>
        </p:nvSpPr>
        <p:spPr>
          <a:xfrm>
            <a:off x="205325" y="1052736"/>
            <a:ext cx="8755281" cy="289668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3200" dirty="0">
                <a:solidFill>
                  <a:srgbClr val="000000"/>
                </a:solidFill>
                <a:latin typeface="Georgia" panose="02040502050405020303" pitchFamily="18" charset="0"/>
              </a:rPr>
              <a:t>Two conventional performance metrics: </a:t>
            </a:r>
          </a:p>
          <a:p>
            <a:pPr marL="0" indent="0">
              <a:buFont typeface="Arial" panose="020B0604020202020204" pitchFamily="34" charset="0"/>
              <a:buNone/>
            </a:pPr>
            <a:r>
              <a:rPr lang="en-US" b="1" dirty="0">
                <a:solidFill>
                  <a:srgbClr val="000000"/>
                </a:solidFill>
                <a:latin typeface="Georgia-Bold"/>
              </a:rPr>
              <a:t>   </a:t>
            </a:r>
            <a:r>
              <a:rPr lang="en-US" b="1" dirty="0">
                <a:solidFill>
                  <a:srgbClr val="FF0000"/>
                </a:solidFill>
                <a:latin typeface="Georgia-Bold"/>
              </a:rPr>
              <a:t>Packet delay </a:t>
            </a:r>
            <a:r>
              <a:rPr lang="en-US" dirty="0">
                <a:solidFill>
                  <a:srgbClr val="000000"/>
                </a:solidFill>
                <a:latin typeface="Georgia" panose="02040502050405020303" pitchFamily="18" charset="0"/>
              </a:rPr>
              <a:t>tracks the time that elapsed from the generation of the packet until its delivery,</a:t>
            </a:r>
          </a:p>
          <a:p>
            <a:pPr marL="0" indent="0">
              <a:buFont typeface="Arial" panose="020B0604020202020204" pitchFamily="34" charset="0"/>
              <a:buNone/>
            </a:pPr>
            <a:r>
              <a:rPr lang="en-US" b="1" dirty="0">
                <a:solidFill>
                  <a:srgbClr val="000000"/>
                </a:solidFill>
                <a:latin typeface="Georgia-Bold"/>
              </a:rPr>
              <a:t>   </a:t>
            </a:r>
            <a:r>
              <a:rPr lang="en-US" b="1" dirty="0">
                <a:solidFill>
                  <a:srgbClr val="FF0000"/>
                </a:solidFill>
                <a:latin typeface="Georgia-Bold"/>
              </a:rPr>
              <a:t>Inter-delivery time</a:t>
            </a:r>
            <a:r>
              <a:rPr lang="en-US" b="1" dirty="0">
                <a:solidFill>
                  <a:srgbClr val="000000"/>
                </a:solidFill>
                <a:latin typeface="Georgia-Bold"/>
              </a:rPr>
              <a:t> </a:t>
            </a:r>
            <a:r>
              <a:rPr lang="en-US" dirty="0">
                <a:solidFill>
                  <a:srgbClr val="000000"/>
                </a:solidFill>
                <a:latin typeface="Georgia" panose="02040502050405020303" pitchFamily="18" charset="0"/>
              </a:rPr>
              <a:t>is the time between two successive deliveries.</a:t>
            </a:r>
            <a:endParaRPr lang="en-US" dirty="0"/>
          </a:p>
          <a:p>
            <a:r>
              <a:rPr lang="en-US" dirty="0">
                <a:solidFill>
                  <a:srgbClr val="000000"/>
                </a:solidFill>
                <a:latin typeface="Georgia" panose="02040502050405020303" pitchFamily="18" charset="0"/>
              </a:rPr>
              <a:t>However, these metrics are not sufficient to maintain fresh information at the destination, since packet generation time not equal to information time.</a:t>
            </a:r>
          </a:p>
        </p:txBody>
      </p:sp>
      <p:pic>
        <p:nvPicPr>
          <p:cNvPr id="5" name="Picture 4" descr="A close up of a device&#10;&#10;Description automatically generated">
            <a:extLst>
              <a:ext uri="{FF2B5EF4-FFF2-40B4-BE49-F238E27FC236}">
                <a16:creationId xmlns:a16="http://schemas.microsoft.com/office/drawing/2014/main" id="{F1EB7BF7-0C9D-C841-B5FF-BC4741D4F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4437112"/>
            <a:ext cx="6743213" cy="1755743"/>
          </a:xfrm>
          <a:prstGeom prst="rect">
            <a:avLst/>
          </a:prstGeom>
        </p:spPr>
      </p:pic>
    </p:spTree>
    <p:extLst>
      <p:ext uri="{BB962C8B-B14F-4D97-AF65-F5344CB8AC3E}">
        <p14:creationId xmlns:p14="http://schemas.microsoft.com/office/powerpoint/2010/main" val="243525278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122</a:t>
            </a:fld>
            <a:endParaRPr lang="zh-CN" altLang="en-US" dirty="0"/>
          </a:p>
        </p:txBody>
      </p:sp>
      <p:sp>
        <p:nvSpPr>
          <p:cNvPr id="3" name="Title 1">
            <a:extLst>
              <a:ext uri="{FF2B5EF4-FFF2-40B4-BE49-F238E27FC236}">
                <a16:creationId xmlns:a16="http://schemas.microsoft.com/office/drawing/2014/main" id="{FD9A41ED-69FA-D04A-89C3-2E7AF1056A88}"/>
              </a:ext>
            </a:extLst>
          </p:cNvPr>
          <p:cNvSpPr txBox="1">
            <a:spLocks/>
          </p:cNvSpPr>
          <p:nvPr/>
        </p:nvSpPr>
        <p:spPr>
          <a:xfrm>
            <a:off x="899592" y="191559"/>
            <a:ext cx="7131224" cy="1325563"/>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sz="3200" dirty="0"/>
              <a:t>Modeling and Optimization of Age of Information (</a:t>
            </a:r>
            <a:r>
              <a:rPr lang="en-US" sz="3200" dirty="0" err="1"/>
              <a:t>Ao</a:t>
            </a:r>
            <a:r>
              <a:rPr lang="en-US" altLang="zh-CN" sz="3200" dirty="0" err="1"/>
              <a:t>I</a:t>
            </a:r>
            <a:r>
              <a:rPr lang="en-US" sz="3200" dirty="0"/>
              <a:t>)</a:t>
            </a:r>
          </a:p>
        </p:txBody>
      </p:sp>
      <p:pic>
        <p:nvPicPr>
          <p:cNvPr id="4" name="图片 14">
            <a:extLst>
              <a:ext uri="{FF2B5EF4-FFF2-40B4-BE49-F238E27FC236}">
                <a16:creationId xmlns:a16="http://schemas.microsoft.com/office/drawing/2014/main" id="{0C9EF27E-9FC6-8440-AF64-0EDB755E8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008863"/>
            <a:ext cx="4495800" cy="2436724"/>
          </a:xfrm>
          <a:prstGeom prst="rect">
            <a:avLst/>
          </a:prstGeom>
        </p:spPr>
      </p:pic>
      <p:pic>
        <p:nvPicPr>
          <p:cNvPr id="5" name="图片 9">
            <a:extLst>
              <a:ext uri="{FF2B5EF4-FFF2-40B4-BE49-F238E27FC236}">
                <a16:creationId xmlns:a16="http://schemas.microsoft.com/office/drawing/2014/main" id="{B4725BCC-3A86-034C-88EF-C80E616DA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5226" y="2631208"/>
            <a:ext cx="4129685" cy="1530646"/>
          </a:xfrm>
          <a:prstGeom prst="rect">
            <a:avLst/>
          </a:prstGeom>
        </p:spPr>
      </p:pic>
      <p:sp>
        <p:nvSpPr>
          <p:cNvPr id="6" name="TextBox 5">
            <a:extLst>
              <a:ext uri="{FF2B5EF4-FFF2-40B4-BE49-F238E27FC236}">
                <a16:creationId xmlns:a16="http://schemas.microsoft.com/office/drawing/2014/main" id="{AAF246EC-3785-5546-9A17-34B5E3C12AAF}"/>
              </a:ext>
            </a:extLst>
          </p:cNvPr>
          <p:cNvSpPr txBox="1"/>
          <p:nvPr/>
        </p:nvSpPr>
        <p:spPr>
          <a:xfrm>
            <a:off x="179511" y="5064464"/>
            <a:ext cx="9389533" cy="1077218"/>
          </a:xfrm>
          <a:prstGeom prst="rect">
            <a:avLst/>
          </a:prstGeom>
          <a:noFill/>
        </p:spPr>
        <p:txBody>
          <a:bodyPr wrap="square" rtlCol="0">
            <a:spAutoFit/>
          </a:bodyPr>
          <a:lstStyle/>
          <a:p>
            <a:r>
              <a:rPr lang="en-US" sz="3200" dirty="0">
                <a:solidFill>
                  <a:srgbClr val="FF0000"/>
                </a:solidFill>
              </a:rPr>
              <a:t>Measure the “age of information” that destination know about a source node.</a:t>
            </a:r>
          </a:p>
        </p:txBody>
      </p:sp>
    </p:spTree>
    <p:extLst>
      <p:ext uri="{BB962C8B-B14F-4D97-AF65-F5344CB8AC3E}">
        <p14:creationId xmlns:p14="http://schemas.microsoft.com/office/powerpoint/2010/main" val="78090400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123</a:t>
            </a:fld>
            <a:endParaRPr lang="zh-CN" altLang="en-US" dirty="0"/>
          </a:p>
        </p:txBody>
      </p:sp>
      <p:sp>
        <p:nvSpPr>
          <p:cNvPr id="3" name="Title 1">
            <a:extLst>
              <a:ext uri="{FF2B5EF4-FFF2-40B4-BE49-F238E27FC236}">
                <a16:creationId xmlns:a16="http://schemas.microsoft.com/office/drawing/2014/main" id="{D02948DB-FF68-C740-8299-2DFC0D2F11BE}"/>
              </a:ext>
            </a:extLst>
          </p:cNvPr>
          <p:cNvSpPr txBox="1">
            <a:spLocks/>
          </p:cNvSpPr>
          <p:nvPr/>
        </p:nvSpPr>
        <p:spPr>
          <a:xfrm>
            <a:off x="245895" y="188640"/>
            <a:ext cx="8226566" cy="1019200"/>
          </a:xfrm>
          <a:prstGeom prst="rect">
            <a:avLst/>
          </a:prstGeom>
        </p:spPr>
        <p:txBody>
          <a:bodyPr>
            <a:normAutofit/>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sz="3200" dirty="0"/>
              <a:t>Why we need fresh data</a:t>
            </a:r>
          </a:p>
        </p:txBody>
      </p:sp>
      <p:sp>
        <p:nvSpPr>
          <p:cNvPr id="4" name="Content Placeholder 2">
            <a:extLst>
              <a:ext uri="{FF2B5EF4-FFF2-40B4-BE49-F238E27FC236}">
                <a16:creationId xmlns:a16="http://schemas.microsoft.com/office/drawing/2014/main" id="{800528EA-4CC1-2341-B67A-D6E88BE4EAF8}"/>
              </a:ext>
            </a:extLst>
          </p:cNvPr>
          <p:cNvSpPr txBox="1">
            <a:spLocks/>
          </p:cNvSpPr>
          <p:nvPr/>
        </p:nvSpPr>
        <p:spPr>
          <a:xfrm>
            <a:off x="106029" y="848303"/>
            <a:ext cx="9279725" cy="334566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3200" dirty="0">
                <a:solidFill>
                  <a:srgbClr val="000000"/>
                </a:solidFill>
                <a:latin typeface="Georgia" panose="02040502050405020303" pitchFamily="18" charset="0"/>
              </a:rPr>
              <a:t>Timely updating</a:t>
            </a:r>
          </a:p>
          <a:p>
            <a:pPr marL="0" indent="0">
              <a:buFont typeface="Arial" panose="020B0604020202020204" pitchFamily="34" charset="0"/>
              <a:buNone/>
            </a:pPr>
            <a:endParaRPr lang="en-US" sz="3200" dirty="0">
              <a:solidFill>
                <a:srgbClr val="000000"/>
              </a:solidFill>
              <a:latin typeface="Georgia" panose="02040502050405020303" pitchFamily="18" charset="0"/>
            </a:endParaRPr>
          </a:p>
          <a:p>
            <a:pPr marL="0" indent="0">
              <a:buFont typeface="Arial" panose="020B0604020202020204" pitchFamily="34" charset="0"/>
              <a:buNone/>
            </a:pPr>
            <a:endParaRPr lang="en-US" sz="3200" dirty="0">
              <a:solidFill>
                <a:srgbClr val="000000"/>
              </a:solidFill>
              <a:latin typeface="Georgia" panose="02040502050405020303" pitchFamily="18" charset="0"/>
            </a:endParaRPr>
          </a:p>
          <a:p>
            <a:r>
              <a:rPr lang="en-US" sz="3200" dirty="0">
                <a:solidFill>
                  <a:srgbClr val="000000"/>
                </a:solidFill>
                <a:latin typeface="Georgia" panose="02040502050405020303" pitchFamily="18" charset="0"/>
              </a:rPr>
              <a:t>If transmitter send updates as fast as possible, the messages will be backlogged. </a:t>
            </a:r>
          </a:p>
        </p:txBody>
      </p:sp>
      <p:sp>
        <p:nvSpPr>
          <p:cNvPr id="5" name="Not Equal 4">
            <a:extLst>
              <a:ext uri="{FF2B5EF4-FFF2-40B4-BE49-F238E27FC236}">
                <a16:creationId xmlns:a16="http://schemas.microsoft.com/office/drawing/2014/main" id="{ECB2237C-24D9-E048-AE42-0B775F140873}"/>
              </a:ext>
            </a:extLst>
          </p:cNvPr>
          <p:cNvSpPr/>
          <p:nvPr/>
        </p:nvSpPr>
        <p:spPr>
          <a:xfrm>
            <a:off x="1843059" y="1614681"/>
            <a:ext cx="317935" cy="247374"/>
          </a:xfrm>
          <a:prstGeom prst="mathNotEqual">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4D7E84A7-0790-B049-A40D-C72D3B866BBE}"/>
              </a:ext>
            </a:extLst>
          </p:cNvPr>
          <p:cNvSpPr txBox="1"/>
          <p:nvPr/>
        </p:nvSpPr>
        <p:spPr>
          <a:xfrm>
            <a:off x="2396413" y="1549799"/>
            <a:ext cx="5781760" cy="461665"/>
          </a:xfrm>
          <a:prstGeom prst="rect">
            <a:avLst/>
          </a:prstGeom>
          <a:noFill/>
        </p:spPr>
        <p:txBody>
          <a:bodyPr wrap="square">
            <a:spAutoFit/>
          </a:bodyPr>
          <a:lstStyle/>
          <a:p>
            <a:r>
              <a:rPr lang="en-US" sz="2400" dirty="0">
                <a:solidFill>
                  <a:srgbClr val="000000"/>
                </a:solidFill>
                <a:latin typeface="Georgia" panose="02040502050405020303" pitchFamily="18" charset="0"/>
              </a:rPr>
              <a:t>Maximizing the utilization </a:t>
            </a:r>
            <a:r>
              <a:rPr lang="en-US" sz="2400" dirty="0">
                <a:solidFill>
                  <a:srgbClr val="000000"/>
                </a:solidFill>
                <a:effectLst/>
                <a:latin typeface="Georgia" panose="02040502050405020303" pitchFamily="18" charset="0"/>
              </a:rPr>
              <a:t>of the system</a:t>
            </a:r>
            <a:endParaRPr lang="en-US" sz="2400" dirty="0"/>
          </a:p>
        </p:txBody>
      </p:sp>
      <p:sp>
        <p:nvSpPr>
          <p:cNvPr id="7" name="Not Equal 6">
            <a:extLst>
              <a:ext uri="{FF2B5EF4-FFF2-40B4-BE49-F238E27FC236}">
                <a16:creationId xmlns:a16="http://schemas.microsoft.com/office/drawing/2014/main" id="{71115F55-16DB-B54B-9CE9-E15604F01F72}"/>
              </a:ext>
            </a:extLst>
          </p:cNvPr>
          <p:cNvSpPr/>
          <p:nvPr/>
        </p:nvSpPr>
        <p:spPr>
          <a:xfrm>
            <a:off x="1843058" y="2145209"/>
            <a:ext cx="317935" cy="247374"/>
          </a:xfrm>
          <a:prstGeom prst="mathNotEqual">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FC72C75C-0CF6-8544-817C-C110B4875F29}"/>
              </a:ext>
            </a:extLst>
          </p:cNvPr>
          <p:cNvSpPr txBox="1"/>
          <p:nvPr/>
        </p:nvSpPr>
        <p:spPr>
          <a:xfrm>
            <a:off x="2483768" y="2075934"/>
            <a:ext cx="4802141" cy="461665"/>
          </a:xfrm>
          <a:prstGeom prst="rect">
            <a:avLst/>
          </a:prstGeom>
          <a:noFill/>
        </p:spPr>
        <p:txBody>
          <a:bodyPr wrap="square">
            <a:spAutoFit/>
          </a:bodyPr>
          <a:lstStyle/>
          <a:p>
            <a:r>
              <a:rPr lang="en-US" sz="2400" dirty="0">
                <a:solidFill>
                  <a:srgbClr val="000000"/>
                </a:solidFill>
                <a:latin typeface="Georgia" panose="02040502050405020303" pitchFamily="18" charset="0"/>
              </a:rPr>
              <a:t>M</a:t>
            </a:r>
            <a:r>
              <a:rPr lang="en-US" sz="2400" dirty="0">
                <a:solidFill>
                  <a:srgbClr val="000000"/>
                </a:solidFill>
                <a:effectLst/>
                <a:latin typeface="Georgia" panose="02040502050405020303" pitchFamily="18" charset="0"/>
              </a:rPr>
              <a:t>inimizing time delay.</a:t>
            </a:r>
            <a:endParaRPr lang="en-US" sz="2400" dirty="0"/>
          </a:p>
        </p:txBody>
      </p:sp>
      <p:sp>
        <p:nvSpPr>
          <p:cNvPr id="9" name="Arrow: Right 10">
            <a:extLst>
              <a:ext uri="{FF2B5EF4-FFF2-40B4-BE49-F238E27FC236}">
                <a16:creationId xmlns:a16="http://schemas.microsoft.com/office/drawing/2014/main" id="{9965A0FA-CB49-FF4C-89B0-8F9D5622CD57}"/>
              </a:ext>
            </a:extLst>
          </p:cNvPr>
          <p:cNvSpPr/>
          <p:nvPr/>
        </p:nvSpPr>
        <p:spPr>
          <a:xfrm>
            <a:off x="2040902" y="3854398"/>
            <a:ext cx="711023" cy="178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9BFB972-092F-104E-AB1A-AE0A1207EB97}"/>
              </a:ext>
            </a:extLst>
          </p:cNvPr>
          <p:cNvSpPr txBox="1"/>
          <p:nvPr/>
        </p:nvSpPr>
        <p:spPr>
          <a:xfrm>
            <a:off x="3376032" y="3699254"/>
            <a:ext cx="4802141" cy="584775"/>
          </a:xfrm>
          <a:prstGeom prst="rect">
            <a:avLst/>
          </a:prstGeom>
          <a:noFill/>
        </p:spPr>
        <p:txBody>
          <a:bodyPr wrap="square">
            <a:spAutoFit/>
          </a:bodyPr>
          <a:lstStyle/>
          <a:p>
            <a:r>
              <a:rPr lang="en-US" sz="3200" dirty="0">
                <a:solidFill>
                  <a:srgbClr val="000000"/>
                </a:solidFill>
                <a:latin typeface="Georgia" panose="02040502050405020303" pitchFamily="18" charset="0"/>
              </a:rPr>
              <a:t>Reduce the update rate</a:t>
            </a:r>
          </a:p>
        </p:txBody>
      </p:sp>
      <p:sp>
        <p:nvSpPr>
          <p:cNvPr id="11" name="TextBox 10">
            <a:extLst>
              <a:ext uri="{FF2B5EF4-FFF2-40B4-BE49-F238E27FC236}">
                <a16:creationId xmlns:a16="http://schemas.microsoft.com/office/drawing/2014/main" id="{895738D1-401B-1346-B903-8D0CC4637E92}"/>
              </a:ext>
            </a:extLst>
          </p:cNvPr>
          <p:cNvSpPr txBox="1"/>
          <p:nvPr/>
        </p:nvSpPr>
        <p:spPr>
          <a:xfrm>
            <a:off x="3376032" y="4739071"/>
            <a:ext cx="5539337" cy="1077218"/>
          </a:xfrm>
          <a:prstGeom prst="rect">
            <a:avLst/>
          </a:prstGeom>
          <a:noFill/>
        </p:spPr>
        <p:txBody>
          <a:bodyPr wrap="square">
            <a:spAutoFit/>
          </a:bodyPr>
          <a:lstStyle/>
          <a:p>
            <a:pPr marL="0"/>
            <a:r>
              <a:rPr lang="en-US" sz="3200" dirty="0">
                <a:solidFill>
                  <a:srgbClr val="000000"/>
                </a:solidFill>
                <a:latin typeface="Georgia" panose="02040502050405020303" pitchFamily="18" charset="0"/>
              </a:rPr>
              <a:t>Cause outdated status information at the receiver</a:t>
            </a:r>
          </a:p>
        </p:txBody>
      </p:sp>
      <p:sp>
        <p:nvSpPr>
          <p:cNvPr id="12" name="Arrow: Right 16">
            <a:extLst>
              <a:ext uri="{FF2B5EF4-FFF2-40B4-BE49-F238E27FC236}">
                <a16:creationId xmlns:a16="http://schemas.microsoft.com/office/drawing/2014/main" id="{C354B144-4D75-664C-BB84-A3729D5A6493}"/>
              </a:ext>
            </a:extLst>
          </p:cNvPr>
          <p:cNvSpPr/>
          <p:nvPr/>
        </p:nvSpPr>
        <p:spPr>
          <a:xfrm>
            <a:off x="2040902" y="4914931"/>
            <a:ext cx="711023" cy="178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08628E8-DE57-9944-9151-F05F6647F95A}"/>
              </a:ext>
            </a:extLst>
          </p:cNvPr>
          <p:cNvSpPr txBox="1"/>
          <p:nvPr/>
        </p:nvSpPr>
        <p:spPr>
          <a:xfrm>
            <a:off x="694918" y="5925941"/>
            <a:ext cx="7897039" cy="646331"/>
          </a:xfrm>
          <a:prstGeom prst="rect">
            <a:avLst/>
          </a:prstGeom>
          <a:noFill/>
        </p:spPr>
        <p:txBody>
          <a:bodyPr wrap="square">
            <a:spAutoFit/>
          </a:bodyPr>
          <a:lstStyle/>
          <a:p>
            <a:r>
              <a:rPr lang="en-US" sz="1800" dirty="0">
                <a:solidFill>
                  <a:srgbClr val="FF0000"/>
                </a:solidFill>
                <a:effectLst/>
                <a:latin typeface="Calibri" panose="020F0502020204030204" pitchFamily="34" charset="0"/>
              </a:rPr>
              <a:t>S. Kaul, R. Yates, and M. </a:t>
            </a:r>
            <a:r>
              <a:rPr lang="en-US" sz="1800" dirty="0" err="1">
                <a:solidFill>
                  <a:srgbClr val="FF0000"/>
                </a:solidFill>
                <a:effectLst/>
                <a:latin typeface="Calibri" panose="020F0502020204030204" pitchFamily="34" charset="0"/>
              </a:rPr>
              <a:t>Gruteser</a:t>
            </a:r>
            <a:r>
              <a:rPr lang="en-US" sz="1800" dirty="0">
                <a:solidFill>
                  <a:srgbClr val="FF0000"/>
                </a:solidFill>
                <a:effectLst/>
                <a:latin typeface="Calibri" panose="020F0502020204030204" pitchFamily="34" charset="0"/>
              </a:rPr>
              <a:t>, “Real-time status: How often should one update?” IEEE INFOCOM 2012</a:t>
            </a:r>
            <a:endParaRPr lang="en-US" dirty="0"/>
          </a:p>
        </p:txBody>
      </p:sp>
    </p:spTree>
    <p:extLst>
      <p:ext uri="{BB962C8B-B14F-4D97-AF65-F5344CB8AC3E}">
        <p14:creationId xmlns:p14="http://schemas.microsoft.com/office/powerpoint/2010/main" val="376460681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124</a:t>
            </a:fld>
            <a:endParaRPr lang="zh-CN" altLang="en-US" dirty="0"/>
          </a:p>
        </p:txBody>
      </p:sp>
      <p:sp>
        <p:nvSpPr>
          <p:cNvPr id="3" name="Title 1">
            <a:extLst>
              <a:ext uri="{FF2B5EF4-FFF2-40B4-BE49-F238E27FC236}">
                <a16:creationId xmlns:a16="http://schemas.microsoft.com/office/drawing/2014/main" id="{F9110832-03C4-6146-B8D6-943D76AF0F5C}"/>
              </a:ext>
            </a:extLst>
          </p:cNvPr>
          <p:cNvSpPr txBox="1">
            <a:spLocks/>
          </p:cNvSpPr>
          <p:nvPr/>
        </p:nvSpPr>
        <p:spPr>
          <a:xfrm>
            <a:off x="467544" y="0"/>
            <a:ext cx="7488832" cy="1325563"/>
          </a:xfrm>
          <a:prstGeom prst="rect">
            <a:avLst/>
          </a:prstGeom>
        </p:spPr>
        <p:txBody>
          <a:bodyPr>
            <a:normAutofit/>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sz="3200" dirty="0"/>
              <a:t>Definition of </a:t>
            </a:r>
            <a:r>
              <a:rPr lang="en-US" sz="3200" dirty="0" err="1"/>
              <a:t>AoI</a:t>
            </a:r>
            <a:endParaRPr lang="en-US" sz="3200" dirty="0"/>
          </a:p>
        </p:txBody>
      </p:sp>
      <p:sp>
        <p:nvSpPr>
          <p:cNvPr id="4" name="Content Placeholder 2">
            <a:extLst>
              <a:ext uri="{FF2B5EF4-FFF2-40B4-BE49-F238E27FC236}">
                <a16:creationId xmlns:a16="http://schemas.microsoft.com/office/drawing/2014/main" id="{E7BA661E-4E1F-BC4E-9FEF-5896C3BF6AD9}"/>
              </a:ext>
            </a:extLst>
          </p:cNvPr>
          <p:cNvSpPr txBox="1">
            <a:spLocks/>
          </p:cNvSpPr>
          <p:nvPr/>
        </p:nvSpPr>
        <p:spPr>
          <a:xfrm>
            <a:off x="467544" y="1460500"/>
            <a:ext cx="8352928" cy="3813175"/>
          </a:xfrm>
          <a:prstGeom prst="rect">
            <a:avLst/>
          </a:prstGeom>
        </p:spPr>
        <p:txBody>
          <a:bodyPr>
            <a:normAutofit fontScale="925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err="1">
                <a:solidFill>
                  <a:srgbClr val="000000"/>
                </a:solidFill>
                <a:latin typeface="Georgia" panose="02040502050405020303" pitchFamily="18" charset="0"/>
              </a:rPr>
              <a:t>AoI</a:t>
            </a:r>
            <a:r>
              <a:rPr lang="en-US" dirty="0">
                <a:solidFill>
                  <a:srgbClr val="000000"/>
                </a:solidFill>
                <a:latin typeface="Georgia" panose="02040502050405020303" pitchFamily="18" charset="0"/>
              </a:rPr>
              <a:t> is an end-to-end metric that can be used to characterize latency in status updating systems and applications and captures the timeliness of the information.</a:t>
            </a:r>
          </a:p>
          <a:p>
            <a:r>
              <a:rPr lang="en-US" dirty="0">
                <a:solidFill>
                  <a:srgbClr val="000000"/>
                </a:solidFill>
                <a:latin typeface="Georgia" panose="02040502050405020303" pitchFamily="18" charset="0"/>
              </a:rPr>
              <a:t>An update packet with timestamp u is said to have age t-u at a time </a:t>
            </a:r>
            <a:r>
              <a:rPr lang="en-US" dirty="0" err="1">
                <a:solidFill>
                  <a:srgbClr val="000000"/>
                </a:solidFill>
                <a:latin typeface="Georgia" panose="02040502050405020303" pitchFamily="18" charset="0"/>
              </a:rPr>
              <a:t>t≥u</a:t>
            </a:r>
            <a:r>
              <a:rPr lang="en-US" dirty="0">
                <a:solidFill>
                  <a:srgbClr val="000000"/>
                </a:solidFill>
                <a:latin typeface="Georgia" panose="02040502050405020303" pitchFamily="18" charset="0"/>
              </a:rPr>
              <a:t>. </a:t>
            </a:r>
          </a:p>
          <a:p>
            <a:r>
              <a:rPr lang="en-US" dirty="0">
                <a:solidFill>
                  <a:srgbClr val="000000"/>
                </a:solidFill>
                <a:latin typeface="Georgia" panose="02040502050405020303" pitchFamily="18" charset="0"/>
              </a:rPr>
              <a:t>An update is said to be fresh when its timestamp is the current time t and its age is zero. </a:t>
            </a:r>
            <a:endParaRPr lang="en-US" dirty="0"/>
          </a:p>
          <a:p>
            <a:r>
              <a:rPr lang="en-US" dirty="0">
                <a:solidFill>
                  <a:srgbClr val="000000"/>
                </a:solidFill>
                <a:latin typeface="Georgia" panose="02040502050405020303" pitchFamily="18" charset="0"/>
              </a:rPr>
              <a:t>When the monitor’s freshest received update at time t has timestamp u(t), the age is the random process </a:t>
            </a:r>
            <a:r>
              <a:rPr lang="en-US" dirty="0" err="1">
                <a:solidFill>
                  <a:srgbClr val="000000"/>
                </a:solidFill>
                <a:latin typeface="Georgia" panose="02040502050405020303" pitchFamily="18" charset="0"/>
              </a:rPr>
              <a:t>Δ</a:t>
            </a:r>
            <a:r>
              <a:rPr lang="en-US" dirty="0">
                <a:solidFill>
                  <a:srgbClr val="000000"/>
                </a:solidFill>
                <a:latin typeface="Georgia" panose="02040502050405020303" pitchFamily="18" charset="0"/>
              </a:rPr>
              <a:t>(t) = t - u(t).</a:t>
            </a:r>
            <a:endParaRPr lang="en-US" dirty="0"/>
          </a:p>
        </p:txBody>
      </p:sp>
      <p:sp>
        <p:nvSpPr>
          <p:cNvPr id="5" name="TextBox 4">
            <a:extLst>
              <a:ext uri="{FF2B5EF4-FFF2-40B4-BE49-F238E27FC236}">
                <a16:creationId xmlns:a16="http://schemas.microsoft.com/office/drawing/2014/main" id="{B2477CDF-38EA-D749-97EB-BD9008A19956}"/>
              </a:ext>
            </a:extLst>
          </p:cNvPr>
          <p:cNvSpPr txBox="1"/>
          <p:nvPr/>
        </p:nvSpPr>
        <p:spPr>
          <a:xfrm>
            <a:off x="2267744" y="866627"/>
            <a:ext cx="6096000" cy="523220"/>
          </a:xfrm>
          <a:prstGeom prst="rect">
            <a:avLst/>
          </a:prstGeom>
          <a:noFill/>
        </p:spPr>
        <p:txBody>
          <a:bodyPr wrap="square">
            <a:spAutoFit/>
          </a:bodyPr>
          <a:lstStyle/>
          <a:p>
            <a:r>
              <a:rPr lang="en-US" sz="2800" dirty="0">
                <a:solidFill>
                  <a:srgbClr val="FF0000"/>
                </a:solidFill>
                <a:latin typeface="Georgia" panose="02040502050405020303" pitchFamily="18" charset="0"/>
              </a:rPr>
              <a:t>AOI </a:t>
            </a:r>
            <a:r>
              <a:rPr lang="en-US" sz="2800" dirty="0">
                <a:solidFill>
                  <a:srgbClr val="FF0000"/>
                </a:solidFill>
                <a:effectLst/>
                <a:latin typeface="Georgia" panose="02040502050405020303" pitchFamily="18" charset="0"/>
              </a:rPr>
              <a:t>= </a:t>
            </a:r>
            <a:r>
              <a:rPr lang="en-US" sz="2800" dirty="0">
                <a:solidFill>
                  <a:srgbClr val="FF0000"/>
                </a:solidFill>
                <a:latin typeface="Georgia" panose="02040502050405020303" pitchFamily="18" charset="0"/>
              </a:rPr>
              <a:t>Time</a:t>
            </a:r>
            <a:r>
              <a:rPr lang="en-US" sz="2800" dirty="0">
                <a:solidFill>
                  <a:srgbClr val="FF0000"/>
                </a:solidFill>
                <a:effectLst/>
                <a:latin typeface="Georgia" panose="02040502050405020303" pitchFamily="18" charset="0"/>
              </a:rPr>
              <a:t> – Timestamp</a:t>
            </a:r>
            <a:endParaRPr lang="en-US" sz="2800" dirty="0">
              <a:solidFill>
                <a:srgbClr val="FF0000"/>
              </a:solidFill>
            </a:endParaRPr>
          </a:p>
        </p:txBody>
      </p:sp>
      <p:sp>
        <p:nvSpPr>
          <p:cNvPr id="6" name="TextBox 5">
            <a:extLst>
              <a:ext uri="{FF2B5EF4-FFF2-40B4-BE49-F238E27FC236}">
                <a16:creationId xmlns:a16="http://schemas.microsoft.com/office/drawing/2014/main" id="{6926E5F8-099B-FC42-BF8E-53966DB381C5}"/>
              </a:ext>
            </a:extLst>
          </p:cNvPr>
          <p:cNvSpPr txBox="1"/>
          <p:nvPr/>
        </p:nvSpPr>
        <p:spPr>
          <a:xfrm>
            <a:off x="467544" y="5402243"/>
            <a:ext cx="7992888" cy="954107"/>
          </a:xfrm>
          <a:prstGeom prst="rect">
            <a:avLst/>
          </a:prstGeom>
          <a:noFill/>
        </p:spPr>
        <p:txBody>
          <a:bodyPr wrap="square" rtlCol="0">
            <a:spAutoFit/>
          </a:bodyPr>
          <a:lstStyle/>
          <a:p>
            <a:r>
              <a:rPr lang="en-US" altLang="zh-CN" sz="2800" dirty="0">
                <a:solidFill>
                  <a:srgbClr val="FF0000"/>
                </a:solidFill>
              </a:rPr>
              <a:t>Potential application: UAV,  Uplink, Down link system in wireless communication </a:t>
            </a:r>
            <a:r>
              <a:rPr lang="en-US" sz="2800" dirty="0">
                <a:solidFill>
                  <a:srgbClr val="FF0000"/>
                </a:solidFill>
              </a:rPr>
              <a:t>IoT network, etc.</a:t>
            </a:r>
          </a:p>
        </p:txBody>
      </p:sp>
    </p:spTree>
    <p:extLst>
      <p:ext uri="{BB962C8B-B14F-4D97-AF65-F5344CB8AC3E}">
        <p14:creationId xmlns:p14="http://schemas.microsoft.com/office/powerpoint/2010/main" val="16313826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125</a:t>
            </a:fld>
            <a:endParaRPr lang="zh-CN" altLang="en-US" dirty="0"/>
          </a:p>
        </p:txBody>
      </p:sp>
      <p:sp>
        <p:nvSpPr>
          <p:cNvPr id="3" name="Title 1">
            <a:extLst>
              <a:ext uri="{FF2B5EF4-FFF2-40B4-BE49-F238E27FC236}">
                <a16:creationId xmlns:a16="http://schemas.microsoft.com/office/drawing/2014/main" id="{D23C16BD-3C0F-7F4E-A495-443DCD5AC1B7}"/>
              </a:ext>
            </a:extLst>
          </p:cNvPr>
          <p:cNvSpPr txBox="1">
            <a:spLocks/>
          </p:cNvSpPr>
          <p:nvPr/>
        </p:nvSpPr>
        <p:spPr>
          <a:xfrm>
            <a:off x="119773" y="126707"/>
            <a:ext cx="8190074" cy="549275"/>
          </a:xfrm>
          <a:prstGeom prst="rect">
            <a:avLst/>
          </a:prstGeom>
        </p:spPr>
        <p:txBody>
          <a:bodyPr>
            <a:normAutofit lnSpcReduction="10000"/>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sz="3200" dirty="0"/>
              <a:t>An illustrative example</a:t>
            </a:r>
          </a:p>
        </p:txBody>
      </p:sp>
      <p:pic>
        <p:nvPicPr>
          <p:cNvPr id="4" name="Content Placeholder 4" descr="A close up of a map&#10;&#10;Description automatically generated">
            <a:extLst>
              <a:ext uri="{FF2B5EF4-FFF2-40B4-BE49-F238E27FC236}">
                <a16:creationId xmlns:a16="http://schemas.microsoft.com/office/drawing/2014/main" id="{BBFF799A-ED5E-9346-B293-D8AA136416C3}"/>
              </a:ext>
            </a:extLst>
          </p:cNvPr>
          <p:cNvPicPr>
            <a:picLocks noChangeAspect="1"/>
          </p:cNvPicPr>
          <p:nvPr/>
        </p:nvPicPr>
        <p:blipFill rotWithShape="1">
          <a:blip r:embed="rId2">
            <a:extLst>
              <a:ext uri="{28A0092B-C50C-407E-A947-70E740481C1C}">
                <a14:useLocalDpi xmlns:a14="http://schemas.microsoft.com/office/drawing/2010/main" val="0"/>
              </a:ext>
            </a:extLst>
          </a:blip>
          <a:srcRect l="3867" r="16895" b="11692"/>
          <a:stretch/>
        </p:blipFill>
        <p:spPr>
          <a:xfrm>
            <a:off x="0" y="1273830"/>
            <a:ext cx="4435123" cy="2731234"/>
          </a:xfrm>
          <a:prstGeom prst="rect">
            <a:avLst/>
          </a:prstGeom>
        </p:spPr>
      </p:pic>
      <p:sp>
        <p:nvSpPr>
          <p:cNvPr id="5" name="TextBox 4">
            <a:extLst>
              <a:ext uri="{FF2B5EF4-FFF2-40B4-BE49-F238E27FC236}">
                <a16:creationId xmlns:a16="http://schemas.microsoft.com/office/drawing/2014/main" id="{842F753E-A5A7-164C-904D-FC951CD9C224}"/>
              </a:ext>
            </a:extLst>
          </p:cNvPr>
          <p:cNvSpPr txBox="1"/>
          <p:nvPr/>
        </p:nvSpPr>
        <p:spPr>
          <a:xfrm>
            <a:off x="4412528" y="674378"/>
            <a:ext cx="4708877" cy="4524315"/>
          </a:xfrm>
          <a:prstGeom prst="rect">
            <a:avLst/>
          </a:prstGeom>
          <a:noFill/>
        </p:spPr>
        <p:txBody>
          <a:bodyPr wrap="square">
            <a:spAutoFit/>
          </a:bodyPr>
          <a:lstStyle/>
          <a:p>
            <a:r>
              <a:rPr lang="en-US" sz="2400" dirty="0">
                <a:solidFill>
                  <a:srgbClr val="000000"/>
                </a:solidFill>
                <a:effectLst/>
                <a:latin typeface="ArialMT"/>
              </a:rPr>
              <a:t>• </a:t>
            </a:r>
            <a:r>
              <a:rPr lang="en-US" sz="2400" i="1" dirty="0">
                <a:solidFill>
                  <a:srgbClr val="000000"/>
                </a:solidFill>
                <a:effectLst/>
                <a:latin typeface="Georgia-Italic"/>
              </a:rPr>
              <a:t>t0,t1,t2,… </a:t>
            </a:r>
            <a:r>
              <a:rPr lang="en-US" sz="2400" dirty="0">
                <a:solidFill>
                  <a:srgbClr val="000000"/>
                </a:solidFill>
                <a:effectLst/>
                <a:latin typeface="Georgia" panose="02040502050405020303" pitchFamily="18" charset="0"/>
              </a:rPr>
              <a:t>times that are updates are generated </a:t>
            </a:r>
            <a:endParaRPr lang="en-US" sz="2400" dirty="0"/>
          </a:p>
          <a:p>
            <a:r>
              <a:rPr lang="en-US" sz="2400" dirty="0">
                <a:solidFill>
                  <a:srgbClr val="000000"/>
                </a:solidFill>
                <a:effectLst/>
                <a:latin typeface="ArialMT"/>
              </a:rPr>
              <a:t>• </a:t>
            </a:r>
            <a:r>
              <a:rPr lang="en-US" sz="2400" i="1" dirty="0">
                <a:solidFill>
                  <a:srgbClr val="000000"/>
                </a:solidFill>
                <a:effectLst/>
                <a:latin typeface="Georgia-Italic"/>
              </a:rPr>
              <a:t>to’,t1’, t2’,… </a:t>
            </a:r>
            <a:r>
              <a:rPr lang="en-US" sz="2400" dirty="0">
                <a:solidFill>
                  <a:srgbClr val="000000"/>
                </a:solidFill>
                <a:effectLst/>
                <a:latin typeface="Georgia" panose="02040502050405020303" pitchFamily="18" charset="0"/>
              </a:rPr>
              <a:t>times that updates are received at the monitor </a:t>
            </a:r>
            <a:endParaRPr lang="en-US" sz="2400" dirty="0"/>
          </a:p>
          <a:p>
            <a:r>
              <a:rPr lang="en-US" sz="2400" dirty="0">
                <a:solidFill>
                  <a:srgbClr val="000000"/>
                </a:solidFill>
                <a:effectLst/>
                <a:latin typeface="ArialMT"/>
              </a:rPr>
              <a:t>• </a:t>
            </a:r>
            <a:r>
              <a:rPr lang="en-US" sz="2400" dirty="0">
                <a:solidFill>
                  <a:srgbClr val="000000"/>
                </a:solidFill>
                <a:effectLst/>
                <a:latin typeface="Georgia" panose="02040502050405020303" pitchFamily="18" charset="0"/>
              </a:rPr>
              <a:t>For the n-</a:t>
            </a:r>
            <a:r>
              <a:rPr lang="en-US" sz="2400" dirty="0" err="1">
                <a:solidFill>
                  <a:srgbClr val="000000"/>
                </a:solidFill>
                <a:effectLst/>
                <a:latin typeface="Georgia" panose="02040502050405020303" pitchFamily="18" charset="0"/>
              </a:rPr>
              <a:t>th</a:t>
            </a:r>
            <a:r>
              <a:rPr lang="en-US" sz="2400" dirty="0">
                <a:solidFill>
                  <a:srgbClr val="000000"/>
                </a:solidFill>
                <a:effectLst/>
                <a:latin typeface="Georgia" panose="02040502050405020303" pitchFamily="18" charset="0"/>
              </a:rPr>
              <a:t> received update </a:t>
            </a:r>
            <a:endParaRPr lang="en-US" sz="2400" dirty="0"/>
          </a:p>
          <a:p>
            <a:r>
              <a:rPr lang="en-US" sz="2400" dirty="0">
                <a:solidFill>
                  <a:srgbClr val="000000"/>
                </a:solidFill>
                <a:effectLst/>
                <a:latin typeface="ArialMT"/>
              </a:rPr>
              <a:t>• </a:t>
            </a:r>
            <a:r>
              <a:rPr lang="en-US" sz="2400" i="1" dirty="0" err="1">
                <a:solidFill>
                  <a:srgbClr val="000000"/>
                </a:solidFill>
                <a:effectLst/>
                <a:latin typeface="Georgia-Italic"/>
              </a:rPr>
              <a:t>Yn</a:t>
            </a:r>
            <a:r>
              <a:rPr lang="en-US" sz="2400" i="1" dirty="0">
                <a:solidFill>
                  <a:srgbClr val="000000"/>
                </a:solidFill>
                <a:effectLst/>
                <a:latin typeface="Georgia-Italic"/>
              </a:rPr>
              <a:t> </a:t>
            </a:r>
            <a:r>
              <a:rPr lang="en-US" sz="2400" dirty="0">
                <a:solidFill>
                  <a:srgbClr val="000000"/>
                </a:solidFill>
                <a:effectLst/>
                <a:latin typeface="Georgia" panose="02040502050405020303" pitchFamily="18" charset="0"/>
              </a:rPr>
              <a:t>= </a:t>
            </a:r>
            <a:r>
              <a:rPr lang="en-US" sz="2400" i="1" dirty="0">
                <a:solidFill>
                  <a:srgbClr val="000000"/>
                </a:solidFill>
                <a:effectLst/>
                <a:latin typeface="Georgia-Italic"/>
              </a:rPr>
              <a:t>tn-tn-1 </a:t>
            </a:r>
            <a:r>
              <a:rPr lang="en-US" sz="2400" dirty="0">
                <a:solidFill>
                  <a:srgbClr val="000000"/>
                </a:solidFill>
                <a:effectLst/>
                <a:latin typeface="Georgia" panose="02040502050405020303" pitchFamily="18" charset="0"/>
              </a:rPr>
              <a:t>interarrival time </a:t>
            </a:r>
            <a:endParaRPr lang="en-US" sz="2400" dirty="0"/>
          </a:p>
          <a:p>
            <a:r>
              <a:rPr lang="en-US" sz="2400" dirty="0">
                <a:solidFill>
                  <a:srgbClr val="000000"/>
                </a:solidFill>
                <a:effectLst/>
                <a:latin typeface="ArialMT"/>
              </a:rPr>
              <a:t>• </a:t>
            </a:r>
            <a:r>
              <a:rPr lang="en-US" sz="2400" i="1" dirty="0">
                <a:solidFill>
                  <a:srgbClr val="000000"/>
                </a:solidFill>
                <a:effectLst/>
                <a:latin typeface="Georgia-Italic"/>
              </a:rPr>
              <a:t>Tn </a:t>
            </a:r>
            <a:r>
              <a:rPr lang="en-US" sz="2400" dirty="0">
                <a:solidFill>
                  <a:srgbClr val="000000"/>
                </a:solidFill>
                <a:effectLst/>
                <a:latin typeface="Georgia" panose="02040502050405020303" pitchFamily="18" charset="0"/>
              </a:rPr>
              <a:t>system time </a:t>
            </a:r>
            <a:endParaRPr lang="en-US" sz="2400" dirty="0"/>
          </a:p>
          <a:p>
            <a:r>
              <a:rPr lang="en-US" sz="2400" dirty="0">
                <a:solidFill>
                  <a:srgbClr val="000000"/>
                </a:solidFill>
                <a:effectLst/>
                <a:latin typeface="ArialMT"/>
              </a:rPr>
              <a:t>• </a:t>
            </a:r>
            <a:r>
              <a:rPr lang="en-US" sz="2400" i="1" dirty="0" err="1">
                <a:solidFill>
                  <a:srgbClr val="000000"/>
                </a:solidFill>
                <a:effectLst/>
                <a:latin typeface="Georgia-Italic"/>
              </a:rPr>
              <a:t>Dn</a:t>
            </a:r>
            <a:r>
              <a:rPr lang="en-US" sz="2400" i="1" dirty="0">
                <a:solidFill>
                  <a:srgbClr val="000000"/>
                </a:solidFill>
                <a:effectLst/>
                <a:latin typeface="Georgia-Italic"/>
              </a:rPr>
              <a:t> </a:t>
            </a:r>
            <a:r>
              <a:rPr lang="en-US" sz="2400" dirty="0">
                <a:solidFill>
                  <a:srgbClr val="000000"/>
                </a:solidFill>
                <a:effectLst/>
                <a:latin typeface="Georgia" panose="02040502050405020303" pitchFamily="18" charset="0"/>
              </a:rPr>
              <a:t>= </a:t>
            </a:r>
            <a:r>
              <a:rPr lang="en-US" sz="2400" i="1" dirty="0">
                <a:solidFill>
                  <a:srgbClr val="000000"/>
                </a:solidFill>
                <a:effectLst/>
                <a:latin typeface="Georgia-Italic"/>
              </a:rPr>
              <a:t>tn’-tn-1 ’ </a:t>
            </a:r>
            <a:r>
              <a:rPr lang="en-US" sz="2400" dirty="0" err="1">
                <a:solidFill>
                  <a:srgbClr val="000000"/>
                </a:solidFill>
                <a:effectLst/>
                <a:latin typeface="Georgia" panose="02040502050405020303" pitchFamily="18" charset="0"/>
              </a:rPr>
              <a:t>interdeparture</a:t>
            </a:r>
            <a:r>
              <a:rPr lang="en-US" sz="2400" dirty="0">
                <a:solidFill>
                  <a:srgbClr val="000000"/>
                </a:solidFill>
                <a:effectLst/>
                <a:latin typeface="Georgia" panose="02040502050405020303" pitchFamily="18" charset="0"/>
              </a:rPr>
              <a:t> time</a:t>
            </a:r>
          </a:p>
          <a:p>
            <a:r>
              <a:rPr lang="en-US" sz="2400" dirty="0">
                <a:solidFill>
                  <a:srgbClr val="000000"/>
                </a:solidFill>
                <a:effectLst/>
                <a:latin typeface="Georgia" panose="02040502050405020303" pitchFamily="18" charset="0"/>
              </a:rPr>
              <a:t> </a:t>
            </a:r>
            <a:r>
              <a:rPr lang="en-US" sz="2400" dirty="0">
                <a:solidFill>
                  <a:srgbClr val="000000"/>
                </a:solidFill>
                <a:effectLst/>
                <a:latin typeface="ArialMT"/>
              </a:rPr>
              <a:t>• </a:t>
            </a:r>
            <a:r>
              <a:rPr lang="en-US" altLang="zh-CN" sz="2400" i="1" dirty="0">
                <a:solidFill>
                  <a:srgbClr val="000000"/>
                </a:solidFill>
                <a:latin typeface="Georgia-Italic"/>
              </a:rPr>
              <a:t>The </a:t>
            </a:r>
            <a:r>
              <a:rPr lang="en-US" altLang="zh-CN" sz="2400" i="1" dirty="0">
                <a:solidFill>
                  <a:srgbClr val="FF0000"/>
                </a:solidFill>
                <a:latin typeface="Georgia-Italic"/>
              </a:rPr>
              <a:t>drop</a:t>
            </a:r>
            <a:r>
              <a:rPr lang="en-US" altLang="zh-CN" sz="2400" i="1" dirty="0">
                <a:solidFill>
                  <a:srgbClr val="000000"/>
                </a:solidFill>
                <a:latin typeface="Georgia-Italic"/>
              </a:rPr>
              <a:t> of </a:t>
            </a:r>
            <a:r>
              <a:rPr lang="en-US" altLang="zh-CN" sz="2400" i="1" dirty="0" err="1">
                <a:solidFill>
                  <a:srgbClr val="000000"/>
                </a:solidFill>
                <a:latin typeface="Georgia-Italic"/>
              </a:rPr>
              <a:t>AoI</a:t>
            </a:r>
            <a:r>
              <a:rPr lang="en-US" altLang="zh-CN" sz="2400" i="1" dirty="0">
                <a:solidFill>
                  <a:srgbClr val="000000"/>
                </a:solidFill>
                <a:latin typeface="Georgia-Italic"/>
              </a:rPr>
              <a:t> when a new update arrives depends on the interarrival time.</a:t>
            </a:r>
            <a:endParaRPr lang="en-US" sz="2400" i="1" dirty="0">
              <a:solidFill>
                <a:srgbClr val="000000"/>
              </a:solidFill>
              <a:latin typeface="Georgia-Italic"/>
            </a:endParaRPr>
          </a:p>
        </p:txBody>
      </p:sp>
      <p:sp>
        <p:nvSpPr>
          <p:cNvPr id="6" name="TextBox 5">
            <a:extLst>
              <a:ext uri="{FF2B5EF4-FFF2-40B4-BE49-F238E27FC236}">
                <a16:creationId xmlns:a16="http://schemas.microsoft.com/office/drawing/2014/main" id="{B70FC062-A60A-134C-8C9C-A7EC5615B681}"/>
              </a:ext>
            </a:extLst>
          </p:cNvPr>
          <p:cNvSpPr txBox="1"/>
          <p:nvPr/>
        </p:nvSpPr>
        <p:spPr>
          <a:xfrm>
            <a:off x="548401" y="5514819"/>
            <a:ext cx="8190074" cy="1200329"/>
          </a:xfrm>
          <a:prstGeom prst="rect">
            <a:avLst/>
          </a:prstGeom>
          <a:noFill/>
        </p:spPr>
        <p:txBody>
          <a:bodyPr wrap="square">
            <a:spAutoFit/>
          </a:bodyPr>
          <a:lstStyle/>
          <a:p>
            <a:r>
              <a:rPr lang="en-US" sz="1800" dirty="0">
                <a:solidFill>
                  <a:srgbClr val="FF0000"/>
                </a:solidFill>
                <a:effectLst/>
                <a:latin typeface="Calibri" panose="020F0502020204030204" pitchFamily="34" charset="0"/>
              </a:rPr>
              <a:t>A. Kosta, N. Pappas, V. Angelakis, “Age of Information: A New Concept, Metric, and Tool”, Foundations and Trends in </a:t>
            </a:r>
            <a:r>
              <a:rPr lang="en-US" dirty="0"/>
              <a:t> </a:t>
            </a:r>
            <a:r>
              <a:rPr lang="en-US" sz="1800" dirty="0">
                <a:solidFill>
                  <a:srgbClr val="FF0000"/>
                </a:solidFill>
                <a:effectLst/>
                <a:latin typeface="Calibri" panose="020F0502020204030204" pitchFamily="34" charset="0"/>
              </a:rPr>
              <a:t>Networking: Vol. 12, No. 3, 2017. </a:t>
            </a:r>
            <a:endParaRPr lang="en-US" dirty="0"/>
          </a:p>
          <a:p>
            <a:r>
              <a:rPr lang="en-US" sz="1800" dirty="0">
                <a:solidFill>
                  <a:srgbClr val="FF0000"/>
                </a:solidFill>
                <a:effectLst/>
                <a:latin typeface="Calibri" panose="020F0502020204030204" pitchFamily="34" charset="0"/>
              </a:rPr>
              <a:t>R. D. Yates, Y. Sun, D. R. Brown III, S. K. Kaul, E. Modiano, and S. </a:t>
            </a:r>
            <a:r>
              <a:rPr lang="en-US" sz="1800" dirty="0" err="1">
                <a:solidFill>
                  <a:srgbClr val="FF0000"/>
                </a:solidFill>
                <a:effectLst/>
                <a:latin typeface="Calibri" panose="020F0502020204030204" pitchFamily="34" charset="0"/>
              </a:rPr>
              <a:t>Ulukus</a:t>
            </a:r>
            <a:r>
              <a:rPr lang="en-US" sz="1800" dirty="0">
                <a:solidFill>
                  <a:srgbClr val="FF0000"/>
                </a:solidFill>
                <a:effectLst/>
                <a:latin typeface="Calibri" panose="020F0502020204030204" pitchFamily="34" charset="0"/>
              </a:rPr>
              <a:t>, “Age of Information: An Introduction and Survey,” </a:t>
            </a:r>
            <a:r>
              <a:rPr lang="en-US" dirty="0"/>
              <a:t> </a:t>
            </a:r>
            <a:r>
              <a:rPr lang="en-US" sz="1800" dirty="0">
                <a:solidFill>
                  <a:srgbClr val="FF0000"/>
                </a:solidFill>
                <a:effectLst/>
                <a:latin typeface="Calibri" panose="020F0502020204030204" pitchFamily="34" charset="0"/>
              </a:rPr>
              <a:t>arXiv:2007.08564, Jul. 2020</a:t>
            </a:r>
            <a:endParaRPr lang="en-US" dirty="0"/>
          </a:p>
        </p:txBody>
      </p:sp>
    </p:spTree>
    <p:extLst>
      <p:ext uri="{BB962C8B-B14F-4D97-AF65-F5344CB8AC3E}">
        <p14:creationId xmlns:p14="http://schemas.microsoft.com/office/powerpoint/2010/main" val="328402889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126</a:t>
            </a:fld>
            <a:endParaRPr lang="zh-CN" altLang="en-US" dirty="0"/>
          </a:p>
        </p:txBody>
      </p:sp>
      <p:sp>
        <p:nvSpPr>
          <p:cNvPr id="3" name="Title 1">
            <a:extLst>
              <a:ext uri="{FF2B5EF4-FFF2-40B4-BE49-F238E27FC236}">
                <a16:creationId xmlns:a16="http://schemas.microsoft.com/office/drawing/2014/main" id="{3C5F692C-0083-D249-A267-4B3B75779C0C}"/>
              </a:ext>
            </a:extLst>
          </p:cNvPr>
          <p:cNvSpPr txBox="1">
            <a:spLocks/>
          </p:cNvSpPr>
          <p:nvPr/>
        </p:nvSpPr>
        <p:spPr>
          <a:xfrm>
            <a:off x="943754" y="188296"/>
            <a:ext cx="6542112" cy="1325563"/>
          </a:xfrm>
          <a:prstGeom prst="rect">
            <a:avLst/>
          </a:prstGeom>
        </p:spPr>
        <p:txBody>
          <a:bodyPr>
            <a:normAutofit/>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pPr>
              <a:lnSpc>
                <a:spcPct val="90000"/>
              </a:lnSpc>
            </a:pPr>
            <a:r>
              <a:rPr lang="en-US" sz="3200" dirty="0"/>
              <a:t>Time Average </a:t>
            </a:r>
            <a:r>
              <a:rPr lang="en-US" sz="3200" dirty="0" err="1"/>
              <a:t>AoI</a:t>
            </a:r>
            <a:endParaRPr lang="en-US" sz="3200" dirty="0"/>
          </a:p>
        </p:txBody>
      </p:sp>
      <p:pic>
        <p:nvPicPr>
          <p:cNvPr id="5" name="Picture 4" descr="A close up of a clock&#10;&#10;Description automatically generated">
            <a:extLst>
              <a:ext uri="{FF2B5EF4-FFF2-40B4-BE49-F238E27FC236}">
                <a16:creationId xmlns:a16="http://schemas.microsoft.com/office/drawing/2014/main" id="{A1D2E96C-3815-A44D-89CB-4BA8AE825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231" y="1725294"/>
            <a:ext cx="2514953" cy="652554"/>
          </a:xfrm>
          <a:prstGeom prst="rect">
            <a:avLst/>
          </a:prstGeom>
        </p:spPr>
      </p:pic>
      <p:pic>
        <p:nvPicPr>
          <p:cNvPr id="6" name="Picture 5" descr="A close up of a clock&#10;&#10;Description automatically generated">
            <a:extLst>
              <a:ext uri="{FF2B5EF4-FFF2-40B4-BE49-F238E27FC236}">
                <a16:creationId xmlns:a16="http://schemas.microsoft.com/office/drawing/2014/main" id="{3AB55B79-31F4-E74A-9387-6460AD9553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413" y="5167312"/>
            <a:ext cx="3791479" cy="847843"/>
          </a:xfrm>
          <a:prstGeom prst="rect">
            <a:avLst/>
          </a:prstGeom>
        </p:spPr>
      </p:pic>
      <p:pic>
        <p:nvPicPr>
          <p:cNvPr id="7" name="Picture 6" descr="A close up of a clock&#10;&#10;Description automatically generated">
            <a:extLst>
              <a:ext uri="{FF2B5EF4-FFF2-40B4-BE49-F238E27FC236}">
                <a16:creationId xmlns:a16="http://schemas.microsoft.com/office/drawing/2014/main" id="{04104589-BE5E-7448-A32F-F73C208577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4" y="2800718"/>
            <a:ext cx="6158778" cy="2142966"/>
          </a:xfrm>
          <a:prstGeom prst="rect">
            <a:avLst/>
          </a:prstGeom>
        </p:spPr>
      </p:pic>
      <p:sp>
        <p:nvSpPr>
          <p:cNvPr id="8" name="Arrow: Right 10">
            <a:extLst>
              <a:ext uri="{FF2B5EF4-FFF2-40B4-BE49-F238E27FC236}">
                <a16:creationId xmlns:a16="http://schemas.microsoft.com/office/drawing/2014/main" id="{A3A871F4-6473-174F-8D5B-2AEA1D892BDB}"/>
              </a:ext>
            </a:extLst>
          </p:cNvPr>
          <p:cNvSpPr/>
          <p:nvPr/>
        </p:nvSpPr>
        <p:spPr>
          <a:xfrm>
            <a:off x="369231" y="5447638"/>
            <a:ext cx="937937" cy="2265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D31728D-DB72-1446-844C-B0F986AEC93A}"/>
              </a:ext>
            </a:extLst>
          </p:cNvPr>
          <p:cNvSpPr txBox="1"/>
          <p:nvPr/>
        </p:nvSpPr>
        <p:spPr>
          <a:xfrm>
            <a:off x="1457413" y="6208342"/>
            <a:ext cx="3302000" cy="369332"/>
          </a:xfrm>
          <a:prstGeom prst="rect">
            <a:avLst/>
          </a:prstGeom>
          <a:noFill/>
        </p:spPr>
        <p:txBody>
          <a:bodyPr wrap="square">
            <a:spAutoFit/>
          </a:bodyPr>
          <a:lstStyle/>
          <a:p>
            <a:r>
              <a:rPr lang="en-US" sz="1800" i="1" dirty="0" err="1">
                <a:solidFill>
                  <a:srgbClr val="000000"/>
                </a:solidFill>
                <a:effectLst/>
                <a:latin typeface="Georgia-Italic"/>
              </a:rPr>
              <a:t>Yn</a:t>
            </a:r>
            <a:r>
              <a:rPr lang="en-US" sz="1800" i="1" dirty="0">
                <a:solidFill>
                  <a:srgbClr val="000000"/>
                </a:solidFill>
                <a:effectLst/>
                <a:latin typeface="Georgia-Italic"/>
              </a:rPr>
              <a:t> </a:t>
            </a:r>
            <a:r>
              <a:rPr lang="en-US" sz="1800" dirty="0">
                <a:solidFill>
                  <a:srgbClr val="000000"/>
                </a:solidFill>
                <a:effectLst/>
                <a:latin typeface="Georgia" panose="02040502050405020303" pitchFamily="18" charset="0"/>
              </a:rPr>
              <a:t>= </a:t>
            </a:r>
            <a:r>
              <a:rPr lang="en-US" sz="1800" i="1" dirty="0">
                <a:solidFill>
                  <a:srgbClr val="000000"/>
                </a:solidFill>
                <a:effectLst/>
                <a:latin typeface="Georgia-Italic"/>
              </a:rPr>
              <a:t>tn-tn-1 </a:t>
            </a:r>
            <a:r>
              <a:rPr lang="en-US" sz="1800" dirty="0">
                <a:solidFill>
                  <a:srgbClr val="000000"/>
                </a:solidFill>
                <a:effectLst/>
                <a:latin typeface="Georgia" panose="02040502050405020303" pitchFamily="18" charset="0"/>
              </a:rPr>
              <a:t>interarrival time </a:t>
            </a:r>
            <a:endParaRPr lang="en-US" dirty="0"/>
          </a:p>
        </p:txBody>
      </p:sp>
      <p:sp>
        <p:nvSpPr>
          <p:cNvPr id="10" name="TextBox 9">
            <a:extLst>
              <a:ext uri="{FF2B5EF4-FFF2-40B4-BE49-F238E27FC236}">
                <a16:creationId xmlns:a16="http://schemas.microsoft.com/office/drawing/2014/main" id="{A1BE4DDD-0656-5043-B876-249317EE1260}"/>
              </a:ext>
            </a:extLst>
          </p:cNvPr>
          <p:cNvSpPr txBox="1"/>
          <p:nvPr/>
        </p:nvSpPr>
        <p:spPr>
          <a:xfrm>
            <a:off x="1457413" y="6488668"/>
            <a:ext cx="2980267" cy="369332"/>
          </a:xfrm>
          <a:prstGeom prst="rect">
            <a:avLst/>
          </a:prstGeom>
          <a:noFill/>
        </p:spPr>
        <p:txBody>
          <a:bodyPr wrap="square">
            <a:spAutoFit/>
          </a:bodyPr>
          <a:lstStyle/>
          <a:p>
            <a:r>
              <a:rPr lang="en-US" sz="1800" i="1" dirty="0">
                <a:solidFill>
                  <a:srgbClr val="000000"/>
                </a:solidFill>
                <a:effectLst/>
                <a:latin typeface="Georgia-Italic"/>
              </a:rPr>
              <a:t>Tn </a:t>
            </a:r>
            <a:r>
              <a:rPr lang="en-US" sz="1800" dirty="0">
                <a:solidFill>
                  <a:srgbClr val="000000"/>
                </a:solidFill>
                <a:effectLst/>
                <a:latin typeface="Georgia" panose="02040502050405020303" pitchFamily="18" charset="0"/>
              </a:rPr>
              <a:t>system time </a:t>
            </a:r>
            <a:endParaRPr lang="en-US" dirty="0"/>
          </a:p>
        </p:txBody>
      </p:sp>
      <p:pic>
        <p:nvPicPr>
          <p:cNvPr id="4" name="Content Placeholder 4" descr="A close up of a map&#10;&#10;Description automatically generated">
            <a:extLst>
              <a:ext uri="{FF2B5EF4-FFF2-40B4-BE49-F238E27FC236}">
                <a16:creationId xmlns:a16="http://schemas.microsoft.com/office/drawing/2014/main" id="{BBAF96A5-33EA-984E-8023-4CBF6C0012E2}"/>
              </a:ext>
            </a:extLst>
          </p:cNvPr>
          <p:cNvPicPr>
            <a:picLocks noChangeAspect="1"/>
          </p:cNvPicPr>
          <p:nvPr/>
        </p:nvPicPr>
        <p:blipFill rotWithShape="1">
          <a:blip r:embed="rId5">
            <a:extLst>
              <a:ext uri="{28A0092B-C50C-407E-A947-70E740481C1C}">
                <a14:useLocalDpi xmlns:a14="http://schemas.microsoft.com/office/drawing/2010/main" val="0"/>
              </a:ext>
            </a:extLst>
          </a:blip>
          <a:srcRect l="3867" r="16895" b="11692"/>
          <a:stretch/>
        </p:blipFill>
        <p:spPr>
          <a:xfrm>
            <a:off x="4067944" y="816228"/>
            <a:ext cx="4896544" cy="3015358"/>
          </a:xfrm>
          <a:prstGeom prst="rect">
            <a:avLst/>
          </a:prstGeom>
        </p:spPr>
      </p:pic>
    </p:spTree>
    <p:extLst>
      <p:ext uri="{BB962C8B-B14F-4D97-AF65-F5344CB8AC3E}">
        <p14:creationId xmlns:p14="http://schemas.microsoft.com/office/powerpoint/2010/main" val="417415851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127</a:t>
            </a:fld>
            <a:endParaRPr lang="zh-CN" altLang="en-US" dirty="0"/>
          </a:p>
        </p:txBody>
      </p:sp>
      <p:sp>
        <p:nvSpPr>
          <p:cNvPr id="3" name="Title 1">
            <a:extLst>
              <a:ext uri="{FF2B5EF4-FFF2-40B4-BE49-F238E27FC236}">
                <a16:creationId xmlns:a16="http://schemas.microsoft.com/office/drawing/2014/main" id="{5ADB1D60-2A41-4C47-A7D0-C386C51FD9F1}"/>
              </a:ext>
            </a:extLst>
          </p:cNvPr>
          <p:cNvSpPr txBox="1">
            <a:spLocks/>
          </p:cNvSpPr>
          <p:nvPr/>
        </p:nvSpPr>
        <p:spPr>
          <a:xfrm>
            <a:off x="3234266" y="331058"/>
            <a:ext cx="2548467" cy="731308"/>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pPr>
              <a:lnSpc>
                <a:spcPct val="90000"/>
              </a:lnSpc>
            </a:pPr>
            <a:r>
              <a:rPr lang="en-US" sz="3200" dirty="0"/>
              <a:t>Peak </a:t>
            </a:r>
            <a:r>
              <a:rPr lang="en-US" sz="3200" dirty="0" err="1"/>
              <a:t>AoI</a:t>
            </a:r>
            <a:endParaRPr lang="en-US" sz="3200" dirty="0"/>
          </a:p>
        </p:txBody>
      </p:sp>
      <p:sp>
        <p:nvSpPr>
          <p:cNvPr id="4" name="Content Placeholder 2">
            <a:extLst>
              <a:ext uri="{FF2B5EF4-FFF2-40B4-BE49-F238E27FC236}">
                <a16:creationId xmlns:a16="http://schemas.microsoft.com/office/drawing/2014/main" id="{67944B56-2DFD-6747-84DF-A895F930EC94}"/>
              </a:ext>
            </a:extLst>
          </p:cNvPr>
          <p:cNvSpPr txBox="1">
            <a:spLocks/>
          </p:cNvSpPr>
          <p:nvPr/>
        </p:nvSpPr>
        <p:spPr>
          <a:xfrm>
            <a:off x="685800" y="1282701"/>
            <a:ext cx="8271933" cy="73130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a:solidFill>
                  <a:srgbClr val="000000"/>
                </a:solidFill>
                <a:latin typeface="Georgia" panose="02040502050405020303" pitchFamily="18" charset="0"/>
              </a:rPr>
              <a:t>Alternative and more tractable metric than AoI</a:t>
            </a:r>
            <a:endParaRPr lang="en-US" dirty="0"/>
          </a:p>
        </p:txBody>
      </p:sp>
      <p:pic>
        <p:nvPicPr>
          <p:cNvPr id="5" name="Picture 4" descr="A close up of a clock&#10;&#10;Description automatically generated">
            <a:extLst>
              <a:ext uri="{FF2B5EF4-FFF2-40B4-BE49-F238E27FC236}">
                <a16:creationId xmlns:a16="http://schemas.microsoft.com/office/drawing/2014/main" id="{F12D63C1-A564-2141-90F9-A824DD7F3367}"/>
              </a:ext>
            </a:extLst>
          </p:cNvPr>
          <p:cNvPicPr>
            <a:picLocks noChangeAspect="1"/>
          </p:cNvPicPr>
          <p:nvPr/>
        </p:nvPicPr>
        <p:blipFill rotWithShape="1">
          <a:blip r:embed="rId2">
            <a:extLst>
              <a:ext uri="{28A0092B-C50C-407E-A947-70E740481C1C}">
                <a14:useLocalDpi xmlns:a14="http://schemas.microsoft.com/office/drawing/2010/main" val="0"/>
              </a:ext>
            </a:extLst>
          </a:blip>
          <a:srcRect r="16999"/>
          <a:stretch/>
        </p:blipFill>
        <p:spPr>
          <a:xfrm>
            <a:off x="938927" y="2433908"/>
            <a:ext cx="3691467" cy="986469"/>
          </a:xfrm>
          <a:prstGeom prst="rect">
            <a:avLst/>
          </a:prstGeom>
        </p:spPr>
      </p:pic>
      <p:sp>
        <p:nvSpPr>
          <p:cNvPr id="7" name="TextBox 6">
            <a:extLst>
              <a:ext uri="{FF2B5EF4-FFF2-40B4-BE49-F238E27FC236}">
                <a16:creationId xmlns:a16="http://schemas.microsoft.com/office/drawing/2014/main" id="{2395111D-F74B-8540-825A-A0439B03DE8F}"/>
              </a:ext>
            </a:extLst>
          </p:cNvPr>
          <p:cNvSpPr txBox="1"/>
          <p:nvPr/>
        </p:nvSpPr>
        <p:spPr>
          <a:xfrm>
            <a:off x="92261" y="2665533"/>
            <a:ext cx="846666" cy="523220"/>
          </a:xfrm>
          <a:prstGeom prst="rect">
            <a:avLst/>
          </a:prstGeom>
          <a:noFill/>
        </p:spPr>
        <p:txBody>
          <a:bodyPr wrap="square" rtlCol="0">
            <a:spAutoFit/>
          </a:bodyPr>
          <a:lstStyle/>
          <a:p>
            <a:r>
              <a:rPr lang="en-US" sz="2800" dirty="0"/>
              <a:t>Def:</a:t>
            </a:r>
          </a:p>
        </p:txBody>
      </p:sp>
      <p:sp>
        <p:nvSpPr>
          <p:cNvPr id="8" name="Arrow: Right 8">
            <a:extLst>
              <a:ext uri="{FF2B5EF4-FFF2-40B4-BE49-F238E27FC236}">
                <a16:creationId xmlns:a16="http://schemas.microsoft.com/office/drawing/2014/main" id="{AF05DD76-9D53-D148-88B9-5A57C7EBF9C3}"/>
              </a:ext>
            </a:extLst>
          </p:cNvPr>
          <p:cNvSpPr/>
          <p:nvPr/>
        </p:nvSpPr>
        <p:spPr>
          <a:xfrm>
            <a:off x="245592" y="3861048"/>
            <a:ext cx="489204"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itting, bunch, train, group&#10;&#10;Description automatically generated">
            <a:extLst>
              <a:ext uri="{FF2B5EF4-FFF2-40B4-BE49-F238E27FC236}">
                <a16:creationId xmlns:a16="http://schemas.microsoft.com/office/drawing/2014/main" id="{F24DBF00-CAF0-124F-9EF0-EE74A2778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2066" y="2515340"/>
            <a:ext cx="4019600" cy="2491289"/>
          </a:xfrm>
          <a:prstGeom prst="rect">
            <a:avLst/>
          </a:prstGeom>
        </p:spPr>
      </p:pic>
      <p:pic>
        <p:nvPicPr>
          <p:cNvPr id="6" name="Picture 5" descr="A close up of a clock&#10;&#10;Description automatically generated">
            <a:extLst>
              <a:ext uri="{FF2B5EF4-FFF2-40B4-BE49-F238E27FC236}">
                <a16:creationId xmlns:a16="http://schemas.microsoft.com/office/drawing/2014/main" id="{76ED44EA-DF42-934C-9C5D-946A27DA5E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3861048"/>
            <a:ext cx="4278137" cy="984557"/>
          </a:xfrm>
          <a:prstGeom prst="rect">
            <a:avLst/>
          </a:prstGeom>
        </p:spPr>
      </p:pic>
    </p:spTree>
    <p:extLst>
      <p:ext uri="{BB962C8B-B14F-4D97-AF65-F5344CB8AC3E}">
        <p14:creationId xmlns:p14="http://schemas.microsoft.com/office/powerpoint/2010/main" val="372574938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128</a:t>
            </a:fld>
            <a:endParaRPr lang="zh-CN" altLang="en-US" dirty="0"/>
          </a:p>
        </p:txBody>
      </p:sp>
      <p:sp>
        <p:nvSpPr>
          <p:cNvPr id="3" name="Title 1">
            <a:extLst>
              <a:ext uri="{FF2B5EF4-FFF2-40B4-BE49-F238E27FC236}">
                <a16:creationId xmlns:a16="http://schemas.microsoft.com/office/drawing/2014/main" id="{00F5D90B-1A5B-504A-ACBA-3AE574DC9762}"/>
              </a:ext>
            </a:extLst>
          </p:cNvPr>
          <p:cNvSpPr txBox="1">
            <a:spLocks/>
          </p:cNvSpPr>
          <p:nvPr/>
        </p:nvSpPr>
        <p:spPr>
          <a:xfrm>
            <a:off x="347134" y="253999"/>
            <a:ext cx="7969282" cy="854075"/>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pPr>
              <a:lnSpc>
                <a:spcPct val="90000"/>
              </a:lnSpc>
            </a:pPr>
            <a:r>
              <a:rPr lang="en-US" sz="3200" dirty="0"/>
              <a:t>Non-linear Ageing</a:t>
            </a:r>
          </a:p>
        </p:txBody>
      </p:sp>
      <p:sp>
        <p:nvSpPr>
          <p:cNvPr id="4" name="Content Placeholder 2">
            <a:extLst>
              <a:ext uri="{FF2B5EF4-FFF2-40B4-BE49-F238E27FC236}">
                <a16:creationId xmlns:a16="http://schemas.microsoft.com/office/drawing/2014/main" id="{5785BC03-6FA0-8443-A6DB-90D9E2A1802E}"/>
              </a:ext>
            </a:extLst>
          </p:cNvPr>
          <p:cNvSpPr txBox="1">
            <a:spLocks/>
          </p:cNvSpPr>
          <p:nvPr/>
        </p:nvSpPr>
        <p:spPr>
          <a:xfrm>
            <a:off x="347134" y="1108074"/>
            <a:ext cx="7969282" cy="156104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a:solidFill>
                  <a:srgbClr val="000000"/>
                </a:solidFill>
                <a:latin typeface="ArialMT"/>
              </a:rPr>
              <a:t> </a:t>
            </a:r>
            <a:r>
              <a:rPr lang="en-US" sz="2800" dirty="0" err="1">
                <a:solidFill>
                  <a:srgbClr val="000000"/>
                </a:solidFill>
                <a:latin typeface="Georgia" panose="02040502050405020303" pitchFamily="18" charset="0"/>
              </a:rPr>
              <a:t>AoI</a:t>
            </a:r>
            <a:r>
              <a:rPr lang="en-US" sz="2800" dirty="0">
                <a:solidFill>
                  <a:srgbClr val="000000"/>
                </a:solidFill>
                <a:latin typeface="Georgia" panose="02040502050405020303" pitchFamily="18" charset="0"/>
              </a:rPr>
              <a:t> grows over time linearly, the performance degradation caused by information aging may not be a linear function of time.</a:t>
            </a:r>
          </a:p>
          <a:p>
            <a:r>
              <a:rPr lang="en-US" sz="2800" dirty="0">
                <a:solidFill>
                  <a:srgbClr val="000000"/>
                </a:solidFill>
                <a:latin typeface="Georgia" panose="02040502050405020303" pitchFamily="18" charset="0"/>
              </a:rPr>
              <a:t>One way to capture the nonlinear behavior of information aging is to define freshness and staleness as </a:t>
            </a:r>
            <a:r>
              <a:rPr lang="en-US" sz="2800" dirty="0">
                <a:solidFill>
                  <a:srgbClr val="FF0000"/>
                </a:solidFill>
                <a:latin typeface="Georgia" panose="02040502050405020303" pitchFamily="18" charset="0"/>
              </a:rPr>
              <a:t>nonlinear functions of </a:t>
            </a:r>
            <a:r>
              <a:rPr lang="en-US" sz="2800" dirty="0" err="1">
                <a:solidFill>
                  <a:srgbClr val="FF0000"/>
                </a:solidFill>
                <a:latin typeface="Georgia" panose="02040502050405020303" pitchFamily="18" charset="0"/>
              </a:rPr>
              <a:t>AoI</a:t>
            </a:r>
            <a:r>
              <a:rPr lang="en-US" sz="2800" dirty="0">
                <a:solidFill>
                  <a:srgbClr val="FF0000"/>
                </a:solidFill>
                <a:latin typeface="Georgia" panose="02040502050405020303" pitchFamily="18" charset="0"/>
              </a:rPr>
              <a:t>.</a:t>
            </a:r>
            <a:endParaRPr lang="en-US" sz="2800" dirty="0">
              <a:solidFill>
                <a:srgbClr val="000000"/>
              </a:solidFill>
              <a:latin typeface="Georgia" panose="02040502050405020303" pitchFamily="18" charset="0"/>
            </a:endParaRPr>
          </a:p>
          <a:p>
            <a:endParaRPr lang="en-US" dirty="0"/>
          </a:p>
        </p:txBody>
      </p:sp>
      <p:sp>
        <p:nvSpPr>
          <p:cNvPr id="6" name="TextBox 5">
            <a:extLst>
              <a:ext uri="{FF2B5EF4-FFF2-40B4-BE49-F238E27FC236}">
                <a16:creationId xmlns:a16="http://schemas.microsoft.com/office/drawing/2014/main" id="{E3AF5A16-6FAE-7B4F-9D63-5917FCBDAC73}"/>
              </a:ext>
            </a:extLst>
          </p:cNvPr>
          <p:cNvSpPr txBox="1"/>
          <p:nvPr/>
        </p:nvSpPr>
        <p:spPr>
          <a:xfrm>
            <a:off x="630362" y="4149080"/>
            <a:ext cx="7168895" cy="461665"/>
          </a:xfrm>
          <a:prstGeom prst="rect">
            <a:avLst/>
          </a:prstGeom>
          <a:noFill/>
        </p:spPr>
        <p:txBody>
          <a:bodyPr wrap="square">
            <a:spAutoFit/>
          </a:bodyPr>
          <a:lstStyle/>
          <a:p>
            <a:r>
              <a:rPr lang="en-US" sz="2400" dirty="0">
                <a:solidFill>
                  <a:srgbClr val="000000"/>
                </a:solidFill>
                <a:latin typeface="Georgia" panose="02040502050405020303" pitchFamily="18" charset="0"/>
              </a:rPr>
              <a:t>R</a:t>
            </a:r>
            <a:r>
              <a:rPr lang="en-US" sz="2400" dirty="0">
                <a:solidFill>
                  <a:srgbClr val="000000"/>
                </a:solidFill>
                <a:effectLst/>
                <a:latin typeface="Georgia" panose="02040502050405020303" pitchFamily="18" charset="0"/>
              </a:rPr>
              <a:t>equirement of such function</a:t>
            </a:r>
            <a:r>
              <a:rPr lang="en-US" altLang="zh-CN" sz="2400" dirty="0">
                <a:solidFill>
                  <a:srgbClr val="000000"/>
                </a:solidFill>
                <a:effectLst/>
                <a:latin typeface="Georgia" panose="02040502050405020303" pitchFamily="18" charset="0"/>
              </a:rPr>
              <a:t>s: </a:t>
            </a:r>
            <a:r>
              <a:rPr lang="en-US" altLang="zh-CN" sz="2400" dirty="0">
                <a:solidFill>
                  <a:srgbClr val="FF0000"/>
                </a:solidFill>
                <a:latin typeface="Georgia" panose="02040502050405020303" pitchFamily="18" charset="0"/>
              </a:rPr>
              <a:t>N</a:t>
            </a:r>
            <a:r>
              <a:rPr lang="en-US" sz="2400" dirty="0">
                <a:solidFill>
                  <a:srgbClr val="FF0000"/>
                </a:solidFill>
                <a:effectLst/>
                <a:latin typeface="Georgia" panose="02040502050405020303" pitchFamily="18" charset="0"/>
              </a:rPr>
              <a:t>on- decreasing.</a:t>
            </a:r>
            <a:endParaRPr lang="en-US" dirty="0">
              <a:solidFill>
                <a:srgbClr val="FF0000"/>
              </a:solidFill>
            </a:endParaRPr>
          </a:p>
        </p:txBody>
      </p:sp>
      <p:sp>
        <p:nvSpPr>
          <p:cNvPr id="7" name="TextBox 6">
            <a:extLst>
              <a:ext uri="{FF2B5EF4-FFF2-40B4-BE49-F238E27FC236}">
                <a16:creationId xmlns:a16="http://schemas.microsoft.com/office/drawing/2014/main" id="{B5D9CDAB-3AAF-9443-AE9D-573BD41BC9C2}"/>
              </a:ext>
            </a:extLst>
          </p:cNvPr>
          <p:cNvSpPr txBox="1"/>
          <p:nvPr/>
        </p:nvSpPr>
        <p:spPr>
          <a:xfrm>
            <a:off x="485230" y="4955818"/>
            <a:ext cx="8316415" cy="1877437"/>
          </a:xfrm>
          <a:prstGeom prst="rect">
            <a:avLst/>
          </a:prstGeom>
          <a:noFill/>
        </p:spPr>
        <p:txBody>
          <a:bodyPr wrap="square">
            <a:spAutoFit/>
          </a:bodyPr>
          <a:lstStyle/>
          <a:p>
            <a:r>
              <a:rPr lang="en-US" sz="1600" dirty="0">
                <a:solidFill>
                  <a:srgbClr val="FF0000"/>
                </a:solidFill>
                <a:effectLst/>
                <a:latin typeface="Calibri" panose="020F0502020204030204" pitchFamily="34" charset="0"/>
              </a:rPr>
              <a:t>Y. Sun, E. </a:t>
            </a:r>
            <a:r>
              <a:rPr lang="en-US" sz="1600" dirty="0" err="1">
                <a:solidFill>
                  <a:srgbClr val="FF0000"/>
                </a:solidFill>
                <a:effectLst/>
                <a:latin typeface="Calibri" panose="020F0502020204030204" pitchFamily="34" charset="0"/>
              </a:rPr>
              <a:t>Uysal-Biyikoglu</a:t>
            </a:r>
            <a:r>
              <a:rPr lang="en-US" sz="1600" dirty="0">
                <a:solidFill>
                  <a:srgbClr val="FF0000"/>
                </a:solidFill>
                <a:effectLst/>
                <a:latin typeface="Calibri" panose="020F0502020204030204" pitchFamily="34" charset="0"/>
              </a:rPr>
              <a:t>, R. Yates, C. E. </a:t>
            </a:r>
            <a:r>
              <a:rPr lang="en-US" sz="1600" dirty="0" err="1">
                <a:solidFill>
                  <a:srgbClr val="FF0000"/>
                </a:solidFill>
                <a:effectLst/>
                <a:latin typeface="Calibri" panose="020F0502020204030204" pitchFamily="34" charset="0"/>
              </a:rPr>
              <a:t>Koksal</a:t>
            </a:r>
            <a:r>
              <a:rPr lang="en-US" sz="1600" dirty="0">
                <a:solidFill>
                  <a:srgbClr val="FF0000"/>
                </a:solidFill>
                <a:effectLst/>
                <a:latin typeface="Calibri" panose="020F0502020204030204" pitchFamily="34" charset="0"/>
              </a:rPr>
              <a:t>, and N. B. Shroff, “Update or wait: How to keep your data fresh,” IEEE Trans. Inf. </a:t>
            </a:r>
            <a:r>
              <a:rPr lang="en-US" sz="1600" dirty="0"/>
              <a:t> </a:t>
            </a:r>
            <a:r>
              <a:rPr lang="en-US" sz="1600" dirty="0">
                <a:solidFill>
                  <a:srgbClr val="FF0000"/>
                </a:solidFill>
                <a:effectLst/>
                <a:latin typeface="Calibri" panose="020F0502020204030204" pitchFamily="34" charset="0"/>
              </a:rPr>
              <a:t>Theory, 2017. </a:t>
            </a:r>
            <a:endParaRPr lang="en-US" sz="1600" dirty="0"/>
          </a:p>
          <a:p>
            <a:r>
              <a:rPr lang="en-US" sz="1600" dirty="0">
                <a:solidFill>
                  <a:srgbClr val="FF0000"/>
                </a:solidFill>
                <a:effectLst/>
                <a:latin typeface="Calibri" panose="020F0502020204030204" pitchFamily="34" charset="0"/>
              </a:rPr>
              <a:t>A. Kosta, N. Pappas, A. </a:t>
            </a:r>
            <a:r>
              <a:rPr lang="en-US" sz="1600" dirty="0" err="1">
                <a:solidFill>
                  <a:srgbClr val="FF0000"/>
                </a:solidFill>
                <a:effectLst/>
                <a:latin typeface="Calibri" panose="020F0502020204030204" pitchFamily="34" charset="0"/>
              </a:rPr>
              <a:t>Ephremides</a:t>
            </a:r>
            <a:r>
              <a:rPr lang="en-US" sz="1600" dirty="0">
                <a:solidFill>
                  <a:srgbClr val="FF0000"/>
                </a:solidFill>
                <a:effectLst/>
                <a:latin typeface="Calibri" panose="020F0502020204030204" pitchFamily="34" charset="0"/>
              </a:rPr>
              <a:t>, and V. Angelakis, “Age and value of information: Non-linear age </a:t>
            </a:r>
            <a:r>
              <a:rPr lang="en-US" sz="1600" dirty="0" err="1">
                <a:solidFill>
                  <a:srgbClr val="FF0000"/>
                </a:solidFill>
                <a:effectLst/>
                <a:latin typeface="Calibri" panose="020F0502020204030204" pitchFamily="34" charset="0"/>
              </a:rPr>
              <a:t>case,”IEEE</a:t>
            </a:r>
            <a:r>
              <a:rPr lang="en-US" sz="1600" dirty="0">
                <a:solidFill>
                  <a:srgbClr val="FF0000"/>
                </a:solidFill>
                <a:effectLst/>
                <a:latin typeface="Calibri" panose="020F0502020204030204" pitchFamily="34" charset="0"/>
              </a:rPr>
              <a:t> ISIT 2017. </a:t>
            </a:r>
            <a:endParaRPr lang="en-US" sz="1600" dirty="0"/>
          </a:p>
          <a:p>
            <a:r>
              <a:rPr lang="en-US" sz="1600" dirty="0">
                <a:solidFill>
                  <a:srgbClr val="FF0000"/>
                </a:solidFill>
                <a:effectLst/>
                <a:latin typeface="Calibri" panose="020F0502020204030204" pitchFamily="34" charset="0"/>
              </a:rPr>
              <a:t>Y. Sun and B. Cyr, “Sampling for data freshness optimization: Nonlinear age functions,” JCN 2019. </a:t>
            </a:r>
            <a:endParaRPr lang="en-US" sz="1600" dirty="0"/>
          </a:p>
          <a:p>
            <a:r>
              <a:rPr lang="en-US" sz="1600" dirty="0">
                <a:solidFill>
                  <a:srgbClr val="FF0000"/>
                </a:solidFill>
                <a:effectLst/>
                <a:latin typeface="Calibri" panose="020F0502020204030204" pitchFamily="34" charset="0"/>
              </a:rPr>
              <a:t>A. Kosta, N. Pappas, A. </a:t>
            </a:r>
            <a:r>
              <a:rPr lang="en-US" sz="1600" dirty="0" err="1">
                <a:solidFill>
                  <a:srgbClr val="FF0000"/>
                </a:solidFill>
                <a:effectLst/>
                <a:latin typeface="Calibri" panose="020F0502020204030204" pitchFamily="34" charset="0"/>
              </a:rPr>
              <a:t>Ephremides</a:t>
            </a:r>
            <a:r>
              <a:rPr lang="en-US" sz="1600" dirty="0">
                <a:solidFill>
                  <a:srgbClr val="FF0000"/>
                </a:solidFill>
                <a:effectLst/>
                <a:latin typeface="Calibri" panose="020F0502020204030204" pitchFamily="34" charset="0"/>
              </a:rPr>
              <a:t>, and V. Angelakis, “The cost of delay in status updates and their value: Non-linear ageing,” </a:t>
            </a:r>
            <a:r>
              <a:rPr lang="en-US" sz="1600" dirty="0"/>
              <a:t> </a:t>
            </a:r>
            <a:r>
              <a:rPr lang="en-US" sz="1600" dirty="0">
                <a:solidFill>
                  <a:srgbClr val="FF0000"/>
                </a:solidFill>
                <a:effectLst/>
                <a:latin typeface="Calibri" panose="020F0502020204030204" pitchFamily="34" charset="0"/>
              </a:rPr>
              <a:t>Accepted, IEEE TCOM 2020.</a:t>
            </a:r>
            <a:endParaRPr lang="en-US" sz="1600" dirty="0"/>
          </a:p>
        </p:txBody>
      </p:sp>
    </p:spTree>
    <p:extLst>
      <p:ext uri="{BB962C8B-B14F-4D97-AF65-F5344CB8AC3E}">
        <p14:creationId xmlns:p14="http://schemas.microsoft.com/office/powerpoint/2010/main" val="629394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9F8372-7822-D748-8D50-B237EE7ABF79}"/>
              </a:ext>
            </a:extLst>
          </p:cNvPr>
          <p:cNvSpPr>
            <a:spLocks noGrp="1"/>
          </p:cNvSpPr>
          <p:nvPr>
            <p:ph type="sldNum" sz="quarter" idx="12"/>
          </p:nvPr>
        </p:nvSpPr>
        <p:spPr/>
        <p:txBody>
          <a:bodyPr/>
          <a:lstStyle/>
          <a:p>
            <a:fld id="{97D86083-53EC-4DF4-B0ED-FEB5657A265E}" type="slidenum">
              <a:rPr lang="zh-CN" altLang="en-US" smtClean="0"/>
              <a:t>12</a:t>
            </a:fld>
            <a:endParaRPr lang="zh-CN" altLang="en-US" dirty="0"/>
          </a:p>
        </p:txBody>
      </p:sp>
      <p:sp>
        <p:nvSpPr>
          <p:cNvPr id="3" name="Title 1">
            <a:extLst>
              <a:ext uri="{FF2B5EF4-FFF2-40B4-BE49-F238E27FC236}">
                <a16:creationId xmlns:a16="http://schemas.microsoft.com/office/drawing/2014/main" id="{76FCD73F-41C9-A442-80BC-0353CAC1FE62}"/>
              </a:ext>
            </a:extLst>
          </p:cNvPr>
          <p:cNvSpPr txBox="1">
            <a:spLocks/>
          </p:cNvSpPr>
          <p:nvPr/>
        </p:nvSpPr>
        <p:spPr>
          <a:xfrm>
            <a:off x="179512" y="404664"/>
            <a:ext cx="8964488" cy="926633"/>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dirty="0"/>
              <a:t>Construct a stationary Markov chain</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F0533023-CD94-5B4C-8EE3-6D9CD98FD336}"/>
                  </a:ext>
                </a:extLst>
              </p:cNvPr>
              <p:cNvSpPr txBox="1">
                <a:spLocks/>
              </p:cNvSpPr>
              <p:nvPr/>
            </p:nvSpPr>
            <p:spPr>
              <a:xfrm>
                <a:off x="179512" y="1456224"/>
                <a:ext cx="8496944" cy="425196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Markov chain</a:t>
                </a:r>
              </a:p>
              <a:p>
                <a:pPr lvl="1"/>
                <a:r>
                  <a:rPr lang="en-US" dirty="0"/>
                  <a:t>A sequence of random variable: </a:t>
                </a:r>
                <a14:m>
                  <m:oMath xmlns:m="http://schemas.openxmlformats.org/officeDocument/2006/math">
                    <m:sSup>
                      <m:sSupPr>
                        <m:ctrlPr>
                          <a:rPr lang="en-US" i="1">
                            <a:latin typeface="Cambria Math" panose="02040503050406030204" pitchFamily="18" charset="0"/>
                          </a:rPr>
                        </m:ctrlPr>
                      </m:sSupPr>
                      <m:e>
                        <m:r>
                          <a:rPr lang="en-US" i="1" smtClean="0">
                            <a:latin typeface="Cambria Math" panose="02040503050406030204" pitchFamily="18" charset="0"/>
                          </a:rPr>
                          <m:t>𝑚</m:t>
                        </m:r>
                      </m:e>
                      <m:sup>
                        <m:r>
                          <a:rPr lang="en-US" i="1">
                            <a:latin typeface="Cambria Math" panose="02040503050406030204" pitchFamily="18" charset="0"/>
                          </a:rPr>
                          <m:t>(1)</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smtClean="0">
                            <a:latin typeface="Cambria Math" panose="02040503050406030204" pitchFamily="18" charset="0"/>
                          </a:rPr>
                          <m:t>𝑚</m:t>
                        </m:r>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smtClean="0">
                            <a:latin typeface="Cambria Math" panose="02040503050406030204" pitchFamily="18" charset="0"/>
                          </a:rPr>
                          <m:t>𝑚</m:t>
                        </m:r>
                      </m:e>
                      <m:sup>
                        <m:r>
                          <a:rPr lang="en-US" i="1">
                            <a:latin typeface="Cambria Math" panose="02040503050406030204" pitchFamily="18" charset="0"/>
                          </a:rPr>
                          <m:t>(</m:t>
                        </m:r>
                        <m:r>
                          <a:rPr lang="en-US" i="1">
                            <a:latin typeface="Cambria Math" panose="02040503050406030204" pitchFamily="18" charset="0"/>
                          </a:rPr>
                          <m:t>𝑛</m:t>
                        </m:r>
                        <m:r>
                          <a:rPr lang="en-US" i="1">
                            <a:latin typeface="Cambria Math" panose="02040503050406030204" pitchFamily="18" charset="0"/>
                          </a:rPr>
                          <m:t>)</m:t>
                        </m:r>
                      </m:sup>
                    </m:sSup>
                  </m:oMath>
                </a14:m>
                <a:endParaRPr lang="en-US" dirty="0"/>
              </a:p>
              <a:p>
                <a:pPr lvl="1"/>
                <a14:m>
                  <m:oMath xmlns:m="http://schemas.openxmlformats.org/officeDocument/2006/math">
                    <m:r>
                      <a:rPr lang="en-US" i="1" smtClean="0">
                        <a:latin typeface="Cambria Math" panose="02040503050406030204" pitchFamily="18" charset="0"/>
                        <a:ea typeface="Cambria Math" panose="02040503050406030204" pitchFamily="18" charset="0"/>
                      </a:rPr>
                      <m:t>𝜋</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smtClean="0">
                                <a:latin typeface="Cambria Math" panose="02040503050406030204" pitchFamily="18" charset="0"/>
                              </a:rPr>
                              <m:t>𝑚</m:t>
                            </m:r>
                          </m:e>
                          <m:sup>
                            <m:d>
                              <m:dPr>
                                <m:ctrlPr>
                                  <a:rPr lang="en-US" i="1">
                                    <a:latin typeface="Cambria Math" panose="02040503050406030204" pitchFamily="18" charset="0"/>
                                  </a:rPr>
                                </m:ctrlPr>
                              </m:dPr>
                              <m:e>
                                <m:r>
                                  <a:rPr lang="en-US" i="1">
                                    <a:latin typeface="Cambria Math" panose="02040503050406030204" pitchFamily="18" charset="0"/>
                                  </a:rPr>
                                  <m:t>𝑛</m:t>
                                </m:r>
                              </m:e>
                            </m:d>
                          </m:sup>
                        </m:sSup>
                        <m:r>
                          <a:rPr lang="en-US" i="1">
                            <a:latin typeface="Cambria Math" panose="02040503050406030204" pitchFamily="18" charset="0"/>
                          </a:rPr>
                          <m:t>=</m:t>
                        </m:r>
                        <m:r>
                          <a:rPr lang="en-US" i="1" smtClean="0">
                            <a:latin typeface="Cambria Math" panose="02040503050406030204" pitchFamily="18" charset="0"/>
                          </a:rPr>
                          <m:t>𝑚</m:t>
                        </m:r>
                      </m:e>
                      <m:e>
                        <m:sSup>
                          <m:sSupPr>
                            <m:ctrlPr>
                              <a:rPr lang="en-US" i="1">
                                <a:latin typeface="Cambria Math" panose="02040503050406030204" pitchFamily="18" charset="0"/>
                              </a:rPr>
                            </m:ctrlPr>
                          </m:sSupPr>
                          <m:e>
                            <m:r>
                              <a:rPr lang="en-US" i="1" smtClean="0">
                                <a:latin typeface="Cambria Math" panose="02040503050406030204" pitchFamily="18" charset="0"/>
                              </a:rPr>
                              <m:t>𝑚</m:t>
                            </m:r>
                          </m:e>
                          <m:sup>
                            <m:d>
                              <m:dPr>
                                <m:ctrlPr>
                                  <a:rPr lang="en-US" i="1">
                                    <a:latin typeface="Cambria Math" panose="02040503050406030204" pitchFamily="18" charset="0"/>
                                  </a:rPr>
                                </m:ctrlPr>
                              </m:dPr>
                              <m:e>
                                <m:r>
                                  <a:rPr lang="en-US" i="1">
                                    <a:latin typeface="Cambria Math" panose="02040503050406030204" pitchFamily="18" charset="0"/>
                                  </a:rPr>
                                  <m:t>1</m:t>
                                </m:r>
                              </m:e>
                            </m:d>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smtClean="0">
                                <a:latin typeface="Cambria Math" panose="02040503050406030204" pitchFamily="18" charset="0"/>
                              </a:rPr>
                              <m:t>𝑚</m:t>
                            </m:r>
                          </m:e>
                          <m:sup>
                            <m:d>
                              <m:dPr>
                                <m:ctrlPr>
                                  <a:rPr lang="en-US" i="1">
                                    <a:latin typeface="Cambria Math" panose="02040503050406030204" pitchFamily="18" charset="0"/>
                                  </a:rPr>
                                </m:ctrlPr>
                              </m:dPr>
                              <m:e>
                                <m:r>
                                  <a:rPr lang="en-US" i="1">
                                    <a:latin typeface="Cambria Math" panose="02040503050406030204" pitchFamily="18" charset="0"/>
                                  </a:rPr>
                                  <m:t>𝑛</m:t>
                                </m:r>
                                <m:r>
                                  <a:rPr lang="en-US" i="1">
                                    <a:latin typeface="Cambria Math" panose="02040503050406030204" pitchFamily="18" charset="0"/>
                                  </a:rPr>
                                  <m:t>−1</m:t>
                                </m:r>
                              </m:e>
                            </m:d>
                          </m:sup>
                        </m:sSup>
                      </m:e>
                    </m:d>
                    <m:r>
                      <a:rPr lang="en-US" i="1">
                        <a:latin typeface="Cambria Math" panose="02040503050406030204" pitchFamily="18" charset="0"/>
                      </a:rPr>
                      <m:t>=</m:t>
                    </m:r>
                    <m:r>
                      <a:rPr lang="en-US" i="1" smtClean="0">
                        <a:latin typeface="Cambria Math" panose="02040503050406030204" pitchFamily="18" charset="0"/>
                        <a:ea typeface="Cambria Math" panose="02040503050406030204" pitchFamily="18" charset="0"/>
                      </a:rPr>
                      <m:t>𝜋</m:t>
                    </m:r>
                    <m:r>
                      <a:rPr lang="en-US" i="1">
                        <a:latin typeface="Cambria Math" panose="02040503050406030204" pitchFamily="18" charset="0"/>
                      </a:rPr>
                      <m:t>(</m:t>
                    </m:r>
                    <m:sSup>
                      <m:sSupPr>
                        <m:ctrlPr>
                          <a:rPr lang="en-US" i="1">
                            <a:latin typeface="Cambria Math" panose="02040503050406030204" pitchFamily="18" charset="0"/>
                          </a:rPr>
                        </m:ctrlPr>
                      </m:sSupPr>
                      <m:e>
                        <m:r>
                          <a:rPr lang="en-US" i="1" smtClean="0">
                            <a:latin typeface="Cambria Math" panose="02040503050406030204" pitchFamily="18" charset="0"/>
                          </a:rPr>
                          <m:t>𝑚</m:t>
                        </m:r>
                      </m:e>
                      <m:sup>
                        <m:d>
                          <m:dPr>
                            <m:ctrlPr>
                              <a:rPr lang="en-US" i="1">
                                <a:latin typeface="Cambria Math" panose="02040503050406030204" pitchFamily="18" charset="0"/>
                              </a:rPr>
                            </m:ctrlPr>
                          </m:dPr>
                          <m:e>
                            <m:r>
                              <a:rPr lang="en-US" i="1">
                                <a:latin typeface="Cambria Math" panose="02040503050406030204" pitchFamily="18" charset="0"/>
                              </a:rPr>
                              <m:t>𝑛</m:t>
                            </m:r>
                          </m:e>
                        </m:d>
                      </m:sup>
                    </m:sSup>
                    <m:r>
                      <a:rPr lang="en-US" i="1">
                        <a:latin typeface="Cambria Math" panose="02040503050406030204" pitchFamily="18" charset="0"/>
                      </a:rPr>
                      <m:t>=</m:t>
                    </m:r>
                    <m:r>
                      <a:rPr lang="en-US" i="1" smtClean="0">
                        <a:latin typeface="Cambria Math" panose="02040503050406030204" pitchFamily="18" charset="0"/>
                      </a:rPr>
                      <m:t>𝑚</m:t>
                    </m:r>
                    <m:r>
                      <a:rPr lang="en-US" i="1">
                        <a:latin typeface="Cambria Math" panose="02040503050406030204" pitchFamily="18" charset="0"/>
                      </a:rPr>
                      <m:t>|</m:t>
                    </m:r>
                    <m:sSup>
                      <m:sSupPr>
                        <m:ctrlPr>
                          <a:rPr lang="en-US" i="1">
                            <a:latin typeface="Cambria Math" panose="02040503050406030204" pitchFamily="18" charset="0"/>
                          </a:rPr>
                        </m:ctrlPr>
                      </m:sSupPr>
                      <m:e>
                        <m:r>
                          <a:rPr lang="en-US" i="1" smtClean="0">
                            <a:latin typeface="Cambria Math" panose="02040503050406030204" pitchFamily="18" charset="0"/>
                          </a:rPr>
                          <m:t>𝑚</m:t>
                        </m:r>
                      </m:e>
                      <m:sup>
                        <m:r>
                          <a:rPr lang="en-US" i="1">
                            <a:latin typeface="Cambria Math" panose="02040503050406030204" pitchFamily="18" charset="0"/>
                          </a:rPr>
                          <m:t>(</m:t>
                        </m:r>
                        <m:r>
                          <a:rPr lang="en-US" i="1">
                            <a:latin typeface="Cambria Math" panose="02040503050406030204" pitchFamily="18" charset="0"/>
                          </a:rPr>
                          <m:t>𝑛</m:t>
                        </m:r>
                        <m:r>
                          <a:rPr lang="en-US" i="1">
                            <a:latin typeface="Cambria Math" panose="02040503050406030204" pitchFamily="18" charset="0"/>
                          </a:rPr>
                          <m:t>−1)</m:t>
                        </m:r>
                      </m:sup>
                    </m:sSup>
                    <m:r>
                      <a:rPr lang="en-US" i="1">
                        <a:latin typeface="Cambria Math" panose="02040503050406030204" pitchFamily="18" charset="0"/>
                      </a:rPr>
                      <m:t>)</m:t>
                    </m:r>
                  </m:oMath>
                </a14:m>
                <a:r>
                  <a:rPr lang="en-US" dirty="0"/>
                  <a:t>	</a:t>
                </a:r>
              </a:p>
              <a:p>
                <a:r>
                  <a:rPr lang="en-US" dirty="0"/>
                  <a:t>Probability distribution </a:t>
                </a:r>
                <a:r>
                  <a:rPr lang="en-US" u="sng" dirty="0">
                    <a:solidFill>
                      <a:srgbClr val="C3092B"/>
                    </a:solidFill>
                  </a:rPr>
                  <a:t>over state</a:t>
                </a:r>
                <a:r>
                  <a:rPr lang="en-US" dirty="0">
                    <a:solidFill>
                      <a:srgbClr val="C3092B"/>
                    </a:solidFill>
                  </a:rPr>
                  <a: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𝑚</m:t>
                        </m:r>
                      </m:e>
                      <m:sup>
                        <m:d>
                          <m:dPr>
                            <m:ctrlPr>
                              <a:rPr lang="en-US" i="1" smtClean="0">
                                <a:latin typeface="Cambria Math" panose="02040503050406030204" pitchFamily="18" charset="0"/>
                              </a:rPr>
                            </m:ctrlPr>
                          </m:dPr>
                          <m:e>
                            <m:r>
                              <a:rPr lang="en-US" i="1" smtClean="0">
                                <a:latin typeface="Cambria Math" panose="02040503050406030204" pitchFamily="18" charset="0"/>
                              </a:rPr>
                              <m:t>𝑡</m:t>
                            </m:r>
                          </m:e>
                        </m:d>
                      </m:sup>
                    </m:sSup>
                  </m:oMath>
                </a14:m>
                <a:r>
                  <a:rPr lang="en-US" dirty="0"/>
                  <a:t> at time </a:t>
                </a:r>
                <a14:m>
                  <m:oMath xmlns:m="http://schemas.openxmlformats.org/officeDocument/2006/math">
                    <m:r>
                      <a:rPr lang="en-US" i="1">
                        <a:latin typeface="Cambria Math" panose="02040503050406030204" pitchFamily="18" charset="0"/>
                      </a:rPr>
                      <m:t>𝑡</m:t>
                    </m:r>
                  </m:oMath>
                </a14:m>
                <a:endParaRPr lang="en-US" dirty="0"/>
              </a:p>
              <a:p>
                <a:pPr lvl="1"/>
                <a:r>
                  <a:rPr lang="en-US" dirty="0">
                    <a:ea typeface="Cambria Math" panose="02040503050406030204" pitchFamily="18" charset="0"/>
                  </a:rPr>
                  <a:t>Defined as: </a:t>
                </a:r>
                <a14:m>
                  <m:oMath xmlns:m="http://schemas.openxmlformats.org/officeDocument/2006/math">
                    <m:sSup>
                      <m:sSupPr>
                        <m:ctrlPr>
                          <a:rPr lang="en-US" i="1" smtClean="0">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d>
                          <m:dPr>
                            <m:ctrlPr>
                              <a:rPr lang="en-US" i="1" smtClean="0">
                                <a:latin typeface="Cambria Math" panose="02040503050406030204" pitchFamily="18" charset="0"/>
                                <a:ea typeface="Cambria Math" panose="02040503050406030204" pitchFamily="18" charset="0"/>
                              </a:rPr>
                            </m:ctrlPr>
                          </m:dPr>
                          <m:e>
                            <m:r>
                              <a:rPr lang="en-US" i="1" smtClean="0">
                                <a:latin typeface="Cambria Math" panose="02040503050406030204" pitchFamily="18" charset="0"/>
                                <a:ea typeface="Cambria Math" panose="02040503050406030204" pitchFamily="18" charset="0"/>
                              </a:rPr>
                              <m:t>𝑡</m:t>
                            </m:r>
                          </m:e>
                        </m:d>
                      </m:sup>
                    </m:sSup>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𝑚</m:t>
                    </m:r>
                    <m:r>
                      <a:rPr lang="en-US" i="1" smtClean="0">
                        <a:latin typeface="Cambria Math" panose="02040503050406030204" pitchFamily="18" charset="0"/>
                        <a:ea typeface="Cambria Math" panose="02040503050406030204" pitchFamily="18" charset="0"/>
                      </a:rPr>
                      <m:t>)</m:t>
                    </m:r>
                  </m:oMath>
                </a14:m>
                <a:endParaRPr lang="en-US" dirty="0"/>
              </a:p>
              <a:p>
                <a:pPr lvl="1"/>
                <a:r>
                  <a:rPr lang="en-US" dirty="0"/>
                  <a:t>The transition of distribution through process: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d>
                          <m:dPr>
                            <m:ctrlPr>
                              <a:rPr lang="en-US" i="1">
                                <a:latin typeface="Cambria Math" panose="02040503050406030204" pitchFamily="18" charset="0"/>
                              </a:rPr>
                            </m:ctrlPr>
                          </m:dPr>
                          <m:e>
                            <m:r>
                              <a:rPr lang="en-US" i="1">
                                <a:latin typeface="Cambria Math" panose="02040503050406030204" pitchFamily="18" charset="0"/>
                              </a:rPr>
                              <m:t>𝑡</m:t>
                            </m:r>
                            <m:r>
                              <a:rPr lang="en-US" i="1">
                                <a:latin typeface="Cambria Math" panose="02040503050406030204" pitchFamily="18" charset="0"/>
                              </a:rPr>
                              <m:t>+1</m:t>
                            </m:r>
                          </m:e>
                        </m:d>
                      </m:sup>
                    </m:sSup>
                    <m:d>
                      <m:dPr>
                        <m:ctrlPr>
                          <a:rPr lang="en-US" i="1">
                            <a:latin typeface="Cambria Math" panose="02040503050406030204" pitchFamily="18" charset="0"/>
                          </a:rPr>
                        </m:ctrlPr>
                      </m:dPr>
                      <m:e>
                        <m:sSup>
                          <m:sSupPr>
                            <m:ctrlPr>
                              <a:rPr lang="en-US" i="1" smtClean="0">
                                <a:latin typeface="Cambria Math" panose="02040503050406030204" pitchFamily="18" charset="0"/>
                              </a:rPr>
                            </m:ctrlPr>
                          </m:sSupPr>
                          <m:e>
                            <m:r>
                              <a:rPr lang="en-US" i="1" smtClean="0">
                                <a:latin typeface="Cambria Math" panose="02040503050406030204" pitchFamily="18" charset="0"/>
                              </a:rPr>
                              <m:t>𝑚</m:t>
                            </m:r>
                          </m:e>
                          <m:sup>
                            <m:r>
                              <a:rPr lang="en-US" i="1">
                                <a:latin typeface="Cambria Math" panose="02040503050406030204" pitchFamily="18" charset="0"/>
                              </a:rPr>
                              <m:t>′</m:t>
                            </m:r>
                          </m:sup>
                        </m:sSup>
                      </m:e>
                    </m:d>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a:rPr lang="en-US" i="1" smtClean="0">
                            <a:latin typeface="Cambria Math" panose="02040503050406030204" pitchFamily="18" charset="0"/>
                          </a:rPr>
                          <m:t>𝑚</m:t>
                        </m:r>
                      </m:sub>
                      <m:sup/>
                      <m:e>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d>
                              <m:dPr>
                                <m:ctrlPr>
                                  <a:rPr lang="en-US" i="1">
                                    <a:latin typeface="Cambria Math" panose="02040503050406030204" pitchFamily="18" charset="0"/>
                                  </a:rPr>
                                </m:ctrlPr>
                              </m:dPr>
                              <m:e>
                                <m:r>
                                  <a:rPr lang="en-US" i="1">
                                    <a:latin typeface="Cambria Math" panose="02040503050406030204" pitchFamily="18" charset="0"/>
                                  </a:rPr>
                                  <m:t>𝑡</m:t>
                                </m:r>
                              </m:e>
                            </m:d>
                          </m:sup>
                        </m:sSup>
                        <m:r>
                          <a:rPr lang="en-US" i="1">
                            <a:latin typeface="Cambria Math" panose="02040503050406030204" pitchFamily="18" charset="0"/>
                          </a:rPr>
                          <m:t>(</m:t>
                        </m:r>
                        <m:r>
                          <a:rPr lang="en-US" i="1" smtClean="0">
                            <a:latin typeface="Cambria Math" panose="02040503050406030204" pitchFamily="18" charset="0"/>
                          </a:rPr>
                          <m:t>𝑚</m:t>
                        </m:r>
                        <m:r>
                          <a:rPr lang="en-US" i="1">
                            <a:latin typeface="Cambria Math" panose="02040503050406030204" pitchFamily="18" charset="0"/>
                          </a:rPr>
                          <m:t>)</m:t>
                        </m:r>
                        <m:r>
                          <a:rPr lang="en-US" i="1">
                            <a:latin typeface="Cambria Math" panose="02040503050406030204" pitchFamily="18" charset="0"/>
                          </a:rPr>
                          <m:t>𝑇</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smtClean="0">
                                    <a:latin typeface="Cambria Math" panose="02040503050406030204" pitchFamily="18" charset="0"/>
                                  </a:rPr>
                                  <m:t>𝑚</m:t>
                                </m:r>
                              </m:e>
                              <m:sup>
                                <m:r>
                                  <a:rPr lang="en-US" i="1">
                                    <a:latin typeface="Cambria Math" panose="02040503050406030204" pitchFamily="18" charset="0"/>
                                  </a:rPr>
                                  <m:t>′</m:t>
                                </m:r>
                              </m:sup>
                            </m:sSup>
                          </m:e>
                          <m:e>
                            <m:r>
                              <a:rPr lang="en-US" i="1" smtClean="0">
                                <a:latin typeface="Cambria Math" panose="02040503050406030204" pitchFamily="18" charset="0"/>
                              </a:rPr>
                              <m:t>𝑚</m:t>
                            </m:r>
                          </m:e>
                        </m:d>
                      </m:e>
                    </m:nary>
                  </m:oMath>
                </a14:m>
                <a:endParaRPr lang="en-US" dirty="0"/>
              </a:p>
              <a:p>
                <a:r>
                  <a:rPr lang="en-US" dirty="0"/>
                  <a:t>Stationary distribution</a:t>
                </a:r>
              </a:p>
              <a:p>
                <a:pPr lvl="1"/>
                <a14:m>
                  <m:oMath xmlns:m="http://schemas.openxmlformats.org/officeDocument/2006/math">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m:t>
                    </m:r>
                  </m:oMath>
                </a14:m>
                <a:r>
                  <a:rPr lang="en-US" dirty="0"/>
                  <a:t> does not change under the transition (along Markov chain)</a:t>
                </a:r>
              </a:p>
              <a:p>
                <a:pPr lvl="1"/>
                <a14:m>
                  <m:oMath xmlns:m="http://schemas.openxmlformats.org/officeDocument/2006/math">
                    <m:r>
                      <a:rPr lang="en-US" i="1">
                        <a:latin typeface="Cambria Math" panose="02040503050406030204" pitchFamily="18" charset="0"/>
                        <a:ea typeface="Cambria Math" panose="02040503050406030204" pitchFamily="18" charset="0"/>
                      </a:rPr>
                      <m:t>𝜋</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smtClean="0">
                                <a:latin typeface="Cambria Math" panose="02040503050406030204" pitchFamily="18" charset="0"/>
                              </a:rPr>
                              <m:t>𝑚</m:t>
                            </m:r>
                          </m:e>
                          <m:sup>
                            <m:r>
                              <a:rPr lang="en-US" i="1">
                                <a:latin typeface="Cambria Math" panose="02040503050406030204" pitchFamily="18" charset="0"/>
                              </a:rPr>
                              <m:t>′</m:t>
                            </m:r>
                          </m:sup>
                        </m:sSup>
                      </m:e>
                    </m:d>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a:rPr lang="en-US" i="1" smtClean="0">
                            <a:latin typeface="Cambria Math" panose="02040503050406030204" pitchFamily="18" charset="0"/>
                          </a:rPr>
                          <m:t>𝑚</m:t>
                        </m:r>
                      </m:sub>
                      <m:sup/>
                      <m:e>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rPr>
                          <m:t>(</m:t>
                        </m:r>
                        <m:r>
                          <a:rPr lang="en-US" i="1" smtClean="0">
                            <a:latin typeface="Cambria Math" panose="02040503050406030204" pitchFamily="18" charset="0"/>
                          </a:rPr>
                          <m:t>𝑚</m:t>
                        </m:r>
                        <m:r>
                          <a:rPr lang="en-US" i="1">
                            <a:latin typeface="Cambria Math" panose="02040503050406030204" pitchFamily="18" charset="0"/>
                          </a:rPr>
                          <m:t>)</m:t>
                        </m:r>
                        <m:r>
                          <a:rPr lang="en-US" i="1">
                            <a:latin typeface="Cambria Math" panose="02040503050406030204" pitchFamily="18" charset="0"/>
                          </a:rPr>
                          <m:t>𝑇</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smtClean="0">
                                    <a:latin typeface="Cambria Math" panose="02040503050406030204" pitchFamily="18" charset="0"/>
                                  </a:rPr>
                                  <m:t>𝑚</m:t>
                                </m:r>
                              </m:e>
                              <m:sup>
                                <m:r>
                                  <a:rPr lang="en-US" i="1">
                                    <a:latin typeface="Cambria Math" panose="02040503050406030204" pitchFamily="18" charset="0"/>
                                  </a:rPr>
                                  <m:t>′</m:t>
                                </m:r>
                              </m:sup>
                            </m:sSup>
                          </m:e>
                          <m:e>
                            <m:r>
                              <a:rPr lang="en-US" i="1" smtClean="0">
                                <a:latin typeface="Cambria Math" panose="02040503050406030204" pitchFamily="18" charset="0"/>
                              </a:rPr>
                              <m:t>𝑚</m:t>
                            </m:r>
                          </m:e>
                        </m:d>
                      </m:e>
                    </m:nary>
                    <m:r>
                      <a:rPr lang="en-US" i="1">
                        <a:latin typeface="Cambria Math" panose="02040503050406030204" pitchFamily="18" charset="0"/>
                      </a:rPr>
                      <m:t>    </m:t>
                    </m:r>
                    <m:r>
                      <a:rPr lang="en-US" i="1">
                        <a:latin typeface="Cambria Math" panose="02040503050406030204" pitchFamily="18" charset="0"/>
                      </a:rPr>
                      <m:t>𝑓𝑜𝑟</m:t>
                    </m:r>
                    <m:r>
                      <a:rPr lang="en-US" i="1">
                        <a:latin typeface="Cambria Math" panose="02040503050406030204" pitchFamily="18" charset="0"/>
                      </a:rPr>
                      <m:t> </m:t>
                    </m:r>
                    <m:r>
                      <a:rPr lang="en-US" i="1">
                        <a:latin typeface="Cambria Math" panose="02040503050406030204" pitchFamily="18" charset="0"/>
                      </a:rPr>
                      <m:t>𝑎𝑙𝑙</m:t>
                    </m:r>
                    <m:r>
                      <a:rPr lang="en-US" i="1">
                        <a:latin typeface="Cambria Math" panose="02040503050406030204" pitchFamily="18" charset="0"/>
                      </a:rPr>
                      <m:t> </m:t>
                    </m:r>
                    <m:sSup>
                      <m:sSupPr>
                        <m:ctrlPr>
                          <a:rPr lang="en-US" i="1">
                            <a:latin typeface="Cambria Math" panose="02040503050406030204" pitchFamily="18" charset="0"/>
                          </a:rPr>
                        </m:ctrlPr>
                      </m:sSupPr>
                      <m:e>
                        <m:r>
                          <a:rPr lang="en-US" i="1" smtClean="0">
                            <a:latin typeface="Cambria Math" panose="02040503050406030204" pitchFamily="18" charset="0"/>
                          </a:rPr>
                          <m:t>𝑚</m:t>
                        </m:r>
                      </m:e>
                      <m:sup>
                        <m:r>
                          <a:rPr lang="en-US" i="1">
                            <a:latin typeface="Cambria Math" panose="02040503050406030204" pitchFamily="18" charset="0"/>
                          </a:rPr>
                          <m:t>′</m:t>
                        </m:r>
                      </m:sup>
                    </m:sSup>
                  </m:oMath>
                </a14:m>
                <a:endParaRPr lang="en-US" dirty="0"/>
              </a:p>
              <a:p>
                <a:pPr lvl="1"/>
                <a:endParaRPr lang="en-US" dirty="0"/>
              </a:p>
              <a:p>
                <a:endParaRPr lang="en-US" dirty="0"/>
              </a:p>
            </p:txBody>
          </p:sp>
        </mc:Choice>
        <mc:Fallback xmlns="">
          <p:sp>
            <p:nvSpPr>
              <p:cNvPr id="4" name="Content Placeholder 2">
                <a:extLst>
                  <a:ext uri="{FF2B5EF4-FFF2-40B4-BE49-F238E27FC236}">
                    <a16:creationId xmlns:a16="http://schemas.microsoft.com/office/drawing/2014/main" id="{F0533023-CD94-5B4C-8EE3-6D9CD98FD336}"/>
                  </a:ext>
                </a:extLst>
              </p:cNvPr>
              <p:cNvSpPr txBox="1">
                <a:spLocks noRot="1" noChangeAspect="1" noMove="1" noResize="1" noEditPoints="1" noAdjustHandles="1" noChangeArrowheads="1" noChangeShapeType="1" noTextEdit="1"/>
              </p:cNvSpPr>
              <p:nvPr/>
            </p:nvSpPr>
            <p:spPr>
              <a:xfrm>
                <a:off x="179512" y="1456224"/>
                <a:ext cx="8496944" cy="4251960"/>
              </a:xfrm>
              <a:prstGeom prst="rect">
                <a:avLst/>
              </a:prstGeom>
              <a:blipFill>
                <a:blip r:embed="rId2"/>
                <a:stretch>
                  <a:fillRect l="-896" t="-1194" b="-11343"/>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FF7B5AA0-9CAB-6B42-A6AA-0E7F2C7D3816}"/>
              </a:ext>
            </a:extLst>
          </p:cNvPr>
          <p:cNvSpPr/>
          <p:nvPr/>
        </p:nvSpPr>
        <p:spPr>
          <a:xfrm>
            <a:off x="4395912" y="2276872"/>
            <a:ext cx="2400300" cy="337592"/>
          </a:xfrm>
          <a:prstGeom prst="rect">
            <a:avLst/>
          </a:prstGeom>
          <a:noFill/>
          <a:ln w="19050">
            <a:solidFill>
              <a:srgbClr val="C309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030F187-9218-3E40-AE64-FE7B7009F1C0}"/>
                  </a:ext>
                </a:extLst>
              </p:cNvPr>
              <p:cNvSpPr txBox="1"/>
              <p:nvPr/>
            </p:nvSpPr>
            <p:spPr>
              <a:xfrm>
                <a:off x="833438" y="5607535"/>
                <a:ext cx="7620000" cy="830997"/>
              </a:xfrm>
              <a:prstGeom prst="rect">
                <a:avLst/>
              </a:prstGeom>
              <a:noFill/>
            </p:spPr>
            <p:txBody>
              <a:bodyPr wrap="square" rtlCol="0">
                <a:spAutoFit/>
              </a:bodyPr>
              <a:lstStyle/>
              <a:p>
                <a:r>
                  <a:rPr lang="en-US" sz="2400" dirty="0">
                    <a:solidFill>
                      <a:srgbClr val="C3092B"/>
                    </a:solidFill>
                  </a:rPr>
                  <a:t>Target: Construct a stationary Markov chain whose </a:t>
                </a:r>
                <a14:m>
                  <m:oMath xmlns:m="http://schemas.openxmlformats.org/officeDocument/2006/math">
                    <m:r>
                      <a:rPr lang="en-US" sz="2400" i="1">
                        <a:solidFill>
                          <a:srgbClr val="C3092B"/>
                        </a:solidFill>
                        <a:latin typeface="Cambria Math" panose="02040503050406030204" pitchFamily="18" charset="0"/>
                        <a:ea typeface="Cambria Math" panose="02040503050406030204" pitchFamily="18" charset="0"/>
                      </a:rPr>
                      <m:t>𝜋</m:t>
                    </m:r>
                    <m:r>
                      <a:rPr lang="en-US" sz="2400" i="1">
                        <a:solidFill>
                          <a:srgbClr val="C3092B"/>
                        </a:solidFill>
                        <a:latin typeface="Cambria Math" panose="02040503050406030204" pitchFamily="18" charset="0"/>
                        <a:ea typeface="Cambria Math" panose="02040503050406030204" pitchFamily="18" charset="0"/>
                      </a:rPr>
                      <m:t>(</m:t>
                    </m:r>
                    <m:r>
                      <a:rPr lang="en-US" sz="2400" b="1" i="1">
                        <a:solidFill>
                          <a:srgbClr val="C3092B"/>
                        </a:solidFill>
                        <a:latin typeface="Cambria Math" panose="02040503050406030204" pitchFamily="18" charset="0"/>
                        <a:ea typeface="Cambria Math" panose="02040503050406030204" pitchFamily="18" charset="0"/>
                      </a:rPr>
                      <m:t>𝒎</m:t>
                    </m:r>
                    <m:r>
                      <a:rPr lang="en-US" sz="2400" i="1">
                        <a:solidFill>
                          <a:srgbClr val="C3092B"/>
                        </a:solidFill>
                        <a:latin typeface="Cambria Math" panose="02040503050406030204" pitchFamily="18" charset="0"/>
                        <a:ea typeface="Cambria Math" panose="02040503050406030204" pitchFamily="18" charset="0"/>
                      </a:rPr>
                      <m:t>)</m:t>
                    </m:r>
                  </m:oMath>
                </a14:m>
                <a:r>
                  <a:rPr lang="en-US" sz="2400" dirty="0">
                    <a:solidFill>
                      <a:srgbClr val="C3092B"/>
                    </a:solidFill>
                  </a:rPr>
                  <a:t> is the posterior probability distribution </a:t>
                </a:r>
                <a14:m>
                  <m:oMath xmlns:m="http://schemas.openxmlformats.org/officeDocument/2006/math">
                    <m:r>
                      <a:rPr lang="en-US" sz="2400" i="1">
                        <a:solidFill>
                          <a:srgbClr val="C3092B"/>
                        </a:solidFill>
                        <a:latin typeface="Cambria Math" panose="02040503050406030204" pitchFamily="18" charset="0"/>
                      </a:rPr>
                      <m:t>𝑃</m:t>
                    </m:r>
                    <m:d>
                      <m:dPr>
                        <m:ctrlPr>
                          <a:rPr lang="en-US" sz="2400" i="1">
                            <a:solidFill>
                              <a:srgbClr val="C3092B"/>
                            </a:solidFill>
                            <a:latin typeface="Cambria Math" panose="02040503050406030204" pitchFamily="18" charset="0"/>
                          </a:rPr>
                        </m:ctrlPr>
                      </m:dPr>
                      <m:e>
                        <m:r>
                          <a:rPr lang="en-US" sz="2400" b="1" i="1">
                            <a:solidFill>
                              <a:srgbClr val="C3092B"/>
                            </a:solidFill>
                            <a:latin typeface="Cambria Math" panose="02040503050406030204" pitchFamily="18" charset="0"/>
                            <a:ea typeface="Cambria Math" panose="02040503050406030204" pitchFamily="18" charset="0"/>
                          </a:rPr>
                          <m:t>𝒎</m:t>
                        </m:r>
                      </m:e>
                      <m:e>
                        <m:r>
                          <a:rPr lang="en-US" sz="2400" b="1" i="1">
                            <a:solidFill>
                              <a:srgbClr val="C3092B"/>
                            </a:solidFill>
                            <a:latin typeface="Cambria Math" panose="02040503050406030204" pitchFamily="18" charset="0"/>
                          </a:rPr>
                          <m:t>𝒅</m:t>
                        </m:r>
                      </m:e>
                    </m:d>
                  </m:oMath>
                </a14:m>
                <a:endParaRPr lang="en-US" sz="2400" dirty="0">
                  <a:solidFill>
                    <a:srgbClr val="C3092B"/>
                  </a:solidFill>
                </a:endParaRPr>
              </a:p>
            </p:txBody>
          </p:sp>
        </mc:Choice>
        <mc:Fallback xmlns="">
          <p:sp>
            <p:nvSpPr>
              <p:cNvPr id="8" name="TextBox 7">
                <a:extLst>
                  <a:ext uri="{FF2B5EF4-FFF2-40B4-BE49-F238E27FC236}">
                    <a16:creationId xmlns:a16="http://schemas.microsoft.com/office/drawing/2014/main" id="{B030F187-9218-3E40-AE64-FE7B7009F1C0}"/>
                  </a:ext>
                </a:extLst>
              </p:cNvPr>
              <p:cNvSpPr txBox="1">
                <a:spLocks noRot="1" noChangeAspect="1" noMove="1" noResize="1" noEditPoints="1" noAdjustHandles="1" noChangeArrowheads="1" noChangeShapeType="1" noTextEdit="1"/>
              </p:cNvSpPr>
              <p:nvPr/>
            </p:nvSpPr>
            <p:spPr>
              <a:xfrm>
                <a:off x="833438" y="5607535"/>
                <a:ext cx="7620000" cy="830997"/>
              </a:xfrm>
              <a:prstGeom prst="rect">
                <a:avLst/>
              </a:prstGeom>
              <a:blipFill>
                <a:blip r:embed="rId3"/>
                <a:stretch>
                  <a:fillRect l="-1165" t="-4545" r="-333"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7E78C013-FBAB-E647-B393-E8E989D2DCE8}"/>
                  </a:ext>
                </a:extLst>
              </p:cNvPr>
              <p:cNvSpPr/>
              <p:nvPr/>
            </p:nvSpPr>
            <p:spPr>
              <a:xfrm>
                <a:off x="6750410" y="2069048"/>
                <a:ext cx="2316190" cy="646331"/>
              </a:xfrm>
              <a:prstGeom prst="rect">
                <a:avLst/>
              </a:prstGeom>
            </p:spPr>
            <p:txBody>
              <a:bodyPr wrap="square">
                <a:spAutoFit/>
              </a:bodyPr>
              <a:lstStyle/>
              <a:p>
                <a:pPr lvl="1"/>
                <a:r>
                  <a:rPr lang="en-US" dirty="0">
                    <a:solidFill>
                      <a:srgbClr val="C3092B"/>
                    </a:solidFill>
                  </a:rPr>
                  <a:t>Transition kernel </a:t>
                </a:r>
                <a14:m>
                  <m:oMath xmlns:m="http://schemas.openxmlformats.org/officeDocument/2006/math">
                    <m:r>
                      <m:rPr>
                        <m:sty m:val="p"/>
                      </m:rPr>
                      <a:rPr lang="en-US">
                        <a:solidFill>
                          <a:srgbClr val="C3092B"/>
                        </a:solidFill>
                        <a:latin typeface="Cambria Math" panose="02040503050406030204" pitchFamily="18" charset="0"/>
                      </a:rPr>
                      <m:t>T</m:t>
                    </m:r>
                    <m:r>
                      <a:rPr lang="en-US">
                        <a:solidFill>
                          <a:srgbClr val="C3092B"/>
                        </a:solidFill>
                        <a:latin typeface="Cambria Math" panose="02040503050406030204" pitchFamily="18" charset="0"/>
                      </a:rPr>
                      <m:t>(</m:t>
                    </m:r>
                    <m:sSup>
                      <m:sSupPr>
                        <m:ctrlPr>
                          <a:rPr lang="en-US" i="1">
                            <a:solidFill>
                              <a:srgbClr val="C3092B"/>
                            </a:solidFill>
                            <a:latin typeface="Cambria Math" panose="02040503050406030204" pitchFamily="18" charset="0"/>
                          </a:rPr>
                        </m:ctrlPr>
                      </m:sSupPr>
                      <m:e>
                        <m:r>
                          <a:rPr lang="en-US" i="1">
                            <a:solidFill>
                              <a:srgbClr val="C3092B"/>
                            </a:solidFill>
                            <a:latin typeface="Cambria Math" panose="02040503050406030204" pitchFamily="18" charset="0"/>
                          </a:rPr>
                          <m:t>𝑚</m:t>
                        </m:r>
                      </m:e>
                      <m:sup>
                        <m:r>
                          <a:rPr lang="en-US" i="1">
                            <a:solidFill>
                              <a:srgbClr val="C3092B"/>
                            </a:solidFill>
                            <a:latin typeface="Cambria Math" panose="02040503050406030204" pitchFamily="18" charset="0"/>
                          </a:rPr>
                          <m:t>′</m:t>
                        </m:r>
                      </m:sup>
                    </m:sSup>
                    <m:r>
                      <a:rPr lang="en-US" i="1">
                        <a:solidFill>
                          <a:srgbClr val="C3092B"/>
                        </a:solidFill>
                        <a:latin typeface="Cambria Math" panose="02040503050406030204" pitchFamily="18" charset="0"/>
                      </a:rPr>
                      <m:t>|</m:t>
                    </m:r>
                    <m:r>
                      <a:rPr lang="en-US" i="1">
                        <a:solidFill>
                          <a:srgbClr val="C3092B"/>
                        </a:solidFill>
                        <a:latin typeface="Cambria Math" panose="02040503050406030204" pitchFamily="18" charset="0"/>
                      </a:rPr>
                      <m:t>𝑚</m:t>
                    </m:r>
                    <m:r>
                      <a:rPr lang="en-US" i="1">
                        <a:solidFill>
                          <a:srgbClr val="C3092B"/>
                        </a:solidFill>
                        <a:latin typeface="Cambria Math" panose="02040503050406030204" pitchFamily="18" charset="0"/>
                      </a:rPr>
                      <m:t>)</m:t>
                    </m:r>
                  </m:oMath>
                </a14:m>
                <a:endParaRPr lang="en-US" dirty="0">
                  <a:solidFill>
                    <a:srgbClr val="C3092B"/>
                  </a:solidFill>
                </a:endParaRPr>
              </a:p>
            </p:txBody>
          </p:sp>
        </mc:Choice>
        <mc:Fallback xmlns="">
          <p:sp>
            <p:nvSpPr>
              <p:cNvPr id="9" name="Rectangle 8">
                <a:extLst>
                  <a:ext uri="{FF2B5EF4-FFF2-40B4-BE49-F238E27FC236}">
                    <a16:creationId xmlns:a16="http://schemas.microsoft.com/office/drawing/2014/main" id="{7E78C013-FBAB-E647-B393-E8E989D2DCE8}"/>
                  </a:ext>
                </a:extLst>
              </p:cNvPr>
              <p:cNvSpPr>
                <a:spLocks noRot="1" noChangeAspect="1" noMove="1" noResize="1" noEditPoints="1" noAdjustHandles="1" noChangeArrowheads="1" noChangeShapeType="1" noTextEdit="1"/>
              </p:cNvSpPr>
              <p:nvPr/>
            </p:nvSpPr>
            <p:spPr>
              <a:xfrm>
                <a:off x="6750410" y="2069048"/>
                <a:ext cx="2316190" cy="646331"/>
              </a:xfrm>
              <a:prstGeom prst="rect">
                <a:avLst/>
              </a:prstGeom>
              <a:blipFill>
                <a:blip r:embed="rId4"/>
                <a:stretch>
                  <a:fillRect t="-3846" b="-7692"/>
                </a:stretch>
              </a:blipFill>
            </p:spPr>
            <p:txBody>
              <a:bodyPr/>
              <a:lstStyle/>
              <a:p>
                <a:r>
                  <a:rPr lang="en-US">
                    <a:noFill/>
                  </a:rPr>
                  <a:t> </a:t>
                </a:r>
              </a:p>
            </p:txBody>
          </p:sp>
        </mc:Fallback>
      </mc:AlternateContent>
    </p:spTree>
    <p:extLst>
      <p:ext uri="{BB962C8B-B14F-4D97-AF65-F5344CB8AC3E}">
        <p14:creationId xmlns:p14="http://schemas.microsoft.com/office/powerpoint/2010/main" val="292653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500"/>
                                        <p:tgtEl>
                                          <p:spTgt spid="4">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fade">
                                      <p:cBhvr>
                                        <p:cTn id="41" dur="500"/>
                                        <p:tgtEl>
                                          <p:spTgt spid="4">
                                            <p:txEl>
                                              <p:pRg st="6" end="6"/>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fade">
                                      <p:cBhvr>
                                        <p:cTn id="44" dur="500"/>
                                        <p:tgtEl>
                                          <p:spTgt spid="4">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Effect transition="in" filter="fade">
                                      <p:cBhvr>
                                        <p:cTn id="49" dur="500"/>
                                        <p:tgtEl>
                                          <p:spTgt spid="4">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129</a:t>
            </a:fld>
            <a:endParaRPr lang="zh-CN" altLang="en-US" dirty="0"/>
          </a:p>
        </p:txBody>
      </p:sp>
      <p:sp>
        <p:nvSpPr>
          <p:cNvPr id="3" name="Title 1">
            <a:extLst>
              <a:ext uri="{FF2B5EF4-FFF2-40B4-BE49-F238E27FC236}">
                <a16:creationId xmlns:a16="http://schemas.microsoft.com/office/drawing/2014/main" id="{2FC326B6-E750-F446-B9F1-00797EACEFC9}"/>
              </a:ext>
            </a:extLst>
          </p:cNvPr>
          <p:cNvSpPr txBox="1">
            <a:spLocks/>
          </p:cNvSpPr>
          <p:nvPr/>
        </p:nvSpPr>
        <p:spPr>
          <a:xfrm>
            <a:off x="448733" y="209021"/>
            <a:ext cx="8443747" cy="1044310"/>
          </a:xfrm>
          <a:prstGeom prst="rect">
            <a:avLst/>
          </a:prstGeom>
        </p:spPr>
        <p:txBody>
          <a:bodyPr>
            <a:normAutofit fontScale="90000" lnSpcReduction="10000"/>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dirty="0"/>
              <a:t>Example of the Nonlinear version of AOI:</a:t>
            </a:r>
            <a:br>
              <a:rPr lang="en-US" dirty="0"/>
            </a:br>
            <a:r>
              <a:rPr lang="en-US" dirty="0"/>
              <a:t>Cost of Update Delay </a:t>
            </a:r>
          </a:p>
        </p:txBody>
      </p:sp>
      <p:sp>
        <p:nvSpPr>
          <p:cNvPr id="4" name="Content Placeholder 2">
            <a:extLst>
              <a:ext uri="{FF2B5EF4-FFF2-40B4-BE49-F238E27FC236}">
                <a16:creationId xmlns:a16="http://schemas.microsoft.com/office/drawing/2014/main" id="{FFFD0FAF-9740-3842-8861-6C2FCC045652}"/>
              </a:ext>
            </a:extLst>
          </p:cNvPr>
          <p:cNvSpPr txBox="1">
            <a:spLocks/>
          </p:cNvSpPr>
          <p:nvPr/>
        </p:nvSpPr>
        <p:spPr>
          <a:xfrm>
            <a:off x="448733" y="1414793"/>
            <a:ext cx="7962896" cy="152373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solidFill>
                  <a:srgbClr val="000000"/>
                </a:solidFill>
                <a:latin typeface="Georgia" panose="02040502050405020303" pitchFamily="18" charset="0"/>
              </a:rPr>
              <a:t>C(t) = f</a:t>
            </a:r>
            <a:r>
              <a:rPr lang="en-US" sz="1800" dirty="0">
                <a:solidFill>
                  <a:srgbClr val="000000"/>
                </a:solidFill>
                <a:latin typeface="Georgia" panose="02040502050405020303" pitchFamily="18" charset="0"/>
              </a:rPr>
              <a:t>s</a:t>
            </a:r>
            <a:r>
              <a:rPr lang="en-US" dirty="0">
                <a:solidFill>
                  <a:srgbClr val="000000"/>
                </a:solidFill>
                <a:latin typeface="Georgia" panose="02040502050405020303" pitchFamily="18" charset="0"/>
              </a:rPr>
              <a:t>(t-u(t)) </a:t>
            </a:r>
            <a:endParaRPr lang="en-US" dirty="0">
              <a:solidFill>
                <a:srgbClr val="000000"/>
              </a:solidFill>
              <a:latin typeface="ArialMT"/>
            </a:endParaRPr>
          </a:p>
          <a:p>
            <a:r>
              <a:rPr lang="en-US" dirty="0">
                <a:solidFill>
                  <a:srgbClr val="000000"/>
                </a:solidFill>
                <a:latin typeface="Georgia" panose="02040502050405020303" pitchFamily="18" charset="0"/>
              </a:rPr>
              <a:t>f</a:t>
            </a:r>
            <a:r>
              <a:rPr lang="en-US" sz="1800" dirty="0">
                <a:solidFill>
                  <a:srgbClr val="000000"/>
                </a:solidFill>
                <a:latin typeface="Georgia" panose="02040502050405020303" pitchFamily="18" charset="0"/>
              </a:rPr>
              <a:t>s</a:t>
            </a:r>
            <a:r>
              <a:rPr lang="en-US" dirty="0">
                <a:solidFill>
                  <a:srgbClr val="000000"/>
                </a:solidFill>
                <a:latin typeface="Georgia" panose="02040502050405020303" pitchFamily="18" charset="0"/>
              </a:rPr>
              <a:t>(t) is a monotonically increasing function </a:t>
            </a:r>
            <a:endParaRPr lang="en-US" sz="2000" dirty="0"/>
          </a:p>
          <a:p>
            <a:r>
              <a:rPr lang="en-US" dirty="0">
                <a:solidFill>
                  <a:srgbClr val="000000"/>
                </a:solidFill>
                <a:latin typeface="Georgia" panose="02040502050405020303" pitchFamily="18" charset="0"/>
              </a:rPr>
              <a:t>u(t) timestamp of the most recently received update</a:t>
            </a:r>
            <a:endParaRPr lang="en-US" sz="2000" dirty="0"/>
          </a:p>
        </p:txBody>
      </p:sp>
      <p:sp>
        <p:nvSpPr>
          <p:cNvPr id="5" name="TextBox 4">
            <a:extLst>
              <a:ext uri="{FF2B5EF4-FFF2-40B4-BE49-F238E27FC236}">
                <a16:creationId xmlns:a16="http://schemas.microsoft.com/office/drawing/2014/main" id="{79D17C28-D5D8-0945-A22B-C2398C01F59B}"/>
              </a:ext>
            </a:extLst>
          </p:cNvPr>
          <p:cNvSpPr txBox="1"/>
          <p:nvPr/>
        </p:nvSpPr>
        <p:spPr>
          <a:xfrm>
            <a:off x="397733" y="3508631"/>
            <a:ext cx="8064896" cy="461665"/>
          </a:xfrm>
          <a:prstGeom prst="rect">
            <a:avLst/>
          </a:prstGeom>
          <a:noFill/>
        </p:spPr>
        <p:txBody>
          <a:bodyPr wrap="square">
            <a:spAutoFit/>
          </a:bodyPr>
          <a:lstStyle/>
          <a:p>
            <a:r>
              <a:rPr lang="en-US" sz="2400" dirty="0">
                <a:solidFill>
                  <a:srgbClr val="FF0000"/>
                </a:solidFill>
                <a:effectLst/>
                <a:latin typeface="Georgia" panose="02040502050405020303" pitchFamily="18" charset="0"/>
              </a:rPr>
              <a:t>Different cost functions f</a:t>
            </a:r>
            <a:r>
              <a:rPr lang="en-US" sz="1800" dirty="0">
                <a:solidFill>
                  <a:srgbClr val="FF0000"/>
                </a:solidFill>
                <a:effectLst/>
                <a:latin typeface="Georgia" panose="02040502050405020303" pitchFamily="18" charset="0"/>
              </a:rPr>
              <a:t>s</a:t>
            </a:r>
            <a:r>
              <a:rPr lang="en-US" sz="2400" dirty="0">
                <a:solidFill>
                  <a:srgbClr val="FF0000"/>
                </a:solidFill>
                <a:effectLst/>
                <a:latin typeface="Georgia" panose="02040502050405020303" pitchFamily="18" charset="0"/>
              </a:rPr>
              <a:t> can represent different utilities.</a:t>
            </a:r>
            <a:endParaRPr lang="en-US" dirty="0">
              <a:solidFill>
                <a:srgbClr val="FF0000"/>
              </a:solidFill>
            </a:endParaRPr>
          </a:p>
        </p:txBody>
      </p:sp>
      <p:sp>
        <p:nvSpPr>
          <p:cNvPr id="6" name="TextBox 5">
            <a:extLst>
              <a:ext uri="{FF2B5EF4-FFF2-40B4-BE49-F238E27FC236}">
                <a16:creationId xmlns:a16="http://schemas.microsoft.com/office/drawing/2014/main" id="{E18767A6-315B-3246-8197-EB22795DD38C}"/>
              </a:ext>
            </a:extLst>
          </p:cNvPr>
          <p:cNvSpPr txBox="1"/>
          <p:nvPr/>
        </p:nvSpPr>
        <p:spPr>
          <a:xfrm>
            <a:off x="179512" y="4672208"/>
            <a:ext cx="8784976" cy="1200329"/>
          </a:xfrm>
          <a:prstGeom prst="rect">
            <a:avLst/>
          </a:prstGeom>
          <a:noFill/>
        </p:spPr>
        <p:txBody>
          <a:bodyPr wrap="square">
            <a:spAutoFit/>
          </a:bodyPr>
          <a:lstStyle/>
          <a:p>
            <a:r>
              <a:rPr lang="en-US" sz="1800" dirty="0">
                <a:solidFill>
                  <a:srgbClr val="FF0000"/>
                </a:solidFill>
                <a:effectLst/>
                <a:latin typeface="Calibri" panose="020F0502020204030204" pitchFamily="34" charset="0"/>
              </a:rPr>
              <a:t>A. Kosta, N. Pappas, A. </a:t>
            </a:r>
            <a:r>
              <a:rPr lang="en-US" sz="1800" dirty="0" err="1">
                <a:solidFill>
                  <a:srgbClr val="FF0000"/>
                </a:solidFill>
                <a:effectLst/>
                <a:latin typeface="Calibri" panose="020F0502020204030204" pitchFamily="34" charset="0"/>
              </a:rPr>
              <a:t>Ephremides</a:t>
            </a:r>
            <a:r>
              <a:rPr lang="en-US" sz="1800" dirty="0">
                <a:solidFill>
                  <a:srgbClr val="FF0000"/>
                </a:solidFill>
                <a:effectLst/>
                <a:latin typeface="Calibri" panose="020F0502020204030204" pitchFamily="34" charset="0"/>
              </a:rPr>
              <a:t>, V. Angelakis, "Age and Value of Information: Non-linear Age Case", </a:t>
            </a:r>
            <a:r>
              <a:rPr lang="en-US" sz="1800" i="1" dirty="0">
                <a:solidFill>
                  <a:srgbClr val="FF0000"/>
                </a:solidFill>
                <a:effectLst/>
                <a:latin typeface="Calibri-Italic"/>
              </a:rPr>
              <a:t>IEEE ISIT </a:t>
            </a:r>
            <a:r>
              <a:rPr lang="en-US" sz="1800" dirty="0">
                <a:solidFill>
                  <a:srgbClr val="FF0000"/>
                </a:solidFill>
                <a:effectLst/>
                <a:latin typeface="Calibri" panose="020F0502020204030204" pitchFamily="34" charset="0"/>
              </a:rPr>
              <a:t>2017. </a:t>
            </a:r>
            <a:endParaRPr lang="en-US" dirty="0"/>
          </a:p>
          <a:p>
            <a:r>
              <a:rPr lang="en-US" sz="1800" dirty="0">
                <a:solidFill>
                  <a:srgbClr val="FF0000"/>
                </a:solidFill>
                <a:effectLst/>
                <a:latin typeface="TimesNewRomanPSMT"/>
              </a:rPr>
              <a:t>A. Kosta, N. Pappas, A. </a:t>
            </a:r>
            <a:r>
              <a:rPr lang="en-US" sz="1800" dirty="0" err="1">
                <a:solidFill>
                  <a:srgbClr val="FF0000"/>
                </a:solidFill>
                <a:effectLst/>
                <a:latin typeface="TimesNewRomanPSMT"/>
              </a:rPr>
              <a:t>Ephremides</a:t>
            </a:r>
            <a:r>
              <a:rPr lang="en-US" sz="1800" dirty="0">
                <a:solidFill>
                  <a:srgbClr val="FF0000"/>
                </a:solidFill>
                <a:effectLst/>
                <a:latin typeface="TimesNewRomanPSMT"/>
              </a:rPr>
              <a:t>, V. Angelakis, "The Cost of Delay in Status Updates and their Value: Non-linear Ageing", </a:t>
            </a:r>
            <a:r>
              <a:rPr lang="en-US" sz="1800" i="1" dirty="0">
                <a:solidFill>
                  <a:srgbClr val="FF0000"/>
                </a:solidFill>
                <a:effectLst/>
                <a:latin typeface="TimesNewRomanPS-ItalicMT"/>
              </a:rPr>
              <a:t>Accepted</a:t>
            </a:r>
            <a:r>
              <a:rPr lang="en-US" sz="1800" dirty="0">
                <a:solidFill>
                  <a:srgbClr val="FF0000"/>
                </a:solidFill>
                <a:effectLst/>
                <a:latin typeface="TimesNewRomanPSMT"/>
              </a:rPr>
              <a:t>, IEEE TCOM, 2020.</a:t>
            </a:r>
            <a:endParaRPr lang="en-US" dirty="0"/>
          </a:p>
        </p:txBody>
      </p:sp>
    </p:spTree>
    <p:extLst>
      <p:ext uri="{BB962C8B-B14F-4D97-AF65-F5344CB8AC3E}">
        <p14:creationId xmlns:p14="http://schemas.microsoft.com/office/powerpoint/2010/main" val="324021580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130</a:t>
            </a:fld>
            <a:endParaRPr lang="zh-CN" altLang="en-US" dirty="0"/>
          </a:p>
        </p:txBody>
      </p:sp>
      <p:sp>
        <p:nvSpPr>
          <p:cNvPr id="3" name="Title 1">
            <a:extLst>
              <a:ext uri="{FF2B5EF4-FFF2-40B4-BE49-F238E27FC236}">
                <a16:creationId xmlns:a16="http://schemas.microsoft.com/office/drawing/2014/main" id="{5CD621F1-94DE-B54E-B852-F860685CD5D9}"/>
              </a:ext>
            </a:extLst>
          </p:cNvPr>
          <p:cNvSpPr txBox="1">
            <a:spLocks/>
          </p:cNvSpPr>
          <p:nvPr/>
        </p:nvSpPr>
        <p:spPr>
          <a:xfrm>
            <a:off x="364066" y="304799"/>
            <a:ext cx="8240382" cy="752475"/>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dirty="0">
                <a:latin typeface="+mn-lt"/>
              </a:rPr>
              <a:t>Three types of </a:t>
            </a:r>
            <a:r>
              <a:rPr lang="en-US" dirty="0" err="1">
                <a:latin typeface="+mn-lt"/>
              </a:rPr>
              <a:t>CoUD</a:t>
            </a:r>
            <a:r>
              <a:rPr lang="en-US" dirty="0">
                <a:latin typeface="+mn-lt"/>
              </a:rPr>
              <a:t>:</a:t>
            </a:r>
          </a:p>
        </p:txBody>
      </p:sp>
      <p:pic>
        <p:nvPicPr>
          <p:cNvPr id="4" name="Content Placeholder 4" descr="A picture containing table, bird, sitting, hanging&#10;&#10;Description automatically generated">
            <a:extLst>
              <a:ext uri="{FF2B5EF4-FFF2-40B4-BE49-F238E27FC236}">
                <a16:creationId xmlns:a16="http://schemas.microsoft.com/office/drawing/2014/main" id="{E21482C2-365E-D74C-AACD-7671D4DF3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332" y="1246176"/>
            <a:ext cx="4677700" cy="2715004"/>
          </a:xfrm>
          <a:prstGeom prst="rect">
            <a:avLst/>
          </a:prstGeom>
        </p:spPr>
      </p:pic>
      <p:pic>
        <p:nvPicPr>
          <p:cNvPr id="5" name="Picture 4">
            <a:extLst>
              <a:ext uri="{FF2B5EF4-FFF2-40B4-BE49-F238E27FC236}">
                <a16:creationId xmlns:a16="http://schemas.microsoft.com/office/drawing/2014/main" id="{8EE28472-76C4-AC4D-80DD-C9B276B39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438" y="1107063"/>
            <a:ext cx="4248472" cy="2718828"/>
          </a:xfrm>
          <a:prstGeom prst="rect">
            <a:avLst/>
          </a:prstGeom>
        </p:spPr>
      </p:pic>
      <p:pic>
        <p:nvPicPr>
          <p:cNvPr id="6" name="Picture 5" descr="A close up of a logo&#10;&#10;Description automatically generated">
            <a:extLst>
              <a:ext uri="{FF2B5EF4-FFF2-40B4-BE49-F238E27FC236}">
                <a16:creationId xmlns:a16="http://schemas.microsoft.com/office/drawing/2014/main" id="{B39EA39A-5229-524E-BDE0-CD31FAFF3A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9978" y="1143025"/>
            <a:ext cx="1579436" cy="391649"/>
          </a:xfrm>
          <a:prstGeom prst="rect">
            <a:avLst/>
          </a:prstGeom>
        </p:spPr>
      </p:pic>
      <p:pic>
        <p:nvPicPr>
          <p:cNvPr id="7" name="Picture 6" descr="A drawing of a face&#10;&#10;Description automatically generated">
            <a:extLst>
              <a:ext uri="{FF2B5EF4-FFF2-40B4-BE49-F238E27FC236}">
                <a16:creationId xmlns:a16="http://schemas.microsoft.com/office/drawing/2014/main" id="{32ED52F3-BCF8-4449-BC39-6274D89C5A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7678" y="1057274"/>
            <a:ext cx="2064434" cy="477400"/>
          </a:xfrm>
          <a:prstGeom prst="rect">
            <a:avLst/>
          </a:prstGeom>
        </p:spPr>
      </p:pic>
      <p:pic>
        <p:nvPicPr>
          <p:cNvPr id="8" name="Picture 7" descr="A close up of a map&#10;&#10;Description automatically generated">
            <a:extLst>
              <a:ext uri="{FF2B5EF4-FFF2-40B4-BE49-F238E27FC236}">
                <a16:creationId xmlns:a16="http://schemas.microsoft.com/office/drawing/2014/main" id="{EF46BC90-ACC8-4E44-AEE1-C2DF646108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066" y="4100292"/>
            <a:ext cx="5411260" cy="2679932"/>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6E152A83-9421-3B47-BCAC-FB0D7E65E9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8458" y="4150081"/>
            <a:ext cx="2702010" cy="404985"/>
          </a:xfrm>
          <a:prstGeom prst="rect">
            <a:avLst/>
          </a:prstGeom>
        </p:spPr>
      </p:pic>
    </p:spTree>
    <p:extLst>
      <p:ext uri="{BB962C8B-B14F-4D97-AF65-F5344CB8AC3E}">
        <p14:creationId xmlns:p14="http://schemas.microsoft.com/office/powerpoint/2010/main" val="67945323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A2BC91-2CCF-804E-9F6C-B6C572C2D1E5}"/>
              </a:ext>
            </a:extLst>
          </p:cNvPr>
          <p:cNvSpPr>
            <a:spLocks noGrp="1"/>
          </p:cNvSpPr>
          <p:nvPr>
            <p:ph type="sldNum" sz="quarter" idx="12"/>
          </p:nvPr>
        </p:nvSpPr>
        <p:spPr/>
        <p:txBody>
          <a:bodyPr/>
          <a:lstStyle/>
          <a:p>
            <a:fld id="{97D86083-53EC-4DF4-B0ED-FEB5657A265E}" type="slidenum">
              <a:rPr lang="zh-CN" altLang="en-US" smtClean="0"/>
              <a:t>131</a:t>
            </a:fld>
            <a:endParaRPr lang="zh-CN" altLang="en-US" dirty="0"/>
          </a:p>
        </p:txBody>
      </p:sp>
      <p:sp>
        <p:nvSpPr>
          <p:cNvPr id="3" name="Title 1">
            <a:extLst>
              <a:ext uri="{FF2B5EF4-FFF2-40B4-BE49-F238E27FC236}">
                <a16:creationId xmlns:a16="http://schemas.microsoft.com/office/drawing/2014/main" id="{9F404C98-2902-6B4F-B9A8-B58E50CCE83B}"/>
              </a:ext>
            </a:extLst>
          </p:cNvPr>
          <p:cNvSpPr txBox="1">
            <a:spLocks/>
          </p:cNvSpPr>
          <p:nvPr/>
        </p:nvSpPr>
        <p:spPr>
          <a:xfrm>
            <a:off x="206645" y="297581"/>
            <a:ext cx="8763000" cy="938742"/>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dirty="0"/>
              <a:t>Value of Information of update (</a:t>
            </a:r>
            <a:r>
              <a:rPr lang="en-US" dirty="0" err="1"/>
              <a:t>VoIU</a:t>
            </a:r>
            <a:r>
              <a:rPr lang="en-US" dirty="0"/>
              <a:t>)</a:t>
            </a:r>
          </a:p>
        </p:txBody>
      </p:sp>
      <p:pic>
        <p:nvPicPr>
          <p:cNvPr id="4" name="Content Placeholder 4" descr="A close up of a map&#10;&#10;Description automatically generated">
            <a:extLst>
              <a:ext uri="{FF2B5EF4-FFF2-40B4-BE49-F238E27FC236}">
                <a16:creationId xmlns:a16="http://schemas.microsoft.com/office/drawing/2014/main" id="{FE2345D1-11A8-9A44-A41A-329090689F48}"/>
              </a:ext>
            </a:extLst>
          </p:cNvPr>
          <p:cNvPicPr>
            <a:picLocks noChangeAspect="1"/>
          </p:cNvPicPr>
          <p:nvPr/>
        </p:nvPicPr>
        <p:blipFill rotWithShape="1">
          <a:blip r:embed="rId2">
            <a:extLst>
              <a:ext uri="{28A0092B-C50C-407E-A947-70E740481C1C}">
                <a14:useLocalDpi xmlns:a14="http://schemas.microsoft.com/office/drawing/2010/main" val="0"/>
              </a:ext>
            </a:extLst>
          </a:blip>
          <a:srcRect l="-4386" t="1826" r="4000" b="-1826"/>
          <a:stretch/>
        </p:blipFill>
        <p:spPr>
          <a:xfrm>
            <a:off x="4432534" y="1831779"/>
            <a:ext cx="4324882" cy="2218006"/>
          </a:xfrm>
          <a:prstGeom prst="rect">
            <a:avLst/>
          </a:prstGeom>
        </p:spPr>
      </p:pic>
      <p:sp>
        <p:nvSpPr>
          <p:cNvPr id="5" name="TextBox 4">
            <a:extLst>
              <a:ext uri="{FF2B5EF4-FFF2-40B4-BE49-F238E27FC236}">
                <a16:creationId xmlns:a16="http://schemas.microsoft.com/office/drawing/2014/main" id="{D4CD3A33-7B4F-5643-9397-4DB4F1CB887D}"/>
              </a:ext>
            </a:extLst>
          </p:cNvPr>
          <p:cNvSpPr txBox="1"/>
          <p:nvPr/>
        </p:nvSpPr>
        <p:spPr>
          <a:xfrm>
            <a:off x="329042" y="1093032"/>
            <a:ext cx="7526868" cy="830997"/>
          </a:xfrm>
          <a:prstGeom prst="rect">
            <a:avLst/>
          </a:prstGeom>
          <a:noFill/>
        </p:spPr>
        <p:txBody>
          <a:bodyPr wrap="square">
            <a:spAutoFit/>
          </a:bodyPr>
          <a:lstStyle/>
          <a:p>
            <a:r>
              <a:rPr lang="en-US" sz="1800" dirty="0">
                <a:solidFill>
                  <a:srgbClr val="000000"/>
                </a:solidFill>
                <a:effectLst/>
                <a:latin typeface="ArialMT"/>
              </a:rPr>
              <a:t>• </a:t>
            </a:r>
            <a:r>
              <a:rPr lang="en-US" sz="2400" dirty="0">
                <a:solidFill>
                  <a:srgbClr val="000000"/>
                </a:solidFill>
                <a:effectLst/>
                <a:latin typeface="Georgia" panose="02040502050405020303" pitchFamily="18" charset="0"/>
              </a:rPr>
              <a:t>It captures the degree of importance of an update arrived at </a:t>
            </a:r>
            <a:endParaRPr lang="en-US" dirty="0"/>
          </a:p>
        </p:txBody>
      </p:sp>
      <p:pic>
        <p:nvPicPr>
          <p:cNvPr id="6" name="Picture 5">
            <a:extLst>
              <a:ext uri="{FF2B5EF4-FFF2-40B4-BE49-F238E27FC236}">
                <a16:creationId xmlns:a16="http://schemas.microsoft.com/office/drawing/2014/main" id="{0CED2B2B-B0CD-D44D-B756-1DF1A78C5FA7}"/>
              </a:ext>
            </a:extLst>
          </p:cNvPr>
          <p:cNvPicPr>
            <a:picLocks noChangeAspect="1"/>
          </p:cNvPicPr>
          <p:nvPr/>
        </p:nvPicPr>
        <p:blipFill rotWithShape="1">
          <a:blip r:embed="rId3">
            <a:extLst>
              <a:ext uri="{28A0092B-C50C-407E-A947-70E740481C1C}">
                <a14:useLocalDpi xmlns:a14="http://schemas.microsoft.com/office/drawing/2010/main" val="0"/>
              </a:ext>
            </a:extLst>
          </a:blip>
          <a:srcRect r="1881"/>
          <a:stretch/>
        </p:blipFill>
        <p:spPr>
          <a:xfrm>
            <a:off x="333203" y="1946139"/>
            <a:ext cx="3976933" cy="652418"/>
          </a:xfrm>
          <a:prstGeom prst="rect">
            <a:avLst/>
          </a:prstGeom>
        </p:spPr>
      </p:pic>
      <p:pic>
        <p:nvPicPr>
          <p:cNvPr id="7" name="Picture 6" descr="A clock in the middle of a watch&#10;&#10;Description automatically generated">
            <a:extLst>
              <a:ext uri="{FF2B5EF4-FFF2-40B4-BE49-F238E27FC236}">
                <a16:creationId xmlns:a16="http://schemas.microsoft.com/office/drawing/2014/main" id="{33C51C8B-ED94-A742-BAC9-DF424AA8EA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461" y="2852366"/>
            <a:ext cx="4021676" cy="609854"/>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51529DA5-5FC8-FB42-9241-BC0E40C1DB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5696" y="1515703"/>
            <a:ext cx="273795" cy="407091"/>
          </a:xfrm>
          <a:prstGeom prst="rect">
            <a:avLst/>
          </a:prstGeom>
        </p:spPr>
      </p:pic>
      <p:sp>
        <p:nvSpPr>
          <p:cNvPr id="9" name="TextBox 8">
            <a:extLst>
              <a:ext uri="{FF2B5EF4-FFF2-40B4-BE49-F238E27FC236}">
                <a16:creationId xmlns:a16="http://schemas.microsoft.com/office/drawing/2014/main" id="{ADF19A2C-0126-EE4A-86B1-BA52A02601B5}"/>
              </a:ext>
            </a:extLst>
          </p:cNvPr>
          <p:cNvSpPr txBox="1"/>
          <p:nvPr/>
        </p:nvSpPr>
        <p:spPr>
          <a:xfrm>
            <a:off x="680399" y="4548552"/>
            <a:ext cx="7175511" cy="1384995"/>
          </a:xfrm>
          <a:prstGeom prst="rect">
            <a:avLst/>
          </a:prstGeom>
          <a:noFill/>
        </p:spPr>
        <p:txBody>
          <a:bodyPr wrap="square">
            <a:spAutoFit/>
          </a:bodyPr>
          <a:lstStyle/>
          <a:p>
            <a:r>
              <a:rPr lang="en-US" altLang="zh-CN" sz="2800" dirty="0">
                <a:solidFill>
                  <a:srgbClr val="000000"/>
                </a:solidFill>
                <a:effectLst/>
                <a:latin typeface="Calibri" panose="020F0502020204030204" pitchFamily="34" charset="0"/>
              </a:rPr>
              <a:t>Property: </a:t>
            </a:r>
            <a:r>
              <a:rPr lang="en-US" sz="2800" dirty="0">
                <a:solidFill>
                  <a:srgbClr val="000000"/>
                </a:solidFill>
                <a:effectLst/>
                <a:latin typeface="Calibri" panose="020F0502020204030204" pitchFamily="34" charset="0"/>
              </a:rPr>
              <a:t>In the linear </a:t>
            </a:r>
            <a:r>
              <a:rPr lang="en-US" sz="2800" dirty="0" err="1">
                <a:solidFill>
                  <a:srgbClr val="000000"/>
                </a:solidFill>
                <a:effectLst/>
                <a:latin typeface="Calibri" panose="020F0502020204030204" pitchFamily="34" charset="0"/>
              </a:rPr>
              <a:t>CoUD</a:t>
            </a:r>
            <a:r>
              <a:rPr lang="en-US" sz="2800" dirty="0">
                <a:solidFill>
                  <a:srgbClr val="000000"/>
                </a:solidFill>
                <a:effectLst/>
                <a:latin typeface="Calibri" panose="020F0502020204030204" pitchFamily="34" charset="0"/>
              </a:rPr>
              <a:t> case, </a:t>
            </a:r>
            <a:r>
              <a:rPr lang="en-US" sz="2800" dirty="0" err="1">
                <a:solidFill>
                  <a:srgbClr val="000000"/>
                </a:solidFill>
                <a:effectLst/>
                <a:latin typeface="Calibri" panose="020F0502020204030204" pitchFamily="34" charset="0"/>
              </a:rPr>
              <a:t>VoIU</a:t>
            </a:r>
            <a:r>
              <a:rPr lang="en-US" sz="2800" dirty="0">
                <a:solidFill>
                  <a:srgbClr val="000000"/>
                </a:solidFill>
                <a:effectLst/>
                <a:latin typeface="Calibri" panose="020F0502020204030204" pitchFamily="34" charset="0"/>
              </a:rPr>
              <a:t> is independent of the cost assigned per time unit </a:t>
            </a:r>
            <a:r>
              <a:rPr lang="en-US" sz="2800" dirty="0">
                <a:solidFill>
                  <a:srgbClr val="000000"/>
                </a:solidFill>
                <a:effectLst/>
                <a:latin typeface="Wingdings" panose="05000000000000000000" pitchFamily="2" charset="2"/>
              </a:rPr>
              <a:t></a:t>
            </a:r>
            <a:r>
              <a:rPr lang="en-US" sz="2800" dirty="0">
                <a:solidFill>
                  <a:srgbClr val="000000"/>
                </a:solidFill>
                <a:effectLst/>
                <a:latin typeface="Calibri" panose="020F0502020204030204" pitchFamily="34" charset="0"/>
              </a:rPr>
              <a:t>the Value is independent of the slope.</a:t>
            </a:r>
            <a:endParaRPr lang="en-US" sz="2800" dirty="0"/>
          </a:p>
        </p:txBody>
      </p:sp>
      <p:sp>
        <p:nvSpPr>
          <p:cNvPr id="10" name="TextBox 9">
            <a:extLst>
              <a:ext uri="{FF2B5EF4-FFF2-40B4-BE49-F238E27FC236}">
                <a16:creationId xmlns:a16="http://schemas.microsoft.com/office/drawing/2014/main" id="{AD81267F-066F-EB44-A51F-5679434ABD5C}"/>
              </a:ext>
            </a:extLst>
          </p:cNvPr>
          <p:cNvSpPr txBox="1"/>
          <p:nvPr/>
        </p:nvSpPr>
        <p:spPr>
          <a:xfrm>
            <a:off x="680398" y="3867337"/>
            <a:ext cx="7175511" cy="523220"/>
          </a:xfrm>
          <a:prstGeom prst="rect">
            <a:avLst/>
          </a:prstGeom>
          <a:noFill/>
        </p:spPr>
        <p:txBody>
          <a:bodyPr wrap="square">
            <a:spAutoFit/>
          </a:bodyPr>
          <a:lstStyle/>
          <a:p>
            <a:r>
              <a:rPr lang="en-US" altLang="zh-CN" sz="2800" dirty="0">
                <a:solidFill>
                  <a:srgbClr val="000000"/>
                </a:solidFill>
                <a:effectLst/>
                <a:latin typeface="Calibri" panose="020F0502020204030204" pitchFamily="34" charset="0"/>
              </a:rPr>
              <a:t>Example: V2&gt;V3</a:t>
            </a:r>
            <a:endParaRPr lang="en-US" sz="2800" dirty="0"/>
          </a:p>
        </p:txBody>
      </p:sp>
      <p:sp>
        <p:nvSpPr>
          <p:cNvPr id="11" name="TextBox 10">
            <a:extLst>
              <a:ext uri="{FF2B5EF4-FFF2-40B4-BE49-F238E27FC236}">
                <a16:creationId xmlns:a16="http://schemas.microsoft.com/office/drawing/2014/main" id="{0DD9A830-EF4D-7C43-A023-4B7ADAE4C417}"/>
              </a:ext>
            </a:extLst>
          </p:cNvPr>
          <p:cNvSpPr txBox="1"/>
          <p:nvPr/>
        </p:nvSpPr>
        <p:spPr>
          <a:xfrm>
            <a:off x="4355976" y="2534187"/>
            <a:ext cx="432049" cy="523220"/>
          </a:xfrm>
          <a:prstGeom prst="rect">
            <a:avLst/>
          </a:prstGeom>
          <a:solidFill>
            <a:schemeClr val="bg1"/>
          </a:solidFill>
        </p:spPr>
        <p:txBody>
          <a:bodyPr wrap="square">
            <a:spAutoFit/>
          </a:bodyPr>
          <a:lstStyle/>
          <a:p>
            <a:r>
              <a:rPr lang="en-US" sz="2800" dirty="0"/>
              <a:t>      </a:t>
            </a:r>
          </a:p>
        </p:txBody>
      </p:sp>
    </p:spTree>
    <p:extLst>
      <p:ext uri="{BB962C8B-B14F-4D97-AF65-F5344CB8AC3E}">
        <p14:creationId xmlns:p14="http://schemas.microsoft.com/office/powerpoint/2010/main" val="17537661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EB924A-C101-F644-89C3-FF25119D43B1}"/>
              </a:ext>
            </a:extLst>
          </p:cNvPr>
          <p:cNvSpPr>
            <a:spLocks noGrp="1"/>
          </p:cNvSpPr>
          <p:nvPr>
            <p:ph type="sldNum" sz="quarter" idx="12"/>
          </p:nvPr>
        </p:nvSpPr>
        <p:spPr/>
        <p:txBody>
          <a:bodyPr/>
          <a:lstStyle/>
          <a:p>
            <a:fld id="{97D86083-53EC-4DF4-B0ED-FEB5657A265E}" type="slidenum">
              <a:rPr lang="zh-CN" altLang="en-US" smtClean="0"/>
              <a:t>132</a:t>
            </a:fld>
            <a:endParaRPr lang="zh-CN" altLang="en-US" dirty="0"/>
          </a:p>
        </p:txBody>
      </p:sp>
      <p:sp>
        <p:nvSpPr>
          <p:cNvPr id="3" name="Title 1">
            <a:extLst>
              <a:ext uri="{FF2B5EF4-FFF2-40B4-BE49-F238E27FC236}">
                <a16:creationId xmlns:a16="http://schemas.microsoft.com/office/drawing/2014/main" id="{47BC5165-D976-A34F-AA91-B517AE8D60C7}"/>
              </a:ext>
            </a:extLst>
          </p:cNvPr>
          <p:cNvSpPr txBox="1">
            <a:spLocks/>
          </p:cNvSpPr>
          <p:nvPr/>
        </p:nvSpPr>
        <p:spPr>
          <a:xfrm>
            <a:off x="296333" y="348192"/>
            <a:ext cx="8524139" cy="1006475"/>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dirty="0"/>
              <a:t>Modeling</a:t>
            </a:r>
            <a:r>
              <a:rPr lang="en-US" sz="4400" dirty="0">
                <a:solidFill>
                  <a:srgbClr val="000000"/>
                </a:solidFill>
                <a:latin typeface="Calibri" panose="020F0502020204030204" pitchFamily="34" charset="0"/>
              </a:rPr>
              <a:t> </a:t>
            </a:r>
            <a:r>
              <a:rPr lang="en-US" dirty="0"/>
              <a:t>and Optimization of </a:t>
            </a:r>
            <a:r>
              <a:rPr lang="en-US" dirty="0" err="1"/>
              <a:t>AoI</a:t>
            </a:r>
            <a:endParaRPr lang="en-US" dirty="0"/>
          </a:p>
        </p:txBody>
      </p:sp>
      <p:pic>
        <p:nvPicPr>
          <p:cNvPr id="4" name="Content Placeholder 6" descr="A close up of a piano&#10;&#10;Description automatically generated">
            <a:extLst>
              <a:ext uri="{FF2B5EF4-FFF2-40B4-BE49-F238E27FC236}">
                <a16:creationId xmlns:a16="http://schemas.microsoft.com/office/drawing/2014/main" id="{82B234A0-C42A-F344-9390-C2FAD5BA3B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768" y="2683857"/>
            <a:ext cx="6458851" cy="1619476"/>
          </a:xfrm>
          <a:prstGeom prst="rect">
            <a:avLst/>
          </a:prstGeom>
        </p:spPr>
      </p:pic>
      <p:sp>
        <p:nvSpPr>
          <p:cNvPr id="5" name="TextBox 4">
            <a:extLst>
              <a:ext uri="{FF2B5EF4-FFF2-40B4-BE49-F238E27FC236}">
                <a16:creationId xmlns:a16="http://schemas.microsoft.com/office/drawing/2014/main" id="{C78F2476-0E67-8D44-B13D-A2CE7B29D187}"/>
              </a:ext>
            </a:extLst>
          </p:cNvPr>
          <p:cNvSpPr txBox="1"/>
          <p:nvPr/>
        </p:nvSpPr>
        <p:spPr>
          <a:xfrm>
            <a:off x="296333" y="1354667"/>
            <a:ext cx="8830734" cy="646331"/>
          </a:xfrm>
          <a:prstGeom prst="rect">
            <a:avLst/>
          </a:prstGeom>
          <a:noFill/>
        </p:spPr>
        <p:txBody>
          <a:bodyPr wrap="square">
            <a:spAutoFit/>
          </a:bodyPr>
          <a:lstStyle/>
          <a:p>
            <a:r>
              <a:rPr lang="en-US" sz="3600" dirty="0">
                <a:solidFill>
                  <a:srgbClr val="000000"/>
                </a:solidFill>
                <a:effectLst/>
                <a:latin typeface="Calibri" panose="020F0502020204030204" pitchFamily="34" charset="0"/>
              </a:rPr>
              <a:t>1.Single-source and single-server systems</a:t>
            </a:r>
            <a:endParaRPr lang="en-US" dirty="0"/>
          </a:p>
        </p:txBody>
      </p:sp>
      <p:sp>
        <p:nvSpPr>
          <p:cNvPr id="6" name="TextBox 5">
            <a:extLst>
              <a:ext uri="{FF2B5EF4-FFF2-40B4-BE49-F238E27FC236}">
                <a16:creationId xmlns:a16="http://schemas.microsoft.com/office/drawing/2014/main" id="{B1818B4E-D497-B849-B614-905595C4CC3E}"/>
              </a:ext>
            </a:extLst>
          </p:cNvPr>
          <p:cNvSpPr txBox="1"/>
          <p:nvPr/>
        </p:nvSpPr>
        <p:spPr>
          <a:xfrm>
            <a:off x="2483768" y="4383700"/>
            <a:ext cx="6643299" cy="1891865"/>
          </a:xfrm>
          <a:prstGeom prst="rect">
            <a:avLst/>
          </a:prstGeom>
          <a:noFill/>
        </p:spPr>
        <p:txBody>
          <a:bodyPr wrap="square">
            <a:spAutoFit/>
          </a:bodyPr>
          <a:lstStyle/>
          <a:p>
            <a:r>
              <a:rPr lang="en-US" sz="2298" i="1" dirty="0" err="1">
                <a:solidFill>
                  <a:srgbClr val="000000"/>
                </a:solidFill>
                <a:effectLst/>
                <a:latin typeface="Georgia-Italic"/>
              </a:rPr>
              <a:t>i.i.d</a:t>
            </a:r>
            <a:r>
              <a:rPr lang="en-US" sz="2298" i="1" dirty="0">
                <a:solidFill>
                  <a:srgbClr val="000000"/>
                </a:solidFill>
                <a:effectLst/>
                <a:latin typeface="Georgia-Italic"/>
              </a:rPr>
              <a:t>. interarrival times with expected value E[Y] </a:t>
            </a:r>
            <a:endParaRPr lang="en-US" dirty="0"/>
          </a:p>
          <a:p>
            <a:r>
              <a:rPr lang="en-US" sz="2298" i="1" dirty="0">
                <a:solidFill>
                  <a:srgbClr val="000000"/>
                </a:solidFill>
                <a:effectLst/>
                <a:latin typeface="Georgia" panose="02040502050405020303" pitchFamily="18" charset="0"/>
              </a:rPr>
              <a:t>λ</a:t>
            </a:r>
            <a:r>
              <a:rPr lang="en-US" sz="2298" i="1" dirty="0">
                <a:solidFill>
                  <a:srgbClr val="000000"/>
                </a:solidFill>
                <a:effectLst/>
                <a:latin typeface="Georgia-Italic"/>
              </a:rPr>
              <a:t>=1/ E[Y] : arrival rate </a:t>
            </a:r>
            <a:endParaRPr lang="en-US" dirty="0"/>
          </a:p>
          <a:p>
            <a:r>
              <a:rPr lang="en-US" sz="2298" i="1" dirty="0">
                <a:solidFill>
                  <a:srgbClr val="000000"/>
                </a:solidFill>
                <a:effectLst/>
                <a:latin typeface="Georgia-Italic"/>
              </a:rPr>
              <a:t>E[S] </a:t>
            </a:r>
            <a:r>
              <a:rPr lang="en-US" sz="2298" dirty="0">
                <a:solidFill>
                  <a:srgbClr val="000000"/>
                </a:solidFill>
                <a:effectLst/>
                <a:latin typeface="Georgia" panose="02040502050405020303" pitchFamily="18" charset="0"/>
              </a:rPr>
              <a:t>: expected service time </a:t>
            </a:r>
            <a:endParaRPr lang="en-US" dirty="0"/>
          </a:p>
          <a:p>
            <a:r>
              <a:rPr lang="en-US" sz="2400" i="1" dirty="0">
                <a:solidFill>
                  <a:srgbClr val="000000"/>
                </a:solidFill>
                <a:effectLst/>
                <a:latin typeface="Georgia" panose="02040502050405020303" pitchFamily="18" charset="0"/>
              </a:rPr>
              <a:t>μ</a:t>
            </a:r>
            <a:r>
              <a:rPr lang="en-US" sz="2400" i="1" dirty="0">
                <a:solidFill>
                  <a:srgbClr val="000000"/>
                </a:solidFill>
                <a:effectLst/>
                <a:latin typeface="Georgia-Italic"/>
              </a:rPr>
              <a:t>=1/ E[S] : service rate </a:t>
            </a:r>
            <a:endParaRPr lang="en-US" dirty="0"/>
          </a:p>
          <a:p>
            <a:r>
              <a:rPr lang="en-US" sz="2400" i="1" dirty="0">
                <a:solidFill>
                  <a:srgbClr val="000000"/>
                </a:solidFill>
                <a:effectLst/>
                <a:latin typeface="Georgia" panose="02040502050405020303" pitchFamily="18" charset="0"/>
              </a:rPr>
              <a:t>ρ </a:t>
            </a:r>
            <a:r>
              <a:rPr lang="en-US" sz="2400" i="1" dirty="0">
                <a:solidFill>
                  <a:srgbClr val="000000"/>
                </a:solidFill>
                <a:effectLst/>
                <a:latin typeface="Georgia-Italic"/>
              </a:rPr>
              <a:t>= </a:t>
            </a:r>
            <a:r>
              <a:rPr lang="en-US" sz="2400" i="1" dirty="0">
                <a:solidFill>
                  <a:srgbClr val="000000"/>
                </a:solidFill>
                <a:effectLst/>
                <a:latin typeface="Georgia" panose="02040502050405020303" pitchFamily="18" charset="0"/>
              </a:rPr>
              <a:t>λ</a:t>
            </a:r>
            <a:r>
              <a:rPr lang="en-US" sz="2400" i="1" dirty="0">
                <a:solidFill>
                  <a:srgbClr val="000000"/>
                </a:solidFill>
                <a:effectLst/>
                <a:latin typeface="Georgia-Italic"/>
              </a:rPr>
              <a:t>/ </a:t>
            </a:r>
            <a:r>
              <a:rPr lang="en-US" sz="2400" i="1" dirty="0">
                <a:solidFill>
                  <a:srgbClr val="000000"/>
                </a:solidFill>
                <a:effectLst/>
                <a:latin typeface="Georgia" panose="02040502050405020303" pitchFamily="18" charset="0"/>
              </a:rPr>
              <a:t>μ </a:t>
            </a:r>
            <a:r>
              <a:rPr lang="en-US" sz="2400" i="1" dirty="0">
                <a:solidFill>
                  <a:srgbClr val="000000"/>
                </a:solidFill>
                <a:effectLst/>
                <a:latin typeface="Georgia-Italic"/>
              </a:rPr>
              <a:t>: offered load</a:t>
            </a:r>
            <a:endParaRPr lang="en-US" dirty="0"/>
          </a:p>
        </p:txBody>
      </p:sp>
      <p:sp>
        <p:nvSpPr>
          <p:cNvPr id="7" name="TextBox 6">
            <a:extLst>
              <a:ext uri="{FF2B5EF4-FFF2-40B4-BE49-F238E27FC236}">
                <a16:creationId xmlns:a16="http://schemas.microsoft.com/office/drawing/2014/main" id="{07531ACF-6BD8-EA4D-9321-16A77993EBA8}"/>
              </a:ext>
            </a:extLst>
          </p:cNvPr>
          <p:cNvSpPr txBox="1"/>
          <p:nvPr/>
        </p:nvSpPr>
        <p:spPr>
          <a:xfrm>
            <a:off x="296333" y="3817211"/>
            <a:ext cx="1651000" cy="1384995"/>
          </a:xfrm>
          <a:prstGeom prst="rect">
            <a:avLst/>
          </a:prstGeom>
          <a:noFill/>
        </p:spPr>
        <p:txBody>
          <a:bodyPr wrap="square">
            <a:spAutoFit/>
          </a:bodyPr>
          <a:lstStyle/>
          <a:p>
            <a:r>
              <a:rPr lang="en-US" sz="2800" dirty="0">
                <a:solidFill>
                  <a:srgbClr val="000000"/>
                </a:solidFill>
                <a:effectLst/>
                <a:latin typeface="ArialMT"/>
              </a:rPr>
              <a:t> • </a:t>
            </a:r>
            <a:r>
              <a:rPr lang="en-US" sz="2800" dirty="0">
                <a:solidFill>
                  <a:srgbClr val="000000"/>
                </a:solidFill>
                <a:effectLst/>
                <a:latin typeface="LMRoman10-Regular"/>
              </a:rPr>
              <a:t>M/M/1</a:t>
            </a:r>
          </a:p>
          <a:p>
            <a:r>
              <a:rPr lang="en-US" sz="2800" dirty="0">
                <a:solidFill>
                  <a:srgbClr val="000000"/>
                </a:solidFill>
                <a:effectLst/>
                <a:latin typeface="ArialMT"/>
              </a:rPr>
              <a:t> • </a:t>
            </a:r>
            <a:r>
              <a:rPr lang="en-US" sz="2800" dirty="0">
                <a:solidFill>
                  <a:srgbClr val="000000"/>
                </a:solidFill>
                <a:effectLst/>
                <a:latin typeface="LMRoman10-Regular"/>
              </a:rPr>
              <a:t>M/D/1</a:t>
            </a:r>
          </a:p>
          <a:p>
            <a:r>
              <a:rPr lang="en-US" sz="2800" dirty="0">
                <a:solidFill>
                  <a:srgbClr val="000000"/>
                </a:solidFill>
                <a:effectLst/>
                <a:latin typeface="ArialMT"/>
              </a:rPr>
              <a:t> • </a:t>
            </a:r>
            <a:r>
              <a:rPr lang="en-US" sz="2800" dirty="0">
                <a:solidFill>
                  <a:srgbClr val="000000"/>
                </a:solidFill>
                <a:effectLst/>
                <a:latin typeface="LMRoman10-Regular"/>
              </a:rPr>
              <a:t>D/M/1</a:t>
            </a:r>
            <a:endParaRPr lang="en-US" sz="2800" dirty="0"/>
          </a:p>
        </p:txBody>
      </p:sp>
      <p:sp>
        <p:nvSpPr>
          <p:cNvPr id="8" name="TextBox 7">
            <a:extLst>
              <a:ext uri="{FF2B5EF4-FFF2-40B4-BE49-F238E27FC236}">
                <a16:creationId xmlns:a16="http://schemas.microsoft.com/office/drawing/2014/main" id="{560F9713-BFD4-9548-9C9E-CAF6586DE41F}"/>
              </a:ext>
            </a:extLst>
          </p:cNvPr>
          <p:cNvSpPr txBox="1"/>
          <p:nvPr/>
        </p:nvSpPr>
        <p:spPr>
          <a:xfrm>
            <a:off x="296333" y="2164405"/>
            <a:ext cx="7155987" cy="584775"/>
          </a:xfrm>
          <a:prstGeom prst="rect">
            <a:avLst/>
          </a:prstGeom>
          <a:noFill/>
        </p:spPr>
        <p:txBody>
          <a:bodyPr wrap="square" rtlCol="0">
            <a:spAutoFit/>
          </a:bodyPr>
          <a:lstStyle/>
          <a:p>
            <a:r>
              <a:rPr lang="en-US" sz="3200" dirty="0"/>
              <a:t>3 basic queue models. (FCFS discipline)</a:t>
            </a:r>
          </a:p>
        </p:txBody>
      </p:sp>
      <p:sp>
        <p:nvSpPr>
          <p:cNvPr id="9" name="TextBox 8">
            <a:extLst>
              <a:ext uri="{FF2B5EF4-FFF2-40B4-BE49-F238E27FC236}">
                <a16:creationId xmlns:a16="http://schemas.microsoft.com/office/drawing/2014/main" id="{67A819A0-509B-EB4B-A7C9-A25AA84A0296}"/>
              </a:ext>
            </a:extLst>
          </p:cNvPr>
          <p:cNvSpPr txBox="1"/>
          <p:nvPr/>
        </p:nvSpPr>
        <p:spPr>
          <a:xfrm>
            <a:off x="508000" y="8346853"/>
            <a:ext cx="6096000" cy="1323439"/>
          </a:xfrm>
          <a:prstGeom prst="rect">
            <a:avLst/>
          </a:prstGeom>
          <a:noFill/>
        </p:spPr>
        <p:txBody>
          <a:bodyPr wrap="square">
            <a:spAutoFit/>
          </a:bodyPr>
          <a:lstStyle/>
          <a:p>
            <a:r>
              <a:rPr lang="en-US" sz="2000" dirty="0">
                <a:solidFill>
                  <a:srgbClr val="000000"/>
                </a:solidFill>
                <a:latin typeface="LMRoman10-Regular"/>
              </a:rPr>
              <a:t>M</a:t>
            </a:r>
            <a:r>
              <a:rPr lang="en-US" altLang="zh-CN" sz="2000" dirty="0">
                <a:solidFill>
                  <a:srgbClr val="000000"/>
                </a:solidFill>
                <a:latin typeface="LMRoman10-Regular"/>
              </a:rPr>
              <a:t>/</a:t>
            </a:r>
            <a:r>
              <a:rPr lang="en-US" sz="2000" dirty="0">
                <a:solidFill>
                  <a:srgbClr val="000000"/>
                </a:solidFill>
                <a:latin typeface="LMRoman10-Regular"/>
              </a:rPr>
              <a:t>M</a:t>
            </a:r>
            <a:r>
              <a:rPr lang="en-US" altLang="zh-CN" sz="2000" dirty="0">
                <a:solidFill>
                  <a:srgbClr val="000000"/>
                </a:solidFill>
                <a:latin typeface="LMRoman10-Regular"/>
              </a:rPr>
              <a:t>/1</a:t>
            </a:r>
            <a:r>
              <a:rPr lang="en-US" sz="2000" dirty="0">
                <a:solidFill>
                  <a:srgbClr val="000000"/>
                </a:solidFill>
                <a:effectLst/>
                <a:latin typeface="LMRoman10-Regular"/>
              </a:rPr>
              <a:t> model captures a system with limited resources that consists of one source and one server, where </a:t>
            </a:r>
            <a:endParaRPr lang="en-US" sz="2000" dirty="0"/>
          </a:p>
          <a:p>
            <a:r>
              <a:rPr lang="en-US" sz="2000" dirty="0">
                <a:solidFill>
                  <a:srgbClr val="000000"/>
                </a:solidFill>
                <a:effectLst/>
                <a:latin typeface="LMRoman10-Regular"/>
              </a:rPr>
              <a:t>status updates are generated according to a Poisson process with mean arrival rate </a:t>
            </a:r>
            <a:r>
              <a:rPr lang="en-US" sz="2000" i="1" dirty="0">
                <a:solidFill>
                  <a:srgbClr val="000000"/>
                </a:solidFill>
                <a:effectLst/>
                <a:latin typeface="LMMathItalic10-Regular"/>
              </a:rPr>
              <a:t>λ</a:t>
            </a:r>
            <a:r>
              <a:rPr lang="en-US" sz="2000" dirty="0">
                <a:solidFill>
                  <a:srgbClr val="000000"/>
                </a:solidFill>
                <a:effectLst/>
                <a:latin typeface="LMRoman10-Regular"/>
              </a:rPr>
              <a:t>.</a:t>
            </a:r>
            <a:endParaRPr lang="en-US" sz="2000" dirty="0"/>
          </a:p>
        </p:txBody>
      </p:sp>
    </p:spTree>
    <p:extLst>
      <p:ext uri="{BB962C8B-B14F-4D97-AF65-F5344CB8AC3E}">
        <p14:creationId xmlns:p14="http://schemas.microsoft.com/office/powerpoint/2010/main" val="406946870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0FC556-9A4E-DB43-BACA-BBC2C6880942}"/>
              </a:ext>
            </a:extLst>
          </p:cNvPr>
          <p:cNvSpPr>
            <a:spLocks noGrp="1"/>
          </p:cNvSpPr>
          <p:nvPr>
            <p:ph type="sldNum" sz="quarter" idx="12"/>
          </p:nvPr>
        </p:nvSpPr>
        <p:spPr>
          <a:xfrm>
            <a:off x="4116022" y="6544570"/>
            <a:ext cx="857256" cy="285752"/>
          </a:xfrm>
        </p:spPr>
        <p:txBody>
          <a:bodyPr/>
          <a:lstStyle/>
          <a:p>
            <a:fld id="{97D86083-53EC-4DF4-B0ED-FEB5657A265E}" type="slidenum">
              <a:rPr lang="zh-CN" altLang="en-US" smtClean="0"/>
              <a:t>133</a:t>
            </a:fld>
            <a:endParaRPr lang="zh-CN" altLang="en-US" dirty="0"/>
          </a:p>
        </p:txBody>
      </p:sp>
      <p:sp>
        <p:nvSpPr>
          <p:cNvPr id="3" name="Title 1">
            <a:extLst>
              <a:ext uri="{FF2B5EF4-FFF2-40B4-BE49-F238E27FC236}">
                <a16:creationId xmlns:a16="http://schemas.microsoft.com/office/drawing/2014/main" id="{3D966DD3-CF21-6C43-B2C8-964CC88D39A2}"/>
              </a:ext>
            </a:extLst>
          </p:cNvPr>
          <p:cNvSpPr txBox="1">
            <a:spLocks/>
          </p:cNvSpPr>
          <p:nvPr/>
        </p:nvSpPr>
        <p:spPr>
          <a:xfrm>
            <a:off x="414866" y="195791"/>
            <a:ext cx="8189582" cy="1325563"/>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dirty="0"/>
              <a:t>3 basic queue models</a:t>
            </a:r>
            <a:endParaRPr lang="en-US" dirty="0"/>
          </a:p>
        </p:txBody>
      </p:sp>
      <p:sp>
        <p:nvSpPr>
          <p:cNvPr id="4" name="Content Placeholder 2">
            <a:extLst>
              <a:ext uri="{FF2B5EF4-FFF2-40B4-BE49-F238E27FC236}">
                <a16:creationId xmlns:a16="http://schemas.microsoft.com/office/drawing/2014/main" id="{D1A4CDF0-9209-FE40-B327-FC3684982BAD}"/>
              </a:ext>
            </a:extLst>
          </p:cNvPr>
          <p:cNvSpPr txBox="1">
            <a:spLocks/>
          </p:cNvSpPr>
          <p:nvPr/>
        </p:nvSpPr>
        <p:spPr>
          <a:xfrm>
            <a:off x="414866" y="908720"/>
            <a:ext cx="7314438" cy="167354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solidFill>
                  <a:srgbClr val="000000"/>
                </a:solidFill>
                <a:latin typeface="Georgia" panose="02040502050405020303" pitchFamily="18" charset="0"/>
              </a:rPr>
              <a:t>M/M/1: </a:t>
            </a:r>
          </a:p>
          <a:p>
            <a:pPr marL="0" indent="0">
              <a:buFont typeface="Arial" panose="020B0604020202020204" pitchFamily="34" charset="0"/>
              <a:buNone/>
            </a:pPr>
            <a:r>
              <a:rPr lang="en-US">
                <a:solidFill>
                  <a:srgbClr val="000000"/>
                </a:solidFill>
                <a:latin typeface="Georgia" panose="02040502050405020303" pitchFamily="18" charset="0"/>
              </a:rPr>
              <a:t> Average AOI=</a:t>
            </a:r>
            <a:endParaRPr lang="en-US" dirty="0"/>
          </a:p>
        </p:txBody>
      </p:sp>
      <p:pic>
        <p:nvPicPr>
          <p:cNvPr id="5" name="Picture 4" descr="A close up of a clock&#10;&#10;Description automatically generated">
            <a:extLst>
              <a:ext uri="{FF2B5EF4-FFF2-40B4-BE49-F238E27FC236}">
                <a16:creationId xmlns:a16="http://schemas.microsoft.com/office/drawing/2014/main" id="{21AE4DDB-6C7A-4646-93DF-1C435B264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4563" y="1260031"/>
            <a:ext cx="2661037" cy="779959"/>
          </a:xfrm>
          <a:prstGeom prst="rect">
            <a:avLst/>
          </a:prstGeom>
        </p:spPr>
      </p:pic>
      <p:sp>
        <p:nvSpPr>
          <p:cNvPr id="6" name="TextBox 5">
            <a:extLst>
              <a:ext uri="{FF2B5EF4-FFF2-40B4-BE49-F238E27FC236}">
                <a16:creationId xmlns:a16="http://schemas.microsoft.com/office/drawing/2014/main" id="{87C1062D-36B5-7A4D-AA4C-AD0CF15B835A}"/>
              </a:ext>
            </a:extLst>
          </p:cNvPr>
          <p:cNvSpPr txBox="1"/>
          <p:nvPr/>
        </p:nvSpPr>
        <p:spPr>
          <a:xfrm>
            <a:off x="558800" y="2059040"/>
            <a:ext cx="5080000" cy="523220"/>
          </a:xfrm>
          <a:prstGeom prst="rect">
            <a:avLst/>
          </a:prstGeom>
          <a:noFill/>
        </p:spPr>
        <p:txBody>
          <a:bodyPr wrap="square">
            <a:spAutoFit/>
          </a:bodyPr>
          <a:lstStyle/>
          <a:p>
            <a:r>
              <a:rPr lang="en-US" sz="2800" dirty="0">
                <a:solidFill>
                  <a:srgbClr val="000000"/>
                </a:solidFill>
                <a:effectLst/>
                <a:latin typeface="Georgia" panose="02040502050405020303" pitchFamily="18" charset="0"/>
              </a:rPr>
              <a:t>The optimal age is achieved for</a:t>
            </a:r>
            <a:endParaRPr lang="en-US" sz="2800" dirty="0"/>
          </a:p>
        </p:txBody>
      </p:sp>
      <p:pic>
        <p:nvPicPr>
          <p:cNvPr id="7" name="Picture 6">
            <a:extLst>
              <a:ext uri="{FF2B5EF4-FFF2-40B4-BE49-F238E27FC236}">
                <a16:creationId xmlns:a16="http://schemas.microsoft.com/office/drawing/2014/main" id="{D32E4664-4C54-344E-A138-F66B6505FA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4933" y="2131173"/>
            <a:ext cx="2124371" cy="419158"/>
          </a:xfrm>
          <a:prstGeom prst="rect">
            <a:avLst/>
          </a:prstGeom>
        </p:spPr>
      </p:pic>
      <p:sp>
        <p:nvSpPr>
          <p:cNvPr id="8" name="TextBox 7">
            <a:extLst>
              <a:ext uri="{FF2B5EF4-FFF2-40B4-BE49-F238E27FC236}">
                <a16:creationId xmlns:a16="http://schemas.microsoft.com/office/drawing/2014/main" id="{7B64E6DC-710D-C640-A6E6-057CDF7251B3}"/>
              </a:ext>
            </a:extLst>
          </p:cNvPr>
          <p:cNvSpPr txBox="1"/>
          <p:nvPr/>
        </p:nvSpPr>
        <p:spPr>
          <a:xfrm>
            <a:off x="414866" y="2833844"/>
            <a:ext cx="6096000" cy="523220"/>
          </a:xfrm>
          <a:prstGeom prst="rect">
            <a:avLst/>
          </a:prstGeom>
          <a:noFill/>
        </p:spPr>
        <p:txBody>
          <a:bodyPr wrap="square">
            <a:spAutoFit/>
          </a:bodyPr>
          <a:lstStyle/>
          <a:p>
            <a:r>
              <a:rPr lang="en-US" sz="2800" dirty="0">
                <a:solidFill>
                  <a:srgbClr val="000000"/>
                </a:solidFill>
                <a:effectLst/>
                <a:latin typeface="ArialMT"/>
              </a:rPr>
              <a:t>• </a:t>
            </a:r>
            <a:r>
              <a:rPr lang="en-US" sz="2800" dirty="0">
                <a:solidFill>
                  <a:srgbClr val="000000"/>
                </a:solidFill>
                <a:effectLst/>
                <a:latin typeface="Georgia" panose="02040502050405020303" pitchFamily="18" charset="0"/>
              </a:rPr>
              <a:t>M/D/1: </a:t>
            </a:r>
          </a:p>
        </p:txBody>
      </p:sp>
      <p:sp>
        <p:nvSpPr>
          <p:cNvPr id="9" name="TextBox 8">
            <a:extLst>
              <a:ext uri="{FF2B5EF4-FFF2-40B4-BE49-F238E27FC236}">
                <a16:creationId xmlns:a16="http://schemas.microsoft.com/office/drawing/2014/main" id="{397C0D1E-07B5-554E-937B-8780F47C1B31}"/>
              </a:ext>
            </a:extLst>
          </p:cNvPr>
          <p:cNvSpPr txBox="1"/>
          <p:nvPr/>
        </p:nvSpPr>
        <p:spPr>
          <a:xfrm>
            <a:off x="414866" y="3404283"/>
            <a:ext cx="6096000" cy="523220"/>
          </a:xfrm>
          <a:prstGeom prst="rect">
            <a:avLst/>
          </a:prstGeom>
          <a:noFill/>
        </p:spPr>
        <p:txBody>
          <a:bodyPr wrap="square">
            <a:spAutoFit/>
          </a:bodyPr>
          <a:lstStyle/>
          <a:p>
            <a:r>
              <a:rPr lang="en-US" sz="2800" dirty="0">
                <a:solidFill>
                  <a:srgbClr val="000000"/>
                </a:solidFill>
                <a:latin typeface="Georgia" panose="02040502050405020303" pitchFamily="18" charset="0"/>
              </a:rPr>
              <a:t>A</a:t>
            </a:r>
            <a:r>
              <a:rPr lang="en-US" sz="2800" dirty="0">
                <a:solidFill>
                  <a:srgbClr val="000000"/>
                </a:solidFill>
                <a:effectLst/>
                <a:latin typeface="Georgia" panose="02040502050405020303" pitchFamily="18" charset="0"/>
              </a:rPr>
              <a:t>verage AOI=</a:t>
            </a:r>
            <a:endParaRPr lang="en-US" sz="2800" dirty="0"/>
          </a:p>
        </p:txBody>
      </p:sp>
      <p:pic>
        <p:nvPicPr>
          <p:cNvPr id="10" name="Picture 9" descr="A close up of a clock&#10;&#10;Description automatically generated">
            <a:extLst>
              <a:ext uri="{FF2B5EF4-FFF2-40B4-BE49-F238E27FC236}">
                <a16:creationId xmlns:a16="http://schemas.microsoft.com/office/drawing/2014/main" id="{AFAED362-55A1-1F43-9AD6-C0F4FFBD0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563" y="3324752"/>
            <a:ext cx="3840537" cy="705125"/>
          </a:xfrm>
          <a:prstGeom prst="rect">
            <a:avLst/>
          </a:prstGeom>
        </p:spPr>
      </p:pic>
      <p:pic>
        <p:nvPicPr>
          <p:cNvPr id="11" name="Picture 10" descr="A close up of a clock&#10;&#10;Description automatically generated">
            <a:extLst>
              <a:ext uri="{FF2B5EF4-FFF2-40B4-BE49-F238E27FC236}">
                <a16:creationId xmlns:a16="http://schemas.microsoft.com/office/drawing/2014/main" id="{45794EE5-D31D-754D-8A53-D4DB83F94F94}"/>
              </a:ext>
            </a:extLst>
          </p:cNvPr>
          <p:cNvPicPr>
            <a:picLocks noChangeAspect="1"/>
          </p:cNvPicPr>
          <p:nvPr/>
        </p:nvPicPr>
        <p:blipFill rotWithShape="1">
          <a:blip r:embed="rId5">
            <a:extLst>
              <a:ext uri="{28A0092B-C50C-407E-A947-70E740481C1C}">
                <a14:useLocalDpi xmlns:a14="http://schemas.microsoft.com/office/drawing/2010/main" val="0"/>
              </a:ext>
            </a:extLst>
          </a:blip>
          <a:srcRect l="30251" b="-27861"/>
          <a:stretch/>
        </p:blipFill>
        <p:spPr>
          <a:xfrm>
            <a:off x="2774563" y="5024420"/>
            <a:ext cx="2588298" cy="993523"/>
          </a:xfrm>
          <a:prstGeom prst="rect">
            <a:avLst/>
          </a:prstGeom>
        </p:spPr>
      </p:pic>
      <p:pic>
        <p:nvPicPr>
          <p:cNvPr id="12" name="Picture 11" descr="A picture containing object, clock&#10;&#10;Description automatically generated">
            <a:extLst>
              <a:ext uri="{FF2B5EF4-FFF2-40B4-BE49-F238E27FC236}">
                <a16:creationId xmlns:a16="http://schemas.microsoft.com/office/drawing/2014/main" id="{32C3078E-7BF9-664D-96E1-B38E6AFCD9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8457" y="5843981"/>
            <a:ext cx="4277322" cy="666843"/>
          </a:xfrm>
          <a:prstGeom prst="rect">
            <a:avLst/>
          </a:prstGeom>
        </p:spPr>
      </p:pic>
      <p:sp>
        <p:nvSpPr>
          <p:cNvPr id="13" name="TextBox 12">
            <a:extLst>
              <a:ext uri="{FF2B5EF4-FFF2-40B4-BE49-F238E27FC236}">
                <a16:creationId xmlns:a16="http://schemas.microsoft.com/office/drawing/2014/main" id="{26E19D5A-1873-DD49-BA50-2B043CF4C8D2}"/>
              </a:ext>
            </a:extLst>
          </p:cNvPr>
          <p:cNvSpPr txBox="1"/>
          <p:nvPr/>
        </p:nvSpPr>
        <p:spPr>
          <a:xfrm>
            <a:off x="482599" y="4336119"/>
            <a:ext cx="6096000" cy="523220"/>
          </a:xfrm>
          <a:prstGeom prst="rect">
            <a:avLst/>
          </a:prstGeom>
          <a:noFill/>
        </p:spPr>
        <p:txBody>
          <a:bodyPr wrap="square">
            <a:spAutoFit/>
          </a:bodyPr>
          <a:lstStyle/>
          <a:p>
            <a:r>
              <a:rPr lang="en-US" sz="2800" dirty="0">
                <a:solidFill>
                  <a:srgbClr val="000000"/>
                </a:solidFill>
                <a:effectLst/>
                <a:latin typeface="ArialMT"/>
              </a:rPr>
              <a:t>• </a:t>
            </a:r>
            <a:r>
              <a:rPr lang="en-US" sz="2800" dirty="0">
                <a:solidFill>
                  <a:srgbClr val="000000"/>
                </a:solidFill>
                <a:latin typeface="Georgia" panose="02040502050405020303" pitchFamily="18" charset="0"/>
              </a:rPr>
              <a:t>D</a:t>
            </a:r>
            <a:r>
              <a:rPr lang="en-US" sz="2800" dirty="0">
                <a:solidFill>
                  <a:srgbClr val="000000"/>
                </a:solidFill>
                <a:effectLst/>
                <a:latin typeface="Georgia" panose="02040502050405020303" pitchFamily="18" charset="0"/>
              </a:rPr>
              <a:t>/M/1: </a:t>
            </a:r>
          </a:p>
        </p:txBody>
      </p:sp>
      <p:sp>
        <p:nvSpPr>
          <p:cNvPr id="14" name="TextBox 13">
            <a:extLst>
              <a:ext uri="{FF2B5EF4-FFF2-40B4-BE49-F238E27FC236}">
                <a16:creationId xmlns:a16="http://schemas.microsoft.com/office/drawing/2014/main" id="{41D4C9DD-76FD-074F-8CE4-038D792A806A}"/>
              </a:ext>
            </a:extLst>
          </p:cNvPr>
          <p:cNvSpPr txBox="1"/>
          <p:nvPr/>
        </p:nvSpPr>
        <p:spPr>
          <a:xfrm>
            <a:off x="414866" y="5165581"/>
            <a:ext cx="7052734" cy="523220"/>
          </a:xfrm>
          <a:prstGeom prst="rect">
            <a:avLst/>
          </a:prstGeom>
          <a:noFill/>
        </p:spPr>
        <p:txBody>
          <a:bodyPr wrap="square">
            <a:spAutoFit/>
          </a:bodyPr>
          <a:lstStyle/>
          <a:p>
            <a:r>
              <a:rPr lang="en-US" sz="2800" dirty="0">
                <a:solidFill>
                  <a:srgbClr val="000000"/>
                </a:solidFill>
                <a:latin typeface="Georgia" panose="02040502050405020303" pitchFamily="18" charset="0"/>
              </a:rPr>
              <a:t>A</a:t>
            </a:r>
            <a:r>
              <a:rPr lang="en-US" sz="2800" dirty="0">
                <a:solidFill>
                  <a:srgbClr val="000000"/>
                </a:solidFill>
                <a:effectLst/>
                <a:latin typeface="Georgia" panose="02040502050405020303" pitchFamily="18" charset="0"/>
              </a:rPr>
              <a:t>verage AOI=                                where</a:t>
            </a:r>
            <a:endParaRPr lang="en-US" sz="2800" dirty="0"/>
          </a:p>
        </p:txBody>
      </p:sp>
      <p:sp>
        <p:nvSpPr>
          <p:cNvPr id="15" name="TextBox 14">
            <a:extLst>
              <a:ext uri="{FF2B5EF4-FFF2-40B4-BE49-F238E27FC236}">
                <a16:creationId xmlns:a16="http://schemas.microsoft.com/office/drawing/2014/main" id="{B8DBE4E8-E275-C64C-A8E8-1173CD287925}"/>
              </a:ext>
            </a:extLst>
          </p:cNvPr>
          <p:cNvSpPr txBox="1"/>
          <p:nvPr/>
        </p:nvSpPr>
        <p:spPr>
          <a:xfrm>
            <a:off x="5765800" y="1365931"/>
            <a:ext cx="3403600" cy="461665"/>
          </a:xfrm>
          <a:prstGeom prst="rect">
            <a:avLst/>
          </a:prstGeom>
          <a:noFill/>
        </p:spPr>
        <p:txBody>
          <a:bodyPr wrap="square">
            <a:spAutoFit/>
          </a:bodyPr>
          <a:lstStyle/>
          <a:p>
            <a:r>
              <a:rPr lang="en-US" sz="2400" i="1" dirty="0">
                <a:solidFill>
                  <a:srgbClr val="000000"/>
                </a:solidFill>
                <a:effectLst/>
                <a:latin typeface="Georgia" panose="02040502050405020303" pitchFamily="18" charset="0"/>
              </a:rPr>
              <a:t>ρ </a:t>
            </a:r>
            <a:r>
              <a:rPr lang="en-US" sz="2400" i="1" dirty="0">
                <a:solidFill>
                  <a:srgbClr val="000000"/>
                </a:solidFill>
                <a:effectLst/>
                <a:latin typeface="Georgia-Italic"/>
              </a:rPr>
              <a:t>= </a:t>
            </a:r>
            <a:r>
              <a:rPr lang="en-US" sz="2400" i="1" dirty="0">
                <a:solidFill>
                  <a:srgbClr val="000000"/>
                </a:solidFill>
                <a:effectLst/>
                <a:latin typeface="Georgia" panose="02040502050405020303" pitchFamily="18" charset="0"/>
              </a:rPr>
              <a:t>λ</a:t>
            </a:r>
            <a:r>
              <a:rPr lang="en-US" sz="2400" i="1" dirty="0">
                <a:solidFill>
                  <a:srgbClr val="000000"/>
                </a:solidFill>
                <a:effectLst/>
                <a:latin typeface="Georgia-Italic"/>
              </a:rPr>
              <a:t>/ </a:t>
            </a:r>
            <a:r>
              <a:rPr lang="en-US" sz="2400" i="1" dirty="0">
                <a:solidFill>
                  <a:srgbClr val="000000"/>
                </a:solidFill>
                <a:effectLst/>
                <a:latin typeface="Georgia" panose="02040502050405020303" pitchFamily="18" charset="0"/>
              </a:rPr>
              <a:t>μ </a:t>
            </a:r>
            <a:r>
              <a:rPr lang="en-US" sz="2400" i="1" dirty="0">
                <a:solidFill>
                  <a:srgbClr val="000000"/>
                </a:solidFill>
                <a:effectLst/>
                <a:latin typeface="Georgia-Italic"/>
              </a:rPr>
              <a:t>: offered load</a:t>
            </a:r>
            <a:endParaRPr lang="en-US" sz="2400" dirty="0"/>
          </a:p>
        </p:txBody>
      </p:sp>
    </p:spTree>
    <p:extLst>
      <p:ext uri="{BB962C8B-B14F-4D97-AF65-F5344CB8AC3E}">
        <p14:creationId xmlns:p14="http://schemas.microsoft.com/office/powerpoint/2010/main" val="26101373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A01F98-946F-984F-922E-4A6B94CE1372}"/>
              </a:ext>
            </a:extLst>
          </p:cNvPr>
          <p:cNvSpPr>
            <a:spLocks noGrp="1"/>
          </p:cNvSpPr>
          <p:nvPr>
            <p:ph type="sldNum" sz="quarter" idx="12"/>
          </p:nvPr>
        </p:nvSpPr>
        <p:spPr/>
        <p:txBody>
          <a:bodyPr/>
          <a:lstStyle/>
          <a:p>
            <a:fld id="{97D86083-53EC-4DF4-B0ED-FEB5657A265E}" type="slidenum">
              <a:rPr lang="zh-CN" altLang="en-US" smtClean="0"/>
              <a:t>134</a:t>
            </a:fld>
            <a:endParaRPr lang="zh-CN" altLang="en-US" dirty="0"/>
          </a:p>
        </p:txBody>
      </p:sp>
      <p:sp>
        <p:nvSpPr>
          <p:cNvPr id="3" name="Title 1">
            <a:extLst>
              <a:ext uri="{FF2B5EF4-FFF2-40B4-BE49-F238E27FC236}">
                <a16:creationId xmlns:a16="http://schemas.microsoft.com/office/drawing/2014/main" id="{EE832D5B-5A75-FC45-9270-825DAB99F811}"/>
              </a:ext>
            </a:extLst>
          </p:cNvPr>
          <p:cNvSpPr txBox="1">
            <a:spLocks/>
          </p:cNvSpPr>
          <p:nvPr/>
        </p:nvSpPr>
        <p:spPr>
          <a:xfrm>
            <a:off x="482600" y="331259"/>
            <a:ext cx="8337872" cy="1325563"/>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sz="2800" dirty="0"/>
              <a:t>Simulation result about average </a:t>
            </a:r>
            <a:r>
              <a:rPr lang="en-US" sz="2800" dirty="0" err="1"/>
              <a:t>AoI</a:t>
            </a:r>
            <a:r>
              <a:rPr lang="en-US" sz="2800" dirty="0"/>
              <a:t> vs offload</a:t>
            </a:r>
          </a:p>
        </p:txBody>
      </p:sp>
      <p:pic>
        <p:nvPicPr>
          <p:cNvPr id="4" name="Content Placeholder 4" descr="A close up of a map&#10;&#10;Description automatically generated">
            <a:extLst>
              <a:ext uri="{FF2B5EF4-FFF2-40B4-BE49-F238E27FC236}">
                <a16:creationId xmlns:a16="http://schemas.microsoft.com/office/drawing/2014/main" id="{4897CB0D-CF92-754F-AF6F-3C86B02EFD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371" y="1156348"/>
            <a:ext cx="8164134" cy="3568811"/>
          </a:xfrm>
          <a:prstGeom prst="rect">
            <a:avLst/>
          </a:prstGeom>
        </p:spPr>
      </p:pic>
      <p:sp>
        <p:nvSpPr>
          <p:cNvPr id="5" name="TextBox 4">
            <a:extLst>
              <a:ext uri="{FF2B5EF4-FFF2-40B4-BE49-F238E27FC236}">
                <a16:creationId xmlns:a16="http://schemas.microsoft.com/office/drawing/2014/main" id="{99FF37E0-BA48-D543-80C4-51A0DFF1E40B}"/>
              </a:ext>
            </a:extLst>
          </p:cNvPr>
          <p:cNvSpPr txBox="1"/>
          <p:nvPr/>
        </p:nvSpPr>
        <p:spPr>
          <a:xfrm>
            <a:off x="251520" y="4725159"/>
            <a:ext cx="8712968" cy="1323439"/>
          </a:xfrm>
          <a:prstGeom prst="rect">
            <a:avLst/>
          </a:prstGeom>
          <a:noFill/>
        </p:spPr>
        <p:txBody>
          <a:bodyPr wrap="square">
            <a:spAutoFit/>
          </a:bodyPr>
          <a:lstStyle/>
          <a:p>
            <a:r>
              <a:rPr lang="en-US" sz="2000" dirty="0">
                <a:solidFill>
                  <a:srgbClr val="000000"/>
                </a:solidFill>
                <a:effectLst/>
                <a:latin typeface="ArialMT"/>
              </a:rPr>
              <a:t>• </a:t>
            </a:r>
            <a:r>
              <a:rPr lang="en-US" sz="2000" dirty="0">
                <a:solidFill>
                  <a:srgbClr val="000000"/>
                </a:solidFill>
                <a:effectLst/>
                <a:latin typeface="Calibri" panose="020F0502020204030204" pitchFamily="34" charset="0"/>
              </a:rPr>
              <a:t>At low load, randomness in the interarrivals dominates the average age. </a:t>
            </a:r>
            <a:endParaRPr lang="en-US" sz="2000" dirty="0"/>
          </a:p>
          <a:p>
            <a:r>
              <a:rPr lang="en-US" sz="2000" dirty="0">
                <a:solidFill>
                  <a:srgbClr val="000000"/>
                </a:solidFill>
                <a:effectLst/>
                <a:latin typeface="ArialMT"/>
              </a:rPr>
              <a:t>• </a:t>
            </a:r>
            <a:r>
              <a:rPr lang="en-US" sz="2000" dirty="0">
                <a:solidFill>
                  <a:srgbClr val="000000"/>
                </a:solidFill>
                <a:effectLst/>
                <a:latin typeface="Calibri" panose="020F0502020204030204" pitchFamily="34" charset="0"/>
              </a:rPr>
              <a:t>At high load, M/D/1 and D/M/1 substantially outperform M/M/1 because the determinism in either arrivals or service helps to reduce the average queue length. </a:t>
            </a:r>
            <a:endParaRPr lang="en-US" sz="2000" dirty="0"/>
          </a:p>
          <a:p>
            <a:r>
              <a:rPr lang="en-US" sz="2000" dirty="0">
                <a:solidFill>
                  <a:srgbClr val="000000"/>
                </a:solidFill>
                <a:effectLst/>
                <a:latin typeface="ArialMT"/>
              </a:rPr>
              <a:t>• </a:t>
            </a:r>
            <a:r>
              <a:rPr lang="en-US" sz="2000" dirty="0">
                <a:solidFill>
                  <a:srgbClr val="000000"/>
                </a:solidFill>
                <a:effectLst/>
                <a:latin typeface="Calibri" panose="020F0502020204030204" pitchFamily="34" charset="0"/>
              </a:rPr>
              <a:t>For each queue, we observe a unique value of ρ that minimizes the average age.</a:t>
            </a:r>
            <a:endParaRPr lang="en-US" sz="2000" dirty="0"/>
          </a:p>
        </p:txBody>
      </p:sp>
    </p:spTree>
    <p:extLst>
      <p:ext uri="{BB962C8B-B14F-4D97-AF65-F5344CB8AC3E}">
        <p14:creationId xmlns:p14="http://schemas.microsoft.com/office/powerpoint/2010/main" val="276857434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0B44F5D-AC70-8944-9E5D-E7E0CA1F61D1}"/>
              </a:ext>
            </a:extLst>
          </p:cNvPr>
          <p:cNvSpPr txBox="1">
            <a:spLocks/>
          </p:cNvSpPr>
          <p:nvPr/>
        </p:nvSpPr>
        <p:spPr>
          <a:xfrm>
            <a:off x="-396552" y="476672"/>
            <a:ext cx="10168128" cy="1179576"/>
          </a:xfrm>
          <a:prstGeom prst="rect">
            <a:avLst/>
          </a:prstGeom>
        </p:spPr>
        <p:txBody>
          <a:bodyPr>
            <a:normAutofit/>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sz="3200" dirty="0">
                <a:latin typeface="NimbusRomNo9L-Regu"/>
              </a:rPr>
              <a:t>Age of Information in a Cellular Internet of UAVs: </a:t>
            </a:r>
            <a:br>
              <a:rPr lang="en-US" sz="3200" dirty="0"/>
            </a:br>
            <a:r>
              <a:rPr lang="en-US" sz="3200" dirty="0">
                <a:latin typeface="NimbusRomNo9L-Regu"/>
              </a:rPr>
              <a:t>Sensing and Communication Trade-off Design </a:t>
            </a:r>
            <a:endParaRPr lang="en-US" sz="3200" dirty="0"/>
          </a:p>
        </p:txBody>
      </p:sp>
      <p:pic>
        <p:nvPicPr>
          <p:cNvPr id="17" name="Picture 16" descr="A picture containing person, table, person, green&#10;&#10;Description automatically generated">
            <a:extLst>
              <a:ext uri="{FF2B5EF4-FFF2-40B4-BE49-F238E27FC236}">
                <a16:creationId xmlns:a16="http://schemas.microsoft.com/office/drawing/2014/main" id="{DE8185FF-6E1A-ED4E-866D-7F1EBD4B5EB1}"/>
              </a:ext>
            </a:extLst>
          </p:cNvPr>
          <p:cNvPicPr>
            <a:picLocks noChangeAspect="1"/>
          </p:cNvPicPr>
          <p:nvPr/>
        </p:nvPicPr>
        <p:blipFill rotWithShape="1">
          <a:blip r:embed="rId2">
            <a:extLst>
              <a:ext uri="{28A0092B-C50C-407E-A947-70E740481C1C}">
                <a14:useLocalDpi xmlns:a14="http://schemas.microsoft.com/office/drawing/2010/main" val="0"/>
              </a:ext>
            </a:extLst>
          </a:blip>
          <a:srcRect t="1650" r="2" b="2"/>
          <a:stretch/>
        </p:blipFill>
        <p:spPr>
          <a:xfrm>
            <a:off x="213264" y="1944750"/>
            <a:ext cx="4502752" cy="3044447"/>
          </a:xfrm>
          <a:prstGeom prst="rect">
            <a:avLst/>
          </a:prstGeom>
        </p:spPr>
      </p:pic>
      <p:sp>
        <p:nvSpPr>
          <p:cNvPr id="18" name="Content Placeholder 2">
            <a:extLst>
              <a:ext uri="{FF2B5EF4-FFF2-40B4-BE49-F238E27FC236}">
                <a16:creationId xmlns:a16="http://schemas.microsoft.com/office/drawing/2014/main" id="{C9DC58E8-66F8-5441-844B-18D0F48A59E4}"/>
              </a:ext>
            </a:extLst>
          </p:cNvPr>
          <p:cNvSpPr txBox="1">
            <a:spLocks/>
          </p:cNvSpPr>
          <p:nvPr/>
        </p:nvSpPr>
        <p:spPr>
          <a:xfrm>
            <a:off x="4716016" y="1823056"/>
            <a:ext cx="4320481" cy="3694176"/>
          </a:xfrm>
          <a:prstGeom prst="rect">
            <a:avLst/>
          </a:prstGeom>
        </p:spPr>
        <p:txBody>
          <a:bodyPr anchor="ct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buFont typeface="Arial" panose="020B0604020202020204" pitchFamily="34" charset="0"/>
              <a:buNone/>
              <a:defRPr/>
            </a:pPr>
            <a:r>
              <a:rPr lang="en-US" altLang="zh-CN" b="1" dirty="0">
                <a:latin typeface="Arial" panose="020B0604020202020204" pitchFamily="34" charset="0"/>
                <a:cs typeface="Arial" panose="020B0604020202020204" pitchFamily="34" charset="0"/>
              </a:rPr>
              <a:t>Outline:</a:t>
            </a:r>
          </a:p>
          <a:p>
            <a:pPr marL="0" indent="0">
              <a:spcBef>
                <a:spcPts val="1200"/>
              </a:spcBef>
              <a:buFont typeface="Arial" panose="020B0604020202020204" pitchFamily="34" charset="0"/>
              <a:buNone/>
              <a:defRPr/>
            </a:pPr>
            <a:r>
              <a:rPr lang="en-US" altLang="zh-CN" b="1" dirty="0">
                <a:latin typeface="Arial" panose="020B0604020202020204" pitchFamily="34" charset="0"/>
                <a:cs typeface="Arial" panose="020B0604020202020204" pitchFamily="34" charset="0"/>
              </a:rPr>
              <a:t> </a:t>
            </a:r>
            <a:r>
              <a:rPr lang="en-US" dirty="0">
                <a:solidFill>
                  <a:srgbClr val="000000"/>
                </a:solidFill>
                <a:latin typeface="ArialMT"/>
              </a:rPr>
              <a:t>• </a:t>
            </a:r>
            <a:r>
              <a:rPr lang="en-US" altLang="zh-CN" b="1" dirty="0">
                <a:latin typeface="Arial" panose="020B0604020202020204" pitchFamily="34" charset="0"/>
                <a:cs typeface="Arial" panose="020B0604020202020204" pitchFamily="34" charset="0"/>
              </a:rPr>
              <a:t>Research Background</a:t>
            </a:r>
          </a:p>
          <a:p>
            <a:pPr marL="0" indent="0">
              <a:spcBef>
                <a:spcPts val="1200"/>
              </a:spcBef>
              <a:buFont typeface="Arial" panose="020B0604020202020204" pitchFamily="34" charset="0"/>
              <a:buNone/>
              <a:defRPr/>
            </a:pPr>
            <a:r>
              <a:rPr lang="en-US" altLang="zh-CN" b="1" dirty="0">
                <a:latin typeface="Arial" panose="020B0604020202020204" pitchFamily="34" charset="0"/>
                <a:cs typeface="Arial" panose="020B0604020202020204" pitchFamily="34" charset="0"/>
              </a:rPr>
              <a:t> </a:t>
            </a:r>
            <a:r>
              <a:rPr lang="en-US" dirty="0">
                <a:solidFill>
                  <a:srgbClr val="000000"/>
                </a:solidFill>
                <a:latin typeface="ArialMT"/>
              </a:rPr>
              <a:t>• </a:t>
            </a:r>
            <a:r>
              <a:rPr lang="en-US" altLang="zh-CN" b="1" dirty="0">
                <a:latin typeface="Arial" panose="020B0604020202020204" pitchFamily="34" charset="0"/>
                <a:cs typeface="Arial" panose="020B0604020202020204" pitchFamily="34" charset="0"/>
              </a:rPr>
              <a:t>Model Description</a:t>
            </a:r>
          </a:p>
          <a:p>
            <a:pPr marL="0" indent="0">
              <a:spcBef>
                <a:spcPts val="1200"/>
              </a:spcBef>
              <a:buFont typeface="Arial" panose="020B0604020202020204" pitchFamily="34" charset="0"/>
              <a:buNone/>
              <a:defRPr/>
            </a:pPr>
            <a:r>
              <a:rPr lang="en-US" altLang="zh-CN" b="1" dirty="0">
                <a:latin typeface="Arial" panose="020B0604020202020204" pitchFamily="34" charset="0"/>
                <a:cs typeface="Arial" panose="020B0604020202020204" pitchFamily="34" charset="0"/>
              </a:rPr>
              <a:t> </a:t>
            </a:r>
            <a:r>
              <a:rPr lang="en-US" dirty="0">
                <a:solidFill>
                  <a:srgbClr val="000000"/>
                </a:solidFill>
                <a:latin typeface="ArialMT"/>
              </a:rPr>
              <a:t>• </a:t>
            </a:r>
            <a:r>
              <a:rPr lang="en-US" altLang="zh-CN" b="1" dirty="0">
                <a:latin typeface="Arial" panose="020B0604020202020204" pitchFamily="34" charset="0"/>
                <a:cs typeface="Arial" panose="020B0604020202020204" pitchFamily="34" charset="0"/>
              </a:rPr>
              <a:t>Sensing and Transmission Trade- off Design</a:t>
            </a:r>
          </a:p>
          <a:p>
            <a:pPr marL="0" indent="0">
              <a:spcBef>
                <a:spcPts val="1200"/>
              </a:spcBef>
              <a:buFont typeface="Arial" panose="020B0604020202020204" pitchFamily="34" charset="0"/>
              <a:buNone/>
              <a:defRPr/>
            </a:pPr>
            <a:r>
              <a:rPr lang="en-US" altLang="zh-CN" b="1" dirty="0">
                <a:latin typeface="Arial" panose="020B0604020202020204" pitchFamily="34" charset="0"/>
                <a:cs typeface="Arial" panose="020B0604020202020204" pitchFamily="34" charset="0"/>
              </a:rPr>
              <a:t> </a:t>
            </a:r>
            <a:r>
              <a:rPr lang="en-US" dirty="0">
                <a:solidFill>
                  <a:srgbClr val="000000"/>
                </a:solidFill>
                <a:latin typeface="ArialMT"/>
              </a:rPr>
              <a:t>• </a:t>
            </a:r>
            <a:r>
              <a:rPr lang="en-US" altLang="zh-CN" b="1" dirty="0">
                <a:latin typeface="Arial" panose="020B0604020202020204" pitchFamily="34" charset="0"/>
                <a:cs typeface="Arial" panose="020B0604020202020204" pitchFamily="34" charset="0"/>
              </a:rPr>
              <a:t>Simulation Results</a:t>
            </a:r>
          </a:p>
          <a:p>
            <a:pPr marL="0" indent="0">
              <a:spcBef>
                <a:spcPts val="1200"/>
              </a:spcBef>
              <a:buFont typeface="Arial" panose="020B0604020202020204" pitchFamily="34" charset="0"/>
              <a:buNone/>
              <a:defRPr/>
            </a:pPr>
            <a:r>
              <a:rPr lang="en-US" altLang="zh-CN" b="1" dirty="0">
                <a:latin typeface="Arial" panose="020B0604020202020204" pitchFamily="34" charset="0"/>
                <a:cs typeface="Arial" panose="020B0604020202020204" pitchFamily="34" charset="0"/>
              </a:rPr>
              <a:t> </a:t>
            </a:r>
            <a:r>
              <a:rPr lang="en-US" dirty="0">
                <a:solidFill>
                  <a:srgbClr val="000000"/>
                </a:solidFill>
                <a:latin typeface="ArialMT"/>
              </a:rPr>
              <a:t>• </a:t>
            </a:r>
            <a:r>
              <a:rPr lang="en-US" altLang="zh-CN" b="1" dirty="0">
                <a:latin typeface="Arial" panose="020B0604020202020204" pitchFamily="34" charset="0"/>
                <a:cs typeface="Arial" panose="020B0604020202020204" pitchFamily="34" charset="0"/>
              </a:rPr>
              <a:t>Conclusion</a:t>
            </a:r>
          </a:p>
          <a:p>
            <a:pPr marL="0" indent="0">
              <a:buFont typeface="Arial" panose="020B0604020202020204" pitchFamily="34" charset="0"/>
              <a:buNone/>
            </a:pPr>
            <a:endParaRPr lang="en-US" sz="1800" dirty="0"/>
          </a:p>
        </p:txBody>
      </p:sp>
      <p:sp>
        <p:nvSpPr>
          <p:cNvPr id="2" name="Rectangle 1">
            <a:extLst>
              <a:ext uri="{FF2B5EF4-FFF2-40B4-BE49-F238E27FC236}">
                <a16:creationId xmlns:a16="http://schemas.microsoft.com/office/drawing/2014/main" id="{A0D03D2E-0B45-864C-8887-8297A654ED8B}"/>
              </a:ext>
            </a:extLst>
          </p:cNvPr>
          <p:cNvSpPr/>
          <p:nvPr/>
        </p:nvSpPr>
        <p:spPr>
          <a:xfrm>
            <a:off x="575556" y="5863067"/>
            <a:ext cx="8280920" cy="923330"/>
          </a:xfrm>
          <a:prstGeom prst="rect">
            <a:avLst/>
          </a:prstGeom>
        </p:spPr>
        <p:txBody>
          <a:bodyPr wrap="square">
            <a:spAutoFit/>
          </a:bodyPr>
          <a:lstStyle/>
          <a:p>
            <a:r>
              <a:rPr lang="en-US" dirty="0" err="1"/>
              <a:t>Shuhang</a:t>
            </a:r>
            <a:r>
              <a:rPr lang="en-US" dirty="0"/>
              <a:t> Zhang, </a:t>
            </a:r>
            <a:r>
              <a:rPr lang="en-US" dirty="0" err="1"/>
              <a:t>Hongliang</a:t>
            </a:r>
            <a:r>
              <a:rPr lang="en-US" dirty="0"/>
              <a:t> Zhang, </a:t>
            </a:r>
            <a:r>
              <a:rPr lang="en-US" dirty="0" err="1"/>
              <a:t>Lingyang</a:t>
            </a:r>
            <a:r>
              <a:rPr lang="en-US" dirty="0"/>
              <a:t> Song, Zhu Han, and H. Vincent Poor, “Age of Information in a Cellular Internet of UAVs: Sensing and Communication Trade-off Design,” to appear IEEE Transactions on Wireless Communications.</a:t>
            </a:r>
          </a:p>
        </p:txBody>
      </p:sp>
    </p:spTree>
    <p:extLst>
      <p:ext uri="{BB962C8B-B14F-4D97-AF65-F5344CB8AC3E}">
        <p14:creationId xmlns:p14="http://schemas.microsoft.com/office/powerpoint/2010/main" val="310118451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75FA3C-50E5-5845-89E3-50930DD0FDEC}"/>
              </a:ext>
            </a:extLst>
          </p:cNvPr>
          <p:cNvSpPr>
            <a:spLocks noGrp="1"/>
          </p:cNvSpPr>
          <p:nvPr>
            <p:ph type="sldNum" sz="quarter" idx="12"/>
          </p:nvPr>
        </p:nvSpPr>
        <p:spPr/>
        <p:txBody>
          <a:bodyPr/>
          <a:lstStyle/>
          <a:p>
            <a:fld id="{97D86083-53EC-4DF4-B0ED-FEB5657A265E}" type="slidenum">
              <a:rPr lang="zh-CN" altLang="en-US" smtClean="0"/>
              <a:t>136</a:t>
            </a:fld>
            <a:endParaRPr lang="zh-CN" altLang="en-US" dirty="0"/>
          </a:p>
        </p:txBody>
      </p:sp>
      <p:sp>
        <p:nvSpPr>
          <p:cNvPr id="6" name="Content Placeholder 2">
            <a:extLst>
              <a:ext uri="{FF2B5EF4-FFF2-40B4-BE49-F238E27FC236}">
                <a16:creationId xmlns:a16="http://schemas.microsoft.com/office/drawing/2014/main" id="{C89CB7BD-21BC-2844-AAED-FE4E8DC5FA67}"/>
              </a:ext>
            </a:extLst>
          </p:cNvPr>
          <p:cNvSpPr txBox="1">
            <a:spLocks/>
          </p:cNvSpPr>
          <p:nvPr/>
        </p:nvSpPr>
        <p:spPr>
          <a:xfrm>
            <a:off x="364067" y="980728"/>
            <a:ext cx="8600421" cy="110595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800" dirty="0">
                <a:latin typeface="Arial" panose="020B0604020202020204" pitchFamily="34" charset="0"/>
                <a:ea typeface="黑体" panose="02010609060101010101" pitchFamily="49" charset="-122"/>
                <a:cs typeface="Arial" panose="020B0604020202020204" pitchFamily="34" charset="0"/>
              </a:rPr>
              <a:t>UAVs </a:t>
            </a:r>
            <a:r>
              <a:rPr lang="en-US" altLang="zh-CN" sz="2800" dirty="0">
                <a:solidFill>
                  <a:srgbClr val="C00000"/>
                </a:solidFill>
                <a:latin typeface="Arial" panose="020B0604020202020204" pitchFamily="34" charset="0"/>
                <a:ea typeface="黑体" panose="02010609060101010101" pitchFamily="49" charset="-122"/>
                <a:cs typeface="Arial" panose="020B0604020202020204" pitchFamily="34" charset="0"/>
              </a:rPr>
              <a:t>sense </a:t>
            </a:r>
            <a:r>
              <a:rPr lang="en-US" altLang="zh-CN" sz="2800" dirty="0">
                <a:latin typeface="Arial" panose="020B0604020202020204" pitchFamily="34" charset="0"/>
                <a:ea typeface="黑体" panose="02010609060101010101" pitchFamily="49" charset="-122"/>
                <a:cs typeface="Arial" panose="020B0604020202020204" pitchFamily="34" charset="0"/>
              </a:rPr>
              <a:t>various data and </a:t>
            </a:r>
            <a:r>
              <a:rPr lang="en-US" altLang="zh-CN" sz="2800" dirty="0">
                <a:solidFill>
                  <a:srgbClr val="C00000"/>
                </a:solidFill>
                <a:latin typeface="Arial" panose="020B0604020202020204" pitchFamily="34" charset="0"/>
                <a:ea typeface="黑体" panose="02010609060101010101" pitchFamily="49" charset="-122"/>
                <a:cs typeface="Arial" panose="020B0604020202020204" pitchFamily="34" charset="0"/>
              </a:rPr>
              <a:t>transmit</a:t>
            </a:r>
            <a:r>
              <a:rPr lang="en-US" altLang="zh-CN" sz="2800" dirty="0">
                <a:latin typeface="Arial" panose="020B0604020202020204" pitchFamily="34" charset="0"/>
                <a:ea typeface="黑体" panose="02010609060101010101" pitchFamily="49" charset="-122"/>
                <a:cs typeface="Arial" panose="020B0604020202020204" pitchFamily="34" charset="0"/>
              </a:rPr>
              <a:t> to the BS</a:t>
            </a:r>
          </a:p>
          <a:p>
            <a:r>
              <a:rPr lang="en-US" dirty="0">
                <a:solidFill>
                  <a:srgbClr val="C00000"/>
                </a:solidFill>
              </a:rPr>
              <a:t>Age of Information: </a:t>
            </a:r>
            <a:r>
              <a:rPr lang="en-US" dirty="0"/>
              <a:t>a metric to measure the data freshness</a:t>
            </a:r>
          </a:p>
          <a:p>
            <a:endParaRPr lang="en-US" dirty="0"/>
          </a:p>
        </p:txBody>
      </p:sp>
      <p:sp>
        <p:nvSpPr>
          <p:cNvPr id="7" name="Title 1">
            <a:extLst>
              <a:ext uri="{FF2B5EF4-FFF2-40B4-BE49-F238E27FC236}">
                <a16:creationId xmlns:a16="http://schemas.microsoft.com/office/drawing/2014/main" id="{6181CBA7-B47D-6140-8336-5623F7C97C80}"/>
              </a:ext>
            </a:extLst>
          </p:cNvPr>
          <p:cNvSpPr txBox="1">
            <a:spLocks/>
          </p:cNvSpPr>
          <p:nvPr/>
        </p:nvSpPr>
        <p:spPr>
          <a:xfrm>
            <a:off x="364067" y="144992"/>
            <a:ext cx="7952349" cy="1325563"/>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dirty="0"/>
              <a:t>Research background</a:t>
            </a:r>
          </a:p>
        </p:txBody>
      </p:sp>
      <p:sp>
        <p:nvSpPr>
          <p:cNvPr id="8" name="TextBox 7">
            <a:extLst>
              <a:ext uri="{FF2B5EF4-FFF2-40B4-BE49-F238E27FC236}">
                <a16:creationId xmlns:a16="http://schemas.microsoft.com/office/drawing/2014/main" id="{F7189C69-B137-3F41-9FA9-BA2E226129E1}"/>
              </a:ext>
            </a:extLst>
          </p:cNvPr>
          <p:cNvSpPr txBox="1"/>
          <p:nvPr/>
        </p:nvSpPr>
        <p:spPr>
          <a:xfrm>
            <a:off x="364067" y="2086685"/>
            <a:ext cx="7035801" cy="1692771"/>
          </a:xfrm>
          <a:prstGeom prst="rect">
            <a:avLst/>
          </a:prstGeom>
          <a:noFill/>
        </p:spPr>
        <p:txBody>
          <a:bodyPr wrap="square">
            <a:spAutoFit/>
          </a:bodyPr>
          <a:lstStyle/>
          <a:p>
            <a:pPr algn="just">
              <a:spcBef>
                <a:spcPts val="1200"/>
              </a:spcBef>
              <a:defRPr/>
            </a:pPr>
            <a:r>
              <a:rPr lang="en-US" sz="2800" dirty="0">
                <a:solidFill>
                  <a:srgbClr val="C00000"/>
                </a:solidFill>
                <a:latin typeface="ArialMT"/>
              </a:rPr>
              <a:t>•</a:t>
            </a:r>
            <a:r>
              <a:rPr lang="en-US" sz="2800" dirty="0">
                <a:solidFill>
                  <a:srgbClr val="000000"/>
                </a:solidFill>
                <a:latin typeface="ArialMT"/>
              </a:rPr>
              <a:t> </a:t>
            </a:r>
            <a:r>
              <a:rPr lang="en-US" altLang="zh-CN" sz="2800" dirty="0">
                <a:solidFill>
                  <a:srgbClr val="C00000"/>
                </a:solidFill>
                <a:latin typeface="Arial" panose="020B0604020202020204" pitchFamily="34" charset="0"/>
                <a:ea typeface="黑体" panose="02010609060101010101" pitchFamily="49" charset="-122"/>
                <a:cs typeface="Arial" panose="020B0604020202020204" pitchFamily="34" charset="0"/>
              </a:rPr>
              <a:t>Given total time </a:t>
            </a:r>
          </a:p>
          <a:p>
            <a:pPr lvl="1" algn="just">
              <a:spcBef>
                <a:spcPts val="1200"/>
              </a:spcBef>
              <a:defRPr/>
            </a:pPr>
            <a:r>
              <a:rPr lang="en-US" altLang="zh-CN" sz="2800" dirty="0">
                <a:latin typeface="Arial" panose="020B0604020202020204" pitchFamily="34" charset="0"/>
                <a:ea typeface="黑体" panose="02010609060101010101" pitchFamily="49" charset="-122"/>
                <a:cs typeface="Arial" panose="020B0604020202020204" pitchFamily="34" charset="0"/>
              </a:rPr>
              <a:t>How much time for UAV sensing? </a:t>
            </a:r>
          </a:p>
          <a:p>
            <a:pPr lvl="1">
              <a:spcBef>
                <a:spcPts val="1200"/>
              </a:spcBef>
              <a:defRPr/>
            </a:pPr>
            <a:r>
              <a:rPr lang="en-US" altLang="zh-CN" sz="2800" dirty="0">
                <a:latin typeface="Arial" panose="020B0604020202020204" pitchFamily="34" charset="0"/>
                <a:ea typeface="黑体" panose="02010609060101010101" pitchFamily="49" charset="-122"/>
                <a:cs typeface="Arial" panose="020B0604020202020204" pitchFamily="34" charset="0"/>
              </a:rPr>
              <a:t>How much time for UAV transmission?</a:t>
            </a:r>
          </a:p>
        </p:txBody>
      </p:sp>
      <p:pic>
        <p:nvPicPr>
          <p:cNvPr id="9" name="图片 3">
            <a:extLst>
              <a:ext uri="{FF2B5EF4-FFF2-40B4-BE49-F238E27FC236}">
                <a16:creationId xmlns:a16="http://schemas.microsoft.com/office/drawing/2014/main" id="{D8E57327-2BB3-0F47-AB02-5D2299829BF8}"/>
              </a:ext>
            </a:extLst>
          </p:cNvPr>
          <p:cNvPicPr>
            <a:picLocks noChangeAspect="1"/>
          </p:cNvPicPr>
          <p:nvPr/>
        </p:nvPicPr>
        <p:blipFill>
          <a:blip r:embed="rId2"/>
          <a:stretch>
            <a:fillRect/>
          </a:stretch>
        </p:blipFill>
        <p:spPr>
          <a:xfrm>
            <a:off x="1812969" y="3668976"/>
            <a:ext cx="5054544" cy="2628195"/>
          </a:xfrm>
          <a:prstGeom prst="rect">
            <a:avLst/>
          </a:prstGeom>
        </p:spPr>
      </p:pic>
    </p:spTree>
    <p:extLst>
      <p:ext uri="{BB962C8B-B14F-4D97-AF65-F5344CB8AC3E}">
        <p14:creationId xmlns:p14="http://schemas.microsoft.com/office/powerpoint/2010/main" val="306855689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19674E-7618-C944-AA9F-0894CAF9E990}"/>
              </a:ext>
            </a:extLst>
          </p:cNvPr>
          <p:cNvSpPr>
            <a:spLocks noGrp="1"/>
          </p:cNvSpPr>
          <p:nvPr>
            <p:ph type="sldNum" sz="quarter" idx="12"/>
          </p:nvPr>
        </p:nvSpPr>
        <p:spPr/>
        <p:txBody>
          <a:bodyPr/>
          <a:lstStyle/>
          <a:p>
            <a:fld id="{97D86083-53EC-4DF4-B0ED-FEB5657A265E}" type="slidenum">
              <a:rPr lang="zh-CN" altLang="en-US" smtClean="0"/>
              <a:t>137</a:t>
            </a:fld>
            <a:endParaRPr lang="zh-CN" altLang="en-US" dirty="0"/>
          </a:p>
        </p:txBody>
      </p:sp>
      <p:sp>
        <p:nvSpPr>
          <p:cNvPr id="3" name="Title 1">
            <a:extLst>
              <a:ext uri="{FF2B5EF4-FFF2-40B4-BE49-F238E27FC236}">
                <a16:creationId xmlns:a16="http://schemas.microsoft.com/office/drawing/2014/main" id="{643CC187-16B2-774C-9D82-8E2BC021F3E8}"/>
              </a:ext>
            </a:extLst>
          </p:cNvPr>
          <p:cNvSpPr txBox="1">
            <a:spLocks/>
          </p:cNvSpPr>
          <p:nvPr/>
        </p:nvSpPr>
        <p:spPr>
          <a:xfrm>
            <a:off x="499534" y="263525"/>
            <a:ext cx="8176922" cy="752475"/>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dirty="0"/>
              <a:t>Model Description</a:t>
            </a:r>
          </a:p>
        </p:txBody>
      </p:sp>
      <p:pic>
        <p:nvPicPr>
          <p:cNvPr id="4" name="图片 2">
            <a:extLst>
              <a:ext uri="{FF2B5EF4-FFF2-40B4-BE49-F238E27FC236}">
                <a16:creationId xmlns:a16="http://schemas.microsoft.com/office/drawing/2014/main" id="{D303907A-0B5A-0741-85FC-BDB1667235DD}"/>
              </a:ext>
            </a:extLst>
          </p:cNvPr>
          <p:cNvPicPr>
            <a:picLocks noChangeAspect="1"/>
          </p:cNvPicPr>
          <p:nvPr/>
        </p:nvPicPr>
        <p:blipFill>
          <a:blip r:embed="rId2"/>
          <a:stretch>
            <a:fillRect/>
          </a:stretch>
        </p:blipFill>
        <p:spPr>
          <a:xfrm>
            <a:off x="378014" y="3003434"/>
            <a:ext cx="8419962" cy="3711714"/>
          </a:xfrm>
          <a:prstGeom prst="rect">
            <a:avLst/>
          </a:prstGeom>
        </p:spPr>
      </p:pic>
      <p:sp>
        <p:nvSpPr>
          <p:cNvPr id="5" name="文本框 9">
            <a:extLst>
              <a:ext uri="{FF2B5EF4-FFF2-40B4-BE49-F238E27FC236}">
                <a16:creationId xmlns:a16="http://schemas.microsoft.com/office/drawing/2014/main" id="{55103840-0377-9F4C-9940-D282E01C984A}"/>
              </a:ext>
            </a:extLst>
          </p:cNvPr>
          <p:cNvSpPr txBox="1"/>
          <p:nvPr/>
        </p:nvSpPr>
        <p:spPr>
          <a:xfrm>
            <a:off x="616412" y="941176"/>
            <a:ext cx="8054051" cy="2277547"/>
          </a:xfrm>
          <a:prstGeom prst="rect">
            <a:avLst/>
          </a:prstGeom>
          <a:noFill/>
        </p:spPr>
        <p:txBody>
          <a:bodyPr wrap="square" rtlCol="0">
            <a:spAutoFit/>
          </a:bodyPr>
          <a:lstStyle/>
          <a:p>
            <a:pPr algn="just">
              <a:spcBef>
                <a:spcPts val="1200"/>
              </a:spcBef>
              <a:defRPr/>
            </a:pPr>
            <a:r>
              <a:rPr lang="en-US" sz="2400" dirty="0">
                <a:solidFill>
                  <a:srgbClr val="000000"/>
                </a:solidFill>
                <a:effectLst/>
                <a:latin typeface="ArialMT"/>
              </a:rPr>
              <a:t>• </a:t>
            </a:r>
            <a:r>
              <a:rPr lang="en-US" altLang="zh-CN" sz="2400" dirty="0">
                <a:latin typeface="Arial" panose="020B0604020202020204" pitchFamily="34" charset="0"/>
                <a:ea typeface="黑体" panose="02010609060101010101" pitchFamily="49" charset="-122"/>
                <a:cs typeface="Arial" panose="020B0604020202020204" pitchFamily="34" charset="0"/>
              </a:rPr>
              <a:t>UAV sensing and transmission network</a:t>
            </a:r>
          </a:p>
          <a:p>
            <a:pPr algn="just">
              <a:spcBef>
                <a:spcPts val="1200"/>
              </a:spcBef>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A UAV performs several sensing tasks and transmit the sensory data back to BS.</a:t>
            </a:r>
          </a:p>
          <a:p>
            <a:pPr algn="just">
              <a:spcBef>
                <a:spcPts val="1200"/>
              </a:spcBef>
              <a:defRPr/>
            </a:pPr>
            <a:r>
              <a:rPr lang="en-US" altLang="zh-CN" sz="2000" dirty="0">
                <a:latin typeface="Arial" panose="020B0604020202020204" pitchFamily="34" charset="0"/>
                <a:ea typeface="黑体" panose="02010609060101010101" pitchFamily="49" charset="-122"/>
                <a:cs typeface="Arial" panose="020B0604020202020204" pitchFamily="34" charset="0"/>
              </a:rPr>
              <a:t>    The data is transformed before next sensing task.</a:t>
            </a:r>
          </a:p>
          <a:p>
            <a:pPr algn="just">
              <a:spcBef>
                <a:spcPts val="1200"/>
              </a:spcBef>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sz="2400" dirty="0">
                <a:solidFill>
                  <a:srgbClr val="000000"/>
                </a:solidFill>
                <a:effectLst/>
                <a:latin typeface="ArialMT"/>
              </a:rPr>
              <a:t>• </a:t>
            </a:r>
            <a:r>
              <a:rPr lang="en-US" sz="2400" dirty="0">
                <a:solidFill>
                  <a:srgbClr val="C00000"/>
                </a:solidFill>
                <a:effectLst/>
                <a:latin typeface="ArialMT"/>
              </a:rPr>
              <a:t>Goal: </a:t>
            </a:r>
            <a:r>
              <a:rPr lang="en-US" sz="2400" dirty="0">
                <a:solidFill>
                  <a:srgbClr val="000000"/>
                </a:solidFill>
                <a:effectLst/>
                <a:latin typeface="ArialMT"/>
              </a:rPr>
              <a:t>Minimizing the total </a:t>
            </a:r>
            <a:r>
              <a:rPr lang="en-US" sz="2400" dirty="0" err="1">
                <a:solidFill>
                  <a:srgbClr val="000000"/>
                </a:solidFill>
                <a:effectLst/>
                <a:latin typeface="ArialMT"/>
              </a:rPr>
              <a:t>AoI</a:t>
            </a:r>
            <a:r>
              <a:rPr lang="en-US" sz="2400" dirty="0">
                <a:solidFill>
                  <a:srgbClr val="000000"/>
                </a:solidFill>
                <a:effectLst/>
                <a:latin typeface="ArialMT"/>
              </a:rPr>
              <a:t> of the network.</a:t>
            </a: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35161110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CE18F0-403C-8D4B-B6E2-B6C910C6217F}"/>
              </a:ext>
            </a:extLst>
          </p:cNvPr>
          <p:cNvSpPr>
            <a:spLocks noGrp="1"/>
          </p:cNvSpPr>
          <p:nvPr>
            <p:ph type="sldNum" sz="quarter" idx="12"/>
          </p:nvPr>
        </p:nvSpPr>
        <p:spPr/>
        <p:txBody>
          <a:bodyPr/>
          <a:lstStyle/>
          <a:p>
            <a:fld id="{97D86083-53EC-4DF4-B0ED-FEB5657A265E}" type="slidenum">
              <a:rPr lang="zh-CN" altLang="en-US" smtClean="0"/>
              <a:t>138</a:t>
            </a:fld>
            <a:endParaRPr lang="zh-CN" altLang="en-US" dirty="0"/>
          </a:p>
        </p:txBody>
      </p:sp>
      <p:sp>
        <p:nvSpPr>
          <p:cNvPr id="3" name="Title 1">
            <a:extLst>
              <a:ext uri="{FF2B5EF4-FFF2-40B4-BE49-F238E27FC236}">
                <a16:creationId xmlns:a16="http://schemas.microsoft.com/office/drawing/2014/main" id="{7AAA1093-8DA7-AE49-864E-B622A3127527}"/>
              </a:ext>
            </a:extLst>
          </p:cNvPr>
          <p:cNvSpPr txBox="1">
            <a:spLocks/>
          </p:cNvSpPr>
          <p:nvPr/>
        </p:nvSpPr>
        <p:spPr>
          <a:xfrm>
            <a:off x="245534" y="178858"/>
            <a:ext cx="8574938" cy="752475"/>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dirty="0"/>
              <a:t>Model Description</a:t>
            </a:r>
          </a:p>
        </p:txBody>
      </p:sp>
      <p:pic>
        <p:nvPicPr>
          <p:cNvPr id="4" name="图片 4">
            <a:extLst>
              <a:ext uri="{FF2B5EF4-FFF2-40B4-BE49-F238E27FC236}">
                <a16:creationId xmlns:a16="http://schemas.microsoft.com/office/drawing/2014/main" id="{2259CB7F-61E9-5847-A498-B3362A4BA17F}"/>
              </a:ext>
            </a:extLst>
          </p:cNvPr>
          <p:cNvPicPr>
            <a:picLocks noChangeAspect="1"/>
          </p:cNvPicPr>
          <p:nvPr/>
        </p:nvPicPr>
        <p:blipFill>
          <a:blip r:embed="rId2"/>
          <a:stretch>
            <a:fillRect/>
          </a:stretch>
        </p:blipFill>
        <p:spPr>
          <a:xfrm>
            <a:off x="245534" y="4202302"/>
            <a:ext cx="8748464" cy="2164983"/>
          </a:xfrm>
          <a:prstGeom prst="rect">
            <a:avLst/>
          </a:prstGeom>
        </p:spPr>
      </p:pic>
      <p:sp>
        <p:nvSpPr>
          <p:cNvPr id="5" name="TextBox 4">
            <a:extLst>
              <a:ext uri="{FF2B5EF4-FFF2-40B4-BE49-F238E27FC236}">
                <a16:creationId xmlns:a16="http://schemas.microsoft.com/office/drawing/2014/main" id="{70DC26C5-1F8A-5C4C-90AB-C2A509805B72}"/>
              </a:ext>
            </a:extLst>
          </p:cNvPr>
          <p:cNvSpPr txBox="1"/>
          <p:nvPr/>
        </p:nvSpPr>
        <p:spPr>
          <a:xfrm>
            <a:off x="245534" y="931333"/>
            <a:ext cx="8922809" cy="3600986"/>
          </a:xfrm>
          <a:prstGeom prst="rect">
            <a:avLst/>
          </a:prstGeom>
          <a:noFill/>
        </p:spPr>
        <p:txBody>
          <a:bodyPr wrap="square">
            <a:spAutoFit/>
          </a:bodyPr>
          <a:lstStyle/>
          <a:p>
            <a:pPr algn="just">
              <a:spcBef>
                <a:spcPts val="1200"/>
              </a:spcBef>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UAV sensing</a:t>
            </a:r>
          </a:p>
          <a:p>
            <a:pPr lvl="1" algn="just">
              <a:spcBef>
                <a:spcPts val="1200"/>
              </a:spcBef>
              <a:defRPr/>
            </a:pPr>
            <a:r>
              <a:rPr lang="en-US" altLang="zh-CN" sz="2000" dirty="0">
                <a:latin typeface="Arial" panose="020B0604020202020204" pitchFamily="34" charset="0"/>
                <a:ea typeface="黑体" panose="02010609060101010101" pitchFamily="49" charset="-122"/>
                <a:cs typeface="Arial" panose="020B0604020202020204" pitchFamily="34" charset="0"/>
              </a:rPr>
              <a:t>Successful sensing probability for once: </a:t>
            </a:r>
            <a:r>
              <a:rPr lang="en-US" altLang="zh-CN" sz="2000" i="1" dirty="0">
                <a:solidFill>
                  <a:srgbClr val="C00000"/>
                </a:solidFill>
                <a:latin typeface="Arial" panose="020B0604020202020204" pitchFamily="34" charset="0"/>
                <a:ea typeface="黑体" panose="02010609060101010101" pitchFamily="49" charset="-122"/>
                <a:cs typeface="Arial" panose="020B0604020202020204" pitchFamily="34" charset="0"/>
              </a:rPr>
              <a:t>P</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=e</a:t>
            </a:r>
            <a:r>
              <a:rPr lang="en-US" altLang="zh-CN" sz="2000" baseline="30000" dirty="0">
                <a:solidFill>
                  <a:srgbClr val="C00000"/>
                </a:solidFill>
                <a:latin typeface="Arial" panose="020B0604020202020204" pitchFamily="34" charset="0"/>
                <a:ea typeface="黑体" panose="02010609060101010101" pitchFamily="49" charset="-122"/>
                <a:cs typeface="Arial" panose="020B0604020202020204" pitchFamily="34" charset="0"/>
              </a:rPr>
              <a:t>-</a:t>
            </a:r>
            <a:r>
              <a:rPr lang="el-GR" altLang="zh-CN" sz="2000" baseline="30000" dirty="0">
                <a:solidFill>
                  <a:srgbClr val="C00000"/>
                </a:solidFill>
                <a:latin typeface="Arial" panose="020B0604020202020204" pitchFamily="34" charset="0"/>
                <a:ea typeface="黑体" panose="02010609060101010101" pitchFamily="49" charset="-122"/>
                <a:cs typeface="Arial" panose="020B0604020202020204" pitchFamily="34" charset="0"/>
              </a:rPr>
              <a:t>λ</a:t>
            </a:r>
            <a:r>
              <a:rPr lang="en-US" altLang="zh-CN" sz="2000" baseline="30000" dirty="0">
                <a:solidFill>
                  <a:srgbClr val="C00000"/>
                </a:solidFill>
                <a:latin typeface="Arial" panose="020B0604020202020204" pitchFamily="34" charset="0"/>
                <a:ea typeface="黑体" panose="02010609060101010101" pitchFamily="49" charset="-122"/>
                <a:cs typeface="Arial" panose="020B0604020202020204" pitchFamily="34" charset="0"/>
              </a:rPr>
              <a:t>d</a:t>
            </a:r>
          </a:p>
          <a:p>
            <a:pPr lvl="1" algn="just">
              <a:spcBef>
                <a:spcPts val="1200"/>
              </a:spcBef>
              <a:defRPr/>
            </a:pPr>
            <a:r>
              <a:rPr lang="en-US" altLang="zh-CN" sz="2000" dirty="0">
                <a:latin typeface="Arial" panose="020B0604020202020204" pitchFamily="34" charset="0"/>
                <a:ea typeface="黑体" panose="02010609060101010101" pitchFamily="49" charset="-122"/>
                <a:cs typeface="Arial" panose="020B0604020202020204" pitchFamily="34" charset="0"/>
              </a:rPr>
              <a:t>Success probability with consecutive sensing: </a:t>
            </a:r>
            <a:r>
              <a:rPr lang="en-US" altLang="zh-CN" sz="2000" i="1" dirty="0" err="1">
                <a:solidFill>
                  <a:srgbClr val="C00000"/>
                </a:solidFill>
                <a:latin typeface="Arial" panose="020B0604020202020204" pitchFamily="34" charset="0"/>
                <a:ea typeface="黑体" panose="02010609060101010101" pitchFamily="49" charset="-122"/>
                <a:cs typeface="Arial" panose="020B0604020202020204" pitchFamily="34" charset="0"/>
              </a:rPr>
              <a:t>P</a:t>
            </a:r>
            <a:r>
              <a:rPr lang="en-US" altLang="zh-CN" sz="2000" baseline="-25000" dirty="0" err="1">
                <a:solidFill>
                  <a:srgbClr val="C00000"/>
                </a:solidFill>
                <a:latin typeface="Arial" panose="020B0604020202020204" pitchFamily="34" charset="0"/>
                <a:ea typeface="黑体" panose="02010609060101010101" pitchFamily="49" charset="-122"/>
                <a:cs typeface="Arial" panose="020B0604020202020204" pitchFamily="34" charset="0"/>
              </a:rPr>
              <a:t>sensing</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=1-</a:t>
            </a:r>
            <a:r>
              <a:rPr lang="el-GR"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Π</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(1-</a:t>
            </a:r>
            <a:r>
              <a:rPr lang="en-US" altLang="zh-CN" sz="2000" i="1" dirty="0">
                <a:solidFill>
                  <a:srgbClr val="C00000"/>
                </a:solidFill>
                <a:latin typeface="Arial" panose="020B0604020202020204" pitchFamily="34" charset="0"/>
                <a:ea typeface="黑体" panose="02010609060101010101" pitchFamily="49" charset="-122"/>
                <a:cs typeface="Arial" panose="020B0604020202020204" pitchFamily="34" charset="0"/>
              </a:rPr>
              <a:t>P</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a:t>
            </a:r>
          </a:p>
          <a:p>
            <a:pPr algn="just">
              <a:spcBef>
                <a:spcPts val="1200"/>
              </a:spcBef>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UAV transmission</a:t>
            </a:r>
          </a:p>
          <a:p>
            <a:pPr lvl="1" algn="just">
              <a:spcBef>
                <a:spcPts val="1200"/>
              </a:spcBef>
              <a:defRPr/>
            </a:pPr>
            <a:r>
              <a:rPr lang="en-US" altLang="zh-CN" sz="2000" dirty="0">
                <a:latin typeface="Arial" panose="020B0604020202020204" pitchFamily="34" charset="0"/>
                <a:ea typeface="黑体" panose="02010609060101010101" pitchFamily="49" charset="-122"/>
                <a:cs typeface="Arial" panose="020B0604020202020204" pitchFamily="34" charset="0"/>
              </a:rPr>
              <a:t>UAV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air-to-ground</a:t>
            </a:r>
            <a:r>
              <a:rPr lang="en-US" altLang="zh-CN" sz="2000" dirty="0">
                <a:latin typeface="Arial" panose="020B0604020202020204" pitchFamily="34" charset="0"/>
                <a:ea typeface="黑体" panose="02010609060101010101" pitchFamily="49" charset="-122"/>
                <a:cs typeface="Arial" panose="020B0604020202020204" pitchFamily="34" charset="0"/>
              </a:rPr>
              <a:t> transmission model</a:t>
            </a:r>
            <a:endParaRPr lang="en-US" altLang="zh-CN" sz="2000" baseline="30000" dirty="0">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defRPr/>
            </a:pPr>
            <a:r>
              <a:rPr lang="en-US" altLang="zh-CN" sz="2000" dirty="0">
                <a:latin typeface="Arial" panose="020B0604020202020204" pitchFamily="34" charset="0"/>
                <a:ea typeface="黑体" panose="02010609060101010101" pitchFamily="49" charset="-122"/>
                <a:cs typeface="Arial" panose="020B0604020202020204" pitchFamily="34" charset="0"/>
              </a:rPr>
              <a:t>Transmission is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completed</a:t>
            </a:r>
            <a:r>
              <a:rPr lang="en-US" altLang="zh-CN" sz="2000" dirty="0">
                <a:latin typeface="Arial" panose="020B0604020202020204" pitchFamily="34" charset="0"/>
                <a:ea typeface="黑体" panose="02010609060101010101" pitchFamily="49" charset="-122"/>
                <a:cs typeface="Arial" panose="020B0604020202020204" pitchFamily="34" charset="0"/>
              </a:rPr>
              <a:t> when the transmitted data is larger than the collected data in UAV sensing</a:t>
            </a: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defRPr/>
            </a:pP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1776230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C8A71B-A41B-7B4F-916B-AB5D22CA2338}"/>
              </a:ext>
            </a:extLst>
          </p:cNvPr>
          <p:cNvSpPr>
            <a:spLocks noGrp="1"/>
          </p:cNvSpPr>
          <p:nvPr>
            <p:ph type="sldNum" sz="quarter" idx="12"/>
          </p:nvPr>
        </p:nvSpPr>
        <p:spPr/>
        <p:txBody>
          <a:bodyPr/>
          <a:lstStyle/>
          <a:p>
            <a:fld id="{97D86083-53EC-4DF4-B0ED-FEB5657A265E}" type="slidenum">
              <a:rPr lang="zh-CN" altLang="en-US" smtClean="0"/>
              <a:t>13</a:t>
            </a:fld>
            <a:endParaRPr lang="zh-CN" altLang="en-US" dirty="0"/>
          </a:p>
        </p:txBody>
      </p:sp>
      <p:sp>
        <p:nvSpPr>
          <p:cNvPr id="3" name="Title 1">
            <a:extLst>
              <a:ext uri="{FF2B5EF4-FFF2-40B4-BE49-F238E27FC236}">
                <a16:creationId xmlns:a16="http://schemas.microsoft.com/office/drawing/2014/main" id="{929B6C10-2991-194C-8D32-C20F9A85A40C}"/>
              </a:ext>
            </a:extLst>
          </p:cNvPr>
          <p:cNvSpPr txBox="1">
            <a:spLocks/>
          </p:cNvSpPr>
          <p:nvPr/>
        </p:nvSpPr>
        <p:spPr>
          <a:xfrm>
            <a:off x="179512" y="476672"/>
            <a:ext cx="8712968" cy="926633"/>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dirty="0"/>
              <a:t>stationary distribution</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83FAA01A-C04F-F04A-8F35-0EA117331CF5}"/>
                  </a:ext>
                </a:extLst>
              </p:cNvPr>
              <p:cNvSpPr txBox="1">
                <a:spLocks/>
              </p:cNvSpPr>
              <p:nvPr/>
            </p:nvSpPr>
            <p:spPr>
              <a:xfrm>
                <a:off x="179512" y="1528232"/>
                <a:ext cx="8640960" cy="504404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000"/>
                  </a:spcAft>
                </a:pPr>
                <a:r>
                  <a:rPr lang="en-US" dirty="0"/>
                  <a:t>As </a:t>
                </a:r>
                <a14:m>
                  <m:oMath xmlns:m="http://schemas.openxmlformats.org/officeDocument/2006/math">
                    <m:r>
                      <a:rPr lang="en-US" i="1" smtClean="0">
                        <a:latin typeface="Cambria Math" panose="02040503050406030204" pitchFamily="18" charset="0"/>
                      </a:rPr>
                      <m:t>𝑡</m:t>
                    </m:r>
                    <m:r>
                      <a:rPr lang="en-US" i="1" smtClean="0">
                        <a:latin typeface="Cambria Math" panose="02040503050406030204" pitchFamily="18" charset="0"/>
                        <a:ea typeface="Cambria Math" panose="02040503050406030204" pitchFamily="18" charset="0"/>
                      </a:rPr>
                      <m:t>→∞</m:t>
                    </m:r>
                  </m:oMath>
                </a14:m>
                <a:r>
                  <a:rPr lang="en-US" dirty="0"/>
                  <a:t> Markov chain converges to stationary if</a:t>
                </a:r>
              </a:p>
              <a:p>
                <a:pPr lvl="1">
                  <a:spcAft>
                    <a:spcPts val="1000"/>
                  </a:spcAft>
                </a:pPr>
                <a:r>
                  <a:rPr lang="en-US" dirty="0"/>
                  <a:t>Markov chain is </a:t>
                </a:r>
                <a:r>
                  <a:rPr lang="en-US" dirty="0">
                    <a:solidFill>
                      <a:srgbClr val="FF0000"/>
                    </a:solidFill>
                  </a:rPr>
                  <a:t>ergodic</a:t>
                </a:r>
                <a:r>
                  <a:rPr lang="en-US" dirty="0"/>
                  <a:t> and stratifies </a:t>
                </a:r>
                <a:r>
                  <a:rPr lang="en-US" dirty="0">
                    <a:solidFill>
                      <a:srgbClr val="FF0000"/>
                    </a:solidFill>
                  </a:rPr>
                  <a:t>detailed balance</a:t>
                </a:r>
              </a:p>
              <a:p>
                <a:pPr lvl="1">
                  <a:spcAft>
                    <a:spcPts val="1000"/>
                  </a:spcAft>
                </a:pPr>
                <a:r>
                  <a:rPr lang="en-US" b="1" dirty="0"/>
                  <a:t>Ergodic:</a:t>
                </a:r>
                <a:r>
                  <a:rPr lang="en-US" dirty="0"/>
                  <a:t> a Markov chain is ergodic if it is irreducible and aperiodic.</a:t>
                </a:r>
              </a:p>
              <a:p>
                <a:pPr lvl="2">
                  <a:spcAft>
                    <a:spcPts val="1000"/>
                  </a:spcAft>
                </a:pPr>
                <a:r>
                  <a:rPr lang="en-US" dirty="0"/>
                  <a:t>Irreducible: a Markov chain is irreducible if you can get from any state to any other state with non-negative probability in a finite number of steps.</a:t>
                </a:r>
              </a:p>
              <a:p>
                <a:pPr lvl="2">
                  <a:spcAft>
                    <a:spcPts val="1000"/>
                  </a:spcAft>
                </a:pPr>
                <a:r>
                  <a:rPr lang="en-US" dirty="0"/>
                  <a:t>Aperiodic: a Markov chain is aperiodic if you can return to any state at any time. </a:t>
                </a:r>
              </a:p>
              <a:p>
                <a:pPr lvl="1">
                  <a:spcAft>
                    <a:spcPts val="1000"/>
                  </a:spcAft>
                </a:pPr>
                <a:r>
                  <a:rPr lang="en-US" b="1" dirty="0"/>
                  <a:t>Detailed balance: </a:t>
                </a:r>
                <a:r>
                  <a:rPr lang="en-US" dirty="0"/>
                  <a:t>if there exists a distribution 𝜋(m) satisfied:</a:t>
                </a:r>
              </a:p>
              <a:p>
                <a:pPr marL="0" indent="0">
                  <a:spcAft>
                    <a:spcPts val="1000"/>
                  </a:spcAft>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𝜋</m:t>
                      </m:r>
                      <m:d>
                        <m:dPr>
                          <m:ctrlPr>
                            <a:rPr lang="en-US" i="1" smtClean="0">
                              <a:latin typeface="Cambria Math" panose="02040503050406030204" pitchFamily="18" charset="0"/>
                            </a:rPr>
                          </m:ctrlPr>
                        </m:dPr>
                        <m:e>
                          <m:sSup>
                            <m:sSupPr>
                              <m:ctrlPr>
                                <a:rPr lang="en-US" i="1" smtClean="0">
                                  <a:latin typeface="Cambria Math" panose="02040503050406030204" pitchFamily="18" charset="0"/>
                                </a:rPr>
                              </m:ctrlPr>
                            </m:sSupPr>
                            <m:e>
                              <m:r>
                                <a:rPr lang="en-US" i="1" smtClean="0">
                                  <a:latin typeface="Cambria Math" panose="02040503050406030204" pitchFamily="18" charset="0"/>
                                </a:rPr>
                                <m:t>𝑚</m:t>
                              </m:r>
                            </m:e>
                            <m:sup>
                              <m:r>
                                <a:rPr lang="en-US" i="1" smtClean="0">
                                  <a:latin typeface="Cambria Math" panose="02040503050406030204" pitchFamily="18" charset="0"/>
                                </a:rPr>
                                <m:t>′</m:t>
                              </m:r>
                            </m:sup>
                          </m:sSup>
                        </m:e>
                      </m:d>
                      <m:r>
                        <a:rPr lang="en-US" i="1" smtClean="0">
                          <a:latin typeface="Cambria Math" panose="02040503050406030204" pitchFamily="18" charset="0"/>
                        </a:rPr>
                        <m:t>𝑇</m:t>
                      </m:r>
                      <m:d>
                        <m:dPr>
                          <m:ctrlPr>
                            <a:rPr lang="en-US" i="1" smtClean="0">
                              <a:latin typeface="Cambria Math" panose="02040503050406030204" pitchFamily="18" charset="0"/>
                            </a:rPr>
                          </m:ctrlPr>
                        </m:dPr>
                        <m:e>
                          <m:r>
                            <a:rPr lang="en-US" i="1" smtClean="0">
                              <a:latin typeface="Cambria Math" panose="02040503050406030204" pitchFamily="18" charset="0"/>
                            </a:rPr>
                            <m:t>𝑚</m:t>
                          </m:r>
                        </m:e>
                        <m:e>
                          <m:sSup>
                            <m:sSupPr>
                              <m:ctrlPr>
                                <a:rPr lang="en-US" i="1" smtClean="0">
                                  <a:latin typeface="Cambria Math" panose="02040503050406030204" pitchFamily="18" charset="0"/>
                                </a:rPr>
                              </m:ctrlPr>
                            </m:sSupPr>
                            <m:e>
                              <m:r>
                                <a:rPr lang="en-US" i="1" smtClean="0">
                                  <a:latin typeface="Cambria Math" panose="02040503050406030204" pitchFamily="18" charset="0"/>
                                </a:rPr>
                                <m:t>𝑚</m:t>
                              </m:r>
                            </m:e>
                            <m:sup>
                              <m:r>
                                <a:rPr lang="en-US" i="1" smtClean="0">
                                  <a:latin typeface="Cambria Math" panose="02040503050406030204" pitchFamily="18" charset="0"/>
                                </a:rPr>
                                <m:t>′</m:t>
                              </m:r>
                            </m:sup>
                          </m:sSup>
                        </m:e>
                      </m:d>
                      <m:r>
                        <a:rPr lang="en-US" i="1" smtClean="0">
                          <a:latin typeface="Cambria Math" panose="02040503050406030204" pitchFamily="18" charset="0"/>
                        </a:rPr>
                        <m:t>=</m:t>
                      </m:r>
                      <m:r>
                        <a:rPr lang="en-US" i="1" smtClean="0">
                          <a:latin typeface="Cambria Math" panose="02040503050406030204" pitchFamily="18" charset="0"/>
                          <a:ea typeface="Cambria Math" panose="02040503050406030204" pitchFamily="18" charset="0"/>
                        </a:rPr>
                        <m:t>𝜋</m:t>
                      </m:r>
                      <m:r>
                        <a:rPr lang="en-US" i="1" smtClean="0">
                          <a:latin typeface="Cambria Math" panose="02040503050406030204" pitchFamily="18" charset="0"/>
                        </a:rPr>
                        <m:t>(</m:t>
                      </m:r>
                      <m:r>
                        <a:rPr lang="en-US" i="1" smtClean="0">
                          <a:latin typeface="Cambria Math" panose="02040503050406030204" pitchFamily="18" charset="0"/>
                        </a:rPr>
                        <m:t>𝑚</m:t>
                      </m:r>
                      <m:r>
                        <a:rPr lang="en-US" i="1" smtClean="0">
                          <a:latin typeface="Cambria Math" panose="02040503050406030204" pitchFamily="18" charset="0"/>
                        </a:rPr>
                        <m:t>)</m:t>
                      </m:r>
                      <m:r>
                        <a:rPr lang="en-US" i="1" smtClean="0">
                          <a:latin typeface="Cambria Math" panose="02040503050406030204" pitchFamily="18" charset="0"/>
                        </a:rPr>
                        <m:t>𝑇</m:t>
                      </m:r>
                      <m:d>
                        <m:dPr>
                          <m:ctrlPr>
                            <a:rPr lang="en-US" i="1" smtClean="0">
                              <a:latin typeface="Cambria Math" panose="02040503050406030204" pitchFamily="18" charset="0"/>
                            </a:rPr>
                          </m:ctrlPr>
                        </m:dPr>
                        <m:e>
                          <m:sSup>
                            <m:sSupPr>
                              <m:ctrlPr>
                                <a:rPr lang="en-US" i="1" smtClean="0">
                                  <a:latin typeface="Cambria Math" panose="02040503050406030204" pitchFamily="18" charset="0"/>
                                </a:rPr>
                              </m:ctrlPr>
                            </m:sSupPr>
                            <m:e>
                              <m:r>
                                <a:rPr lang="en-US" i="1" smtClean="0">
                                  <a:latin typeface="Cambria Math" panose="02040503050406030204" pitchFamily="18" charset="0"/>
                                </a:rPr>
                                <m:t>𝑚</m:t>
                              </m:r>
                            </m:e>
                            <m:sup>
                              <m:r>
                                <a:rPr lang="en-US" i="1" smtClean="0">
                                  <a:latin typeface="Cambria Math" panose="02040503050406030204" pitchFamily="18" charset="0"/>
                                </a:rPr>
                                <m:t>′</m:t>
                              </m:r>
                            </m:sup>
                          </m:sSup>
                        </m:e>
                        <m:e>
                          <m:r>
                            <a:rPr lang="en-US" i="1" smtClean="0">
                              <a:latin typeface="Cambria Math" panose="02040503050406030204" pitchFamily="18" charset="0"/>
                            </a:rPr>
                            <m:t>𝑚</m:t>
                          </m:r>
                        </m:e>
                      </m:d>
                    </m:oMath>
                  </m:oMathPara>
                </a14:m>
                <a:endParaRPr lang="en-US" dirty="0"/>
              </a:p>
              <a:p>
                <a:pPr marL="0" indent="0">
                  <a:buFont typeface="Arial" panose="020B0604020202020204" pitchFamily="34" charset="0"/>
                  <a:buNone/>
                </a:pPr>
                <a:endParaRPr lang="en-US" dirty="0"/>
              </a:p>
            </p:txBody>
          </p:sp>
        </mc:Choice>
        <mc:Fallback xmlns="">
          <p:sp>
            <p:nvSpPr>
              <p:cNvPr id="4" name="Content Placeholder 2">
                <a:extLst>
                  <a:ext uri="{FF2B5EF4-FFF2-40B4-BE49-F238E27FC236}">
                    <a16:creationId xmlns:a16="http://schemas.microsoft.com/office/drawing/2014/main" id="{83FAA01A-C04F-F04A-8F35-0EA117331CF5}"/>
                  </a:ext>
                </a:extLst>
              </p:cNvPr>
              <p:cNvSpPr txBox="1">
                <a:spLocks noRot="1" noChangeAspect="1" noMove="1" noResize="1" noEditPoints="1" noAdjustHandles="1" noChangeArrowheads="1" noChangeShapeType="1" noTextEdit="1"/>
              </p:cNvSpPr>
              <p:nvPr/>
            </p:nvSpPr>
            <p:spPr>
              <a:xfrm>
                <a:off x="179512" y="1528232"/>
                <a:ext cx="8640960" cy="5044040"/>
              </a:xfrm>
              <a:prstGeom prst="rect">
                <a:avLst/>
              </a:prstGeom>
              <a:blipFill>
                <a:blip r:embed="rId2"/>
                <a:stretch>
                  <a:fillRect l="-880" t="-1005"/>
                </a:stretch>
              </a:blipFill>
            </p:spPr>
            <p:txBody>
              <a:bodyPr/>
              <a:lstStyle/>
              <a:p>
                <a:r>
                  <a:rPr lang="en-US">
                    <a:noFill/>
                  </a:rPr>
                  <a:t> </a:t>
                </a:r>
              </a:p>
            </p:txBody>
          </p:sp>
        </mc:Fallback>
      </mc:AlternateContent>
    </p:spTree>
    <p:extLst>
      <p:ext uri="{BB962C8B-B14F-4D97-AF65-F5344CB8AC3E}">
        <p14:creationId xmlns:p14="http://schemas.microsoft.com/office/powerpoint/2010/main" val="262045185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9E8F9D-2194-E645-9EDF-602CCDB00001}"/>
              </a:ext>
            </a:extLst>
          </p:cNvPr>
          <p:cNvSpPr>
            <a:spLocks noGrp="1"/>
          </p:cNvSpPr>
          <p:nvPr>
            <p:ph type="sldNum" sz="quarter" idx="12"/>
          </p:nvPr>
        </p:nvSpPr>
        <p:spPr/>
        <p:txBody>
          <a:bodyPr/>
          <a:lstStyle/>
          <a:p>
            <a:fld id="{97D86083-53EC-4DF4-B0ED-FEB5657A265E}" type="slidenum">
              <a:rPr lang="zh-CN" altLang="en-US" smtClean="0"/>
              <a:t>139</a:t>
            </a:fld>
            <a:endParaRPr lang="zh-CN" altLang="en-US" dirty="0"/>
          </a:p>
        </p:txBody>
      </p:sp>
      <p:sp>
        <p:nvSpPr>
          <p:cNvPr id="3" name="Title 1">
            <a:extLst>
              <a:ext uri="{FF2B5EF4-FFF2-40B4-BE49-F238E27FC236}">
                <a16:creationId xmlns:a16="http://schemas.microsoft.com/office/drawing/2014/main" id="{AE4AE5AF-F885-B642-B7CF-F132DF3FCC05}"/>
              </a:ext>
            </a:extLst>
          </p:cNvPr>
          <p:cNvSpPr txBox="1">
            <a:spLocks/>
          </p:cNvSpPr>
          <p:nvPr/>
        </p:nvSpPr>
        <p:spPr>
          <a:xfrm>
            <a:off x="414867" y="321733"/>
            <a:ext cx="8189581" cy="718608"/>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t>Problem formulation</a:t>
            </a:r>
            <a:endParaRPr lang="en-US" dirty="0"/>
          </a:p>
        </p:txBody>
      </p:sp>
      <p:sp>
        <p:nvSpPr>
          <p:cNvPr id="4" name="Content Placeholder 2">
            <a:extLst>
              <a:ext uri="{FF2B5EF4-FFF2-40B4-BE49-F238E27FC236}">
                <a16:creationId xmlns:a16="http://schemas.microsoft.com/office/drawing/2014/main" id="{DEAA7BCD-19B0-1948-A098-95C4459E56D7}"/>
              </a:ext>
            </a:extLst>
          </p:cNvPr>
          <p:cNvSpPr txBox="1">
            <a:spLocks/>
          </p:cNvSpPr>
          <p:nvPr/>
        </p:nvSpPr>
        <p:spPr>
          <a:xfrm>
            <a:off x="414867" y="1470025"/>
            <a:ext cx="8189581" cy="506624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Goal: Minimizing the total </a:t>
            </a:r>
            <a:r>
              <a:rPr lang="en-US" dirty="0" err="1"/>
              <a:t>AoI</a:t>
            </a:r>
            <a:r>
              <a:rPr lang="en-US" dirty="0"/>
              <a:t> of N tasks.</a:t>
            </a:r>
          </a:p>
          <a:p>
            <a:endParaRPr lang="en-US" dirty="0"/>
          </a:p>
          <a:p>
            <a:r>
              <a:rPr lang="en-US" dirty="0"/>
              <a:t>Constraints: </a:t>
            </a:r>
          </a:p>
          <a:p>
            <a:pPr marL="0" indent="0">
              <a:buFont typeface="Arial" panose="020B0604020202020204" pitchFamily="34" charset="0"/>
              <a:buNone/>
            </a:pPr>
            <a:r>
              <a:rPr lang="en-US" dirty="0"/>
              <a:t>      UAV height, velocity</a:t>
            </a:r>
          </a:p>
          <a:p>
            <a:pPr marL="0" indent="0">
              <a:buFont typeface="Arial" panose="020B0604020202020204" pitchFamily="34" charset="0"/>
              <a:buNone/>
            </a:pPr>
            <a:r>
              <a:rPr lang="en-US" dirty="0"/>
              <a:t>      Successful sensing probability</a:t>
            </a:r>
          </a:p>
          <a:p>
            <a:pPr marL="0" indent="0">
              <a:buFont typeface="Arial" panose="020B0604020202020204" pitchFamily="34" charset="0"/>
              <a:buNone/>
            </a:pPr>
            <a:r>
              <a:rPr lang="en-US" dirty="0"/>
              <a:t>      SNR, Quality of service (QoS) of transmission</a:t>
            </a:r>
          </a:p>
          <a:p>
            <a:pPr marL="0" indent="0">
              <a:buFont typeface="Arial" panose="020B0604020202020204" pitchFamily="34" charset="0"/>
              <a:buNone/>
            </a:pPr>
            <a:endParaRPr lang="en-US" dirty="0"/>
          </a:p>
          <a:p>
            <a:pPr marL="0" indent="0">
              <a:buFont typeface="Arial" panose="020B0604020202020204" pitchFamily="34" charset="0"/>
              <a:buNone/>
            </a:pPr>
            <a:r>
              <a:rPr lang="en-US" sz="2800" dirty="0">
                <a:latin typeface="ArialMT"/>
              </a:rPr>
              <a:t>• </a:t>
            </a:r>
            <a:r>
              <a:rPr lang="en-US" dirty="0"/>
              <a:t>Variables:</a:t>
            </a:r>
          </a:p>
          <a:p>
            <a:pPr marL="857250" lvl="1" indent="-457200">
              <a:buFont typeface="+mj-lt"/>
              <a:buAutoNum type="arabicPeriod"/>
            </a:pPr>
            <a:r>
              <a:rPr lang="en-US" sz="1800" dirty="0"/>
              <a:t>Trajectory</a:t>
            </a:r>
          </a:p>
          <a:p>
            <a:pPr marL="857250" lvl="1" indent="-457200">
              <a:buFont typeface="+mj-lt"/>
              <a:buAutoNum type="arabicPeriod"/>
            </a:pPr>
            <a:r>
              <a:rPr lang="en-US" sz="1800" dirty="0"/>
              <a:t>Time and location for UAV sensing and UAV transmission</a:t>
            </a:r>
          </a:p>
          <a:p>
            <a:pPr marL="857250" lvl="1" indent="-457200">
              <a:buFont typeface="+mj-lt"/>
              <a:buAutoNum type="arabicPeriod"/>
            </a:pPr>
            <a:r>
              <a:rPr lang="en-US" sz="1800" dirty="0"/>
              <a:t>Task scheduling</a:t>
            </a:r>
          </a:p>
          <a:p>
            <a:pPr marL="0" indent="0">
              <a:buFont typeface="Arial" panose="020B0604020202020204" pitchFamily="34" charset="0"/>
              <a:buNone/>
            </a:pPr>
            <a:endParaRPr lang="en-US" dirty="0"/>
          </a:p>
        </p:txBody>
      </p:sp>
      <p:sp>
        <p:nvSpPr>
          <p:cNvPr id="5" name="Arrow: Right 3">
            <a:extLst>
              <a:ext uri="{FF2B5EF4-FFF2-40B4-BE49-F238E27FC236}">
                <a16:creationId xmlns:a16="http://schemas.microsoft.com/office/drawing/2014/main" id="{1C6551B1-1876-2248-8CD2-980C526AA965}"/>
              </a:ext>
            </a:extLst>
          </p:cNvPr>
          <p:cNvSpPr/>
          <p:nvPr/>
        </p:nvSpPr>
        <p:spPr>
          <a:xfrm>
            <a:off x="5264552" y="3338212"/>
            <a:ext cx="474133" cy="2455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073820-B4E9-F548-BCCE-E638964D5C6B}"/>
              </a:ext>
            </a:extLst>
          </p:cNvPr>
          <p:cNvSpPr txBox="1"/>
          <p:nvPr/>
        </p:nvSpPr>
        <p:spPr>
          <a:xfrm>
            <a:off x="6037034" y="3125755"/>
            <a:ext cx="2269064" cy="461665"/>
          </a:xfrm>
          <a:prstGeom prst="rect">
            <a:avLst/>
          </a:prstGeom>
          <a:noFill/>
        </p:spPr>
        <p:txBody>
          <a:bodyPr wrap="square" rtlCol="0">
            <a:spAutoFit/>
          </a:bodyPr>
          <a:lstStyle/>
          <a:p>
            <a:r>
              <a:rPr lang="en-US" sz="2400" dirty="0"/>
              <a:t>Sensing process</a:t>
            </a:r>
          </a:p>
        </p:txBody>
      </p:sp>
      <p:sp>
        <p:nvSpPr>
          <p:cNvPr id="7" name="Arrow: Right 6">
            <a:extLst>
              <a:ext uri="{FF2B5EF4-FFF2-40B4-BE49-F238E27FC236}">
                <a16:creationId xmlns:a16="http://schemas.microsoft.com/office/drawing/2014/main" id="{A4F3D56B-7111-9046-B66B-B26490E5414C}"/>
              </a:ext>
            </a:extLst>
          </p:cNvPr>
          <p:cNvSpPr/>
          <p:nvPr/>
        </p:nvSpPr>
        <p:spPr>
          <a:xfrm>
            <a:off x="4272590" y="4229561"/>
            <a:ext cx="474133" cy="2455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04671E0-14BD-9440-A52B-B36607EC8BD3}"/>
              </a:ext>
            </a:extLst>
          </p:cNvPr>
          <p:cNvSpPr txBox="1"/>
          <p:nvPr/>
        </p:nvSpPr>
        <p:spPr>
          <a:xfrm>
            <a:off x="4932040" y="4121494"/>
            <a:ext cx="2929468" cy="461665"/>
          </a:xfrm>
          <a:prstGeom prst="rect">
            <a:avLst/>
          </a:prstGeom>
          <a:noFill/>
        </p:spPr>
        <p:txBody>
          <a:bodyPr wrap="square" rtlCol="0">
            <a:spAutoFit/>
          </a:bodyPr>
          <a:lstStyle/>
          <a:p>
            <a:r>
              <a:rPr lang="en-US" sz="2400" dirty="0"/>
              <a:t>Transmission process</a:t>
            </a:r>
          </a:p>
        </p:txBody>
      </p:sp>
    </p:spTree>
    <p:extLst>
      <p:ext uri="{BB962C8B-B14F-4D97-AF65-F5344CB8AC3E}">
        <p14:creationId xmlns:p14="http://schemas.microsoft.com/office/powerpoint/2010/main" val="355812168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EF5B58-F465-B042-91CC-F8795D9C7B9C}"/>
              </a:ext>
            </a:extLst>
          </p:cNvPr>
          <p:cNvSpPr>
            <a:spLocks noGrp="1"/>
          </p:cNvSpPr>
          <p:nvPr>
            <p:ph type="sldNum" sz="quarter" idx="12"/>
          </p:nvPr>
        </p:nvSpPr>
        <p:spPr/>
        <p:txBody>
          <a:bodyPr/>
          <a:lstStyle/>
          <a:p>
            <a:fld id="{97D86083-53EC-4DF4-B0ED-FEB5657A265E}" type="slidenum">
              <a:rPr lang="zh-CN" altLang="en-US" smtClean="0"/>
              <a:t>140</a:t>
            </a:fld>
            <a:endParaRPr lang="zh-CN" altLang="en-US" dirty="0"/>
          </a:p>
        </p:txBody>
      </p:sp>
      <p:sp>
        <p:nvSpPr>
          <p:cNvPr id="3" name="Title 1">
            <a:extLst>
              <a:ext uri="{FF2B5EF4-FFF2-40B4-BE49-F238E27FC236}">
                <a16:creationId xmlns:a16="http://schemas.microsoft.com/office/drawing/2014/main" id="{E228E016-8200-FB46-9776-87D42EC1F674}"/>
              </a:ext>
            </a:extLst>
          </p:cNvPr>
          <p:cNvSpPr txBox="1">
            <a:spLocks/>
          </p:cNvSpPr>
          <p:nvPr/>
        </p:nvSpPr>
        <p:spPr>
          <a:xfrm>
            <a:off x="448734" y="313266"/>
            <a:ext cx="8299730" cy="735541"/>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dirty="0"/>
              <a:t>Problem reformulation</a:t>
            </a:r>
          </a:p>
        </p:txBody>
      </p:sp>
      <p:sp>
        <p:nvSpPr>
          <p:cNvPr id="4" name="Content Placeholder 2">
            <a:extLst>
              <a:ext uri="{FF2B5EF4-FFF2-40B4-BE49-F238E27FC236}">
                <a16:creationId xmlns:a16="http://schemas.microsoft.com/office/drawing/2014/main" id="{F5634867-C522-804E-831F-A36132541D04}"/>
              </a:ext>
            </a:extLst>
          </p:cNvPr>
          <p:cNvSpPr txBox="1">
            <a:spLocks/>
          </p:cNvSpPr>
          <p:nvPr/>
        </p:nvSpPr>
        <p:spPr>
          <a:xfrm>
            <a:off x="448734" y="1385359"/>
            <a:ext cx="8443746" cy="4351338"/>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UAV time and trajectory design for </a:t>
            </a:r>
            <a:r>
              <a:rPr lang="en-US" dirty="0">
                <a:solidFill>
                  <a:srgbClr val="C00000"/>
                </a:solidFill>
              </a:rPr>
              <a:t>one task</a:t>
            </a:r>
          </a:p>
          <a:p>
            <a:pPr marL="457200" lvl="1" indent="0">
              <a:spcBef>
                <a:spcPts val="1200"/>
              </a:spcBef>
              <a:buFont typeface="Arial" panose="020B0604020202020204" pitchFamily="34" charset="0"/>
              <a:buNone/>
              <a:defRPr/>
            </a:pPr>
            <a:r>
              <a:rPr lang="en-US" sz="2800" dirty="0">
                <a:latin typeface="ArialMT"/>
              </a:rPr>
              <a:t>• </a:t>
            </a:r>
            <a:r>
              <a:rPr lang="en-US" altLang="zh-CN" sz="2800" dirty="0">
                <a:latin typeface="Calibri" panose="020F0502020204030204" pitchFamily="34" charset="0"/>
                <a:ea typeface="黑体" panose="02010609060101010101" pitchFamily="49" charset="-122"/>
                <a:cs typeface="Calibri" panose="020F0502020204030204" pitchFamily="34" charset="0"/>
              </a:rPr>
              <a:t>Given a task with unfixed length of time</a:t>
            </a:r>
          </a:p>
          <a:p>
            <a:pPr marL="457200" lvl="1" indent="0">
              <a:spcBef>
                <a:spcPts val="1200"/>
              </a:spcBef>
              <a:buFont typeface="Arial" panose="020B0604020202020204" pitchFamily="34" charset="0"/>
              <a:buNone/>
              <a:defRPr/>
            </a:pPr>
            <a:r>
              <a:rPr lang="en-US" sz="2800" dirty="0">
                <a:latin typeface="ArialMT"/>
              </a:rPr>
              <a:t>• </a:t>
            </a:r>
            <a:r>
              <a:rPr lang="en-US" altLang="zh-CN" sz="2800" dirty="0">
                <a:latin typeface="Calibri" panose="020F0502020204030204" pitchFamily="34" charset="0"/>
                <a:ea typeface="黑体" panose="02010609060101010101" pitchFamily="49" charset="-122"/>
                <a:cs typeface="Calibri" panose="020F0502020204030204" pitchFamily="34" charset="0"/>
              </a:rPr>
              <a:t>Design the length of time for UAV sensing and UAV transmission, and the corresponding trajectory</a:t>
            </a:r>
          </a:p>
          <a:p>
            <a:endParaRPr lang="en-US" dirty="0"/>
          </a:p>
          <a:p>
            <a:r>
              <a:rPr lang="en-US" dirty="0"/>
              <a:t>UAV time and trajectory design for </a:t>
            </a:r>
            <a:r>
              <a:rPr lang="en-US" dirty="0">
                <a:solidFill>
                  <a:srgbClr val="C00000"/>
                </a:solidFill>
              </a:rPr>
              <a:t>multiple tasks</a:t>
            </a:r>
          </a:p>
          <a:p>
            <a:pPr marL="457200" lvl="1" indent="0">
              <a:spcBef>
                <a:spcPts val="1200"/>
              </a:spcBef>
              <a:buFont typeface="Arial" panose="020B0604020202020204" pitchFamily="34" charset="0"/>
              <a:buNone/>
              <a:defRPr/>
            </a:pPr>
            <a:r>
              <a:rPr lang="en-US" sz="2800" dirty="0">
                <a:latin typeface="ArialMT"/>
              </a:rPr>
              <a:t>• </a:t>
            </a:r>
            <a:r>
              <a:rPr lang="en-US" altLang="zh-CN" sz="2800" dirty="0">
                <a:latin typeface="Calibri" panose="020F0502020204030204" pitchFamily="34" charset="0"/>
                <a:ea typeface="黑体" panose="02010609060101010101" pitchFamily="49" charset="-122"/>
                <a:cs typeface="Calibri" panose="020F0502020204030204" pitchFamily="34" charset="0"/>
              </a:rPr>
              <a:t>Given the design of UAV sensing and transmission for one task</a:t>
            </a:r>
          </a:p>
          <a:p>
            <a:pPr marL="457200" lvl="1" indent="0">
              <a:spcBef>
                <a:spcPts val="1200"/>
              </a:spcBef>
              <a:buFont typeface="Arial" panose="020B0604020202020204" pitchFamily="34" charset="0"/>
              <a:buNone/>
              <a:defRPr/>
            </a:pPr>
            <a:r>
              <a:rPr lang="en-US" sz="2800" dirty="0">
                <a:latin typeface="ArialMT"/>
              </a:rPr>
              <a:t>• </a:t>
            </a:r>
            <a:r>
              <a:rPr lang="en-US" altLang="zh-CN" sz="2800" dirty="0">
                <a:latin typeface="Calibri" panose="020F0502020204030204" pitchFamily="34" charset="0"/>
                <a:ea typeface="黑体" panose="02010609060101010101" pitchFamily="49" charset="-122"/>
                <a:cs typeface="Calibri" panose="020F0502020204030204" pitchFamily="34" charset="0"/>
              </a:rPr>
              <a:t>Design the order of the tasks to be sensed in a given length of time</a:t>
            </a:r>
          </a:p>
          <a:p>
            <a:endParaRPr lang="en-US" dirty="0">
              <a:solidFill>
                <a:srgbClr val="C00000"/>
              </a:solidFill>
            </a:endParaRPr>
          </a:p>
        </p:txBody>
      </p:sp>
    </p:spTree>
    <p:extLst>
      <p:ext uri="{BB962C8B-B14F-4D97-AF65-F5344CB8AC3E}">
        <p14:creationId xmlns:p14="http://schemas.microsoft.com/office/powerpoint/2010/main" val="160389637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63F062-D188-A44B-9423-D2836F952EC7}"/>
              </a:ext>
            </a:extLst>
          </p:cNvPr>
          <p:cNvSpPr>
            <a:spLocks noGrp="1"/>
          </p:cNvSpPr>
          <p:nvPr>
            <p:ph type="sldNum" sz="quarter" idx="12"/>
          </p:nvPr>
        </p:nvSpPr>
        <p:spPr/>
        <p:txBody>
          <a:bodyPr/>
          <a:lstStyle/>
          <a:p>
            <a:fld id="{97D86083-53EC-4DF4-B0ED-FEB5657A265E}" type="slidenum">
              <a:rPr lang="zh-CN" altLang="en-US" smtClean="0"/>
              <a:t>141</a:t>
            </a:fld>
            <a:endParaRPr lang="zh-CN" altLang="en-US" dirty="0"/>
          </a:p>
        </p:txBody>
      </p:sp>
      <p:sp>
        <p:nvSpPr>
          <p:cNvPr id="3" name="Title 1">
            <a:extLst>
              <a:ext uri="{FF2B5EF4-FFF2-40B4-BE49-F238E27FC236}">
                <a16:creationId xmlns:a16="http://schemas.microsoft.com/office/drawing/2014/main" id="{D28BA223-36DA-C345-B715-1402B26633C4}"/>
              </a:ext>
            </a:extLst>
          </p:cNvPr>
          <p:cNvSpPr txBox="1">
            <a:spLocks/>
          </p:cNvSpPr>
          <p:nvPr/>
        </p:nvSpPr>
        <p:spPr>
          <a:xfrm>
            <a:off x="491066" y="304800"/>
            <a:ext cx="8329406" cy="795867"/>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dirty="0"/>
              <a:t>Optimization for one task</a:t>
            </a:r>
          </a:p>
        </p:txBody>
      </p:sp>
      <p:sp>
        <p:nvSpPr>
          <p:cNvPr id="4" name="Content Placeholder 2">
            <a:extLst>
              <a:ext uri="{FF2B5EF4-FFF2-40B4-BE49-F238E27FC236}">
                <a16:creationId xmlns:a16="http://schemas.microsoft.com/office/drawing/2014/main" id="{78A19EAC-0AE4-2F46-A092-9CA68DD839C5}"/>
              </a:ext>
            </a:extLst>
          </p:cNvPr>
          <p:cNvSpPr txBox="1">
            <a:spLocks/>
          </p:cNvSpPr>
          <p:nvPr/>
        </p:nvSpPr>
        <p:spPr>
          <a:xfrm>
            <a:off x="491066" y="1100667"/>
            <a:ext cx="10515600" cy="435133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UAV time and trajectory design for </a:t>
            </a:r>
            <a:r>
              <a:rPr lang="en-US" dirty="0">
                <a:solidFill>
                  <a:srgbClr val="C00000"/>
                </a:solidFill>
              </a:rPr>
              <a:t>one task</a:t>
            </a:r>
          </a:p>
          <a:p>
            <a:pPr marL="0" indent="0">
              <a:buFont typeface="Arial" panose="020B0604020202020204" pitchFamily="34" charset="0"/>
              <a:buNone/>
            </a:pPr>
            <a:r>
              <a:rPr lang="en-US" altLang="zh-CN" sz="2800" dirty="0">
                <a:latin typeface="Arial" panose="020B0604020202020204" pitchFamily="34" charset="0"/>
                <a:ea typeface="黑体" panose="02010609060101010101" pitchFamily="49" charset="-122"/>
                <a:cs typeface="Arial" panose="020B0604020202020204" pitchFamily="34" charset="0"/>
              </a:rPr>
              <a:t>   </a:t>
            </a:r>
            <a:r>
              <a:rPr lang="en-US" altLang="zh-CN" sz="2800" dirty="0">
                <a:latin typeface="Calibri" panose="020F0502020204030204" pitchFamily="34" charset="0"/>
                <a:ea typeface="黑体" panose="02010609060101010101" pitchFamily="49" charset="-122"/>
                <a:cs typeface="Calibri" panose="020F0502020204030204" pitchFamily="34" charset="0"/>
              </a:rPr>
              <a:t>Minimize the average </a:t>
            </a:r>
            <a:r>
              <a:rPr lang="en-US" altLang="zh-CN" sz="2800" dirty="0" err="1">
                <a:latin typeface="Calibri" panose="020F0502020204030204" pitchFamily="34" charset="0"/>
                <a:ea typeface="黑体" panose="02010609060101010101" pitchFamily="49" charset="-122"/>
                <a:cs typeface="Calibri" panose="020F0502020204030204" pitchFamily="34" charset="0"/>
              </a:rPr>
              <a:t>AoI</a:t>
            </a:r>
            <a:r>
              <a:rPr lang="en-US" altLang="zh-CN" sz="2800" dirty="0">
                <a:latin typeface="Calibri" panose="020F0502020204030204" pitchFamily="34" charset="0"/>
                <a:ea typeface="黑体" panose="02010609060101010101" pitchFamily="49" charset="-122"/>
                <a:cs typeface="Calibri" panose="020F0502020204030204" pitchFamily="34" charset="0"/>
              </a:rPr>
              <a:t> reduction per time slot.</a:t>
            </a:r>
          </a:p>
          <a:p>
            <a:pPr marL="0" indent="0">
              <a:buFont typeface="Arial" panose="020B0604020202020204" pitchFamily="34" charset="0"/>
              <a:buNone/>
            </a:pPr>
            <a:endParaRPr lang="en-US" altLang="zh-CN" sz="2800" dirty="0">
              <a:latin typeface="Calibri" panose="020F0502020204030204" pitchFamily="34" charset="0"/>
              <a:ea typeface="黑体" panose="02010609060101010101" pitchFamily="49" charset="-122"/>
              <a:cs typeface="Calibri" panose="020F0502020204030204" pitchFamily="34" charset="0"/>
            </a:endParaRPr>
          </a:p>
          <a:p>
            <a:pPr marL="0" indent="0">
              <a:buFont typeface="Arial" panose="020B0604020202020204" pitchFamily="34" charset="0"/>
              <a:buNone/>
            </a:pPr>
            <a:r>
              <a:rPr lang="en-US" altLang="zh-CN" dirty="0">
                <a:latin typeface="Calibri" panose="020F0502020204030204" pitchFamily="34" charset="0"/>
                <a:ea typeface="黑体" panose="02010609060101010101" pitchFamily="49" charset="-122"/>
                <a:cs typeface="Calibri" panose="020F0502020204030204" pitchFamily="34" charset="0"/>
              </a:rPr>
              <a:t>Four</a:t>
            </a:r>
            <a:r>
              <a:rPr lang="en-US" altLang="zh-CN" sz="2800" dirty="0">
                <a:latin typeface="Calibri" panose="020F0502020204030204" pitchFamily="34" charset="0"/>
                <a:ea typeface="黑体" panose="02010609060101010101" pitchFamily="49" charset="-122"/>
                <a:cs typeface="Calibri" panose="020F0502020204030204" pitchFamily="34" charset="0"/>
              </a:rPr>
              <a:t> parts: </a:t>
            </a:r>
            <a:r>
              <a:rPr lang="en-US" altLang="zh-CN" sz="2800" dirty="0">
                <a:solidFill>
                  <a:srgbClr val="C00000"/>
                </a:solidFill>
                <a:latin typeface="Calibri" panose="020F0502020204030204" pitchFamily="34" charset="0"/>
                <a:ea typeface="黑体" panose="02010609060101010101" pitchFamily="49" charset="-122"/>
                <a:cs typeface="Calibri" panose="020F0502020204030204" pitchFamily="34" charset="0"/>
              </a:rPr>
              <a:t>Sensing flight design, Data sensing design</a:t>
            </a:r>
            <a:r>
              <a:rPr lang="en-US" altLang="zh-CN" dirty="0">
                <a:solidFill>
                  <a:srgbClr val="C00000"/>
                </a:solidFill>
                <a:latin typeface="Calibri" panose="020F0502020204030204" pitchFamily="34" charset="0"/>
                <a:ea typeface="黑体" panose="02010609060101010101" pitchFamily="49" charset="-122"/>
                <a:cs typeface="Calibri" panose="020F0502020204030204" pitchFamily="34" charset="0"/>
              </a:rPr>
              <a:t>, </a:t>
            </a:r>
          </a:p>
          <a:p>
            <a:pPr marL="0" indent="0">
              <a:buFont typeface="Arial" panose="020B0604020202020204" pitchFamily="34" charset="0"/>
              <a:buNone/>
            </a:pPr>
            <a:r>
              <a:rPr lang="en-US" altLang="zh-CN" dirty="0">
                <a:solidFill>
                  <a:srgbClr val="C00000"/>
                </a:solidFill>
                <a:latin typeface="Calibri" panose="020F0502020204030204" pitchFamily="34" charset="0"/>
                <a:ea typeface="黑体" panose="02010609060101010101" pitchFamily="49" charset="-122"/>
                <a:cs typeface="Calibri" panose="020F0502020204030204" pitchFamily="34" charset="0"/>
              </a:rPr>
              <a:t>                    Transmission flight design,   Data transmission design.</a:t>
            </a:r>
            <a:endParaRPr lang="en-US" altLang="zh-CN" sz="2800" dirty="0">
              <a:latin typeface="Calibri" panose="020F0502020204030204" pitchFamily="34" charset="0"/>
              <a:ea typeface="黑体" panose="02010609060101010101" pitchFamily="49" charset="-122"/>
              <a:cs typeface="Calibri" panose="020F0502020204030204" pitchFamily="34" charset="0"/>
            </a:endParaRPr>
          </a:p>
        </p:txBody>
      </p:sp>
      <p:pic>
        <p:nvPicPr>
          <p:cNvPr id="5" name="图片 4">
            <a:extLst>
              <a:ext uri="{FF2B5EF4-FFF2-40B4-BE49-F238E27FC236}">
                <a16:creationId xmlns:a16="http://schemas.microsoft.com/office/drawing/2014/main" id="{7E0D9E99-FFE4-C044-987A-F34F02A4B8CF}"/>
              </a:ext>
            </a:extLst>
          </p:cNvPr>
          <p:cNvPicPr>
            <a:picLocks noChangeAspect="1"/>
          </p:cNvPicPr>
          <p:nvPr/>
        </p:nvPicPr>
        <p:blipFill>
          <a:blip r:embed="rId2"/>
          <a:stretch>
            <a:fillRect/>
          </a:stretch>
        </p:blipFill>
        <p:spPr>
          <a:xfrm>
            <a:off x="323528" y="4077072"/>
            <a:ext cx="8771969" cy="2170800"/>
          </a:xfrm>
          <a:prstGeom prst="rect">
            <a:avLst/>
          </a:prstGeom>
        </p:spPr>
      </p:pic>
    </p:spTree>
    <p:extLst>
      <p:ext uri="{BB962C8B-B14F-4D97-AF65-F5344CB8AC3E}">
        <p14:creationId xmlns:p14="http://schemas.microsoft.com/office/powerpoint/2010/main" val="328011596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7CBA77-5E69-1F45-9E5A-5EC1A27137D8}"/>
              </a:ext>
            </a:extLst>
          </p:cNvPr>
          <p:cNvSpPr>
            <a:spLocks noGrp="1"/>
          </p:cNvSpPr>
          <p:nvPr>
            <p:ph type="sldNum" sz="quarter" idx="12"/>
          </p:nvPr>
        </p:nvSpPr>
        <p:spPr/>
        <p:txBody>
          <a:bodyPr/>
          <a:lstStyle/>
          <a:p>
            <a:fld id="{97D86083-53EC-4DF4-B0ED-FEB5657A265E}" type="slidenum">
              <a:rPr lang="zh-CN" altLang="en-US" smtClean="0"/>
              <a:t>142</a:t>
            </a:fld>
            <a:endParaRPr lang="zh-CN" altLang="en-US" dirty="0"/>
          </a:p>
        </p:txBody>
      </p:sp>
      <p:sp>
        <p:nvSpPr>
          <p:cNvPr id="3" name="Title 1">
            <a:extLst>
              <a:ext uri="{FF2B5EF4-FFF2-40B4-BE49-F238E27FC236}">
                <a16:creationId xmlns:a16="http://schemas.microsoft.com/office/drawing/2014/main" id="{15DF9412-1DC6-DC43-AEAA-69C860D4741F}"/>
              </a:ext>
            </a:extLst>
          </p:cNvPr>
          <p:cNvSpPr txBox="1">
            <a:spLocks/>
          </p:cNvSpPr>
          <p:nvPr/>
        </p:nvSpPr>
        <p:spPr>
          <a:xfrm>
            <a:off x="431800" y="313266"/>
            <a:ext cx="8316664" cy="735542"/>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dirty="0"/>
              <a:t>Optimization for one task</a:t>
            </a:r>
          </a:p>
        </p:txBody>
      </p:sp>
      <p:sp>
        <p:nvSpPr>
          <p:cNvPr id="4" name="TextBox 3">
            <a:extLst>
              <a:ext uri="{FF2B5EF4-FFF2-40B4-BE49-F238E27FC236}">
                <a16:creationId xmlns:a16="http://schemas.microsoft.com/office/drawing/2014/main" id="{DD0BA548-56D7-2440-AC20-A2415E1D5518}"/>
              </a:ext>
            </a:extLst>
          </p:cNvPr>
          <p:cNvSpPr txBox="1"/>
          <p:nvPr/>
        </p:nvSpPr>
        <p:spPr>
          <a:xfrm>
            <a:off x="212198" y="1048808"/>
            <a:ext cx="4859868" cy="6155531"/>
          </a:xfrm>
          <a:prstGeom prst="rect">
            <a:avLst/>
          </a:prstGeom>
          <a:noFill/>
        </p:spPr>
        <p:txBody>
          <a:bodyPr wrap="square">
            <a:spAutoFit/>
          </a:bodyPr>
          <a:lstStyle/>
          <a:p>
            <a:pPr algn="just">
              <a:spcBef>
                <a:spcPts val="1200"/>
              </a:spcBef>
              <a:defRPr/>
            </a:pPr>
            <a:r>
              <a:rPr lang="en-US" sz="2400" dirty="0">
                <a:latin typeface="ArialMT"/>
              </a:rPr>
              <a:t>•</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Sensing flight design</a:t>
            </a:r>
          </a:p>
          <a:p>
            <a:pPr lvl="1" algn="just">
              <a:spcBef>
                <a:spcPts val="1200"/>
              </a:spcBef>
              <a:defRPr/>
            </a:pPr>
            <a:r>
              <a:rPr lang="en-US" altLang="zh-CN" sz="2400" dirty="0">
                <a:latin typeface="Arial" panose="020B0604020202020204" pitchFamily="34" charset="0"/>
                <a:ea typeface="黑体" panose="02010609060101010101" pitchFamily="49" charset="-122"/>
                <a:cs typeface="Arial" panose="020B0604020202020204" pitchFamily="34" charset="0"/>
              </a:rPr>
              <a:t>Given the time for UAV sensing, solve the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optimal time </a:t>
            </a:r>
            <a:r>
              <a:rPr lang="en-US" altLang="zh-CN" sz="2400" dirty="0">
                <a:latin typeface="Arial" panose="020B0604020202020204" pitchFamily="34" charset="0"/>
                <a:ea typeface="黑体" panose="02010609060101010101" pitchFamily="49" charset="-122"/>
                <a:cs typeface="Arial" panose="020B0604020202020204" pitchFamily="34" charset="0"/>
              </a:rPr>
              <a:t>for sensing flight</a:t>
            </a:r>
          </a:p>
          <a:p>
            <a:pPr lvl="1" algn="just">
              <a:spcBef>
                <a:spcPts val="1200"/>
              </a:spcBef>
              <a:defRPr/>
            </a:pPr>
            <a:r>
              <a:rPr lang="en-US" altLang="zh-CN" sz="2400" dirty="0">
                <a:latin typeface="Arial" panose="020B0604020202020204" pitchFamily="34" charset="0"/>
                <a:ea typeface="黑体" panose="02010609060101010101" pitchFamily="49" charset="-122"/>
                <a:cs typeface="Arial" panose="020B0604020202020204" pitchFamily="34" charset="0"/>
              </a:rPr>
              <a:t>Trajectory: greedy method</a:t>
            </a:r>
          </a:p>
          <a:p>
            <a:pPr algn="just">
              <a:spcBef>
                <a:spcPts val="1200"/>
              </a:spcBef>
              <a:defRPr/>
            </a:pPr>
            <a:r>
              <a:rPr lang="en-US" sz="2400" dirty="0">
                <a:latin typeface="ArialMT"/>
              </a:rPr>
              <a:t>•</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Data sensing design</a:t>
            </a:r>
          </a:p>
          <a:p>
            <a:pPr lvl="1" algn="just">
              <a:spcBef>
                <a:spcPts val="1200"/>
              </a:spcBef>
              <a:defRPr/>
            </a:pPr>
            <a:r>
              <a:rPr lang="en-US" altLang="zh-CN" sz="2400" dirty="0">
                <a:latin typeface="Arial" panose="020B0604020202020204" pitchFamily="34" charset="0"/>
                <a:ea typeface="黑体" panose="02010609060101010101" pitchFamily="49" charset="-122"/>
                <a:cs typeface="Arial" panose="020B0604020202020204" pitchFamily="34" charset="0"/>
              </a:rPr>
              <a:t>Given the solution to the sensing flight design, design the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number of sensing units.</a:t>
            </a:r>
          </a:p>
          <a:p>
            <a:pPr lvl="1" algn="just">
              <a:spcBef>
                <a:spcPts val="1200"/>
              </a:spcBef>
              <a:defRPr/>
            </a:pPr>
            <a:r>
              <a:rPr lang="en-US" altLang="zh-CN" sz="2400" dirty="0">
                <a:latin typeface="Arial" panose="020B0604020202020204" pitchFamily="34" charset="0"/>
                <a:ea typeface="黑体" panose="02010609060101010101" pitchFamily="49" charset="-122"/>
                <a:cs typeface="Arial" panose="020B0604020202020204" pitchFamily="34" charset="0"/>
              </a:rPr>
              <a:t>Prove to be a concave function.</a:t>
            </a:r>
          </a:p>
          <a:p>
            <a:pPr lvl="1" algn="just">
              <a:spcBef>
                <a:spcPts val="1200"/>
              </a:spcBef>
              <a:defRPr/>
            </a:pPr>
            <a:r>
              <a:rPr lang="en-US" altLang="zh-CN" sz="2400" dirty="0">
                <a:latin typeface="Arial" panose="020B0604020202020204" pitchFamily="34" charset="0"/>
                <a:ea typeface="黑体" panose="02010609060101010101" pitchFamily="49" charset="-122"/>
                <a:cs typeface="Arial" panose="020B0604020202020204" pitchFamily="34" charset="0"/>
              </a:rPr>
              <a:t>Find the optimal solution with binary search.</a:t>
            </a:r>
          </a:p>
          <a:p>
            <a:pPr lvl="2" algn="just">
              <a:spcBef>
                <a:spcPts val="600"/>
              </a:spcBef>
              <a:defRPr/>
            </a:pPr>
            <a:endParaRPr lang="en-US" altLang="zh-CN" dirty="0">
              <a:latin typeface="Arial" panose="020B0604020202020204" pitchFamily="34" charset="0"/>
              <a:ea typeface="黑体" panose="02010609060101010101" pitchFamily="49" charset="-122"/>
              <a:cs typeface="Arial" panose="020B0604020202020204" pitchFamily="34" charset="0"/>
            </a:endParaRPr>
          </a:p>
          <a:p>
            <a:pPr lvl="2" algn="just">
              <a:spcBef>
                <a:spcPts val="600"/>
              </a:spcBef>
              <a:defRPr/>
            </a:pPr>
            <a:endParaRPr lang="en-US" altLang="zh-CN" sz="1800" dirty="0">
              <a:latin typeface="Arial" panose="020B0604020202020204" pitchFamily="34" charset="0"/>
              <a:ea typeface="黑体"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E0D2BF2C-ACED-5B42-BCC5-DD672666619A}"/>
              </a:ext>
            </a:extLst>
          </p:cNvPr>
          <p:cNvSpPr txBox="1"/>
          <p:nvPr/>
        </p:nvSpPr>
        <p:spPr>
          <a:xfrm>
            <a:off x="4932040" y="1048808"/>
            <a:ext cx="4211960" cy="6001643"/>
          </a:xfrm>
          <a:prstGeom prst="rect">
            <a:avLst/>
          </a:prstGeom>
          <a:noFill/>
        </p:spPr>
        <p:txBody>
          <a:bodyPr wrap="square">
            <a:spAutoFit/>
          </a:bodyPr>
          <a:lstStyle/>
          <a:p>
            <a:pPr lvl="1">
              <a:spcBef>
                <a:spcPts val="600"/>
              </a:spcBef>
              <a:defRPr/>
            </a:pPr>
            <a:r>
              <a:rPr lang="en-US" sz="2400" dirty="0">
                <a:latin typeface="ArialMT"/>
              </a:rPr>
              <a:t>•</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Transmission flight design</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1">
              <a:spcBef>
                <a:spcPts val="600"/>
              </a:spcBef>
              <a:defRPr/>
            </a:pPr>
            <a:r>
              <a:rPr lang="en-US" altLang="zh-CN" sz="2400" dirty="0">
                <a:latin typeface="Arial" panose="020B0604020202020204" pitchFamily="34" charset="0"/>
                <a:ea typeface="黑体" panose="02010609060101010101" pitchFamily="49" charset="-122"/>
                <a:cs typeface="Arial" panose="020B0604020202020204" pitchFamily="34" charset="0"/>
              </a:rPr>
              <a:t>   UAV moves to the location that satisfies transmission QoS requirement.</a:t>
            </a:r>
          </a:p>
          <a:p>
            <a:pPr lvl="1">
              <a:spcBef>
                <a:spcPts val="600"/>
              </a:spcBef>
              <a:defRPr/>
            </a:pPr>
            <a:r>
              <a:rPr lang="en-US" sz="2400" dirty="0">
                <a:latin typeface="ArialMT"/>
              </a:rPr>
              <a:t>•</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Data transmission design</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1">
              <a:spcBef>
                <a:spcPts val="600"/>
              </a:spcBef>
              <a:defRPr/>
            </a:pPr>
            <a:r>
              <a:rPr lang="en-US" altLang="zh-CN" sz="2400" dirty="0">
                <a:latin typeface="Arial" panose="020B0604020202020204" pitchFamily="34" charset="0"/>
                <a:ea typeface="黑体" panose="02010609060101010101" pitchFamily="49" charset="-122"/>
                <a:cs typeface="Arial" panose="020B0604020202020204" pitchFamily="34" charset="0"/>
              </a:rPr>
              <a:t>   UAV transmits sensory data to the BS,  and can move concurrently.</a:t>
            </a:r>
          </a:p>
          <a:p>
            <a:pPr lvl="1">
              <a:spcBef>
                <a:spcPts val="600"/>
              </a:spcBef>
              <a:defRPr/>
            </a:pP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1">
              <a:spcBef>
                <a:spcPts val="600"/>
              </a:spcBef>
              <a:defRPr/>
            </a:pPr>
            <a:r>
              <a:rPr lang="en-US" altLang="zh-CN" sz="2400" dirty="0">
                <a:latin typeface="Arial" panose="020B0604020202020204" pitchFamily="34" charset="0"/>
                <a:ea typeface="黑体" panose="02010609060101010101" pitchFamily="49" charset="-122"/>
                <a:cs typeface="Arial" panose="020B0604020202020204" pitchFamily="34" charset="0"/>
              </a:rPr>
              <a:t>Trajectory: gradient descent method</a:t>
            </a:r>
          </a:p>
          <a:p>
            <a:pPr lvl="2" algn="just">
              <a:spcBef>
                <a:spcPts val="600"/>
              </a:spcBef>
              <a:defRPr/>
            </a:pPr>
            <a:endParaRPr lang="en-US" altLang="zh-CN" sz="1800" dirty="0">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333529941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DBAF64-BAB2-7C47-A0B4-B5DD20C55CA7}"/>
              </a:ext>
            </a:extLst>
          </p:cNvPr>
          <p:cNvSpPr>
            <a:spLocks noGrp="1"/>
          </p:cNvSpPr>
          <p:nvPr>
            <p:ph type="sldNum" sz="quarter" idx="12"/>
          </p:nvPr>
        </p:nvSpPr>
        <p:spPr/>
        <p:txBody>
          <a:bodyPr/>
          <a:lstStyle/>
          <a:p>
            <a:fld id="{97D86083-53EC-4DF4-B0ED-FEB5657A265E}" type="slidenum">
              <a:rPr lang="zh-CN" altLang="en-US" smtClean="0"/>
              <a:t>143</a:t>
            </a:fld>
            <a:endParaRPr lang="zh-CN" altLang="en-US" dirty="0"/>
          </a:p>
        </p:txBody>
      </p:sp>
      <p:sp>
        <p:nvSpPr>
          <p:cNvPr id="3" name="Title 1">
            <a:extLst>
              <a:ext uri="{FF2B5EF4-FFF2-40B4-BE49-F238E27FC236}">
                <a16:creationId xmlns:a16="http://schemas.microsoft.com/office/drawing/2014/main" id="{45F15B57-285F-954F-9492-14857B10E9FE}"/>
              </a:ext>
            </a:extLst>
          </p:cNvPr>
          <p:cNvSpPr txBox="1">
            <a:spLocks/>
          </p:cNvSpPr>
          <p:nvPr/>
        </p:nvSpPr>
        <p:spPr>
          <a:xfrm>
            <a:off x="313267" y="284162"/>
            <a:ext cx="8507205" cy="786342"/>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dirty="0"/>
              <a:t>Optimization for multiple tasks</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3471539D-6F05-B34C-9467-D0894B0FF48B}"/>
                  </a:ext>
                </a:extLst>
              </p:cNvPr>
              <p:cNvSpPr txBox="1">
                <a:spLocks/>
              </p:cNvSpPr>
              <p:nvPr/>
            </p:nvSpPr>
            <p:spPr>
              <a:xfrm>
                <a:off x="156633" y="1084746"/>
                <a:ext cx="8820472" cy="435133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spcBef>
                    <a:spcPts val="1200"/>
                  </a:spcBef>
                  <a:buFont typeface="Arial" panose="020B0604020202020204" pitchFamily="34" charset="0"/>
                  <a:buNone/>
                  <a:defRPr/>
                </a:pPr>
                <a:r>
                  <a:rPr lang="en-US" altLang="zh-CN" dirty="0">
                    <a:latin typeface="Arial" panose="020B0604020202020204" pitchFamily="34" charset="0"/>
                    <a:ea typeface="黑体" panose="02010609060101010101" pitchFamily="49" charset="-122"/>
                    <a:cs typeface="Arial" panose="020B0604020202020204" pitchFamily="34" charset="0"/>
                  </a:rPr>
                  <a:t>Task scheduling</a:t>
                </a:r>
              </a:p>
              <a:p>
                <a:pPr marL="457200" lvl="1" indent="0" algn="just">
                  <a:spcBef>
                    <a:spcPts val="1200"/>
                  </a:spcBef>
                  <a:buFont typeface="Arial" panose="020B0604020202020204" pitchFamily="34" charset="0"/>
                  <a:buNone/>
                  <a:defRPr/>
                </a:pPr>
                <a:r>
                  <a:rPr lang="en-US" altLang="zh-CN" dirty="0">
                    <a:latin typeface="Arial" panose="020B0604020202020204" pitchFamily="34" charset="0"/>
                    <a:ea typeface="黑体" panose="02010609060101010101" pitchFamily="49" charset="-122"/>
                    <a:cs typeface="Arial" panose="020B0604020202020204" pitchFamily="34" charset="0"/>
                  </a:rPr>
                  <a:t>Given the sensing and transmission design for every single task.</a:t>
                </a:r>
              </a:p>
              <a:p>
                <a:pPr marL="457200" lvl="1" indent="0" algn="just">
                  <a:spcBef>
                    <a:spcPts val="1200"/>
                  </a:spcBef>
                  <a:buFont typeface="Arial" panose="020B0604020202020204" pitchFamily="34" charset="0"/>
                  <a:buNone/>
                  <a:defRPr/>
                </a:pPr>
                <a:r>
                  <a:rPr lang="en-US" altLang="zh-CN" dirty="0">
                    <a:latin typeface="Arial" panose="020B0604020202020204" pitchFamily="34" charset="0"/>
                    <a:ea typeface="黑体" panose="02010609060101010101" pitchFamily="49" charset="-122"/>
                    <a:cs typeface="Arial" panose="020B0604020202020204" pitchFamily="34" charset="0"/>
                  </a:rPr>
                  <a:t>Design the tasks to be sensed in a given length of time.</a:t>
                </a:r>
              </a:p>
              <a:p>
                <a:pPr marL="0" indent="0" algn="just">
                  <a:spcBef>
                    <a:spcPts val="1200"/>
                  </a:spcBef>
                  <a:buFont typeface="Arial" panose="020B0604020202020204" pitchFamily="34" charset="0"/>
                  <a:buNone/>
                  <a:defRPr/>
                </a:pPr>
                <a:r>
                  <a:rPr lang="en-US" altLang="zh-CN" dirty="0">
                    <a:latin typeface="Arial" panose="020B0604020202020204" pitchFamily="34" charset="0"/>
                    <a:ea typeface="黑体" panose="02010609060101010101" pitchFamily="49" charset="-122"/>
                    <a:cs typeface="Arial" panose="020B0604020202020204" pitchFamily="34" charset="0"/>
                  </a:rPr>
                  <a:t>Convert to a knapsack problem</a:t>
                </a:r>
              </a:p>
              <a:p>
                <a:pPr marL="457200" lvl="1" indent="0" algn="just">
                  <a:spcBef>
                    <a:spcPts val="1200"/>
                  </a:spcBef>
                  <a:buFont typeface="Arial" panose="020B0604020202020204" pitchFamily="34" charset="0"/>
                  <a:buNone/>
                  <a:defRPr/>
                </a:pPr>
                <a:r>
                  <a:rPr lang="en-US" altLang="zh-CN" dirty="0">
                    <a:latin typeface="Arial" panose="020B0604020202020204" pitchFamily="34" charset="0"/>
                    <a:ea typeface="黑体" panose="02010609060101010101" pitchFamily="49" charset="-122"/>
                    <a:cs typeface="Arial" panose="020B0604020202020204" pitchFamily="34" charset="0"/>
                  </a:rPr>
                  <a:t> </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Action</a:t>
                </a:r>
                <a:r>
                  <a:rPr lang="en-US" altLang="zh-CN" dirty="0">
                    <a:latin typeface="Arial" panose="020B0604020202020204" pitchFamily="34" charset="0"/>
                    <a:ea typeface="黑体" panose="02010609060101010101" pitchFamily="49" charset="-122"/>
                    <a:cs typeface="Arial" panose="020B0604020202020204" pitchFamily="34" charset="0"/>
                  </a:rPr>
                  <a:t>: Start to sense a task at a time slot</a:t>
                </a:r>
                <a:endParaRPr lang="en-US" altLang="zh-CN" i="1" dirty="0">
                  <a:latin typeface="Arial" panose="020B0604020202020204" pitchFamily="34" charset="0"/>
                  <a:ea typeface="黑体" panose="02010609060101010101" pitchFamily="49" charset="-122"/>
                  <a:cs typeface="Arial" panose="020B0604020202020204" pitchFamily="34" charset="0"/>
                </a:endParaRPr>
              </a:p>
              <a:p>
                <a:pPr marL="457200" lvl="1" indent="0" algn="just">
                  <a:spcBef>
                    <a:spcPts val="1200"/>
                  </a:spcBef>
                  <a:buFont typeface="Arial" panose="020B0604020202020204" pitchFamily="34" charset="0"/>
                  <a:buNone/>
                  <a:defRPr/>
                </a:pP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 Reward of an action</a:t>
                </a:r>
                <a:r>
                  <a:rPr lang="en-US" altLang="zh-CN" dirty="0">
                    <a:latin typeface="Arial" panose="020B0604020202020204" pitchFamily="34" charset="0"/>
                    <a:ea typeface="黑体" panose="02010609060101010101" pitchFamily="49" charset="-122"/>
                    <a:cs typeface="Arial" panose="020B0604020202020204" pitchFamily="34" charset="0"/>
                  </a:rPr>
                  <a:t>: </a:t>
                </a:r>
                <a:r>
                  <a:rPr lang="en-US" altLang="zh-CN" dirty="0" err="1">
                    <a:latin typeface="Arial" panose="020B0604020202020204" pitchFamily="34" charset="0"/>
                    <a:ea typeface="黑体" panose="02010609060101010101" pitchFamily="49" charset="-122"/>
                    <a:cs typeface="Arial" panose="020B0604020202020204" pitchFamily="34" charset="0"/>
                  </a:rPr>
                  <a:t>AoI</a:t>
                </a:r>
                <a:r>
                  <a:rPr lang="en-US" altLang="zh-CN" dirty="0">
                    <a:latin typeface="Arial" panose="020B0604020202020204" pitchFamily="34" charset="0"/>
                    <a:ea typeface="黑体" panose="02010609060101010101" pitchFamily="49" charset="-122"/>
                    <a:cs typeface="Arial" panose="020B0604020202020204" pitchFamily="34" charset="0"/>
                  </a:rPr>
                  <a:t> reduction</a:t>
                </a:r>
              </a:p>
              <a:p>
                <a:pPr marL="457200" lvl="1" indent="0" algn="just">
                  <a:spcBef>
                    <a:spcPts val="1200"/>
                  </a:spcBef>
                  <a:buFont typeface="Arial" panose="020B0604020202020204" pitchFamily="34" charset="0"/>
                  <a:buNone/>
                  <a:defRPr/>
                </a:pP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 Cost of an action</a:t>
                </a:r>
                <a:r>
                  <a:rPr lang="en-US" altLang="zh-CN" dirty="0">
                    <a:latin typeface="Arial" panose="020B0604020202020204" pitchFamily="34" charset="0"/>
                    <a:ea typeface="黑体" panose="02010609060101010101" pitchFamily="49" charset="-122"/>
                    <a:cs typeface="Arial" panose="020B0604020202020204" pitchFamily="34" charset="0"/>
                  </a:rPr>
                  <a:t>: Time consumption</a:t>
                </a:r>
              </a:p>
              <a:p>
                <a:pPr marL="457200" lvl="1" indent="0" algn="just">
                  <a:spcBef>
                    <a:spcPts val="1200"/>
                  </a:spcBef>
                  <a:buFont typeface="Arial" panose="020B0604020202020204" pitchFamily="34" charset="0"/>
                  <a:buNone/>
                  <a:defRPr/>
                </a:pP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 Number of actions</a:t>
                </a:r>
                <a:r>
                  <a:rPr lang="en-US" altLang="zh-CN" dirty="0">
                    <a:latin typeface="Arial" panose="020B0604020202020204" pitchFamily="34" charset="0"/>
                    <a:ea typeface="黑体" panose="02010609060101010101" pitchFamily="49" charset="-122"/>
                    <a:cs typeface="Arial" panose="020B0604020202020204" pitchFamily="34" charset="0"/>
                  </a:rPr>
                  <a:t>: Number of tasks * Number of time slots (The reward is affected by the task and the time that the UAV starts sensing) </a:t>
                </a:r>
              </a:p>
              <a:p>
                <a:pPr marL="457200" lvl="1" indent="0" algn="just">
                  <a:spcBef>
                    <a:spcPts val="1200"/>
                  </a:spcBef>
                  <a:buFont typeface="Arial" panose="020B0604020202020204" pitchFamily="34" charset="0"/>
                  <a:buNone/>
                  <a:defRPr/>
                </a:pP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 Recursion function</a:t>
                </a:r>
                <a:r>
                  <a:rPr lang="en-US" altLang="zh-CN" dirty="0">
                    <a:latin typeface="Arial" panose="020B0604020202020204" pitchFamily="34" charset="0"/>
                    <a:ea typeface="黑体" panose="02010609060101010101" pitchFamily="49" charset="-122"/>
                    <a:cs typeface="Arial" panose="020B0604020202020204" pitchFamily="34" charset="0"/>
                  </a:rPr>
                  <a:t>: </a:t>
                </a:r>
                <a14:m>
                  <m:oMath xmlns:m="http://schemas.openxmlformats.org/officeDocument/2006/math">
                    <m:r>
                      <a:rPr lang="en-US" altLang="zh-CN" i="1" smtClean="0">
                        <a:latin typeface="Cambria Math" panose="02040503050406030204" pitchFamily="18" charset="0"/>
                        <a:ea typeface="黑体" panose="02010609060101010101" pitchFamily="49" charset="-122"/>
                        <a:cs typeface="Arial" panose="020B0604020202020204" pitchFamily="34" charset="0"/>
                      </a:rPr>
                      <m:t>𝑅</m:t>
                    </m:r>
                    <m:r>
                      <a:rPr lang="en-US" altLang="zh-CN" i="1" smtClean="0">
                        <a:latin typeface="Cambria Math" panose="02040503050406030204" pitchFamily="18" charset="0"/>
                        <a:ea typeface="黑体" panose="02010609060101010101" pitchFamily="49" charset="-122"/>
                        <a:cs typeface="Arial" panose="020B0604020202020204" pitchFamily="34" charset="0"/>
                      </a:rPr>
                      <m:t>(</m:t>
                    </m:r>
                    <m:r>
                      <a:rPr lang="en-US" altLang="zh-CN" i="1" smtClean="0">
                        <a:latin typeface="Cambria Math" panose="02040503050406030204" pitchFamily="18" charset="0"/>
                        <a:ea typeface="黑体" panose="02010609060101010101" pitchFamily="49" charset="-122"/>
                        <a:cs typeface="Arial" panose="020B0604020202020204" pitchFamily="34" charset="0"/>
                      </a:rPr>
                      <m:t>𝑃</m:t>
                    </m:r>
                    <m:r>
                      <a:rPr lang="en-US" altLang="zh-CN" i="1" smtClean="0">
                        <a:latin typeface="Cambria Math" panose="02040503050406030204" pitchFamily="18" charset="0"/>
                        <a:ea typeface="黑体" panose="02010609060101010101" pitchFamily="49" charset="-122"/>
                        <a:cs typeface="Arial" panose="020B0604020202020204" pitchFamily="34" charset="0"/>
                      </a:rPr>
                      <m:t>(</m:t>
                    </m:r>
                    <m:r>
                      <a:rPr lang="en-US" altLang="zh-CN" i="1" smtClean="0">
                        <a:latin typeface="Cambria Math" panose="02040503050406030204" pitchFamily="18" charset="0"/>
                        <a:ea typeface="黑体" panose="02010609060101010101" pitchFamily="49" charset="-122"/>
                        <a:cs typeface="Arial" panose="020B0604020202020204" pitchFamily="34" charset="0"/>
                      </a:rPr>
                      <m:t>𝑡</m:t>
                    </m:r>
                    <m:r>
                      <a:rPr lang="en-US" altLang="zh-CN" i="1" smtClean="0">
                        <a:latin typeface="Cambria Math" panose="02040503050406030204" pitchFamily="18" charset="0"/>
                        <a:ea typeface="黑体" panose="02010609060101010101" pitchFamily="49" charset="-122"/>
                        <a:cs typeface="Arial" panose="020B0604020202020204" pitchFamily="34" charset="0"/>
                      </a:rPr>
                      <m:t>+1))=</m:t>
                    </m:r>
                    <m:r>
                      <m:rPr>
                        <m:sty m:val="p"/>
                      </m:rPr>
                      <a:rPr lang="en-US" altLang="zh-CN" smtClean="0">
                        <a:latin typeface="Cambria Math" panose="02040503050406030204" pitchFamily="18" charset="0"/>
                        <a:ea typeface="黑体" panose="02010609060101010101" pitchFamily="49" charset="-122"/>
                        <a:cs typeface="Arial" panose="020B0604020202020204" pitchFamily="34" charset="0"/>
                      </a:rPr>
                      <m:t>max</m:t>
                    </m:r>
                    <m:r>
                      <a:rPr lang="en-US" altLang="zh-CN" i="1" smtClean="0">
                        <a:latin typeface="Cambria Math" panose="02040503050406030204" pitchFamily="18" charset="0"/>
                        <a:ea typeface="黑体" panose="02010609060101010101" pitchFamily="49" charset="-122"/>
                        <a:cs typeface="Arial" panose="020B0604020202020204" pitchFamily="34" charset="0"/>
                      </a:rPr>
                      <m:t>⁡{</m:t>
                    </m:r>
                    <m:r>
                      <a:rPr lang="en-US" altLang="zh-CN" i="1" smtClean="0">
                        <a:latin typeface="Cambria Math" panose="02040503050406030204" pitchFamily="18" charset="0"/>
                        <a:ea typeface="黑体" panose="02010609060101010101" pitchFamily="49" charset="-122"/>
                        <a:cs typeface="Arial" panose="020B0604020202020204" pitchFamily="34" charset="0"/>
                      </a:rPr>
                      <m:t>𝑅</m:t>
                    </m:r>
                    <m:r>
                      <a:rPr lang="en-US" altLang="zh-CN" i="1" smtClean="0">
                        <a:latin typeface="Cambria Math" panose="02040503050406030204" pitchFamily="18" charset="0"/>
                        <a:ea typeface="黑体" panose="02010609060101010101" pitchFamily="49" charset="-122"/>
                        <a:cs typeface="Arial" panose="020B0604020202020204" pitchFamily="34" charset="0"/>
                      </a:rPr>
                      <m:t>(</m:t>
                    </m:r>
                    <m:r>
                      <a:rPr lang="en-US" altLang="zh-CN" i="1" smtClean="0">
                        <a:latin typeface="Cambria Math" panose="02040503050406030204" pitchFamily="18" charset="0"/>
                        <a:ea typeface="黑体" panose="02010609060101010101" pitchFamily="49" charset="-122"/>
                        <a:cs typeface="Arial" panose="020B0604020202020204" pitchFamily="34" charset="0"/>
                      </a:rPr>
                      <m:t>𝑃</m:t>
                    </m:r>
                    <m:d>
                      <m:dPr>
                        <m:ctrlPr>
                          <a:rPr lang="en-US" altLang="zh-CN" i="1" smtClean="0">
                            <a:latin typeface="Cambria Math" panose="02040503050406030204" pitchFamily="18" charset="0"/>
                            <a:ea typeface="黑体" panose="02010609060101010101" pitchFamily="49" charset="-122"/>
                            <a:cs typeface="Arial" panose="020B0604020202020204" pitchFamily="34" charset="0"/>
                          </a:rPr>
                        </m:ctrlPr>
                      </m:dPr>
                      <m:e>
                        <m:r>
                          <a:rPr lang="en-US" altLang="zh-CN" i="1" smtClean="0">
                            <a:latin typeface="Cambria Math" panose="02040503050406030204" pitchFamily="18" charset="0"/>
                            <a:ea typeface="黑体" panose="02010609060101010101" pitchFamily="49" charset="-122"/>
                            <a:cs typeface="Arial" panose="020B0604020202020204" pitchFamily="34" charset="0"/>
                          </a:rPr>
                          <m:t>𝑡</m:t>
                        </m:r>
                      </m:e>
                    </m:d>
                    <m:r>
                      <a:rPr lang="en-US" altLang="zh-CN" i="1" smtClean="0">
                        <a:latin typeface="Cambria Math" panose="02040503050406030204" pitchFamily="18" charset="0"/>
                        <a:ea typeface="黑体" panose="02010609060101010101" pitchFamily="49" charset="-122"/>
                        <a:cs typeface="Arial" panose="020B0604020202020204" pitchFamily="34" charset="0"/>
                      </a:rPr>
                      <m:t>,</m:t>
                    </m:r>
                    <m:r>
                      <a:rPr lang="en-US" altLang="zh-CN" i="1" smtClean="0">
                        <a:latin typeface="Cambria Math" panose="02040503050406030204" pitchFamily="18" charset="0"/>
                        <a:ea typeface="黑体" panose="02010609060101010101" pitchFamily="49" charset="-122"/>
                        <a:cs typeface="Arial" panose="020B0604020202020204" pitchFamily="34" charset="0"/>
                      </a:rPr>
                      <m:t>𝑅</m:t>
                    </m:r>
                    <m:r>
                      <a:rPr lang="en-US" altLang="zh-CN" i="1" smtClean="0">
                        <a:latin typeface="Cambria Math" panose="02040503050406030204" pitchFamily="18" charset="0"/>
                        <a:ea typeface="黑体" panose="02010609060101010101" pitchFamily="49" charset="-122"/>
                        <a:cs typeface="Arial" panose="020B0604020202020204" pitchFamily="34" charset="0"/>
                      </a:rPr>
                      <m:t>(</m:t>
                    </m:r>
                    <m:r>
                      <a:rPr lang="en-US" altLang="zh-CN" i="1" smtClean="0">
                        <a:latin typeface="Cambria Math" panose="02040503050406030204" pitchFamily="18" charset="0"/>
                        <a:ea typeface="黑体" panose="02010609060101010101" pitchFamily="49" charset="-122"/>
                        <a:cs typeface="Arial" panose="020B0604020202020204" pitchFamily="34" charset="0"/>
                      </a:rPr>
                      <m:t>𝑃</m:t>
                    </m:r>
                    <m:r>
                      <a:rPr lang="en-US" altLang="zh-CN" i="1" smtClean="0">
                        <a:latin typeface="Cambria Math" panose="02040503050406030204" pitchFamily="18" charset="0"/>
                        <a:ea typeface="黑体" panose="02010609060101010101" pitchFamily="49" charset="-122"/>
                        <a:cs typeface="Arial" panose="020B0604020202020204" pitchFamily="34" charset="0"/>
                      </a:rPr>
                      <m:t>(</m:t>
                    </m:r>
                    <m:r>
                      <a:rPr lang="en-US" altLang="zh-CN" i="1" smtClean="0">
                        <a:latin typeface="Cambria Math" panose="02040503050406030204" pitchFamily="18" charset="0"/>
                        <a:ea typeface="黑体" panose="02010609060101010101" pitchFamily="49" charset="-122"/>
                        <a:cs typeface="Arial" panose="020B0604020202020204" pitchFamily="34" charset="0"/>
                      </a:rPr>
                      <m:t>𝑡</m:t>
                    </m:r>
                    <m:r>
                      <a:rPr lang="en-US" altLang="zh-CN" i="1" smtClean="0">
                        <a:latin typeface="Cambria Math" panose="02040503050406030204" pitchFamily="18" charset="0"/>
                        <a:ea typeface="黑体" panose="02010609060101010101" pitchFamily="49" charset="-122"/>
                        <a:cs typeface="Arial" panose="020B0604020202020204" pitchFamily="34" charset="0"/>
                      </a:rPr>
                      <m:t>)\</m:t>
                    </m:r>
                    <m:r>
                      <a:rPr lang="en-US" altLang="zh-CN" i="1" smtClean="0">
                        <a:latin typeface="Cambria Math" panose="02040503050406030204" pitchFamily="18" charset="0"/>
                        <a:ea typeface="黑体" panose="02010609060101010101" pitchFamily="49" charset="-122"/>
                        <a:cs typeface="Arial" panose="020B0604020202020204" pitchFamily="34" charset="0"/>
                      </a:rPr>
                      <m:t>𝐶</m:t>
                    </m:r>
                    <m:r>
                      <a:rPr lang="en-US" altLang="zh-CN" i="1" smtClean="0">
                        <a:latin typeface="Cambria Math" panose="02040503050406030204" pitchFamily="18" charset="0"/>
                        <a:ea typeface="黑体" panose="02010609060101010101" pitchFamily="49" charset="-122"/>
                        <a:cs typeface="Arial" panose="020B0604020202020204" pitchFamily="34" charset="0"/>
                      </a:rPr>
                      <m:t>(</m:t>
                    </m:r>
                    <m:r>
                      <a:rPr lang="en-US" altLang="zh-CN" i="1" smtClean="0">
                        <a:latin typeface="Cambria Math" panose="02040503050406030204" pitchFamily="18" charset="0"/>
                        <a:ea typeface="黑体" panose="02010609060101010101" pitchFamily="49" charset="-122"/>
                        <a:cs typeface="Arial" panose="020B0604020202020204" pitchFamily="34" charset="0"/>
                      </a:rPr>
                      <m:t>𝑡</m:t>
                    </m:r>
                    <m:r>
                      <a:rPr lang="en-US" altLang="zh-CN" i="1" smtClean="0">
                        <a:latin typeface="Cambria Math" panose="02040503050406030204" pitchFamily="18" charset="0"/>
                        <a:ea typeface="黑体" panose="02010609060101010101" pitchFamily="49" charset="-122"/>
                        <a:cs typeface="Arial" panose="020B0604020202020204" pitchFamily="34" charset="0"/>
                      </a:rPr>
                      <m:t>))</m:t>
                    </m:r>
                    <m:sSub>
                      <m:sSubPr>
                        <m:ctrlPr>
                          <a:rPr lang="en-US" altLang="zh-CN" i="1" smtClean="0">
                            <a:latin typeface="Cambria Math" panose="02040503050406030204" pitchFamily="18" charset="0"/>
                            <a:ea typeface="黑体" panose="02010609060101010101" pitchFamily="49" charset="-122"/>
                            <a:cs typeface="Arial" panose="020B0604020202020204" pitchFamily="34" charset="0"/>
                          </a:rPr>
                        </m:ctrlPr>
                      </m:sSubPr>
                      <m:e>
                        <m:r>
                          <a:rPr lang="en-US" altLang="zh-CN" i="1" smtClean="0">
                            <a:latin typeface="Cambria Math" panose="02040503050406030204" pitchFamily="18" charset="0"/>
                            <a:ea typeface="黑体" panose="02010609060101010101" pitchFamily="49" charset="-122"/>
                            <a:cs typeface="Arial" panose="020B0604020202020204" pitchFamily="34" charset="0"/>
                          </a:rPr>
                          <m:t>+</m:t>
                        </m:r>
                        <m:r>
                          <a:rPr lang="en-US" altLang="zh-CN" i="1" smtClean="0">
                            <a:latin typeface="Cambria Math" panose="02040503050406030204" pitchFamily="18" charset="0"/>
                            <a:ea typeface="黑体" panose="02010609060101010101" pitchFamily="49" charset="-122"/>
                            <a:cs typeface="Arial" panose="020B0604020202020204" pitchFamily="34" charset="0"/>
                          </a:rPr>
                          <m:t>𝑟</m:t>
                        </m:r>
                      </m:e>
                      <m:sub>
                        <m:r>
                          <a:rPr lang="en-US" altLang="zh-CN" i="1" smtClean="0">
                            <a:latin typeface="Cambria Math" panose="02040503050406030204" pitchFamily="18" charset="0"/>
                            <a:ea typeface="黑体" panose="02010609060101010101" pitchFamily="49" charset="-122"/>
                            <a:cs typeface="Arial" panose="020B0604020202020204" pitchFamily="34" charset="0"/>
                          </a:rPr>
                          <m:t>𝑖</m:t>
                        </m:r>
                      </m:sub>
                    </m:sSub>
                    <m:r>
                      <a:rPr lang="en-US" altLang="zh-CN" i="1" smtClean="0">
                        <a:latin typeface="Cambria Math" panose="02040503050406030204" pitchFamily="18" charset="0"/>
                        <a:ea typeface="黑体" panose="02010609060101010101" pitchFamily="49" charset="-122"/>
                        <a:cs typeface="Arial" panose="020B0604020202020204" pitchFamily="34" charset="0"/>
                      </a:rPr>
                      <m:t>(</m:t>
                    </m:r>
                    <m:r>
                      <a:rPr lang="en-US" altLang="zh-CN" i="1" smtClean="0">
                        <a:latin typeface="Cambria Math" panose="02040503050406030204" pitchFamily="18" charset="0"/>
                        <a:ea typeface="黑体" panose="02010609060101010101" pitchFamily="49" charset="-122"/>
                        <a:cs typeface="Arial" panose="020B0604020202020204" pitchFamily="34" charset="0"/>
                      </a:rPr>
                      <m:t>𝑡</m:t>
                    </m:r>
                    <m:r>
                      <a:rPr lang="en-US" altLang="zh-CN" i="1" smtClean="0">
                        <a:latin typeface="Cambria Math" panose="02040503050406030204" pitchFamily="18" charset="0"/>
                        <a:ea typeface="黑体" panose="02010609060101010101" pitchFamily="49" charset="-122"/>
                        <a:cs typeface="Arial" panose="020B0604020202020204" pitchFamily="34" charset="0"/>
                      </a:rPr>
                      <m:t>+1)}</m:t>
                    </m:r>
                  </m:oMath>
                </a14:m>
                <a:endParaRPr lang="en-US" altLang="zh-CN" dirty="0">
                  <a:latin typeface="Arial" panose="020B0604020202020204" pitchFamily="34" charset="0"/>
                  <a:ea typeface="黑体" panose="02010609060101010101" pitchFamily="49" charset="-122"/>
                  <a:cs typeface="Arial" panose="020B0604020202020204" pitchFamily="34" charset="0"/>
                </a:endParaRPr>
              </a:p>
              <a:p>
                <a:pPr marL="457200" lvl="1" indent="0" algn="just">
                  <a:spcBef>
                    <a:spcPts val="1200"/>
                  </a:spcBef>
                  <a:buFont typeface="Arial" panose="020B0604020202020204" pitchFamily="34" charset="0"/>
                  <a:buNone/>
                  <a:defRPr/>
                </a:pPr>
                <a:endParaRPr lang="en-US" altLang="zh-CN" sz="1600" dirty="0">
                  <a:latin typeface="Arial" panose="020B0604020202020204" pitchFamily="34" charset="0"/>
                  <a:ea typeface="黑体" panose="02010609060101010101" pitchFamily="49" charset="-122"/>
                  <a:cs typeface="Arial" panose="020B0604020202020204" pitchFamily="34" charset="0"/>
                </a:endParaRPr>
              </a:p>
              <a:p>
                <a:endParaRPr lang="en-US" dirty="0"/>
              </a:p>
            </p:txBody>
          </p:sp>
        </mc:Choice>
        <mc:Fallback xmlns="">
          <p:sp>
            <p:nvSpPr>
              <p:cNvPr id="4" name="Content Placeholder 2">
                <a:extLst>
                  <a:ext uri="{FF2B5EF4-FFF2-40B4-BE49-F238E27FC236}">
                    <a16:creationId xmlns:a16="http://schemas.microsoft.com/office/drawing/2014/main" id="{3471539D-6F05-B34C-9467-D0894B0FF48B}"/>
                  </a:ext>
                </a:extLst>
              </p:cNvPr>
              <p:cNvSpPr txBox="1">
                <a:spLocks noRot="1" noChangeAspect="1" noMove="1" noResize="1" noEditPoints="1" noAdjustHandles="1" noChangeArrowheads="1" noChangeShapeType="1" noTextEdit="1"/>
              </p:cNvSpPr>
              <p:nvPr/>
            </p:nvSpPr>
            <p:spPr>
              <a:xfrm>
                <a:off x="156633" y="1084746"/>
                <a:ext cx="8820472" cy="4351338"/>
              </a:xfrm>
              <a:prstGeom prst="rect">
                <a:avLst/>
              </a:prstGeom>
              <a:blipFill>
                <a:blip r:embed="rId3"/>
                <a:stretch>
                  <a:fillRect l="-1151" t="-872" r="-576" b="-552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2740741D-2FF8-6544-BBEA-E84CBC52ABC2}"/>
              </a:ext>
            </a:extLst>
          </p:cNvPr>
          <p:cNvPicPr>
            <a:picLocks noChangeAspect="1"/>
          </p:cNvPicPr>
          <p:nvPr/>
        </p:nvPicPr>
        <p:blipFill>
          <a:blip r:embed="rId4"/>
          <a:stretch>
            <a:fillRect/>
          </a:stretch>
        </p:blipFill>
        <p:spPr>
          <a:xfrm>
            <a:off x="391920" y="5510691"/>
            <a:ext cx="8413209" cy="1347333"/>
          </a:xfrm>
          <a:prstGeom prst="rect">
            <a:avLst/>
          </a:prstGeom>
        </p:spPr>
      </p:pic>
    </p:spTree>
    <p:extLst>
      <p:ext uri="{BB962C8B-B14F-4D97-AF65-F5344CB8AC3E}">
        <p14:creationId xmlns:p14="http://schemas.microsoft.com/office/powerpoint/2010/main" val="354541377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C07697-AAF8-DA47-A860-6D068F4268FE}"/>
              </a:ext>
            </a:extLst>
          </p:cNvPr>
          <p:cNvSpPr>
            <a:spLocks noGrp="1"/>
          </p:cNvSpPr>
          <p:nvPr>
            <p:ph type="sldNum" sz="quarter" idx="12"/>
          </p:nvPr>
        </p:nvSpPr>
        <p:spPr/>
        <p:txBody>
          <a:bodyPr/>
          <a:lstStyle/>
          <a:p>
            <a:fld id="{97D86083-53EC-4DF4-B0ED-FEB5657A265E}" type="slidenum">
              <a:rPr lang="zh-CN" altLang="en-US" smtClean="0"/>
              <a:t>144</a:t>
            </a:fld>
            <a:endParaRPr lang="zh-CN" altLang="en-US" dirty="0"/>
          </a:p>
        </p:txBody>
      </p:sp>
      <p:sp>
        <p:nvSpPr>
          <p:cNvPr id="3" name="Title 1">
            <a:extLst>
              <a:ext uri="{FF2B5EF4-FFF2-40B4-BE49-F238E27FC236}">
                <a16:creationId xmlns:a16="http://schemas.microsoft.com/office/drawing/2014/main" id="{07124258-AF79-AD4D-8F89-1DC76197A7E6}"/>
              </a:ext>
            </a:extLst>
          </p:cNvPr>
          <p:cNvSpPr txBox="1">
            <a:spLocks/>
          </p:cNvSpPr>
          <p:nvPr/>
        </p:nvSpPr>
        <p:spPr>
          <a:xfrm>
            <a:off x="694644" y="214771"/>
            <a:ext cx="8341852" cy="1325563"/>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dirty="0"/>
              <a:t>Simulation results</a:t>
            </a:r>
          </a:p>
        </p:txBody>
      </p:sp>
      <p:pic>
        <p:nvPicPr>
          <p:cNvPr id="4" name="图片 2">
            <a:extLst>
              <a:ext uri="{FF2B5EF4-FFF2-40B4-BE49-F238E27FC236}">
                <a16:creationId xmlns:a16="http://schemas.microsoft.com/office/drawing/2014/main" id="{0DAE2C98-FB96-0140-8131-2424BB2B59E2}"/>
              </a:ext>
            </a:extLst>
          </p:cNvPr>
          <p:cNvPicPr>
            <a:picLocks noChangeAspect="1"/>
          </p:cNvPicPr>
          <p:nvPr/>
        </p:nvPicPr>
        <p:blipFill>
          <a:blip r:embed="rId2"/>
          <a:stretch>
            <a:fillRect/>
          </a:stretch>
        </p:blipFill>
        <p:spPr>
          <a:xfrm>
            <a:off x="33358" y="1268761"/>
            <a:ext cx="4586218" cy="3220913"/>
          </a:xfrm>
          <a:prstGeom prst="rect">
            <a:avLst/>
          </a:prstGeom>
        </p:spPr>
      </p:pic>
      <p:pic>
        <p:nvPicPr>
          <p:cNvPr id="5" name="图片 4">
            <a:extLst>
              <a:ext uri="{FF2B5EF4-FFF2-40B4-BE49-F238E27FC236}">
                <a16:creationId xmlns:a16="http://schemas.microsoft.com/office/drawing/2014/main" id="{C8375420-E350-BC40-B0C4-A3F7A54F57CE}"/>
              </a:ext>
            </a:extLst>
          </p:cNvPr>
          <p:cNvPicPr>
            <a:picLocks noChangeAspect="1"/>
          </p:cNvPicPr>
          <p:nvPr/>
        </p:nvPicPr>
        <p:blipFill>
          <a:blip r:embed="rId3"/>
          <a:stretch>
            <a:fillRect/>
          </a:stretch>
        </p:blipFill>
        <p:spPr>
          <a:xfrm>
            <a:off x="4603830" y="1368670"/>
            <a:ext cx="4465887" cy="3136405"/>
          </a:xfrm>
          <a:prstGeom prst="rect">
            <a:avLst/>
          </a:prstGeom>
        </p:spPr>
      </p:pic>
      <p:sp>
        <p:nvSpPr>
          <p:cNvPr id="6" name="TextBox 5">
            <a:extLst>
              <a:ext uri="{FF2B5EF4-FFF2-40B4-BE49-F238E27FC236}">
                <a16:creationId xmlns:a16="http://schemas.microsoft.com/office/drawing/2014/main" id="{4F571719-0007-5847-A059-7A5571B024B6}"/>
              </a:ext>
            </a:extLst>
          </p:cNvPr>
          <p:cNvSpPr txBox="1"/>
          <p:nvPr/>
        </p:nvSpPr>
        <p:spPr>
          <a:xfrm>
            <a:off x="284737" y="4746136"/>
            <a:ext cx="8638185" cy="1554272"/>
          </a:xfrm>
          <a:prstGeom prst="rect">
            <a:avLst/>
          </a:prstGeom>
          <a:noFill/>
        </p:spPr>
        <p:txBody>
          <a:bodyPr wrap="square">
            <a:spAutoFit/>
          </a:bodyPr>
          <a:lstStyle/>
          <a:p>
            <a:pPr algn="just">
              <a:spcBef>
                <a:spcPts val="600"/>
              </a:spcBef>
              <a:defRPr/>
            </a:pPr>
            <a:r>
              <a:rPr lang="en-US" altLang="zh-CN" sz="1800" dirty="0">
                <a:latin typeface="Arial" panose="020B0604020202020204" pitchFamily="34" charset="0"/>
                <a:ea typeface="黑体" panose="02010609060101010101" pitchFamily="49" charset="-122"/>
                <a:cs typeface="Arial" panose="020B0604020202020204" pitchFamily="34" charset="0"/>
              </a:rPr>
              <a:t>The </a:t>
            </a:r>
            <a:r>
              <a:rPr lang="en-US" altLang="zh-CN" sz="1800" dirty="0" err="1">
                <a:latin typeface="Arial" panose="020B0604020202020204" pitchFamily="34" charset="0"/>
                <a:ea typeface="黑体" panose="02010609060101010101" pitchFamily="49" charset="-122"/>
                <a:cs typeface="Arial" panose="020B0604020202020204" pitchFamily="34" charset="0"/>
              </a:rPr>
              <a:t>AoI</a:t>
            </a:r>
            <a:r>
              <a:rPr lang="en-US" altLang="zh-CN" sz="1800" dirty="0">
                <a:latin typeface="Arial" panose="020B0604020202020204" pitchFamily="34" charset="0"/>
                <a:ea typeface="黑体" panose="02010609060101010101" pitchFamily="49" charset="-122"/>
                <a:cs typeface="Arial" panose="020B0604020202020204" pitchFamily="34" charset="0"/>
              </a:rPr>
              <a:t> of the proposed algorithm is about 15% lower greedy algorithm, and over 40% lower than the random algorithm.</a:t>
            </a:r>
          </a:p>
          <a:p>
            <a:pPr algn="just">
              <a:spcBef>
                <a:spcPts val="600"/>
              </a:spcBef>
              <a:defRPr/>
            </a:pPr>
            <a:r>
              <a:rPr lang="en-US" altLang="zh-CN" sz="1800" dirty="0">
                <a:latin typeface="Arial" panose="020B0604020202020204" pitchFamily="34" charset="0"/>
                <a:ea typeface="黑体" panose="02010609060101010101" pitchFamily="49" charset="-122"/>
                <a:cs typeface="Arial" panose="020B0604020202020204" pitchFamily="34" charset="0"/>
              </a:rPr>
              <a:t>UAV spends more time for sensing when the minimum threshold of successful sensing probability is larger than 99%. Otherwise, it spends more time for transmission.</a:t>
            </a:r>
          </a:p>
        </p:txBody>
      </p:sp>
      <p:sp>
        <p:nvSpPr>
          <p:cNvPr id="7" name="TextBox 6">
            <a:extLst>
              <a:ext uri="{FF2B5EF4-FFF2-40B4-BE49-F238E27FC236}">
                <a16:creationId xmlns:a16="http://schemas.microsoft.com/office/drawing/2014/main" id="{013C1B70-7DFF-4040-AFB2-D38683131C73}"/>
              </a:ext>
            </a:extLst>
          </p:cNvPr>
          <p:cNvSpPr txBox="1"/>
          <p:nvPr/>
        </p:nvSpPr>
        <p:spPr>
          <a:xfrm>
            <a:off x="161244" y="7656882"/>
            <a:ext cx="6096000" cy="1200329"/>
          </a:xfrm>
          <a:prstGeom prst="rect">
            <a:avLst/>
          </a:prstGeom>
          <a:noFill/>
        </p:spPr>
        <p:txBody>
          <a:bodyPr wrap="square">
            <a:spAutoFit/>
          </a:bodyPr>
          <a:lstStyle/>
          <a:p>
            <a:pPr marL="0" indent="0" algn="just">
              <a:spcBef>
                <a:spcPts val="1200"/>
              </a:spcBef>
              <a:buNone/>
              <a:defRPr/>
            </a:pPr>
            <a:r>
              <a:rPr lang="en-US" altLang="zh-CN" sz="1800"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1800" dirty="0">
                <a:latin typeface="Arial" panose="020B0604020202020204" pitchFamily="34" charset="0"/>
                <a:ea typeface="黑体" panose="02010609060101010101" pitchFamily="49" charset="-122"/>
                <a:cs typeface="Arial" panose="020B0604020202020204" pitchFamily="34" charset="0"/>
              </a:rPr>
              <a:t>UAV spends more time for sensing when the successful sensing threshold is high, and spends more time for transmission when the transmission QoS requirement is high.</a:t>
            </a:r>
          </a:p>
        </p:txBody>
      </p:sp>
    </p:spTree>
    <p:extLst>
      <p:ext uri="{BB962C8B-B14F-4D97-AF65-F5344CB8AC3E}">
        <p14:creationId xmlns:p14="http://schemas.microsoft.com/office/powerpoint/2010/main" val="1903426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DB49D6-DD9B-D94E-A421-0C9766F34EBE}"/>
              </a:ext>
            </a:extLst>
          </p:cNvPr>
          <p:cNvSpPr>
            <a:spLocks noGrp="1"/>
          </p:cNvSpPr>
          <p:nvPr>
            <p:ph type="sldNum" sz="quarter" idx="12"/>
          </p:nvPr>
        </p:nvSpPr>
        <p:spPr/>
        <p:txBody>
          <a:bodyPr/>
          <a:lstStyle/>
          <a:p>
            <a:fld id="{97D86083-53EC-4DF4-B0ED-FEB5657A265E}" type="slidenum">
              <a:rPr lang="zh-CN" altLang="en-US" smtClean="0"/>
              <a:t>145</a:t>
            </a:fld>
            <a:endParaRPr lang="zh-CN" altLang="en-US" dirty="0"/>
          </a:p>
        </p:txBody>
      </p:sp>
      <p:sp>
        <p:nvSpPr>
          <p:cNvPr id="3" name="Title 1">
            <a:extLst>
              <a:ext uri="{FF2B5EF4-FFF2-40B4-BE49-F238E27FC236}">
                <a16:creationId xmlns:a16="http://schemas.microsoft.com/office/drawing/2014/main" id="{102D7CE1-3AC1-3845-89B3-E4B105DC18A2}"/>
              </a:ext>
            </a:extLst>
          </p:cNvPr>
          <p:cNvSpPr txBox="1">
            <a:spLocks/>
          </p:cNvSpPr>
          <p:nvPr/>
        </p:nvSpPr>
        <p:spPr>
          <a:xfrm>
            <a:off x="584200" y="313266"/>
            <a:ext cx="8236272" cy="735542"/>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dirty="0"/>
              <a:t>Summary of </a:t>
            </a:r>
            <a:r>
              <a:rPr lang="en-US" dirty="0" err="1"/>
              <a:t>AoI</a:t>
            </a:r>
            <a:endParaRPr lang="en-US" dirty="0"/>
          </a:p>
        </p:txBody>
      </p:sp>
      <p:sp>
        <p:nvSpPr>
          <p:cNvPr id="4" name="Content Placeholder 2">
            <a:extLst>
              <a:ext uri="{FF2B5EF4-FFF2-40B4-BE49-F238E27FC236}">
                <a16:creationId xmlns:a16="http://schemas.microsoft.com/office/drawing/2014/main" id="{EC5BFDB3-BA48-2D47-8F81-C4470C5A1147}"/>
              </a:ext>
            </a:extLst>
          </p:cNvPr>
          <p:cNvSpPr txBox="1">
            <a:spLocks/>
          </p:cNvSpPr>
          <p:nvPr/>
        </p:nvSpPr>
        <p:spPr>
          <a:xfrm>
            <a:off x="240690" y="1076129"/>
            <a:ext cx="8507774" cy="435133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spcBef>
                <a:spcPts val="1200"/>
              </a:spcBef>
              <a:buFont typeface="Arial" panose="020B0604020202020204" pitchFamily="34" charset="0"/>
              <a:buNone/>
              <a:defRPr/>
            </a:pPr>
            <a:r>
              <a:rPr lang="en-US" dirty="0">
                <a:latin typeface="ArialMT"/>
              </a:rPr>
              <a:t>•</a:t>
            </a:r>
            <a:r>
              <a:rPr lang="en-US" altLang="zh-CN" dirty="0">
                <a:latin typeface="Arial" panose="020B0604020202020204" pitchFamily="34" charset="0"/>
                <a:ea typeface="黑体" panose="02010609060101010101" pitchFamily="49" charset="-122"/>
                <a:cs typeface="Arial" panose="020B0604020202020204" pitchFamily="34" charset="0"/>
              </a:rPr>
              <a:t> Study the </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sensing and transmission trade-off </a:t>
            </a:r>
            <a:r>
              <a:rPr lang="en-US" altLang="zh-CN" dirty="0">
                <a:latin typeface="Arial" panose="020B0604020202020204" pitchFamily="34" charset="0"/>
                <a:ea typeface="黑体" panose="02010609060101010101" pitchFamily="49" charset="-122"/>
                <a:cs typeface="Arial" panose="020B0604020202020204" pitchFamily="34" charset="0"/>
              </a:rPr>
              <a:t>in a cellular Internet of UAVs</a:t>
            </a:r>
          </a:p>
          <a:p>
            <a:pPr marL="0" indent="0" algn="just">
              <a:spcBef>
                <a:spcPts val="1200"/>
              </a:spcBef>
              <a:buFont typeface="Arial" panose="020B0604020202020204" pitchFamily="34" charset="0"/>
              <a:buNone/>
              <a:defRPr/>
            </a:pPr>
            <a:r>
              <a:rPr lang="en-US" dirty="0">
                <a:latin typeface="ArialMT"/>
              </a:rPr>
              <a:t>•</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 Formulate an </a:t>
            </a:r>
            <a:r>
              <a:rPr lang="en-US" altLang="zh-CN" dirty="0" err="1">
                <a:solidFill>
                  <a:srgbClr val="C00000"/>
                </a:solidFill>
                <a:latin typeface="Arial" panose="020B0604020202020204" pitchFamily="34" charset="0"/>
                <a:ea typeface="黑体" panose="02010609060101010101" pitchFamily="49" charset="-122"/>
                <a:cs typeface="Arial" panose="020B0604020202020204" pitchFamily="34" charset="0"/>
              </a:rPr>
              <a:t>AoI</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 minimization </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problem.</a:t>
            </a:r>
          </a:p>
          <a:p>
            <a:pPr marL="0" indent="0" algn="just">
              <a:spcBef>
                <a:spcPts val="1200"/>
              </a:spcBef>
              <a:buFont typeface="Arial" panose="020B0604020202020204" pitchFamily="34" charset="0"/>
              <a:buNone/>
              <a:defRPr/>
            </a:pPr>
            <a:r>
              <a:rPr lang="en-US" dirty="0">
                <a:latin typeface="ArialMT"/>
              </a:rPr>
              <a:t>•</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 Solve the NP-hard problem in two steps</a:t>
            </a:r>
          </a:p>
          <a:p>
            <a:pPr marL="457200" lvl="1" indent="0" algn="just">
              <a:spcBef>
                <a:spcPts val="1200"/>
              </a:spcBef>
              <a:buFont typeface="Arial" panose="020B0604020202020204" pitchFamily="34" charset="0"/>
              <a:buNone/>
              <a:defRPr/>
            </a:pPr>
            <a:r>
              <a:rPr lang="en-US" dirty="0">
                <a:latin typeface="ArialMT"/>
              </a:rPr>
              <a:t>•</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 UAV sensing and transmission design for one task.</a:t>
            </a:r>
          </a:p>
          <a:p>
            <a:pPr marL="457200" lvl="1" indent="0" algn="just">
              <a:spcBef>
                <a:spcPts val="1200"/>
              </a:spcBef>
              <a:buFont typeface="Arial" panose="020B0604020202020204" pitchFamily="34" charset="0"/>
              <a:buNone/>
              <a:defRPr/>
            </a:pPr>
            <a:r>
              <a:rPr lang="en-US" dirty="0">
                <a:latin typeface="ArialMT"/>
              </a:rPr>
              <a:t>•</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 UAV sensing and transmission design for multiple tasks.</a:t>
            </a:r>
          </a:p>
          <a:p>
            <a:pPr marL="0" indent="0" algn="just">
              <a:spcBef>
                <a:spcPts val="1200"/>
              </a:spcBef>
              <a:buFont typeface="Arial" panose="020B0604020202020204" pitchFamily="34" charset="0"/>
              <a:buNone/>
              <a:defRPr/>
            </a:pPr>
            <a:r>
              <a:rPr lang="en-US" dirty="0">
                <a:latin typeface="ArialMT"/>
              </a:rPr>
              <a:t>•</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 Only</a:t>
            </a:r>
            <a:r>
              <a:rPr lang="en-US" altLang="zh-CN" dirty="0">
                <a:latin typeface="Arial" panose="020B0604020202020204" pitchFamily="34" charset="0"/>
                <a:ea typeface="黑体" panose="02010609060101010101" pitchFamily="49" charset="-122"/>
                <a:cs typeface="Arial" panose="020B0604020202020204" pitchFamily="34" charset="0"/>
              </a:rPr>
              <a:t> </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one optimal trade-off </a:t>
            </a:r>
            <a:r>
              <a:rPr lang="en-US" altLang="zh-CN" dirty="0">
                <a:latin typeface="Arial" panose="020B0604020202020204" pitchFamily="34" charset="0"/>
                <a:ea typeface="黑体" panose="02010609060101010101" pitchFamily="49" charset="-122"/>
                <a:cs typeface="Arial" panose="020B0604020202020204" pitchFamily="34" charset="0"/>
              </a:rPr>
              <a:t>exists</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dirty="0">
                <a:latin typeface="Arial" panose="020B0604020202020204" pitchFamily="34" charset="0"/>
                <a:ea typeface="黑体" panose="02010609060101010101" pitchFamily="49" charset="-122"/>
                <a:cs typeface="Arial" panose="020B0604020202020204" pitchFamily="34" charset="0"/>
              </a:rPr>
              <a:t>between the time for UAV sensing and that for UAV transmission.</a:t>
            </a:r>
          </a:p>
          <a:p>
            <a:pPr marL="0" indent="0" algn="just">
              <a:spcBef>
                <a:spcPts val="1200"/>
              </a:spcBef>
              <a:buFont typeface="Arial" panose="020B0604020202020204" pitchFamily="34" charset="0"/>
              <a:buNone/>
              <a:defRPr/>
            </a:pP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dirty="0">
                <a:latin typeface="Arial" panose="020B0604020202020204" pitchFamily="34" charset="0"/>
                <a:ea typeface="黑体" panose="02010609060101010101" pitchFamily="49" charset="-122"/>
                <a:cs typeface="Arial" panose="020B0604020202020204" pitchFamily="34" charset="0"/>
              </a:rPr>
              <a:t>UAV spends more time for sensing when the successful sensing threshold is high, and spends more time for transmission when the transmission QoS requirement is high.</a:t>
            </a:r>
          </a:p>
          <a:p>
            <a:endParaRPr lang="en-US" dirty="0"/>
          </a:p>
        </p:txBody>
      </p:sp>
    </p:spTree>
    <p:extLst>
      <p:ext uri="{BB962C8B-B14F-4D97-AF65-F5344CB8AC3E}">
        <p14:creationId xmlns:p14="http://schemas.microsoft.com/office/powerpoint/2010/main" val="262095631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EC9296-DE9C-CA44-86CF-6770C01A2AEF}"/>
              </a:ext>
            </a:extLst>
          </p:cNvPr>
          <p:cNvSpPr>
            <a:spLocks noGrp="1"/>
          </p:cNvSpPr>
          <p:nvPr>
            <p:ph type="sldNum" sz="quarter" idx="12"/>
          </p:nvPr>
        </p:nvSpPr>
        <p:spPr/>
        <p:txBody>
          <a:bodyPr/>
          <a:lstStyle/>
          <a:p>
            <a:fld id="{97D86083-53EC-4DF4-B0ED-FEB5657A265E}" type="slidenum">
              <a:rPr lang="zh-CN" altLang="en-US" smtClean="0"/>
              <a:t>146</a:t>
            </a:fld>
            <a:endParaRPr lang="zh-CN" altLang="en-US" dirty="0"/>
          </a:p>
        </p:txBody>
      </p:sp>
      <p:sp>
        <p:nvSpPr>
          <p:cNvPr id="3" name="Title 1">
            <a:extLst>
              <a:ext uri="{FF2B5EF4-FFF2-40B4-BE49-F238E27FC236}">
                <a16:creationId xmlns:a16="http://schemas.microsoft.com/office/drawing/2014/main" id="{DD313AFE-B4B0-904E-9A32-2222313B6DC0}"/>
              </a:ext>
            </a:extLst>
          </p:cNvPr>
          <p:cNvSpPr txBox="1">
            <a:spLocks/>
          </p:cNvSpPr>
          <p:nvPr/>
        </p:nvSpPr>
        <p:spPr>
          <a:xfrm>
            <a:off x="584200" y="313266"/>
            <a:ext cx="8236272" cy="735542"/>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dirty="0"/>
              <a:t>Conclusion</a:t>
            </a:r>
          </a:p>
        </p:txBody>
      </p:sp>
      <p:sp>
        <p:nvSpPr>
          <p:cNvPr id="4" name="Content Placeholder 2">
            <a:extLst>
              <a:ext uri="{FF2B5EF4-FFF2-40B4-BE49-F238E27FC236}">
                <a16:creationId xmlns:a16="http://schemas.microsoft.com/office/drawing/2014/main" id="{EF8F807A-406F-A04E-95E3-50F5443E725C}"/>
              </a:ext>
            </a:extLst>
          </p:cNvPr>
          <p:cNvSpPr txBox="1">
            <a:spLocks/>
          </p:cNvSpPr>
          <p:nvPr/>
        </p:nvSpPr>
        <p:spPr>
          <a:xfrm>
            <a:off x="240690" y="1076129"/>
            <a:ext cx="8507774" cy="435133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spcBef>
                <a:spcPts val="1200"/>
              </a:spcBef>
              <a:defRPr/>
            </a:pPr>
            <a:r>
              <a:rPr lang="en-US" altLang="zh-CN" dirty="0">
                <a:latin typeface="Arial" panose="020B0604020202020204" pitchFamily="34" charset="0"/>
                <a:ea typeface="黑体" panose="02010609060101010101" pitchFamily="49" charset="-122"/>
                <a:cs typeface="Arial" panose="020B0604020202020204" pitchFamily="34" charset="0"/>
              </a:rPr>
              <a:t>Old school class delay analysis is based on M/M/1, etc.</a:t>
            </a:r>
          </a:p>
          <a:p>
            <a:pPr algn="just">
              <a:spcBef>
                <a:spcPts val="1200"/>
              </a:spcBef>
              <a:defRPr/>
            </a:pPr>
            <a:r>
              <a:rPr lang="en-US" dirty="0">
                <a:latin typeface="Arial" panose="020B0604020202020204" pitchFamily="34" charset="0"/>
                <a:ea typeface="黑体" panose="02010609060101010101" pitchFamily="49" charset="-122"/>
                <a:cs typeface="Arial" panose="020B0604020202020204" pitchFamily="34" charset="0"/>
              </a:rPr>
              <a:t>Three types of new </a:t>
            </a:r>
            <a:r>
              <a:rPr lang="en-US" dirty="0" err="1">
                <a:latin typeface="Arial" panose="020B0604020202020204" pitchFamily="34" charset="0"/>
                <a:ea typeface="黑体" panose="02010609060101010101" pitchFamily="49" charset="-122"/>
                <a:cs typeface="Arial" panose="020B0604020202020204" pitchFamily="34" charset="0"/>
              </a:rPr>
              <a:t>Kongfu</a:t>
            </a:r>
            <a:endParaRPr lang="en-US" dirty="0">
              <a:latin typeface="Arial" panose="020B0604020202020204" pitchFamily="34" charset="0"/>
              <a:ea typeface="黑体" panose="02010609060101010101" pitchFamily="49" charset="-122"/>
              <a:cs typeface="Arial" panose="020B0604020202020204" pitchFamily="34" charset="0"/>
            </a:endParaRPr>
          </a:p>
          <a:p>
            <a:pPr marL="914400" lvl="1" indent="-457200" algn="just">
              <a:spcBef>
                <a:spcPts val="1200"/>
              </a:spcBef>
              <a:buFont typeface="+mj-lt"/>
              <a:buAutoNum type="arabicPeriod"/>
              <a:defRPr/>
            </a:pPr>
            <a:r>
              <a:rPr lang="en-US" dirty="0" err="1">
                <a:latin typeface="Arial" panose="020B0604020202020204" pitchFamily="34" charset="0"/>
                <a:ea typeface="黑体" panose="02010609060101010101" pitchFamily="49" charset="-122"/>
                <a:cs typeface="Arial" panose="020B0604020202020204" pitchFamily="34" charset="0"/>
              </a:rPr>
              <a:t>MCMC+Martingale+SNC</a:t>
            </a:r>
            <a:endParaRPr lang="en-US" dirty="0">
              <a:latin typeface="Arial" panose="020B0604020202020204" pitchFamily="34" charset="0"/>
              <a:ea typeface="黑体" panose="02010609060101010101" pitchFamily="49" charset="-122"/>
              <a:cs typeface="Arial" panose="020B0604020202020204" pitchFamily="34" charset="0"/>
            </a:endParaRPr>
          </a:p>
          <a:p>
            <a:pPr marL="914400" lvl="1" indent="-457200" algn="just">
              <a:spcBef>
                <a:spcPts val="1200"/>
              </a:spcBef>
              <a:buFont typeface="+mj-lt"/>
              <a:buAutoNum type="arabicPeriod"/>
              <a:defRPr/>
            </a:pPr>
            <a:r>
              <a:rPr lang="en-US" dirty="0">
                <a:latin typeface="Arial" panose="020B0604020202020204" pitchFamily="34" charset="0"/>
                <a:ea typeface="黑体" panose="02010609060101010101" pitchFamily="49" charset="-122"/>
                <a:cs typeface="Arial" panose="020B0604020202020204" pitchFamily="34" charset="0"/>
              </a:rPr>
              <a:t>Lyapunov stability</a:t>
            </a:r>
          </a:p>
          <a:p>
            <a:pPr marL="914400" lvl="1" indent="-457200" algn="just">
              <a:spcBef>
                <a:spcPts val="1200"/>
              </a:spcBef>
              <a:buFont typeface="+mj-lt"/>
              <a:buAutoNum type="arabicPeriod"/>
              <a:defRPr/>
            </a:pPr>
            <a:r>
              <a:rPr lang="en-US" dirty="0">
                <a:latin typeface="Arial" panose="020B0604020202020204" pitchFamily="34" charset="0"/>
                <a:ea typeface="黑体" panose="02010609060101010101" pitchFamily="49" charset="-122"/>
                <a:cs typeface="Arial" panose="020B0604020202020204" pitchFamily="34" charset="0"/>
              </a:rPr>
              <a:t>Age of Information</a:t>
            </a:r>
          </a:p>
          <a:p>
            <a:pPr marL="514350" indent="-457200" algn="just">
              <a:spcBef>
                <a:spcPts val="1200"/>
              </a:spcBef>
              <a:defRPr/>
            </a:pPr>
            <a:r>
              <a:rPr lang="en-US" dirty="0">
                <a:latin typeface="Arial" panose="020B0604020202020204" pitchFamily="34" charset="0"/>
                <a:ea typeface="黑体" panose="02010609060101010101" pitchFamily="49" charset="-122"/>
                <a:cs typeface="Arial" panose="020B0604020202020204" pitchFamily="34" charset="0"/>
              </a:rPr>
              <a:t>5G URLLC delay is important for many applications</a:t>
            </a:r>
          </a:p>
          <a:p>
            <a:pPr marL="914400" lvl="1" indent="-457200" algn="just">
              <a:spcBef>
                <a:spcPts val="1200"/>
              </a:spcBef>
              <a:defRPr/>
            </a:pPr>
            <a:r>
              <a:rPr lang="en-US" dirty="0" err="1">
                <a:latin typeface="Arial" panose="020B0604020202020204" pitchFamily="34" charset="0"/>
                <a:ea typeface="黑体" panose="02010609060101010101" pitchFamily="49" charset="-122"/>
                <a:cs typeface="Arial" panose="020B0604020202020204" pitchFamily="34" charset="0"/>
              </a:rPr>
              <a:t>Unmaned</a:t>
            </a:r>
            <a:r>
              <a:rPr lang="en-US" dirty="0">
                <a:latin typeface="Arial" panose="020B0604020202020204" pitchFamily="34" charset="0"/>
                <a:ea typeface="黑体" panose="02010609060101010101" pitchFamily="49" charset="-122"/>
                <a:cs typeface="Arial" panose="020B0604020202020204" pitchFamily="34" charset="0"/>
              </a:rPr>
              <a:t> driving, industry</a:t>
            </a:r>
            <a:r>
              <a:rPr lang="zh-CN" altLang="en-US" dirty="0">
                <a:latin typeface="Arial" panose="020B0604020202020204" pitchFamily="34" charset="0"/>
                <a:ea typeface="黑体" panose="02010609060101010101" pitchFamily="49" charset="-122"/>
                <a:cs typeface="Arial" panose="020B0604020202020204" pitchFamily="34" charset="0"/>
              </a:rPr>
              <a:t> </a:t>
            </a:r>
            <a:r>
              <a:rPr lang="en-US" altLang="zh-CN" dirty="0">
                <a:latin typeface="Arial" panose="020B0604020202020204" pitchFamily="34" charset="0"/>
                <a:ea typeface="黑体" panose="02010609060101010101" pitchFamily="49" charset="-122"/>
                <a:cs typeface="Arial" panose="020B0604020202020204" pitchFamily="34" charset="0"/>
              </a:rPr>
              <a:t>5.0, </a:t>
            </a:r>
            <a:r>
              <a:rPr lang="en-US" dirty="0">
                <a:latin typeface="Arial" panose="020B0604020202020204" pitchFamily="34" charset="0"/>
                <a:ea typeface="黑体" panose="02010609060101010101" pitchFamily="49" charset="-122"/>
                <a:cs typeface="Arial" panose="020B0604020202020204" pitchFamily="34" charset="0"/>
              </a:rPr>
              <a:t>gaming, etc.</a:t>
            </a:r>
          </a:p>
        </p:txBody>
      </p:sp>
      <p:pic>
        <p:nvPicPr>
          <p:cNvPr id="5" name="Picture 4">
            <a:extLst>
              <a:ext uri="{FF2B5EF4-FFF2-40B4-BE49-F238E27FC236}">
                <a16:creationId xmlns:a16="http://schemas.microsoft.com/office/drawing/2014/main" id="{D8933C42-1C56-364E-9C69-40D2FA6092FC}"/>
              </a:ext>
            </a:extLst>
          </p:cNvPr>
          <p:cNvPicPr>
            <a:picLocks noChangeAspect="1"/>
          </p:cNvPicPr>
          <p:nvPr/>
        </p:nvPicPr>
        <p:blipFill>
          <a:blip r:embed="rId2"/>
          <a:stretch>
            <a:fillRect/>
          </a:stretch>
        </p:blipFill>
        <p:spPr>
          <a:xfrm>
            <a:off x="539552" y="4566524"/>
            <a:ext cx="2592288" cy="1721885"/>
          </a:xfrm>
          <a:prstGeom prst="rect">
            <a:avLst/>
          </a:prstGeom>
        </p:spPr>
      </p:pic>
      <p:pic>
        <p:nvPicPr>
          <p:cNvPr id="6" name="Picture 5">
            <a:extLst>
              <a:ext uri="{FF2B5EF4-FFF2-40B4-BE49-F238E27FC236}">
                <a16:creationId xmlns:a16="http://schemas.microsoft.com/office/drawing/2014/main" id="{169DF77F-64FC-7149-85E7-33E3B66AAB00}"/>
              </a:ext>
            </a:extLst>
          </p:cNvPr>
          <p:cNvPicPr>
            <a:picLocks noChangeAspect="1"/>
          </p:cNvPicPr>
          <p:nvPr/>
        </p:nvPicPr>
        <p:blipFill>
          <a:blip r:embed="rId3"/>
          <a:stretch>
            <a:fillRect/>
          </a:stretch>
        </p:blipFill>
        <p:spPr>
          <a:xfrm>
            <a:off x="3226487" y="4545741"/>
            <a:ext cx="2831834" cy="1742667"/>
          </a:xfrm>
          <a:prstGeom prst="rect">
            <a:avLst/>
          </a:prstGeom>
        </p:spPr>
      </p:pic>
      <p:pic>
        <p:nvPicPr>
          <p:cNvPr id="7" name="Picture 6">
            <a:extLst>
              <a:ext uri="{FF2B5EF4-FFF2-40B4-BE49-F238E27FC236}">
                <a16:creationId xmlns:a16="http://schemas.microsoft.com/office/drawing/2014/main" id="{72F8120E-BA38-9B43-83F7-A8E5DE159206}"/>
              </a:ext>
            </a:extLst>
          </p:cNvPr>
          <p:cNvPicPr>
            <a:picLocks noChangeAspect="1"/>
          </p:cNvPicPr>
          <p:nvPr/>
        </p:nvPicPr>
        <p:blipFill>
          <a:blip r:embed="rId4"/>
          <a:stretch>
            <a:fillRect/>
          </a:stretch>
        </p:blipFill>
        <p:spPr>
          <a:xfrm>
            <a:off x="6152968" y="4566524"/>
            <a:ext cx="2535172" cy="1721884"/>
          </a:xfrm>
          <a:prstGeom prst="rect">
            <a:avLst/>
          </a:prstGeom>
        </p:spPr>
      </p:pic>
    </p:spTree>
    <p:extLst>
      <p:ext uri="{BB962C8B-B14F-4D97-AF65-F5344CB8AC3E}">
        <p14:creationId xmlns:p14="http://schemas.microsoft.com/office/powerpoint/2010/main" val="303778319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974" y="332657"/>
            <a:ext cx="8640096"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4800" b="1" dirty="0">
                <a:solidFill>
                  <a:srgbClr val="C00000"/>
                </a:solidFill>
                <a:latin typeface="Arial" panose="020B0604020202020204" pitchFamily="34" charset="0"/>
                <a:ea typeface="Arial Unicode MS" panose="020B0604020202020204" pitchFamily="34" charset="-122"/>
                <a:cs typeface="Arial" panose="020B0604020202020204" pitchFamily="34" charset="0"/>
              </a:rPr>
              <a:t>Thanks for </a:t>
            </a:r>
            <a:r>
              <a:rPr lang="en-US" altLang="zh-CN" sz="4800" b="1">
                <a:solidFill>
                  <a:srgbClr val="C00000"/>
                </a:solidFill>
                <a:latin typeface="Arial" panose="020B0604020202020204" pitchFamily="34" charset="0"/>
                <a:ea typeface="Arial Unicode MS" panose="020B0604020202020204" pitchFamily="34" charset="-122"/>
                <a:cs typeface="Arial" panose="020B0604020202020204" pitchFamily="34" charset="0"/>
              </a:rPr>
              <a:t>your listening</a:t>
            </a:r>
            <a:endParaRPr lang="en-US" altLang="zh-CN" sz="4800" b="1" dirty="0">
              <a:solidFill>
                <a:srgbClr val="C00000"/>
              </a:solidFill>
              <a:latin typeface="Arial" panose="020B0604020202020204" pitchFamily="34" charset="0"/>
              <a:ea typeface="Arial Unicode MS" panose="020B0604020202020204" pitchFamily="34" charset="-122"/>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2800" y="1165701"/>
            <a:ext cx="3251200" cy="2438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81" y="3634581"/>
            <a:ext cx="3094083" cy="232056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198" y="3634581"/>
            <a:ext cx="3094083" cy="232056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3" y="1195517"/>
            <a:ext cx="4160281" cy="240858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000" y="1165701"/>
            <a:ext cx="1828800" cy="24384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4556" y="3091831"/>
            <a:ext cx="3093481" cy="3404557"/>
          </a:xfrm>
          <a:prstGeom prst="rect">
            <a:avLst/>
          </a:prstGeom>
        </p:spPr>
      </p:pic>
      <p:sp>
        <p:nvSpPr>
          <p:cNvPr id="3" name="Rectangle 2"/>
          <p:cNvSpPr/>
          <p:nvPr/>
        </p:nvSpPr>
        <p:spPr>
          <a:xfrm>
            <a:off x="336450" y="5955143"/>
            <a:ext cx="5892800" cy="830997"/>
          </a:xfrm>
          <a:prstGeom prst="rect">
            <a:avLst/>
          </a:prstGeom>
        </p:spPr>
        <p:txBody>
          <a:bodyPr wrap="square">
            <a:spAutoFit/>
          </a:bodyPr>
          <a:lstStyle/>
          <a:p>
            <a:r>
              <a:rPr lang="en-US" sz="2400" dirty="0"/>
              <a:t>Join our adventure? Tuition and Pension provided.  Visitor welcome</a:t>
            </a:r>
          </a:p>
        </p:txBody>
      </p:sp>
    </p:spTree>
    <p:extLst>
      <p:ext uri="{BB962C8B-B14F-4D97-AF65-F5344CB8AC3E}">
        <p14:creationId xmlns:p14="http://schemas.microsoft.com/office/powerpoint/2010/main" val="157077259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AD1FD98-67CD-4B21-A9AA-E9A279B8847E}"/>
              </a:ext>
            </a:extLst>
          </p:cNvPr>
          <p:cNvSpPr>
            <a:spLocks noGrp="1"/>
          </p:cNvSpPr>
          <p:nvPr>
            <p:ph type="sldNum" sz="quarter" idx="12"/>
          </p:nvPr>
        </p:nvSpPr>
        <p:spPr/>
        <p:txBody>
          <a:bodyPr/>
          <a:lstStyle/>
          <a:p>
            <a:fld id="{97D86083-53EC-4DF4-B0ED-FEB5657A265E}" type="slidenum">
              <a:rPr lang="zh-CN" altLang="en-US" smtClean="0"/>
              <a:t>148</a:t>
            </a:fld>
            <a:endParaRPr lang="zh-CN" altLang="en-US" dirty="0"/>
          </a:p>
        </p:txBody>
      </p:sp>
      <p:sp>
        <p:nvSpPr>
          <p:cNvPr id="7" name="矩形 5">
            <a:extLst>
              <a:ext uri="{FF2B5EF4-FFF2-40B4-BE49-F238E27FC236}">
                <a16:creationId xmlns:a16="http://schemas.microsoft.com/office/drawing/2014/main" id="{8A7BE39E-4675-AB44-977D-60C240749846}"/>
              </a:ext>
            </a:extLst>
          </p:cNvPr>
          <p:cNvSpPr/>
          <p:nvPr/>
        </p:nvSpPr>
        <p:spPr>
          <a:xfrm>
            <a:off x="290052" y="345574"/>
            <a:ext cx="8640096" cy="17100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4800" b="1" dirty="0">
                <a:solidFill>
                  <a:srgbClr val="C00000"/>
                </a:solidFill>
                <a:latin typeface="Arial" panose="020B0604020202020204" pitchFamily="34" charset="0"/>
                <a:ea typeface="Arial Unicode MS" panose="020B0604020202020204" pitchFamily="34" charset="-122"/>
                <a:cs typeface="Arial" panose="020B0604020202020204" pitchFamily="34" charset="0"/>
              </a:rPr>
              <a:t>Thanks for your attending</a:t>
            </a:r>
          </a:p>
        </p:txBody>
      </p:sp>
      <p:pic>
        <p:nvPicPr>
          <p:cNvPr id="12" name="Picture 11">
            <a:extLst>
              <a:ext uri="{FF2B5EF4-FFF2-40B4-BE49-F238E27FC236}">
                <a16:creationId xmlns:a16="http://schemas.microsoft.com/office/drawing/2014/main" id="{805BBADC-501F-034B-AB79-E96244C3D65A}"/>
              </a:ext>
            </a:extLst>
          </p:cNvPr>
          <p:cNvPicPr>
            <a:picLocks noChangeAspect="1"/>
          </p:cNvPicPr>
          <p:nvPr/>
        </p:nvPicPr>
        <p:blipFill>
          <a:blip r:embed="rId2"/>
          <a:stretch>
            <a:fillRect/>
          </a:stretch>
        </p:blipFill>
        <p:spPr>
          <a:xfrm>
            <a:off x="1100138" y="4504554"/>
            <a:ext cx="7086600" cy="1780250"/>
          </a:xfrm>
          <a:prstGeom prst="rect">
            <a:avLst/>
          </a:prstGeom>
        </p:spPr>
      </p:pic>
      <p:pic>
        <p:nvPicPr>
          <p:cNvPr id="6" name="Content Placeholder 4">
            <a:extLst>
              <a:ext uri="{FF2B5EF4-FFF2-40B4-BE49-F238E27FC236}">
                <a16:creationId xmlns:a16="http://schemas.microsoft.com/office/drawing/2014/main" id="{C1D2B2EF-5A3D-9C46-8A9D-AD8C999D95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18" y="2378660"/>
            <a:ext cx="1627065" cy="1958150"/>
          </a:xfrm>
          <a:prstGeom prst="rect">
            <a:avLst/>
          </a:prstGeom>
        </p:spPr>
      </p:pic>
      <p:pic>
        <p:nvPicPr>
          <p:cNvPr id="8" name="Content Placeholder 4">
            <a:extLst>
              <a:ext uri="{FF2B5EF4-FFF2-40B4-BE49-F238E27FC236}">
                <a16:creationId xmlns:a16="http://schemas.microsoft.com/office/drawing/2014/main" id="{D51B012A-2E7F-0E44-8319-2ECB4A498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0481" y="2097034"/>
            <a:ext cx="1968658" cy="2198334"/>
          </a:xfrm>
          <a:prstGeom prst="rect">
            <a:avLst/>
          </a:prstGeom>
        </p:spPr>
      </p:pic>
      <p:pic>
        <p:nvPicPr>
          <p:cNvPr id="9" name="Content Placeholder 4">
            <a:extLst>
              <a:ext uri="{FF2B5EF4-FFF2-40B4-BE49-F238E27FC236}">
                <a16:creationId xmlns:a16="http://schemas.microsoft.com/office/drawing/2014/main" id="{8426961F-8614-2843-9F59-86E9D9308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144" y="1700808"/>
            <a:ext cx="2912534" cy="263600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6DAC53-3E82-F046-BD72-8AE0681EFB7D}"/>
              </a:ext>
            </a:extLst>
          </p:cNvPr>
          <p:cNvSpPr>
            <a:spLocks noGrp="1"/>
          </p:cNvSpPr>
          <p:nvPr>
            <p:ph type="sldNum" sz="quarter" idx="12"/>
          </p:nvPr>
        </p:nvSpPr>
        <p:spPr/>
        <p:txBody>
          <a:bodyPr/>
          <a:lstStyle/>
          <a:p>
            <a:fld id="{97D86083-53EC-4DF4-B0ED-FEB5657A265E}" type="slidenum">
              <a:rPr lang="zh-CN" altLang="en-US" smtClean="0"/>
              <a:t>14</a:t>
            </a:fld>
            <a:endParaRPr lang="zh-CN" altLang="en-US" dirty="0"/>
          </a:p>
        </p:txBody>
      </p:sp>
      <p:sp>
        <p:nvSpPr>
          <p:cNvPr id="3" name="Title 1">
            <a:extLst>
              <a:ext uri="{FF2B5EF4-FFF2-40B4-BE49-F238E27FC236}">
                <a16:creationId xmlns:a16="http://schemas.microsoft.com/office/drawing/2014/main" id="{37A72568-7E27-F244-9510-B49B5B7D501D}"/>
              </a:ext>
            </a:extLst>
          </p:cNvPr>
          <p:cNvSpPr txBox="1">
            <a:spLocks/>
          </p:cNvSpPr>
          <p:nvPr/>
        </p:nvSpPr>
        <p:spPr>
          <a:xfrm>
            <a:off x="107504" y="509965"/>
            <a:ext cx="8815164" cy="926633"/>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dirty="0"/>
              <a:t>Construct a stationary Markov chain</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71727556-89D9-584A-8D6B-63C644339CC4}"/>
                  </a:ext>
                </a:extLst>
              </p:cNvPr>
              <p:cNvSpPr txBox="1">
                <a:spLocks/>
              </p:cNvSpPr>
              <p:nvPr/>
            </p:nvSpPr>
            <p:spPr>
              <a:xfrm>
                <a:off x="107504" y="1561525"/>
                <a:ext cx="10515600" cy="425196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A Markov chain that satisfies </a:t>
                </a:r>
                <a:r>
                  <a:rPr lang="en-US" dirty="0">
                    <a:solidFill>
                      <a:srgbClr val="C3092B"/>
                    </a:solidFill>
                  </a:rPr>
                  <a:t>reversible</a:t>
                </a:r>
                <a:r>
                  <a:rPr lang="en-US" dirty="0"/>
                  <a:t> (</a:t>
                </a:r>
                <a:r>
                  <a:rPr lang="en-US" dirty="0">
                    <a:solidFill>
                      <a:srgbClr val="C3092B"/>
                    </a:solidFill>
                  </a:rPr>
                  <a:t>detailed balance</a:t>
                </a:r>
                <a:r>
                  <a:rPr lang="en-US" dirty="0"/>
                  <a:t>)</a:t>
                </a:r>
              </a:p>
              <a:p>
                <a:pPr lvl="1"/>
                <a14:m>
                  <m:oMath xmlns:m="http://schemas.openxmlformats.org/officeDocument/2006/math">
                    <m:r>
                      <a:rPr lang="en-US" i="1">
                        <a:latin typeface="Cambria Math" panose="02040503050406030204" pitchFamily="18" charset="0"/>
                        <a:ea typeface="Cambria Math" panose="02040503050406030204" pitchFamily="18" charset="0"/>
                      </a:rPr>
                      <m:t>𝜋</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smtClean="0">
                                <a:latin typeface="Cambria Math" panose="02040503050406030204" pitchFamily="18" charset="0"/>
                              </a:rPr>
                              <m:t>𝑚</m:t>
                            </m:r>
                          </m:e>
                          <m:sup>
                            <m:r>
                              <a:rPr lang="en-US" i="1">
                                <a:latin typeface="Cambria Math" panose="02040503050406030204" pitchFamily="18" charset="0"/>
                              </a:rPr>
                              <m:t>′</m:t>
                            </m:r>
                          </m:sup>
                        </m:sSup>
                      </m:e>
                    </m:d>
                    <m:r>
                      <a:rPr lang="en-US" i="1">
                        <a:latin typeface="Cambria Math" panose="02040503050406030204" pitchFamily="18" charset="0"/>
                      </a:rPr>
                      <m:t>𝑇</m:t>
                    </m:r>
                    <m:d>
                      <m:dPr>
                        <m:ctrlPr>
                          <a:rPr lang="en-US" i="1">
                            <a:latin typeface="Cambria Math" panose="02040503050406030204" pitchFamily="18" charset="0"/>
                          </a:rPr>
                        </m:ctrlPr>
                      </m:dPr>
                      <m:e>
                        <m:r>
                          <a:rPr lang="en-US" i="1" smtClean="0">
                            <a:latin typeface="Cambria Math" panose="02040503050406030204" pitchFamily="18" charset="0"/>
                          </a:rPr>
                          <m:t>𝑚</m:t>
                        </m:r>
                      </m:e>
                      <m:e>
                        <m:sSup>
                          <m:sSupPr>
                            <m:ctrlPr>
                              <a:rPr lang="en-US" i="1">
                                <a:latin typeface="Cambria Math" panose="02040503050406030204" pitchFamily="18" charset="0"/>
                              </a:rPr>
                            </m:ctrlPr>
                          </m:sSupPr>
                          <m:e>
                            <m:r>
                              <a:rPr lang="en-US" i="1" smtClean="0">
                                <a:latin typeface="Cambria Math" panose="02040503050406030204" pitchFamily="18" charset="0"/>
                              </a:rPr>
                              <m:t>𝑚</m:t>
                            </m:r>
                          </m:e>
                          <m:sup>
                            <m:r>
                              <a:rPr lang="en-US" i="1">
                                <a:latin typeface="Cambria Math" panose="02040503050406030204" pitchFamily="18" charset="0"/>
                              </a:rPr>
                              <m:t>′</m:t>
                            </m:r>
                          </m:sup>
                        </m:sSup>
                      </m:e>
                    </m:d>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rPr>
                      <m:t>(</m:t>
                    </m:r>
                    <m:r>
                      <a:rPr lang="en-US" i="1" smtClean="0">
                        <a:latin typeface="Cambria Math" panose="02040503050406030204" pitchFamily="18" charset="0"/>
                      </a:rPr>
                      <m:t>𝑚</m:t>
                    </m:r>
                    <m:r>
                      <a:rPr lang="en-US" i="1">
                        <a:latin typeface="Cambria Math" panose="02040503050406030204" pitchFamily="18" charset="0"/>
                      </a:rPr>
                      <m:t>)</m:t>
                    </m:r>
                    <m:r>
                      <a:rPr lang="en-US" i="1">
                        <a:latin typeface="Cambria Math" panose="02040503050406030204" pitchFamily="18" charset="0"/>
                      </a:rPr>
                      <m:t>𝑇</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smtClean="0">
                                <a:latin typeface="Cambria Math" panose="02040503050406030204" pitchFamily="18" charset="0"/>
                              </a:rPr>
                              <m:t>𝑚</m:t>
                            </m:r>
                          </m:e>
                          <m:sup>
                            <m:r>
                              <a:rPr lang="en-US" i="1">
                                <a:latin typeface="Cambria Math" panose="02040503050406030204" pitchFamily="18" charset="0"/>
                              </a:rPr>
                              <m:t>′</m:t>
                            </m:r>
                          </m:sup>
                        </m:sSup>
                      </m:e>
                      <m:e>
                        <m:r>
                          <a:rPr lang="en-US" i="1" smtClean="0">
                            <a:latin typeface="Cambria Math" panose="02040503050406030204" pitchFamily="18" charset="0"/>
                          </a:rPr>
                          <m:t>𝑚</m:t>
                        </m:r>
                      </m:e>
                    </m:d>
                  </m:oMath>
                </a14:m>
                <a:endParaRPr lang="en-US" dirty="0"/>
              </a:p>
              <a:p>
                <a:pPr lvl="1"/>
                <a:r>
                  <a:rPr lang="en-US" b="1" dirty="0">
                    <a:solidFill>
                      <a:srgbClr val="C3092B"/>
                    </a:solidFill>
                  </a:rPr>
                  <a:t>Sufficient condition</a:t>
                </a:r>
                <a:r>
                  <a:rPr lang="en-US" dirty="0">
                    <a:solidFill>
                      <a:srgbClr val="C3092B"/>
                    </a:solidFill>
                  </a:rPr>
                  <a:t> </a:t>
                </a:r>
                <a:r>
                  <a:rPr lang="en-US" dirty="0"/>
                  <a:t>that </a:t>
                </a:r>
                <a14:m>
                  <m:oMath xmlns:m="http://schemas.openxmlformats.org/officeDocument/2006/math">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m:t>
                    </m:r>
                  </m:oMath>
                </a14:m>
                <a:r>
                  <a:rPr lang="en-US" dirty="0"/>
                  <a:t> is a stationary distribution</a:t>
                </a:r>
              </a:p>
              <a:p>
                <a:r>
                  <a:rPr lang="en-US" dirty="0"/>
                  <a:t>Proof:</a:t>
                </a:r>
                <a:endParaRPr lang="en-US" sz="2000" dirty="0"/>
              </a:p>
              <a:p>
                <a:pPr marL="0" indent="0" algn="ctr">
                  <a:spcBef>
                    <a:spcPts val="600"/>
                  </a:spcBef>
                  <a:buFont typeface="Arial" panose="020B0604020202020204" pitchFamily="34" charset="0"/>
                  <a:buNone/>
                </a:pPr>
                <a14:m>
                  <m:oMath xmlns:m="http://schemas.openxmlformats.org/officeDocument/2006/math">
                    <m:r>
                      <a:rPr lang="en-US" sz="2000" i="1">
                        <a:latin typeface="Cambria Math" panose="02040503050406030204" pitchFamily="18" charset="0"/>
                        <a:ea typeface="Cambria Math" panose="02040503050406030204" pitchFamily="18" charset="0"/>
                      </a:rPr>
                      <m:t>𝜋</m:t>
                    </m:r>
                    <m:d>
                      <m:dPr>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𝑚</m:t>
                            </m:r>
                          </m:e>
                          <m:sup>
                            <m:r>
                              <a:rPr lang="en-US" sz="2000" i="1">
                                <a:latin typeface="Cambria Math" panose="02040503050406030204" pitchFamily="18" charset="0"/>
                              </a:rPr>
                              <m:t>′</m:t>
                            </m:r>
                          </m:sup>
                        </m:sSup>
                      </m:e>
                    </m:d>
                    <m:r>
                      <a:rPr lang="en-US" sz="2000" i="1">
                        <a:latin typeface="Cambria Math" panose="02040503050406030204" pitchFamily="18" charset="0"/>
                      </a:rPr>
                      <m:t>𝑇</m:t>
                    </m:r>
                    <m:d>
                      <m:dPr>
                        <m:ctrlPr>
                          <a:rPr lang="en-US" sz="2000" i="1">
                            <a:latin typeface="Cambria Math" panose="02040503050406030204" pitchFamily="18" charset="0"/>
                          </a:rPr>
                        </m:ctrlPr>
                      </m:dPr>
                      <m:e>
                        <m:r>
                          <a:rPr lang="en-US" sz="2000" i="1">
                            <a:latin typeface="Cambria Math" panose="02040503050406030204" pitchFamily="18" charset="0"/>
                          </a:rPr>
                          <m:t>𝑚</m:t>
                        </m:r>
                      </m:e>
                      <m:e>
                        <m:sSup>
                          <m:sSupPr>
                            <m:ctrlPr>
                              <a:rPr lang="en-US" sz="2000" i="1">
                                <a:latin typeface="Cambria Math" panose="02040503050406030204" pitchFamily="18" charset="0"/>
                              </a:rPr>
                            </m:ctrlPr>
                          </m:sSupPr>
                          <m:e>
                            <m:r>
                              <a:rPr lang="en-US" sz="2000" i="1">
                                <a:latin typeface="Cambria Math" panose="02040503050406030204" pitchFamily="18" charset="0"/>
                              </a:rPr>
                              <m:t>𝑚</m:t>
                            </m:r>
                          </m:e>
                          <m:sup>
                            <m:r>
                              <a:rPr lang="en-US" sz="2000" i="1">
                                <a:latin typeface="Cambria Math" panose="02040503050406030204" pitchFamily="18" charset="0"/>
                              </a:rPr>
                              <m:t>′</m:t>
                            </m:r>
                          </m:sup>
                        </m:sSup>
                      </m:e>
                    </m:d>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𝜋</m:t>
                    </m:r>
                    <m:r>
                      <a:rPr lang="en-US" sz="2000" i="1">
                        <a:latin typeface="Cambria Math" panose="02040503050406030204" pitchFamily="18" charset="0"/>
                      </a:rPr>
                      <m:t>(</m:t>
                    </m:r>
                    <m:r>
                      <a:rPr lang="en-US" sz="2000" i="1">
                        <a:latin typeface="Cambria Math" panose="02040503050406030204" pitchFamily="18" charset="0"/>
                      </a:rPr>
                      <m:t>𝑚</m:t>
                    </m:r>
                    <m:r>
                      <a:rPr lang="en-US" sz="2000" i="1">
                        <a:latin typeface="Cambria Math" panose="02040503050406030204" pitchFamily="18" charset="0"/>
                      </a:rPr>
                      <m:t>)</m:t>
                    </m:r>
                    <m:r>
                      <a:rPr lang="en-US" sz="2000" i="1">
                        <a:latin typeface="Cambria Math" panose="02040503050406030204" pitchFamily="18" charset="0"/>
                      </a:rPr>
                      <m:t>𝑇</m:t>
                    </m:r>
                    <m:d>
                      <m:dPr>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𝑚</m:t>
                            </m:r>
                          </m:e>
                          <m:sup>
                            <m:r>
                              <a:rPr lang="en-US" sz="2000" i="1">
                                <a:latin typeface="Cambria Math" panose="02040503050406030204" pitchFamily="18" charset="0"/>
                              </a:rPr>
                              <m:t>′</m:t>
                            </m:r>
                          </m:sup>
                        </m:sSup>
                      </m:e>
                      <m:e>
                        <m:r>
                          <a:rPr lang="en-US" sz="2000" i="1">
                            <a:latin typeface="Cambria Math" panose="02040503050406030204" pitchFamily="18" charset="0"/>
                          </a:rPr>
                          <m:t>𝑚</m:t>
                        </m:r>
                      </m:e>
                    </m:d>
                  </m:oMath>
                </a14:m>
                <a:r>
                  <a:rPr lang="en-US" sz="2000" dirty="0"/>
                  <a:t> </a:t>
                </a:r>
              </a:p>
              <a:p>
                <a:pPr marL="0" indent="0" algn="ctr">
                  <a:spcBef>
                    <a:spcPts val="600"/>
                  </a:spcBef>
                  <a:buFont typeface="Arial" panose="020B0604020202020204" pitchFamily="34" charset="0"/>
                  <a:buNone/>
                </a:pPr>
                <a14:m>
                  <m:oMath xmlns:m="http://schemas.openxmlformats.org/officeDocument/2006/math">
                    <m:nary>
                      <m:naryPr>
                        <m:chr m:val="∑"/>
                        <m:limLoc m:val="subSup"/>
                        <m:supHide m:val="on"/>
                        <m:ctrlPr>
                          <a:rPr lang="en-US" sz="2000" i="1" smtClean="0">
                            <a:latin typeface="Cambria Math" panose="02040503050406030204" pitchFamily="18" charset="0"/>
                            <a:ea typeface="Cambria Math" panose="02040503050406030204" pitchFamily="18" charset="0"/>
                          </a:rPr>
                        </m:ctrlPr>
                      </m:naryPr>
                      <m:sub>
                        <m:r>
                          <m:rPr>
                            <m:brk m:alnAt="9"/>
                          </m:rPr>
                          <a:rPr lang="en-US" sz="2000" i="1" smtClean="0">
                            <a:latin typeface="Cambria Math" panose="02040503050406030204" pitchFamily="18" charset="0"/>
                            <a:ea typeface="Cambria Math" panose="02040503050406030204" pitchFamily="18" charset="0"/>
                          </a:rPr>
                          <m:t>𝑚</m:t>
                        </m:r>
                      </m:sub>
                      <m:sup/>
                      <m:e>
                        <m:r>
                          <a:rPr lang="en-US" sz="2000" i="1">
                            <a:latin typeface="Cambria Math" panose="02040503050406030204" pitchFamily="18" charset="0"/>
                            <a:ea typeface="Cambria Math" panose="02040503050406030204" pitchFamily="18" charset="0"/>
                          </a:rPr>
                          <m:t>𝜋</m:t>
                        </m:r>
                        <m:d>
                          <m:dPr>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𝑚</m:t>
                                </m:r>
                              </m:e>
                              <m:sup>
                                <m:r>
                                  <a:rPr lang="en-US" sz="2000" i="1">
                                    <a:latin typeface="Cambria Math" panose="02040503050406030204" pitchFamily="18" charset="0"/>
                                  </a:rPr>
                                  <m:t>′</m:t>
                                </m:r>
                              </m:sup>
                            </m:sSup>
                          </m:e>
                        </m:d>
                        <m:r>
                          <a:rPr lang="en-US" sz="2000" i="1">
                            <a:latin typeface="Cambria Math" panose="02040503050406030204" pitchFamily="18" charset="0"/>
                          </a:rPr>
                          <m:t>𝑇</m:t>
                        </m:r>
                        <m:d>
                          <m:dPr>
                            <m:ctrlPr>
                              <a:rPr lang="en-US" sz="2000" i="1">
                                <a:latin typeface="Cambria Math" panose="02040503050406030204" pitchFamily="18" charset="0"/>
                              </a:rPr>
                            </m:ctrlPr>
                          </m:dPr>
                          <m:e>
                            <m:r>
                              <a:rPr lang="en-US" sz="2000" i="1">
                                <a:latin typeface="Cambria Math" panose="02040503050406030204" pitchFamily="18" charset="0"/>
                              </a:rPr>
                              <m:t>𝑚</m:t>
                            </m:r>
                          </m:e>
                          <m:e>
                            <m:sSup>
                              <m:sSupPr>
                                <m:ctrlPr>
                                  <a:rPr lang="en-US" sz="2000" i="1">
                                    <a:latin typeface="Cambria Math" panose="02040503050406030204" pitchFamily="18" charset="0"/>
                                  </a:rPr>
                                </m:ctrlPr>
                              </m:sSupPr>
                              <m:e>
                                <m:r>
                                  <a:rPr lang="en-US" sz="2000" i="1">
                                    <a:latin typeface="Cambria Math" panose="02040503050406030204" pitchFamily="18" charset="0"/>
                                  </a:rPr>
                                  <m:t>𝑚</m:t>
                                </m:r>
                              </m:e>
                              <m:sup>
                                <m:r>
                                  <a:rPr lang="en-US" sz="2000" i="1">
                                    <a:latin typeface="Cambria Math" panose="02040503050406030204" pitchFamily="18" charset="0"/>
                                  </a:rPr>
                                  <m:t>′</m:t>
                                </m:r>
                              </m:sup>
                            </m:sSup>
                          </m:e>
                        </m:d>
                      </m:e>
                    </m:nary>
                    <m:r>
                      <a:rPr lang="en-US" sz="2000" i="1">
                        <a:latin typeface="Cambria Math" panose="02040503050406030204" pitchFamily="18" charset="0"/>
                      </a:rPr>
                      <m:t>=</m:t>
                    </m:r>
                    <m:nary>
                      <m:naryPr>
                        <m:chr m:val="∑"/>
                        <m:limLoc m:val="subSup"/>
                        <m:supHide m:val="on"/>
                        <m:ctrlPr>
                          <a:rPr lang="en-US" sz="2000" i="1" smtClean="0">
                            <a:latin typeface="Cambria Math" panose="02040503050406030204" pitchFamily="18" charset="0"/>
                          </a:rPr>
                        </m:ctrlPr>
                      </m:naryPr>
                      <m:sub>
                        <m:r>
                          <m:rPr>
                            <m:brk m:alnAt="9"/>
                          </m:rPr>
                          <a:rPr lang="en-US" sz="2000" i="1" smtClean="0">
                            <a:latin typeface="Cambria Math" panose="02040503050406030204" pitchFamily="18" charset="0"/>
                          </a:rPr>
                          <m:t>𝑚</m:t>
                        </m:r>
                      </m:sub>
                      <m:sup/>
                      <m:e>
                        <m:r>
                          <a:rPr lang="en-US" sz="2000" i="1">
                            <a:latin typeface="Cambria Math" panose="02040503050406030204" pitchFamily="18" charset="0"/>
                            <a:ea typeface="Cambria Math" panose="02040503050406030204" pitchFamily="18" charset="0"/>
                          </a:rPr>
                          <m:t>𝜋</m:t>
                        </m:r>
                        <m:r>
                          <a:rPr lang="en-US" sz="2000" i="1">
                            <a:latin typeface="Cambria Math" panose="02040503050406030204" pitchFamily="18" charset="0"/>
                          </a:rPr>
                          <m:t>(</m:t>
                        </m:r>
                        <m:r>
                          <a:rPr lang="en-US" sz="2000" i="1">
                            <a:latin typeface="Cambria Math" panose="02040503050406030204" pitchFamily="18" charset="0"/>
                          </a:rPr>
                          <m:t>𝑚</m:t>
                        </m:r>
                        <m:r>
                          <a:rPr lang="en-US" sz="2000" i="1">
                            <a:latin typeface="Cambria Math" panose="02040503050406030204" pitchFamily="18" charset="0"/>
                          </a:rPr>
                          <m:t>)</m:t>
                        </m:r>
                        <m:r>
                          <a:rPr lang="en-US" sz="2000" i="1">
                            <a:latin typeface="Cambria Math" panose="02040503050406030204" pitchFamily="18" charset="0"/>
                          </a:rPr>
                          <m:t>𝑇</m:t>
                        </m:r>
                        <m:d>
                          <m:dPr>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𝑚</m:t>
                                </m:r>
                              </m:e>
                              <m:sup>
                                <m:r>
                                  <a:rPr lang="en-US" sz="2000" i="1">
                                    <a:latin typeface="Cambria Math" panose="02040503050406030204" pitchFamily="18" charset="0"/>
                                  </a:rPr>
                                  <m:t>′</m:t>
                                </m:r>
                              </m:sup>
                            </m:sSup>
                          </m:e>
                          <m:e>
                            <m:r>
                              <a:rPr lang="en-US" sz="2000" i="1">
                                <a:latin typeface="Cambria Math" panose="02040503050406030204" pitchFamily="18" charset="0"/>
                              </a:rPr>
                              <m:t>𝑚</m:t>
                            </m:r>
                          </m:e>
                        </m:d>
                      </m:e>
                    </m:nary>
                  </m:oMath>
                </a14:m>
                <a:r>
                  <a:rPr lang="en-US" sz="2000" dirty="0"/>
                  <a:t> </a:t>
                </a:r>
              </a:p>
              <a:p>
                <a:pPr marL="0" indent="0" algn="ctr">
                  <a:spcBef>
                    <a:spcPts val="600"/>
                  </a:spcBef>
                  <a:buFont typeface="Arial" panose="020B0604020202020204" pitchFamily="34" charset="0"/>
                  <a:buNone/>
                </a:pPr>
                <a14:m>
                  <m:oMath xmlns:m="http://schemas.openxmlformats.org/officeDocument/2006/math">
                    <m:r>
                      <a:rPr lang="en-US" sz="2000" i="1" smtClean="0">
                        <a:latin typeface="Cambria Math" panose="02040503050406030204" pitchFamily="18" charset="0"/>
                        <a:ea typeface="Cambria Math" panose="02040503050406030204" pitchFamily="18" charset="0"/>
                      </a:rPr>
                      <m:t>𝜋</m:t>
                    </m:r>
                    <m:d>
                      <m:dPr>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𝑚</m:t>
                            </m:r>
                          </m:e>
                          <m:sup>
                            <m:r>
                              <a:rPr lang="en-US" sz="2000" i="1">
                                <a:latin typeface="Cambria Math" panose="02040503050406030204" pitchFamily="18" charset="0"/>
                              </a:rPr>
                              <m:t>′</m:t>
                            </m:r>
                          </m:sup>
                        </m:sSup>
                      </m:e>
                    </m:d>
                    <m:nary>
                      <m:naryPr>
                        <m:chr m:val="∑"/>
                        <m:limLoc m:val="subSup"/>
                        <m:supHide m:val="on"/>
                        <m:ctrlPr>
                          <a:rPr lang="en-US" sz="2000" i="1" smtClean="0">
                            <a:latin typeface="Cambria Math" panose="02040503050406030204" pitchFamily="18" charset="0"/>
                          </a:rPr>
                        </m:ctrlPr>
                      </m:naryPr>
                      <m:sub>
                        <m:r>
                          <m:rPr>
                            <m:brk m:alnAt="9"/>
                          </m:rPr>
                          <a:rPr lang="en-US" sz="2000" i="1" smtClean="0">
                            <a:latin typeface="Cambria Math" panose="02040503050406030204" pitchFamily="18" charset="0"/>
                          </a:rPr>
                          <m:t>𝑚</m:t>
                        </m:r>
                      </m:sub>
                      <m:sup/>
                      <m:e>
                        <m:r>
                          <a:rPr lang="en-US" sz="2000" i="1">
                            <a:latin typeface="Cambria Math" panose="02040503050406030204" pitchFamily="18" charset="0"/>
                          </a:rPr>
                          <m:t>𝑇</m:t>
                        </m:r>
                        <m:d>
                          <m:dPr>
                            <m:ctrlPr>
                              <a:rPr lang="en-US" sz="2000" i="1">
                                <a:latin typeface="Cambria Math" panose="02040503050406030204" pitchFamily="18" charset="0"/>
                              </a:rPr>
                            </m:ctrlPr>
                          </m:dPr>
                          <m:e>
                            <m:r>
                              <a:rPr lang="en-US" sz="2000" i="1">
                                <a:latin typeface="Cambria Math" panose="02040503050406030204" pitchFamily="18" charset="0"/>
                              </a:rPr>
                              <m:t>𝑚</m:t>
                            </m:r>
                          </m:e>
                          <m:e>
                            <m:sSup>
                              <m:sSupPr>
                                <m:ctrlPr>
                                  <a:rPr lang="en-US" sz="2000" i="1">
                                    <a:latin typeface="Cambria Math" panose="02040503050406030204" pitchFamily="18" charset="0"/>
                                  </a:rPr>
                                </m:ctrlPr>
                              </m:sSupPr>
                              <m:e>
                                <m:r>
                                  <a:rPr lang="en-US" sz="2000" i="1">
                                    <a:latin typeface="Cambria Math" panose="02040503050406030204" pitchFamily="18" charset="0"/>
                                  </a:rPr>
                                  <m:t>𝑚</m:t>
                                </m:r>
                              </m:e>
                              <m:sup>
                                <m:r>
                                  <a:rPr lang="en-US" sz="2000" i="1">
                                    <a:latin typeface="Cambria Math" panose="02040503050406030204" pitchFamily="18" charset="0"/>
                                  </a:rPr>
                                  <m:t>′</m:t>
                                </m:r>
                              </m:sup>
                            </m:sSup>
                          </m:e>
                        </m:d>
                      </m:e>
                    </m:nary>
                    <m:r>
                      <a:rPr lang="en-US" sz="2000" i="1">
                        <a:latin typeface="Cambria Math" panose="02040503050406030204" pitchFamily="18" charset="0"/>
                      </a:rPr>
                      <m:t>=</m:t>
                    </m:r>
                    <m:nary>
                      <m:naryPr>
                        <m:chr m:val="∑"/>
                        <m:limLoc m:val="subSup"/>
                        <m:supHide m:val="on"/>
                        <m:ctrlPr>
                          <a:rPr lang="en-US" sz="2000" i="1">
                            <a:latin typeface="Cambria Math" panose="02040503050406030204" pitchFamily="18" charset="0"/>
                          </a:rPr>
                        </m:ctrlPr>
                      </m:naryPr>
                      <m:sub>
                        <m:r>
                          <m:rPr>
                            <m:brk m:alnAt="9"/>
                          </m:rPr>
                          <a:rPr lang="en-US" sz="2000" i="1">
                            <a:latin typeface="Cambria Math" panose="02040503050406030204" pitchFamily="18" charset="0"/>
                          </a:rPr>
                          <m:t>𝑚</m:t>
                        </m:r>
                      </m:sub>
                      <m:sup/>
                      <m:e>
                        <m:r>
                          <a:rPr lang="en-US" sz="2000" i="1">
                            <a:latin typeface="Cambria Math" panose="02040503050406030204" pitchFamily="18" charset="0"/>
                            <a:ea typeface="Cambria Math" panose="02040503050406030204" pitchFamily="18" charset="0"/>
                          </a:rPr>
                          <m:t>𝜋</m:t>
                        </m:r>
                        <m:r>
                          <a:rPr lang="en-US" sz="2000" i="1">
                            <a:latin typeface="Cambria Math" panose="02040503050406030204" pitchFamily="18" charset="0"/>
                          </a:rPr>
                          <m:t>(</m:t>
                        </m:r>
                        <m:r>
                          <a:rPr lang="en-US" sz="2000" i="1">
                            <a:latin typeface="Cambria Math" panose="02040503050406030204" pitchFamily="18" charset="0"/>
                          </a:rPr>
                          <m:t>𝑚</m:t>
                        </m:r>
                        <m:r>
                          <a:rPr lang="en-US" sz="2000" i="1">
                            <a:latin typeface="Cambria Math" panose="02040503050406030204" pitchFamily="18" charset="0"/>
                          </a:rPr>
                          <m:t>)</m:t>
                        </m:r>
                        <m:r>
                          <a:rPr lang="en-US" sz="2000" i="1">
                            <a:latin typeface="Cambria Math" panose="02040503050406030204" pitchFamily="18" charset="0"/>
                          </a:rPr>
                          <m:t>𝑇</m:t>
                        </m:r>
                        <m:d>
                          <m:dPr>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𝑚</m:t>
                                </m:r>
                              </m:e>
                              <m:sup>
                                <m:r>
                                  <a:rPr lang="en-US" sz="2000" i="1">
                                    <a:latin typeface="Cambria Math" panose="02040503050406030204" pitchFamily="18" charset="0"/>
                                  </a:rPr>
                                  <m:t>′</m:t>
                                </m:r>
                              </m:sup>
                            </m:sSup>
                          </m:e>
                          <m:e>
                            <m:r>
                              <a:rPr lang="en-US" sz="2000" i="1">
                                <a:latin typeface="Cambria Math" panose="02040503050406030204" pitchFamily="18" charset="0"/>
                              </a:rPr>
                              <m:t>𝑚</m:t>
                            </m:r>
                          </m:e>
                        </m:d>
                      </m:e>
                    </m:nary>
                  </m:oMath>
                </a14:m>
                <a:r>
                  <a:rPr lang="en-US" sz="2000" dirty="0"/>
                  <a:t> </a:t>
                </a:r>
              </a:p>
              <a:p>
                <a:pPr marL="0" indent="0" algn="ctr">
                  <a:spcBef>
                    <a:spcPts val="600"/>
                  </a:spcBef>
                  <a:buFont typeface="Arial" panose="020B0604020202020204" pitchFamily="34" charset="0"/>
                  <a:buNone/>
                </a:pPr>
                <a14:m>
                  <m:oMath xmlns:m="http://schemas.openxmlformats.org/officeDocument/2006/math">
                    <m:r>
                      <a:rPr lang="en-US" sz="2000" i="1" smtClean="0">
                        <a:latin typeface="Cambria Math" panose="02040503050406030204" pitchFamily="18" charset="0"/>
                        <a:ea typeface="Cambria Math" panose="02040503050406030204" pitchFamily="18" charset="0"/>
                      </a:rPr>
                      <m:t>𝜋</m:t>
                    </m:r>
                    <m:d>
                      <m:dPr>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𝑚</m:t>
                            </m:r>
                          </m:e>
                          <m:sup>
                            <m:r>
                              <a:rPr lang="en-US" sz="2000" i="1">
                                <a:latin typeface="Cambria Math" panose="02040503050406030204" pitchFamily="18" charset="0"/>
                              </a:rPr>
                              <m:t>′</m:t>
                            </m:r>
                          </m:sup>
                        </m:sSup>
                      </m:e>
                    </m:d>
                    <m:r>
                      <a:rPr lang="en-US" sz="2000" i="1">
                        <a:latin typeface="Cambria Math" panose="02040503050406030204" pitchFamily="18" charset="0"/>
                      </a:rPr>
                      <m:t>=</m:t>
                    </m:r>
                    <m:nary>
                      <m:naryPr>
                        <m:chr m:val="∑"/>
                        <m:limLoc m:val="subSup"/>
                        <m:supHide m:val="on"/>
                        <m:ctrlPr>
                          <a:rPr lang="en-US" sz="2000" i="1">
                            <a:latin typeface="Cambria Math" panose="02040503050406030204" pitchFamily="18" charset="0"/>
                          </a:rPr>
                        </m:ctrlPr>
                      </m:naryPr>
                      <m:sub>
                        <m:r>
                          <m:rPr>
                            <m:brk m:alnAt="9"/>
                          </m:rPr>
                          <a:rPr lang="en-US" sz="2000" i="1">
                            <a:latin typeface="Cambria Math" panose="02040503050406030204" pitchFamily="18" charset="0"/>
                          </a:rPr>
                          <m:t>𝑚</m:t>
                        </m:r>
                      </m:sub>
                      <m:sup/>
                      <m:e>
                        <m:r>
                          <a:rPr lang="en-US" sz="2000" i="1">
                            <a:latin typeface="Cambria Math" panose="02040503050406030204" pitchFamily="18" charset="0"/>
                            <a:ea typeface="Cambria Math" panose="02040503050406030204" pitchFamily="18" charset="0"/>
                          </a:rPr>
                          <m:t>𝜋</m:t>
                        </m:r>
                        <m:r>
                          <a:rPr lang="en-US" sz="2000" i="1">
                            <a:latin typeface="Cambria Math" panose="02040503050406030204" pitchFamily="18" charset="0"/>
                          </a:rPr>
                          <m:t>(</m:t>
                        </m:r>
                        <m:r>
                          <a:rPr lang="en-US" sz="2000" i="1">
                            <a:latin typeface="Cambria Math" panose="02040503050406030204" pitchFamily="18" charset="0"/>
                          </a:rPr>
                          <m:t>𝑚</m:t>
                        </m:r>
                        <m:r>
                          <a:rPr lang="en-US" sz="2000" i="1">
                            <a:latin typeface="Cambria Math" panose="02040503050406030204" pitchFamily="18" charset="0"/>
                          </a:rPr>
                          <m:t>)</m:t>
                        </m:r>
                        <m:r>
                          <a:rPr lang="en-US" sz="2000" i="1">
                            <a:latin typeface="Cambria Math" panose="02040503050406030204" pitchFamily="18" charset="0"/>
                          </a:rPr>
                          <m:t>𝑇</m:t>
                        </m:r>
                        <m:d>
                          <m:dPr>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𝑚</m:t>
                                </m:r>
                              </m:e>
                              <m:sup>
                                <m:r>
                                  <a:rPr lang="en-US" sz="2000" i="1">
                                    <a:latin typeface="Cambria Math" panose="02040503050406030204" pitchFamily="18" charset="0"/>
                                  </a:rPr>
                                  <m:t>′</m:t>
                                </m:r>
                              </m:sup>
                            </m:sSup>
                          </m:e>
                          <m:e>
                            <m:r>
                              <a:rPr lang="en-US" sz="2000" i="1">
                                <a:latin typeface="Cambria Math" panose="02040503050406030204" pitchFamily="18" charset="0"/>
                              </a:rPr>
                              <m:t>𝑚</m:t>
                            </m:r>
                          </m:e>
                        </m:d>
                      </m:e>
                    </m:nary>
                  </m:oMath>
                </a14:m>
                <a:r>
                  <a:rPr lang="en-US" dirty="0"/>
                  <a:t> </a:t>
                </a:r>
              </a:p>
              <a:p>
                <a:pPr marL="0" indent="0">
                  <a:buFont typeface="Arial" panose="020B0604020202020204" pitchFamily="34" charset="0"/>
                  <a:buNone/>
                </a:pPr>
                <a:endParaRPr lang="en-US" dirty="0"/>
              </a:p>
            </p:txBody>
          </p:sp>
        </mc:Choice>
        <mc:Fallback xmlns="">
          <p:sp>
            <p:nvSpPr>
              <p:cNvPr id="4" name="Content Placeholder 2">
                <a:extLst>
                  <a:ext uri="{FF2B5EF4-FFF2-40B4-BE49-F238E27FC236}">
                    <a16:creationId xmlns:a16="http://schemas.microsoft.com/office/drawing/2014/main" id="{71727556-89D9-584A-8D6B-63C644339CC4}"/>
                  </a:ext>
                </a:extLst>
              </p:cNvPr>
              <p:cNvSpPr txBox="1">
                <a:spLocks noRot="1" noChangeAspect="1" noMove="1" noResize="1" noEditPoints="1" noAdjustHandles="1" noChangeArrowheads="1" noChangeShapeType="1" noTextEdit="1"/>
              </p:cNvSpPr>
              <p:nvPr/>
            </p:nvSpPr>
            <p:spPr>
              <a:xfrm>
                <a:off x="107504" y="1561525"/>
                <a:ext cx="10515600" cy="4251960"/>
              </a:xfrm>
              <a:prstGeom prst="rect">
                <a:avLst/>
              </a:prstGeom>
              <a:blipFill>
                <a:blip r:embed="rId2"/>
                <a:stretch>
                  <a:fillRect l="-724" t="-893"/>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DE5A4A9F-2344-D546-B46B-DE66AC704638}"/>
              </a:ext>
            </a:extLst>
          </p:cNvPr>
          <p:cNvSpPr/>
          <p:nvPr/>
        </p:nvSpPr>
        <p:spPr>
          <a:xfrm>
            <a:off x="3793679" y="4360594"/>
            <a:ext cx="3079750" cy="438150"/>
          </a:xfrm>
          <a:prstGeom prst="rect">
            <a:avLst/>
          </a:prstGeom>
          <a:solidFill>
            <a:srgbClr val="FFFF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A970CB2-D249-7449-AF81-471AEA04413F}"/>
              </a:ext>
            </a:extLst>
          </p:cNvPr>
          <p:cNvSpPr txBox="1"/>
          <p:nvPr/>
        </p:nvSpPr>
        <p:spPr>
          <a:xfrm>
            <a:off x="726629" y="4800332"/>
            <a:ext cx="9213850" cy="461665"/>
          </a:xfrm>
          <a:prstGeom prst="rect">
            <a:avLst/>
          </a:prstGeom>
          <a:noFill/>
        </p:spPr>
        <p:txBody>
          <a:bodyPr wrap="square" rtlCol="0">
            <a:spAutoFit/>
          </a:bodyPr>
          <a:lstStyle/>
          <a:p>
            <a:r>
              <a:rPr lang="en-US" sz="2400" dirty="0">
                <a:solidFill>
                  <a:srgbClr val="C3092B"/>
                </a:solidFill>
              </a:rPr>
              <a:t>How to design a transition kernel to achieve detailed balance?</a:t>
            </a:r>
          </a:p>
        </p:txBody>
      </p:sp>
      <p:pic>
        <p:nvPicPr>
          <p:cNvPr id="9" name="Picture 8">
            <a:extLst>
              <a:ext uri="{FF2B5EF4-FFF2-40B4-BE49-F238E27FC236}">
                <a16:creationId xmlns:a16="http://schemas.microsoft.com/office/drawing/2014/main" id="{4F6E359B-22F8-DC4C-AE0B-F0A2E38EB1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56176" y="5235305"/>
            <a:ext cx="1636936" cy="1636936"/>
          </a:xfrm>
          <a:prstGeom prst="rect">
            <a:avLst/>
          </a:prstGeom>
        </p:spPr>
      </p:pic>
    </p:spTree>
    <p:extLst>
      <p:ext uri="{BB962C8B-B14F-4D97-AF65-F5344CB8AC3E}">
        <p14:creationId xmlns:p14="http://schemas.microsoft.com/office/powerpoint/2010/main" val="2813630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C873BF-00DD-0448-848B-9A2463B5D20A}"/>
              </a:ext>
            </a:extLst>
          </p:cNvPr>
          <p:cNvSpPr>
            <a:spLocks noGrp="1"/>
          </p:cNvSpPr>
          <p:nvPr>
            <p:ph type="sldNum" sz="quarter" idx="12"/>
          </p:nvPr>
        </p:nvSpPr>
        <p:spPr/>
        <p:txBody>
          <a:bodyPr/>
          <a:lstStyle/>
          <a:p>
            <a:fld id="{97D86083-53EC-4DF4-B0ED-FEB5657A265E}" type="slidenum">
              <a:rPr lang="zh-CN" altLang="en-US" smtClean="0"/>
              <a:t>15</a:t>
            </a:fld>
            <a:endParaRPr lang="zh-CN" altLang="en-US" dirty="0"/>
          </a:p>
        </p:txBody>
      </p:sp>
      <p:sp>
        <p:nvSpPr>
          <p:cNvPr id="3" name="Title 1">
            <a:extLst>
              <a:ext uri="{FF2B5EF4-FFF2-40B4-BE49-F238E27FC236}">
                <a16:creationId xmlns:a16="http://schemas.microsoft.com/office/drawing/2014/main" id="{B9882E51-9D61-F24E-9CE5-18D797D15887}"/>
              </a:ext>
            </a:extLst>
          </p:cNvPr>
          <p:cNvSpPr txBox="1">
            <a:spLocks/>
          </p:cNvSpPr>
          <p:nvPr/>
        </p:nvSpPr>
        <p:spPr>
          <a:xfrm>
            <a:off x="206690" y="565957"/>
            <a:ext cx="8613782" cy="926633"/>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dirty="0"/>
              <a:t>Metropolis-Hastings algorithm</a:t>
            </a:r>
          </a:p>
        </p:txBody>
      </p:sp>
      <mc:AlternateContent xmlns:mc="http://schemas.openxmlformats.org/markup-compatibility/2006" xmlns:a14="http://schemas.microsoft.com/office/drawing/2010/main">
        <mc:Choice Requires="a14">
          <p:graphicFrame>
            <p:nvGraphicFramePr>
              <p:cNvPr id="4" name="Content Placeholder 5">
                <a:extLst>
                  <a:ext uri="{FF2B5EF4-FFF2-40B4-BE49-F238E27FC236}">
                    <a16:creationId xmlns:a16="http://schemas.microsoft.com/office/drawing/2014/main" id="{66F116AA-5125-9C40-8FC7-7C97E0408457}"/>
                  </a:ext>
                </a:extLst>
              </p:cNvPr>
              <p:cNvGraphicFramePr>
                <a:graphicFrameLocks/>
              </p:cNvGraphicFramePr>
              <p:nvPr>
                <p:extLst>
                  <p:ext uri="{D42A27DB-BD31-4B8C-83A1-F6EECF244321}">
                    <p14:modId xmlns:p14="http://schemas.microsoft.com/office/powerpoint/2010/main" val="3007284344"/>
                  </p:ext>
                </p:extLst>
              </p:nvPr>
            </p:nvGraphicFramePr>
            <p:xfrm>
              <a:off x="3995936" y="1814854"/>
              <a:ext cx="4929190" cy="4135247"/>
            </p:xfrm>
            <a:graphic>
              <a:graphicData uri="http://schemas.openxmlformats.org/drawingml/2006/table">
                <a:tbl>
                  <a:tblPr firstRow="1" firstCol="1" bandRow="1">
                    <a:tableStyleId>{5940675A-B579-460E-94D1-54222C63F5DA}</a:tableStyleId>
                  </a:tblPr>
                  <a:tblGrid>
                    <a:gridCol w="4929190">
                      <a:extLst>
                        <a:ext uri="{9D8B030D-6E8A-4147-A177-3AD203B41FA5}">
                          <a16:colId xmlns:a16="http://schemas.microsoft.com/office/drawing/2014/main" val="3757151723"/>
                        </a:ext>
                      </a:extLst>
                    </a:gridCol>
                  </a:tblGrid>
                  <a:tr h="320823">
                    <a:tc>
                      <a:txBody>
                        <a:bodyPr/>
                        <a:lstStyle/>
                        <a:p>
                          <a:pPr marL="0" marR="0" algn="just">
                            <a:spcBef>
                              <a:spcPts val="0"/>
                            </a:spcBef>
                            <a:spcAft>
                              <a:spcPts val="0"/>
                            </a:spcAft>
                          </a:pPr>
                          <a:r>
                            <a:rPr lang="en-US" sz="1700" dirty="0">
                              <a:effectLst/>
                            </a:rPr>
                            <a:t>Algorithm 1: The Metropolis-Hastings algorithm for sampling from </a:t>
                          </a:r>
                          <a14:m>
                            <m:oMath xmlns:m="http://schemas.openxmlformats.org/officeDocument/2006/math">
                              <m:r>
                                <a:rPr lang="en-US" sz="1700" i="1" smtClean="0">
                                  <a:latin typeface="Cambria Math" panose="02040503050406030204" pitchFamily="18" charset="0"/>
                                </a:rPr>
                                <m:t>𝑃</m:t>
                              </m:r>
                              <m:d>
                                <m:dPr>
                                  <m:ctrlPr>
                                    <a:rPr lang="en-US" sz="1700" i="1">
                                      <a:latin typeface="Cambria Math" panose="02040503050406030204" pitchFamily="18" charset="0"/>
                                    </a:rPr>
                                  </m:ctrlPr>
                                </m:dPr>
                                <m:e>
                                  <m:r>
                                    <a:rPr lang="en-US" sz="1700" b="1" i="1">
                                      <a:latin typeface="Cambria Math" panose="02040503050406030204" pitchFamily="18" charset="0"/>
                                    </a:rPr>
                                    <m:t>𝒅</m:t>
                                  </m:r>
                                </m:e>
                                <m:e>
                                  <m:r>
                                    <a:rPr lang="en-US" sz="1700" b="1" i="1">
                                      <a:latin typeface="Cambria Math" panose="02040503050406030204" pitchFamily="18" charset="0"/>
                                      <a:ea typeface="Cambria Math" panose="02040503050406030204" pitchFamily="18" charset="0"/>
                                    </a:rPr>
                                    <m:t>𝒎</m:t>
                                  </m:r>
                                </m:e>
                              </m:d>
                            </m:oMath>
                          </a14:m>
                          <a:endParaRPr lang="en-US" sz="1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07368" marR="10736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8596615"/>
                      </a:ext>
                    </a:extLst>
                  </a:tr>
                  <a:tr h="346542">
                    <a:tc>
                      <a:txBody>
                        <a:bodyPr/>
                        <a:lstStyle/>
                        <a:p>
                          <a:pPr marL="0" marR="0" algn="just">
                            <a:spcBef>
                              <a:spcPts val="0"/>
                            </a:spcBef>
                            <a:spcAft>
                              <a:spcPts val="0"/>
                            </a:spcAft>
                          </a:pPr>
                          <a:r>
                            <a:rPr lang="en-US" sz="1700" b="1" dirty="0">
                              <a:effectLst/>
                            </a:rPr>
                            <a:t>input:</a:t>
                          </a:r>
                          <a:r>
                            <a:rPr lang="en-US" sz="1700" dirty="0">
                              <a:effectLst/>
                            </a:rPr>
                            <a:t> initial value </a:t>
                          </a:r>
                          <a14:m>
                            <m:oMath xmlns:m="http://schemas.openxmlformats.org/officeDocument/2006/math">
                              <m:sSup>
                                <m:sSupPr>
                                  <m:ctrlPr>
                                    <a:rPr lang="en-US" sz="1700" i="1" smtClean="0">
                                      <a:effectLst/>
                                      <a:latin typeface="Cambria Math" panose="02040503050406030204" pitchFamily="18" charset="0"/>
                                    </a:rPr>
                                  </m:ctrlPr>
                                </m:sSupPr>
                                <m:e>
                                  <m:r>
                                    <a:rPr lang="en-US" sz="1700" b="1" i="1" smtClean="0">
                                      <a:effectLst/>
                                      <a:latin typeface="Cambria Math" panose="02040503050406030204" pitchFamily="18" charset="0"/>
                                    </a:rPr>
                                    <m:t>𝒎</m:t>
                                  </m:r>
                                </m:e>
                                <m:sup>
                                  <m:r>
                                    <a:rPr lang="en-US" sz="1700">
                                      <a:effectLst/>
                                      <a:latin typeface="Cambria Math" panose="02040503050406030204" pitchFamily="18" charset="0"/>
                                    </a:rPr>
                                    <m:t>(</m:t>
                                  </m:r>
                                  <m:r>
                                    <a:rPr lang="en-US" sz="1700" b="0" i="0" smtClean="0">
                                      <a:effectLst/>
                                      <a:latin typeface="Cambria Math" panose="02040503050406030204" pitchFamily="18" charset="0"/>
                                    </a:rPr>
                                    <m:t>0</m:t>
                                  </m:r>
                                  <m:r>
                                    <a:rPr lang="en-US" sz="1700">
                                      <a:effectLst/>
                                      <a:latin typeface="Cambria Math" panose="02040503050406030204" pitchFamily="18" charset="0"/>
                                    </a:rPr>
                                    <m:t>)</m:t>
                                  </m:r>
                                </m:sup>
                              </m:sSup>
                            </m:oMath>
                          </a14:m>
                          <a:r>
                            <a:rPr lang="en-US" sz="1700" dirty="0">
                              <a:effectLst/>
                            </a:rPr>
                            <a:t>, jumping function </a:t>
                          </a:r>
                          <a14:m>
                            <m:oMath xmlns:m="http://schemas.openxmlformats.org/officeDocument/2006/math">
                              <m:r>
                                <m:rPr>
                                  <m:sty m:val="p"/>
                                </m:rPr>
                                <a:rPr lang="en-US" sz="1700" b="0" i="0" smtClean="0">
                                  <a:latin typeface="Cambria Math" panose="02040503050406030204" pitchFamily="18" charset="0"/>
                                </a:rPr>
                                <m:t>Q</m:t>
                              </m:r>
                              <m:d>
                                <m:dPr>
                                  <m:ctrlPr>
                                    <a:rPr lang="en-US" sz="1700" i="1">
                                      <a:latin typeface="Cambria Math" panose="02040503050406030204" pitchFamily="18" charset="0"/>
                                    </a:rPr>
                                  </m:ctrlPr>
                                </m:dPr>
                                <m:e>
                                  <m:sSup>
                                    <m:sSupPr>
                                      <m:ctrlPr>
                                        <a:rPr lang="en-US" sz="1700" i="1">
                                          <a:latin typeface="Cambria Math" panose="02040503050406030204" pitchFamily="18" charset="0"/>
                                        </a:rPr>
                                      </m:ctrlPr>
                                    </m:sSupPr>
                                    <m:e>
                                      <m:r>
                                        <a:rPr lang="en-US" sz="1700" b="1" i="1">
                                          <a:latin typeface="Cambria Math" panose="02040503050406030204" pitchFamily="18" charset="0"/>
                                        </a:rPr>
                                        <m:t>𝒎</m:t>
                                      </m:r>
                                    </m:e>
                                    <m:sup>
                                      <m:r>
                                        <a:rPr lang="en-US" sz="1700" i="1">
                                          <a:latin typeface="Cambria Math" panose="02040503050406030204" pitchFamily="18" charset="0"/>
                                        </a:rPr>
                                        <m:t>′</m:t>
                                      </m:r>
                                    </m:sup>
                                  </m:sSup>
                                </m:e>
                                <m:e>
                                  <m:r>
                                    <a:rPr lang="en-US" sz="1700" b="1" i="1">
                                      <a:latin typeface="Cambria Math" panose="02040503050406030204" pitchFamily="18" charset="0"/>
                                    </a:rPr>
                                    <m:t>𝒎</m:t>
                                  </m:r>
                                </m:e>
                              </m:d>
                            </m:oMath>
                          </a14:m>
                          <a:endParaRPr lang="en-US" sz="1700" dirty="0">
                            <a:effectLst/>
                          </a:endParaRPr>
                        </a:p>
                        <a:p>
                          <a:pPr marL="0" marR="0" algn="just">
                            <a:spcBef>
                              <a:spcPts val="0"/>
                            </a:spcBef>
                            <a:spcAft>
                              <a:spcPts val="0"/>
                            </a:spcAft>
                          </a:pPr>
                          <a:r>
                            <a:rPr lang="en-US" sz="1700" b="1" dirty="0">
                              <a:effectLst/>
                            </a:rPr>
                            <a:t>output:</a:t>
                          </a:r>
                          <a:r>
                            <a:rPr lang="en-US" sz="1700" dirty="0">
                              <a:effectLst/>
                            </a:rPr>
                            <a:t> </a:t>
                          </a:r>
                          <a14:m>
                            <m:oMath xmlns:m="http://schemas.openxmlformats.org/officeDocument/2006/math">
                              <m:sSup>
                                <m:sSupPr>
                                  <m:ctrlPr>
                                    <a:rPr lang="en-US" sz="1700" i="1">
                                      <a:effectLst/>
                                      <a:latin typeface="Cambria Math" panose="02040503050406030204" pitchFamily="18" charset="0"/>
                                    </a:rPr>
                                  </m:ctrlPr>
                                </m:sSupPr>
                                <m:e>
                                  <m:r>
                                    <a:rPr lang="en-US" sz="1700" b="1" i="1" smtClean="0">
                                      <a:effectLst/>
                                      <a:latin typeface="Cambria Math" panose="02040503050406030204" pitchFamily="18" charset="0"/>
                                    </a:rPr>
                                    <m:t>𝒎</m:t>
                                  </m:r>
                                </m:e>
                                <m:sup>
                                  <m:r>
                                    <a:rPr lang="en-US" sz="1700">
                                      <a:effectLst/>
                                      <a:latin typeface="Cambria Math" panose="02040503050406030204" pitchFamily="18" charset="0"/>
                                    </a:rPr>
                                    <m:t>(</m:t>
                                  </m:r>
                                  <m:r>
                                    <a:rPr lang="en-US" sz="1700">
                                      <a:effectLst/>
                                      <a:latin typeface="Cambria Math" panose="02040503050406030204" pitchFamily="18" charset="0"/>
                                    </a:rPr>
                                    <m:t>𝑘</m:t>
                                  </m:r>
                                  <m:r>
                                    <a:rPr lang="en-US" sz="1700">
                                      <a:effectLst/>
                                      <a:latin typeface="Cambria Math" panose="02040503050406030204" pitchFamily="18" charset="0"/>
                                    </a:rPr>
                                    <m:t>)</m:t>
                                  </m:r>
                                </m:sup>
                              </m:sSup>
                            </m:oMath>
                          </a14:m>
                          <a:r>
                            <a:rPr lang="en-US" sz="1700" dirty="0">
                              <a:effectLst/>
                            </a:rPr>
                            <a:t> where </a:t>
                          </a:r>
                          <a14:m>
                            <m:oMath xmlns:m="http://schemas.openxmlformats.org/officeDocument/2006/math">
                              <m:r>
                                <a:rPr lang="en-US" sz="1700">
                                  <a:effectLst/>
                                  <a:latin typeface="Cambria Math" panose="02040503050406030204" pitchFamily="18" charset="0"/>
                                </a:rPr>
                                <m:t>𝑘</m:t>
                              </m:r>
                              <m:r>
                                <a:rPr lang="en-US" sz="1700">
                                  <a:effectLst/>
                                  <a:latin typeface="Cambria Math" panose="02040503050406030204" pitchFamily="18" charset="0"/>
                                </a:rPr>
                                <m:t>≤</m:t>
                              </m:r>
                              <m:r>
                                <a:rPr lang="en-US" sz="1700">
                                  <a:effectLst/>
                                  <a:latin typeface="Cambria Math" panose="02040503050406030204" pitchFamily="18" charset="0"/>
                                </a:rPr>
                                <m:t>𝐾</m:t>
                              </m:r>
                            </m:oMath>
                          </a14:m>
                          <a:endParaRPr lang="en-US" sz="1700" dirty="0">
                            <a:effectLst/>
                          </a:endParaRPr>
                        </a:p>
                        <a:p>
                          <a:pPr marL="0" marR="0" algn="just">
                            <a:spcBef>
                              <a:spcPts val="0"/>
                            </a:spcBef>
                            <a:spcAft>
                              <a:spcPts val="0"/>
                            </a:spcAft>
                          </a:pPr>
                          <a:r>
                            <a:rPr lang="en-US" sz="1700" b="1" dirty="0">
                              <a:effectLst/>
                            </a:rPr>
                            <a:t>begin</a:t>
                          </a:r>
                          <a:endParaRPr lang="en-US" sz="1700" dirty="0">
                            <a:effectLst/>
                          </a:endParaRPr>
                        </a:p>
                        <a:p>
                          <a:pPr marL="457200" marR="0" lvl="1" algn="just">
                            <a:spcBef>
                              <a:spcPts val="0"/>
                            </a:spcBef>
                            <a:spcAft>
                              <a:spcPts val="0"/>
                            </a:spcAft>
                          </a:pPr>
                          <a:r>
                            <a:rPr lang="en-US" sz="1700" b="1" dirty="0">
                              <a:effectLst/>
                            </a:rPr>
                            <a:t>while</a:t>
                          </a:r>
                          <a:r>
                            <a:rPr lang="en-US" sz="1700" dirty="0">
                              <a:effectLst/>
                            </a:rPr>
                            <a:t> </a:t>
                          </a:r>
                          <a14:m>
                            <m:oMath xmlns:m="http://schemas.openxmlformats.org/officeDocument/2006/math">
                              <m:r>
                                <a:rPr lang="en-US" sz="1700" smtClean="0">
                                  <a:effectLst/>
                                  <a:latin typeface="Cambria Math" panose="02040503050406030204" pitchFamily="18" charset="0"/>
                                </a:rPr>
                                <m:t>𝑘</m:t>
                              </m:r>
                              <m:r>
                                <a:rPr lang="en-US" sz="1700" smtClean="0">
                                  <a:effectLst/>
                                  <a:latin typeface="Cambria Math" panose="02040503050406030204" pitchFamily="18" charset="0"/>
                                </a:rPr>
                                <m:t>≤</m:t>
                              </m:r>
                              <m:r>
                                <a:rPr lang="en-US" sz="1700" smtClean="0">
                                  <a:effectLst/>
                                  <a:latin typeface="Cambria Math" panose="02040503050406030204" pitchFamily="18" charset="0"/>
                                </a:rPr>
                                <m:t>𝐾</m:t>
                              </m:r>
                            </m:oMath>
                          </a14:m>
                          <a:r>
                            <a:rPr lang="en-US" sz="1700" dirty="0">
                              <a:effectLst/>
                            </a:rPr>
                            <a:t> </a:t>
                          </a:r>
                          <a:r>
                            <a:rPr lang="en-US" sz="1700" b="1" dirty="0">
                              <a:effectLst/>
                            </a:rPr>
                            <a:t>do</a:t>
                          </a:r>
                        </a:p>
                        <a:p>
                          <a:pPr marL="914400" marR="0" lvl="2" algn="just">
                            <a:spcBef>
                              <a:spcPts val="0"/>
                            </a:spcBef>
                            <a:spcAft>
                              <a:spcPts val="0"/>
                            </a:spcAft>
                          </a:pPr>
                          <a14:m>
                            <m:oMath xmlns:m="http://schemas.openxmlformats.org/officeDocument/2006/math">
                              <m:sSup>
                                <m:sSupPr>
                                  <m:ctrlPr>
                                    <a:rPr lang="en-US" sz="1700" i="1" smtClean="0">
                                      <a:effectLst/>
                                      <a:latin typeface="Cambria Math" panose="02040503050406030204" pitchFamily="18" charset="0"/>
                                    </a:rPr>
                                  </m:ctrlPr>
                                </m:sSupPr>
                                <m:e>
                                  <m:r>
                                    <a:rPr lang="en-US" sz="1700" b="1" i="1" smtClean="0">
                                      <a:effectLst/>
                                      <a:latin typeface="Cambria Math" panose="02040503050406030204" pitchFamily="18" charset="0"/>
                                    </a:rPr>
                                    <m:t>𝒎</m:t>
                                  </m:r>
                                </m:e>
                                <m:sup>
                                  <m:r>
                                    <a:rPr lang="en-US" sz="1700">
                                      <a:effectLst/>
                                      <a:latin typeface="Cambria Math" panose="02040503050406030204" pitchFamily="18" charset="0"/>
                                    </a:rPr>
                                    <m:t>(</m:t>
                                  </m:r>
                                  <m:r>
                                    <a:rPr lang="en-US" sz="1700">
                                      <a:effectLst/>
                                      <a:latin typeface="Cambria Math" panose="02040503050406030204" pitchFamily="18" charset="0"/>
                                    </a:rPr>
                                    <m:t>𝑘</m:t>
                                  </m:r>
                                  <m:r>
                                    <a:rPr lang="en-US" sz="1700">
                                      <a:effectLst/>
                                      <a:latin typeface="Cambria Math" panose="02040503050406030204" pitchFamily="18" charset="0"/>
                                    </a:rPr>
                                    <m:t>)</m:t>
                                  </m:r>
                                </m:sup>
                              </m:sSup>
                              <m:r>
                                <a:rPr lang="en-US" sz="1700" b="0" i="1" smtClean="0">
                                  <a:effectLst/>
                                  <a:latin typeface="Cambria Math" panose="02040503050406030204" pitchFamily="18" charset="0"/>
                                </a:rPr>
                                <m:t> </m:t>
                              </m:r>
                              <m:r>
                                <a:rPr lang="en-US" sz="1700" b="0" i="0" smtClean="0">
                                  <a:effectLst/>
                                  <a:latin typeface="Cambria Math" panose="02040503050406030204" pitchFamily="18" charset="0"/>
                                </a:rPr>
                                <m:t>~ </m:t>
                              </m:r>
                              <m:r>
                                <m:rPr>
                                  <m:sty m:val="p"/>
                                </m:rPr>
                                <a:rPr lang="en-US" sz="1700" b="0" i="0" smtClean="0">
                                  <a:latin typeface="Cambria Math" panose="02040503050406030204" pitchFamily="18" charset="0"/>
                                </a:rPr>
                                <m:t>Q</m:t>
                              </m:r>
                              <m:d>
                                <m:dPr>
                                  <m:ctrlPr>
                                    <a:rPr lang="en-US" sz="1700" i="1">
                                      <a:latin typeface="Cambria Math" panose="02040503050406030204" pitchFamily="18" charset="0"/>
                                    </a:rPr>
                                  </m:ctrlPr>
                                </m:dPr>
                                <m:e>
                                  <m:sSup>
                                    <m:sSupPr>
                                      <m:ctrlPr>
                                        <a:rPr lang="en-US" sz="1700" i="1">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m:t>
                                      </m:r>
                                    </m:sup>
                                  </m:sSup>
                                </m:e>
                                <m:e>
                                  <m:sSup>
                                    <m:sSupPr>
                                      <m:ctrlPr>
                                        <a:rPr lang="en-US" sz="1700" i="1" smtClean="0">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−1)</m:t>
                                      </m:r>
                                    </m:sup>
                                  </m:sSup>
                                </m:e>
                              </m:d>
                            </m:oMath>
                          </a14:m>
                          <a:r>
                            <a:rPr lang="en-US" sz="1700" dirty="0">
                              <a:effectLst/>
                            </a:rPr>
                            <a:t> </a:t>
                          </a:r>
                        </a:p>
                        <a:p>
                          <a:pPr marL="914400" marR="0" lvl="2" algn="just">
                            <a:spcBef>
                              <a:spcPts val="0"/>
                            </a:spcBef>
                            <a:spcAft>
                              <a:spcPts val="0"/>
                            </a:spcAft>
                          </a:pPr>
                          <a14:m>
                            <m:oMath xmlns:m="http://schemas.openxmlformats.org/officeDocument/2006/math">
                              <m:r>
                                <a:rPr lang="en-US" sz="1700">
                                  <a:effectLst/>
                                  <a:latin typeface="Cambria Math" panose="02040503050406030204" pitchFamily="18" charset="0"/>
                                </a:rPr>
                                <m:t>𝒜</m:t>
                              </m:r>
                              <m:d>
                                <m:dPr>
                                  <m:ctrlPr>
                                    <a:rPr lang="en-US" sz="1700" i="1">
                                      <a:effectLst/>
                                      <a:latin typeface="Cambria Math" panose="02040503050406030204" pitchFamily="18" charset="0"/>
                                    </a:rPr>
                                  </m:ctrlPr>
                                </m:dPr>
                                <m:e>
                                  <m:sSup>
                                    <m:sSupPr>
                                      <m:ctrlPr>
                                        <a:rPr lang="en-US" sz="1700" i="1" smtClean="0">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m:t>
                                      </m:r>
                                    </m:sup>
                                  </m:sSup>
                                  <m:r>
                                    <a:rPr lang="en-US" sz="1700">
                                      <a:effectLst/>
                                      <a:latin typeface="Cambria Math" panose="02040503050406030204" pitchFamily="18" charset="0"/>
                                    </a:rPr>
                                    <m:t>,</m:t>
                                  </m:r>
                                  <m:sSup>
                                    <m:sSupPr>
                                      <m:ctrlPr>
                                        <a:rPr lang="en-US" sz="1700" i="1" smtClean="0">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−1)</m:t>
                                      </m:r>
                                    </m:sup>
                                  </m:sSup>
                                </m:e>
                              </m:d>
                              <m:r>
                                <a:rPr lang="en-US" sz="1700">
                                  <a:effectLst/>
                                  <a:latin typeface="Cambria Math" panose="02040503050406030204" pitchFamily="18" charset="0"/>
                                </a:rPr>
                                <m:t>=</m:t>
                              </m:r>
                              <m:func>
                                <m:funcPr>
                                  <m:ctrlPr>
                                    <a:rPr lang="en-US" sz="1700" i="1">
                                      <a:effectLst/>
                                      <a:latin typeface="Cambria Math" panose="02040503050406030204" pitchFamily="18" charset="0"/>
                                    </a:rPr>
                                  </m:ctrlPr>
                                </m:funcPr>
                                <m:fName>
                                  <m:r>
                                    <m:rPr>
                                      <m:sty m:val="p"/>
                                    </m:rPr>
                                    <a:rPr lang="en-US" sz="1700">
                                      <a:effectLst/>
                                      <a:latin typeface="Cambria Math" panose="02040503050406030204" pitchFamily="18" charset="0"/>
                                    </a:rPr>
                                    <m:t>min</m:t>
                                  </m:r>
                                </m:fName>
                                <m:e>
                                  <m:d>
                                    <m:dPr>
                                      <m:begChr m:val="{"/>
                                      <m:endChr m:val="}"/>
                                      <m:ctrlPr>
                                        <a:rPr lang="en-US" sz="1700" i="1">
                                          <a:effectLst/>
                                          <a:latin typeface="Cambria Math" panose="02040503050406030204" pitchFamily="18" charset="0"/>
                                        </a:rPr>
                                      </m:ctrlPr>
                                    </m:dPr>
                                    <m:e>
                                      <m:r>
                                        <a:rPr lang="en-US" sz="1700">
                                          <a:effectLst/>
                                          <a:latin typeface="Cambria Math" panose="02040503050406030204" pitchFamily="18" charset="0"/>
                                        </a:rPr>
                                        <m:t>1,</m:t>
                                      </m:r>
                                      <m:f>
                                        <m:fPr>
                                          <m:ctrlPr>
                                            <a:rPr lang="en-US" sz="1700" i="1">
                                              <a:effectLst/>
                                              <a:latin typeface="Cambria Math" panose="02040503050406030204" pitchFamily="18" charset="0"/>
                                            </a:rPr>
                                          </m:ctrlPr>
                                        </m:fPr>
                                        <m:num>
                                          <m:r>
                                            <a:rPr lang="en-US" sz="1700" i="1" smtClean="0">
                                              <a:latin typeface="Cambria Math" panose="02040503050406030204" pitchFamily="18" charset="0"/>
                                            </a:rPr>
                                            <m:t>𝑃</m:t>
                                          </m:r>
                                          <m:d>
                                            <m:dPr>
                                              <m:ctrlPr>
                                                <a:rPr lang="en-US" sz="1700" i="1">
                                                  <a:latin typeface="Cambria Math" panose="02040503050406030204" pitchFamily="18" charset="0"/>
                                                </a:rPr>
                                              </m:ctrlPr>
                                            </m:dPr>
                                            <m:e>
                                              <m:sSup>
                                                <m:sSupPr>
                                                  <m:ctrlPr>
                                                    <a:rPr lang="en-US" sz="1700" i="1" smtClean="0">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m:t>
                                                  </m:r>
                                                </m:sup>
                                              </m:sSup>
                                            </m:e>
                                            <m:e>
                                              <m:r>
                                                <a:rPr lang="en-US" sz="1700" b="1" i="1">
                                                  <a:latin typeface="Cambria Math" panose="02040503050406030204" pitchFamily="18" charset="0"/>
                                                </a:rPr>
                                                <m:t>𝒅</m:t>
                                              </m:r>
                                            </m:e>
                                          </m:d>
                                          <m:r>
                                            <m:rPr>
                                              <m:sty m:val="p"/>
                                            </m:rPr>
                                            <a:rPr lang="en-US" sz="1700" b="0" i="0" smtClean="0">
                                              <a:latin typeface="Cambria Math" panose="02040503050406030204" pitchFamily="18" charset="0"/>
                                            </a:rPr>
                                            <m:t>Q</m:t>
                                          </m:r>
                                          <m:d>
                                            <m:dPr>
                                              <m:ctrlPr>
                                                <a:rPr lang="en-US" sz="1700" i="1">
                                                  <a:latin typeface="Cambria Math" panose="02040503050406030204" pitchFamily="18" charset="0"/>
                                                </a:rPr>
                                              </m:ctrlPr>
                                            </m:dPr>
                                            <m:e>
                                              <m:sSup>
                                                <m:sSupPr>
                                                  <m:ctrlPr>
                                                    <a:rPr lang="en-US" sz="1700" i="1">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−1)</m:t>
                                                  </m:r>
                                                </m:sup>
                                              </m:sSup>
                                            </m:e>
                                            <m:e>
                                              <m:sSup>
                                                <m:sSupPr>
                                                  <m:ctrlPr>
                                                    <a:rPr lang="en-US" sz="1700" i="1" smtClean="0">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m:t>
                                                  </m:r>
                                                </m:sup>
                                              </m:sSup>
                                            </m:e>
                                          </m:d>
                                        </m:num>
                                        <m:den>
                                          <m:r>
                                            <a:rPr lang="en-US" sz="1700" i="1" smtClean="0">
                                              <a:latin typeface="Cambria Math" panose="02040503050406030204" pitchFamily="18" charset="0"/>
                                            </a:rPr>
                                            <m:t>𝑃</m:t>
                                          </m:r>
                                          <m:d>
                                            <m:dPr>
                                              <m:ctrlPr>
                                                <a:rPr lang="en-US" sz="1700" i="1">
                                                  <a:latin typeface="Cambria Math" panose="02040503050406030204" pitchFamily="18" charset="0"/>
                                                </a:rPr>
                                              </m:ctrlPr>
                                            </m:dPr>
                                            <m:e>
                                              <m:sSup>
                                                <m:sSupPr>
                                                  <m:ctrlPr>
                                                    <a:rPr lang="en-US" sz="1700" i="1" smtClean="0">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−1)</m:t>
                                                  </m:r>
                                                </m:sup>
                                              </m:sSup>
                                            </m:e>
                                            <m:e>
                                              <m:r>
                                                <a:rPr lang="en-US" sz="1700" b="1" i="1">
                                                  <a:latin typeface="Cambria Math" panose="02040503050406030204" pitchFamily="18" charset="0"/>
                                                </a:rPr>
                                                <m:t>𝒅</m:t>
                                              </m:r>
                                            </m:e>
                                          </m:d>
                                          <m:r>
                                            <m:rPr>
                                              <m:sty m:val="p"/>
                                            </m:rPr>
                                            <a:rPr lang="en-US" sz="1700" b="0" i="0" smtClean="0">
                                              <a:latin typeface="Cambria Math" panose="02040503050406030204" pitchFamily="18" charset="0"/>
                                            </a:rPr>
                                            <m:t>Q</m:t>
                                          </m:r>
                                          <m:d>
                                            <m:dPr>
                                              <m:ctrlPr>
                                                <a:rPr lang="en-US" sz="1700" i="1">
                                                  <a:latin typeface="Cambria Math" panose="02040503050406030204" pitchFamily="18" charset="0"/>
                                                </a:rPr>
                                              </m:ctrlPr>
                                            </m:dPr>
                                            <m:e>
                                              <m:sSup>
                                                <m:sSupPr>
                                                  <m:ctrlPr>
                                                    <a:rPr lang="en-US" sz="1700" i="1">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m:t>
                                                  </m:r>
                                                </m:sup>
                                              </m:sSup>
                                            </m:e>
                                            <m:e>
                                              <m:sSup>
                                                <m:sSupPr>
                                                  <m:ctrlPr>
                                                    <a:rPr lang="en-US" sz="1700" i="1" smtClean="0">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−1)</m:t>
                                                  </m:r>
                                                </m:sup>
                                              </m:sSup>
                                            </m:e>
                                          </m:d>
                                        </m:den>
                                      </m:f>
                                    </m:e>
                                  </m:d>
                                </m:e>
                              </m:func>
                            </m:oMath>
                          </a14:m>
                          <a:r>
                            <a:rPr lang="en-US" sz="1700" dirty="0">
                              <a:effectLst/>
                            </a:rPr>
                            <a:t> </a:t>
                          </a:r>
                        </a:p>
                        <a:p>
                          <a:pPr marL="914400" marR="0" lvl="2" algn="just">
                            <a:spcBef>
                              <a:spcPts val="0"/>
                            </a:spcBef>
                            <a:spcAft>
                              <a:spcPts val="0"/>
                            </a:spcAft>
                          </a:pPr>
                          <a:r>
                            <a:rPr lang="en-US" sz="1700" b="1" dirty="0">
                              <a:effectLst/>
                            </a:rPr>
                            <a:t>if</a:t>
                          </a:r>
                          <a:r>
                            <a:rPr lang="en-US" sz="1700" dirty="0">
                              <a:effectLst/>
                            </a:rPr>
                            <a:t> </a:t>
                          </a:r>
                          <a14:m>
                            <m:oMath xmlns:m="http://schemas.openxmlformats.org/officeDocument/2006/math">
                              <m:r>
                                <a:rPr lang="en-US" sz="1700" b="0" i="1" smtClean="0">
                                  <a:effectLst/>
                                  <a:latin typeface="Cambria Math" panose="02040503050406030204" pitchFamily="18" charset="0"/>
                                </a:rPr>
                                <m:t>𝑟𝑎𝑛𝑑</m:t>
                              </m:r>
                              <m:r>
                                <a:rPr lang="en-US" sz="1700" b="0" i="0" smtClean="0">
                                  <a:effectLst/>
                                  <a:latin typeface="Cambria Math" panose="02040503050406030204" pitchFamily="18" charset="0"/>
                                </a:rPr>
                                <m:t>(1)</m:t>
                              </m:r>
                              <m:r>
                                <a:rPr lang="en-US" sz="1700">
                                  <a:effectLst/>
                                  <a:latin typeface="Cambria Math" panose="02040503050406030204" pitchFamily="18" charset="0"/>
                                </a:rPr>
                                <m:t>&lt;</m:t>
                              </m:r>
                              <m:r>
                                <a:rPr lang="en-US" sz="1700">
                                  <a:effectLst/>
                                  <a:latin typeface="Cambria Math" panose="02040503050406030204" pitchFamily="18" charset="0"/>
                                </a:rPr>
                                <m:t>𝒜</m:t>
                              </m:r>
                              <m:d>
                                <m:dPr>
                                  <m:ctrlPr>
                                    <a:rPr lang="en-US" sz="1700" i="1">
                                      <a:effectLst/>
                                      <a:latin typeface="Cambria Math" panose="02040503050406030204" pitchFamily="18" charset="0"/>
                                    </a:rPr>
                                  </m:ctrlPr>
                                </m:dPr>
                                <m:e>
                                  <m:sSup>
                                    <m:sSupPr>
                                      <m:ctrlPr>
                                        <a:rPr lang="en-US" sz="1700" i="1" smtClean="0">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m:t>
                                      </m:r>
                                    </m:sup>
                                  </m:sSup>
                                  <m:r>
                                    <a:rPr lang="en-US" sz="1700">
                                      <a:effectLst/>
                                      <a:latin typeface="Cambria Math" panose="02040503050406030204" pitchFamily="18" charset="0"/>
                                    </a:rPr>
                                    <m:t>,</m:t>
                                  </m:r>
                                  <m:sSup>
                                    <m:sSupPr>
                                      <m:ctrlPr>
                                        <a:rPr lang="en-US" sz="1700" i="1" smtClean="0">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−1)</m:t>
                                      </m:r>
                                    </m:sup>
                                  </m:sSup>
                                </m:e>
                              </m:d>
                            </m:oMath>
                          </a14:m>
                          <a:r>
                            <a:rPr lang="en-US" sz="1700" dirty="0">
                              <a:effectLst/>
                            </a:rPr>
                            <a:t> </a:t>
                          </a:r>
                          <a:r>
                            <a:rPr lang="en-US" sz="1700" b="1" dirty="0">
                              <a:effectLst/>
                            </a:rPr>
                            <a:t>then</a:t>
                          </a:r>
                        </a:p>
                        <a:p>
                          <a:pPr marL="1371600" marR="0" lvl="3" algn="just">
                            <a:spcBef>
                              <a:spcPts val="0"/>
                            </a:spcBef>
                            <a:spcAft>
                              <a:spcPts val="0"/>
                            </a:spcAft>
                          </a:pPr>
                          <a:r>
                            <a:rPr lang="en-US" sz="1700" dirty="0">
                              <a:effectLst/>
                            </a:rPr>
                            <a:t>Keep </a:t>
                          </a:r>
                          <a14:m>
                            <m:oMath xmlns:m="http://schemas.openxmlformats.org/officeDocument/2006/math">
                              <m:sSup>
                                <m:sSupPr>
                                  <m:ctrlPr>
                                    <a:rPr lang="en-US" sz="1700" i="1" smtClean="0">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m:t>
                                  </m:r>
                                </m:sup>
                              </m:sSup>
                            </m:oMath>
                          </a14:m>
                          <a:endParaRPr lang="en-US" sz="1700" dirty="0">
                            <a:effectLst/>
                          </a:endParaRPr>
                        </a:p>
                        <a:p>
                          <a:pPr marL="914400" marR="0" lvl="2" algn="just">
                            <a:spcBef>
                              <a:spcPts val="0"/>
                            </a:spcBef>
                            <a:spcAft>
                              <a:spcPts val="0"/>
                            </a:spcAft>
                          </a:pPr>
                          <a:r>
                            <a:rPr lang="en-US" sz="1700" b="1" dirty="0">
                              <a:effectLst/>
                            </a:rPr>
                            <a:t>else</a:t>
                          </a:r>
                        </a:p>
                        <a:p>
                          <a:pPr marL="1371600" marR="0" lvl="3" algn="just">
                            <a:spcBef>
                              <a:spcPts val="0"/>
                            </a:spcBef>
                            <a:spcAft>
                              <a:spcPts val="0"/>
                            </a:spcAft>
                          </a:pPr>
                          <a14:m>
                            <m:oMath xmlns:m="http://schemas.openxmlformats.org/officeDocument/2006/math">
                              <m:sSup>
                                <m:sSupPr>
                                  <m:ctrlPr>
                                    <a:rPr lang="en-US" sz="1700" i="1" smtClean="0">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m:t>
                                  </m:r>
                                </m:sup>
                              </m:sSup>
                              <m:r>
                                <a:rPr lang="en-US" sz="1700">
                                  <a:effectLst/>
                                  <a:latin typeface="Cambria Math" panose="02040503050406030204" pitchFamily="18" charset="0"/>
                                </a:rPr>
                                <m:t>=</m:t>
                              </m:r>
                              <m:sSup>
                                <m:sSupPr>
                                  <m:ctrlPr>
                                    <a:rPr lang="en-US" sz="1700" i="1" smtClean="0">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−1)</m:t>
                                  </m:r>
                                </m:sup>
                              </m:sSup>
                            </m:oMath>
                          </a14:m>
                          <a:r>
                            <a:rPr lang="en-US" sz="1700" dirty="0">
                              <a:effectLst/>
                            </a:rPr>
                            <a:t> </a:t>
                          </a:r>
                        </a:p>
                        <a:p>
                          <a:pPr marL="914400" marR="0" lvl="2" algn="just">
                            <a:spcBef>
                              <a:spcPts val="0"/>
                            </a:spcBef>
                            <a:spcAft>
                              <a:spcPts val="0"/>
                            </a:spcAft>
                          </a:pPr>
                          <a:r>
                            <a:rPr lang="en-US" sz="1700" dirty="0">
                              <a:effectLst/>
                            </a:rPr>
                            <a:t> </a:t>
                          </a:r>
                        </a:p>
                      </a:txBody>
                      <a:tcPr marL="107368" marR="10736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5544672"/>
                      </a:ext>
                    </a:extLst>
                  </a:tr>
                </a:tbl>
              </a:graphicData>
            </a:graphic>
          </p:graphicFrame>
        </mc:Choice>
        <mc:Fallback xmlns="">
          <p:graphicFrame>
            <p:nvGraphicFramePr>
              <p:cNvPr id="4" name="Content Placeholder 5">
                <a:extLst>
                  <a:ext uri="{FF2B5EF4-FFF2-40B4-BE49-F238E27FC236}">
                    <a16:creationId xmlns:a16="http://schemas.microsoft.com/office/drawing/2014/main" id="{66F116AA-5125-9C40-8FC7-7C97E0408457}"/>
                  </a:ext>
                </a:extLst>
              </p:cNvPr>
              <p:cNvGraphicFramePr>
                <a:graphicFrameLocks/>
              </p:cNvGraphicFramePr>
              <p:nvPr>
                <p:extLst>
                  <p:ext uri="{D42A27DB-BD31-4B8C-83A1-F6EECF244321}">
                    <p14:modId xmlns:p14="http://schemas.microsoft.com/office/powerpoint/2010/main" val="3007284344"/>
                  </p:ext>
                </p:extLst>
              </p:nvPr>
            </p:nvGraphicFramePr>
            <p:xfrm>
              <a:off x="3995936" y="1814854"/>
              <a:ext cx="4929190" cy="4135247"/>
            </p:xfrm>
            <a:graphic>
              <a:graphicData uri="http://schemas.openxmlformats.org/drawingml/2006/table">
                <a:tbl>
                  <a:tblPr firstRow="1" firstCol="1" bandRow="1">
                    <a:tableStyleId>{5940675A-B579-460E-94D1-54222C63F5DA}</a:tableStyleId>
                  </a:tblPr>
                  <a:tblGrid>
                    <a:gridCol w="4929190">
                      <a:extLst>
                        <a:ext uri="{9D8B030D-6E8A-4147-A177-3AD203B41FA5}">
                          <a16:colId xmlns:a16="http://schemas.microsoft.com/office/drawing/2014/main" val="3757151723"/>
                        </a:ext>
                      </a:extLst>
                    </a:gridCol>
                  </a:tblGrid>
                  <a:tr h="518160">
                    <a:tc>
                      <a:txBody>
                        <a:bodyPr/>
                        <a:lstStyle/>
                        <a:p>
                          <a:endParaRPr lang="en-US"/>
                        </a:p>
                      </a:txBody>
                      <a:tcPr marL="107368" marR="10736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t="-12195" b="-697561"/>
                          </a:stretch>
                        </a:blipFill>
                      </a:tcPr>
                    </a:tc>
                    <a:extLst>
                      <a:ext uri="{0D108BD9-81ED-4DB2-BD59-A6C34878D82A}">
                        <a16:rowId xmlns:a16="http://schemas.microsoft.com/office/drawing/2014/main" val="3918596615"/>
                      </a:ext>
                    </a:extLst>
                  </a:tr>
                  <a:tr h="3617087">
                    <a:tc>
                      <a:txBody>
                        <a:bodyPr/>
                        <a:lstStyle/>
                        <a:p>
                          <a:endParaRPr lang="en-US"/>
                        </a:p>
                      </a:txBody>
                      <a:tcPr marL="107368" marR="10736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t="-16084"/>
                          </a:stretch>
                        </a:blipFill>
                      </a:tcPr>
                    </a:tc>
                    <a:extLst>
                      <a:ext uri="{0D108BD9-81ED-4DB2-BD59-A6C34878D82A}">
                        <a16:rowId xmlns:a16="http://schemas.microsoft.com/office/drawing/2014/main" val="2265544672"/>
                      </a:ext>
                    </a:extLst>
                  </a:tr>
                </a:tbl>
              </a:graphicData>
            </a:graphic>
          </p:graphicFrame>
        </mc:Fallback>
      </mc:AlternateContent>
      <p:sp>
        <p:nvSpPr>
          <p:cNvPr id="7" name="Content Placeholder 2">
            <a:extLst>
              <a:ext uri="{FF2B5EF4-FFF2-40B4-BE49-F238E27FC236}">
                <a16:creationId xmlns:a16="http://schemas.microsoft.com/office/drawing/2014/main" id="{30D2399E-D003-934C-9924-73B50E3EF4B4}"/>
              </a:ext>
            </a:extLst>
          </p:cNvPr>
          <p:cNvSpPr txBox="1">
            <a:spLocks/>
          </p:cNvSpPr>
          <p:nvPr/>
        </p:nvSpPr>
        <p:spPr>
          <a:xfrm>
            <a:off x="206690" y="1617517"/>
            <a:ext cx="3652520" cy="88900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mj-lt"/>
              </a:rPr>
              <a:t>A method that generate a </a:t>
            </a:r>
            <a:r>
              <a:rPr lang="en-US" sz="1800" dirty="0">
                <a:solidFill>
                  <a:srgbClr val="FF0000"/>
                </a:solidFill>
                <a:latin typeface="+mj-lt"/>
              </a:rPr>
              <a:t>sequence of random samples</a:t>
            </a:r>
            <a:r>
              <a:rPr lang="en-US" sz="1800" dirty="0">
                <a:latin typeface="+mj-lt"/>
              </a:rPr>
              <a:t> from a probability distribution iteratively</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455588DC-0664-914B-B9C5-DA51897BBCB6}"/>
                  </a:ext>
                </a:extLst>
              </p:cNvPr>
              <p:cNvSpPr txBox="1">
                <a:spLocks/>
              </p:cNvSpPr>
              <p:nvPr/>
            </p:nvSpPr>
            <p:spPr>
              <a:xfrm>
                <a:off x="155890" y="3762411"/>
                <a:ext cx="4058920" cy="202899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Jumping Q(</a:t>
                </a:r>
                <a:r>
                  <a:rPr lang="en-US" sz="1800" dirty="0" err="1"/>
                  <a:t>a|b</a:t>
                </a:r>
                <a:r>
                  <a:rPr lang="en-US" sz="1800" dirty="0"/>
                  <a:t>) is a random proposing step which randomly generates state b from state a. Q() is usually a Gaussian function with mean of ‘a’ and user defined step size  </a:t>
                </a:r>
                <a:endParaRPr lang="en-US" sz="1800" dirty="0">
                  <a:latin typeface="+mj-lt"/>
                </a:endParaRPr>
              </a:p>
              <a:p>
                <a:r>
                  <a:rPr lang="en-US" sz="1800" dirty="0">
                    <a:latin typeface="+mj-lt"/>
                  </a:rPr>
                  <a:t>Keep the updates according to </a:t>
                </a:r>
                <a:r>
                  <a:rPr lang="en-US" sz="1800" dirty="0">
                    <a:solidFill>
                      <a:srgbClr val="FF0000"/>
                    </a:solidFill>
                    <a:latin typeface="+mj-lt"/>
                  </a:rPr>
                  <a:t>MH probability </a:t>
                </a:r>
                <a14:m>
                  <m:oMath xmlns:m="http://schemas.openxmlformats.org/officeDocument/2006/math">
                    <m:r>
                      <a:rPr lang="en-US" sz="1800">
                        <a:solidFill>
                          <a:srgbClr val="FF0000"/>
                        </a:solidFill>
                        <a:latin typeface="Cambria Math" panose="02040503050406030204" pitchFamily="18" charset="0"/>
                      </a:rPr>
                      <m:t>𝒜</m:t>
                    </m:r>
                  </m:oMath>
                </a14:m>
                <a:r>
                  <a:rPr lang="en-US" sz="1800" dirty="0">
                    <a:solidFill>
                      <a:srgbClr val="FF0000"/>
                    </a:solidFill>
                    <a:latin typeface="+mj-lt"/>
                  </a:rPr>
                  <a:t>, </a:t>
                </a:r>
                <a:r>
                  <a:rPr lang="en-US" sz="1800" dirty="0">
                    <a:solidFill>
                      <a:srgbClr val="FF0000"/>
                    </a:solidFill>
                  </a:rPr>
                  <a:t>it guarantees the stationary of Markov chain</a:t>
                </a:r>
              </a:p>
            </p:txBody>
          </p:sp>
        </mc:Choice>
        <mc:Fallback xmlns="">
          <p:sp>
            <p:nvSpPr>
              <p:cNvPr id="8" name="Content Placeholder 2">
                <a:extLst>
                  <a:ext uri="{FF2B5EF4-FFF2-40B4-BE49-F238E27FC236}">
                    <a16:creationId xmlns:a16="http://schemas.microsoft.com/office/drawing/2014/main" id="{455588DC-0664-914B-B9C5-DA51897BBCB6}"/>
                  </a:ext>
                </a:extLst>
              </p:cNvPr>
              <p:cNvSpPr txBox="1">
                <a:spLocks noRot="1" noChangeAspect="1" noMove="1" noResize="1" noEditPoints="1" noAdjustHandles="1" noChangeArrowheads="1" noChangeShapeType="1" noTextEdit="1"/>
              </p:cNvSpPr>
              <p:nvPr/>
            </p:nvSpPr>
            <p:spPr>
              <a:xfrm>
                <a:off x="155890" y="3762411"/>
                <a:ext cx="4058920" cy="2028993"/>
              </a:xfrm>
              <a:prstGeom prst="rect">
                <a:avLst/>
              </a:prstGeom>
              <a:blipFill>
                <a:blip r:embed="rId3"/>
                <a:stretch>
                  <a:fillRect l="-938" t="-31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2BFB6DB9-F0D1-284D-929F-6D5305238AFB}"/>
                  </a:ext>
                </a:extLst>
              </p:cNvPr>
              <p:cNvSpPr txBox="1">
                <a:spLocks/>
              </p:cNvSpPr>
              <p:nvPr/>
            </p:nvSpPr>
            <p:spPr>
              <a:xfrm>
                <a:off x="181290" y="2506517"/>
                <a:ext cx="3652520" cy="14447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14:m>
                  <m:oMath xmlns:m="http://schemas.openxmlformats.org/officeDocument/2006/math">
                    <m:r>
                      <a:rPr lang="en-US" sz="1800" i="1">
                        <a:latin typeface="Cambria Math" panose="02040503050406030204" pitchFamily="18" charset="0"/>
                      </a:rPr>
                      <m:t>𝑃</m:t>
                    </m:r>
                    <m:d>
                      <m:dPr>
                        <m:ctrlPr>
                          <a:rPr lang="en-US" sz="1800" i="1">
                            <a:latin typeface="Cambria Math" panose="02040503050406030204" pitchFamily="18" charset="0"/>
                          </a:rPr>
                        </m:ctrlPr>
                      </m:dPr>
                      <m:e>
                        <m:r>
                          <a:rPr lang="en-US" sz="1800" b="1" i="1">
                            <a:latin typeface="Cambria Math" panose="02040503050406030204" pitchFamily="18" charset="0"/>
                            <a:ea typeface="Cambria Math" panose="02040503050406030204" pitchFamily="18" charset="0"/>
                          </a:rPr>
                          <m:t>𝒎</m:t>
                        </m:r>
                      </m:e>
                      <m:e>
                        <m:r>
                          <a:rPr lang="en-US" sz="1800" b="1" i="1">
                            <a:latin typeface="Cambria Math" panose="02040503050406030204" pitchFamily="18" charset="0"/>
                          </a:rPr>
                          <m:t>𝒅</m:t>
                        </m:r>
                      </m:e>
                    </m:d>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𝑃</m:t>
                        </m:r>
                        <m:r>
                          <a:rPr lang="en-US" sz="1800" i="1">
                            <a:latin typeface="Cambria Math" panose="02040503050406030204" pitchFamily="18" charset="0"/>
                          </a:rPr>
                          <m:t>(</m:t>
                        </m:r>
                        <m:r>
                          <a:rPr lang="en-US" sz="1800" b="1" i="1">
                            <a:latin typeface="Cambria Math" panose="02040503050406030204" pitchFamily="18" charset="0"/>
                          </a:rPr>
                          <m:t>𝒅</m:t>
                        </m:r>
                        <m:r>
                          <a:rPr lang="en-US" sz="1800" i="1">
                            <a:latin typeface="Cambria Math" panose="02040503050406030204" pitchFamily="18" charset="0"/>
                          </a:rPr>
                          <m:t>|</m:t>
                        </m:r>
                        <m:r>
                          <a:rPr lang="en-US" sz="1800" b="1" i="1">
                            <a:latin typeface="Cambria Math" panose="02040503050406030204" pitchFamily="18" charset="0"/>
                          </a:rPr>
                          <m:t>𝒎</m:t>
                        </m:r>
                        <m:r>
                          <a:rPr lang="en-US" sz="1800" i="1">
                            <a:latin typeface="Cambria Math" panose="02040503050406030204" pitchFamily="18" charset="0"/>
                          </a:rPr>
                          <m:t>)</m:t>
                        </m:r>
                        <m:r>
                          <a:rPr lang="en-US" sz="1800" i="1">
                            <a:latin typeface="Cambria Math" panose="02040503050406030204" pitchFamily="18" charset="0"/>
                          </a:rPr>
                          <m:t>𝑃</m:t>
                        </m:r>
                        <m:r>
                          <a:rPr lang="en-US" sz="1800" i="1">
                            <a:latin typeface="Cambria Math" panose="02040503050406030204" pitchFamily="18" charset="0"/>
                          </a:rPr>
                          <m:t>(</m:t>
                        </m:r>
                        <m:r>
                          <a:rPr lang="en-US" sz="1800" b="1" i="1">
                            <a:latin typeface="Cambria Math" panose="02040503050406030204" pitchFamily="18" charset="0"/>
                            <a:ea typeface="Cambria Math" panose="02040503050406030204" pitchFamily="18" charset="0"/>
                          </a:rPr>
                          <m:t>𝒎</m:t>
                        </m:r>
                        <m:r>
                          <a:rPr lang="en-US" sz="1800" i="1">
                            <a:latin typeface="Cambria Math" panose="02040503050406030204" pitchFamily="18" charset="0"/>
                          </a:rPr>
                          <m:t>)</m:t>
                        </m:r>
                      </m:num>
                      <m:den>
                        <m:nary>
                          <m:naryPr>
                            <m:limLoc m:val="undOvr"/>
                            <m:subHide m:val="on"/>
                            <m:supHide m:val="on"/>
                            <m:ctrlPr>
                              <a:rPr lang="en-US" sz="1800" i="1" strike="sngStrike" smtClean="0">
                                <a:solidFill>
                                  <a:srgbClr val="FF0000"/>
                                </a:solidFill>
                                <a:latin typeface="Cambria Math" panose="02040503050406030204" pitchFamily="18" charset="0"/>
                              </a:rPr>
                            </m:ctrlPr>
                          </m:naryPr>
                          <m:sub/>
                          <m:sup/>
                          <m:e>
                            <m:r>
                              <a:rPr lang="en-US" sz="1800" i="1" strike="sngStrike">
                                <a:solidFill>
                                  <a:srgbClr val="FF0000"/>
                                </a:solidFill>
                                <a:latin typeface="Cambria Math" panose="02040503050406030204" pitchFamily="18" charset="0"/>
                              </a:rPr>
                              <m:t>𝑃</m:t>
                            </m:r>
                            <m:r>
                              <a:rPr lang="en-US" sz="1800" i="1" strike="sngStrike">
                                <a:solidFill>
                                  <a:srgbClr val="FF0000"/>
                                </a:solidFill>
                                <a:latin typeface="Cambria Math" panose="02040503050406030204" pitchFamily="18" charset="0"/>
                              </a:rPr>
                              <m:t>(</m:t>
                            </m:r>
                            <m:r>
                              <a:rPr lang="en-US" sz="1800" b="1" i="1" strike="sngStrike">
                                <a:solidFill>
                                  <a:srgbClr val="FF0000"/>
                                </a:solidFill>
                                <a:latin typeface="Cambria Math" panose="02040503050406030204" pitchFamily="18" charset="0"/>
                              </a:rPr>
                              <m:t>𝒅</m:t>
                            </m:r>
                            <m:r>
                              <a:rPr lang="en-US" sz="1800" i="1" strike="sngStrike">
                                <a:solidFill>
                                  <a:srgbClr val="FF0000"/>
                                </a:solidFill>
                                <a:latin typeface="Cambria Math" panose="02040503050406030204" pitchFamily="18" charset="0"/>
                              </a:rPr>
                              <m:t>|</m:t>
                            </m:r>
                            <m:r>
                              <a:rPr lang="en-US" sz="1800" b="1" i="1" strike="sngStrike">
                                <a:solidFill>
                                  <a:srgbClr val="FF0000"/>
                                </a:solidFill>
                                <a:latin typeface="Cambria Math" panose="02040503050406030204" pitchFamily="18" charset="0"/>
                              </a:rPr>
                              <m:t>𝒎</m:t>
                            </m:r>
                            <m:r>
                              <a:rPr lang="en-US" sz="1800" b="1" i="1" strike="sngStrike">
                                <a:solidFill>
                                  <a:srgbClr val="FF0000"/>
                                </a:solidFill>
                                <a:latin typeface="Cambria Math" panose="02040503050406030204" pitchFamily="18" charset="0"/>
                              </a:rPr>
                              <m:t>)</m:t>
                            </m:r>
                            <m:r>
                              <a:rPr lang="en-US" sz="1800" i="1" strike="sngStrike">
                                <a:solidFill>
                                  <a:srgbClr val="FF0000"/>
                                </a:solidFill>
                                <a:latin typeface="Cambria Math" panose="02040503050406030204" pitchFamily="18" charset="0"/>
                              </a:rPr>
                              <m:t>𝑃</m:t>
                            </m:r>
                            <m:d>
                              <m:dPr>
                                <m:ctrlPr>
                                  <a:rPr lang="en-US" sz="1800" i="1" strike="sngStrike">
                                    <a:solidFill>
                                      <a:srgbClr val="FF0000"/>
                                    </a:solidFill>
                                    <a:latin typeface="Cambria Math" panose="02040503050406030204" pitchFamily="18" charset="0"/>
                                  </a:rPr>
                                </m:ctrlPr>
                              </m:dPr>
                              <m:e>
                                <m:r>
                                  <a:rPr lang="en-US" sz="1800" b="1" i="1" strike="sngStrike">
                                    <a:solidFill>
                                      <a:srgbClr val="FF0000"/>
                                    </a:solidFill>
                                    <a:latin typeface="Cambria Math" panose="02040503050406030204" pitchFamily="18" charset="0"/>
                                    <a:ea typeface="Cambria Math" panose="02040503050406030204" pitchFamily="18" charset="0"/>
                                  </a:rPr>
                                  <m:t>𝒎</m:t>
                                </m:r>
                              </m:e>
                            </m:d>
                            <m:r>
                              <a:rPr lang="en-US" sz="1800" i="1" strike="sngStrike">
                                <a:solidFill>
                                  <a:srgbClr val="FF0000"/>
                                </a:solidFill>
                                <a:latin typeface="Cambria Math" panose="02040503050406030204" pitchFamily="18" charset="0"/>
                              </a:rPr>
                              <m:t>𝑑</m:t>
                            </m:r>
                            <m:r>
                              <a:rPr lang="en-US" sz="1800" b="1" i="1" strike="sngStrike">
                                <a:solidFill>
                                  <a:srgbClr val="FF0000"/>
                                </a:solidFill>
                                <a:latin typeface="Cambria Math" panose="02040503050406030204" pitchFamily="18" charset="0"/>
                              </a:rPr>
                              <m:t>𝒎</m:t>
                            </m:r>
                          </m:e>
                        </m:nary>
                      </m:den>
                    </m:f>
                  </m:oMath>
                </a14:m>
                <a:endParaRPr lang="en-US" sz="1800" i="1" dirty="0">
                  <a:latin typeface="Cambria Math" panose="02040503050406030204" pitchFamily="18" charset="0"/>
                </a:endParaRPr>
              </a:p>
              <a:p>
                <a14:m>
                  <m:oMath xmlns:m="http://schemas.openxmlformats.org/officeDocument/2006/math">
                    <m:f>
                      <m:fPr>
                        <m:ctrlPr>
                          <a:rPr lang="en-US" sz="1800" i="1" smtClean="0">
                            <a:latin typeface="Cambria Math" panose="02040503050406030204" pitchFamily="18" charset="0"/>
                          </a:rPr>
                        </m:ctrlPr>
                      </m:fPr>
                      <m:num>
                        <m:r>
                          <a:rPr lang="en-US" sz="1800" i="1">
                            <a:latin typeface="Cambria Math" panose="02040503050406030204" pitchFamily="18" charset="0"/>
                          </a:rPr>
                          <m:t>𝑃</m:t>
                        </m:r>
                        <m:r>
                          <a:rPr lang="en-US" sz="1800" b="0" i="1" smtClean="0">
                            <a:latin typeface="Cambria Math" panose="02040503050406030204" pitchFamily="18" charset="0"/>
                          </a:rPr>
                          <m:t>(</m:t>
                        </m:r>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d>
                              <m:dPr>
                                <m:ctrlPr>
                                  <a:rPr lang="en-US" sz="1800" i="1">
                                    <a:latin typeface="Cambria Math" panose="02040503050406030204" pitchFamily="18" charset="0"/>
                                  </a:rPr>
                                </m:ctrlPr>
                              </m:dPr>
                              <m:e>
                                <m:r>
                                  <a:rPr lang="en-US" sz="1800" i="1">
                                    <a:latin typeface="Cambria Math" panose="02040503050406030204" pitchFamily="18" charset="0"/>
                                  </a:rPr>
                                  <m:t>𝑘</m:t>
                                </m:r>
                              </m:e>
                            </m:d>
                          </m:sup>
                        </m:sSup>
                        <m:r>
                          <a:rPr lang="en-US" sz="1800" b="0" i="1" smtClean="0">
                            <a:latin typeface="Cambria Math" panose="02040503050406030204" pitchFamily="18" charset="0"/>
                          </a:rPr>
                          <m:t>|</m:t>
                        </m:r>
                        <m:r>
                          <a:rPr lang="en-US" sz="1800" b="1" i="1" smtClean="0">
                            <a:latin typeface="Cambria Math" panose="02040503050406030204" pitchFamily="18" charset="0"/>
                          </a:rPr>
                          <m:t>𝒅</m:t>
                        </m:r>
                        <m:r>
                          <a:rPr lang="en-US" sz="1800" b="0" i="1" smtClean="0">
                            <a:latin typeface="Cambria Math" panose="02040503050406030204" pitchFamily="18" charset="0"/>
                          </a:rPr>
                          <m:t>)</m:t>
                        </m:r>
                      </m:num>
                      <m:den>
                        <m:r>
                          <a:rPr lang="en-US" sz="1800" i="1">
                            <a:latin typeface="Cambria Math" panose="02040503050406030204" pitchFamily="18" charset="0"/>
                          </a:rPr>
                          <m:t>𝑃</m:t>
                        </m:r>
                        <m:r>
                          <a:rPr lang="en-US" sz="1800" b="0" i="1" smtClean="0">
                            <a:latin typeface="Cambria Math" panose="02040503050406030204" pitchFamily="18" charset="0"/>
                          </a:rPr>
                          <m:t>(</m:t>
                        </m:r>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d>
                              <m:dPr>
                                <m:ctrlPr>
                                  <a:rPr lang="en-US" sz="1800" i="1">
                                    <a:latin typeface="Cambria Math" panose="02040503050406030204" pitchFamily="18" charset="0"/>
                                  </a:rPr>
                                </m:ctrlPr>
                              </m:dPr>
                              <m:e>
                                <m:r>
                                  <a:rPr lang="en-US" sz="1800" i="1">
                                    <a:latin typeface="Cambria Math" panose="02040503050406030204" pitchFamily="18" charset="0"/>
                                  </a:rPr>
                                  <m:t>𝑘</m:t>
                                </m:r>
                                <m:r>
                                  <a:rPr lang="en-US" sz="1800" b="0" i="1" smtClean="0">
                                    <a:latin typeface="Cambria Math" panose="02040503050406030204" pitchFamily="18" charset="0"/>
                                  </a:rPr>
                                  <m:t>−1</m:t>
                                </m:r>
                              </m:e>
                            </m:d>
                          </m:sup>
                        </m:sSup>
                        <m:r>
                          <a:rPr lang="en-US" sz="1800" i="1">
                            <a:latin typeface="Cambria Math" panose="02040503050406030204" pitchFamily="18" charset="0"/>
                          </a:rPr>
                          <m:t>|</m:t>
                        </m:r>
                        <m:r>
                          <a:rPr lang="en-US" sz="1800" b="1" i="1">
                            <a:latin typeface="Cambria Math" panose="02040503050406030204" pitchFamily="18" charset="0"/>
                          </a:rPr>
                          <m:t>𝒅</m:t>
                        </m:r>
                        <m:r>
                          <a:rPr lang="en-US" sz="1800" b="0" i="1" smtClean="0">
                            <a:latin typeface="Cambria Math" panose="02040503050406030204" pitchFamily="18" charset="0"/>
                          </a:rPr>
                          <m:t>)</m:t>
                        </m:r>
                      </m:den>
                    </m:f>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𝑃</m:t>
                        </m:r>
                        <m:r>
                          <a:rPr lang="en-US" sz="1800" i="1">
                            <a:latin typeface="Cambria Math" panose="02040503050406030204" pitchFamily="18" charset="0"/>
                          </a:rPr>
                          <m:t>(</m:t>
                        </m:r>
                        <m:r>
                          <a:rPr lang="en-US" sz="1800" b="1" i="1">
                            <a:latin typeface="Cambria Math" panose="02040503050406030204" pitchFamily="18" charset="0"/>
                          </a:rPr>
                          <m:t>𝒅</m:t>
                        </m:r>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r>
                              <a:rPr lang="en-US" sz="1800" i="1">
                                <a:latin typeface="Cambria Math" panose="02040503050406030204" pitchFamily="18" charset="0"/>
                              </a:rPr>
                              <m:t>𝑘</m:t>
                            </m:r>
                            <m:r>
                              <a:rPr lang="en-US" sz="1800" i="1">
                                <a:latin typeface="Cambria Math" panose="02040503050406030204" pitchFamily="18" charset="0"/>
                              </a:rPr>
                              <m:t>)</m:t>
                            </m:r>
                          </m:sup>
                        </m:sSup>
                        <m:r>
                          <a:rPr lang="en-US" sz="1800" i="1">
                            <a:latin typeface="Cambria Math" panose="02040503050406030204" pitchFamily="18" charset="0"/>
                          </a:rPr>
                          <m:t>)</m:t>
                        </m:r>
                        <m:r>
                          <a:rPr lang="en-US" sz="1800" i="1">
                            <a:latin typeface="Cambria Math" panose="02040503050406030204" pitchFamily="18" charset="0"/>
                          </a:rPr>
                          <m:t>𝑃</m:t>
                        </m:r>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r>
                              <a:rPr lang="en-US" sz="1800" i="1">
                                <a:latin typeface="Cambria Math" panose="02040503050406030204" pitchFamily="18" charset="0"/>
                              </a:rPr>
                              <m:t>𝑘</m:t>
                            </m:r>
                            <m:r>
                              <a:rPr lang="en-US" sz="1800" i="1">
                                <a:latin typeface="Cambria Math" panose="02040503050406030204" pitchFamily="18" charset="0"/>
                              </a:rPr>
                              <m:t>)</m:t>
                            </m:r>
                          </m:sup>
                        </m:sSup>
                        <m:r>
                          <a:rPr lang="en-US" sz="1800" i="1">
                            <a:latin typeface="Cambria Math" panose="02040503050406030204" pitchFamily="18" charset="0"/>
                          </a:rPr>
                          <m:t>)</m:t>
                        </m:r>
                      </m:num>
                      <m:den>
                        <m:r>
                          <a:rPr lang="en-US" sz="1800" i="1">
                            <a:latin typeface="Cambria Math" panose="02040503050406030204" pitchFamily="18" charset="0"/>
                          </a:rPr>
                          <m:t>𝑃</m:t>
                        </m:r>
                        <m:r>
                          <a:rPr lang="en-US" sz="1800" i="1">
                            <a:latin typeface="Cambria Math" panose="02040503050406030204" pitchFamily="18" charset="0"/>
                          </a:rPr>
                          <m:t>(</m:t>
                        </m:r>
                        <m:r>
                          <a:rPr lang="en-US" sz="1800" b="1" i="1">
                            <a:latin typeface="Cambria Math" panose="02040503050406030204" pitchFamily="18" charset="0"/>
                          </a:rPr>
                          <m:t>𝒅</m:t>
                        </m:r>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r>
                              <a:rPr lang="en-US" sz="1800" i="1">
                                <a:latin typeface="Cambria Math" panose="02040503050406030204" pitchFamily="18" charset="0"/>
                              </a:rPr>
                              <m:t>𝑘</m:t>
                            </m:r>
                            <m:r>
                              <a:rPr lang="en-US" sz="1800" b="0" i="1" smtClean="0">
                                <a:latin typeface="Cambria Math" panose="02040503050406030204" pitchFamily="18" charset="0"/>
                              </a:rPr>
                              <m:t>−1</m:t>
                            </m:r>
                            <m:r>
                              <a:rPr lang="en-US" sz="1800" i="1">
                                <a:latin typeface="Cambria Math" panose="02040503050406030204" pitchFamily="18" charset="0"/>
                              </a:rPr>
                              <m:t>)</m:t>
                            </m:r>
                          </m:sup>
                        </m:sSup>
                        <m:r>
                          <a:rPr lang="en-US" sz="1800" i="1">
                            <a:latin typeface="Cambria Math" panose="02040503050406030204" pitchFamily="18" charset="0"/>
                          </a:rPr>
                          <m:t>)</m:t>
                        </m:r>
                        <m:r>
                          <a:rPr lang="en-US" sz="1800" i="1">
                            <a:latin typeface="Cambria Math" panose="02040503050406030204" pitchFamily="18" charset="0"/>
                          </a:rPr>
                          <m:t>𝑃</m:t>
                        </m:r>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r>
                              <a:rPr lang="en-US" sz="1800" i="1">
                                <a:latin typeface="Cambria Math" panose="02040503050406030204" pitchFamily="18" charset="0"/>
                              </a:rPr>
                              <m:t>𝑘</m:t>
                            </m:r>
                            <m:r>
                              <a:rPr lang="en-US" sz="1800" b="0" i="1" smtClean="0">
                                <a:latin typeface="Cambria Math" panose="02040503050406030204" pitchFamily="18" charset="0"/>
                              </a:rPr>
                              <m:t>−1</m:t>
                            </m:r>
                            <m:r>
                              <a:rPr lang="en-US" sz="1800" i="1">
                                <a:latin typeface="Cambria Math" panose="02040503050406030204" pitchFamily="18" charset="0"/>
                              </a:rPr>
                              <m:t>)</m:t>
                            </m:r>
                          </m:sup>
                        </m:sSup>
                        <m:r>
                          <a:rPr lang="en-US" sz="1800" i="1">
                            <a:latin typeface="Cambria Math" panose="02040503050406030204" pitchFamily="18" charset="0"/>
                          </a:rPr>
                          <m:t>)</m:t>
                        </m:r>
                      </m:den>
                    </m:f>
                  </m:oMath>
                </a14:m>
                <a:endParaRPr lang="en-US" sz="1800" dirty="0">
                  <a:latin typeface="+mj-lt"/>
                </a:endParaRPr>
              </a:p>
            </p:txBody>
          </p:sp>
        </mc:Choice>
        <mc:Fallback xmlns="">
          <p:sp>
            <p:nvSpPr>
              <p:cNvPr id="9" name="Content Placeholder 2">
                <a:extLst>
                  <a:ext uri="{FF2B5EF4-FFF2-40B4-BE49-F238E27FC236}">
                    <a16:creationId xmlns:a16="http://schemas.microsoft.com/office/drawing/2014/main" id="{2BFB6DB9-F0D1-284D-929F-6D5305238AFB}"/>
                  </a:ext>
                </a:extLst>
              </p:cNvPr>
              <p:cNvSpPr txBox="1">
                <a:spLocks noRot="1" noChangeAspect="1" noMove="1" noResize="1" noEditPoints="1" noAdjustHandles="1" noChangeArrowheads="1" noChangeShapeType="1" noTextEdit="1"/>
              </p:cNvSpPr>
              <p:nvPr/>
            </p:nvSpPr>
            <p:spPr>
              <a:xfrm>
                <a:off x="181290" y="2506517"/>
                <a:ext cx="3652520" cy="1444794"/>
              </a:xfrm>
              <a:prstGeom prst="rect">
                <a:avLst/>
              </a:prstGeom>
              <a:blipFill>
                <a:blip r:embed="rId4"/>
                <a:stretch>
                  <a:fillRect l="-692" t="-10435"/>
                </a:stretch>
              </a:blipFill>
            </p:spPr>
            <p:txBody>
              <a:bodyPr/>
              <a:lstStyle/>
              <a:p>
                <a:r>
                  <a:rPr lang="en-US">
                    <a:noFill/>
                  </a:rPr>
                  <a:t> </a:t>
                </a:r>
              </a:p>
            </p:txBody>
          </p:sp>
        </mc:Fallback>
      </mc:AlternateContent>
    </p:spTree>
    <p:extLst>
      <p:ext uri="{BB962C8B-B14F-4D97-AF65-F5344CB8AC3E}">
        <p14:creationId xmlns:p14="http://schemas.microsoft.com/office/powerpoint/2010/main" val="88984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uiExpand="1" build="p"/>
      <p:bldP spid="9"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624606-60DC-964E-B83C-9FABE8975259}"/>
              </a:ext>
            </a:extLst>
          </p:cNvPr>
          <p:cNvSpPr>
            <a:spLocks noGrp="1"/>
          </p:cNvSpPr>
          <p:nvPr>
            <p:ph type="sldNum" sz="quarter" idx="12"/>
          </p:nvPr>
        </p:nvSpPr>
        <p:spPr/>
        <p:txBody>
          <a:bodyPr/>
          <a:lstStyle/>
          <a:p>
            <a:fld id="{97D86083-53EC-4DF4-B0ED-FEB5657A265E}" type="slidenum">
              <a:rPr lang="zh-CN" altLang="en-US" smtClean="0"/>
              <a:t>16</a:t>
            </a:fld>
            <a:endParaRPr lang="zh-CN" altLang="en-US" dirty="0"/>
          </a:p>
        </p:txBody>
      </p:sp>
      <p:sp>
        <p:nvSpPr>
          <p:cNvPr id="3" name="Title 1">
            <a:extLst>
              <a:ext uri="{FF2B5EF4-FFF2-40B4-BE49-F238E27FC236}">
                <a16:creationId xmlns:a16="http://schemas.microsoft.com/office/drawing/2014/main" id="{52A25FF2-04A9-5445-A8DB-AA272478779E}"/>
              </a:ext>
            </a:extLst>
          </p:cNvPr>
          <p:cNvSpPr txBox="1">
            <a:spLocks/>
          </p:cNvSpPr>
          <p:nvPr/>
        </p:nvSpPr>
        <p:spPr>
          <a:xfrm>
            <a:off x="107504" y="620688"/>
            <a:ext cx="9036496" cy="926633"/>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dirty="0"/>
              <a:t>Metropolis-Hastings algorithm</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39AC2D27-1C97-F14D-AF54-EE79EF774582}"/>
                  </a:ext>
                </a:extLst>
              </p:cNvPr>
              <p:cNvSpPr txBox="1">
                <a:spLocks/>
              </p:cNvSpPr>
              <p:nvPr/>
            </p:nvSpPr>
            <p:spPr>
              <a:xfrm>
                <a:off x="107504" y="1672248"/>
                <a:ext cx="10515600" cy="92663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Recall: sufficient condition</a:t>
                </a:r>
                <a:r>
                  <a:rPr lang="en-US" dirty="0">
                    <a:solidFill>
                      <a:srgbClr val="C3092B"/>
                    </a:solidFill>
                  </a:rPr>
                  <a:t> </a:t>
                </a:r>
                <a:r>
                  <a:rPr lang="en-US" dirty="0"/>
                  <a:t>that </a:t>
                </a:r>
                <a14:m>
                  <m:oMath xmlns:m="http://schemas.openxmlformats.org/officeDocument/2006/math">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m:t>
                    </m:r>
                  </m:oMath>
                </a14:m>
                <a:r>
                  <a:rPr lang="en-US" dirty="0"/>
                  <a:t> is </a:t>
                </a:r>
                <a:r>
                  <a:rPr lang="en-US"/>
                  <a:t>a </a:t>
                </a:r>
                <a:r>
                  <a:rPr lang="en-US">
                    <a:solidFill>
                      <a:srgbClr val="FF0000"/>
                    </a:solidFill>
                  </a:rPr>
                  <a:t>stationary distribution</a:t>
                </a:r>
                <a:endParaRPr lang="en-US" dirty="0">
                  <a:solidFill>
                    <a:srgbClr val="FF0000"/>
                  </a:solidFill>
                </a:endParaRPr>
              </a:p>
              <a:p>
                <a:pPr lvl="1"/>
                <a14:m>
                  <m:oMath xmlns:m="http://schemas.openxmlformats.org/officeDocument/2006/math">
                    <m:r>
                      <a:rPr lang="en-US" i="1">
                        <a:latin typeface="Cambria Math" panose="02040503050406030204" pitchFamily="18" charset="0"/>
                        <a:ea typeface="Cambria Math" panose="02040503050406030204" pitchFamily="18" charset="0"/>
                      </a:rPr>
                      <m:t>𝜋</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m:t>
                            </m:r>
                          </m:sup>
                        </m:sSup>
                      </m:e>
                    </m:d>
                    <m:r>
                      <a:rPr lang="en-US" i="1">
                        <a:latin typeface="Cambria Math" panose="02040503050406030204" pitchFamily="18" charset="0"/>
                      </a:rPr>
                      <m:t>𝑇</m:t>
                    </m:r>
                    <m:d>
                      <m:dPr>
                        <m:ctrlPr>
                          <a:rPr lang="en-US" i="1">
                            <a:latin typeface="Cambria Math" panose="02040503050406030204" pitchFamily="18" charset="0"/>
                          </a:rPr>
                        </m:ctrlPr>
                      </m:dPr>
                      <m:e>
                        <m:r>
                          <a:rPr lang="en-US" i="1">
                            <a:latin typeface="Cambria Math" panose="02040503050406030204" pitchFamily="18" charset="0"/>
                          </a:rPr>
                          <m:t>𝑚</m:t>
                        </m:r>
                      </m:e>
                      <m:e>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m:t>
                            </m:r>
                          </m:sup>
                        </m:sSup>
                      </m:e>
                    </m:d>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r>
                      <a:rPr lang="en-US" i="1">
                        <a:latin typeface="Cambria Math" panose="02040503050406030204" pitchFamily="18" charset="0"/>
                      </a:rPr>
                      <m:t>𝑇</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m:t>
                            </m:r>
                          </m:sup>
                        </m:sSup>
                      </m:e>
                      <m:e>
                        <m:r>
                          <a:rPr lang="en-US" i="1">
                            <a:latin typeface="Cambria Math" panose="02040503050406030204" pitchFamily="18" charset="0"/>
                          </a:rPr>
                          <m:t>𝑚</m:t>
                        </m:r>
                      </m:e>
                    </m:d>
                  </m:oMath>
                </a14:m>
                <a:endParaRPr lang="en-US" dirty="0"/>
              </a:p>
            </p:txBody>
          </p:sp>
        </mc:Choice>
        <mc:Fallback xmlns="">
          <p:sp>
            <p:nvSpPr>
              <p:cNvPr id="4" name="Content Placeholder 2">
                <a:extLst>
                  <a:ext uri="{FF2B5EF4-FFF2-40B4-BE49-F238E27FC236}">
                    <a16:creationId xmlns:a16="http://schemas.microsoft.com/office/drawing/2014/main" id="{39AC2D27-1C97-F14D-AF54-EE79EF774582}"/>
                  </a:ext>
                </a:extLst>
              </p:cNvPr>
              <p:cNvSpPr txBox="1">
                <a:spLocks noRot="1" noChangeAspect="1" noMove="1" noResize="1" noEditPoints="1" noAdjustHandles="1" noChangeArrowheads="1" noChangeShapeType="1" noTextEdit="1"/>
              </p:cNvSpPr>
              <p:nvPr/>
            </p:nvSpPr>
            <p:spPr>
              <a:xfrm>
                <a:off x="107504" y="1672248"/>
                <a:ext cx="10515600" cy="926633"/>
              </a:xfrm>
              <a:prstGeom prst="rect">
                <a:avLst/>
              </a:prstGeom>
              <a:blipFill>
                <a:blip r:embed="rId2"/>
                <a:stretch>
                  <a:fillRect l="-724" t="-68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5E0FD28C-1632-6F4E-9BA9-483B4FB426B2}"/>
                  </a:ext>
                </a:extLst>
              </p:cNvPr>
              <p:cNvSpPr txBox="1">
                <a:spLocks/>
              </p:cNvSpPr>
              <p:nvPr/>
            </p:nvSpPr>
            <p:spPr>
              <a:xfrm>
                <a:off x="107504" y="2449488"/>
                <a:ext cx="4392488" cy="321056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Proof:</a:t>
                </a:r>
              </a:p>
              <a:p>
                <a:pPr marL="0" indent="0">
                  <a:spcAft>
                    <a:spcPts val="1000"/>
                  </a:spcAft>
                  <a:buFont typeface="Arial" panose="020B0604020202020204" pitchFamily="34" charset="0"/>
                  <a:buNone/>
                </a:pPr>
                <a:r>
                  <a:rPr lang="en-US" sz="1800" dirty="0"/>
                  <a:t>if </a:t>
                </a:r>
                <a14:m>
                  <m:oMath xmlns:m="http://schemas.openxmlformats.org/officeDocument/2006/math">
                    <m:r>
                      <a:rPr lang="en-US" sz="1800">
                        <a:latin typeface="Cambria Math" panose="02040503050406030204" pitchFamily="18" charset="0"/>
                      </a:rPr>
                      <m:t>𝒜</m:t>
                    </m:r>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sup>
                        </m:sSup>
                      </m:e>
                      <m:e>
                        <m:r>
                          <a:rPr lang="en-US" sz="1800" b="1" i="1">
                            <a:latin typeface="Cambria Math" panose="02040503050406030204" pitchFamily="18" charset="0"/>
                          </a:rPr>
                          <m:t>𝒎</m:t>
                        </m:r>
                      </m:e>
                    </m:d>
                    <m:r>
                      <a:rPr lang="en-US" sz="1800" i="1">
                        <a:latin typeface="Cambria Math" panose="02040503050406030204" pitchFamily="18" charset="0"/>
                      </a:rPr>
                      <m:t>&lt;1</m:t>
                    </m:r>
                  </m:oMath>
                </a14:m>
                <a:r>
                  <a:rPr lang="en-US" sz="1800" dirty="0"/>
                  <a:t>, then </a:t>
                </a:r>
                <a14:m>
                  <m:oMath xmlns:m="http://schemas.openxmlformats.org/officeDocument/2006/math">
                    <m:r>
                      <a:rPr lang="en-US" sz="1800">
                        <a:latin typeface="Cambria Math" panose="02040503050406030204" pitchFamily="18" charset="0"/>
                      </a:rPr>
                      <m:t>𝒜</m:t>
                    </m:r>
                    <m:d>
                      <m:dPr>
                        <m:ctrlPr>
                          <a:rPr lang="en-US" sz="1800" i="1">
                            <a:latin typeface="Cambria Math" panose="02040503050406030204" pitchFamily="18" charset="0"/>
                          </a:rPr>
                        </m:ctrlPr>
                      </m:dPr>
                      <m:e>
                        <m:r>
                          <a:rPr lang="en-US" sz="1800" b="1" i="1">
                            <a:latin typeface="Cambria Math" panose="02040503050406030204" pitchFamily="18" charset="0"/>
                          </a:rPr>
                          <m:t>𝒎</m:t>
                        </m:r>
                      </m:e>
                      <m:e>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sup>
                        </m:sSup>
                      </m:e>
                    </m:d>
                    <m:r>
                      <a:rPr lang="en-US" sz="1800" smtClean="0">
                        <a:latin typeface="Cambria Math" panose="02040503050406030204" pitchFamily="18" charset="0"/>
                      </a:rPr>
                      <m:t>=1</m:t>
                    </m:r>
                  </m:oMath>
                </a14:m>
                <a:endParaRPr lang="en-US" sz="1800" dirty="0"/>
              </a:p>
              <a:p>
                <a:pPr marL="0" indent="0">
                  <a:spcAft>
                    <a:spcPts val="1000"/>
                  </a:spcAft>
                  <a:buFont typeface="Arial" panose="020B0604020202020204" pitchFamily="34" charset="0"/>
                  <a:buNone/>
                </a:pPr>
                <a14:m>
                  <m:oMath xmlns:m="http://schemas.openxmlformats.org/officeDocument/2006/math">
                    <m:r>
                      <a:rPr lang="en-US" sz="1800">
                        <a:latin typeface="Cambria Math" panose="02040503050406030204" pitchFamily="18" charset="0"/>
                      </a:rPr>
                      <m:t>𝒜</m:t>
                    </m:r>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sup>
                        </m:sSup>
                      </m:e>
                      <m:e>
                        <m:r>
                          <a:rPr lang="en-US" sz="1800" b="1" i="1">
                            <a:latin typeface="Cambria Math" panose="02040503050406030204" pitchFamily="18" charset="0"/>
                          </a:rPr>
                          <m:t>𝒎</m:t>
                        </m:r>
                      </m:e>
                    </m:d>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ea typeface="Cambria Math" panose="02040503050406030204" pitchFamily="18" charset="0"/>
                          </a:rPr>
                          <m:t>𝜋</m:t>
                        </m:r>
                        <m:d>
                          <m:dPr>
                            <m:ctrlPr>
                              <a:rPr lang="en-US" sz="1800" i="1">
                                <a:latin typeface="Cambria Math" panose="02040503050406030204" pitchFamily="18" charset="0"/>
                                <a:ea typeface="Cambria Math" panose="02040503050406030204" pitchFamily="18" charset="0"/>
                              </a:rPr>
                            </m:ctrlPr>
                          </m:dPr>
                          <m:e>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sup>
                            </m:sSup>
                          </m:e>
                        </m:d>
                        <m:r>
                          <a:rPr lang="en-US" sz="1800" i="1">
                            <a:latin typeface="Cambria Math" panose="02040503050406030204" pitchFamily="18" charset="0"/>
                          </a:rPr>
                          <m:t>𝑄</m:t>
                        </m:r>
                        <m:d>
                          <m:dPr>
                            <m:ctrlPr>
                              <a:rPr lang="en-US" sz="1800" i="1">
                                <a:latin typeface="Cambria Math" panose="02040503050406030204" pitchFamily="18" charset="0"/>
                              </a:rPr>
                            </m:ctrlPr>
                          </m:dPr>
                          <m:e>
                            <m:r>
                              <a:rPr lang="en-US" sz="1800" b="1" i="1">
                                <a:latin typeface="Cambria Math" panose="02040503050406030204" pitchFamily="18" charset="0"/>
                              </a:rPr>
                              <m:t>𝒎</m:t>
                            </m:r>
                          </m:e>
                          <m:e>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sup>
                            </m:sSup>
                          </m:e>
                        </m:d>
                      </m:num>
                      <m:den>
                        <m:r>
                          <a:rPr lang="en-US" sz="1800" i="1">
                            <a:latin typeface="Cambria Math" panose="02040503050406030204" pitchFamily="18" charset="0"/>
                            <a:ea typeface="Cambria Math" panose="02040503050406030204" pitchFamily="18" charset="0"/>
                          </a:rPr>
                          <m:t>𝜋</m:t>
                        </m:r>
                        <m:r>
                          <a:rPr lang="en-US" sz="1800" i="1">
                            <a:latin typeface="Cambria Math" panose="02040503050406030204" pitchFamily="18" charset="0"/>
                          </a:rPr>
                          <m:t>(</m:t>
                        </m:r>
                        <m:r>
                          <a:rPr lang="en-US" sz="1800" b="1" i="1">
                            <a:latin typeface="Cambria Math" panose="02040503050406030204" pitchFamily="18" charset="0"/>
                          </a:rPr>
                          <m:t>𝒎</m:t>
                        </m:r>
                        <m:r>
                          <a:rPr lang="en-US" sz="1800" i="1">
                            <a:latin typeface="Cambria Math" panose="02040503050406030204" pitchFamily="18" charset="0"/>
                          </a:rPr>
                          <m:t>)</m:t>
                        </m:r>
                        <m:r>
                          <a:rPr lang="en-US" sz="1800" i="1">
                            <a:latin typeface="Cambria Math" panose="02040503050406030204" pitchFamily="18" charset="0"/>
                          </a:rPr>
                          <m:t>𝑄</m:t>
                        </m:r>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sup>
                            </m:sSup>
                          </m:e>
                          <m:e>
                            <m:r>
                              <a:rPr lang="en-US" sz="1800" b="1" i="1">
                                <a:latin typeface="Cambria Math" panose="02040503050406030204" pitchFamily="18" charset="0"/>
                              </a:rPr>
                              <m:t>𝒎</m:t>
                            </m:r>
                          </m:e>
                        </m:d>
                      </m:den>
                    </m:f>
                  </m:oMath>
                </a14:m>
                <a:r>
                  <a:rPr lang="en-US" sz="1800" dirty="0"/>
                  <a:t> </a:t>
                </a:r>
              </a:p>
              <a:p>
                <a:pPr marL="0" indent="0">
                  <a:spcAft>
                    <a:spcPts val="1000"/>
                  </a:spcAft>
                  <a:buFont typeface="Arial" panose="020B0604020202020204" pitchFamily="34" charset="0"/>
                  <a:buNone/>
                </a:pPr>
                <a14:m>
                  <m:oMath xmlns:m="http://schemas.openxmlformats.org/officeDocument/2006/math">
                    <m:r>
                      <a:rPr lang="en-US" sz="1800">
                        <a:latin typeface="Cambria Math" panose="02040503050406030204" pitchFamily="18" charset="0"/>
                      </a:rPr>
                      <m:t>𝒜</m:t>
                    </m:r>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sup>
                        </m:sSup>
                      </m:e>
                      <m:e>
                        <m:r>
                          <a:rPr lang="en-US" sz="1800" b="1" i="1">
                            <a:latin typeface="Cambria Math" panose="02040503050406030204" pitchFamily="18" charset="0"/>
                          </a:rPr>
                          <m:t>𝒎</m:t>
                        </m:r>
                      </m:e>
                    </m:d>
                    <m:r>
                      <a:rPr lang="en-US" sz="1800" i="1">
                        <a:latin typeface="Cambria Math" panose="02040503050406030204" pitchFamily="18" charset="0"/>
                        <a:ea typeface="Cambria Math" panose="02040503050406030204" pitchFamily="18" charset="0"/>
                      </a:rPr>
                      <m:t>𝜋</m:t>
                    </m:r>
                    <m:d>
                      <m:dPr>
                        <m:ctrlPr>
                          <a:rPr lang="en-US" sz="1800" i="1">
                            <a:latin typeface="Cambria Math" panose="02040503050406030204" pitchFamily="18" charset="0"/>
                            <a:ea typeface="Cambria Math" panose="02040503050406030204" pitchFamily="18" charset="0"/>
                          </a:rPr>
                        </m:ctrlPr>
                      </m:dPr>
                      <m:e>
                        <m:r>
                          <a:rPr lang="en-US" sz="1800" b="1" i="1">
                            <a:latin typeface="Cambria Math" panose="02040503050406030204" pitchFamily="18" charset="0"/>
                          </a:rPr>
                          <m:t>𝒎</m:t>
                        </m:r>
                      </m:e>
                    </m:d>
                    <m:r>
                      <a:rPr lang="en-US" sz="1800" i="1">
                        <a:latin typeface="Cambria Math" panose="02040503050406030204" pitchFamily="18" charset="0"/>
                      </a:rPr>
                      <m:t>𝑄</m:t>
                    </m:r>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sup>
                        </m:sSup>
                      </m:e>
                      <m:e>
                        <m:r>
                          <a:rPr lang="en-US" sz="1800" b="1" i="1">
                            <a:latin typeface="Cambria Math" panose="02040503050406030204" pitchFamily="18" charset="0"/>
                          </a:rPr>
                          <m:t>𝒎</m:t>
                        </m:r>
                      </m:e>
                    </m:d>
                    <m:r>
                      <a:rPr lang="en-US" sz="1800">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𝜋</m:t>
                    </m:r>
                    <m:d>
                      <m:dPr>
                        <m:ctrlPr>
                          <a:rPr lang="en-US" sz="1800" i="1">
                            <a:latin typeface="Cambria Math" panose="02040503050406030204" pitchFamily="18" charset="0"/>
                            <a:ea typeface="Cambria Math" panose="02040503050406030204" pitchFamily="18" charset="0"/>
                          </a:rPr>
                        </m:ctrlPr>
                      </m:dPr>
                      <m:e>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sup>
                        </m:sSup>
                      </m:e>
                    </m:d>
                    <m:r>
                      <a:rPr lang="en-US" sz="1800" i="1">
                        <a:latin typeface="Cambria Math" panose="02040503050406030204" pitchFamily="18" charset="0"/>
                      </a:rPr>
                      <m:t>𝑄</m:t>
                    </m:r>
                    <m:d>
                      <m:dPr>
                        <m:ctrlPr>
                          <a:rPr lang="en-US" sz="1800" i="1">
                            <a:latin typeface="Cambria Math" panose="02040503050406030204" pitchFamily="18" charset="0"/>
                          </a:rPr>
                        </m:ctrlPr>
                      </m:dPr>
                      <m:e>
                        <m:r>
                          <a:rPr lang="en-US" sz="1800" b="1" i="1">
                            <a:latin typeface="Cambria Math" panose="02040503050406030204" pitchFamily="18" charset="0"/>
                          </a:rPr>
                          <m:t>𝒎</m:t>
                        </m:r>
                      </m:e>
                      <m:e>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sup>
                        </m:sSup>
                      </m:e>
                    </m:d>
                  </m:oMath>
                </a14:m>
                <a:r>
                  <a:rPr lang="en-US" sz="1800" dirty="0"/>
                  <a:t> </a:t>
                </a:r>
              </a:p>
              <a:p>
                <a:pPr marL="0" indent="0">
                  <a:spcAft>
                    <a:spcPts val="1000"/>
                  </a:spcAft>
                  <a:buFont typeface="Arial" panose="020B0604020202020204" pitchFamily="34" charset="0"/>
                  <a:buNone/>
                </a:pPr>
                <a14:m>
                  <m:oMath xmlns:m="http://schemas.openxmlformats.org/officeDocument/2006/math">
                    <m:r>
                      <a:rPr lang="en-US" sz="1800">
                        <a:latin typeface="Cambria Math" panose="02040503050406030204" pitchFamily="18" charset="0"/>
                      </a:rPr>
                      <m:t>𝒜</m:t>
                    </m:r>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sup>
                        </m:sSup>
                      </m:e>
                      <m:e>
                        <m:r>
                          <a:rPr lang="en-US" sz="1800" b="1" i="1">
                            <a:latin typeface="Cambria Math" panose="02040503050406030204" pitchFamily="18" charset="0"/>
                          </a:rPr>
                          <m:t>𝒎</m:t>
                        </m:r>
                      </m:e>
                    </m:d>
                    <m:r>
                      <a:rPr lang="en-US" sz="1800" i="1">
                        <a:latin typeface="Cambria Math" panose="02040503050406030204" pitchFamily="18" charset="0"/>
                        <a:ea typeface="Cambria Math" panose="02040503050406030204" pitchFamily="18" charset="0"/>
                      </a:rPr>
                      <m:t>𝜋</m:t>
                    </m:r>
                    <m:d>
                      <m:dPr>
                        <m:ctrlPr>
                          <a:rPr lang="en-US" sz="1800" i="1">
                            <a:latin typeface="Cambria Math" panose="02040503050406030204" pitchFamily="18" charset="0"/>
                            <a:ea typeface="Cambria Math" panose="02040503050406030204" pitchFamily="18" charset="0"/>
                          </a:rPr>
                        </m:ctrlPr>
                      </m:dPr>
                      <m:e>
                        <m:r>
                          <a:rPr lang="en-US" sz="1800" b="1" i="1">
                            <a:latin typeface="Cambria Math" panose="02040503050406030204" pitchFamily="18" charset="0"/>
                          </a:rPr>
                          <m:t>𝒎</m:t>
                        </m:r>
                      </m:e>
                    </m:d>
                    <m:r>
                      <a:rPr lang="en-US" sz="1800" i="1">
                        <a:latin typeface="Cambria Math" panose="02040503050406030204" pitchFamily="18" charset="0"/>
                      </a:rPr>
                      <m:t>𝑄</m:t>
                    </m:r>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sup>
                        </m:sSup>
                      </m:e>
                      <m:e>
                        <m:r>
                          <a:rPr lang="en-US" sz="1800" b="1" i="1">
                            <a:latin typeface="Cambria Math" panose="02040503050406030204" pitchFamily="18" charset="0"/>
                          </a:rPr>
                          <m:t>𝒎</m:t>
                        </m:r>
                      </m:e>
                    </m:d>
                    <m:r>
                      <a:rPr lang="en-US" sz="1800">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𝜋</m:t>
                    </m:r>
                    <m:d>
                      <m:dPr>
                        <m:ctrlPr>
                          <a:rPr lang="en-US" sz="1800" i="1">
                            <a:latin typeface="Cambria Math" panose="02040503050406030204" pitchFamily="18" charset="0"/>
                            <a:ea typeface="Cambria Math" panose="02040503050406030204" pitchFamily="18" charset="0"/>
                          </a:rPr>
                        </m:ctrlPr>
                      </m:dPr>
                      <m:e>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sup>
                        </m:sSup>
                      </m:e>
                    </m:d>
                    <m:r>
                      <a:rPr lang="en-US" sz="1800" i="1">
                        <a:latin typeface="Cambria Math" panose="02040503050406030204" pitchFamily="18" charset="0"/>
                      </a:rPr>
                      <m:t>𝑄</m:t>
                    </m:r>
                    <m:d>
                      <m:dPr>
                        <m:ctrlPr>
                          <a:rPr lang="en-US" sz="1800" i="1">
                            <a:latin typeface="Cambria Math" panose="02040503050406030204" pitchFamily="18" charset="0"/>
                          </a:rPr>
                        </m:ctrlPr>
                      </m:dPr>
                      <m:e>
                        <m:r>
                          <a:rPr lang="en-US" sz="1800" b="1" i="1">
                            <a:latin typeface="Cambria Math" panose="02040503050406030204" pitchFamily="18" charset="0"/>
                          </a:rPr>
                          <m:t>𝒎</m:t>
                        </m:r>
                      </m:e>
                      <m:e>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sup>
                        </m:sSup>
                      </m:e>
                    </m:d>
                    <m:r>
                      <a:rPr lang="en-US" sz="1800" smtClean="0">
                        <a:solidFill>
                          <a:srgbClr val="00B0F0"/>
                        </a:solidFill>
                        <a:latin typeface="Cambria Math" panose="02040503050406030204" pitchFamily="18" charset="0"/>
                      </a:rPr>
                      <m:t>𝒜</m:t>
                    </m:r>
                    <m:d>
                      <m:dPr>
                        <m:ctrlPr>
                          <a:rPr lang="en-US" sz="1800" i="1">
                            <a:solidFill>
                              <a:srgbClr val="00B0F0"/>
                            </a:solidFill>
                            <a:latin typeface="Cambria Math" panose="02040503050406030204" pitchFamily="18" charset="0"/>
                          </a:rPr>
                        </m:ctrlPr>
                      </m:dPr>
                      <m:e>
                        <m:r>
                          <a:rPr lang="en-US" sz="1800" b="1" i="1">
                            <a:solidFill>
                              <a:srgbClr val="00B0F0"/>
                            </a:solidFill>
                            <a:latin typeface="Cambria Math" panose="02040503050406030204" pitchFamily="18" charset="0"/>
                          </a:rPr>
                          <m:t>𝒎</m:t>
                        </m:r>
                      </m:e>
                      <m:e>
                        <m:sSup>
                          <m:sSupPr>
                            <m:ctrlPr>
                              <a:rPr lang="en-US" sz="1800" i="1">
                                <a:solidFill>
                                  <a:srgbClr val="00B0F0"/>
                                </a:solidFill>
                                <a:latin typeface="Cambria Math" panose="02040503050406030204" pitchFamily="18" charset="0"/>
                              </a:rPr>
                            </m:ctrlPr>
                          </m:sSupPr>
                          <m:e>
                            <m:r>
                              <a:rPr lang="en-US" sz="1800" b="1" i="1">
                                <a:solidFill>
                                  <a:srgbClr val="00B0F0"/>
                                </a:solidFill>
                                <a:latin typeface="Cambria Math" panose="02040503050406030204" pitchFamily="18" charset="0"/>
                              </a:rPr>
                              <m:t>𝒎</m:t>
                            </m:r>
                          </m:e>
                          <m:sup>
                            <m:r>
                              <a:rPr lang="en-US" sz="1800" i="1">
                                <a:solidFill>
                                  <a:srgbClr val="00B0F0"/>
                                </a:solidFill>
                                <a:latin typeface="Cambria Math" panose="02040503050406030204" pitchFamily="18" charset="0"/>
                              </a:rPr>
                              <m:t>′</m:t>
                            </m:r>
                          </m:sup>
                        </m:sSup>
                      </m:e>
                    </m:d>
                  </m:oMath>
                </a14:m>
                <a:r>
                  <a:rPr lang="en-US" sz="1800" dirty="0"/>
                  <a:t> </a:t>
                </a:r>
              </a:p>
              <a:p>
                <a:pPr marL="0" indent="0">
                  <a:spcAft>
                    <a:spcPts val="1000"/>
                  </a:spcAft>
                  <a:buNone/>
                </a:pPr>
                <a14:m>
                  <m:oMath xmlns:m="http://schemas.openxmlformats.org/officeDocument/2006/math">
                    <m:r>
                      <a:rPr lang="en-US" sz="1800" i="1">
                        <a:solidFill>
                          <a:srgbClr val="C3092B"/>
                        </a:solidFill>
                        <a:latin typeface="Cambria Math" panose="02040503050406030204" pitchFamily="18" charset="0"/>
                        <a:ea typeface="Cambria Math" panose="02040503050406030204" pitchFamily="18" charset="0"/>
                      </a:rPr>
                      <m:t>𝜋</m:t>
                    </m:r>
                    <m:d>
                      <m:dPr>
                        <m:ctrlPr>
                          <a:rPr lang="en-US" sz="1800" i="1">
                            <a:solidFill>
                              <a:srgbClr val="C3092B"/>
                            </a:solidFill>
                            <a:latin typeface="Cambria Math" panose="02040503050406030204" pitchFamily="18" charset="0"/>
                            <a:ea typeface="Cambria Math" panose="02040503050406030204" pitchFamily="18" charset="0"/>
                          </a:rPr>
                        </m:ctrlPr>
                      </m:dPr>
                      <m:e>
                        <m:sSup>
                          <m:sSupPr>
                            <m:ctrlPr>
                              <a:rPr lang="en-US" sz="1800" i="1">
                                <a:solidFill>
                                  <a:srgbClr val="C3092B"/>
                                </a:solidFill>
                                <a:latin typeface="Cambria Math" panose="02040503050406030204" pitchFamily="18" charset="0"/>
                              </a:rPr>
                            </m:ctrlPr>
                          </m:sSupPr>
                          <m:e>
                            <m:r>
                              <a:rPr lang="en-US" sz="1800" b="1" i="1">
                                <a:solidFill>
                                  <a:srgbClr val="C3092B"/>
                                </a:solidFill>
                                <a:latin typeface="Cambria Math" panose="02040503050406030204" pitchFamily="18" charset="0"/>
                              </a:rPr>
                              <m:t>𝒎</m:t>
                            </m:r>
                          </m:e>
                          <m:sup>
                            <m:r>
                              <a:rPr lang="en-US" sz="1800" i="1">
                                <a:solidFill>
                                  <a:srgbClr val="C3092B"/>
                                </a:solidFill>
                                <a:latin typeface="Cambria Math" panose="02040503050406030204" pitchFamily="18" charset="0"/>
                              </a:rPr>
                              <m:t>′</m:t>
                            </m:r>
                          </m:sup>
                        </m:sSup>
                      </m:e>
                    </m:d>
                    <m:r>
                      <a:rPr lang="en-US" sz="1800" i="1">
                        <a:solidFill>
                          <a:srgbClr val="C3092B"/>
                        </a:solidFill>
                        <a:latin typeface="Cambria Math" panose="02040503050406030204" pitchFamily="18" charset="0"/>
                      </a:rPr>
                      <m:t>𝑇</m:t>
                    </m:r>
                    <m:d>
                      <m:dPr>
                        <m:ctrlPr>
                          <a:rPr lang="en-US" sz="1800" i="1">
                            <a:solidFill>
                              <a:srgbClr val="C3092B"/>
                            </a:solidFill>
                            <a:latin typeface="Cambria Math" panose="02040503050406030204" pitchFamily="18" charset="0"/>
                          </a:rPr>
                        </m:ctrlPr>
                      </m:dPr>
                      <m:e>
                        <m:r>
                          <a:rPr lang="en-US" sz="1800" b="1" i="1">
                            <a:solidFill>
                              <a:srgbClr val="C3092B"/>
                            </a:solidFill>
                            <a:latin typeface="Cambria Math" panose="02040503050406030204" pitchFamily="18" charset="0"/>
                          </a:rPr>
                          <m:t>𝒎</m:t>
                        </m:r>
                      </m:e>
                      <m:e>
                        <m:sSup>
                          <m:sSupPr>
                            <m:ctrlPr>
                              <a:rPr lang="en-US" sz="1800" i="1">
                                <a:solidFill>
                                  <a:srgbClr val="C3092B"/>
                                </a:solidFill>
                                <a:latin typeface="Cambria Math" panose="02040503050406030204" pitchFamily="18" charset="0"/>
                              </a:rPr>
                            </m:ctrlPr>
                          </m:sSupPr>
                          <m:e>
                            <m:r>
                              <a:rPr lang="en-US" sz="1800" b="1" i="1">
                                <a:solidFill>
                                  <a:srgbClr val="C3092B"/>
                                </a:solidFill>
                                <a:latin typeface="Cambria Math" panose="02040503050406030204" pitchFamily="18" charset="0"/>
                              </a:rPr>
                              <m:t>𝒎</m:t>
                            </m:r>
                          </m:e>
                          <m:sup>
                            <m:r>
                              <a:rPr lang="en-US" sz="1800" i="1">
                                <a:solidFill>
                                  <a:srgbClr val="C3092B"/>
                                </a:solidFill>
                                <a:latin typeface="Cambria Math" panose="02040503050406030204" pitchFamily="18" charset="0"/>
                              </a:rPr>
                              <m:t>′</m:t>
                            </m:r>
                          </m:sup>
                        </m:sSup>
                      </m:e>
                    </m:d>
                    <m:r>
                      <a:rPr lang="en-US" sz="1800" b="0" i="1" smtClean="0">
                        <a:solidFill>
                          <a:srgbClr val="C3092B"/>
                        </a:solidFill>
                        <a:latin typeface="Cambria Math" panose="02040503050406030204" pitchFamily="18" charset="0"/>
                      </a:rPr>
                      <m:t>=</m:t>
                    </m:r>
                    <m:r>
                      <a:rPr lang="en-US" sz="1800" i="1">
                        <a:solidFill>
                          <a:srgbClr val="C3092B"/>
                        </a:solidFill>
                        <a:latin typeface="Cambria Math" panose="02040503050406030204" pitchFamily="18" charset="0"/>
                        <a:ea typeface="Cambria Math" panose="02040503050406030204" pitchFamily="18" charset="0"/>
                      </a:rPr>
                      <m:t>𝜋</m:t>
                    </m:r>
                    <m:d>
                      <m:dPr>
                        <m:ctrlPr>
                          <a:rPr lang="en-US" sz="1800" i="1">
                            <a:solidFill>
                              <a:srgbClr val="C3092B"/>
                            </a:solidFill>
                            <a:latin typeface="Cambria Math" panose="02040503050406030204" pitchFamily="18" charset="0"/>
                            <a:ea typeface="Cambria Math" panose="02040503050406030204" pitchFamily="18" charset="0"/>
                          </a:rPr>
                        </m:ctrlPr>
                      </m:dPr>
                      <m:e>
                        <m:r>
                          <a:rPr lang="en-US" sz="1800" b="1" i="1">
                            <a:solidFill>
                              <a:srgbClr val="C3092B"/>
                            </a:solidFill>
                            <a:latin typeface="Cambria Math" panose="02040503050406030204" pitchFamily="18" charset="0"/>
                          </a:rPr>
                          <m:t>𝒎</m:t>
                        </m:r>
                      </m:e>
                    </m:d>
                    <m:r>
                      <a:rPr lang="en-US" sz="1800" i="1">
                        <a:solidFill>
                          <a:srgbClr val="C3092B"/>
                        </a:solidFill>
                        <a:latin typeface="Cambria Math" panose="02040503050406030204" pitchFamily="18" charset="0"/>
                      </a:rPr>
                      <m:t>𝑇</m:t>
                    </m:r>
                    <m:d>
                      <m:dPr>
                        <m:ctrlPr>
                          <a:rPr lang="en-US" sz="1800" i="1">
                            <a:solidFill>
                              <a:srgbClr val="C3092B"/>
                            </a:solidFill>
                            <a:latin typeface="Cambria Math" panose="02040503050406030204" pitchFamily="18" charset="0"/>
                          </a:rPr>
                        </m:ctrlPr>
                      </m:dPr>
                      <m:e>
                        <m:sSup>
                          <m:sSupPr>
                            <m:ctrlPr>
                              <a:rPr lang="en-US" sz="1800" i="1">
                                <a:solidFill>
                                  <a:srgbClr val="C3092B"/>
                                </a:solidFill>
                                <a:latin typeface="Cambria Math" panose="02040503050406030204" pitchFamily="18" charset="0"/>
                              </a:rPr>
                            </m:ctrlPr>
                          </m:sSupPr>
                          <m:e>
                            <m:r>
                              <a:rPr lang="en-US" sz="1800" b="1" i="1">
                                <a:solidFill>
                                  <a:srgbClr val="C3092B"/>
                                </a:solidFill>
                                <a:latin typeface="Cambria Math" panose="02040503050406030204" pitchFamily="18" charset="0"/>
                              </a:rPr>
                              <m:t>𝒎</m:t>
                            </m:r>
                          </m:e>
                          <m:sup>
                            <m:r>
                              <a:rPr lang="en-US" sz="1800" i="1">
                                <a:solidFill>
                                  <a:srgbClr val="C3092B"/>
                                </a:solidFill>
                                <a:latin typeface="Cambria Math" panose="02040503050406030204" pitchFamily="18" charset="0"/>
                              </a:rPr>
                              <m:t>′</m:t>
                            </m:r>
                          </m:sup>
                        </m:sSup>
                      </m:e>
                      <m:e>
                        <m:r>
                          <a:rPr lang="en-US" sz="1800" b="1" i="1">
                            <a:solidFill>
                              <a:srgbClr val="C3092B"/>
                            </a:solidFill>
                            <a:latin typeface="Cambria Math" panose="02040503050406030204" pitchFamily="18" charset="0"/>
                          </a:rPr>
                          <m:t>𝒎</m:t>
                        </m:r>
                      </m:e>
                    </m:d>
                  </m:oMath>
                </a14:m>
                <a:r>
                  <a:rPr lang="en-US" sz="1800" dirty="0"/>
                  <a:t> </a:t>
                </a:r>
              </a:p>
            </p:txBody>
          </p:sp>
        </mc:Choice>
        <mc:Fallback xmlns="">
          <p:sp>
            <p:nvSpPr>
              <p:cNvPr id="7" name="Content Placeholder 2">
                <a:extLst>
                  <a:ext uri="{FF2B5EF4-FFF2-40B4-BE49-F238E27FC236}">
                    <a16:creationId xmlns:a16="http://schemas.microsoft.com/office/drawing/2014/main" id="{5E0FD28C-1632-6F4E-9BA9-483B4FB426B2}"/>
                  </a:ext>
                </a:extLst>
              </p:cNvPr>
              <p:cNvSpPr txBox="1">
                <a:spLocks noRot="1" noChangeAspect="1" noMove="1" noResize="1" noEditPoints="1" noAdjustHandles="1" noChangeArrowheads="1" noChangeShapeType="1" noTextEdit="1"/>
              </p:cNvSpPr>
              <p:nvPr/>
            </p:nvSpPr>
            <p:spPr>
              <a:xfrm>
                <a:off x="107504" y="2449488"/>
                <a:ext cx="4392488" cy="3210560"/>
              </a:xfrm>
              <a:prstGeom prst="rect">
                <a:avLst/>
              </a:prstGeom>
              <a:blipFill>
                <a:blip r:embed="rId3"/>
                <a:stretch>
                  <a:fillRect l="-1441" t="-23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0D331712-9ED8-4B4B-AD92-C1D5278E5C8B}"/>
                  </a:ext>
                </a:extLst>
              </p:cNvPr>
              <p:cNvSpPr txBox="1">
                <a:spLocks/>
              </p:cNvSpPr>
              <p:nvPr/>
            </p:nvSpPr>
            <p:spPr>
              <a:xfrm>
                <a:off x="4625752" y="2523081"/>
                <a:ext cx="4368536" cy="321056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a:spcAft>
                    <a:spcPts val="1000"/>
                  </a:spcAft>
                  <a:buFont typeface="Arial" panose="020B0604020202020204" pitchFamily="34" charset="0"/>
                  <a:buNone/>
                </a:pPr>
                <a:r>
                  <a:rPr lang="en-US" sz="1800" dirty="0"/>
                  <a:t>if </a:t>
                </a:r>
                <a14:m>
                  <m:oMath xmlns:m="http://schemas.openxmlformats.org/officeDocument/2006/math">
                    <m:r>
                      <a:rPr lang="en-US" sz="1800">
                        <a:latin typeface="Cambria Math" panose="02040503050406030204" pitchFamily="18" charset="0"/>
                      </a:rPr>
                      <m:t>𝒜</m:t>
                    </m:r>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sup>
                        </m:sSup>
                      </m:e>
                      <m:e>
                        <m:r>
                          <a:rPr lang="en-US" sz="1800" b="1" i="1">
                            <a:latin typeface="Cambria Math" panose="02040503050406030204" pitchFamily="18" charset="0"/>
                          </a:rPr>
                          <m:t>𝒎</m:t>
                        </m:r>
                      </m:e>
                    </m:d>
                    <m:r>
                      <a:rPr lang="en-US" sz="1800" b="0" i="1" smtClean="0">
                        <a:latin typeface="Cambria Math" panose="02040503050406030204" pitchFamily="18" charset="0"/>
                      </a:rPr>
                      <m:t>=</m:t>
                    </m:r>
                    <m:r>
                      <a:rPr lang="en-US" sz="1800" i="1">
                        <a:latin typeface="Cambria Math" panose="02040503050406030204" pitchFamily="18" charset="0"/>
                      </a:rPr>
                      <m:t>1</m:t>
                    </m:r>
                  </m:oMath>
                </a14:m>
                <a:r>
                  <a:rPr lang="en-US" sz="1800" dirty="0"/>
                  <a:t>, then </a:t>
                </a:r>
                <a14:m>
                  <m:oMath xmlns:m="http://schemas.openxmlformats.org/officeDocument/2006/math">
                    <m:r>
                      <a:rPr lang="en-US" sz="1800">
                        <a:latin typeface="Cambria Math" panose="02040503050406030204" pitchFamily="18" charset="0"/>
                      </a:rPr>
                      <m:t>𝒜</m:t>
                    </m:r>
                    <m:d>
                      <m:dPr>
                        <m:ctrlPr>
                          <a:rPr lang="en-US" sz="1800" i="1">
                            <a:latin typeface="Cambria Math" panose="02040503050406030204" pitchFamily="18" charset="0"/>
                          </a:rPr>
                        </m:ctrlPr>
                      </m:dPr>
                      <m:e>
                        <m:r>
                          <a:rPr lang="en-US" sz="1800" b="1" i="1">
                            <a:latin typeface="Cambria Math" panose="02040503050406030204" pitchFamily="18" charset="0"/>
                          </a:rPr>
                          <m:t>𝒎</m:t>
                        </m:r>
                      </m:e>
                      <m:e>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sup>
                        </m:sSup>
                      </m:e>
                    </m:d>
                    <m:r>
                      <a:rPr lang="en-US" sz="1800" b="0" i="0" smtClean="0">
                        <a:latin typeface="Cambria Math" panose="02040503050406030204" pitchFamily="18" charset="0"/>
                      </a:rPr>
                      <m:t>&gt;</m:t>
                    </m:r>
                    <m:r>
                      <a:rPr lang="en-US" sz="1800" smtClean="0">
                        <a:latin typeface="Cambria Math" panose="02040503050406030204" pitchFamily="18" charset="0"/>
                      </a:rPr>
                      <m:t>1</m:t>
                    </m:r>
                  </m:oMath>
                </a14:m>
                <a:endParaRPr lang="en-US" sz="1800" dirty="0"/>
              </a:p>
              <a:p>
                <a:pPr marL="0" indent="0">
                  <a:spcAft>
                    <a:spcPts val="1000"/>
                  </a:spcAft>
                  <a:buNone/>
                </a:pPr>
                <a14:m>
                  <m:oMath xmlns:m="http://schemas.openxmlformats.org/officeDocument/2006/math">
                    <m:r>
                      <a:rPr lang="en-US" sz="1800">
                        <a:latin typeface="Cambria Math" panose="02040503050406030204" pitchFamily="18" charset="0"/>
                      </a:rPr>
                      <m:t>𝒜</m:t>
                    </m:r>
                    <m:d>
                      <m:dPr>
                        <m:ctrlPr>
                          <a:rPr lang="en-US" sz="1800" i="1">
                            <a:latin typeface="Cambria Math" panose="02040503050406030204" pitchFamily="18" charset="0"/>
                          </a:rPr>
                        </m:ctrlPr>
                      </m:dPr>
                      <m:e>
                        <m:r>
                          <a:rPr lang="en-US" sz="1800" b="1" i="1">
                            <a:latin typeface="Cambria Math" panose="02040503050406030204" pitchFamily="18" charset="0"/>
                          </a:rPr>
                          <m:t>𝒎</m:t>
                        </m:r>
                      </m:e>
                      <m:e>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sup>
                        </m:sSup>
                      </m:e>
                    </m:d>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ea typeface="Cambria Math" panose="02040503050406030204" pitchFamily="18" charset="0"/>
                          </a:rPr>
                          <m:t>𝜋</m:t>
                        </m:r>
                        <m:r>
                          <a:rPr lang="en-US" sz="1800" i="1">
                            <a:latin typeface="Cambria Math" panose="02040503050406030204" pitchFamily="18" charset="0"/>
                          </a:rPr>
                          <m:t>(</m:t>
                        </m:r>
                        <m:r>
                          <a:rPr lang="en-US" sz="1800" b="1" i="1">
                            <a:latin typeface="Cambria Math" panose="02040503050406030204" pitchFamily="18" charset="0"/>
                          </a:rPr>
                          <m:t>𝒎</m:t>
                        </m:r>
                        <m:r>
                          <a:rPr lang="en-US" sz="1800" i="1">
                            <a:latin typeface="Cambria Math" panose="02040503050406030204" pitchFamily="18" charset="0"/>
                          </a:rPr>
                          <m:t>)</m:t>
                        </m:r>
                        <m:r>
                          <a:rPr lang="en-US" sz="1800" i="1">
                            <a:latin typeface="Cambria Math" panose="02040503050406030204" pitchFamily="18" charset="0"/>
                          </a:rPr>
                          <m:t>𝑄</m:t>
                        </m:r>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sup>
                            </m:sSup>
                          </m:e>
                          <m:e>
                            <m:r>
                              <a:rPr lang="en-US" sz="1800" b="1" i="1">
                                <a:latin typeface="Cambria Math" panose="02040503050406030204" pitchFamily="18" charset="0"/>
                              </a:rPr>
                              <m:t>𝒎</m:t>
                            </m:r>
                          </m:e>
                        </m:d>
                      </m:num>
                      <m:den>
                        <m:r>
                          <a:rPr lang="en-US" sz="1800" i="1">
                            <a:latin typeface="Cambria Math" panose="02040503050406030204" pitchFamily="18" charset="0"/>
                            <a:ea typeface="Cambria Math" panose="02040503050406030204" pitchFamily="18" charset="0"/>
                          </a:rPr>
                          <m:t>𝜋</m:t>
                        </m:r>
                        <m:d>
                          <m:dPr>
                            <m:ctrlPr>
                              <a:rPr lang="en-US" sz="1800" i="1">
                                <a:latin typeface="Cambria Math" panose="02040503050406030204" pitchFamily="18" charset="0"/>
                                <a:ea typeface="Cambria Math" panose="02040503050406030204" pitchFamily="18" charset="0"/>
                              </a:rPr>
                            </m:ctrlPr>
                          </m:dPr>
                          <m:e>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sup>
                            </m:sSup>
                          </m:e>
                        </m:d>
                        <m:r>
                          <a:rPr lang="en-US" sz="1800" i="1">
                            <a:latin typeface="Cambria Math" panose="02040503050406030204" pitchFamily="18" charset="0"/>
                          </a:rPr>
                          <m:t>𝑄</m:t>
                        </m:r>
                        <m:d>
                          <m:dPr>
                            <m:ctrlPr>
                              <a:rPr lang="en-US" sz="1800" i="1">
                                <a:latin typeface="Cambria Math" panose="02040503050406030204" pitchFamily="18" charset="0"/>
                              </a:rPr>
                            </m:ctrlPr>
                          </m:dPr>
                          <m:e>
                            <m:r>
                              <a:rPr lang="en-US" sz="1800" b="1" i="1">
                                <a:latin typeface="Cambria Math" panose="02040503050406030204" pitchFamily="18" charset="0"/>
                              </a:rPr>
                              <m:t>𝒎</m:t>
                            </m:r>
                          </m:e>
                          <m:e>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sup>
                            </m:sSup>
                          </m:e>
                        </m:d>
                      </m:den>
                    </m:f>
                  </m:oMath>
                </a14:m>
                <a:r>
                  <a:rPr lang="en-US" sz="1800" dirty="0"/>
                  <a:t> </a:t>
                </a:r>
              </a:p>
              <a:p>
                <a:pPr marL="0" indent="0">
                  <a:spcAft>
                    <a:spcPts val="1000"/>
                  </a:spcAft>
                  <a:buNone/>
                </a:pPr>
                <a14:m>
                  <m:oMath xmlns:m="http://schemas.openxmlformats.org/officeDocument/2006/math">
                    <m:r>
                      <a:rPr lang="en-US" sz="1800">
                        <a:latin typeface="Cambria Math" panose="02040503050406030204" pitchFamily="18" charset="0"/>
                      </a:rPr>
                      <m:t>𝒜</m:t>
                    </m:r>
                    <m:d>
                      <m:dPr>
                        <m:ctrlPr>
                          <a:rPr lang="en-US" sz="1800" i="1">
                            <a:latin typeface="Cambria Math" panose="02040503050406030204" pitchFamily="18" charset="0"/>
                          </a:rPr>
                        </m:ctrlPr>
                      </m:dPr>
                      <m:e>
                        <m:r>
                          <a:rPr lang="en-US" sz="1800" b="1" i="1">
                            <a:latin typeface="Cambria Math" panose="02040503050406030204" pitchFamily="18" charset="0"/>
                          </a:rPr>
                          <m:t>𝒎</m:t>
                        </m:r>
                      </m:e>
                      <m:e>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sup>
                        </m:sSup>
                      </m:e>
                    </m:d>
                    <m:r>
                      <a:rPr lang="en-US" sz="1800" i="1">
                        <a:latin typeface="Cambria Math" panose="02040503050406030204" pitchFamily="18" charset="0"/>
                        <a:ea typeface="Cambria Math" panose="02040503050406030204" pitchFamily="18" charset="0"/>
                      </a:rPr>
                      <m:t>𝜋</m:t>
                    </m:r>
                    <m:d>
                      <m:dPr>
                        <m:ctrlPr>
                          <a:rPr lang="en-US" sz="1800" i="1">
                            <a:latin typeface="Cambria Math" panose="02040503050406030204" pitchFamily="18" charset="0"/>
                            <a:ea typeface="Cambria Math" panose="02040503050406030204" pitchFamily="18" charset="0"/>
                          </a:rPr>
                        </m:ctrlPr>
                      </m:dPr>
                      <m:e>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sup>
                        </m:sSup>
                      </m:e>
                    </m:d>
                    <m:r>
                      <a:rPr lang="en-US" sz="1800" i="1">
                        <a:latin typeface="Cambria Math" panose="02040503050406030204" pitchFamily="18" charset="0"/>
                      </a:rPr>
                      <m:t>𝑄</m:t>
                    </m:r>
                    <m:d>
                      <m:dPr>
                        <m:ctrlPr>
                          <a:rPr lang="en-US" sz="1800" i="1">
                            <a:latin typeface="Cambria Math" panose="02040503050406030204" pitchFamily="18" charset="0"/>
                          </a:rPr>
                        </m:ctrlPr>
                      </m:dPr>
                      <m:e>
                        <m:r>
                          <a:rPr lang="en-US" sz="1800" b="1" i="1">
                            <a:latin typeface="Cambria Math" panose="02040503050406030204" pitchFamily="18" charset="0"/>
                          </a:rPr>
                          <m:t>𝒎</m:t>
                        </m:r>
                      </m:e>
                      <m:e>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sup>
                        </m:sSup>
                      </m:e>
                    </m:d>
                    <m:r>
                      <a:rPr lang="en-US" sz="1800">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𝜋</m:t>
                    </m:r>
                    <m:r>
                      <a:rPr lang="en-US" sz="1800" i="1">
                        <a:latin typeface="Cambria Math" panose="02040503050406030204" pitchFamily="18" charset="0"/>
                      </a:rPr>
                      <m:t>(</m:t>
                    </m:r>
                    <m:r>
                      <a:rPr lang="en-US" sz="1800" b="1" i="1">
                        <a:latin typeface="Cambria Math" panose="02040503050406030204" pitchFamily="18" charset="0"/>
                      </a:rPr>
                      <m:t>𝒎</m:t>
                    </m:r>
                    <m:r>
                      <a:rPr lang="en-US" sz="1800" i="1">
                        <a:latin typeface="Cambria Math" panose="02040503050406030204" pitchFamily="18" charset="0"/>
                      </a:rPr>
                      <m:t>)</m:t>
                    </m:r>
                    <m:r>
                      <a:rPr lang="en-US" sz="1800" i="1">
                        <a:latin typeface="Cambria Math" panose="02040503050406030204" pitchFamily="18" charset="0"/>
                      </a:rPr>
                      <m:t>𝑄</m:t>
                    </m:r>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sup>
                        </m:sSup>
                      </m:e>
                      <m:e>
                        <m:r>
                          <a:rPr lang="en-US" sz="1800" b="1" i="1">
                            <a:latin typeface="Cambria Math" panose="02040503050406030204" pitchFamily="18" charset="0"/>
                          </a:rPr>
                          <m:t>𝒎</m:t>
                        </m:r>
                      </m:e>
                    </m:d>
                  </m:oMath>
                </a14:m>
                <a:r>
                  <a:rPr lang="en-US" sz="1800" dirty="0"/>
                  <a:t> </a:t>
                </a:r>
              </a:p>
              <a:p>
                <a:pPr marL="0" indent="0">
                  <a:spcAft>
                    <a:spcPts val="1000"/>
                  </a:spcAft>
                  <a:buNone/>
                </a:pPr>
                <a14:m>
                  <m:oMath xmlns:m="http://schemas.openxmlformats.org/officeDocument/2006/math">
                    <m:r>
                      <a:rPr lang="en-US" sz="1800">
                        <a:latin typeface="Cambria Math" panose="02040503050406030204" pitchFamily="18" charset="0"/>
                      </a:rPr>
                      <m:t>𝒜</m:t>
                    </m:r>
                    <m:d>
                      <m:dPr>
                        <m:ctrlPr>
                          <a:rPr lang="en-US" sz="1800" i="1">
                            <a:latin typeface="Cambria Math" panose="02040503050406030204" pitchFamily="18" charset="0"/>
                          </a:rPr>
                        </m:ctrlPr>
                      </m:dPr>
                      <m:e>
                        <m:r>
                          <a:rPr lang="en-US" sz="1800" b="1" i="1">
                            <a:latin typeface="Cambria Math" panose="02040503050406030204" pitchFamily="18" charset="0"/>
                          </a:rPr>
                          <m:t>𝒎</m:t>
                        </m:r>
                      </m:e>
                      <m:e>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sup>
                        </m:sSup>
                      </m:e>
                    </m:d>
                    <m:r>
                      <a:rPr lang="en-US" sz="1800" i="1">
                        <a:latin typeface="Cambria Math" panose="02040503050406030204" pitchFamily="18" charset="0"/>
                        <a:ea typeface="Cambria Math" panose="02040503050406030204" pitchFamily="18" charset="0"/>
                      </a:rPr>
                      <m:t>𝜋</m:t>
                    </m:r>
                    <m:d>
                      <m:dPr>
                        <m:ctrlPr>
                          <a:rPr lang="en-US" sz="1800" i="1">
                            <a:latin typeface="Cambria Math" panose="02040503050406030204" pitchFamily="18" charset="0"/>
                            <a:ea typeface="Cambria Math" panose="02040503050406030204" pitchFamily="18" charset="0"/>
                          </a:rPr>
                        </m:ctrlPr>
                      </m:dPr>
                      <m:e>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sup>
                        </m:sSup>
                      </m:e>
                    </m:d>
                    <m:r>
                      <a:rPr lang="en-US" sz="1800" i="1">
                        <a:latin typeface="Cambria Math" panose="02040503050406030204" pitchFamily="18" charset="0"/>
                      </a:rPr>
                      <m:t>𝑄</m:t>
                    </m:r>
                    <m:d>
                      <m:dPr>
                        <m:ctrlPr>
                          <a:rPr lang="en-US" sz="1800" i="1">
                            <a:latin typeface="Cambria Math" panose="02040503050406030204" pitchFamily="18" charset="0"/>
                          </a:rPr>
                        </m:ctrlPr>
                      </m:dPr>
                      <m:e>
                        <m:r>
                          <a:rPr lang="en-US" sz="1800" b="1" i="1">
                            <a:latin typeface="Cambria Math" panose="02040503050406030204" pitchFamily="18" charset="0"/>
                          </a:rPr>
                          <m:t>𝒎</m:t>
                        </m:r>
                      </m:e>
                      <m:e>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sup>
                        </m:sSup>
                      </m:e>
                    </m:d>
                    <m:r>
                      <a:rPr lang="en-US" sz="1800">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𝜋</m:t>
                    </m:r>
                    <m:r>
                      <a:rPr lang="en-US" sz="1800" i="1">
                        <a:latin typeface="Cambria Math" panose="02040503050406030204" pitchFamily="18" charset="0"/>
                      </a:rPr>
                      <m:t>(</m:t>
                    </m:r>
                    <m:r>
                      <a:rPr lang="en-US" sz="1800" b="1" i="1">
                        <a:latin typeface="Cambria Math" panose="02040503050406030204" pitchFamily="18" charset="0"/>
                      </a:rPr>
                      <m:t>𝒎</m:t>
                    </m:r>
                    <m:r>
                      <a:rPr lang="en-US" sz="1800" i="1">
                        <a:latin typeface="Cambria Math" panose="02040503050406030204" pitchFamily="18" charset="0"/>
                      </a:rPr>
                      <m:t>)</m:t>
                    </m:r>
                    <m:r>
                      <a:rPr lang="en-US" sz="1800" i="1">
                        <a:latin typeface="Cambria Math" panose="02040503050406030204" pitchFamily="18" charset="0"/>
                      </a:rPr>
                      <m:t>𝑄</m:t>
                    </m:r>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sup>
                        </m:sSup>
                      </m:e>
                      <m:e>
                        <m:r>
                          <a:rPr lang="en-US" sz="1800" b="1" i="1">
                            <a:latin typeface="Cambria Math" panose="02040503050406030204" pitchFamily="18" charset="0"/>
                          </a:rPr>
                          <m:t>𝒎</m:t>
                        </m:r>
                      </m:e>
                    </m:d>
                    <m:r>
                      <a:rPr lang="en-US" sz="1800" smtClean="0">
                        <a:solidFill>
                          <a:srgbClr val="00B0F0"/>
                        </a:solidFill>
                        <a:latin typeface="Cambria Math" panose="02040503050406030204" pitchFamily="18" charset="0"/>
                      </a:rPr>
                      <m:t>𝒜</m:t>
                    </m:r>
                    <m:d>
                      <m:dPr>
                        <m:ctrlPr>
                          <a:rPr lang="en-US" sz="1800" i="1">
                            <a:solidFill>
                              <a:srgbClr val="00B0F0"/>
                            </a:solidFill>
                            <a:latin typeface="Cambria Math" panose="02040503050406030204" pitchFamily="18" charset="0"/>
                          </a:rPr>
                        </m:ctrlPr>
                      </m:dPr>
                      <m:e>
                        <m:sSup>
                          <m:sSupPr>
                            <m:ctrlPr>
                              <a:rPr lang="en-US" sz="1800" i="1">
                                <a:solidFill>
                                  <a:srgbClr val="00B0F0"/>
                                </a:solidFill>
                                <a:latin typeface="Cambria Math" panose="02040503050406030204" pitchFamily="18" charset="0"/>
                              </a:rPr>
                            </m:ctrlPr>
                          </m:sSupPr>
                          <m:e>
                            <m:r>
                              <a:rPr lang="en-US" sz="1800" b="1" i="1">
                                <a:solidFill>
                                  <a:srgbClr val="00B0F0"/>
                                </a:solidFill>
                                <a:latin typeface="Cambria Math" panose="02040503050406030204" pitchFamily="18" charset="0"/>
                              </a:rPr>
                              <m:t>𝒎</m:t>
                            </m:r>
                          </m:e>
                          <m:sup>
                            <m:r>
                              <a:rPr lang="en-US" sz="1800" i="1">
                                <a:solidFill>
                                  <a:srgbClr val="00B0F0"/>
                                </a:solidFill>
                                <a:latin typeface="Cambria Math" panose="02040503050406030204" pitchFamily="18" charset="0"/>
                              </a:rPr>
                              <m:t>′</m:t>
                            </m:r>
                          </m:sup>
                        </m:sSup>
                      </m:e>
                      <m:e>
                        <m:r>
                          <a:rPr lang="en-US" sz="1800" b="1" i="1">
                            <a:solidFill>
                              <a:srgbClr val="00B0F0"/>
                            </a:solidFill>
                            <a:latin typeface="Cambria Math" panose="02040503050406030204" pitchFamily="18" charset="0"/>
                          </a:rPr>
                          <m:t>𝒎</m:t>
                        </m:r>
                      </m:e>
                    </m:d>
                  </m:oMath>
                </a14:m>
                <a:r>
                  <a:rPr lang="en-US" sz="1800" dirty="0">
                    <a:solidFill>
                      <a:srgbClr val="00B0F0"/>
                    </a:solidFill>
                  </a:rPr>
                  <a:t> </a:t>
                </a:r>
                <a:endParaRPr lang="en-US" sz="1800" dirty="0"/>
              </a:p>
              <a:p>
                <a:pPr marL="0" indent="0">
                  <a:spcAft>
                    <a:spcPts val="1000"/>
                  </a:spcAft>
                  <a:buFont typeface="Arial" panose="020B0604020202020204" pitchFamily="34" charset="0"/>
                  <a:buNone/>
                </a:pPr>
                <a14:m>
                  <m:oMath xmlns:m="http://schemas.openxmlformats.org/officeDocument/2006/math">
                    <m:r>
                      <a:rPr lang="en-US" sz="1800" i="1" smtClean="0">
                        <a:solidFill>
                          <a:srgbClr val="C3092B"/>
                        </a:solidFill>
                        <a:latin typeface="Cambria Math" panose="02040503050406030204" pitchFamily="18" charset="0"/>
                        <a:ea typeface="Cambria Math" panose="02040503050406030204" pitchFamily="18" charset="0"/>
                      </a:rPr>
                      <m:t>𝜋</m:t>
                    </m:r>
                    <m:d>
                      <m:dPr>
                        <m:ctrlPr>
                          <a:rPr lang="en-US" sz="1800" i="1">
                            <a:solidFill>
                              <a:srgbClr val="C3092B"/>
                            </a:solidFill>
                            <a:latin typeface="Cambria Math" panose="02040503050406030204" pitchFamily="18" charset="0"/>
                            <a:ea typeface="Cambria Math" panose="02040503050406030204" pitchFamily="18" charset="0"/>
                          </a:rPr>
                        </m:ctrlPr>
                      </m:dPr>
                      <m:e>
                        <m:r>
                          <a:rPr lang="en-US" sz="1800" b="1" i="1">
                            <a:solidFill>
                              <a:srgbClr val="C3092B"/>
                            </a:solidFill>
                            <a:latin typeface="Cambria Math" panose="02040503050406030204" pitchFamily="18" charset="0"/>
                          </a:rPr>
                          <m:t>𝒎</m:t>
                        </m:r>
                      </m:e>
                    </m:d>
                    <m:r>
                      <a:rPr lang="en-US" sz="1800" i="1">
                        <a:solidFill>
                          <a:srgbClr val="C3092B"/>
                        </a:solidFill>
                        <a:latin typeface="Cambria Math" panose="02040503050406030204" pitchFamily="18" charset="0"/>
                      </a:rPr>
                      <m:t>𝑇</m:t>
                    </m:r>
                    <m:d>
                      <m:dPr>
                        <m:ctrlPr>
                          <a:rPr lang="en-US" sz="1800" i="1">
                            <a:solidFill>
                              <a:srgbClr val="C3092B"/>
                            </a:solidFill>
                            <a:latin typeface="Cambria Math" panose="02040503050406030204" pitchFamily="18" charset="0"/>
                          </a:rPr>
                        </m:ctrlPr>
                      </m:dPr>
                      <m:e>
                        <m:sSup>
                          <m:sSupPr>
                            <m:ctrlPr>
                              <a:rPr lang="en-US" sz="1800" i="1">
                                <a:solidFill>
                                  <a:srgbClr val="C3092B"/>
                                </a:solidFill>
                                <a:latin typeface="Cambria Math" panose="02040503050406030204" pitchFamily="18" charset="0"/>
                              </a:rPr>
                            </m:ctrlPr>
                          </m:sSupPr>
                          <m:e>
                            <m:r>
                              <a:rPr lang="en-US" sz="1800" b="1" i="1">
                                <a:solidFill>
                                  <a:srgbClr val="C3092B"/>
                                </a:solidFill>
                                <a:latin typeface="Cambria Math" panose="02040503050406030204" pitchFamily="18" charset="0"/>
                              </a:rPr>
                              <m:t>𝒎</m:t>
                            </m:r>
                          </m:e>
                          <m:sup>
                            <m:r>
                              <a:rPr lang="en-US" sz="1800" i="1">
                                <a:solidFill>
                                  <a:srgbClr val="C3092B"/>
                                </a:solidFill>
                                <a:latin typeface="Cambria Math" panose="02040503050406030204" pitchFamily="18" charset="0"/>
                              </a:rPr>
                              <m:t>′</m:t>
                            </m:r>
                          </m:sup>
                        </m:sSup>
                      </m:e>
                      <m:e>
                        <m:r>
                          <a:rPr lang="en-US" sz="1800" b="1" i="1">
                            <a:solidFill>
                              <a:srgbClr val="C3092B"/>
                            </a:solidFill>
                            <a:latin typeface="Cambria Math" panose="02040503050406030204" pitchFamily="18" charset="0"/>
                          </a:rPr>
                          <m:t>𝒎</m:t>
                        </m:r>
                      </m:e>
                    </m:d>
                    <m:r>
                      <a:rPr lang="en-US" sz="1800" i="1">
                        <a:solidFill>
                          <a:srgbClr val="C3092B"/>
                        </a:solidFill>
                        <a:latin typeface="Cambria Math" panose="02040503050406030204" pitchFamily="18" charset="0"/>
                      </a:rPr>
                      <m:t>=</m:t>
                    </m:r>
                    <m:r>
                      <a:rPr lang="en-US" sz="1800" i="1">
                        <a:solidFill>
                          <a:srgbClr val="C3092B"/>
                        </a:solidFill>
                        <a:latin typeface="Cambria Math" panose="02040503050406030204" pitchFamily="18" charset="0"/>
                        <a:ea typeface="Cambria Math" panose="02040503050406030204" pitchFamily="18" charset="0"/>
                      </a:rPr>
                      <m:t>𝜋</m:t>
                    </m:r>
                    <m:d>
                      <m:dPr>
                        <m:ctrlPr>
                          <a:rPr lang="en-US" sz="1800" i="1">
                            <a:solidFill>
                              <a:srgbClr val="C3092B"/>
                            </a:solidFill>
                            <a:latin typeface="Cambria Math" panose="02040503050406030204" pitchFamily="18" charset="0"/>
                            <a:ea typeface="Cambria Math" panose="02040503050406030204" pitchFamily="18" charset="0"/>
                          </a:rPr>
                        </m:ctrlPr>
                      </m:dPr>
                      <m:e>
                        <m:sSup>
                          <m:sSupPr>
                            <m:ctrlPr>
                              <a:rPr lang="en-US" sz="1800" i="1">
                                <a:solidFill>
                                  <a:srgbClr val="C3092B"/>
                                </a:solidFill>
                                <a:latin typeface="Cambria Math" panose="02040503050406030204" pitchFamily="18" charset="0"/>
                              </a:rPr>
                            </m:ctrlPr>
                          </m:sSupPr>
                          <m:e>
                            <m:r>
                              <a:rPr lang="en-US" sz="1800" b="1" i="1">
                                <a:solidFill>
                                  <a:srgbClr val="C3092B"/>
                                </a:solidFill>
                                <a:latin typeface="Cambria Math" panose="02040503050406030204" pitchFamily="18" charset="0"/>
                              </a:rPr>
                              <m:t>𝒎</m:t>
                            </m:r>
                          </m:e>
                          <m:sup>
                            <m:r>
                              <a:rPr lang="en-US" sz="1800" i="1">
                                <a:solidFill>
                                  <a:srgbClr val="C3092B"/>
                                </a:solidFill>
                                <a:latin typeface="Cambria Math" panose="02040503050406030204" pitchFamily="18" charset="0"/>
                              </a:rPr>
                              <m:t>′</m:t>
                            </m:r>
                          </m:sup>
                        </m:sSup>
                      </m:e>
                    </m:d>
                    <m:r>
                      <a:rPr lang="en-US" sz="1800" i="1">
                        <a:solidFill>
                          <a:srgbClr val="C3092B"/>
                        </a:solidFill>
                        <a:latin typeface="Cambria Math" panose="02040503050406030204" pitchFamily="18" charset="0"/>
                      </a:rPr>
                      <m:t>𝑇</m:t>
                    </m:r>
                    <m:d>
                      <m:dPr>
                        <m:ctrlPr>
                          <a:rPr lang="en-US" sz="1800" i="1">
                            <a:solidFill>
                              <a:srgbClr val="C3092B"/>
                            </a:solidFill>
                            <a:latin typeface="Cambria Math" panose="02040503050406030204" pitchFamily="18" charset="0"/>
                          </a:rPr>
                        </m:ctrlPr>
                      </m:dPr>
                      <m:e>
                        <m:r>
                          <a:rPr lang="en-US" sz="1800" b="1" i="1">
                            <a:solidFill>
                              <a:srgbClr val="C3092B"/>
                            </a:solidFill>
                            <a:latin typeface="Cambria Math" panose="02040503050406030204" pitchFamily="18" charset="0"/>
                          </a:rPr>
                          <m:t>𝒎</m:t>
                        </m:r>
                      </m:e>
                      <m:e>
                        <m:sSup>
                          <m:sSupPr>
                            <m:ctrlPr>
                              <a:rPr lang="en-US" sz="1800" i="1">
                                <a:solidFill>
                                  <a:srgbClr val="C3092B"/>
                                </a:solidFill>
                                <a:latin typeface="Cambria Math" panose="02040503050406030204" pitchFamily="18" charset="0"/>
                              </a:rPr>
                            </m:ctrlPr>
                          </m:sSupPr>
                          <m:e>
                            <m:r>
                              <a:rPr lang="en-US" sz="1800" b="1" i="1">
                                <a:solidFill>
                                  <a:srgbClr val="C3092B"/>
                                </a:solidFill>
                                <a:latin typeface="Cambria Math" panose="02040503050406030204" pitchFamily="18" charset="0"/>
                              </a:rPr>
                              <m:t>𝒎</m:t>
                            </m:r>
                          </m:e>
                          <m:sup>
                            <m:r>
                              <a:rPr lang="en-US" sz="1800" i="1">
                                <a:solidFill>
                                  <a:srgbClr val="C3092B"/>
                                </a:solidFill>
                                <a:latin typeface="Cambria Math" panose="02040503050406030204" pitchFamily="18" charset="0"/>
                              </a:rPr>
                              <m:t>′</m:t>
                            </m:r>
                          </m:sup>
                        </m:sSup>
                      </m:e>
                    </m:d>
                  </m:oMath>
                </a14:m>
                <a:r>
                  <a:rPr lang="en-US" sz="1800" dirty="0"/>
                  <a:t> </a:t>
                </a:r>
              </a:p>
            </p:txBody>
          </p:sp>
        </mc:Choice>
        <mc:Fallback xmlns="">
          <p:sp>
            <p:nvSpPr>
              <p:cNvPr id="8" name="Content Placeholder 2">
                <a:extLst>
                  <a:ext uri="{FF2B5EF4-FFF2-40B4-BE49-F238E27FC236}">
                    <a16:creationId xmlns:a16="http://schemas.microsoft.com/office/drawing/2014/main" id="{0D331712-9ED8-4B4B-AD92-C1D5278E5C8B}"/>
                  </a:ext>
                </a:extLst>
              </p:cNvPr>
              <p:cNvSpPr txBox="1">
                <a:spLocks noRot="1" noChangeAspect="1" noMove="1" noResize="1" noEditPoints="1" noAdjustHandles="1" noChangeArrowheads="1" noChangeShapeType="1" noTextEdit="1"/>
              </p:cNvSpPr>
              <p:nvPr/>
            </p:nvSpPr>
            <p:spPr>
              <a:xfrm>
                <a:off x="4625752" y="2523081"/>
                <a:ext cx="4368536" cy="3210560"/>
              </a:xfrm>
              <a:prstGeom prst="rect">
                <a:avLst/>
              </a:prstGeom>
              <a:blipFill>
                <a:blip r:embed="rId4"/>
                <a:stretch>
                  <a:fillRect l="-870"/>
                </a:stretch>
              </a:blipFill>
            </p:spPr>
            <p:txBody>
              <a:bodyPr/>
              <a:lstStyle/>
              <a:p>
                <a:r>
                  <a:rPr lang="en-US">
                    <a:noFill/>
                  </a:rPr>
                  <a:t> </a:t>
                </a:r>
              </a:p>
            </p:txBody>
          </p:sp>
        </mc:Fallback>
      </mc:AlternateContent>
    </p:spTree>
    <p:extLst>
      <p:ext uri="{BB962C8B-B14F-4D97-AF65-F5344CB8AC3E}">
        <p14:creationId xmlns:p14="http://schemas.microsoft.com/office/powerpoint/2010/main" val="33888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6FEF45-CA82-A24F-B538-2F3E480F69CA}"/>
              </a:ext>
            </a:extLst>
          </p:cNvPr>
          <p:cNvSpPr>
            <a:spLocks noGrp="1"/>
          </p:cNvSpPr>
          <p:nvPr>
            <p:ph type="sldNum" sz="quarter" idx="12"/>
          </p:nvPr>
        </p:nvSpPr>
        <p:spPr/>
        <p:txBody>
          <a:bodyPr/>
          <a:lstStyle/>
          <a:p>
            <a:fld id="{97D86083-53EC-4DF4-B0ED-FEB5657A265E}" type="slidenum">
              <a:rPr lang="zh-CN" altLang="en-US" smtClean="0"/>
              <a:t>17</a:t>
            </a:fld>
            <a:endParaRPr lang="zh-CN" altLang="en-US" dirty="0"/>
          </a:p>
        </p:txBody>
      </p:sp>
      <mc:AlternateContent xmlns:mc="http://schemas.openxmlformats.org/markup-compatibility/2006" xmlns:a14="http://schemas.microsoft.com/office/drawing/2010/main">
        <mc:Choice Requires="a14">
          <p:sp>
            <p:nvSpPr>
              <p:cNvPr id="3" name="Title 6">
                <a:extLst>
                  <a:ext uri="{FF2B5EF4-FFF2-40B4-BE49-F238E27FC236}">
                    <a16:creationId xmlns:a16="http://schemas.microsoft.com/office/drawing/2014/main" id="{99F4F9E9-BA58-5C4D-933F-26F23FF7528C}"/>
                  </a:ext>
                </a:extLst>
              </p:cNvPr>
              <p:cNvSpPr txBox="1">
                <a:spLocks/>
              </p:cNvSpPr>
              <p:nvPr/>
            </p:nvSpPr>
            <p:spPr>
              <a:xfrm>
                <a:off x="310580" y="299637"/>
                <a:ext cx="4246849" cy="1600200"/>
              </a:xfrm>
              <a:prstGeom prst="rect">
                <a:avLst/>
              </a:prstGeom>
            </p:spPr>
            <p:txBody>
              <a:bodyPr>
                <a:normAutofit/>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pPr>
                  <a:spcAft>
                    <a:spcPts val="600"/>
                  </a:spcAft>
                </a:pPr>
                <a:r>
                  <a:rPr lang="en-US" sz="2800" dirty="0">
                    <a:latin typeface="+mn-lt"/>
                  </a:rPr>
                  <a:t>Example:</a:t>
                </a:r>
                <a:br>
                  <a:rPr lang="en-US" sz="2400" dirty="0">
                    <a:latin typeface="+mn-lt"/>
                  </a:rPr>
                </a:br>
                <a:r>
                  <a:rPr lang="en-US" sz="1600" dirty="0">
                    <a:latin typeface="+mn-lt"/>
                  </a:rPr>
                  <a:t> </a:t>
                </a:r>
                <a:br>
                  <a:rPr lang="en-US" sz="2400" dirty="0">
                    <a:latin typeface="+mn-lt"/>
                  </a:rPr>
                </a:br>
                <a:r>
                  <a:rPr lang="en-US" sz="1800" dirty="0">
                    <a:latin typeface="+mn-lt"/>
                  </a:rPr>
                  <a:t>If </a:t>
                </a:r>
                <a14:m>
                  <m:oMath xmlns:m="http://schemas.openxmlformats.org/officeDocument/2006/math">
                    <m:r>
                      <a:rPr lang="en-US" sz="1800" i="1">
                        <a:latin typeface="Cambria Math" panose="02040503050406030204" pitchFamily="18" charset="0"/>
                      </a:rPr>
                      <m:t>𝑄</m:t>
                    </m:r>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m:t>
                            </m:r>
                          </m:sup>
                        </m:sSup>
                      </m:e>
                      <m:e>
                        <m:r>
                          <a:rPr lang="en-US" sz="1800" i="1">
                            <a:latin typeface="Cambria Math" panose="02040503050406030204" pitchFamily="18" charset="0"/>
                          </a:rPr>
                          <m:t>𝑥</m:t>
                        </m:r>
                      </m:e>
                    </m:d>
                  </m:oMath>
                </a14:m>
                <a:r>
                  <a:rPr lang="en-US" sz="1800" dirty="0">
                    <a:latin typeface="+mn-lt"/>
                  </a:rPr>
                  <a:t> is a Gaussian centered on </a:t>
                </a:r>
                <a14:m>
                  <m:oMath xmlns:m="http://schemas.openxmlformats.org/officeDocument/2006/math">
                    <m:r>
                      <a:rPr lang="en-US" sz="1800" i="1">
                        <a:latin typeface="Cambria Math" panose="02040503050406030204" pitchFamily="18" charset="0"/>
                      </a:rPr>
                      <m:t>𝑥</m:t>
                    </m:r>
                  </m:oMath>
                </a14:m>
                <a:br>
                  <a:rPr lang="en-US" sz="2400" dirty="0">
                    <a:latin typeface="+mn-lt"/>
                  </a:rPr>
                </a:br>
                <a14:m>
                  <m:oMath xmlns:m="http://schemas.openxmlformats.org/officeDocument/2006/math">
                    <m:r>
                      <a:rPr lang="en-US" sz="1800" i="1" smtClean="0">
                        <a:latin typeface="Cambria Math" panose="02040503050406030204" pitchFamily="18" charset="0"/>
                      </a:rPr>
                      <m:t>𝐴</m:t>
                    </m:r>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m:t>
                            </m:r>
                          </m:sup>
                        </m:sSup>
                      </m:e>
                      <m:e>
                        <m:r>
                          <a:rPr lang="en-US" sz="1800" i="1">
                            <a:latin typeface="Cambria Math" panose="02040503050406030204" pitchFamily="18" charset="0"/>
                          </a:rPr>
                          <m:t>𝑥</m:t>
                        </m:r>
                      </m:e>
                    </m:d>
                    <m:r>
                      <a:rPr lang="en-US" sz="1800" i="1" smtClean="0">
                        <a:latin typeface="Cambria Math" panose="02040503050406030204" pitchFamily="18" charset="0"/>
                      </a:rPr>
                      <m:t>=</m:t>
                    </m:r>
                    <m:r>
                      <m:rPr>
                        <m:sty m:val="p"/>
                      </m:rPr>
                      <a:rPr lang="en-US" sz="1800">
                        <a:latin typeface="Cambria Math" panose="02040503050406030204" pitchFamily="18" charset="0"/>
                      </a:rPr>
                      <m:t>min</m:t>
                    </m:r>
                    <m:r>
                      <a:rPr lang="en-US" sz="1800" i="1">
                        <a:latin typeface="Cambria Math" panose="02040503050406030204" pitchFamily="18" charset="0"/>
                      </a:rPr>
                      <m:t>⁡[1, </m:t>
                    </m:r>
                    <m:f>
                      <m:fPr>
                        <m:ctrlPr>
                          <a:rPr lang="en-US" sz="1800" i="1">
                            <a:latin typeface="Cambria Math" panose="02040503050406030204" pitchFamily="18" charset="0"/>
                          </a:rPr>
                        </m:ctrlPr>
                      </m:fPr>
                      <m:num>
                        <m:r>
                          <a:rPr lang="en-US" sz="1800" i="1">
                            <a:latin typeface="Cambria Math" panose="02040503050406030204" pitchFamily="18" charset="0"/>
                          </a:rPr>
                          <m:t>𝑃</m:t>
                        </m:r>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m:t>
                                </m:r>
                              </m:sup>
                            </m:sSup>
                          </m:e>
                        </m:d>
                      </m:num>
                      <m:den>
                        <m:r>
                          <a:rPr lang="en-US" sz="1800" i="1">
                            <a:latin typeface="Cambria Math" panose="02040503050406030204" pitchFamily="18" charset="0"/>
                          </a:rPr>
                          <m:t>𝑃</m:t>
                        </m:r>
                        <m:d>
                          <m:dPr>
                            <m:ctrlPr>
                              <a:rPr lang="en-US" sz="1800" i="1">
                                <a:latin typeface="Cambria Math" panose="02040503050406030204" pitchFamily="18" charset="0"/>
                              </a:rPr>
                            </m:ctrlPr>
                          </m:dPr>
                          <m:e>
                            <m:r>
                              <a:rPr lang="en-US" sz="1800" i="1">
                                <a:latin typeface="Cambria Math" panose="02040503050406030204" pitchFamily="18" charset="0"/>
                              </a:rPr>
                              <m:t>𝑥</m:t>
                            </m:r>
                          </m:e>
                        </m:d>
                      </m:den>
                    </m:f>
                  </m:oMath>
                </a14:m>
                <a:r>
                  <a:rPr lang="en-US" sz="1800" dirty="0">
                    <a:latin typeface="+mn-lt"/>
                  </a:rPr>
                  <a:t>]</a:t>
                </a:r>
              </a:p>
            </p:txBody>
          </p:sp>
        </mc:Choice>
        <mc:Fallback xmlns="">
          <p:sp>
            <p:nvSpPr>
              <p:cNvPr id="3" name="Title 6">
                <a:extLst>
                  <a:ext uri="{FF2B5EF4-FFF2-40B4-BE49-F238E27FC236}">
                    <a16:creationId xmlns:a16="http://schemas.microsoft.com/office/drawing/2014/main" id="{99F4F9E9-BA58-5C4D-933F-26F23FF7528C}"/>
                  </a:ext>
                </a:extLst>
              </p:cNvPr>
              <p:cNvSpPr txBox="1">
                <a:spLocks noRot="1" noChangeAspect="1" noMove="1" noResize="1" noEditPoints="1" noAdjustHandles="1" noChangeArrowheads="1" noChangeShapeType="1" noTextEdit="1"/>
              </p:cNvSpPr>
              <p:nvPr/>
            </p:nvSpPr>
            <p:spPr>
              <a:xfrm>
                <a:off x="310580" y="299637"/>
                <a:ext cx="4246849" cy="1600200"/>
              </a:xfrm>
              <a:prstGeom prst="rect">
                <a:avLst/>
              </a:prstGeom>
              <a:blipFill>
                <a:blip r:embed="rId2"/>
                <a:stretch>
                  <a:fillRect t="-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 Placeholder 8">
                <a:extLst>
                  <a:ext uri="{FF2B5EF4-FFF2-40B4-BE49-F238E27FC236}">
                    <a16:creationId xmlns:a16="http://schemas.microsoft.com/office/drawing/2014/main" id="{1E11FAAA-1CCE-5749-9150-3F57824637D1}"/>
                  </a:ext>
                </a:extLst>
              </p:cNvPr>
              <p:cNvSpPr txBox="1">
                <a:spLocks/>
              </p:cNvSpPr>
              <p:nvPr/>
            </p:nvSpPr>
            <p:spPr>
              <a:xfrm>
                <a:off x="1" y="2060848"/>
                <a:ext cx="3131839" cy="439248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Sample from a bimodal distribution </a:t>
                </a:r>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𝑥</m:t>
                        </m:r>
                      </m:e>
                    </m:d>
                  </m:oMath>
                </a14:m>
                <a:r>
                  <a:rPr lang="en-US" dirty="0"/>
                  <a:t>.</a:t>
                </a:r>
              </a:p>
              <a:p>
                <a:r>
                  <a:rPr lang="en-US" dirty="0"/>
                  <a:t>Initialize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rPr>
                          <m:t>𝑥</m:t>
                        </m:r>
                      </m:e>
                      <m:sup>
                        <m:r>
                          <a:rPr lang="en-US" i="1" smtClean="0">
                            <a:latin typeface="Cambria Math" panose="02040503050406030204" pitchFamily="18" charset="0"/>
                          </a:rPr>
                          <m:t>(0)</m:t>
                        </m:r>
                      </m:sup>
                    </m:sSup>
                  </m:oMath>
                </a14:m>
                <a:endParaRPr lang="en-US" dirty="0"/>
              </a:p>
              <a:p>
                <a:r>
                  <a:rPr lang="en-US" dirty="0"/>
                  <a:t>Draw, accept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r>
                          <a:rPr lang="en-US" i="1" smtClean="0">
                            <a:latin typeface="Cambria Math" panose="02040503050406030204" pitchFamily="18" charset="0"/>
                          </a:rPr>
                          <m:t>1</m:t>
                        </m:r>
                        <m:r>
                          <a:rPr lang="en-US" i="1">
                            <a:latin typeface="Cambria Math" panose="02040503050406030204" pitchFamily="18" charset="0"/>
                          </a:rPr>
                          <m:t>)</m:t>
                        </m:r>
                      </m:sup>
                    </m:sSup>
                  </m:oMath>
                </a14:m>
                <a:endParaRPr lang="en-US" dirty="0"/>
              </a:p>
              <a:p>
                <a:r>
                  <a:rPr lang="en-US" dirty="0"/>
                  <a:t>Draw, accept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oMath>
                </a14:m>
                <a:endParaRPr lang="en-US" dirty="0"/>
              </a:p>
              <a:p>
                <a:r>
                  <a:rPr lang="en-US" dirty="0"/>
                  <a:t>Draw, but reject, set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(3)</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oMath>
                </a14:m>
                <a:endParaRPr lang="en-US" dirty="0"/>
              </a:p>
              <a:p>
                <a:r>
                  <a:rPr lang="en-US" dirty="0"/>
                  <a:t>Draw, accept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(4)</m:t>
                        </m:r>
                      </m:sup>
                    </m:sSup>
                  </m:oMath>
                </a14:m>
                <a:endParaRPr lang="en-US" dirty="0"/>
              </a:p>
              <a:p>
                <a:r>
                  <a:rPr lang="en-US" dirty="0"/>
                  <a:t>Draw, accept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(5)</m:t>
                        </m:r>
                      </m:sup>
                    </m:sSup>
                  </m:oMath>
                </a14:m>
                <a:endParaRPr lang="en-US" dirty="0"/>
              </a:p>
              <a:p>
                <a:endParaRPr lang="en-US" dirty="0"/>
              </a:p>
              <a:p>
                <a:endParaRPr lang="en-US" dirty="0"/>
              </a:p>
              <a:p>
                <a:endParaRPr lang="en-US" dirty="0"/>
              </a:p>
            </p:txBody>
          </p:sp>
        </mc:Choice>
        <mc:Fallback xmlns="">
          <p:sp>
            <p:nvSpPr>
              <p:cNvPr id="4" name="Text Placeholder 8">
                <a:extLst>
                  <a:ext uri="{FF2B5EF4-FFF2-40B4-BE49-F238E27FC236}">
                    <a16:creationId xmlns:a16="http://schemas.microsoft.com/office/drawing/2014/main" id="{1E11FAAA-1CCE-5749-9150-3F57824637D1}"/>
                  </a:ext>
                </a:extLst>
              </p:cNvPr>
              <p:cNvSpPr txBox="1">
                <a:spLocks noRot="1" noChangeAspect="1" noMove="1" noResize="1" noEditPoints="1" noAdjustHandles="1" noChangeArrowheads="1" noChangeShapeType="1" noTextEdit="1"/>
              </p:cNvSpPr>
              <p:nvPr/>
            </p:nvSpPr>
            <p:spPr>
              <a:xfrm>
                <a:off x="1" y="2060848"/>
                <a:ext cx="3131839" cy="4392488"/>
              </a:xfrm>
              <a:prstGeom prst="rect">
                <a:avLst/>
              </a:prstGeom>
              <a:blipFill>
                <a:blip r:embed="rId3"/>
                <a:stretch>
                  <a:fillRect l="-2429" t="-865" b="-865"/>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B956B754-67BB-044F-AD60-B73852A8F41C}"/>
              </a:ext>
            </a:extLst>
          </p:cNvPr>
          <p:cNvSpPr/>
          <p:nvPr/>
        </p:nvSpPr>
        <p:spPr>
          <a:xfrm>
            <a:off x="4326900" y="1899837"/>
            <a:ext cx="956113" cy="903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12">
            <a:extLst>
              <a:ext uri="{FF2B5EF4-FFF2-40B4-BE49-F238E27FC236}">
                <a16:creationId xmlns:a16="http://schemas.microsoft.com/office/drawing/2014/main" id="{26F0E3E5-02B7-6243-A501-1389F01012FC}"/>
              </a:ext>
            </a:extLst>
          </p:cNvPr>
          <p:cNvPicPr>
            <a:picLocks noChangeAspect="1"/>
          </p:cNvPicPr>
          <p:nvPr/>
        </p:nvPicPr>
        <p:blipFill>
          <a:blip r:embed="rId4"/>
          <a:stretch>
            <a:fillRect/>
          </a:stretch>
        </p:blipFill>
        <p:spPr>
          <a:xfrm>
            <a:off x="2985104" y="2803726"/>
            <a:ext cx="6172200" cy="3319895"/>
          </a:xfrm>
          <a:prstGeom prst="rect">
            <a:avLst/>
          </a:prstGeom>
        </p:spPr>
      </p:pic>
      <p:pic>
        <p:nvPicPr>
          <p:cNvPr id="11" name="Content Placeholder 7">
            <a:extLst>
              <a:ext uri="{FF2B5EF4-FFF2-40B4-BE49-F238E27FC236}">
                <a16:creationId xmlns:a16="http://schemas.microsoft.com/office/drawing/2014/main" id="{B213709A-0156-574C-82C2-0B1E28613A5E}"/>
              </a:ext>
            </a:extLst>
          </p:cNvPr>
          <p:cNvPicPr>
            <a:picLocks noChangeAspect="1"/>
          </p:cNvPicPr>
          <p:nvPr/>
        </p:nvPicPr>
        <p:blipFill>
          <a:blip r:embed="rId5"/>
          <a:stretch>
            <a:fillRect/>
          </a:stretch>
        </p:blipFill>
        <p:spPr>
          <a:xfrm>
            <a:off x="2985104" y="2803726"/>
            <a:ext cx="6172200" cy="3132859"/>
          </a:xfrm>
          <a:prstGeom prst="rect">
            <a:avLst/>
          </a:prstGeom>
        </p:spPr>
      </p:pic>
      <p:pic>
        <p:nvPicPr>
          <p:cNvPr id="12" name="Content Placeholder 9">
            <a:extLst>
              <a:ext uri="{FF2B5EF4-FFF2-40B4-BE49-F238E27FC236}">
                <a16:creationId xmlns:a16="http://schemas.microsoft.com/office/drawing/2014/main" id="{7FDF075E-468A-594E-8048-D01400604809}"/>
              </a:ext>
            </a:extLst>
          </p:cNvPr>
          <p:cNvPicPr>
            <a:picLocks noChangeAspect="1"/>
          </p:cNvPicPr>
          <p:nvPr/>
        </p:nvPicPr>
        <p:blipFill>
          <a:blip r:embed="rId6"/>
          <a:stretch>
            <a:fillRect/>
          </a:stretch>
        </p:blipFill>
        <p:spPr>
          <a:xfrm>
            <a:off x="2985104" y="2800119"/>
            <a:ext cx="6172200" cy="3319895"/>
          </a:xfrm>
          <a:prstGeom prst="rect">
            <a:avLst/>
          </a:prstGeom>
        </p:spPr>
      </p:pic>
      <p:pic>
        <p:nvPicPr>
          <p:cNvPr id="15" name="Content Placeholder 7">
            <a:extLst>
              <a:ext uri="{FF2B5EF4-FFF2-40B4-BE49-F238E27FC236}">
                <a16:creationId xmlns:a16="http://schemas.microsoft.com/office/drawing/2014/main" id="{5D537C3F-1331-C640-8FF5-421C56533504}"/>
              </a:ext>
            </a:extLst>
          </p:cNvPr>
          <p:cNvPicPr>
            <a:picLocks noChangeAspect="1"/>
          </p:cNvPicPr>
          <p:nvPr/>
        </p:nvPicPr>
        <p:blipFill>
          <a:blip r:embed="rId7"/>
          <a:stretch>
            <a:fillRect/>
          </a:stretch>
        </p:blipFill>
        <p:spPr>
          <a:xfrm>
            <a:off x="2985104" y="2996952"/>
            <a:ext cx="6172200" cy="3319895"/>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D497AFD-9D1F-DC43-8594-DAEFD66A3D79}"/>
                  </a:ext>
                </a:extLst>
              </p:cNvPr>
              <p:cNvSpPr txBox="1"/>
              <p:nvPr/>
            </p:nvSpPr>
            <p:spPr>
              <a:xfrm>
                <a:off x="3840468" y="3233311"/>
                <a:ext cx="2885090" cy="865109"/>
              </a:xfrm>
              <a:prstGeom prst="rect">
                <a:avLst/>
              </a:prstGeom>
              <a:noFill/>
              <a:ln w="28575">
                <a:solidFill>
                  <a:srgbClr val="FF0000"/>
                </a:solidFill>
              </a:ln>
            </p:spPr>
            <p:txBody>
              <a:bodyPr wrap="square" rtlCol="0">
                <a:spAutoFit/>
              </a:bodyPr>
              <a:lstStyle/>
              <a:p>
                <a14:m>
                  <m:oMath xmlns:m="http://schemas.openxmlformats.org/officeDocument/2006/math">
                    <m:sSup>
                      <m:sSupPr>
                        <m:ctrlPr>
                          <a:rPr lang="en-US" i="1" smtClean="0">
                            <a:solidFill>
                              <a:srgbClr val="C3092B"/>
                            </a:solidFill>
                            <a:latin typeface="Cambria Math" panose="02040503050406030204" pitchFamily="18" charset="0"/>
                          </a:rPr>
                        </m:ctrlPr>
                      </m:sSupPr>
                      <m:e>
                        <m:r>
                          <a:rPr lang="en-US" i="1">
                            <a:solidFill>
                              <a:srgbClr val="C3092B"/>
                            </a:solidFill>
                            <a:latin typeface="Cambria Math" panose="02040503050406030204" pitchFamily="18" charset="0"/>
                          </a:rPr>
                          <m:t>𝑥</m:t>
                        </m:r>
                      </m:e>
                      <m:sup>
                        <m:r>
                          <a:rPr lang="en-US" i="1">
                            <a:solidFill>
                              <a:srgbClr val="C3092B"/>
                            </a:solidFill>
                            <a:latin typeface="Cambria Math" panose="02040503050406030204" pitchFamily="18" charset="0"/>
                          </a:rPr>
                          <m:t>′</m:t>
                        </m:r>
                      </m:sup>
                    </m:sSup>
                  </m:oMath>
                </a14:m>
                <a:r>
                  <a:rPr lang="en-US" dirty="0">
                    <a:solidFill>
                      <a:srgbClr val="C3092B"/>
                    </a:solidFill>
                  </a:rPr>
                  <a:t> has been rejected because </a:t>
                </a:r>
                <a14:m>
                  <m:oMath xmlns:m="http://schemas.openxmlformats.org/officeDocument/2006/math">
                    <m:f>
                      <m:fPr>
                        <m:ctrlPr>
                          <a:rPr lang="en-US" i="1">
                            <a:solidFill>
                              <a:srgbClr val="C3092B"/>
                            </a:solidFill>
                            <a:latin typeface="Cambria Math" panose="02040503050406030204" pitchFamily="18" charset="0"/>
                          </a:rPr>
                        </m:ctrlPr>
                      </m:fPr>
                      <m:num>
                        <m:r>
                          <a:rPr lang="en-US" i="1">
                            <a:solidFill>
                              <a:srgbClr val="C3092B"/>
                            </a:solidFill>
                            <a:latin typeface="Cambria Math" panose="02040503050406030204" pitchFamily="18" charset="0"/>
                          </a:rPr>
                          <m:t>𝑃</m:t>
                        </m:r>
                        <m:d>
                          <m:dPr>
                            <m:ctrlPr>
                              <a:rPr lang="en-US" i="1">
                                <a:solidFill>
                                  <a:srgbClr val="C3092B"/>
                                </a:solidFill>
                                <a:latin typeface="Cambria Math" panose="02040503050406030204" pitchFamily="18" charset="0"/>
                              </a:rPr>
                            </m:ctrlPr>
                          </m:dPr>
                          <m:e>
                            <m:sSup>
                              <m:sSupPr>
                                <m:ctrlPr>
                                  <a:rPr lang="en-US" i="1">
                                    <a:solidFill>
                                      <a:srgbClr val="C3092B"/>
                                    </a:solidFill>
                                    <a:latin typeface="Cambria Math" panose="02040503050406030204" pitchFamily="18" charset="0"/>
                                  </a:rPr>
                                </m:ctrlPr>
                              </m:sSupPr>
                              <m:e>
                                <m:r>
                                  <a:rPr lang="en-US" i="1">
                                    <a:solidFill>
                                      <a:srgbClr val="C3092B"/>
                                    </a:solidFill>
                                    <a:latin typeface="Cambria Math" panose="02040503050406030204" pitchFamily="18" charset="0"/>
                                  </a:rPr>
                                  <m:t>𝑥</m:t>
                                </m:r>
                              </m:e>
                              <m:sup>
                                <m:r>
                                  <a:rPr lang="en-US" i="1">
                                    <a:solidFill>
                                      <a:srgbClr val="C3092B"/>
                                    </a:solidFill>
                                    <a:latin typeface="Cambria Math" panose="02040503050406030204" pitchFamily="18" charset="0"/>
                                  </a:rPr>
                                  <m:t>′</m:t>
                                </m:r>
                              </m:sup>
                            </m:sSup>
                          </m:e>
                        </m:d>
                      </m:num>
                      <m:den>
                        <m:r>
                          <a:rPr lang="en-US" i="1">
                            <a:solidFill>
                              <a:srgbClr val="C3092B"/>
                            </a:solidFill>
                            <a:latin typeface="Cambria Math" panose="02040503050406030204" pitchFamily="18" charset="0"/>
                          </a:rPr>
                          <m:t>𝑃</m:t>
                        </m:r>
                        <m:d>
                          <m:dPr>
                            <m:ctrlPr>
                              <a:rPr lang="en-US" i="1" smtClean="0">
                                <a:solidFill>
                                  <a:srgbClr val="C3092B"/>
                                </a:solidFill>
                                <a:latin typeface="Cambria Math" panose="02040503050406030204" pitchFamily="18" charset="0"/>
                              </a:rPr>
                            </m:ctrlPr>
                          </m:dPr>
                          <m:e>
                            <m:sSup>
                              <m:sSupPr>
                                <m:ctrlPr>
                                  <a:rPr lang="en-US" i="1">
                                    <a:solidFill>
                                      <a:srgbClr val="C3092B"/>
                                    </a:solidFill>
                                    <a:latin typeface="Cambria Math" panose="02040503050406030204" pitchFamily="18" charset="0"/>
                                  </a:rPr>
                                </m:ctrlPr>
                              </m:sSupPr>
                              <m:e>
                                <m:r>
                                  <a:rPr lang="en-US" i="1">
                                    <a:solidFill>
                                      <a:srgbClr val="C3092B"/>
                                    </a:solidFill>
                                    <a:latin typeface="Cambria Math" panose="02040503050406030204" pitchFamily="18" charset="0"/>
                                  </a:rPr>
                                  <m:t>𝑥</m:t>
                                </m:r>
                              </m:e>
                              <m:sup>
                                <m:r>
                                  <a:rPr lang="en-US" b="0" i="1" smtClean="0">
                                    <a:solidFill>
                                      <a:srgbClr val="C3092B"/>
                                    </a:solidFill>
                                    <a:latin typeface="Cambria Math" panose="02040503050406030204" pitchFamily="18" charset="0"/>
                                  </a:rPr>
                                  <m:t>2</m:t>
                                </m:r>
                              </m:sup>
                            </m:sSup>
                          </m:e>
                        </m:d>
                      </m:den>
                    </m:f>
                  </m:oMath>
                </a14:m>
                <a:r>
                  <a:rPr lang="en-US" dirty="0">
                    <a:solidFill>
                      <a:srgbClr val="C3092B"/>
                    </a:solidFill>
                  </a:rPr>
                  <a:t> is very small.</a:t>
                </a:r>
              </a:p>
            </p:txBody>
          </p:sp>
        </mc:Choice>
        <mc:Fallback xmlns="">
          <p:sp>
            <p:nvSpPr>
              <p:cNvPr id="16" name="TextBox 15">
                <a:extLst>
                  <a:ext uri="{FF2B5EF4-FFF2-40B4-BE49-F238E27FC236}">
                    <a16:creationId xmlns:a16="http://schemas.microsoft.com/office/drawing/2014/main" id="{AD497AFD-9D1F-DC43-8594-DAEFD66A3D79}"/>
                  </a:ext>
                </a:extLst>
              </p:cNvPr>
              <p:cNvSpPr txBox="1">
                <a:spLocks noRot="1" noChangeAspect="1" noMove="1" noResize="1" noEditPoints="1" noAdjustHandles="1" noChangeArrowheads="1" noChangeShapeType="1" noTextEdit="1"/>
              </p:cNvSpPr>
              <p:nvPr/>
            </p:nvSpPr>
            <p:spPr>
              <a:xfrm>
                <a:off x="3840468" y="3233311"/>
                <a:ext cx="2885090" cy="865109"/>
              </a:xfrm>
              <a:prstGeom prst="rect">
                <a:avLst/>
              </a:prstGeom>
              <a:blipFill>
                <a:blip r:embed="rId8"/>
                <a:stretch>
                  <a:fillRect l="-866" t="-1408"/>
                </a:stretch>
              </a:blipFill>
              <a:ln w="28575">
                <a:solidFill>
                  <a:srgbClr val="FF0000"/>
                </a:solidFill>
              </a:ln>
            </p:spPr>
            <p:txBody>
              <a:bodyPr/>
              <a:lstStyle/>
              <a:p>
                <a:r>
                  <a:rPr lang="en-US">
                    <a:noFill/>
                  </a:rPr>
                  <a:t> </a:t>
                </a:r>
              </a:p>
            </p:txBody>
          </p:sp>
        </mc:Fallback>
      </mc:AlternateContent>
      <p:pic>
        <p:nvPicPr>
          <p:cNvPr id="17" name="Content Placeholder 12">
            <a:extLst>
              <a:ext uri="{FF2B5EF4-FFF2-40B4-BE49-F238E27FC236}">
                <a16:creationId xmlns:a16="http://schemas.microsoft.com/office/drawing/2014/main" id="{4293F09B-777C-4641-BEFA-9F80796C19AC}"/>
              </a:ext>
            </a:extLst>
          </p:cNvPr>
          <p:cNvPicPr>
            <a:picLocks noChangeAspect="1"/>
          </p:cNvPicPr>
          <p:nvPr/>
        </p:nvPicPr>
        <p:blipFill>
          <a:blip r:embed="rId9"/>
          <a:stretch>
            <a:fillRect/>
          </a:stretch>
        </p:blipFill>
        <p:spPr>
          <a:xfrm>
            <a:off x="2985104" y="2927831"/>
            <a:ext cx="6172200" cy="3319895"/>
          </a:xfrm>
          <a:prstGeom prst="rect">
            <a:avLst/>
          </a:prstGeom>
        </p:spPr>
      </p:pic>
      <p:pic>
        <p:nvPicPr>
          <p:cNvPr id="18" name="Content Placeholder 7">
            <a:extLst>
              <a:ext uri="{FF2B5EF4-FFF2-40B4-BE49-F238E27FC236}">
                <a16:creationId xmlns:a16="http://schemas.microsoft.com/office/drawing/2014/main" id="{9F04EF06-3F97-0E4C-A1DE-69CA27660B53}"/>
              </a:ext>
            </a:extLst>
          </p:cNvPr>
          <p:cNvPicPr>
            <a:picLocks noChangeAspect="1"/>
          </p:cNvPicPr>
          <p:nvPr/>
        </p:nvPicPr>
        <p:blipFill>
          <a:blip r:embed="rId10"/>
          <a:stretch>
            <a:fillRect/>
          </a:stretch>
        </p:blipFill>
        <p:spPr>
          <a:xfrm>
            <a:off x="2982784" y="2730998"/>
            <a:ext cx="6172200" cy="3319895"/>
          </a:xfrm>
          <a:prstGeom prst="rect">
            <a:avLst/>
          </a:prstGeom>
        </p:spPr>
      </p:pic>
    </p:spTree>
    <p:extLst>
      <p:ext uri="{BB962C8B-B14F-4D97-AF65-F5344CB8AC3E}">
        <p14:creationId xmlns:p14="http://schemas.microsoft.com/office/powerpoint/2010/main" val="305519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B0E607-6FA3-9B40-8263-81749D659987}"/>
              </a:ext>
            </a:extLst>
          </p:cNvPr>
          <p:cNvSpPr>
            <a:spLocks noGrp="1"/>
          </p:cNvSpPr>
          <p:nvPr>
            <p:ph type="sldNum" sz="quarter" idx="12"/>
          </p:nvPr>
        </p:nvSpPr>
        <p:spPr/>
        <p:txBody>
          <a:bodyPr/>
          <a:lstStyle/>
          <a:p>
            <a:fld id="{97D86083-53EC-4DF4-B0ED-FEB5657A265E}" type="slidenum">
              <a:rPr lang="zh-CN" altLang="en-US" smtClean="0"/>
              <a:t>18</a:t>
            </a:fld>
            <a:endParaRPr lang="zh-CN" altLang="en-US" dirty="0"/>
          </a:p>
        </p:txBody>
      </p:sp>
      <p:grpSp>
        <p:nvGrpSpPr>
          <p:cNvPr id="3" name="Group 2">
            <a:extLst>
              <a:ext uri="{FF2B5EF4-FFF2-40B4-BE49-F238E27FC236}">
                <a16:creationId xmlns:a16="http://schemas.microsoft.com/office/drawing/2014/main" id="{2A005FCF-72A7-AF46-BE8B-E06C120515D6}"/>
              </a:ext>
            </a:extLst>
          </p:cNvPr>
          <p:cNvGrpSpPr/>
          <p:nvPr/>
        </p:nvGrpSpPr>
        <p:grpSpPr>
          <a:xfrm>
            <a:off x="1115616" y="3173386"/>
            <a:ext cx="6791418" cy="3104432"/>
            <a:chOff x="4814381" y="1630281"/>
            <a:chExt cx="6791418" cy="3104432"/>
          </a:xfrm>
        </p:grpSpPr>
        <p:sp>
          <p:nvSpPr>
            <p:cNvPr id="4" name="Rectangle 3">
              <a:extLst>
                <a:ext uri="{FF2B5EF4-FFF2-40B4-BE49-F238E27FC236}">
                  <a16:creationId xmlns:a16="http://schemas.microsoft.com/office/drawing/2014/main" id="{01635DDB-4DD7-8E4C-B547-0A9632F90FA7}"/>
                </a:ext>
              </a:extLst>
            </p:cNvPr>
            <p:cNvSpPr/>
            <p:nvPr/>
          </p:nvSpPr>
          <p:spPr>
            <a:xfrm>
              <a:off x="5562138" y="1855140"/>
              <a:ext cx="956113" cy="903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11">
              <a:extLst>
                <a:ext uri="{FF2B5EF4-FFF2-40B4-BE49-F238E27FC236}">
                  <a16:creationId xmlns:a16="http://schemas.microsoft.com/office/drawing/2014/main" id="{DCAEE85D-9652-AF4C-9765-9CCB97D900C3}"/>
                </a:ext>
              </a:extLst>
            </p:cNvPr>
            <p:cNvSpPr/>
            <p:nvPr/>
          </p:nvSpPr>
          <p:spPr>
            <a:xfrm>
              <a:off x="4814381" y="1630281"/>
              <a:ext cx="6791418" cy="2879573"/>
            </a:xfrm>
            <a:custGeom>
              <a:avLst/>
              <a:gdLst>
                <a:gd name="connsiteX0" fmla="*/ 0 w 5202315"/>
                <a:gd name="connsiteY0" fmla="*/ 1849764 h 1849764"/>
                <a:gd name="connsiteX1" fmla="*/ 301841 w 5202315"/>
                <a:gd name="connsiteY1" fmla="*/ 1805375 h 1849764"/>
                <a:gd name="connsiteX2" fmla="*/ 612559 w 5202315"/>
                <a:gd name="connsiteY2" fmla="*/ 1681088 h 1849764"/>
                <a:gd name="connsiteX3" fmla="*/ 949911 w 5202315"/>
                <a:gd name="connsiteY3" fmla="*/ 1112917 h 1849764"/>
                <a:gd name="connsiteX4" fmla="*/ 1287262 w 5202315"/>
                <a:gd name="connsiteY4" fmla="*/ 775566 h 1849764"/>
                <a:gd name="connsiteX5" fmla="*/ 1713390 w 5202315"/>
                <a:gd name="connsiteY5" fmla="*/ 1041896 h 1849764"/>
                <a:gd name="connsiteX6" fmla="*/ 1979720 w 5202315"/>
                <a:gd name="connsiteY6" fmla="*/ 1574556 h 1849764"/>
                <a:gd name="connsiteX7" fmla="*/ 2432482 w 5202315"/>
                <a:gd name="connsiteY7" fmla="*/ 1610067 h 1849764"/>
                <a:gd name="connsiteX8" fmla="*/ 3071674 w 5202315"/>
                <a:gd name="connsiteY8" fmla="*/ 748933 h 1849764"/>
                <a:gd name="connsiteX9" fmla="*/ 3391270 w 5202315"/>
                <a:gd name="connsiteY9" fmla="*/ 12086 h 1849764"/>
                <a:gd name="connsiteX10" fmla="*/ 3622089 w 5202315"/>
                <a:gd name="connsiteY10" fmla="*/ 349437 h 1849764"/>
                <a:gd name="connsiteX11" fmla="*/ 3888419 w 5202315"/>
                <a:gd name="connsiteY11" fmla="*/ 1104039 h 1849764"/>
                <a:gd name="connsiteX12" fmla="*/ 4572000 w 5202315"/>
                <a:gd name="connsiteY12" fmla="*/ 1547923 h 1849764"/>
                <a:gd name="connsiteX13" fmla="*/ 5202315 w 5202315"/>
                <a:gd name="connsiteY13" fmla="*/ 1760987 h 184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02315" h="1849764">
                  <a:moveTo>
                    <a:pt x="0" y="1849764"/>
                  </a:moveTo>
                  <a:cubicBezTo>
                    <a:pt x="99874" y="1841626"/>
                    <a:pt x="199748" y="1833488"/>
                    <a:pt x="301841" y="1805375"/>
                  </a:cubicBezTo>
                  <a:cubicBezTo>
                    <a:pt x="403934" y="1777262"/>
                    <a:pt x="504547" y="1796498"/>
                    <a:pt x="612559" y="1681088"/>
                  </a:cubicBezTo>
                  <a:cubicBezTo>
                    <a:pt x="720571" y="1565678"/>
                    <a:pt x="837461" y="1263837"/>
                    <a:pt x="949911" y="1112917"/>
                  </a:cubicBezTo>
                  <a:cubicBezTo>
                    <a:pt x="1062362" y="961997"/>
                    <a:pt x="1160016" y="787403"/>
                    <a:pt x="1287262" y="775566"/>
                  </a:cubicBezTo>
                  <a:cubicBezTo>
                    <a:pt x="1414508" y="763729"/>
                    <a:pt x="1597980" y="908731"/>
                    <a:pt x="1713390" y="1041896"/>
                  </a:cubicBezTo>
                  <a:cubicBezTo>
                    <a:pt x="1828800" y="1175061"/>
                    <a:pt x="1859871" y="1479861"/>
                    <a:pt x="1979720" y="1574556"/>
                  </a:cubicBezTo>
                  <a:cubicBezTo>
                    <a:pt x="2099569" y="1669251"/>
                    <a:pt x="2250490" y="1747671"/>
                    <a:pt x="2432482" y="1610067"/>
                  </a:cubicBezTo>
                  <a:cubicBezTo>
                    <a:pt x="2614474" y="1472463"/>
                    <a:pt x="2911876" y="1015263"/>
                    <a:pt x="3071674" y="748933"/>
                  </a:cubicBezTo>
                  <a:cubicBezTo>
                    <a:pt x="3231472" y="482603"/>
                    <a:pt x="3299534" y="78669"/>
                    <a:pt x="3391270" y="12086"/>
                  </a:cubicBezTo>
                  <a:cubicBezTo>
                    <a:pt x="3483006" y="-54497"/>
                    <a:pt x="3539231" y="167445"/>
                    <a:pt x="3622089" y="349437"/>
                  </a:cubicBezTo>
                  <a:cubicBezTo>
                    <a:pt x="3704947" y="531429"/>
                    <a:pt x="3730101" y="904291"/>
                    <a:pt x="3888419" y="1104039"/>
                  </a:cubicBezTo>
                  <a:cubicBezTo>
                    <a:pt x="4046737" y="1303787"/>
                    <a:pt x="4353017" y="1438432"/>
                    <a:pt x="4572000" y="1547923"/>
                  </a:cubicBezTo>
                  <a:cubicBezTo>
                    <a:pt x="4790983" y="1657414"/>
                    <a:pt x="5076548" y="1701803"/>
                    <a:pt x="5202315" y="176098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0541331C-7C8F-7E42-B66E-F24AF4212305}"/>
                </a:ext>
              </a:extLst>
            </p:cNvPr>
            <p:cNvSpPr/>
            <p:nvPr/>
          </p:nvSpPr>
          <p:spPr>
            <a:xfrm>
              <a:off x="6288767"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DE23DFC-CA42-544C-9A94-B54F0A6CFD4E}"/>
                </a:ext>
              </a:extLst>
            </p:cNvPr>
            <p:cNvSpPr/>
            <p:nvPr/>
          </p:nvSpPr>
          <p:spPr>
            <a:xfrm>
              <a:off x="6365751"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265CFC8-73CF-8F4A-9F69-56912EBE90F1}"/>
                </a:ext>
              </a:extLst>
            </p:cNvPr>
            <p:cNvSpPr/>
            <p:nvPr/>
          </p:nvSpPr>
          <p:spPr>
            <a:xfrm>
              <a:off x="6441921"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45369F-2700-0A48-9371-1F8E70229249}"/>
                </a:ext>
              </a:extLst>
            </p:cNvPr>
            <p:cNvSpPr/>
            <p:nvPr/>
          </p:nvSpPr>
          <p:spPr>
            <a:xfrm>
              <a:off x="6495231"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709F7AE-5910-A74D-8B73-1B3496EC1294}"/>
                </a:ext>
              </a:extLst>
            </p:cNvPr>
            <p:cNvSpPr/>
            <p:nvPr/>
          </p:nvSpPr>
          <p:spPr>
            <a:xfrm>
              <a:off x="6595075"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5B1F0D3-F388-6447-B0D5-CF92DF87E56E}"/>
                </a:ext>
              </a:extLst>
            </p:cNvPr>
            <p:cNvSpPr/>
            <p:nvPr/>
          </p:nvSpPr>
          <p:spPr>
            <a:xfrm>
              <a:off x="6151245"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6D4465C-C755-DE4F-A0FA-4298189E2B24}"/>
                </a:ext>
              </a:extLst>
            </p:cNvPr>
            <p:cNvSpPr/>
            <p:nvPr/>
          </p:nvSpPr>
          <p:spPr>
            <a:xfrm>
              <a:off x="6832187"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42BD5F2-8F7D-7447-A05D-0A2F90AA606B}"/>
                </a:ext>
              </a:extLst>
            </p:cNvPr>
            <p:cNvSpPr/>
            <p:nvPr/>
          </p:nvSpPr>
          <p:spPr>
            <a:xfrm>
              <a:off x="6600372"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ED07A2B-3CBA-7148-944A-CA780AE05B8F}"/>
                </a:ext>
              </a:extLst>
            </p:cNvPr>
            <p:cNvSpPr/>
            <p:nvPr/>
          </p:nvSpPr>
          <p:spPr>
            <a:xfrm>
              <a:off x="8944623"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3B82382-37ED-104A-A5E6-7B351EA41473}"/>
                </a:ext>
              </a:extLst>
            </p:cNvPr>
            <p:cNvSpPr/>
            <p:nvPr/>
          </p:nvSpPr>
          <p:spPr>
            <a:xfrm>
              <a:off x="9021607"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579D720-9EC1-5448-A9F5-3A60B516BAE0}"/>
                </a:ext>
              </a:extLst>
            </p:cNvPr>
            <p:cNvSpPr/>
            <p:nvPr/>
          </p:nvSpPr>
          <p:spPr>
            <a:xfrm>
              <a:off x="9097777"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8691DD8-9412-F943-8FFD-36F9A913BF31}"/>
                </a:ext>
              </a:extLst>
            </p:cNvPr>
            <p:cNvSpPr/>
            <p:nvPr/>
          </p:nvSpPr>
          <p:spPr>
            <a:xfrm>
              <a:off x="9151087"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4C732A8-16FD-5147-A187-EB35266D66CB}"/>
                </a:ext>
              </a:extLst>
            </p:cNvPr>
            <p:cNvSpPr/>
            <p:nvPr/>
          </p:nvSpPr>
          <p:spPr>
            <a:xfrm>
              <a:off x="9250931"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04BE953-35BB-E546-A72B-069D17BA4D4B}"/>
                </a:ext>
              </a:extLst>
            </p:cNvPr>
            <p:cNvSpPr/>
            <p:nvPr/>
          </p:nvSpPr>
          <p:spPr>
            <a:xfrm>
              <a:off x="8807101"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02EF947-887C-A047-B70E-3B948B25281F}"/>
                </a:ext>
              </a:extLst>
            </p:cNvPr>
            <p:cNvSpPr/>
            <p:nvPr/>
          </p:nvSpPr>
          <p:spPr>
            <a:xfrm>
              <a:off x="9488043"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8DCDC7A-CAFB-0649-B120-74ECD6A1FF5C}"/>
                </a:ext>
              </a:extLst>
            </p:cNvPr>
            <p:cNvSpPr/>
            <p:nvPr/>
          </p:nvSpPr>
          <p:spPr>
            <a:xfrm>
              <a:off x="9256228"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772179A-037F-0C44-B7A3-937BBF563689}"/>
                </a:ext>
              </a:extLst>
            </p:cNvPr>
            <p:cNvSpPr/>
            <p:nvPr/>
          </p:nvSpPr>
          <p:spPr>
            <a:xfrm>
              <a:off x="5846268"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252C73C-9EE9-DC40-92B3-D481355F2170}"/>
                </a:ext>
              </a:extLst>
            </p:cNvPr>
            <p:cNvSpPr/>
            <p:nvPr/>
          </p:nvSpPr>
          <p:spPr>
            <a:xfrm>
              <a:off x="5275315"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A1F8EF9-5AF9-E141-BA83-D50FA1DB3C7C}"/>
                </a:ext>
              </a:extLst>
            </p:cNvPr>
            <p:cNvSpPr/>
            <p:nvPr/>
          </p:nvSpPr>
          <p:spPr>
            <a:xfrm>
              <a:off x="6201069"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C016528-5D88-3D4C-9C67-A69C8841FD49}"/>
                </a:ext>
              </a:extLst>
            </p:cNvPr>
            <p:cNvSpPr/>
            <p:nvPr/>
          </p:nvSpPr>
          <p:spPr>
            <a:xfrm>
              <a:off x="6572215"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7268D63-44C3-D444-9CCF-E4074FB51214}"/>
                </a:ext>
              </a:extLst>
            </p:cNvPr>
            <p:cNvSpPr/>
            <p:nvPr/>
          </p:nvSpPr>
          <p:spPr>
            <a:xfrm>
              <a:off x="6725225"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1CE36F4-E2CA-A049-9C54-70F210555637}"/>
                </a:ext>
              </a:extLst>
            </p:cNvPr>
            <p:cNvSpPr/>
            <p:nvPr/>
          </p:nvSpPr>
          <p:spPr>
            <a:xfrm>
              <a:off x="7201377"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A04938E-DFBE-C54A-B908-0D771E7D25F6}"/>
                </a:ext>
              </a:extLst>
            </p:cNvPr>
            <p:cNvSpPr/>
            <p:nvPr/>
          </p:nvSpPr>
          <p:spPr>
            <a:xfrm>
              <a:off x="6969562"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911EA15-BD94-AA4A-A560-1537D4EEF7DF}"/>
                </a:ext>
              </a:extLst>
            </p:cNvPr>
            <p:cNvSpPr/>
            <p:nvPr/>
          </p:nvSpPr>
          <p:spPr>
            <a:xfrm>
              <a:off x="8024785"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5805693-D922-D54E-8BBE-AFC1A79DFC88}"/>
                </a:ext>
              </a:extLst>
            </p:cNvPr>
            <p:cNvSpPr/>
            <p:nvPr/>
          </p:nvSpPr>
          <p:spPr>
            <a:xfrm>
              <a:off x="8312164"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EAEF3BD-4736-CB42-AC5F-A25CF1ECDFED}"/>
                </a:ext>
              </a:extLst>
            </p:cNvPr>
            <p:cNvSpPr/>
            <p:nvPr/>
          </p:nvSpPr>
          <p:spPr>
            <a:xfrm>
              <a:off x="8657244"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F535DD8-B44C-A24B-876D-817CB9CFAA39}"/>
                </a:ext>
              </a:extLst>
            </p:cNvPr>
            <p:cNvSpPr/>
            <p:nvPr/>
          </p:nvSpPr>
          <p:spPr>
            <a:xfrm>
              <a:off x="9173946"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4D49460-A8EC-4A40-BD1F-8CA3381C8F0E}"/>
                </a:ext>
              </a:extLst>
            </p:cNvPr>
            <p:cNvSpPr/>
            <p:nvPr/>
          </p:nvSpPr>
          <p:spPr>
            <a:xfrm>
              <a:off x="8722631"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39B030A-A4C3-A044-930A-D7647810BAF1}"/>
                </a:ext>
              </a:extLst>
            </p:cNvPr>
            <p:cNvSpPr/>
            <p:nvPr/>
          </p:nvSpPr>
          <p:spPr>
            <a:xfrm>
              <a:off x="9309371"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6D5FA250-1101-D045-A825-03AADCE1F538}"/>
                </a:ext>
              </a:extLst>
            </p:cNvPr>
            <p:cNvSpPr/>
            <p:nvPr/>
          </p:nvSpPr>
          <p:spPr>
            <a:xfrm>
              <a:off x="9344527"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1EE9F76-82CC-7045-BA2B-0A7768780E00}"/>
                </a:ext>
              </a:extLst>
            </p:cNvPr>
            <p:cNvSpPr/>
            <p:nvPr/>
          </p:nvSpPr>
          <p:spPr>
            <a:xfrm>
              <a:off x="9650391"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3A012A0-B722-C14F-9163-7FD00A0BA091}"/>
                </a:ext>
              </a:extLst>
            </p:cNvPr>
            <p:cNvSpPr/>
            <p:nvPr/>
          </p:nvSpPr>
          <p:spPr>
            <a:xfrm>
              <a:off x="10119068"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E797287-3A8E-5E46-8F2D-409DD63041D8}"/>
                </a:ext>
              </a:extLst>
            </p:cNvPr>
            <p:cNvSpPr/>
            <p:nvPr/>
          </p:nvSpPr>
          <p:spPr>
            <a:xfrm>
              <a:off x="10853782"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B5C7253-4881-3344-AF48-F408A26D3BEC}"/>
                </a:ext>
              </a:extLst>
            </p:cNvPr>
            <p:cNvSpPr/>
            <p:nvPr/>
          </p:nvSpPr>
          <p:spPr>
            <a:xfrm>
              <a:off x="9370566"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71C741A-CFDD-0A44-9B71-76531D28F717}"/>
                </a:ext>
              </a:extLst>
            </p:cNvPr>
            <p:cNvSpPr/>
            <p:nvPr/>
          </p:nvSpPr>
          <p:spPr>
            <a:xfrm>
              <a:off x="9367386"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BE07394-1D6B-F241-A605-143A8CF920B7}"/>
                </a:ext>
              </a:extLst>
            </p:cNvPr>
            <p:cNvSpPr/>
            <p:nvPr/>
          </p:nvSpPr>
          <p:spPr>
            <a:xfrm>
              <a:off x="8885519"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B40F98F-C21C-0741-AE74-66509DDEE447}"/>
                </a:ext>
              </a:extLst>
            </p:cNvPr>
            <p:cNvSpPr/>
            <p:nvPr/>
          </p:nvSpPr>
          <p:spPr>
            <a:xfrm>
              <a:off x="6365750"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BAC90D1-B642-AF4B-BA78-EB625F10F93E}"/>
                </a:ext>
              </a:extLst>
            </p:cNvPr>
            <p:cNvSpPr/>
            <p:nvPr/>
          </p:nvSpPr>
          <p:spPr>
            <a:xfrm>
              <a:off x="6668384"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DE01330-8655-0343-B3C7-5F506B5EC014}"/>
                </a:ext>
              </a:extLst>
            </p:cNvPr>
            <p:cNvSpPr/>
            <p:nvPr/>
          </p:nvSpPr>
          <p:spPr>
            <a:xfrm>
              <a:off x="9529017"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7C9191F-FBF6-8D47-9934-48239D1AA92E}"/>
                </a:ext>
              </a:extLst>
            </p:cNvPr>
            <p:cNvSpPr/>
            <p:nvPr/>
          </p:nvSpPr>
          <p:spPr>
            <a:xfrm>
              <a:off x="9143495"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17CFD69-4983-AD47-B6FA-9F821E0C6369}"/>
                </a:ext>
              </a:extLst>
            </p:cNvPr>
            <p:cNvSpPr/>
            <p:nvPr/>
          </p:nvSpPr>
          <p:spPr>
            <a:xfrm>
              <a:off x="9029198"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F7FE531-6AD8-424E-949E-A33FE3787550}"/>
                </a:ext>
              </a:extLst>
            </p:cNvPr>
            <p:cNvSpPr/>
            <p:nvPr/>
          </p:nvSpPr>
          <p:spPr>
            <a:xfrm>
              <a:off x="9084881"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58ECB3C-2077-E54E-86C5-3E1F1EF1E903}"/>
                </a:ext>
              </a:extLst>
            </p:cNvPr>
            <p:cNvSpPr/>
            <p:nvPr/>
          </p:nvSpPr>
          <p:spPr>
            <a:xfrm>
              <a:off x="9219665"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4937BDBC-E349-784A-8DFA-61632EF4F8C6}"/>
                </a:ext>
              </a:extLst>
            </p:cNvPr>
            <p:cNvSpPr/>
            <p:nvPr/>
          </p:nvSpPr>
          <p:spPr>
            <a:xfrm>
              <a:off x="9367386"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8CC0BC52-3A58-DE49-9F6E-C40DF613947B}"/>
                </a:ext>
              </a:extLst>
            </p:cNvPr>
            <p:cNvSpPr/>
            <p:nvPr/>
          </p:nvSpPr>
          <p:spPr>
            <a:xfrm>
              <a:off x="6407589"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708E7B5-A975-0741-A003-3D0465EB6621}"/>
                </a:ext>
              </a:extLst>
            </p:cNvPr>
            <p:cNvSpPr/>
            <p:nvPr/>
          </p:nvSpPr>
          <p:spPr>
            <a:xfrm>
              <a:off x="9594224"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87329508-10CB-0444-8B30-9309CDDFE50E}"/>
                </a:ext>
              </a:extLst>
            </p:cNvPr>
            <p:cNvSpPr/>
            <p:nvPr/>
          </p:nvSpPr>
          <p:spPr>
            <a:xfrm>
              <a:off x="9214970"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C3CFD4D-35DB-3342-852E-EC3FE8A9A205}"/>
                </a:ext>
              </a:extLst>
            </p:cNvPr>
            <p:cNvSpPr/>
            <p:nvPr/>
          </p:nvSpPr>
          <p:spPr>
            <a:xfrm>
              <a:off x="5690587" y="4128116"/>
              <a:ext cx="134550" cy="38173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27A86C9-AD30-D445-A4C2-189E558B156A}"/>
                </a:ext>
              </a:extLst>
            </p:cNvPr>
            <p:cNvSpPr/>
            <p:nvPr/>
          </p:nvSpPr>
          <p:spPr>
            <a:xfrm>
              <a:off x="5849300" y="3773009"/>
              <a:ext cx="134550" cy="73684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CF4C354-B5A8-4B48-ACE4-19FAE669AFF3}"/>
                </a:ext>
              </a:extLst>
            </p:cNvPr>
            <p:cNvSpPr/>
            <p:nvPr/>
          </p:nvSpPr>
          <p:spPr>
            <a:xfrm>
              <a:off x="6000915" y="3497801"/>
              <a:ext cx="134550" cy="101205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35235C1-2559-2545-AA6A-7BA12EB92D2E}"/>
                </a:ext>
              </a:extLst>
            </p:cNvPr>
            <p:cNvSpPr/>
            <p:nvPr/>
          </p:nvSpPr>
          <p:spPr>
            <a:xfrm>
              <a:off x="6165148" y="3197293"/>
              <a:ext cx="134550" cy="131256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DCEE8B5A-2A8C-654D-A39E-77BE199B135A}"/>
                </a:ext>
              </a:extLst>
            </p:cNvPr>
            <p:cNvSpPr/>
            <p:nvPr/>
          </p:nvSpPr>
          <p:spPr>
            <a:xfrm>
              <a:off x="6343507" y="2922972"/>
              <a:ext cx="123002" cy="158688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81F25CC-7D8E-C54D-9619-DADA682335E4}"/>
                </a:ext>
              </a:extLst>
            </p:cNvPr>
            <p:cNvSpPr/>
            <p:nvPr/>
          </p:nvSpPr>
          <p:spPr>
            <a:xfrm>
              <a:off x="6496660" y="2877695"/>
              <a:ext cx="123002" cy="163215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164E25B-2EB3-2642-AB38-2871E06586DA}"/>
                </a:ext>
              </a:extLst>
            </p:cNvPr>
            <p:cNvSpPr/>
            <p:nvPr/>
          </p:nvSpPr>
          <p:spPr>
            <a:xfrm>
              <a:off x="6654330" y="2991774"/>
              <a:ext cx="123002" cy="151009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75171B4F-E802-8940-A13F-71451663E009}"/>
                </a:ext>
              </a:extLst>
            </p:cNvPr>
            <p:cNvSpPr/>
            <p:nvPr/>
          </p:nvSpPr>
          <p:spPr>
            <a:xfrm>
              <a:off x="6824612" y="3197293"/>
              <a:ext cx="123002" cy="130457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19C6384-D7BF-EB4A-9968-919F45D33316}"/>
                </a:ext>
              </a:extLst>
            </p:cNvPr>
            <p:cNvSpPr/>
            <p:nvPr/>
          </p:nvSpPr>
          <p:spPr>
            <a:xfrm>
              <a:off x="6999575" y="3409024"/>
              <a:ext cx="123002" cy="109283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6C2D8B6-4A73-0646-A2A1-5333453684C7}"/>
                </a:ext>
              </a:extLst>
            </p:cNvPr>
            <p:cNvSpPr/>
            <p:nvPr/>
          </p:nvSpPr>
          <p:spPr>
            <a:xfrm>
              <a:off x="7169925" y="3934138"/>
              <a:ext cx="123002" cy="5757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97582B9-586D-1948-B925-4D0D5B97261D}"/>
                </a:ext>
              </a:extLst>
            </p:cNvPr>
            <p:cNvSpPr/>
            <p:nvPr/>
          </p:nvSpPr>
          <p:spPr>
            <a:xfrm>
              <a:off x="7340149" y="4199136"/>
              <a:ext cx="123002" cy="31219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70DBF45-28C3-2944-AC0F-714D1138AF52}"/>
                </a:ext>
              </a:extLst>
            </p:cNvPr>
            <p:cNvSpPr/>
            <p:nvPr/>
          </p:nvSpPr>
          <p:spPr>
            <a:xfrm>
              <a:off x="7512975" y="4261282"/>
              <a:ext cx="123003" cy="25005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D029705D-62E5-164F-88C9-D85A0E7A512A}"/>
                </a:ext>
              </a:extLst>
            </p:cNvPr>
            <p:cNvSpPr/>
            <p:nvPr/>
          </p:nvSpPr>
          <p:spPr>
            <a:xfrm>
              <a:off x="7668101" y="4261281"/>
              <a:ext cx="123003" cy="24058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A931D670-B872-374E-8119-A922F5576565}"/>
                </a:ext>
              </a:extLst>
            </p:cNvPr>
            <p:cNvSpPr/>
            <p:nvPr/>
          </p:nvSpPr>
          <p:spPr>
            <a:xfrm>
              <a:off x="7844196" y="4259797"/>
              <a:ext cx="120870" cy="25005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9712E5C-0224-2C43-BA08-48D5715BAE5C}"/>
                </a:ext>
              </a:extLst>
            </p:cNvPr>
            <p:cNvSpPr/>
            <p:nvPr/>
          </p:nvSpPr>
          <p:spPr>
            <a:xfrm>
              <a:off x="8002909" y="4128110"/>
              <a:ext cx="125704" cy="38174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62B2D3FA-804F-C444-BBD6-25214D07097E}"/>
                </a:ext>
              </a:extLst>
            </p:cNvPr>
            <p:cNvSpPr/>
            <p:nvPr/>
          </p:nvSpPr>
          <p:spPr>
            <a:xfrm>
              <a:off x="8154523" y="3934135"/>
              <a:ext cx="158235" cy="5757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4B79A6B-5A14-F044-A191-753EA4ACEE93}"/>
                </a:ext>
              </a:extLst>
            </p:cNvPr>
            <p:cNvSpPr/>
            <p:nvPr/>
          </p:nvSpPr>
          <p:spPr>
            <a:xfrm>
              <a:off x="8318757" y="3773002"/>
              <a:ext cx="161904" cy="73684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85419AAE-FC30-F145-8870-BD0B9509E975}"/>
                </a:ext>
              </a:extLst>
            </p:cNvPr>
            <p:cNvSpPr/>
            <p:nvPr/>
          </p:nvSpPr>
          <p:spPr>
            <a:xfrm>
              <a:off x="8497116" y="3409021"/>
              <a:ext cx="105805" cy="110083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84FFE3B3-86C8-0D42-928D-CE5960CE1DDE}"/>
                </a:ext>
              </a:extLst>
            </p:cNvPr>
            <p:cNvSpPr/>
            <p:nvPr/>
          </p:nvSpPr>
          <p:spPr>
            <a:xfrm>
              <a:off x="8650269" y="3197287"/>
              <a:ext cx="113861" cy="131256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09AD6F0B-BFB7-AA4B-8AE3-DC828336F195}"/>
                </a:ext>
              </a:extLst>
            </p:cNvPr>
            <p:cNvSpPr/>
            <p:nvPr/>
          </p:nvSpPr>
          <p:spPr>
            <a:xfrm>
              <a:off x="8807939" y="2877689"/>
              <a:ext cx="120458" cy="162417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8FB99DF-7049-9F40-931E-0FEA3DDDC61E}"/>
                </a:ext>
              </a:extLst>
            </p:cNvPr>
            <p:cNvSpPr/>
            <p:nvPr/>
          </p:nvSpPr>
          <p:spPr>
            <a:xfrm>
              <a:off x="8978220" y="2476870"/>
              <a:ext cx="127111" cy="202499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8DDBB36-BA2E-764F-AB9E-28E0A8E4FBFA}"/>
                </a:ext>
              </a:extLst>
            </p:cNvPr>
            <p:cNvSpPr/>
            <p:nvPr/>
          </p:nvSpPr>
          <p:spPr>
            <a:xfrm>
              <a:off x="9153184" y="1855141"/>
              <a:ext cx="149916" cy="264672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4151CA5-7400-5C48-8F3C-BA652B1F658A}"/>
                </a:ext>
              </a:extLst>
            </p:cNvPr>
            <p:cNvSpPr/>
            <p:nvPr/>
          </p:nvSpPr>
          <p:spPr>
            <a:xfrm>
              <a:off x="9323534" y="2112885"/>
              <a:ext cx="160864" cy="239696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317BFC1-1C11-2342-B48E-B3D51C68B1F0}"/>
                </a:ext>
              </a:extLst>
            </p:cNvPr>
            <p:cNvSpPr/>
            <p:nvPr/>
          </p:nvSpPr>
          <p:spPr>
            <a:xfrm>
              <a:off x="9493757" y="2804749"/>
              <a:ext cx="154587" cy="170658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969A9B9-BB1C-454A-947B-385E1C01C5BB}"/>
                </a:ext>
              </a:extLst>
            </p:cNvPr>
            <p:cNvSpPr/>
            <p:nvPr/>
          </p:nvSpPr>
          <p:spPr>
            <a:xfrm>
              <a:off x="9666584" y="3338003"/>
              <a:ext cx="152111" cy="117332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C486BF1D-3822-3645-936F-8464D5312959}"/>
                </a:ext>
              </a:extLst>
            </p:cNvPr>
            <p:cNvSpPr/>
            <p:nvPr/>
          </p:nvSpPr>
          <p:spPr>
            <a:xfrm>
              <a:off x="9821710" y="3613212"/>
              <a:ext cx="146355" cy="88864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6C6869FD-32E2-EE4D-928A-D3F4FF5A6B5F}"/>
                </a:ext>
              </a:extLst>
            </p:cNvPr>
            <p:cNvSpPr/>
            <p:nvPr/>
          </p:nvSpPr>
          <p:spPr>
            <a:xfrm>
              <a:off x="9960346" y="3693110"/>
              <a:ext cx="146354" cy="81673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5A3E3113-3F45-5F4C-81B2-F59ED01A9434}"/>
                </a:ext>
              </a:extLst>
            </p:cNvPr>
            <p:cNvSpPr/>
            <p:nvPr/>
          </p:nvSpPr>
          <p:spPr>
            <a:xfrm>
              <a:off x="10119059" y="3773003"/>
              <a:ext cx="134550" cy="73684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DE706740-65F7-7149-8BD4-495F3331BAE1}"/>
                </a:ext>
              </a:extLst>
            </p:cNvPr>
            <p:cNvSpPr/>
            <p:nvPr/>
          </p:nvSpPr>
          <p:spPr>
            <a:xfrm>
              <a:off x="10270674" y="3852908"/>
              <a:ext cx="137642" cy="6569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9F78FDB5-43EF-584B-950C-859192BD1405}"/>
                </a:ext>
              </a:extLst>
            </p:cNvPr>
            <p:cNvSpPr/>
            <p:nvPr/>
          </p:nvSpPr>
          <p:spPr>
            <a:xfrm>
              <a:off x="10434907" y="3934135"/>
              <a:ext cx="146354" cy="57571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5367ED0A-BFEE-4949-93DC-7E532983A1A1}"/>
                </a:ext>
              </a:extLst>
            </p:cNvPr>
            <p:cNvSpPr/>
            <p:nvPr/>
          </p:nvSpPr>
          <p:spPr>
            <a:xfrm>
              <a:off x="10613266" y="4057094"/>
              <a:ext cx="118485" cy="45275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59465B05-6B2A-124D-8492-D4FE6E4265A0}"/>
                </a:ext>
              </a:extLst>
            </p:cNvPr>
            <p:cNvSpPr/>
            <p:nvPr/>
          </p:nvSpPr>
          <p:spPr>
            <a:xfrm>
              <a:off x="10766419" y="4128110"/>
              <a:ext cx="118485" cy="38173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8590153B-B421-9F48-AB4A-5DEED417C485}"/>
                </a:ext>
              </a:extLst>
            </p:cNvPr>
            <p:cNvSpPr/>
            <p:nvPr/>
          </p:nvSpPr>
          <p:spPr>
            <a:xfrm>
              <a:off x="10924089" y="4199136"/>
              <a:ext cx="118485" cy="30272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B7AA07D1-F667-6447-AD78-9227A6BD7C57}"/>
                </a:ext>
              </a:extLst>
            </p:cNvPr>
            <p:cNvSpPr/>
            <p:nvPr/>
          </p:nvSpPr>
          <p:spPr>
            <a:xfrm>
              <a:off x="11094370" y="4259797"/>
              <a:ext cx="143483" cy="24206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752229B0-38F4-DC49-896D-52F25EE1F2BA}"/>
                </a:ext>
              </a:extLst>
            </p:cNvPr>
            <p:cNvSpPr/>
            <p:nvPr/>
          </p:nvSpPr>
          <p:spPr>
            <a:xfrm>
              <a:off x="9754677"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809488A5-894F-174E-88B1-5C77CB456808}"/>
                </a:ext>
              </a:extLst>
            </p:cNvPr>
            <p:cNvSpPr/>
            <p:nvPr/>
          </p:nvSpPr>
          <p:spPr>
            <a:xfrm>
              <a:off x="10529910"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FD7098BB-0B55-3E45-90A3-C40C8A51C35F}"/>
                </a:ext>
              </a:extLst>
            </p:cNvPr>
            <p:cNvSpPr/>
            <p:nvPr/>
          </p:nvSpPr>
          <p:spPr>
            <a:xfrm>
              <a:off x="9434060"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C7A818B5-C671-6241-8F7A-98DB1963EEAA}"/>
                </a:ext>
              </a:extLst>
            </p:cNvPr>
            <p:cNvSpPr/>
            <p:nvPr/>
          </p:nvSpPr>
          <p:spPr>
            <a:xfrm>
              <a:off x="9920617"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475A3847-46B2-8349-9BAA-39061C8B8508}"/>
                </a:ext>
              </a:extLst>
            </p:cNvPr>
            <p:cNvSpPr/>
            <p:nvPr/>
          </p:nvSpPr>
          <p:spPr>
            <a:xfrm>
              <a:off x="7597561" y="46889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TextBox 91">
            <a:extLst>
              <a:ext uri="{FF2B5EF4-FFF2-40B4-BE49-F238E27FC236}">
                <a16:creationId xmlns:a16="http://schemas.microsoft.com/office/drawing/2014/main" id="{E0C5C6B1-7BFF-1B48-B523-27354EE13B62}"/>
              </a:ext>
            </a:extLst>
          </p:cNvPr>
          <p:cNvSpPr txBox="1"/>
          <p:nvPr/>
        </p:nvSpPr>
        <p:spPr>
          <a:xfrm>
            <a:off x="609786" y="1436553"/>
            <a:ext cx="6301554" cy="116955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Collect sufficient samples (depends on the problem)</a:t>
            </a:r>
          </a:p>
          <a:p>
            <a:pPr marL="285750" indent="-285750">
              <a:spcAft>
                <a:spcPts val="600"/>
              </a:spcAft>
              <a:buFont typeface="Arial" panose="020B0604020202020204" pitchFamily="34" charset="0"/>
              <a:buChar char="•"/>
            </a:pPr>
            <a:r>
              <a:rPr lang="en-US" sz="2000" dirty="0"/>
              <a:t>Evaluate the statistics</a:t>
            </a:r>
          </a:p>
          <a:p>
            <a:pPr marL="285750" indent="-285750">
              <a:spcAft>
                <a:spcPts val="600"/>
              </a:spcAft>
              <a:buFont typeface="Arial" panose="020B0604020202020204" pitchFamily="34" charset="0"/>
              <a:buChar char="•"/>
            </a:pPr>
            <a:r>
              <a:rPr lang="en-US" sz="2000" dirty="0"/>
              <a:t>Draw a histogram</a:t>
            </a:r>
          </a:p>
        </p:txBody>
      </p:sp>
      <p:sp>
        <p:nvSpPr>
          <p:cNvPr id="93" name="Title 6">
            <a:extLst>
              <a:ext uri="{FF2B5EF4-FFF2-40B4-BE49-F238E27FC236}">
                <a16:creationId xmlns:a16="http://schemas.microsoft.com/office/drawing/2014/main" id="{D4C6F4AB-A1BE-6345-B04E-F7BA3395375F}"/>
              </a:ext>
            </a:extLst>
          </p:cNvPr>
          <p:cNvSpPr txBox="1">
            <a:spLocks/>
          </p:cNvSpPr>
          <p:nvPr/>
        </p:nvSpPr>
        <p:spPr>
          <a:xfrm>
            <a:off x="179512" y="476672"/>
            <a:ext cx="3932237" cy="785674"/>
          </a:xfrm>
          <a:prstGeom prst="rect">
            <a:avLst/>
          </a:prstGeom>
        </p:spPr>
        <p:txBody>
          <a:bodyPr anchor="t">
            <a:normAutofit/>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pPr>
              <a:spcAft>
                <a:spcPts val="600"/>
              </a:spcAft>
            </a:pPr>
            <a:r>
              <a:rPr lang="en-US" sz="2800">
                <a:latin typeface="+mn-lt"/>
              </a:rPr>
              <a:t>Example:</a:t>
            </a:r>
            <a:br>
              <a:rPr lang="en-US" sz="2400">
                <a:latin typeface="+mn-lt"/>
              </a:rPr>
            </a:br>
            <a:r>
              <a:rPr lang="en-US" sz="1600">
                <a:latin typeface="+mn-lt"/>
              </a:rPr>
              <a:t> </a:t>
            </a:r>
            <a:endParaRPr lang="en-US" sz="1800" dirty="0">
              <a:latin typeface="+mn-lt"/>
            </a:endParaRPr>
          </a:p>
        </p:txBody>
      </p:sp>
    </p:spTree>
    <p:extLst>
      <p:ext uri="{BB962C8B-B14F-4D97-AF65-F5344CB8AC3E}">
        <p14:creationId xmlns:p14="http://schemas.microsoft.com/office/powerpoint/2010/main" val="522481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rPr>
              <a:t>Table of Contents</a:t>
            </a:r>
            <a:endParaRPr lang="zh-CN" altLang="en-US" dirty="0">
              <a:solidFill>
                <a:srgbClr val="0070C0"/>
              </a:solidFill>
            </a:endParaRPr>
          </a:p>
        </p:txBody>
      </p:sp>
      <p:sp>
        <p:nvSpPr>
          <p:cNvPr id="3" name="内容占位符 2"/>
          <p:cNvSpPr>
            <a:spLocks noGrp="1"/>
          </p:cNvSpPr>
          <p:nvPr>
            <p:ph idx="1"/>
          </p:nvPr>
        </p:nvSpPr>
        <p:spPr>
          <a:xfrm>
            <a:off x="457200" y="714356"/>
            <a:ext cx="8229600" cy="6143644"/>
          </a:xfrm>
        </p:spPr>
        <p:txBody>
          <a:bodyPr>
            <a:normAutofit/>
          </a:bodyPr>
          <a:lstStyle/>
          <a:p>
            <a:r>
              <a:rPr lang="en-US" altLang="zh-CN" dirty="0"/>
              <a:t>Background</a:t>
            </a:r>
          </a:p>
          <a:p>
            <a:r>
              <a:rPr lang="en-US" altLang="zh-CN" dirty="0"/>
              <a:t>Mathematical Tool Set 1</a:t>
            </a:r>
          </a:p>
          <a:p>
            <a:pPr lvl="1"/>
            <a:r>
              <a:rPr lang="en-US" altLang="zh-CN" dirty="0"/>
              <a:t>MCMC Algorithm</a:t>
            </a:r>
          </a:p>
          <a:p>
            <a:pPr lvl="1"/>
            <a:r>
              <a:rPr lang="en-US" altLang="zh-CN" dirty="0"/>
              <a:t>Martingale Bounds</a:t>
            </a:r>
          </a:p>
          <a:p>
            <a:pPr lvl="1"/>
            <a:r>
              <a:rPr lang="en-US" altLang="zh-CN" dirty="0"/>
              <a:t>Stochastic Network Calculus </a:t>
            </a:r>
          </a:p>
          <a:p>
            <a:r>
              <a:rPr lang="en-US" altLang="zh-CN" dirty="0"/>
              <a:t>Mathematical Tool Set 2</a:t>
            </a:r>
          </a:p>
          <a:p>
            <a:pPr lvl="1"/>
            <a:r>
              <a:rPr lang="en-US" altLang="zh-CN" dirty="0"/>
              <a:t>Lyapunov and Stability Theory</a:t>
            </a:r>
          </a:p>
          <a:p>
            <a:pPr lvl="1"/>
            <a:r>
              <a:rPr lang="en-US" altLang="zh-CN" dirty="0"/>
              <a:t>Lyapunov Optimization</a:t>
            </a:r>
          </a:p>
          <a:p>
            <a:pPr lvl="1"/>
            <a:r>
              <a:rPr lang="en-US" altLang="zh-CN" dirty="0"/>
              <a:t>Lyapunov Reinforcement Learning</a:t>
            </a:r>
          </a:p>
          <a:p>
            <a:pPr lvl="0" fontAlgn="base"/>
            <a:r>
              <a:rPr lang="en-US" dirty="0"/>
              <a:t>Mathematical Tool Set 3</a:t>
            </a:r>
            <a:endParaRPr lang="en-GB" dirty="0"/>
          </a:p>
          <a:p>
            <a:pPr lvl="1"/>
            <a:r>
              <a:rPr lang="en-US" altLang="zh-CN" dirty="0"/>
              <a:t>Age of Information</a:t>
            </a:r>
          </a:p>
          <a:p>
            <a:pPr lvl="1"/>
            <a:r>
              <a:rPr lang="en-US" altLang="zh-CN" dirty="0" err="1"/>
              <a:t>AoI</a:t>
            </a:r>
            <a:r>
              <a:rPr lang="en-US" altLang="zh-CN" dirty="0"/>
              <a:t> Applications</a:t>
            </a:r>
          </a:p>
        </p:txBody>
      </p:sp>
      <p:sp>
        <p:nvSpPr>
          <p:cNvPr id="4" name="灯片编号占位符 3"/>
          <p:cNvSpPr>
            <a:spLocks noGrp="1"/>
          </p:cNvSpPr>
          <p:nvPr>
            <p:ph type="sldNum" sz="quarter" idx="12"/>
          </p:nvPr>
        </p:nvSpPr>
        <p:spPr/>
        <p:txBody>
          <a:bodyPr/>
          <a:lstStyle/>
          <a:p>
            <a:fld id="{97D86083-53EC-4DF4-B0ED-FEB5657A265E}" type="slidenum">
              <a:rPr lang="zh-CN" altLang="en-US" smtClean="0"/>
              <a:t>1</a:t>
            </a:fld>
            <a:endParaRPr lang="zh-CN"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E78DE6-8D39-DC47-9332-7E11DFF7AAD7}"/>
              </a:ext>
            </a:extLst>
          </p:cNvPr>
          <p:cNvSpPr>
            <a:spLocks noGrp="1"/>
          </p:cNvSpPr>
          <p:nvPr>
            <p:ph type="sldNum" sz="quarter" idx="12"/>
          </p:nvPr>
        </p:nvSpPr>
        <p:spPr/>
        <p:txBody>
          <a:bodyPr/>
          <a:lstStyle/>
          <a:p>
            <a:fld id="{97D86083-53EC-4DF4-B0ED-FEB5657A265E}" type="slidenum">
              <a:rPr lang="zh-CN" altLang="en-US" smtClean="0"/>
              <a:t>19</a:t>
            </a:fld>
            <a:endParaRPr lang="zh-CN" altLang="en-US" dirty="0"/>
          </a:p>
        </p:txBody>
      </p:sp>
      <p:sp>
        <p:nvSpPr>
          <p:cNvPr id="3" name="Rectangle 2">
            <a:extLst>
              <a:ext uri="{FF2B5EF4-FFF2-40B4-BE49-F238E27FC236}">
                <a16:creationId xmlns:a16="http://schemas.microsoft.com/office/drawing/2014/main" id="{48E291A9-11EC-A04F-A3AA-52C041B0E341}"/>
              </a:ext>
            </a:extLst>
          </p:cNvPr>
          <p:cNvSpPr/>
          <p:nvPr/>
        </p:nvSpPr>
        <p:spPr>
          <a:xfrm>
            <a:off x="395536" y="1196752"/>
            <a:ext cx="8424936" cy="4385816"/>
          </a:xfrm>
          <a:prstGeom prst="rect">
            <a:avLst/>
          </a:prstGeom>
        </p:spPr>
        <p:txBody>
          <a:bodyPr wrap="square">
            <a:spAutoFit/>
          </a:bodyPr>
          <a:lstStyle/>
          <a:p>
            <a:pPr marL="285750" indent="-285750">
              <a:spcAft>
                <a:spcPts val="600"/>
              </a:spcAft>
              <a:buFont typeface="Arial" panose="020B0604020202020204" pitchFamily="34" charset="0"/>
              <a:buChar char="•"/>
            </a:pPr>
            <a:r>
              <a:rPr lang="en-US" sz="2400" dirty="0"/>
              <a:t>A </a:t>
            </a:r>
            <a:r>
              <a:rPr lang="en-US" sz="2400" dirty="0">
                <a:solidFill>
                  <a:srgbClr val="C3092B"/>
                </a:solidFill>
              </a:rPr>
              <a:t>Hybrid Monte Carlo method </a:t>
            </a:r>
            <a:r>
              <a:rPr lang="en-US" sz="2400" dirty="0"/>
              <a:t>which combines gradient-drift with random sampling is provided to overcome the </a:t>
            </a:r>
            <a:r>
              <a:rPr lang="en-US" sz="2400" dirty="0">
                <a:solidFill>
                  <a:srgbClr val="C3092B"/>
                </a:solidFill>
              </a:rPr>
              <a:t>low sampling rate problem</a:t>
            </a:r>
            <a:r>
              <a:rPr lang="en-US" sz="2400" dirty="0"/>
              <a:t>. </a:t>
            </a:r>
          </a:p>
          <a:p>
            <a:pPr marL="285750" indent="-285750">
              <a:spcAft>
                <a:spcPts val="600"/>
              </a:spcAft>
              <a:buFont typeface="Arial" panose="020B0604020202020204" pitchFamily="34" charset="0"/>
              <a:buChar char="•"/>
            </a:pPr>
            <a:r>
              <a:rPr lang="en-US" sz="2400" dirty="0"/>
              <a:t>A </a:t>
            </a:r>
            <a:r>
              <a:rPr lang="en-US" sz="2400" dirty="0">
                <a:solidFill>
                  <a:srgbClr val="C3092B"/>
                </a:solidFill>
              </a:rPr>
              <a:t>self-parameterizing scheme </a:t>
            </a:r>
            <a:r>
              <a:rPr lang="en-US" sz="2400" dirty="0"/>
              <a:t>using trans-dimensional Markov chain Monte Carlo method is designed to infer the </a:t>
            </a:r>
            <a:r>
              <a:rPr lang="en-US" sz="2400" dirty="0">
                <a:solidFill>
                  <a:srgbClr val="C3092B"/>
                </a:solidFill>
              </a:rPr>
              <a:t>model complexity</a:t>
            </a:r>
            <a:r>
              <a:rPr lang="en-US" sz="2400" dirty="0"/>
              <a:t>, which avoid over-parameterizing or under-parameterizing problems.</a:t>
            </a:r>
          </a:p>
          <a:p>
            <a:pPr marL="285750" indent="-285750">
              <a:spcAft>
                <a:spcPts val="600"/>
              </a:spcAft>
              <a:buFont typeface="Arial" panose="020B0604020202020204" pitchFamily="34" charset="0"/>
              <a:buChar char="•"/>
            </a:pPr>
            <a:r>
              <a:rPr lang="en-US" altLang="zh-CN" sz="2400" dirty="0"/>
              <a:t>MCMC is able to mimic the irregular distributions of the active period and inactive period of satellite links, which makes the communications system more accurate.</a:t>
            </a:r>
          </a:p>
          <a:p>
            <a:pPr>
              <a:spcAft>
                <a:spcPts val="600"/>
              </a:spcAft>
            </a:pPr>
            <a:r>
              <a:rPr lang="en-US" sz="2400" b="1" dirty="0">
                <a:solidFill>
                  <a:srgbClr val="FF0000"/>
                </a:solidFill>
              </a:rPr>
              <a:t>Summary: MCMC is A bridge from practical data to analysis tools</a:t>
            </a:r>
          </a:p>
        </p:txBody>
      </p:sp>
      <p:sp>
        <p:nvSpPr>
          <p:cNvPr id="4" name="Title 1">
            <a:extLst>
              <a:ext uri="{FF2B5EF4-FFF2-40B4-BE49-F238E27FC236}">
                <a16:creationId xmlns:a16="http://schemas.microsoft.com/office/drawing/2014/main" id="{B0586C7B-4DE2-E04F-B7B0-F8F806CEC81A}"/>
              </a:ext>
            </a:extLst>
          </p:cNvPr>
          <p:cNvSpPr txBox="1">
            <a:spLocks/>
          </p:cNvSpPr>
          <p:nvPr/>
        </p:nvSpPr>
        <p:spPr>
          <a:xfrm>
            <a:off x="206690" y="565957"/>
            <a:ext cx="8613782" cy="926633"/>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dirty="0"/>
              <a:t>Variation MCMC</a:t>
            </a:r>
          </a:p>
        </p:txBody>
      </p:sp>
      <p:sp>
        <p:nvSpPr>
          <p:cNvPr id="5" name="Rectangle 4">
            <a:extLst>
              <a:ext uri="{FF2B5EF4-FFF2-40B4-BE49-F238E27FC236}">
                <a16:creationId xmlns:a16="http://schemas.microsoft.com/office/drawing/2014/main" id="{7A7CEE2F-3D23-D243-A44F-01F59D3F52A4}"/>
              </a:ext>
            </a:extLst>
          </p:cNvPr>
          <p:cNvSpPr/>
          <p:nvPr/>
        </p:nvSpPr>
        <p:spPr>
          <a:xfrm>
            <a:off x="395536" y="5733256"/>
            <a:ext cx="8640960" cy="923330"/>
          </a:xfrm>
          <a:prstGeom prst="rect">
            <a:avLst/>
          </a:prstGeom>
        </p:spPr>
        <p:txBody>
          <a:bodyPr wrap="square">
            <a:spAutoFit/>
          </a:bodyPr>
          <a:lstStyle/>
          <a:p>
            <a:r>
              <a:rPr lang="en-US" dirty="0" err="1"/>
              <a:t>Qiuyang</a:t>
            </a:r>
            <a:r>
              <a:rPr lang="en-US" dirty="0"/>
              <a:t> Shen, </a:t>
            </a:r>
            <a:r>
              <a:rPr lang="en-US" dirty="0" err="1"/>
              <a:t>Xuqing</a:t>
            </a:r>
            <a:r>
              <a:rPr lang="en-US" dirty="0"/>
              <a:t> Wu, </a:t>
            </a:r>
            <a:r>
              <a:rPr lang="en-US" dirty="0" err="1"/>
              <a:t>Jiefu</a:t>
            </a:r>
            <a:r>
              <a:rPr lang="en-US" dirty="0"/>
              <a:t> Chen, and Zhu Han, “Solving </a:t>
            </a:r>
            <a:r>
              <a:rPr lang="en-US" dirty="0" err="1"/>
              <a:t>Geosteering</a:t>
            </a:r>
            <a:r>
              <a:rPr lang="en-US" dirty="0"/>
              <a:t> Inverse Problems by Stochastic Hybrid Monte Carlo Method,” Journal of Petroleum Science and Engineering, vol. 161, p.p. 9-16, February 2018.</a:t>
            </a:r>
          </a:p>
        </p:txBody>
      </p:sp>
    </p:spTree>
    <p:extLst>
      <p:ext uri="{BB962C8B-B14F-4D97-AF65-F5344CB8AC3E}">
        <p14:creationId xmlns:p14="http://schemas.microsoft.com/office/powerpoint/2010/main" val="2546006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rPr>
              <a:t>Table of Contents</a:t>
            </a:r>
            <a:endParaRPr lang="zh-CN" altLang="en-US" dirty="0">
              <a:solidFill>
                <a:srgbClr val="0070C0"/>
              </a:solidFill>
            </a:endParaRPr>
          </a:p>
        </p:txBody>
      </p:sp>
      <p:sp>
        <p:nvSpPr>
          <p:cNvPr id="3" name="内容占位符 2"/>
          <p:cNvSpPr>
            <a:spLocks noGrp="1"/>
          </p:cNvSpPr>
          <p:nvPr>
            <p:ph idx="1"/>
          </p:nvPr>
        </p:nvSpPr>
        <p:spPr>
          <a:xfrm>
            <a:off x="457200" y="714356"/>
            <a:ext cx="8229600" cy="6143644"/>
          </a:xfrm>
        </p:spPr>
        <p:txBody>
          <a:bodyPr>
            <a:normAutofit/>
          </a:bodyPr>
          <a:lstStyle/>
          <a:p>
            <a:r>
              <a:rPr lang="en-US" altLang="zh-CN" dirty="0"/>
              <a:t>Background</a:t>
            </a:r>
          </a:p>
          <a:p>
            <a:r>
              <a:rPr lang="en-US" altLang="zh-CN" dirty="0"/>
              <a:t>Mathematical Tool Set 1</a:t>
            </a:r>
          </a:p>
          <a:p>
            <a:pPr lvl="1"/>
            <a:r>
              <a:rPr lang="en-US" altLang="zh-CN" dirty="0"/>
              <a:t>MCMC Algorithm</a:t>
            </a:r>
          </a:p>
          <a:p>
            <a:pPr lvl="1"/>
            <a:r>
              <a:rPr lang="en-US" altLang="zh-CN" dirty="0">
                <a:solidFill>
                  <a:srgbClr val="FF0000"/>
                </a:solidFill>
              </a:rPr>
              <a:t>Martingale Bounds</a:t>
            </a:r>
          </a:p>
          <a:p>
            <a:pPr lvl="2"/>
            <a:r>
              <a:rPr lang="en-US" altLang="zh-CN" dirty="0">
                <a:solidFill>
                  <a:srgbClr val="FF0000"/>
                </a:solidFill>
              </a:rPr>
              <a:t>Theory</a:t>
            </a:r>
          </a:p>
          <a:p>
            <a:pPr lvl="2"/>
            <a:r>
              <a:rPr lang="en-US" altLang="zh-CN" dirty="0">
                <a:solidFill>
                  <a:srgbClr val="FF0000"/>
                </a:solidFill>
              </a:rPr>
              <a:t>High Speed Train Example</a:t>
            </a:r>
          </a:p>
          <a:p>
            <a:pPr lvl="1"/>
            <a:r>
              <a:rPr lang="en-US" altLang="zh-CN" dirty="0"/>
              <a:t>Stochastic Network Calculus </a:t>
            </a:r>
          </a:p>
          <a:p>
            <a:r>
              <a:rPr lang="en-US" altLang="zh-CN" dirty="0"/>
              <a:t>Mathematical Tool Set 2</a:t>
            </a:r>
          </a:p>
          <a:p>
            <a:pPr lvl="1"/>
            <a:r>
              <a:rPr lang="en-US" altLang="zh-CN" dirty="0"/>
              <a:t>Lyapunov and Stability Theory</a:t>
            </a:r>
          </a:p>
          <a:p>
            <a:pPr lvl="1"/>
            <a:r>
              <a:rPr lang="en-US" altLang="zh-CN" dirty="0"/>
              <a:t>Lyapunov Optimization</a:t>
            </a:r>
          </a:p>
          <a:p>
            <a:pPr lvl="1"/>
            <a:r>
              <a:rPr lang="en-US" altLang="zh-CN" dirty="0"/>
              <a:t>Lyapunov Reinforcement Learning</a:t>
            </a:r>
          </a:p>
          <a:p>
            <a:pPr lvl="0" fontAlgn="base"/>
            <a:r>
              <a:rPr lang="en-US" dirty="0"/>
              <a:t>Mathematical Tool Set 3</a:t>
            </a:r>
            <a:endParaRPr lang="en-GB" dirty="0"/>
          </a:p>
          <a:p>
            <a:pPr lvl="1"/>
            <a:r>
              <a:rPr lang="en-US" altLang="zh-CN" dirty="0"/>
              <a:t>Age of Information</a:t>
            </a:r>
          </a:p>
          <a:p>
            <a:pPr lvl="1"/>
            <a:r>
              <a:rPr lang="en-US" altLang="zh-CN" dirty="0" err="1"/>
              <a:t>AoI</a:t>
            </a:r>
            <a:r>
              <a:rPr lang="en-US" altLang="zh-CN" dirty="0"/>
              <a:t> Applications</a:t>
            </a:r>
          </a:p>
        </p:txBody>
      </p:sp>
      <p:sp>
        <p:nvSpPr>
          <p:cNvPr id="4" name="灯片编号占位符 3"/>
          <p:cNvSpPr>
            <a:spLocks noGrp="1"/>
          </p:cNvSpPr>
          <p:nvPr>
            <p:ph type="sldNum" sz="quarter" idx="12"/>
          </p:nvPr>
        </p:nvSpPr>
        <p:spPr/>
        <p:txBody>
          <a:bodyPr/>
          <a:lstStyle/>
          <a:p>
            <a:fld id="{97D86083-53EC-4DF4-B0ED-FEB5657A265E}" type="slidenum">
              <a:rPr lang="zh-CN" altLang="en-US" smtClean="0"/>
              <a:t>20</a:t>
            </a:fld>
            <a:endParaRPr lang="zh-CN" altLang="en-US" dirty="0"/>
          </a:p>
        </p:txBody>
      </p:sp>
    </p:spTree>
    <p:extLst>
      <p:ext uri="{BB962C8B-B14F-4D97-AF65-F5344CB8AC3E}">
        <p14:creationId xmlns:p14="http://schemas.microsoft.com/office/powerpoint/2010/main" val="3279767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E61096-1BD8-0047-8BEA-EFF150EB6C15}"/>
              </a:ext>
            </a:extLst>
          </p:cNvPr>
          <p:cNvSpPr>
            <a:spLocks noGrp="1"/>
          </p:cNvSpPr>
          <p:nvPr>
            <p:ph type="sldNum" sz="quarter" idx="12"/>
          </p:nvPr>
        </p:nvSpPr>
        <p:spPr/>
        <p:txBody>
          <a:bodyPr/>
          <a:lstStyle/>
          <a:p>
            <a:fld id="{97D86083-53EC-4DF4-B0ED-FEB5657A265E}" type="slidenum">
              <a:rPr lang="zh-CN" altLang="en-US" smtClean="0"/>
              <a:t>21</a:t>
            </a:fld>
            <a:endParaRPr lang="zh-CN" altLang="en-US" dirty="0"/>
          </a:p>
        </p:txBody>
      </p:sp>
      <p:sp>
        <p:nvSpPr>
          <p:cNvPr id="5" name="标题 4">
            <a:extLst>
              <a:ext uri="{FF2B5EF4-FFF2-40B4-BE49-F238E27FC236}">
                <a16:creationId xmlns:a16="http://schemas.microsoft.com/office/drawing/2014/main" id="{C5230648-9CB3-DD4A-B358-F85AD579F304}"/>
              </a:ext>
            </a:extLst>
          </p:cNvPr>
          <p:cNvSpPr txBox="1">
            <a:spLocks/>
          </p:cNvSpPr>
          <p:nvPr/>
        </p:nvSpPr>
        <p:spPr>
          <a:xfrm>
            <a:off x="285720" y="571488"/>
            <a:ext cx="8572560" cy="1143000"/>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a:t>Martingale Concept</a:t>
            </a:r>
            <a:endParaRPr lang="zh-CN" altLang="en-US" dirty="0"/>
          </a:p>
        </p:txBody>
      </p:sp>
      <p:pic>
        <p:nvPicPr>
          <p:cNvPr id="6" name="Picture 2" descr="C:\Users\Administrator\Desktop\martingale\2031-DEFAULT-l.jpg">
            <a:extLst>
              <a:ext uri="{FF2B5EF4-FFF2-40B4-BE49-F238E27FC236}">
                <a16:creationId xmlns:a16="http://schemas.microsoft.com/office/drawing/2014/main" id="{28D390CF-F3FE-EA46-B1E2-260DE4DBD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032" y="2434207"/>
            <a:ext cx="3686944" cy="3686944"/>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3" descr="C:\Users\Administrator\Desktop\martingale\563_martingale.jpg">
            <a:extLst>
              <a:ext uri="{FF2B5EF4-FFF2-40B4-BE49-F238E27FC236}">
                <a16:creationId xmlns:a16="http://schemas.microsoft.com/office/drawing/2014/main" id="{116C2EBE-EEA2-1E43-B29D-4A36CCF3FE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5312" y="2160711"/>
            <a:ext cx="3686944" cy="368694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87C9D0FC-3E5D-F744-A36F-C8EDF7DC23BA}"/>
              </a:ext>
            </a:extLst>
          </p:cNvPr>
          <p:cNvSpPr/>
          <p:nvPr/>
        </p:nvSpPr>
        <p:spPr>
          <a:xfrm>
            <a:off x="5004312" y="3744887"/>
            <a:ext cx="385977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CN" sz="5400" b="1" dirty="0">
                <a:ln w="11430"/>
                <a:solidFill>
                  <a:srgbClr val="FF0000"/>
                </a:solidFill>
                <a:effectLst>
                  <a:outerShdw blurRad="50800" dist="39000" dir="5460000" algn="tl">
                    <a:srgbClr val="000000">
                      <a:alpha val="38000"/>
                    </a:srgbClr>
                  </a:outerShdw>
                </a:effectLst>
              </a:rPr>
              <a:t>Martingale!</a:t>
            </a:r>
            <a:endParaRPr lang="zh-CN" altLang="en-US" sz="5400" b="1" cap="none" spc="0" dirty="0">
              <a:ln w="11430"/>
              <a:solidFill>
                <a:srgbClr val="FF0000"/>
              </a:solidFill>
              <a:effectLst>
                <a:outerShdw blurRad="50800" dist="39000" dir="5460000" algn="tl">
                  <a:srgbClr val="000000">
                    <a:alpha val="38000"/>
                  </a:srgbClr>
                </a:outerShdw>
              </a:effectLst>
            </a:endParaRPr>
          </a:p>
        </p:txBody>
      </p:sp>
      <p:sp>
        <p:nvSpPr>
          <p:cNvPr id="9" name="TextBox 1">
            <a:extLst>
              <a:ext uri="{FF2B5EF4-FFF2-40B4-BE49-F238E27FC236}">
                <a16:creationId xmlns:a16="http://schemas.microsoft.com/office/drawing/2014/main" id="{6117B22D-0EF1-6F41-99FA-F13028C29D1E}"/>
              </a:ext>
            </a:extLst>
          </p:cNvPr>
          <p:cNvSpPr txBox="1"/>
          <p:nvPr/>
        </p:nvSpPr>
        <p:spPr>
          <a:xfrm>
            <a:off x="5796136" y="5847655"/>
            <a:ext cx="2448272" cy="461665"/>
          </a:xfrm>
          <a:prstGeom prst="rect">
            <a:avLst/>
          </a:prstGeom>
          <a:noFill/>
        </p:spPr>
        <p:txBody>
          <a:bodyPr wrap="square" rtlCol="0">
            <a:spAutoFit/>
          </a:bodyPr>
          <a:lstStyle/>
          <a:p>
            <a:r>
              <a:rPr lang="en-US" altLang="zh-CN" sz="2400" dirty="0"/>
              <a:t>Horse’s Cage Set</a:t>
            </a:r>
            <a:endParaRPr lang="zh-CN" altLang="en-US" sz="2400" dirty="0"/>
          </a:p>
        </p:txBody>
      </p:sp>
    </p:spTree>
    <p:extLst>
      <p:ext uri="{BB962C8B-B14F-4D97-AF65-F5344CB8AC3E}">
        <p14:creationId xmlns:p14="http://schemas.microsoft.com/office/powerpoint/2010/main" val="1197844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1EB430-C573-0140-AAD6-172354B6FB50}"/>
              </a:ext>
            </a:extLst>
          </p:cNvPr>
          <p:cNvSpPr>
            <a:spLocks noGrp="1"/>
          </p:cNvSpPr>
          <p:nvPr>
            <p:ph type="sldNum" sz="quarter" idx="12"/>
          </p:nvPr>
        </p:nvSpPr>
        <p:spPr/>
        <p:txBody>
          <a:bodyPr/>
          <a:lstStyle/>
          <a:p>
            <a:fld id="{97D86083-53EC-4DF4-B0ED-FEB5657A265E}" type="slidenum">
              <a:rPr lang="zh-CN" altLang="en-US" smtClean="0"/>
              <a:t>22</a:t>
            </a:fld>
            <a:endParaRPr lang="zh-CN" altLang="en-US" dirty="0"/>
          </a:p>
        </p:txBody>
      </p:sp>
      <p:sp>
        <p:nvSpPr>
          <p:cNvPr id="12" name="标题 4">
            <a:extLst>
              <a:ext uri="{FF2B5EF4-FFF2-40B4-BE49-F238E27FC236}">
                <a16:creationId xmlns:a16="http://schemas.microsoft.com/office/drawing/2014/main" id="{5AB4B11C-114F-8C44-9E03-72A4EA9AF794}"/>
              </a:ext>
            </a:extLst>
          </p:cNvPr>
          <p:cNvSpPr txBox="1">
            <a:spLocks/>
          </p:cNvSpPr>
          <p:nvPr/>
        </p:nvSpPr>
        <p:spPr>
          <a:xfrm>
            <a:off x="308632" y="222674"/>
            <a:ext cx="8572560" cy="1143000"/>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a:t>Martingale in Betting System</a:t>
            </a:r>
            <a:endParaRPr lang="zh-CN" altLang="en-US" dirty="0"/>
          </a:p>
        </p:txBody>
      </p:sp>
      <p:sp>
        <p:nvSpPr>
          <p:cNvPr id="13" name="TextBox 6">
            <a:extLst>
              <a:ext uri="{FF2B5EF4-FFF2-40B4-BE49-F238E27FC236}">
                <a16:creationId xmlns:a16="http://schemas.microsoft.com/office/drawing/2014/main" id="{54CB3CD9-B75F-8F42-8CFD-EF4A6028CDC0}"/>
              </a:ext>
            </a:extLst>
          </p:cNvPr>
          <p:cNvSpPr txBox="1"/>
          <p:nvPr/>
        </p:nvSpPr>
        <p:spPr>
          <a:xfrm>
            <a:off x="6899168" y="2439659"/>
            <a:ext cx="2088232" cy="2800767"/>
          </a:xfrm>
          <a:prstGeom prst="rect">
            <a:avLst/>
          </a:prstGeom>
          <a:noFill/>
        </p:spPr>
        <p:txBody>
          <a:bodyPr wrap="square" rtlCol="0">
            <a:spAutoFit/>
          </a:bodyPr>
          <a:lstStyle/>
          <a:p>
            <a:r>
              <a:rPr lang="en-US" altLang="zh-CN" sz="2200" dirty="0"/>
              <a:t>Betting strategy in 18th-century France: Gambler wins his stake if a coin comes up heads and loses it if the coin comes up tails</a:t>
            </a:r>
            <a:endParaRPr lang="zh-CN" altLang="en-US" sz="2200" dirty="0"/>
          </a:p>
        </p:txBody>
      </p:sp>
      <p:pic>
        <p:nvPicPr>
          <p:cNvPr id="14" name="Picture 2" descr="C:\Users\Administrator\Desktop\martingale\martingale_system.jpg">
            <a:extLst>
              <a:ext uri="{FF2B5EF4-FFF2-40B4-BE49-F238E27FC236}">
                <a16:creationId xmlns:a16="http://schemas.microsoft.com/office/drawing/2014/main" id="{A0B228A9-BF02-3C44-951B-E4D6D8F82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326414"/>
            <a:ext cx="6516215" cy="4993050"/>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椭圆 1">
            <a:extLst>
              <a:ext uri="{FF2B5EF4-FFF2-40B4-BE49-F238E27FC236}">
                <a16:creationId xmlns:a16="http://schemas.microsoft.com/office/drawing/2014/main" id="{06E418D7-9484-4745-A668-B8AC30D58359}"/>
              </a:ext>
            </a:extLst>
          </p:cNvPr>
          <p:cNvSpPr/>
          <p:nvPr/>
        </p:nvSpPr>
        <p:spPr>
          <a:xfrm>
            <a:off x="3397474" y="2671692"/>
            <a:ext cx="1989526" cy="1727348"/>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6" name="椭圆 8">
            <a:extLst>
              <a:ext uri="{FF2B5EF4-FFF2-40B4-BE49-F238E27FC236}">
                <a16:creationId xmlns:a16="http://schemas.microsoft.com/office/drawing/2014/main" id="{C58E13D3-CC65-F54B-AAF7-8EA0D6F5A6FA}"/>
              </a:ext>
            </a:extLst>
          </p:cNvPr>
          <p:cNvSpPr/>
          <p:nvPr/>
        </p:nvSpPr>
        <p:spPr>
          <a:xfrm>
            <a:off x="1714592" y="2876080"/>
            <a:ext cx="1368152" cy="1572257"/>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线形标注 2 9">
            <a:extLst>
              <a:ext uri="{FF2B5EF4-FFF2-40B4-BE49-F238E27FC236}">
                <a16:creationId xmlns:a16="http://schemas.microsoft.com/office/drawing/2014/main" id="{0F7DFFC9-1B5E-FA44-B581-6C618488C3BA}"/>
              </a:ext>
            </a:extLst>
          </p:cNvPr>
          <p:cNvSpPr/>
          <p:nvPr/>
        </p:nvSpPr>
        <p:spPr>
          <a:xfrm>
            <a:off x="994512" y="1525027"/>
            <a:ext cx="2402962" cy="784827"/>
          </a:xfrm>
          <a:prstGeom prst="borderCallout2">
            <a:avLst>
              <a:gd name="adj1" fmla="val 50648"/>
              <a:gd name="adj2" fmla="val 103303"/>
              <a:gd name="adj3" fmla="val 50648"/>
              <a:gd name="adj4" fmla="val 112831"/>
              <a:gd name="adj5" fmla="val 138486"/>
              <a:gd name="adj6" fmla="val 1325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gambler double his bet after every loss</a:t>
            </a:r>
            <a:endParaRPr lang="zh-CN" altLang="en-US" sz="2000" dirty="0"/>
          </a:p>
        </p:txBody>
      </p:sp>
      <p:sp>
        <p:nvSpPr>
          <p:cNvPr id="18" name="线形标注 2 12">
            <a:extLst>
              <a:ext uri="{FF2B5EF4-FFF2-40B4-BE49-F238E27FC236}">
                <a16:creationId xmlns:a16="http://schemas.microsoft.com/office/drawing/2014/main" id="{5133ACC5-BBE2-EC44-96B8-1BAFB4652CB7}"/>
              </a:ext>
            </a:extLst>
          </p:cNvPr>
          <p:cNvSpPr/>
          <p:nvPr/>
        </p:nvSpPr>
        <p:spPr>
          <a:xfrm>
            <a:off x="3397474" y="4660224"/>
            <a:ext cx="2264804" cy="1297402"/>
          </a:xfrm>
          <a:prstGeom prst="borderCallout2">
            <a:avLst>
              <a:gd name="adj1" fmla="val 62755"/>
              <a:gd name="adj2" fmla="val -2519"/>
              <a:gd name="adj3" fmla="val 62011"/>
              <a:gd name="adj4" fmla="val -11822"/>
              <a:gd name="adj5" fmla="val -15220"/>
              <a:gd name="adj6" fmla="val -413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first win recover all previous losses plus win a profit equal to the original stake</a:t>
            </a:r>
            <a:endParaRPr lang="zh-CN" altLang="en-US" sz="2000" dirty="0"/>
          </a:p>
        </p:txBody>
      </p:sp>
    </p:spTree>
    <p:extLst>
      <p:ext uri="{BB962C8B-B14F-4D97-AF65-F5344CB8AC3E}">
        <p14:creationId xmlns:p14="http://schemas.microsoft.com/office/powerpoint/2010/main" val="21379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442B97-6E55-5E4E-9984-FCBFC408A3F2}"/>
              </a:ext>
            </a:extLst>
          </p:cNvPr>
          <p:cNvSpPr>
            <a:spLocks noGrp="1"/>
          </p:cNvSpPr>
          <p:nvPr>
            <p:ph type="sldNum" sz="quarter" idx="12"/>
          </p:nvPr>
        </p:nvSpPr>
        <p:spPr/>
        <p:txBody>
          <a:bodyPr/>
          <a:lstStyle/>
          <a:p>
            <a:fld id="{97D86083-53EC-4DF4-B0ED-FEB5657A265E}" type="slidenum">
              <a:rPr lang="zh-CN" altLang="en-US" smtClean="0"/>
              <a:t>23</a:t>
            </a:fld>
            <a:endParaRPr lang="zh-CN" altLang="en-US" dirty="0"/>
          </a:p>
        </p:txBody>
      </p:sp>
      <p:sp>
        <p:nvSpPr>
          <p:cNvPr id="5" name="标题 4">
            <a:extLst>
              <a:ext uri="{FF2B5EF4-FFF2-40B4-BE49-F238E27FC236}">
                <a16:creationId xmlns:a16="http://schemas.microsoft.com/office/drawing/2014/main" id="{05122CA6-90AA-864C-8ACE-1C15FDD57A10}"/>
              </a:ext>
            </a:extLst>
          </p:cNvPr>
          <p:cNvSpPr txBox="1">
            <a:spLocks/>
          </p:cNvSpPr>
          <p:nvPr/>
        </p:nvSpPr>
        <p:spPr>
          <a:xfrm>
            <a:off x="295074" y="191818"/>
            <a:ext cx="8572560" cy="1143000"/>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a:t>Martingale in Betting System</a:t>
            </a:r>
            <a:endParaRPr lang="zh-CN" altLang="en-US" dirty="0"/>
          </a:p>
        </p:txBody>
      </p:sp>
      <p:pic>
        <p:nvPicPr>
          <p:cNvPr id="6" name="Picture 2" descr="C:\Users\Administrator\Desktop\martingale\martingale_system.jpg">
            <a:extLst>
              <a:ext uri="{FF2B5EF4-FFF2-40B4-BE49-F238E27FC236}">
                <a16:creationId xmlns:a16="http://schemas.microsoft.com/office/drawing/2014/main" id="{B62A2BDC-75C2-CB47-9EF8-D91A5F9F8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296640"/>
            <a:ext cx="6516215" cy="499305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线形标注 2 8">
            <a:extLst>
              <a:ext uri="{FF2B5EF4-FFF2-40B4-BE49-F238E27FC236}">
                <a16:creationId xmlns:a16="http://schemas.microsoft.com/office/drawing/2014/main" id="{29ECB03E-9C82-D642-9137-61EB9F6CD1CF}"/>
              </a:ext>
            </a:extLst>
          </p:cNvPr>
          <p:cNvSpPr/>
          <p:nvPr/>
        </p:nvSpPr>
        <p:spPr>
          <a:xfrm>
            <a:off x="1284646" y="3793165"/>
            <a:ext cx="3528392" cy="1872208"/>
          </a:xfrm>
          <a:prstGeom prst="borderCallout2">
            <a:avLst>
              <a:gd name="adj1" fmla="val 39117"/>
              <a:gd name="adj2" fmla="val 101016"/>
              <a:gd name="adj3" fmla="val 39484"/>
              <a:gd name="adj4" fmla="val 106887"/>
              <a:gd name="adj5" fmla="val 112691"/>
              <a:gd name="adj6" fmla="val 1303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Wealth and available time approach infinity;</a:t>
            </a:r>
          </a:p>
          <a:p>
            <a:pPr algn="ctr"/>
            <a:r>
              <a:rPr lang="en-US" altLang="zh-CN" sz="2000" dirty="0"/>
              <a:t>Probability of eventually flipping heads approaches 1;</a:t>
            </a:r>
          </a:p>
          <a:p>
            <a:pPr algn="ctr"/>
            <a:r>
              <a:rPr lang="en-US" altLang="zh-CN" sz="2000" dirty="0"/>
              <a:t>Martingale betting strategy seem like a sure thing</a:t>
            </a:r>
            <a:endParaRPr lang="zh-CN" altLang="en-US" sz="2000" dirty="0"/>
          </a:p>
        </p:txBody>
      </p:sp>
      <p:sp>
        <p:nvSpPr>
          <p:cNvPr id="8" name="左弧形箭头 12">
            <a:extLst>
              <a:ext uri="{FF2B5EF4-FFF2-40B4-BE49-F238E27FC236}">
                <a16:creationId xmlns:a16="http://schemas.microsoft.com/office/drawing/2014/main" id="{D3D05442-1EC0-DE41-9D69-8BF425090611}"/>
              </a:ext>
            </a:extLst>
          </p:cNvPr>
          <p:cNvSpPr/>
          <p:nvPr/>
        </p:nvSpPr>
        <p:spPr>
          <a:xfrm>
            <a:off x="971600" y="3996828"/>
            <a:ext cx="267932" cy="564670"/>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左弧形箭头 13">
            <a:extLst>
              <a:ext uri="{FF2B5EF4-FFF2-40B4-BE49-F238E27FC236}">
                <a16:creationId xmlns:a16="http://schemas.microsoft.com/office/drawing/2014/main" id="{922061B0-0EA3-7549-B171-57B6D34865BB}"/>
              </a:ext>
            </a:extLst>
          </p:cNvPr>
          <p:cNvSpPr/>
          <p:nvPr/>
        </p:nvSpPr>
        <p:spPr>
          <a:xfrm>
            <a:off x="971600" y="4788916"/>
            <a:ext cx="267932" cy="564670"/>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线形标注 2 14">
            <a:extLst>
              <a:ext uri="{FF2B5EF4-FFF2-40B4-BE49-F238E27FC236}">
                <a16:creationId xmlns:a16="http://schemas.microsoft.com/office/drawing/2014/main" id="{780A54ED-8D88-5E46-BAEB-0C9F5024940B}"/>
              </a:ext>
            </a:extLst>
          </p:cNvPr>
          <p:cNvSpPr/>
          <p:nvPr/>
        </p:nvSpPr>
        <p:spPr>
          <a:xfrm>
            <a:off x="5141649" y="2435200"/>
            <a:ext cx="2752073" cy="1539941"/>
          </a:xfrm>
          <a:prstGeom prst="borderCallout2">
            <a:avLst>
              <a:gd name="adj1" fmla="val 105062"/>
              <a:gd name="adj2" fmla="val 50673"/>
              <a:gd name="adj3" fmla="val 107492"/>
              <a:gd name="adj4" fmla="val 51238"/>
              <a:gd name="adj5" fmla="val 213223"/>
              <a:gd name="adj6" fmla="val 763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 Exponential growth of the bets would eventually bankrupt gamblers who chose to use the martingale</a:t>
            </a:r>
            <a:endParaRPr lang="zh-CN" altLang="en-US" sz="2000" dirty="0"/>
          </a:p>
        </p:txBody>
      </p:sp>
    </p:spTree>
    <p:extLst>
      <p:ext uri="{BB962C8B-B14F-4D97-AF65-F5344CB8AC3E}">
        <p14:creationId xmlns:p14="http://schemas.microsoft.com/office/powerpoint/2010/main" val="360713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AA0573-A32A-1B48-AC7F-B309F7E570DE}"/>
              </a:ext>
            </a:extLst>
          </p:cNvPr>
          <p:cNvSpPr>
            <a:spLocks noGrp="1"/>
          </p:cNvSpPr>
          <p:nvPr>
            <p:ph type="sldNum" sz="quarter" idx="12"/>
          </p:nvPr>
        </p:nvSpPr>
        <p:spPr/>
        <p:txBody>
          <a:bodyPr/>
          <a:lstStyle/>
          <a:p>
            <a:fld id="{97D86083-53EC-4DF4-B0ED-FEB5657A265E}" type="slidenum">
              <a:rPr lang="zh-CN" altLang="en-US" smtClean="0"/>
              <a:t>24</a:t>
            </a:fld>
            <a:endParaRPr lang="zh-CN" altLang="en-US" dirty="0"/>
          </a:p>
        </p:txBody>
      </p:sp>
      <p:sp>
        <p:nvSpPr>
          <p:cNvPr id="3" name="内容占位符 1">
            <a:extLst>
              <a:ext uri="{FF2B5EF4-FFF2-40B4-BE49-F238E27FC236}">
                <a16:creationId xmlns:a16="http://schemas.microsoft.com/office/drawing/2014/main" id="{554A6C47-0411-304E-8B7F-C756F06EA7EE}"/>
              </a:ext>
            </a:extLst>
          </p:cNvPr>
          <p:cNvSpPr txBox="1">
            <a:spLocks/>
          </p:cNvSpPr>
          <p:nvPr/>
        </p:nvSpPr>
        <p:spPr>
          <a:xfrm>
            <a:off x="326438" y="1331070"/>
            <a:ext cx="8569650" cy="478634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800" dirty="0"/>
              <a:t>A discrete-time martingale is a discrete-time stochastic process (a sequence of random variables)                   that satisfies for any time n</a:t>
            </a:r>
          </a:p>
          <a:p>
            <a:endParaRPr lang="en-US" altLang="zh-CN" dirty="0"/>
          </a:p>
          <a:p>
            <a:endParaRPr lang="en-US" altLang="zh-CN" dirty="0"/>
          </a:p>
          <a:p>
            <a:r>
              <a:rPr lang="en-US" altLang="zh-CN" sz="2800" dirty="0"/>
              <a:t>Due to the linearity of expectation, </a:t>
            </a:r>
          </a:p>
          <a:p>
            <a:pPr marL="82296" indent="0">
              <a:buFont typeface="Arial" panose="020B0604020202020204" pitchFamily="34" charset="0"/>
              <a:buNone/>
            </a:pPr>
            <a:endParaRPr lang="en-US" altLang="zh-CN" sz="2000" dirty="0"/>
          </a:p>
          <a:p>
            <a:pPr marL="82296" indent="0">
              <a:buFont typeface="Arial" panose="020B0604020202020204" pitchFamily="34" charset="0"/>
              <a:buNone/>
            </a:pPr>
            <a:r>
              <a:rPr lang="en-US" altLang="zh-CN" sz="2800" dirty="0"/>
              <a:t>               </a:t>
            </a:r>
          </a:p>
          <a:p>
            <a:pPr marL="82296" indent="0">
              <a:buFont typeface="Arial" panose="020B0604020202020204" pitchFamily="34" charset="0"/>
              <a:buNone/>
            </a:pPr>
            <a:r>
              <a:rPr lang="en-US" altLang="zh-CN" sz="2800" dirty="0"/>
              <a:t>    or</a:t>
            </a:r>
            <a:endParaRPr lang="zh-CN" altLang="en-US" sz="2800" dirty="0"/>
          </a:p>
        </p:txBody>
      </p:sp>
      <p:sp>
        <p:nvSpPr>
          <p:cNvPr id="6" name="标题 4">
            <a:extLst>
              <a:ext uri="{FF2B5EF4-FFF2-40B4-BE49-F238E27FC236}">
                <a16:creationId xmlns:a16="http://schemas.microsoft.com/office/drawing/2014/main" id="{55AC4EA0-C7AD-0546-845B-328BCABB9DE4}"/>
              </a:ext>
            </a:extLst>
          </p:cNvPr>
          <p:cNvSpPr txBox="1">
            <a:spLocks/>
          </p:cNvSpPr>
          <p:nvPr/>
        </p:nvSpPr>
        <p:spPr>
          <a:xfrm>
            <a:off x="323528" y="116632"/>
            <a:ext cx="8572560" cy="1143000"/>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a:t>Basic Definition of Martingale Process</a:t>
            </a:r>
            <a:endParaRPr lang="zh-CN" altLang="en-US" dirty="0"/>
          </a:p>
        </p:txBody>
      </p:sp>
      <p:graphicFrame>
        <p:nvGraphicFramePr>
          <p:cNvPr id="7" name="对象 5">
            <a:extLst>
              <a:ext uri="{FF2B5EF4-FFF2-40B4-BE49-F238E27FC236}">
                <a16:creationId xmlns:a16="http://schemas.microsoft.com/office/drawing/2014/main" id="{FE9FD5AA-97C8-BE42-BDAF-E0FB7C3DBEA2}"/>
              </a:ext>
            </a:extLst>
          </p:cNvPr>
          <p:cNvGraphicFramePr>
            <a:graphicFrameLocks noChangeAspect="1"/>
          </p:cNvGraphicFramePr>
          <p:nvPr>
            <p:extLst>
              <p:ext uri="{D42A27DB-BD31-4B8C-83A1-F6EECF244321}">
                <p14:modId xmlns:p14="http://schemas.microsoft.com/office/powerpoint/2010/main" val="264266077"/>
              </p:ext>
            </p:extLst>
          </p:nvPr>
        </p:nvGraphicFramePr>
        <p:xfrm>
          <a:off x="2475378" y="2241476"/>
          <a:ext cx="1708150" cy="484188"/>
        </p:xfrm>
        <a:graphic>
          <a:graphicData uri="http://schemas.openxmlformats.org/presentationml/2006/ole">
            <mc:AlternateContent xmlns:mc="http://schemas.openxmlformats.org/markup-compatibility/2006">
              <mc:Choice xmlns:v="urn:schemas-microsoft-com:vml" Requires="v">
                <p:oleObj spid="_x0000_s5553" name="Equation" r:id="rId3" imgW="850900" imgH="241300" progId="Equation.3">
                  <p:embed/>
                </p:oleObj>
              </mc:Choice>
              <mc:Fallback>
                <p:oleObj name="Equation" r:id="rId3" imgW="850900" imgH="241300" progId="Equation.3">
                  <p:embed/>
                  <p:pic>
                    <p:nvPicPr>
                      <p:cNvPr id="6" name="对象 5"/>
                      <p:cNvPicPr/>
                      <p:nvPr/>
                    </p:nvPicPr>
                    <p:blipFill>
                      <a:blip r:embed="rId4"/>
                      <a:stretch>
                        <a:fillRect/>
                      </a:stretch>
                    </p:blipFill>
                    <p:spPr>
                      <a:xfrm>
                        <a:off x="2475378" y="2241476"/>
                        <a:ext cx="1708150" cy="484188"/>
                      </a:xfrm>
                      <a:prstGeom prst="rect">
                        <a:avLst/>
                      </a:prstGeom>
                    </p:spPr>
                  </p:pic>
                </p:oleObj>
              </mc:Fallback>
            </mc:AlternateContent>
          </a:graphicData>
        </a:graphic>
      </p:graphicFrame>
      <p:graphicFrame>
        <p:nvGraphicFramePr>
          <p:cNvPr id="8" name="对象 6">
            <a:extLst>
              <a:ext uri="{FF2B5EF4-FFF2-40B4-BE49-F238E27FC236}">
                <a16:creationId xmlns:a16="http://schemas.microsoft.com/office/drawing/2014/main" id="{6C90228C-3577-164C-B2B3-774AAABB24E3}"/>
              </a:ext>
            </a:extLst>
          </p:cNvPr>
          <p:cNvGraphicFramePr>
            <a:graphicFrameLocks noChangeAspect="1"/>
          </p:cNvGraphicFramePr>
          <p:nvPr>
            <p:extLst>
              <p:ext uri="{D42A27DB-BD31-4B8C-83A1-F6EECF244321}">
                <p14:modId xmlns:p14="http://schemas.microsoft.com/office/powerpoint/2010/main" val="4105033718"/>
              </p:ext>
            </p:extLst>
          </p:nvPr>
        </p:nvGraphicFramePr>
        <p:xfrm>
          <a:off x="3063583" y="2696332"/>
          <a:ext cx="2921000" cy="1127125"/>
        </p:xfrm>
        <a:graphic>
          <a:graphicData uri="http://schemas.openxmlformats.org/presentationml/2006/ole">
            <mc:AlternateContent xmlns:mc="http://schemas.openxmlformats.org/markup-compatibility/2006">
              <mc:Choice xmlns:v="urn:schemas-microsoft-com:vml" Requires="v">
                <p:oleObj spid="_x0000_s5554" name="Equation" r:id="rId5" imgW="1612900" imgH="622300" progId="Equation.3">
                  <p:embed/>
                </p:oleObj>
              </mc:Choice>
              <mc:Fallback>
                <p:oleObj name="Equation" r:id="rId5" imgW="1612900" imgH="622300" progId="Equation.3">
                  <p:embed/>
                  <p:pic>
                    <p:nvPicPr>
                      <p:cNvPr id="7" name="对象 6"/>
                      <p:cNvPicPr/>
                      <p:nvPr/>
                    </p:nvPicPr>
                    <p:blipFill>
                      <a:blip r:embed="rId6"/>
                      <a:stretch>
                        <a:fillRect/>
                      </a:stretch>
                    </p:blipFill>
                    <p:spPr>
                      <a:xfrm>
                        <a:off x="3063583" y="2696332"/>
                        <a:ext cx="2921000" cy="1127125"/>
                      </a:xfrm>
                      <a:prstGeom prst="rect">
                        <a:avLst/>
                      </a:prstGeom>
                    </p:spPr>
                  </p:pic>
                </p:oleObj>
              </mc:Fallback>
            </mc:AlternateContent>
          </a:graphicData>
        </a:graphic>
      </p:graphicFrame>
      <p:graphicFrame>
        <p:nvGraphicFramePr>
          <p:cNvPr id="9" name="对象 7">
            <a:extLst>
              <a:ext uri="{FF2B5EF4-FFF2-40B4-BE49-F238E27FC236}">
                <a16:creationId xmlns:a16="http://schemas.microsoft.com/office/drawing/2014/main" id="{AABB23DE-6F64-154F-AF92-85C540A3DA5E}"/>
              </a:ext>
            </a:extLst>
          </p:cNvPr>
          <p:cNvGraphicFramePr>
            <a:graphicFrameLocks noChangeAspect="1"/>
          </p:cNvGraphicFramePr>
          <p:nvPr>
            <p:extLst>
              <p:ext uri="{D42A27DB-BD31-4B8C-83A1-F6EECF244321}">
                <p14:modId xmlns:p14="http://schemas.microsoft.com/office/powerpoint/2010/main" val="3015204571"/>
              </p:ext>
            </p:extLst>
          </p:nvPr>
        </p:nvGraphicFramePr>
        <p:xfrm>
          <a:off x="2822283" y="4379082"/>
          <a:ext cx="3338513" cy="592137"/>
        </p:xfrm>
        <a:graphic>
          <a:graphicData uri="http://schemas.openxmlformats.org/presentationml/2006/ole">
            <mc:AlternateContent xmlns:mc="http://schemas.openxmlformats.org/markup-compatibility/2006">
              <mc:Choice xmlns:v="urn:schemas-microsoft-com:vml" Requires="v">
                <p:oleObj spid="_x0000_s5555" name="Equation" r:id="rId7" imgW="1790700" imgH="317500" progId="Equation.3">
                  <p:embed/>
                </p:oleObj>
              </mc:Choice>
              <mc:Fallback>
                <p:oleObj name="Equation" r:id="rId7" imgW="1790700" imgH="317500" progId="Equation.3">
                  <p:embed/>
                  <p:pic>
                    <p:nvPicPr>
                      <p:cNvPr id="8" name="对象 7"/>
                      <p:cNvPicPr/>
                      <p:nvPr/>
                    </p:nvPicPr>
                    <p:blipFill>
                      <a:blip r:embed="rId8"/>
                      <a:stretch>
                        <a:fillRect/>
                      </a:stretch>
                    </p:blipFill>
                    <p:spPr>
                      <a:xfrm>
                        <a:off x="2822283" y="4379082"/>
                        <a:ext cx="3338513" cy="592137"/>
                      </a:xfrm>
                      <a:prstGeom prst="rect">
                        <a:avLst/>
                      </a:prstGeom>
                    </p:spPr>
                  </p:pic>
                </p:oleObj>
              </mc:Fallback>
            </mc:AlternateContent>
          </a:graphicData>
        </a:graphic>
      </p:graphicFrame>
      <p:graphicFrame>
        <p:nvGraphicFramePr>
          <p:cNvPr id="10" name="对象 8">
            <a:extLst>
              <a:ext uri="{FF2B5EF4-FFF2-40B4-BE49-F238E27FC236}">
                <a16:creationId xmlns:a16="http://schemas.microsoft.com/office/drawing/2014/main" id="{C91CA327-A117-174A-9ABD-4456DB5CFF3B}"/>
              </a:ext>
            </a:extLst>
          </p:cNvPr>
          <p:cNvGraphicFramePr>
            <a:graphicFrameLocks noChangeAspect="1"/>
          </p:cNvGraphicFramePr>
          <p:nvPr>
            <p:extLst>
              <p:ext uri="{D42A27DB-BD31-4B8C-83A1-F6EECF244321}">
                <p14:modId xmlns:p14="http://schemas.microsoft.com/office/powerpoint/2010/main" val="4103804179"/>
              </p:ext>
            </p:extLst>
          </p:nvPr>
        </p:nvGraphicFramePr>
        <p:xfrm>
          <a:off x="2846096" y="5033132"/>
          <a:ext cx="3311525" cy="587375"/>
        </p:xfrm>
        <a:graphic>
          <a:graphicData uri="http://schemas.openxmlformats.org/presentationml/2006/ole">
            <mc:AlternateContent xmlns:mc="http://schemas.openxmlformats.org/markup-compatibility/2006">
              <mc:Choice xmlns:v="urn:schemas-microsoft-com:vml" Requires="v">
                <p:oleObj spid="_x0000_s5556" name="Equation" r:id="rId9" imgW="1790700" imgH="317500" progId="Equation.3">
                  <p:embed/>
                </p:oleObj>
              </mc:Choice>
              <mc:Fallback>
                <p:oleObj name="Equation" r:id="rId9" imgW="1790700" imgH="317500" progId="Equation.3">
                  <p:embed/>
                  <p:pic>
                    <p:nvPicPr>
                      <p:cNvPr id="9" name="对象 8"/>
                      <p:cNvPicPr/>
                      <p:nvPr/>
                    </p:nvPicPr>
                    <p:blipFill>
                      <a:blip r:embed="rId10"/>
                      <a:stretch>
                        <a:fillRect/>
                      </a:stretch>
                    </p:blipFill>
                    <p:spPr>
                      <a:xfrm>
                        <a:off x="2846096" y="5033132"/>
                        <a:ext cx="3311525" cy="587375"/>
                      </a:xfrm>
                      <a:prstGeom prst="rect">
                        <a:avLst/>
                      </a:prstGeom>
                    </p:spPr>
                  </p:pic>
                </p:oleObj>
              </mc:Fallback>
            </mc:AlternateContent>
          </a:graphicData>
        </a:graphic>
      </p:graphicFrame>
    </p:spTree>
    <p:extLst>
      <p:ext uri="{BB962C8B-B14F-4D97-AF65-F5344CB8AC3E}">
        <p14:creationId xmlns:p14="http://schemas.microsoft.com/office/powerpoint/2010/main" val="587312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20B0E7-AD2B-F243-B57C-4B2EBFD2CE11}"/>
              </a:ext>
            </a:extLst>
          </p:cNvPr>
          <p:cNvSpPr>
            <a:spLocks noGrp="1"/>
          </p:cNvSpPr>
          <p:nvPr>
            <p:ph type="sldNum" sz="quarter" idx="12"/>
          </p:nvPr>
        </p:nvSpPr>
        <p:spPr/>
        <p:txBody>
          <a:bodyPr/>
          <a:lstStyle/>
          <a:p>
            <a:fld id="{97D86083-53EC-4DF4-B0ED-FEB5657A265E}" type="slidenum">
              <a:rPr lang="zh-CN" altLang="en-US" smtClean="0"/>
              <a:t>25</a:t>
            </a:fld>
            <a:endParaRPr lang="zh-CN" altLang="en-US" dirty="0"/>
          </a:p>
        </p:txBody>
      </p:sp>
      <p:sp>
        <p:nvSpPr>
          <p:cNvPr id="3" name="内容占位符 1">
            <a:extLst>
              <a:ext uri="{FF2B5EF4-FFF2-40B4-BE49-F238E27FC236}">
                <a16:creationId xmlns:a16="http://schemas.microsoft.com/office/drawing/2014/main" id="{A6DEBDFA-5236-EF47-AFE5-4B5C22CF26EA}"/>
              </a:ext>
            </a:extLst>
          </p:cNvPr>
          <p:cNvSpPr txBox="1">
            <a:spLocks/>
          </p:cNvSpPr>
          <p:nvPr/>
        </p:nvSpPr>
        <p:spPr>
          <a:xfrm>
            <a:off x="251520" y="1207222"/>
            <a:ext cx="8784976" cy="478634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800" dirty="0"/>
              <a:t>A sequence                   is a martingale with respect to another sequence                      if for all n</a:t>
            </a:r>
          </a:p>
          <a:p>
            <a:endParaRPr lang="en-US" altLang="zh-CN" sz="2800" dirty="0"/>
          </a:p>
          <a:p>
            <a:endParaRPr lang="en-US" altLang="zh-CN" sz="2800" dirty="0"/>
          </a:p>
          <a:p>
            <a:r>
              <a:rPr lang="en-US" altLang="zh-CN" sz="2800" dirty="0"/>
              <a:t>A continuous-time martingale: </a:t>
            </a:r>
          </a:p>
          <a:p>
            <a:endParaRPr lang="en-US" altLang="zh-CN" sz="2800" dirty="0"/>
          </a:p>
          <a:p>
            <a:endParaRPr lang="en-US" altLang="zh-CN" sz="2800" dirty="0"/>
          </a:p>
          <a:p>
            <a:pPr marL="82296" indent="0">
              <a:buFont typeface="Arial" panose="020B0604020202020204" pitchFamily="34" charset="0"/>
              <a:buNone/>
            </a:pPr>
            <a:r>
              <a:rPr lang="en-US" altLang="zh-CN" sz="2600" dirty="0"/>
              <a:t>The conditional expectation of an observation at time t, given all the observations up to time s , is equal to the observation at time s.</a:t>
            </a:r>
            <a:endParaRPr lang="zh-CN" altLang="en-US" sz="2600" dirty="0"/>
          </a:p>
        </p:txBody>
      </p:sp>
      <p:sp>
        <p:nvSpPr>
          <p:cNvPr id="6" name="标题 4">
            <a:extLst>
              <a:ext uri="{FF2B5EF4-FFF2-40B4-BE49-F238E27FC236}">
                <a16:creationId xmlns:a16="http://schemas.microsoft.com/office/drawing/2014/main" id="{8ECEF7D5-D829-B54D-8BFA-3A4E7098735D}"/>
              </a:ext>
            </a:extLst>
          </p:cNvPr>
          <p:cNvSpPr txBox="1">
            <a:spLocks/>
          </p:cNvSpPr>
          <p:nvPr/>
        </p:nvSpPr>
        <p:spPr>
          <a:xfrm>
            <a:off x="248610" y="-7216"/>
            <a:ext cx="8572560" cy="1143000"/>
          </a:xfrm>
          <a:prstGeom prst="rect">
            <a:avLst/>
          </a:prstGeom>
        </p:spPr>
        <p:txBody>
          <a:bodyPr>
            <a:normAutofit fontScale="97500" lnSpcReduction="10000"/>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a:t>Martingale sequences with respect to another sequence</a:t>
            </a:r>
            <a:endParaRPr lang="zh-CN" altLang="en-US" dirty="0"/>
          </a:p>
        </p:txBody>
      </p:sp>
      <p:graphicFrame>
        <p:nvGraphicFramePr>
          <p:cNvPr id="7" name="对象 5">
            <a:extLst>
              <a:ext uri="{FF2B5EF4-FFF2-40B4-BE49-F238E27FC236}">
                <a16:creationId xmlns:a16="http://schemas.microsoft.com/office/drawing/2014/main" id="{E6FD056F-EDDC-4E4A-BC45-C43C947B155E}"/>
              </a:ext>
            </a:extLst>
          </p:cNvPr>
          <p:cNvGraphicFramePr>
            <a:graphicFrameLocks noChangeAspect="1"/>
          </p:cNvGraphicFramePr>
          <p:nvPr>
            <p:extLst>
              <p:ext uri="{D42A27DB-BD31-4B8C-83A1-F6EECF244321}">
                <p14:modId xmlns:p14="http://schemas.microsoft.com/office/powerpoint/2010/main" val="2793281747"/>
              </p:ext>
            </p:extLst>
          </p:nvPr>
        </p:nvGraphicFramePr>
        <p:xfrm>
          <a:off x="2798760" y="1230101"/>
          <a:ext cx="1416050" cy="471487"/>
        </p:xfrm>
        <a:graphic>
          <a:graphicData uri="http://schemas.openxmlformats.org/presentationml/2006/ole">
            <mc:AlternateContent xmlns:mc="http://schemas.openxmlformats.org/markup-compatibility/2006">
              <mc:Choice xmlns:v="urn:schemas-microsoft-com:vml" Requires="v">
                <p:oleObj spid="_x0000_s6573" name="Equation" r:id="rId3" imgW="723900" imgH="241300" progId="Equation.3">
                  <p:embed/>
                </p:oleObj>
              </mc:Choice>
              <mc:Fallback>
                <p:oleObj name="Equation" r:id="rId3" imgW="723900" imgH="241300" progId="Equation.3">
                  <p:embed/>
                  <p:pic>
                    <p:nvPicPr>
                      <p:cNvPr id="6" name="对象 5"/>
                      <p:cNvPicPr/>
                      <p:nvPr/>
                    </p:nvPicPr>
                    <p:blipFill>
                      <a:blip r:embed="rId4"/>
                      <a:stretch>
                        <a:fillRect/>
                      </a:stretch>
                    </p:blipFill>
                    <p:spPr>
                      <a:xfrm>
                        <a:off x="2798760" y="1230101"/>
                        <a:ext cx="1416050" cy="471487"/>
                      </a:xfrm>
                      <a:prstGeom prst="rect">
                        <a:avLst/>
                      </a:prstGeom>
                    </p:spPr>
                  </p:pic>
                </p:oleObj>
              </mc:Fallback>
            </mc:AlternateContent>
          </a:graphicData>
        </a:graphic>
      </p:graphicFrame>
      <p:graphicFrame>
        <p:nvGraphicFramePr>
          <p:cNvPr id="8" name="对象 6">
            <a:extLst>
              <a:ext uri="{FF2B5EF4-FFF2-40B4-BE49-F238E27FC236}">
                <a16:creationId xmlns:a16="http://schemas.microsoft.com/office/drawing/2014/main" id="{1C4B75C1-BBF4-6B45-B277-31CB125B4F5F}"/>
              </a:ext>
            </a:extLst>
          </p:cNvPr>
          <p:cNvGraphicFramePr>
            <a:graphicFrameLocks noChangeAspect="1"/>
          </p:cNvGraphicFramePr>
          <p:nvPr>
            <p:extLst>
              <p:ext uri="{D42A27DB-BD31-4B8C-83A1-F6EECF244321}">
                <p14:modId xmlns:p14="http://schemas.microsoft.com/office/powerpoint/2010/main" val="50712385"/>
              </p:ext>
            </p:extLst>
          </p:nvPr>
        </p:nvGraphicFramePr>
        <p:xfrm>
          <a:off x="4126396" y="1729800"/>
          <a:ext cx="1741487" cy="471487"/>
        </p:xfrm>
        <a:graphic>
          <a:graphicData uri="http://schemas.openxmlformats.org/presentationml/2006/ole">
            <mc:AlternateContent xmlns:mc="http://schemas.openxmlformats.org/markup-compatibility/2006">
              <mc:Choice xmlns:v="urn:schemas-microsoft-com:vml" Requires="v">
                <p:oleObj spid="_x0000_s6574" name="Equation" r:id="rId5" imgW="889000" imgH="241300" progId="Equation.3">
                  <p:embed/>
                </p:oleObj>
              </mc:Choice>
              <mc:Fallback>
                <p:oleObj name="Equation" r:id="rId5" imgW="889000" imgH="241300" progId="Equation.3">
                  <p:embed/>
                  <p:pic>
                    <p:nvPicPr>
                      <p:cNvPr id="7" name="对象 6"/>
                      <p:cNvPicPr/>
                      <p:nvPr/>
                    </p:nvPicPr>
                    <p:blipFill>
                      <a:blip r:embed="rId6"/>
                      <a:stretch>
                        <a:fillRect/>
                      </a:stretch>
                    </p:blipFill>
                    <p:spPr>
                      <a:xfrm>
                        <a:off x="4126396" y="1729800"/>
                        <a:ext cx="1741487" cy="471487"/>
                      </a:xfrm>
                      <a:prstGeom prst="rect">
                        <a:avLst/>
                      </a:prstGeom>
                    </p:spPr>
                  </p:pic>
                </p:oleObj>
              </mc:Fallback>
            </mc:AlternateContent>
          </a:graphicData>
        </a:graphic>
      </p:graphicFrame>
      <p:graphicFrame>
        <p:nvGraphicFramePr>
          <p:cNvPr id="9" name="对象 7">
            <a:extLst>
              <a:ext uri="{FF2B5EF4-FFF2-40B4-BE49-F238E27FC236}">
                <a16:creationId xmlns:a16="http://schemas.microsoft.com/office/drawing/2014/main" id="{5B1E97F3-E62F-A94E-8513-CFEC4D10D527}"/>
              </a:ext>
            </a:extLst>
          </p:cNvPr>
          <p:cNvGraphicFramePr>
            <a:graphicFrameLocks noChangeAspect="1"/>
          </p:cNvGraphicFramePr>
          <p:nvPr>
            <p:extLst>
              <p:ext uri="{D42A27DB-BD31-4B8C-83A1-F6EECF244321}">
                <p14:modId xmlns:p14="http://schemas.microsoft.com/office/powerpoint/2010/main" val="2888605653"/>
              </p:ext>
            </p:extLst>
          </p:nvPr>
        </p:nvGraphicFramePr>
        <p:xfrm>
          <a:off x="2902940" y="2147034"/>
          <a:ext cx="2879725" cy="1185862"/>
        </p:xfrm>
        <a:graphic>
          <a:graphicData uri="http://schemas.openxmlformats.org/presentationml/2006/ole">
            <mc:AlternateContent xmlns:mc="http://schemas.openxmlformats.org/markup-compatibility/2006">
              <mc:Choice xmlns:v="urn:schemas-microsoft-com:vml" Requires="v">
                <p:oleObj spid="_x0000_s6575" name="Equation" r:id="rId7" imgW="1511300" imgH="622300" progId="Equation.3">
                  <p:embed/>
                </p:oleObj>
              </mc:Choice>
              <mc:Fallback>
                <p:oleObj name="Equation" r:id="rId7" imgW="1511300" imgH="622300" progId="Equation.3">
                  <p:embed/>
                  <p:pic>
                    <p:nvPicPr>
                      <p:cNvPr id="8" name="对象 7"/>
                      <p:cNvPicPr/>
                      <p:nvPr/>
                    </p:nvPicPr>
                    <p:blipFill>
                      <a:blip r:embed="rId8"/>
                      <a:stretch>
                        <a:fillRect/>
                      </a:stretch>
                    </p:blipFill>
                    <p:spPr>
                      <a:xfrm>
                        <a:off x="2902940" y="2147034"/>
                        <a:ext cx="2879725" cy="1185862"/>
                      </a:xfrm>
                      <a:prstGeom prst="rect">
                        <a:avLst/>
                      </a:prstGeom>
                    </p:spPr>
                  </p:pic>
                </p:oleObj>
              </mc:Fallback>
            </mc:AlternateContent>
          </a:graphicData>
        </a:graphic>
      </p:graphicFrame>
      <p:graphicFrame>
        <p:nvGraphicFramePr>
          <p:cNvPr id="10" name="对象 8">
            <a:extLst>
              <a:ext uri="{FF2B5EF4-FFF2-40B4-BE49-F238E27FC236}">
                <a16:creationId xmlns:a16="http://schemas.microsoft.com/office/drawing/2014/main" id="{28364603-5646-D549-BE7C-3432E598DF0A}"/>
              </a:ext>
            </a:extLst>
          </p:cNvPr>
          <p:cNvGraphicFramePr>
            <a:graphicFrameLocks noChangeAspect="1"/>
          </p:cNvGraphicFramePr>
          <p:nvPr>
            <p:extLst>
              <p:ext uri="{D42A27DB-BD31-4B8C-83A1-F6EECF244321}">
                <p14:modId xmlns:p14="http://schemas.microsoft.com/office/powerpoint/2010/main" val="3420252102"/>
              </p:ext>
            </p:extLst>
          </p:nvPr>
        </p:nvGraphicFramePr>
        <p:xfrm>
          <a:off x="2950714" y="3642384"/>
          <a:ext cx="3442856" cy="1107492"/>
        </p:xfrm>
        <a:graphic>
          <a:graphicData uri="http://schemas.openxmlformats.org/presentationml/2006/ole">
            <mc:AlternateContent xmlns:mc="http://schemas.openxmlformats.org/markup-compatibility/2006">
              <mc:Choice xmlns:v="urn:schemas-microsoft-com:vml" Requires="v">
                <p:oleObj spid="_x0000_s6576" name="Equation" r:id="rId9" imgW="1815840" imgH="583920" progId="Equation.DSMT4">
                  <p:embed/>
                </p:oleObj>
              </mc:Choice>
              <mc:Fallback>
                <p:oleObj name="Equation" r:id="rId9" imgW="1815840" imgH="583920" progId="Equation.DSMT4">
                  <p:embed/>
                  <p:pic>
                    <p:nvPicPr>
                      <p:cNvPr id="9" name="对象 8"/>
                      <p:cNvPicPr/>
                      <p:nvPr/>
                    </p:nvPicPr>
                    <p:blipFill>
                      <a:blip r:embed="rId10"/>
                      <a:stretch>
                        <a:fillRect/>
                      </a:stretch>
                    </p:blipFill>
                    <p:spPr>
                      <a:xfrm>
                        <a:off x="2950714" y="3642384"/>
                        <a:ext cx="3442856" cy="1107492"/>
                      </a:xfrm>
                      <a:prstGeom prst="rect">
                        <a:avLst/>
                      </a:prstGeom>
                    </p:spPr>
                  </p:pic>
                </p:oleObj>
              </mc:Fallback>
            </mc:AlternateContent>
          </a:graphicData>
        </a:graphic>
      </p:graphicFrame>
    </p:spTree>
    <p:extLst>
      <p:ext uri="{BB962C8B-B14F-4D97-AF65-F5344CB8AC3E}">
        <p14:creationId xmlns:p14="http://schemas.microsoft.com/office/powerpoint/2010/main" val="18580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EEB40D-3EDD-2A4E-A7B7-F3FE17E7F1DE}"/>
              </a:ext>
            </a:extLst>
          </p:cNvPr>
          <p:cNvSpPr>
            <a:spLocks noGrp="1"/>
          </p:cNvSpPr>
          <p:nvPr>
            <p:ph type="sldNum" sz="quarter" idx="12"/>
          </p:nvPr>
        </p:nvSpPr>
        <p:spPr/>
        <p:txBody>
          <a:bodyPr/>
          <a:lstStyle/>
          <a:p>
            <a:fld id="{97D86083-53EC-4DF4-B0ED-FEB5657A265E}" type="slidenum">
              <a:rPr lang="zh-CN" altLang="en-US" smtClean="0"/>
              <a:t>26</a:t>
            </a:fld>
            <a:endParaRPr lang="zh-CN" altLang="en-US" dirty="0"/>
          </a:p>
        </p:txBody>
      </p:sp>
      <p:sp>
        <p:nvSpPr>
          <p:cNvPr id="3" name="内容占位符 1">
            <a:extLst>
              <a:ext uri="{FF2B5EF4-FFF2-40B4-BE49-F238E27FC236}">
                <a16:creationId xmlns:a16="http://schemas.microsoft.com/office/drawing/2014/main" id="{F1E085EB-F02B-814C-808B-6ED6F0BAD8D7}"/>
              </a:ext>
            </a:extLst>
          </p:cNvPr>
          <p:cNvSpPr txBox="1">
            <a:spLocks/>
          </p:cNvSpPr>
          <p:nvPr/>
        </p:nvSpPr>
        <p:spPr>
          <a:xfrm>
            <a:off x="254430" y="1214478"/>
            <a:ext cx="8569650" cy="495544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800" dirty="0"/>
              <a:t>A sequence                       of integrable random variables satisfying </a:t>
            </a:r>
          </a:p>
          <a:p>
            <a:pPr marL="82296" indent="0">
              <a:buFont typeface="Arial" panose="020B0604020202020204" pitchFamily="34" charset="0"/>
              <a:buNone/>
            </a:pPr>
            <a:r>
              <a:rPr lang="en-US" altLang="zh-CN" sz="2800" dirty="0"/>
              <a:t>             Discrete time: </a:t>
            </a:r>
            <a:r>
              <a:rPr lang="en-US" altLang="zh-CN" sz="1400" dirty="0"/>
              <a:t>           </a:t>
            </a:r>
          </a:p>
          <a:p>
            <a:pPr marL="82296" indent="0">
              <a:buFont typeface="Arial" panose="020B0604020202020204" pitchFamily="34" charset="0"/>
              <a:buNone/>
            </a:pPr>
            <a:r>
              <a:rPr lang="en-US" altLang="zh-CN" sz="2800" dirty="0"/>
              <a:t>             Continuous time:</a:t>
            </a:r>
          </a:p>
          <a:p>
            <a:r>
              <a:rPr lang="en-US" altLang="zh-CN" sz="2800" dirty="0"/>
              <a:t>Examples:</a:t>
            </a:r>
          </a:p>
          <a:p>
            <a:pPr lvl="1"/>
            <a:r>
              <a:rPr lang="en-US" altLang="zh-CN" sz="2400" dirty="0"/>
              <a:t>Every martingale is a </a:t>
            </a:r>
            <a:r>
              <a:rPr lang="en-US" altLang="zh-CN" sz="2400" dirty="0" err="1"/>
              <a:t>submartingale</a:t>
            </a:r>
            <a:r>
              <a:rPr lang="en-US" altLang="zh-CN" sz="2400" dirty="0"/>
              <a:t>;</a:t>
            </a:r>
          </a:p>
          <a:p>
            <a:pPr lvl="1"/>
            <a:r>
              <a:rPr lang="en-US" altLang="zh-CN" sz="2400" dirty="0"/>
              <a:t>A </a:t>
            </a:r>
            <a:r>
              <a:rPr lang="en-US" altLang="zh-CN" sz="2400" dirty="0">
                <a:solidFill>
                  <a:srgbClr val="FF0000"/>
                </a:solidFill>
              </a:rPr>
              <a:t>convex</a:t>
            </a:r>
            <a:r>
              <a:rPr lang="en-US" altLang="zh-CN" sz="2400" dirty="0"/>
              <a:t> function of a martingale is a </a:t>
            </a:r>
            <a:r>
              <a:rPr lang="en-US" altLang="zh-CN" sz="2400" dirty="0" err="1"/>
              <a:t>submartingale</a:t>
            </a:r>
            <a:r>
              <a:rPr lang="en-US" altLang="zh-CN" sz="2400" dirty="0"/>
              <a:t>;</a:t>
            </a:r>
          </a:p>
          <a:p>
            <a:pPr lvl="1"/>
            <a:r>
              <a:rPr lang="en-US" altLang="zh-CN" sz="2400" dirty="0"/>
              <a:t>Betting strategy: suppose that the coin may be biased, so that it comes up heads with probability p. If </a:t>
            </a:r>
            <a:r>
              <a:rPr lang="en-US" altLang="zh-CN" sz="2400" dirty="0">
                <a:solidFill>
                  <a:srgbClr val="FF0000"/>
                </a:solidFill>
              </a:rPr>
              <a:t>p is greater than 1/2</a:t>
            </a:r>
            <a:r>
              <a:rPr lang="en-US" altLang="zh-CN" sz="2400" dirty="0"/>
              <a:t>, the gambler wins money on average, and the gambler's fortune over time is a </a:t>
            </a:r>
            <a:r>
              <a:rPr lang="en-US" altLang="zh-CN" sz="2400" dirty="0" err="1"/>
              <a:t>submartingale</a:t>
            </a:r>
            <a:r>
              <a:rPr lang="en-US" altLang="zh-CN" sz="2400" dirty="0"/>
              <a:t>.</a:t>
            </a:r>
          </a:p>
          <a:p>
            <a:pPr marL="82296" indent="0">
              <a:buFont typeface="Arial" panose="020B0604020202020204" pitchFamily="34" charset="0"/>
              <a:buNone/>
            </a:pPr>
            <a:endParaRPr lang="en-US" altLang="zh-CN" sz="2800" dirty="0"/>
          </a:p>
        </p:txBody>
      </p:sp>
      <p:sp>
        <p:nvSpPr>
          <p:cNvPr id="4" name="标题 4">
            <a:extLst>
              <a:ext uri="{FF2B5EF4-FFF2-40B4-BE49-F238E27FC236}">
                <a16:creationId xmlns:a16="http://schemas.microsoft.com/office/drawing/2014/main" id="{FDA371D9-169C-944F-A116-A9C63DDB6FA2}"/>
              </a:ext>
            </a:extLst>
          </p:cNvPr>
          <p:cNvSpPr txBox="1">
            <a:spLocks/>
          </p:cNvSpPr>
          <p:nvPr/>
        </p:nvSpPr>
        <p:spPr>
          <a:xfrm>
            <a:off x="251520" y="40"/>
            <a:ext cx="8572560" cy="1143000"/>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a:t>Submartingales</a:t>
            </a:r>
            <a:endParaRPr lang="zh-CN" altLang="en-US" dirty="0"/>
          </a:p>
        </p:txBody>
      </p:sp>
      <p:graphicFrame>
        <p:nvGraphicFramePr>
          <p:cNvPr id="5" name="对象 7">
            <a:extLst>
              <a:ext uri="{FF2B5EF4-FFF2-40B4-BE49-F238E27FC236}">
                <a16:creationId xmlns:a16="http://schemas.microsoft.com/office/drawing/2014/main" id="{9CBAC4A5-516F-2E48-97B3-D0A68559C881}"/>
              </a:ext>
            </a:extLst>
          </p:cNvPr>
          <p:cNvGraphicFramePr>
            <a:graphicFrameLocks noChangeAspect="1"/>
          </p:cNvGraphicFramePr>
          <p:nvPr>
            <p:extLst>
              <p:ext uri="{D42A27DB-BD31-4B8C-83A1-F6EECF244321}">
                <p14:modId xmlns:p14="http://schemas.microsoft.com/office/powerpoint/2010/main" val="1513270570"/>
              </p:ext>
            </p:extLst>
          </p:nvPr>
        </p:nvGraphicFramePr>
        <p:xfrm>
          <a:off x="2901950" y="1241820"/>
          <a:ext cx="1741488" cy="471487"/>
        </p:xfrm>
        <a:graphic>
          <a:graphicData uri="http://schemas.openxmlformats.org/presentationml/2006/ole">
            <mc:AlternateContent xmlns:mc="http://schemas.openxmlformats.org/markup-compatibility/2006">
              <mc:Choice xmlns:v="urn:schemas-microsoft-com:vml" Requires="v">
                <p:oleObj spid="_x0000_s7487" name="Equation" r:id="rId3" imgW="889000" imgH="241300" progId="Equation.3">
                  <p:embed/>
                </p:oleObj>
              </mc:Choice>
              <mc:Fallback>
                <p:oleObj name="Equation" r:id="rId3" imgW="889000" imgH="241300" progId="Equation.3">
                  <p:embed/>
                  <p:pic>
                    <p:nvPicPr>
                      <p:cNvPr id="8" name="对象 7"/>
                      <p:cNvPicPr/>
                      <p:nvPr/>
                    </p:nvPicPr>
                    <p:blipFill>
                      <a:blip r:embed="rId4"/>
                      <a:stretch>
                        <a:fillRect/>
                      </a:stretch>
                    </p:blipFill>
                    <p:spPr>
                      <a:xfrm>
                        <a:off x="2901950" y="1241820"/>
                        <a:ext cx="1741488" cy="471487"/>
                      </a:xfrm>
                      <a:prstGeom prst="rect">
                        <a:avLst/>
                      </a:prstGeom>
                    </p:spPr>
                  </p:pic>
                </p:oleObj>
              </mc:Fallback>
            </mc:AlternateContent>
          </a:graphicData>
        </a:graphic>
      </p:graphicFrame>
      <p:graphicFrame>
        <p:nvGraphicFramePr>
          <p:cNvPr id="6" name="对象 8">
            <a:extLst>
              <a:ext uri="{FF2B5EF4-FFF2-40B4-BE49-F238E27FC236}">
                <a16:creationId xmlns:a16="http://schemas.microsoft.com/office/drawing/2014/main" id="{23B3FCB2-745F-024A-9313-7486203ED0FE}"/>
              </a:ext>
            </a:extLst>
          </p:cNvPr>
          <p:cNvGraphicFramePr>
            <a:graphicFrameLocks noChangeAspect="1"/>
          </p:cNvGraphicFramePr>
          <p:nvPr>
            <p:extLst>
              <p:ext uri="{D42A27DB-BD31-4B8C-83A1-F6EECF244321}">
                <p14:modId xmlns:p14="http://schemas.microsoft.com/office/powerpoint/2010/main" val="1886543724"/>
              </p:ext>
            </p:extLst>
          </p:nvPr>
        </p:nvGraphicFramePr>
        <p:xfrm>
          <a:off x="4062777" y="2103685"/>
          <a:ext cx="3000375" cy="604837"/>
        </p:xfrm>
        <a:graphic>
          <a:graphicData uri="http://schemas.openxmlformats.org/presentationml/2006/ole">
            <mc:AlternateContent xmlns:mc="http://schemas.openxmlformats.org/markup-compatibility/2006">
              <mc:Choice xmlns:v="urn:schemas-microsoft-com:vml" Requires="v">
                <p:oleObj spid="_x0000_s7488" name="Equation" r:id="rId5" imgW="1574800" imgH="317500" progId="Equation.3">
                  <p:embed/>
                </p:oleObj>
              </mc:Choice>
              <mc:Fallback>
                <p:oleObj name="Equation" r:id="rId5" imgW="1574800" imgH="317500" progId="Equation.3">
                  <p:embed/>
                  <p:pic>
                    <p:nvPicPr>
                      <p:cNvPr id="9" name="对象 8"/>
                      <p:cNvPicPr/>
                      <p:nvPr/>
                    </p:nvPicPr>
                    <p:blipFill>
                      <a:blip r:embed="rId6"/>
                      <a:stretch>
                        <a:fillRect/>
                      </a:stretch>
                    </p:blipFill>
                    <p:spPr>
                      <a:xfrm>
                        <a:off x="4062777" y="2103685"/>
                        <a:ext cx="3000375" cy="604837"/>
                      </a:xfrm>
                      <a:prstGeom prst="rect">
                        <a:avLst/>
                      </a:prstGeom>
                    </p:spPr>
                  </p:pic>
                </p:oleObj>
              </mc:Fallback>
            </mc:AlternateContent>
          </a:graphicData>
        </a:graphic>
      </p:graphicFrame>
      <p:graphicFrame>
        <p:nvGraphicFramePr>
          <p:cNvPr id="7" name="对象 10">
            <a:extLst>
              <a:ext uri="{FF2B5EF4-FFF2-40B4-BE49-F238E27FC236}">
                <a16:creationId xmlns:a16="http://schemas.microsoft.com/office/drawing/2014/main" id="{A79186A5-20E3-204D-8011-B735BDA009E5}"/>
              </a:ext>
            </a:extLst>
          </p:cNvPr>
          <p:cNvGraphicFramePr>
            <a:graphicFrameLocks noChangeAspect="1"/>
          </p:cNvGraphicFramePr>
          <p:nvPr>
            <p:extLst>
              <p:ext uri="{D42A27DB-BD31-4B8C-83A1-F6EECF244321}">
                <p14:modId xmlns:p14="http://schemas.microsoft.com/office/powerpoint/2010/main" val="4192586692"/>
              </p:ext>
            </p:extLst>
          </p:nvPr>
        </p:nvGraphicFramePr>
        <p:xfrm>
          <a:off x="4525802" y="2708522"/>
          <a:ext cx="3678237" cy="579438"/>
        </p:xfrm>
        <a:graphic>
          <a:graphicData uri="http://schemas.openxmlformats.org/presentationml/2006/ole">
            <mc:AlternateContent xmlns:mc="http://schemas.openxmlformats.org/markup-compatibility/2006">
              <mc:Choice xmlns:v="urn:schemas-microsoft-com:vml" Requires="v">
                <p:oleObj spid="_x0000_s7489" name="Equation" r:id="rId7" imgW="1930320" imgH="304560" progId="Equation.DSMT4">
                  <p:embed/>
                </p:oleObj>
              </mc:Choice>
              <mc:Fallback>
                <p:oleObj name="Equation" r:id="rId7" imgW="1930320" imgH="304560" progId="Equation.DSMT4">
                  <p:embed/>
                  <p:pic>
                    <p:nvPicPr>
                      <p:cNvPr id="11" name="对象 10"/>
                      <p:cNvPicPr/>
                      <p:nvPr/>
                    </p:nvPicPr>
                    <p:blipFill>
                      <a:blip r:embed="rId8"/>
                      <a:stretch>
                        <a:fillRect/>
                      </a:stretch>
                    </p:blipFill>
                    <p:spPr>
                      <a:xfrm>
                        <a:off x="4525802" y="2708522"/>
                        <a:ext cx="3678237" cy="579438"/>
                      </a:xfrm>
                      <a:prstGeom prst="rect">
                        <a:avLst/>
                      </a:prstGeom>
                    </p:spPr>
                  </p:pic>
                </p:oleObj>
              </mc:Fallback>
            </mc:AlternateContent>
          </a:graphicData>
        </a:graphic>
      </p:graphicFrame>
    </p:spTree>
    <p:extLst>
      <p:ext uri="{BB962C8B-B14F-4D97-AF65-F5344CB8AC3E}">
        <p14:creationId xmlns:p14="http://schemas.microsoft.com/office/powerpoint/2010/main" val="3783491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6743B3-C659-DE42-9F9F-0F0687294240}"/>
              </a:ext>
            </a:extLst>
          </p:cNvPr>
          <p:cNvSpPr>
            <a:spLocks noGrp="1"/>
          </p:cNvSpPr>
          <p:nvPr>
            <p:ph type="sldNum" sz="quarter" idx="12"/>
          </p:nvPr>
        </p:nvSpPr>
        <p:spPr/>
        <p:txBody>
          <a:bodyPr/>
          <a:lstStyle/>
          <a:p>
            <a:fld id="{97D86083-53EC-4DF4-B0ED-FEB5657A265E}" type="slidenum">
              <a:rPr lang="zh-CN" altLang="en-US" smtClean="0"/>
              <a:t>27</a:t>
            </a:fld>
            <a:endParaRPr lang="zh-CN" altLang="en-US" dirty="0"/>
          </a:p>
        </p:txBody>
      </p:sp>
      <p:sp>
        <p:nvSpPr>
          <p:cNvPr id="3" name="内容占位符 1">
            <a:extLst>
              <a:ext uri="{FF2B5EF4-FFF2-40B4-BE49-F238E27FC236}">
                <a16:creationId xmlns:a16="http://schemas.microsoft.com/office/drawing/2014/main" id="{125B79B2-F6A7-2646-9B6E-8C79EEF22F7A}"/>
              </a:ext>
            </a:extLst>
          </p:cNvPr>
          <p:cNvSpPr txBox="1">
            <a:spLocks/>
          </p:cNvSpPr>
          <p:nvPr/>
        </p:nvSpPr>
        <p:spPr>
          <a:xfrm>
            <a:off x="254430" y="1475086"/>
            <a:ext cx="8569650" cy="4883434"/>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800"/>
              <a:t>A sequence                       of integrable random variables satisfying </a:t>
            </a:r>
          </a:p>
          <a:p>
            <a:pPr marL="82296" indent="0">
              <a:buFont typeface="Arial" panose="020B0604020202020204" pitchFamily="34" charset="0"/>
              <a:buNone/>
            </a:pPr>
            <a:r>
              <a:rPr lang="en-US" altLang="zh-CN" sz="2800"/>
              <a:t>             Discrete time: </a:t>
            </a:r>
            <a:r>
              <a:rPr lang="en-US" altLang="zh-CN" sz="1400"/>
              <a:t>           </a:t>
            </a:r>
          </a:p>
          <a:p>
            <a:pPr marL="82296" indent="0">
              <a:buFont typeface="Arial" panose="020B0604020202020204" pitchFamily="34" charset="0"/>
              <a:buNone/>
            </a:pPr>
            <a:r>
              <a:rPr lang="en-US" altLang="zh-CN" sz="2800"/>
              <a:t>             Continuous time:</a:t>
            </a:r>
          </a:p>
          <a:p>
            <a:r>
              <a:rPr lang="en-US" altLang="zh-CN" sz="2800"/>
              <a:t> Examples:</a:t>
            </a:r>
          </a:p>
          <a:p>
            <a:pPr lvl="1"/>
            <a:r>
              <a:rPr lang="en-US" altLang="zh-CN" sz="2400"/>
              <a:t>Every martingale is a supermartingale;</a:t>
            </a:r>
          </a:p>
          <a:p>
            <a:pPr lvl="1"/>
            <a:r>
              <a:rPr lang="en-US" altLang="zh-CN" sz="2400"/>
              <a:t>A </a:t>
            </a:r>
            <a:r>
              <a:rPr lang="en-US" altLang="zh-CN" sz="2400">
                <a:solidFill>
                  <a:srgbClr val="FF0000"/>
                </a:solidFill>
              </a:rPr>
              <a:t>concave</a:t>
            </a:r>
            <a:r>
              <a:rPr lang="en-US" altLang="zh-CN" sz="2400"/>
              <a:t> function of a martingale is a supermartingale;</a:t>
            </a:r>
          </a:p>
          <a:p>
            <a:pPr lvl="1"/>
            <a:r>
              <a:rPr lang="en-US" altLang="zh-CN" sz="2400"/>
              <a:t>Betting strategy: suppose that the coin may be biased, so that it comes up heads with probability p. If </a:t>
            </a:r>
            <a:r>
              <a:rPr lang="en-US" altLang="zh-CN" sz="2400">
                <a:solidFill>
                  <a:srgbClr val="FF0000"/>
                </a:solidFill>
              </a:rPr>
              <a:t>p is less than 1/2</a:t>
            </a:r>
            <a:r>
              <a:rPr lang="en-US" altLang="zh-CN" sz="2400"/>
              <a:t>, the gambler wins money on average, and the gambler's fortune over time is a supermartingale.</a:t>
            </a:r>
            <a:endParaRPr lang="en-US" altLang="zh-CN" sz="2400" dirty="0"/>
          </a:p>
        </p:txBody>
      </p:sp>
      <p:sp>
        <p:nvSpPr>
          <p:cNvPr id="4" name="标题 4">
            <a:extLst>
              <a:ext uri="{FF2B5EF4-FFF2-40B4-BE49-F238E27FC236}">
                <a16:creationId xmlns:a16="http://schemas.microsoft.com/office/drawing/2014/main" id="{FFD2B980-D1AA-6945-8A61-AB70F97FCFC5}"/>
              </a:ext>
            </a:extLst>
          </p:cNvPr>
          <p:cNvSpPr txBox="1">
            <a:spLocks/>
          </p:cNvSpPr>
          <p:nvPr/>
        </p:nvSpPr>
        <p:spPr>
          <a:xfrm>
            <a:off x="251520" y="260648"/>
            <a:ext cx="8572560" cy="1143000"/>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a:t>Supermartingales</a:t>
            </a:r>
            <a:endParaRPr lang="zh-CN" altLang="en-US" dirty="0"/>
          </a:p>
        </p:txBody>
      </p:sp>
      <p:graphicFrame>
        <p:nvGraphicFramePr>
          <p:cNvPr id="5" name="对象 5">
            <a:extLst>
              <a:ext uri="{FF2B5EF4-FFF2-40B4-BE49-F238E27FC236}">
                <a16:creationId xmlns:a16="http://schemas.microsoft.com/office/drawing/2014/main" id="{87CB3420-9962-0345-B30E-CCFECA306102}"/>
              </a:ext>
            </a:extLst>
          </p:cNvPr>
          <p:cNvGraphicFramePr>
            <a:graphicFrameLocks noChangeAspect="1"/>
          </p:cNvGraphicFramePr>
          <p:nvPr>
            <p:extLst>
              <p:ext uri="{D42A27DB-BD31-4B8C-83A1-F6EECF244321}">
                <p14:modId xmlns:p14="http://schemas.microsoft.com/office/powerpoint/2010/main" val="1665095765"/>
              </p:ext>
            </p:extLst>
          </p:nvPr>
        </p:nvGraphicFramePr>
        <p:xfrm>
          <a:off x="3029227" y="1433991"/>
          <a:ext cx="1591755" cy="432048"/>
        </p:xfrm>
        <a:graphic>
          <a:graphicData uri="http://schemas.openxmlformats.org/presentationml/2006/ole">
            <mc:AlternateContent xmlns:mc="http://schemas.openxmlformats.org/markup-compatibility/2006">
              <mc:Choice xmlns:v="urn:schemas-microsoft-com:vml" Requires="v">
                <p:oleObj spid="_x0000_s8511" name="Equation" r:id="rId3" imgW="889000" imgH="241300" progId="Equation.3">
                  <p:embed/>
                </p:oleObj>
              </mc:Choice>
              <mc:Fallback>
                <p:oleObj name="Equation" r:id="rId3" imgW="889000" imgH="241300" progId="Equation.3">
                  <p:embed/>
                  <p:pic>
                    <p:nvPicPr>
                      <p:cNvPr id="6" name="对象 5"/>
                      <p:cNvPicPr/>
                      <p:nvPr/>
                    </p:nvPicPr>
                    <p:blipFill>
                      <a:blip r:embed="rId4"/>
                      <a:stretch>
                        <a:fillRect/>
                      </a:stretch>
                    </p:blipFill>
                    <p:spPr>
                      <a:xfrm>
                        <a:off x="3029227" y="1433991"/>
                        <a:ext cx="1591755" cy="432048"/>
                      </a:xfrm>
                      <a:prstGeom prst="rect">
                        <a:avLst/>
                      </a:prstGeom>
                    </p:spPr>
                  </p:pic>
                </p:oleObj>
              </mc:Fallback>
            </mc:AlternateContent>
          </a:graphicData>
        </a:graphic>
      </p:graphicFrame>
      <p:graphicFrame>
        <p:nvGraphicFramePr>
          <p:cNvPr id="6" name="对象 8">
            <a:extLst>
              <a:ext uri="{FF2B5EF4-FFF2-40B4-BE49-F238E27FC236}">
                <a16:creationId xmlns:a16="http://schemas.microsoft.com/office/drawing/2014/main" id="{15A51EAE-3F19-154C-9BEF-7CF8E7695B89}"/>
              </a:ext>
            </a:extLst>
          </p:cNvPr>
          <p:cNvGraphicFramePr>
            <a:graphicFrameLocks noChangeAspect="1"/>
          </p:cNvGraphicFramePr>
          <p:nvPr>
            <p:extLst>
              <p:ext uri="{D42A27DB-BD31-4B8C-83A1-F6EECF244321}">
                <p14:modId xmlns:p14="http://schemas.microsoft.com/office/powerpoint/2010/main" val="514099685"/>
              </p:ext>
            </p:extLst>
          </p:nvPr>
        </p:nvGraphicFramePr>
        <p:xfrm>
          <a:off x="4102211" y="2297299"/>
          <a:ext cx="3000375" cy="604837"/>
        </p:xfrm>
        <a:graphic>
          <a:graphicData uri="http://schemas.openxmlformats.org/presentationml/2006/ole">
            <mc:AlternateContent xmlns:mc="http://schemas.openxmlformats.org/markup-compatibility/2006">
              <mc:Choice xmlns:v="urn:schemas-microsoft-com:vml" Requires="v">
                <p:oleObj spid="_x0000_s8512" name="Equation" r:id="rId5" imgW="1574800" imgH="317500" progId="Equation.3">
                  <p:embed/>
                </p:oleObj>
              </mc:Choice>
              <mc:Fallback>
                <p:oleObj name="Equation" r:id="rId5" imgW="1574800" imgH="317500" progId="Equation.3">
                  <p:embed/>
                  <p:pic>
                    <p:nvPicPr>
                      <p:cNvPr id="9" name="对象 8"/>
                      <p:cNvPicPr/>
                      <p:nvPr/>
                    </p:nvPicPr>
                    <p:blipFill>
                      <a:blip r:embed="rId6"/>
                      <a:stretch>
                        <a:fillRect/>
                      </a:stretch>
                    </p:blipFill>
                    <p:spPr>
                      <a:xfrm>
                        <a:off x="4102211" y="2297299"/>
                        <a:ext cx="3000375" cy="604837"/>
                      </a:xfrm>
                      <a:prstGeom prst="rect">
                        <a:avLst/>
                      </a:prstGeom>
                    </p:spPr>
                  </p:pic>
                </p:oleObj>
              </mc:Fallback>
            </mc:AlternateContent>
          </a:graphicData>
        </a:graphic>
      </p:graphicFrame>
      <p:graphicFrame>
        <p:nvGraphicFramePr>
          <p:cNvPr id="7" name="对象 9">
            <a:extLst>
              <a:ext uri="{FF2B5EF4-FFF2-40B4-BE49-F238E27FC236}">
                <a16:creationId xmlns:a16="http://schemas.microsoft.com/office/drawing/2014/main" id="{3C289846-B783-4440-8152-D75F09A33364}"/>
              </a:ext>
            </a:extLst>
          </p:cNvPr>
          <p:cNvGraphicFramePr>
            <a:graphicFrameLocks noChangeAspect="1"/>
          </p:cNvGraphicFramePr>
          <p:nvPr>
            <p:extLst>
              <p:ext uri="{D42A27DB-BD31-4B8C-83A1-F6EECF244321}">
                <p14:modId xmlns:p14="http://schemas.microsoft.com/office/powerpoint/2010/main" val="2634611402"/>
              </p:ext>
            </p:extLst>
          </p:nvPr>
        </p:nvGraphicFramePr>
        <p:xfrm>
          <a:off x="4537800" y="2854753"/>
          <a:ext cx="3678237" cy="579438"/>
        </p:xfrm>
        <a:graphic>
          <a:graphicData uri="http://schemas.openxmlformats.org/presentationml/2006/ole">
            <mc:AlternateContent xmlns:mc="http://schemas.openxmlformats.org/markup-compatibility/2006">
              <mc:Choice xmlns:v="urn:schemas-microsoft-com:vml" Requires="v">
                <p:oleObj spid="_x0000_s8513" name="Equation" r:id="rId7" imgW="1930320" imgH="304560" progId="Equation.DSMT4">
                  <p:embed/>
                </p:oleObj>
              </mc:Choice>
              <mc:Fallback>
                <p:oleObj name="Equation" r:id="rId7" imgW="1930320" imgH="304560" progId="Equation.DSMT4">
                  <p:embed/>
                  <p:pic>
                    <p:nvPicPr>
                      <p:cNvPr id="10" name="对象 9"/>
                      <p:cNvPicPr/>
                      <p:nvPr/>
                    </p:nvPicPr>
                    <p:blipFill>
                      <a:blip r:embed="rId8"/>
                      <a:stretch>
                        <a:fillRect/>
                      </a:stretch>
                    </p:blipFill>
                    <p:spPr>
                      <a:xfrm>
                        <a:off x="4537800" y="2854753"/>
                        <a:ext cx="3678237" cy="579438"/>
                      </a:xfrm>
                      <a:prstGeom prst="rect">
                        <a:avLst/>
                      </a:prstGeom>
                    </p:spPr>
                  </p:pic>
                </p:oleObj>
              </mc:Fallback>
            </mc:AlternateContent>
          </a:graphicData>
        </a:graphic>
      </p:graphicFrame>
    </p:spTree>
    <p:extLst>
      <p:ext uri="{BB962C8B-B14F-4D97-AF65-F5344CB8AC3E}">
        <p14:creationId xmlns:p14="http://schemas.microsoft.com/office/powerpoint/2010/main" val="929632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457A1B-2DA7-B048-A7E9-D8750C040907}"/>
              </a:ext>
            </a:extLst>
          </p:cNvPr>
          <p:cNvSpPr>
            <a:spLocks noGrp="1"/>
          </p:cNvSpPr>
          <p:nvPr>
            <p:ph type="sldNum" sz="quarter" idx="12"/>
          </p:nvPr>
        </p:nvSpPr>
        <p:spPr/>
        <p:txBody>
          <a:bodyPr/>
          <a:lstStyle/>
          <a:p>
            <a:fld id="{97D86083-53EC-4DF4-B0ED-FEB5657A265E}" type="slidenum">
              <a:rPr lang="zh-CN" altLang="en-US" smtClean="0"/>
              <a:t>28</a:t>
            </a:fld>
            <a:endParaRPr lang="zh-CN" altLang="en-US" dirty="0"/>
          </a:p>
        </p:txBody>
      </p:sp>
      <p:sp>
        <p:nvSpPr>
          <p:cNvPr id="3" name="内容占位符 1">
            <a:extLst>
              <a:ext uri="{FF2B5EF4-FFF2-40B4-BE49-F238E27FC236}">
                <a16:creationId xmlns:a16="http://schemas.microsoft.com/office/drawing/2014/main" id="{62FEDBBC-1267-6C42-80FC-6E8CA16E82A4}"/>
              </a:ext>
            </a:extLst>
          </p:cNvPr>
          <p:cNvSpPr txBox="1">
            <a:spLocks/>
          </p:cNvSpPr>
          <p:nvPr/>
        </p:nvSpPr>
        <p:spPr>
          <a:xfrm>
            <a:off x="254430" y="1259458"/>
            <a:ext cx="8569650" cy="5243474"/>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600"/>
              <a:t>A stopping time with respect to a sequence of random variables                      is a random variable    with integral values and the property that for each                      , the occurrence or non-occurrence of the event        depends only on the values of                       . </a:t>
            </a:r>
          </a:p>
          <a:p>
            <a:pPr marL="82296" indent="0">
              <a:buFont typeface="Arial" panose="020B0604020202020204" pitchFamily="34" charset="0"/>
              <a:buNone/>
            </a:pPr>
            <a:endParaRPr lang="en-US" altLang="zh-CN" sz="1100"/>
          </a:p>
          <a:p>
            <a:r>
              <a:rPr lang="en-US" altLang="zh-CN"/>
              <a:t>Playing exactly five games corresponds to the stopping time τ = 5, is a stopping rule.</a:t>
            </a:r>
          </a:p>
          <a:p>
            <a:r>
              <a:rPr lang="en-US" altLang="zh-CN"/>
              <a:t>Playing until he has the maximum amount ahead he will ever be is not a stopping rule and does not provide a stopping time: Require information about the future, the present and past.</a:t>
            </a:r>
            <a:endParaRPr lang="zh-CN" altLang="en-US" dirty="0"/>
          </a:p>
        </p:txBody>
      </p:sp>
      <p:sp>
        <p:nvSpPr>
          <p:cNvPr id="6" name="标题 4">
            <a:extLst>
              <a:ext uri="{FF2B5EF4-FFF2-40B4-BE49-F238E27FC236}">
                <a16:creationId xmlns:a16="http://schemas.microsoft.com/office/drawing/2014/main" id="{C946D337-EF4E-C241-8BC7-5468E22E09AB}"/>
              </a:ext>
            </a:extLst>
          </p:cNvPr>
          <p:cNvSpPr txBox="1">
            <a:spLocks/>
          </p:cNvSpPr>
          <p:nvPr/>
        </p:nvSpPr>
        <p:spPr>
          <a:xfrm>
            <a:off x="251520" y="202146"/>
            <a:ext cx="8572560" cy="1143000"/>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a:t>Stopping Time</a:t>
            </a:r>
            <a:endParaRPr lang="zh-CN" altLang="en-US" dirty="0"/>
          </a:p>
        </p:txBody>
      </p:sp>
      <p:graphicFrame>
        <p:nvGraphicFramePr>
          <p:cNvPr id="7" name="对象 5">
            <a:extLst>
              <a:ext uri="{FF2B5EF4-FFF2-40B4-BE49-F238E27FC236}">
                <a16:creationId xmlns:a16="http://schemas.microsoft.com/office/drawing/2014/main" id="{D1AA09E5-5D87-494C-B28C-20064DFA7201}"/>
              </a:ext>
            </a:extLst>
          </p:cNvPr>
          <p:cNvGraphicFramePr>
            <a:graphicFrameLocks noChangeAspect="1"/>
          </p:cNvGraphicFramePr>
          <p:nvPr>
            <p:extLst>
              <p:ext uri="{D42A27DB-BD31-4B8C-83A1-F6EECF244321}">
                <p14:modId xmlns:p14="http://schemas.microsoft.com/office/powerpoint/2010/main" val="522633327"/>
              </p:ext>
            </p:extLst>
          </p:nvPr>
        </p:nvGraphicFramePr>
        <p:xfrm>
          <a:off x="2188389" y="1703543"/>
          <a:ext cx="1597362" cy="432048"/>
        </p:xfrm>
        <a:graphic>
          <a:graphicData uri="http://schemas.openxmlformats.org/presentationml/2006/ole">
            <mc:AlternateContent xmlns:mc="http://schemas.openxmlformats.org/markup-compatibility/2006">
              <mc:Choice xmlns:v="urn:schemas-microsoft-com:vml" Requires="v">
                <p:oleObj spid="_x0000_s9747" name="Equation" r:id="rId3" imgW="889000" imgH="241300" progId="Equation.3">
                  <p:embed/>
                </p:oleObj>
              </mc:Choice>
              <mc:Fallback>
                <p:oleObj name="Equation" r:id="rId3" imgW="889000" imgH="241300" progId="Equation.3">
                  <p:embed/>
                  <p:pic>
                    <p:nvPicPr>
                      <p:cNvPr id="6" name="对象 5"/>
                      <p:cNvPicPr/>
                      <p:nvPr/>
                    </p:nvPicPr>
                    <p:blipFill>
                      <a:blip r:embed="rId4"/>
                      <a:stretch>
                        <a:fillRect/>
                      </a:stretch>
                    </p:blipFill>
                    <p:spPr>
                      <a:xfrm>
                        <a:off x="2188389" y="1703543"/>
                        <a:ext cx="1597362" cy="432048"/>
                      </a:xfrm>
                      <a:prstGeom prst="rect">
                        <a:avLst/>
                      </a:prstGeom>
                    </p:spPr>
                  </p:pic>
                </p:oleObj>
              </mc:Fallback>
            </mc:AlternateContent>
          </a:graphicData>
        </a:graphic>
      </p:graphicFrame>
      <p:graphicFrame>
        <p:nvGraphicFramePr>
          <p:cNvPr id="8" name="对象 6">
            <a:extLst>
              <a:ext uri="{FF2B5EF4-FFF2-40B4-BE49-F238E27FC236}">
                <a16:creationId xmlns:a16="http://schemas.microsoft.com/office/drawing/2014/main" id="{2623984F-2842-6248-835E-6828C7EC6FFF}"/>
              </a:ext>
            </a:extLst>
          </p:cNvPr>
          <p:cNvGraphicFramePr>
            <a:graphicFrameLocks noChangeAspect="1"/>
          </p:cNvGraphicFramePr>
          <p:nvPr>
            <p:extLst>
              <p:ext uri="{D42A27DB-BD31-4B8C-83A1-F6EECF244321}">
                <p14:modId xmlns:p14="http://schemas.microsoft.com/office/powerpoint/2010/main" val="3885384482"/>
              </p:ext>
            </p:extLst>
          </p:nvPr>
        </p:nvGraphicFramePr>
        <p:xfrm>
          <a:off x="7092280" y="1744307"/>
          <a:ext cx="294770" cy="324247"/>
        </p:xfrm>
        <a:graphic>
          <a:graphicData uri="http://schemas.openxmlformats.org/presentationml/2006/ole">
            <mc:AlternateContent xmlns:mc="http://schemas.openxmlformats.org/markup-compatibility/2006">
              <mc:Choice xmlns:v="urn:schemas-microsoft-com:vml" Requires="v">
                <p:oleObj spid="_x0000_s9748" name="Equation" r:id="rId5" imgW="126720" imgH="139680" progId="Equation.DSMT4">
                  <p:embed/>
                </p:oleObj>
              </mc:Choice>
              <mc:Fallback>
                <p:oleObj name="Equation" r:id="rId5" imgW="126720" imgH="139680" progId="Equation.DSMT4">
                  <p:embed/>
                  <p:pic>
                    <p:nvPicPr>
                      <p:cNvPr id="7" name="对象 6"/>
                      <p:cNvPicPr/>
                      <p:nvPr/>
                    </p:nvPicPr>
                    <p:blipFill>
                      <a:blip r:embed="rId6"/>
                      <a:stretch>
                        <a:fillRect/>
                      </a:stretch>
                    </p:blipFill>
                    <p:spPr>
                      <a:xfrm>
                        <a:off x="7092280" y="1744307"/>
                        <a:ext cx="294770" cy="324247"/>
                      </a:xfrm>
                      <a:prstGeom prst="rect">
                        <a:avLst/>
                      </a:prstGeom>
                    </p:spPr>
                  </p:pic>
                </p:oleObj>
              </mc:Fallback>
            </mc:AlternateContent>
          </a:graphicData>
        </a:graphic>
      </p:graphicFrame>
      <p:graphicFrame>
        <p:nvGraphicFramePr>
          <p:cNvPr id="9" name="对象 9">
            <a:extLst>
              <a:ext uri="{FF2B5EF4-FFF2-40B4-BE49-F238E27FC236}">
                <a16:creationId xmlns:a16="http://schemas.microsoft.com/office/drawing/2014/main" id="{BC39A99C-0123-AF42-A1FE-A5646FA4BDF7}"/>
              </a:ext>
            </a:extLst>
          </p:cNvPr>
          <p:cNvGraphicFramePr>
            <a:graphicFrameLocks noChangeAspect="1"/>
          </p:cNvGraphicFramePr>
          <p:nvPr>
            <p:extLst>
              <p:ext uri="{D42A27DB-BD31-4B8C-83A1-F6EECF244321}">
                <p14:modId xmlns:p14="http://schemas.microsoft.com/office/powerpoint/2010/main" val="866595366"/>
              </p:ext>
            </p:extLst>
          </p:nvPr>
        </p:nvGraphicFramePr>
        <p:xfrm>
          <a:off x="1629591" y="2467716"/>
          <a:ext cx="1704975" cy="569913"/>
        </p:xfrm>
        <a:graphic>
          <a:graphicData uri="http://schemas.openxmlformats.org/presentationml/2006/ole">
            <mc:AlternateContent xmlns:mc="http://schemas.openxmlformats.org/markup-compatibility/2006">
              <mc:Choice xmlns:v="urn:schemas-microsoft-com:vml" Requires="v">
                <p:oleObj spid="_x0000_s9749" name="Equation" r:id="rId7" imgW="876300" imgH="292100" progId="Equation.3">
                  <p:embed/>
                </p:oleObj>
              </mc:Choice>
              <mc:Fallback>
                <p:oleObj name="Equation" r:id="rId7" imgW="876300" imgH="292100" progId="Equation.3">
                  <p:embed/>
                  <p:pic>
                    <p:nvPicPr>
                      <p:cNvPr id="10" name="对象 9"/>
                      <p:cNvPicPr/>
                      <p:nvPr/>
                    </p:nvPicPr>
                    <p:blipFill>
                      <a:blip r:embed="rId8"/>
                      <a:stretch>
                        <a:fillRect/>
                      </a:stretch>
                    </p:blipFill>
                    <p:spPr>
                      <a:xfrm>
                        <a:off x="1629591" y="2467716"/>
                        <a:ext cx="1704975" cy="569913"/>
                      </a:xfrm>
                      <a:prstGeom prst="rect">
                        <a:avLst/>
                      </a:prstGeom>
                    </p:spPr>
                  </p:pic>
                </p:oleObj>
              </mc:Fallback>
            </mc:AlternateContent>
          </a:graphicData>
        </a:graphic>
      </p:graphicFrame>
      <p:graphicFrame>
        <p:nvGraphicFramePr>
          <p:cNvPr id="10" name="对象 10">
            <a:extLst>
              <a:ext uri="{FF2B5EF4-FFF2-40B4-BE49-F238E27FC236}">
                <a16:creationId xmlns:a16="http://schemas.microsoft.com/office/drawing/2014/main" id="{40C2BEE1-7128-5F4F-AF72-35D8701EBFFE}"/>
              </a:ext>
            </a:extLst>
          </p:cNvPr>
          <p:cNvGraphicFramePr>
            <a:graphicFrameLocks noChangeAspect="1"/>
          </p:cNvGraphicFramePr>
          <p:nvPr>
            <p:extLst>
              <p:ext uri="{D42A27DB-BD31-4B8C-83A1-F6EECF244321}">
                <p14:modId xmlns:p14="http://schemas.microsoft.com/office/powerpoint/2010/main" val="490587280"/>
              </p:ext>
            </p:extLst>
          </p:nvPr>
        </p:nvGraphicFramePr>
        <p:xfrm>
          <a:off x="2482079" y="2961861"/>
          <a:ext cx="576064" cy="329179"/>
        </p:xfrm>
        <a:graphic>
          <a:graphicData uri="http://schemas.openxmlformats.org/presentationml/2006/ole">
            <mc:AlternateContent xmlns:mc="http://schemas.openxmlformats.org/markup-compatibility/2006">
              <mc:Choice xmlns:v="urn:schemas-microsoft-com:vml" Requires="v">
                <p:oleObj spid="_x0000_s9750" name="Equation" r:id="rId9" imgW="266400" imgH="152280" progId="Equation.DSMT4">
                  <p:embed/>
                </p:oleObj>
              </mc:Choice>
              <mc:Fallback>
                <p:oleObj name="Equation" r:id="rId9" imgW="266400" imgH="152280" progId="Equation.DSMT4">
                  <p:embed/>
                  <p:pic>
                    <p:nvPicPr>
                      <p:cNvPr id="11" name="对象 10"/>
                      <p:cNvPicPr/>
                      <p:nvPr/>
                    </p:nvPicPr>
                    <p:blipFill>
                      <a:blip r:embed="rId10"/>
                      <a:stretch>
                        <a:fillRect/>
                      </a:stretch>
                    </p:blipFill>
                    <p:spPr>
                      <a:xfrm>
                        <a:off x="2482079" y="2961861"/>
                        <a:ext cx="576064" cy="329179"/>
                      </a:xfrm>
                      <a:prstGeom prst="rect">
                        <a:avLst/>
                      </a:prstGeom>
                    </p:spPr>
                  </p:pic>
                </p:oleObj>
              </mc:Fallback>
            </mc:AlternateContent>
          </a:graphicData>
        </a:graphic>
      </p:graphicFrame>
      <p:graphicFrame>
        <p:nvGraphicFramePr>
          <p:cNvPr id="11" name="对象 11">
            <a:extLst>
              <a:ext uri="{FF2B5EF4-FFF2-40B4-BE49-F238E27FC236}">
                <a16:creationId xmlns:a16="http://schemas.microsoft.com/office/drawing/2014/main" id="{3F8EC4F2-4247-F448-BF5E-E04F7FC6DC22}"/>
              </a:ext>
            </a:extLst>
          </p:cNvPr>
          <p:cNvGraphicFramePr>
            <a:graphicFrameLocks noChangeAspect="1"/>
          </p:cNvGraphicFramePr>
          <p:nvPr>
            <p:extLst>
              <p:ext uri="{D42A27DB-BD31-4B8C-83A1-F6EECF244321}">
                <p14:modId xmlns:p14="http://schemas.microsoft.com/office/powerpoint/2010/main" val="437290187"/>
              </p:ext>
            </p:extLst>
          </p:nvPr>
        </p:nvGraphicFramePr>
        <p:xfrm>
          <a:off x="1264632" y="3246196"/>
          <a:ext cx="1722438" cy="468312"/>
        </p:xfrm>
        <a:graphic>
          <a:graphicData uri="http://schemas.openxmlformats.org/presentationml/2006/ole">
            <mc:AlternateContent xmlns:mc="http://schemas.openxmlformats.org/markup-compatibility/2006">
              <mc:Choice xmlns:v="urn:schemas-microsoft-com:vml" Requires="v">
                <p:oleObj spid="_x0000_s9751" name="Equation" r:id="rId11" imgW="889000" imgH="241300" progId="Equation.3">
                  <p:embed/>
                </p:oleObj>
              </mc:Choice>
              <mc:Fallback>
                <p:oleObj name="Equation" r:id="rId11" imgW="889000" imgH="241300" progId="Equation.3">
                  <p:embed/>
                  <p:pic>
                    <p:nvPicPr>
                      <p:cNvPr id="12" name="对象 11"/>
                      <p:cNvPicPr/>
                      <p:nvPr/>
                    </p:nvPicPr>
                    <p:blipFill>
                      <a:blip r:embed="rId12"/>
                      <a:stretch>
                        <a:fillRect/>
                      </a:stretch>
                    </p:blipFill>
                    <p:spPr>
                      <a:xfrm>
                        <a:off x="1264632" y="3246196"/>
                        <a:ext cx="1722438" cy="468312"/>
                      </a:xfrm>
                      <a:prstGeom prst="rect">
                        <a:avLst/>
                      </a:prstGeom>
                    </p:spPr>
                  </p:pic>
                </p:oleObj>
              </mc:Fallback>
            </mc:AlternateContent>
          </a:graphicData>
        </a:graphic>
      </p:graphicFrame>
    </p:spTree>
    <p:extLst>
      <p:ext uri="{BB962C8B-B14F-4D97-AF65-F5344CB8AC3E}">
        <p14:creationId xmlns:p14="http://schemas.microsoft.com/office/powerpoint/2010/main" val="3433825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5">
            <a:extLst>
              <a:ext uri="{FF2B5EF4-FFF2-40B4-BE49-F238E27FC236}">
                <a16:creationId xmlns:a16="http://schemas.microsoft.com/office/drawing/2014/main" id="{747C99CB-765A-FE41-8983-BB6F17B6D764}"/>
              </a:ext>
            </a:extLst>
          </p:cNvPr>
          <p:cNvPicPr>
            <a:picLocks noChangeAspect="1"/>
          </p:cNvPicPr>
          <p:nvPr/>
        </p:nvPicPr>
        <p:blipFill>
          <a:blip r:embed="rId3"/>
          <a:srcRect l="83" r="83"/>
          <a:stretch>
            <a:fillRect/>
          </a:stretch>
        </p:blipFill>
        <p:spPr>
          <a:xfrm>
            <a:off x="179511" y="1124744"/>
            <a:ext cx="8766953" cy="4896544"/>
          </a:xfrm>
          <a:prstGeom prst="rect">
            <a:avLst/>
          </a:prstGeom>
        </p:spPr>
      </p:pic>
      <p:sp>
        <p:nvSpPr>
          <p:cNvPr id="16" name="Date Placeholder 2">
            <a:extLst>
              <a:ext uri="{FF2B5EF4-FFF2-40B4-BE49-F238E27FC236}">
                <a16:creationId xmlns:a16="http://schemas.microsoft.com/office/drawing/2014/main" id="{BECC31C3-D8A2-8D4F-835A-AA48BDF61BF6}"/>
              </a:ext>
            </a:extLst>
          </p:cNvPr>
          <p:cNvSpPr txBox="1">
            <a:spLocks/>
          </p:cNvSpPr>
          <p:nvPr/>
        </p:nvSpPr>
        <p:spPr>
          <a:xfrm>
            <a:off x="-1285916" y="6453212"/>
            <a:ext cx="2133600" cy="476250"/>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6E3A7A-2DD9-43B4-ADCA-84673324B610}" type="datetime1">
              <a:rPr lang="en-US" altLang="zh-CN" smtClean="0"/>
              <a:pPr/>
              <a:t>8/20/20</a:t>
            </a:fld>
            <a:endParaRPr lang="zh-CN" altLang="en-US" dirty="0"/>
          </a:p>
        </p:txBody>
      </p:sp>
      <p:sp>
        <p:nvSpPr>
          <p:cNvPr id="17" name="Slide Number Placeholder 3">
            <a:extLst>
              <a:ext uri="{FF2B5EF4-FFF2-40B4-BE49-F238E27FC236}">
                <a16:creationId xmlns:a16="http://schemas.microsoft.com/office/drawing/2014/main" id="{2DD5B112-824C-C448-A866-96D9A4A0D836}"/>
              </a:ext>
            </a:extLst>
          </p:cNvPr>
          <p:cNvSpPr>
            <a:spLocks noGrp="1"/>
          </p:cNvSpPr>
          <p:nvPr>
            <p:ph type="sldNum" sz="quarter" idx="12"/>
          </p:nvPr>
        </p:nvSpPr>
        <p:spPr>
          <a:xfrm>
            <a:off x="8786842" y="6453212"/>
            <a:ext cx="457200" cy="476250"/>
          </a:xfrm>
        </p:spPr>
        <p:txBody>
          <a:bodyPr/>
          <a:lstStyle/>
          <a:p>
            <a:fld id="{0C913308-F349-4B6D-A68A-DD1791B4A57B}" type="slidenum">
              <a:rPr lang="zh-CN" altLang="en-US" smtClean="0"/>
              <a:pPr/>
              <a:t>2</a:t>
            </a:fld>
            <a:endParaRPr lang="zh-CN" altLang="en-US" dirty="0"/>
          </a:p>
        </p:txBody>
      </p:sp>
      <p:sp>
        <p:nvSpPr>
          <p:cNvPr id="18" name="Title 4">
            <a:extLst>
              <a:ext uri="{FF2B5EF4-FFF2-40B4-BE49-F238E27FC236}">
                <a16:creationId xmlns:a16="http://schemas.microsoft.com/office/drawing/2014/main" id="{097A4394-39CD-4546-86FE-0CE140D27913}"/>
              </a:ext>
            </a:extLst>
          </p:cNvPr>
          <p:cNvSpPr txBox="1">
            <a:spLocks/>
          </p:cNvSpPr>
          <p:nvPr/>
        </p:nvSpPr>
        <p:spPr>
          <a:xfrm>
            <a:off x="150583" y="269900"/>
            <a:ext cx="8572560" cy="1143000"/>
          </a:xfrm>
          <a:prstGeom prst="rect">
            <a:avLst/>
          </a:prstGeom>
        </p:spPr>
        <p:txBody>
          <a:bodyPr>
            <a:noAutofit/>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sz="3200" dirty="0"/>
              <a:t>Future Heterogeneous Networks (</a:t>
            </a:r>
            <a:r>
              <a:rPr lang="en-US" sz="3200" dirty="0" err="1"/>
              <a:t>HetNets</a:t>
            </a:r>
            <a:r>
              <a:rPr lang="en-US" sz="3200" dirty="0"/>
              <a:t>) </a:t>
            </a:r>
          </a:p>
        </p:txBody>
      </p:sp>
    </p:spTree>
    <p:extLst>
      <p:ext uri="{BB962C8B-B14F-4D97-AF65-F5344CB8AC3E}">
        <p14:creationId xmlns:p14="http://schemas.microsoft.com/office/powerpoint/2010/main" val="241437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368E67-EE2C-9D42-9FCD-D4D31AB0A350}"/>
              </a:ext>
            </a:extLst>
          </p:cNvPr>
          <p:cNvSpPr>
            <a:spLocks noGrp="1"/>
          </p:cNvSpPr>
          <p:nvPr>
            <p:ph type="sldNum" sz="quarter" idx="12"/>
          </p:nvPr>
        </p:nvSpPr>
        <p:spPr/>
        <p:txBody>
          <a:bodyPr/>
          <a:lstStyle/>
          <a:p>
            <a:fld id="{97D86083-53EC-4DF4-B0ED-FEB5657A265E}" type="slidenum">
              <a:rPr lang="zh-CN" altLang="en-US" smtClean="0"/>
              <a:t>29</a:t>
            </a:fld>
            <a:endParaRPr lang="zh-CN" altLang="en-US" dirty="0"/>
          </a:p>
        </p:txBody>
      </p:sp>
      <p:sp>
        <p:nvSpPr>
          <p:cNvPr id="3" name="内容占位符 1">
            <a:extLst>
              <a:ext uri="{FF2B5EF4-FFF2-40B4-BE49-F238E27FC236}">
                <a16:creationId xmlns:a16="http://schemas.microsoft.com/office/drawing/2014/main" id="{285276F4-A269-C94F-88B7-C481CD90D5A4}"/>
              </a:ext>
            </a:extLst>
          </p:cNvPr>
          <p:cNvSpPr txBox="1">
            <a:spLocks/>
          </p:cNvSpPr>
          <p:nvPr/>
        </p:nvSpPr>
        <p:spPr>
          <a:xfrm>
            <a:off x="-9674" y="4272638"/>
            <a:ext cx="8569650" cy="1991144"/>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altLang="zh-CN"/>
          </a:p>
          <a:p>
            <a:pPr marL="82296" indent="0">
              <a:buFont typeface="Arial" panose="020B0604020202020204" pitchFamily="34" charset="0"/>
              <a:buNone/>
            </a:pPr>
            <a:endParaRPr lang="en-US" altLang="zh-CN"/>
          </a:p>
          <a:p>
            <a:r>
              <a:rPr lang="en-US" altLang="zh-CN" sz="2800"/>
              <a:t>A hitting time of Brownian motion. The process starts  and is stopped as soon as it hits threshold.</a:t>
            </a:r>
            <a:endParaRPr lang="zh-CN" altLang="en-US" sz="2800" dirty="0"/>
          </a:p>
        </p:txBody>
      </p:sp>
      <p:sp>
        <p:nvSpPr>
          <p:cNvPr id="4" name="标题 4">
            <a:extLst>
              <a:ext uri="{FF2B5EF4-FFF2-40B4-BE49-F238E27FC236}">
                <a16:creationId xmlns:a16="http://schemas.microsoft.com/office/drawing/2014/main" id="{E7D40DEA-2E7F-6043-B435-FE547573AA99}"/>
              </a:ext>
            </a:extLst>
          </p:cNvPr>
          <p:cNvSpPr txBox="1">
            <a:spLocks/>
          </p:cNvSpPr>
          <p:nvPr/>
        </p:nvSpPr>
        <p:spPr>
          <a:xfrm>
            <a:off x="-12584" y="262998"/>
            <a:ext cx="8572560" cy="1143000"/>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a:t>Stopping Time</a:t>
            </a:r>
            <a:endParaRPr lang="zh-CN" altLang="en-US" dirty="0"/>
          </a:p>
        </p:txBody>
      </p:sp>
      <p:pic>
        <p:nvPicPr>
          <p:cNvPr id="5" name="Picture 3" descr="C:\Users\Administrator\Desktop\martingale\HittingTimes1.png">
            <a:extLst>
              <a:ext uri="{FF2B5EF4-FFF2-40B4-BE49-F238E27FC236}">
                <a16:creationId xmlns:a16="http://schemas.microsoft.com/office/drawing/2014/main" id="{68A7A999-2272-AC45-A814-D15D3A1320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313" y="1556792"/>
            <a:ext cx="4869267" cy="365195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椭圆 6">
            <a:extLst>
              <a:ext uri="{FF2B5EF4-FFF2-40B4-BE49-F238E27FC236}">
                <a16:creationId xmlns:a16="http://schemas.microsoft.com/office/drawing/2014/main" id="{B74A4DE9-C7B1-5E44-BBF4-10E6EBD7E6E3}"/>
              </a:ext>
            </a:extLst>
          </p:cNvPr>
          <p:cNvSpPr/>
          <p:nvPr/>
        </p:nvSpPr>
        <p:spPr>
          <a:xfrm>
            <a:off x="3409600" y="1896374"/>
            <a:ext cx="28803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7">
            <a:extLst>
              <a:ext uri="{FF2B5EF4-FFF2-40B4-BE49-F238E27FC236}">
                <a16:creationId xmlns:a16="http://schemas.microsoft.com/office/drawing/2014/main" id="{C40AA051-6FDF-2E46-8C5C-CDC290CEBA0E}"/>
              </a:ext>
            </a:extLst>
          </p:cNvPr>
          <p:cNvSpPr/>
          <p:nvPr/>
        </p:nvSpPr>
        <p:spPr>
          <a:xfrm>
            <a:off x="4345704" y="1896374"/>
            <a:ext cx="28803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ounded Rectangular Callout 7">
            <a:extLst>
              <a:ext uri="{FF2B5EF4-FFF2-40B4-BE49-F238E27FC236}">
                <a16:creationId xmlns:a16="http://schemas.microsoft.com/office/drawing/2014/main" id="{C093595A-CF60-834E-B4CD-52F9E8049A5F}"/>
              </a:ext>
            </a:extLst>
          </p:cNvPr>
          <p:cNvSpPr/>
          <p:nvPr/>
        </p:nvSpPr>
        <p:spPr>
          <a:xfrm>
            <a:off x="7370040" y="1320310"/>
            <a:ext cx="936104" cy="504056"/>
          </a:xfrm>
          <a:prstGeom prst="wedgeRoundRectCallout">
            <a:avLst>
              <a:gd name="adj1" fmla="val -121605"/>
              <a:gd name="adj2" fmla="val 78933"/>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River</a:t>
            </a:r>
          </a:p>
        </p:txBody>
      </p:sp>
      <p:sp>
        <p:nvSpPr>
          <p:cNvPr id="9" name="Rounded Rectangular Callout 8">
            <a:extLst>
              <a:ext uri="{FF2B5EF4-FFF2-40B4-BE49-F238E27FC236}">
                <a16:creationId xmlns:a16="http://schemas.microsoft.com/office/drawing/2014/main" id="{D7DDA0D3-4BFD-1949-8D2D-A18BA9F31C46}"/>
              </a:ext>
            </a:extLst>
          </p:cNvPr>
          <p:cNvSpPr/>
          <p:nvPr/>
        </p:nvSpPr>
        <p:spPr>
          <a:xfrm>
            <a:off x="7226024" y="2688462"/>
            <a:ext cx="1224136" cy="504056"/>
          </a:xfrm>
          <a:prstGeom prst="wedgeRoundRectCallout">
            <a:avLst>
              <a:gd name="adj1" fmla="val -104689"/>
              <a:gd name="adj2" fmla="val 78933"/>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Drunk guy</a:t>
            </a:r>
          </a:p>
        </p:txBody>
      </p:sp>
    </p:spTree>
    <p:extLst>
      <p:ext uri="{BB962C8B-B14F-4D97-AF65-F5344CB8AC3E}">
        <p14:creationId xmlns:p14="http://schemas.microsoft.com/office/powerpoint/2010/main" val="1183580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45774F-E1AE-9442-AE6C-EE566DD2984B}"/>
              </a:ext>
            </a:extLst>
          </p:cNvPr>
          <p:cNvSpPr>
            <a:spLocks noGrp="1"/>
          </p:cNvSpPr>
          <p:nvPr>
            <p:ph type="sldNum" sz="quarter" idx="12"/>
          </p:nvPr>
        </p:nvSpPr>
        <p:spPr/>
        <p:txBody>
          <a:bodyPr/>
          <a:lstStyle/>
          <a:p>
            <a:fld id="{97D86083-53EC-4DF4-B0ED-FEB5657A265E}" type="slidenum">
              <a:rPr lang="zh-CN" altLang="en-US" smtClean="0"/>
              <a:t>30</a:t>
            </a:fld>
            <a:endParaRPr lang="zh-CN" altLang="en-US" dirty="0"/>
          </a:p>
        </p:txBody>
      </p:sp>
      <p:sp>
        <p:nvSpPr>
          <p:cNvPr id="3" name="内容占位符 1">
            <a:extLst>
              <a:ext uri="{FF2B5EF4-FFF2-40B4-BE49-F238E27FC236}">
                <a16:creationId xmlns:a16="http://schemas.microsoft.com/office/drawing/2014/main" id="{05F1CB15-3865-BB49-9FA5-832B7B8A3DFB}"/>
              </a:ext>
            </a:extLst>
          </p:cNvPr>
          <p:cNvSpPr txBox="1">
            <a:spLocks/>
          </p:cNvSpPr>
          <p:nvPr/>
        </p:nvSpPr>
        <p:spPr>
          <a:xfrm>
            <a:off x="254430" y="1475086"/>
            <a:ext cx="8569650" cy="478634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800" dirty="0"/>
              <a:t>X is a process and </a:t>
            </a:r>
            <a:r>
              <a:rPr lang="en-US" altLang="zh-CN" sz="2800" dirty="0" err="1"/>
              <a:t>τ</a:t>
            </a:r>
            <a:r>
              <a:rPr lang="en-US" altLang="zh-CN" sz="2800" dirty="0"/>
              <a:t> is a stopping time, then </a:t>
            </a:r>
            <a:r>
              <a:rPr lang="en-US" altLang="zh-CN" sz="2800" dirty="0" err="1"/>
              <a:t>X</a:t>
            </a:r>
            <a:r>
              <a:rPr lang="en-US" altLang="zh-CN" sz="2800" baseline="30000" dirty="0" err="1"/>
              <a:t>τ</a:t>
            </a:r>
            <a:r>
              <a:rPr lang="en-US" altLang="zh-CN" sz="2800" dirty="0"/>
              <a:t> is used to denote the </a:t>
            </a:r>
            <a:r>
              <a:rPr lang="en-US" altLang="zh-CN" sz="2800" dirty="0">
                <a:solidFill>
                  <a:srgbClr val="FF0000"/>
                </a:solidFill>
              </a:rPr>
              <a:t>process X stopped at time </a:t>
            </a:r>
            <a:r>
              <a:rPr lang="en-US" altLang="zh-CN" sz="2800" dirty="0" err="1">
                <a:solidFill>
                  <a:srgbClr val="FF0000"/>
                </a:solidFill>
              </a:rPr>
              <a:t>τ</a:t>
            </a:r>
            <a:r>
              <a:rPr lang="en-US" altLang="zh-CN" sz="2800" dirty="0"/>
              <a:t>:</a:t>
            </a:r>
          </a:p>
          <a:p>
            <a:endParaRPr lang="en-US" altLang="zh-CN" sz="2800" dirty="0"/>
          </a:p>
          <a:p>
            <a:r>
              <a:rPr lang="en-US" altLang="zh-CN" sz="2800" dirty="0"/>
              <a:t>Stopping times are frequently used to generalize certain properties of the stochastic processes</a:t>
            </a:r>
          </a:p>
          <a:p>
            <a:r>
              <a:rPr lang="en-US" altLang="zh-CN" sz="2800" dirty="0"/>
              <a:t>Local martingale process: A process X is a local martingale if it is right continuous left limit. There exists a sequence of stopping times </a:t>
            </a:r>
            <a:r>
              <a:rPr lang="en-US" altLang="zh-CN" sz="2800" dirty="0" err="1"/>
              <a:t>τ</a:t>
            </a:r>
            <a:r>
              <a:rPr lang="en-US" altLang="zh-CN" sz="2800" baseline="-25000" dirty="0" err="1"/>
              <a:t>n</a:t>
            </a:r>
            <a:r>
              <a:rPr lang="en-US" altLang="zh-CN" sz="2800" baseline="-25000" dirty="0"/>
              <a:t> </a:t>
            </a:r>
            <a:r>
              <a:rPr lang="en-US" altLang="zh-CN" sz="2800" dirty="0"/>
              <a:t>,            : </a:t>
            </a:r>
          </a:p>
          <a:p>
            <a:pPr marL="82296" indent="0">
              <a:buFont typeface="Arial" panose="020B0604020202020204" pitchFamily="34" charset="0"/>
              <a:buNone/>
            </a:pPr>
            <a:r>
              <a:rPr lang="en-US" altLang="zh-CN" sz="2800" baseline="-25000" dirty="0"/>
              <a:t>                                              </a:t>
            </a:r>
            <a:r>
              <a:rPr lang="en-US" altLang="zh-CN" sz="2800" dirty="0"/>
              <a:t>is a martingale for every n.</a:t>
            </a:r>
          </a:p>
          <a:p>
            <a:r>
              <a:rPr lang="en-US" altLang="zh-CN" sz="2800" dirty="0"/>
              <a:t>Locally integrable process: </a:t>
            </a:r>
          </a:p>
        </p:txBody>
      </p:sp>
      <p:sp>
        <p:nvSpPr>
          <p:cNvPr id="4" name="标题 4">
            <a:extLst>
              <a:ext uri="{FF2B5EF4-FFF2-40B4-BE49-F238E27FC236}">
                <a16:creationId xmlns:a16="http://schemas.microsoft.com/office/drawing/2014/main" id="{2CD48C27-F699-B04A-97B2-03DBD81F407A}"/>
              </a:ext>
            </a:extLst>
          </p:cNvPr>
          <p:cNvSpPr txBox="1">
            <a:spLocks/>
          </p:cNvSpPr>
          <p:nvPr/>
        </p:nvSpPr>
        <p:spPr>
          <a:xfrm>
            <a:off x="251520" y="260648"/>
            <a:ext cx="8572560" cy="1143000"/>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a:t>Stopping Time Process</a:t>
            </a:r>
            <a:endParaRPr lang="zh-CN" altLang="en-US" dirty="0"/>
          </a:p>
        </p:txBody>
      </p:sp>
      <p:graphicFrame>
        <p:nvGraphicFramePr>
          <p:cNvPr id="5" name="对象 5">
            <a:extLst>
              <a:ext uri="{FF2B5EF4-FFF2-40B4-BE49-F238E27FC236}">
                <a16:creationId xmlns:a16="http://schemas.microsoft.com/office/drawing/2014/main" id="{4F41488E-8BFD-A745-AD62-BEA7653B0227}"/>
              </a:ext>
            </a:extLst>
          </p:cNvPr>
          <p:cNvGraphicFramePr>
            <a:graphicFrameLocks noChangeAspect="1"/>
          </p:cNvGraphicFramePr>
          <p:nvPr>
            <p:extLst>
              <p:ext uri="{D42A27DB-BD31-4B8C-83A1-F6EECF244321}">
                <p14:modId xmlns:p14="http://schemas.microsoft.com/office/powerpoint/2010/main" val="602501710"/>
              </p:ext>
            </p:extLst>
          </p:nvPr>
        </p:nvGraphicFramePr>
        <p:xfrm>
          <a:off x="3434722" y="2348880"/>
          <a:ext cx="1560175" cy="504056"/>
        </p:xfrm>
        <a:graphic>
          <a:graphicData uri="http://schemas.openxmlformats.org/presentationml/2006/ole">
            <mc:AlternateContent xmlns:mc="http://schemas.openxmlformats.org/markup-compatibility/2006">
              <mc:Choice xmlns:v="urn:schemas-microsoft-com:vml" Requires="v">
                <p:oleObj spid="_x0000_s10665" name="Equation" r:id="rId3" imgW="825480" imgH="266400" progId="Equation.DSMT4">
                  <p:embed/>
                </p:oleObj>
              </mc:Choice>
              <mc:Fallback>
                <p:oleObj name="Equation" r:id="rId3" imgW="825480" imgH="266400" progId="Equation.DSMT4">
                  <p:embed/>
                  <p:pic>
                    <p:nvPicPr>
                      <p:cNvPr id="6" name="对象 5"/>
                      <p:cNvPicPr/>
                      <p:nvPr/>
                    </p:nvPicPr>
                    <p:blipFill>
                      <a:blip r:embed="rId4"/>
                      <a:stretch>
                        <a:fillRect/>
                      </a:stretch>
                    </p:blipFill>
                    <p:spPr>
                      <a:xfrm>
                        <a:off x="3434722" y="2348880"/>
                        <a:ext cx="1560175" cy="504056"/>
                      </a:xfrm>
                      <a:prstGeom prst="rect">
                        <a:avLst/>
                      </a:prstGeom>
                    </p:spPr>
                  </p:pic>
                </p:oleObj>
              </mc:Fallback>
            </mc:AlternateContent>
          </a:graphicData>
        </a:graphic>
      </p:graphicFrame>
      <p:graphicFrame>
        <p:nvGraphicFramePr>
          <p:cNvPr id="6" name="对象 6">
            <a:extLst>
              <a:ext uri="{FF2B5EF4-FFF2-40B4-BE49-F238E27FC236}">
                <a16:creationId xmlns:a16="http://schemas.microsoft.com/office/drawing/2014/main" id="{76B81AAF-488F-3747-8EC2-ADFF64A8F7BF}"/>
              </a:ext>
            </a:extLst>
          </p:cNvPr>
          <p:cNvGraphicFramePr>
            <a:graphicFrameLocks noChangeAspect="1"/>
          </p:cNvGraphicFramePr>
          <p:nvPr>
            <p:extLst>
              <p:ext uri="{D42A27DB-BD31-4B8C-83A1-F6EECF244321}">
                <p14:modId xmlns:p14="http://schemas.microsoft.com/office/powerpoint/2010/main" val="203305716"/>
              </p:ext>
            </p:extLst>
          </p:nvPr>
        </p:nvGraphicFramePr>
        <p:xfrm>
          <a:off x="7020272" y="4885452"/>
          <a:ext cx="936104" cy="294204"/>
        </p:xfrm>
        <a:graphic>
          <a:graphicData uri="http://schemas.openxmlformats.org/presentationml/2006/ole">
            <mc:AlternateContent xmlns:mc="http://schemas.openxmlformats.org/markup-compatibility/2006">
              <mc:Choice xmlns:v="urn:schemas-microsoft-com:vml" Requires="v">
                <p:oleObj spid="_x0000_s10666" name="Equation" r:id="rId5" imgW="444240" imgH="139680" progId="Equation.DSMT4">
                  <p:embed/>
                </p:oleObj>
              </mc:Choice>
              <mc:Fallback>
                <p:oleObj name="Equation" r:id="rId5" imgW="444240" imgH="139680" progId="Equation.DSMT4">
                  <p:embed/>
                  <p:pic>
                    <p:nvPicPr>
                      <p:cNvPr id="7" name="对象 6"/>
                      <p:cNvPicPr/>
                      <p:nvPr/>
                    </p:nvPicPr>
                    <p:blipFill>
                      <a:blip r:embed="rId6"/>
                      <a:stretch>
                        <a:fillRect/>
                      </a:stretch>
                    </p:blipFill>
                    <p:spPr>
                      <a:xfrm>
                        <a:off x="7020272" y="4885452"/>
                        <a:ext cx="936104" cy="294204"/>
                      </a:xfrm>
                      <a:prstGeom prst="rect">
                        <a:avLst/>
                      </a:prstGeom>
                    </p:spPr>
                  </p:pic>
                </p:oleObj>
              </mc:Fallback>
            </mc:AlternateContent>
          </a:graphicData>
        </a:graphic>
      </p:graphicFrame>
      <p:graphicFrame>
        <p:nvGraphicFramePr>
          <p:cNvPr id="7" name="对象 7">
            <a:extLst>
              <a:ext uri="{FF2B5EF4-FFF2-40B4-BE49-F238E27FC236}">
                <a16:creationId xmlns:a16="http://schemas.microsoft.com/office/drawing/2014/main" id="{30B710A5-6AEF-1C4A-8D54-83A5319E4666}"/>
              </a:ext>
            </a:extLst>
          </p:cNvPr>
          <p:cNvGraphicFramePr>
            <a:graphicFrameLocks noChangeAspect="1"/>
          </p:cNvGraphicFramePr>
          <p:nvPr>
            <p:extLst>
              <p:ext uri="{D42A27DB-BD31-4B8C-83A1-F6EECF244321}">
                <p14:modId xmlns:p14="http://schemas.microsoft.com/office/powerpoint/2010/main" val="1608847939"/>
              </p:ext>
            </p:extLst>
          </p:nvPr>
        </p:nvGraphicFramePr>
        <p:xfrm>
          <a:off x="1907704" y="5250066"/>
          <a:ext cx="1152128" cy="551017"/>
        </p:xfrm>
        <a:graphic>
          <a:graphicData uri="http://schemas.openxmlformats.org/presentationml/2006/ole">
            <mc:AlternateContent xmlns:mc="http://schemas.openxmlformats.org/markup-compatibility/2006">
              <mc:Choice xmlns:v="urn:schemas-microsoft-com:vml" Requires="v">
                <p:oleObj spid="_x0000_s10667" name="Equation" r:id="rId7" imgW="583920" imgH="279360" progId="Equation.DSMT4">
                  <p:embed/>
                </p:oleObj>
              </mc:Choice>
              <mc:Fallback>
                <p:oleObj name="Equation" r:id="rId7" imgW="583920" imgH="279360" progId="Equation.DSMT4">
                  <p:embed/>
                  <p:pic>
                    <p:nvPicPr>
                      <p:cNvPr id="8" name="对象 7"/>
                      <p:cNvPicPr/>
                      <p:nvPr/>
                    </p:nvPicPr>
                    <p:blipFill>
                      <a:blip r:embed="rId8"/>
                      <a:stretch>
                        <a:fillRect/>
                      </a:stretch>
                    </p:blipFill>
                    <p:spPr>
                      <a:xfrm>
                        <a:off x="1907704" y="5250066"/>
                        <a:ext cx="1152128" cy="551017"/>
                      </a:xfrm>
                      <a:prstGeom prst="rect">
                        <a:avLst/>
                      </a:prstGeom>
                    </p:spPr>
                  </p:pic>
                </p:oleObj>
              </mc:Fallback>
            </mc:AlternateContent>
          </a:graphicData>
        </a:graphic>
      </p:graphicFrame>
      <p:graphicFrame>
        <p:nvGraphicFramePr>
          <p:cNvPr id="8" name="对象 8">
            <a:extLst>
              <a:ext uri="{FF2B5EF4-FFF2-40B4-BE49-F238E27FC236}">
                <a16:creationId xmlns:a16="http://schemas.microsoft.com/office/drawing/2014/main" id="{A5B8F823-5763-054B-90AF-F6A75BDCB7B1}"/>
              </a:ext>
            </a:extLst>
          </p:cNvPr>
          <p:cNvGraphicFramePr>
            <a:graphicFrameLocks noChangeAspect="1"/>
          </p:cNvGraphicFramePr>
          <p:nvPr>
            <p:extLst>
              <p:ext uri="{D42A27DB-BD31-4B8C-83A1-F6EECF244321}">
                <p14:modId xmlns:p14="http://schemas.microsoft.com/office/powerpoint/2010/main" val="3750772292"/>
              </p:ext>
            </p:extLst>
          </p:nvPr>
        </p:nvGraphicFramePr>
        <p:xfrm>
          <a:off x="5098346" y="5798017"/>
          <a:ext cx="2070720" cy="618835"/>
        </p:xfrm>
        <a:graphic>
          <a:graphicData uri="http://schemas.openxmlformats.org/presentationml/2006/ole">
            <mc:AlternateContent xmlns:mc="http://schemas.openxmlformats.org/markup-compatibility/2006">
              <mc:Choice xmlns:v="urn:schemas-microsoft-com:vml" Requires="v">
                <p:oleObj spid="_x0000_s10668" name="Equation" r:id="rId9" imgW="1104840" imgH="330120" progId="Equation.DSMT4">
                  <p:embed/>
                </p:oleObj>
              </mc:Choice>
              <mc:Fallback>
                <p:oleObj name="Equation" r:id="rId9" imgW="1104840" imgH="330120" progId="Equation.DSMT4">
                  <p:embed/>
                  <p:pic>
                    <p:nvPicPr>
                      <p:cNvPr id="9" name="对象 8"/>
                      <p:cNvPicPr/>
                      <p:nvPr/>
                    </p:nvPicPr>
                    <p:blipFill>
                      <a:blip r:embed="rId10"/>
                      <a:stretch>
                        <a:fillRect/>
                      </a:stretch>
                    </p:blipFill>
                    <p:spPr>
                      <a:xfrm>
                        <a:off x="5098346" y="5798017"/>
                        <a:ext cx="2070720" cy="618835"/>
                      </a:xfrm>
                      <a:prstGeom prst="rect">
                        <a:avLst/>
                      </a:prstGeom>
                    </p:spPr>
                  </p:pic>
                </p:oleObj>
              </mc:Fallback>
            </mc:AlternateContent>
          </a:graphicData>
        </a:graphic>
      </p:graphicFrame>
    </p:spTree>
    <p:extLst>
      <p:ext uri="{BB962C8B-B14F-4D97-AF65-F5344CB8AC3E}">
        <p14:creationId xmlns:p14="http://schemas.microsoft.com/office/powerpoint/2010/main" val="390683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856DD7-5C08-8449-A9E3-5FEDF214C480}"/>
              </a:ext>
            </a:extLst>
          </p:cNvPr>
          <p:cNvSpPr>
            <a:spLocks noGrp="1"/>
          </p:cNvSpPr>
          <p:nvPr>
            <p:ph type="sldNum" sz="quarter" idx="12"/>
          </p:nvPr>
        </p:nvSpPr>
        <p:spPr/>
        <p:txBody>
          <a:bodyPr/>
          <a:lstStyle/>
          <a:p>
            <a:fld id="{97D86083-53EC-4DF4-B0ED-FEB5657A265E}" type="slidenum">
              <a:rPr lang="zh-CN" altLang="en-US" smtClean="0"/>
              <a:t>31</a:t>
            </a:fld>
            <a:endParaRPr lang="zh-CN" altLang="en-US" dirty="0"/>
          </a:p>
        </p:txBody>
      </p:sp>
      <p:sp>
        <p:nvSpPr>
          <p:cNvPr id="3" name="内容占位符 1">
            <a:extLst>
              <a:ext uri="{FF2B5EF4-FFF2-40B4-BE49-F238E27FC236}">
                <a16:creationId xmlns:a16="http://schemas.microsoft.com/office/drawing/2014/main" id="{71BF2557-350A-D548-8420-BE53B16EE9B4}"/>
              </a:ext>
            </a:extLst>
          </p:cNvPr>
          <p:cNvSpPr txBox="1">
            <a:spLocks/>
          </p:cNvSpPr>
          <p:nvPr/>
        </p:nvSpPr>
        <p:spPr>
          <a:xfrm>
            <a:off x="288630" y="1785926"/>
            <a:ext cx="8569650" cy="478634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800"/>
              <a:t>The expected value of a martingale at a stopping time is equal to the expected value of its initial value: </a:t>
            </a:r>
          </a:p>
          <a:p>
            <a:pPr lvl="1"/>
            <a:r>
              <a:rPr lang="en-US" altLang="zh-CN" sz="2400"/>
              <a:t>                      is a discrete time martingale and </a:t>
            </a:r>
            <a:r>
              <a:rPr lang="el-GR" altLang="zh-CN" sz="2400"/>
              <a:t>τ </a:t>
            </a:r>
            <a:r>
              <a:rPr lang="en-US" altLang="zh-CN" sz="2400"/>
              <a:t>is a stopping time:</a:t>
            </a:r>
          </a:p>
          <a:p>
            <a:pPr lvl="1"/>
            <a:endParaRPr lang="en-US" altLang="zh-CN" sz="2400"/>
          </a:p>
          <a:p>
            <a:pPr lvl="1"/>
            <a:r>
              <a:rPr lang="en-US" altLang="zh-CN" sz="2400"/>
              <a:t>A gambler’s fortune can be modeled as a martingale process in a fair game. It says that on the average </a:t>
            </a:r>
            <a:r>
              <a:rPr lang="en-US" altLang="zh-CN" sz="2400">
                <a:solidFill>
                  <a:srgbClr val="FF0000"/>
                </a:solidFill>
              </a:rPr>
              <a:t>nothing can be gained by stopping to play the game based on the information obtainable so far</a:t>
            </a:r>
            <a:r>
              <a:rPr lang="en-US" altLang="zh-CN" sz="2400"/>
              <a:t> (i.e., by not looking into the future).</a:t>
            </a:r>
            <a:endParaRPr lang="en-US" altLang="zh-CN" sz="2400" dirty="0"/>
          </a:p>
        </p:txBody>
      </p:sp>
      <p:sp>
        <p:nvSpPr>
          <p:cNvPr id="6" name="标题 4">
            <a:extLst>
              <a:ext uri="{FF2B5EF4-FFF2-40B4-BE49-F238E27FC236}">
                <a16:creationId xmlns:a16="http://schemas.microsoft.com/office/drawing/2014/main" id="{AE51FA61-6EFD-5841-8349-74E723935FCB}"/>
              </a:ext>
            </a:extLst>
          </p:cNvPr>
          <p:cNvSpPr txBox="1">
            <a:spLocks/>
          </p:cNvSpPr>
          <p:nvPr/>
        </p:nvSpPr>
        <p:spPr>
          <a:xfrm>
            <a:off x="285720" y="571488"/>
            <a:ext cx="8572560" cy="1143000"/>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a:t>Optimal Stopping Theory</a:t>
            </a:r>
            <a:endParaRPr lang="zh-CN" altLang="en-US" dirty="0"/>
          </a:p>
        </p:txBody>
      </p:sp>
      <p:graphicFrame>
        <p:nvGraphicFramePr>
          <p:cNvPr id="7" name="对象 6">
            <a:extLst>
              <a:ext uri="{FF2B5EF4-FFF2-40B4-BE49-F238E27FC236}">
                <a16:creationId xmlns:a16="http://schemas.microsoft.com/office/drawing/2014/main" id="{A92545E7-F70A-4740-B39F-6538AC04ABEB}"/>
              </a:ext>
            </a:extLst>
          </p:cNvPr>
          <p:cNvGraphicFramePr>
            <a:graphicFrameLocks noChangeAspect="1"/>
          </p:cNvGraphicFramePr>
          <p:nvPr>
            <p:extLst>
              <p:ext uri="{D42A27DB-BD31-4B8C-83A1-F6EECF244321}">
                <p14:modId xmlns:p14="http://schemas.microsoft.com/office/powerpoint/2010/main" val="2601292700"/>
              </p:ext>
            </p:extLst>
          </p:nvPr>
        </p:nvGraphicFramePr>
        <p:xfrm>
          <a:off x="1619672" y="3180507"/>
          <a:ext cx="1466345" cy="504056"/>
        </p:xfrm>
        <a:graphic>
          <a:graphicData uri="http://schemas.openxmlformats.org/presentationml/2006/ole">
            <mc:AlternateContent xmlns:mc="http://schemas.openxmlformats.org/markup-compatibility/2006">
              <mc:Choice xmlns:v="urn:schemas-microsoft-com:vml" Requires="v">
                <p:oleObj spid="_x0000_s11475" name="Equation" r:id="rId3" imgW="812520" imgH="279360" progId="Equation.DSMT4">
                  <p:embed/>
                </p:oleObj>
              </mc:Choice>
              <mc:Fallback>
                <p:oleObj name="Equation" r:id="rId3" imgW="812520" imgH="279360" progId="Equation.DSMT4">
                  <p:embed/>
                  <p:pic>
                    <p:nvPicPr>
                      <p:cNvPr id="7" name="对象 6"/>
                      <p:cNvPicPr/>
                      <p:nvPr/>
                    </p:nvPicPr>
                    <p:blipFill>
                      <a:blip r:embed="rId4"/>
                      <a:stretch>
                        <a:fillRect/>
                      </a:stretch>
                    </p:blipFill>
                    <p:spPr>
                      <a:xfrm>
                        <a:off x="1619672" y="3180507"/>
                        <a:ext cx="1466345" cy="504056"/>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FE8C4E5C-3B7E-C54B-B9AE-675E77FE0EEB}"/>
              </a:ext>
            </a:extLst>
          </p:cNvPr>
          <p:cNvGraphicFramePr>
            <a:graphicFrameLocks noChangeAspect="1"/>
          </p:cNvGraphicFramePr>
          <p:nvPr>
            <p:extLst>
              <p:ext uri="{D42A27DB-BD31-4B8C-83A1-F6EECF244321}">
                <p14:modId xmlns:p14="http://schemas.microsoft.com/office/powerpoint/2010/main" val="1109263272"/>
              </p:ext>
            </p:extLst>
          </p:nvPr>
        </p:nvGraphicFramePr>
        <p:xfrm>
          <a:off x="3526084" y="3684563"/>
          <a:ext cx="2091832" cy="504056"/>
        </p:xfrm>
        <a:graphic>
          <a:graphicData uri="http://schemas.openxmlformats.org/presentationml/2006/ole">
            <mc:AlternateContent xmlns:mc="http://schemas.openxmlformats.org/markup-compatibility/2006">
              <mc:Choice xmlns:v="urn:schemas-microsoft-com:vml" Requires="v">
                <p:oleObj spid="_x0000_s11476" name="Equation" r:id="rId5" imgW="1054080" imgH="253800" progId="Equation.DSMT4">
                  <p:embed/>
                </p:oleObj>
              </mc:Choice>
              <mc:Fallback>
                <p:oleObj name="Equation" r:id="rId5" imgW="1054080" imgH="253800" progId="Equation.DSMT4">
                  <p:embed/>
                  <p:pic>
                    <p:nvPicPr>
                      <p:cNvPr id="8" name="对象 7"/>
                      <p:cNvPicPr/>
                      <p:nvPr/>
                    </p:nvPicPr>
                    <p:blipFill>
                      <a:blip r:embed="rId6"/>
                      <a:stretch>
                        <a:fillRect/>
                      </a:stretch>
                    </p:blipFill>
                    <p:spPr>
                      <a:xfrm>
                        <a:off x="3526084" y="3684563"/>
                        <a:ext cx="2091832" cy="504056"/>
                      </a:xfrm>
                      <a:prstGeom prst="rect">
                        <a:avLst/>
                      </a:prstGeom>
                    </p:spPr>
                  </p:pic>
                </p:oleObj>
              </mc:Fallback>
            </mc:AlternateContent>
          </a:graphicData>
        </a:graphic>
      </p:graphicFrame>
    </p:spTree>
    <p:extLst>
      <p:ext uri="{BB962C8B-B14F-4D97-AF65-F5344CB8AC3E}">
        <p14:creationId xmlns:p14="http://schemas.microsoft.com/office/powerpoint/2010/main" val="13345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273BD3-DCA6-C347-A7E3-A067825B3C46}"/>
              </a:ext>
            </a:extLst>
          </p:cNvPr>
          <p:cNvSpPr>
            <a:spLocks noGrp="1"/>
          </p:cNvSpPr>
          <p:nvPr>
            <p:ph type="sldNum" sz="quarter" idx="12"/>
          </p:nvPr>
        </p:nvSpPr>
        <p:spPr/>
        <p:txBody>
          <a:bodyPr/>
          <a:lstStyle/>
          <a:p>
            <a:fld id="{97D86083-53EC-4DF4-B0ED-FEB5657A265E}" type="slidenum">
              <a:rPr lang="zh-CN" altLang="en-US" smtClean="0"/>
              <a:t>32</a:t>
            </a:fld>
            <a:endParaRPr lang="zh-CN" altLang="en-US" dirty="0"/>
          </a:p>
        </p:txBody>
      </p:sp>
      <p:sp>
        <p:nvSpPr>
          <p:cNvPr id="3" name="Content Placeholder 1">
            <a:extLst>
              <a:ext uri="{FF2B5EF4-FFF2-40B4-BE49-F238E27FC236}">
                <a16:creationId xmlns:a16="http://schemas.microsoft.com/office/drawing/2014/main" id="{DFD477C4-C872-EE4B-9FF9-4A3B2F55FE7F}"/>
              </a:ext>
            </a:extLst>
          </p:cNvPr>
          <p:cNvSpPr txBox="1">
            <a:spLocks/>
          </p:cNvSpPr>
          <p:nvPr/>
        </p:nvSpPr>
        <p:spPr>
          <a:xfrm>
            <a:off x="155008" y="939832"/>
            <a:ext cx="8569650" cy="478634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Very high Doppler effect </a:t>
            </a:r>
          </a:p>
          <a:p>
            <a:r>
              <a:rPr lang="en-US"/>
              <a:t>Short, bursty and periodic time for access point</a:t>
            </a:r>
            <a:endParaRPr lang="en-US" dirty="0"/>
          </a:p>
        </p:txBody>
      </p:sp>
      <p:sp>
        <p:nvSpPr>
          <p:cNvPr id="4" name="Date Placeholder 2">
            <a:extLst>
              <a:ext uri="{FF2B5EF4-FFF2-40B4-BE49-F238E27FC236}">
                <a16:creationId xmlns:a16="http://schemas.microsoft.com/office/drawing/2014/main" id="{B7BBD727-799D-3740-8791-2A68503A0D88}"/>
              </a:ext>
            </a:extLst>
          </p:cNvPr>
          <p:cNvSpPr txBox="1">
            <a:spLocks/>
          </p:cNvSpPr>
          <p:nvPr/>
        </p:nvSpPr>
        <p:spPr>
          <a:xfrm>
            <a:off x="-1320116" y="6120446"/>
            <a:ext cx="2133600" cy="476250"/>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6E3A7A-2DD9-43B4-ADCA-84673324B610}" type="datetime1">
              <a:rPr lang="en-US" altLang="zh-CN" smtClean="0"/>
              <a:pPr/>
              <a:t>8/20/20</a:t>
            </a:fld>
            <a:endParaRPr lang="zh-CN" altLang="en-US" dirty="0"/>
          </a:p>
        </p:txBody>
      </p:sp>
      <p:sp>
        <p:nvSpPr>
          <p:cNvPr id="6" name="Title 4">
            <a:extLst>
              <a:ext uri="{FF2B5EF4-FFF2-40B4-BE49-F238E27FC236}">
                <a16:creationId xmlns:a16="http://schemas.microsoft.com/office/drawing/2014/main" id="{EF7000A1-4F31-AF4D-8365-119872206433}"/>
              </a:ext>
            </a:extLst>
          </p:cNvPr>
          <p:cNvSpPr txBox="1">
            <a:spLocks/>
          </p:cNvSpPr>
          <p:nvPr/>
        </p:nvSpPr>
        <p:spPr>
          <a:xfrm>
            <a:off x="251520" y="238722"/>
            <a:ext cx="8572560" cy="1143000"/>
          </a:xfrm>
          <a:prstGeom prst="rect">
            <a:avLst/>
          </a:prstGeom>
        </p:spPr>
        <p:txBody>
          <a:bodyPr>
            <a:normAutofit fontScale="97500"/>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t>High Speed Train Communication System</a:t>
            </a:r>
            <a:endParaRPr lang="en-US" dirty="0"/>
          </a:p>
        </p:txBody>
      </p:sp>
      <p:pic>
        <p:nvPicPr>
          <p:cNvPr id="7" name="highspeed_train.mp4">
            <a:hlinkClick r:id="" action="ppaction://media"/>
            <a:extLst>
              <a:ext uri="{FF2B5EF4-FFF2-40B4-BE49-F238E27FC236}">
                <a16:creationId xmlns:a16="http://schemas.microsoft.com/office/drawing/2014/main" id="{17ECF003-D8EF-C04B-AE49-D474E2B016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26410" y="2060848"/>
            <a:ext cx="4248472" cy="3186354"/>
          </a:xfrm>
          <a:prstGeom prst="rect">
            <a:avLst/>
          </a:prstGeom>
        </p:spPr>
      </p:pic>
      <p:pic>
        <p:nvPicPr>
          <p:cNvPr id="8" name="图片 3">
            <a:extLst>
              <a:ext uri="{FF2B5EF4-FFF2-40B4-BE49-F238E27FC236}">
                <a16:creationId xmlns:a16="http://schemas.microsoft.com/office/drawing/2014/main" id="{22934F2B-4133-DE45-94D4-6C71E31BE9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18" y="2006842"/>
            <a:ext cx="4718307" cy="3552860"/>
          </a:xfrm>
          <a:prstGeom prst="rect">
            <a:avLst/>
          </a:prstGeom>
        </p:spPr>
      </p:pic>
      <p:sp>
        <p:nvSpPr>
          <p:cNvPr id="9" name="Rectangle 8">
            <a:extLst>
              <a:ext uri="{FF2B5EF4-FFF2-40B4-BE49-F238E27FC236}">
                <a16:creationId xmlns:a16="http://schemas.microsoft.com/office/drawing/2014/main" id="{8AB8379A-9E96-A14C-A1D9-B205241D17AF}"/>
              </a:ext>
            </a:extLst>
          </p:cNvPr>
          <p:cNvSpPr/>
          <p:nvPr/>
        </p:nvSpPr>
        <p:spPr>
          <a:xfrm>
            <a:off x="10544" y="5619931"/>
            <a:ext cx="9205420" cy="954107"/>
          </a:xfrm>
          <a:prstGeom prst="rect">
            <a:avLst/>
          </a:prstGeom>
        </p:spPr>
        <p:txBody>
          <a:bodyPr wrap="square">
            <a:spAutoFit/>
          </a:bodyPr>
          <a:lstStyle/>
          <a:p>
            <a:r>
              <a:rPr lang="en-US" sz="1400" dirty="0"/>
              <a:t>Yun Hu, Zheng Chang, </a:t>
            </a:r>
            <a:r>
              <a:rPr lang="en-US" sz="1400" dirty="0" err="1"/>
              <a:t>Hongyan</a:t>
            </a:r>
            <a:r>
              <a:rPr lang="en-US" sz="1400" dirty="0"/>
              <a:t> Li, </a:t>
            </a:r>
            <a:r>
              <a:rPr lang="en-US" sz="1400" dirty="0" err="1"/>
              <a:t>Tapani</a:t>
            </a:r>
            <a:r>
              <a:rPr lang="en-US" sz="1400" dirty="0"/>
              <a:t> </a:t>
            </a:r>
            <a:r>
              <a:rPr lang="en-US" sz="1400" dirty="0" err="1"/>
              <a:t>Ristaniemi</a:t>
            </a:r>
            <a:r>
              <a:rPr lang="en-US" sz="1400" dirty="0"/>
              <a:t>, and Zhu Han, “Service Provisioning and User Association for Heterogeneous Wireless Railway Networks,” IEEE Transactions on Communications, vol. 65, no. 7, pp. 3066-3078, July 2017</a:t>
            </a:r>
          </a:p>
          <a:p>
            <a:r>
              <a:rPr lang="en-US" sz="1400" dirty="0"/>
              <a:t>Yun Hu, </a:t>
            </a:r>
            <a:r>
              <a:rPr lang="en-US" sz="1400" dirty="0" err="1"/>
              <a:t>Hongyan</a:t>
            </a:r>
            <a:r>
              <a:rPr lang="en-US" sz="1400" dirty="0"/>
              <a:t> Li, Zheng Chang, </a:t>
            </a:r>
            <a:r>
              <a:rPr lang="en-US" sz="1400" dirty="0" err="1"/>
              <a:t>Jiandong</a:t>
            </a:r>
            <a:r>
              <a:rPr lang="en-US" sz="1400" dirty="0"/>
              <a:t> Li, and Zhu Han, “Scheduling Strategy for Multimedia Heterogeneous High-Speed Train Networks,” IEEE Transactions on Vehicular Technology, vol. 66, no. 4, pp. 3264–3279, April 2017.</a:t>
            </a:r>
          </a:p>
        </p:txBody>
      </p:sp>
    </p:spTree>
    <p:extLst>
      <p:ext uri="{BB962C8B-B14F-4D97-AF65-F5344CB8AC3E}">
        <p14:creationId xmlns:p14="http://schemas.microsoft.com/office/powerpoint/2010/main" val="24870259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F5A5E7-92A9-6045-89B8-1D6D93C84798}"/>
              </a:ext>
            </a:extLst>
          </p:cNvPr>
          <p:cNvSpPr>
            <a:spLocks noGrp="1"/>
          </p:cNvSpPr>
          <p:nvPr>
            <p:ph type="sldNum" sz="quarter" idx="12"/>
          </p:nvPr>
        </p:nvSpPr>
        <p:spPr/>
        <p:txBody>
          <a:bodyPr/>
          <a:lstStyle/>
          <a:p>
            <a:fld id="{97D86083-53EC-4DF4-B0ED-FEB5657A265E}" type="slidenum">
              <a:rPr lang="zh-CN" altLang="en-US" smtClean="0"/>
              <a:t>33</a:t>
            </a:fld>
            <a:endParaRPr lang="zh-CN" altLang="en-US" dirty="0"/>
          </a:p>
        </p:txBody>
      </p:sp>
      <p:sp>
        <p:nvSpPr>
          <p:cNvPr id="4" name="标题 4">
            <a:extLst>
              <a:ext uri="{FF2B5EF4-FFF2-40B4-BE49-F238E27FC236}">
                <a16:creationId xmlns:a16="http://schemas.microsoft.com/office/drawing/2014/main" id="{165306A7-D4CB-6B40-A449-CA22B813B868}"/>
              </a:ext>
            </a:extLst>
          </p:cNvPr>
          <p:cNvSpPr txBox="1">
            <a:spLocks/>
          </p:cNvSpPr>
          <p:nvPr/>
        </p:nvSpPr>
        <p:spPr>
          <a:xfrm>
            <a:off x="251520" y="260648"/>
            <a:ext cx="8572560" cy="1143000"/>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dirty="0"/>
              <a:t>Martingale Delay Analysis for High-Speed Train System</a:t>
            </a:r>
            <a:endParaRPr lang="zh-CN" altLang="en-US" dirty="0"/>
          </a:p>
        </p:txBody>
      </p:sp>
      <p:pic>
        <p:nvPicPr>
          <p:cNvPr id="5" name="图片 6">
            <a:extLst>
              <a:ext uri="{FF2B5EF4-FFF2-40B4-BE49-F238E27FC236}">
                <a16:creationId xmlns:a16="http://schemas.microsoft.com/office/drawing/2014/main" id="{F16F89B3-5DC1-B44B-9106-F534A31B012B}"/>
              </a:ext>
            </a:extLst>
          </p:cNvPr>
          <p:cNvPicPr>
            <a:picLocks noChangeAspect="1"/>
          </p:cNvPicPr>
          <p:nvPr/>
        </p:nvPicPr>
        <p:blipFill>
          <a:blip r:embed="rId2"/>
          <a:stretch>
            <a:fillRect/>
          </a:stretch>
        </p:blipFill>
        <p:spPr>
          <a:xfrm>
            <a:off x="289328" y="1295591"/>
            <a:ext cx="4464496" cy="5157934"/>
          </a:xfrm>
          <a:prstGeom prst="rect">
            <a:avLst/>
          </a:prstGeom>
        </p:spPr>
      </p:pic>
      <p:sp>
        <p:nvSpPr>
          <p:cNvPr id="6" name="文本框 1">
            <a:extLst>
              <a:ext uri="{FF2B5EF4-FFF2-40B4-BE49-F238E27FC236}">
                <a16:creationId xmlns:a16="http://schemas.microsoft.com/office/drawing/2014/main" id="{20E86437-6796-9F48-A5BD-D0E4BD798864}"/>
              </a:ext>
            </a:extLst>
          </p:cNvPr>
          <p:cNvSpPr txBox="1"/>
          <p:nvPr/>
        </p:nvSpPr>
        <p:spPr>
          <a:xfrm>
            <a:off x="4950802" y="4582127"/>
            <a:ext cx="4051494" cy="1200329"/>
          </a:xfrm>
          <a:prstGeom prst="rect">
            <a:avLst/>
          </a:prstGeom>
          <a:noFill/>
        </p:spPr>
        <p:txBody>
          <a:bodyPr wrap="square" rtlCol="0">
            <a:spAutoFit/>
          </a:bodyPr>
          <a:lstStyle/>
          <a:p>
            <a:r>
              <a:rPr lang="en-US" altLang="zh-CN" sz="2400" dirty="0">
                <a:latin typeface="Calibri" panose="020F0502020204030204" pitchFamily="34" charset="0"/>
              </a:rPr>
              <a:t>For a high-speed train system, an accurate and adaptive delay bound analysis is necessary!</a:t>
            </a:r>
          </a:p>
        </p:txBody>
      </p:sp>
      <p:sp>
        <p:nvSpPr>
          <p:cNvPr id="7" name="文本框 5">
            <a:extLst>
              <a:ext uri="{FF2B5EF4-FFF2-40B4-BE49-F238E27FC236}">
                <a16:creationId xmlns:a16="http://schemas.microsoft.com/office/drawing/2014/main" id="{6C7C036B-4ADF-8B49-8BD7-ED1727ADF557}"/>
              </a:ext>
            </a:extLst>
          </p:cNvPr>
          <p:cNvSpPr txBox="1"/>
          <p:nvPr/>
        </p:nvSpPr>
        <p:spPr>
          <a:xfrm>
            <a:off x="4772283" y="1612957"/>
            <a:ext cx="4051797" cy="2585323"/>
          </a:xfrm>
          <a:prstGeom prst="rect">
            <a:avLst/>
          </a:prstGeom>
          <a:noFill/>
        </p:spPr>
        <p:txBody>
          <a:bodyPr wrap="square" rtlCol="0">
            <a:spAutoFit/>
          </a:bodyPr>
          <a:lstStyle/>
          <a:p>
            <a:r>
              <a:rPr lang="en-US" altLang="zh-CN" dirty="0"/>
              <a:t>1.  Voice over IP (VoIP): hard to guarantee successive voice service</a:t>
            </a:r>
          </a:p>
          <a:p>
            <a:r>
              <a:rPr lang="en-US" altLang="zh-CN" dirty="0"/>
              <a:t>2.  Multimedia (gaming, UDP): delay insensitive, different delay requirements</a:t>
            </a:r>
          </a:p>
          <a:p>
            <a:r>
              <a:rPr lang="en-US" altLang="zh-CN" dirty="0"/>
              <a:t>3.  Trackside access points (TAPs):  heavy Doppler effect, time varying fast fading channel</a:t>
            </a:r>
          </a:p>
          <a:p>
            <a:r>
              <a:rPr lang="en-US" altLang="zh-CN" dirty="0"/>
              <a:t>4.  Base stations (BSs): comparative slow speed channel </a:t>
            </a:r>
            <a:endParaRPr lang="zh-CN" altLang="en-US" dirty="0"/>
          </a:p>
        </p:txBody>
      </p:sp>
      <p:pic>
        <p:nvPicPr>
          <p:cNvPr id="8" name="内容占位符 5">
            <a:extLst>
              <a:ext uri="{FF2B5EF4-FFF2-40B4-BE49-F238E27FC236}">
                <a16:creationId xmlns:a16="http://schemas.microsoft.com/office/drawing/2014/main" id="{639D8219-B331-F44E-917A-5405FE034F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3824" y="1472317"/>
            <a:ext cx="4110272" cy="3230019"/>
          </a:xfrm>
          <a:prstGeom prst="rect">
            <a:avLst/>
          </a:prstGeom>
        </p:spPr>
      </p:pic>
    </p:spTree>
    <p:extLst>
      <p:ext uri="{BB962C8B-B14F-4D97-AF65-F5344CB8AC3E}">
        <p14:creationId xmlns:p14="http://schemas.microsoft.com/office/powerpoint/2010/main" val="59151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nodeType="clickEffect">
                                  <p:stCondLst>
                                    <p:cond delay="0"/>
                                  </p:stCondLst>
                                  <p:childTnLst>
                                    <p:animEffect transition="out" filter="wipe(down)">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FFBB08-2B21-FE44-8719-720DFB060D35}"/>
              </a:ext>
            </a:extLst>
          </p:cNvPr>
          <p:cNvSpPr>
            <a:spLocks noGrp="1"/>
          </p:cNvSpPr>
          <p:nvPr>
            <p:ph type="sldNum" sz="quarter" idx="12"/>
          </p:nvPr>
        </p:nvSpPr>
        <p:spPr/>
        <p:txBody>
          <a:bodyPr/>
          <a:lstStyle/>
          <a:p>
            <a:fld id="{97D86083-53EC-4DF4-B0ED-FEB5657A265E}" type="slidenum">
              <a:rPr lang="zh-CN" altLang="en-US" smtClean="0"/>
              <a:t>34</a:t>
            </a:fld>
            <a:endParaRPr lang="zh-CN" altLang="en-US" dirty="0"/>
          </a:p>
        </p:txBody>
      </p:sp>
      <p:sp>
        <p:nvSpPr>
          <p:cNvPr id="3" name="内容占位符 1">
            <a:extLst>
              <a:ext uri="{FF2B5EF4-FFF2-40B4-BE49-F238E27FC236}">
                <a16:creationId xmlns:a16="http://schemas.microsoft.com/office/drawing/2014/main" id="{0A79E693-84EB-164C-B1EA-7ED2137CA9BC}"/>
              </a:ext>
            </a:extLst>
          </p:cNvPr>
          <p:cNvSpPr txBox="1">
            <a:spLocks/>
          </p:cNvSpPr>
          <p:nvPr/>
        </p:nvSpPr>
        <p:spPr>
          <a:xfrm>
            <a:off x="974510" y="4414304"/>
            <a:ext cx="7379714" cy="144016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a:t>What is the end-to-end delay bound of VoIP and multimedia when traversing the servers BS or TAP under a specific scheduling policy such as first in first out (FIFO) or earliest deadline first (EDF)?</a:t>
            </a:r>
            <a:endParaRPr lang="zh-CN" altLang="en-US" dirty="0"/>
          </a:p>
        </p:txBody>
      </p:sp>
      <p:sp>
        <p:nvSpPr>
          <p:cNvPr id="4" name="标题 4">
            <a:extLst>
              <a:ext uri="{FF2B5EF4-FFF2-40B4-BE49-F238E27FC236}">
                <a16:creationId xmlns:a16="http://schemas.microsoft.com/office/drawing/2014/main" id="{95BB4D42-9ACE-0548-BE98-CD89724CABE7}"/>
              </a:ext>
            </a:extLst>
          </p:cNvPr>
          <p:cNvSpPr txBox="1">
            <a:spLocks/>
          </p:cNvSpPr>
          <p:nvPr/>
        </p:nvSpPr>
        <p:spPr>
          <a:xfrm>
            <a:off x="179512" y="260648"/>
            <a:ext cx="8572560" cy="1143000"/>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a:t>Network Topology</a:t>
            </a:r>
            <a:endParaRPr lang="zh-CN" altLang="en-US" dirty="0"/>
          </a:p>
        </p:txBody>
      </p:sp>
      <p:graphicFrame>
        <p:nvGraphicFramePr>
          <p:cNvPr id="5" name="对象 7">
            <a:extLst>
              <a:ext uri="{FF2B5EF4-FFF2-40B4-BE49-F238E27FC236}">
                <a16:creationId xmlns:a16="http://schemas.microsoft.com/office/drawing/2014/main" id="{E228BA93-9BB3-C747-A88D-5227A28E00CF}"/>
              </a:ext>
            </a:extLst>
          </p:cNvPr>
          <p:cNvGraphicFramePr>
            <a:graphicFrameLocks noChangeAspect="1"/>
          </p:cNvGraphicFramePr>
          <p:nvPr>
            <p:extLst>
              <p:ext uri="{D42A27DB-BD31-4B8C-83A1-F6EECF244321}">
                <p14:modId xmlns:p14="http://schemas.microsoft.com/office/powerpoint/2010/main" val="2172586031"/>
              </p:ext>
            </p:extLst>
          </p:nvPr>
        </p:nvGraphicFramePr>
        <p:xfrm>
          <a:off x="1081416" y="2110048"/>
          <a:ext cx="6917750" cy="1800200"/>
        </p:xfrm>
        <a:graphic>
          <a:graphicData uri="http://schemas.openxmlformats.org/presentationml/2006/ole">
            <mc:AlternateContent xmlns:mc="http://schemas.openxmlformats.org/markup-compatibility/2006">
              <mc:Choice xmlns:v="urn:schemas-microsoft-com:vml" Requires="v">
                <p:oleObj spid="_x0000_s12393" name="Visio" r:id="rId3" imgW="5819647" imgH="1514330" progId="Visio.Drawing.11">
                  <p:embed/>
                </p:oleObj>
              </mc:Choice>
              <mc:Fallback>
                <p:oleObj name="Visio" r:id="rId3" imgW="5819647" imgH="1514330" progId="Visio.Drawing.11">
                  <p:embed/>
                  <p:pic>
                    <p:nvPicPr>
                      <p:cNvPr id="8" name="对象 7"/>
                      <p:cNvPicPr/>
                      <p:nvPr/>
                    </p:nvPicPr>
                    <p:blipFill>
                      <a:blip r:embed="rId4"/>
                      <a:stretch>
                        <a:fillRect/>
                      </a:stretch>
                    </p:blipFill>
                    <p:spPr>
                      <a:xfrm>
                        <a:off x="1081416" y="2110048"/>
                        <a:ext cx="6917750" cy="1800200"/>
                      </a:xfrm>
                      <a:prstGeom prst="rect">
                        <a:avLst/>
                      </a:prstGeom>
                    </p:spPr>
                  </p:pic>
                </p:oleObj>
              </mc:Fallback>
            </mc:AlternateContent>
          </a:graphicData>
        </a:graphic>
      </p:graphicFrame>
      <p:sp>
        <p:nvSpPr>
          <p:cNvPr id="6" name="椭圆 8">
            <a:extLst>
              <a:ext uri="{FF2B5EF4-FFF2-40B4-BE49-F238E27FC236}">
                <a16:creationId xmlns:a16="http://schemas.microsoft.com/office/drawing/2014/main" id="{5EE88390-9F9A-0343-ADAF-3D84A1050126}"/>
              </a:ext>
            </a:extLst>
          </p:cNvPr>
          <p:cNvSpPr/>
          <p:nvPr/>
        </p:nvSpPr>
        <p:spPr>
          <a:xfrm>
            <a:off x="6986072" y="2451776"/>
            <a:ext cx="914400" cy="10264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箭头连接符 6">
            <a:extLst>
              <a:ext uri="{FF2B5EF4-FFF2-40B4-BE49-F238E27FC236}">
                <a16:creationId xmlns:a16="http://schemas.microsoft.com/office/drawing/2014/main" id="{0E546AFB-19F0-0C41-8E44-27C1451F6AFA}"/>
              </a:ext>
            </a:extLst>
          </p:cNvPr>
          <p:cNvCxnSpPr/>
          <p:nvPr/>
        </p:nvCxnSpPr>
        <p:spPr>
          <a:xfrm flipV="1">
            <a:off x="4753824" y="3622216"/>
            <a:ext cx="2448272" cy="79208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961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B7783B-FA41-4C4F-8264-D220B2D4A19E}"/>
              </a:ext>
            </a:extLst>
          </p:cNvPr>
          <p:cNvSpPr>
            <a:spLocks noGrp="1"/>
          </p:cNvSpPr>
          <p:nvPr>
            <p:ph type="sldNum" sz="quarter" idx="12"/>
          </p:nvPr>
        </p:nvSpPr>
        <p:spPr/>
        <p:txBody>
          <a:bodyPr/>
          <a:lstStyle/>
          <a:p>
            <a:fld id="{97D86083-53EC-4DF4-B0ED-FEB5657A265E}" type="slidenum">
              <a:rPr lang="zh-CN" altLang="en-US" smtClean="0"/>
              <a:t>35</a:t>
            </a:fld>
            <a:endParaRPr lang="zh-CN" altLang="en-US" dirty="0"/>
          </a:p>
        </p:txBody>
      </p:sp>
      <p:sp>
        <p:nvSpPr>
          <p:cNvPr id="3" name="内容占位符 1">
            <a:extLst>
              <a:ext uri="{FF2B5EF4-FFF2-40B4-BE49-F238E27FC236}">
                <a16:creationId xmlns:a16="http://schemas.microsoft.com/office/drawing/2014/main" id="{755E9C65-3116-5F4B-951B-53DC27EB9EA0}"/>
              </a:ext>
            </a:extLst>
          </p:cNvPr>
          <p:cNvSpPr txBox="1">
            <a:spLocks/>
          </p:cNvSpPr>
          <p:nvPr/>
        </p:nvSpPr>
        <p:spPr>
          <a:xfrm>
            <a:off x="133784" y="1714488"/>
            <a:ext cx="8855370" cy="5243474"/>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800" dirty="0"/>
              <a:t>Bivariate arrival process</a:t>
            </a:r>
          </a:p>
          <a:p>
            <a:endParaRPr lang="en-US" altLang="zh-CN" sz="1100" dirty="0"/>
          </a:p>
          <a:p>
            <a:r>
              <a:rPr lang="en-US" altLang="zh-CN" sz="2800" dirty="0"/>
              <a:t>Bivariate service process</a:t>
            </a:r>
          </a:p>
          <a:p>
            <a:pPr lvl="1"/>
            <a:r>
              <a:rPr lang="en-US" altLang="zh-CN" sz="2400" dirty="0"/>
              <a:t>Service process acts like an impulse-response in linear and time invariant system</a:t>
            </a:r>
          </a:p>
          <a:p>
            <a:pPr lvl="1"/>
            <a:r>
              <a:rPr lang="en-US" altLang="zh-CN" sz="2400" dirty="0"/>
              <a:t>Service curves describe versatile network functions such as routers, schedulers, and links in SNC</a:t>
            </a:r>
          </a:p>
          <a:p>
            <a:r>
              <a:rPr lang="en-US" altLang="zh-CN" sz="2800" dirty="0"/>
              <a:t>Departure process</a:t>
            </a:r>
          </a:p>
        </p:txBody>
      </p:sp>
      <p:sp>
        <p:nvSpPr>
          <p:cNvPr id="4" name="标题 4">
            <a:extLst>
              <a:ext uri="{FF2B5EF4-FFF2-40B4-BE49-F238E27FC236}">
                <a16:creationId xmlns:a16="http://schemas.microsoft.com/office/drawing/2014/main" id="{7C0B6B39-0DC6-D94F-A770-66C92E8BEA33}"/>
              </a:ext>
            </a:extLst>
          </p:cNvPr>
          <p:cNvSpPr txBox="1">
            <a:spLocks/>
          </p:cNvSpPr>
          <p:nvPr/>
        </p:nvSpPr>
        <p:spPr>
          <a:xfrm>
            <a:off x="285720" y="571488"/>
            <a:ext cx="8572560" cy="1143000"/>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a:t>Key Notations</a:t>
            </a:r>
            <a:endParaRPr lang="zh-CN" altLang="en-US" dirty="0"/>
          </a:p>
        </p:txBody>
      </p:sp>
      <p:graphicFrame>
        <p:nvGraphicFramePr>
          <p:cNvPr id="5" name="对象 5">
            <a:extLst>
              <a:ext uri="{FF2B5EF4-FFF2-40B4-BE49-F238E27FC236}">
                <a16:creationId xmlns:a16="http://schemas.microsoft.com/office/drawing/2014/main" id="{2F641AA1-5D86-714F-86C7-1F3A616F557D}"/>
              </a:ext>
            </a:extLst>
          </p:cNvPr>
          <p:cNvGraphicFramePr>
            <a:graphicFrameLocks noChangeAspect="1"/>
          </p:cNvGraphicFramePr>
          <p:nvPr>
            <p:extLst>
              <p:ext uri="{D42A27DB-BD31-4B8C-83A1-F6EECF244321}">
                <p14:modId xmlns:p14="http://schemas.microsoft.com/office/powerpoint/2010/main" val="392041936"/>
              </p:ext>
            </p:extLst>
          </p:nvPr>
        </p:nvGraphicFramePr>
        <p:xfrm>
          <a:off x="4468087" y="1554241"/>
          <a:ext cx="3960441" cy="831204"/>
        </p:xfrm>
        <a:graphic>
          <a:graphicData uri="http://schemas.openxmlformats.org/presentationml/2006/ole">
            <mc:AlternateContent xmlns:mc="http://schemas.openxmlformats.org/markup-compatibility/2006">
              <mc:Choice xmlns:v="urn:schemas-microsoft-com:vml" Requires="v">
                <p:oleObj spid="_x0000_s13622" name="Equation" r:id="rId3" imgW="2057400" imgH="431640" progId="Equation.DSMT4">
                  <p:embed/>
                </p:oleObj>
              </mc:Choice>
              <mc:Fallback>
                <p:oleObj name="Equation" r:id="rId3" imgW="2057400" imgH="431640" progId="Equation.DSMT4">
                  <p:embed/>
                  <p:pic>
                    <p:nvPicPr>
                      <p:cNvPr id="6" name="对象 5"/>
                      <p:cNvPicPr/>
                      <p:nvPr/>
                    </p:nvPicPr>
                    <p:blipFill>
                      <a:blip r:embed="rId4"/>
                      <a:stretch>
                        <a:fillRect/>
                      </a:stretch>
                    </p:blipFill>
                    <p:spPr>
                      <a:xfrm>
                        <a:off x="4468087" y="1554241"/>
                        <a:ext cx="3960441" cy="831204"/>
                      </a:xfrm>
                      <a:prstGeom prst="rect">
                        <a:avLst/>
                      </a:prstGeom>
                    </p:spPr>
                  </p:pic>
                </p:oleObj>
              </mc:Fallback>
            </mc:AlternateContent>
          </a:graphicData>
        </a:graphic>
      </p:graphicFrame>
      <p:graphicFrame>
        <p:nvGraphicFramePr>
          <p:cNvPr id="6" name="对象 6">
            <a:extLst>
              <a:ext uri="{FF2B5EF4-FFF2-40B4-BE49-F238E27FC236}">
                <a16:creationId xmlns:a16="http://schemas.microsoft.com/office/drawing/2014/main" id="{F12A049E-0273-904A-9CD1-C883037E8F8D}"/>
              </a:ext>
            </a:extLst>
          </p:cNvPr>
          <p:cNvGraphicFramePr>
            <a:graphicFrameLocks noChangeAspect="1"/>
          </p:cNvGraphicFramePr>
          <p:nvPr>
            <p:extLst>
              <p:ext uri="{D42A27DB-BD31-4B8C-83A1-F6EECF244321}">
                <p14:modId xmlns:p14="http://schemas.microsoft.com/office/powerpoint/2010/main" val="161528128"/>
              </p:ext>
            </p:extLst>
          </p:nvPr>
        </p:nvGraphicFramePr>
        <p:xfrm>
          <a:off x="4561469" y="2255593"/>
          <a:ext cx="3888432" cy="836483"/>
        </p:xfrm>
        <a:graphic>
          <a:graphicData uri="http://schemas.openxmlformats.org/presentationml/2006/ole">
            <mc:AlternateContent xmlns:mc="http://schemas.openxmlformats.org/markup-compatibility/2006">
              <mc:Choice xmlns:v="urn:schemas-microsoft-com:vml" Requires="v">
                <p:oleObj spid="_x0000_s13623" name="Equation" r:id="rId5" imgW="2006280" imgH="431640" progId="Equation.DSMT4">
                  <p:embed/>
                </p:oleObj>
              </mc:Choice>
              <mc:Fallback>
                <p:oleObj name="Equation" r:id="rId5" imgW="2006280" imgH="431640" progId="Equation.DSMT4">
                  <p:embed/>
                  <p:pic>
                    <p:nvPicPr>
                      <p:cNvPr id="7" name="对象 6"/>
                      <p:cNvPicPr/>
                      <p:nvPr/>
                    </p:nvPicPr>
                    <p:blipFill>
                      <a:blip r:embed="rId6"/>
                      <a:stretch>
                        <a:fillRect/>
                      </a:stretch>
                    </p:blipFill>
                    <p:spPr>
                      <a:xfrm>
                        <a:off x="4561469" y="2255593"/>
                        <a:ext cx="3888432" cy="836483"/>
                      </a:xfrm>
                      <a:prstGeom prst="rect">
                        <a:avLst/>
                      </a:prstGeom>
                    </p:spPr>
                  </p:pic>
                </p:oleObj>
              </mc:Fallback>
            </mc:AlternateContent>
          </a:graphicData>
        </a:graphic>
      </p:graphicFrame>
      <p:graphicFrame>
        <p:nvGraphicFramePr>
          <p:cNvPr id="7" name="对象 7">
            <a:extLst>
              <a:ext uri="{FF2B5EF4-FFF2-40B4-BE49-F238E27FC236}">
                <a16:creationId xmlns:a16="http://schemas.microsoft.com/office/drawing/2014/main" id="{83AFB3A8-2B2D-D24C-97BD-3B892CB75CCC}"/>
              </a:ext>
            </a:extLst>
          </p:cNvPr>
          <p:cNvGraphicFramePr>
            <a:graphicFrameLocks noChangeAspect="1"/>
          </p:cNvGraphicFramePr>
          <p:nvPr>
            <p:extLst>
              <p:ext uri="{D42A27DB-BD31-4B8C-83A1-F6EECF244321}">
                <p14:modId xmlns:p14="http://schemas.microsoft.com/office/powerpoint/2010/main" val="4147340174"/>
              </p:ext>
            </p:extLst>
          </p:nvPr>
        </p:nvGraphicFramePr>
        <p:xfrm>
          <a:off x="2339752" y="5407047"/>
          <a:ext cx="4941888" cy="593725"/>
        </p:xfrm>
        <a:graphic>
          <a:graphicData uri="http://schemas.openxmlformats.org/presentationml/2006/ole">
            <mc:AlternateContent xmlns:mc="http://schemas.openxmlformats.org/markup-compatibility/2006">
              <mc:Choice xmlns:v="urn:schemas-microsoft-com:vml" Requires="v">
                <p:oleObj spid="_x0000_s13624" name="Equation" r:id="rId7" imgW="2641600" imgH="317500" progId="Equation.3">
                  <p:embed/>
                </p:oleObj>
              </mc:Choice>
              <mc:Fallback>
                <p:oleObj name="Equation" r:id="rId7" imgW="2641600" imgH="317500" progId="Equation.3">
                  <p:embed/>
                  <p:pic>
                    <p:nvPicPr>
                      <p:cNvPr id="8" name="对象 7"/>
                      <p:cNvPicPr/>
                      <p:nvPr/>
                    </p:nvPicPr>
                    <p:blipFill>
                      <a:blip r:embed="rId8"/>
                      <a:stretch>
                        <a:fillRect/>
                      </a:stretch>
                    </p:blipFill>
                    <p:spPr>
                      <a:xfrm>
                        <a:off x="2339752" y="5407047"/>
                        <a:ext cx="4941888" cy="593725"/>
                      </a:xfrm>
                      <a:prstGeom prst="rect">
                        <a:avLst/>
                      </a:prstGeom>
                    </p:spPr>
                  </p:pic>
                </p:oleObj>
              </mc:Fallback>
            </mc:AlternateContent>
          </a:graphicData>
        </a:graphic>
      </p:graphicFrame>
    </p:spTree>
    <p:extLst>
      <p:ext uri="{BB962C8B-B14F-4D97-AF65-F5344CB8AC3E}">
        <p14:creationId xmlns:p14="http://schemas.microsoft.com/office/powerpoint/2010/main" val="34794659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902AE6-CCB2-884B-B39D-BD25FFB6AAA9}"/>
              </a:ext>
            </a:extLst>
          </p:cNvPr>
          <p:cNvSpPr>
            <a:spLocks noGrp="1"/>
          </p:cNvSpPr>
          <p:nvPr>
            <p:ph type="sldNum" sz="quarter" idx="12"/>
          </p:nvPr>
        </p:nvSpPr>
        <p:spPr/>
        <p:txBody>
          <a:bodyPr/>
          <a:lstStyle/>
          <a:p>
            <a:fld id="{97D86083-53EC-4DF4-B0ED-FEB5657A265E}" type="slidenum">
              <a:rPr lang="zh-CN" altLang="en-US" smtClean="0"/>
              <a:t>36</a:t>
            </a:fld>
            <a:endParaRPr lang="zh-CN" altLang="en-US" dirty="0"/>
          </a:p>
        </p:txBody>
      </p:sp>
      <p:sp>
        <p:nvSpPr>
          <p:cNvPr id="3" name="标题 4">
            <a:extLst>
              <a:ext uri="{FF2B5EF4-FFF2-40B4-BE49-F238E27FC236}">
                <a16:creationId xmlns:a16="http://schemas.microsoft.com/office/drawing/2014/main" id="{CAEE3961-A27E-2D41-B0AA-C34866436051}"/>
              </a:ext>
            </a:extLst>
          </p:cNvPr>
          <p:cNvSpPr txBox="1">
            <a:spLocks/>
          </p:cNvSpPr>
          <p:nvPr/>
        </p:nvSpPr>
        <p:spPr>
          <a:xfrm>
            <a:off x="386784" y="260648"/>
            <a:ext cx="8572560" cy="1143000"/>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a:t>Physical Meaning</a:t>
            </a:r>
            <a:endParaRPr lang="zh-CN" altLang="en-US" dirty="0"/>
          </a:p>
        </p:txBody>
      </p:sp>
      <p:pic>
        <p:nvPicPr>
          <p:cNvPr id="4" name="Picture 2" descr="C:\Users\Administrator\Desktop\Horizontal_and_vertical_deviation.svg.png">
            <a:extLst>
              <a:ext uri="{FF2B5EF4-FFF2-40B4-BE49-F238E27FC236}">
                <a16:creationId xmlns:a16="http://schemas.microsoft.com/office/drawing/2014/main" id="{B83C6071-39CE-D94E-86B3-83E903DF6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24" y="2373585"/>
            <a:ext cx="8909636" cy="3131872"/>
          </a:xfrm>
          <a:prstGeom prst="rect">
            <a:avLst/>
          </a:prstGeom>
          <a:noFill/>
          <a:extLst>
            <a:ext uri="{909E8E84-426E-40dd-AFC4-6F175D3DCCD1}">
              <a14:hiddenFill xmlns="" xmlns:a14="http://schemas.microsoft.com/office/drawing/2010/main">
                <a:solidFill>
                  <a:srgbClr val="FFFFFF"/>
                </a:solidFill>
              </a14:hiddenFill>
            </a:ext>
          </a:extLst>
        </p:spPr>
      </p:pic>
      <p:cxnSp>
        <p:nvCxnSpPr>
          <p:cNvPr id="5" name="直接箭头连接符 6">
            <a:extLst>
              <a:ext uri="{FF2B5EF4-FFF2-40B4-BE49-F238E27FC236}">
                <a16:creationId xmlns:a16="http://schemas.microsoft.com/office/drawing/2014/main" id="{DF1003F8-1E4D-624C-B1B5-CDE9C53E0158}"/>
              </a:ext>
            </a:extLst>
          </p:cNvPr>
          <p:cNvCxnSpPr/>
          <p:nvPr/>
        </p:nvCxnSpPr>
        <p:spPr>
          <a:xfrm flipH="1">
            <a:off x="6473264" y="2479380"/>
            <a:ext cx="144016" cy="28977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文本框 7">
            <a:extLst>
              <a:ext uri="{FF2B5EF4-FFF2-40B4-BE49-F238E27FC236}">
                <a16:creationId xmlns:a16="http://schemas.microsoft.com/office/drawing/2014/main" id="{CBDDADDA-3F4D-7F42-BC2C-F0813EC6DE41}"/>
              </a:ext>
            </a:extLst>
          </p:cNvPr>
          <p:cNvSpPr txBox="1"/>
          <p:nvPr/>
        </p:nvSpPr>
        <p:spPr>
          <a:xfrm>
            <a:off x="5609168" y="1678000"/>
            <a:ext cx="1944216" cy="646331"/>
          </a:xfrm>
          <a:prstGeom prst="rect">
            <a:avLst/>
          </a:prstGeom>
          <a:noFill/>
          <a:ln>
            <a:solidFill>
              <a:schemeClr val="accent1"/>
            </a:solidFill>
          </a:ln>
        </p:spPr>
        <p:txBody>
          <a:bodyPr wrap="square" rtlCol="0">
            <a:spAutoFit/>
          </a:bodyPr>
          <a:lstStyle/>
          <a:p>
            <a:r>
              <a:rPr lang="en-US" altLang="zh-CN" dirty="0"/>
              <a:t>Delay process: the horizontal distance</a:t>
            </a:r>
            <a:endParaRPr lang="zh-CN" altLang="en-US" dirty="0"/>
          </a:p>
        </p:txBody>
      </p:sp>
      <p:sp>
        <p:nvSpPr>
          <p:cNvPr id="7" name="文本框 9">
            <a:extLst>
              <a:ext uri="{FF2B5EF4-FFF2-40B4-BE49-F238E27FC236}">
                <a16:creationId xmlns:a16="http://schemas.microsoft.com/office/drawing/2014/main" id="{643C1A4C-0545-324D-AB1F-017939F721B9}"/>
              </a:ext>
            </a:extLst>
          </p:cNvPr>
          <p:cNvSpPr txBox="1"/>
          <p:nvPr/>
        </p:nvSpPr>
        <p:spPr>
          <a:xfrm>
            <a:off x="1792744" y="5064117"/>
            <a:ext cx="2088232" cy="646331"/>
          </a:xfrm>
          <a:prstGeom prst="rect">
            <a:avLst/>
          </a:prstGeom>
          <a:noFill/>
          <a:ln>
            <a:solidFill>
              <a:schemeClr val="accent1"/>
            </a:solid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Backlog process: the vertical distance</a:t>
            </a:r>
            <a:endParaRPr lang="zh-CN" altLang="en-US" dirty="0"/>
          </a:p>
        </p:txBody>
      </p:sp>
      <p:cxnSp>
        <p:nvCxnSpPr>
          <p:cNvPr id="8" name="直接箭头连接符 9">
            <a:extLst>
              <a:ext uri="{FF2B5EF4-FFF2-40B4-BE49-F238E27FC236}">
                <a16:creationId xmlns:a16="http://schemas.microsoft.com/office/drawing/2014/main" id="{248722D3-B621-5E44-845F-3C054EEA6D1D}"/>
              </a:ext>
            </a:extLst>
          </p:cNvPr>
          <p:cNvCxnSpPr/>
          <p:nvPr/>
        </p:nvCxnSpPr>
        <p:spPr>
          <a:xfrm flipH="1">
            <a:off x="3160896" y="4713369"/>
            <a:ext cx="216024" cy="28803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BC87285-FE81-E145-89EE-F6D2854F6D0A}"/>
              </a:ext>
            </a:extLst>
          </p:cNvPr>
          <p:cNvSpPr txBox="1"/>
          <p:nvPr/>
        </p:nvSpPr>
        <p:spPr>
          <a:xfrm>
            <a:off x="6109596" y="2614104"/>
            <a:ext cx="1011740" cy="369332"/>
          </a:xfrm>
          <a:prstGeom prst="rect">
            <a:avLst/>
          </a:prstGeom>
          <a:solidFill>
            <a:schemeClr val="bg1"/>
          </a:solidFill>
        </p:spPr>
        <p:txBody>
          <a:bodyPr wrap="none" rtlCol="0">
            <a:spAutoFit/>
          </a:bodyPr>
          <a:lstStyle/>
          <a:p>
            <a:r>
              <a:rPr lang="en-US" dirty="0"/>
              <a:t>Q(</a:t>
            </a:r>
            <a:r>
              <a:rPr lang="en-US" dirty="0" err="1"/>
              <a:t>A,D,t</a:t>
            </a:r>
            <a:r>
              <a:rPr lang="en-US" dirty="0"/>
              <a:t>)</a:t>
            </a:r>
          </a:p>
        </p:txBody>
      </p:sp>
      <p:sp>
        <p:nvSpPr>
          <p:cNvPr id="10" name="TextBox 9">
            <a:extLst>
              <a:ext uri="{FF2B5EF4-FFF2-40B4-BE49-F238E27FC236}">
                <a16:creationId xmlns:a16="http://schemas.microsoft.com/office/drawing/2014/main" id="{BC9E44E4-68B9-FC42-8FC4-44E4EA0A3FF5}"/>
              </a:ext>
            </a:extLst>
          </p:cNvPr>
          <p:cNvSpPr txBox="1"/>
          <p:nvPr/>
        </p:nvSpPr>
        <p:spPr>
          <a:xfrm>
            <a:off x="3810201" y="4044972"/>
            <a:ext cx="934871" cy="369332"/>
          </a:xfrm>
          <a:prstGeom prst="rect">
            <a:avLst/>
          </a:prstGeom>
          <a:solidFill>
            <a:schemeClr val="bg1"/>
          </a:solidFill>
        </p:spPr>
        <p:txBody>
          <a:bodyPr wrap="none" rtlCol="0">
            <a:spAutoFit/>
          </a:bodyPr>
          <a:lstStyle/>
          <a:p>
            <a:r>
              <a:rPr lang="en-US" dirty="0"/>
              <a:t>Q(A,D)</a:t>
            </a:r>
          </a:p>
        </p:txBody>
      </p:sp>
      <p:sp>
        <p:nvSpPr>
          <p:cNvPr id="11" name="TextBox 10">
            <a:extLst>
              <a:ext uri="{FF2B5EF4-FFF2-40B4-BE49-F238E27FC236}">
                <a16:creationId xmlns:a16="http://schemas.microsoft.com/office/drawing/2014/main" id="{8CA1BACA-05D1-D94F-BAB0-FF7DAA17A901}"/>
              </a:ext>
            </a:extLst>
          </p:cNvPr>
          <p:cNvSpPr txBox="1"/>
          <p:nvPr/>
        </p:nvSpPr>
        <p:spPr>
          <a:xfrm>
            <a:off x="5753184" y="3190168"/>
            <a:ext cx="1062235" cy="369332"/>
          </a:xfrm>
          <a:prstGeom prst="rect">
            <a:avLst/>
          </a:prstGeom>
          <a:solidFill>
            <a:schemeClr val="bg1"/>
          </a:solidFill>
        </p:spPr>
        <p:txBody>
          <a:bodyPr wrap="none" rtlCol="0">
            <a:spAutoFit/>
          </a:bodyPr>
          <a:lstStyle/>
          <a:p>
            <a:r>
              <a:rPr lang="en-US" dirty="0"/>
              <a:t>W(</a:t>
            </a:r>
            <a:r>
              <a:rPr lang="en-US" dirty="0" err="1"/>
              <a:t>A,D,t</a:t>
            </a:r>
            <a:r>
              <a:rPr lang="en-US" dirty="0"/>
              <a:t>)</a:t>
            </a:r>
          </a:p>
        </p:txBody>
      </p:sp>
      <p:sp>
        <p:nvSpPr>
          <p:cNvPr id="12" name="TextBox 11">
            <a:extLst>
              <a:ext uri="{FF2B5EF4-FFF2-40B4-BE49-F238E27FC236}">
                <a16:creationId xmlns:a16="http://schemas.microsoft.com/office/drawing/2014/main" id="{DEA9118C-B4D4-1A43-8304-40FC74F37EA3}"/>
              </a:ext>
            </a:extLst>
          </p:cNvPr>
          <p:cNvSpPr txBox="1"/>
          <p:nvPr/>
        </p:nvSpPr>
        <p:spPr>
          <a:xfrm>
            <a:off x="2728848" y="4414304"/>
            <a:ext cx="985366" cy="369332"/>
          </a:xfrm>
          <a:prstGeom prst="rect">
            <a:avLst/>
          </a:prstGeom>
          <a:solidFill>
            <a:schemeClr val="bg1"/>
          </a:solidFill>
        </p:spPr>
        <p:txBody>
          <a:bodyPr wrap="none" rtlCol="0">
            <a:spAutoFit/>
          </a:bodyPr>
          <a:lstStyle/>
          <a:p>
            <a:r>
              <a:rPr lang="en-US" dirty="0"/>
              <a:t>W(A,D)</a:t>
            </a:r>
          </a:p>
        </p:txBody>
      </p:sp>
      <p:sp>
        <p:nvSpPr>
          <p:cNvPr id="13" name="文本框 7">
            <a:extLst>
              <a:ext uri="{FF2B5EF4-FFF2-40B4-BE49-F238E27FC236}">
                <a16:creationId xmlns:a16="http://schemas.microsoft.com/office/drawing/2014/main" id="{D5E1421F-9B7F-5546-9215-DD371ECE9C51}"/>
              </a:ext>
            </a:extLst>
          </p:cNvPr>
          <p:cNvSpPr txBox="1"/>
          <p:nvPr/>
        </p:nvSpPr>
        <p:spPr>
          <a:xfrm>
            <a:off x="2987824" y="2686112"/>
            <a:ext cx="2261304" cy="646331"/>
          </a:xfrm>
          <a:prstGeom prst="rect">
            <a:avLst/>
          </a:prstGeom>
          <a:noFill/>
          <a:ln>
            <a:solidFill>
              <a:schemeClr val="accent1"/>
            </a:solidFill>
          </a:ln>
        </p:spPr>
        <p:txBody>
          <a:bodyPr wrap="square" rtlCol="0">
            <a:spAutoFit/>
          </a:bodyPr>
          <a:lstStyle/>
          <a:p>
            <a:r>
              <a:rPr lang="en-US" altLang="zh-CN" dirty="0"/>
              <a:t>Arrival process:</a:t>
            </a:r>
          </a:p>
          <a:p>
            <a:r>
              <a:rPr lang="en-US" altLang="zh-CN" dirty="0"/>
              <a:t>Martingale envelop </a:t>
            </a:r>
            <a:endParaRPr lang="zh-CN" altLang="en-US" dirty="0"/>
          </a:p>
        </p:txBody>
      </p:sp>
      <p:sp>
        <p:nvSpPr>
          <p:cNvPr id="14" name="文本框 7">
            <a:extLst>
              <a:ext uri="{FF2B5EF4-FFF2-40B4-BE49-F238E27FC236}">
                <a16:creationId xmlns:a16="http://schemas.microsoft.com/office/drawing/2014/main" id="{70A84260-8FE7-274F-8E93-8E64D7FDDCA6}"/>
              </a:ext>
            </a:extLst>
          </p:cNvPr>
          <p:cNvSpPr txBox="1"/>
          <p:nvPr/>
        </p:nvSpPr>
        <p:spPr>
          <a:xfrm>
            <a:off x="6257240" y="4126272"/>
            <a:ext cx="2203192" cy="646331"/>
          </a:xfrm>
          <a:prstGeom prst="rect">
            <a:avLst/>
          </a:prstGeom>
          <a:noFill/>
          <a:ln>
            <a:solidFill>
              <a:schemeClr val="accent1"/>
            </a:solidFill>
          </a:ln>
        </p:spPr>
        <p:txBody>
          <a:bodyPr wrap="square" rtlCol="0">
            <a:spAutoFit/>
          </a:bodyPr>
          <a:lstStyle/>
          <a:p>
            <a:r>
              <a:rPr lang="en-US" altLang="zh-CN" dirty="0"/>
              <a:t>Service process:</a:t>
            </a:r>
          </a:p>
          <a:p>
            <a:r>
              <a:rPr lang="en-US" altLang="zh-CN" dirty="0"/>
              <a:t>Martingale envelop </a:t>
            </a:r>
            <a:endParaRPr lang="zh-CN" altLang="en-US" dirty="0"/>
          </a:p>
        </p:txBody>
      </p:sp>
      <p:cxnSp>
        <p:nvCxnSpPr>
          <p:cNvPr id="16" name="Straight Connector 15">
            <a:extLst>
              <a:ext uri="{FF2B5EF4-FFF2-40B4-BE49-F238E27FC236}">
                <a16:creationId xmlns:a16="http://schemas.microsoft.com/office/drawing/2014/main" id="{12763F24-CD9B-AD48-88F4-BF56E97A9094}"/>
              </a:ext>
            </a:extLst>
          </p:cNvPr>
          <p:cNvCxnSpPr/>
          <p:nvPr/>
        </p:nvCxnSpPr>
        <p:spPr>
          <a:xfrm flipV="1">
            <a:off x="1979712" y="1268760"/>
            <a:ext cx="5760640" cy="36004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A20BDAC-E2F6-AB47-A13B-C40CB59A64FC}"/>
              </a:ext>
            </a:extLst>
          </p:cNvPr>
          <p:cNvCxnSpPr>
            <a:cxnSpLocks/>
          </p:cNvCxnSpPr>
          <p:nvPr/>
        </p:nvCxnSpPr>
        <p:spPr>
          <a:xfrm flipV="1">
            <a:off x="4860032" y="2388960"/>
            <a:ext cx="4061504" cy="2612441"/>
          </a:xfrm>
          <a:prstGeom prst="line">
            <a:avLst/>
          </a:prstGeom>
          <a:ln>
            <a:prstDash val="dash"/>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1274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908CAB-3AEE-2045-B641-CA83910A3F03}"/>
              </a:ext>
            </a:extLst>
          </p:cNvPr>
          <p:cNvSpPr>
            <a:spLocks noGrp="1"/>
          </p:cNvSpPr>
          <p:nvPr>
            <p:ph type="sldNum" sz="quarter" idx="12"/>
          </p:nvPr>
        </p:nvSpPr>
        <p:spPr/>
        <p:txBody>
          <a:bodyPr/>
          <a:lstStyle/>
          <a:p>
            <a:fld id="{97D86083-53EC-4DF4-B0ED-FEB5657A265E}" type="slidenum">
              <a:rPr lang="zh-CN" altLang="en-US" smtClean="0"/>
              <a:t>37</a:t>
            </a:fld>
            <a:endParaRPr lang="zh-CN" altLang="en-US" dirty="0"/>
          </a:p>
        </p:txBody>
      </p:sp>
      <p:sp>
        <p:nvSpPr>
          <p:cNvPr id="3" name="内容占位符 1">
            <a:extLst>
              <a:ext uri="{FF2B5EF4-FFF2-40B4-BE49-F238E27FC236}">
                <a16:creationId xmlns:a16="http://schemas.microsoft.com/office/drawing/2014/main" id="{E2B0E4B3-40E0-C542-BA18-CA95704D3278}"/>
              </a:ext>
            </a:extLst>
          </p:cNvPr>
          <p:cNvSpPr txBox="1">
            <a:spLocks/>
          </p:cNvSpPr>
          <p:nvPr/>
        </p:nvSpPr>
        <p:spPr>
          <a:xfrm>
            <a:off x="207445" y="1353878"/>
            <a:ext cx="8569650" cy="495544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800"/>
              <a:t>Backlog process        :</a:t>
            </a:r>
          </a:p>
          <a:p>
            <a:pPr marL="82296" indent="0">
              <a:buFont typeface="Arial" panose="020B0604020202020204" pitchFamily="34" charset="0"/>
              <a:buNone/>
            </a:pPr>
            <a:endParaRPr lang="en-US" altLang="zh-CN" sz="2800"/>
          </a:p>
          <a:p>
            <a:pPr lvl="1"/>
            <a:r>
              <a:rPr lang="en-US" altLang="zh-CN" sz="2200"/>
              <a:t>Amount of data at time n comprising of the stored data in the buffer and that are in transmission</a:t>
            </a:r>
          </a:p>
          <a:p>
            <a:pPr lvl="1"/>
            <a:r>
              <a:rPr lang="en-US" altLang="zh-CN" sz="2200"/>
              <a:t>Queue length of the system at time n</a:t>
            </a:r>
          </a:p>
          <a:p>
            <a:r>
              <a:rPr lang="en-US" altLang="zh-CN" sz="2800"/>
              <a:t>Delay process         :</a:t>
            </a:r>
          </a:p>
          <a:p>
            <a:endParaRPr lang="en-US" altLang="zh-CN"/>
          </a:p>
          <a:p>
            <a:pPr lvl="1"/>
            <a:endParaRPr lang="en-US" altLang="zh-CN" sz="2200"/>
          </a:p>
          <a:p>
            <a:pPr lvl="1"/>
            <a:endParaRPr lang="en-US" altLang="zh-CN" sz="2200"/>
          </a:p>
          <a:p>
            <a:pPr lvl="1"/>
            <a:r>
              <a:rPr lang="en-US" altLang="zh-CN" sz="2200"/>
              <a:t>The time a data unit would have stayed in the system if it had departed at time unit n</a:t>
            </a:r>
            <a:endParaRPr lang="zh-CN" altLang="en-US" sz="2200" dirty="0"/>
          </a:p>
        </p:txBody>
      </p:sp>
      <p:sp>
        <p:nvSpPr>
          <p:cNvPr id="4" name="标题 4">
            <a:extLst>
              <a:ext uri="{FF2B5EF4-FFF2-40B4-BE49-F238E27FC236}">
                <a16:creationId xmlns:a16="http://schemas.microsoft.com/office/drawing/2014/main" id="{81D07661-24F6-7F4A-8D70-AC0128AED232}"/>
              </a:ext>
            </a:extLst>
          </p:cNvPr>
          <p:cNvSpPr txBox="1">
            <a:spLocks/>
          </p:cNvSpPr>
          <p:nvPr/>
        </p:nvSpPr>
        <p:spPr>
          <a:xfrm>
            <a:off x="204535" y="139440"/>
            <a:ext cx="8572560" cy="1143000"/>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a:t>Key Notations</a:t>
            </a:r>
            <a:endParaRPr lang="zh-CN" altLang="en-US" dirty="0"/>
          </a:p>
        </p:txBody>
      </p:sp>
      <p:graphicFrame>
        <p:nvGraphicFramePr>
          <p:cNvPr id="5" name="对象 5">
            <a:extLst>
              <a:ext uri="{FF2B5EF4-FFF2-40B4-BE49-F238E27FC236}">
                <a16:creationId xmlns:a16="http://schemas.microsoft.com/office/drawing/2014/main" id="{ED81D4C2-A164-EF40-867A-5C50F123398C}"/>
              </a:ext>
            </a:extLst>
          </p:cNvPr>
          <p:cNvGraphicFramePr>
            <a:graphicFrameLocks noChangeAspect="1"/>
          </p:cNvGraphicFramePr>
          <p:nvPr>
            <p:extLst>
              <p:ext uri="{D42A27DB-BD31-4B8C-83A1-F6EECF244321}">
                <p14:modId xmlns:p14="http://schemas.microsoft.com/office/powerpoint/2010/main" val="2278610174"/>
              </p:ext>
            </p:extLst>
          </p:nvPr>
        </p:nvGraphicFramePr>
        <p:xfrm>
          <a:off x="1754511" y="1853393"/>
          <a:ext cx="5472608" cy="590493"/>
        </p:xfrm>
        <a:graphic>
          <a:graphicData uri="http://schemas.openxmlformats.org/presentationml/2006/ole">
            <mc:AlternateContent xmlns:mc="http://schemas.openxmlformats.org/markup-compatibility/2006">
              <mc:Choice xmlns:v="urn:schemas-microsoft-com:vml" Requires="v">
                <p:oleObj spid="_x0000_s14745" name="Equation" r:id="rId3" imgW="4943395" imgH="533505" progId="Equation.DSMT4">
                  <p:embed/>
                </p:oleObj>
              </mc:Choice>
              <mc:Fallback>
                <p:oleObj name="Equation" r:id="rId3" imgW="4943395" imgH="533505" progId="Equation.DSMT4">
                  <p:embed/>
                  <p:pic>
                    <p:nvPicPr>
                      <p:cNvPr id="6" name="对象 5"/>
                      <p:cNvPicPr/>
                      <p:nvPr/>
                    </p:nvPicPr>
                    <p:blipFill>
                      <a:blip r:embed="rId4"/>
                      <a:stretch>
                        <a:fillRect/>
                      </a:stretch>
                    </p:blipFill>
                    <p:spPr>
                      <a:xfrm>
                        <a:off x="1754511" y="1853393"/>
                        <a:ext cx="5472608" cy="590493"/>
                      </a:xfrm>
                      <a:prstGeom prst="rect">
                        <a:avLst/>
                      </a:prstGeom>
                    </p:spPr>
                  </p:pic>
                </p:oleObj>
              </mc:Fallback>
            </mc:AlternateContent>
          </a:graphicData>
        </a:graphic>
      </p:graphicFrame>
      <p:graphicFrame>
        <p:nvGraphicFramePr>
          <p:cNvPr id="6" name="对象 6">
            <a:extLst>
              <a:ext uri="{FF2B5EF4-FFF2-40B4-BE49-F238E27FC236}">
                <a16:creationId xmlns:a16="http://schemas.microsoft.com/office/drawing/2014/main" id="{13DB96C0-6437-6D40-8507-85E3693A4622}"/>
              </a:ext>
            </a:extLst>
          </p:cNvPr>
          <p:cNvGraphicFramePr>
            <a:graphicFrameLocks noChangeAspect="1"/>
          </p:cNvGraphicFramePr>
          <p:nvPr>
            <p:extLst>
              <p:ext uri="{D42A27DB-BD31-4B8C-83A1-F6EECF244321}">
                <p14:modId xmlns:p14="http://schemas.microsoft.com/office/powerpoint/2010/main" val="251588673"/>
              </p:ext>
            </p:extLst>
          </p:nvPr>
        </p:nvGraphicFramePr>
        <p:xfrm>
          <a:off x="3406903" y="1412776"/>
          <a:ext cx="638895" cy="440617"/>
        </p:xfrm>
        <a:graphic>
          <a:graphicData uri="http://schemas.openxmlformats.org/presentationml/2006/ole">
            <mc:AlternateContent xmlns:mc="http://schemas.openxmlformats.org/markup-compatibility/2006">
              <mc:Choice xmlns:v="urn:schemas-microsoft-com:vml" Requires="v">
                <p:oleObj spid="_x0000_s14746" name="Equation" r:id="rId5" imgW="368280" imgH="253800" progId="Equation.DSMT4">
                  <p:embed/>
                </p:oleObj>
              </mc:Choice>
              <mc:Fallback>
                <p:oleObj name="Equation" r:id="rId5" imgW="368280" imgH="253800" progId="Equation.DSMT4">
                  <p:embed/>
                  <p:pic>
                    <p:nvPicPr>
                      <p:cNvPr id="7" name="对象 6"/>
                      <p:cNvPicPr/>
                      <p:nvPr/>
                    </p:nvPicPr>
                    <p:blipFill>
                      <a:blip r:embed="rId6"/>
                      <a:stretch>
                        <a:fillRect/>
                      </a:stretch>
                    </p:blipFill>
                    <p:spPr>
                      <a:xfrm>
                        <a:off x="3406903" y="1412776"/>
                        <a:ext cx="638895" cy="440617"/>
                      </a:xfrm>
                      <a:prstGeom prst="rect">
                        <a:avLst/>
                      </a:prstGeom>
                    </p:spPr>
                  </p:pic>
                </p:oleObj>
              </mc:Fallback>
            </mc:AlternateContent>
          </a:graphicData>
        </a:graphic>
      </p:graphicFrame>
      <p:graphicFrame>
        <p:nvGraphicFramePr>
          <p:cNvPr id="7" name="对象 7">
            <a:extLst>
              <a:ext uri="{FF2B5EF4-FFF2-40B4-BE49-F238E27FC236}">
                <a16:creationId xmlns:a16="http://schemas.microsoft.com/office/drawing/2014/main" id="{D56D23D0-4F41-EB41-9503-2C816EBFEC76}"/>
              </a:ext>
            </a:extLst>
          </p:cNvPr>
          <p:cNvGraphicFramePr>
            <a:graphicFrameLocks noChangeAspect="1"/>
          </p:cNvGraphicFramePr>
          <p:nvPr>
            <p:extLst>
              <p:ext uri="{D42A27DB-BD31-4B8C-83A1-F6EECF244321}">
                <p14:modId xmlns:p14="http://schemas.microsoft.com/office/powerpoint/2010/main" val="2473490159"/>
              </p:ext>
            </p:extLst>
          </p:nvPr>
        </p:nvGraphicFramePr>
        <p:xfrm>
          <a:off x="2984343" y="3574428"/>
          <a:ext cx="742007" cy="477990"/>
        </p:xfrm>
        <a:graphic>
          <a:graphicData uri="http://schemas.openxmlformats.org/presentationml/2006/ole">
            <mc:AlternateContent xmlns:mc="http://schemas.openxmlformats.org/markup-compatibility/2006">
              <mc:Choice xmlns:v="urn:schemas-microsoft-com:vml" Requires="v">
                <p:oleObj spid="_x0000_s14747" name="Equation" r:id="rId7" imgW="393480" imgH="253800" progId="Equation.DSMT4">
                  <p:embed/>
                </p:oleObj>
              </mc:Choice>
              <mc:Fallback>
                <p:oleObj name="Equation" r:id="rId7" imgW="393480" imgH="253800" progId="Equation.DSMT4">
                  <p:embed/>
                  <p:pic>
                    <p:nvPicPr>
                      <p:cNvPr id="8" name="对象 7"/>
                      <p:cNvPicPr/>
                      <p:nvPr/>
                    </p:nvPicPr>
                    <p:blipFill>
                      <a:blip r:embed="rId8"/>
                      <a:stretch>
                        <a:fillRect/>
                      </a:stretch>
                    </p:blipFill>
                    <p:spPr>
                      <a:xfrm>
                        <a:off x="2984343" y="3574428"/>
                        <a:ext cx="742007" cy="477990"/>
                      </a:xfrm>
                      <a:prstGeom prst="rect">
                        <a:avLst/>
                      </a:prstGeom>
                    </p:spPr>
                  </p:pic>
                </p:oleObj>
              </mc:Fallback>
            </mc:AlternateContent>
          </a:graphicData>
        </a:graphic>
      </p:graphicFrame>
      <p:graphicFrame>
        <p:nvGraphicFramePr>
          <p:cNvPr id="8" name="对象 8">
            <a:extLst>
              <a:ext uri="{FF2B5EF4-FFF2-40B4-BE49-F238E27FC236}">
                <a16:creationId xmlns:a16="http://schemas.microsoft.com/office/drawing/2014/main" id="{9796E749-2824-DE4B-9CD3-5BD122D31A3B}"/>
              </a:ext>
            </a:extLst>
          </p:cNvPr>
          <p:cNvGraphicFramePr>
            <a:graphicFrameLocks noChangeAspect="1"/>
          </p:cNvGraphicFramePr>
          <p:nvPr>
            <p:extLst>
              <p:ext uri="{D42A27DB-BD31-4B8C-83A1-F6EECF244321}">
                <p14:modId xmlns:p14="http://schemas.microsoft.com/office/powerpoint/2010/main" val="805109993"/>
              </p:ext>
            </p:extLst>
          </p:nvPr>
        </p:nvGraphicFramePr>
        <p:xfrm>
          <a:off x="1977626" y="4052418"/>
          <a:ext cx="5026377" cy="1280303"/>
        </p:xfrm>
        <a:graphic>
          <a:graphicData uri="http://schemas.openxmlformats.org/presentationml/2006/ole">
            <mc:AlternateContent xmlns:mc="http://schemas.openxmlformats.org/markup-compatibility/2006">
              <mc:Choice xmlns:v="urn:schemas-microsoft-com:vml" Requires="v">
                <p:oleObj spid="_x0000_s14748" name="Equation" r:id="rId9" imgW="2692080" imgH="685800" progId="Equation.DSMT4">
                  <p:embed/>
                </p:oleObj>
              </mc:Choice>
              <mc:Fallback>
                <p:oleObj name="Equation" r:id="rId9" imgW="2692080" imgH="685800" progId="Equation.DSMT4">
                  <p:embed/>
                  <p:pic>
                    <p:nvPicPr>
                      <p:cNvPr id="9" name="对象 8"/>
                      <p:cNvPicPr/>
                      <p:nvPr/>
                    </p:nvPicPr>
                    <p:blipFill>
                      <a:blip r:embed="rId10"/>
                      <a:stretch>
                        <a:fillRect/>
                      </a:stretch>
                    </p:blipFill>
                    <p:spPr>
                      <a:xfrm>
                        <a:off x="1977626" y="4052418"/>
                        <a:ext cx="5026377" cy="1280303"/>
                      </a:xfrm>
                      <a:prstGeom prst="rect">
                        <a:avLst/>
                      </a:prstGeom>
                    </p:spPr>
                  </p:pic>
                </p:oleObj>
              </mc:Fallback>
            </mc:AlternateContent>
          </a:graphicData>
        </a:graphic>
      </p:graphicFrame>
    </p:spTree>
    <p:extLst>
      <p:ext uri="{BB962C8B-B14F-4D97-AF65-F5344CB8AC3E}">
        <p14:creationId xmlns:p14="http://schemas.microsoft.com/office/powerpoint/2010/main" val="42555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04A787-DD98-474C-AD47-A4DD24FB252E}"/>
              </a:ext>
            </a:extLst>
          </p:cNvPr>
          <p:cNvSpPr>
            <a:spLocks noGrp="1"/>
          </p:cNvSpPr>
          <p:nvPr>
            <p:ph type="sldNum" sz="quarter" idx="12"/>
          </p:nvPr>
        </p:nvSpPr>
        <p:spPr/>
        <p:txBody>
          <a:bodyPr/>
          <a:lstStyle/>
          <a:p>
            <a:fld id="{97D86083-53EC-4DF4-B0ED-FEB5657A265E}" type="slidenum">
              <a:rPr lang="zh-CN" altLang="en-US" smtClean="0"/>
              <a:t>38</a:t>
            </a:fld>
            <a:endParaRPr lang="zh-CN" altLang="en-US" dirty="0"/>
          </a:p>
        </p:txBody>
      </p:sp>
      <p:sp>
        <p:nvSpPr>
          <p:cNvPr id="3" name="内容占位符 1">
            <a:extLst>
              <a:ext uri="{FF2B5EF4-FFF2-40B4-BE49-F238E27FC236}">
                <a16:creationId xmlns:a16="http://schemas.microsoft.com/office/drawing/2014/main" id="{A777965A-1596-0B46-941D-A058794C8527}"/>
              </a:ext>
            </a:extLst>
          </p:cNvPr>
          <p:cNvSpPr txBox="1">
            <a:spLocks/>
          </p:cNvSpPr>
          <p:nvPr/>
        </p:nvSpPr>
        <p:spPr>
          <a:xfrm>
            <a:off x="288630" y="1628800"/>
            <a:ext cx="8569650" cy="504056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dirty="0"/>
              <a:t>(</a:t>
            </a:r>
            <a:r>
              <a:rPr lang="en-US" altLang="zh-CN" dirty="0" err="1"/>
              <a:t>Supermartingale</a:t>
            </a:r>
            <a:r>
              <a:rPr lang="en-US" altLang="zh-CN" dirty="0"/>
              <a:t> Envelope for Arrivals). For monotonically increasing function                     and for every        , it is said that the arrival flow           admits                         -</a:t>
            </a:r>
            <a:r>
              <a:rPr lang="en-US" altLang="zh-CN" dirty="0" err="1"/>
              <a:t>supermartingale</a:t>
            </a:r>
            <a:r>
              <a:rPr lang="en-US" altLang="zh-CN" dirty="0"/>
              <a:t> envelope, such that the process</a:t>
            </a:r>
          </a:p>
          <a:p>
            <a:endParaRPr lang="en-US" altLang="zh-CN" dirty="0"/>
          </a:p>
          <a:p>
            <a:pPr marL="82296" indent="0">
              <a:buFont typeface="Arial" panose="020B0604020202020204" pitchFamily="34" charset="0"/>
              <a:buNone/>
            </a:pPr>
            <a:r>
              <a:rPr lang="en-US" altLang="zh-CN" dirty="0"/>
              <a:t>    is bounded by the arrival </a:t>
            </a:r>
            <a:r>
              <a:rPr lang="en-US" altLang="zh-CN" dirty="0" err="1"/>
              <a:t>supermartingale</a:t>
            </a:r>
            <a:r>
              <a:rPr lang="en-US" altLang="zh-CN" dirty="0"/>
              <a:t>             .</a:t>
            </a:r>
          </a:p>
          <a:p>
            <a:r>
              <a:rPr lang="en-US" altLang="zh-CN" dirty="0"/>
              <a:t>(</a:t>
            </a:r>
            <a:r>
              <a:rPr lang="en-US" altLang="zh-CN" dirty="0" err="1"/>
              <a:t>Supermartingale</a:t>
            </a:r>
            <a:r>
              <a:rPr lang="en-US" altLang="zh-CN" dirty="0"/>
              <a:t> Envelope for Services). For monotonically increasing function                     and for every        , it is said that the service process          admits                              </a:t>
            </a:r>
          </a:p>
          <a:p>
            <a:pPr marL="0" indent="0">
              <a:buNone/>
            </a:pPr>
            <a:r>
              <a:rPr lang="en-US" altLang="zh-CN" dirty="0"/>
              <a:t>                  -</a:t>
            </a:r>
            <a:r>
              <a:rPr lang="en-US" altLang="zh-CN" dirty="0" err="1"/>
              <a:t>supermartingale</a:t>
            </a:r>
            <a:r>
              <a:rPr lang="en-US" altLang="zh-CN" dirty="0"/>
              <a:t> envelope, such that the process</a:t>
            </a:r>
          </a:p>
          <a:p>
            <a:endParaRPr lang="en-US" altLang="zh-CN" dirty="0"/>
          </a:p>
          <a:p>
            <a:pPr marL="82296" indent="0">
              <a:buFont typeface="Arial" panose="020B0604020202020204" pitchFamily="34" charset="0"/>
              <a:buNone/>
            </a:pPr>
            <a:r>
              <a:rPr lang="en-US" altLang="zh-CN" dirty="0"/>
              <a:t>     is bounded by the service </a:t>
            </a:r>
            <a:r>
              <a:rPr lang="en-US" altLang="zh-CN" dirty="0" err="1"/>
              <a:t>supermartingale</a:t>
            </a:r>
            <a:r>
              <a:rPr lang="en-US" altLang="zh-CN" dirty="0"/>
              <a:t>             .</a:t>
            </a:r>
          </a:p>
          <a:p>
            <a:pPr marL="82296" indent="0">
              <a:buFont typeface="Arial" panose="020B0604020202020204" pitchFamily="34" charset="0"/>
              <a:buNone/>
            </a:pPr>
            <a:endParaRPr lang="zh-CN" altLang="en-US" dirty="0"/>
          </a:p>
        </p:txBody>
      </p:sp>
      <p:sp>
        <p:nvSpPr>
          <p:cNvPr id="6" name="标题 4">
            <a:extLst>
              <a:ext uri="{FF2B5EF4-FFF2-40B4-BE49-F238E27FC236}">
                <a16:creationId xmlns:a16="http://schemas.microsoft.com/office/drawing/2014/main" id="{3999D948-E993-6E45-9B89-9AEC2836AC28}"/>
              </a:ext>
            </a:extLst>
          </p:cNvPr>
          <p:cNvSpPr txBox="1">
            <a:spLocks/>
          </p:cNvSpPr>
          <p:nvPr/>
        </p:nvSpPr>
        <p:spPr>
          <a:xfrm>
            <a:off x="285720" y="571488"/>
            <a:ext cx="8572560" cy="1143000"/>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a:t>Some Definitions</a:t>
            </a:r>
            <a:endParaRPr lang="zh-CN" altLang="en-US" dirty="0"/>
          </a:p>
        </p:txBody>
      </p:sp>
      <p:graphicFrame>
        <p:nvGraphicFramePr>
          <p:cNvPr id="7" name="对象 5">
            <a:extLst>
              <a:ext uri="{FF2B5EF4-FFF2-40B4-BE49-F238E27FC236}">
                <a16:creationId xmlns:a16="http://schemas.microsoft.com/office/drawing/2014/main" id="{5B4CA5A9-37A9-CD44-A6F9-99375302731C}"/>
              </a:ext>
            </a:extLst>
          </p:cNvPr>
          <p:cNvGraphicFramePr>
            <a:graphicFrameLocks noChangeAspect="1"/>
          </p:cNvGraphicFramePr>
          <p:nvPr>
            <p:extLst>
              <p:ext uri="{D42A27DB-BD31-4B8C-83A1-F6EECF244321}">
                <p14:modId xmlns:p14="http://schemas.microsoft.com/office/powerpoint/2010/main" val="249208"/>
              </p:ext>
            </p:extLst>
          </p:nvPr>
        </p:nvGraphicFramePr>
        <p:xfrm>
          <a:off x="3382064" y="1989898"/>
          <a:ext cx="1440160" cy="447810"/>
        </p:xfrm>
        <a:graphic>
          <a:graphicData uri="http://schemas.openxmlformats.org/presentationml/2006/ole">
            <mc:AlternateContent xmlns:mc="http://schemas.openxmlformats.org/markup-compatibility/2006">
              <mc:Choice xmlns:v="urn:schemas-microsoft-com:vml" Requires="v">
                <p:oleObj spid="_x0000_s29885" name="Equation" r:id="rId3" imgW="812520" imgH="241200" progId="Equation.DSMT4">
                  <p:embed/>
                </p:oleObj>
              </mc:Choice>
              <mc:Fallback>
                <p:oleObj name="Equation" r:id="rId3" imgW="812520" imgH="241200" progId="Equation.DSMT4">
                  <p:embed/>
                  <p:pic>
                    <p:nvPicPr>
                      <p:cNvPr id="6" name="对象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2064" y="1989898"/>
                        <a:ext cx="1440160" cy="447810"/>
                      </a:xfrm>
                      <a:prstGeom prst="rect">
                        <a:avLst/>
                      </a:prstGeom>
                      <a:noFill/>
                      <a:ln>
                        <a:noFill/>
                      </a:ln>
                    </p:spPr>
                  </p:pic>
                </p:oleObj>
              </mc:Fallback>
            </mc:AlternateContent>
          </a:graphicData>
        </a:graphic>
      </p:graphicFrame>
      <p:graphicFrame>
        <p:nvGraphicFramePr>
          <p:cNvPr id="8" name="对象 6">
            <a:extLst>
              <a:ext uri="{FF2B5EF4-FFF2-40B4-BE49-F238E27FC236}">
                <a16:creationId xmlns:a16="http://schemas.microsoft.com/office/drawing/2014/main" id="{9428413E-1C63-7E48-A71E-0686F6C961ED}"/>
              </a:ext>
            </a:extLst>
          </p:cNvPr>
          <p:cNvGraphicFramePr>
            <a:graphicFrameLocks noChangeAspect="1"/>
          </p:cNvGraphicFramePr>
          <p:nvPr>
            <p:extLst>
              <p:ext uri="{D42A27DB-BD31-4B8C-83A1-F6EECF244321}">
                <p14:modId xmlns:p14="http://schemas.microsoft.com/office/powerpoint/2010/main" val="1709978986"/>
              </p:ext>
            </p:extLst>
          </p:nvPr>
        </p:nvGraphicFramePr>
        <p:xfrm>
          <a:off x="6876256" y="2106360"/>
          <a:ext cx="504056" cy="265414"/>
        </p:xfrm>
        <a:graphic>
          <a:graphicData uri="http://schemas.openxmlformats.org/presentationml/2006/ole">
            <mc:AlternateContent xmlns:mc="http://schemas.openxmlformats.org/markup-compatibility/2006">
              <mc:Choice xmlns:v="urn:schemas-microsoft-com:vml" Requires="v">
                <p:oleObj spid="_x0000_s29886" name="Equation" r:id="rId5" imgW="355320" imgH="177480" progId="Equation.DSMT4">
                  <p:embed/>
                </p:oleObj>
              </mc:Choice>
              <mc:Fallback>
                <p:oleObj name="Equation" r:id="rId5" imgW="355320" imgH="177480" progId="Equation.DSMT4">
                  <p:embed/>
                  <p:pic>
                    <p:nvPicPr>
                      <p:cNvPr id="7" name="对象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6256" y="2106360"/>
                        <a:ext cx="504056" cy="265414"/>
                      </a:xfrm>
                      <a:prstGeom prst="rect">
                        <a:avLst/>
                      </a:prstGeom>
                      <a:noFill/>
                      <a:ln>
                        <a:noFill/>
                      </a:ln>
                      <a:extLst/>
                    </p:spPr>
                  </p:pic>
                </p:oleObj>
              </mc:Fallback>
            </mc:AlternateContent>
          </a:graphicData>
        </a:graphic>
      </p:graphicFrame>
      <p:graphicFrame>
        <p:nvGraphicFramePr>
          <p:cNvPr id="9" name="对象 7">
            <a:extLst>
              <a:ext uri="{FF2B5EF4-FFF2-40B4-BE49-F238E27FC236}">
                <a16:creationId xmlns:a16="http://schemas.microsoft.com/office/drawing/2014/main" id="{09188BCB-426C-0441-824E-23C9CE811625}"/>
              </a:ext>
            </a:extLst>
          </p:cNvPr>
          <p:cNvGraphicFramePr>
            <a:graphicFrameLocks noChangeAspect="1"/>
          </p:cNvGraphicFramePr>
          <p:nvPr>
            <p:extLst>
              <p:ext uri="{D42A27DB-BD31-4B8C-83A1-F6EECF244321}">
                <p14:modId xmlns:p14="http://schemas.microsoft.com/office/powerpoint/2010/main" val="1468835845"/>
              </p:ext>
            </p:extLst>
          </p:nvPr>
        </p:nvGraphicFramePr>
        <p:xfrm>
          <a:off x="3390637" y="2340116"/>
          <a:ext cx="648072" cy="470497"/>
        </p:xfrm>
        <a:graphic>
          <a:graphicData uri="http://schemas.openxmlformats.org/presentationml/2006/ole">
            <mc:AlternateContent xmlns:mc="http://schemas.openxmlformats.org/markup-compatibility/2006">
              <mc:Choice xmlns:v="urn:schemas-microsoft-com:vml" Requires="v">
                <p:oleObj spid="_x0000_s29887" name="Equation" r:id="rId7" imgW="368280" imgH="253800" progId="Equation.DSMT4">
                  <p:embed/>
                </p:oleObj>
              </mc:Choice>
              <mc:Fallback>
                <p:oleObj name="Equation" r:id="rId7" imgW="368280" imgH="253800" progId="Equation.DSMT4">
                  <p:embed/>
                  <p:pic>
                    <p:nvPicPr>
                      <p:cNvPr id="8" name="对象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0637" y="2340116"/>
                        <a:ext cx="648072" cy="470497"/>
                      </a:xfrm>
                      <a:prstGeom prst="rect">
                        <a:avLst/>
                      </a:prstGeom>
                      <a:noFill/>
                      <a:ln>
                        <a:noFill/>
                      </a:ln>
                      <a:extLst/>
                    </p:spPr>
                  </p:pic>
                </p:oleObj>
              </mc:Fallback>
            </mc:AlternateContent>
          </a:graphicData>
        </a:graphic>
      </p:graphicFrame>
      <p:graphicFrame>
        <p:nvGraphicFramePr>
          <p:cNvPr id="10" name="对象 8">
            <a:extLst>
              <a:ext uri="{FF2B5EF4-FFF2-40B4-BE49-F238E27FC236}">
                <a16:creationId xmlns:a16="http://schemas.microsoft.com/office/drawing/2014/main" id="{427AACE7-3775-4646-81C2-FE95070BAA9A}"/>
              </a:ext>
            </a:extLst>
          </p:cNvPr>
          <p:cNvGraphicFramePr>
            <a:graphicFrameLocks noChangeAspect="1"/>
          </p:cNvGraphicFramePr>
          <p:nvPr>
            <p:extLst>
              <p:ext uri="{D42A27DB-BD31-4B8C-83A1-F6EECF244321}">
                <p14:modId xmlns:p14="http://schemas.microsoft.com/office/powerpoint/2010/main" val="2596057319"/>
              </p:ext>
            </p:extLst>
          </p:nvPr>
        </p:nvGraphicFramePr>
        <p:xfrm>
          <a:off x="5364088" y="2347770"/>
          <a:ext cx="1728192" cy="479337"/>
        </p:xfrm>
        <a:graphic>
          <a:graphicData uri="http://schemas.openxmlformats.org/presentationml/2006/ole">
            <mc:AlternateContent xmlns:mc="http://schemas.openxmlformats.org/markup-compatibility/2006">
              <mc:Choice xmlns:v="urn:schemas-microsoft-com:vml" Requires="v">
                <p:oleObj spid="_x0000_s29888" name="Equation" r:id="rId9" imgW="965160" imgH="253800" progId="Equation.DSMT4">
                  <p:embed/>
                </p:oleObj>
              </mc:Choice>
              <mc:Fallback>
                <p:oleObj name="Equation" r:id="rId9" imgW="965160" imgH="253800" progId="Equation.DSMT4">
                  <p:embed/>
                  <p:pic>
                    <p:nvPicPr>
                      <p:cNvPr id="9" name="对象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64088" y="2347770"/>
                        <a:ext cx="1728192" cy="479337"/>
                      </a:xfrm>
                      <a:prstGeom prst="rect">
                        <a:avLst/>
                      </a:prstGeom>
                      <a:noFill/>
                      <a:ln>
                        <a:noFill/>
                      </a:ln>
                      <a:extLst/>
                    </p:spPr>
                  </p:pic>
                </p:oleObj>
              </mc:Fallback>
            </mc:AlternateContent>
          </a:graphicData>
        </a:graphic>
      </p:graphicFrame>
      <p:graphicFrame>
        <p:nvGraphicFramePr>
          <p:cNvPr id="11" name="对象 9">
            <a:extLst>
              <a:ext uri="{FF2B5EF4-FFF2-40B4-BE49-F238E27FC236}">
                <a16:creationId xmlns:a16="http://schemas.microsoft.com/office/drawing/2014/main" id="{A7B47948-13C7-6245-B150-9527E23C7544}"/>
              </a:ext>
            </a:extLst>
          </p:cNvPr>
          <p:cNvGraphicFramePr>
            <a:graphicFrameLocks noChangeAspect="1"/>
          </p:cNvGraphicFramePr>
          <p:nvPr>
            <p:extLst>
              <p:ext uri="{D42A27DB-BD31-4B8C-83A1-F6EECF244321}">
                <p14:modId xmlns:p14="http://schemas.microsoft.com/office/powerpoint/2010/main" val="898352441"/>
              </p:ext>
            </p:extLst>
          </p:nvPr>
        </p:nvGraphicFramePr>
        <p:xfrm>
          <a:off x="2428527" y="3154775"/>
          <a:ext cx="3943673" cy="502481"/>
        </p:xfrm>
        <a:graphic>
          <a:graphicData uri="http://schemas.openxmlformats.org/presentationml/2006/ole">
            <mc:AlternateContent xmlns:mc="http://schemas.openxmlformats.org/markup-compatibility/2006">
              <mc:Choice xmlns:v="urn:schemas-microsoft-com:vml" Requires="v">
                <p:oleObj spid="_x0000_s29889" name="Equation" r:id="rId11" imgW="2311200" imgH="279360" progId="Equation.DSMT4">
                  <p:embed/>
                </p:oleObj>
              </mc:Choice>
              <mc:Fallback>
                <p:oleObj name="Equation" r:id="rId11" imgW="2311200" imgH="279360" progId="Equation.DSMT4">
                  <p:embed/>
                  <p:pic>
                    <p:nvPicPr>
                      <p:cNvPr id="10" name="对象 9"/>
                      <p:cNvPicPr>
                        <a:picLocks noChangeAspect="1" noChangeArrowheads="1"/>
                      </p:cNvPicPr>
                      <p:nvPr/>
                    </p:nvPicPr>
                    <p:blipFill>
                      <a:blip r:embed="rId12"/>
                      <a:srcRect/>
                      <a:stretch>
                        <a:fillRect/>
                      </a:stretch>
                    </p:blipFill>
                    <p:spPr bwMode="auto">
                      <a:xfrm>
                        <a:off x="2428527" y="3154775"/>
                        <a:ext cx="3943673" cy="502481"/>
                      </a:xfrm>
                      <a:prstGeom prst="rect">
                        <a:avLst/>
                      </a:prstGeom>
                      <a:noFill/>
                      <a:ln>
                        <a:noFill/>
                      </a:ln>
                      <a:extLst/>
                    </p:spPr>
                  </p:pic>
                </p:oleObj>
              </mc:Fallback>
            </mc:AlternateContent>
          </a:graphicData>
        </a:graphic>
      </p:graphicFrame>
      <p:graphicFrame>
        <p:nvGraphicFramePr>
          <p:cNvPr id="12" name="对象 10">
            <a:extLst>
              <a:ext uri="{FF2B5EF4-FFF2-40B4-BE49-F238E27FC236}">
                <a16:creationId xmlns:a16="http://schemas.microsoft.com/office/drawing/2014/main" id="{0C070E42-309F-DF4B-A782-EBE09F7BDB63}"/>
              </a:ext>
            </a:extLst>
          </p:cNvPr>
          <p:cNvGraphicFramePr>
            <a:graphicFrameLocks noChangeAspect="1"/>
          </p:cNvGraphicFramePr>
          <p:nvPr>
            <p:extLst>
              <p:ext uri="{D42A27DB-BD31-4B8C-83A1-F6EECF244321}">
                <p14:modId xmlns:p14="http://schemas.microsoft.com/office/powerpoint/2010/main" val="652188194"/>
              </p:ext>
            </p:extLst>
          </p:nvPr>
        </p:nvGraphicFramePr>
        <p:xfrm>
          <a:off x="6485731" y="3522608"/>
          <a:ext cx="803275" cy="458078"/>
        </p:xfrm>
        <a:graphic>
          <a:graphicData uri="http://schemas.openxmlformats.org/presentationml/2006/ole">
            <mc:AlternateContent xmlns:mc="http://schemas.openxmlformats.org/markup-compatibility/2006">
              <mc:Choice xmlns:v="urn:schemas-microsoft-com:vml" Requires="v">
                <p:oleObj spid="_x0000_s29890" name="Equation" r:id="rId13" imgW="469800" imgH="253800" progId="Equation.DSMT4">
                  <p:embed/>
                </p:oleObj>
              </mc:Choice>
              <mc:Fallback>
                <p:oleObj name="Equation" r:id="rId13" imgW="469800" imgH="253800" progId="Equation.DSMT4">
                  <p:embed/>
                  <p:pic>
                    <p:nvPicPr>
                      <p:cNvPr id="11" name="对象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85731" y="3522608"/>
                        <a:ext cx="803275" cy="458078"/>
                      </a:xfrm>
                      <a:prstGeom prst="rect">
                        <a:avLst/>
                      </a:prstGeom>
                      <a:noFill/>
                      <a:ln>
                        <a:noFill/>
                      </a:ln>
                      <a:extLst/>
                    </p:spPr>
                  </p:pic>
                </p:oleObj>
              </mc:Fallback>
            </mc:AlternateContent>
          </a:graphicData>
        </a:graphic>
      </p:graphicFrame>
      <p:graphicFrame>
        <p:nvGraphicFramePr>
          <p:cNvPr id="13" name="对象 11">
            <a:extLst>
              <a:ext uri="{FF2B5EF4-FFF2-40B4-BE49-F238E27FC236}">
                <a16:creationId xmlns:a16="http://schemas.microsoft.com/office/drawing/2014/main" id="{44DD0610-5D44-204C-88F7-5D99658D8DCD}"/>
              </a:ext>
            </a:extLst>
          </p:cNvPr>
          <p:cNvGraphicFramePr>
            <a:graphicFrameLocks noChangeAspect="1"/>
          </p:cNvGraphicFramePr>
          <p:nvPr>
            <p:extLst>
              <p:ext uri="{D42A27DB-BD31-4B8C-83A1-F6EECF244321}">
                <p14:modId xmlns:p14="http://schemas.microsoft.com/office/powerpoint/2010/main" val="798294000"/>
              </p:ext>
            </p:extLst>
          </p:nvPr>
        </p:nvGraphicFramePr>
        <p:xfrm>
          <a:off x="5520042" y="4424222"/>
          <a:ext cx="1440160" cy="447810"/>
        </p:xfrm>
        <a:graphic>
          <a:graphicData uri="http://schemas.openxmlformats.org/presentationml/2006/ole">
            <mc:AlternateContent xmlns:mc="http://schemas.openxmlformats.org/markup-compatibility/2006">
              <mc:Choice xmlns:v="urn:schemas-microsoft-com:vml" Requires="v">
                <p:oleObj spid="_x0000_s29891" name="Equation" r:id="rId15" imgW="812520" imgH="241200" progId="Equation.DSMT4">
                  <p:embed/>
                </p:oleObj>
              </mc:Choice>
              <mc:Fallback>
                <p:oleObj name="Equation" r:id="rId15" imgW="812520" imgH="241200" progId="Equation.DSMT4">
                  <p:embed/>
                  <p:pic>
                    <p:nvPicPr>
                      <p:cNvPr id="12" name="对象 11"/>
                      <p:cNvPicPr>
                        <a:picLocks noChangeAspect="1" noChangeArrowheads="1"/>
                      </p:cNvPicPr>
                      <p:nvPr/>
                    </p:nvPicPr>
                    <p:blipFill>
                      <a:blip r:embed="rId16"/>
                      <a:srcRect/>
                      <a:stretch>
                        <a:fillRect/>
                      </a:stretch>
                    </p:blipFill>
                    <p:spPr bwMode="auto">
                      <a:xfrm>
                        <a:off x="5520042" y="4424222"/>
                        <a:ext cx="1440160" cy="447810"/>
                      </a:xfrm>
                      <a:prstGeom prst="rect">
                        <a:avLst/>
                      </a:prstGeom>
                      <a:noFill/>
                      <a:ln>
                        <a:noFill/>
                      </a:ln>
                    </p:spPr>
                  </p:pic>
                </p:oleObj>
              </mc:Fallback>
            </mc:AlternateContent>
          </a:graphicData>
        </a:graphic>
      </p:graphicFrame>
      <p:graphicFrame>
        <p:nvGraphicFramePr>
          <p:cNvPr id="14" name="对象 12">
            <a:extLst>
              <a:ext uri="{FF2B5EF4-FFF2-40B4-BE49-F238E27FC236}">
                <a16:creationId xmlns:a16="http://schemas.microsoft.com/office/drawing/2014/main" id="{DCF6B61E-6A45-584E-B0B4-780C88963771}"/>
              </a:ext>
            </a:extLst>
          </p:cNvPr>
          <p:cNvGraphicFramePr>
            <a:graphicFrameLocks noChangeAspect="1"/>
          </p:cNvGraphicFramePr>
          <p:nvPr>
            <p:extLst>
              <p:ext uri="{D42A27DB-BD31-4B8C-83A1-F6EECF244321}">
                <p14:modId xmlns:p14="http://schemas.microsoft.com/office/powerpoint/2010/main" val="3852733245"/>
              </p:ext>
            </p:extLst>
          </p:nvPr>
        </p:nvGraphicFramePr>
        <p:xfrm>
          <a:off x="1545787" y="4904430"/>
          <a:ext cx="504056" cy="265414"/>
        </p:xfrm>
        <a:graphic>
          <a:graphicData uri="http://schemas.openxmlformats.org/presentationml/2006/ole">
            <mc:AlternateContent xmlns:mc="http://schemas.openxmlformats.org/markup-compatibility/2006">
              <mc:Choice xmlns:v="urn:schemas-microsoft-com:vml" Requires="v">
                <p:oleObj spid="_x0000_s29892" name="Equation" r:id="rId17" imgW="355320" imgH="177480" progId="Equation.DSMT4">
                  <p:embed/>
                </p:oleObj>
              </mc:Choice>
              <mc:Fallback>
                <p:oleObj name="Equation" r:id="rId17" imgW="355320" imgH="177480" progId="Equation.DSMT4">
                  <p:embed/>
                  <p:pic>
                    <p:nvPicPr>
                      <p:cNvPr id="13" name="对象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5787" y="4904430"/>
                        <a:ext cx="504056" cy="265414"/>
                      </a:xfrm>
                      <a:prstGeom prst="rect">
                        <a:avLst/>
                      </a:prstGeom>
                      <a:noFill/>
                      <a:ln>
                        <a:noFill/>
                      </a:ln>
                      <a:extLst/>
                    </p:spPr>
                  </p:pic>
                </p:oleObj>
              </mc:Fallback>
            </mc:AlternateContent>
          </a:graphicData>
        </a:graphic>
      </p:graphicFrame>
      <p:graphicFrame>
        <p:nvGraphicFramePr>
          <p:cNvPr id="15" name="对象 13">
            <a:extLst>
              <a:ext uri="{FF2B5EF4-FFF2-40B4-BE49-F238E27FC236}">
                <a16:creationId xmlns:a16="http://schemas.microsoft.com/office/drawing/2014/main" id="{90C4C823-5B57-794F-A3D2-F1F85723162C}"/>
              </a:ext>
            </a:extLst>
          </p:cNvPr>
          <p:cNvGraphicFramePr>
            <a:graphicFrameLocks noChangeAspect="1"/>
          </p:cNvGraphicFramePr>
          <p:nvPr>
            <p:extLst>
              <p:ext uri="{D42A27DB-BD31-4B8C-83A1-F6EECF244321}">
                <p14:modId xmlns:p14="http://schemas.microsoft.com/office/powerpoint/2010/main" val="1111159809"/>
              </p:ext>
            </p:extLst>
          </p:nvPr>
        </p:nvGraphicFramePr>
        <p:xfrm>
          <a:off x="6804248" y="4763983"/>
          <a:ext cx="648072" cy="470497"/>
        </p:xfrm>
        <a:graphic>
          <a:graphicData uri="http://schemas.openxmlformats.org/presentationml/2006/ole">
            <mc:AlternateContent xmlns:mc="http://schemas.openxmlformats.org/markup-compatibility/2006">
              <mc:Choice xmlns:v="urn:schemas-microsoft-com:vml" Requires="v">
                <p:oleObj spid="_x0000_s29893" name="Equation" r:id="rId18" imgW="368280" imgH="253800" progId="Equation.DSMT4">
                  <p:embed/>
                </p:oleObj>
              </mc:Choice>
              <mc:Fallback>
                <p:oleObj name="Equation" r:id="rId18" imgW="368280" imgH="253800" progId="Equation.DSMT4">
                  <p:embed/>
                  <p:pic>
                    <p:nvPicPr>
                      <p:cNvPr id="14" name="对象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4248" y="4763983"/>
                        <a:ext cx="648072" cy="470497"/>
                      </a:xfrm>
                      <a:prstGeom prst="rect">
                        <a:avLst/>
                      </a:prstGeom>
                      <a:noFill/>
                      <a:ln>
                        <a:noFill/>
                      </a:ln>
                      <a:extLst/>
                    </p:spPr>
                  </p:pic>
                </p:oleObj>
              </mc:Fallback>
            </mc:AlternateContent>
          </a:graphicData>
        </a:graphic>
      </p:graphicFrame>
      <p:graphicFrame>
        <p:nvGraphicFramePr>
          <p:cNvPr id="16" name="对象 14">
            <a:extLst>
              <a:ext uri="{FF2B5EF4-FFF2-40B4-BE49-F238E27FC236}">
                <a16:creationId xmlns:a16="http://schemas.microsoft.com/office/drawing/2014/main" id="{FC754607-F8BF-8746-98CA-83D5079F2131}"/>
              </a:ext>
            </a:extLst>
          </p:cNvPr>
          <p:cNvGraphicFramePr>
            <a:graphicFrameLocks noChangeAspect="1"/>
          </p:cNvGraphicFramePr>
          <p:nvPr>
            <p:extLst>
              <p:ext uri="{D42A27DB-BD31-4B8C-83A1-F6EECF244321}">
                <p14:modId xmlns:p14="http://schemas.microsoft.com/office/powerpoint/2010/main" val="2914147787"/>
              </p:ext>
            </p:extLst>
          </p:nvPr>
        </p:nvGraphicFramePr>
        <p:xfrm>
          <a:off x="285720" y="5234480"/>
          <a:ext cx="1660525" cy="479425"/>
        </p:xfrm>
        <a:graphic>
          <a:graphicData uri="http://schemas.openxmlformats.org/presentationml/2006/ole">
            <mc:AlternateContent xmlns:mc="http://schemas.openxmlformats.org/markup-compatibility/2006">
              <mc:Choice xmlns:v="urn:schemas-microsoft-com:vml" Requires="v">
                <p:oleObj spid="_x0000_s29894" name="Equation" r:id="rId19" imgW="927000" imgH="253800" progId="Equation.DSMT4">
                  <p:embed/>
                </p:oleObj>
              </mc:Choice>
              <mc:Fallback>
                <p:oleObj name="Equation" r:id="rId19" imgW="927000" imgH="253800" progId="Equation.DSMT4">
                  <p:embed/>
                  <p:pic>
                    <p:nvPicPr>
                      <p:cNvPr id="15" name="对象 14"/>
                      <p:cNvPicPr>
                        <a:picLocks noChangeAspect="1" noChangeArrowheads="1"/>
                      </p:cNvPicPr>
                      <p:nvPr/>
                    </p:nvPicPr>
                    <p:blipFill>
                      <a:blip r:embed="rId20"/>
                      <a:srcRect/>
                      <a:stretch>
                        <a:fillRect/>
                      </a:stretch>
                    </p:blipFill>
                    <p:spPr bwMode="auto">
                      <a:xfrm>
                        <a:off x="285720" y="5234480"/>
                        <a:ext cx="1660525" cy="479425"/>
                      </a:xfrm>
                      <a:prstGeom prst="rect">
                        <a:avLst/>
                      </a:prstGeom>
                      <a:noFill/>
                      <a:ln>
                        <a:noFill/>
                      </a:ln>
                      <a:extLst/>
                    </p:spPr>
                  </p:pic>
                </p:oleObj>
              </mc:Fallback>
            </mc:AlternateContent>
          </a:graphicData>
        </a:graphic>
      </p:graphicFrame>
      <p:graphicFrame>
        <p:nvGraphicFramePr>
          <p:cNvPr id="17" name="对象 15">
            <a:extLst>
              <a:ext uri="{FF2B5EF4-FFF2-40B4-BE49-F238E27FC236}">
                <a16:creationId xmlns:a16="http://schemas.microsoft.com/office/drawing/2014/main" id="{F611FFB1-EFAC-0B42-BF56-4976A4541A29}"/>
              </a:ext>
            </a:extLst>
          </p:cNvPr>
          <p:cNvGraphicFramePr>
            <a:graphicFrameLocks noChangeAspect="1"/>
          </p:cNvGraphicFramePr>
          <p:nvPr>
            <p:extLst>
              <p:ext uri="{D42A27DB-BD31-4B8C-83A1-F6EECF244321}">
                <p14:modId xmlns:p14="http://schemas.microsoft.com/office/powerpoint/2010/main" val="934762438"/>
              </p:ext>
            </p:extLst>
          </p:nvPr>
        </p:nvGraphicFramePr>
        <p:xfrm>
          <a:off x="2243138" y="5566246"/>
          <a:ext cx="4224337" cy="527050"/>
        </p:xfrm>
        <a:graphic>
          <a:graphicData uri="http://schemas.openxmlformats.org/presentationml/2006/ole">
            <mc:AlternateContent xmlns:mc="http://schemas.openxmlformats.org/markup-compatibility/2006">
              <mc:Choice xmlns:v="urn:schemas-microsoft-com:vml" Requires="v">
                <p:oleObj spid="_x0000_s29895" name="Equation" r:id="rId21" imgW="2234880" imgH="279360" progId="Equation.DSMT4">
                  <p:embed/>
                </p:oleObj>
              </mc:Choice>
              <mc:Fallback>
                <p:oleObj name="Equation" r:id="rId21" imgW="2234880" imgH="279360" progId="Equation.DSMT4">
                  <p:embed/>
                  <p:pic>
                    <p:nvPicPr>
                      <p:cNvPr id="16" name="对象 15"/>
                      <p:cNvPicPr>
                        <a:picLocks noChangeAspect="1" noChangeArrowheads="1"/>
                      </p:cNvPicPr>
                      <p:nvPr/>
                    </p:nvPicPr>
                    <p:blipFill>
                      <a:blip r:embed="rId22"/>
                      <a:srcRect/>
                      <a:stretch>
                        <a:fillRect/>
                      </a:stretch>
                    </p:blipFill>
                    <p:spPr bwMode="auto">
                      <a:xfrm>
                        <a:off x="2243138" y="5566246"/>
                        <a:ext cx="4224337" cy="527050"/>
                      </a:xfrm>
                      <a:prstGeom prst="rect">
                        <a:avLst/>
                      </a:prstGeom>
                      <a:noFill/>
                      <a:ln>
                        <a:noFill/>
                      </a:ln>
                    </p:spPr>
                  </p:pic>
                </p:oleObj>
              </mc:Fallback>
            </mc:AlternateContent>
          </a:graphicData>
        </a:graphic>
      </p:graphicFrame>
      <p:graphicFrame>
        <p:nvGraphicFramePr>
          <p:cNvPr id="18" name="对象 16">
            <a:extLst>
              <a:ext uri="{FF2B5EF4-FFF2-40B4-BE49-F238E27FC236}">
                <a16:creationId xmlns:a16="http://schemas.microsoft.com/office/drawing/2014/main" id="{8F5A5069-D9EB-D64C-A3CC-D491A600F45E}"/>
              </a:ext>
            </a:extLst>
          </p:cNvPr>
          <p:cNvGraphicFramePr>
            <a:graphicFrameLocks noChangeAspect="1"/>
          </p:cNvGraphicFramePr>
          <p:nvPr>
            <p:extLst>
              <p:ext uri="{D42A27DB-BD31-4B8C-83A1-F6EECF244321}">
                <p14:modId xmlns:p14="http://schemas.microsoft.com/office/powerpoint/2010/main" val="1898908932"/>
              </p:ext>
            </p:extLst>
          </p:nvPr>
        </p:nvGraphicFramePr>
        <p:xfrm>
          <a:off x="6807648" y="6147394"/>
          <a:ext cx="781050" cy="457200"/>
        </p:xfrm>
        <a:graphic>
          <a:graphicData uri="http://schemas.openxmlformats.org/presentationml/2006/ole">
            <mc:AlternateContent xmlns:mc="http://schemas.openxmlformats.org/markup-compatibility/2006">
              <mc:Choice xmlns:v="urn:schemas-microsoft-com:vml" Requires="v">
                <p:oleObj spid="_x0000_s29896" name="Equation" r:id="rId23" imgW="457200" imgH="253800" progId="Equation.DSMT4">
                  <p:embed/>
                </p:oleObj>
              </mc:Choice>
              <mc:Fallback>
                <p:oleObj name="Equation" r:id="rId23" imgW="457200" imgH="253800" progId="Equation.DSMT4">
                  <p:embed/>
                  <p:pic>
                    <p:nvPicPr>
                      <p:cNvPr id="17" name="对象 16"/>
                      <p:cNvPicPr>
                        <a:picLocks noChangeAspect="1" noChangeArrowheads="1"/>
                      </p:cNvPicPr>
                      <p:nvPr/>
                    </p:nvPicPr>
                    <p:blipFill>
                      <a:blip r:embed="rId24"/>
                      <a:srcRect/>
                      <a:stretch>
                        <a:fillRect/>
                      </a:stretch>
                    </p:blipFill>
                    <p:spPr bwMode="auto">
                      <a:xfrm>
                        <a:off x="6807648" y="6147394"/>
                        <a:ext cx="781050" cy="457200"/>
                      </a:xfrm>
                      <a:prstGeom prst="rect">
                        <a:avLst/>
                      </a:prstGeom>
                      <a:noFill/>
                      <a:ln>
                        <a:noFill/>
                      </a:ln>
                      <a:extLst/>
                    </p:spPr>
                  </p:pic>
                </p:oleObj>
              </mc:Fallback>
            </mc:AlternateContent>
          </a:graphicData>
        </a:graphic>
      </p:graphicFrame>
      <p:sp>
        <p:nvSpPr>
          <p:cNvPr id="19" name="圆角矩形 17">
            <a:extLst>
              <a:ext uri="{FF2B5EF4-FFF2-40B4-BE49-F238E27FC236}">
                <a16:creationId xmlns:a16="http://schemas.microsoft.com/office/drawing/2014/main" id="{9488E1B8-FD83-4F4B-9A94-806163D6CA43}"/>
              </a:ext>
            </a:extLst>
          </p:cNvPr>
          <p:cNvSpPr/>
          <p:nvPr/>
        </p:nvSpPr>
        <p:spPr>
          <a:xfrm>
            <a:off x="1545787" y="4051992"/>
            <a:ext cx="5832648" cy="2520280"/>
          </a:xfrm>
          <a:prstGeom prst="roundRect">
            <a:avLst/>
          </a:prstGeom>
          <a:gradFill flip="none" rotWithShape="1">
            <a:gsLst>
              <a:gs pos="11000">
                <a:schemeClr val="accent1"/>
              </a:gs>
              <a:gs pos="10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Martingale sample-path bound for</a:t>
            </a:r>
          </a:p>
          <a:p>
            <a:pPr algn="ctr"/>
            <a:r>
              <a:rPr lang="en-US" altLang="zh-CN" sz="2400" dirty="0"/>
              <a:t> Markov arrivals and services;</a:t>
            </a:r>
          </a:p>
          <a:p>
            <a:pPr algn="ctr"/>
            <a:r>
              <a:rPr lang="en-US" altLang="zh-CN" sz="2400" dirty="0"/>
              <a:t>Exponential transform determines </a:t>
            </a:r>
          </a:p>
          <a:p>
            <a:pPr algn="ctr"/>
            <a:r>
              <a:rPr lang="en-US" altLang="zh-CN" sz="2400" dirty="0"/>
              <a:t>the decay rate of queuing metrics;</a:t>
            </a:r>
          </a:p>
          <a:p>
            <a:pPr algn="ctr"/>
            <a:r>
              <a:rPr lang="en-US" altLang="zh-CN" sz="2400" b="1" u="sng" dirty="0">
                <a:solidFill>
                  <a:srgbClr val="FF0000"/>
                </a:solidFill>
              </a:rPr>
              <a:t>Very flexible analysis for arrival process and service process</a:t>
            </a:r>
          </a:p>
        </p:txBody>
      </p:sp>
    </p:spTree>
    <p:extLst>
      <p:ext uri="{BB962C8B-B14F-4D97-AF65-F5344CB8AC3E}">
        <p14:creationId xmlns:p14="http://schemas.microsoft.com/office/powerpoint/2010/main" val="391545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B5D961-A4DF-994A-97F3-F08968BD4CE9}"/>
              </a:ext>
            </a:extLst>
          </p:cNvPr>
          <p:cNvSpPr>
            <a:spLocks noGrp="1"/>
          </p:cNvSpPr>
          <p:nvPr>
            <p:ph type="sldNum" sz="quarter" idx="12"/>
          </p:nvPr>
        </p:nvSpPr>
        <p:spPr/>
        <p:txBody>
          <a:bodyPr/>
          <a:lstStyle/>
          <a:p>
            <a:fld id="{97D86083-53EC-4DF4-B0ED-FEB5657A265E}" type="slidenum">
              <a:rPr lang="zh-CN" altLang="en-US" smtClean="0"/>
              <a:t>3</a:t>
            </a:fld>
            <a:endParaRPr lang="zh-CN" altLang="en-US" dirty="0"/>
          </a:p>
        </p:txBody>
      </p:sp>
      <p:sp>
        <p:nvSpPr>
          <p:cNvPr id="3" name="Content Placeholder 1">
            <a:extLst>
              <a:ext uri="{FF2B5EF4-FFF2-40B4-BE49-F238E27FC236}">
                <a16:creationId xmlns:a16="http://schemas.microsoft.com/office/drawing/2014/main" id="{3BE780DD-1EEC-464F-A1C4-7803F3DDA534}"/>
              </a:ext>
            </a:extLst>
          </p:cNvPr>
          <p:cNvSpPr txBox="1">
            <a:spLocks/>
          </p:cNvSpPr>
          <p:nvPr/>
        </p:nvSpPr>
        <p:spPr>
          <a:xfrm>
            <a:off x="204604" y="1404392"/>
            <a:ext cx="8569650" cy="478634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Different multimedia applications have different delay requirement</a:t>
            </a:r>
          </a:p>
          <a:p>
            <a:pPr lvl="1"/>
            <a:r>
              <a:rPr lang="en-US"/>
              <a:t>Voice/gaming: strict</a:t>
            </a:r>
          </a:p>
          <a:p>
            <a:pPr lvl="1"/>
            <a:r>
              <a:rPr lang="en-US"/>
              <a:t>Email/Twitter/Wechat: relatively low</a:t>
            </a:r>
          </a:p>
          <a:p>
            <a:pPr lvl="1"/>
            <a:r>
              <a:rPr lang="en-US"/>
              <a:t>Video/multimedia has different requirement</a:t>
            </a:r>
            <a:endParaRPr lang="en-US" dirty="0"/>
          </a:p>
        </p:txBody>
      </p:sp>
      <p:sp>
        <p:nvSpPr>
          <p:cNvPr id="4" name="Date Placeholder 2">
            <a:extLst>
              <a:ext uri="{FF2B5EF4-FFF2-40B4-BE49-F238E27FC236}">
                <a16:creationId xmlns:a16="http://schemas.microsoft.com/office/drawing/2014/main" id="{E7CD1AD8-B8B5-D448-97C4-9349911AF019}"/>
              </a:ext>
            </a:extLst>
          </p:cNvPr>
          <p:cNvSpPr txBox="1">
            <a:spLocks/>
          </p:cNvSpPr>
          <p:nvPr/>
        </p:nvSpPr>
        <p:spPr>
          <a:xfrm>
            <a:off x="-1369942" y="6071678"/>
            <a:ext cx="2133600" cy="476250"/>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6E3A7A-2DD9-43B4-ADCA-84673324B610}" type="datetime1">
              <a:rPr lang="en-US" altLang="zh-CN" smtClean="0"/>
              <a:pPr/>
              <a:t>8/20/20</a:t>
            </a:fld>
            <a:endParaRPr lang="zh-CN" altLang="en-US" dirty="0"/>
          </a:p>
        </p:txBody>
      </p:sp>
      <p:sp>
        <p:nvSpPr>
          <p:cNvPr id="5" name="Slide Number Placeholder 3">
            <a:extLst>
              <a:ext uri="{FF2B5EF4-FFF2-40B4-BE49-F238E27FC236}">
                <a16:creationId xmlns:a16="http://schemas.microsoft.com/office/drawing/2014/main" id="{E89E1DB3-5EFF-1F4E-9474-893E5A3B3C29}"/>
              </a:ext>
            </a:extLst>
          </p:cNvPr>
          <p:cNvSpPr txBox="1">
            <a:spLocks/>
          </p:cNvSpPr>
          <p:nvPr/>
        </p:nvSpPr>
        <p:spPr>
          <a:xfrm>
            <a:off x="8702816" y="6071678"/>
            <a:ext cx="457200" cy="476250"/>
          </a:xfrm>
          <a:prstGeom prst="rect">
            <a:avLst/>
          </a:prstGeom>
        </p:spPr>
        <p:txBody>
          <a:bodyPr vert="horz" lIns="91440" tIns="45720" rIns="91440" bIns="45720" rtlCol="0" anchor="ctr"/>
          <a:lstStyle>
            <a:defPPr>
              <a:defRPr lang="zh-CN"/>
            </a:defPPr>
            <a:lvl1pPr marL="0" algn="ctr" defTabSz="914400" rtl="0" eaLnBrk="1" latinLnBrk="0" hangingPunct="1">
              <a:defRPr sz="1200" b="1" kern="120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913308-F349-4B6D-A68A-DD1791B4A57B}" type="slidenum">
              <a:rPr lang="zh-CN" altLang="en-US" smtClean="0"/>
              <a:pPr/>
              <a:t>3</a:t>
            </a:fld>
            <a:endParaRPr lang="zh-CN" altLang="en-US" dirty="0"/>
          </a:p>
        </p:txBody>
      </p:sp>
      <p:sp>
        <p:nvSpPr>
          <p:cNvPr id="6" name="Title 4">
            <a:extLst>
              <a:ext uri="{FF2B5EF4-FFF2-40B4-BE49-F238E27FC236}">
                <a16:creationId xmlns:a16="http://schemas.microsoft.com/office/drawing/2014/main" id="{6D32D075-8546-A44D-8F81-247CBC533CD5}"/>
              </a:ext>
            </a:extLst>
          </p:cNvPr>
          <p:cNvSpPr txBox="1">
            <a:spLocks/>
          </p:cNvSpPr>
          <p:nvPr/>
        </p:nvSpPr>
        <p:spPr>
          <a:xfrm>
            <a:off x="201694" y="189954"/>
            <a:ext cx="8572560" cy="1143000"/>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t>Delay Analysis</a:t>
            </a:r>
            <a:endParaRPr lang="en-US" dirty="0"/>
          </a:p>
        </p:txBody>
      </p:sp>
      <p:pic>
        <p:nvPicPr>
          <p:cNvPr id="7" name="Picture 6">
            <a:extLst>
              <a:ext uri="{FF2B5EF4-FFF2-40B4-BE49-F238E27FC236}">
                <a16:creationId xmlns:a16="http://schemas.microsoft.com/office/drawing/2014/main" id="{CD488D64-7640-EF4C-B8BE-F295477F720C}"/>
              </a:ext>
            </a:extLst>
          </p:cNvPr>
          <p:cNvPicPr>
            <a:picLocks noChangeAspect="1"/>
          </p:cNvPicPr>
          <p:nvPr/>
        </p:nvPicPr>
        <p:blipFill>
          <a:blip r:embed="rId2"/>
          <a:stretch>
            <a:fillRect/>
          </a:stretch>
        </p:blipFill>
        <p:spPr>
          <a:xfrm>
            <a:off x="6504198" y="1967346"/>
            <a:ext cx="2016224" cy="1614586"/>
          </a:xfrm>
          <a:prstGeom prst="rect">
            <a:avLst/>
          </a:prstGeom>
        </p:spPr>
      </p:pic>
      <p:pic>
        <p:nvPicPr>
          <p:cNvPr id="8" name="Picture 7">
            <a:extLst>
              <a:ext uri="{FF2B5EF4-FFF2-40B4-BE49-F238E27FC236}">
                <a16:creationId xmlns:a16="http://schemas.microsoft.com/office/drawing/2014/main" id="{9C438C7C-01D8-A543-8B24-088AB58FB4CD}"/>
              </a:ext>
            </a:extLst>
          </p:cNvPr>
          <p:cNvPicPr>
            <a:picLocks noChangeAspect="1"/>
          </p:cNvPicPr>
          <p:nvPr/>
        </p:nvPicPr>
        <p:blipFill>
          <a:blip r:embed="rId3"/>
          <a:stretch>
            <a:fillRect/>
          </a:stretch>
        </p:blipFill>
        <p:spPr>
          <a:xfrm>
            <a:off x="455526" y="4127586"/>
            <a:ext cx="1939156" cy="1939156"/>
          </a:xfrm>
          <a:prstGeom prst="rect">
            <a:avLst/>
          </a:prstGeom>
        </p:spPr>
      </p:pic>
      <p:pic>
        <p:nvPicPr>
          <p:cNvPr id="9" name="Picture 8">
            <a:extLst>
              <a:ext uri="{FF2B5EF4-FFF2-40B4-BE49-F238E27FC236}">
                <a16:creationId xmlns:a16="http://schemas.microsoft.com/office/drawing/2014/main" id="{13D451A3-7C71-6747-9C86-DCE58DD2DFA0}"/>
              </a:ext>
            </a:extLst>
          </p:cNvPr>
          <p:cNvPicPr>
            <a:picLocks noChangeAspect="1"/>
          </p:cNvPicPr>
          <p:nvPr/>
        </p:nvPicPr>
        <p:blipFill>
          <a:blip r:embed="rId4"/>
          <a:stretch>
            <a:fillRect/>
          </a:stretch>
        </p:blipFill>
        <p:spPr>
          <a:xfrm>
            <a:off x="2615766" y="4127586"/>
            <a:ext cx="1944216" cy="1944216"/>
          </a:xfrm>
          <a:prstGeom prst="rect">
            <a:avLst/>
          </a:prstGeom>
        </p:spPr>
      </p:pic>
      <p:pic>
        <p:nvPicPr>
          <p:cNvPr id="10" name="Picture 9">
            <a:extLst>
              <a:ext uri="{FF2B5EF4-FFF2-40B4-BE49-F238E27FC236}">
                <a16:creationId xmlns:a16="http://schemas.microsoft.com/office/drawing/2014/main" id="{7228CFEC-DE87-A44B-851E-15758E518A71}"/>
              </a:ext>
            </a:extLst>
          </p:cNvPr>
          <p:cNvPicPr>
            <a:picLocks noChangeAspect="1"/>
          </p:cNvPicPr>
          <p:nvPr/>
        </p:nvPicPr>
        <p:blipFill>
          <a:blip r:embed="rId5"/>
          <a:stretch>
            <a:fillRect/>
          </a:stretch>
        </p:blipFill>
        <p:spPr>
          <a:xfrm>
            <a:off x="4528778" y="4271602"/>
            <a:ext cx="2047428" cy="1527696"/>
          </a:xfrm>
          <a:prstGeom prst="rect">
            <a:avLst/>
          </a:prstGeom>
        </p:spPr>
      </p:pic>
      <p:pic>
        <p:nvPicPr>
          <p:cNvPr id="11" name="Picture 10">
            <a:extLst>
              <a:ext uri="{FF2B5EF4-FFF2-40B4-BE49-F238E27FC236}">
                <a16:creationId xmlns:a16="http://schemas.microsoft.com/office/drawing/2014/main" id="{B228AEAF-2306-AA4B-8717-87D14960279E}"/>
              </a:ext>
            </a:extLst>
          </p:cNvPr>
          <p:cNvPicPr>
            <a:picLocks noChangeAspect="1"/>
          </p:cNvPicPr>
          <p:nvPr/>
        </p:nvPicPr>
        <p:blipFill>
          <a:blip r:embed="rId6"/>
          <a:stretch>
            <a:fillRect/>
          </a:stretch>
        </p:blipFill>
        <p:spPr>
          <a:xfrm>
            <a:off x="6720222" y="4199594"/>
            <a:ext cx="1800200" cy="1800200"/>
          </a:xfrm>
          <a:prstGeom prst="rect">
            <a:avLst/>
          </a:prstGeom>
        </p:spPr>
      </p:pic>
    </p:spTree>
    <p:extLst>
      <p:ext uri="{BB962C8B-B14F-4D97-AF65-F5344CB8AC3E}">
        <p14:creationId xmlns:p14="http://schemas.microsoft.com/office/powerpoint/2010/main" val="25365048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D01CF4-E518-0B4A-83C0-ACBC6A5D5A44}"/>
              </a:ext>
            </a:extLst>
          </p:cNvPr>
          <p:cNvSpPr>
            <a:spLocks noGrp="1"/>
          </p:cNvSpPr>
          <p:nvPr>
            <p:ph type="sldNum" sz="quarter" idx="12"/>
          </p:nvPr>
        </p:nvSpPr>
        <p:spPr/>
        <p:txBody>
          <a:bodyPr/>
          <a:lstStyle/>
          <a:p>
            <a:fld id="{97D86083-53EC-4DF4-B0ED-FEB5657A265E}" type="slidenum">
              <a:rPr lang="zh-CN" altLang="en-US" smtClean="0"/>
              <a:t>39</a:t>
            </a:fld>
            <a:endParaRPr lang="zh-CN" altLang="en-US" dirty="0"/>
          </a:p>
        </p:txBody>
      </p:sp>
      <p:sp>
        <p:nvSpPr>
          <p:cNvPr id="3" name="内容占位符 1">
            <a:extLst>
              <a:ext uri="{FF2B5EF4-FFF2-40B4-BE49-F238E27FC236}">
                <a16:creationId xmlns:a16="http://schemas.microsoft.com/office/drawing/2014/main" id="{A0C45360-9917-F84E-8779-FE0C816E0FAF}"/>
              </a:ext>
            </a:extLst>
          </p:cNvPr>
          <p:cNvSpPr txBox="1">
            <a:spLocks/>
          </p:cNvSpPr>
          <p:nvPr/>
        </p:nvSpPr>
        <p:spPr>
          <a:xfrm>
            <a:off x="239830" y="1331070"/>
            <a:ext cx="8569650" cy="478634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800"/>
              <a:t>Bursty source is modelled by a Markov-Modulated On-Off (MMOO) process</a:t>
            </a:r>
          </a:p>
          <a:p>
            <a:r>
              <a:rPr lang="en-US" altLang="zh-CN" sz="2800"/>
              <a:t>        is a Markov chain with state space              </a:t>
            </a:r>
            <a:endParaRPr lang="zh-CN" altLang="en-US" sz="2800" dirty="0"/>
          </a:p>
        </p:txBody>
      </p:sp>
      <p:sp>
        <p:nvSpPr>
          <p:cNvPr id="4" name="标题 4">
            <a:extLst>
              <a:ext uri="{FF2B5EF4-FFF2-40B4-BE49-F238E27FC236}">
                <a16:creationId xmlns:a16="http://schemas.microsoft.com/office/drawing/2014/main" id="{1690F378-A740-1E4D-B1C4-0E3AB7E19189}"/>
              </a:ext>
            </a:extLst>
          </p:cNvPr>
          <p:cNvSpPr txBox="1">
            <a:spLocks/>
          </p:cNvSpPr>
          <p:nvPr/>
        </p:nvSpPr>
        <p:spPr>
          <a:xfrm>
            <a:off x="236920" y="116632"/>
            <a:ext cx="8572560" cy="1143000"/>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a:t>Arrival Process Model</a:t>
            </a:r>
            <a:endParaRPr lang="zh-CN" altLang="en-US" dirty="0"/>
          </a:p>
        </p:txBody>
      </p:sp>
      <p:graphicFrame>
        <p:nvGraphicFramePr>
          <p:cNvPr id="5" name="对象 5">
            <a:extLst>
              <a:ext uri="{FF2B5EF4-FFF2-40B4-BE49-F238E27FC236}">
                <a16:creationId xmlns:a16="http://schemas.microsoft.com/office/drawing/2014/main" id="{55A6366B-E59E-5046-9FA9-002F514AF035}"/>
              </a:ext>
            </a:extLst>
          </p:cNvPr>
          <p:cNvGraphicFramePr>
            <a:graphicFrameLocks noChangeAspect="1"/>
          </p:cNvGraphicFramePr>
          <p:nvPr>
            <p:extLst>
              <p:ext uri="{D42A27DB-BD31-4B8C-83A1-F6EECF244321}">
                <p14:modId xmlns:p14="http://schemas.microsoft.com/office/powerpoint/2010/main" val="172385480"/>
              </p:ext>
            </p:extLst>
          </p:nvPr>
        </p:nvGraphicFramePr>
        <p:xfrm>
          <a:off x="706776" y="2346958"/>
          <a:ext cx="576263" cy="411162"/>
        </p:xfrm>
        <a:graphic>
          <a:graphicData uri="http://schemas.openxmlformats.org/presentationml/2006/ole">
            <mc:AlternateContent xmlns:mc="http://schemas.openxmlformats.org/markup-compatibility/2006">
              <mc:Choice xmlns:v="urn:schemas-microsoft-com:vml" Requires="v">
                <p:oleObj spid="_x0000_s16885" name="Equation" r:id="rId3" imgW="355320" imgH="253800" progId="Equation.DSMT4">
                  <p:embed/>
                </p:oleObj>
              </mc:Choice>
              <mc:Fallback>
                <p:oleObj name="Equation" r:id="rId3" imgW="355320" imgH="253800" progId="Equation.DSMT4">
                  <p:embed/>
                  <p:pic>
                    <p:nvPicPr>
                      <p:cNvPr id="6" name="对象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776" y="2346958"/>
                        <a:ext cx="576263" cy="411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 name="文本框 9">
            <a:extLst>
              <a:ext uri="{FF2B5EF4-FFF2-40B4-BE49-F238E27FC236}">
                <a16:creationId xmlns:a16="http://schemas.microsoft.com/office/drawing/2014/main" id="{E410EFA0-96EB-E648-B8C7-E452EE4EFEF2}"/>
              </a:ext>
            </a:extLst>
          </p:cNvPr>
          <p:cNvSpPr txBox="1"/>
          <p:nvPr/>
        </p:nvSpPr>
        <p:spPr>
          <a:xfrm>
            <a:off x="58704" y="2868639"/>
            <a:ext cx="3430562" cy="369332"/>
          </a:xfrm>
          <a:prstGeom prst="rect">
            <a:avLst/>
          </a:prstGeom>
          <a:noFill/>
          <a:ln>
            <a:solidFill>
              <a:schemeClr val="accent1"/>
            </a:solidFill>
          </a:ln>
        </p:spPr>
        <p:txBody>
          <a:bodyPr wrap="square" rtlCol="0">
            <a:spAutoFit/>
          </a:bodyPr>
          <a:lstStyle/>
          <a:p>
            <a:r>
              <a:rPr lang="en-US" altLang="zh-CN" dirty="0"/>
              <a:t>successful transmission probability</a:t>
            </a:r>
            <a:endParaRPr lang="zh-CN" altLang="en-US" dirty="0"/>
          </a:p>
        </p:txBody>
      </p:sp>
      <p:cxnSp>
        <p:nvCxnSpPr>
          <p:cNvPr id="7" name="直接箭头连接符 12">
            <a:extLst>
              <a:ext uri="{FF2B5EF4-FFF2-40B4-BE49-F238E27FC236}">
                <a16:creationId xmlns:a16="http://schemas.microsoft.com/office/drawing/2014/main" id="{5AACADBE-9D9F-8F40-BCBE-938A2F2B9FD8}"/>
              </a:ext>
            </a:extLst>
          </p:cNvPr>
          <p:cNvCxnSpPr/>
          <p:nvPr/>
        </p:nvCxnSpPr>
        <p:spPr>
          <a:xfrm flipV="1">
            <a:off x="2084270" y="3297439"/>
            <a:ext cx="75577" cy="21602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文本框 13">
            <a:extLst>
              <a:ext uri="{FF2B5EF4-FFF2-40B4-BE49-F238E27FC236}">
                <a16:creationId xmlns:a16="http://schemas.microsoft.com/office/drawing/2014/main" id="{57E66C35-FA43-B242-B326-16FD71494735}"/>
              </a:ext>
            </a:extLst>
          </p:cNvPr>
          <p:cNvSpPr txBox="1"/>
          <p:nvPr/>
        </p:nvSpPr>
        <p:spPr>
          <a:xfrm>
            <a:off x="-13304" y="5566432"/>
            <a:ext cx="3065509" cy="369332"/>
          </a:xfrm>
          <a:prstGeom prst="rect">
            <a:avLst/>
          </a:prstGeom>
          <a:noFill/>
          <a:ln>
            <a:solidFill>
              <a:schemeClr val="accent1"/>
            </a:solidFill>
          </a:ln>
        </p:spPr>
        <p:txBody>
          <a:bodyPr wrap="square" rtlCol="0">
            <a:spAutoFit/>
          </a:bodyPr>
          <a:lstStyle/>
          <a:p>
            <a:r>
              <a:rPr lang="en-US" altLang="zh-CN" dirty="0"/>
              <a:t>failure transmission probability</a:t>
            </a:r>
            <a:endParaRPr lang="zh-CN" altLang="en-US" dirty="0"/>
          </a:p>
        </p:txBody>
      </p:sp>
      <p:cxnSp>
        <p:nvCxnSpPr>
          <p:cNvPr id="9" name="直接箭头连接符 17">
            <a:extLst>
              <a:ext uri="{FF2B5EF4-FFF2-40B4-BE49-F238E27FC236}">
                <a16:creationId xmlns:a16="http://schemas.microsoft.com/office/drawing/2014/main" id="{1DFF53DC-B268-0649-8A3D-8BAA2903853E}"/>
              </a:ext>
            </a:extLst>
          </p:cNvPr>
          <p:cNvCxnSpPr/>
          <p:nvPr/>
        </p:nvCxnSpPr>
        <p:spPr>
          <a:xfrm flipH="1">
            <a:off x="1876467" y="5278400"/>
            <a:ext cx="148135" cy="19854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10">
            <a:extLst>
              <a:ext uri="{FF2B5EF4-FFF2-40B4-BE49-F238E27FC236}">
                <a16:creationId xmlns:a16="http://schemas.microsoft.com/office/drawing/2014/main" id="{F779BF56-60ED-6A49-A28A-DEB183221A7A}"/>
              </a:ext>
            </a:extLst>
          </p:cNvPr>
          <p:cNvSpPr txBox="1"/>
          <p:nvPr/>
        </p:nvSpPr>
        <p:spPr>
          <a:xfrm>
            <a:off x="3659104" y="2902136"/>
            <a:ext cx="5220072" cy="461665"/>
          </a:xfrm>
          <a:prstGeom prst="rect">
            <a:avLst/>
          </a:prstGeom>
          <a:noFill/>
        </p:spPr>
        <p:txBody>
          <a:bodyPr wrap="square" rtlCol="0">
            <a:spAutoFit/>
          </a:bodyPr>
          <a:lstStyle/>
          <a:p>
            <a:pPr marL="342900" indent="-342900">
              <a:buFont typeface="Arial" pitchFamily="34" charset="0"/>
              <a:buChar char="•"/>
            </a:pPr>
            <a:r>
              <a:rPr lang="en-US" altLang="zh-CN" sz="2400" dirty="0">
                <a:latin typeface="Calibri" pitchFamily="34" charset="0"/>
              </a:rPr>
              <a:t>Transition matrix of the Markov chain </a:t>
            </a:r>
            <a:endParaRPr lang="zh-CN" altLang="en-US" sz="2400" dirty="0">
              <a:latin typeface="Calibri" pitchFamily="34" charset="0"/>
            </a:endParaRPr>
          </a:p>
        </p:txBody>
      </p:sp>
      <p:graphicFrame>
        <p:nvGraphicFramePr>
          <p:cNvPr id="11" name="对象 21">
            <a:extLst>
              <a:ext uri="{FF2B5EF4-FFF2-40B4-BE49-F238E27FC236}">
                <a16:creationId xmlns:a16="http://schemas.microsoft.com/office/drawing/2014/main" id="{ACAA4064-0833-8E41-95EB-53B55575697D}"/>
              </a:ext>
            </a:extLst>
          </p:cNvPr>
          <p:cNvGraphicFramePr>
            <a:graphicFrameLocks noChangeAspect="1"/>
          </p:cNvGraphicFramePr>
          <p:nvPr>
            <p:extLst>
              <p:ext uri="{D42A27DB-BD31-4B8C-83A1-F6EECF244321}">
                <p14:modId xmlns:p14="http://schemas.microsoft.com/office/powerpoint/2010/main" val="929410742"/>
              </p:ext>
            </p:extLst>
          </p:nvPr>
        </p:nvGraphicFramePr>
        <p:xfrm>
          <a:off x="4890819" y="3262176"/>
          <a:ext cx="2800733" cy="1053741"/>
        </p:xfrm>
        <a:graphic>
          <a:graphicData uri="http://schemas.openxmlformats.org/presentationml/2006/ole">
            <mc:AlternateContent xmlns:mc="http://schemas.openxmlformats.org/markup-compatibility/2006">
              <mc:Choice xmlns:v="urn:schemas-microsoft-com:vml" Requires="v">
                <p:oleObj spid="_x0000_s16886" name="Equation" r:id="rId5" imgW="1282680" imgH="482400" progId="Equation.DSMT4">
                  <p:embed/>
                </p:oleObj>
              </mc:Choice>
              <mc:Fallback>
                <p:oleObj name="Equation" r:id="rId5" imgW="1282680" imgH="482400" progId="Equation.DSMT4">
                  <p:embed/>
                  <p:pic>
                    <p:nvPicPr>
                      <p:cNvPr id="22" name="对象 21"/>
                      <p:cNvPicPr/>
                      <p:nvPr/>
                    </p:nvPicPr>
                    <p:blipFill>
                      <a:blip r:embed="rId6"/>
                      <a:stretch>
                        <a:fillRect/>
                      </a:stretch>
                    </p:blipFill>
                    <p:spPr>
                      <a:xfrm>
                        <a:off x="4890819" y="3262176"/>
                        <a:ext cx="2800733" cy="1053741"/>
                      </a:xfrm>
                      <a:prstGeom prst="rect">
                        <a:avLst/>
                      </a:prstGeom>
                    </p:spPr>
                  </p:pic>
                </p:oleObj>
              </mc:Fallback>
            </mc:AlternateContent>
          </a:graphicData>
        </a:graphic>
      </p:graphicFrame>
      <p:cxnSp>
        <p:nvCxnSpPr>
          <p:cNvPr id="12" name="直接箭头连接符 22">
            <a:extLst>
              <a:ext uri="{FF2B5EF4-FFF2-40B4-BE49-F238E27FC236}">
                <a16:creationId xmlns:a16="http://schemas.microsoft.com/office/drawing/2014/main" id="{4D2EC2CD-EB91-E341-BFD5-6B7DFB2161AC}"/>
              </a:ext>
            </a:extLst>
          </p:cNvPr>
          <p:cNvCxnSpPr/>
          <p:nvPr/>
        </p:nvCxnSpPr>
        <p:spPr>
          <a:xfrm>
            <a:off x="3231348" y="5215684"/>
            <a:ext cx="355748" cy="20673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25">
            <a:extLst>
              <a:ext uri="{FF2B5EF4-FFF2-40B4-BE49-F238E27FC236}">
                <a16:creationId xmlns:a16="http://schemas.microsoft.com/office/drawing/2014/main" id="{B930FB29-643E-CB41-BF27-07321F5C94E0}"/>
              </a:ext>
            </a:extLst>
          </p:cNvPr>
          <p:cNvSpPr txBox="1"/>
          <p:nvPr/>
        </p:nvSpPr>
        <p:spPr>
          <a:xfrm>
            <a:off x="3155048" y="5557140"/>
            <a:ext cx="3209525" cy="369332"/>
          </a:xfrm>
          <a:prstGeom prst="rect">
            <a:avLst/>
          </a:prstGeom>
          <a:noFill/>
          <a:ln>
            <a:solidFill>
              <a:schemeClr val="accent1"/>
            </a:solidFill>
          </a:ln>
        </p:spPr>
        <p:txBody>
          <a:bodyPr wrap="square" rtlCol="0">
            <a:spAutoFit/>
          </a:bodyPr>
          <a:lstStyle/>
          <a:p>
            <a:r>
              <a:rPr lang="en-US" altLang="zh-CN" dirty="0"/>
              <a:t>Peak transmission rate in state 1</a:t>
            </a:r>
            <a:endParaRPr lang="zh-CN" altLang="en-US" dirty="0"/>
          </a:p>
        </p:txBody>
      </p:sp>
      <p:graphicFrame>
        <p:nvGraphicFramePr>
          <p:cNvPr id="14" name="对象 16">
            <a:extLst>
              <a:ext uri="{FF2B5EF4-FFF2-40B4-BE49-F238E27FC236}">
                <a16:creationId xmlns:a16="http://schemas.microsoft.com/office/drawing/2014/main" id="{7E5F3100-3705-6942-9658-1EB10FBFF731}"/>
              </a:ext>
            </a:extLst>
          </p:cNvPr>
          <p:cNvGraphicFramePr>
            <a:graphicFrameLocks noChangeAspect="1"/>
          </p:cNvGraphicFramePr>
          <p:nvPr>
            <p:extLst>
              <p:ext uri="{D42A27DB-BD31-4B8C-83A1-F6EECF244321}">
                <p14:modId xmlns:p14="http://schemas.microsoft.com/office/powerpoint/2010/main" val="604032609"/>
              </p:ext>
            </p:extLst>
          </p:nvPr>
        </p:nvGraphicFramePr>
        <p:xfrm>
          <a:off x="5747336" y="4632139"/>
          <a:ext cx="3106741" cy="1009027"/>
        </p:xfrm>
        <a:graphic>
          <a:graphicData uri="http://schemas.openxmlformats.org/presentationml/2006/ole">
            <mc:AlternateContent xmlns:mc="http://schemas.openxmlformats.org/markup-compatibility/2006">
              <mc:Choice xmlns:v="urn:schemas-microsoft-com:vml" Requires="v">
                <p:oleObj spid="_x0000_s16887" name="Equation" r:id="rId7" imgW="1485720" imgH="482400" progId="Equation.DSMT4">
                  <p:embed/>
                </p:oleObj>
              </mc:Choice>
              <mc:Fallback>
                <p:oleObj name="Equation" r:id="rId7" imgW="1485720" imgH="482400" progId="Equation.DSMT4">
                  <p:embed/>
                  <p:pic>
                    <p:nvPicPr>
                      <p:cNvPr id="17" name="对象 16"/>
                      <p:cNvPicPr/>
                      <p:nvPr/>
                    </p:nvPicPr>
                    <p:blipFill>
                      <a:blip r:embed="rId8"/>
                      <a:stretch>
                        <a:fillRect/>
                      </a:stretch>
                    </p:blipFill>
                    <p:spPr>
                      <a:xfrm>
                        <a:off x="5747336" y="4632139"/>
                        <a:ext cx="3106741" cy="1009027"/>
                      </a:xfrm>
                      <a:prstGeom prst="rect">
                        <a:avLst/>
                      </a:prstGeom>
                    </p:spPr>
                  </p:pic>
                </p:oleObj>
              </mc:Fallback>
            </mc:AlternateContent>
          </a:graphicData>
        </a:graphic>
      </p:graphicFrame>
      <p:sp>
        <p:nvSpPr>
          <p:cNvPr id="15" name="TextBox 8">
            <a:extLst>
              <a:ext uri="{FF2B5EF4-FFF2-40B4-BE49-F238E27FC236}">
                <a16:creationId xmlns:a16="http://schemas.microsoft.com/office/drawing/2014/main" id="{45A7D3BE-4905-4940-98C8-6CF1732C710F}"/>
              </a:ext>
            </a:extLst>
          </p:cNvPr>
          <p:cNvSpPr txBox="1"/>
          <p:nvPr/>
        </p:nvSpPr>
        <p:spPr>
          <a:xfrm>
            <a:off x="3695616" y="4270288"/>
            <a:ext cx="3707904" cy="430887"/>
          </a:xfrm>
          <a:prstGeom prst="rect">
            <a:avLst/>
          </a:prstGeom>
          <a:noFill/>
        </p:spPr>
        <p:txBody>
          <a:bodyPr wrap="square" rtlCol="0">
            <a:spAutoFit/>
          </a:bodyPr>
          <a:lstStyle>
            <a:defPPr>
              <a:defRPr lang="zh-CN"/>
            </a:defPPr>
            <a:lvl1pPr marL="342900" indent="-342900">
              <a:buFont typeface="Arial" pitchFamily="34" charset="0"/>
              <a:buChar char="•"/>
              <a:defRPr sz="2200">
                <a:latin typeface="Calibri" pitchFamily="34" charset="0"/>
              </a:defRPr>
            </a:lvl1pPr>
          </a:lstStyle>
          <a:p>
            <a:r>
              <a:rPr lang="en-US" altLang="zh-CN" dirty="0"/>
              <a:t>Steady-state distribution</a:t>
            </a:r>
            <a:endParaRPr lang="zh-CN" altLang="en-US" dirty="0"/>
          </a:p>
        </p:txBody>
      </p:sp>
      <p:grpSp>
        <p:nvGrpSpPr>
          <p:cNvPr id="16" name="Group 15">
            <a:extLst>
              <a:ext uri="{FF2B5EF4-FFF2-40B4-BE49-F238E27FC236}">
                <a16:creationId xmlns:a16="http://schemas.microsoft.com/office/drawing/2014/main" id="{020DDC83-B335-DE49-9EC5-6D51DA93967A}"/>
              </a:ext>
            </a:extLst>
          </p:cNvPr>
          <p:cNvGrpSpPr/>
          <p:nvPr/>
        </p:nvGrpSpPr>
        <p:grpSpPr>
          <a:xfrm>
            <a:off x="596798" y="3458356"/>
            <a:ext cx="2990298" cy="2324100"/>
            <a:chOff x="645598" y="3913212"/>
            <a:chExt cx="2990298" cy="2324100"/>
          </a:xfrm>
        </p:grpSpPr>
        <p:graphicFrame>
          <p:nvGraphicFramePr>
            <p:cNvPr id="17" name="对象 7">
              <a:extLst>
                <a:ext uri="{FF2B5EF4-FFF2-40B4-BE49-F238E27FC236}">
                  <a16:creationId xmlns:a16="http://schemas.microsoft.com/office/drawing/2014/main" id="{2085C4BB-AB33-B643-A842-163ADAF49B53}"/>
                </a:ext>
              </a:extLst>
            </p:cNvPr>
            <p:cNvGraphicFramePr>
              <a:graphicFrameLocks noChangeAspect="1"/>
            </p:cNvGraphicFramePr>
            <p:nvPr>
              <p:extLst/>
            </p:nvPr>
          </p:nvGraphicFramePr>
          <p:xfrm>
            <a:off x="927535" y="3913212"/>
            <a:ext cx="2562225" cy="2324100"/>
          </p:xfrm>
          <a:graphic>
            <a:graphicData uri="http://schemas.openxmlformats.org/presentationml/2006/ole">
              <mc:AlternateContent xmlns:mc="http://schemas.openxmlformats.org/markup-compatibility/2006">
                <mc:Choice xmlns:v="urn:schemas-microsoft-com:vml" Requires="v">
                  <p:oleObj spid="_x0000_s16888" name="Visio" r:id="rId9" imgW="2562228" imgH="2324047" progId="Visio.Drawing.11">
                    <p:embed/>
                  </p:oleObj>
                </mc:Choice>
                <mc:Fallback>
                  <p:oleObj name="Visio" r:id="rId9" imgW="2562228" imgH="2324047" progId="Visio.Drawing.11">
                    <p:embed/>
                    <p:pic>
                      <p:nvPicPr>
                        <p:cNvPr id="8" name="对象 7"/>
                        <p:cNvPicPr/>
                        <p:nvPr/>
                      </p:nvPicPr>
                      <p:blipFill>
                        <a:blip r:embed="rId10"/>
                        <a:stretch>
                          <a:fillRect/>
                        </a:stretch>
                      </p:blipFill>
                      <p:spPr>
                        <a:xfrm>
                          <a:off x="927535" y="3913212"/>
                          <a:ext cx="2562225" cy="2324100"/>
                        </a:xfrm>
                        <a:prstGeom prst="rect">
                          <a:avLst/>
                        </a:prstGeom>
                      </p:spPr>
                    </p:pic>
                  </p:oleObj>
                </mc:Fallback>
              </mc:AlternateContent>
            </a:graphicData>
          </a:graphic>
        </p:graphicFrame>
        <p:sp>
          <p:nvSpPr>
            <p:cNvPr id="18" name="Freeform 17">
              <a:extLst>
                <a:ext uri="{FF2B5EF4-FFF2-40B4-BE49-F238E27FC236}">
                  <a16:creationId xmlns:a16="http://schemas.microsoft.com/office/drawing/2014/main" id="{129D8232-43E4-F94C-991C-AC34497FE29F}"/>
                </a:ext>
              </a:extLst>
            </p:cNvPr>
            <p:cNvSpPr/>
            <p:nvPr/>
          </p:nvSpPr>
          <p:spPr>
            <a:xfrm>
              <a:off x="3179302" y="4558873"/>
              <a:ext cx="456594" cy="670327"/>
            </a:xfrm>
            <a:custGeom>
              <a:avLst/>
              <a:gdLst>
                <a:gd name="connsiteX0" fmla="*/ 0 w 456594"/>
                <a:gd name="connsiteY0" fmla="*/ 124251 h 775594"/>
                <a:gd name="connsiteX1" fmla="*/ 207073 w 456594"/>
                <a:gd name="connsiteY1" fmla="*/ 0 h 775594"/>
                <a:gd name="connsiteX2" fmla="*/ 414146 w 456594"/>
                <a:gd name="connsiteY2" fmla="*/ 124251 h 775594"/>
                <a:gd name="connsiteX3" fmla="*/ 441756 w 456594"/>
                <a:gd name="connsiteY3" fmla="*/ 635064 h 775594"/>
                <a:gd name="connsiteX4" fmla="*/ 234683 w 456594"/>
                <a:gd name="connsiteY4" fmla="*/ 773121 h 775594"/>
                <a:gd name="connsiteX5" fmla="*/ 13805 w 456594"/>
                <a:gd name="connsiteY5" fmla="*/ 552229 h 77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594" h="775594">
                  <a:moveTo>
                    <a:pt x="0" y="124251"/>
                  </a:moveTo>
                  <a:cubicBezTo>
                    <a:pt x="69024" y="62125"/>
                    <a:pt x="138049" y="0"/>
                    <a:pt x="207073" y="0"/>
                  </a:cubicBezTo>
                  <a:cubicBezTo>
                    <a:pt x="276097" y="0"/>
                    <a:pt x="375032" y="18407"/>
                    <a:pt x="414146" y="124251"/>
                  </a:cubicBezTo>
                  <a:cubicBezTo>
                    <a:pt x="453260" y="230095"/>
                    <a:pt x="471666" y="526919"/>
                    <a:pt x="441756" y="635064"/>
                  </a:cubicBezTo>
                  <a:cubicBezTo>
                    <a:pt x="411846" y="743209"/>
                    <a:pt x="306008" y="786927"/>
                    <a:pt x="234683" y="773121"/>
                  </a:cubicBezTo>
                  <a:cubicBezTo>
                    <a:pt x="163358" y="759315"/>
                    <a:pt x="39114" y="556831"/>
                    <a:pt x="13805" y="552229"/>
                  </a:cubicBezTo>
                </a:path>
              </a:pathLst>
            </a:custGeom>
            <a:ln>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a:extLst>
                <a:ext uri="{FF2B5EF4-FFF2-40B4-BE49-F238E27FC236}">
                  <a16:creationId xmlns:a16="http://schemas.microsoft.com/office/drawing/2014/main" id="{5E28A6F1-FD6D-1441-96BE-1CBB9829F05A}"/>
                </a:ext>
              </a:extLst>
            </p:cNvPr>
            <p:cNvSpPr/>
            <p:nvPr/>
          </p:nvSpPr>
          <p:spPr>
            <a:xfrm>
              <a:off x="645598" y="4458239"/>
              <a:ext cx="403572" cy="763680"/>
            </a:xfrm>
            <a:custGeom>
              <a:avLst/>
              <a:gdLst>
                <a:gd name="connsiteX0" fmla="*/ 403572 w 403572"/>
                <a:gd name="connsiteY0" fmla="*/ 139072 h 763680"/>
                <a:gd name="connsiteX1" fmla="*/ 196499 w 403572"/>
                <a:gd name="connsiteY1" fmla="*/ 1014 h 763680"/>
                <a:gd name="connsiteX2" fmla="*/ 17036 w 403572"/>
                <a:gd name="connsiteY2" fmla="*/ 111460 h 763680"/>
                <a:gd name="connsiteX3" fmla="*/ 30841 w 403572"/>
                <a:gd name="connsiteY3" fmla="*/ 649884 h 763680"/>
                <a:gd name="connsiteX4" fmla="*/ 224109 w 403572"/>
                <a:gd name="connsiteY4" fmla="*/ 760330 h 763680"/>
                <a:gd name="connsiteX5" fmla="*/ 375962 w 403572"/>
                <a:gd name="connsiteY5" fmla="*/ 580855 h 76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572" h="763680">
                  <a:moveTo>
                    <a:pt x="403572" y="139072"/>
                  </a:moveTo>
                  <a:cubicBezTo>
                    <a:pt x="332247" y="72344"/>
                    <a:pt x="260922" y="5616"/>
                    <a:pt x="196499" y="1014"/>
                  </a:cubicBezTo>
                  <a:cubicBezTo>
                    <a:pt x="132076" y="-3588"/>
                    <a:pt x="44646" y="3315"/>
                    <a:pt x="17036" y="111460"/>
                  </a:cubicBezTo>
                  <a:cubicBezTo>
                    <a:pt x="-10574" y="219605"/>
                    <a:pt x="-3671" y="541739"/>
                    <a:pt x="30841" y="649884"/>
                  </a:cubicBezTo>
                  <a:cubicBezTo>
                    <a:pt x="65353" y="758029"/>
                    <a:pt x="166589" y="771835"/>
                    <a:pt x="224109" y="760330"/>
                  </a:cubicBezTo>
                  <a:cubicBezTo>
                    <a:pt x="281629" y="748825"/>
                    <a:pt x="375962" y="580855"/>
                    <a:pt x="375962" y="580855"/>
                  </a:cubicBezTo>
                </a:path>
              </a:pathLst>
            </a:custGeom>
            <a:ln>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aphicFrame>
        <p:nvGraphicFramePr>
          <p:cNvPr id="20" name="对象 26">
            <a:extLst>
              <a:ext uri="{FF2B5EF4-FFF2-40B4-BE49-F238E27FC236}">
                <a16:creationId xmlns:a16="http://schemas.microsoft.com/office/drawing/2014/main" id="{EB2BD951-2066-5249-B06D-ACF2A7DFB795}"/>
              </a:ext>
            </a:extLst>
          </p:cNvPr>
          <p:cNvGraphicFramePr>
            <a:graphicFrameLocks noChangeAspect="1"/>
          </p:cNvGraphicFramePr>
          <p:nvPr>
            <p:extLst>
              <p:ext uri="{D42A27DB-BD31-4B8C-83A1-F6EECF244321}">
                <p14:modId xmlns:p14="http://schemas.microsoft.com/office/powerpoint/2010/main" val="1248696496"/>
              </p:ext>
            </p:extLst>
          </p:nvPr>
        </p:nvGraphicFramePr>
        <p:xfrm>
          <a:off x="6948264" y="2340916"/>
          <a:ext cx="1137791" cy="494376"/>
        </p:xfrm>
        <a:graphic>
          <a:graphicData uri="http://schemas.openxmlformats.org/presentationml/2006/ole">
            <mc:AlternateContent xmlns:mc="http://schemas.openxmlformats.org/markup-compatibility/2006">
              <mc:Choice xmlns:v="urn:schemas-microsoft-com:vml" Requires="v">
                <p:oleObj spid="_x0000_s16889" name="Equation" r:id="rId11" imgW="583920" imgH="253800" progId="Equation.DSMT4">
                  <p:embed/>
                </p:oleObj>
              </mc:Choice>
              <mc:Fallback>
                <p:oleObj name="Equation" r:id="rId11" imgW="583920" imgH="253800" progId="Equation.DSMT4">
                  <p:embed/>
                  <p:pic>
                    <p:nvPicPr>
                      <p:cNvPr id="27" name="对象 2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48264" y="2340916"/>
                        <a:ext cx="1137791" cy="494376"/>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982873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A13FF9-542F-5D49-93EA-5AC1B4CFB2E9}"/>
              </a:ext>
            </a:extLst>
          </p:cNvPr>
          <p:cNvSpPr>
            <a:spLocks noGrp="1"/>
          </p:cNvSpPr>
          <p:nvPr>
            <p:ph type="sldNum" sz="quarter" idx="12"/>
          </p:nvPr>
        </p:nvSpPr>
        <p:spPr/>
        <p:txBody>
          <a:bodyPr/>
          <a:lstStyle/>
          <a:p>
            <a:fld id="{97D86083-53EC-4DF4-B0ED-FEB5657A265E}" type="slidenum">
              <a:rPr lang="zh-CN" altLang="en-US" smtClean="0"/>
              <a:t>40</a:t>
            </a:fld>
            <a:endParaRPr lang="zh-CN" altLang="en-US" dirty="0"/>
          </a:p>
        </p:txBody>
      </p:sp>
      <p:sp>
        <p:nvSpPr>
          <p:cNvPr id="3" name="内容占位符 1">
            <a:extLst>
              <a:ext uri="{FF2B5EF4-FFF2-40B4-BE49-F238E27FC236}">
                <a16:creationId xmlns:a16="http://schemas.microsoft.com/office/drawing/2014/main" id="{1B7F0F37-5D52-4543-8A0D-225F9D248082}"/>
              </a:ext>
            </a:extLst>
          </p:cNvPr>
          <p:cNvSpPr txBox="1">
            <a:spLocks/>
          </p:cNvSpPr>
          <p:nvPr/>
        </p:nvSpPr>
        <p:spPr>
          <a:xfrm>
            <a:off x="176440" y="847862"/>
            <a:ext cx="8569650" cy="478634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600" dirty="0"/>
              <a:t>CSMA/CA channel: Carrier sense and collision avoidance by transmitting only when the channel is sensed to be ‘‘idle’’</a:t>
            </a:r>
          </a:p>
          <a:p>
            <a:r>
              <a:rPr lang="en-US" altLang="zh-CN" sz="2600" dirty="0"/>
              <a:t>Service process: Markov chain        with state space</a:t>
            </a:r>
          </a:p>
        </p:txBody>
      </p:sp>
      <p:sp>
        <p:nvSpPr>
          <p:cNvPr id="4" name="标题 4">
            <a:extLst>
              <a:ext uri="{FF2B5EF4-FFF2-40B4-BE49-F238E27FC236}">
                <a16:creationId xmlns:a16="http://schemas.microsoft.com/office/drawing/2014/main" id="{27528128-B3DD-604C-A01D-32F6678DF3BA}"/>
              </a:ext>
            </a:extLst>
          </p:cNvPr>
          <p:cNvSpPr txBox="1">
            <a:spLocks/>
          </p:cNvSpPr>
          <p:nvPr/>
        </p:nvSpPr>
        <p:spPr>
          <a:xfrm>
            <a:off x="179512" y="260648"/>
            <a:ext cx="8572560" cy="1143000"/>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a:t>Service Process Model</a:t>
            </a:r>
            <a:endParaRPr lang="zh-CN" altLang="en-US" dirty="0"/>
          </a:p>
        </p:txBody>
      </p:sp>
      <p:graphicFrame>
        <p:nvGraphicFramePr>
          <p:cNvPr id="5" name="对象 5">
            <a:extLst>
              <a:ext uri="{FF2B5EF4-FFF2-40B4-BE49-F238E27FC236}">
                <a16:creationId xmlns:a16="http://schemas.microsoft.com/office/drawing/2014/main" id="{12F5DC70-E047-3940-9809-A3007FF413DC}"/>
              </a:ext>
            </a:extLst>
          </p:cNvPr>
          <p:cNvGraphicFramePr>
            <a:graphicFrameLocks noChangeAspect="1"/>
          </p:cNvGraphicFramePr>
          <p:nvPr>
            <p:extLst>
              <p:ext uri="{D42A27DB-BD31-4B8C-83A1-F6EECF244321}">
                <p14:modId xmlns:p14="http://schemas.microsoft.com/office/powerpoint/2010/main" val="1882599124"/>
              </p:ext>
            </p:extLst>
          </p:nvPr>
        </p:nvGraphicFramePr>
        <p:xfrm>
          <a:off x="5202392" y="2130141"/>
          <a:ext cx="612204" cy="453117"/>
        </p:xfrm>
        <a:graphic>
          <a:graphicData uri="http://schemas.openxmlformats.org/presentationml/2006/ole">
            <mc:AlternateContent xmlns:mc="http://schemas.openxmlformats.org/markup-compatibility/2006">
              <mc:Choice xmlns:v="urn:schemas-microsoft-com:vml" Requires="v">
                <p:oleObj spid="_x0000_s18003" name="Equation" r:id="rId3" imgW="342720" imgH="253800" progId="Equation.DSMT4">
                  <p:embed/>
                </p:oleObj>
              </mc:Choice>
              <mc:Fallback>
                <p:oleObj name="Equation" r:id="rId3" imgW="342720" imgH="253800" progId="Equation.DSMT4">
                  <p:embed/>
                  <p:pic>
                    <p:nvPicPr>
                      <p:cNvPr id="6" name="对象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2392" y="2130141"/>
                        <a:ext cx="612204" cy="453117"/>
                      </a:xfrm>
                      <a:prstGeom prst="rect">
                        <a:avLst/>
                      </a:prstGeom>
                      <a:noFill/>
                      <a:ln>
                        <a:noFill/>
                      </a:ln>
                    </p:spPr>
                  </p:pic>
                </p:oleObj>
              </mc:Fallback>
            </mc:AlternateContent>
          </a:graphicData>
        </a:graphic>
      </p:graphicFrame>
      <p:graphicFrame>
        <p:nvGraphicFramePr>
          <p:cNvPr id="6" name="对象 6">
            <a:extLst>
              <a:ext uri="{FF2B5EF4-FFF2-40B4-BE49-F238E27FC236}">
                <a16:creationId xmlns:a16="http://schemas.microsoft.com/office/drawing/2014/main" id="{5987CF83-DA2D-4840-B3BE-580447CB4D62}"/>
              </a:ext>
            </a:extLst>
          </p:cNvPr>
          <p:cNvGraphicFramePr>
            <a:graphicFrameLocks noChangeAspect="1"/>
          </p:cNvGraphicFramePr>
          <p:nvPr>
            <p:extLst>
              <p:ext uri="{D42A27DB-BD31-4B8C-83A1-F6EECF244321}">
                <p14:modId xmlns:p14="http://schemas.microsoft.com/office/powerpoint/2010/main" val="404235643"/>
              </p:ext>
            </p:extLst>
          </p:nvPr>
        </p:nvGraphicFramePr>
        <p:xfrm>
          <a:off x="7151104" y="2545033"/>
          <a:ext cx="1579562" cy="542925"/>
        </p:xfrm>
        <a:graphic>
          <a:graphicData uri="http://schemas.openxmlformats.org/presentationml/2006/ole">
            <mc:AlternateContent xmlns:mc="http://schemas.openxmlformats.org/markup-compatibility/2006">
              <mc:Choice xmlns:v="urn:schemas-microsoft-com:vml" Requires="v">
                <p:oleObj spid="_x0000_s18004" name="Equation" r:id="rId5" imgW="850900" imgH="292100" progId="Equation.3">
                  <p:embed/>
                </p:oleObj>
              </mc:Choice>
              <mc:Fallback>
                <p:oleObj name="Equation" r:id="rId5" imgW="850900" imgH="292100" progId="Equation.3">
                  <p:embed/>
                  <p:pic>
                    <p:nvPicPr>
                      <p:cNvPr id="7" name="对象 6"/>
                      <p:cNvPicPr/>
                      <p:nvPr/>
                    </p:nvPicPr>
                    <p:blipFill>
                      <a:blip r:embed="rId6"/>
                      <a:stretch>
                        <a:fillRect/>
                      </a:stretch>
                    </p:blipFill>
                    <p:spPr>
                      <a:xfrm>
                        <a:off x="7151104" y="2545033"/>
                        <a:ext cx="1579562" cy="542925"/>
                      </a:xfrm>
                      <a:prstGeom prst="rect">
                        <a:avLst/>
                      </a:prstGeom>
                    </p:spPr>
                  </p:pic>
                </p:oleObj>
              </mc:Fallback>
            </mc:AlternateContent>
          </a:graphicData>
        </a:graphic>
      </p:graphicFrame>
      <p:sp>
        <p:nvSpPr>
          <p:cNvPr id="7" name="文本框 8">
            <a:extLst>
              <a:ext uri="{FF2B5EF4-FFF2-40B4-BE49-F238E27FC236}">
                <a16:creationId xmlns:a16="http://schemas.microsoft.com/office/drawing/2014/main" id="{5CA3320C-A53E-A14F-835F-FA87C3C7DAA7}"/>
              </a:ext>
            </a:extLst>
          </p:cNvPr>
          <p:cNvSpPr txBox="1"/>
          <p:nvPr/>
        </p:nvSpPr>
        <p:spPr>
          <a:xfrm>
            <a:off x="387158" y="2673002"/>
            <a:ext cx="3790602" cy="369332"/>
          </a:xfrm>
          <a:prstGeom prst="rect">
            <a:avLst/>
          </a:prstGeom>
          <a:noFill/>
          <a:ln>
            <a:solidFill>
              <a:schemeClr val="accent1"/>
            </a:solidFill>
          </a:ln>
        </p:spPr>
        <p:txBody>
          <a:bodyPr wrap="square" rtlCol="0">
            <a:spAutoFit/>
          </a:bodyPr>
          <a:lstStyle/>
          <a:p>
            <a:r>
              <a:rPr lang="en-US" altLang="zh-CN" dirty="0"/>
              <a:t>probability of a successful transmission</a:t>
            </a:r>
            <a:endParaRPr lang="zh-CN" altLang="en-US" dirty="0"/>
          </a:p>
        </p:txBody>
      </p:sp>
      <p:cxnSp>
        <p:nvCxnSpPr>
          <p:cNvPr id="8" name="直接箭头连接符 9">
            <a:extLst>
              <a:ext uri="{FF2B5EF4-FFF2-40B4-BE49-F238E27FC236}">
                <a16:creationId xmlns:a16="http://schemas.microsoft.com/office/drawing/2014/main" id="{C10E4EC4-3316-FB4D-B8F4-02181C442CE2}"/>
              </a:ext>
            </a:extLst>
          </p:cNvPr>
          <p:cNvCxnSpPr>
            <a:stCxn id="17" idx="1"/>
          </p:cNvCxnSpPr>
          <p:nvPr/>
        </p:nvCxnSpPr>
        <p:spPr>
          <a:xfrm flipH="1" flipV="1">
            <a:off x="2065419" y="3053685"/>
            <a:ext cx="262603" cy="25315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文本框 11">
            <a:extLst>
              <a:ext uri="{FF2B5EF4-FFF2-40B4-BE49-F238E27FC236}">
                <a16:creationId xmlns:a16="http://schemas.microsoft.com/office/drawing/2014/main" id="{9DDCC920-8E45-974D-A96C-52ED4BA1F474}"/>
              </a:ext>
            </a:extLst>
          </p:cNvPr>
          <p:cNvSpPr txBox="1"/>
          <p:nvPr/>
        </p:nvSpPr>
        <p:spPr>
          <a:xfrm>
            <a:off x="217320" y="5760054"/>
            <a:ext cx="4104456" cy="369332"/>
          </a:xfrm>
          <a:prstGeom prst="rect">
            <a:avLst/>
          </a:prstGeom>
          <a:noFill/>
          <a:ln>
            <a:solidFill>
              <a:schemeClr val="accent1"/>
            </a:solidFill>
          </a:ln>
        </p:spPr>
        <p:txBody>
          <a:bodyPr wrap="square" rtlCol="0">
            <a:spAutoFit/>
          </a:bodyPr>
          <a:lstStyle/>
          <a:p>
            <a:r>
              <a:rPr lang="en-US" altLang="zh-CN" dirty="0"/>
              <a:t>probability of a unsuccessful transmission</a:t>
            </a:r>
            <a:endParaRPr lang="zh-CN" altLang="en-US" dirty="0"/>
          </a:p>
        </p:txBody>
      </p:sp>
      <p:cxnSp>
        <p:nvCxnSpPr>
          <p:cNvPr id="10" name="直接箭头连接符 12">
            <a:extLst>
              <a:ext uri="{FF2B5EF4-FFF2-40B4-BE49-F238E27FC236}">
                <a16:creationId xmlns:a16="http://schemas.microsoft.com/office/drawing/2014/main" id="{BCACD5C2-4C9B-374D-B0AB-37E312C23721}"/>
              </a:ext>
            </a:extLst>
          </p:cNvPr>
          <p:cNvCxnSpPr>
            <a:stCxn id="18" idx="2"/>
          </p:cNvCxnSpPr>
          <p:nvPr/>
        </p:nvCxnSpPr>
        <p:spPr>
          <a:xfrm flipH="1">
            <a:off x="2074914" y="5557968"/>
            <a:ext cx="351561" cy="15248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对象 16">
            <a:extLst>
              <a:ext uri="{FF2B5EF4-FFF2-40B4-BE49-F238E27FC236}">
                <a16:creationId xmlns:a16="http://schemas.microsoft.com/office/drawing/2014/main" id="{2B0FFC34-0874-5844-A105-3D4DCA164A7A}"/>
              </a:ext>
            </a:extLst>
          </p:cNvPr>
          <p:cNvGraphicFramePr>
            <a:graphicFrameLocks noChangeAspect="1"/>
          </p:cNvGraphicFramePr>
          <p:nvPr>
            <p:extLst>
              <p:ext uri="{D42A27DB-BD31-4B8C-83A1-F6EECF244321}">
                <p14:modId xmlns:p14="http://schemas.microsoft.com/office/powerpoint/2010/main" val="2750092026"/>
              </p:ext>
            </p:extLst>
          </p:nvPr>
        </p:nvGraphicFramePr>
        <p:xfrm>
          <a:off x="4287992" y="1894234"/>
          <a:ext cx="914400" cy="198438"/>
        </p:xfrm>
        <a:graphic>
          <a:graphicData uri="http://schemas.openxmlformats.org/presentationml/2006/ole">
            <mc:AlternateContent xmlns:mc="http://schemas.openxmlformats.org/markup-compatibility/2006">
              <mc:Choice xmlns:v="urn:schemas-microsoft-com:vml" Requires="v">
                <p:oleObj spid="_x0000_s18005" name="Equation" r:id="rId7" imgW="914400" imgH="198720" progId="Equation.DSMT4">
                  <p:embed/>
                </p:oleObj>
              </mc:Choice>
              <mc:Fallback>
                <p:oleObj name="Equation" r:id="rId7" imgW="914400" imgH="198720" progId="Equation.DSMT4">
                  <p:embed/>
                  <p:pic>
                    <p:nvPicPr>
                      <p:cNvPr id="17" name="对象 16"/>
                      <p:cNvPicPr/>
                      <p:nvPr/>
                    </p:nvPicPr>
                    <p:blipFill>
                      <a:blip r:embed="rId8"/>
                      <a:stretch>
                        <a:fillRect/>
                      </a:stretch>
                    </p:blipFill>
                    <p:spPr>
                      <a:xfrm>
                        <a:off x="4287992" y="1894234"/>
                        <a:ext cx="914400" cy="198438"/>
                      </a:xfrm>
                      <a:prstGeom prst="rect">
                        <a:avLst/>
                      </a:prstGeom>
                    </p:spPr>
                  </p:pic>
                </p:oleObj>
              </mc:Fallback>
            </mc:AlternateContent>
          </a:graphicData>
        </a:graphic>
      </p:graphicFrame>
      <p:sp>
        <p:nvSpPr>
          <p:cNvPr id="12" name="TextBox 6">
            <a:extLst>
              <a:ext uri="{FF2B5EF4-FFF2-40B4-BE49-F238E27FC236}">
                <a16:creationId xmlns:a16="http://schemas.microsoft.com/office/drawing/2014/main" id="{CBA95483-CB67-E04E-983D-0584EB3416DC}"/>
              </a:ext>
            </a:extLst>
          </p:cNvPr>
          <p:cNvSpPr txBox="1"/>
          <p:nvPr/>
        </p:nvSpPr>
        <p:spPr>
          <a:xfrm>
            <a:off x="4394800" y="2902136"/>
            <a:ext cx="4895528" cy="430887"/>
          </a:xfrm>
          <a:prstGeom prst="rect">
            <a:avLst/>
          </a:prstGeom>
          <a:noFill/>
        </p:spPr>
        <p:txBody>
          <a:bodyPr wrap="square" rtlCol="0">
            <a:spAutoFit/>
          </a:bodyPr>
          <a:lstStyle/>
          <a:p>
            <a:pPr marL="342900" indent="-342900">
              <a:buFont typeface="Arial" pitchFamily="34" charset="0"/>
              <a:buChar char="•"/>
            </a:pPr>
            <a:r>
              <a:rPr lang="en-US" altLang="zh-CN" sz="2200" dirty="0">
                <a:latin typeface="Calibri" pitchFamily="34" charset="0"/>
              </a:rPr>
              <a:t>Transition matrix of service process </a:t>
            </a:r>
            <a:endParaRPr lang="zh-CN" altLang="en-US" sz="2200" dirty="0">
              <a:latin typeface="Calibri" pitchFamily="34" charset="0"/>
            </a:endParaRPr>
          </a:p>
        </p:txBody>
      </p:sp>
      <p:graphicFrame>
        <p:nvGraphicFramePr>
          <p:cNvPr id="13" name="对象 15">
            <a:extLst>
              <a:ext uri="{FF2B5EF4-FFF2-40B4-BE49-F238E27FC236}">
                <a16:creationId xmlns:a16="http://schemas.microsoft.com/office/drawing/2014/main" id="{7D5DD0A4-32FB-4C4C-A7D8-B5BB736CC22C}"/>
              </a:ext>
            </a:extLst>
          </p:cNvPr>
          <p:cNvGraphicFramePr>
            <a:graphicFrameLocks noChangeAspect="1"/>
          </p:cNvGraphicFramePr>
          <p:nvPr>
            <p:extLst>
              <p:ext uri="{D42A27DB-BD31-4B8C-83A1-F6EECF244321}">
                <p14:modId xmlns:p14="http://schemas.microsoft.com/office/powerpoint/2010/main" val="4214697798"/>
              </p:ext>
            </p:extLst>
          </p:nvPr>
        </p:nvGraphicFramePr>
        <p:xfrm>
          <a:off x="87775" y="3218828"/>
          <a:ext cx="4716447" cy="2563628"/>
        </p:xfrm>
        <a:graphic>
          <a:graphicData uri="http://schemas.openxmlformats.org/presentationml/2006/ole">
            <mc:AlternateContent xmlns:mc="http://schemas.openxmlformats.org/markup-compatibility/2006">
              <mc:Choice xmlns:v="urn:schemas-microsoft-com:vml" Requires="v">
                <p:oleObj spid="_x0000_s18006" name="Visio" r:id="rId9" imgW="5230644" imgH="2843750" progId="Visio.Drawing.11">
                  <p:embed/>
                </p:oleObj>
              </mc:Choice>
              <mc:Fallback>
                <p:oleObj name="Visio" r:id="rId9" imgW="5230644" imgH="2843750" progId="Visio.Drawing.11">
                  <p:embed/>
                  <p:pic>
                    <p:nvPicPr>
                      <p:cNvPr id="16" name="对象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775" y="3218828"/>
                        <a:ext cx="4716447" cy="2563628"/>
                      </a:xfrm>
                      <a:prstGeom prst="rect">
                        <a:avLst/>
                      </a:prstGeom>
                      <a:noFill/>
                      <a:ln>
                        <a:noFill/>
                      </a:ln>
                      <a:extLst/>
                    </p:spPr>
                  </p:pic>
                </p:oleObj>
              </mc:Fallback>
            </mc:AlternateContent>
          </a:graphicData>
        </a:graphic>
      </p:graphicFrame>
      <p:graphicFrame>
        <p:nvGraphicFramePr>
          <p:cNvPr id="14" name="对象 17">
            <a:extLst>
              <a:ext uri="{FF2B5EF4-FFF2-40B4-BE49-F238E27FC236}">
                <a16:creationId xmlns:a16="http://schemas.microsoft.com/office/drawing/2014/main" id="{3AA91A5B-E7CE-514C-97EA-E1A740420C21}"/>
              </a:ext>
            </a:extLst>
          </p:cNvPr>
          <p:cNvGraphicFramePr>
            <a:graphicFrameLocks noChangeAspect="1"/>
          </p:cNvGraphicFramePr>
          <p:nvPr>
            <p:extLst>
              <p:ext uri="{D42A27DB-BD31-4B8C-83A1-F6EECF244321}">
                <p14:modId xmlns:p14="http://schemas.microsoft.com/office/powerpoint/2010/main" val="4194788002"/>
              </p:ext>
            </p:extLst>
          </p:nvPr>
        </p:nvGraphicFramePr>
        <p:xfrm>
          <a:off x="5026180" y="3164198"/>
          <a:ext cx="3314700" cy="2141537"/>
        </p:xfrm>
        <a:graphic>
          <a:graphicData uri="http://schemas.openxmlformats.org/presentationml/2006/ole">
            <mc:AlternateContent xmlns:mc="http://schemas.openxmlformats.org/markup-compatibility/2006">
              <mc:Choice xmlns:v="urn:schemas-microsoft-com:vml" Requires="v">
                <p:oleObj spid="_x0000_s18007" name="Equation" r:id="rId11" imgW="1905000" imgH="1231900" progId="Equation.3">
                  <p:embed/>
                </p:oleObj>
              </mc:Choice>
              <mc:Fallback>
                <p:oleObj name="Equation" r:id="rId11" imgW="1905000" imgH="1231900" progId="Equation.3">
                  <p:embed/>
                  <p:pic>
                    <p:nvPicPr>
                      <p:cNvPr id="18" name="对象 17"/>
                      <p:cNvPicPr/>
                      <p:nvPr/>
                    </p:nvPicPr>
                    <p:blipFill>
                      <a:blip r:embed="rId12"/>
                      <a:stretch>
                        <a:fillRect/>
                      </a:stretch>
                    </p:blipFill>
                    <p:spPr>
                      <a:xfrm>
                        <a:off x="5026180" y="3164198"/>
                        <a:ext cx="3314700" cy="2141537"/>
                      </a:xfrm>
                      <a:prstGeom prst="rect">
                        <a:avLst/>
                      </a:prstGeom>
                    </p:spPr>
                  </p:pic>
                </p:oleObj>
              </mc:Fallback>
            </mc:AlternateContent>
          </a:graphicData>
        </a:graphic>
      </p:graphicFrame>
      <p:sp>
        <p:nvSpPr>
          <p:cNvPr id="15" name="TextBox 8">
            <a:extLst>
              <a:ext uri="{FF2B5EF4-FFF2-40B4-BE49-F238E27FC236}">
                <a16:creationId xmlns:a16="http://schemas.microsoft.com/office/drawing/2014/main" id="{59BEFC2E-BCA5-9440-A144-BF5470C09D06}"/>
              </a:ext>
            </a:extLst>
          </p:cNvPr>
          <p:cNvSpPr txBox="1"/>
          <p:nvPr/>
        </p:nvSpPr>
        <p:spPr>
          <a:xfrm>
            <a:off x="5041856" y="5206392"/>
            <a:ext cx="3707904" cy="430887"/>
          </a:xfrm>
          <a:prstGeom prst="rect">
            <a:avLst/>
          </a:prstGeom>
          <a:noFill/>
        </p:spPr>
        <p:txBody>
          <a:bodyPr wrap="square" rtlCol="0">
            <a:spAutoFit/>
          </a:bodyPr>
          <a:lstStyle>
            <a:defPPr>
              <a:defRPr lang="zh-CN"/>
            </a:defPPr>
            <a:lvl1pPr marL="342900" indent="-342900">
              <a:buFont typeface="Arial" pitchFamily="34" charset="0"/>
              <a:buChar char="•"/>
              <a:defRPr sz="2200">
                <a:latin typeface="Calibri" pitchFamily="34" charset="0"/>
              </a:defRPr>
            </a:lvl1pPr>
          </a:lstStyle>
          <a:p>
            <a:r>
              <a:rPr lang="en-US" altLang="zh-CN" dirty="0"/>
              <a:t>Steady-state distribution</a:t>
            </a:r>
            <a:endParaRPr lang="zh-CN" altLang="en-US" dirty="0"/>
          </a:p>
        </p:txBody>
      </p:sp>
      <p:graphicFrame>
        <p:nvGraphicFramePr>
          <p:cNvPr id="16" name="对象 21">
            <a:extLst>
              <a:ext uri="{FF2B5EF4-FFF2-40B4-BE49-F238E27FC236}">
                <a16:creationId xmlns:a16="http://schemas.microsoft.com/office/drawing/2014/main" id="{DAA976B2-38FE-9240-A8A5-E3277CA2F197}"/>
              </a:ext>
            </a:extLst>
          </p:cNvPr>
          <p:cNvGraphicFramePr>
            <a:graphicFrameLocks noChangeAspect="1"/>
          </p:cNvGraphicFramePr>
          <p:nvPr>
            <p:extLst>
              <p:ext uri="{D42A27DB-BD31-4B8C-83A1-F6EECF244321}">
                <p14:modId xmlns:p14="http://schemas.microsoft.com/office/powerpoint/2010/main" val="2999818098"/>
              </p:ext>
            </p:extLst>
          </p:nvPr>
        </p:nvGraphicFramePr>
        <p:xfrm>
          <a:off x="4743605" y="5523223"/>
          <a:ext cx="4033837" cy="884237"/>
        </p:xfrm>
        <a:graphic>
          <a:graphicData uri="http://schemas.openxmlformats.org/presentationml/2006/ole">
            <mc:AlternateContent xmlns:mc="http://schemas.openxmlformats.org/markup-compatibility/2006">
              <mc:Choice xmlns:v="urn:schemas-microsoft-com:vml" Requires="v">
                <p:oleObj spid="_x0000_s18008" name="Equation" r:id="rId13" imgW="2603500" imgH="571500" progId="Equation.3">
                  <p:embed/>
                </p:oleObj>
              </mc:Choice>
              <mc:Fallback>
                <p:oleObj name="Equation" r:id="rId13" imgW="2603500" imgH="571500" progId="Equation.3">
                  <p:embed/>
                  <p:pic>
                    <p:nvPicPr>
                      <p:cNvPr id="22" name="对象 21"/>
                      <p:cNvPicPr/>
                      <p:nvPr/>
                    </p:nvPicPr>
                    <p:blipFill>
                      <a:blip r:embed="rId14"/>
                      <a:stretch>
                        <a:fillRect/>
                      </a:stretch>
                    </p:blipFill>
                    <p:spPr>
                      <a:xfrm>
                        <a:off x="4743605" y="5523223"/>
                        <a:ext cx="4033837" cy="884237"/>
                      </a:xfrm>
                      <a:prstGeom prst="rect">
                        <a:avLst/>
                      </a:prstGeom>
                    </p:spPr>
                  </p:pic>
                </p:oleObj>
              </mc:Fallback>
            </mc:AlternateContent>
          </a:graphicData>
        </a:graphic>
      </p:graphicFrame>
      <p:sp>
        <p:nvSpPr>
          <p:cNvPr id="17" name="椭圆 22">
            <a:extLst>
              <a:ext uri="{FF2B5EF4-FFF2-40B4-BE49-F238E27FC236}">
                <a16:creationId xmlns:a16="http://schemas.microsoft.com/office/drawing/2014/main" id="{AD16AF37-0A7D-CD4A-854D-86D95B6055DB}"/>
              </a:ext>
            </a:extLst>
          </p:cNvPr>
          <p:cNvSpPr/>
          <p:nvPr/>
        </p:nvSpPr>
        <p:spPr>
          <a:xfrm>
            <a:off x="2282459" y="3262176"/>
            <a:ext cx="311125" cy="304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23">
            <a:extLst>
              <a:ext uri="{FF2B5EF4-FFF2-40B4-BE49-F238E27FC236}">
                <a16:creationId xmlns:a16="http://schemas.microsoft.com/office/drawing/2014/main" id="{5E238122-2A0A-E643-9AB4-A11A263C147F}"/>
              </a:ext>
            </a:extLst>
          </p:cNvPr>
          <p:cNvSpPr/>
          <p:nvPr/>
        </p:nvSpPr>
        <p:spPr>
          <a:xfrm>
            <a:off x="2426475" y="5405488"/>
            <a:ext cx="311125" cy="304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4239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EF861E-AD1C-264A-B49F-03A70EAAC339}"/>
              </a:ext>
            </a:extLst>
          </p:cNvPr>
          <p:cNvSpPr>
            <a:spLocks noGrp="1"/>
          </p:cNvSpPr>
          <p:nvPr>
            <p:ph type="sldNum" sz="quarter" idx="12"/>
          </p:nvPr>
        </p:nvSpPr>
        <p:spPr/>
        <p:txBody>
          <a:bodyPr/>
          <a:lstStyle/>
          <a:p>
            <a:fld id="{97D86083-53EC-4DF4-B0ED-FEB5657A265E}" type="slidenum">
              <a:rPr lang="zh-CN" altLang="en-US" smtClean="0"/>
              <a:t>41</a:t>
            </a:fld>
            <a:endParaRPr lang="zh-CN" altLang="en-US" dirty="0"/>
          </a:p>
        </p:txBody>
      </p:sp>
      <p:sp>
        <p:nvSpPr>
          <p:cNvPr id="3" name="灯片编号占位符 3">
            <a:extLst>
              <a:ext uri="{FF2B5EF4-FFF2-40B4-BE49-F238E27FC236}">
                <a16:creationId xmlns:a16="http://schemas.microsoft.com/office/drawing/2014/main" id="{026B66E7-B8B5-F340-8D2B-8DBA39CA6155}"/>
              </a:ext>
            </a:extLst>
          </p:cNvPr>
          <p:cNvSpPr txBox="1">
            <a:spLocks/>
          </p:cNvSpPr>
          <p:nvPr/>
        </p:nvSpPr>
        <p:spPr>
          <a:xfrm>
            <a:off x="8696736" y="5769222"/>
            <a:ext cx="457200" cy="476250"/>
          </a:xfrm>
          <a:prstGeom prst="rect">
            <a:avLst/>
          </a:prstGeom>
        </p:spPr>
        <p:txBody>
          <a:bodyPr vert="horz" lIns="91440" tIns="45720" rIns="91440" bIns="45720" rtlCol="0" anchor="ctr"/>
          <a:lstStyle>
            <a:defPPr>
              <a:defRPr lang="zh-CN"/>
            </a:defPPr>
            <a:lvl1pPr marL="0" algn="ctr" defTabSz="914400" rtl="0" eaLnBrk="1" latinLnBrk="0" hangingPunct="1">
              <a:defRPr sz="1200" b="1" kern="120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913308-F349-4B6D-A68A-DD1791B4A57B}" type="slidenum">
              <a:rPr lang="zh-CN" altLang="en-US" smtClean="0"/>
              <a:pPr/>
              <a:t>41</a:t>
            </a:fld>
            <a:endParaRPr lang="zh-CN" altLang="en-US" dirty="0"/>
          </a:p>
        </p:txBody>
      </p:sp>
      <p:sp>
        <p:nvSpPr>
          <p:cNvPr id="4" name="标题 4">
            <a:extLst>
              <a:ext uri="{FF2B5EF4-FFF2-40B4-BE49-F238E27FC236}">
                <a16:creationId xmlns:a16="http://schemas.microsoft.com/office/drawing/2014/main" id="{111C638E-932A-3745-B41F-6AA0BA7FCFDB}"/>
              </a:ext>
            </a:extLst>
          </p:cNvPr>
          <p:cNvSpPr txBox="1">
            <a:spLocks/>
          </p:cNvSpPr>
          <p:nvPr/>
        </p:nvSpPr>
        <p:spPr>
          <a:xfrm>
            <a:off x="195614" y="332656"/>
            <a:ext cx="8572560" cy="1143000"/>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a:t>Martingale Envelope Parameters</a:t>
            </a:r>
            <a:endParaRPr lang="zh-CN" altLang="en-US" dirty="0"/>
          </a:p>
        </p:txBody>
      </p:sp>
      <p:graphicFrame>
        <p:nvGraphicFramePr>
          <p:cNvPr id="5" name="对象 5">
            <a:extLst>
              <a:ext uri="{FF2B5EF4-FFF2-40B4-BE49-F238E27FC236}">
                <a16:creationId xmlns:a16="http://schemas.microsoft.com/office/drawing/2014/main" id="{FC88A46A-911C-1145-B0DE-05A09A9D26D1}"/>
              </a:ext>
            </a:extLst>
          </p:cNvPr>
          <p:cNvGraphicFramePr>
            <a:graphicFrameLocks noChangeAspect="1"/>
          </p:cNvGraphicFramePr>
          <p:nvPr>
            <p:extLst>
              <p:ext uri="{D42A27DB-BD31-4B8C-83A1-F6EECF244321}">
                <p14:modId xmlns:p14="http://schemas.microsoft.com/office/powerpoint/2010/main" val="995592954"/>
              </p:ext>
            </p:extLst>
          </p:nvPr>
        </p:nvGraphicFramePr>
        <p:xfrm>
          <a:off x="665470" y="1720782"/>
          <a:ext cx="3851845" cy="605290"/>
        </p:xfrm>
        <a:graphic>
          <a:graphicData uri="http://schemas.openxmlformats.org/presentationml/2006/ole">
            <mc:AlternateContent xmlns:mc="http://schemas.openxmlformats.org/markup-compatibility/2006">
              <mc:Choice xmlns:v="urn:schemas-microsoft-com:vml" Requires="v">
                <p:oleObj spid="_x0000_s19119" name="Equation" r:id="rId3" imgW="1777680" imgH="279360" progId="Equation.DSMT4">
                  <p:embed/>
                </p:oleObj>
              </mc:Choice>
              <mc:Fallback>
                <p:oleObj name="Equation" r:id="rId3" imgW="1777680" imgH="279360" progId="Equation.DSMT4">
                  <p:embed/>
                  <p:pic>
                    <p:nvPicPr>
                      <p:cNvPr id="6" name="对象 5"/>
                      <p:cNvPicPr/>
                      <p:nvPr/>
                    </p:nvPicPr>
                    <p:blipFill>
                      <a:blip r:embed="rId4"/>
                      <a:stretch>
                        <a:fillRect/>
                      </a:stretch>
                    </p:blipFill>
                    <p:spPr>
                      <a:xfrm>
                        <a:off x="665470" y="1720782"/>
                        <a:ext cx="3851845" cy="605290"/>
                      </a:xfrm>
                      <a:prstGeom prst="rect">
                        <a:avLst/>
                      </a:prstGeom>
                    </p:spPr>
                  </p:pic>
                </p:oleObj>
              </mc:Fallback>
            </mc:AlternateContent>
          </a:graphicData>
        </a:graphic>
      </p:graphicFrame>
      <p:sp>
        <p:nvSpPr>
          <p:cNvPr id="6" name="文本框 6">
            <a:extLst>
              <a:ext uri="{FF2B5EF4-FFF2-40B4-BE49-F238E27FC236}">
                <a16:creationId xmlns:a16="http://schemas.microsoft.com/office/drawing/2014/main" id="{A5E6E28C-5D71-CE48-A523-EE1BAB9A5482}"/>
              </a:ext>
            </a:extLst>
          </p:cNvPr>
          <p:cNvSpPr txBox="1"/>
          <p:nvPr/>
        </p:nvSpPr>
        <p:spPr>
          <a:xfrm>
            <a:off x="4544414" y="1605992"/>
            <a:ext cx="4329968" cy="769441"/>
          </a:xfrm>
          <a:prstGeom prst="rect">
            <a:avLst/>
          </a:prstGeom>
          <a:noFill/>
        </p:spPr>
        <p:txBody>
          <a:bodyPr wrap="square" rtlCol="0">
            <a:spAutoFit/>
          </a:bodyPr>
          <a:lstStyle/>
          <a:p>
            <a:r>
              <a:rPr lang="en-US" altLang="zh-CN" sz="2200" dirty="0">
                <a:latin typeface="Calibri" panose="020F0502020204030204" pitchFamily="34" charset="0"/>
              </a:rPr>
              <a:t>exponential transition matrix for Markov process X(n) as A(n) or S(n)</a:t>
            </a:r>
            <a:endParaRPr lang="zh-CN" altLang="en-US" sz="2200" dirty="0">
              <a:latin typeface="Calibri" panose="020F0502020204030204" pitchFamily="34" charset="0"/>
            </a:endParaRPr>
          </a:p>
        </p:txBody>
      </p:sp>
      <p:graphicFrame>
        <p:nvGraphicFramePr>
          <p:cNvPr id="7" name="对象 7">
            <a:extLst>
              <a:ext uri="{FF2B5EF4-FFF2-40B4-BE49-F238E27FC236}">
                <a16:creationId xmlns:a16="http://schemas.microsoft.com/office/drawing/2014/main" id="{30069F09-A52C-BA42-A7F6-0294A8B72549}"/>
              </a:ext>
            </a:extLst>
          </p:cNvPr>
          <p:cNvGraphicFramePr>
            <a:graphicFrameLocks noChangeAspect="1"/>
          </p:cNvGraphicFramePr>
          <p:nvPr>
            <p:extLst>
              <p:ext uri="{D42A27DB-BD31-4B8C-83A1-F6EECF244321}">
                <p14:modId xmlns:p14="http://schemas.microsoft.com/office/powerpoint/2010/main" val="3508428409"/>
              </p:ext>
            </p:extLst>
          </p:nvPr>
        </p:nvGraphicFramePr>
        <p:xfrm>
          <a:off x="665544" y="2411996"/>
          <a:ext cx="1008063" cy="531812"/>
        </p:xfrm>
        <a:graphic>
          <a:graphicData uri="http://schemas.openxmlformats.org/presentationml/2006/ole">
            <mc:AlternateContent xmlns:mc="http://schemas.openxmlformats.org/markup-compatibility/2006">
              <mc:Choice xmlns:v="urn:schemas-microsoft-com:vml" Requires="v">
                <p:oleObj spid="_x0000_s19120" name="Equation" r:id="rId5" imgW="457200" imgH="241200" progId="Equation.DSMT4">
                  <p:embed/>
                </p:oleObj>
              </mc:Choice>
              <mc:Fallback>
                <p:oleObj name="Equation" r:id="rId5" imgW="457200" imgH="241200" progId="Equation.DSMT4">
                  <p:embed/>
                  <p:pic>
                    <p:nvPicPr>
                      <p:cNvPr id="8" name="对象 7"/>
                      <p:cNvPicPr/>
                      <p:nvPr/>
                    </p:nvPicPr>
                    <p:blipFill>
                      <a:blip r:embed="rId6"/>
                      <a:stretch>
                        <a:fillRect/>
                      </a:stretch>
                    </p:blipFill>
                    <p:spPr>
                      <a:xfrm>
                        <a:off x="665544" y="2411996"/>
                        <a:ext cx="1008063" cy="531812"/>
                      </a:xfrm>
                      <a:prstGeom prst="rect">
                        <a:avLst/>
                      </a:prstGeom>
                    </p:spPr>
                  </p:pic>
                </p:oleObj>
              </mc:Fallback>
            </mc:AlternateContent>
          </a:graphicData>
        </a:graphic>
      </p:graphicFrame>
      <p:sp>
        <p:nvSpPr>
          <p:cNvPr id="8" name="文本框 8">
            <a:extLst>
              <a:ext uri="{FF2B5EF4-FFF2-40B4-BE49-F238E27FC236}">
                <a16:creationId xmlns:a16="http://schemas.microsoft.com/office/drawing/2014/main" id="{6A435ED8-1045-C14E-A765-68136CF8B0F2}"/>
              </a:ext>
            </a:extLst>
          </p:cNvPr>
          <p:cNvSpPr txBox="1"/>
          <p:nvPr/>
        </p:nvSpPr>
        <p:spPr>
          <a:xfrm>
            <a:off x="1745591" y="2471249"/>
            <a:ext cx="5040560" cy="430887"/>
          </a:xfrm>
          <a:prstGeom prst="rect">
            <a:avLst/>
          </a:prstGeom>
          <a:noFill/>
        </p:spPr>
        <p:txBody>
          <a:bodyPr wrap="square" rtlCol="0">
            <a:spAutoFit/>
          </a:bodyPr>
          <a:lstStyle/>
          <a:p>
            <a:r>
              <a:rPr lang="fr-FR" altLang="zh-CN" sz="2200" dirty="0">
                <a:latin typeface="Calibri" panose="020F0502020204030204" pitchFamily="34" charset="0"/>
              </a:rPr>
              <a:t>spectral radius, largest positive eigenvalue</a:t>
            </a:r>
          </a:p>
        </p:txBody>
      </p:sp>
      <p:graphicFrame>
        <p:nvGraphicFramePr>
          <p:cNvPr id="9" name="对象 9">
            <a:extLst>
              <a:ext uri="{FF2B5EF4-FFF2-40B4-BE49-F238E27FC236}">
                <a16:creationId xmlns:a16="http://schemas.microsoft.com/office/drawing/2014/main" id="{EEE7543A-70AA-2B40-9054-ECB45F91D1C5}"/>
              </a:ext>
            </a:extLst>
          </p:cNvPr>
          <p:cNvGraphicFramePr>
            <a:graphicFrameLocks noChangeAspect="1"/>
          </p:cNvGraphicFramePr>
          <p:nvPr>
            <p:extLst>
              <p:ext uri="{D42A27DB-BD31-4B8C-83A1-F6EECF244321}">
                <p14:modId xmlns:p14="http://schemas.microsoft.com/office/powerpoint/2010/main" val="909507270"/>
              </p:ext>
            </p:extLst>
          </p:nvPr>
        </p:nvGraphicFramePr>
        <p:xfrm>
          <a:off x="680377" y="3018421"/>
          <a:ext cx="1065213" cy="560387"/>
        </p:xfrm>
        <a:graphic>
          <a:graphicData uri="http://schemas.openxmlformats.org/presentationml/2006/ole">
            <mc:AlternateContent xmlns:mc="http://schemas.openxmlformats.org/markup-compatibility/2006">
              <mc:Choice xmlns:v="urn:schemas-microsoft-com:vml" Requires="v">
                <p:oleObj spid="_x0000_s19121" name="Equation" r:id="rId7" imgW="482400" imgH="253800" progId="Equation.DSMT4">
                  <p:embed/>
                </p:oleObj>
              </mc:Choice>
              <mc:Fallback>
                <p:oleObj name="Equation" r:id="rId7" imgW="482400" imgH="253800" progId="Equation.DSMT4">
                  <p:embed/>
                  <p:pic>
                    <p:nvPicPr>
                      <p:cNvPr id="10" name="对象 9"/>
                      <p:cNvPicPr/>
                      <p:nvPr/>
                    </p:nvPicPr>
                    <p:blipFill>
                      <a:blip r:embed="rId8"/>
                      <a:stretch>
                        <a:fillRect/>
                      </a:stretch>
                    </p:blipFill>
                    <p:spPr>
                      <a:xfrm>
                        <a:off x="680377" y="3018421"/>
                        <a:ext cx="1065213" cy="560387"/>
                      </a:xfrm>
                      <a:prstGeom prst="rect">
                        <a:avLst/>
                      </a:prstGeom>
                    </p:spPr>
                  </p:pic>
                </p:oleObj>
              </mc:Fallback>
            </mc:AlternateContent>
          </a:graphicData>
        </a:graphic>
      </p:graphicFrame>
      <p:sp>
        <p:nvSpPr>
          <p:cNvPr id="10" name="文本框 10">
            <a:extLst>
              <a:ext uri="{FF2B5EF4-FFF2-40B4-BE49-F238E27FC236}">
                <a16:creationId xmlns:a16="http://schemas.microsoft.com/office/drawing/2014/main" id="{66136A8C-0161-8840-8039-F8C259F757CA}"/>
              </a:ext>
            </a:extLst>
          </p:cNvPr>
          <p:cNvSpPr txBox="1"/>
          <p:nvPr/>
        </p:nvSpPr>
        <p:spPr>
          <a:xfrm>
            <a:off x="1745590" y="3047313"/>
            <a:ext cx="5256585" cy="430887"/>
          </a:xfrm>
          <a:prstGeom prst="rect">
            <a:avLst/>
          </a:prstGeom>
          <a:noFill/>
        </p:spPr>
        <p:txBody>
          <a:bodyPr wrap="square" rtlCol="0">
            <a:spAutoFit/>
          </a:bodyPr>
          <a:lstStyle/>
          <a:p>
            <a:r>
              <a:rPr lang="fr-FR" altLang="zh-CN" sz="2200" dirty="0">
                <a:latin typeface="Calibri" panose="020F0502020204030204" pitchFamily="34" charset="0"/>
              </a:rPr>
              <a:t>corresponding right eigenvector</a:t>
            </a:r>
          </a:p>
        </p:txBody>
      </p:sp>
      <p:graphicFrame>
        <p:nvGraphicFramePr>
          <p:cNvPr id="11" name="对象 12">
            <a:extLst>
              <a:ext uri="{FF2B5EF4-FFF2-40B4-BE49-F238E27FC236}">
                <a16:creationId xmlns:a16="http://schemas.microsoft.com/office/drawing/2014/main" id="{B6B6FB69-ED29-A642-B55E-4A28B85768D9}"/>
              </a:ext>
            </a:extLst>
          </p:cNvPr>
          <p:cNvGraphicFramePr>
            <a:graphicFrameLocks noChangeAspect="1"/>
          </p:cNvGraphicFramePr>
          <p:nvPr>
            <p:extLst>
              <p:ext uri="{D42A27DB-BD31-4B8C-83A1-F6EECF244321}">
                <p14:modId xmlns:p14="http://schemas.microsoft.com/office/powerpoint/2010/main" val="388980373"/>
              </p:ext>
            </p:extLst>
          </p:nvPr>
        </p:nvGraphicFramePr>
        <p:xfrm>
          <a:off x="679832" y="3542830"/>
          <a:ext cx="2578100" cy="868362"/>
        </p:xfrm>
        <a:graphic>
          <a:graphicData uri="http://schemas.openxmlformats.org/presentationml/2006/ole">
            <mc:AlternateContent xmlns:mc="http://schemas.openxmlformats.org/markup-compatibility/2006">
              <mc:Choice xmlns:v="urn:schemas-microsoft-com:vml" Requires="v">
                <p:oleObj spid="_x0000_s19122" name="Equation" r:id="rId9" imgW="1168200" imgH="393480" progId="Equation.DSMT4">
                  <p:embed/>
                </p:oleObj>
              </mc:Choice>
              <mc:Fallback>
                <p:oleObj name="Equation" r:id="rId9" imgW="1168200" imgH="393480" progId="Equation.DSMT4">
                  <p:embed/>
                  <p:pic>
                    <p:nvPicPr>
                      <p:cNvPr id="13" name="对象 12"/>
                      <p:cNvPicPr/>
                      <p:nvPr/>
                    </p:nvPicPr>
                    <p:blipFill>
                      <a:blip r:embed="rId10"/>
                      <a:stretch>
                        <a:fillRect/>
                      </a:stretch>
                    </p:blipFill>
                    <p:spPr>
                      <a:xfrm>
                        <a:off x="679832" y="3542830"/>
                        <a:ext cx="2578100" cy="868362"/>
                      </a:xfrm>
                      <a:prstGeom prst="rect">
                        <a:avLst/>
                      </a:prstGeom>
                    </p:spPr>
                  </p:pic>
                </p:oleObj>
              </mc:Fallback>
            </mc:AlternateContent>
          </a:graphicData>
        </a:graphic>
      </p:graphicFrame>
      <p:sp>
        <p:nvSpPr>
          <p:cNvPr id="12" name="文本框 13">
            <a:extLst>
              <a:ext uri="{FF2B5EF4-FFF2-40B4-BE49-F238E27FC236}">
                <a16:creationId xmlns:a16="http://schemas.microsoft.com/office/drawing/2014/main" id="{7D4E5895-6FCD-9B45-9997-C898B6B701D4}"/>
              </a:ext>
            </a:extLst>
          </p:cNvPr>
          <p:cNvSpPr txBox="1"/>
          <p:nvPr/>
        </p:nvSpPr>
        <p:spPr>
          <a:xfrm>
            <a:off x="3329766" y="3767393"/>
            <a:ext cx="5256585" cy="430887"/>
          </a:xfrm>
          <a:prstGeom prst="rect">
            <a:avLst/>
          </a:prstGeom>
          <a:noFill/>
        </p:spPr>
        <p:txBody>
          <a:bodyPr wrap="square" rtlCol="0">
            <a:spAutoFit/>
          </a:bodyPr>
          <a:lstStyle/>
          <a:p>
            <a:r>
              <a:rPr lang="fr-FR" altLang="zh-CN" sz="2200" dirty="0">
                <a:latin typeface="Calibri" panose="020F0502020204030204" pitchFamily="34" charset="0"/>
              </a:rPr>
              <a:t>for arrival supermartingale envelope </a:t>
            </a:r>
          </a:p>
        </p:txBody>
      </p:sp>
      <p:graphicFrame>
        <p:nvGraphicFramePr>
          <p:cNvPr id="13" name="对象 14">
            <a:extLst>
              <a:ext uri="{FF2B5EF4-FFF2-40B4-BE49-F238E27FC236}">
                <a16:creationId xmlns:a16="http://schemas.microsoft.com/office/drawing/2014/main" id="{461DD9C8-CF1B-154B-909E-5085B5370D78}"/>
              </a:ext>
            </a:extLst>
          </p:cNvPr>
          <p:cNvGraphicFramePr>
            <a:graphicFrameLocks noChangeAspect="1"/>
          </p:cNvGraphicFramePr>
          <p:nvPr>
            <p:extLst>
              <p:ext uri="{D42A27DB-BD31-4B8C-83A1-F6EECF244321}">
                <p14:modId xmlns:p14="http://schemas.microsoft.com/office/powerpoint/2010/main" val="1704470788"/>
              </p:ext>
            </p:extLst>
          </p:nvPr>
        </p:nvGraphicFramePr>
        <p:xfrm>
          <a:off x="665470" y="4355406"/>
          <a:ext cx="3559175" cy="868363"/>
        </p:xfrm>
        <a:graphic>
          <a:graphicData uri="http://schemas.openxmlformats.org/presentationml/2006/ole">
            <mc:AlternateContent xmlns:mc="http://schemas.openxmlformats.org/markup-compatibility/2006">
              <mc:Choice xmlns:v="urn:schemas-microsoft-com:vml" Requires="v">
                <p:oleObj spid="_x0000_s19123" name="Equation" r:id="rId11" imgW="1612800" imgH="393480" progId="Equation.DSMT4">
                  <p:embed/>
                </p:oleObj>
              </mc:Choice>
              <mc:Fallback>
                <p:oleObj name="Equation" r:id="rId11" imgW="1612800" imgH="393480" progId="Equation.DSMT4">
                  <p:embed/>
                  <p:pic>
                    <p:nvPicPr>
                      <p:cNvPr id="15" name="对象 14"/>
                      <p:cNvPicPr/>
                      <p:nvPr/>
                    </p:nvPicPr>
                    <p:blipFill>
                      <a:blip r:embed="rId12"/>
                      <a:stretch>
                        <a:fillRect/>
                      </a:stretch>
                    </p:blipFill>
                    <p:spPr>
                      <a:xfrm>
                        <a:off x="665470" y="4355406"/>
                        <a:ext cx="3559175" cy="868363"/>
                      </a:xfrm>
                      <a:prstGeom prst="rect">
                        <a:avLst/>
                      </a:prstGeom>
                    </p:spPr>
                  </p:pic>
                </p:oleObj>
              </mc:Fallback>
            </mc:AlternateContent>
          </a:graphicData>
        </a:graphic>
      </p:graphicFrame>
      <p:sp>
        <p:nvSpPr>
          <p:cNvPr id="14" name="文本框 15">
            <a:extLst>
              <a:ext uri="{FF2B5EF4-FFF2-40B4-BE49-F238E27FC236}">
                <a16:creationId xmlns:a16="http://schemas.microsoft.com/office/drawing/2014/main" id="{3395AB4D-71EF-1D4F-85F4-88519A3F9889}"/>
              </a:ext>
            </a:extLst>
          </p:cNvPr>
          <p:cNvSpPr txBox="1"/>
          <p:nvPr/>
        </p:nvSpPr>
        <p:spPr>
          <a:xfrm>
            <a:off x="4337877" y="4572591"/>
            <a:ext cx="4430297" cy="430887"/>
          </a:xfrm>
          <a:prstGeom prst="rect">
            <a:avLst/>
          </a:prstGeom>
          <a:noFill/>
        </p:spPr>
        <p:txBody>
          <a:bodyPr wrap="square" rtlCol="0">
            <a:spAutoFit/>
          </a:bodyPr>
          <a:lstStyle/>
          <a:p>
            <a:r>
              <a:rPr lang="fr-FR" altLang="zh-CN" sz="2200" dirty="0">
                <a:latin typeface="Calibri" panose="020F0502020204030204" pitchFamily="34" charset="0"/>
              </a:rPr>
              <a:t>for service supermartingale envelope </a:t>
            </a:r>
          </a:p>
        </p:txBody>
      </p:sp>
      <p:graphicFrame>
        <p:nvGraphicFramePr>
          <p:cNvPr id="15" name="对象 16">
            <a:extLst>
              <a:ext uri="{FF2B5EF4-FFF2-40B4-BE49-F238E27FC236}">
                <a16:creationId xmlns:a16="http://schemas.microsoft.com/office/drawing/2014/main" id="{E267CC2C-E8EA-C44F-B92F-A895C24CB0DE}"/>
              </a:ext>
            </a:extLst>
          </p:cNvPr>
          <p:cNvGraphicFramePr>
            <a:graphicFrameLocks noChangeAspect="1"/>
          </p:cNvGraphicFramePr>
          <p:nvPr>
            <p:extLst>
              <p:ext uri="{D42A27DB-BD31-4B8C-83A1-F6EECF244321}">
                <p14:modId xmlns:p14="http://schemas.microsoft.com/office/powerpoint/2010/main" val="1770777100"/>
              </p:ext>
            </p:extLst>
          </p:nvPr>
        </p:nvGraphicFramePr>
        <p:xfrm>
          <a:off x="635314" y="5249084"/>
          <a:ext cx="5994400" cy="671513"/>
        </p:xfrm>
        <a:graphic>
          <a:graphicData uri="http://schemas.openxmlformats.org/presentationml/2006/ole">
            <mc:AlternateContent xmlns:mc="http://schemas.openxmlformats.org/markup-compatibility/2006">
              <mc:Choice xmlns:v="urn:schemas-microsoft-com:vml" Requires="v">
                <p:oleObj spid="_x0000_s19124" name="Equation" r:id="rId13" imgW="2717640" imgH="304560" progId="Equation.DSMT4">
                  <p:embed/>
                </p:oleObj>
              </mc:Choice>
              <mc:Fallback>
                <p:oleObj name="Equation" r:id="rId13" imgW="2717640" imgH="304560" progId="Equation.DSMT4">
                  <p:embed/>
                  <p:pic>
                    <p:nvPicPr>
                      <p:cNvPr id="17" name="对象 16"/>
                      <p:cNvPicPr/>
                      <p:nvPr/>
                    </p:nvPicPr>
                    <p:blipFill>
                      <a:blip r:embed="rId14"/>
                      <a:stretch>
                        <a:fillRect/>
                      </a:stretch>
                    </p:blipFill>
                    <p:spPr>
                      <a:xfrm>
                        <a:off x="635314" y="5249084"/>
                        <a:ext cx="5994400" cy="671513"/>
                      </a:xfrm>
                      <a:prstGeom prst="rect">
                        <a:avLst/>
                      </a:prstGeom>
                    </p:spPr>
                  </p:pic>
                </p:oleObj>
              </mc:Fallback>
            </mc:AlternateContent>
          </a:graphicData>
        </a:graphic>
      </p:graphicFrame>
      <p:sp>
        <p:nvSpPr>
          <p:cNvPr id="16" name="文本框 20">
            <a:extLst>
              <a:ext uri="{FF2B5EF4-FFF2-40B4-BE49-F238E27FC236}">
                <a16:creationId xmlns:a16="http://schemas.microsoft.com/office/drawing/2014/main" id="{FDAC8F6D-2527-6845-9699-69AE87DFA656}"/>
              </a:ext>
            </a:extLst>
          </p:cNvPr>
          <p:cNvSpPr txBox="1"/>
          <p:nvPr/>
        </p:nvSpPr>
        <p:spPr>
          <a:xfrm>
            <a:off x="6726004" y="5361578"/>
            <a:ext cx="1982023" cy="430887"/>
          </a:xfrm>
          <a:prstGeom prst="rect">
            <a:avLst/>
          </a:prstGeom>
          <a:noFill/>
        </p:spPr>
        <p:txBody>
          <a:bodyPr wrap="square" rtlCol="0">
            <a:spAutoFit/>
          </a:bodyPr>
          <a:lstStyle/>
          <a:p>
            <a:r>
              <a:rPr lang="en-US" altLang="zh-CN" sz="2200" dirty="0">
                <a:latin typeface="Calibri" panose="020F0502020204030204" pitchFamily="34" charset="0"/>
              </a:rPr>
              <a:t>threshold</a:t>
            </a:r>
            <a:endParaRPr lang="zh-CN" altLang="en-US" sz="2200" dirty="0">
              <a:latin typeface="Calibri" panose="020F0502020204030204" pitchFamily="34" charset="0"/>
            </a:endParaRPr>
          </a:p>
        </p:txBody>
      </p:sp>
      <p:graphicFrame>
        <p:nvGraphicFramePr>
          <p:cNvPr id="17" name="对象 17">
            <a:extLst>
              <a:ext uri="{FF2B5EF4-FFF2-40B4-BE49-F238E27FC236}">
                <a16:creationId xmlns:a16="http://schemas.microsoft.com/office/drawing/2014/main" id="{0C73E55B-AE28-DE4E-93BF-97DC39E53DDC}"/>
              </a:ext>
            </a:extLst>
          </p:cNvPr>
          <p:cNvGraphicFramePr>
            <a:graphicFrameLocks noChangeAspect="1"/>
          </p:cNvGraphicFramePr>
          <p:nvPr>
            <p:extLst>
              <p:ext uri="{D42A27DB-BD31-4B8C-83A1-F6EECF244321}">
                <p14:modId xmlns:p14="http://schemas.microsoft.com/office/powerpoint/2010/main" val="3103634009"/>
              </p:ext>
            </p:extLst>
          </p:nvPr>
        </p:nvGraphicFramePr>
        <p:xfrm>
          <a:off x="328994" y="1104193"/>
          <a:ext cx="8380413" cy="1373188"/>
        </p:xfrm>
        <a:graphic>
          <a:graphicData uri="http://schemas.openxmlformats.org/presentationml/2006/ole">
            <mc:AlternateContent xmlns:mc="http://schemas.openxmlformats.org/markup-compatibility/2006">
              <mc:Choice xmlns:v="urn:schemas-microsoft-com:vml" Requires="v">
                <p:oleObj spid="_x0000_s19125" name="Equation" r:id="rId15" imgW="4521200" imgH="736600" progId="Equation.3">
                  <p:embed/>
                </p:oleObj>
              </mc:Choice>
              <mc:Fallback>
                <p:oleObj name="Equation" r:id="rId15" imgW="4521200" imgH="736600" progId="Equation.3">
                  <p:embed/>
                  <p:pic>
                    <p:nvPicPr>
                      <p:cNvPr id="18" name="对象 17"/>
                      <p:cNvPicPr>
                        <a:picLocks noChangeAspect="1" noChangeArrowheads="1"/>
                      </p:cNvPicPr>
                      <p:nvPr/>
                    </p:nvPicPr>
                    <p:blipFill>
                      <a:blip r:embed="rId16"/>
                      <a:srcRect/>
                      <a:stretch>
                        <a:fillRect/>
                      </a:stretch>
                    </p:blipFill>
                    <p:spPr bwMode="auto">
                      <a:xfrm>
                        <a:off x="328994" y="1104193"/>
                        <a:ext cx="8380413" cy="1373188"/>
                      </a:xfrm>
                      <a:prstGeom prst="rect">
                        <a:avLst/>
                      </a:prstGeom>
                      <a:solidFill>
                        <a:schemeClr val="accent1">
                          <a:lumMod val="60000"/>
                          <a:lumOff val="40000"/>
                        </a:schemeClr>
                      </a:solidFill>
                      <a:ln>
                        <a:noFill/>
                      </a:ln>
                      <a:extLst/>
                    </p:spPr>
                  </p:pic>
                </p:oleObj>
              </mc:Fallback>
            </mc:AlternateContent>
          </a:graphicData>
        </a:graphic>
      </p:graphicFrame>
      <p:cxnSp>
        <p:nvCxnSpPr>
          <p:cNvPr id="18" name="直接连接符 18">
            <a:extLst>
              <a:ext uri="{FF2B5EF4-FFF2-40B4-BE49-F238E27FC236}">
                <a16:creationId xmlns:a16="http://schemas.microsoft.com/office/drawing/2014/main" id="{043A75BB-0307-5146-ABA6-8907FD53EC40}"/>
              </a:ext>
            </a:extLst>
          </p:cNvPr>
          <p:cNvCxnSpPr/>
          <p:nvPr/>
        </p:nvCxnSpPr>
        <p:spPr>
          <a:xfrm>
            <a:off x="5750069" y="1825106"/>
            <a:ext cx="2259398" cy="0"/>
          </a:xfrm>
          <a:prstGeom prst="line">
            <a:avLst/>
          </a:prstGeom>
          <a:ln w="25400">
            <a:solidFill>
              <a:srgbClr val="FF0000"/>
            </a:solidFill>
          </a:ln>
        </p:spPr>
        <p:style>
          <a:lnRef idx="1">
            <a:schemeClr val="accent3"/>
          </a:lnRef>
          <a:fillRef idx="0">
            <a:schemeClr val="accent3"/>
          </a:fillRef>
          <a:effectRef idx="0">
            <a:schemeClr val="accent3"/>
          </a:effectRef>
          <a:fontRef idx="minor">
            <a:schemeClr val="tx1"/>
          </a:fontRef>
        </p:style>
      </p:cxnSp>
      <p:cxnSp>
        <p:nvCxnSpPr>
          <p:cNvPr id="19" name="直接连接符 22">
            <a:extLst>
              <a:ext uri="{FF2B5EF4-FFF2-40B4-BE49-F238E27FC236}">
                <a16:creationId xmlns:a16="http://schemas.microsoft.com/office/drawing/2014/main" id="{86AB00D1-419B-B846-A6F6-40B0E92642F8}"/>
              </a:ext>
            </a:extLst>
          </p:cNvPr>
          <p:cNvCxnSpPr/>
          <p:nvPr/>
        </p:nvCxnSpPr>
        <p:spPr>
          <a:xfrm>
            <a:off x="1444305" y="2359498"/>
            <a:ext cx="1308578" cy="0"/>
          </a:xfrm>
          <a:prstGeom prst="line">
            <a:avLst/>
          </a:prstGeom>
          <a:ln w="25400">
            <a:solidFill>
              <a:srgbClr val="FF0000"/>
            </a:solidFill>
          </a:ln>
        </p:spPr>
        <p:style>
          <a:lnRef idx="1">
            <a:schemeClr val="accent3"/>
          </a:lnRef>
          <a:fillRef idx="0">
            <a:schemeClr val="accent3"/>
          </a:fillRef>
          <a:effectRef idx="0">
            <a:schemeClr val="accent3"/>
          </a:effectRef>
          <a:fontRef idx="minor">
            <a:schemeClr val="tx1"/>
          </a:fontRef>
        </p:style>
      </p:cxnSp>
      <p:cxnSp>
        <p:nvCxnSpPr>
          <p:cNvPr id="20" name="直接连接符 24">
            <a:extLst>
              <a:ext uri="{FF2B5EF4-FFF2-40B4-BE49-F238E27FC236}">
                <a16:creationId xmlns:a16="http://schemas.microsoft.com/office/drawing/2014/main" id="{0141EDB2-E9F4-5642-8BC5-E027ED72CD5E}"/>
              </a:ext>
            </a:extLst>
          </p:cNvPr>
          <p:cNvCxnSpPr/>
          <p:nvPr/>
        </p:nvCxnSpPr>
        <p:spPr>
          <a:xfrm>
            <a:off x="4661331" y="2359498"/>
            <a:ext cx="1764779" cy="0"/>
          </a:xfrm>
          <a:prstGeom prst="line">
            <a:avLst/>
          </a:prstGeom>
          <a:ln w="25400">
            <a:solidFill>
              <a:srgbClr val="FF0000"/>
            </a:solidFill>
          </a:ln>
        </p:spPr>
        <p:style>
          <a:lnRef idx="1">
            <a:schemeClr val="accent3"/>
          </a:lnRef>
          <a:fillRef idx="0">
            <a:schemeClr val="accent3"/>
          </a:fillRef>
          <a:effectRef idx="0">
            <a:schemeClr val="accent3"/>
          </a:effectRef>
          <a:fontRef idx="minor">
            <a:schemeClr val="tx1"/>
          </a:fontRef>
        </p:style>
      </p:cxnSp>
      <p:sp>
        <p:nvSpPr>
          <p:cNvPr id="21" name="矩形 26">
            <a:extLst>
              <a:ext uri="{FF2B5EF4-FFF2-40B4-BE49-F238E27FC236}">
                <a16:creationId xmlns:a16="http://schemas.microsoft.com/office/drawing/2014/main" id="{EE04CE2A-5CB7-E04C-AC43-827461238B42}"/>
              </a:ext>
            </a:extLst>
          </p:cNvPr>
          <p:cNvSpPr/>
          <p:nvPr/>
        </p:nvSpPr>
        <p:spPr>
          <a:xfrm>
            <a:off x="5524880" y="1899718"/>
            <a:ext cx="1477294" cy="510083"/>
          </a:xfrm>
          <a:prstGeom prst="rect">
            <a:avLst/>
          </a:prstGeom>
          <a:noFill/>
          <a:ln w="2540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4205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6664CD-C536-5B4E-99A7-C43264416AA2}"/>
              </a:ext>
            </a:extLst>
          </p:cNvPr>
          <p:cNvSpPr>
            <a:spLocks noGrp="1"/>
          </p:cNvSpPr>
          <p:nvPr>
            <p:ph type="sldNum" sz="quarter" idx="12"/>
          </p:nvPr>
        </p:nvSpPr>
        <p:spPr/>
        <p:txBody>
          <a:bodyPr/>
          <a:lstStyle/>
          <a:p>
            <a:fld id="{97D86083-53EC-4DF4-B0ED-FEB5657A265E}" type="slidenum">
              <a:rPr lang="zh-CN" altLang="en-US" smtClean="0"/>
              <a:t>42</a:t>
            </a:fld>
            <a:endParaRPr lang="zh-CN" altLang="en-US" dirty="0"/>
          </a:p>
        </p:txBody>
      </p:sp>
      <p:sp>
        <p:nvSpPr>
          <p:cNvPr id="3" name="内容占位符 1">
            <a:extLst>
              <a:ext uri="{FF2B5EF4-FFF2-40B4-BE49-F238E27FC236}">
                <a16:creationId xmlns:a16="http://schemas.microsoft.com/office/drawing/2014/main" id="{5BE7F144-D132-F544-B467-6CF0FB0DE994}"/>
              </a:ext>
            </a:extLst>
          </p:cNvPr>
          <p:cNvSpPr txBox="1">
            <a:spLocks/>
          </p:cNvSpPr>
          <p:nvPr/>
        </p:nvSpPr>
        <p:spPr>
          <a:xfrm>
            <a:off x="254430" y="1547094"/>
            <a:ext cx="8569650" cy="478634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800"/>
              <a:t>Theorem 1. (Martingale Delay Bound for FIFO). The FIFO server schedules the arrival data units of A</a:t>
            </a:r>
            <a:r>
              <a:rPr lang="en-US" altLang="zh-CN" sz="2800" baseline="-25000"/>
              <a:t>a</a:t>
            </a:r>
            <a:r>
              <a:rPr lang="en-US" altLang="zh-CN" sz="2800"/>
              <a:t> (n) and A</a:t>
            </a:r>
            <a:r>
              <a:rPr lang="en-US" altLang="zh-CN" sz="2800" baseline="-25000"/>
              <a:t>b</a:t>
            </a:r>
            <a:r>
              <a:rPr lang="en-US" altLang="zh-CN" sz="2800"/>
              <a:t> (n) according to their coming times. The extended bivariate stochastic service process for FIFO scheduling algorithm can be presented as</a:t>
            </a:r>
            <a:endParaRPr lang="zh-CN" altLang="en-US" sz="2800" dirty="0"/>
          </a:p>
        </p:txBody>
      </p:sp>
      <p:sp>
        <p:nvSpPr>
          <p:cNvPr id="4" name="标题 4">
            <a:extLst>
              <a:ext uri="{FF2B5EF4-FFF2-40B4-BE49-F238E27FC236}">
                <a16:creationId xmlns:a16="http://schemas.microsoft.com/office/drawing/2014/main" id="{CFEB543B-EEEB-7B41-A9DD-E8E6E6FEC34F}"/>
              </a:ext>
            </a:extLst>
          </p:cNvPr>
          <p:cNvSpPr txBox="1">
            <a:spLocks/>
          </p:cNvSpPr>
          <p:nvPr/>
        </p:nvSpPr>
        <p:spPr>
          <a:xfrm>
            <a:off x="251520" y="332656"/>
            <a:ext cx="8572560" cy="1143000"/>
          </a:xfrm>
          <a:prstGeom prst="rect">
            <a:avLst/>
          </a:prstGeom>
        </p:spPr>
        <p:txBody>
          <a:bodyPr>
            <a:normAutofit/>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a:t>Per-Flow Delay Analysis</a:t>
            </a:r>
            <a:endParaRPr lang="zh-CN" altLang="en-US" dirty="0"/>
          </a:p>
        </p:txBody>
      </p:sp>
      <p:graphicFrame>
        <p:nvGraphicFramePr>
          <p:cNvPr id="5" name="对象 5">
            <a:extLst>
              <a:ext uri="{FF2B5EF4-FFF2-40B4-BE49-F238E27FC236}">
                <a16:creationId xmlns:a16="http://schemas.microsoft.com/office/drawing/2014/main" id="{FB5B93BD-46A3-834D-93D7-73408872E509}"/>
              </a:ext>
            </a:extLst>
          </p:cNvPr>
          <p:cNvGraphicFramePr>
            <a:graphicFrameLocks noChangeAspect="1"/>
          </p:cNvGraphicFramePr>
          <p:nvPr>
            <p:extLst>
              <p:ext uri="{D42A27DB-BD31-4B8C-83A1-F6EECF244321}">
                <p14:modId xmlns:p14="http://schemas.microsoft.com/office/powerpoint/2010/main" val="4025489012"/>
              </p:ext>
            </p:extLst>
          </p:nvPr>
        </p:nvGraphicFramePr>
        <p:xfrm>
          <a:off x="1657480" y="3910248"/>
          <a:ext cx="5865885" cy="1224136"/>
        </p:xfrm>
        <a:graphic>
          <a:graphicData uri="http://schemas.openxmlformats.org/presentationml/2006/ole">
            <mc:AlternateContent xmlns:mc="http://schemas.openxmlformats.org/markup-compatibility/2006">
              <mc:Choice xmlns:v="urn:schemas-microsoft-com:vml" Requires="v">
                <p:oleObj spid="_x0000_s19554" name="Equation" r:id="rId3" imgW="2793960" imgH="583920" progId="Equation.DSMT4">
                  <p:embed/>
                </p:oleObj>
              </mc:Choice>
              <mc:Fallback>
                <p:oleObj name="Equation" r:id="rId3" imgW="2793960" imgH="583920" progId="Equation.DSMT4">
                  <p:embed/>
                  <p:pic>
                    <p:nvPicPr>
                      <p:cNvPr id="6" name="对象 5"/>
                      <p:cNvPicPr/>
                      <p:nvPr/>
                    </p:nvPicPr>
                    <p:blipFill>
                      <a:blip r:embed="rId4"/>
                      <a:stretch>
                        <a:fillRect/>
                      </a:stretch>
                    </p:blipFill>
                    <p:spPr>
                      <a:xfrm>
                        <a:off x="1657480" y="3910248"/>
                        <a:ext cx="5865885" cy="1224136"/>
                      </a:xfrm>
                      <a:prstGeom prst="rect">
                        <a:avLst/>
                      </a:prstGeom>
                    </p:spPr>
                  </p:pic>
                </p:oleObj>
              </mc:Fallback>
            </mc:AlternateContent>
          </a:graphicData>
        </a:graphic>
      </p:graphicFrame>
    </p:spTree>
    <p:extLst>
      <p:ext uri="{BB962C8B-B14F-4D97-AF65-F5344CB8AC3E}">
        <p14:creationId xmlns:p14="http://schemas.microsoft.com/office/powerpoint/2010/main" val="3144402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4602D7-DD67-6A4F-9E97-825EC99309B8}"/>
              </a:ext>
            </a:extLst>
          </p:cNvPr>
          <p:cNvSpPr>
            <a:spLocks noGrp="1"/>
          </p:cNvSpPr>
          <p:nvPr>
            <p:ph type="sldNum" sz="quarter" idx="12"/>
          </p:nvPr>
        </p:nvSpPr>
        <p:spPr/>
        <p:txBody>
          <a:bodyPr/>
          <a:lstStyle/>
          <a:p>
            <a:fld id="{97D86083-53EC-4DF4-B0ED-FEB5657A265E}" type="slidenum">
              <a:rPr lang="zh-CN" altLang="en-US" smtClean="0"/>
              <a:t>43</a:t>
            </a:fld>
            <a:endParaRPr lang="zh-CN" altLang="en-US" dirty="0"/>
          </a:p>
        </p:txBody>
      </p:sp>
      <p:sp>
        <p:nvSpPr>
          <p:cNvPr id="3" name="内容占位符 1">
            <a:extLst>
              <a:ext uri="{FF2B5EF4-FFF2-40B4-BE49-F238E27FC236}">
                <a16:creationId xmlns:a16="http://schemas.microsoft.com/office/drawing/2014/main" id="{D6156AFA-AAFD-9547-9C86-5C0100A1E51F}"/>
              </a:ext>
            </a:extLst>
          </p:cNvPr>
          <p:cNvSpPr txBox="1">
            <a:spLocks/>
          </p:cNvSpPr>
          <p:nvPr/>
        </p:nvSpPr>
        <p:spPr>
          <a:xfrm>
            <a:off x="216622" y="1475086"/>
            <a:ext cx="8569650" cy="478634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800"/>
              <a:t>Arrival processes bounded by</a:t>
            </a:r>
          </a:p>
          <a:p>
            <a:pPr marL="82296" indent="0">
              <a:buFont typeface="Arial" panose="020B0604020202020204" pitchFamily="34" charset="0"/>
              <a:buNone/>
            </a:pPr>
            <a:r>
              <a:rPr lang="en-US" altLang="zh-CN" sz="2800"/>
              <a:t>   Service process bounded by</a:t>
            </a:r>
          </a:p>
          <a:p>
            <a:pPr marL="82296" indent="0">
              <a:buFont typeface="Arial" panose="020B0604020202020204" pitchFamily="34" charset="0"/>
              <a:buNone/>
            </a:pPr>
            <a:endParaRPr lang="en-US" altLang="zh-CN" sz="2800"/>
          </a:p>
          <a:p>
            <a:pPr marL="82296" indent="0">
              <a:buFont typeface="Arial" panose="020B0604020202020204" pitchFamily="34" charset="0"/>
              <a:buNone/>
            </a:pPr>
            <a:endParaRPr lang="en-US" altLang="zh-CN" sz="2800"/>
          </a:p>
          <a:p>
            <a:pPr marL="82296" indent="0">
              <a:buFont typeface="Arial" panose="020B0604020202020204" pitchFamily="34" charset="0"/>
              <a:buNone/>
            </a:pPr>
            <a:endParaRPr lang="en-US" altLang="zh-CN" sz="2800"/>
          </a:p>
          <a:p>
            <a:pPr marL="82296" indent="0">
              <a:buFont typeface="Arial" panose="020B0604020202020204" pitchFamily="34" charset="0"/>
              <a:buNone/>
            </a:pPr>
            <a:endParaRPr lang="en-US" altLang="zh-CN" sz="2800"/>
          </a:p>
          <a:p>
            <a:r>
              <a:rPr lang="en-US" altLang="zh-CN" sz="2800"/>
              <a:t>According to independence assumption, for  </a:t>
            </a:r>
          </a:p>
          <a:p>
            <a:pPr marL="82296" indent="0">
              <a:buFont typeface="Arial" panose="020B0604020202020204" pitchFamily="34" charset="0"/>
              <a:buNone/>
            </a:pPr>
            <a:endParaRPr lang="en-US" altLang="zh-CN" sz="2800"/>
          </a:p>
          <a:p>
            <a:pPr marL="82296" indent="0">
              <a:buFont typeface="Arial" panose="020B0604020202020204" pitchFamily="34" charset="0"/>
              <a:buNone/>
            </a:pPr>
            <a:r>
              <a:rPr lang="en-US" altLang="zh-CN" sz="2800"/>
              <a:t>    is a newly constructed supermartingale     </a:t>
            </a:r>
            <a:endParaRPr lang="zh-CN" altLang="en-US" sz="2800" dirty="0"/>
          </a:p>
        </p:txBody>
      </p:sp>
      <p:sp>
        <p:nvSpPr>
          <p:cNvPr id="4" name="标题 4">
            <a:extLst>
              <a:ext uri="{FF2B5EF4-FFF2-40B4-BE49-F238E27FC236}">
                <a16:creationId xmlns:a16="http://schemas.microsoft.com/office/drawing/2014/main" id="{CD53B17F-8F1E-7648-B6E8-3055FDCFC517}"/>
              </a:ext>
            </a:extLst>
          </p:cNvPr>
          <p:cNvSpPr txBox="1">
            <a:spLocks/>
          </p:cNvSpPr>
          <p:nvPr/>
        </p:nvSpPr>
        <p:spPr>
          <a:xfrm>
            <a:off x="251520" y="260648"/>
            <a:ext cx="8572560" cy="1143000"/>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sz="4400"/>
              <a:t>Martingale Delay Bound for FIFO</a:t>
            </a:r>
            <a:endParaRPr lang="zh-CN" altLang="en-US" dirty="0"/>
          </a:p>
        </p:txBody>
      </p:sp>
      <p:graphicFrame>
        <p:nvGraphicFramePr>
          <p:cNvPr id="5" name="对象 5">
            <a:extLst>
              <a:ext uri="{FF2B5EF4-FFF2-40B4-BE49-F238E27FC236}">
                <a16:creationId xmlns:a16="http://schemas.microsoft.com/office/drawing/2014/main" id="{4F92361F-1CE8-3E4D-B2FC-137CAF455D5B}"/>
              </a:ext>
            </a:extLst>
          </p:cNvPr>
          <p:cNvGraphicFramePr>
            <a:graphicFrameLocks noChangeAspect="1"/>
          </p:cNvGraphicFramePr>
          <p:nvPr>
            <p:extLst>
              <p:ext uri="{D42A27DB-BD31-4B8C-83A1-F6EECF244321}">
                <p14:modId xmlns:p14="http://schemas.microsoft.com/office/powerpoint/2010/main" val="1630851723"/>
              </p:ext>
            </p:extLst>
          </p:nvPr>
        </p:nvGraphicFramePr>
        <p:xfrm>
          <a:off x="619850" y="2530785"/>
          <a:ext cx="5338763" cy="1873250"/>
        </p:xfrm>
        <a:graphic>
          <a:graphicData uri="http://schemas.openxmlformats.org/presentationml/2006/ole">
            <mc:AlternateContent xmlns:mc="http://schemas.openxmlformats.org/markup-compatibility/2006">
              <mc:Choice xmlns:v="urn:schemas-microsoft-com:vml" Requires="v">
                <p:oleObj spid="_x0000_s20966" name="Equation" r:id="rId3" imgW="2679480" imgH="939600" progId="Equation.DSMT4">
                  <p:embed/>
                </p:oleObj>
              </mc:Choice>
              <mc:Fallback>
                <p:oleObj name="Equation" r:id="rId3" imgW="2679480" imgH="939600" progId="Equation.DSMT4">
                  <p:embed/>
                  <p:pic>
                    <p:nvPicPr>
                      <p:cNvPr id="6" name="对象 5"/>
                      <p:cNvPicPr/>
                      <p:nvPr/>
                    </p:nvPicPr>
                    <p:blipFill>
                      <a:blip r:embed="rId4"/>
                      <a:stretch>
                        <a:fillRect/>
                      </a:stretch>
                    </p:blipFill>
                    <p:spPr>
                      <a:xfrm>
                        <a:off x="619850" y="2530785"/>
                        <a:ext cx="5338763" cy="1873250"/>
                      </a:xfrm>
                      <a:prstGeom prst="rect">
                        <a:avLst/>
                      </a:prstGeom>
                    </p:spPr>
                  </p:pic>
                </p:oleObj>
              </mc:Fallback>
            </mc:AlternateContent>
          </a:graphicData>
        </a:graphic>
      </p:graphicFrame>
      <p:graphicFrame>
        <p:nvGraphicFramePr>
          <p:cNvPr id="6" name="对象 6">
            <a:extLst>
              <a:ext uri="{FF2B5EF4-FFF2-40B4-BE49-F238E27FC236}">
                <a16:creationId xmlns:a16="http://schemas.microsoft.com/office/drawing/2014/main" id="{070A2303-A80A-CE4D-A795-8142DD8715F0}"/>
              </a:ext>
            </a:extLst>
          </p:cNvPr>
          <p:cNvGraphicFramePr>
            <a:graphicFrameLocks noChangeAspect="1"/>
          </p:cNvGraphicFramePr>
          <p:nvPr>
            <p:extLst>
              <p:ext uri="{D42A27DB-BD31-4B8C-83A1-F6EECF244321}">
                <p14:modId xmlns:p14="http://schemas.microsoft.com/office/powerpoint/2010/main" val="361032054"/>
              </p:ext>
            </p:extLst>
          </p:nvPr>
        </p:nvGraphicFramePr>
        <p:xfrm>
          <a:off x="5617920" y="1439982"/>
          <a:ext cx="2360936" cy="562954"/>
        </p:xfrm>
        <a:graphic>
          <a:graphicData uri="http://schemas.openxmlformats.org/presentationml/2006/ole">
            <mc:AlternateContent xmlns:mc="http://schemas.openxmlformats.org/markup-compatibility/2006">
              <mc:Choice xmlns:v="urn:schemas-microsoft-com:vml" Requires="v">
                <p:oleObj spid="_x0000_s20967" name="Equation" r:id="rId5" imgW="1066680" imgH="253800" progId="Equation.DSMT4">
                  <p:embed/>
                </p:oleObj>
              </mc:Choice>
              <mc:Fallback>
                <p:oleObj name="Equation" r:id="rId5" imgW="1066680" imgH="253800" progId="Equation.DSMT4">
                  <p:embed/>
                  <p:pic>
                    <p:nvPicPr>
                      <p:cNvPr id="7" name="对象 6"/>
                      <p:cNvPicPr/>
                      <p:nvPr/>
                    </p:nvPicPr>
                    <p:blipFill>
                      <a:blip r:embed="rId6"/>
                      <a:stretch>
                        <a:fillRect/>
                      </a:stretch>
                    </p:blipFill>
                    <p:spPr>
                      <a:xfrm>
                        <a:off x="5617920" y="1439982"/>
                        <a:ext cx="2360936" cy="562954"/>
                      </a:xfrm>
                      <a:prstGeom prst="rect">
                        <a:avLst/>
                      </a:prstGeom>
                    </p:spPr>
                  </p:pic>
                </p:oleObj>
              </mc:Fallback>
            </mc:AlternateContent>
          </a:graphicData>
        </a:graphic>
      </p:graphicFrame>
      <p:graphicFrame>
        <p:nvGraphicFramePr>
          <p:cNvPr id="7" name="对象 7">
            <a:extLst>
              <a:ext uri="{FF2B5EF4-FFF2-40B4-BE49-F238E27FC236}">
                <a16:creationId xmlns:a16="http://schemas.microsoft.com/office/drawing/2014/main" id="{B75561F1-EEF3-6246-A15F-4D15114A3E6C}"/>
              </a:ext>
            </a:extLst>
          </p:cNvPr>
          <p:cNvGraphicFramePr>
            <a:graphicFrameLocks noChangeAspect="1"/>
          </p:cNvGraphicFramePr>
          <p:nvPr>
            <p:extLst>
              <p:ext uri="{D42A27DB-BD31-4B8C-83A1-F6EECF244321}">
                <p14:modId xmlns:p14="http://schemas.microsoft.com/office/powerpoint/2010/main" val="866886899"/>
              </p:ext>
            </p:extLst>
          </p:nvPr>
        </p:nvGraphicFramePr>
        <p:xfrm>
          <a:off x="5330214" y="1992894"/>
          <a:ext cx="1068387" cy="561975"/>
        </p:xfrm>
        <a:graphic>
          <a:graphicData uri="http://schemas.openxmlformats.org/presentationml/2006/ole">
            <mc:AlternateContent xmlns:mc="http://schemas.openxmlformats.org/markup-compatibility/2006">
              <mc:Choice xmlns:v="urn:schemas-microsoft-com:vml" Requires="v">
                <p:oleObj spid="_x0000_s20968" name="Equation" r:id="rId7" imgW="482400" imgH="253800" progId="Equation.DSMT4">
                  <p:embed/>
                </p:oleObj>
              </mc:Choice>
              <mc:Fallback>
                <p:oleObj name="Equation" r:id="rId7" imgW="482400" imgH="253800" progId="Equation.DSMT4">
                  <p:embed/>
                  <p:pic>
                    <p:nvPicPr>
                      <p:cNvPr id="8" name="对象 7"/>
                      <p:cNvPicPr/>
                      <p:nvPr/>
                    </p:nvPicPr>
                    <p:blipFill>
                      <a:blip r:embed="rId8"/>
                      <a:stretch>
                        <a:fillRect/>
                      </a:stretch>
                    </p:blipFill>
                    <p:spPr>
                      <a:xfrm>
                        <a:off x="5330214" y="1992894"/>
                        <a:ext cx="1068387" cy="561975"/>
                      </a:xfrm>
                      <a:prstGeom prst="rect">
                        <a:avLst/>
                      </a:prstGeom>
                    </p:spPr>
                  </p:pic>
                </p:oleObj>
              </mc:Fallback>
            </mc:AlternateContent>
          </a:graphicData>
        </a:graphic>
      </p:graphicFrame>
      <p:graphicFrame>
        <p:nvGraphicFramePr>
          <p:cNvPr id="8" name="对象 8">
            <a:extLst>
              <a:ext uri="{FF2B5EF4-FFF2-40B4-BE49-F238E27FC236}">
                <a16:creationId xmlns:a16="http://schemas.microsoft.com/office/drawing/2014/main" id="{4421D37A-7A52-9A45-99D5-84F7AD5C5B37}"/>
              </a:ext>
            </a:extLst>
          </p:cNvPr>
          <p:cNvGraphicFramePr>
            <a:graphicFrameLocks noChangeAspect="1"/>
          </p:cNvGraphicFramePr>
          <p:nvPr>
            <p:extLst>
              <p:ext uri="{D42A27DB-BD31-4B8C-83A1-F6EECF244321}">
                <p14:modId xmlns:p14="http://schemas.microsoft.com/office/powerpoint/2010/main" val="1554537870"/>
              </p:ext>
            </p:extLst>
          </p:nvPr>
        </p:nvGraphicFramePr>
        <p:xfrm>
          <a:off x="289328" y="4979589"/>
          <a:ext cx="8509222" cy="586843"/>
        </p:xfrm>
        <a:graphic>
          <a:graphicData uri="http://schemas.openxmlformats.org/presentationml/2006/ole">
            <mc:AlternateContent xmlns:mc="http://schemas.openxmlformats.org/markup-compatibility/2006">
              <mc:Choice xmlns:v="urn:schemas-microsoft-com:vml" Requires="v">
                <p:oleObj spid="_x0000_s20969" name="Equation" r:id="rId9" imgW="4419360" imgH="304560" progId="Equation.DSMT4">
                  <p:embed/>
                </p:oleObj>
              </mc:Choice>
              <mc:Fallback>
                <p:oleObj name="Equation" r:id="rId9" imgW="4419360" imgH="304560" progId="Equation.DSMT4">
                  <p:embed/>
                  <p:pic>
                    <p:nvPicPr>
                      <p:cNvPr id="9" name="对象 8"/>
                      <p:cNvPicPr/>
                      <p:nvPr/>
                    </p:nvPicPr>
                    <p:blipFill>
                      <a:blip r:embed="rId10"/>
                      <a:stretch>
                        <a:fillRect/>
                      </a:stretch>
                    </p:blipFill>
                    <p:spPr>
                      <a:xfrm>
                        <a:off x="289328" y="4979589"/>
                        <a:ext cx="8509222" cy="586843"/>
                      </a:xfrm>
                      <a:prstGeom prst="rect">
                        <a:avLst/>
                      </a:prstGeom>
                    </p:spPr>
                  </p:pic>
                </p:oleObj>
              </mc:Fallback>
            </mc:AlternateContent>
          </a:graphicData>
        </a:graphic>
      </p:graphicFrame>
      <p:graphicFrame>
        <p:nvGraphicFramePr>
          <p:cNvPr id="9" name="对象 9">
            <a:extLst>
              <a:ext uri="{FF2B5EF4-FFF2-40B4-BE49-F238E27FC236}">
                <a16:creationId xmlns:a16="http://schemas.microsoft.com/office/drawing/2014/main" id="{0F13D606-1C1D-FA41-919B-6FAB02276CC1}"/>
              </a:ext>
            </a:extLst>
          </p:cNvPr>
          <p:cNvGraphicFramePr>
            <a:graphicFrameLocks noChangeAspect="1"/>
          </p:cNvGraphicFramePr>
          <p:nvPr>
            <p:extLst>
              <p:ext uri="{D42A27DB-BD31-4B8C-83A1-F6EECF244321}">
                <p14:modId xmlns:p14="http://schemas.microsoft.com/office/powerpoint/2010/main" val="2178654143"/>
              </p:ext>
            </p:extLst>
          </p:nvPr>
        </p:nvGraphicFramePr>
        <p:xfrm>
          <a:off x="7524328" y="4497172"/>
          <a:ext cx="1725613" cy="652462"/>
        </p:xfrm>
        <a:graphic>
          <a:graphicData uri="http://schemas.openxmlformats.org/presentationml/2006/ole">
            <mc:AlternateContent xmlns:mc="http://schemas.openxmlformats.org/markup-compatibility/2006">
              <mc:Choice xmlns:v="urn:schemas-microsoft-com:vml" Requires="v">
                <p:oleObj spid="_x0000_s20970" name="Equation" r:id="rId11" imgW="774700" imgH="292100" progId="Equation.3">
                  <p:embed/>
                </p:oleObj>
              </mc:Choice>
              <mc:Fallback>
                <p:oleObj name="Equation" r:id="rId11" imgW="774700" imgH="292100" progId="Equation.3">
                  <p:embed/>
                  <p:pic>
                    <p:nvPicPr>
                      <p:cNvPr id="10" name="对象 9"/>
                      <p:cNvPicPr/>
                      <p:nvPr/>
                    </p:nvPicPr>
                    <p:blipFill>
                      <a:blip r:embed="rId12"/>
                      <a:stretch>
                        <a:fillRect/>
                      </a:stretch>
                    </p:blipFill>
                    <p:spPr>
                      <a:xfrm>
                        <a:off x="7524328" y="4497172"/>
                        <a:ext cx="1725613" cy="652462"/>
                      </a:xfrm>
                      <a:prstGeom prst="rect">
                        <a:avLst/>
                      </a:prstGeom>
                    </p:spPr>
                  </p:pic>
                </p:oleObj>
              </mc:Fallback>
            </mc:AlternateContent>
          </a:graphicData>
        </a:graphic>
      </p:graphicFrame>
      <p:cxnSp>
        <p:nvCxnSpPr>
          <p:cNvPr id="10" name="直接连接符 11">
            <a:extLst>
              <a:ext uri="{FF2B5EF4-FFF2-40B4-BE49-F238E27FC236}">
                <a16:creationId xmlns:a16="http://schemas.microsoft.com/office/drawing/2014/main" id="{8C5F5BA6-4314-3149-9907-4273F7642E3F}"/>
              </a:ext>
            </a:extLst>
          </p:cNvPr>
          <p:cNvCxnSpPr/>
          <p:nvPr/>
        </p:nvCxnSpPr>
        <p:spPr>
          <a:xfrm>
            <a:off x="2665592" y="5350408"/>
            <a:ext cx="151216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8">
            <a:extLst>
              <a:ext uri="{FF2B5EF4-FFF2-40B4-BE49-F238E27FC236}">
                <a16:creationId xmlns:a16="http://schemas.microsoft.com/office/drawing/2014/main" id="{4556C789-8A6B-3548-8761-004FEEEEC350}"/>
              </a:ext>
            </a:extLst>
          </p:cNvPr>
          <p:cNvCxnSpPr/>
          <p:nvPr/>
        </p:nvCxnSpPr>
        <p:spPr>
          <a:xfrm>
            <a:off x="5617920" y="5350408"/>
            <a:ext cx="92017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21">
            <a:extLst>
              <a:ext uri="{FF2B5EF4-FFF2-40B4-BE49-F238E27FC236}">
                <a16:creationId xmlns:a16="http://schemas.microsoft.com/office/drawing/2014/main" id="{77EAAAC7-72E2-F840-888D-BC09DC380B82}"/>
              </a:ext>
            </a:extLst>
          </p:cNvPr>
          <p:cNvCxnSpPr/>
          <p:nvPr/>
        </p:nvCxnSpPr>
        <p:spPr>
          <a:xfrm>
            <a:off x="7922176" y="5350408"/>
            <a:ext cx="73235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文本框 23">
            <a:extLst>
              <a:ext uri="{FF2B5EF4-FFF2-40B4-BE49-F238E27FC236}">
                <a16:creationId xmlns:a16="http://schemas.microsoft.com/office/drawing/2014/main" id="{D311E315-72B0-FD45-97BA-DA574CD50F5D}"/>
              </a:ext>
            </a:extLst>
          </p:cNvPr>
          <p:cNvSpPr txBox="1"/>
          <p:nvPr/>
        </p:nvSpPr>
        <p:spPr>
          <a:xfrm>
            <a:off x="5864408" y="3142080"/>
            <a:ext cx="2959671" cy="1015663"/>
          </a:xfrm>
          <a:prstGeom prst="rect">
            <a:avLst/>
          </a:prstGeom>
          <a:noFill/>
          <a:ln>
            <a:solidFill>
              <a:schemeClr val="accent1"/>
            </a:solidFill>
          </a:ln>
        </p:spPr>
        <p:txBody>
          <a:bodyPr wrap="square" rtlCol="0">
            <a:spAutoFit/>
          </a:bodyPr>
          <a:lstStyle/>
          <a:p>
            <a:r>
              <a:rPr lang="en-US" altLang="zh-CN" sz="2000" dirty="0"/>
              <a:t>By stationary, time-shifted </a:t>
            </a:r>
            <a:r>
              <a:rPr lang="en-US" altLang="zh-CN" sz="2000" dirty="0" err="1"/>
              <a:t>supermartingale</a:t>
            </a:r>
            <a:r>
              <a:rPr lang="en-US" altLang="zh-CN" sz="2000" dirty="0"/>
              <a:t> process is also a </a:t>
            </a:r>
            <a:r>
              <a:rPr lang="en-US" altLang="zh-CN" sz="2000" dirty="0" err="1"/>
              <a:t>supermartingale</a:t>
            </a:r>
            <a:endParaRPr lang="zh-CN" altLang="en-US" sz="2000" dirty="0"/>
          </a:p>
        </p:txBody>
      </p:sp>
    </p:spTree>
    <p:extLst>
      <p:ext uri="{BB962C8B-B14F-4D97-AF65-F5344CB8AC3E}">
        <p14:creationId xmlns:p14="http://schemas.microsoft.com/office/powerpoint/2010/main" val="37444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ED842A-3D8B-4941-BF0D-9B62D9A7A914}"/>
              </a:ext>
            </a:extLst>
          </p:cNvPr>
          <p:cNvSpPr>
            <a:spLocks noGrp="1"/>
          </p:cNvSpPr>
          <p:nvPr>
            <p:ph type="sldNum" sz="quarter" idx="12"/>
          </p:nvPr>
        </p:nvSpPr>
        <p:spPr/>
        <p:txBody>
          <a:bodyPr/>
          <a:lstStyle/>
          <a:p>
            <a:fld id="{97D86083-53EC-4DF4-B0ED-FEB5657A265E}" type="slidenum">
              <a:rPr lang="zh-CN" altLang="en-US" smtClean="0"/>
              <a:t>44</a:t>
            </a:fld>
            <a:endParaRPr lang="zh-CN" altLang="en-US" dirty="0"/>
          </a:p>
        </p:txBody>
      </p:sp>
      <p:sp>
        <p:nvSpPr>
          <p:cNvPr id="3" name="内容占位符 1">
            <a:extLst>
              <a:ext uri="{FF2B5EF4-FFF2-40B4-BE49-F238E27FC236}">
                <a16:creationId xmlns:a16="http://schemas.microsoft.com/office/drawing/2014/main" id="{7A5C15FD-6901-DA4F-8B4F-DA56A53BF294}"/>
              </a:ext>
            </a:extLst>
          </p:cNvPr>
          <p:cNvSpPr txBox="1">
            <a:spLocks/>
          </p:cNvSpPr>
          <p:nvPr/>
        </p:nvSpPr>
        <p:spPr>
          <a:xfrm>
            <a:off x="254430" y="1403078"/>
            <a:ext cx="8569650" cy="478634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800"/>
              <a:t>Backlog process:</a:t>
            </a:r>
          </a:p>
          <a:p>
            <a:endParaRPr lang="en-US" altLang="zh-CN"/>
          </a:p>
          <a:p>
            <a:r>
              <a:rPr lang="en-US" altLang="zh-CN" sz="2800"/>
              <a:t>Define a stopping time </a:t>
            </a:r>
            <a:r>
              <a:rPr lang="en-US" altLang="zh-CN" sz="2800" i="1"/>
              <a:t>N</a:t>
            </a:r>
            <a:r>
              <a:rPr lang="en-US" altLang="zh-CN" sz="2800"/>
              <a:t> for</a:t>
            </a:r>
          </a:p>
          <a:p>
            <a:endParaRPr lang="en-US" altLang="zh-CN"/>
          </a:p>
          <a:p>
            <a:r>
              <a:rPr lang="en-US" altLang="zh-CN" sz="2800"/>
              <a:t>Applying optimal stopping theorem</a:t>
            </a:r>
          </a:p>
          <a:p>
            <a:pPr marL="82296" indent="0">
              <a:buFont typeface="Arial" panose="020B0604020202020204" pitchFamily="34" charset="0"/>
              <a:buNone/>
            </a:pPr>
            <a:endParaRPr lang="en-US" altLang="zh-CN" sz="2800"/>
          </a:p>
          <a:p>
            <a:pPr marL="82296" indent="0">
              <a:buFont typeface="Arial" panose="020B0604020202020204" pitchFamily="34" charset="0"/>
              <a:buNone/>
            </a:pPr>
            <a:endParaRPr lang="en-US" altLang="zh-CN" sz="2800"/>
          </a:p>
          <a:p>
            <a:r>
              <a:rPr lang="en-US" altLang="zh-CN" sz="2800"/>
              <a:t>Expectation of a supermartingale is non-increasing</a:t>
            </a:r>
            <a:endParaRPr lang="zh-CN" altLang="en-US" sz="2800" dirty="0"/>
          </a:p>
        </p:txBody>
      </p:sp>
      <p:sp>
        <p:nvSpPr>
          <p:cNvPr id="4" name="标题 4">
            <a:extLst>
              <a:ext uri="{FF2B5EF4-FFF2-40B4-BE49-F238E27FC236}">
                <a16:creationId xmlns:a16="http://schemas.microsoft.com/office/drawing/2014/main" id="{C712C32F-64CE-E347-AF3E-BD27DF5F290D}"/>
              </a:ext>
            </a:extLst>
          </p:cNvPr>
          <p:cNvSpPr txBox="1">
            <a:spLocks/>
          </p:cNvSpPr>
          <p:nvPr/>
        </p:nvSpPr>
        <p:spPr>
          <a:xfrm>
            <a:off x="251520" y="188640"/>
            <a:ext cx="8572560" cy="1143000"/>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sz="4000"/>
              <a:t>Martingale Delay Bound for FIFO</a:t>
            </a:r>
            <a:endParaRPr lang="zh-CN" altLang="en-US" dirty="0"/>
          </a:p>
        </p:txBody>
      </p:sp>
      <p:graphicFrame>
        <p:nvGraphicFramePr>
          <p:cNvPr id="5" name="对象 5">
            <a:extLst>
              <a:ext uri="{FF2B5EF4-FFF2-40B4-BE49-F238E27FC236}">
                <a16:creationId xmlns:a16="http://schemas.microsoft.com/office/drawing/2014/main" id="{D74BC658-0443-D64B-AF91-D146C0E33FEC}"/>
              </a:ext>
            </a:extLst>
          </p:cNvPr>
          <p:cNvGraphicFramePr>
            <a:graphicFrameLocks noChangeAspect="1"/>
          </p:cNvGraphicFramePr>
          <p:nvPr>
            <p:extLst>
              <p:ext uri="{D42A27DB-BD31-4B8C-83A1-F6EECF244321}">
                <p14:modId xmlns:p14="http://schemas.microsoft.com/office/powerpoint/2010/main" val="2060706801"/>
              </p:ext>
            </p:extLst>
          </p:nvPr>
        </p:nvGraphicFramePr>
        <p:xfrm>
          <a:off x="1765492" y="5566432"/>
          <a:ext cx="5544616" cy="504056"/>
        </p:xfrm>
        <a:graphic>
          <a:graphicData uri="http://schemas.openxmlformats.org/presentationml/2006/ole">
            <mc:AlternateContent xmlns:mc="http://schemas.openxmlformats.org/markup-compatibility/2006">
              <mc:Choice xmlns:v="urn:schemas-microsoft-com:vml" Requires="v">
                <p:oleObj spid="_x0000_s22177" name="Equation" r:id="rId3" imgW="3073320" imgH="279360" progId="Equation.DSMT4">
                  <p:embed/>
                </p:oleObj>
              </mc:Choice>
              <mc:Fallback>
                <p:oleObj name="Equation" r:id="rId3" imgW="3073320" imgH="279360" progId="Equation.DSMT4">
                  <p:embed/>
                  <p:pic>
                    <p:nvPicPr>
                      <p:cNvPr id="6" name="对象 5"/>
                      <p:cNvPicPr/>
                      <p:nvPr/>
                    </p:nvPicPr>
                    <p:blipFill>
                      <a:blip r:embed="rId4"/>
                      <a:stretch>
                        <a:fillRect/>
                      </a:stretch>
                    </p:blipFill>
                    <p:spPr>
                      <a:xfrm>
                        <a:off x="1765492" y="5566432"/>
                        <a:ext cx="5544616" cy="504056"/>
                      </a:xfrm>
                      <a:prstGeom prst="rect">
                        <a:avLst/>
                      </a:prstGeom>
                    </p:spPr>
                  </p:pic>
                </p:oleObj>
              </mc:Fallback>
            </mc:AlternateContent>
          </a:graphicData>
        </a:graphic>
      </p:graphicFrame>
      <p:graphicFrame>
        <p:nvGraphicFramePr>
          <p:cNvPr id="6" name="对象 6">
            <a:extLst>
              <a:ext uri="{FF2B5EF4-FFF2-40B4-BE49-F238E27FC236}">
                <a16:creationId xmlns:a16="http://schemas.microsoft.com/office/drawing/2014/main" id="{0C3FB660-55BD-FD4A-A38D-DB89C996585E}"/>
              </a:ext>
            </a:extLst>
          </p:cNvPr>
          <p:cNvGraphicFramePr>
            <a:graphicFrameLocks noChangeAspect="1"/>
          </p:cNvGraphicFramePr>
          <p:nvPr>
            <p:extLst>
              <p:ext uri="{D42A27DB-BD31-4B8C-83A1-F6EECF244321}">
                <p14:modId xmlns:p14="http://schemas.microsoft.com/office/powerpoint/2010/main" val="3838679849"/>
              </p:ext>
            </p:extLst>
          </p:nvPr>
        </p:nvGraphicFramePr>
        <p:xfrm>
          <a:off x="5128796" y="2346479"/>
          <a:ext cx="1041400" cy="561975"/>
        </p:xfrm>
        <a:graphic>
          <a:graphicData uri="http://schemas.openxmlformats.org/presentationml/2006/ole">
            <mc:AlternateContent xmlns:mc="http://schemas.openxmlformats.org/markup-compatibility/2006">
              <mc:Choice xmlns:v="urn:schemas-microsoft-com:vml" Requires="v">
                <p:oleObj spid="_x0000_s22178" name="Equation" r:id="rId5" imgW="469800" imgH="253800" progId="Equation.DSMT4">
                  <p:embed/>
                </p:oleObj>
              </mc:Choice>
              <mc:Fallback>
                <p:oleObj name="Equation" r:id="rId5" imgW="469800" imgH="253800" progId="Equation.DSMT4">
                  <p:embed/>
                  <p:pic>
                    <p:nvPicPr>
                      <p:cNvPr id="7" name="对象 6"/>
                      <p:cNvPicPr/>
                      <p:nvPr/>
                    </p:nvPicPr>
                    <p:blipFill>
                      <a:blip r:embed="rId6"/>
                      <a:stretch>
                        <a:fillRect/>
                      </a:stretch>
                    </p:blipFill>
                    <p:spPr>
                      <a:xfrm>
                        <a:off x="5128796" y="2346479"/>
                        <a:ext cx="1041400" cy="561975"/>
                      </a:xfrm>
                      <a:prstGeom prst="rect">
                        <a:avLst/>
                      </a:prstGeom>
                    </p:spPr>
                  </p:pic>
                </p:oleObj>
              </mc:Fallback>
            </mc:AlternateContent>
          </a:graphicData>
        </a:graphic>
      </p:graphicFrame>
      <p:graphicFrame>
        <p:nvGraphicFramePr>
          <p:cNvPr id="7" name="对象 7">
            <a:extLst>
              <a:ext uri="{FF2B5EF4-FFF2-40B4-BE49-F238E27FC236}">
                <a16:creationId xmlns:a16="http://schemas.microsoft.com/office/drawing/2014/main" id="{EF17125C-2C6F-6D4E-BA65-F8DDC04BAA11}"/>
              </a:ext>
            </a:extLst>
          </p:cNvPr>
          <p:cNvGraphicFramePr>
            <a:graphicFrameLocks noChangeAspect="1"/>
          </p:cNvGraphicFramePr>
          <p:nvPr>
            <p:extLst>
              <p:ext uri="{D42A27DB-BD31-4B8C-83A1-F6EECF244321}">
                <p14:modId xmlns:p14="http://schemas.microsoft.com/office/powerpoint/2010/main" val="286848311"/>
              </p:ext>
            </p:extLst>
          </p:nvPr>
        </p:nvGraphicFramePr>
        <p:xfrm>
          <a:off x="375405" y="2915340"/>
          <a:ext cx="8448675" cy="585787"/>
        </p:xfrm>
        <a:graphic>
          <a:graphicData uri="http://schemas.openxmlformats.org/presentationml/2006/ole">
            <mc:AlternateContent xmlns:mc="http://schemas.openxmlformats.org/markup-compatibility/2006">
              <mc:Choice xmlns:v="urn:schemas-microsoft-com:vml" Requires="v">
                <p:oleObj spid="_x0000_s22179" name="Equation" r:id="rId7" imgW="4406760" imgH="304560" progId="Equation.DSMT4">
                  <p:embed/>
                </p:oleObj>
              </mc:Choice>
              <mc:Fallback>
                <p:oleObj name="Equation" r:id="rId7" imgW="4406760" imgH="304560" progId="Equation.DSMT4">
                  <p:embed/>
                  <p:pic>
                    <p:nvPicPr>
                      <p:cNvPr id="8" name="对象 7"/>
                      <p:cNvPicPr/>
                      <p:nvPr/>
                    </p:nvPicPr>
                    <p:blipFill>
                      <a:blip r:embed="rId8"/>
                      <a:stretch>
                        <a:fillRect/>
                      </a:stretch>
                    </p:blipFill>
                    <p:spPr>
                      <a:xfrm>
                        <a:off x="375405" y="2915340"/>
                        <a:ext cx="8448675" cy="585787"/>
                      </a:xfrm>
                      <a:prstGeom prst="rect">
                        <a:avLst/>
                      </a:prstGeom>
                    </p:spPr>
                  </p:pic>
                </p:oleObj>
              </mc:Fallback>
            </mc:AlternateContent>
          </a:graphicData>
        </a:graphic>
      </p:graphicFrame>
      <p:graphicFrame>
        <p:nvGraphicFramePr>
          <p:cNvPr id="8" name="对象 8">
            <a:extLst>
              <a:ext uri="{FF2B5EF4-FFF2-40B4-BE49-F238E27FC236}">
                <a16:creationId xmlns:a16="http://schemas.microsoft.com/office/drawing/2014/main" id="{10698763-C8F7-724B-A3F0-EB273486F820}"/>
              </a:ext>
            </a:extLst>
          </p:cNvPr>
          <p:cNvGraphicFramePr>
            <a:graphicFrameLocks noChangeAspect="1"/>
          </p:cNvGraphicFramePr>
          <p:nvPr>
            <p:extLst>
              <p:ext uri="{D42A27DB-BD31-4B8C-83A1-F6EECF244321}">
                <p14:modId xmlns:p14="http://schemas.microsoft.com/office/powerpoint/2010/main" val="3739137349"/>
              </p:ext>
            </p:extLst>
          </p:nvPr>
        </p:nvGraphicFramePr>
        <p:xfrm>
          <a:off x="338863" y="1893627"/>
          <a:ext cx="7777162" cy="661988"/>
        </p:xfrm>
        <a:graphic>
          <a:graphicData uri="http://schemas.openxmlformats.org/presentationml/2006/ole">
            <mc:AlternateContent xmlns:mc="http://schemas.openxmlformats.org/markup-compatibility/2006">
              <mc:Choice xmlns:v="urn:schemas-microsoft-com:vml" Requires="v">
                <p:oleObj spid="_x0000_s22180" name="Equation" r:id="rId9" imgW="4025880" imgH="342720" progId="Equation.DSMT4">
                  <p:embed/>
                </p:oleObj>
              </mc:Choice>
              <mc:Fallback>
                <p:oleObj name="Equation" r:id="rId9" imgW="4025880" imgH="342720" progId="Equation.DSMT4">
                  <p:embed/>
                  <p:pic>
                    <p:nvPicPr>
                      <p:cNvPr id="9" name="对象 8"/>
                      <p:cNvPicPr/>
                      <p:nvPr/>
                    </p:nvPicPr>
                    <p:blipFill>
                      <a:blip r:embed="rId10"/>
                      <a:stretch>
                        <a:fillRect/>
                      </a:stretch>
                    </p:blipFill>
                    <p:spPr>
                      <a:xfrm>
                        <a:off x="338863" y="1893627"/>
                        <a:ext cx="7777162" cy="661988"/>
                      </a:xfrm>
                      <a:prstGeom prst="rect">
                        <a:avLst/>
                      </a:prstGeom>
                    </p:spPr>
                  </p:pic>
                </p:oleObj>
              </mc:Fallback>
            </mc:AlternateContent>
          </a:graphicData>
        </a:graphic>
      </p:graphicFrame>
      <p:graphicFrame>
        <p:nvGraphicFramePr>
          <p:cNvPr id="9" name="对象 9">
            <a:extLst>
              <a:ext uri="{FF2B5EF4-FFF2-40B4-BE49-F238E27FC236}">
                <a16:creationId xmlns:a16="http://schemas.microsoft.com/office/drawing/2014/main" id="{E8705FD4-9DF8-5740-8D53-6131CA22AC8A}"/>
              </a:ext>
            </a:extLst>
          </p:cNvPr>
          <p:cNvGraphicFramePr>
            <a:graphicFrameLocks noChangeAspect="1"/>
          </p:cNvGraphicFramePr>
          <p:nvPr>
            <p:extLst>
              <p:ext uri="{D42A27DB-BD31-4B8C-83A1-F6EECF244321}">
                <p14:modId xmlns:p14="http://schemas.microsoft.com/office/powerpoint/2010/main" val="2972934266"/>
              </p:ext>
            </p:extLst>
          </p:nvPr>
        </p:nvGraphicFramePr>
        <p:xfrm>
          <a:off x="1729513" y="3933056"/>
          <a:ext cx="6005512" cy="1112838"/>
        </p:xfrm>
        <a:graphic>
          <a:graphicData uri="http://schemas.openxmlformats.org/presentationml/2006/ole">
            <mc:AlternateContent xmlns:mc="http://schemas.openxmlformats.org/markup-compatibility/2006">
              <mc:Choice xmlns:v="urn:schemas-microsoft-com:vml" Requires="v">
                <p:oleObj spid="_x0000_s22181" name="Equation" r:id="rId11" imgW="3288960" imgH="609480" progId="Equation.3">
                  <p:embed/>
                </p:oleObj>
              </mc:Choice>
              <mc:Fallback>
                <p:oleObj name="Equation" r:id="rId11" imgW="3288960" imgH="609480" progId="Equation.3">
                  <p:embed/>
                  <p:pic>
                    <p:nvPicPr>
                      <p:cNvPr id="10" name="对象 9"/>
                      <p:cNvPicPr/>
                      <p:nvPr/>
                    </p:nvPicPr>
                    <p:blipFill>
                      <a:blip r:embed="rId12"/>
                      <a:stretch>
                        <a:fillRect/>
                      </a:stretch>
                    </p:blipFill>
                    <p:spPr>
                      <a:xfrm>
                        <a:off x="1729513" y="3933056"/>
                        <a:ext cx="6005512" cy="1112838"/>
                      </a:xfrm>
                      <a:prstGeom prst="rect">
                        <a:avLst/>
                      </a:prstGeom>
                    </p:spPr>
                  </p:pic>
                </p:oleObj>
              </mc:Fallback>
            </mc:AlternateContent>
          </a:graphicData>
        </a:graphic>
      </p:graphicFrame>
      <p:graphicFrame>
        <p:nvGraphicFramePr>
          <p:cNvPr id="10" name="对象 10">
            <a:extLst>
              <a:ext uri="{FF2B5EF4-FFF2-40B4-BE49-F238E27FC236}">
                <a16:creationId xmlns:a16="http://schemas.microsoft.com/office/drawing/2014/main" id="{3ED941E4-5007-D741-8D14-1FCA117833D0}"/>
              </a:ext>
            </a:extLst>
          </p:cNvPr>
          <p:cNvGraphicFramePr>
            <a:graphicFrameLocks noChangeAspect="1"/>
          </p:cNvGraphicFramePr>
          <p:nvPr>
            <p:extLst>
              <p:ext uri="{D42A27DB-BD31-4B8C-83A1-F6EECF244321}">
                <p14:modId xmlns:p14="http://schemas.microsoft.com/office/powerpoint/2010/main" val="3487590636"/>
              </p:ext>
            </p:extLst>
          </p:nvPr>
        </p:nvGraphicFramePr>
        <p:xfrm>
          <a:off x="4360000" y="1979352"/>
          <a:ext cx="914400" cy="198438"/>
        </p:xfrm>
        <a:graphic>
          <a:graphicData uri="http://schemas.openxmlformats.org/presentationml/2006/ole">
            <mc:AlternateContent xmlns:mc="http://schemas.openxmlformats.org/markup-compatibility/2006">
              <mc:Choice xmlns:v="urn:schemas-microsoft-com:vml" Requires="v">
                <p:oleObj spid="_x0000_s22182" name="Equation" r:id="rId13" imgW="914400" imgH="198720" progId="Equation.DSMT4">
                  <p:embed/>
                </p:oleObj>
              </mc:Choice>
              <mc:Fallback>
                <p:oleObj name="Equation" r:id="rId13" imgW="914400" imgH="198720" progId="Equation.DSMT4">
                  <p:embed/>
                  <p:pic>
                    <p:nvPicPr>
                      <p:cNvPr id="11" name="对象 10"/>
                      <p:cNvPicPr/>
                      <p:nvPr/>
                    </p:nvPicPr>
                    <p:blipFill>
                      <a:blip r:embed="rId14"/>
                      <a:stretch>
                        <a:fillRect/>
                      </a:stretch>
                    </p:blipFill>
                    <p:spPr>
                      <a:xfrm>
                        <a:off x="4360000" y="1979352"/>
                        <a:ext cx="914400" cy="198438"/>
                      </a:xfrm>
                      <a:prstGeom prst="rect">
                        <a:avLst/>
                      </a:prstGeom>
                    </p:spPr>
                  </p:pic>
                </p:oleObj>
              </mc:Fallback>
            </mc:AlternateContent>
          </a:graphicData>
        </a:graphic>
      </p:graphicFrame>
      <p:sp>
        <p:nvSpPr>
          <p:cNvPr id="11" name="矩形 12">
            <a:extLst>
              <a:ext uri="{FF2B5EF4-FFF2-40B4-BE49-F238E27FC236}">
                <a16:creationId xmlns:a16="http://schemas.microsoft.com/office/drawing/2014/main" id="{5702ABB0-BDF3-2E47-A0B6-71A23541A3B6}"/>
              </a:ext>
            </a:extLst>
          </p:cNvPr>
          <p:cNvSpPr/>
          <p:nvPr/>
        </p:nvSpPr>
        <p:spPr>
          <a:xfrm>
            <a:off x="1811010" y="3860852"/>
            <a:ext cx="5926236" cy="105176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2" name="对象 11">
            <a:extLst>
              <a:ext uri="{FF2B5EF4-FFF2-40B4-BE49-F238E27FC236}">
                <a16:creationId xmlns:a16="http://schemas.microsoft.com/office/drawing/2014/main" id="{6C64726A-E08C-344A-87DB-C22F2D44D5E4}"/>
              </a:ext>
            </a:extLst>
          </p:cNvPr>
          <p:cNvGraphicFramePr>
            <a:graphicFrameLocks noChangeAspect="1"/>
          </p:cNvGraphicFramePr>
          <p:nvPr>
            <p:extLst>
              <p:ext uri="{D42A27DB-BD31-4B8C-83A1-F6EECF244321}">
                <p14:modId xmlns:p14="http://schemas.microsoft.com/office/powerpoint/2010/main" val="411338339"/>
              </p:ext>
            </p:extLst>
          </p:nvPr>
        </p:nvGraphicFramePr>
        <p:xfrm>
          <a:off x="2723921" y="3931102"/>
          <a:ext cx="3462337" cy="884237"/>
        </p:xfrm>
        <a:graphic>
          <a:graphicData uri="http://schemas.openxmlformats.org/presentationml/2006/ole">
            <mc:AlternateContent xmlns:mc="http://schemas.openxmlformats.org/markup-compatibility/2006">
              <mc:Choice xmlns:v="urn:schemas-microsoft-com:vml" Requires="v">
                <p:oleObj spid="_x0000_s22183" name="Equation" r:id="rId15" imgW="1739880" imgH="444240" progId="Equation.3">
                  <p:embed/>
                </p:oleObj>
              </mc:Choice>
              <mc:Fallback>
                <p:oleObj name="Equation" r:id="rId15" imgW="1739880" imgH="444240" progId="Equation.3">
                  <p:embed/>
                  <p:pic>
                    <p:nvPicPr>
                      <p:cNvPr id="12" name="对象 11"/>
                      <p:cNvPicPr/>
                      <p:nvPr/>
                    </p:nvPicPr>
                    <p:blipFill>
                      <a:blip r:embed="rId16"/>
                      <a:stretch>
                        <a:fillRect/>
                      </a:stretch>
                    </p:blipFill>
                    <p:spPr>
                      <a:xfrm>
                        <a:off x="2723921" y="3931102"/>
                        <a:ext cx="3462337" cy="884237"/>
                      </a:xfrm>
                      <a:prstGeom prst="rect">
                        <a:avLst/>
                      </a:prstGeom>
                    </p:spPr>
                  </p:pic>
                </p:oleObj>
              </mc:Fallback>
            </mc:AlternateContent>
          </a:graphicData>
        </a:graphic>
      </p:graphicFrame>
      <p:cxnSp>
        <p:nvCxnSpPr>
          <p:cNvPr id="13" name="直接箭头连接符 13">
            <a:extLst>
              <a:ext uri="{FF2B5EF4-FFF2-40B4-BE49-F238E27FC236}">
                <a16:creationId xmlns:a16="http://schemas.microsoft.com/office/drawing/2014/main" id="{9D27D085-FDCD-2744-AD96-DD6C265A337A}"/>
              </a:ext>
            </a:extLst>
          </p:cNvPr>
          <p:cNvCxnSpPr/>
          <p:nvPr/>
        </p:nvCxnSpPr>
        <p:spPr>
          <a:xfrm flipH="1" flipV="1">
            <a:off x="8289458" y="2906967"/>
            <a:ext cx="208782" cy="25931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4">
            <a:extLst>
              <a:ext uri="{FF2B5EF4-FFF2-40B4-BE49-F238E27FC236}">
                <a16:creationId xmlns:a16="http://schemas.microsoft.com/office/drawing/2014/main" id="{095ABFC6-4366-204E-9FC9-769553258090}"/>
              </a:ext>
            </a:extLst>
          </p:cNvPr>
          <p:cNvSpPr txBox="1"/>
          <p:nvPr/>
        </p:nvSpPr>
        <p:spPr>
          <a:xfrm>
            <a:off x="6170196" y="2466197"/>
            <a:ext cx="2587761" cy="369332"/>
          </a:xfrm>
          <a:prstGeom prst="rect">
            <a:avLst/>
          </a:prstGeom>
          <a:noFill/>
          <a:ln>
            <a:solidFill>
              <a:schemeClr val="accent1"/>
            </a:solidFill>
          </a:ln>
        </p:spPr>
        <p:txBody>
          <a:bodyPr wrap="square" rtlCol="0">
            <a:spAutoFit/>
          </a:bodyPr>
          <a:lstStyle/>
          <a:p>
            <a:r>
              <a:rPr lang="en-US" altLang="zh-CN" dirty="0"/>
              <a:t>violation value of backlog</a:t>
            </a:r>
            <a:endParaRPr lang="zh-CN" altLang="en-US" dirty="0"/>
          </a:p>
        </p:txBody>
      </p:sp>
    </p:spTree>
    <p:extLst>
      <p:ext uri="{BB962C8B-B14F-4D97-AF65-F5344CB8AC3E}">
        <p14:creationId xmlns:p14="http://schemas.microsoft.com/office/powerpoint/2010/main" val="164214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6E28F7-EFB7-434F-8949-4E10CF00568C}"/>
              </a:ext>
            </a:extLst>
          </p:cNvPr>
          <p:cNvSpPr>
            <a:spLocks noGrp="1"/>
          </p:cNvSpPr>
          <p:nvPr>
            <p:ph type="sldNum" sz="quarter" idx="12"/>
          </p:nvPr>
        </p:nvSpPr>
        <p:spPr/>
        <p:txBody>
          <a:bodyPr/>
          <a:lstStyle/>
          <a:p>
            <a:fld id="{97D86083-53EC-4DF4-B0ED-FEB5657A265E}" type="slidenum">
              <a:rPr lang="zh-CN" altLang="en-US" smtClean="0"/>
              <a:t>45</a:t>
            </a:fld>
            <a:endParaRPr lang="zh-CN" altLang="en-US" dirty="0"/>
          </a:p>
        </p:txBody>
      </p:sp>
      <p:sp>
        <p:nvSpPr>
          <p:cNvPr id="3" name="内容占位符 1">
            <a:extLst>
              <a:ext uri="{FF2B5EF4-FFF2-40B4-BE49-F238E27FC236}">
                <a16:creationId xmlns:a16="http://schemas.microsoft.com/office/drawing/2014/main" id="{7B032D95-7D0B-D643-89CD-594BC7FA0CC6}"/>
              </a:ext>
            </a:extLst>
          </p:cNvPr>
          <p:cNvSpPr txBox="1">
            <a:spLocks/>
          </p:cNvSpPr>
          <p:nvPr/>
        </p:nvSpPr>
        <p:spPr>
          <a:xfrm>
            <a:off x="326438" y="1475086"/>
            <a:ext cx="8569650" cy="478634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800"/>
              <a:t>Backlog process distribution for A</a:t>
            </a:r>
            <a:r>
              <a:rPr lang="en-US" altLang="zh-CN" sz="2800" baseline="-25000"/>
              <a:t>a</a:t>
            </a:r>
            <a:r>
              <a:rPr lang="en-US" altLang="zh-CN" sz="2800"/>
              <a:t> (n)</a:t>
            </a:r>
          </a:p>
          <a:p>
            <a:endParaRPr lang="en-US" altLang="zh-CN" sz="2800"/>
          </a:p>
          <a:p>
            <a:endParaRPr lang="en-US" altLang="zh-CN" sz="2800"/>
          </a:p>
          <a:p>
            <a:endParaRPr lang="en-US" altLang="zh-CN" sz="2800"/>
          </a:p>
          <a:p>
            <a:r>
              <a:rPr lang="en-US" altLang="zh-CN" sz="2800"/>
              <a:t>Delay process distribution for A</a:t>
            </a:r>
            <a:r>
              <a:rPr lang="en-US" altLang="zh-CN" sz="2800" baseline="-25000"/>
              <a:t>a</a:t>
            </a:r>
            <a:r>
              <a:rPr lang="en-US" altLang="zh-CN" sz="2800"/>
              <a:t> (n)</a:t>
            </a:r>
          </a:p>
          <a:p>
            <a:endParaRPr lang="zh-CN" altLang="en-US" sz="2800" dirty="0"/>
          </a:p>
        </p:txBody>
      </p:sp>
      <p:sp>
        <p:nvSpPr>
          <p:cNvPr id="4" name="标题 4">
            <a:extLst>
              <a:ext uri="{FF2B5EF4-FFF2-40B4-BE49-F238E27FC236}">
                <a16:creationId xmlns:a16="http://schemas.microsoft.com/office/drawing/2014/main" id="{3D647841-B778-2A43-AA95-DDED3DCD5428}"/>
              </a:ext>
            </a:extLst>
          </p:cNvPr>
          <p:cNvSpPr txBox="1">
            <a:spLocks/>
          </p:cNvSpPr>
          <p:nvPr/>
        </p:nvSpPr>
        <p:spPr>
          <a:xfrm>
            <a:off x="323528" y="260648"/>
            <a:ext cx="8572560" cy="1143000"/>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sz="4400"/>
              <a:t>Martingale Delay Bound for FIFO</a:t>
            </a:r>
            <a:endParaRPr lang="zh-CN" altLang="en-US" dirty="0"/>
          </a:p>
        </p:txBody>
      </p:sp>
      <p:graphicFrame>
        <p:nvGraphicFramePr>
          <p:cNvPr id="5" name="对象 5">
            <a:extLst>
              <a:ext uri="{FF2B5EF4-FFF2-40B4-BE49-F238E27FC236}">
                <a16:creationId xmlns:a16="http://schemas.microsoft.com/office/drawing/2014/main" id="{4BE49722-AA46-DC4C-87E8-59E57B828C72}"/>
              </a:ext>
            </a:extLst>
          </p:cNvPr>
          <p:cNvGraphicFramePr>
            <a:graphicFrameLocks noChangeAspect="1"/>
          </p:cNvGraphicFramePr>
          <p:nvPr>
            <p:extLst>
              <p:ext uri="{D42A27DB-BD31-4B8C-83A1-F6EECF244321}">
                <p14:modId xmlns:p14="http://schemas.microsoft.com/office/powerpoint/2010/main" val="4208185836"/>
              </p:ext>
            </p:extLst>
          </p:nvPr>
        </p:nvGraphicFramePr>
        <p:xfrm>
          <a:off x="721377" y="2038040"/>
          <a:ext cx="7488832" cy="1436591"/>
        </p:xfrm>
        <a:graphic>
          <a:graphicData uri="http://schemas.openxmlformats.org/presentationml/2006/ole">
            <mc:AlternateContent xmlns:mc="http://schemas.openxmlformats.org/markup-compatibility/2006">
              <mc:Choice xmlns:v="urn:schemas-microsoft-com:vml" Requires="v">
                <p:oleObj spid="_x0000_s22717" name="Equation" r:id="rId3" imgW="3835080" imgH="736560" progId="Equation.DSMT4">
                  <p:embed/>
                </p:oleObj>
              </mc:Choice>
              <mc:Fallback>
                <p:oleObj name="Equation" r:id="rId3" imgW="3835080" imgH="736560" progId="Equation.DSMT4">
                  <p:embed/>
                  <p:pic>
                    <p:nvPicPr>
                      <p:cNvPr id="6" name="对象 5"/>
                      <p:cNvPicPr/>
                      <p:nvPr/>
                    </p:nvPicPr>
                    <p:blipFill>
                      <a:blip r:embed="rId4"/>
                      <a:stretch>
                        <a:fillRect/>
                      </a:stretch>
                    </p:blipFill>
                    <p:spPr>
                      <a:xfrm>
                        <a:off x="721377" y="2038040"/>
                        <a:ext cx="7488832" cy="1436591"/>
                      </a:xfrm>
                      <a:prstGeom prst="rect">
                        <a:avLst/>
                      </a:prstGeom>
                    </p:spPr>
                  </p:pic>
                </p:oleObj>
              </mc:Fallback>
            </mc:AlternateContent>
          </a:graphicData>
        </a:graphic>
      </p:graphicFrame>
      <p:graphicFrame>
        <p:nvGraphicFramePr>
          <p:cNvPr id="6" name="对象 6">
            <a:extLst>
              <a:ext uri="{FF2B5EF4-FFF2-40B4-BE49-F238E27FC236}">
                <a16:creationId xmlns:a16="http://schemas.microsoft.com/office/drawing/2014/main" id="{1AC93D15-8981-054F-BACF-CBA1BF1E6116}"/>
              </a:ext>
            </a:extLst>
          </p:cNvPr>
          <p:cNvGraphicFramePr>
            <a:graphicFrameLocks noChangeAspect="1"/>
          </p:cNvGraphicFramePr>
          <p:nvPr>
            <p:extLst>
              <p:ext uri="{D42A27DB-BD31-4B8C-83A1-F6EECF244321}">
                <p14:modId xmlns:p14="http://schemas.microsoft.com/office/powerpoint/2010/main" val="1123065614"/>
              </p:ext>
            </p:extLst>
          </p:nvPr>
        </p:nvGraphicFramePr>
        <p:xfrm>
          <a:off x="1869946" y="4054264"/>
          <a:ext cx="5585668" cy="1692627"/>
        </p:xfrm>
        <a:graphic>
          <a:graphicData uri="http://schemas.openxmlformats.org/presentationml/2006/ole">
            <mc:AlternateContent xmlns:mc="http://schemas.openxmlformats.org/markup-compatibility/2006">
              <mc:Choice xmlns:v="urn:schemas-microsoft-com:vml" Requires="v">
                <p:oleObj spid="_x0000_s22718" name="Equation" r:id="rId5" imgW="2933640" imgH="888840" progId="Equation.DSMT4">
                  <p:embed/>
                </p:oleObj>
              </mc:Choice>
              <mc:Fallback>
                <p:oleObj name="Equation" r:id="rId5" imgW="2933640" imgH="888840" progId="Equation.DSMT4">
                  <p:embed/>
                  <p:pic>
                    <p:nvPicPr>
                      <p:cNvPr id="7" name="对象 6"/>
                      <p:cNvPicPr/>
                      <p:nvPr/>
                    </p:nvPicPr>
                    <p:blipFill>
                      <a:blip r:embed="rId6"/>
                      <a:stretch>
                        <a:fillRect/>
                      </a:stretch>
                    </p:blipFill>
                    <p:spPr>
                      <a:xfrm>
                        <a:off x="1869946" y="4054264"/>
                        <a:ext cx="5585668" cy="1692627"/>
                      </a:xfrm>
                      <a:prstGeom prst="rect">
                        <a:avLst/>
                      </a:prstGeom>
                    </p:spPr>
                  </p:pic>
                </p:oleObj>
              </mc:Fallback>
            </mc:AlternateContent>
          </a:graphicData>
        </a:graphic>
      </p:graphicFrame>
      <p:cxnSp>
        <p:nvCxnSpPr>
          <p:cNvPr id="7" name="直接箭头连接符 8">
            <a:extLst>
              <a:ext uri="{FF2B5EF4-FFF2-40B4-BE49-F238E27FC236}">
                <a16:creationId xmlns:a16="http://schemas.microsoft.com/office/drawing/2014/main" id="{453C525F-C37D-4841-978F-382FE2CC9D77}"/>
              </a:ext>
            </a:extLst>
          </p:cNvPr>
          <p:cNvCxnSpPr/>
          <p:nvPr/>
        </p:nvCxnSpPr>
        <p:spPr>
          <a:xfrm flipH="1">
            <a:off x="2377560" y="5329156"/>
            <a:ext cx="441104" cy="39353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文本框 11">
            <a:extLst>
              <a:ext uri="{FF2B5EF4-FFF2-40B4-BE49-F238E27FC236}">
                <a16:creationId xmlns:a16="http://schemas.microsoft.com/office/drawing/2014/main" id="{B85479ED-4395-B449-8771-D2B16C7207D0}"/>
              </a:ext>
            </a:extLst>
          </p:cNvPr>
          <p:cNvSpPr txBox="1"/>
          <p:nvPr/>
        </p:nvSpPr>
        <p:spPr>
          <a:xfrm>
            <a:off x="1270491" y="5818329"/>
            <a:ext cx="3051285" cy="369332"/>
          </a:xfrm>
          <a:prstGeom prst="rect">
            <a:avLst/>
          </a:prstGeom>
          <a:noFill/>
          <a:ln>
            <a:solidFill>
              <a:schemeClr val="accent1"/>
            </a:solidFill>
          </a:ln>
        </p:spPr>
        <p:txBody>
          <a:bodyPr wrap="square" rtlCol="0">
            <a:spAutoFit/>
          </a:bodyPr>
          <a:lstStyle/>
          <a:p>
            <a:r>
              <a:rPr lang="en-US" altLang="zh-CN" dirty="0"/>
              <a:t>initial value of </a:t>
            </a:r>
            <a:r>
              <a:rPr lang="en-US" altLang="zh-CN" dirty="0" err="1"/>
              <a:t>supermartingale</a:t>
            </a:r>
            <a:endParaRPr lang="zh-CN" altLang="en-US" dirty="0"/>
          </a:p>
        </p:txBody>
      </p:sp>
    </p:spTree>
    <p:extLst>
      <p:ext uri="{BB962C8B-B14F-4D97-AF65-F5344CB8AC3E}">
        <p14:creationId xmlns:p14="http://schemas.microsoft.com/office/powerpoint/2010/main" val="74429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46382C-8CF8-544F-AB8B-95148DA01584}"/>
              </a:ext>
            </a:extLst>
          </p:cNvPr>
          <p:cNvSpPr>
            <a:spLocks noGrp="1"/>
          </p:cNvSpPr>
          <p:nvPr>
            <p:ph type="sldNum" sz="quarter" idx="12"/>
          </p:nvPr>
        </p:nvSpPr>
        <p:spPr/>
        <p:txBody>
          <a:bodyPr/>
          <a:lstStyle/>
          <a:p>
            <a:fld id="{97D86083-53EC-4DF4-B0ED-FEB5657A265E}" type="slidenum">
              <a:rPr lang="zh-CN" altLang="en-US" smtClean="0"/>
              <a:t>46</a:t>
            </a:fld>
            <a:endParaRPr lang="zh-CN" altLang="en-US" dirty="0"/>
          </a:p>
        </p:txBody>
      </p:sp>
      <p:sp>
        <p:nvSpPr>
          <p:cNvPr id="3" name="内容占位符 1">
            <a:extLst>
              <a:ext uri="{FF2B5EF4-FFF2-40B4-BE49-F238E27FC236}">
                <a16:creationId xmlns:a16="http://schemas.microsoft.com/office/drawing/2014/main" id="{056477DB-3076-3E41-B4F4-2D30F77BA911}"/>
              </a:ext>
            </a:extLst>
          </p:cNvPr>
          <p:cNvSpPr txBox="1">
            <a:spLocks/>
          </p:cNvSpPr>
          <p:nvPr/>
        </p:nvSpPr>
        <p:spPr>
          <a:xfrm>
            <a:off x="254430" y="1619102"/>
            <a:ext cx="8569650" cy="478634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a:t>Theorem 2. (Martingale Delay Bound for EDF). An EDF server process is constructed by combing the relative deadlines and the arriving process. In EDF scheduling, all data units are transmitted in the order of their remaining deadlines. Here we use the definition of the extended bivariate stochastic service process for EDF scheduling algorithm from</a:t>
            </a:r>
          </a:p>
          <a:p>
            <a:endParaRPr lang="en-US" altLang="zh-CN"/>
          </a:p>
          <a:p>
            <a:endParaRPr lang="en-US" altLang="zh-CN"/>
          </a:p>
          <a:p>
            <a:endParaRPr lang="en-US" altLang="zh-CN"/>
          </a:p>
          <a:p>
            <a:pPr marL="82296" indent="0">
              <a:buFont typeface="Arial" panose="020B0604020202020204" pitchFamily="34" charset="0"/>
              <a:buNone/>
            </a:pPr>
            <a:endParaRPr lang="en-US" altLang="zh-CN" sz="1050"/>
          </a:p>
          <a:p>
            <a:pPr marL="82296" indent="0">
              <a:buFont typeface="Arial" panose="020B0604020202020204" pitchFamily="34" charset="0"/>
              <a:buNone/>
            </a:pPr>
            <a:r>
              <a:rPr lang="en-US" altLang="zh-CN"/>
              <a:t>    where y denotes the difference of two arrivals’ deadlines.</a:t>
            </a:r>
            <a:endParaRPr lang="zh-CN" altLang="en-US" dirty="0"/>
          </a:p>
        </p:txBody>
      </p:sp>
      <p:sp>
        <p:nvSpPr>
          <p:cNvPr id="4" name="标题 4">
            <a:extLst>
              <a:ext uri="{FF2B5EF4-FFF2-40B4-BE49-F238E27FC236}">
                <a16:creationId xmlns:a16="http://schemas.microsoft.com/office/drawing/2014/main" id="{EF8299E3-9414-8448-A04B-CBFD16D02D77}"/>
              </a:ext>
            </a:extLst>
          </p:cNvPr>
          <p:cNvSpPr txBox="1">
            <a:spLocks/>
          </p:cNvSpPr>
          <p:nvPr/>
        </p:nvSpPr>
        <p:spPr>
          <a:xfrm>
            <a:off x="251520" y="404664"/>
            <a:ext cx="8572560" cy="1143000"/>
          </a:xfrm>
          <a:prstGeom prst="rect">
            <a:avLst/>
          </a:prstGeom>
        </p:spPr>
        <p:txBody>
          <a:bodyPr>
            <a:normAutofit fontScale="97500"/>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a:t>Per-Flow Delay Analysis by Martingale</a:t>
            </a:r>
            <a:endParaRPr lang="zh-CN" altLang="en-US" dirty="0"/>
          </a:p>
        </p:txBody>
      </p:sp>
      <p:graphicFrame>
        <p:nvGraphicFramePr>
          <p:cNvPr id="5" name="对象 5">
            <a:extLst>
              <a:ext uri="{FF2B5EF4-FFF2-40B4-BE49-F238E27FC236}">
                <a16:creationId xmlns:a16="http://schemas.microsoft.com/office/drawing/2014/main" id="{273C2F17-E17D-794C-ADAE-811F2E2652B2}"/>
              </a:ext>
            </a:extLst>
          </p:cNvPr>
          <p:cNvGraphicFramePr>
            <a:graphicFrameLocks noChangeAspect="1"/>
          </p:cNvGraphicFramePr>
          <p:nvPr>
            <p:extLst>
              <p:ext uri="{D42A27DB-BD31-4B8C-83A1-F6EECF244321}">
                <p14:modId xmlns:p14="http://schemas.microsoft.com/office/powerpoint/2010/main" val="4258560390"/>
              </p:ext>
            </p:extLst>
          </p:nvPr>
        </p:nvGraphicFramePr>
        <p:xfrm>
          <a:off x="1159184" y="4054264"/>
          <a:ext cx="6757231" cy="1224136"/>
        </p:xfrm>
        <a:graphic>
          <a:graphicData uri="http://schemas.openxmlformats.org/presentationml/2006/ole">
            <mc:AlternateContent xmlns:mc="http://schemas.openxmlformats.org/markup-compatibility/2006">
              <mc:Choice xmlns:v="urn:schemas-microsoft-com:vml" Requires="v">
                <p:oleObj spid="_x0000_s23647" name="Equation" r:id="rId3" imgW="3504960" imgH="634680" progId="Equation.DSMT4">
                  <p:embed/>
                </p:oleObj>
              </mc:Choice>
              <mc:Fallback>
                <p:oleObj name="Equation" r:id="rId3" imgW="3504960" imgH="634680" progId="Equation.DSMT4">
                  <p:embed/>
                  <p:pic>
                    <p:nvPicPr>
                      <p:cNvPr id="6" name="对象 5"/>
                      <p:cNvPicPr/>
                      <p:nvPr/>
                    </p:nvPicPr>
                    <p:blipFill>
                      <a:blip r:embed="rId4"/>
                      <a:stretch>
                        <a:fillRect/>
                      </a:stretch>
                    </p:blipFill>
                    <p:spPr>
                      <a:xfrm>
                        <a:off x="1159184" y="4054264"/>
                        <a:ext cx="6757231" cy="1224136"/>
                      </a:xfrm>
                      <a:prstGeom prst="rect">
                        <a:avLst/>
                      </a:prstGeom>
                    </p:spPr>
                  </p:pic>
                </p:oleObj>
              </mc:Fallback>
            </mc:AlternateContent>
          </a:graphicData>
        </a:graphic>
      </p:graphicFrame>
    </p:spTree>
    <p:extLst>
      <p:ext uri="{BB962C8B-B14F-4D97-AF65-F5344CB8AC3E}">
        <p14:creationId xmlns:p14="http://schemas.microsoft.com/office/powerpoint/2010/main" val="13742495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7A1706-5D00-3045-8A92-DC6FA7CE3305}"/>
              </a:ext>
            </a:extLst>
          </p:cNvPr>
          <p:cNvSpPr>
            <a:spLocks noGrp="1"/>
          </p:cNvSpPr>
          <p:nvPr>
            <p:ph type="sldNum" sz="quarter" idx="12"/>
          </p:nvPr>
        </p:nvSpPr>
        <p:spPr/>
        <p:txBody>
          <a:bodyPr/>
          <a:lstStyle/>
          <a:p>
            <a:fld id="{97D86083-53EC-4DF4-B0ED-FEB5657A265E}" type="slidenum">
              <a:rPr lang="zh-CN" altLang="en-US" smtClean="0"/>
              <a:t>47</a:t>
            </a:fld>
            <a:endParaRPr lang="zh-CN" altLang="en-US" dirty="0"/>
          </a:p>
        </p:txBody>
      </p:sp>
      <p:sp>
        <p:nvSpPr>
          <p:cNvPr id="3" name="内容占位符 1">
            <a:extLst>
              <a:ext uri="{FF2B5EF4-FFF2-40B4-BE49-F238E27FC236}">
                <a16:creationId xmlns:a16="http://schemas.microsoft.com/office/drawing/2014/main" id="{3C1A6043-0B4D-FB4A-86B8-F33E15F94FA6}"/>
              </a:ext>
            </a:extLst>
          </p:cNvPr>
          <p:cNvSpPr txBox="1">
            <a:spLocks/>
          </p:cNvSpPr>
          <p:nvPr/>
        </p:nvSpPr>
        <p:spPr>
          <a:xfrm>
            <a:off x="254430" y="1475086"/>
            <a:ext cx="8569650" cy="478634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a:t>Delay process distribution for A</a:t>
            </a:r>
            <a:r>
              <a:rPr lang="en-US" altLang="zh-CN" baseline="-25000"/>
              <a:t>a</a:t>
            </a:r>
            <a:r>
              <a:rPr lang="en-US" altLang="zh-CN"/>
              <a:t> (n):</a:t>
            </a:r>
          </a:p>
          <a:p>
            <a:pPr marL="82296" indent="0">
              <a:buFont typeface="Arial" panose="020B0604020202020204" pitchFamily="34" charset="0"/>
              <a:buNone/>
            </a:pPr>
            <a:r>
              <a:rPr lang="en-US" altLang="zh-CN"/>
              <a:t>   for y&gt;0,</a:t>
            </a:r>
          </a:p>
          <a:p>
            <a:pPr marL="82296" indent="0">
              <a:buFont typeface="Arial" panose="020B0604020202020204" pitchFamily="34" charset="0"/>
              <a:buNone/>
            </a:pPr>
            <a:endParaRPr lang="en-US" altLang="zh-CN"/>
          </a:p>
          <a:p>
            <a:pPr marL="82296" indent="0">
              <a:buFont typeface="Arial" panose="020B0604020202020204" pitchFamily="34" charset="0"/>
              <a:buNone/>
            </a:pPr>
            <a:endParaRPr lang="en-US" altLang="zh-CN" sz="1800"/>
          </a:p>
          <a:p>
            <a:pPr marL="82296" indent="0">
              <a:buFont typeface="Arial" panose="020B0604020202020204" pitchFamily="34" charset="0"/>
              <a:buNone/>
            </a:pPr>
            <a:r>
              <a:rPr lang="en-US" altLang="zh-CN"/>
              <a:t>   for y&lt;0,</a:t>
            </a:r>
            <a:endParaRPr lang="en-US" altLang="zh-CN" dirty="0"/>
          </a:p>
        </p:txBody>
      </p:sp>
      <p:sp>
        <p:nvSpPr>
          <p:cNvPr id="4" name="标题 4">
            <a:extLst>
              <a:ext uri="{FF2B5EF4-FFF2-40B4-BE49-F238E27FC236}">
                <a16:creationId xmlns:a16="http://schemas.microsoft.com/office/drawing/2014/main" id="{FA6A6F86-DB7F-D842-B401-7F740E4FDFA0}"/>
              </a:ext>
            </a:extLst>
          </p:cNvPr>
          <p:cNvSpPr txBox="1">
            <a:spLocks/>
          </p:cNvSpPr>
          <p:nvPr/>
        </p:nvSpPr>
        <p:spPr>
          <a:xfrm>
            <a:off x="251520" y="260648"/>
            <a:ext cx="8572560" cy="1143000"/>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sz="4000"/>
              <a:t>Martingale Delay Bound for EDF</a:t>
            </a:r>
            <a:endParaRPr lang="zh-CN" altLang="en-US" dirty="0"/>
          </a:p>
        </p:txBody>
      </p:sp>
      <p:graphicFrame>
        <p:nvGraphicFramePr>
          <p:cNvPr id="5" name="对象 7">
            <a:extLst>
              <a:ext uri="{FF2B5EF4-FFF2-40B4-BE49-F238E27FC236}">
                <a16:creationId xmlns:a16="http://schemas.microsoft.com/office/drawing/2014/main" id="{60A8AB22-63AB-3545-8D0F-E0BD08CED552}"/>
              </a:ext>
            </a:extLst>
          </p:cNvPr>
          <p:cNvGraphicFramePr>
            <a:graphicFrameLocks noChangeAspect="1"/>
          </p:cNvGraphicFramePr>
          <p:nvPr>
            <p:extLst>
              <p:ext uri="{D42A27DB-BD31-4B8C-83A1-F6EECF244321}">
                <p14:modId xmlns:p14="http://schemas.microsoft.com/office/powerpoint/2010/main" val="2552610216"/>
              </p:ext>
            </p:extLst>
          </p:nvPr>
        </p:nvGraphicFramePr>
        <p:xfrm>
          <a:off x="657663" y="2300978"/>
          <a:ext cx="7992888" cy="912768"/>
        </p:xfrm>
        <a:graphic>
          <a:graphicData uri="http://schemas.openxmlformats.org/presentationml/2006/ole">
            <mc:AlternateContent xmlns:mc="http://schemas.openxmlformats.org/markup-compatibility/2006">
              <mc:Choice xmlns:v="urn:schemas-microsoft-com:vml" Requires="v">
                <p:oleObj spid="_x0000_s24765" name="Equation" r:id="rId3" imgW="4114800" imgH="469800" progId="Equation.DSMT4">
                  <p:embed/>
                </p:oleObj>
              </mc:Choice>
              <mc:Fallback>
                <p:oleObj name="Equation" r:id="rId3" imgW="4114800" imgH="469800" progId="Equation.DSMT4">
                  <p:embed/>
                  <p:pic>
                    <p:nvPicPr>
                      <p:cNvPr id="8" name="对象 7"/>
                      <p:cNvPicPr/>
                      <p:nvPr/>
                    </p:nvPicPr>
                    <p:blipFill>
                      <a:blip r:embed="rId4"/>
                      <a:stretch>
                        <a:fillRect/>
                      </a:stretch>
                    </p:blipFill>
                    <p:spPr>
                      <a:xfrm>
                        <a:off x="657663" y="2300978"/>
                        <a:ext cx="7992888" cy="912768"/>
                      </a:xfrm>
                      <a:prstGeom prst="rect">
                        <a:avLst/>
                      </a:prstGeom>
                    </p:spPr>
                  </p:pic>
                </p:oleObj>
              </mc:Fallback>
            </mc:AlternateContent>
          </a:graphicData>
        </a:graphic>
      </p:graphicFrame>
      <p:graphicFrame>
        <p:nvGraphicFramePr>
          <p:cNvPr id="6" name="对象 8">
            <a:extLst>
              <a:ext uri="{FF2B5EF4-FFF2-40B4-BE49-F238E27FC236}">
                <a16:creationId xmlns:a16="http://schemas.microsoft.com/office/drawing/2014/main" id="{B1AA4624-3B89-244D-9D2A-39274EBAF214}"/>
              </a:ext>
            </a:extLst>
          </p:cNvPr>
          <p:cNvGraphicFramePr>
            <a:graphicFrameLocks noChangeAspect="1"/>
          </p:cNvGraphicFramePr>
          <p:nvPr>
            <p:extLst>
              <p:ext uri="{D42A27DB-BD31-4B8C-83A1-F6EECF244321}">
                <p14:modId xmlns:p14="http://schemas.microsoft.com/office/powerpoint/2010/main" val="1078209165"/>
              </p:ext>
            </p:extLst>
          </p:nvPr>
        </p:nvGraphicFramePr>
        <p:xfrm>
          <a:off x="649368" y="4096571"/>
          <a:ext cx="7637153" cy="1828962"/>
        </p:xfrm>
        <a:graphic>
          <a:graphicData uri="http://schemas.openxmlformats.org/presentationml/2006/ole">
            <mc:AlternateContent xmlns:mc="http://schemas.openxmlformats.org/markup-compatibility/2006">
              <mc:Choice xmlns:v="urn:schemas-microsoft-com:vml" Requires="v">
                <p:oleObj spid="_x0000_s24766" name="Equation" r:id="rId5" imgW="3924000" imgH="939600" progId="Equation.DSMT4">
                  <p:embed/>
                </p:oleObj>
              </mc:Choice>
              <mc:Fallback>
                <p:oleObj name="Equation" r:id="rId5" imgW="3924000" imgH="939600" progId="Equation.DSMT4">
                  <p:embed/>
                  <p:pic>
                    <p:nvPicPr>
                      <p:cNvPr id="9" name="对象 8"/>
                      <p:cNvPicPr/>
                      <p:nvPr/>
                    </p:nvPicPr>
                    <p:blipFill>
                      <a:blip r:embed="rId6"/>
                      <a:stretch>
                        <a:fillRect/>
                      </a:stretch>
                    </p:blipFill>
                    <p:spPr>
                      <a:xfrm>
                        <a:off x="649368" y="4096571"/>
                        <a:ext cx="7637153" cy="1828962"/>
                      </a:xfrm>
                      <a:prstGeom prst="rect">
                        <a:avLst/>
                      </a:prstGeom>
                    </p:spPr>
                  </p:pic>
                </p:oleObj>
              </mc:Fallback>
            </mc:AlternateContent>
          </a:graphicData>
        </a:graphic>
      </p:graphicFrame>
    </p:spTree>
    <p:extLst>
      <p:ext uri="{BB962C8B-B14F-4D97-AF65-F5344CB8AC3E}">
        <p14:creationId xmlns:p14="http://schemas.microsoft.com/office/powerpoint/2010/main" val="191288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7C846B-91E8-4048-93EB-945F933AE6FF}"/>
              </a:ext>
            </a:extLst>
          </p:cNvPr>
          <p:cNvSpPr>
            <a:spLocks noGrp="1"/>
          </p:cNvSpPr>
          <p:nvPr>
            <p:ph type="sldNum" sz="quarter" idx="12"/>
          </p:nvPr>
        </p:nvSpPr>
        <p:spPr/>
        <p:txBody>
          <a:bodyPr/>
          <a:lstStyle/>
          <a:p>
            <a:fld id="{97D86083-53EC-4DF4-B0ED-FEB5657A265E}" type="slidenum">
              <a:rPr lang="zh-CN" altLang="en-US" smtClean="0"/>
              <a:t>48</a:t>
            </a:fld>
            <a:endParaRPr lang="zh-CN" altLang="en-US" dirty="0"/>
          </a:p>
        </p:txBody>
      </p:sp>
      <p:sp>
        <p:nvSpPr>
          <p:cNvPr id="3" name="内容占位符 1">
            <a:extLst>
              <a:ext uri="{FF2B5EF4-FFF2-40B4-BE49-F238E27FC236}">
                <a16:creationId xmlns:a16="http://schemas.microsoft.com/office/drawing/2014/main" id="{E178D6AE-14B9-654C-9972-E4BFC3592BBC}"/>
              </a:ext>
            </a:extLst>
          </p:cNvPr>
          <p:cNvSpPr txBox="1">
            <a:spLocks/>
          </p:cNvSpPr>
          <p:nvPr/>
        </p:nvSpPr>
        <p:spPr>
          <a:xfrm>
            <a:off x="254430" y="5325573"/>
            <a:ext cx="8569650" cy="93585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200"/>
              <a:t>Complementary cumulative distribution function (CCDF) of end-to-end delay for FIFO with VoIP and multimedia data sets</a:t>
            </a:r>
            <a:endParaRPr lang="zh-CN" altLang="en-US" sz="2200" dirty="0"/>
          </a:p>
        </p:txBody>
      </p:sp>
      <p:sp>
        <p:nvSpPr>
          <p:cNvPr id="4" name="标题 4">
            <a:extLst>
              <a:ext uri="{FF2B5EF4-FFF2-40B4-BE49-F238E27FC236}">
                <a16:creationId xmlns:a16="http://schemas.microsoft.com/office/drawing/2014/main" id="{50454E99-C3DA-9D4E-9ECE-782A3C240A48}"/>
              </a:ext>
            </a:extLst>
          </p:cNvPr>
          <p:cNvSpPr txBox="1">
            <a:spLocks/>
          </p:cNvSpPr>
          <p:nvPr/>
        </p:nvSpPr>
        <p:spPr>
          <a:xfrm>
            <a:off x="251520" y="260648"/>
            <a:ext cx="8572560" cy="1143000"/>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a:t>Simulation Results—FIFO</a:t>
            </a:r>
            <a:endParaRPr lang="zh-CN" altLang="en-US" dirty="0"/>
          </a:p>
        </p:txBody>
      </p:sp>
      <p:pic>
        <p:nvPicPr>
          <p:cNvPr id="5" name="图片 5">
            <a:extLst>
              <a:ext uri="{FF2B5EF4-FFF2-40B4-BE49-F238E27FC236}">
                <a16:creationId xmlns:a16="http://schemas.microsoft.com/office/drawing/2014/main" id="{A3F5EA7D-B087-4E40-95DA-8D64AD6FEB3A}"/>
              </a:ext>
            </a:extLst>
          </p:cNvPr>
          <p:cNvPicPr>
            <a:picLocks noChangeAspect="1"/>
          </p:cNvPicPr>
          <p:nvPr/>
        </p:nvPicPr>
        <p:blipFill>
          <a:blip r:embed="rId2"/>
          <a:stretch>
            <a:fillRect/>
          </a:stretch>
        </p:blipFill>
        <p:spPr>
          <a:xfrm>
            <a:off x="505352" y="1407592"/>
            <a:ext cx="5092468" cy="3989313"/>
          </a:xfrm>
          <a:prstGeom prst="rect">
            <a:avLst/>
          </a:prstGeom>
        </p:spPr>
      </p:pic>
      <p:sp>
        <p:nvSpPr>
          <p:cNvPr id="6" name="文本框 6">
            <a:extLst>
              <a:ext uri="{FF2B5EF4-FFF2-40B4-BE49-F238E27FC236}">
                <a16:creationId xmlns:a16="http://schemas.microsoft.com/office/drawing/2014/main" id="{1109778B-0768-1444-B9C6-9E62A18C2402}"/>
              </a:ext>
            </a:extLst>
          </p:cNvPr>
          <p:cNvSpPr txBox="1"/>
          <p:nvPr/>
        </p:nvSpPr>
        <p:spPr>
          <a:xfrm>
            <a:off x="5761936" y="2770894"/>
            <a:ext cx="2846690" cy="923330"/>
          </a:xfrm>
          <a:prstGeom prst="rect">
            <a:avLst/>
          </a:prstGeom>
          <a:noFill/>
          <a:ln w="25400">
            <a:solidFill>
              <a:schemeClr val="accent1"/>
            </a:solidFill>
          </a:ln>
        </p:spPr>
        <p:txBody>
          <a:bodyPr wrap="square" rtlCol="0">
            <a:spAutoFit/>
          </a:bodyPr>
          <a:lstStyle/>
          <a:p>
            <a:r>
              <a:rPr lang="en-US" altLang="zh-CN" dirty="0"/>
              <a:t>continuous line represents martingale bound, boxplot represents simulation result</a:t>
            </a:r>
            <a:endParaRPr lang="zh-CN" altLang="en-US" dirty="0"/>
          </a:p>
        </p:txBody>
      </p:sp>
    </p:spTree>
    <p:extLst>
      <p:ext uri="{BB962C8B-B14F-4D97-AF65-F5344CB8AC3E}">
        <p14:creationId xmlns:p14="http://schemas.microsoft.com/office/powerpoint/2010/main" val="3654419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C1DFE9-F95B-D846-971B-A16EBC3C34BD}"/>
              </a:ext>
            </a:extLst>
          </p:cNvPr>
          <p:cNvSpPr>
            <a:spLocks noGrp="1"/>
          </p:cNvSpPr>
          <p:nvPr>
            <p:ph type="sldNum" sz="quarter" idx="12"/>
          </p:nvPr>
        </p:nvSpPr>
        <p:spPr/>
        <p:txBody>
          <a:bodyPr/>
          <a:lstStyle/>
          <a:p>
            <a:fld id="{97D86083-53EC-4DF4-B0ED-FEB5657A265E}" type="slidenum">
              <a:rPr lang="zh-CN" altLang="en-US" smtClean="0"/>
              <a:t>4</a:t>
            </a:fld>
            <a:endParaRPr lang="zh-CN" altLang="en-US" dirty="0"/>
          </a:p>
        </p:txBody>
      </p:sp>
      <p:sp>
        <p:nvSpPr>
          <p:cNvPr id="3" name="内容占位符 1">
            <a:extLst>
              <a:ext uri="{FF2B5EF4-FFF2-40B4-BE49-F238E27FC236}">
                <a16:creationId xmlns:a16="http://schemas.microsoft.com/office/drawing/2014/main" id="{738F3764-6E03-BF42-B1CC-82175D03A158}"/>
              </a:ext>
            </a:extLst>
          </p:cNvPr>
          <p:cNvSpPr txBox="1">
            <a:spLocks/>
          </p:cNvSpPr>
          <p:nvPr/>
        </p:nvSpPr>
        <p:spPr>
          <a:xfrm>
            <a:off x="148222" y="764704"/>
            <a:ext cx="8675858" cy="5954364"/>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dirty="0"/>
              <a:t>Network calculus: deterministic network calculus (DNC) and stochastic network calculus (SNC)</a:t>
            </a:r>
          </a:p>
          <a:p>
            <a:r>
              <a:rPr lang="en-US" altLang="zh-CN" b="1" dirty="0"/>
              <a:t>DNC</a:t>
            </a:r>
            <a:r>
              <a:rPr lang="en-US" altLang="zh-CN" dirty="0"/>
              <a:t>: deterministic arrival envelope and deterministic service envelope (work-conserving constant rate servers and leaky-bucket traffic regulators) —&gt; worst case quality of service</a:t>
            </a:r>
          </a:p>
          <a:p>
            <a:r>
              <a:rPr lang="en-US" altLang="zh-CN" b="1" dirty="0">
                <a:solidFill>
                  <a:srgbClr val="FF0000"/>
                </a:solidFill>
              </a:rPr>
              <a:t>SNC</a:t>
            </a:r>
            <a:r>
              <a:rPr lang="en-US" altLang="zh-CN" dirty="0"/>
              <a:t>: statistical envelopes follow from moment generation functions (MGFs) by use of Chernoff’s bound</a:t>
            </a:r>
          </a:p>
          <a:p>
            <a:pPr lvl="1"/>
            <a:r>
              <a:rPr lang="en-US" altLang="zh-CN" sz="2400" dirty="0"/>
              <a:t>Effective bandwidths theory: end-to-end probabilistic network calculus; </a:t>
            </a:r>
            <a:r>
              <a:rPr lang="en-US" altLang="zh-CN" sz="2400" dirty="0">
                <a:cs typeface="Times New Roman" pitchFamily="18" charset="0"/>
              </a:rPr>
              <a:t>inaccurate results for </a:t>
            </a:r>
            <a:r>
              <a:rPr lang="en-US" altLang="zh-CN" sz="2400" dirty="0" err="1">
                <a:cs typeface="Times New Roman" pitchFamily="18" charset="0"/>
              </a:rPr>
              <a:t>bursty</a:t>
            </a:r>
            <a:r>
              <a:rPr lang="en-US" altLang="zh-CN" sz="2400" dirty="0">
                <a:cs typeface="Times New Roman" pitchFamily="18" charset="0"/>
              </a:rPr>
              <a:t> arrivals</a:t>
            </a:r>
            <a:r>
              <a:rPr lang="en-US" altLang="zh-CN" sz="2400" dirty="0"/>
              <a:t> </a:t>
            </a:r>
          </a:p>
          <a:p>
            <a:pPr lvl="1"/>
            <a:r>
              <a:rPr lang="en-US" altLang="zh-CN" sz="2400" dirty="0">
                <a:solidFill>
                  <a:srgbClr val="FF0000"/>
                </a:solidFill>
              </a:rPr>
              <a:t>Martingale theory: </a:t>
            </a:r>
            <a:r>
              <a:rPr lang="en-US" altLang="zh-CN" sz="2400" dirty="0"/>
              <a:t>investigate end-to-end delay performance of different data services </a:t>
            </a:r>
          </a:p>
          <a:p>
            <a:r>
              <a:rPr lang="en-US" altLang="zh-CN" dirty="0" err="1">
                <a:solidFill>
                  <a:srgbClr val="FF0000"/>
                </a:solidFill>
              </a:rPr>
              <a:t>Lyopunov</a:t>
            </a:r>
            <a:r>
              <a:rPr lang="en-US" altLang="zh-CN" dirty="0">
                <a:solidFill>
                  <a:srgbClr val="FF0000"/>
                </a:solidFill>
              </a:rPr>
              <a:t> stability</a:t>
            </a:r>
          </a:p>
          <a:p>
            <a:r>
              <a:rPr lang="en-US" altLang="zh-CN" dirty="0">
                <a:solidFill>
                  <a:srgbClr val="FF0000"/>
                </a:solidFill>
              </a:rPr>
              <a:t>Age of Information</a:t>
            </a:r>
          </a:p>
        </p:txBody>
      </p:sp>
      <p:sp>
        <p:nvSpPr>
          <p:cNvPr id="5" name="灯片编号占位符 3">
            <a:extLst>
              <a:ext uri="{FF2B5EF4-FFF2-40B4-BE49-F238E27FC236}">
                <a16:creationId xmlns:a16="http://schemas.microsoft.com/office/drawing/2014/main" id="{5139A80D-F21D-5F4F-A71B-480CD2147FFC}"/>
              </a:ext>
            </a:extLst>
          </p:cNvPr>
          <p:cNvSpPr txBox="1">
            <a:spLocks/>
          </p:cNvSpPr>
          <p:nvPr/>
        </p:nvSpPr>
        <p:spPr>
          <a:xfrm>
            <a:off x="8752642" y="6071678"/>
            <a:ext cx="457200" cy="476250"/>
          </a:xfrm>
          <a:prstGeom prst="rect">
            <a:avLst/>
          </a:prstGeom>
        </p:spPr>
        <p:txBody>
          <a:bodyPr vert="horz" lIns="91440" tIns="45720" rIns="91440" bIns="45720" rtlCol="0" anchor="ctr"/>
          <a:lstStyle>
            <a:defPPr>
              <a:defRPr lang="zh-CN"/>
            </a:defPPr>
            <a:lvl1pPr marL="0" algn="ctr" defTabSz="914400" rtl="0" eaLnBrk="1" latinLnBrk="0" hangingPunct="1">
              <a:defRPr sz="1200" b="1" kern="120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913308-F349-4B6D-A68A-DD1791B4A57B}" type="slidenum">
              <a:rPr lang="zh-CN" altLang="en-US" smtClean="0"/>
              <a:pPr/>
              <a:t>4</a:t>
            </a:fld>
            <a:endParaRPr lang="zh-CN" altLang="en-US" dirty="0"/>
          </a:p>
        </p:txBody>
      </p:sp>
      <p:sp>
        <p:nvSpPr>
          <p:cNvPr id="6" name="标题 4">
            <a:extLst>
              <a:ext uri="{FF2B5EF4-FFF2-40B4-BE49-F238E27FC236}">
                <a16:creationId xmlns:a16="http://schemas.microsoft.com/office/drawing/2014/main" id="{8393807C-20CE-0E44-9CCA-A80C53E24983}"/>
              </a:ext>
            </a:extLst>
          </p:cNvPr>
          <p:cNvSpPr txBox="1">
            <a:spLocks/>
          </p:cNvSpPr>
          <p:nvPr/>
        </p:nvSpPr>
        <p:spPr>
          <a:xfrm>
            <a:off x="251520" y="189954"/>
            <a:ext cx="8572560" cy="1143000"/>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dirty="0"/>
              <a:t>Tools for delay analysis </a:t>
            </a:r>
            <a:endParaRPr lang="zh-CN" altLang="en-US" dirty="0"/>
          </a:p>
        </p:txBody>
      </p:sp>
    </p:spTree>
    <p:extLst>
      <p:ext uri="{BB962C8B-B14F-4D97-AF65-F5344CB8AC3E}">
        <p14:creationId xmlns:p14="http://schemas.microsoft.com/office/powerpoint/2010/main" val="420342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C65E26-61F7-324C-BE06-580EA189A8F2}"/>
              </a:ext>
            </a:extLst>
          </p:cNvPr>
          <p:cNvSpPr>
            <a:spLocks noGrp="1"/>
          </p:cNvSpPr>
          <p:nvPr>
            <p:ph type="sldNum" sz="quarter" idx="12"/>
          </p:nvPr>
        </p:nvSpPr>
        <p:spPr/>
        <p:txBody>
          <a:bodyPr/>
          <a:lstStyle/>
          <a:p>
            <a:fld id="{97D86083-53EC-4DF4-B0ED-FEB5657A265E}" type="slidenum">
              <a:rPr lang="zh-CN" altLang="en-US" smtClean="0"/>
              <a:t>49</a:t>
            </a:fld>
            <a:endParaRPr lang="zh-CN" altLang="en-US" dirty="0"/>
          </a:p>
        </p:txBody>
      </p:sp>
      <p:sp>
        <p:nvSpPr>
          <p:cNvPr id="3" name="内容占位符 1">
            <a:extLst>
              <a:ext uri="{FF2B5EF4-FFF2-40B4-BE49-F238E27FC236}">
                <a16:creationId xmlns:a16="http://schemas.microsoft.com/office/drawing/2014/main" id="{99E5395A-09D8-C842-8B9C-3488CE31A668}"/>
              </a:ext>
            </a:extLst>
          </p:cNvPr>
          <p:cNvSpPr txBox="1">
            <a:spLocks/>
          </p:cNvSpPr>
          <p:nvPr/>
        </p:nvSpPr>
        <p:spPr>
          <a:xfrm>
            <a:off x="263425" y="5512595"/>
            <a:ext cx="8569650" cy="767008"/>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000"/>
              <a:t>Deadline of A</a:t>
            </a:r>
            <a:r>
              <a:rPr lang="en-US" altLang="zh-CN" sz="2000" baseline="-25000"/>
              <a:t>a</a:t>
            </a:r>
            <a:r>
              <a:rPr lang="en-US" altLang="zh-CN" sz="2000"/>
              <a:t> (VoIP) is set 50ms, deadline of A</a:t>
            </a:r>
            <a:r>
              <a:rPr lang="en-US" altLang="zh-CN" sz="2000" baseline="-25000"/>
              <a:t>b</a:t>
            </a:r>
            <a:r>
              <a:rPr lang="en-US" altLang="zh-CN" sz="2000"/>
              <a:t> (multimedia) is set 500ms</a:t>
            </a:r>
          </a:p>
          <a:p>
            <a:r>
              <a:rPr lang="en-US" altLang="zh-CN" sz="2000"/>
              <a:t>CCDF of end-to-end delay for EDF1 /EDF2 with VoIP and multimedia data sets</a:t>
            </a:r>
            <a:endParaRPr lang="zh-CN" altLang="en-US" sz="2000" dirty="0"/>
          </a:p>
        </p:txBody>
      </p:sp>
      <p:sp>
        <p:nvSpPr>
          <p:cNvPr id="4" name="标题 4">
            <a:extLst>
              <a:ext uri="{FF2B5EF4-FFF2-40B4-BE49-F238E27FC236}">
                <a16:creationId xmlns:a16="http://schemas.microsoft.com/office/drawing/2014/main" id="{ACE9B990-D92B-014D-BC06-C124BF4882BA}"/>
              </a:ext>
            </a:extLst>
          </p:cNvPr>
          <p:cNvSpPr txBox="1">
            <a:spLocks/>
          </p:cNvSpPr>
          <p:nvPr/>
        </p:nvSpPr>
        <p:spPr>
          <a:xfrm>
            <a:off x="260515" y="278819"/>
            <a:ext cx="8572560" cy="1143000"/>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a:t>Simulation Results—EDF</a:t>
            </a:r>
            <a:endParaRPr lang="zh-CN" altLang="en-US" dirty="0"/>
          </a:p>
        </p:txBody>
      </p:sp>
      <p:pic>
        <p:nvPicPr>
          <p:cNvPr id="5" name="图片 6">
            <a:extLst>
              <a:ext uri="{FF2B5EF4-FFF2-40B4-BE49-F238E27FC236}">
                <a16:creationId xmlns:a16="http://schemas.microsoft.com/office/drawing/2014/main" id="{DA4979D8-5F8A-C44A-BDD9-2B64863F3BD0}"/>
              </a:ext>
            </a:extLst>
          </p:cNvPr>
          <p:cNvPicPr>
            <a:picLocks noChangeAspect="1"/>
          </p:cNvPicPr>
          <p:nvPr/>
        </p:nvPicPr>
        <p:blipFill>
          <a:blip r:embed="rId2"/>
          <a:stretch>
            <a:fillRect/>
          </a:stretch>
        </p:blipFill>
        <p:spPr>
          <a:xfrm>
            <a:off x="0" y="1700808"/>
            <a:ext cx="4474787" cy="3575216"/>
          </a:xfrm>
          <a:prstGeom prst="rect">
            <a:avLst/>
          </a:prstGeom>
        </p:spPr>
      </p:pic>
      <p:pic>
        <p:nvPicPr>
          <p:cNvPr id="6" name="图片 7">
            <a:extLst>
              <a:ext uri="{FF2B5EF4-FFF2-40B4-BE49-F238E27FC236}">
                <a16:creationId xmlns:a16="http://schemas.microsoft.com/office/drawing/2014/main" id="{AA6601F6-2677-5E48-85A4-D8D360A1FC83}"/>
              </a:ext>
            </a:extLst>
          </p:cNvPr>
          <p:cNvPicPr>
            <a:picLocks noChangeAspect="1"/>
          </p:cNvPicPr>
          <p:nvPr/>
        </p:nvPicPr>
        <p:blipFill>
          <a:blip r:embed="rId3"/>
          <a:stretch>
            <a:fillRect/>
          </a:stretch>
        </p:blipFill>
        <p:spPr>
          <a:xfrm>
            <a:off x="4427136" y="1700809"/>
            <a:ext cx="4538667" cy="3575215"/>
          </a:xfrm>
          <a:prstGeom prst="rect">
            <a:avLst/>
          </a:prstGeom>
        </p:spPr>
      </p:pic>
    </p:spTree>
    <p:extLst>
      <p:ext uri="{BB962C8B-B14F-4D97-AF65-F5344CB8AC3E}">
        <p14:creationId xmlns:p14="http://schemas.microsoft.com/office/powerpoint/2010/main" val="25210586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E775B2-81CC-1F4B-8EE3-C182E9998814}"/>
              </a:ext>
            </a:extLst>
          </p:cNvPr>
          <p:cNvSpPr>
            <a:spLocks noGrp="1"/>
          </p:cNvSpPr>
          <p:nvPr>
            <p:ph type="sldNum" sz="quarter" idx="12"/>
          </p:nvPr>
        </p:nvSpPr>
        <p:spPr/>
        <p:txBody>
          <a:bodyPr/>
          <a:lstStyle/>
          <a:p>
            <a:fld id="{97D86083-53EC-4DF4-B0ED-FEB5657A265E}" type="slidenum">
              <a:rPr lang="zh-CN" altLang="en-US" smtClean="0"/>
              <a:t>50</a:t>
            </a:fld>
            <a:endParaRPr lang="zh-CN" altLang="en-US" dirty="0"/>
          </a:p>
        </p:txBody>
      </p:sp>
      <p:sp>
        <p:nvSpPr>
          <p:cNvPr id="3" name="标题 4">
            <a:extLst>
              <a:ext uri="{FF2B5EF4-FFF2-40B4-BE49-F238E27FC236}">
                <a16:creationId xmlns:a16="http://schemas.microsoft.com/office/drawing/2014/main" id="{94A4B591-D52C-7849-9DF6-37C8E43C3B83}"/>
              </a:ext>
            </a:extLst>
          </p:cNvPr>
          <p:cNvSpPr txBox="1">
            <a:spLocks/>
          </p:cNvSpPr>
          <p:nvPr/>
        </p:nvSpPr>
        <p:spPr>
          <a:xfrm>
            <a:off x="141704" y="29360"/>
            <a:ext cx="8572560" cy="1143000"/>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dirty="0"/>
              <a:t>Satellite Communications System</a:t>
            </a:r>
            <a:endParaRPr lang="zh-CN" altLang="en-US" dirty="0"/>
          </a:p>
        </p:txBody>
      </p:sp>
      <p:sp>
        <p:nvSpPr>
          <p:cNvPr id="4" name="文本框 1">
            <a:extLst>
              <a:ext uri="{FF2B5EF4-FFF2-40B4-BE49-F238E27FC236}">
                <a16:creationId xmlns:a16="http://schemas.microsoft.com/office/drawing/2014/main" id="{ACCC0FFD-510A-E643-9CA6-EAC6BCF37BA6}"/>
              </a:ext>
            </a:extLst>
          </p:cNvPr>
          <p:cNvSpPr txBox="1"/>
          <p:nvPr/>
        </p:nvSpPr>
        <p:spPr>
          <a:xfrm>
            <a:off x="4766866" y="4625617"/>
            <a:ext cx="4051494" cy="1569660"/>
          </a:xfrm>
          <a:prstGeom prst="rect">
            <a:avLst/>
          </a:prstGeom>
          <a:noFill/>
        </p:spPr>
        <p:txBody>
          <a:bodyPr wrap="square" rtlCol="0">
            <a:spAutoFit/>
          </a:bodyPr>
          <a:lstStyle/>
          <a:p>
            <a:r>
              <a:rPr lang="en-US" altLang="zh-CN" sz="2400" dirty="0">
                <a:latin typeface="Calibri" panose="020F0502020204030204" pitchFamily="34" charset="0"/>
              </a:rPr>
              <a:t>For a high-dynamic satellite system, an accurate and adaptive delay bound analysis is necessary!</a:t>
            </a:r>
          </a:p>
        </p:txBody>
      </p:sp>
      <p:sp>
        <p:nvSpPr>
          <p:cNvPr id="5" name="文本框 5">
            <a:extLst>
              <a:ext uri="{FF2B5EF4-FFF2-40B4-BE49-F238E27FC236}">
                <a16:creationId xmlns:a16="http://schemas.microsoft.com/office/drawing/2014/main" id="{D25158E1-D5C1-2A43-850F-BC770A52A722}"/>
              </a:ext>
            </a:extLst>
          </p:cNvPr>
          <p:cNvSpPr txBox="1"/>
          <p:nvPr/>
        </p:nvSpPr>
        <p:spPr>
          <a:xfrm>
            <a:off x="4662467" y="1381669"/>
            <a:ext cx="4051797" cy="1754326"/>
          </a:xfrm>
          <a:prstGeom prst="rect">
            <a:avLst/>
          </a:prstGeom>
          <a:noFill/>
        </p:spPr>
        <p:txBody>
          <a:bodyPr wrap="square" rtlCol="0">
            <a:spAutoFit/>
          </a:bodyPr>
          <a:lstStyle/>
          <a:p>
            <a:r>
              <a:rPr lang="en-US" altLang="zh-CN" dirty="0"/>
              <a:t>1.  Multimedia (VoIP, image, video): delay insensitive, different delay requirements</a:t>
            </a:r>
          </a:p>
          <a:p>
            <a:r>
              <a:rPr lang="en-US" altLang="zh-CN" dirty="0"/>
              <a:t>2.  Ground Stations (GSs): time varying, fast speed intermittent channel</a:t>
            </a:r>
          </a:p>
          <a:p>
            <a:r>
              <a:rPr lang="en-US" altLang="zh-CN" dirty="0"/>
              <a:t>3.  Relay Satellites (RSs): comparative slow speed channel </a:t>
            </a:r>
            <a:endParaRPr lang="zh-CN" altLang="en-US" dirty="0"/>
          </a:p>
        </p:txBody>
      </p:sp>
      <p:pic>
        <p:nvPicPr>
          <p:cNvPr id="6" name="图片 8">
            <a:extLst>
              <a:ext uri="{FF2B5EF4-FFF2-40B4-BE49-F238E27FC236}">
                <a16:creationId xmlns:a16="http://schemas.microsoft.com/office/drawing/2014/main" id="{BA8495E0-9959-E14B-8DE2-5D42755AC600}"/>
              </a:ext>
            </a:extLst>
          </p:cNvPr>
          <p:cNvPicPr>
            <a:picLocks noChangeAspect="1"/>
          </p:cNvPicPr>
          <p:nvPr/>
        </p:nvPicPr>
        <p:blipFill>
          <a:blip r:embed="rId2"/>
          <a:stretch>
            <a:fillRect/>
          </a:stretch>
        </p:blipFill>
        <p:spPr>
          <a:xfrm>
            <a:off x="467544" y="1238297"/>
            <a:ext cx="3595202" cy="2957181"/>
          </a:xfrm>
          <a:prstGeom prst="rect">
            <a:avLst/>
          </a:prstGeom>
        </p:spPr>
      </p:pic>
      <p:pic>
        <p:nvPicPr>
          <p:cNvPr id="7" name="图片 9">
            <a:extLst>
              <a:ext uri="{FF2B5EF4-FFF2-40B4-BE49-F238E27FC236}">
                <a16:creationId xmlns:a16="http://schemas.microsoft.com/office/drawing/2014/main" id="{9A1424B2-6BD4-3742-AF7F-9982EFF70EB3}"/>
              </a:ext>
            </a:extLst>
          </p:cNvPr>
          <p:cNvPicPr>
            <a:picLocks noChangeAspect="1"/>
          </p:cNvPicPr>
          <p:nvPr/>
        </p:nvPicPr>
        <p:blipFill>
          <a:blip r:embed="rId3"/>
          <a:stretch>
            <a:fillRect/>
          </a:stretch>
        </p:blipFill>
        <p:spPr>
          <a:xfrm>
            <a:off x="436187" y="4418560"/>
            <a:ext cx="648072" cy="345750"/>
          </a:xfrm>
          <a:prstGeom prst="rect">
            <a:avLst/>
          </a:prstGeom>
        </p:spPr>
      </p:pic>
      <p:pic>
        <p:nvPicPr>
          <p:cNvPr id="8" name="图片 10">
            <a:extLst>
              <a:ext uri="{FF2B5EF4-FFF2-40B4-BE49-F238E27FC236}">
                <a16:creationId xmlns:a16="http://schemas.microsoft.com/office/drawing/2014/main" id="{31D8A7A1-EA32-C14E-8061-953572067172}"/>
              </a:ext>
            </a:extLst>
          </p:cNvPr>
          <p:cNvPicPr>
            <a:picLocks noChangeAspect="1"/>
          </p:cNvPicPr>
          <p:nvPr/>
        </p:nvPicPr>
        <p:blipFill>
          <a:blip r:embed="rId4"/>
          <a:stretch>
            <a:fillRect/>
          </a:stretch>
        </p:blipFill>
        <p:spPr>
          <a:xfrm>
            <a:off x="2578917" y="5581021"/>
            <a:ext cx="519960" cy="443725"/>
          </a:xfrm>
          <a:prstGeom prst="rect">
            <a:avLst/>
          </a:prstGeom>
        </p:spPr>
      </p:pic>
      <p:pic>
        <p:nvPicPr>
          <p:cNvPr id="9" name="图片 12">
            <a:extLst>
              <a:ext uri="{FF2B5EF4-FFF2-40B4-BE49-F238E27FC236}">
                <a16:creationId xmlns:a16="http://schemas.microsoft.com/office/drawing/2014/main" id="{4D0FE2A4-126E-1944-84F8-4A6FDF14FA0A}"/>
              </a:ext>
            </a:extLst>
          </p:cNvPr>
          <p:cNvPicPr>
            <a:picLocks noChangeAspect="1"/>
          </p:cNvPicPr>
          <p:nvPr/>
        </p:nvPicPr>
        <p:blipFill>
          <a:blip r:embed="rId5"/>
          <a:stretch>
            <a:fillRect/>
          </a:stretch>
        </p:blipFill>
        <p:spPr>
          <a:xfrm>
            <a:off x="2751784" y="4292247"/>
            <a:ext cx="184049" cy="537594"/>
          </a:xfrm>
          <a:prstGeom prst="rect">
            <a:avLst/>
          </a:prstGeom>
        </p:spPr>
      </p:pic>
      <p:cxnSp>
        <p:nvCxnSpPr>
          <p:cNvPr id="10" name="直接箭头连接符 14">
            <a:extLst>
              <a:ext uri="{FF2B5EF4-FFF2-40B4-BE49-F238E27FC236}">
                <a16:creationId xmlns:a16="http://schemas.microsoft.com/office/drawing/2014/main" id="{6FD72D2D-39AB-5943-9B50-EDE9BC654612}"/>
              </a:ext>
            </a:extLst>
          </p:cNvPr>
          <p:cNvCxnSpPr/>
          <p:nvPr/>
        </p:nvCxnSpPr>
        <p:spPr>
          <a:xfrm>
            <a:off x="395536" y="5201904"/>
            <a:ext cx="864096"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5">
            <a:extLst>
              <a:ext uri="{FF2B5EF4-FFF2-40B4-BE49-F238E27FC236}">
                <a16:creationId xmlns:a16="http://schemas.microsoft.com/office/drawing/2014/main" id="{08E3B6D4-CF15-FC4C-A443-72A1FE481DDF}"/>
              </a:ext>
            </a:extLst>
          </p:cNvPr>
          <p:cNvCxnSpPr/>
          <p:nvPr/>
        </p:nvCxnSpPr>
        <p:spPr>
          <a:xfrm>
            <a:off x="2411760" y="5191128"/>
            <a:ext cx="864096" cy="0"/>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2" name="图片 16">
            <a:extLst>
              <a:ext uri="{FF2B5EF4-FFF2-40B4-BE49-F238E27FC236}">
                <a16:creationId xmlns:a16="http://schemas.microsoft.com/office/drawing/2014/main" id="{06C79063-C957-D249-8F35-D9E8A3DD9D8D}"/>
              </a:ext>
            </a:extLst>
          </p:cNvPr>
          <p:cNvPicPr>
            <a:picLocks noChangeAspect="1"/>
          </p:cNvPicPr>
          <p:nvPr/>
        </p:nvPicPr>
        <p:blipFill>
          <a:blip r:embed="rId6"/>
          <a:stretch>
            <a:fillRect/>
          </a:stretch>
        </p:blipFill>
        <p:spPr>
          <a:xfrm>
            <a:off x="591095" y="5507107"/>
            <a:ext cx="329616" cy="453409"/>
          </a:xfrm>
          <a:prstGeom prst="rect">
            <a:avLst/>
          </a:prstGeom>
        </p:spPr>
      </p:pic>
      <p:sp>
        <p:nvSpPr>
          <p:cNvPr id="13" name="矩形 17">
            <a:extLst>
              <a:ext uri="{FF2B5EF4-FFF2-40B4-BE49-F238E27FC236}">
                <a16:creationId xmlns:a16="http://schemas.microsoft.com/office/drawing/2014/main" id="{5A499E9C-EF17-5D45-A997-C3504596C154}"/>
              </a:ext>
            </a:extLst>
          </p:cNvPr>
          <p:cNvSpPr/>
          <p:nvPr/>
        </p:nvSpPr>
        <p:spPr>
          <a:xfrm>
            <a:off x="1164782" y="4510666"/>
            <a:ext cx="1140953" cy="307777"/>
          </a:xfrm>
          <a:prstGeom prst="rect">
            <a:avLst/>
          </a:prstGeom>
        </p:spPr>
        <p:txBody>
          <a:bodyPr wrap="none">
            <a:spAutoFit/>
          </a:bodyPr>
          <a:lstStyle/>
          <a:p>
            <a:r>
              <a:rPr lang="en-US" altLang="zh-CN" sz="1400" dirty="0">
                <a:latin typeface="Calibri" panose="020F0502020204030204" pitchFamily="34" charset="0"/>
              </a:rPr>
              <a:t>User satellite</a:t>
            </a:r>
            <a:endParaRPr lang="en-US" sz="1400" dirty="0"/>
          </a:p>
        </p:txBody>
      </p:sp>
      <p:sp>
        <p:nvSpPr>
          <p:cNvPr id="14" name="矩形 18">
            <a:extLst>
              <a:ext uri="{FF2B5EF4-FFF2-40B4-BE49-F238E27FC236}">
                <a16:creationId xmlns:a16="http://schemas.microsoft.com/office/drawing/2014/main" id="{7F955963-6563-D74C-AD4E-5A1AFC5F0430}"/>
              </a:ext>
            </a:extLst>
          </p:cNvPr>
          <p:cNvSpPr/>
          <p:nvPr/>
        </p:nvSpPr>
        <p:spPr>
          <a:xfrm>
            <a:off x="3112427" y="4522064"/>
            <a:ext cx="1056764" cy="307777"/>
          </a:xfrm>
          <a:prstGeom prst="rect">
            <a:avLst/>
          </a:prstGeom>
        </p:spPr>
        <p:txBody>
          <a:bodyPr wrap="none">
            <a:spAutoFit/>
          </a:bodyPr>
          <a:lstStyle/>
          <a:p>
            <a:r>
              <a:rPr lang="en-US" altLang="zh-CN" sz="1400" dirty="0">
                <a:latin typeface="Calibri" panose="020F0502020204030204" pitchFamily="34" charset="0"/>
              </a:rPr>
              <a:t>Traffic input</a:t>
            </a:r>
            <a:endParaRPr lang="en-US" sz="1400" dirty="0"/>
          </a:p>
        </p:txBody>
      </p:sp>
      <p:sp>
        <p:nvSpPr>
          <p:cNvPr id="15" name="矩形 19">
            <a:extLst>
              <a:ext uri="{FF2B5EF4-FFF2-40B4-BE49-F238E27FC236}">
                <a16:creationId xmlns:a16="http://schemas.microsoft.com/office/drawing/2014/main" id="{C4B5F918-AC10-F74F-BF82-05F586273FC1}"/>
              </a:ext>
            </a:extLst>
          </p:cNvPr>
          <p:cNvSpPr/>
          <p:nvPr/>
        </p:nvSpPr>
        <p:spPr>
          <a:xfrm>
            <a:off x="1170485" y="4903096"/>
            <a:ext cx="1019766" cy="523220"/>
          </a:xfrm>
          <a:prstGeom prst="rect">
            <a:avLst/>
          </a:prstGeom>
        </p:spPr>
        <p:txBody>
          <a:bodyPr wrap="none">
            <a:spAutoFit/>
          </a:bodyPr>
          <a:lstStyle/>
          <a:p>
            <a:pPr algn="ctr"/>
            <a:r>
              <a:rPr lang="en-US" altLang="zh-CN" sz="1400" dirty="0">
                <a:latin typeface="Calibri" panose="020F0502020204030204" pitchFamily="34" charset="0"/>
              </a:rPr>
              <a:t>Continuous</a:t>
            </a:r>
          </a:p>
          <a:p>
            <a:pPr algn="ctr"/>
            <a:r>
              <a:rPr lang="en-US" altLang="zh-CN" sz="1400" dirty="0">
                <a:latin typeface="Calibri" panose="020F0502020204030204" pitchFamily="34" charset="0"/>
              </a:rPr>
              <a:t>link</a:t>
            </a:r>
            <a:endParaRPr lang="en-US" sz="1400" dirty="0"/>
          </a:p>
        </p:txBody>
      </p:sp>
      <p:sp>
        <p:nvSpPr>
          <p:cNvPr id="16" name="矩形 20">
            <a:extLst>
              <a:ext uri="{FF2B5EF4-FFF2-40B4-BE49-F238E27FC236}">
                <a16:creationId xmlns:a16="http://schemas.microsoft.com/office/drawing/2014/main" id="{858023D3-490D-7942-AF2B-88475368500E}"/>
              </a:ext>
            </a:extLst>
          </p:cNvPr>
          <p:cNvSpPr/>
          <p:nvPr/>
        </p:nvSpPr>
        <p:spPr>
          <a:xfrm>
            <a:off x="3183227" y="4903096"/>
            <a:ext cx="1079013" cy="523220"/>
          </a:xfrm>
          <a:prstGeom prst="rect">
            <a:avLst/>
          </a:prstGeom>
        </p:spPr>
        <p:txBody>
          <a:bodyPr wrap="none">
            <a:spAutoFit/>
          </a:bodyPr>
          <a:lstStyle/>
          <a:p>
            <a:pPr algn="ctr"/>
            <a:r>
              <a:rPr lang="en-US" altLang="zh-CN" sz="1400" dirty="0">
                <a:latin typeface="Calibri" panose="020F0502020204030204" pitchFamily="34" charset="0"/>
              </a:rPr>
              <a:t>Intermittent</a:t>
            </a:r>
          </a:p>
          <a:p>
            <a:pPr algn="ctr"/>
            <a:r>
              <a:rPr lang="en-US" altLang="zh-CN" sz="1400" dirty="0">
                <a:latin typeface="Calibri" panose="020F0502020204030204" pitchFamily="34" charset="0"/>
              </a:rPr>
              <a:t>link</a:t>
            </a:r>
            <a:endParaRPr lang="en-US" sz="1400" dirty="0"/>
          </a:p>
        </p:txBody>
      </p:sp>
      <p:sp>
        <p:nvSpPr>
          <p:cNvPr id="17" name="矩形 21">
            <a:extLst>
              <a:ext uri="{FF2B5EF4-FFF2-40B4-BE49-F238E27FC236}">
                <a16:creationId xmlns:a16="http://schemas.microsoft.com/office/drawing/2014/main" id="{07EF29AA-8A48-5B4F-9AC2-030B2FBCBA5A}"/>
              </a:ext>
            </a:extLst>
          </p:cNvPr>
          <p:cNvSpPr/>
          <p:nvPr/>
        </p:nvSpPr>
        <p:spPr>
          <a:xfrm>
            <a:off x="1256755" y="5523566"/>
            <a:ext cx="803745" cy="523220"/>
          </a:xfrm>
          <a:prstGeom prst="rect">
            <a:avLst/>
          </a:prstGeom>
        </p:spPr>
        <p:txBody>
          <a:bodyPr wrap="none">
            <a:spAutoFit/>
          </a:bodyPr>
          <a:lstStyle/>
          <a:p>
            <a:pPr algn="ctr"/>
            <a:r>
              <a:rPr lang="en-US" altLang="zh-CN" sz="1400" dirty="0">
                <a:latin typeface="Calibri" panose="020F0502020204030204" pitchFamily="34" charset="0"/>
              </a:rPr>
              <a:t>Ground </a:t>
            </a:r>
          </a:p>
          <a:p>
            <a:pPr algn="ctr"/>
            <a:r>
              <a:rPr lang="en-US" altLang="zh-CN" sz="1400" dirty="0">
                <a:latin typeface="Calibri" panose="020F0502020204030204" pitchFamily="34" charset="0"/>
              </a:rPr>
              <a:t>station</a:t>
            </a:r>
            <a:endParaRPr lang="en-US" sz="1400" dirty="0">
              <a:latin typeface="Calibri" panose="020F0502020204030204" pitchFamily="34" charset="0"/>
            </a:endParaRPr>
          </a:p>
        </p:txBody>
      </p:sp>
      <p:sp>
        <p:nvSpPr>
          <p:cNvPr id="18" name="矩形 22">
            <a:extLst>
              <a:ext uri="{FF2B5EF4-FFF2-40B4-BE49-F238E27FC236}">
                <a16:creationId xmlns:a16="http://schemas.microsoft.com/office/drawing/2014/main" id="{FEE6357E-A441-B34B-8740-C2D5CA3AB757}"/>
              </a:ext>
            </a:extLst>
          </p:cNvPr>
          <p:cNvSpPr/>
          <p:nvPr/>
        </p:nvSpPr>
        <p:spPr>
          <a:xfrm>
            <a:off x="3317432" y="5562445"/>
            <a:ext cx="762645" cy="523220"/>
          </a:xfrm>
          <a:prstGeom prst="rect">
            <a:avLst/>
          </a:prstGeom>
        </p:spPr>
        <p:txBody>
          <a:bodyPr wrap="none">
            <a:spAutoFit/>
          </a:bodyPr>
          <a:lstStyle/>
          <a:p>
            <a:pPr algn="ctr"/>
            <a:r>
              <a:rPr lang="en-US" sz="1400" dirty="0">
                <a:latin typeface="Calibri" panose="020F0502020204030204" pitchFamily="34" charset="0"/>
              </a:rPr>
              <a:t>Relay </a:t>
            </a:r>
          </a:p>
          <a:p>
            <a:pPr algn="ctr"/>
            <a:r>
              <a:rPr lang="en-US" sz="1400" dirty="0">
                <a:latin typeface="Calibri" panose="020F0502020204030204" pitchFamily="34" charset="0"/>
              </a:rPr>
              <a:t>satellite</a:t>
            </a:r>
          </a:p>
        </p:txBody>
      </p:sp>
      <p:pic>
        <p:nvPicPr>
          <p:cNvPr id="19" name="图片 6">
            <a:extLst>
              <a:ext uri="{FF2B5EF4-FFF2-40B4-BE49-F238E27FC236}">
                <a16:creationId xmlns:a16="http://schemas.microsoft.com/office/drawing/2014/main" id="{ED62EA82-9C5C-EC4B-A85D-9F58A8D61033}"/>
              </a:ext>
            </a:extLst>
          </p:cNvPr>
          <p:cNvPicPr>
            <a:picLocks noChangeAspect="1"/>
          </p:cNvPicPr>
          <p:nvPr/>
        </p:nvPicPr>
        <p:blipFill>
          <a:blip r:embed="rId7"/>
          <a:stretch>
            <a:fillRect/>
          </a:stretch>
        </p:blipFill>
        <p:spPr>
          <a:xfrm>
            <a:off x="4662467" y="1172360"/>
            <a:ext cx="3887826" cy="3076263"/>
          </a:xfrm>
          <a:prstGeom prst="rect">
            <a:avLst/>
          </a:prstGeom>
        </p:spPr>
      </p:pic>
      <p:sp>
        <p:nvSpPr>
          <p:cNvPr id="20" name="文本框 23">
            <a:extLst>
              <a:ext uri="{FF2B5EF4-FFF2-40B4-BE49-F238E27FC236}">
                <a16:creationId xmlns:a16="http://schemas.microsoft.com/office/drawing/2014/main" id="{EBCCAA62-6651-C745-8B66-D3C3CA2D5EF6}"/>
              </a:ext>
            </a:extLst>
          </p:cNvPr>
          <p:cNvSpPr txBox="1"/>
          <p:nvPr/>
        </p:nvSpPr>
        <p:spPr>
          <a:xfrm>
            <a:off x="5419732" y="4222103"/>
            <a:ext cx="4051494" cy="369332"/>
          </a:xfrm>
          <a:prstGeom prst="rect">
            <a:avLst/>
          </a:prstGeom>
          <a:noFill/>
        </p:spPr>
        <p:txBody>
          <a:bodyPr wrap="square" rtlCol="0">
            <a:spAutoFit/>
          </a:bodyPr>
          <a:lstStyle/>
          <a:p>
            <a:r>
              <a:rPr lang="en-US" altLang="zh-CN" dirty="0">
                <a:latin typeface="Calibri" panose="020F0502020204030204" pitchFamily="34" charset="0"/>
              </a:rPr>
              <a:t>Fig. Intermittent link feature</a:t>
            </a:r>
          </a:p>
        </p:txBody>
      </p:sp>
      <p:sp>
        <p:nvSpPr>
          <p:cNvPr id="21" name="Rectangle 20">
            <a:extLst>
              <a:ext uri="{FF2B5EF4-FFF2-40B4-BE49-F238E27FC236}">
                <a16:creationId xmlns:a16="http://schemas.microsoft.com/office/drawing/2014/main" id="{D5A8D619-F489-0640-ADEC-ED8EA3A6C7D5}"/>
              </a:ext>
            </a:extLst>
          </p:cNvPr>
          <p:cNvSpPr/>
          <p:nvPr/>
        </p:nvSpPr>
        <p:spPr>
          <a:xfrm>
            <a:off x="395536" y="6208331"/>
            <a:ext cx="8295788" cy="584775"/>
          </a:xfrm>
          <a:prstGeom prst="rect">
            <a:avLst/>
          </a:prstGeom>
        </p:spPr>
        <p:txBody>
          <a:bodyPr wrap="square">
            <a:spAutoFit/>
          </a:bodyPr>
          <a:lstStyle/>
          <a:p>
            <a:r>
              <a:rPr lang="en-US" sz="1600" dirty="0"/>
              <a:t>Yan Zhu, Min Sheng, </a:t>
            </a:r>
            <a:r>
              <a:rPr lang="en-US" sz="1600" dirty="0" err="1"/>
              <a:t>Jiandong</a:t>
            </a:r>
            <a:r>
              <a:rPr lang="en-US" sz="1600" dirty="0"/>
              <a:t> Li, Di Zhou, and Zhu Han, “Minimum Delay Based Traffic Allocation in Satellite Networks with Heterogeneous Links,” IEEE Transactions on Vehicular Technology.</a:t>
            </a:r>
          </a:p>
        </p:txBody>
      </p:sp>
    </p:spTree>
    <p:extLst>
      <p:ext uri="{BB962C8B-B14F-4D97-AF65-F5344CB8AC3E}">
        <p14:creationId xmlns:p14="http://schemas.microsoft.com/office/powerpoint/2010/main" val="310026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0"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6181DB-3559-A04C-922B-3C43F62A5A8A}"/>
              </a:ext>
            </a:extLst>
          </p:cNvPr>
          <p:cNvSpPr>
            <a:spLocks noGrp="1"/>
          </p:cNvSpPr>
          <p:nvPr>
            <p:ph type="sldNum" sz="quarter" idx="12"/>
          </p:nvPr>
        </p:nvSpPr>
        <p:spPr/>
        <p:txBody>
          <a:bodyPr/>
          <a:lstStyle/>
          <a:p>
            <a:fld id="{97D86083-53EC-4DF4-B0ED-FEB5657A265E}" type="slidenum">
              <a:rPr lang="zh-CN" altLang="en-US" smtClean="0"/>
              <a:t>51</a:t>
            </a:fld>
            <a:endParaRPr lang="zh-CN" altLang="en-US" dirty="0"/>
          </a:p>
        </p:txBody>
      </p:sp>
      <p:sp>
        <p:nvSpPr>
          <p:cNvPr id="3" name="内容占位符 1">
            <a:extLst>
              <a:ext uri="{FF2B5EF4-FFF2-40B4-BE49-F238E27FC236}">
                <a16:creationId xmlns:a16="http://schemas.microsoft.com/office/drawing/2014/main" id="{79ECB574-7727-F349-A00A-8481EC807455}"/>
              </a:ext>
            </a:extLst>
          </p:cNvPr>
          <p:cNvSpPr txBox="1">
            <a:spLocks/>
          </p:cNvSpPr>
          <p:nvPr/>
        </p:nvSpPr>
        <p:spPr>
          <a:xfrm>
            <a:off x="508990" y="3847368"/>
            <a:ext cx="8569650" cy="1872208"/>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600" dirty="0"/>
              <a:t>Third Generation Partnership Project (3GPP) approves LTE support for vehicle-to-everything (V2X) services</a:t>
            </a:r>
          </a:p>
          <a:p>
            <a:r>
              <a:rPr lang="en-US" altLang="zh-CN" sz="2600" dirty="0"/>
              <a:t>V2X service covers LTE-based communication for vehicle-to-vehicle (V2V), vehicle-to-infrastructure (V2I), and vehicle-to-pedestrian (V2P) service</a:t>
            </a:r>
            <a:endParaRPr lang="zh-CN" altLang="en-US" sz="2600" dirty="0"/>
          </a:p>
        </p:txBody>
      </p:sp>
      <p:sp>
        <p:nvSpPr>
          <p:cNvPr id="4" name="标题 4">
            <a:extLst>
              <a:ext uri="{FF2B5EF4-FFF2-40B4-BE49-F238E27FC236}">
                <a16:creationId xmlns:a16="http://schemas.microsoft.com/office/drawing/2014/main" id="{8D16238B-3D25-D141-A920-D5A9DC7B5752}"/>
              </a:ext>
            </a:extLst>
          </p:cNvPr>
          <p:cNvSpPr txBox="1">
            <a:spLocks/>
          </p:cNvSpPr>
          <p:nvPr/>
        </p:nvSpPr>
        <p:spPr>
          <a:xfrm>
            <a:off x="251520" y="188640"/>
            <a:ext cx="8572560" cy="1143000"/>
          </a:xfrm>
          <a:prstGeom prst="rect">
            <a:avLst/>
          </a:prstGeom>
        </p:spPr>
        <p:txBody>
          <a:bodyPr>
            <a:normAutofit/>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a:t>VANETS</a:t>
            </a:r>
            <a:endParaRPr lang="zh-CN" altLang="en-US" dirty="0"/>
          </a:p>
        </p:txBody>
      </p:sp>
      <p:pic>
        <p:nvPicPr>
          <p:cNvPr id="5" name="图片 5">
            <a:extLst>
              <a:ext uri="{FF2B5EF4-FFF2-40B4-BE49-F238E27FC236}">
                <a16:creationId xmlns:a16="http://schemas.microsoft.com/office/drawing/2014/main" id="{E1526F9B-C1F2-7E41-8FAE-F798BB2BA7A6}"/>
              </a:ext>
            </a:extLst>
          </p:cNvPr>
          <p:cNvPicPr>
            <a:picLocks noChangeAspect="1"/>
          </p:cNvPicPr>
          <p:nvPr/>
        </p:nvPicPr>
        <p:blipFill>
          <a:blip r:embed="rId2"/>
          <a:stretch>
            <a:fillRect/>
          </a:stretch>
        </p:blipFill>
        <p:spPr>
          <a:xfrm>
            <a:off x="1733824" y="764704"/>
            <a:ext cx="5664175" cy="2907466"/>
          </a:xfrm>
          <a:prstGeom prst="rect">
            <a:avLst/>
          </a:prstGeom>
        </p:spPr>
      </p:pic>
      <p:sp>
        <p:nvSpPr>
          <p:cNvPr id="7" name="Rectangle 6">
            <a:extLst>
              <a:ext uri="{FF2B5EF4-FFF2-40B4-BE49-F238E27FC236}">
                <a16:creationId xmlns:a16="http://schemas.microsoft.com/office/drawing/2014/main" id="{33323EAA-FCBB-1849-83BE-02739C6C88E6}"/>
              </a:ext>
            </a:extLst>
          </p:cNvPr>
          <p:cNvSpPr/>
          <p:nvPr/>
        </p:nvSpPr>
        <p:spPr>
          <a:xfrm>
            <a:off x="565449" y="5667151"/>
            <a:ext cx="8371312" cy="1169551"/>
          </a:xfrm>
          <a:prstGeom prst="rect">
            <a:avLst/>
          </a:prstGeom>
        </p:spPr>
        <p:txBody>
          <a:bodyPr wrap="square">
            <a:spAutoFit/>
          </a:bodyPr>
          <a:lstStyle/>
          <a:p>
            <a:r>
              <a:rPr lang="en-US" sz="1400" dirty="0" err="1"/>
              <a:t>Tingting</a:t>
            </a:r>
            <a:r>
              <a:rPr lang="en-US" sz="1400" dirty="0"/>
              <a:t> Liu, </a:t>
            </a:r>
            <a:r>
              <a:rPr lang="en-US" sz="1400" dirty="0" err="1"/>
              <a:t>Linlin</a:t>
            </a:r>
            <a:r>
              <a:rPr lang="en-US" sz="1400" dirty="0"/>
              <a:t> Sun, </a:t>
            </a:r>
            <a:r>
              <a:rPr lang="en-US" sz="1400" dirty="0" err="1"/>
              <a:t>Riqing</a:t>
            </a:r>
            <a:r>
              <a:rPr lang="en-US" sz="1400" dirty="0"/>
              <a:t> Chen, Feng Shu, Xiaobo Zhou, Zhu Han, “Martingale Theory-based Optimal Task Allocation in Heterogeneous Vehicular Networks,” IEEE Access, vol. 7, pp. 122354–122366, May 2019.</a:t>
            </a:r>
          </a:p>
          <a:p>
            <a:r>
              <a:rPr lang="en-US" sz="1400" dirty="0"/>
              <a:t>Yun Hu, S </a:t>
            </a:r>
            <a:r>
              <a:rPr lang="en-US" sz="1400" dirty="0" err="1"/>
              <a:t>Hongyan</a:t>
            </a:r>
            <a:r>
              <a:rPr lang="en-US" sz="1400" dirty="0"/>
              <a:t> Li, Zheng Chang, and Zhu Han, “End-to-End Backlog and Delay Bound Analysis based on Martingale Theory for Multi-Hop Vehicular Ad Hoc Networks,” IEEE Transactions on Wireless Communications, vol. 16, no. 10, p.p. 6808-6821, October 2017</a:t>
            </a:r>
          </a:p>
        </p:txBody>
      </p:sp>
    </p:spTree>
    <p:extLst>
      <p:ext uri="{BB962C8B-B14F-4D97-AF65-F5344CB8AC3E}">
        <p14:creationId xmlns:p14="http://schemas.microsoft.com/office/powerpoint/2010/main" val="13899784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rPr>
              <a:t>Table of Contents</a:t>
            </a:r>
            <a:endParaRPr lang="zh-CN" altLang="en-US" dirty="0">
              <a:solidFill>
                <a:srgbClr val="0070C0"/>
              </a:solidFill>
            </a:endParaRPr>
          </a:p>
        </p:txBody>
      </p:sp>
      <p:sp>
        <p:nvSpPr>
          <p:cNvPr id="3" name="内容占位符 2"/>
          <p:cNvSpPr>
            <a:spLocks noGrp="1"/>
          </p:cNvSpPr>
          <p:nvPr>
            <p:ph idx="1"/>
          </p:nvPr>
        </p:nvSpPr>
        <p:spPr>
          <a:xfrm>
            <a:off x="457200" y="714356"/>
            <a:ext cx="8229600" cy="6143644"/>
          </a:xfrm>
        </p:spPr>
        <p:txBody>
          <a:bodyPr>
            <a:normAutofit/>
          </a:bodyPr>
          <a:lstStyle/>
          <a:p>
            <a:r>
              <a:rPr lang="en-US" altLang="zh-CN" dirty="0"/>
              <a:t>Background</a:t>
            </a:r>
          </a:p>
          <a:p>
            <a:r>
              <a:rPr lang="en-US" altLang="zh-CN" dirty="0"/>
              <a:t>Mathematical Tool Set 1</a:t>
            </a:r>
          </a:p>
          <a:p>
            <a:pPr lvl="1"/>
            <a:r>
              <a:rPr lang="en-US" altLang="zh-CN" dirty="0"/>
              <a:t>MCMC Algorithm</a:t>
            </a:r>
          </a:p>
          <a:p>
            <a:pPr lvl="1"/>
            <a:r>
              <a:rPr lang="en-US" altLang="zh-CN" dirty="0"/>
              <a:t>Martingale Bounds</a:t>
            </a:r>
          </a:p>
          <a:p>
            <a:pPr lvl="1"/>
            <a:r>
              <a:rPr lang="en-US" altLang="zh-CN" dirty="0">
                <a:solidFill>
                  <a:srgbClr val="FF0000"/>
                </a:solidFill>
              </a:rPr>
              <a:t>Stochastic Network Calculus </a:t>
            </a:r>
          </a:p>
          <a:p>
            <a:r>
              <a:rPr lang="en-US" altLang="zh-CN" dirty="0"/>
              <a:t>Mathematical Tool Set 2</a:t>
            </a:r>
          </a:p>
          <a:p>
            <a:pPr lvl="1"/>
            <a:r>
              <a:rPr lang="en-US" altLang="zh-CN" dirty="0"/>
              <a:t>Lyapunov and Stability Theory</a:t>
            </a:r>
          </a:p>
          <a:p>
            <a:pPr lvl="1"/>
            <a:r>
              <a:rPr lang="en-US" altLang="zh-CN" dirty="0"/>
              <a:t>Lyapunov Optimization</a:t>
            </a:r>
          </a:p>
          <a:p>
            <a:pPr lvl="1"/>
            <a:r>
              <a:rPr lang="en-US" altLang="zh-CN" dirty="0"/>
              <a:t>Lyapunov Reinforcement Learning</a:t>
            </a:r>
          </a:p>
          <a:p>
            <a:pPr lvl="0" fontAlgn="base"/>
            <a:r>
              <a:rPr lang="en-US" dirty="0"/>
              <a:t>Mathematical Tool Set 3</a:t>
            </a:r>
            <a:endParaRPr lang="en-GB" dirty="0"/>
          </a:p>
          <a:p>
            <a:pPr lvl="1"/>
            <a:r>
              <a:rPr lang="en-US" altLang="zh-CN" dirty="0"/>
              <a:t>Age of Information</a:t>
            </a:r>
          </a:p>
          <a:p>
            <a:pPr lvl="1"/>
            <a:r>
              <a:rPr lang="en-US" altLang="zh-CN" dirty="0" err="1"/>
              <a:t>AoI</a:t>
            </a:r>
            <a:r>
              <a:rPr lang="en-US" altLang="zh-CN" dirty="0"/>
              <a:t> Applications</a:t>
            </a:r>
          </a:p>
        </p:txBody>
      </p:sp>
      <p:sp>
        <p:nvSpPr>
          <p:cNvPr id="4" name="灯片编号占位符 3"/>
          <p:cNvSpPr>
            <a:spLocks noGrp="1"/>
          </p:cNvSpPr>
          <p:nvPr>
            <p:ph type="sldNum" sz="quarter" idx="12"/>
          </p:nvPr>
        </p:nvSpPr>
        <p:spPr/>
        <p:txBody>
          <a:bodyPr/>
          <a:lstStyle/>
          <a:p>
            <a:fld id="{97D86083-53EC-4DF4-B0ED-FEB5657A265E}" type="slidenum">
              <a:rPr lang="zh-CN" altLang="en-US" smtClean="0"/>
              <a:t>52</a:t>
            </a:fld>
            <a:endParaRPr lang="zh-CN" altLang="en-US" dirty="0"/>
          </a:p>
        </p:txBody>
      </p:sp>
    </p:spTree>
    <p:extLst>
      <p:ext uri="{BB962C8B-B14F-4D97-AF65-F5344CB8AC3E}">
        <p14:creationId xmlns:p14="http://schemas.microsoft.com/office/powerpoint/2010/main" val="21891361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AAF5F5-4851-8142-A026-B8E0C2C4AE0B}"/>
              </a:ext>
            </a:extLst>
          </p:cNvPr>
          <p:cNvSpPr>
            <a:spLocks noGrp="1"/>
          </p:cNvSpPr>
          <p:nvPr>
            <p:ph type="sldNum" sz="quarter" idx="12"/>
          </p:nvPr>
        </p:nvSpPr>
        <p:spPr/>
        <p:txBody>
          <a:bodyPr/>
          <a:lstStyle/>
          <a:p>
            <a:fld id="{97D86083-53EC-4DF4-B0ED-FEB5657A265E}" type="slidenum">
              <a:rPr lang="zh-CN" altLang="en-US" smtClean="0"/>
              <a:t>53</a:t>
            </a:fld>
            <a:endParaRPr lang="zh-CN" altLang="en-US" dirty="0"/>
          </a:p>
        </p:txBody>
      </p:sp>
      <p:sp>
        <p:nvSpPr>
          <p:cNvPr id="3" name="内容占位符 1">
            <a:extLst>
              <a:ext uri="{FF2B5EF4-FFF2-40B4-BE49-F238E27FC236}">
                <a16:creationId xmlns:a16="http://schemas.microsoft.com/office/drawing/2014/main" id="{5A2B1E76-96C3-B749-B48D-0476B9F0F398}"/>
              </a:ext>
            </a:extLst>
          </p:cNvPr>
          <p:cNvSpPr txBox="1">
            <a:spLocks/>
          </p:cNvSpPr>
          <p:nvPr/>
        </p:nvSpPr>
        <p:spPr>
          <a:xfrm>
            <a:off x="1371600" y="1562100"/>
            <a:ext cx="6644640" cy="43815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Wingdings" pitchFamily="2" charset="2"/>
              <a:buChar char="Ø"/>
            </a:pPr>
            <a:r>
              <a:rPr lang="en-US" altLang="zh-CN" sz="2800" dirty="0">
                <a:solidFill>
                  <a:srgbClr val="FF0000"/>
                </a:solidFill>
                <a:latin typeface="Eras Bold ITC" pitchFamily="34" charset="0"/>
                <a:cs typeface="Times New Roman" pitchFamily="18" charset="0"/>
              </a:rPr>
              <a:t>Stochastic Network Calculus </a:t>
            </a:r>
          </a:p>
          <a:p>
            <a:pPr marL="457200" indent="-457200">
              <a:buFont typeface="Wingdings" pitchFamily="2" charset="2"/>
              <a:buChar char="Ø"/>
            </a:pPr>
            <a:r>
              <a:rPr lang="en-US" altLang="zh-CN" sz="2800" dirty="0">
                <a:latin typeface="Eras Bold ITC" pitchFamily="34" charset="0"/>
                <a:cs typeface="Times New Roman" pitchFamily="18" charset="0"/>
              </a:rPr>
              <a:t>Arrival Envelopes </a:t>
            </a:r>
          </a:p>
          <a:p>
            <a:pPr marL="457200" indent="-457200">
              <a:buFont typeface="Wingdings" pitchFamily="2" charset="2"/>
              <a:buChar char="Ø"/>
            </a:pPr>
            <a:r>
              <a:rPr lang="en-US" altLang="zh-CN" sz="2800" dirty="0">
                <a:latin typeface="Eras Bold ITC" pitchFamily="34" charset="0"/>
                <a:cs typeface="Times New Roman" pitchFamily="18" charset="0"/>
              </a:rPr>
              <a:t>Service Envelopes </a:t>
            </a:r>
          </a:p>
          <a:p>
            <a:pPr marL="457200" indent="-457200">
              <a:buFont typeface="Wingdings" pitchFamily="2" charset="2"/>
              <a:buChar char="Ø"/>
            </a:pPr>
            <a:r>
              <a:rPr lang="en-US" altLang="zh-CN" sz="2800" dirty="0">
                <a:latin typeface="Eras Bold ITC" pitchFamily="34" charset="0"/>
                <a:cs typeface="Times New Roman" pitchFamily="18" charset="0"/>
              </a:rPr>
              <a:t>Backlog and Delay Bounds </a:t>
            </a:r>
          </a:p>
          <a:p>
            <a:pPr marL="457200" indent="-457200">
              <a:buFont typeface="Wingdings" pitchFamily="2" charset="2"/>
              <a:buChar char="Ø"/>
            </a:pPr>
            <a:r>
              <a:rPr lang="en-US" altLang="zh-CN" sz="2800" dirty="0">
                <a:latin typeface="Eras Bold ITC" pitchFamily="34" charset="0"/>
                <a:cs typeface="Times New Roman" pitchFamily="18" charset="0"/>
              </a:rPr>
              <a:t>Applications</a:t>
            </a:r>
          </a:p>
          <a:p>
            <a:pPr marL="892175" indent="-446088">
              <a:buFont typeface="Wingdings" panose="05000000000000000000" pitchFamily="2" charset="2"/>
              <a:buChar char="v"/>
            </a:pPr>
            <a:r>
              <a:rPr lang="en-US" altLang="zh-CN" sz="2800" dirty="0">
                <a:latin typeface="Eras Bold ITC" pitchFamily="34" charset="0"/>
                <a:cs typeface="Times New Roman" pitchFamily="18" charset="0"/>
              </a:rPr>
              <a:t>Convolution-Form Networks</a:t>
            </a:r>
          </a:p>
          <a:p>
            <a:pPr marL="892175" indent="-446088">
              <a:buFont typeface="Wingdings" panose="05000000000000000000" pitchFamily="2" charset="2"/>
              <a:buChar char="v"/>
            </a:pPr>
            <a:r>
              <a:rPr lang="en-US" altLang="zh-CN" sz="2800" dirty="0">
                <a:latin typeface="Eras Bold ITC" pitchFamily="34" charset="0"/>
                <a:cs typeface="Times New Roman" pitchFamily="18" charset="0"/>
              </a:rPr>
              <a:t>Statistical Multiplexing</a:t>
            </a:r>
          </a:p>
        </p:txBody>
      </p:sp>
      <p:sp>
        <p:nvSpPr>
          <p:cNvPr id="4" name="文本占位符 2">
            <a:extLst>
              <a:ext uri="{FF2B5EF4-FFF2-40B4-BE49-F238E27FC236}">
                <a16:creationId xmlns:a16="http://schemas.microsoft.com/office/drawing/2014/main" id="{DB84A44E-74BF-FB4F-ACE5-3B99914DE8D8}"/>
              </a:ext>
            </a:extLst>
          </p:cNvPr>
          <p:cNvSpPr txBox="1">
            <a:spLocks/>
          </p:cNvSpPr>
          <p:nvPr/>
        </p:nvSpPr>
        <p:spPr>
          <a:xfrm>
            <a:off x="1295400" y="152400"/>
            <a:ext cx="6553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3600" dirty="0">
                <a:solidFill>
                  <a:srgbClr val="00B0F0"/>
                </a:solidFill>
              </a:rPr>
              <a:t>Outline For SNC</a:t>
            </a:r>
            <a:endParaRPr lang="zh-CN" altLang="en-US" sz="3600" dirty="0">
              <a:solidFill>
                <a:srgbClr val="00B0F0"/>
              </a:solidFill>
            </a:endParaRPr>
          </a:p>
        </p:txBody>
      </p:sp>
    </p:spTree>
    <p:extLst>
      <p:ext uri="{BB962C8B-B14F-4D97-AF65-F5344CB8AC3E}">
        <p14:creationId xmlns:p14="http://schemas.microsoft.com/office/powerpoint/2010/main" val="1301920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EC12DF-EA43-CF46-B4EF-D86A85F48C48}"/>
              </a:ext>
            </a:extLst>
          </p:cNvPr>
          <p:cNvSpPr>
            <a:spLocks noGrp="1"/>
          </p:cNvSpPr>
          <p:nvPr>
            <p:ph type="sldNum" sz="quarter" idx="12"/>
          </p:nvPr>
        </p:nvSpPr>
        <p:spPr/>
        <p:txBody>
          <a:bodyPr/>
          <a:lstStyle/>
          <a:p>
            <a:fld id="{97D86083-53EC-4DF4-B0ED-FEB5657A265E}" type="slidenum">
              <a:rPr lang="zh-CN" altLang="en-US" smtClean="0"/>
              <a:t>54</a:t>
            </a:fld>
            <a:endParaRPr lang="zh-CN" altLang="en-US" dirty="0"/>
          </a:p>
        </p:txBody>
      </p:sp>
      <p:pic>
        <p:nvPicPr>
          <p:cNvPr id="3" name="内容占位符 4">
            <a:extLst>
              <a:ext uri="{FF2B5EF4-FFF2-40B4-BE49-F238E27FC236}">
                <a16:creationId xmlns:a16="http://schemas.microsoft.com/office/drawing/2014/main" id="{B9C073E6-1964-0548-B98A-0F731EEE01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518086"/>
            <a:ext cx="5180076" cy="2926080"/>
          </a:xfrm>
          <a:prstGeom prst="rect">
            <a:avLst/>
          </a:prstGeom>
        </p:spPr>
      </p:pic>
      <p:sp>
        <p:nvSpPr>
          <p:cNvPr id="4" name="文本占位符 2">
            <a:extLst>
              <a:ext uri="{FF2B5EF4-FFF2-40B4-BE49-F238E27FC236}">
                <a16:creationId xmlns:a16="http://schemas.microsoft.com/office/drawing/2014/main" id="{64C8AEE0-C906-2F4C-92AA-84679F272B2B}"/>
              </a:ext>
            </a:extLst>
          </p:cNvPr>
          <p:cNvSpPr txBox="1">
            <a:spLocks/>
          </p:cNvSpPr>
          <p:nvPr/>
        </p:nvSpPr>
        <p:spPr>
          <a:xfrm>
            <a:off x="1333498" y="128703"/>
            <a:ext cx="8191501"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3600" dirty="0">
                <a:solidFill>
                  <a:srgbClr val="00B0F0"/>
                </a:solidFill>
              </a:rPr>
              <a:t>Stochastic Network Calculus</a:t>
            </a:r>
            <a:endParaRPr lang="zh-CN" altLang="en-US" sz="3600" dirty="0">
              <a:solidFill>
                <a:srgbClr val="00B0F0"/>
              </a:solidFill>
            </a:endParaRPr>
          </a:p>
        </p:txBody>
      </p:sp>
      <p:pic>
        <p:nvPicPr>
          <p:cNvPr id="5" name="Picture 2">
            <a:extLst>
              <a:ext uri="{FF2B5EF4-FFF2-40B4-BE49-F238E27FC236}">
                <a16:creationId xmlns:a16="http://schemas.microsoft.com/office/drawing/2014/main" id="{EDD529F3-FB93-4E4F-8874-965B67744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746686"/>
            <a:ext cx="1351444" cy="2574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组合 1">
            <a:extLst>
              <a:ext uri="{FF2B5EF4-FFF2-40B4-BE49-F238E27FC236}">
                <a16:creationId xmlns:a16="http://schemas.microsoft.com/office/drawing/2014/main" id="{AC8FA4BF-C746-F34C-8CA7-6FBBC6301794}"/>
              </a:ext>
            </a:extLst>
          </p:cNvPr>
          <p:cNvGrpSpPr/>
          <p:nvPr/>
        </p:nvGrpSpPr>
        <p:grpSpPr>
          <a:xfrm>
            <a:off x="2209800" y="1574296"/>
            <a:ext cx="2368784" cy="1062807"/>
            <a:chOff x="2209800" y="878784"/>
            <a:chExt cx="2971800" cy="1450033"/>
          </a:xfrm>
        </p:grpSpPr>
        <p:sp>
          <p:nvSpPr>
            <p:cNvPr id="7" name="云形标注 7">
              <a:extLst>
                <a:ext uri="{FF2B5EF4-FFF2-40B4-BE49-F238E27FC236}">
                  <a16:creationId xmlns:a16="http://schemas.microsoft.com/office/drawing/2014/main" id="{D12951E1-9423-B34F-A617-BF3EF0D24510}"/>
                </a:ext>
              </a:extLst>
            </p:cNvPr>
            <p:cNvSpPr/>
            <p:nvPr/>
          </p:nvSpPr>
          <p:spPr>
            <a:xfrm>
              <a:off x="2209800" y="878784"/>
              <a:ext cx="2971800" cy="1450033"/>
            </a:xfrm>
            <a:prstGeom prst="cloudCallout">
              <a:avLst>
                <a:gd name="adj1" fmla="val -60577"/>
                <a:gd name="adj2" fmla="val 9830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a:extLst>
                <a:ext uri="{FF2B5EF4-FFF2-40B4-BE49-F238E27FC236}">
                  <a16:creationId xmlns:a16="http://schemas.microsoft.com/office/drawing/2014/main" id="{E8B982A5-89F5-4D46-9AE0-7C9763BC2B44}"/>
                </a:ext>
              </a:extLst>
            </p:cNvPr>
            <p:cNvSpPr txBox="1"/>
            <p:nvPr/>
          </p:nvSpPr>
          <p:spPr>
            <a:xfrm>
              <a:off x="2410610" y="1186831"/>
              <a:ext cx="2046458" cy="707886"/>
            </a:xfrm>
            <a:prstGeom prst="rect">
              <a:avLst/>
            </a:prstGeom>
            <a:noFill/>
          </p:spPr>
          <p:txBody>
            <a:bodyPr wrap="none" rtlCol="0">
              <a:spAutoFit/>
            </a:bodyPr>
            <a:lstStyle/>
            <a:p>
              <a:r>
                <a:rPr lang="en-US" altLang="zh-CN" sz="2000" dirty="0"/>
                <a:t>Processing time is</a:t>
              </a:r>
            </a:p>
            <a:p>
              <a:r>
                <a:rPr lang="en-US" altLang="zh-CN" sz="2000" dirty="0"/>
                <a:t>      too long.</a:t>
              </a:r>
              <a:endParaRPr lang="zh-CN" altLang="en-US" sz="2000" dirty="0"/>
            </a:p>
          </p:txBody>
        </p:sp>
      </p:grpSp>
      <p:grpSp>
        <p:nvGrpSpPr>
          <p:cNvPr id="9" name="组合 12">
            <a:extLst>
              <a:ext uri="{FF2B5EF4-FFF2-40B4-BE49-F238E27FC236}">
                <a16:creationId xmlns:a16="http://schemas.microsoft.com/office/drawing/2014/main" id="{B0B60550-FAD8-8149-A53B-444C5DC619D1}"/>
              </a:ext>
            </a:extLst>
          </p:cNvPr>
          <p:cNvGrpSpPr/>
          <p:nvPr/>
        </p:nvGrpSpPr>
        <p:grpSpPr>
          <a:xfrm>
            <a:off x="5273872" y="1371600"/>
            <a:ext cx="2269928" cy="918916"/>
            <a:chOff x="5273872" y="839230"/>
            <a:chExt cx="2971800" cy="1143000"/>
          </a:xfrm>
        </p:grpSpPr>
        <p:sp>
          <p:nvSpPr>
            <p:cNvPr id="10" name="TextBox 9">
              <a:extLst>
                <a:ext uri="{FF2B5EF4-FFF2-40B4-BE49-F238E27FC236}">
                  <a16:creationId xmlns:a16="http://schemas.microsoft.com/office/drawing/2014/main" id="{91D9F041-D8DD-984F-80C9-8E24E0E552B9}"/>
                </a:ext>
              </a:extLst>
            </p:cNvPr>
            <p:cNvSpPr txBox="1"/>
            <p:nvPr/>
          </p:nvSpPr>
          <p:spPr>
            <a:xfrm>
              <a:off x="5734678" y="964814"/>
              <a:ext cx="1701684" cy="707886"/>
            </a:xfrm>
            <a:prstGeom prst="rect">
              <a:avLst/>
            </a:prstGeom>
            <a:noFill/>
          </p:spPr>
          <p:txBody>
            <a:bodyPr wrap="none" rtlCol="0">
              <a:spAutoFit/>
            </a:bodyPr>
            <a:lstStyle/>
            <a:p>
              <a:r>
                <a:rPr lang="en-US" altLang="zh-CN" sz="2000" dirty="0"/>
                <a:t>How long  will </a:t>
              </a:r>
            </a:p>
            <a:p>
              <a:r>
                <a:rPr lang="en-US" altLang="zh-CN" sz="2000" dirty="0"/>
                <a:t>      it take?</a:t>
              </a:r>
              <a:endParaRPr lang="zh-CN" altLang="en-US" sz="2000" dirty="0"/>
            </a:p>
          </p:txBody>
        </p:sp>
        <p:sp>
          <p:nvSpPr>
            <p:cNvPr id="11" name="云形标注 5">
              <a:extLst>
                <a:ext uri="{FF2B5EF4-FFF2-40B4-BE49-F238E27FC236}">
                  <a16:creationId xmlns:a16="http://schemas.microsoft.com/office/drawing/2014/main" id="{78CA9EA5-30CC-B74D-B4A9-62EAD3DEDD90}"/>
                </a:ext>
              </a:extLst>
            </p:cNvPr>
            <p:cNvSpPr/>
            <p:nvPr/>
          </p:nvSpPr>
          <p:spPr>
            <a:xfrm>
              <a:off x="5273872" y="839230"/>
              <a:ext cx="2971800" cy="1143000"/>
            </a:xfrm>
            <a:prstGeom prst="cloudCallout">
              <a:avLst>
                <a:gd name="adj1" fmla="val -53312"/>
                <a:gd name="adj2" fmla="val 1291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3">
            <a:extLst>
              <a:ext uri="{FF2B5EF4-FFF2-40B4-BE49-F238E27FC236}">
                <a16:creationId xmlns:a16="http://schemas.microsoft.com/office/drawing/2014/main" id="{34EE17BF-DB2D-C246-A598-65CA164B31D6}"/>
              </a:ext>
            </a:extLst>
          </p:cNvPr>
          <p:cNvGrpSpPr/>
          <p:nvPr/>
        </p:nvGrpSpPr>
        <p:grpSpPr>
          <a:xfrm>
            <a:off x="6629400" y="2213286"/>
            <a:ext cx="1905000" cy="889658"/>
            <a:chOff x="6629400" y="1905000"/>
            <a:chExt cx="2514600" cy="889658"/>
          </a:xfrm>
        </p:grpSpPr>
        <p:sp>
          <p:nvSpPr>
            <p:cNvPr id="13" name="云形标注 10">
              <a:extLst>
                <a:ext uri="{FF2B5EF4-FFF2-40B4-BE49-F238E27FC236}">
                  <a16:creationId xmlns:a16="http://schemas.microsoft.com/office/drawing/2014/main" id="{E47B71FE-AA0C-9145-975B-4449825AE7F6}"/>
                </a:ext>
              </a:extLst>
            </p:cNvPr>
            <p:cNvSpPr/>
            <p:nvPr/>
          </p:nvSpPr>
          <p:spPr>
            <a:xfrm>
              <a:off x="6629400" y="1905000"/>
              <a:ext cx="2514600" cy="889658"/>
            </a:xfrm>
            <a:prstGeom prst="cloudCallout">
              <a:avLst>
                <a:gd name="adj1" fmla="val -63568"/>
                <a:gd name="adj2" fmla="val 6673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a:extLst>
                <a:ext uri="{FF2B5EF4-FFF2-40B4-BE49-F238E27FC236}">
                  <a16:creationId xmlns:a16="http://schemas.microsoft.com/office/drawing/2014/main" id="{91D5668B-AA86-1843-8AC6-53967C1CDCE6}"/>
                </a:ext>
              </a:extLst>
            </p:cNvPr>
            <p:cNvSpPr txBox="1"/>
            <p:nvPr/>
          </p:nvSpPr>
          <p:spPr>
            <a:xfrm>
              <a:off x="6926296" y="2144153"/>
              <a:ext cx="1487010" cy="400110"/>
            </a:xfrm>
            <a:prstGeom prst="rect">
              <a:avLst/>
            </a:prstGeom>
            <a:noFill/>
          </p:spPr>
          <p:txBody>
            <a:bodyPr wrap="none" rtlCol="0">
              <a:spAutoFit/>
            </a:bodyPr>
            <a:lstStyle/>
            <a:p>
              <a:r>
                <a:rPr lang="en-US" altLang="zh-CN" sz="2000" dirty="0"/>
                <a:t>Wait or not?</a:t>
              </a:r>
              <a:endParaRPr lang="zh-CN" altLang="en-US" sz="2000" dirty="0"/>
            </a:p>
          </p:txBody>
        </p:sp>
      </p:grpSp>
      <p:sp>
        <p:nvSpPr>
          <p:cNvPr id="15" name="矩形 9">
            <a:extLst>
              <a:ext uri="{FF2B5EF4-FFF2-40B4-BE49-F238E27FC236}">
                <a16:creationId xmlns:a16="http://schemas.microsoft.com/office/drawing/2014/main" id="{284BF025-CFE2-674D-8F7C-A436181B6BB6}"/>
              </a:ext>
            </a:extLst>
          </p:cNvPr>
          <p:cNvSpPr/>
          <p:nvPr/>
        </p:nvSpPr>
        <p:spPr>
          <a:xfrm>
            <a:off x="604009" y="5624721"/>
            <a:ext cx="6325432" cy="400110"/>
          </a:xfrm>
          <a:prstGeom prst="rect">
            <a:avLst/>
          </a:prstGeom>
        </p:spPr>
        <p:txBody>
          <a:bodyPr wrap="square">
            <a:spAutoFit/>
          </a:bodyPr>
          <a:lstStyle/>
          <a:p>
            <a:pPr marL="342900" indent="-342900" algn="ctr">
              <a:buFont typeface="Wingdings" panose="05000000000000000000" pitchFamily="2" charset="2"/>
              <a:buChar char="v"/>
            </a:pPr>
            <a:r>
              <a:rPr lang="en-US" altLang="zh-CN" sz="2000" b="1" dirty="0">
                <a:solidFill>
                  <a:srgbClr val="FF0000"/>
                </a:solidFill>
                <a:latin typeface="Times New Roman" pitchFamily="18" charset="0"/>
                <a:cs typeface="Times New Roman" pitchFamily="18" charset="0"/>
              </a:rPr>
              <a:t>How to evaluate the network performance metrics?</a:t>
            </a:r>
            <a:endParaRPr lang="zh-CN" altLang="en-US" sz="2000" b="1" dirty="0">
              <a:solidFill>
                <a:srgbClr val="FF0000"/>
              </a:solidFill>
            </a:endParaRPr>
          </a:p>
        </p:txBody>
      </p:sp>
    </p:spTree>
    <p:extLst>
      <p:ext uri="{BB962C8B-B14F-4D97-AF65-F5344CB8AC3E}">
        <p14:creationId xmlns:p14="http://schemas.microsoft.com/office/powerpoint/2010/main" val="72489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9E09FA-1FF3-C940-BA23-520E47B87587}"/>
              </a:ext>
            </a:extLst>
          </p:cNvPr>
          <p:cNvSpPr>
            <a:spLocks noGrp="1"/>
          </p:cNvSpPr>
          <p:nvPr>
            <p:ph type="sldNum" sz="quarter" idx="12"/>
          </p:nvPr>
        </p:nvSpPr>
        <p:spPr/>
        <p:txBody>
          <a:bodyPr/>
          <a:lstStyle/>
          <a:p>
            <a:fld id="{97D86083-53EC-4DF4-B0ED-FEB5657A265E}" type="slidenum">
              <a:rPr lang="zh-CN" altLang="en-US" smtClean="0"/>
              <a:t>55</a:t>
            </a:fld>
            <a:endParaRPr lang="zh-CN" altLang="en-US" dirty="0"/>
          </a:p>
        </p:txBody>
      </p:sp>
      <p:sp>
        <p:nvSpPr>
          <p:cNvPr id="3" name="内容占位符 1">
            <a:extLst>
              <a:ext uri="{FF2B5EF4-FFF2-40B4-BE49-F238E27FC236}">
                <a16:creationId xmlns:a16="http://schemas.microsoft.com/office/drawing/2014/main" id="{B1C96F2B-2000-E745-92F5-F87EB9F44941}"/>
              </a:ext>
            </a:extLst>
          </p:cNvPr>
          <p:cNvSpPr txBox="1">
            <a:spLocks/>
          </p:cNvSpPr>
          <p:nvPr/>
        </p:nvSpPr>
        <p:spPr>
          <a:xfrm>
            <a:off x="304800" y="1066800"/>
            <a:ext cx="8382000" cy="2590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q"/>
            </a:pPr>
            <a:r>
              <a:rPr lang="en-US" altLang="zh-CN" sz="2800">
                <a:latin typeface="Times New Roman" pitchFamily="18" charset="0"/>
                <a:cs typeface="Times New Roman" pitchFamily="18" charset="0"/>
              </a:rPr>
              <a:t> R.Cruz. lays the foundation of </a:t>
            </a:r>
            <a:r>
              <a:rPr lang="en-US" altLang="zh-CN" sz="2800" b="1">
                <a:solidFill>
                  <a:srgbClr val="FF0000"/>
                </a:solidFill>
                <a:latin typeface="Times New Roman" pitchFamily="18" charset="0"/>
                <a:cs typeface="Times New Roman" pitchFamily="18" charset="0"/>
              </a:rPr>
              <a:t>Network Calculus</a:t>
            </a:r>
            <a:r>
              <a:rPr lang="en-US" altLang="zh-CN" sz="2800">
                <a:latin typeface="Times New Roman" pitchFamily="18" charset="0"/>
                <a:cs typeface="Times New Roman" pitchFamily="18" charset="0"/>
              </a:rPr>
              <a:t>.</a:t>
            </a:r>
          </a:p>
          <a:p>
            <a:pPr marL="457200" indent="0">
              <a:buFont typeface="Arial" panose="020B0604020202020204" pitchFamily="34" charset="0"/>
              <a:buNone/>
            </a:pPr>
            <a:r>
              <a:rPr lang="en-US" altLang="zh-CN" sz="1600">
                <a:latin typeface="Times New Roman" pitchFamily="18" charset="0"/>
                <a:cs typeface="Times New Roman" pitchFamily="18" charset="0"/>
              </a:rPr>
              <a:t>[1] </a:t>
            </a:r>
            <a:r>
              <a:rPr lang="en-US" altLang="zh-CN" sz="1600" i="1">
                <a:latin typeface="Times New Roman" pitchFamily="18" charset="0"/>
                <a:cs typeface="Times New Roman" pitchFamily="18" charset="0"/>
              </a:rPr>
              <a:t>R. L. Cruz. A calculus for network delay, Part I: Network elements in isolation. IEEE Transactions on Information Theory, 37(1):114-131, January 1991.</a:t>
            </a:r>
          </a:p>
          <a:p>
            <a:pPr marL="457200" indent="0">
              <a:buFont typeface="Arial" panose="020B0604020202020204" pitchFamily="34" charset="0"/>
              <a:buNone/>
            </a:pPr>
            <a:r>
              <a:rPr lang="en-US" altLang="zh-CN" sz="1600">
                <a:latin typeface="Times New Roman" pitchFamily="18" charset="0"/>
                <a:cs typeface="Times New Roman" pitchFamily="18" charset="0"/>
              </a:rPr>
              <a:t>[2]</a:t>
            </a:r>
            <a:r>
              <a:rPr lang="en-US" altLang="zh-CN" sz="1600" i="1">
                <a:latin typeface="Times New Roman" pitchFamily="18" charset="0"/>
                <a:cs typeface="Times New Roman" pitchFamily="18" charset="0"/>
              </a:rPr>
              <a:t> R. L. Cruz. A calculus for network delay, Part II: Network analysis. IEEE Transactions on Information Theory, 37(1):132-141, January 1991.</a:t>
            </a:r>
            <a:br>
              <a:rPr lang="en-US" altLang="zh-CN"/>
            </a:br>
            <a:br>
              <a:rPr lang="en-US" altLang="zh-CN"/>
            </a:br>
            <a:endParaRPr lang="zh-CN" altLang="en-US" dirty="0"/>
          </a:p>
        </p:txBody>
      </p:sp>
      <p:sp>
        <p:nvSpPr>
          <p:cNvPr id="4" name="文本占位符 2">
            <a:extLst>
              <a:ext uri="{FF2B5EF4-FFF2-40B4-BE49-F238E27FC236}">
                <a16:creationId xmlns:a16="http://schemas.microsoft.com/office/drawing/2014/main" id="{74ECCA4D-3C73-2142-A467-00696D028BD2}"/>
              </a:ext>
            </a:extLst>
          </p:cNvPr>
          <p:cNvSpPr txBox="1">
            <a:spLocks/>
          </p:cNvSpPr>
          <p:nvPr/>
        </p:nvSpPr>
        <p:spPr>
          <a:xfrm>
            <a:off x="1295400" y="152400"/>
            <a:ext cx="6553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3600" dirty="0">
                <a:solidFill>
                  <a:srgbClr val="00B0F0"/>
                </a:solidFill>
              </a:rPr>
              <a:t>Network Calculus</a:t>
            </a:r>
            <a:endParaRPr lang="zh-CN" altLang="en-US" sz="3600" dirty="0">
              <a:solidFill>
                <a:srgbClr val="00B0F0"/>
              </a:solidFill>
            </a:endParaRPr>
          </a:p>
        </p:txBody>
      </p:sp>
      <p:sp>
        <p:nvSpPr>
          <p:cNvPr id="5" name="矩形 4">
            <a:extLst>
              <a:ext uri="{FF2B5EF4-FFF2-40B4-BE49-F238E27FC236}">
                <a16:creationId xmlns:a16="http://schemas.microsoft.com/office/drawing/2014/main" id="{1A82B960-ABC8-C843-A979-8726699442F1}"/>
              </a:ext>
            </a:extLst>
          </p:cNvPr>
          <p:cNvSpPr/>
          <p:nvPr/>
        </p:nvSpPr>
        <p:spPr>
          <a:xfrm>
            <a:off x="304800" y="2869307"/>
            <a:ext cx="8229600" cy="4093428"/>
          </a:xfrm>
          <a:prstGeom prst="rect">
            <a:avLst/>
          </a:prstGeom>
        </p:spPr>
        <p:txBody>
          <a:bodyPr wrap="square">
            <a:spAutoFit/>
          </a:bodyPr>
          <a:lstStyle/>
          <a:p>
            <a:pPr marL="457200" indent="-457200">
              <a:buFont typeface="Wingdings" panose="05000000000000000000" pitchFamily="2" charset="2"/>
              <a:buChar char="q"/>
            </a:pPr>
            <a:r>
              <a:rPr lang="en-US" altLang="zh-CN" sz="2800" b="1" dirty="0">
                <a:solidFill>
                  <a:srgbClr val="0033CC"/>
                </a:solidFill>
                <a:latin typeface="Times New Roman" pitchFamily="18" charset="0"/>
                <a:cs typeface="Times New Roman" pitchFamily="18" charset="0"/>
              </a:rPr>
              <a:t>Goal</a:t>
            </a:r>
            <a:r>
              <a:rPr lang="en-US" altLang="zh-CN" sz="2800" dirty="0">
                <a:latin typeface="Times New Roman" pitchFamily="18" charset="0"/>
                <a:cs typeface="Times New Roman" pitchFamily="18" charset="0"/>
              </a:rPr>
              <a:t>: </a:t>
            </a:r>
          </a:p>
          <a:p>
            <a:pPr marL="914400" indent="-457200">
              <a:buFont typeface="+mj-lt"/>
              <a:buAutoNum type="arabicParenR"/>
            </a:pPr>
            <a:r>
              <a:rPr lang="en-US" altLang="zh-CN" sz="2400" dirty="0">
                <a:latin typeface="Times New Roman" pitchFamily="18" charset="0"/>
                <a:cs typeface="Times New Roman" pitchFamily="18" charset="0"/>
              </a:rPr>
              <a:t>A theoretical framework to analyze performance guarantees (maximum delays, maximum buffer space requirements…) in network.</a:t>
            </a:r>
          </a:p>
          <a:p>
            <a:pPr marL="914400" indent="-457200">
              <a:buFont typeface="+mj-lt"/>
              <a:buAutoNum type="arabicParenR"/>
            </a:pPr>
            <a:r>
              <a:rPr lang="en-US" altLang="zh-CN" sz="2400" dirty="0">
                <a:latin typeface="Times New Roman" pitchFamily="18" charset="0"/>
                <a:cs typeface="Times New Roman" pitchFamily="18" charset="0"/>
              </a:rPr>
              <a:t>Transform complex non-linear network systems into analytically tractable linear systems.</a:t>
            </a:r>
            <a:br>
              <a:rPr lang="en-US" altLang="zh-CN" sz="2800" dirty="0">
                <a:latin typeface="Times New Roman" pitchFamily="18" charset="0"/>
                <a:cs typeface="Times New Roman" pitchFamily="18" charset="0"/>
              </a:rPr>
            </a:br>
            <a:endParaRPr lang="en-US" altLang="zh-CN" sz="2800" dirty="0">
              <a:latin typeface="Times New Roman" pitchFamily="18" charset="0"/>
              <a:cs typeface="Times New Roman" pitchFamily="18" charset="0"/>
            </a:endParaRPr>
          </a:p>
          <a:p>
            <a:pPr marL="457200"/>
            <a:r>
              <a:rPr lang="en-US" altLang="zh-CN" sz="2800" dirty="0">
                <a:latin typeface="Times New Roman" pitchFamily="18" charset="0"/>
                <a:cs typeface="Times New Roman" pitchFamily="18" charset="0"/>
              </a:rPr>
              <a:t>However, performance too poor with classic models such as M/M/1 and also need to a search for bound.</a:t>
            </a:r>
            <a:br>
              <a:rPr lang="en-US" altLang="zh-CN" sz="2800" dirty="0">
                <a:latin typeface="Times New Roman" pitchFamily="18" charset="0"/>
                <a:cs typeface="Times New Roman" pitchFamily="18" charset="0"/>
              </a:rPr>
            </a:br>
            <a:endParaRPr lang="zh-CN" alt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7721958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57D3D9-A521-EC45-A743-8274C5A5477D}"/>
              </a:ext>
            </a:extLst>
          </p:cNvPr>
          <p:cNvSpPr>
            <a:spLocks noGrp="1"/>
          </p:cNvSpPr>
          <p:nvPr>
            <p:ph type="sldNum" sz="quarter" idx="12"/>
          </p:nvPr>
        </p:nvSpPr>
        <p:spPr/>
        <p:txBody>
          <a:bodyPr/>
          <a:lstStyle/>
          <a:p>
            <a:fld id="{97D86083-53EC-4DF4-B0ED-FEB5657A265E}" type="slidenum">
              <a:rPr lang="zh-CN" altLang="en-US" smtClean="0"/>
              <a:t>56</a:t>
            </a:fld>
            <a:endParaRPr lang="zh-CN" altLang="en-US" dirty="0"/>
          </a:p>
        </p:txBody>
      </p:sp>
      <p:sp>
        <p:nvSpPr>
          <p:cNvPr id="3" name="内容占位符 1">
            <a:extLst>
              <a:ext uri="{FF2B5EF4-FFF2-40B4-BE49-F238E27FC236}">
                <a16:creationId xmlns:a16="http://schemas.microsoft.com/office/drawing/2014/main" id="{A4E73AF0-A315-AB44-AB8E-660A2BA91872}"/>
              </a:ext>
            </a:extLst>
          </p:cNvPr>
          <p:cNvSpPr txBox="1">
            <a:spLocks/>
          </p:cNvSpPr>
          <p:nvPr/>
        </p:nvSpPr>
        <p:spPr>
          <a:xfrm>
            <a:off x="304800" y="1143000"/>
            <a:ext cx="8496300" cy="4495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q"/>
            </a:pPr>
            <a:r>
              <a:rPr lang="en-US" altLang="zh-CN" sz="2800" b="1">
                <a:solidFill>
                  <a:srgbClr val="0033CC"/>
                </a:solidFill>
                <a:latin typeface="Times New Roman" pitchFamily="18" charset="0"/>
                <a:cs typeface="Times New Roman" pitchFamily="18" charset="0"/>
              </a:rPr>
              <a:t>Deterministic Network Calculus (DNC)</a:t>
            </a:r>
            <a:endParaRPr lang="en-US" altLang="zh-CN" sz="2800" b="1">
              <a:latin typeface="Times New Roman" pitchFamily="18" charset="0"/>
              <a:cs typeface="Times New Roman" pitchFamily="18" charset="0"/>
            </a:endParaRPr>
          </a:p>
          <a:p>
            <a:pPr marL="685800">
              <a:buFont typeface="Wingdings" panose="05000000000000000000" pitchFamily="2" charset="2"/>
              <a:buChar char="v"/>
            </a:pPr>
            <a:r>
              <a:rPr lang="en-US" altLang="zh-CN">
                <a:latin typeface="Times New Roman" pitchFamily="18" charset="0"/>
                <a:cs typeface="Times New Roman" pitchFamily="18" charset="0"/>
              </a:rPr>
              <a:t>Provides </a:t>
            </a:r>
            <a:r>
              <a:rPr lang="en-US" altLang="zh-CN" b="1" i="1">
                <a:solidFill>
                  <a:srgbClr val="FF0000"/>
                </a:solidFill>
                <a:latin typeface="Times New Roman" pitchFamily="18" charset="0"/>
                <a:cs typeface="Times New Roman" pitchFamily="18" charset="0"/>
              </a:rPr>
              <a:t>deterministic service guarantee </a:t>
            </a:r>
            <a:r>
              <a:rPr lang="en-US" altLang="zh-CN">
                <a:latin typeface="Times New Roman" pitchFamily="18" charset="0"/>
                <a:cs typeface="Times New Roman" pitchFamily="18" charset="0"/>
              </a:rPr>
              <a:t>that all packets of a flow arrive at the destination within its required performance (as </a:t>
            </a:r>
            <a:r>
              <a:rPr lang="en-US" altLang="zh-CN" b="1" i="1">
                <a:latin typeface="Times New Roman" pitchFamily="18" charset="0"/>
                <a:cs typeface="Times New Roman" pitchFamily="18" charset="0"/>
              </a:rPr>
              <a:t>throughput, delay, and loss bounds</a:t>
            </a:r>
            <a:r>
              <a:rPr lang="en-US" altLang="zh-CN">
                <a:latin typeface="Times New Roman" pitchFamily="18" charset="0"/>
                <a:cs typeface="Times New Roman" pitchFamily="18" charset="0"/>
              </a:rPr>
              <a:t>).</a:t>
            </a:r>
          </a:p>
          <a:p>
            <a:pPr marL="685800">
              <a:buFont typeface="Wingdings" panose="05000000000000000000" pitchFamily="2" charset="2"/>
              <a:buChar char="v"/>
            </a:pPr>
            <a:endParaRPr lang="en-US" altLang="zh-CN" sz="1100">
              <a:latin typeface="Times New Roman" pitchFamily="18" charset="0"/>
              <a:cs typeface="Times New Roman" pitchFamily="18" charset="0"/>
            </a:endParaRPr>
          </a:p>
          <a:p>
            <a:pPr marL="685800">
              <a:buFont typeface="Wingdings" panose="05000000000000000000" pitchFamily="2" charset="2"/>
              <a:buChar char="v"/>
            </a:pPr>
            <a:r>
              <a:rPr lang="en-US" altLang="zh-CN">
                <a:latin typeface="Times New Roman" pitchFamily="18" charset="0"/>
                <a:cs typeface="Times New Roman" pitchFamily="18" charset="0"/>
              </a:rPr>
              <a:t>Provides the highest QoS level.</a:t>
            </a:r>
          </a:p>
          <a:p>
            <a:pPr marL="685800">
              <a:buFont typeface="Arial" panose="020B0604020202020204" pitchFamily="34" charset="0"/>
              <a:buNone/>
            </a:pPr>
            <a:endParaRPr lang="en-US" altLang="zh-CN" sz="1200">
              <a:latin typeface="Times New Roman" pitchFamily="18" charset="0"/>
              <a:cs typeface="Times New Roman" pitchFamily="18" charset="0"/>
            </a:endParaRPr>
          </a:p>
          <a:p>
            <a:pPr marL="685800">
              <a:buFont typeface="Arial" panose="020B0604020202020204" pitchFamily="34" charset="0"/>
              <a:buNone/>
            </a:pPr>
            <a:endParaRPr lang="en-US" altLang="zh-CN" sz="1200">
              <a:latin typeface="Times New Roman" pitchFamily="18" charset="0"/>
              <a:cs typeface="Times New Roman" pitchFamily="18" charset="0"/>
            </a:endParaRPr>
          </a:p>
          <a:p>
            <a:pPr marL="685800">
              <a:buFont typeface="Arial" panose="020B0604020202020204" pitchFamily="34" charset="0"/>
              <a:buNone/>
            </a:pPr>
            <a:endParaRPr lang="en-US" altLang="zh-CN" sz="1200">
              <a:latin typeface="Times New Roman" pitchFamily="18" charset="0"/>
              <a:cs typeface="Times New Roman" pitchFamily="18" charset="0"/>
            </a:endParaRPr>
          </a:p>
          <a:p>
            <a:pPr marL="685800">
              <a:buFont typeface="Wingdings" panose="05000000000000000000" pitchFamily="2" charset="2"/>
              <a:buChar char="v"/>
            </a:pPr>
            <a:r>
              <a:rPr lang="en-US" altLang="zh-CN">
                <a:latin typeface="Times New Roman" pitchFamily="18" charset="0"/>
                <a:cs typeface="Times New Roman" pitchFamily="18" charset="0"/>
              </a:rPr>
              <a:t>Drawback---must reserve network resources based on the worst-case scenario and hence leaves a significant portion of network resources unused.</a:t>
            </a:r>
          </a:p>
          <a:p>
            <a:pPr marL="0" indent="0">
              <a:buFont typeface="Arial" panose="020B0604020202020204" pitchFamily="34" charset="0"/>
              <a:buNone/>
            </a:pPr>
            <a:br>
              <a:rPr lang="en-US" altLang="zh-CN"/>
            </a:br>
            <a:br>
              <a:rPr lang="en-US" altLang="zh-CN"/>
            </a:br>
            <a:br>
              <a:rPr lang="en-US" altLang="zh-CN"/>
            </a:br>
            <a:endParaRPr lang="zh-CN" altLang="en-US" dirty="0"/>
          </a:p>
        </p:txBody>
      </p:sp>
      <p:sp>
        <p:nvSpPr>
          <p:cNvPr id="4" name="文本占位符 2">
            <a:extLst>
              <a:ext uri="{FF2B5EF4-FFF2-40B4-BE49-F238E27FC236}">
                <a16:creationId xmlns:a16="http://schemas.microsoft.com/office/drawing/2014/main" id="{CD8FB579-B319-5049-88C3-EB8D986A4FF2}"/>
              </a:ext>
            </a:extLst>
          </p:cNvPr>
          <p:cNvSpPr txBox="1">
            <a:spLocks/>
          </p:cNvSpPr>
          <p:nvPr/>
        </p:nvSpPr>
        <p:spPr>
          <a:xfrm>
            <a:off x="1295400" y="152400"/>
            <a:ext cx="6553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3600" dirty="0">
                <a:solidFill>
                  <a:srgbClr val="00B0F0"/>
                </a:solidFill>
              </a:rPr>
              <a:t>DNC Network Calculus</a:t>
            </a:r>
            <a:endParaRPr lang="zh-CN" altLang="en-US" sz="3600" dirty="0">
              <a:solidFill>
                <a:srgbClr val="00B0F0"/>
              </a:solidFill>
            </a:endParaRPr>
          </a:p>
        </p:txBody>
      </p:sp>
      <p:pic>
        <p:nvPicPr>
          <p:cNvPr id="5" name="Picture 2">
            <a:extLst>
              <a:ext uri="{FF2B5EF4-FFF2-40B4-BE49-F238E27FC236}">
                <a16:creationId xmlns:a16="http://schemas.microsoft.com/office/drawing/2014/main" id="{9DD3D2C7-B2A3-ED4C-AB7B-17A823D9ED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581400"/>
            <a:ext cx="8420100" cy="4191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11165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48A24B-E4D5-7B4F-B4C7-8B29E2BBD03B}"/>
              </a:ext>
            </a:extLst>
          </p:cNvPr>
          <p:cNvSpPr>
            <a:spLocks noGrp="1"/>
          </p:cNvSpPr>
          <p:nvPr>
            <p:ph type="sldNum" sz="quarter" idx="12"/>
          </p:nvPr>
        </p:nvSpPr>
        <p:spPr/>
        <p:txBody>
          <a:bodyPr/>
          <a:lstStyle/>
          <a:p>
            <a:fld id="{97D86083-53EC-4DF4-B0ED-FEB5657A265E}" type="slidenum">
              <a:rPr lang="zh-CN" altLang="en-US" smtClean="0"/>
              <a:t>57</a:t>
            </a:fld>
            <a:endParaRPr lang="zh-CN" altLang="en-US" dirty="0"/>
          </a:p>
        </p:txBody>
      </p:sp>
      <p:sp>
        <p:nvSpPr>
          <p:cNvPr id="3" name="内容占位符 1">
            <a:extLst>
              <a:ext uri="{FF2B5EF4-FFF2-40B4-BE49-F238E27FC236}">
                <a16:creationId xmlns:a16="http://schemas.microsoft.com/office/drawing/2014/main" id="{681693A3-41B4-504F-BF87-04E26810BD29}"/>
              </a:ext>
            </a:extLst>
          </p:cNvPr>
          <p:cNvSpPr txBox="1">
            <a:spLocks/>
          </p:cNvSpPr>
          <p:nvPr/>
        </p:nvSpPr>
        <p:spPr>
          <a:xfrm>
            <a:off x="381000" y="1143000"/>
            <a:ext cx="8534400" cy="41910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q"/>
            </a:pPr>
            <a:r>
              <a:rPr lang="en-US" altLang="zh-CN" sz="2800" b="1" dirty="0">
                <a:solidFill>
                  <a:srgbClr val="0033CC"/>
                </a:solidFill>
                <a:latin typeface="Times New Roman" pitchFamily="18" charset="0"/>
                <a:cs typeface="Times New Roman" pitchFamily="18" charset="0"/>
              </a:rPr>
              <a:t>Stochastic Network Calculus (SNC)</a:t>
            </a:r>
          </a:p>
          <a:p>
            <a:pPr marL="685800">
              <a:buFont typeface="Wingdings" panose="05000000000000000000" pitchFamily="2" charset="2"/>
              <a:buChar char="v"/>
            </a:pPr>
            <a:r>
              <a:rPr lang="en-US" altLang="zh-CN" dirty="0">
                <a:latin typeface="Times New Roman" pitchFamily="18" charset="0"/>
                <a:cs typeface="Times New Roman" pitchFamily="18" charset="0"/>
              </a:rPr>
              <a:t>Provides</a:t>
            </a:r>
            <a:r>
              <a:rPr lang="en-US" altLang="zh-CN" i="1" dirty="0">
                <a:latin typeface="Times New Roman" pitchFamily="18" charset="0"/>
                <a:cs typeface="Times New Roman" pitchFamily="18" charset="0"/>
              </a:rPr>
              <a:t> </a:t>
            </a:r>
            <a:r>
              <a:rPr lang="en-US" altLang="zh-CN" b="1" i="1" dirty="0">
                <a:solidFill>
                  <a:srgbClr val="FF0000"/>
                </a:solidFill>
                <a:latin typeface="Times New Roman" pitchFamily="18" charset="0"/>
                <a:cs typeface="Times New Roman" pitchFamily="18" charset="0"/>
              </a:rPr>
              <a:t>stochastic service guarantee </a:t>
            </a:r>
            <a:r>
              <a:rPr lang="en-US" altLang="zh-CN" i="1" dirty="0">
                <a:latin typeface="Times New Roman" pitchFamily="18" charset="0"/>
                <a:cs typeface="Times New Roman" pitchFamily="18" charset="0"/>
              </a:rPr>
              <a:t>that</a:t>
            </a:r>
            <a:r>
              <a:rPr lang="en-US" altLang="zh-CN" i="1" dirty="0">
                <a:solidFill>
                  <a:srgbClr val="FF0000"/>
                </a:solidFill>
                <a:latin typeface="Times New Roman" pitchFamily="18" charset="0"/>
                <a:cs typeface="Times New Roman" pitchFamily="18" charset="0"/>
              </a:rPr>
              <a:t> </a:t>
            </a:r>
            <a:r>
              <a:rPr lang="en-US" altLang="zh-CN" dirty="0">
                <a:latin typeface="Times New Roman" pitchFamily="18" charset="0"/>
                <a:cs typeface="Times New Roman" pitchFamily="18" charset="0"/>
              </a:rPr>
              <a:t>allows the QoS to be guaranteed with a probability . </a:t>
            </a:r>
          </a:p>
          <a:p>
            <a:pPr marL="685800">
              <a:buFont typeface="Wingdings" panose="05000000000000000000" pitchFamily="2" charset="2"/>
              <a:buChar char="v"/>
            </a:pPr>
            <a:endParaRPr lang="en-US" altLang="zh-CN" dirty="0">
              <a:latin typeface="Times New Roman" pitchFamily="18" charset="0"/>
              <a:cs typeface="Times New Roman" pitchFamily="18" charset="0"/>
            </a:endParaRPr>
          </a:p>
          <a:p>
            <a:pPr marL="685800">
              <a:buFont typeface="Wingdings" panose="05000000000000000000" pitchFamily="2" charset="2"/>
              <a:buChar char="v"/>
            </a:pPr>
            <a:r>
              <a:rPr lang="en-US" altLang="zh-CN" dirty="0">
                <a:latin typeface="Times New Roman" pitchFamily="18" charset="0"/>
                <a:cs typeface="Times New Roman" pitchFamily="18" charset="0"/>
              </a:rPr>
              <a:t>Allowing some packets to </a:t>
            </a:r>
            <a:r>
              <a:rPr lang="en-US" altLang="zh-CN" b="1" i="1" dirty="0">
                <a:solidFill>
                  <a:srgbClr val="FF0000"/>
                </a:solidFill>
                <a:latin typeface="Times New Roman" pitchFamily="18" charset="0"/>
                <a:cs typeface="Times New Roman" pitchFamily="18" charset="0"/>
              </a:rPr>
              <a:t>violate</a:t>
            </a:r>
            <a:r>
              <a:rPr lang="en-US" altLang="zh-CN" dirty="0">
                <a:latin typeface="Times New Roman" pitchFamily="18" charset="0"/>
                <a:cs typeface="Times New Roman" pitchFamily="18" charset="0"/>
              </a:rPr>
              <a:t> the required QoS measures.</a:t>
            </a:r>
          </a:p>
          <a:p>
            <a:pPr marL="800100" indent="-457200">
              <a:buFont typeface="Wingdings" panose="05000000000000000000" pitchFamily="2" charset="2"/>
              <a:buChar char="v"/>
            </a:pPr>
            <a:endParaRPr lang="en-US" altLang="zh-CN" sz="2800" dirty="0">
              <a:latin typeface="Times New Roman" pitchFamily="18" charset="0"/>
              <a:cs typeface="Times New Roman" pitchFamily="18" charset="0"/>
            </a:endParaRPr>
          </a:p>
          <a:p>
            <a:pPr marL="628650" indent="-285750">
              <a:buFont typeface="Wingdings" panose="05000000000000000000" pitchFamily="2" charset="2"/>
              <a:buChar char="v"/>
            </a:pPr>
            <a:endParaRPr lang="en-US" altLang="zh-CN" sz="1100" dirty="0">
              <a:latin typeface="Times New Roman" pitchFamily="18" charset="0"/>
              <a:cs typeface="Times New Roman" pitchFamily="18" charset="0"/>
            </a:endParaRPr>
          </a:p>
          <a:p>
            <a:pPr marL="628650" indent="-285750">
              <a:buFont typeface="Wingdings" panose="05000000000000000000" pitchFamily="2" charset="2"/>
              <a:buChar char="v"/>
            </a:pPr>
            <a:endParaRPr lang="en-US" altLang="zh-CN" sz="1100" dirty="0">
              <a:latin typeface="Times New Roman" pitchFamily="18" charset="0"/>
              <a:cs typeface="Times New Roman" pitchFamily="18" charset="0"/>
            </a:endParaRPr>
          </a:p>
          <a:p>
            <a:pPr marL="685800">
              <a:buFont typeface="Wingdings" panose="05000000000000000000" pitchFamily="2" charset="2"/>
              <a:buChar char="v"/>
            </a:pPr>
            <a:r>
              <a:rPr lang="en-US" altLang="zh-CN" dirty="0">
                <a:latin typeface="Times New Roman" pitchFamily="18" charset="0"/>
                <a:cs typeface="Times New Roman" pitchFamily="18" charset="0"/>
              </a:rPr>
              <a:t>Advantage—better exploit the statistical multiplexing gain at network links and hence improve network utilization.</a:t>
            </a:r>
            <a:br>
              <a:rPr lang="en-US" altLang="zh-CN" sz="2800" dirty="0">
                <a:latin typeface="Times New Roman" pitchFamily="18" charset="0"/>
                <a:cs typeface="Times New Roman" pitchFamily="18" charset="0"/>
              </a:rPr>
            </a:br>
            <a:endParaRPr lang="en-US" altLang="zh-CN" sz="2800" dirty="0">
              <a:latin typeface="Times New Roman" pitchFamily="18" charset="0"/>
              <a:cs typeface="Times New Roman" pitchFamily="18" charset="0"/>
            </a:endParaRPr>
          </a:p>
          <a:p>
            <a:pPr marL="0" indent="0">
              <a:buFont typeface="Arial" panose="020B0604020202020204" pitchFamily="34" charset="0"/>
              <a:buNone/>
            </a:pPr>
            <a:br>
              <a:rPr lang="en-US" altLang="zh-CN" dirty="0"/>
            </a:br>
            <a:endParaRPr lang="zh-CN" altLang="en-US" dirty="0"/>
          </a:p>
        </p:txBody>
      </p:sp>
      <p:pic>
        <p:nvPicPr>
          <p:cNvPr id="4" name="Picture 2">
            <a:extLst>
              <a:ext uri="{FF2B5EF4-FFF2-40B4-BE49-F238E27FC236}">
                <a16:creationId xmlns:a16="http://schemas.microsoft.com/office/drawing/2014/main" id="{FD7B9700-D9E9-6040-8E18-A6B85018F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7" y="3429000"/>
            <a:ext cx="7896225" cy="676275"/>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本占位符 2">
            <a:extLst>
              <a:ext uri="{FF2B5EF4-FFF2-40B4-BE49-F238E27FC236}">
                <a16:creationId xmlns:a16="http://schemas.microsoft.com/office/drawing/2014/main" id="{215FC46A-A4B2-B44A-A016-4095884D1FD8}"/>
              </a:ext>
            </a:extLst>
          </p:cNvPr>
          <p:cNvSpPr txBox="1">
            <a:spLocks/>
          </p:cNvSpPr>
          <p:nvPr/>
        </p:nvSpPr>
        <p:spPr>
          <a:xfrm>
            <a:off x="12954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kern="1200">
                <a:solidFill>
                  <a:schemeClr val="bg1">
                    <a:lumMod val="95000"/>
                  </a:schemeClr>
                </a:solidFill>
                <a:effectLst>
                  <a:outerShdw blurRad="38100" dist="38100" dir="2700000" algn="tl">
                    <a:srgbClr val="000000">
                      <a:alpha val="43137"/>
                    </a:srgbClr>
                  </a:outerShdw>
                </a:effectLst>
                <a:latin typeface="Eras Bold IT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dirty="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rPr>
              <a:t>SNC Network Calculus</a:t>
            </a:r>
            <a:endParaRPr lang="zh-CN" altLang="en-US" dirty="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33466331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EE267D-D625-DC4E-B16C-A9BDC7218488}"/>
              </a:ext>
            </a:extLst>
          </p:cNvPr>
          <p:cNvSpPr>
            <a:spLocks noGrp="1"/>
          </p:cNvSpPr>
          <p:nvPr>
            <p:ph type="sldNum" sz="quarter" idx="12"/>
          </p:nvPr>
        </p:nvSpPr>
        <p:spPr/>
        <p:txBody>
          <a:bodyPr/>
          <a:lstStyle/>
          <a:p>
            <a:fld id="{97D86083-53EC-4DF4-B0ED-FEB5657A265E}" type="slidenum">
              <a:rPr lang="zh-CN" altLang="en-US" smtClean="0"/>
              <a:t>58</a:t>
            </a:fld>
            <a:endParaRPr lang="zh-CN" altLang="en-US" dirty="0"/>
          </a:p>
        </p:txBody>
      </p:sp>
      <p:sp>
        <p:nvSpPr>
          <p:cNvPr id="3" name="内容占位符 1">
            <a:extLst>
              <a:ext uri="{FF2B5EF4-FFF2-40B4-BE49-F238E27FC236}">
                <a16:creationId xmlns:a16="http://schemas.microsoft.com/office/drawing/2014/main" id="{57BAD591-4C29-E846-A91D-FF7A8A09771C}"/>
              </a:ext>
            </a:extLst>
          </p:cNvPr>
          <p:cNvSpPr txBox="1">
            <a:spLocks/>
          </p:cNvSpPr>
          <p:nvPr/>
        </p:nvSpPr>
        <p:spPr>
          <a:xfrm>
            <a:off x="228600" y="1066800"/>
            <a:ext cx="8915400" cy="5029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q"/>
            </a:pPr>
            <a:r>
              <a:rPr lang="en-US" altLang="zh-CN" sz="2800" b="1">
                <a:solidFill>
                  <a:srgbClr val="0033CC"/>
                </a:solidFill>
                <a:latin typeface="Times New Roman" pitchFamily="18" charset="0"/>
                <a:cs typeface="Times New Roman" pitchFamily="18" charset="0"/>
              </a:rPr>
              <a:t>Cumulative function</a:t>
            </a:r>
          </a:p>
          <a:p>
            <a:pPr marL="0" indent="342900">
              <a:buFont typeface="Arial" panose="020B0604020202020204" pitchFamily="34" charset="0"/>
              <a:buNone/>
            </a:pPr>
            <a:r>
              <a:rPr lang="en-US" altLang="zh-CN">
                <a:latin typeface="Times New Roman" pitchFamily="18" charset="0"/>
                <a:cs typeface="Times New Roman" pitchFamily="18" charset="0"/>
              </a:rPr>
              <a:t>Describe the data flow as the number of bits  in time interval</a:t>
            </a:r>
            <a:r>
              <a:rPr lang="en-US" altLang="zh-CN" sz="2800">
                <a:latin typeface="Times New Roman" pitchFamily="18" charset="0"/>
                <a:cs typeface="Times New Roman" pitchFamily="18" charset="0"/>
              </a:rPr>
              <a:t>.</a:t>
            </a:r>
            <a:endParaRPr lang="zh-CN" altLang="en-US" sz="2800" dirty="0">
              <a:latin typeface="Times New Roman" pitchFamily="18" charset="0"/>
              <a:cs typeface="Times New Roman" pitchFamily="18" charset="0"/>
            </a:endParaRPr>
          </a:p>
        </p:txBody>
      </p:sp>
      <p:sp>
        <p:nvSpPr>
          <p:cNvPr id="4" name="文本占位符 2">
            <a:extLst>
              <a:ext uri="{FF2B5EF4-FFF2-40B4-BE49-F238E27FC236}">
                <a16:creationId xmlns:a16="http://schemas.microsoft.com/office/drawing/2014/main" id="{484DBEA7-A47F-8D42-B3EF-EC945492F0F1}"/>
              </a:ext>
            </a:extLst>
          </p:cNvPr>
          <p:cNvSpPr txBox="1">
            <a:spLocks/>
          </p:cNvSpPr>
          <p:nvPr/>
        </p:nvSpPr>
        <p:spPr>
          <a:xfrm>
            <a:off x="990600" y="154930"/>
            <a:ext cx="6934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3600" dirty="0">
                <a:solidFill>
                  <a:srgbClr val="00B0F0"/>
                </a:solidFill>
              </a:rPr>
              <a:t>QoS</a:t>
            </a:r>
            <a:endParaRPr lang="zh-CN" altLang="en-US" sz="3600" dirty="0">
              <a:solidFill>
                <a:srgbClr val="00B0F0"/>
              </a:solidFill>
            </a:endParaRPr>
          </a:p>
        </p:txBody>
      </p:sp>
      <p:grpSp>
        <p:nvGrpSpPr>
          <p:cNvPr id="5" name="组合 4">
            <a:extLst>
              <a:ext uri="{FF2B5EF4-FFF2-40B4-BE49-F238E27FC236}">
                <a16:creationId xmlns:a16="http://schemas.microsoft.com/office/drawing/2014/main" id="{3646A83B-6DE7-0E43-B822-1CDB5CECCFEB}"/>
              </a:ext>
            </a:extLst>
          </p:cNvPr>
          <p:cNvGrpSpPr/>
          <p:nvPr/>
        </p:nvGrpSpPr>
        <p:grpSpPr>
          <a:xfrm>
            <a:off x="319234" y="2476500"/>
            <a:ext cx="8572500" cy="3009900"/>
            <a:chOff x="152400" y="1143000"/>
            <a:chExt cx="8572500" cy="3009900"/>
          </a:xfrm>
        </p:grpSpPr>
        <p:pic>
          <p:nvPicPr>
            <p:cNvPr id="6" name="Picture 3">
              <a:extLst>
                <a:ext uri="{FF2B5EF4-FFF2-40B4-BE49-F238E27FC236}">
                  <a16:creationId xmlns:a16="http://schemas.microsoft.com/office/drawing/2014/main" id="{646596D3-CE5A-F54A-87F9-BE7A3D723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8572500"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3B7FF174-36C6-1E4E-878C-503BFD208D83}"/>
                </a:ext>
              </a:extLst>
            </p:cNvPr>
            <p:cNvSpPr txBox="1"/>
            <p:nvPr/>
          </p:nvSpPr>
          <p:spPr>
            <a:xfrm>
              <a:off x="1219200" y="1600200"/>
              <a:ext cx="963725" cy="523220"/>
            </a:xfrm>
            <a:prstGeom prst="rect">
              <a:avLst/>
            </a:prstGeom>
            <a:noFill/>
          </p:spPr>
          <p:txBody>
            <a:bodyPr wrap="none" rtlCol="0">
              <a:spAutoFit/>
            </a:bodyPr>
            <a:lstStyle/>
            <a:p>
              <a:r>
                <a:rPr lang="en-US" altLang="zh-CN" sz="2800" dirty="0">
                  <a:latin typeface="Times New Roman" pitchFamily="18" charset="0"/>
                  <a:cs typeface="Times New Roman" pitchFamily="18" charset="0"/>
                </a:rPr>
                <a:t>A1(t)</a:t>
              </a:r>
              <a:endParaRPr lang="zh-CN" altLang="en-US" sz="2800"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16B50D1D-DA11-4F4C-8506-E5A8B51AC58B}"/>
                </a:ext>
              </a:extLst>
            </p:cNvPr>
            <p:cNvSpPr txBox="1"/>
            <p:nvPr/>
          </p:nvSpPr>
          <p:spPr>
            <a:xfrm>
              <a:off x="4046555" y="1490990"/>
              <a:ext cx="963725" cy="523220"/>
            </a:xfrm>
            <a:prstGeom prst="rect">
              <a:avLst/>
            </a:prstGeom>
            <a:noFill/>
          </p:spPr>
          <p:txBody>
            <a:bodyPr wrap="none" rtlCol="0">
              <a:spAutoFit/>
            </a:bodyPr>
            <a:lstStyle/>
            <a:p>
              <a:r>
                <a:rPr lang="en-US" altLang="zh-CN" sz="2800" dirty="0">
                  <a:latin typeface="Times New Roman" pitchFamily="18" charset="0"/>
                  <a:cs typeface="Times New Roman" pitchFamily="18" charset="0"/>
                </a:rPr>
                <a:t>A2(t)</a:t>
              </a:r>
              <a:endParaRPr lang="zh-CN" altLang="en-US" sz="28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421EAEC4-C542-094F-AD08-2A5EAD6F95AC}"/>
                </a:ext>
              </a:extLst>
            </p:cNvPr>
            <p:cNvSpPr txBox="1"/>
            <p:nvPr/>
          </p:nvSpPr>
          <p:spPr>
            <a:xfrm>
              <a:off x="7467600" y="1490990"/>
              <a:ext cx="963725" cy="523220"/>
            </a:xfrm>
            <a:prstGeom prst="rect">
              <a:avLst/>
            </a:prstGeom>
            <a:noFill/>
          </p:spPr>
          <p:txBody>
            <a:bodyPr wrap="none" rtlCol="0">
              <a:spAutoFit/>
            </a:bodyPr>
            <a:lstStyle/>
            <a:p>
              <a:r>
                <a:rPr lang="en-US" altLang="zh-CN" sz="2800" dirty="0">
                  <a:latin typeface="Times New Roman" pitchFamily="18" charset="0"/>
                  <a:cs typeface="Times New Roman" pitchFamily="18" charset="0"/>
                </a:rPr>
                <a:t>A3(t)</a:t>
              </a:r>
              <a:endParaRPr lang="zh-CN" altLang="en-US" sz="2800" dirty="0">
                <a:latin typeface="Times New Roman" pitchFamily="18" charset="0"/>
                <a:cs typeface="Times New Roman" pitchFamily="18" charset="0"/>
              </a:endParaRPr>
            </a:p>
          </p:txBody>
        </p:sp>
      </p:grpSp>
    </p:spTree>
    <p:extLst>
      <p:ext uri="{BB962C8B-B14F-4D97-AF65-F5344CB8AC3E}">
        <p14:creationId xmlns:p14="http://schemas.microsoft.com/office/powerpoint/2010/main" val="865023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rPr>
              <a:t>Table of Contents</a:t>
            </a:r>
            <a:endParaRPr lang="zh-CN" altLang="en-US" dirty="0">
              <a:solidFill>
                <a:srgbClr val="0070C0"/>
              </a:solidFill>
            </a:endParaRPr>
          </a:p>
        </p:txBody>
      </p:sp>
      <p:sp>
        <p:nvSpPr>
          <p:cNvPr id="3" name="内容占位符 2"/>
          <p:cNvSpPr>
            <a:spLocks noGrp="1"/>
          </p:cNvSpPr>
          <p:nvPr>
            <p:ph idx="1"/>
          </p:nvPr>
        </p:nvSpPr>
        <p:spPr>
          <a:xfrm>
            <a:off x="457200" y="714356"/>
            <a:ext cx="8229600" cy="6143644"/>
          </a:xfrm>
        </p:spPr>
        <p:txBody>
          <a:bodyPr>
            <a:normAutofit/>
          </a:bodyPr>
          <a:lstStyle/>
          <a:p>
            <a:r>
              <a:rPr lang="en-US" altLang="zh-CN" dirty="0"/>
              <a:t>Background</a:t>
            </a:r>
          </a:p>
          <a:p>
            <a:r>
              <a:rPr lang="en-US" altLang="zh-CN" dirty="0"/>
              <a:t>Mathematical Tool Set 1</a:t>
            </a:r>
          </a:p>
          <a:p>
            <a:pPr lvl="1"/>
            <a:r>
              <a:rPr lang="en-US" altLang="zh-CN" dirty="0">
                <a:solidFill>
                  <a:srgbClr val="FF0000"/>
                </a:solidFill>
              </a:rPr>
              <a:t>MCMC Algorithm</a:t>
            </a:r>
          </a:p>
          <a:p>
            <a:pPr lvl="2"/>
            <a:r>
              <a:rPr lang="en-US" dirty="0">
                <a:solidFill>
                  <a:srgbClr val="FF0000"/>
                </a:solidFill>
              </a:rPr>
              <a:t>Bayesian Inference</a:t>
            </a:r>
          </a:p>
          <a:p>
            <a:pPr lvl="2"/>
            <a:r>
              <a:rPr lang="en-US" altLang="zh-CN" dirty="0">
                <a:solidFill>
                  <a:srgbClr val="FF0000"/>
                </a:solidFill>
              </a:rPr>
              <a:t>Algorithms</a:t>
            </a:r>
          </a:p>
          <a:p>
            <a:pPr lvl="1"/>
            <a:r>
              <a:rPr lang="en-US" altLang="zh-CN" dirty="0"/>
              <a:t>Martingale Bounds</a:t>
            </a:r>
          </a:p>
          <a:p>
            <a:pPr lvl="1"/>
            <a:r>
              <a:rPr lang="en-US" altLang="zh-CN" dirty="0"/>
              <a:t>Stochastic Network Calculus </a:t>
            </a:r>
          </a:p>
          <a:p>
            <a:r>
              <a:rPr lang="en-US" altLang="zh-CN" dirty="0"/>
              <a:t>Mathematical Tool Set 2</a:t>
            </a:r>
          </a:p>
          <a:p>
            <a:pPr lvl="1"/>
            <a:r>
              <a:rPr lang="en-US" altLang="zh-CN" dirty="0"/>
              <a:t>Lyapunov and Stability Theory</a:t>
            </a:r>
          </a:p>
          <a:p>
            <a:pPr lvl="1"/>
            <a:r>
              <a:rPr lang="en-US" altLang="zh-CN" dirty="0"/>
              <a:t>Lyapunov Optimization</a:t>
            </a:r>
          </a:p>
          <a:p>
            <a:pPr lvl="1"/>
            <a:r>
              <a:rPr lang="en-US" altLang="zh-CN" dirty="0"/>
              <a:t>Lyapunov Reinforcement Learning</a:t>
            </a:r>
          </a:p>
          <a:p>
            <a:pPr lvl="0" fontAlgn="base"/>
            <a:r>
              <a:rPr lang="en-US" dirty="0"/>
              <a:t>Mathematical Tool Set 3</a:t>
            </a:r>
            <a:endParaRPr lang="en-GB" dirty="0"/>
          </a:p>
          <a:p>
            <a:pPr lvl="1"/>
            <a:r>
              <a:rPr lang="en-US" altLang="zh-CN" dirty="0"/>
              <a:t>Age of Information</a:t>
            </a:r>
          </a:p>
          <a:p>
            <a:pPr lvl="1"/>
            <a:r>
              <a:rPr lang="en-US" altLang="zh-CN" dirty="0" err="1"/>
              <a:t>AoI</a:t>
            </a:r>
            <a:r>
              <a:rPr lang="en-US" altLang="zh-CN" dirty="0"/>
              <a:t> Applications</a:t>
            </a:r>
          </a:p>
        </p:txBody>
      </p:sp>
      <p:sp>
        <p:nvSpPr>
          <p:cNvPr id="4" name="灯片编号占位符 3"/>
          <p:cNvSpPr>
            <a:spLocks noGrp="1"/>
          </p:cNvSpPr>
          <p:nvPr>
            <p:ph type="sldNum" sz="quarter" idx="12"/>
          </p:nvPr>
        </p:nvSpPr>
        <p:spPr/>
        <p:txBody>
          <a:bodyPr/>
          <a:lstStyle/>
          <a:p>
            <a:fld id="{97D86083-53EC-4DF4-B0ED-FEB5657A265E}" type="slidenum">
              <a:rPr lang="zh-CN" altLang="en-US" smtClean="0"/>
              <a:t>5</a:t>
            </a:fld>
            <a:endParaRPr lang="zh-CN" altLang="en-US" dirty="0"/>
          </a:p>
        </p:txBody>
      </p:sp>
    </p:spTree>
    <p:extLst>
      <p:ext uri="{BB962C8B-B14F-4D97-AF65-F5344CB8AC3E}">
        <p14:creationId xmlns:p14="http://schemas.microsoft.com/office/powerpoint/2010/main" val="5078567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544C27-AE7C-2440-920A-85EDD6AC9091}"/>
              </a:ext>
            </a:extLst>
          </p:cNvPr>
          <p:cNvSpPr>
            <a:spLocks noGrp="1"/>
          </p:cNvSpPr>
          <p:nvPr>
            <p:ph type="sldNum" sz="quarter" idx="12"/>
          </p:nvPr>
        </p:nvSpPr>
        <p:spPr/>
        <p:txBody>
          <a:bodyPr/>
          <a:lstStyle/>
          <a:p>
            <a:fld id="{97D86083-53EC-4DF4-B0ED-FEB5657A265E}" type="slidenum">
              <a:rPr lang="zh-CN" altLang="en-US" smtClean="0"/>
              <a:t>59</a:t>
            </a:fld>
            <a:endParaRPr lang="zh-CN" altLang="en-US" dirty="0"/>
          </a:p>
        </p:txBody>
      </p:sp>
      <p:sp>
        <p:nvSpPr>
          <p:cNvPr id="3" name="内容占位符 1">
            <a:extLst>
              <a:ext uri="{FF2B5EF4-FFF2-40B4-BE49-F238E27FC236}">
                <a16:creationId xmlns:a16="http://schemas.microsoft.com/office/drawing/2014/main" id="{24E880A1-CB7A-E548-A2DC-C563A2E141D5}"/>
              </a:ext>
            </a:extLst>
          </p:cNvPr>
          <p:cNvSpPr txBox="1">
            <a:spLocks/>
          </p:cNvSpPr>
          <p:nvPr/>
        </p:nvSpPr>
        <p:spPr>
          <a:xfrm>
            <a:off x="838200" y="2025398"/>
            <a:ext cx="6897370" cy="52730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v"/>
            </a:pPr>
            <a:r>
              <a:rPr lang="en-US" altLang="zh-CN">
                <a:latin typeface="Times New Roman" pitchFamily="18" charset="0"/>
                <a:cs typeface="Times New Roman" pitchFamily="18" charset="0"/>
              </a:rPr>
              <a:t>The amount of bits that are held inside the system.</a:t>
            </a:r>
            <a:endParaRPr lang="zh-CN" altLang="en-US" dirty="0">
              <a:latin typeface="Times New Roman" pitchFamily="18" charset="0"/>
              <a:cs typeface="Times New Roman" pitchFamily="18" charset="0"/>
            </a:endParaRPr>
          </a:p>
        </p:txBody>
      </p:sp>
      <p:sp>
        <p:nvSpPr>
          <p:cNvPr id="4" name="文本占位符 2">
            <a:extLst>
              <a:ext uri="{FF2B5EF4-FFF2-40B4-BE49-F238E27FC236}">
                <a16:creationId xmlns:a16="http://schemas.microsoft.com/office/drawing/2014/main" id="{0A04CB05-A3ED-6B49-9A99-50DC7B0623FD}"/>
              </a:ext>
            </a:extLst>
          </p:cNvPr>
          <p:cNvSpPr txBox="1">
            <a:spLocks/>
          </p:cNvSpPr>
          <p:nvPr/>
        </p:nvSpPr>
        <p:spPr>
          <a:xfrm>
            <a:off x="1295400" y="146880"/>
            <a:ext cx="6553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3600" dirty="0">
                <a:solidFill>
                  <a:srgbClr val="00B0F0"/>
                </a:solidFill>
              </a:rPr>
              <a:t>QoS---Backlog</a:t>
            </a:r>
            <a:endParaRPr lang="zh-CN" altLang="en-US" sz="3600" dirty="0">
              <a:solidFill>
                <a:srgbClr val="00B0F0"/>
              </a:solidFill>
            </a:endParaRPr>
          </a:p>
        </p:txBody>
      </p:sp>
      <p:pic>
        <p:nvPicPr>
          <p:cNvPr id="5" name="Picture 3">
            <a:extLst>
              <a:ext uri="{FF2B5EF4-FFF2-40B4-BE49-F238E27FC236}">
                <a16:creationId xmlns:a16="http://schemas.microsoft.com/office/drawing/2014/main" id="{C130E56D-893A-924E-AF3A-5D534E3E8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5319" y="1441324"/>
            <a:ext cx="161925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a:extLst>
              <a:ext uri="{FF2B5EF4-FFF2-40B4-BE49-F238E27FC236}">
                <a16:creationId xmlns:a16="http://schemas.microsoft.com/office/drawing/2014/main" id="{6CBCEA85-820F-DE42-A023-26E6856C5FD9}"/>
              </a:ext>
            </a:extLst>
          </p:cNvPr>
          <p:cNvSpPr/>
          <p:nvPr/>
        </p:nvSpPr>
        <p:spPr>
          <a:xfrm>
            <a:off x="341630" y="1043194"/>
            <a:ext cx="6477000" cy="954107"/>
          </a:xfrm>
          <a:prstGeom prst="rect">
            <a:avLst/>
          </a:prstGeom>
        </p:spPr>
        <p:txBody>
          <a:bodyPr wrap="square">
            <a:spAutoFit/>
          </a:bodyPr>
          <a:lstStyle/>
          <a:p>
            <a:pPr marL="457200" indent="-457200">
              <a:buFont typeface="Wingdings" panose="05000000000000000000" pitchFamily="2" charset="2"/>
              <a:buChar char="q"/>
            </a:pPr>
            <a:r>
              <a:rPr lang="en-US" altLang="zh-CN" sz="2800" b="1" dirty="0">
                <a:solidFill>
                  <a:srgbClr val="0033CC"/>
                </a:solidFill>
              </a:rPr>
              <a:t>Definition</a:t>
            </a:r>
            <a:r>
              <a:rPr lang="en-US" altLang="zh-CN" sz="2800" i="1" dirty="0"/>
              <a:t>: For a lossless system</a:t>
            </a:r>
            <a:br>
              <a:rPr lang="en-US" altLang="zh-CN" sz="2800" dirty="0"/>
            </a:br>
            <a:endParaRPr lang="zh-CN" altLang="en-US" sz="2800" dirty="0"/>
          </a:p>
        </p:txBody>
      </p:sp>
      <p:pic>
        <p:nvPicPr>
          <p:cNvPr id="7" name="Picture 3">
            <a:extLst>
              <a:ext uri="{FF2B5EF4-FFF2-40B4-BE49-F238E27FC236}">
                <a16:creationId xmlns:a16="http://schemas.microsoft.com/office/drawing/2014/main" id="{C3F1D857-2944-DF4E-BC20-CC0800D34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750" y="1536614"/>
            <a:ext cx="2667000" cy="434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10F493A3-F286-5C4A-A973-F71CFD1D61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431" y="3619500"/>
            <a:ext cx="8085138"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椭圆形标注 8">
            <a:extLst>
              <a:ext uri="{FF2B5EF4-FFF2-40B4-BE49-F238E27FC236}">
                <a16:creationId xmlns:a16="http://schemas.microsoft.com/office/drawing/2014/main" id="{F431730C-9409-ED42-BA70-9A4E79FFCD69}"/>
              </a:ext>
            </a:extLst>
          </p:cNvPr>
          <p:cNvSpPr/>
          <p:nvPr/>
        </p:nvSpPr>
        <p:spPr>
          <a:xfrm>
            <a:off x="4419600" y="2743200"/>
            <a:ext cx="3886200" cy="762000"/>
          </a:xfrm>
          <a:prstGeom prst="wedgeEllipseCallout">
            <a:avLst>
              <a:gd name="adj1" fmla="val -51879"/>
              <a:gd name="adj2" fmla="val 2325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EAA38C0F-173C-B144-A973-B116D1C6AD39}"/>
              </a:ext>
            </a:extLst>
          </p:cNvPr>
          <p:cNvSpPr/>
          <p:nvPr/>
        </p:nvSpPr>
        <p:spPr>
          <a:xfrm>
            <a:off x="4876800" y="2743200"/>
            <a:ext cx="3429000" cy="707886"/>
          </a:xfrm>
          <a:prstGeom prst="rect">
            <a:avLst/>
          </a:prstGeom>
        </p:spPr>
        <p:txBody>
          <a:bodyPr wrap="square">
            <a:spAutoFit/>
          </a:bodyPr>
          <a:lstStyle/>
          <a:p>
            <a:r>
              <a:rPr lang="en-US" altLang="zh-CN" sz="2000" b="1" dirty="0"/>
              <a:t>vertical deviation between input and output functions</a:t>
            </a:r>
            <a:endParaRPr lang="zh-CN" altLang="en-US" sz="2000" b="1" dirty="0"/>
          </a:p>
        </p:txBody>
      </p:sp>
    </p:spTree>
    <p:extLst>
      <p:ext uri="{BB962C8B-B14F-4D97-AF65-F5344CB8AC3E}">
        <p14:creationId xmlns:p14="http://schemas.microsoft.com/office/powerpoint/2010/main" val="6469000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9612BC-4175-4D40-858B-278E3F9F6A11}"/>
              </a:ext>
            </a:extLst>
          </p:cNvPr>
          <p:cNvSpPr>
            <a:spLocks noGrp="1"/>
          </p:cNvSpPr>
          <p:nvPr>
            <p:ph type="sldNum" sz="quarter" idx="12"/>
          </p:nvPr>
        </p:nvSpPr>
        <p:spPr/>
        <p:txBody>
          <a:bodyPr/>
          <a:lstStyle/>
          <a:p>
            <a:fld id="{97D86083-53EC-4DF4-B0ED-FEB5657A265E}" type="slidenum">
              <a:rPr lang="zh-CN" altLang="en-US" smtClean="0"/>
              <a:t>60</a:t>
            </a:fld>
            <a:endParaRPr lang="zh-CN" altLang="en-US" dirty="0"/>
          </a:p>
        </p:txBody>
      </p:sp>
      <p:sp>
        <p:nvSpPr>
          <p:cNvPr id="3" name="内容占位符 1">
            <a:extLst>
              <a:ext uri="{FF2B5EF4-FFF2-40B4-BE49-F238E27FC236}">
                <a16:creationId xmlns:a16="http://schemas.microsoft.com/office/drawing/2014/main" id="{78F83ACE-1F0E-F749-9266-14A28E452F23}"/>
              </a:ext>
            </a:extLst>
          </p:cNvPr>
          <p:cNvSpPr txBox="1">
            <a:spLocks/>
          </p:cNvSpPr>
          <p:nvPr/>
        </p:nvSpPr>
        <p:spPr>
          <a:xfrm>
            <a:off x="762000" y="2254785"/>
            <a:ext cx="7772400" cy="990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v"/>
            </a:pPr>
            <a:r>
              <a:rPr lang="en-US" altLang="zh-CN">
                <a:latin typeface="Times New Roman" pitchFamily="18" charset="0"/>
                <a:cs typeface="Times New Roman" pitchFamily="18" charset="0"/>
              </a:rPr>
              <a:t>The delay that would be experienced by a bit arriving at time </a:t>
            </a:r>
            <a:r>
              <a:rPr lang="en-US" altLang="zh-CN" i="1">
                <a:latin typeface="Times New Roman" pitchFamily="18" charset="0"/>
                <a:cs typeface="Times New Roman" pitchFamily="18" charset="0"/>
              </a:rPr>
              <a:t>t </a:t>
            </a:r>
            <a:r>
              <a:rPr lang="en-US" altLang="zh-CN">
                <a:latin typeface="Times New Roman" pitchFamily="18" charset="0"/>
                <a:cs typeface="Times New Roman" pitchFamily="18" charset="0"/>
              </a:rPr>
              <a:t>if all bits received before it are served.</a:t>
            </a:r>
            <a:br>
              <a:rPr lang="en-US" altLang="zh-CN"/>
            </a:br>
            <a:br>
              <a:rPr lang="en-US" altLang="zh-CN"/>
            </a:br>
            <a:endParaRPr lang="zh-CN" altLang="en-US" dirty="0"/>
          </a:p>
        </p:txBody>
      </p:sp>
      <p:sp>
        <p:nvSpPr>
          <p:cNvPr id="4" name="文本占位符 2">
            <a:extLst>
              <a:ext uri="{FF2B5EF4-FFF2-40B4-BE49-F238E27FC236}">
                <a16:creationId xmlns:a16="http://schemas.microsoft.com/office/drawing/2014/main" id="{1D7062FC-BBE3-FE45-BF73-62A2238CE372}"/>
              </a:ext>
            </a:extLst>
          </p:cNvPr>
          <p:cNvSpPr txBox="1">
            <a:spLocks/>
          </p:cNvSpPr>
          <p:nvPr/>
        </p:nvSpPr>
        <p:spPr>
          <a:xfrm>
            <a:off x="1419225" y="141287"/>
            <a:ext cx="6553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3600" dirty="0">
                <a:solidFill>
                  <a:srgbClr val="00B0F0"/>
                </a:solidFill>
              </a:rPr>
              <a:t>QoS ---Delay</a:t>
            </a:r>
            <a:endParaRPr lang="zh-CN" altLang="en-US" sz="3600" dirty="0">
              <a:solidFill>
                <a:srgbClr val="00B0F0"/>
              </a:solidFill>
            </a:endParaRPr>
          </a:p>
        </p:txBody>
      </p:sp>
      <p:sp>
        <p:nvSpPr>
          <p:cNvPr id="5" name="矩形 4">
            <a:extLst>
              <a:ext uri="{FF2B5EF4-FFF2-40B4-BE49-F238E27FC236}">
                <a16:creationId xmlns:a16="http://schemas.microsoft.com/office/drawing/2014/main" id="{25C54894-9F7A-F347-9DE3-3E2C33E4574F}"/>
              </a:ext>
            </a:extLst>
          </p:cNvPr>
          <p:cNvSpPr/>
          <p:nvPr/>
        </p:nvSpPr>
        <p:spPr>
          <a:xfrm>
            <a:off x="304800" y="1076980"/>
            <a:ext cx="8077200" cy="523220"/>
          </a:xfrm>
          <a:prstGeom prst="rect">
            <a:avLst/>
          </a:prstGeom>
        </p:spPr>
        <p:txBody>
          <a:bodyPr wrap="square">
            <a:spAutoFit/>
          </a:bodyPr>
          <a:lstStyle/>
          <a:p>
            <a:pPr marL="457200" indent="-457200">
              <a:buFont typeface="Wingdings" panose="05000000000000000000" pitchFamily="2" charset="2"/>
              <a:buChar char="q"/>
            </a:pPr>
            <a:r>
              <a:rPr lang="en-US" altLang="zh-CN" sz="2800" b="1" dirty="0">
                <a:solidFill>
                  <a:srgbClr val="0033CC"/>
                </a:solidFill>
              </a:rPr>
              <a:t>Definition</a:t>
            </a:r>
            <a:r>
              <a:rPr lang="en-US" altLang="zh-CN" sz="2800" i="1" dirty="0"/>
              <a:t>: For a lossless system, the virtual delay is</a:t>
            </a:r>
          </a:p>
        </p:txBody>
      </p:sp>
      <p:pic>
        <p:nvPicPr>
          <p:cNvPr id="6" name="Picture 3">
            <a:extLst>
              <a:ext uri="{FF2B5EF4-FFF2-40B4-BE49-F238E27FC236}">
                <a16:creationId xmlns:a16="http://schemas.microsoft.com/office/drawing/2014/main" id="{808CDB6D-4CB6-4444-BE8D-BF0635A32C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9014" y="1559884"/>
            <a:ext cx="1403986" cy="635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D5CF0538-ECFD-C746-AE52-70726189A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50" y="3659364"/>
            <a:ext cx="8108950" cy="2581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椭圆形标注 7">
            <a:extLst>
              <a:ext uri="{FF2B5EF4-FFF2-40B4-BE49-F238E27FC236}">
                <a16:creationId xmlns:a16="http://schemas.microsoft.com/office/drawing/2014/main" id="{0219C37F-D903-704C-B1FD-BDADD3498B15}"/>
              </a:ext>
            </a:extLst>
          </p:cNvPr>
          <p:cNvSpPr/>
          <p:nvPr/>
        </p:nvSpPr>
        <p:spPr>
          <a:xfrm>
            <a:off x="4469130" y="3124200"/>
            <a:ext cx="3505200" cy="561945"/>
          </a:xfrm>
          <a:prstGeom prst="wedgeEllipseCallout">
            <a:avLst>
              <a:gd name="adj1" fmla="val -64922"/>
              <a:gd name="adj2" fmla="val 35002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4AE026C4-1BE5-944B-9E34-BD17112A37BF}"/>
              </a:ext>
            </a:extLst>
          </p:cNvPr>
          <p:cNvSpPr/>
          <p:nvPr/>
        </p:nvSpPr>
        <p:spPr>
          <a:xfrm>
            <a:off x="4953000" y="3173298"/>
            <a:ext cx="3429000" cy="400110"/>
          </a:xfrm>
          <a:prstGeom prst="rect">
            <a:avLst/>
          </a:prstGeom>
        </p:spPr>
        <p:txBody>
          <a:bodyPr wrap="square">
            <a:spAutoFit/>
          </a:bodyPr>
          <a:lstStyle/>
          <a:p>
            <a:r>
              <a:rPr lang="en-US" altLang="zh-CN" sz="2000" b="1" dirty="0"/>
              <a:t>Horizontal deviation</a:t>
            </a:r>
            <a:endParaRPr lang="zh-CN" altLang="en-US" sz="2000" b="1" dirty="0"/>
          </a:p>
        </p:txBody>
      </p:sp>
      <mc:AlternateContent xmlns:mc="http://schemas.openxmlformats.org/markup-compatibility/2006" xmlns:a14="http://schemas.microsoft.com/office/drawing/2010/main">
        <mc:Choice Requires="a14">
          <p:sp>
            <p:nvSpPr>
              <p:cNvPr id="10" name="矩形 6">
                <a:extLst>
                  <a:ext uri="{FF2B5EF4-FFF2-40B4-BE49-F238E27FC236}">
                    <a16:creationId xmlns:a16="http://schemas.microsoft.com/office/drawing/2014/main" id="{77002064-3381-E14A-8A87-7BC3B8ACA6CB}"/>
                  </a:ext>
                </a:extLst>
              </p:cNvPr>
              <p:cNvSpPr/>
              <p:nvPr/>
            </p:nvSpPr>
            <p:spPr>
              <a:xfrm>
                <a:off x="2286000" y="1686083"/>
                <a:ext cx="4572000" cy="369397"/>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a:rPr>
                        <m:t>𝑑</m:t>
                      </m:r>
                      <m:d>
                        <m:dPr>
                          <m:ctrlPr>
                            <a:rPr lang="en-US" altLang="zh-CN" i="1">
                              <a:latin typeface="Cambria Math" panose="02040503050406030204" pitchFamily="18" charset="0"/>
                            </a:rPr>
                          </m:ctrlPr>
                        </m:dPr>
                        <m:e>
                          <m:r>
                            <a:rPr lang="en-US" altLang="zh-CN" i="1">
                              <a:latin typeface="Cambria Math"/>
                            </a:rPr>
                            <m:t>𝑡</m:t>
                          </m:r>
                        </m:e>
                      </m:d>
                      <m:r>
                        <a:rPr lang="en-US" altLang="zh-CN" i="1">
                          <a:latin typeface="Cambria Math"/>
                        </a:rPr>
                        <m:t>=</m:t>
                      </m:r>
                      <m:r>
                        <m:rPr>
                          <m:sty m:val="p"/>
                        </m:rPr>
                        <a:rPr lang="en-US" altLang="zh-CN">
                          <a:latin typeface="Cambria Math"/>
                        </a:rPr>
                        <m:t>inf</m:t>
                      </m:r>
                      <m:r>
                        <a:rPr lang="en-US" altLang="zh-CN" i="1">
                          <a:latin typeface="Cambria Math"/>
                        </a:rPr>
                        <m:t>⁡{</m:t>
                      </m:r>
                      <m:r>
                        <a:rPr lang="zh-CN" altLang="en-US" i="1">
                          <a:latin typeface="Cambria Math"/>
                        </a:rPr>
                        <m:t>𝜏</m:t>
                      </m:r>
                      <m:r>
                        <a:rPr lang="zh-CN" altLang="en-US" i="1">
                          <a:latin typeface="Cambria Math"/>
                        </a:rPr>
                        <m:t>≥0:</m:t>
                      </m:r>
                      <m:r>
                        <a:rPr lang="en-US" altLang="zh-CN" i="1">
                          <a:latin typeface="Cambria Math"/>
                        </a:rPr>
                        <m:t>𝐴</m:t>
                      </m:r>
                      <m:r>
                        <a:rPr lang="en-US" altLang="zh-CN" i="1">
                          <a:latin typeface="Cambria Math"/>
                        </a:rPr>
                        <m:t>(</m:t>
                      </m:r>
                      <m:r>
                        <a:rPr lang="en-US" altLang="zh-CN" i="1">
                          <a:latin typeface="Cambria Math"/>
                        </a:rPr>
                        <m:t>𝑡</m:t>
                      </m:r>
                      <m:r>
                        <a:rPr lang="en-US" altLang="zh-CN" i="1">
                          <a:latin typeface="Cambria Math"/>
                        </a:rPr>
                        <m:t>)≤</m:t>
                      </m:r>
                      <m:r>
                        <a:rPr lang="en-US" altLang="zh-CN" i="1">
                          <a:latin typeface="Cambria Math"/>
                          <a:ea typeface="Cambria Math"/>
                        </a:rPr>
                        <m:t>𝐵</m:t>
                      </m:r>
                      <m:r>
                        <a:rPr lang="en-US" altLang="zh-CN" i="1">
                          <a:latin typeface="Cambria Math"/>
                          <a:ea typeface="Cambria Math"/>
                        </a:rPr>
                        <m:t>(</m:t>
                      </m:r>
                      <m:r>
                        <a:rPr lang="en-US" altLang="zh-CN" i="1">
                          <a:latin typeface="Cambria Math"/>
                          <a:ea typeface="Cambria Math"/>
                        </a:rPr>
                        <m:t>𝑡</m:t>
                      </m:r>
                      <m:r>
                        <a:rPr lang="en-US" altLang="zh-CN" i="1">
                          <a:latin typeface="Cambria Math"/>
                          <a:ea typeface="Cambria Math"/>
                        </a:rPr>
                        <m:t>+</m:t>
                      </m:r>
                      <m:r>
                        <a:rPr lang="zh-CN" altLang="en-US" i="1">
                          <a:latin typeface="Cambria Math"/>
                          <a:ea typeface="Cambria Math"/>
                        </a:rPr>
                        <m:t>𝜏</m:t>
                      </m:r>
                      <m:r>
                        <a:rPr lang="en-US" altLang="zh-CN" i="1">
                          <a:latin typeface="Cambria Math"/>
                          <a:ea typeface="Cambria Math"/>
                        </a:rPr>
                        <m:t>)</m:t>
                      </m:r>
                      <m:r>
                        <a:rPr lang="en-US" altLang="zh-CN" i="1">
                          <a:latin typeface="Cambria Math"/>
                        </a:rPr>
                        <m:t>}</m:t>
                      </m:r>
                    </m:oMath>
                  </m:oMathPara>
                </a14:m>
                <a:br>
                  <a:rPr lang="en-US" altLang="zh-CN" dirty="0"/>
                </a:br>
                <a:endParaRPr lang="en-US" dirty="0"/>
              </a:p>
            </p:txBody>
          </p:sp>
        </mc:Choice>
        <mc:Fallback xmlns="">
          <p:sp>
            <p:nvSpPr>
              <p:cNvPr id="10" name="矩形 6">
                <a:extLst>
                  <a:ext uri="{FF2B5EF4-FFF2-40B4-BE49-F238E27FC236}">
                    <a16:creationId xmlns:a16="http://schemas.microsoft.com/office/drawing/2014/main" id="{77002064-3381-E14A-8A87-7BC3B8ACA6CB}"/>
                  </a:ext>
                </a:extLst>
              </p:cNvPr>
              <p:cNvSpPr>
                <a:spLocks noRot="1" noChangeAspect="1" noMove="1" noResize="1" noEditPoints="1" noAdjustHandles="1" noChangeArrowheads="1" noChangeShapeType="1" noTextEdit="1"/>
              </p:cNvSpPr>
              <p:nvPr/>
            </p:nvSpPr>
            <p:spPr>
              <a:xfrm>
                <a:off x="2286000" y="1686083"/>
                <a:ext cx="4572000" cy="369397"/>
              </a:xfrm>
              <a:prstGeom prst="rect">
                <a:avLst/>
              </a:prstGeom>
              <a:blipFill>
                <a:blip r:embed="rId4"/>
                <a:stretch>
                  <a:fillRect b="-13333"/>
                </a:stretch>
              </a:blipFill>
            </p:spPr>
            <p:txBody>
              <a:bodyPr/>
              <a:lstStyle/>
              <a:p>
                <a:r>
                  <a:rPr lang="en-US">
                    <a:noFill/>
                  </a:rPr>
                  <a:t> </a:t>
                </a:r>
              </a:p>
            </p:txBody>
          </p:sp>
        </mc:Fallback>
      </mc:AlternateContent>
    </p:spTree>
    <p:extLst>
      <p:ext uri="{BB962C8B-B14F-4D97-AF65-F5344CB8AC3E}">
        <p14:creationId xmlns:p14="http://schemas.microsoft.com/office/powerpoint/2010/main" val="15511957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A7B955-49D3-3B43-9C41-F7AD7F84698B}"/>
              </a:ext>
            </a:extLst>
          </p:cNvPr>
          <p:cNvSpPr>
            <a:spLocks noGrp="1"/>
          </p:cNvSpPr>
          <p:nvPr>
            <p:ph type="sldNum" sz="quarter" idx="12"/>
          </p:nvPr>
        </p:nvSpPr>
        <p:spPr/>
        <p:txBody>
          <a:bodyPr/>
          <a:lstStyle/>
          <a:p>
            <a:fld id="{97D86083-53EC-4DF4-B0ED-FEB5657A265E}" type="slidenum">
              <a:rPr lang="zh-CN" altLang="en-US" smtClean="0"/>
              <a:t>61</a:t>
            </a:fld>
            <a:endParaRPr lang="zh-CN" altLang="en-US" dirty="0"/>
          </a:p>
        </p:txBody>
      </p:sp>
      <p:sp>
        <p:nvSpPr>
          <p:cNvPr id="3" name="Text Placeholder 2">
            <a:extLst>
              <a:ext uri="{FF2B5EF4-FFF2-40B4-BE49-F238E27FC236}">
                <a16:creationId xmlns:a16="http://schemas.microsoft.com/office/drawing/2014/main" id="{CC2FB2AE-E68A-BB4A-82A0-D8570D410CB6}"/>
              </a:ext>
            </a:extLst>
          </p:cNvPr>
          <p:cNvSpPr txBox="1">
            <a:spLocks/>
          </p:cNvSpPr>
          <p:nvPr/>
        </p:nvSpPr>
        <p:spPr>
          <a:xfrm>
            <a:off x="1295399" y="173395"/>
            <a:ext cx="6553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Font typeface="Arial" panose="020B0604020202020204" pitchFamily="34" charset="0"/>
              <a:buNone/>
            </a:pPr>
            <a:r>
              <a:rPr lang="en-US" sz="3600" dirty="0">
                <a:solidFill>
                  <a:srgbClr val="00B0F0"/>
                </a:solidFill>
              </a:rPr>
              <a:t>Mathematical basis for NC</a:t>
            </a:r>
          </a:p>
        </p:txBody>
      </p:sp>
      <p:sp>
        <p:nvSpPr>
          <p:cNvPr id="4" name="TextBox 3">
            <a:extLst>
              <a:ext uri="{FF2B5EF4-FFF2-40B4-BE49-F238E27FC236}">
                <a16:creationId xmlns:a16="http://schemas.microsoft.com/office/drawing/2014/main" id="{DA7A3D12-05F6-194F-9BB5-FD520F6E5F0E}"/>
              </a:ext>
            </a:extLst>
          </p:cNvPr>
          <p:cNvSpPr txBox="1"/>
          <p:nvPr/>
        </p:nvSpPr>
        <p:spPr>
          <a:xfrm>
            <a:off x="533400" y="1098635"/>
            <a:ext cx="8314969" cy="523220"/>
          </a:xfrm>
          <a:prstGeom prst="rect">
            <a:avLst/>
          </a:prstGeom>
          <a:noFill/>
        </p:spPr>
        <p:txBody>
          <a:bodyPr wrap="none" rtlCol="0">
            <a:spAutoFit/>
          </a:bodyPr>
          <a:lstStyle/>
          <a:p>
            <a:pPr marL="457200" indent="-457200">
              <a:buFont typeface="Wingdings" panose="05000000000000000000" pitchFamily="2" charset="2"/>
              <a:buChar char="q"/>
            </a:pPr>
            <a:r>
              <a:rPr lang="en-US" altLang="zh-CN" sz="2800" b="1" dirty="0">
                <a:solidFill>
                  <a:srgbClr val="0033CC"/>
                </a:solidFill>
                <a:latin typeface="Times New Roman" pitchFamily="18" charset="0"/>
                <a:cs typeface="Times New Roman" pitchFamily="18" charset="0"/>
              </a:rPr>
              <a:t>Four network operations----reduce the complexity</a:t>
            </a:r>
            <a:endParaRPr lang="zh-CN" altLang="en-US" sz="2800" b="1" dirty="0">
              <a:solidFill>
                <a:srgbClr val="0033CC"/>
              </a:solidFill>
              <a:latin typeface="Times New Roman" pitchFamily="18" charset="0"/>
              <a:cs typeface="Times New Roman" pitchFamily="18" charset="0"/>
            </a:endParaRPr>
          </a:p>
        </p:txBody>
      </p:sp>
      <p:pic>
        <p:nvPicPr>
          <p:cNvPr id="5" name="Picture 3">
            <a:extLst>
              <a:ext uri="{FF2B5EF4-FFF2-40B4-BE49-F238E27FC236}">
                <a16:creationId xmlns:a16="http://schemas.microsoft.com/office/drawing/2014/main" id="{EC1EF1AA-A665-344D-9903-CA85D2330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725" y="1710093"/>
            <a:ext cx="5892284" cy="542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a:extLst>
              <a:ext uri="{FF2B5EF4-FFF2-40B4-BE49-F238E27FC236}">
                <a16:creationId xmlns:a16="http://schemas.microsoft.com/office/drawing/2014/main" id="{BD81D542-D291-7449-8DCC-6BD87A7A5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96" y="2227571"/>
            <a:ext cx="4803492" cy="43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a:extLst>
              <a:ext uri="{FF2B5EF4-FFF2-40B4-BE49-F238E27FC236}">
                <a16:creationId xmlns:a16="http://schemas.microsoft.com/office/drawing/2014/main" id="{C46C6369-5CAD-D14F-991A-64416D136F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696" y="2771053"/>
            <a:ext cx="5932313" cy="602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a:extLst>
              <a:ext uri="{FF2B5EF4-FFF2-40B4-BE49-F238E27FC236}">
                <a16:creationId xmlns:a16="http://schemas.microsoft.com/office/drawing/2014/main" id="{766C09BD-9CC0-0E46-AF3F-8087B7727D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696" y="3392659"/>
            <a:ext cx="4696748" cy="41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a:extLst>
              <a:ext uri="{FF2B5EF4-FFF2-40B4-BE49-F238E27FC236}">
                <a16:creationId xmlns:a16="http://schemas.microsoft.com/office/drawing/2014/main" id="{680D1906-052E-554F-BA15-B7F12E8D01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8191"/>
          <a:stretch/>
        </p:blipFill>
        <p:spPr bwMode="auto">
          <a:xfrm>
            <a:off x="1036696" y="4059883"/>
            <a:ext cx="2122868" cy="2245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a:extLst>
              <a:ext uri="{FF2B5EF4-FFF2-40B4-BE49-F238E27FC236}">
                <a16:creationId xmlns:a16="http://schemas.microsoft.com/office/drawing/2014/main" id="{2BE9372D-087B-114C-9622-35F23C0672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4435" y="3994323"/>
            <a:ext cx="2131763" cy="2254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右大括号 5">
            <a:extLst>
              <a:ext uri="{FF2B5EF4-FFF2-40B4-BE49-F238E27FC236}">
                <a16:creationId xmlns:a16="http://schemas.microsoft.com/office/drawing/2014/main" id="{BADCE521-A7BA-D44D-8381-2B224FC80C56}"/>
              </a:ext>
            </a:extLst>
          </p:cNvPr>
          <p:cNvSpPr/>
          <p:nvPr/>
        </p:nvSpPr>
        <p:spPr>
          <a:xfrm>
            <a:off x="7272279" y="1697246"/>
            <a:ext cx="271521" cy="1960354"/>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2" name="TextBox 11">
            <a:extLst>
              <a:ext uri="{FF2B5EF4-FFF2-40B4-BE49-F238E27FC236}">
                <a16:creationId xmlns:a16="http://schemas.microsoft.com/office/drawing/2014/main" id="{A72DCDCF-BEA0-4947-9861-3E0AB7688973}"/>
              </a:ext>
            </a:extLst>
          </p:cNvPr>
          <p:cNvSpPr txBox="1"/>
          <p:nvPr/>
        </p:nvSpPr>
        <p:spPr>
          <a:xfrm>
            <a:off x="7578119" y="2445777"/>
            <a:ext cx="1313180" cy="830997"/>
          </a:xfrm>
          <a:prstGeom prst="rect">
            <a:avLst/>
          </a:prstGeom>
          <a:noFill/>
        </p:spPr>
        <p:txBody>
          <a:bodyPr wrap="none" rtlCol="0">
            <a:spAutoFit/>
          </a:bodyPr>
          <a:lstStyle/>
          <a:p>
            <a:r>
              <a:rPr lang="en-US" altLang="zh-CN" sz="2400" dirty="0">
                <a:latin typeface="Times New Roman" pitchFamily="18" charset="0"/>
                <a:cs typeface="Times New Roman" pitchFamily="18" charset="0"/>
              </a:rPr>
              <a:t>Min-plus</a:t>
            </a:r>
          </a:p>
          <a:p>
            <a:r>
              <a:rPr lang="en-US" altLang="zh-CN" sz="2400" dirty="0">
                <a:latin typeface="Times New Roman" pitchFamily="18" charset="0"/>
                <a:cs typeface="Times New Roman" pitchFamily="18" charset="0"/>
              </a:rPr>
              <a:t> algebra</a:t>
            </a:r>
            <a:endParaRPr lang="zh-CN" altLang="en-US" sz="2400" dirty="0">
              <a:latin typeface="Times New Roman" pitchFamily="18" charset="0"/>
              <a:cs typeface="Times New Roman" pitchFamily="18" charset="0"/>
            </a:endParaRPr>
          </a:p>
        </p:txBody>
      </p:sp>
      <p:pic>
        <p:nvPicPr>
          <p:cNvPr id="14" name="Picture 7">
            <a:extLst>
              <a:ext uri="{FF2B5EF4-FFF2-40B4-BE49-F238E27FC236}">
                <a16:creationId xmlns:a16="http://schemas.microsoft.com/office/drawing/2014/main" id="{DAF0D8BA-1DEA-D945-9183-9FE771FD27E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5790"/>
          <a:stretch/>
        </p:blipFill>
        <p:spPr bwMode="auto">
          <a:xfrm>
            <a:off x="3666236" y="4038600"/>
            <a:ext cx="1811527" cy="2245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766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027388-1CF4-7F46-A701-D52B313C97FE}"/>
              </a:ext>
            </a:extLst>
          </p:cNvPr>
          <p:cNvSpPr>
            <a:spLocks noGrp="1"/>
          </p:cNvSpPr>
          <p:nvPr>
            <p:ph type="sldNum" sz="quarter" idx="12"/>
          </p:nvPr>
        </p:nvSpPr>
        <p:spPr/>
        <p:txBody>
          <a:bodyPr/>
          <a:lstStyle/>
          <a:p>
            <a:fld id="{97D86083-53EC-4DF4-B0ED-FEB5657A265E}" type="slidenum">
              <a:rPr lang="zh-CN" altLang="en-US" smtClean="0"/>
              <a:t>62</a:t>
            </a:fld>
            <a:endParaRPr lang="zh-CN" altLang="en-US" dirty="0"/>
          </a:p>
        </p:txBody>
      </p:sp>
      <p:sp>
        <p:nvSpPr>
          <p:cNvPr id="3" name="文本占位符 2">
            <a:extLst>
              <a:ext uri="{FF2B5EF4-FFF2-40B4-BE49-F238E27FC236}">
                <a16:creationId xmlns:a16="http://schemas.microsoft.com/office/drawing/2014/main" id="{8EF09800-2758-D24E-BFF8-0CDECFB74348}"/>
              </a:ext>
            </a:extLst>
          </p:cNvPr>
          <p:cNvSpPr txBox="1">
            <a:spLocks/>
          </p:cNvSpPr>
          <p:nvPr/>
        </p:nvSpPr>
        <p:spPr>
          <a:xfrm>
            <a:off x="2060085" y="116468"/>
            <a:ext cx="6553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3600" dirty="0">
                <a:solidFill>
                  <a:srgbClr val="00B0F0"/>
                </a:solidFill>
              </a:rPr>
              <a:t>Ex: Why use convolution</a:t>
            </a:r>
            <a:endParaRPr lang="zh-CN" altLang="en-US" sz="3600" dirty="0">
              <a:solidFill>
                <a:srgbClr val="00B0F0"/>
              </a:solidFill>
            </a:endParaRPr>
          </a:p>
        </p:txBody>
      </p:sp>
      <p:sp>
        <p:nvSpPr>
          <p:cNvPr id="4" name="TextBox 3">
            <a:extLst>
              <a:ext uri="{FF2B5EF4-FFF2-40B4-BE49-F238E27FC236}">
                <a16:creationId xmlns:a16="http://schemas.microsoft.com/office/drawing/2014/main" id="{81EFF45B-AFC8-454F-9F08-C9990B2EA9CB}"/>
              </a:ext>
            </a:extLst>
          </p:cNvPr>
          <p:cNvSpPr txBox="1"/>
          <p:nvPr/>
        </p:nvSpPr>
        <p:spPr>
          <a:xfrm>
            <a:off x="379964" y="3178123"/>
            <a:ext cx="1840568" cy="523220"/>
          </a:xfrm>
          <a:prstGeom prst="rect">
            <a:avLst/>
          </a:prstGeom>
          <a:noFill/>
        </p:spPr>
        <p:txBody>
          <a:bodyPr wrap="none" rtlCol="0">
            <a:spAutoFit/>
          </a:bodyPr>
          <a:lstStyle/>
          <a:p>
            <a:pPr marL="457200" indent="-457200">
              <a:buFont typeface="Wingdings" panose="05000000000000000000" pitchFamily="2" charset="2"/>
              <a:buChar char="q"/>
            </a:pPr>
            <a:r>
              <a:rPr lang="en-US" altLang="zh-CN" sz="2800" dirty="0">
                <a:solidFill>
                  <a:srgbClr val="0033CC"/>
                </a:solidFill>
                <a:latin typeface="Times New Roman" pitchFamily="18" charset="0"/>
                <a:cs typeface="Times New Roman" pitchFamily="18" charset="0"/>
              </a:rPr>
              <a:t>Backlog</a:t>
            </a:r>
          </a:p>
        </p:txBody>
      </p:sp>
      <p:pic>
        <p:nvPicPr>
          <p:cNvPr id="5" name="Picture 3">
            <a:extLst>
              <a:ext uri="{FF2B5EF4-FFF2-40B4-BE49-F238E27FC236}">
                <a16:creationId xmlns:a16="http://schemas.microsoft.com/office/drawing/2014/main" id="{74275675-DBFC-B342-A646-DB27C2A4C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473541"/>
            <a:ext cx="161925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a:extLst>
              <a:ext uri="{FF2B5EF4-FFF2-40B4-BE49-F238E27FC236}">
                <a16:creationId xmlns:a16="http://schemas.microsoft.com/office/drawing/2014/main" id="{17DA565D-BA90-3B46-99F0-83C1B118C8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3743" y="4533428"/>
            <a:ext cx="2964657" cy="45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69875BF5-E889-F647-BF4B-3992A4FCFA42}"/>
              </a:ext>
            </a:extLst>
          </p:cNvPr>
          <p:cNvSpPr txBox="1"/>
          <p:nvPr/>
        </p:nvSpPr>
        <p:spPr>
          <a:xfrm>
            <a:off x="381000" y="1201427"/>
            <a:ext cx="7343042" cy="523220"/>
          </a:xfrm>
          <a:prstGeom prst="rect">
            <a:avLst/>
          </a:prstGeom>
          <a:noFill/>
        </p:spPr>
        <p:txBody>
          <a:bodyPr wrap="square" rtlCol="0">
            <a:spAutoFit/>
          </a:bodyPr>
          <a:lstStyle/>
          <a:p>
            <a:pPr marL="457200" indent="-457200">
              <a:buFont typeface="Wingdings" panose="05000000000000000000" pitchFamily="2" charset="2"/>
              <a:buChar char="q"/>
            </a:pPr>
            <a:r>
              <a:rPr lang="en-US" altLang="zh-CN" sz="2800" dirty="0">
                <a:solidFill>
                  <a:srgbClr val="0033CC"/>
                </a:solidFill>
                <a:latin typeface="Times New Roman" pitchFamily="18" charset="0"/>
                <a:cs typeface="Times New Roman" pitchFamily="18" charset="0"/>
              </a:rPr>
              <a:t>Scenario</a:t>
            </a:r>
          </a:p>
        </p:txBody>
      </p:sp>
      <p:sp>
        <p:nvSpPr>
          <p:cNvPr id="8" name="TextBox 7">
            <a:extLst>
              <a:ext uri="{FF2B5EF4-FFF2-40B4-BE49-F238E27FC236}">
                <a16:creationId xmlns:a16="http://schemas.microsoft.com/office/drawing/2014/main" id="{3F98F997-830C-3E46-BEF8-174ABF44CA04}"/>
              </a:ext>
            </a:extLst>
          </p:cNvPr>
          <p:cNvSpPr txBox="1"/>
          <p:nvPr/>
        </p:nvSpPr>
        <p:spPr>
          <a:xfrm>
            <a:off x="843828" y="1709109"/>
            <a:ext cx="5458546" cy="461665"/>
          </a:xfrm>
          <a:prstGeom prst="rect">
            <a:avLst/>
          </a:prstGeom>
          <a:noFill/>
        </p:spPr>
        <p:txBody>
          <a:bodyPr wrap="none" rtlCol="0">
            <a:spAutoFit/>
          </a:bodyPr>
          <a:lstStyle/>
          <a:p>
            <a:r>
              <a:rPr lang="en-US" altLang="zh-CN" sz="2400" dirty="0">
                <a:latin typeface="Times New Roman" pitchFamily="18" charset="0"/>
                <a:cs typeface="Times New Roman" pitchFamily="18" charset="0"/>
              </a:rPr>
              <a:t>Service element has constant service rate u</a:t>
            </a:r>
            <a:endParaRPr lang="zh-CN" altLang="en-US" sz="24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2A56A537-2F5A-474C-8173-B94ADD3231E3}"/>
              </a:ext>
            </a:extLst>
          </p:cNvPr>
          <p:cNvSpPr txBox="1"/>
          <p:nvPr/>
        </p:nvSpPr>
        <p:spPr>
          <a:xfrm>
            <a:off x="381000" y="2230363"/>
            <a:ext cx="2380780" cy="523220"/>
          </a:xfrm>
          <a:prstGeom prst="rect">
            <a:avLst/>
          </a:prstGeom>
          <a:noFill/>
        </p:spPr>
        <p:txBody>
          <a:bodyPr wrap="none" rtlCol="0">
            <a:spAutoFit/>
          </a:bodyPr>
          <a:lstStyle/>
          <a:p>
            <a:pPr marL="457200" indent="-457200">
              <a:buFont typeface="Wingdings" panose="05000000000000000000" pitchFamily="2" charset="2"/>
              <a:buChar char="q"/>
            </a:pPr>
            <a:r>
              <a:rPr lang="en-US" altLang="zh-CN" sz="2800" dirty="0">
                <a:solidFill>
                  <a:srgbClr val="0033CC"/>
                </a:solidFill>
                <a:latin typeface="Times New Roman" pitchFamily="18" charset="0"/>
                <a:cs typeface="Times New Roman" pitchFamily="18" charset="0"/>
              </a:rPr>
              <a:t>Assumption</a:t>
            </a:r>
          </a:p>
        </p:txBody>
      </p:sp>
      <p:sp>
        <p:nvSpPr>
          <p:cNvPr id="10" name="TextBox 9">
            <a:extLst>
              <a:ext uri="{FF2B5EF4-FFF2-40B4-BE49-F238E27FC236}">
                <a16:creationId xmlns:a16="http://schemas.microsoft.com/office/drawing/2014/main" id="{6A906462-4FBF-184C-AD82-E6ECD2E3EB1D}"/>
              </a:ext>
            </a:extLst>
          </p:cNvPr>
          <p:cNvSpPr txBox="1"/>
          <p:nvPr/>
        </p:nvSpPr>
        <p:spPr>
          <a:xfrm>
            <a:off x="843828" y="2742418"/>
            <a:ext cx="6766596" cy="461665"/>
          </a:xfrm>
          <a:prstGeom prst="rect">
            <a:avLst/>
          </a:prstGeom>
          <a:noFill/>
        </p:spPr>
        <p:txBody>
          <a:bodyPr wrap="none" rtlCol="0">
            <a:spAutoFit/>
          </a:bodyPr>
          <a:lstStyle/>
          <a:p>
            <a:r>
              <a:rPr lang="en-US" altLang="zh-CN" sz="2400" dirty="0">
                <a:latin typeface="Times New Roman" pitchFamily="18" charset="0"/>
                <a:cs typeface="Times New Roman" pitchFamily="18" charset="0"/>
              </a:rPr>
              <a:t>No data is lost or produced inside the service element</a:t>
            </a:r>
            <a:endParaRPr lang="zh-CN" altLang="en-US" sz="2400" dirty="0">
              <a:latin typeface="Times New Roman" pitchFamily="18" charset="0"/>
              <a:cs typeface="Times New Roman" pitchFamily="18" charset="0"/>
            </a:endParaRPr>
          </a:p>
        </p:txBody>
      </p:sp>
      <p:grpSp>
        <p:nvGrpSpPr>
          <p:cNvPr id="11" name="组合 9">
            <a:extLst>
              <a:ext uri="{FF2B5EF4-FFF2-40B4-BE49-F238E27FC236}">
                <a16:creationId xmlns:a16="http://schemas.microsoft.com/office/drawing/2014/main" id="{98F1F282-C126-2A4A-AB05-F4174DCBA4F9}"/>
              </a:ext>
            </a:extLst>
          </p:cNvPr>
          <p:cNvGrpSpPr/>
          <p:nvPr/>
        </p:nvGrpSpPr>
        <p:grpSpPr>
          <a:xfrm>
            <a:off x="530550" y="4433572"/>
            <a:ext cx="1985741" cy="916982"/>
            <a:chOff x="300259" y="3603903"/>
            <a:chExt cx="1985741" cy="916982"/>
          </a:xfrm>
        </p:grpSpPr>
        <p:cxnSp>
          <p:nvCxnSpPr>
            <p:cNvPr id="12" name="直接箭头连接符 5">
              <a:extLst>
                <a:ext uri="{FF2B5EF4-FFF2-40B4-BE49-F238E27FC236}">
                  <a16:creationId xmlns:a16="http://schemas.microsoft.com/office/drawing/2014/main" id="{2DDB6A4F-A132-1D40-9B56-9327ABDF19EF}"/>
                </a:ext>
              </a:extLst>
            </p:cNvPr>
            <p:cNvCxnSpPr>
              <a:stCxn id="13" idx="0"/>
            </p:cNvCxnSpPr>
            <p:nvPr/>
          </p:nvCxnSpPr>
          <p:spPr>
            <a:xfrm flipV="1">
              <a:off x="1275847" y="3603903"/>
              <a:ext cx="1010153" cy="51687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60EAEC3-3541-2A4E-AE3D-759DAC2B56F2}"/>
                </a:ext>
              </a:extLst>
            </p:cNvPr>
            <p:cNvSpPr txBox="1"/>
            <p:nvPr/>
          </p:nvSpPr>
          <p:spPr>
            <a:xfrm>
              <a:off x="300259" y="4120775"/>
              <a:ext cx="1951175" cy="400110"/>
            </a:xfrm>
            <a:prstGeom prst="rect">
              <a:avLst/>
            </a:prstGeom>
            <a:noFill/>
            <a:ln>
              <a:solidFill>
                <a:srgbClr val="FF3300"/>
              </a:solidFill>
            </a:ln>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Backlog at time t</a:t>
              </a:r>
              <a:endParaRPr lang="zh-CN" altLang="en-US" sz="2000" i="1" dirty="0">
                <a:latin typeface="Times New Roman" panose="02020603050405020304" pitchFamily="18" charset="0"/>
                <a:cs typeface="Times New Roman" panose="02020603050405020304" pitchFamily="18" charset="0"/>
              </a:endParaRPr>
            </a:p>
          </p:txBody>
        </p:sp>
      </p:grpSp>
      <p:grpSp>
        <p:nvGrpSpPr>
          <p:cNvPr id="14" name="组合 16">
            <a:extLst>
              <a:ext uri="{FF2B5EF4-FFF2-40B4-BE49-F238E27FC236}">
                <a16:creationId xmlns:a16="http://schemas.microsoft.com/office/drawing/2014/main" id="{81018983-9B01-8040-9C7B-F5AA0514184D}"/>
              </a:ext>
            </a:extLst>
          </p:cNvPr>
          <p:cNvGrpSpPr/>
          <p:nvPr/>
        </p:nvGrpSpPr>
        <p:grpSpPr>
          <a:xfrm>
            <a:off x="5336382" y="3581400"/>
            <a:ext cx="2584020" cy="949980"/>
            <a:chOff x="5717382" y="3648686"/>
            <a:chExt cx="2584020" cy="949980"/>
          </a:xfrm>
        </p:grpSpPr>
        <p:cxnSp>
          <p:nvCxnSpPr>
            <p:cNvPr id="15" name="直接箭头连接符 14">
              <a:extLst>
                <a:ext uri="{FF2B5EF4-FFF2-40B4-BE49-F238E27FC236}">
                  <a16:creationId xmlns:a16="http://schemas.microsoft.com/office/drawing/2014/main" id="{B1665DAE-FD17-434B-9BBE-EA4454B43C83}"/>
                </a:ext>
              </a:extLst>
            </p:cNvPr>
            <p:cNvCxnSpPr>
              <a:stCxn id="16" idx="1"/>
            </p:cNvCxnSpPr>
            <p:nvPr/>
          </p:nvCxnSpPr>
          <p:spPr>
            <a:xfrm flipH="1">
              <a:off x="5717382" y="3848741"/>
              <a:ext cx="1068862" cy="749925"/>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29B8E43-2AA2-6244-BC96-0B237661CE6F}"/>
                </a:ext>
              </a:extLst>
            </p:cNvPr>
            <p:cNvSpPr txBox="1"/>
            <p:nvPr/>
          </p:nvSpPr>
          <p:spPr>
            <a:xfrm>
              <a:off x="6786244" y="3648686"/>
              <a:ext cx="1515158" cy="400110"/>
            </a:xfrm>
            <a:prstGeom prst="rect">
              <a:avLst/>
            </a:prstGeom>
            <a:noFill/>
            <a:ln>
              <a:solidFill>
                <a:srgbClr val="FF0000"/>
              </a:solidFill>
            </a:ln>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New arrivals</a:t>
              </a:r>
              <a:endParaRPr lang="zh-CN" altLang="en-US" sz="2000" i="1" dirty="0">
                <a:latin typeface="Times New Roman" panose="02020603050405020304" pitchFamily="18" charset="0"/>
                <a:cs typeface="Times New Roman" panose="02020603050405020304" pitchFamily="18" charset="0"/>
              </a:endParaRPr>
            </a:p>
          </p:txBody>
        </p:sp>
      </p:grpSp>
      <p:grpSp>
        <p:nvGrpSpPr>
          <p:cNvPr id="17" name="组合 17">
            <a:extLst>
              <a:ext uri="{FF2B5EF4-FFF2-40B4-BE49-F238E27FC236}">
                <a16:creationId xmlns:a16="http://schemas.microsoft.com/office/drawing/2014/main" id="{643304ED-736B-6840-8663-DC07A83CE486}"/>
              </a:ext>
            </a:extLst>
          </p:cNvPr>
          <p:cNvGrpSpPr/>
          <p:nvPr/>
        </p:nvGrpSpPr>
        <p:grpSpPr>
          <a:xfrm>
            <a:off x="5995988" y="4027681"/>
            <a:ext cx="2156895" cy="545734"/>
            <a:chOff x="6376988" y="4094967"/>
            <a:chExt cx="2156895" cy="545734"/>
          </a:xfrm>
        </p:grpSpPr>
        <p:cxnSp>
          <p:nvCxnSpPr>
            <p:cNvPr id="18" name="直接箭头连接符 22">
              <a:extLst>
                <a:ext uri="{FF2B5EF4-FFF2-40B4-BE49-F238E27FC236}">
                  <a16:creationId xmlns:a16="http://schemas.microsoft.com/office/drawing/2014/main" id="{AAA3DE74-851A-7140-A798-653750F0214A}"/>
                </a:ext>
              </a:extLst>
            </p:cNvPr>
            <p:cNvCxnSpPr>
              <a:stCxn id="19" idx="1"/>
            </p:cNvCxnSpPr>
            <p:nvPr/>
          </p:nvCxnSpPr>
          <p:spPr>
            <a:xfrm flipH="1">
              <a:off x="6376988" y="4295022"/>
              <a:ext cx="404812" cy="345679"/>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A4C2BCD-94EB-B749-AA11-15BDC64791D9}"/>
                </a:ext>
              </a:extLst>
            </p:cNvPr>
            <p:cNvSpPr txBox="1"/>
            <p:nvPr/>
          </p:nvSpPr>
          <p:spPr>
            <a:xfrm>
              <a:off x="6781800" y="4094967"/>
              <a:ext cx="1752083" cy="400110"/>
            </a:xfrm>
            <a:prstGeom prst="rect">
              <a:avLst/>
            </a:prstGeom>
            <a:noFill/>
            <a:ln>
              <a:solidFill>
                <a:srgbClr val="FF0000"/>
              </a:solidFill>
            </a:ln>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Processed data</a:t>
              </a:r>
              <a:endParaRPr lang="zh-CN" altLang="en-US" sz="2000" i="1" dirty="0">
                <a:latin typeface="Times New Roman" panose="02020603050405020304" pitchFamily="18" charset="0"/>
                <a:cs typeface="Times New Roman" panose="02020603050405020304" pitchFamily="18" charset="0"/>
              </a:endParaRPr>
            </a:p>
          </p:txBody>
        </p:sp>
      </p:grpSp>
      <p:grpSp>
        <p:nvGrpSpPr>
          <p:cNvPr id="20" name="组合 20">
            <a:extLst>
              <a:ext uri="{FF2B5EF4-FFF2-40B4-BE49-F238E27FC236}">
                <a16:creationId xmlns:a16="http://schemas.microsoft.com/office/drawing/2014/main" id="{3A15E256-49BA-ED44-B919-B349B65EB8A7}"/>
              </a:ext>
            </a:extLst>
          </p:cNvPr>
          <p:cNvGrpSpPr/>
          <p:nvPr/>
        </p:nvGrpSpPr>
        <p:grpSpPr>
          <a:xfrm>
            <a:off x="6850297" y="4641353"/>
            <a:ext cx="1912703" cy="941545"/>
            <a:chOff x="7231297" y="4708639"/>
            <a:chExt cx="1912703" cy="941545"/>
          </a:xfrm>
        </p:grpSpPr>
        <p:cxnSp>
          <p:nvCxnSpPr>
            <p:cNvPr id="21" name="直接箭头连接符 26">
              <a:extLst>
                <a:ext uri="{FF2B5EF4-FFF2-40B4-BE49-F238E27FC236}">
                  <a16:creationId xmlns:a16="http://schemas.microsoft.com/office/drawing/2014/main" id="{8915AC63-CE2E-A742-B26D-3CC5AD3D9C99}"/>
                </a:ext>
              </a:extLst>
            </p:cNvPr>
            <p:cNvCxnSpPr>
              <a:stCxn id="22" idx="2"/>
            </p:cNvCxnSpPr>
            <p:nvPr/>
          </p:nvCxnSpPr>
          <p:spPr>
            <a:xfrm flipH="1">
              <a:off x="7527056" y="5108749"/>
              <a:ext cx="660593" cy="541435"/>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535BC93-9C01-EA4C-84EB-2EFF6CC4F337}"/>
                </a:ext>
              </a:extLst>
            </p:cNvPr>
            <p:cNvSpPr txBox="1"/>
            <p:nvPr/>
          </p:nvSpPr>
          <p:spPr>
            <a:xfrm>
              <a:off x="7231297" y="4708639"/>
              <a:ext cx="1912703" cy="400110"/>
            </a:xfrm>
            <a:prstGeom prst="rect">
              <a:avLst/>
            </a:prstGeom>
            <a:noFill/>
            <a:ln>
              <a:solidFill>
                <a:srgbClr val="FF0000"/>
              </a:solidFill>
            </a:ln>
          </p:spPr>
          <p:txBody>
            <a:bodyPr wrap="none" rtlCol="0">
              <a:spAutoFit/>
            </a:bodyPr>
            <a:lstStyle/>
            <a:p>
              <a:r>
                <a:rPr lang="en-US" altLang="zh-CN" sz="2000" i="1" dirty="0">
                  <a:latin typeface="Times New Roman" pitchFamily="18" charset="0"/>
                  <a:cs typeface="Times New Roman" pitchFamily="18" charset="0"/>
                </a:rPr>
                <a:t>Service envelope</a:t>
              </a:r>
              <a:endParaRPr lang="zh-CN" altLang="en-US" sz="2000" i="1" dirty="0">
                <a:latin typeface="Times New Roman" pitchFamily="18" charset="0"/>
                <a:cs typeface="Times New Roman" pitchFamily="18" charset="0"/>
              </a:endParaRPr>
            </a:p>
          </p:txBody>
        </p:sp>
      </p:grpSp>
      <mc:AlternateContent xmlns:mc="http://schemas.openxmlformats.org/markup-compatibility/2006" xmlns:a14="http://schemas.microsoft.com/office/drawing/2010/main">
        <mc:Choice Requires="a14">
          <p:sp>
            <p:nvSpPr>
              <p:cNvPr id="23" name="矩形 11">
                <a:extLst>
                  <a:ext uri="{FF2B5EF4-FFF2-40B4-BE49-F238E27FC236}">
                    <a16:creationId xmlns:a16="http://schemas.microsoft.com/office/drawing/2014/main" id="{29EFD3EA-8F64-E243-B049-74AAAFCCAA84}"/>
                  </a:ext>
                </a:extLst>
              </p:cNvPr>
              <p:cNvSpPr/>
              <p:nvPr/>
            </p:nvSpPr>
            <p:spPr>
              <a:xfrm>
                <a:off x="2570510" y="5087634"/>
                <a:ext cx="5074751" cy="4952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a:latin typeface="Cambria Math" panose="02040503050406030204" pitchFamily="18" charset="0"/>
                        </a:rPr>
                        <m:t>≤</m:t>
                      </m:r>
                      <m:limLow>
                        <m:limLowPr>
                          <m:ctrlPr>
                            <a:rPr lang="en-US" sz="2000" i="1">
                              <a:latin typeface="Cambria Math" panose="02040503050406030204" pitchFamily="18" charset="0"/>
                            </a:rPr>
                          </m:ctrlPr>
                        </m:limLowPr>
                        <m:e>
                          <m:r>
                            <m:rPr>
                              <m:sty m:val="p"/>
                            </m:rPr>
                            <a:rPr lang="en-US" sz="2000" i="0">
                              <a:latin typeface="Cambria Math" panose="02040503050406030204" pitchFamily="18" charset="0"/>
                            </a:rPr>
                            <m:t>max</m:t>
                          </m:r>
                        </m:e>
                        <m:lim>
                          <m:r>
                            <a:rPr lang="en-US" sz="2000" i="0">
                              <a:latin typeface="Cambria Math" panose="02040503050406030204" pitchFamily="18" charset="0"/>
                            </a:rPr>
                            <m:t>0≤</m:t>
                          </m:r>
                          <m:r>
                            <a:rPr lang="en-US" sz="2000" i="1">
                              <a:latin typeface="Cambria Math" panose="02040503050406030204" pitchFamily="18" charset="0"/>
                            </a:rPr>
                            <m:t>𝑠</m:t>
                          </m:r>
                          <m:r>
                            <a:rPr lang="en-US" sz="2000" i="0">
                              <a:latin typeface="Cambria Math" panose="02040503050406030204" pitchFamily="18" charset="0"/>
                            </a:rPr>
                            <m:t>≤</m:t>
                          </m:r>
                          <m:r>
                            <a:rPr lang="en-US" sz="2000" i="1">
                              <a:latin typeface="Cambria Math" panose="02040503050406030204" pitchFamily="18" charset="0"/>
                            </a:rPr>
                            <m:t>𝑡</m:t>
                          </m:r>
                        </m:lim>
                      </m:limLow>
                      <m:d>
                        <m:dPr>
                          <m:begChr m:val="{"/>
                          <m:endChr m:val="}"/>
                          <m:ctrlPr>
                            <a:rPr lang="en-US" sz="2000" i="1">
                              <a:latin typeface="Cambria Math" panose="02040503050406030204" pitchFamily="18" charset="0"/>
                            </a:rPr>
                          </m:ctrlPr>
                        </m:dPr>
                        <m:e>
                          <m:d>
                            <m:dPr>
                              <m:begChr m:val=""/>
                              <m:ctrlPr>
                                <a:rPr lang="en-US" sz="2000" i="1">
                                  <a:latin typeface="Cambria Math" panose="02040503050406030204" pitchFamily="18" charset="0"/>
                                </a:rPr>
                              </m:ctrlPr>
                            </m:dPr>
                            <m:e>
                              <m:r>
                                <a:rPr lang="en-US" sz="2000" i="1">
                                  <a:latin typeface="Cambria Math" panose="02040503050406030204" pitchFamily="18" charset="0"/>
                                </a:rPr>
                                <m:t>𝐴</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𝐴</m:t>
                              </m:r>
                              <m:r>
                                <a:rPr lang="en-US" sz="2000" i="0">
                                  <a:latin typeface="Cambria Math" panose="02040503050406030204" pitchFamily="18" charset="0"/>
                                </a:rPr>
                                <m:t>(</m:t>
                              </m:r>
                              <m:r>
                                <a:rPr lang="en-US" sz="2000" i="1">
                                  <a:latin typeface="Cambria Math" panose="02040503050406030204" pitchFamily="18" charset="0"/>
                                </a:rPr>
                                <m:t>𝑠</m:t>
                              </m:r>
                              <m:r>
                                <a:rPr lang="en-US" sz="2000" i="0">
                                  <a:latin typeface="Cambria Math" panose="02040503050406030204" pitchFamily="18" charset="0"/>
                                </a:rPr>
                                <m:t>)−</m:t>
                              </m:r>
                              <m:r>
                                <a:rPr lang="en-US" sz="2000" i="1">
                                  <a:latin typeface="Cambria Math" panose="02040503050406030204" pitchFamily="18" charset="0"/>
                                </a:rPr>
                                <m:t>𝑢</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𝑠</m:t>
                              </m:r>
                            </m:e>
                          </m:d>
                        </m:e>
                      </m:d>
                    </m:oMath>
                  </m:oMathPara>
                </a14:m>
                <a:endParaRPr lang="en-US" sz="2000" dirty="0"/>
              </a:p>
            </p:txBody>
          </p:sp>
        </mc:Choice>
        <mc:Fallback xmlns="">
          <p:sp>
            <p:nvSpPr>
              <p:cNvPr id="23" name="矩形 11">
                <a:extLst>
                  <a:ext uri="{FF2B5EF4-FFF2-40B4-BE49-F238E27FC236}">
                    <a16:creationId xmlns:a16="http://schemas.microsoft.com/office/drawing/2014/main" id="{29EFD3EA-8F64-E243-B049-74AAAFCCAA84}"/>
                  </a:ext>
                </a:extLst>
              </p:cNvPr>
              <p:cNvSpPr>
                <a:spLocks noRot="1" noChangeAspect="1" noMove="1" noResize="1" noEditPoints="1" noAdjustHandles="1" noChangeArrowheads="1" noChangeShapeType="1" noTextEdit="1"/>
              </p:cNvSpPr>
              <p:nvPr/>
            </p:nvSpPr>
            <p:spPr>
              <a:xfrm>
                <a:off x="2570510" y="5087634"/>
                <a:ext cx="5074751" cy="495264"/>
              </a:xfrm>
              <a:prstGeom prst="rect">
                <a:avLst/>
              </a:prstGeom>
              <a:blipFill>
                <a:blip r:embed="rId4"/>
                <a:stretch>
                  <a:fillRect t="-100000" b="-13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矩形 27">
                <a:extLst>
                  <a:ext uri="{FF2B5EF4-FFF2-40B4-BE49-F238E27FC236}">
                    <a16:creationId xmlns:a16="http://schemas.microsoft.com/office/drawing/2014/main" id="{9947F8C9-DA96-BB41-B027-DC94D3152390}"/>
                  </a:ext>
                </a:extLst>
              </p:cNvPr>
              <p:cNvSpPr/>
              <p:nvPr/>
            </p:nvSpPr>
            <p:spPr>
              <a:xfrm>
                <a:off x="919248" y="5586993"/>
                <a:ext cx="6726013" cy="49321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𝐵</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0" smtClean="0">
                          <a:latin typeface="Cambria Math" panose="02040503050406030204" pitchFamily="18" charset="0"/>
                        </a:rPr>
                        <m:t>=</m:t>
                      </m:r>
                      <m:r>
                        <a:rPr lang="en-US" sz="2000" b="0" i="1" smtClean="0">
                          <a:latin typeface="Cambria Math" panose="02040503050406030204" pitchFamily="18" charset="0"/>
                        </a:rPr>
                        <m:t>𝐴</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0"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𝔟</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𝑡</m:t>
                          </m:r>
                        </m:e>
                      </m:d>
                      <m:r>
                        <a:rPr lang="en-US" sz="2000" smtClean="0">
                          <a:latin typeface="Cambria Math" panose="02040503050406030204" pitchFamily="18" charset="0"/>
                        </a:rPr>
                        <m:t>≥</m:t>
                      </m:r>
                      <m:limLow>
                        <m:limLowPr>
                          <m:ctrlPr>
                            <a:rPr lang="en-US" sz="2000" i="1">
                              <a:latin typeface="Cambria Math" panose="02040503050406030204" pitchFamily="18" charset="0"/>
                            </a:rPr>
                          </m:ctrlPr>
                        </m:limLowPr>
                        <m:e>
                          <m:r>
                            <m:rPr>
                              <m:sty m:val="p"/>
                            </m:rPr>
                            <a:rPr lang="en-US" sz="2000" i="0" smtClean="0">
                              <a:latin typeface="Cambria Math" panose="02040503050406030204" pitchFamily="18" charset="0"/>
                            </a:rPr>
                            <m:t>m</m:t>
                          </m:r>
                          <m:r>
                            <m:rPr>
                              <m:sty m:val="p"/>
                            </m:rPr>
                            <a:rPr lang="en-US" sz="2000" b="0" i="0" smtClean="0">
                              <a:latin typeface="Cambria Math" panose="02040503050406030204" pitchFamily="18" charset="0"/>
                            </a:rPr>
                            <m:t>in</m:t>
                          </m:r>
                        </m:e>
                        <m:lim>
                          <m:r>
                            <a:rPr lang="en-US" sz="2000" i="0">
                              <a:latin typeface="Cambria Math" panose="02040503050406030204" pitchFamily="18" charset="0"/>
                            </a:rPr>
                            <m:t>0≤</m:t>
                          </m:r>
                          <m:r>
                            <a:rPr lang="en-US" sz="2000" i="1">
                              <a:latin typeface="Cambria Math" panose="02040503050406030204" pitchFamily="18" charset="0"/>
                            </a:rPr>
                            <m:t>𝑠</m:t>
                          </m:r>
                          <m:r>
                            <a:rPr lang="en-US" sz="2000" i="0">
                              <a:latin typeface="Cambria Math" panose="02040503050406030204" pitchFamily="18" charset="0"/>
                            </a:rPr>
                            <m:t>≤</m:t>
                          </m:r>
                          <m:r>
                            <a:rPr lang="en-US" sz="2000" i="1">
                              <a:latin typeface="Cambria Math" panose="02040503050406030204" pitchFamily="18" charset="0"/>
                            </a:rPr>
                            <m:t>𝑡</m:t>
                          </m:r>
                        </m:lim>
                      </m:limLow>
                      <m:d>
                        <m:dPr>
                          <m:begChr m:val="{"/>
                          <m:endChr m:val="}"/>
                          <m:ctrlPr>
                            <a:rPr lang="en-US" sz="2000" i="1">
                              <a:latin typeface="Cambria Math" panose="02040503050406030204" pitchFamily="18" charset="0"/>
                            </a:rPr>
                          </m:ctrlPr>
                        </m:dPr>
                        <m:e>
                          <m:d>
                            <m:dPr>
                              <m:begChr m:val=""/>
                              <m:ctrlPr>
                                <a:rPr lang="en-US" sz="2000" i="1">
                                  <a:latin typeface="Cambria Math" panose="02040503050406030204" pitchFamily="18" charset="0"/>
                                </a:rPr>
                              </m:ctrlPr>
                            </m:dPr>
                            <m:e>
                              <m:r>
                                <a:rPr lang="en-US" sz="2000" i="1">
                                  <a:latin typeface="Cambria Math" panose="02040503050406030204" pitchFamily="18" charset="0"/>
                                </a:rPr>
                                <m:t>𝐴</m:t>
                              </m:r>
                              <m:d>
                                <m:dPr>
                                  <m:ctrlPr>
                                    <a:rPr lang="en-US" sz="2000" i="1">
                                      <a:latin typeface="Cambria Math" panose="02040503050406030204" pitchFamily="18" charset="0"/>
                                    </a:rPr>
                                  </m:ctrlPr>
                                </m:dPr>
                                <m:e>
                                  <m:r>
                                    <a:rPr lang="en-US" sz="2000" i="1">
                                      <a:latin typeface="Cambria Math" panose="02040503050406030204" pitchFamily="18" charset="0"/>
                                    </a:rPr>
                                    <m:t>𝑠</m:t>
                                  </m:r>
                                </m:e>
                              </m:d>
                              <m:r>
                                <a:rPr lang="en-US" sz="2000" b="0" i="1" smtClean="0">
                                  <a:latin typeface="Cambria Math" panose="02040503050406030204" pitchFamily="18" charset="0"/>
                                </a:rPr>
                                <m:t>+</m:t>
                              </m:r>
                              <m:r>
                                <a:rPr lang="en-US" sz="2000" i="1">
                                  <a:latin typeface="Cambria Math" panose="02040503050406030204" pitchFamily="18" charset="0"/>
                                </a:rPr>
                                <m:t>𝑢</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𝑠</m:t>
                              </m:r>
                            </m:e>
                          </m:d>
                        </m:e>
                      </m:d>
                      <m:r>
                        <a:rPr lang="en-US" sz="2000" b="0" i="1" smtClean="0">
                          <a:latin typeface="Cambria Math" panose="02040503050406030204" pitchFamily="18" charset="0"/>
                        </a:rPr>
                        <m:t>=</m:t>
                      </m:r>
                      <m:r>
                        <a:rPr lang="en-US" sz="2000" b="0" i="1" smtClean="0">
                          <a:latin typeface="Cambria Math" panose="02040503050406030204" pitchFamily="18" charset="0"/>
                        </a:rPr>
                        <m:t>𝐴</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rPr>
                        <m:t>𝑈</m:t>
                      </m:r>
                      <m:r>
                        <a:rPr lang="en-US" sz="2000" b="0" i="1" smtClean="0">
                          <a:latin typeface="Cambria Math" panose="02040503050406030204" pitchFamily="18" charset="0"/>
                        </a:rPr>
                        <m:t>(</m:t>
                      </m:r>
                      <m:r>
                        <a:rPr lang="en-US" sz="2000" b="0" i="1" smtClean="0">
                          <a:latin typeface="Cambria Math" panose="02040503050406030204" pitchFamily="18" charset="0"/>
                        </a:rPr>
                        <m:t>𝑡</m:t>
                      </m:r>
                      <m:r>
                        <a:rPr lang="en-US" sz="2000" b="0" i="1" smtClean="0">
                          <a:latin typeface="Cambria Math" panose="02040503050406030204" pitchFamily="18" charset="0"/>
                        </a:rPr>
                        <m:t>)</m:t>
                      </m:r>
                    </m:oMath>
                  </m:oMathPara>
                </a14:m>
                <a:endParaRPr lang="en-US" sz="2000" dirty="0"/>
              </a:p>
            </p:txBody>
          </p:sp>
        </mc:Choice>
        <mc:Fallback xmlns="">
          <p:sp>
            <p:nvSpPr>
              <p:cNvPr id="24" name="矩形 27">
                <a:extLst>
                  <a:ext uri="{FF2B5EF4-FFF2-40B4-BE49-F238E27FC236}">
                    <a16:creationId xmlns:a16="http://schemas.microsoft.com/office/drawing/2014/main" id="{9947F8C9-DA96-BB41-B027-DC94D3152390}"/>
                  </a:ext>
                </a:extLst>
              </p:cNvPr>
              <p:cNvSpPr>
                <a:spLocks noRot="1" noChangeAspect="1" noMove="1" noResize="1" noEditPoints="1" noAdjustHandles="1" noChangeArrowheads="1" noChangeShapeType="1" noTextEdit="1"/>
              </p:cNvSpPr>
              <p:nvPr/>
            </p:nvSpPr>
            <p:spPr>
              <a:xfrm>
                <a:off x="919248" y="5586993"/>
                <a:ext cx="6726013" cy="493212"/>
              </a:xfrm>
              <a:prstGeom prst="rect">
                <a:avLst/>
              </a:prstGeom>
              <a:blipFill>
                <a:blip r:embed="rId5"/>
                <a:stretch>
                  <a:fillRect t="-97500" b="-13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本框 4">
                <a:extLst>
                  <a:ext uri="{FF2B5EF4-FFF2-40B4-BE49-F238E27FC236}">
                    <a16:creationId xmlns:a16="http://schemas.microsoft.com/office/drawing/2014/main" id="{4F19DEA9-F1D4-304F-95CC-7B7E0C1F18E2}"/>
                  </a:ext>
                </a:extLst>
              </p:cNvPr>
              <p:cNvSpPr txBox="1"/>
              <p:nvPr/>
            </p:nvSpPr>
            <p:spPr>
              <a:xfrm>
                <a:off x="2527945" y="4129107"/>
                <a:ext cx="387285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𝑏</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1" smtClean="0">
                          <a:latin typeface="Cambria Math" panose="02040503050406030204" pitchFamily="18" charset="0"/>
                        </a:rPr>
                        <m:t>≔</m:t>
                      </m:r>
                      <m:r>
                        <a:rPr lang="en-US" sz="2000" b="0" i="1" smtClean="0">
                          <a:latin typeface="Cambria Math" panose="02040503050406030204" pitchFamily="18" charset="0"/>
                        </a:rPr>
                        <m:t>𝐴</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rPr>
                        <m:t>𝐵</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1" smtClean="0">
                          <a:latin typeface="Cambria Math" panose="02040503050406030204" pitchFamily="18" charset="0"/>
                        </a:rPr>
                        <m:t>=</m:t>
                      </m:r>
                      <m:r>
                        <a:rPr lang="en-US" sz="2000" b="0" i="1" smtClean="0">
                          <a:latin typeface="Cambria Math" panose="02040503050406030204" pitchFamily="18" charset="0"/>
                        </a:rPr>
                        <m:t>𝐴</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1" smtClean="0">
                          <a:latin typeface="Cambria Math" panose="02040503050406030204" pitchFamily="18" charset="0"/>
                        </a:rPr>
                        <m:t>−</m:t>
                      </m:r>
                      <m:r>
                        <a:rPr lang="en-US" sz="2000" b="0" i="1" smtClean="0">
                          <a:latin typeface="Cambria Math" panose="02040503050406030204" pitchFamily="18" charset="0"/>
                        </a:rPr>
                        <m:t>𝐵</m:t>
                      </m:r>
                      <m:r>
                        <a:rPr lang="en-US" sz="2000" b="0" i="1" smtClean="0">
                          <a:latin typeface="Cambria Math" panose="02040503050406030204" pitchFamily="18" charset="0"/>
                        </a:rPr>
                        <m:t>(</m:t>
                      </m:r>
                      <m:r>
                        <a:rPr lang="en-US" sz="2000" b="0" i="1" smtClean="0">
                          <a:latin typeface="Cambria Math" panose="02040503050406030204" pitchFamily="18" charset="0"/>
                        </a:rPr>
                        <m:t>𝑡</m:t>
                      </m:r>
                      <m:r>
                        <a:rPr lang="en-US" sz="2000" b="0" i="1" smtClean="0">
                          <a:latin typeface="Cambria Math" panose="02040503050406030204" pitchFamily="18" charset="0"/>
                        </a:rPr>
                        <m:t>)</m:t>
                      </m:r>
                    </m:oMath>
                  </m:oMathPara>
                </a14:m>
                <a:endParaRPr lang="en-US" sz="2000" dirty="0"/>
              </a:p>
            </p:txBody>
          </p:sp>
        </mc:Choice>
        <mc:Fallback xmlns="">
          <p:sp>
            <p:nvSpPr>
              <p:cNvPr id="25" name="文本框 4">
                <a:extLst>
                  <a:ext uri="{FF2B5EF4-FFF2-40B4-BE49-F238E27FC236}">
                    <a16:creationId xmlns:a16="http://schemas.microsoft.com/office/drawing/2014/main" id="{4F19DEA9-F1D4-304F-95CC-7B7E0C1F18E2}"/>
                  </a:ext>
                </a:extLst>
              </p:cNvPr>
              <p:cNvSpPr txBox="1">
                <a:spLocks noRot="1" noChangeAspect="1" noMove="1" noResize="1" noEditPoints="1" noAdjustHandles="1" noChangeArrowheads="1" noChangeShapeType="1" noTextEdit="1"/>
              </p:cNvSpPr>
              <p:nvPr/>
            </p:nvSpPr>
            <p:spPr>
              <a:xfrm>
                <a:off x="2527945" y="4129107"/>
                <a:ext cx="3872855" cy="307777"/>
              </a:xfrm>
              <a:prstGeom prst="rect">
                <a:avLst/>
              </a:prstGeom>
              <a:blipFill>
                <a:blip r:embed="rId6"/>
                <a:stretch>
                  <a:fillRect l="-980" r="-1634" b="-32000"/>
                </a:stretch>
              </a:blipFill>
            </p:spPr>
            <p:txBody>
              <a:bodyPr/>
              <a:lstStyle/>
              <a:p>
                <a:r>
                  <a:rPr lang="en-US">
                    <a:noFill/>
                  </a:rPr>
                  <a:t> </a:t>
                </a:r>
              </a:p>
            </p:txBody>
          </p:sp>
        </mc:Fallback>
      </mc:AlternateContent>
    </p:spTree>
    <p:extLst>
      <p:ext uri="{BB962C8B-B14F-4D97-AF65-F5344CB8AC3E}">
        <p14:creationId xmlns:p14="http://schemas.microsoft.com/office/powerpoint/2010/main" val="3697494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82222A-99B4-1540-A3B8-76355EA6DBBD}"/>
              </a:ext>
            </a:extLst>
          </p:cNvPr>
          <p:cNvSpPr>
            <a:spLocks noGrp="1"/>
          </p:cNvSpPr>
          <p:nvPr>
            <p:ph type="sldNum" sz="quarter" idx="12"/>
          </p:nvPr>
        </p:nvSpPr>
        <p:spPr/>
        <p:txBody>
          <a:bodyPr/>
          <a:lstStyle/>
          <a:p>
            <a:fld id="{97D86083-53EC-4DF4-B0ED-FEB5657A265E}" type="slidenum">
              <a:rPr lang="zh-CN" altLang="en-US" smtClean="0"/>
              <a:t>63</a:t>
            </a:fld>
            <a:endParaRPr lang="zh-CN" altLang="en-US" dirty="0"/>
          </a:p>
        </p:txBody>
      </p:sp>
      <p:sp>
        <p:nvSpPr>
          <p:cNvPr id="3" name="文本占位符 2">
            <a:extLst>
              <a:ext uri="{FF2B5EF4-FFF2-40B4-BE49-F238E27FC236}">
                <a16:creationId xmlns:a16="http://schemas.microsoft.com/office/drawing/2014/main" id="{1D8AE6DF-F1FE-EA40-A6E7-5A67E2B42B86}"/>
              </a:ext>
            </a:extLst>
          </p:cNvPr>
          <p:cNvSpPr txBox="1">
            <a:spLocks/>
          </p:cNvSpPr>
          <p:nvPr/>
        </p:nvSpPr>
        <p:spPr>
          <a:xfrm>
            <a:off x="1357311" y="123068"/>
            <a:ext cx="6553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3600" dirty="0">
                <a:solidFill>
                  <a:srgbClr val="00B0F0"/>
                </a:solidFill>
              </a:rPr>
              <a:t>Arrival Envelopes</a:t>
            </a:r>
          </a:p>
        </p:txBody>
      </p:sp>
      <p:sp>
        <p:nvSpPr>
          <p:cNvPr id="4" name="Rectangle 2">
            <a:extLst>
              <a:ext uri="{FF2B5EF4-FFF2-40B4-BE49-F238E27FC236}">
                <a16:creationId xmlns:a16="http://schemas.microsoft.com/office/drawing/2014/main" id="{A78A4C6E-5E1A-7C46-9426-B32DAF30C72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5" name="Picture 3">
            <a:extLst>
              <a:ext uri="{FF2B5EF4-FFF2-40B4-BE49-F238E27FC236}">
                <a16:creationId xmlns:a16="http://schemas.microsoft.com/office/drawing/2014/main" id="{FF028513-F4ED-5F43-8032-E96518D201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1285" y="1901583"/>
            <a:ext cx="2105026"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1">
            <a:extLst>
              <a:ext uri="{FF2B5EF4-FFF2-40B4-BE49-F238E27FC236}">
                <a16:creationId xmlns:a16="http://schemas.microsoft.com/office/drawing/2014/main" id="{622CC4DB-9652-4B4A-8A03-6829C4136F65}"/>
              </a:ext>
            </a:extLst>
          </p:cNvPr>
          <p:cNvSpPr/>
          <p:nvPr/>
        </p:nvSpPr>
        <p:spPr>
          <a:xfrm>
            <a:off x="457200" y="1024127"/>
            <a:ext cx="8553710" cy="461665"/>
          </a:xfrm>
          <a:prstGeom prst="rect">
            <a:avLst/>
          </a:prstGeom>
        </p:spPr>
        <p:txBody>
          <a:bodyPr wrap="square">
            <a:spAutoFit/>
          </a:bodyPr>
          <a:lstStyle/>
          <a:p>
            <a:pPr marL="342900" indent="-342900">
              <a:buFont typeface="Arial" panose="020B0604020202020204" pitchFamily="34" charset="0"/>
              <a:buChar char="•"/>
            </a:pPr>
            <a:r>
              <a:rPr lang="en-US" altLang="zh-CN" sz="2400" dirty="0">
                <a:latin typeface="Times New Roman" pitchFamily="18" charset="0"/>
                <a:cs typeface="Times New Roman" pitchFamily="18" charset="0"/>
              </a:rPr>
              <a:t>For any times 0 ≤ s ≤ t, the cumulative flow A(.) satisfies</a:t>
            </a:r>
          </a:p>
        </p:txBody>
      </p:sp>
      <p:pic>
        <p:nvPicPr>
          <p:cNvPr id="7" name="Picture 3">
            <a:extLst>
              <a:ext uri="{FF2B5EF4-FFF2-40B4-BE49-F238E27FC236}">
                <a16:creationId xmlns:a16="http://schemas.microsoft.com/office/drawing/2014/main" id="{71E39D40-3C30-9141-B2E2-8CDEC6CD2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675" y="3986358"/>
            <a:ext cx="2752725"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6">
            <a:extLst>
              <a:ext uri="{FF2B5EF4-FFF2-40B4-BE49-F238E27FC236}">
                <a16:creationId xmlns:a16="http://schemas.microsoft.com/office/drawing/2014/main" id="{EBD3CDFD-4445-9F45-9AF3-D9B2ACB88E55}"/>
              </a:ext>
            </a:extLst>
          </p:cNvPr>
          <p:cNvSpPr/>
          <p:nvPr/>
        </p:nvSpPr>
        <p:spPr>
          <a:xfrm>
            <a:off x="457200" y="2140447"/>
            <a:ext cx="5302943" cy="2677656"/>
          </a:xfrm>
          <a:prstGeom prst="rect">
            <a:avLst/>
          </a:prstGeom>
        </p:spPr>
        <p:txBody>
          <a:bodyPr wrap="square">
            <a:spAutoFit/>
          </a:bodyPr>
          <a:lstStyle/>
          <a:p>
            <a:pPr marL="342900" indent="-342900">
              <a:buFont typeface="Arial" panose="020B0604020202020204" pitchFamily="34" charset="0"/>
              <a:buChar char="•"/>
            </a:pPr>
            <a:r>
              <a:rPr lang="en-US" altLang="zh-CN" sz="2400" dirty="0">
                <a:latin typeface="Times New Roman" pitchFamily="18" charset="0"/>
                <a:cs typeface="Times New Roman" pitchFamily="18" charset="0"/>
              </a:rPr>
              <a:t>A drawback of the deterministic envelope is it considers the worst-case but cannot take advantage of the statistical nature of traffic  </a:t>
            </a:r>
          </a:p>
          <a:p>
            <a:pPr marL="342900" indent="-342900">
              <a:buFont typeface="Arial" panose="020B0604020202020204" pitchFamily="34" charset="0"/>
              <a:buChar char="•"/>
            </a:pPr>
            <a:endParaRPr lang="en-US" altLang="zh-CN" sz="2400" dirty="0">
              <a:latin typeface="Times New Roman" pitchFamily="18" charset="0"/>
              <a:cs typeface="Times New Roman" pitchFamily="18" charset="0"/>
            </a:endParaRPr>
          </a:p>
          <a:p>
            <a:pPr marL="342900" indent="-342900">
              <a:buFont typeface="Arial" panose="020B0604020202020204" pitchFamily="34" charset="0"/>
              <a:buChar char="•"/>
            </a:pPr>
            <a:r>
              <a:rPr lang="en-US" sz="2400" b="1" dirty="0">
                <a:latin typeface="Times New Roman" pitchFamily="18" charset="0"/>
                <a:cs typeface="Times New Roman" pitchFamily="18" charset="0"/>
              </a:rPr>
              <a:t>Solution:</a:t>
            </a:r>
            <a:r>
              <a:rPr lang="en-US" sz="2400" dirty="0">
                <a:latin typeface="Times New Roman" pitchFamily="18" charset="0"/>
                <a:cs typeface="Times New Roman" pitchFamily="18" charset="0"/>
              </a:rPr>
              <a:t> introducing the Moment Generating Function (MGF)</a:t>
            </a:r>
            <a:endParaRPr lang="en-US" sz="2400" dirty="0"/>
          </a:p>
        </p:txBody>
      </p:sp>
      <mc:AlternateContent xmlns:mc="http://schemas.openxmlformats.org/markup-compatibility/2006" xmlns:a14="http://schemas.microsoft.com/office/drawing/2010/main">
        <mc:Choice Requires="a14">
          <p:sp>
            <p:nvSpPr>
              <p:cNvPr id="9" name="矩形 11">
                <a:extLst>
                  <a:ext uri="{FF2B5EF4-FFF2-40B4-BE49-F238E27FC236}">
                    <a16:creationId xmlns:a16="http://schemas.microsoft.com/office/drawing/2014/main" id="{2F66AFF6-F625-D545-AE78-B389F6DA0EA3}"/>
                  </a:ext>
                </a:extLst>
              </p:cNvPr>
              <p:cNvSpPr/>
              <p:nvPr/>
            </p:nvSpPr>
            <p:spPr>
              <a:xfrm>
                <a:off x="2057400" y="5121873"/>
                <a:ext cx="3023392" cy="4456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𝑀</m:t>
                              </m:r>
                            </m:e>
                            <m:sub>
                              <m:r>
                                <a:rPr lang="en-US" sz="2000" i="1">
                                  <a:latin typeface="Cambria Math" panose="02040503050406030204" pitchFamily="18" charset="0"/>
                                </a:rPr>
                                <m:t>𝐴</m:t>
                              </m:r>
                            </m:sub>
                          </m:sSub>
                          <m:r>
                            <a:rPr lang="en-US" sz="2000" i="0">
                              <a:latin typeface="Cambria Math" panose="02040503050406030204" pitchFamily="18" charset="0"/>
                            </a:rPr>
                            <m:t>(</m:t>
                          </m:r>
                          <m:r>
                            <a:rPr lang="en-US" sz="2000" i="1">
                              <a:latin typeface="Cambria Math" panose="02040503050406030204" pitchFamily="18" charset="0"/>
                            </a:rPr>
                            <m:t>𝜃</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𝐸</m:t>
                          </m:r>
                          <m:r>
                            <a:rPr lang="en-US" sz="2000" i="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d>
                                <m:dPr>
                                  <m:begChr m:val=""/>
                                  <m:ctrlPr>
                                    <a:rPr lang="en-US" sz="2000" i="1">
                                      <a:latin typeface="Cambria Math" panose="02040503050406030204" pitchFamily="18" charset="0"/>
                                    </a:rPr>
                                  </m:ctrlPr>
                                </m:dPr>
                                <m:e>
                                  <m:r>
                                    <a:rPr lang="en-US" sz="2000" i="1">
                                      <a:latin typeface="Cambria Math" panose="02040503050406030204" pitchFamily="18" charset="0"/>
                                    </a:rPr>
                                    <m:t>𝜃</m:t>
                                  </m:r>
                                  <m:r>
                                    <a:rPr lang="en-US" sz="2000" i="1">
                                      <a:latin typeface="Cambria Math" panose="02040503050406030204" pitchFamily="18" charset="0"/>
                                    </a:rPr>
                                    <m:t>𝐴</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𝑡</m:t>
                                  </m:r>
                                </m:e>
                              </m:d>
                            </m:sup>
                          </m:sSup>
                        </m:e>
                      </m:d>
                    </m:oMath>
                  </m:oMathPara>
                </a14:m>
                <a:endParaRPr lang="en-US" sz="2000" dirty="0"/>
              </a:p>
            </p:txBody>
          </p:sp>
        </mc:Choice>
        <mc:Fallback xmlns="">
          <p:sp>
            <p:nvSpPr>
              <p:cNvPr id="9" name="矩形 11">
                <a:extLst>
                  <a:ext uri="{FF2B5EF4-FFF2-40B4-BE49-F238E27FC236}">
                    <a16:creationId xmlns:a16="http://schemas.microsoft.com/office/drawing/2014/main" id="{2F66AFF6-F625-D545-AE78-B389F6DA0EA3}"/>
                  </a:ext>
                </a:extLst>
              </p:cNvPr>
              <p:cNvSpPr>
                <a:spLocks noRot="1" noChangeAspect="1" noMove="1" noResize="1" noEditPoints="1" noAdjustHandles="1" noChangeArrowheads="1" noChangeShapeType="1" noTextEdit="1"/>
              </p:cNvSpPr>
              <p:nvPr/>
            </p:nvSpPr>
            <p:spPr>
              <a:xfrm>
                <a:off x="2057400" y="5121873"/>
                <a:ext cx="3023392" cy="445635"/>
              </a:xfrm>
              <a:prstGeom prst="rect">
                <a:avLst/>
              </a:prstGeom>
              <a:blipFill>
                <a:blip r:embed="rId4"/>
                <a:stretch>
                  <a:fillRect t="-147222" r="-12552" b="-219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矩形 12">
                <a:extLst>
                  <a:ext uri="{FF2B5EF4-FFF2-40B4-BE49-F238E27FC236}">
                    <a16:creationId xmlns:a16="http://schemas.microsoft.com/office/drawing/2014/main" id="{3AD3A5D2-7DCB-7044-9418-D21B06E5B18B}"/>
                  </a:ext>
                </a:extLst>
              </p:cNvPr>
              <p:cNvSpPr/>
              <p:nvPr/>
            </p:nvSpPr>
            <p:spPr>
              <a:xfrm>
                <a:off x="8229600" y="4267200"/>
                <a:ext cx="685800" cy="400110"/>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2000" b="1" i="1">
                          <a:latin typeface="Cambria Math" panose="02040503050406030204" pitchFamily="18" charset="0"/>
                          <a:cs typeface="Times New Roman" pitchFamily="18" charset="0"/>
                        </a:rPr>
                        <m:t>𝝆</m:t>
                      </m:r>
                    </m:oMath>
                  </m:oMathPara>
                </a14:m>
                <a:endParaRPr lang="en-US" sz="2000" b="1" dirty="0"/>
              </a:p>
            </p:txBody>
          </p:sp>
        </mc:Choice>
        <mc:Fallback xmlns="">
          <p:sp>
            <p:nvSpPr>
              <p:cNvPr id="10" name="矩形 12">
                <a:extLst>
                  <a:ext uri="{FF2B5EF4-FFF2-40B4-BE49-F238E27FC236}">
                    <a16:creationId xmlns:a16="http://schemas.microsoft.com/office/drawing/2014/main" id="{3AD3A5D2-7DCB-7044-9418-D21B06E5B18B}"/>
                  </a:ext>
                </a:extLst>
              </p:cNvPr>
              <p:cNvSpPr>
                <a:spLocks noRot="1" noChangeAspect="1" noMove="1" noResize="1" noEditPoints="1" noAdjustHandles="1" noChangeArrowheads="1" noChangeShapeType="1" noTextEdit="1"/>
              </p:cNvSpPr>
              <p:nvPr/>
            </p:nvSpPr>
            <p:spPr>
              <a:xfrm>
                <a:off x="8229600" y="4267200"/>
                <a:ext cx="685800" cy="400110"/>
              </a:xfrm>
              <a:prstGeom prst="rect">
                <a:avLst/>
              </a:prstGeom>
              <a:blipFill>
                <a:blip r:embed="rId5"/>
                <a:stretch>
                  <a:fillRect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矩形 13">
                <a:extLst>
                  <a:ext uri="{FF2B5EF4-FFF2-40B4-BE49-F238E27FC236}">
                    <a16:creationId xmlns:a16="http://schemas.microsoft.com/office/drawing/2014/main" id="{5F5A696E-F503-BF48-8F97-6A066AC1AB6C}"/>
                  </a:ext>
                </a:extLst>
              </p:cNvPr>
              <p:cNvSpPr/>
              <p:nvPr/>
            </p:nvSpPr>
            <p:spPr>
              <a:xfrm>
                <a:off x="3026353" y="1609608"/>
                <a:ext cx="2706254" cy="369332"/>
              </a:xfrm>
              <a:prstGeom prst="rect">
                <a:avLst/>
              </a:prstGeom>
            </p:spPr>
            <p:txBody>
              <a:bodyPr wrap="none">
                <a:spAutoFit/>
              </a:bodyPr>
              <a:lstStyle/>
              <a:p>
                <a14:m>
                  <m:oMath xmlns:m="http://schemas.openxmlformats.org/officeDocument/2006/math">
                    <m:r>
                      <a:rPr lang="en-US" altLang="zh-CN" i="1">
                        <a:latin typeface="Cambria Math"/>
                        <a:cs typeface="Times New Roman" pitchFamily="18" charset="0"/>
                      </a:rPr>
                      <m:t>𝐴</m:t>
                    </m:r>
                    <m:d>
                      <m:dPr>
                        <m:ctrlPr>
                          <a:rPr lang="en-US" altLang="zh-CN" i="1">
                            <a:latin typeface="Cambria Math" panose="02040503050406030204" pitchFamily="18" charset="0"/>
                            <a:cs typeface="Times New Roman" pitchFamily="18" charset="0"/>
                          </a:rPr>
                        </m:ctrlPr>
                      </m:dPr>
                      <m:e>
                        <m:r>
                          <a:rPr lang="en-US" altLang="zh-CN" i="1">
                            <a:latin typeface="Cambria Math"/>
                            <a:cs typeface="Times New Roman" pitchFamily="18" charset="0"/>
                          </a:rPr>
                          <m:t>𝑡</m:t>
                        </m:r>
                      </m:e>
                    </m:d>
                    <m:r>
                      <a:rPr lang="en-US" altLang="zh-CN" i="1">
                        <a:latin typeface="Cambria Math"/>
                        <a:cs typeface="Times New Roman" pitchFamily="18" charset="0"/>
                      </a:rPr>
                      <m:t>−</m:t>
                    </m:r>
                    <m:r>
                      <a:rPr lang="en-US" altLang="zh-CN" i="1">
                        <a:latin typeface="Cambria Math"/>
                        <a:cs typeface="Times New Roman" pitchFamily="18" charset="0"/>
                      </a:rPr>
                      <m:t>𝐴</m:t>
                    </m:r>
                    <m:r>
                      <a:rPr lang="en-US" altLang="zh-CN" i="1">
                        <a:latin typeface="Cambria Math"/>
                        <a:cs typeface="Times New Roman" pitchFamily="18" charset="0"/>
                      </a:rPr>
                      <m:t>(</m:t>
                    </m:r>
                    <m:r>
                      <a:rPr lang="en-US" altLang="zh-CN" i="1">
                        <a:latin typeface="Cambria Math"/>
                        <a:cs typeface="Times New Roman" pitchFamily="18" charset="0"/>
                      </a:rPr>
                      <m:t>𝑠</m:t>
                    </m:r>
                    <m:r>
                      <a:rPr lang="en-US" altLang="zh-CN" i="1">
                        <a:latin typeface="Cambria Math"/>
                        <a:cs typeface="Times New Roman" pitchFamily="18" charset="0"/>
                      </a:rPr>
                      <m:t>)≤</m:t>
                    </m:r>
                    <m:r>
                      <a:rPr lang="zh-CN" altLang="en-US" i="1">
                        <a:latin typeface="Cambria Math" panose="02040503050406030204" pitchFamily="18" charset="0"/>
                        <a:cs typeface="Times New Roman" pitchFamily="18" charset="0"/>
                      </a:rPr>
                      <m:t>𝜌</m:t>
                    </m:r>
                    <m:r>
                      <a:rPr lang="en-US" altLang="zh-CN" i="1">
                        <a:latin typeface="Cambria Math"/>
                        <a:ea typeface="Cambria Math"/>
                        <a:cs typeface="Times New Roman" pitchFamily="18" charset="0"/>
                      </a:rPr>
                      <m:t>(</m:t>
                    </m:r>
                    <m:r>
                      <a:rPr lang="en-US" altLang="zh-CN" i="1">
                        <a:latin typeface="Cambria Math"/>
                        <a:ea typeface="Cambria Math"/>
                        <a:cs typeface="Times New Roman" pitchFamily="18" charset="0"/>
                      </a:rPr>
                      <m:t>𝑡</m:t>
                    </m:r>
                    <m:r>
                      <a:rPr lang="en-US" altLang="zh-CN" i="1">
                        <a:latin typeface="Cambria Math"/>
                        <a:ea typeface="Cambria Math"/>
                        <a:cs typeface="Times New Roman" pitchFamily="18" charset="0"/>
                      </a:rPr>
                      <m:t>−</m:t>
                    </m:r>
                    <m:r>
                      <a:rPr lang="en-US" altLang="zh-CN" i="1">
                        <a:latin typeface="Cambria Math"/>
                        <a:ea typeface="Cambria Math"/>
                        <a:cs typeface="Times New Roman" pitchFamily="18" charset="0"/>
                      </a:rPr>
                      <m:t>𝑠</m:t>
                    </m:r>
                    <m:r>
                      <a:rPr lang="en-US" altLang="zh-CN" i="1">
                        <a:latin typeface="Cambria Math"/>
                        <a:ea typeface="Cambria Math"/>
                        <a:cs typeface="Times New Roman" pitchFamily="18" charset="0"/>
                      </a:rPr>
                      <m:t>)</m:t>
                    </m:r>
                  </m:oMath>
                </a14:m>
                <a:r>
                  <a:rPr lang="en-US" altLang="zh-CN" dirty="0">
                    <a:latin typeface="Times New Roman" pitchFamily="18" charset="0"/>
                    <a:cs typeface="Times New Roman" pitchFamily="18" charset="0"/>
                  </a:rPr>
                  <a:t>+</a:t>
                </a:r>
                <a:r>
                  <a:rPr lang="en-US" altLang="zh-CN" i="1" dirty="0">
                    <a:latin typeface="Times New Roman" pitchFamily="18" charset="0"/>
                    <a:cs typeface="Times New Roman" pitchFamily="18" charset="0"/>
                  </a:rPr>
                  <a:t>b</a:t>
                </a:r>
                <a:endParaRPr lang="zh-CN" altLang="en-US" i="1" dirty="0">
                  <a:latin typeface="Times New Roman" pitchFamily="18" charset="0"/>
                  <a:cs typeface="Times New Roman" pitchFamily="18" charset="0"/>
                </a:endParaRPr>
              </a:p>
            </p:txBody>
          </p:sp>
        </mc:Choice>
        <mc:Fallback xmlns="">
          <p:sp>
            <p:nvSpPr>
              <p:cNvPr id="11" name="矩形 13">
                <a:extLst>
                  <a:ext uri="{FF2B5EF4-FFF2-40B4-BE49-F238E27FC236}">
                    <a16:creationId xmlns:a16="http://schemas.microsoft.com/office/drawing/2014/main" id="{5F5A696E-F503-BF48-8F97-6A066AC1AB6C}"/>
                  </a:ext>
                </a:extLst>
              </p:cNvPr>
              <p:cNvSpPr>
                <a:spLocks noRot="1" noChangeAspect="1" noMove="1" noResize="1" noEditPoints="1" noAdjustHandles="1" noChangeArrowheads="1" noChangeShapeType="1" noTextEdit="1"/>
              </p:cNvSpPr>
              <p:nvPr/>
            </p:nvSpPr>
            <p:spPr>
              <a:xfrm>
                <a:off x="3026353" y="1609608"/>
                <a:ext cx="2706254" cy="369332"/>
              </a:xfrm>
              <a:prstGeom prst="rect">
                <a:avLst/>
              </a:prstGeom>
              <a:blipFill>
                <a:blip r:embed="rId6"/>
                <a:stretch>
                  <a:fillRect t="-6667" r="-935" b="-20000"/>
                </a:stretch>
              </a:blipFill>
            </p:spPr>
            <p:txBody>
              <a:bodyPr/>
              <a:lstStyle/>
              <a:p>
                <a:r>
                  <a:rPr lang="en-US">
                    <a:noFill/>
                  </a:rPr>
                  <a:t> </a:t>
                </a:r>
              </a:p>
            </p:txBody>
          </p:sp>
        </mc:Fallback>
      </mc:AlternateContent>
    </p:spTree>
    <p:extLst>
      <p:ext uri="{BB962C8B-B14F-4D97-AF65-F5344CB8AC3E}">
        <p14:creationId xmlns:p14="http://schemas.microsoft.com/office/powerpoint/2010/main" val="253222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A780E5-E478-AD4F-A7F7-9A44EBE501E9}"/>
              </a:ext>
            </a:extLst>
          </p:cNvPr>
          <p:cNvSpPr>
            <a:spLocks noGrp="1"/>
          </p:cNvSpPr>
          <p:nvPr>
            <p:ph type="sldNum" sz="quarter" idx="12"/>
          </p:nvPr>
        </p:nvSpPr>
        <p:spPr/>
        <p:txBody>
          <a:bodyPr/>
          <a:lstStyle/>
          <a:p>
            <a:fld id="{97D86083-53EC-4DF4-B0ED-FEB5657A265E}" type="slidenum">
              <a:rPr lang="zh-CN" altLang="en-US" smtClean="0"/>
              <a:t>64</a:t>
            </a:fld>
            <a:endParaRPr lang="zh-CN" altLang="en-US" dirty="0"/>
          </a:p>
        </p:txBody>
      </p:sp>
      <p:sp>
        <p:nvSpPr>
          <p:cNvPr id="3" name="Rectangle 2">
            <a:extLst>
              <a:ext uri="{FF2B5EF4-FFF2-40B4-BE49-F238E27FC236}">
                <a16:creationId xmlns:a16="http://schemas.microsoft.com/office/drawing/2014/main" id="{EE809D78-F80F-3F4A-A35B-A8471C192A4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4" name="矩形 11">
                <a:extLst>
                  <a:ext uri="{FF2B5EF4-FFF2-40B4-BE49-F238E27FC236}">
                    <a16:creationId xmlns:a16="http://schemas.microsoft.com/office/drawing/2014/main" id="{08407A48-A547-5D4D-91CC-8D750D1B8DDE}"/>
                  </a:ext>
                </a:extLst>
              </p:cNvPr>
              <p:cNvSpPr/>
              <p:nvPr/>
            </p:nvSpPr>
            <p:spPr>
              <a:xfrm>
                <a:off x="3075467" y="1148127"/>
                <a:ext cx="3023392" cy="4456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𝑀</m:t>
                              </m:r>
                            </m:e>
                            <m:sub>
                              <m:r>
                                <a:rPr lang="en-US" sz="2000" i="1">
                                  <a:latin typeface="Cambria Math" panose="02040503050406030204" pitchFamily="18" charset="0"/>
                                </a:rPr>
                                <m:t>𝐴</m:t>
                              </m:r>
                            </m:sub>
                          </m:sSub>
                          <m:r>
                            <a:rPr lang="en-US" sz="2000" i="0">
                              <a:latin typeface="Cambria Math" panose="02040503050406030204" pitchFamily="18" charset="0"/>
                            </a:rPr>
                            <m:t>(</m:t>
                          </m:r>
                          <m:r>
                            <a:rPr lang="en-US" sz="2000" i="1">
                              <a:latin typeface="Cambria Math" panose="02040503050406030204" pitchFamily="18" charset="0"/>
                            </a:rPr>
                            <m:t>𝜃</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𝐸</m:t>
                          </m:r>
                          <m:r>
                            <a:rPr lang="en-US" sz="2000" i="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d>
                                <m:dPr>
                                  <m:begChr m:val=""/>
                                  <m:ctrlPr>
                                    <a:rPr lang="en-US" sz="2000" i="1">
                                      <a:latin typeface="Cambria Math" panose="02040503050406030204" pitchFamily="18" charset="0"/>
                                    </a:rPr>
                                  </m:ctrlPr>
                                </m:dPr>
                                <m:e>
                                  <m:r>
                                    <a:rPr lang="en-US" sz="2000" i="1">
                                      <a:latin typeface="Cambria Math" panose="02040503050406030204" pitchFamily="18" charset="0"/>
                                    </a:rPr>
                                    <m:t>𝜃</m:t>
                                  </m:r>
                                  <m:r>
                                    <a:rPr lang="en-US" sz="2000" i="1">
                                      <a:latin typeface="Cambria Math" panose="02040503050406030204" pitchFamily="18" charset="0"/>
                                    </a:rPr>
                                    <m:t>𝐴</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𝑡</m:t>
                                  </m:r>
                                </m:e>
                              </m:d>
                            </m:sup>
                          </m:sSup>
                        </m:e>
                      </m:d>
                    </m:oMath>
                  </m:oMathPara>
                </a14:m>
                <a:endParaRPr lang="en-US" sz="2000" dirty="0"/>
              </a:p>
            </p:txBody>
          </p:sp>
        </mc:Choice>
        <mc:Fallback xmlns="">
          <p:sp>
            <p:nvSpPr>
              <p:cNvPr id="4" name="矩形 11">
                <a:extLst>
                  <a:ext uri="{FF2B5EF4-FFF2-40B4-BE49-F238E27FC236}">
                    <a16:creationId xmlns:a16="http://schemas.microsoft.com/office/drawing/2014/main" id="{08407A48-A547-5D4D-91CC-8D750D1B8DDE}"/>
                  </a:ext>
                </a:extLst>
              </p:cNvPr>
              <p:cNvSpPr>
                <a:spLocks noRot="1" noChangeAspect="1" noMove="1" noResize="1" noEditPoints="1" noAdjustHandles="1" noChangeArrowheads="1" noChangeShapeType="1" noTextEdit="1"/>
              </p:cNvSpPr>
              <p:nvPr/>
            </p:nvSpPr>
            <p:spPr>
              <a:xfrm>
                <a:off x="3075467" y="1148127"/>
                <a:ext cx="3023392" cy="445635"/>
              </a:xfrm>
              <a:prstGeom prst="rect">
                <a:avLst/>
              </a:prstGeom>
              <a:blipFill>
                <a:blip r:embed="rId2"/>
                <a:stretch>
                  <a:fillRect t="-147222" r="-12552" b="-222222"/>
                </a:stretch>
              </a:blipFill>
            </p:spPr>
            <p:txBody>
              <a:bodyPr/>
              <a:lstStyle/>
              <a:p>
                <a:r>
                  <a:rPr lang="en-US">
                    <a:noFill/>
                  </a:rPr>
                  <a:t> </a:t>
                </a:r>
              </a:p>
            </p:txBody>
          </p:sp>
        </mc:Fallback>
      </mc:AlternateContent>
      <p:sp>
        <p:nvSpPr>
          <p:cNvPr id="5" name="矩形 5">
            <a:extLst>
              <a:ext uri="{FF2B5EF4-FFF2-40B4-BE49-F238E27FC236}">
                <a16:creationId xmlns:a16="http://schemas.microsoft.com/office/drawing/2014/main" id="{AD9AC387-678C-6844-B342-CBECF6A8A13C}"/>
              </a:ext>
            </a:extLst>
          </p:cNvPr>
          <p:cNvSpPr/>
          <p:nvPr/>
        </p:nvSpPr>
        <p:spPr>
          <a:xfrm>
            <a:off x="275985" y="1140113"/>
            <a:ext cx="1199367" cy="461665"/>
          </a:xfrm>
          <a:prstGeom prst="rect">
            <a:avLst/>
          </a:prstGeom>
        </p:spPr>
        <p:txBody>
          <a:bodyPr wrap="none">
            <a:spAutoFit/>
          </a:bodyPr>
          <a:lstStyle/>
          <a:p>
            <a:pPr marL="342900" indent="-342900">
              <a:buFont typeface="Arial" panose="020B0604020202020204" pitchFamily="34" charset="0"/>
              <a:buChar char="•"/>
            </a:pPr>
            <a:r>
              <a:rPr lang="en-US" sz="2400" dirty="0">
                <a:latin typeface="Times New Roman" pitchFamily="18" charset="0"/>
                <a:cs typeface="Times New Roman" pitchFamily="18" charset="0"/>
              </a:rPr>
              <a:t>MGF</a:t>
            </a:r>
            <a:endParaRPr lang="en-US" sz="2400" dirty="0"/>
          </a:p>
        </p:txBody>
      </p:sp>
      <p:sp>
        <p:nvSpPr>
          <p:cNvPr id="6" name="矩形 7">
            <a:extLst>
              <a:ext uri="{FF2B5EF4-FFF2-40B4-BE49-F238E27FC236}">
                <a16:creationId xmlns:a16="http://schemas.microsoft.com/office/drawing/2014/main" id="{0676653E-E82D-6C4B-A57C-6B946EC5AC41}"/>
              </a:ext>
            </a:extLst>
          </p:cNvPr>
          <p:cNvSpPr/>
          <p:nvPr/>
        </p:nvSpPr>
        <p:spPr>
          <a:xfrm>
            <a:off x="266903" y="1670730"/>
            <a:ext cx="4468925" cy="461665"/>
          </a:xfrm>
          <a:prstGeom prst="rect">
            <a:avLst/>
          </a:prstGeom>
        </p:spPr>
        <p:txBody>
          <a:bodyPr wrap="square">
            <a:spAutoFit/>
          </a:bodyPr>
          <a:lstStyle/>
          <a:p>
            <a:pPr marL="342900" indent="-342900">
              <a:buFont typeface="Arial" panose="020B0604020202020204" pitchFamily="34" charset="0"/>
              <a:buChar char="•"/>
            </a:pPr>
            <a:r>
              <a:rPr lang="en-US" sz="2400" dirty="0">
                <a:latin typeface="Times New Roman" pitchFamily="18" charset="0"/>
                <a:cs typeface="Times New Roman" pitchFamily="18" charset="0"/>
              </a:rPr>
              <a:t>MGF envelope [4], [8]</a:t>
            </a:r>
          </a:p>
        </p:txBody>
      </p:sp>
      <mc:AlternateContent xmlns:mc="http://schemas.openxmlformats.org/markup-compatibility/2006" xmlns:a14="http://schemas.microsoft.com/office/drawing/2010/main">
        <mc:Choice Requires="a14">
          <p:sp>
            <p:nvSpPr>
              <p:cNvPr id="7" name="矩形 9">
                <a:extLst>
                  <a:ext uri="{FF2B5EF4-FFF2-40B4-BE49-F238E27FC236}">
                    <a16:creationId xmlns:a16="http://schemas.microsoft.com/office/drawing/2014/main" id="{B63F62E2-7FDC-9048-86D3-CC4BF9ED7473}"/>
                  </a:ext>
                </a:extLst>
              </p:cNvPr>
              <p:cNvSpPr/>
              <p:nvPr/>
            </p:nvSpPr>
            <p:spPr>
              <a:xfrm>
                <a:off x="2383729" y="2163155"/>
                <a:ext cx="4432542" cy="44563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𝐸</m:t>
                      </m:r>
                      <m:d>
                        <m:dPr>
                          <m:begChr m:val="["/>
                          <m:endChr m:val="]"/>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d>
                                <m:dPr>
                                  <m:begChr m:val=""/>
                                  <m:ctrlPr>
                                    <a:rPr lang="en-US" sz="2000" i="1">
                                      <a:latin typeface="Cambria Math" panose="02040503050406030204" pitchFamily="18" charset="0"/>
                                    </a:rPr>
                                  </m:ctrlPr>
                                </m:dPr>
                                <m:e>
                                  <m:r>
                                    <a:rPr lang="en-US" sz="2000" i="1">
                                      <a:latin typeface="Cambria Math" panose="02040503050406030204" pitchFamily="18" charset="0"/>
                                    </a:rPr>
                                    <m:t>𝜃</m:t>
                                  </m:r>
                                  <m:r>
                                    <a:rPr lang="en-US" sz="2000" i="1">
                                      <a:latin typeface="Cambria Math" panose="02040503050406030204" pitchFamily="18" charset="0"/>
                                    </a:rPr>
                                    <m:t>𝐴</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𝑡</m:t>
                                  </m:r>
                                </m:e>
                              </m:d>
                            </m:sup>
                          </m:sSup>
                        </m:e>
                      </m:d>
                      <m:r>
                        <a:rPr lang="en-US" sz="2000" i="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𝜃</m:t>
                          </m:r>
                          <m:d>
                            <m:dPr>
                              <m:ctrlPr>
                                <a:rPr lang="en-US" sz="2000" i="1">
                                  <a:latin typeface="Cambria Math" panose="02040503050406030204" pitchFamily="18" charset="0"/>
                                </a:rPr>
                              </m:ctrlPr>
                            </m:dPr>
                            <m:e>
                              <m:r>
                                <m:rPr>
                                  <m:sty m:val="p"/>
                                </m:rPr>
                                <a:rPr lang="el-GR" sz="2000" i="1" smtClean="0">
                                  <a:latin typeface="Cambria Math" panose="02040503050406030204" pitchFamily="18" charset="0"/>
                                  <a:ea typeface="Cambria Math" panose="02040503050406030204" pitchFamily="18" charset="0"/>
                                </a:rPr>
                                <m:t>ρ</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𝜎</m:t>
                              </m:r>
                            </m:e>
                          </m:d>
                        </m:sup>
                      </m:sSup>
                    </m:oMath>
                  </m:oMathPara>
                </a14:m>
                <a:endParaRPr lang="en-US" sz="2000" dirty="0"/>
              </a:p>
            </p:txBody>
          </p:sp>
        </mc:Choice>
        <mc:Fallback xmlns="">
          <p:sp>
            <p:nvSpPr>
              <p:cNvPr id="7" name="矩形 9">
                <a:extLst>
                  <a:ext uri="{FF2B5EF4-FFF2-40B4-BE49-F238E27FC236}">
                    <a16:creationId xmlns:a16="http://schemas.microsoft.com/office/drawing/2014/main" id="{B63F62E2-7FDC-9048-86D3-CC4BF9ED7473}"/>
                  </a:ext>
                </a:extLst>
              </p:cNvPr>
              <p:cNvSpPr>
                <a:spLocks noRot="1" noChangeAspect="1" noMove="1" noResize="1" noEditPoints="1" noAdjustHandles="1" noChangeArrowheads="1" noChangeShapeType="1" noTextEdit="1"/>
              </p:cNvSpPr>
              <p:nvPr/>
            </p:nvSpPr>
            <p:spPr>
              <a:xfrm>
                <a:off x="2383729" y="2163155"/>
                <a:ext cx="4432542" cy="445635"/>
              </a:xfrm>
              <a:prstGeom prst="rect">
                <a:avLst/>
              </a:prstGeom>
              <a:blipFill>
                <a:blip r:embed="rId3"/>
                <a:stretch>
                  <a:fillRect t="-80556" b="-94444"/>
                </a:stretch>
              </a:blipFill>
            </p:spPr>
            <p:txBody>
              <a:bodyPr/>
              <a:lstStyle/>
              <a:p>
                <a:r>
                  <a:rPr lang="en-US">
                    <a:noFill/>
                  </a:rPr>
                  <a:t> </a:t>
                </a:r>
              </a:p>
            </p:txBody>
          </p:sp>
        </mc:Fallback>
      </mc:AlternateContent>
      <p:sp>
        <p:nvSpPr>
          <p:cNvPr id="8" name="矩形 12">
            <a:extLst>
              <a:ext uri="{FF2B5EF4-FFF2-40B4-BE49-F238E27FC236}">
                <a16:creationId xmlns:a16="http://schemas.microsoft.com/office/drawing/2014/main" id="{4A5BF85A-4ACF-5249-8838-0420C0A98BF3}"/>
              </a:ext>
            </a:extLst>
          </p:cNvPr>
          <p:cNvSpPr/>
          <p:nvPr/>
        </p:nvSpPr>
        <p:spPr>
          <a:xfrm>
            <a:off x="293573" y="2741890"/>
            <a:ext cx="8648030" cy="1200329"/>
          </a:xfrm>
          <a:prstGeom prst="rect">
            <a:avLst/>
          </a:prstGeom>
        </p:spPr>
        <p:txBody>
          <a:bodyPr wrap="square">
            <a:spAutoFit/>
          </a:bodyPr>
          <a:lstStyle/>
          <a:p>
            <a:pPr marL="342900" indent="-342900">
              <a:buFont typeface="Arial" panose="020B0604020202020204" pitchFamily="34" charset="0"/>
              <a:buChar char="•"/>
            </a:pPr>
            <a:r>
              <a:rPr lang="en-US" sz="2400" dirty="0">
                <a:latin typeface="Times New Roman" pitchFamily="18" charset="0"/>
                <a:cs typeface="Times New Roman" pitchFamily="18" charset="0"/>
              </a:rPr>
              <a:t>A related statistical envelope, referred to as Exponentially Bounded </a:t>
            </a:r>
            <a:r>
              <a:rPr lang="en-US" sz="2400" dirty="0" err="1">
                <a:latin typeface="Times New Roman" pitchFamily="18" charset="0"/>
                <a:cs typeface="Times New Roman" pitchFamily="18" charset="0"/>
              </a:rPr>
              <a:t>Burstiness</a:t>
            </a:r>
            <a:r>
              <a:rPr lang="en-US" sz="2400" dirty="0">
                <a:latin typeface="Times New Roman" pitchFamily="18" charset="0"/>
                <a:cs typeface="Times New Roman" pitchFamily="18" charset="0"/>
              </a:rPr>
              <a:t> (EBB), is defined in [9] to provide a guarantee of the form</a:t>
            </a:r>
          </a:p>
        </p:txBody>
      </p:sp>
      <p:sp>
        <p:nvSpPr>
          <p:cNvPr id="9" name="矩形 16">
            <a:extLst>
              <a:ext uri="{FF2B5EF4-FFF2-40B4-BE49-F238E27FC236}">
                <a16:creationId xmlns:a16="http://schemas.microsoft.com/office/drawing/2014/main" id="{050EA633-8685-7C4E-BBA4-51589CDF8089}"/>
              </a:ext>
            </a:extLst>
          </p:cNvPr>
          <p:cNvSpPr/>
          <p:nvPr/>
        </p:nvSpPr>
        <p:spPr>
          <a:xfrm>
            <a:off x="431613" y="5062568"/>
            <a:ext cx="8585571" cy="1015663"/>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[4] C.-S. Chang, Performance Guarantees in Communication Networks London, U.K.: Springer-</a:t>
            </a:r>
            <a:r>
              <a:rPr lang="en-US" sz="1200" dirty="0" err="1">
                <a:latin typeface="Times New Roman" panose="02020603050405020304" pitchFamily="18" charset="0"/>
                <a:cs typeface="Times New Roman" panose="02020603050405020304" pitchFamily="18" charset="0"/>
              </a:rPr>
              <a:t>Verlag</a:t>
            </a:r>
            <a:r>
              <a:rPr lang="en-US" sz="1200" dirty="0">
                <a:latin typeface="Times New Roman" panose="02020603050405020304" pitchFamily="18" charset="0"/>
                <a:cs typeface="Times New Roman" panose="02020603050405020304" pitchFamily="18" charset="0"/>
              </a:rPr>
              <a:t>, 2000.</a:t>
            </a:r>
          </a:p>
          <a:p>
            <a:r>
              <a:rPr lang="en-US" sz="1200" dirty="0">
                <a:latin typeface="Times New Roman" panose="02020603050405020304" pitchFamily="18" charset="0"/>
                <a:cs typeface="Times New Roman" panose="02020603050405020304" pitchFamily="18" charset="0"/>
              </a:rPr>
              <a:t>[8] C.-S. Chang, “Stability, queue length and delay of deterministic and stochastic queueing networks,” IEEE Trans. </a:t>
            </a:r>
            <a:r>
              <a:rPr lang="en-US" sz="1200" dirty="0" err="1">
                <a:latin typeface="Times New Roman" panose="02020603050405020304" pitchFamily="18" charset="0"/>
                <a:cs typeface="Times New Roman" panose="02020603050405020304" pitchFamily="18" charset="0"/>
              </a:rPr>
              <a:t>Autom</a:t>
            </a:r>
            <a:r>
              <a:rPr lang="en-US" sz="1200" dirty="0">
                <a:latin typeface="Times New Roman" panose="02020603050405020304" pitchFamily="18" charset="0"/>
                <a:cs typeface="Times New Roman" panose="02020603050405020304" pitchFamily="18" charset="0"/>
              </a:rPr>
              <a:t>. Control, vol. 39, no. 5, pp. 913–931, May 1994.</a:t>
            </a:r>
          </a:p>
          <a:p>
            <a:r>
              <a:rPr lang="en-US" sz="1200" dirty="0">
                <a:latin typeface="Times New Roman" panose="02020603050405020304" pitchFamily="18" charset="0"/>
                <a:cs typeface="Times New Roman" panose="02020603050405020304" pitchFamily="18" charset="0"/>
              </a:rPr>
              <a:t>[9] O. </a:t>
            </a:r>
            <a:r>
              <a:rPr lang="en-US" sz="1200" dirty="0" err="1">
                <a:latin typeface="Times New Roman" panose="02020603050405020304" pitchFamily="18" charset="0"/>
                <a:cs typeface="Times New Roman" panose="02020603050405020304" pitchFamily="18" charset="0"/>
              </a:rPr>
              <a:t>Yaron</a:t>
            </a:r>
            <a:r>
              <a:rPr lang="en-US" sz="1200" dirty="0">
                <a:latin typeface="Times New Roman" panose="02020603050405020304" pitchFamily="18" charset="0"/>
                <a:cs typeface="Times New Roman" panose="02020603050405020304" pitchFamily="18" charset="0"/>
              </a:rPr>
              <a:t> and M. </a:t>
            </a:r>
            <a:r>
              <a:rPr lang="en-US" sz="1200" dirty="0" err="1">
                <a:latin typeface="Times New Roman" panose="02020603050405020304" pitchFamily="18" charset="0"/>
                <a:cs typeface="Times New Roman" panose="02020603050405020304" pitchFamily="18" charset="0"/>
              </a:rPr>
              <a:t>Sidi</a:t>
            </a:r>
            <a:r>
              <a:rPr lang="en-US" sz="1200" dirty="0">
                <a:latin typeface="Times New Roman" panose="02020603050405020304" pitchFamily="18" charset="0"/>
                <a:cs typeface="Times New Roman" panose="02020603050405020304" pitchFamily="18" charset="0"/>
              </a:rPr>
              <a:t>, “Performance and stability of communication networks via robust exponential bounds,” IEEE/ACM Trans. </a:t>
            </a:r>
            <a:r>
              <a:rPr lang="en-US" sz="1200" dirty="0" err="1">
                <a:latin typeface="Times New Roman" panose="02020603050405020304" pitchFamily="18" charset="0"/>
                <a:cs typeface="Times New Roman" panose="02020603050405020304" pitchFamily="18" charset="0"/>
              </a:rPr>
              <a:t>Netw</a:t>
            </a:r>
            <a:r>
              <a:rPr lang="en-US" sz="1200" dirty="0">
                <a:latin typeface="Times New Roman" panose="02020603050405020304" pitchFamily="18" charset="0"/>
                <a:cs typeface="Times New Roman" panose="02020603050405020304" pitchFamily="18" charset="0"/>
              </a:rPr>
              <a:t>., vol. 1, no. 3, pp. 372–385, Jun. 1993.</a:t>
            </a:r>
          </a:p>
        </p:txBody>
      </p:sp>
      <mc:AlternateContent xmlns:mc="http://schemas.openxmlformats.org/markup-compatibility/2006" xmlns:a14="http://schemas.microsoft.com/office/drawing/2010/main">
        <mc:Choice Requires="a14">
          <p:sp>
            <p:nvSpPr>
              <p:cNvPr id="10" name="矩形 17">
                <a:extLst>
                  <a:ext uri="{FF2B5EF4-FFF2-40B4-BE49-F238E27FC236}">
                    <a16:creationId xmlns:a16="http://schemas.microsoft.com/office/drawing/2014/main" id="{811C5B11-6CDF-274F-A7EF-E967AC555FF9}"/>
                  </a:ext>
                </a:extLst>
              </p:cNvPr>
              <p:cNvSpPr/>
              <p:nvPr/>
            </p:nvSpPr>
            <p:spPr>
              <a:xfrm>
                <a:off x="2680007" y="3923061"/>
                <a:ext cx="3783985"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n-US" sz="2000" i="1">
                              <a:latin typeface="Cambria Math" panose="02040503050406030204" pitchFamily="18" charset="0"/>
                            </a:rPr>
                          </m:ctrlPr>
                        </m:dPr>
                        <m:e>
                          <m:r>
                            <a:rPr lang="en-US" sz="2000" i="1">
                              <a:latin typeface="Cambria Math" panose="02040503050406030204" pitchFamily="18" charset="0"/>
                            </a:rPr>
                            <m:t>𝑃</m:t>
                          </m:r>
                          <m:r>
                            <a:rPr lang="en-US" sz="2000" i="0">
                              <a:latin typeface="Cambria Math" panose="02040503050406030204" pitchFamily="18" charset="0"/>
                            </a:rPr>
                            <m:t>[</m:t>
                          </m:r>
                          <m:r>
                            <a:rPr lang="en-US" sz="2000" i="1">
                              <a:latin typeface="Cambria Math" panose="02040503050406030204" pitchFamily="18" charset="0"/>
                            </a:rPr>
                            <m:t>𝐴</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)&gt;</m:t>
                          </m:r>
                          <m:r>
                            <a:rPr lang="en-US" sz="2000" i="1">
                              <a:latin typeface="Cambria Math" panose="02040503050406030204" pitchFamily="18" charset="0"/>
                            </a:rPr>
                            <m:t>𝜌</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𝑏</m:t>
                          </m:r>
                          <m:r>
                            <a:rPr lang="en-US" sz="2000" i="0">
                              <a:latin typeface="Cambria Math" panose="02040503050406030204" pitchFamily="18" charset="0"/>
                            </a:rPr>
                            <m:t>]≤</m:t>
                          </m:r>
                          <m:r>
                            <a:rPr lang="en-US" sz="2000" i="1">
                              <a:latin typeface="Cambria Math" panose="02040503050406030204" pitchFamily="18" charset="0"/>
                            </a:rPr>
                            <m:t>𝜀</m:t>
                          </m:r>
                          <m:r>
                            <a:rPr lang="en-US" sz="2000" i="0">
                              <a:latin typeface="Cambria Math" panose="02040503050406030204" pitchFamily="18" charset="0"/>
                            </a:rPr>
                            <m:t>(</m:t>
                          </m:r>
                          <m:r>
                            <a:rPr lang="en-US" sz="2000" i="1">
                              <a:latin typeface="Cambria Math" panose="02040503050406030204" pitchFamily="18" charset="0"/>
                            </a:rPr>
                            <m:t>𝑏</m:t>
                          </m:r>
                        </m:e>
                      </m:d>
                    </m:oMath>
                  </m:oMathPara>
                </a14:m>
                <a:endParaRPr lang="en-US" sz="2000" dirty="0"/>
              </a:p>
            </p:txBody>
          </p:sp>
        </mc:Choice>
        <mc:Fallback xmlns="">
          <p:sp>
            <p:nvSpPr>
              <p:cNvPr id="10" name="矩形 17">
                <a:extLst>
                  <a:ext uri="{FF2B5EF4-FFF2-40B4-BE49-F238E27FC236}">
                    <a16:creationId xmlns:a16="http://schemas.microsoft.com/office/drawing/2014/main" id="{811C5B11-6CDF-274F-A7EF-E967AC555FF9}"/>
                  </a:ext>
                </a:extLst>
              </p:cNvPr>
              <p:cNvSpPr>
                <a:spLocks noRot="1" noChangeAspect="1" noMove="1" noResize="1" noEditPoints="1" noAdjustHandles="1" noChangeArrowheads="1" noChangeShapeType="1" noTextEdit="1"/>
              </p:cNvSpPr>
              <p:nvPr/>
            </p:nvSpPr>
            <p:spPr>
              <a:xfrm>
                <a:off x="2680007" y="3923061"/>
                <a:ext cx="3783985" cy="400110"/>
              </a:xfrm>
              <a:prstGeom prst="rect">
                <a:avLst/>
              </a:prstGeom>
              <a:blipFill>
                <a:blip r:embed="rId4"/>
                <a:stretch>
                  <a:fillRect t="-121875" r="-6355" b="-193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矩形 19">
                <a:extLst>
                  <a:ext uri="{FF2B5EF4-FFF2-40B4-BE49-F238E27FC236}">
                    <a16:creationId xmlns:a16="http://schemas.microsoft.com/office/drawing/2014/main" id="{E6B475D6-3863-754A-AA54-C4BDAB6786F6}"/>
                  </a:ext>
                </a:extLst>
              </p:cNvPr>
              <p:cNvSpPr/>
              <p:nvPr/>
            </p:nvSpPr>
            <p:spPr>
              <a:xfrm>
                <a:off x="3075467" y="4476074"/>
                <a:ext cx="2993063" cy="4137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𝜀</m:t>
                      </m:r>
                      <m:d>
                        <m:dPr>
                          <m:ctrlPr>
                            <a:rPr lang="en-US" sz="2000" i="1">
                              <a:latin typeface="Cambria Math" panose="02040503050406030204" pitchFamily="18" charset="0"/>
                            </a:rPr>
                          </m:ctrlPr>
                        </m:dPr>
                        <m:e>
                          <m:r>
                            <a:rPr lang="en-US" sz="2000" i="1">
                              <a:latin typeface="Cambria Math" panose="02040503050406030204" pitchFamily="18" charset="0"/>
                            </a:rPr>
                            <m:t>𝑏</m:t>
                          </m:r>
                        </m:e>
                      </m:d>
                      <m:r>
                        <a:rPr lang="en-US" sz="2000" i="0">
                          <a:latin typeface="Cambria Math" panose="02040503050406030204" pitchFamily="18" charset="0"/>
                        </a:rPr>
                        <m:t>=</m:t>
                      </m:r>
                      <m:r>
                        <a:rPr lang="en-US" sz="2000" i="1">
                          <a:latin typeface="Cambria Math" panose="02040503050406030204" pitchFamily="18" charset="0"/>
                        </a:rPr>
                        <m:t>𝛼</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0">
                              <a:latin typeface="Cambria Math" panose="02040503050406030204" pitchFamily="18" charset="0"/>
                            </a:rPr>
                            <m:t>−</m:t>
                          </m:r>
                          <m:r>
                            <a:rPr lang="en-US" sz="2000" i="1">
                              <a:latin typeface="Cambria Math" panose="02040503050406030204" pitchFamily="18" charset="0"/>
                            </a:rPr>
                            <m:t>𝜃</m:t>
                          </m:r>
                          <m:r>
                            <a:rPr lang="en-US" sz="2000" i="1">
                              <a:latin typeface="Cambria Math" panose="02040503050406030204" pitchFamily="18" charset="0"/>
                            </a:rPr>
                            <m:t>𝑏</m:t>
                          </m:r>
                        </m:sup>
                      </m:sSup>
                      <m:r>
                        <a:rPr lang="en-US" altLang="zh-CN"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𝜃</m:t>
                          </m:r>
                          <m:r>
                            <m:rPr>
                              <m:sty m:val="p"/>
                            </m:rPr>
                            <a:rPr lang="el-GR" sz="2000" i="1" smtClean="0">
                              <a:latin typeface="Cambria Math" panose="02040503050406030204" pitchFamily="18" charset="0"/>
                            </a:rPr>
                            <m:t>σ</m:t>
                          </m:r>
                        </m:sup>
                      </m:sSup>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a:latin typeface="Cambria Math" panose="02040503050406030204" pitchFamily="18" charset="0"/>
                            </a:rPr>
                            <m:t>−</m:t>
                          </m:r>
                          <m:r>
                            <a:rPr lang="en-US" sz="2000" i="1">
                              <a:latin typeface="Cambria Math" panose="02040503050406030204" pitchFamily="18" charset="0"/>
                            </a:rPr>
                            <m:t>𝜃</m:t>
                          </m:r>
                          <m:r>
                            <a:rPr lang="en-US" sz="2000" i="1">
                              <a:latin typeface="Cambria Math" panose="02040503050406030204" pitchFamily="18" charset="0"/>
                            </a:rPr>
                            <m:t>𝑏</m:t>
                          </m:r>
                        </m:sup>
                      </m:sSup>
                    </m:oMath>
                  </m:oMathPara>
                </a14:m>
                <a:endParaRPr lang="en-US" sz="2000" dirty="0"/>
              </a:p>
            </p:txBody>
          </p:sp>
        </mc:Choice>
        <mc:Fallback xmlns="">
          <p:sp>
            <p:nvSpPr>
              <p:cNvPr id="11" name="矩形 19">
                <a:extLst>
                  <a:ext uri="{FF2B5EF4-FFF2-40B4-BE49-F238E27FC236}">
                    <a16:creationId xmlns:a16="http://schemas.microsoft.com/office/drawing/2014/main" id="{E6B475D6-3863-754A-AA54-C4BDAB6786F6}"/>
                  </a:ext>
                </a:extLst>
              </p:cNvPr>
              <p:cNvSpPr>
                <a:spLocks noRot="1" noChangeAspect="1" noMove="1" noResize="1" noEditPoints="1" noAdjustHandles="1" noChangeArrowheads="1" noChangeShapeType="1" noTextEdit="1"/>
              </p:cNvSpPr>
              <p:nvPr/>
            </p:nvSpPr>
            <p:spPr>
              <a:xfrm>
                <a:off x="3075467" y="4476074"/>
                <a:ext cx="2993063" cy="413703"/>
              </a:xfrm>
              <a:prstGeom prst="rect">
                <a:avLst/>
              </a:prstGeom>
              <a:blipFill>
                <a:blip r:embed="rId5"/>
                <a:stretch>
                  <a:fillRect/>
                </a:stretch>
              </a:blipFill>
            </p:spPr>
            <p:txBody>
              <a:bodyPr/>
              <a:lstStyle/>
              <a:p>
                <a:r>
                  <a:rPr lang="en-US">
                    <a:noFill/>
                  </a:rPr>
                  <a:t> </a:t>
                </a:r>
              </a:p>
            </p:txBody>
          </p:sp>
        </mc:Fallback>
      </mc:AlternateContent>
      <p:sp>
        <p:nvSpPr>
          <p:cNvPr id="12" name="文本占位符 2">
            <a:extLst>
              <a:ext uri="{FF2B5EF4-FFF2-40B4-BE49-F238E27FC236}">
                <a16:creationId xmlns:a16="http://schemas.microsoft.com/office/drawing/2014/main" id="{182E509C-858E-A143-81C2-DE36C8B30347}"/>
              </a:ext>
            </a:extLst>
          </p:cNvPr>
          <p:cNvSpPr txBox="1">
            <a:spLocks/>
          </p:cNvSpPr>
          <p:nvPr/>
        </p:nvSpPr>
        <p:spPr>
          <a:xfrm>
            <a:off x="1357311" y="123068"/>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kern="1200">
                <a:solidFill>
                  <a:schemeClr val="bg1">
                    <a:lumMod val="95000"/>
                  </a:schemeClr>
                </a:solidFill>
                <a:effectLst>
                  <a:outerShdw blurRad="38100" dist="38100" dir="2700000" algn="tl">
                    <a:srgbClr val="000000">
                      <a:alpha val="43137"/>
                    </a:srgbClr>
                  </a:outerShdw>
                </a:effectLst>
                <a:latin typeface="Eras Bold IT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dirty="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rPr>
              <a:t>Arrival Envelopes</a:t>
            </a:r>
          </a:p>
        </p:txBody>
      </p:sp>
    </p:spTree>
    <p:extLst>
      <p:ext uri="{BB962C8B-B14F-4D97-AF65-F5344CB8AC3E}">
        <p14:creationId xmlns:p14="http://schemas.microsoft.com/office/powerpoint/2010/main" val="34827477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3F2E6F-64BC-474B-BAFB-D7BAEEE2C2EB}"/>
              </a:ext>
            </a:extLst>
          </p:cNvPr>
          <p:cNvSpPr>
            <a:spLocks noGrp="1"/>
          </p:cNvSpPr>
          <p:nvPr>
            <p:ph type="sldNum" sz="quarter" idx="12"/>
          </p:nvPr>
        </p:nvSpPr>
        <p:spPr/>
        <p:txBody>
          <a:bodyPr/>
          <a:lstStyle/>
          <a:p>
            <a:fld id="{97D86083-53EC-4DF4-B0ED-FEB5657A265E}" type="slidenum">
              <a:rPr lang="zh-CN" altLang="en-US" smtClean="0"/>
              <a:t>65</a:t>
            </a:fld>
            <a:endParaRPr lang="zh-CN" altLang="en-US" dirty="0"/>
          </a:p>
        </p:txBody>
      </p:sp>
      <p:sp>
        <p:nvSpPr>
          <p:cNvPr id="3" name="Rectangle 2">
            <a:extLst>
              <a:ext uri="{FF2B5EF4-FFF2-40B4-BE49-F238E27FC236}">
                <a16:creationId xmlns:a16="http://schemas.microsoft.com/office/drawing/2014/main" id="{EACB10E2-F6E6-3B4F-A625-BCADD51C6FD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 name="矩形 6">
            <a:extLst>
              <a:ext uri="{FF2B5EF4-FFF2-40B4-BE49-F238E27FC236}">
                <a16:creationId xmlns:a16="http://schemas.microsoft.com/office/drawing/2014/main" id="{F5819962-8375-334D-A228-68518B9C1DE3}"/>
              </a:ext>
            </a:extLst>
          </p:cNvPr>
          <p:cNvSpPr/>
          <p:nvPr/>
        </p:nvSpPr>
        <p:spPr>
          <a:xfrm>
            <a:off x="533401" y="1160544"/>
            <a:ext cx="7848600" cy="830997"/>
          </a:xfrm>
          <a:prstGeom prst="rect">
            <a:avLst/>
          </a:prstGeom>
        </p:spPr>
        <p:txBody>
          <a:bodyPr wrap="square">
            <a:spAutoFit/>
          </a:bodyPr>
          <a:lstStyle/>
          <a:p>
            <a:pPr marL="342900" indent="-342900">
              <a:buFont typeface="Arial" panose="020B0604020202020204" pitchFamily="34" charset="0"/>
              <a:buChar char="•"/>
            </a:pPr>
            <a:r>
              <a:rPr lang="en-US" sz="2400" dirty="0">
                <a:latin typeface="Times New Roman" pitchFamily="18" charset="0"/>
                <a:cs typeface="Times New Roman" pitchFamily="18" charset="0"/>
              </a:rPr>
              <a:t>The EBB model is directly connected to the MGF envelope by the Chernoff’s bound</a:t>
            </a:r>
          </a:p>
        </p:txBody>
      </p:sp>
      <mc:AlternateContent xmlns:mc="http://schemas.openxmlformats.org/markup-compatibility/2006" xmlns:a14="http://schemas.microsoft.com/office/drawing/2010/main">
        <mc:Choice Requires="a14">
          <p:sp>
            <p:nvSpPr>
              <p:cNvPr id="5" name="矩形 10">
                <a:extLst>
                  <a:ext uri="{FF2B5EF4-FFF2-40B4-BE49-F238E27FC236}">
                    <a16:creationId xmlns:a16="http://schemas.microsoft.com/office/drawing/2014/main" id="{09C70E32-DCAA-0D41-99DD-47AC50CBEBA3}"/>
                  </a:ext>
                </a:extLst>
              </p:cNvPr>
              <p:cNvSpPr/>
              <p:nvPr/>
            </p:nvSpPr>
            <p:spPr>
              <a:xfrm>
                <a:off x="3148533" y="2088637"/>
                <a:ext cx="2846933" cy="4397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𝑃</m:t>
                          </m:r>
                          <m:r>
                            <a:rPr lang="en-US" sz="2000" i="0">
                              <a:latin typeface="Cambria Math" panose="02040503050406030204" pitchFamily="18" charset="0"/>
                            </a:rPr>
                            <m:t>[</m:t>
                          </m:r>
                          <m:r>
                            <a:rPr lang="en-US" sz="2000" i="1">
                              <a:latin typeface="Cambria Math" panose="02040503050406030204" pitchFamily="18" charset="0"/>
                            </a:rPr>
                            <m:t>𝑋</m:t>
                          </m:r>
                          <m:r>
                            <a:rPr lang="en-US" sz="2000" i="0">
                              <a:latin typeface="Cambria Math" panose="02040503050406030204" pitchFamily="18" charset="0"/>
                            </a:rPr>
                            <m:t>≥</m:t>
                          </m:r>
                          <m:r>
                            <a:rPr lang="en-US" sz="2000" i="1">
                              <a:latin typeface="Cambria Math" panose="02040503050406030204" pitchFamily="18" charset="0"/>
                            </a:rPr>
                            <m:t>𝑥</m:t>
                          </m:r>
                          <m:r>
                            <a:rPr lang="en-US" sz="2000" i="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0">
                                  <a:latin typeface="Cambria Math" panose="02040503050406030204" pitchFamily="18" charset="0"/>
                                </a:rPr>
                                <m:t>−</m:t>
                              </m:r>
                              <m:r>
                                <a:rPr lang="en-US" sz="2000" i="1">
                                  <a:latin typeface="Cambria Math" panose="02040503050406030204" pitchFamily="18" charset="0"/>
                                </a:rPr>
                                <m:t>𝜃</m:t>
                              </m:r>
                              <m:r>
                                <a:rPr lang="en-US" sz="2000" i="1">
                                  <a:latin typeface="Cambria Math" panose="02040503050406030204" pitchFamily="18" charset="0"/>
                                </a:rPr>
                                <m:t>𝑥</m:t>
                              </m:r>
                            </m:sup>
                          </m:sSup>
                          <m:r>
                            <a:rPr lang="en-US" sz="2000" i="1">
                              <a:latin typeface="Cambria Math" panose="02040503050406030204" pitchFamily="18" charset="0"/>
                            </a:rPr>
                            <m:t>𝐸</m:t>
                          </m:r>
                          <m:r>
                            <a:rPr lang="en-US" sz="2000" i="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𝜃</m:t>
                              </m:r>
                              <m:r>
                                <a:rPr lang="en-US" sz="2000" i="1">
                                  <a:latin typeface="Cambria Math" panose="02040503050406030204" pitchFamily="18" charset="0"/>
                                </a:rPr>
                                <m:t>𝑋</m:t>
                              </m:r>
                            </m:sup>
                          </m:sSup>
                        </m:e>
                      </m:d>
                    </m:oMath>
                  </m:oMathPara>
                </a14:m>
                <a:endParaRPr lang="en-US" sz="2000" dirty="0"/>
              </a:p>
            </p:txBody>
          </p:sp>
        </mc:Choice>
        <mc:Fallback xmlns="">
          <p:sp>
            <p:nvSpPr>
              <p:cNvPr id="5" name="矩形 10">
                <a:extLst>
                  <a:ext uri="{FF2B5EF4-FFF2-40B4-BE49-F238E27FC236}">
                    <a16:creationId xmlns:a16="http://schemas.microsoft.com/office/drawing/2014/main" id="{09C70E32-DCAA-0D41-99DD-47AC50CBEBA3}"/>
                  </a:ext>
                </a:extLst>
              </p:cNvPr>
              <p:cNvSpPr>
                <a:spLocks noRot="1" noChangeAspect="1" noMove="1" noResize="1" noEditPoints="1" noAdjustHandles="1" noChangeArrowheads="1" noChangeShapeType="1" noTextEdit="1"/>
              </p:cNvSpPr>
              <p:nvPr/>
            </p:nvSpPr>
            <p:spPr>
              <a:xfrm>
                <a:off x="3148533" y="2088637"/>
                <a:ext cx="2846933" cy="439736"/>
              </a:xfrm>
              <a:prstGeom prst="rect">
                <a:avLst/>
              </a:prstGeom>
              <a:blipFill>
                <a:blip r:embed="rId2"/>
                <a:stretch>
                  <a:fillRect t="-147222" r="-13333" b="-222222"/>
                </a:stretch>
              </a:blipFill>
            </p:spPr>
            <p:txBody>
              <a:bodyPr/>
              <a:lstStyle/>
              <a:p>
                <a:r>
                  <a:rPr lang="en-US">
                    <a:noFill/>
                  </a:rPr>
                  <a:t> </a:t>
                </a:r>
              </a:p>
            </p:txBody>
          </p:sp>
        </mc:Fallback>
      </mc:AlternateContent>
      <p:sp>
        <p:nvSpPr>
          <p:cNvPr id="6" name="矩形 15">
            <a:extLst>
              <a:ext uri="{FF2B5EF4-FFF2-40B4-BE49-F238E27FC236}">
                <a16:creationId xmlns:a16="http://schemas.microsoft.com/office/drawing/2014/main" id="{9D58BB0E-7FA4-A043-8AF7-8BEF0ACC3A8A}"/>
              </a:ext>
            </a:extLst>
          </p:cNvPr>
          <p:cNvSpPr/>
          <p:nvPr/>
        </p:nvSpPr>
        <p:spPr>
          <a:xfrm>
            <a:off x="560539" y="2580918"/>
            <a:ext cx="4215778" cy="461665"/>
          </a:xfrm>
          <a:prstGeom prst="rect">
            <a:avLst/>
          </a:prstGeom>
        </p:spPr>
        <p:txBody>
          <a:bodyPr wrap="square">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We obtain</a:t>
            </a:r>
          </a:p>
        </p:txBody>
      </p:sp>
      <mc:AlternateContent xmlns:mc="http://schemas.openxmlformats.org/markup-compatibility/2006" xmlns:a14="http://schemas.microsoft.com/office/drawing/2010/main">
        <mc:Choice Requires="a14">
          <p:sp>
            <p:nvSpPr>
              <p:cNvPr id="7" name="矩形 21">
                <a:extLst>
                  <a:ext uri="{FF2B5EF4-FFF2-40B4-BE49-F238E27FC236}">
                    <a16:creationId xmlns:a16="http://schemas.microsoft.com/office/drawing/2014/main" id="{184A579C-5157-9143-B380-0C4DF9981442}"/>
                  </a:ext>
                </a:extLst>
              </p:cNvPr>
              <p:cNvSpPr/>
              <p:nvPr/>
            </p:nvSpPr>
            <p:spPr>
              <a:xfrm>
                <a:off x="3582305" y="3318672"/>
                <a:ext cx="1979388" cy="4137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rPr>
                        <m:t>𝜀</m:t>
                      </m:r>
                      <m:d>
                        <m:dPr>
                          <m:ctrlPr>
                            <a:rPr lang="en-US" sz="2000" i="1">
                              <a:latin typeface="Cambria Math" panose="02040503050406030204" pitchFamily="18" charset="0"/>
                            </a:rPr>
                          </m:ctrlPr>
                        </m:dPr>
                        <m:e>
                          <m:r>
                            <a:rPr lang="en-US" sz="2000" i="1">
                              <a:latin typeface="Cambria Math" panose="02040503050406030204" pitchFamily="18" charset="0"/>
                            </a:rPr>
                            <m:t>𝑏</m:t>
                          </m:r>
                        </m:e>
                      </m:d>
                      <m:r>
                        <a:rPr lang="en-US" sz="2000" i="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𝜃</m:t>
                          </m:r>
                          <m:r>
                            <a:rPr lang="en-US" sz="2000" i="1" smtClean="0">
                              <a:latin typeface="Cambria Math" panose="02040503050406030204" pitchFamily="18" charset="0"/>
                              <a:ea typeface="Cambria Math" panose="02040503050406030204" pitchFamily="18" charset="0"/>
                            </a:rPr>
                            <m:t>𝜎</m:t>
                          </m:r>
                        </m:sup>
                      </m:sSup>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0">
                              <a:latin typeface="Cambria Math" panose="02040503050406030204" pitchFamily="18" charset="0"/>
                            </a:rPr>
                            <m:t>−</m:t>
                          </m:r>
                          <m:r>
                            <a:rPr lang="en-US" sz="2000" i="1">
                              <a:latin typeface="Cambria Math" panose="02040503050406030204" pitchFamily="18" charset="0"/>
                            </a:rPr>
                            <m:t>𝜃</m:t>
                          </m:r>
                          <m:r>
                            <a:rPr lang="en-US" sz="2000" i="1">
                              <a:latin typeface="Cambria Math" panose="02040503050406030204" pitchFamily="18" charset="0"/>
                            </a:rPr>
                            <m:t>𝑏</m:t>
                          </m:r>
                        </m:sup>
                      </m:sSup>
                    </m:oMath>
                  </m:oMathPara>
                </a14:m>
                <a:endParaRPr lang="en-US" sz="2000" dirty="0"/>
              </a:p>
            </p:txBody>
          </p:sp>
        </mc:Choice>
        <mc:Fallback xmlns="">
          <p:sp>
            <p:nvSpPr>
              <p:cNvPr id="7" name="矩形 21">
                <a:extLst>
                  <a:ext uri="{FF2B5EF4-FFF2-40B4-BE49-F238E27FC236}">
                    <a16:creationId xmlns:a16="http://schemas.microsoft.com/office/drawing/2014/main" id="{184A579C-5157-9143-B380-0C4DF9981442}"/>
                  </a:ext>
                </a:extLst>
              </p:cNvPr>
              <p:cNvSpPr>
                <a:spLocks noRot="1" noChangeAspect="1" noMove="1" noResize="1" noEditPoints="1" noAdjustHandles="1" noChangeArrowheads="1" noChangeShapeType="1" noTextEdit="1"/>
              </p:cNvSpPr>
              <p:nvPr/>
            </p:nvSpPr>
            <p:spPr>
              <a:xfrm>
                <a:off x="3582305" y="3318672"/>
                <a:ext cx="1979388" cy="41370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矩形 22">
                <a:extLst>
                  <a:ext uri="{FF2B5EF4-FFF2-40B4-BE49-F238E27FC236}">
                    <a16:creationId xmlns:a16="http://schemas.microsoft.com/office/drawing/2014/main" id="{52609748-6DF2-0446-A703-E4D9081C5AE9}"/>
                  </a:ext>
                </a:extLst>
              </p:cNvPr>
              <p:cNvSpPr/>
              <p:nvPr/>
            </p:nvSpPr>
            <p:spPr>
              <a:xfrm>
                <a:off x="2680006" y="3847552"/>
                <a:ext cx="3783985"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n-US" sz="2000" i="1">
                              <a:latin typeface="Cambria Math" panose="02040503050406030204" pitchFamily="18" charset="0"/>
                            </a:rPr>
                          </m:ctrlPr>
                        </m:dPr>
                        <m:e>
                          <m:r>
                            <a:rPr lang="en-US" sz="2000" i="1">
                              <a:latin typeface="Cambria Math" panose="02040503050406030204" pitchFamily="18" charset="0"/>
                            </a:rPr>
                            <m:t>𝑃</m:t>
                          </m:r>
                          <m:r>
                            <a:rPr lang="en-US" sz="2000" i="0">
                              <a:latin typeface="Cambria Math" panose="02040503050406030204" pitchFamily="18" charset="0"/>
                            </a:rPr>
                            <m:t>[</m:t>
                          </m:r>
                          <m:r>
                            <a:rPr lang="en-US" sz="2000" i="1">
                              <a:latin typeface="Cambria Math" panose="02040503050406030204" pitchFamily="18" charset="0"/>
                            </a:rPr>
                            <m:t>𝐴</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)&gt;</m:t>
                          </m:r>
                          <m:r>
                            <a:rPr lang="en-US" sz="2000" i="1">
                              <a:latin typeface="Cambria Math" panose="02040503050406030204" pitchFamily="18" charset="0"/>
                            </a:rPr>
                            <m:t>𝜌</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𝑏</m:t>
                          </m:r>
                          <m:r>
                            <a:rPr lang="en-US" sz="2000" i="0">
                              <a:latin typeface="Cambria Math" panose="02040503050406030204" pitchFamily="18" charset="0"/>
                            </a:rPr>
                            <m:t>]≤</m:t>
                          </m:r>
                          <m:r>
                            <a:rPr lang="en-US" sz="2000" i="1">
                              <a:latin typeface="Cambria Math" panose="02040503050406030204" pitchFamily="18" charset="0"/>
                            </a:rPr>
                            <m:t>𝜀</m:t>
                          </m:r>
                          <m:r>
                            <a:rPr lang="en-US" sz="2000" i="0">
                              <a:latin typeface="Cambria Math" panose="02040503050406030204" pitchFamily="18" charset="0"/>
                            </a:rPr>
                            <m:t>(</m:t>
                          </m:r>
                          <m:r>
                            <a:rPr lang="en-US" sz="2000" i="1">
                              <a:latin typeface="Cambria Math" panose="02040503050406030204" pitchFamily="18" charset="0"/>
                            </a:rPr>
                            <m:t>𝑏</m:t>
                          </m:r>
                        </m:e>
                      </m:d>
                    </m:oMath>
                  </m:oMathPara>
                </a14:m>
                <a:endParaRPr lang="en-US" sz="2000" dirty="0"/>
              </a:p>
            </p:txBody>
          </p:sp>
        </mc:Choice>
        <mc:Fallback xmlns="">
          <p:sp>
            <p:nvSpPr>
              <p:cNvPr id="8" name="矩形 22">
                <a:extLst>
                  <a:ext uri="{FF2B5EF4-FFF2-40B4-BE49-F238E27FC236}">
                    <a16:creationId xmlns:a16="http://schemas.microsoft.com/office/drawing/2014/main" id="{52609748-6DF2-0446-A703-E4D9081C5AE9}"/>
                  </a:ext>
                </a:extLst>
              </p:cNvPr>
              <p:cNvSpPr>
                <a:spLocks noRot="1" noChangeAspect="1" noMove="1" noResize="1" noEditPoints="1" noAdjustHandles="1" noChangeArrowheads="1" noChangeShapeType="1" noTextEdit="1"/>
              </p:cNvSpPr>
              <p:nvPr/>
            </p:nvSpPr>
            <p:spPr>
              <a:xfrm>
                <a:off x="2680006" y="3847552"/>
                <a:ext cx="3783985" cy="400110"/>
              </a:xfrm>
              <a:prstGeom prst="rect">
                <a:avLst/>
              </a:prstGeom>
              <a:blipFill>
                <a:blip r:embed="rId4"/>
                <a:stretch>
                  <a:fillRect t="-121875" r="-6355" b="-193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矩形 23">
                <a:extLst>
                  <a:ext uri="{FF2B5EF4-FFF2-40B4-BE49-F238E27FC236}">
                    <a16:creationId xmlns:a16="http://schemas.microsoft.com/office/drawing/2014/main" id="{25511A23-336F-414A-B0C9-FE5075B633DA}"/>
                  </a:ext>
                </a:extLst>
              </p:cNvPr>
              <p:cNvSpPr/>
              <p:nvPr/>
            </p:nvSpPr>
            <p:spPr>
              <a:xfrm>
                <a:off x="1966064" y="4933890"/>
                <a:ext cx="5115375"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n-US" sz="2000" i="1" smtClean="0">
                              <a:latin typeface="Cambria Math" panose="02040503050406030204" pitchFamily="18" charset="0"/>
                            </a:rPr>
                          </m:ctrlPr>
                        </m:dPr>
                        <m:e>
                          <m:r>
                            <a:rPr lang="en-US" sz="2000" i="1">
                              <a:latin typeface="Cambria Math" panose="02040503050406030204" pitchFamily="18" charset="0"/>
                            </a:rPr>
                            <m:t>𝑃</m:t>
                          </m:r>
                          <m:r>
                            <a:rPr lang="en-US" sz="2000" i="0">
                              <a:latin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𝜏</m:t>
                          </m:r>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0,</m:t>
                              </m:r>
                              <m:r>
                                <a:rPr lang="en-US" sz="2000" i="1">
                                  <a:latin typeface="Cambria Math" panose="02040503050406030204" pitchFamily="18" charset="0"/>
                                  <a:ea typeface="Cambria Math" panose="02040503050406030204" pitchFamily="18" charset="0"/>
                                </a:rPr>
                                <m:t>𝑡</m:t>
                              </m:r>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𝐴</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)&gt;</m:t>
                          </m:r>
                          <m:r>
                            <a:rPr lang="en-US" sz="2000" i="1">
                              <a:latin typeface="Cambria Math" panose="02040503050406030204" pitchFamily="18" charset="0"/>
                            </a:rPr>
                            <m:t>𝜌</m:t>
                          </m:r>
                          <m:r>
                            <a:rPr lang="en-US" sz="2000" b="0" i="1" smtClean="0">
                              <a:latin typeface="Cambria Math" panose="02040503050406030204" pitchFamily="18" charset="0"/>
                            </a:rPr>
                            <m:t>′</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𝑏</m:t>
                          </m:r>
                          <m:r>
                            <a:rPr lang="en-US" sz="2000" i="0">
                              <a:latin typeface="Cambria Math" panose="02040503050406030204" pitchFamily="18" charset="0"/>
                            </a:rPr>
                            <m:t>]≤</m:t>
                          </m:r>
                          <m:r>
                            <a:rPr lang="en-US" sz="2000" i="1">
                              <a:latin typeface="Cambria Math" panose="02040503050406030204" pitchFamily="18" charset="0"/>
                            </a:rPr>
                            <m:t>𝜀</m:t>
                          </m:r>
                          <m:r>
                            <a:rPr lang="en-US" sz="2000" b="0" i="1" smtClean="0">
                              <a:latin typeface="Cambria Math" panose="02040503050406030204" pitchFamily="18" charset="0"/>
                            </a:rPr>
                            <m:t>′</m:t>
                          </m:r>
                          <m:r>
                            <a:rPr lang="en-US" sz="2000" i="0">
                              <a:latin typeface="Cambria Math" panose="02040503050406030204" pitchFamily="18" charset="0"/>
                            </a:rPr>
                            <m:t>(</m:t>
                          </m:r>
                          <m:r>
                            <a:rPr lang="en-US" sz="2000" i="1">
                              <a:latin typeface="Cambria Math" panose="02040503050406030204" pitchFamily="18" charset="0"/>
                            </a:rPr>
                            <m:t>𝑏</m:t>
                          </m:r>
                        </m:e>
                      </m:d>
                    </m:oMath>
                  </m:oMathPara>
                </a14:m>
                <a:endParaRPr lang="en-US" sz="2000" dirty="0"/>
              </a:p>
            </p:txBody>
          </p:sp>
        </mc:Choice>
        <mc:Fallback xmlns="">
          <p:sp>
            <p:nvSpPr>
              <p:cNvPr id="9" name="矩形 23">
                <a:extLst>
                  <a:ext uri="{FF2B5EF4-FFF2-40B4-BE49-F238E27FC236}">
                    <a16:creationId xmlns:a16="http://schemas.microsoft.com/office/drawing/2014/main" id="{25511A23-336F-414A-B0C9-FE5075B633DA}"/>
                  </a:ext>
                </a:extLst>
              </p:cNvPr>
              <p:cNvSpPr>
                <a:spLocks noRot="1" noChangeAspect="1" noMove="1" noResize="1" noEditPoints="1" noAdjustHandles="1" noChangeArrowheads="1" noChangeShapeType="1" noTextEdit="1"/>
              </p:cNvSpPr>
              <p:nvPr/>
            </p:nvSpPr>
            <p:spPr>
              <a:xfrm>
                <a:off x="1966064" y="4933890"/>
                <a:ext cx="5115375" cy="400110"/>
              </a:xfrm>
              <a:prstGeom prst="rect">
                <a:avLst/>
              </a:prstGeom>
              <a:blipFill>
                <a:blip r:embed="rId5"/>
                <a:stretch>
                  <a:fillRect t="-118182" r="-4455" b="-187879"/>
                </a:stretch>
              </a:blipFill>
            </p:spPr>
            <p:txBody>
              <a:bodyPr/>
              <a:lstStyle/>
              <a:p>
                <a:r>
                  <a:rPr lang="en-US">
                    <a:noFill/>
                  </a:rPr>
                  <a:t> </a:t>
                </a:r>
              </a:p>
            </p:txBody>
          </p:sp>
        </mc:Fallback>
      </mc:AlternateContent>
      <p:sp>
        <p:nvSpPr>
          <p:cNvPr id="10" name="下箭头 18">
            <a:extLst>
              <a:ext uri="{FF2B5EF4-FFF2-40B4-BE49-F238E27FC236}">
                <a16:creationId xmlns:a16="http://schemas.microsoft.com/office/drawing/2014/main" id="{0EA1FAD9-E86A-B24D-9FC3-37CB26447417}"/>
              </a:ext>
            </a:extLst>
          </p:cNvPr>
          <p:cNvSpPr/>
          <p:nvPr/>
        </p:nvSpPr>
        <p:spPr>
          <a:xfrm>
            <a:off x="4401973" y="4395543"/>
            <a:ext cx="340054" cy="38100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25">
            <a:extLst>
              <a:ext uri="{FF2B5EF4-FFF2-40B4-BE49-F238E27FC236}">
                <a16:creationId xmlns:a16="http://schemas.microsoft.com/office/drawing/2014/main" id="{2464F9BC-6B7D-BD4E-A7C1-E70AF9731D18}"/>
              </a:ext>
            </a:extLst>
          </p:cNvPr>
          <p:cNvSpPr/>
          <p:nvPr/>
        </p:nvSpPr>
        <p:spPr>
          <a:xfrm>
            <a:off x="5029200" y="4324344"/>
            <a:ext cx="2971800" cy="461665"/>
          </a:xfrm>
          <a:prstGeom prst="rect">
            <a:avLst/>
          </a:prstGeom>
        </p:spPr>
        <p:txBody>
          <a:bodyPr wrap="square">
            <a:spAutoFit/>
          </a:bodyPr>
          <a:lstStyle/>
          <a:p>
            <a:r>
              <a:rPr lang="en-US" altLang="zh-CN" sz="2400" dirty="0">
                <a:latin typeface="Times New Roman" panose="02020603050405020304" pitchFamily="18" charset="0"/>
                <a:cs typeface="Times New Roman" panose="02020603050405020304" pitchFamily="18" charset="0"/>
              </a:rPr>
              <a:t>Extend</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to the arbitrary </a:t>
            </a:r>
            <a:endParaRPr 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矩形 20">
                <a:extLst>
                  <a:ext uri="{FF2B5EF4-FFF2-40B4-BE49-F238E27FC236}">
                    <a16:creationId xmlns:a16="http://schemas.microsoft.com/office/drawing/2014/main" id="{F3F0EC5A-BE62-F544-B9DB-88FF6895C31E}"/>
                  </a:ext>
                </a:extLst>
              </p:cNvPr>
              <p:cNvSpPr/>
              <p:nvPr/>
            </p:nvSpPr>
            <p:spPr>
              <a:xfrm>
                <a:off x="7848600" y="4345854"/>
                <a:ext cx="40126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ea typeface="Cambria Math" panose="02040503050406030204" pitchFamily="18" charset="0"/>
                        </a:rPr>
                        <m:t>𝜏</m:t>
                      </m:r>
                    </m:oMath>
                  </m:oMathPara>
                </a14:m>
                <a:endParaRPr lang="en-US" sz="2400" dirty="0"/>
              </a:p>
            </p:txBody>
          </p:sp>
        </mc:Choice>
        <mc:Fallback xmlns="">
          <p:sp>
            <p:nvSpPr>
              <p:cNvPr id="12" name="矩形 20">
                <a:extLst>
                  <a:ext uri="{FF2B5EF4-FFF2-40B4-BE49-F238E27FC236}">
                    <a16:creationId xmlns:a16="http://schemas.microsoft.com/office/drawing/2014/main" id="{F3F0EC5A-BE62-F544-B9DB-88FF6895C31E}"/>
                  </a:ext>
                </a:extLst>
              </p:cNvPr>
              <p:cNvSpPr>
                <a:spLocks noRot="1" noChangeAspect="1" noMove="1" noResize="1" noEditPoints="1" noAdjustHandles="1" noChangeArrowheads="1" noChangeShapeType="1" noTextEdit="1"/>
              </p:cNvSpPr>
              <p:nvPr/>
            </p:nvSpPr>
            <p:spPr>
              <a:xfrm>
                <a:off x="7848600" y="4345854"/>
                <a:ext cx="401264" cy="461665"/>
              </a:xfrm>
              <a:prstGeom prst="rect">
                <a:avLst/>
              </a:prstGeom>
              <a:blipFill>
                <a:blip r:embed="rId6"/>
                <a:stretch>
                  <a:fillRect/>
                </a:stretch>
              </a:blipFill>
            </p:spPr>
            <p:txBody>
              <a:bodyPr/>
              <a:lstStyle/>
              <a:p>
                <a:r>
                  <a:rPr lang="en-US">
                    <a:noFill/>
                  </a:rPr>
                  <a:t> </a:t>
                </a:r>
              </a:p>
            </p:txBody>
          </p:sp>
        </mc:Fallback>
      </mc:AlternateContent>
      <p:sp>
        <p:nvSpPr>
          <p:cNvPr id="13" name="文本占位符 2">
            <a:extLst>
              <a:ext uri="{FF2B5EF4-FFF2-40B4-BE49-F238E27FC236}">
                <a16:creationId xmlns:a16="http://schemas.microsoft.com/office/drawing/2014/main" id="{ED5A0771-D9F3-2F48-94C6-FA717E48E302}"/>
              </a:ext>
            </a:extLst>
          </p:cNvPr>
          <p:cNvSpPr txBox="1">
            <a:spLocks/>
          </p:cNvSpPr>
          <p:nvPr/>
        </p:nvSpPr>
        <p:spPr>
          <a:xfrm>
            <a:off x="1357311" y="123068"/>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kern="1200">
                <a:solidFill>
                  <a:schemeClr val="bg1">
                    <a:lumMod val="95000"/>
                  </a:schemeClr>
                </a:solidFill>
                <a:effectLst>
                  <a:outerShdw blurRad="38100" dist="38100" dir="2700000" algn="tl">
                    <a:srgbClr val="000000">
                      <a:alpha val="43137"/>
                    </a:srgbClr>
                  </a:outerShdw>
                </a:effectLst>
                <a:latin typeface="Eras Bold IT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dirty="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rPr>
              <a:t>Arrival Envelopes</a:t>
            </a:r>
          </a:p>
        </p:txBody>
      </p:sp>
    </p:spTree>
    <p:extLst>
      <p:ext uri="{BB962C8B-B14F-4D97-AF65-F5344CB8AC3E}">
        <p14:creationId xmlns:p14="http://schemas.microsoft.com/office/powerpoint/2010/main" val="22404209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06EB69-3322-A948-A615-FC5076931064}"/>
              </a:ext>
            </a:extLst>
          </p:cNvPr>
          <p:cNvSpPr>
            <a:spLocks noGrp="1"/>
          </p:cNvSpPr>
          <p:nvPr>
            <p:ph type="sldNum" sz="quarter" idx="12"/>
          </p:nvPr>
        </p:nvSpPr>
        <p:spPr/>
        <p:txBody>
          <a:bodyPr/>
          <a:lstStyle/>
          <a:p>
            <a:fld id="{97D86083-53EC-4DF4-B0ED-FEB5657A265E}" type="slidenum">
              <a:rPr lang="zh-CN" altLang="en-US" smtClean="0"/>
              <a:t>66</a:t>
            </a:fld>
            <a:endParaRPr lang="zh-CN" altLang="en-US" dirty="0"/>
          </a:p>
        </p:txBody>
      </p:sp>
      <p:sp>
        <p:nvSpPr>
          <p:cNvPr id="3" name="Rectangle 2">
            <a:extLst>
              <a:ext uri="{FF2B5EF4-FFF2-40B4-BE49-F238E27FC236}">
                <a16:creationId xmlns:a16="http://schemas.microsoft.com/office/drawing/2014/main" id="{76D24A9F-F96E-2049-939C-C37E0A5C4AA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 name="矩形 6">
            <a:extLst>
              <a:ext uri="{FF2B5EF4-FFF2-40B4-BE49-F238E27FC236}">
                <a16:creationId xmlns:a16="http://schemas.microsoft.com/office/drawing/2014/main" id="{3FED2D4F-956C-5C40-9F2D-6B3D331A909D}"/>
              </a:ext>
            </a:extLst>
          </p:cNvPr>
          <p:cNvSpPr/>
          <p:nvPr/>
        </p:nvSpPr>
        <p:spPr>
          <a:xfrm>
            <a:off x="571744" y="1181906"/>
            <a:ext cx="8378825" cy="461665"/>
          </a:xfrm>
          <a:prstGeom prst="rect">
            <a:avLst/>
          </a:prstGeom>
        </p:spPr>
        <p:txBody>
          <a:bodyPr wrap="square">
            <a:spAutoFit/>
          </a:bodyPr>
          <a:lstStyle/>
          <a:p>
            <a:pPr marL="342900" indent="-342900">
              <a:buFont typeface="Arial" panose="020B0604020202020204" pitchFamily="34" charset="0"/>
              <a:buChar char="•"/>
            </a:pPr>
            <a:r>
              <a:rPr lang="en-US" sz="2400" dirty="0">
                <a:latin typeface="Times New Roman" pitchFamily="18" charset="0"/>
                <a:cs typeface="Times New Roman" pitchFamily="18" charset="0"/>
              </a:rPr>
              <a:t>By the union bound</a:t>
            </a:r>
          </a:p>
        </p:txBody>
      </p:sp>
      <mc:AlternateContent xmlns:mc="http://schemas.openxmlformats.org/markup-compatibility/2006" xmlns:a14="http://schemas.microsoft.com/office/drawing/2010/main">
        <mc:Choice Requires="a14">
          <p:sp>
            <p:nvSpPr>
              <p:cNvPr id="5" name="矩形 10">
                <a:extLst>
                  <a:ext uri="{FF2B5EF4-FFF2-40B4-BE49-F238E27FC236}">
                    <a16:creationId xmlns:a16="http://schemas.microsoft.com/office/drawing/2014/main" id="{EF163DEB-F36F-164B-991B-8554CB52F111}"/>
                  </a:ext>
                </a:extLst>
              </p:cNvPr>
              <p:cNvSpPr/>
              <p:nvPr/>
            </p:nvSpPr>
            <p:spPr>
              <a:xfrm>
                <a:off x="3505200" y="1219200"/>
                <a:ext cx="331174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rPr>
                        <m:t>𝑃</m:t>
                      </m:r>
                      <m:r>
                        <a:rPr lang="en-US" sz="2000">
                          <a:latin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𝑋</m:t>
                          </m:r>
                        </m:e>
                        <m:sub>
                          <m:r>
                            <a:rPr lang="en-US" sz="2000" i="1">
                              <a:latin typeface="Cambria Math" panose="02040503050406030204" pitchFamily="18" charset="0"/>
                            </a:rPr>
                            <m:t>𝑖</m:t>
                          </m:r>
                        </m:sub>
                      </m:sSub>
                      <m:r>
                        <a:rPr lang="en-US" sz="2000">
                          <a:latin typeface="Cambria Math" panose="02040503050406030204" pitchFamily="18" charset="0"/>
                        </a:rPr>
                        <m:t>≥</m:t>
                      </m:r>
                      <m:r>
                        <a:rPr lang="en-US" sz="2000" i="1">
                          <a:latin typeface="Cambria Math" panose="02040503050406030204" pitchFamily="18" charset="0"/>
                        </a:rPr>
                        <m:t>𝑥</m:t>
                      </m:r>
                      <m:r>
                        <a:rPr lang="en-US" sz="2000">
                          <a:latin typeface="Cambria Math" panose="02040503050406030204" pitchFamily="18" charset="0"/>
                        </a:rPr>
                        <m:t>]≤</m:t>
                      </m:r>
                      <m:sSub>
                        <m:sSubPr>
                          <m:ctrlPr>
                            <a:rPr lang="en-US" sz="2000" i="1" smtClean="0">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m:t>
                          </m:r>
                        </m:e>
                        <m:sub>
                          <m:r>
                            <a:rPr lang="en-US" sz="2000" b="0" i="1" smtClean="0">
                              <a:latin typeface="Cambria Math" panose="02040503050406030204" pitchFamily="18" charset="0"/>
                            </a:rPr>
                            <m:t>𝑖</m:t>
                          </m:r>
                        </m:sub>
                      </m:sSub>
                      <m:r>
                        <a:rPr lang="en-US" sz="2000" i="1">
                          <a:latin typeface="Cambria Math" panose="02040503050406030204" pitchFamily="18" charset="0"/>
                        </a:rPr>
                        <m:t>𝑃</m:t>
                      </m:r>
                      <m:r>
                        <a:rPr lang="en-US" sz="2000">
                          <a:latin typeface="Cambria Math" panose="02040503050406030204" pitchFamily="18" charset="0"/>
                        </a:rPr>
                        <m:t>[</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𝑋</m:t>
                          </m:r>
                        </m:e>
                        <m:sub>
                          <m:r>
                            <a:rPr lang="en-US" sz="2000" b="0" i="1" smtClean="0">
                              <a:latin typeface="Cambria Math" panose="02040503050406030204" pitchFamily="18" charset="0"/>
                            </a:rPr>
                            <m:t>𝑖</m:t>
                          </m:r>
                        </m:sub>
                      </m:sSub>
                      <m:r>
                        <a:rPr lang="en-US" sz="2000">
                          <a:latin typeface="Cambria Math" panose="02040503050406030204" pitchFamily="18" charset="0"/>
                        </a:rPr>
                        <m:t>≥</m:t>
                      </m:r>
                      <m:r>
                        <a:rPr lang="en-US" sz="2000" i="1">
                          <a:latin typeface="Cambria Math" panose="02040503050406030204" pitchFamily="18" charset="0"/>
                        </a:rPr>
                        <m:t>𝑥</m:t>
                      </m:r>
                      <m:r>
                        <a:rPr lang="en-US" sz="2000">
                          <a:latin typeface="Cambria Math" panose="02040503050406030204" pitchFamily="18" charset="0"/>
                        </a:rPr>
                        <m:t>]</m:t>
                      </m:r>
                    </m:oMath>
                  </m:oMathPara>
                </a14:m>
                <a:endParaRPr lang="en-US" sz="2000" dirty="0"/>
              </a:p>
            </p:txBody>
          </p:sp>
        </mc:Choice>
        <mc:Fallback xmlns="">
          <p:sp>
            <p:nvSpPr>
              <p:cNvPr id="5" name="矩形 10">
                <a:extLst>
                  <a:ext uri="{FF2B5EF4-FFF2-40B4-BE49-F238E27FC236}">
                    <a16:creationId xmlns:a16="http://schemas.microsoft.com/office/drawing/2014/main" id="{EF163DEB-F36F-164B-991B-8554CB52F111}"/>
                  </a:ext>
                </a:extLst>
              </p:cNvPr>
              <p:cNvSpPr>
                <a:spLocks noRot="1" noChangeAspect="1" noMove="1" noResize="1" noEditPoints="1" noAdjustHandles="1" noChangeArrowheads="1" noChangeShapeType="1" noTextEdit="1"/>
              </p:cNvSpPr>
              <p:nvPr/>
            </p:nvSpPr>
            <p:spPr>
              <a:xfrm>
                <a:off x="3505200" y="1219200"/>
                <a:ext cx="3311740" cy="400110"/>
              </a:xfrm>
              <a:prstGeom prst="rect">
                <a:avLst/>
              </a:prstGeom>
              <a:blipFill>
                <a:blip r:embed="rId2"/>
                <a:stretch>
                  <a:fillRect b="-12500"/>
                </a:stretch>
              </a:blipFill>
            </p:spPr>
            <p:txBody>
              <a:bodyPr/>
              <a:lstStyle/>
              <a:p>
                <a:r>
                  <a:rPr lang="en-US">
                    <a:noFill/>
                  </a:rPr>
                  <a:t> </a:t>
                </a:r>
              </a:p>
            </p:txBody>
          </p:sp>
        </mc:Fallback>
      </mc:AlternateContent>
      <p:sp>
        <p:nvSpPr>
          <p:cNvPr id="6" name="矩形 15">
            <a:extLst>
              <a:ext uri="{FF2B5EF4-FFF2-40B4-BE49-F238E27FC236}">
                <a16:creationId xmlns:a16="http://schemas.microsoft.com/office/drawing/2014/main" id="{EEADDD82-655B-704C-8707-E039305CB7A4}"/>
              </a:ext>
            </a:extLst>
          </p:cNvPr>
          <p:cNvSpPr/>
          <p:nvPr/>
        </p:nvSpPr>
        <p:spPr>
          <a:xfrm>
            <a:off x="563771" y="2031356"/>
            <a:ext cx="4215778" cy="461665"/>
          </a:xfrm>
          <a:prstGeom prst="rect">
            <a:avLst/>
          </a:prstGeom>
        </p:spPr>
        <p:txBody>
          <a:bodyPr wrap="square">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We have</a:t>
            </a:r>
          </a:p>
        </p:txBody>
      </p:sp>
      <mc:AlternateContent xmlns:mc="http://schemas.openxmlformats.org/markup-compatibility/2006" xmlns:a14="http://schemas.microsoft.com/office/drawing/2010/main">
        <mc:Choice Requires="a14">
          <p:sp>
            <p:nvSpPr>
              <p:cNvPr id="7" name="矩形 7">
                <a:extLst>
                  <a:ext uri="{FF2B5EF4-FFF2-40B4-BE49-F238E27FC236}">
                    <a16:creationId xmlns:a16="http://schemas.microsoft.com/office/drawing/2014/main" id="{1CA5D1E5-DCD4-5B4E-A33B-985B4B8E0B7A}"/>
                  </a:ext>
                </a:extLst>
              </p:cNvPr>
              <p:cNvSpPr/>
              <p:nvPr/>
            </p:nvSpPr>
            <p:spPr>
              <a:xfrm>
                <a:off x="3172280" y="2112899"/>
                <a:ext cx="4242059" cy="2856744"/>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m>
                        <m:mPr>
                          <m:mcs>
                            <m:mc>
                              <m:mcPr>
                                <m:count m:val="1"/>
                                <m:mcJc m:val="center"/>
                              </m:mcPr>
                            </m:mc>
                          </m:mcs>
                          <m:ctrlPr>
                            <a:rPr lang="en-US" sz="2000" i="1" smtClean="0">
                              <a:latin typeface="Cambria Math" panose="02040503050406030204" pitchFamily="18" charset="0"/>
                            </a:rPr>
                          </m:ctrlPr>
                        </m:mPr>
                        <m:mr>
                          <m:e>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𝑃</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∈[0,</m:t>
                                </m:r>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𝐴</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)&gt;</m:t>
                                </m:r>
                                <m:r>
                                  <a:rPr lang="en-US" sz="2000" i="1">
                                    <a:latin typeface="Cambria Math" panose="02040503050406030204" pitchFamily="18" charset="0"/>
                                  </a:rPr>
                                  <m:t>𝜌</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𝑏</m:t>
                                </m:r>
                              </m:e>
                            </m:d>
                          </m:e>
                        </m:mr>
                        <m:mr>
                          <m:e>
                            <m:r>
                              <a:rPr lang="en-US" sz="2000" i="0">
                                <a:latin typeface="Cambria Math" panose="02040503050406030204" pitchFamily="18" charset="0"/>
                              </a:rPr>
                              <m:t>≤</m:t>
                            </m:r>
                            <m:nary>
                              <m:naryPr>
                                <m:chr m:val="∑"/>
                                <m:limLoc m:val="undOvr"/>
                                <m:grow m:val="on"/>
                                <m:ctrlPr>
                                  <a:rPr lang="en-US" sz="2000" i="1">
                                    <a:latin typeface="Cambria Math" panose="02040503050406030204" pitchFamily="18" charset="0"/>
                                  </a:rPr>
                                </m:ctrlPr>
                              </m:naryPr>
                              <m:sub>
                                <m:r>
                                  <a:rPr lang="en-US" sz="2000" i="1">
                                    <a:latin typeface="Cambria Math" panose="02040503050406030204" pitchFamily="18" charset="0"/>
                                  </a:rPr>
                                  <m:t>𝜏</m:t>
                                </m:r>
                                <m:r>
                                  <a:rPr lang="en-US" sz="2000" i="0">
                                    <a:latin typeface="Cambria Math" panose="02040503050406030204" pitchFamily="18" charset="0"/>
                                  </a:rPr>
                                  <m:t>=0</m:t>
                                </m:r>
                              </m:sub>
                              <m:sup>
                                <m:r>
                                  <a:rPr lang="en-US" sz="2000" i="1">
                                    <a:latin typeface="Cambria Math" panose="02040503050406030204" pitchFamily="18" charset="0"/>
                                  </a:rPr>
                                  <m:t>𝑡</m:t>
                                </m:r>
                              </m:sup>
                              <m:e>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𝜃𝜎</m:t>
                                    </m:r>
                                  </m:sup>
                                </m:sSup>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d>
                                      <m:dPr>
                                        <m:begChr m:val=""/>
                                        <m:ctrlPr>
                                          <a:rPr lang="en-US" sz="2000" i="1">
                                            <a:latin typeface="Cambria Math" panose="02040503050406030204" pitchFamily="18" charset="0"/>
                                          </a:rPr>
                                        </m:ctrlPr>
                                      </m:dPr>
                                      <m:e>
                                        <m:r>
                                          <a:rPr lang="en-US" sz="2000" i="0">
                                            <a:latin typeface="Cambria Math" panose="02040503050406030204" pitchFamily="18" charset="0"/>
                                          </a:rPr>
                                          <m:t>−</m:t>
                                        </m:r>
                                        <m:r>
                                          <a:rPr lang="en-US" sz="2000" i="1">
                                            <a:latin typeface="Cambria Math" panose="02040503050406030204" pitchFamily="18" charset="0"/>
                                          </a:rPr>
                                          <m:t>𝜃</m:t>
                                        </m:r>
                                        <m:r>
                                          <a:rPr lang="en-US" sz="2000" i="0">
                                            <a:latin typeface="Cambria Math" panose="02040503050406030204" pitchFamily="18" charset="0"/>
                                          </a:rPr>
                                          <m:t>(</m:t>
                                        </m:r>
                                        <m:r>
                                          <a:rPr lang="en-US" sz="2000" i="1">
                                            <a:latin typeface="Cambria Math" panose="02040503050406030204" pitchFamily="18" charset="0"/>
                                          </a:rPr>
                                          <m:t>𝑏</m:t>
                                        </m:r>
                                        <m:r>
                                          <a:rPr lang="en-US" sz="2000" i="0">
                                            <a:latin typeface="Cambria Math" panose="02040503050406030204" pitchFamily="18" charset="0"/>
                                          </a:rPr>
                                          <m:t>+</m:t>
                                        </m:r>
                                        <m:r>
                                          <a:rPr lang="en-US" sz="2000" i="1">
                                            <a:latin typeface="Cambria Math" panose="02040503050406030204" pitchFamily="18" charset="0"/>
                                          </a:rPr>
                                          <m:t>𝛿</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e>
                                    </m:d>
                                  </m:sup>
                                </m:sSup>
                              </m:e>
                            </m:nary>
                          </m:e>
                        </m:mr>
                        <m:mr>
                          <m:e>
                            <m:r>
                              <a:rPr lang="en-US" sz="2000" i="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𝜃𝜎</m:t>
                                </m:r>
                              </m:sup>
                            </m:sSup>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0">
                                    <a:latin typeface="Cambria Math" panose="02040503050406030204" pitchFamily="18" charset="0"/>
                                  </a:rPr>
                                  <m:t>−</m:t>
                                </m:r>
                                <m:r>
                                  <a:rPr lang="en-US" sz="2000" i="1">
                                    <a:latin typeface="Cambria Math" panose="02040503050406030204" pitchFamily="18" charset="0"/>
                                  </a:rPr>
                                  <m:t>𝜃</m:t>
                                </m:r>
                                <m:r>
                                  <a:rPr lang="en-US" sz="2000" i="1">
                                    <a:latin typeface="Cambria Math" panose="02040503050406030204" pitchFamily="18" charset="0"/>
                                  </a:rPr>
                                  <m:t>𝑏</m:t>
                                </m:r>
                              </m:sup>
                            </m:sSup>
                            <m:nary>
                              <m:naryPr>
                                <m:chr m:val="∑"/>
                                <m:limLoc m:val="undOvr"/>
                                <m:grow m:val="on"/>
                                <m:ctrlPr>
                                  <a:rPr lang="en-US" sz="2000" i="1">
                                    <a:latin typeface="Cambria Math" panose="02040503050406030204" pitchFamily="18" charset="0"/>
                                  </a:rPr>
                                </m:ctrlPr>
                              </m:naryPr>
                              <m:sub>
                                <m:r>
                                  <a:rPr lang="en-US" sz="2000" i="1">
                                    <a:latin typeface="Cambria Math" panose="02040503050406030204" pitchFamily="18" charset="0"/>
                                  </a:rPr>
                                  <m:t>𝜏</m:t>
                                </m:r>
                                <m:r>
                                  <a:rPr lang="en-US" sz="2000" i="0">
                                    <a:latin typeface="Cambria Math" panose="02040503050406030204" pitchFamily="18" charset="0"/>
                                  </a:rPr>
                                  <m:t>=0</m:t>
                                </m:r>
                              </m:sub>
                              <m:sup>
                                <m:r>
                                  <a:rPr lang="en-US" sz="2000" i="0">
                                    <a:latin typeface="Cambria Math" panose="02040503050406030204" pitchFamily="18" charset="0"/>
                                  </a:rPr>
                                  <m:t>∞</m:t>
                                </m:r>
                              </m:sup>
                              <m:e>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0">
                                        <a:latin typeface="Cambria Math" panose="02040503050406030204" pitchFamily="18" charset="0"/>
                                      </a:rPr>
                                      <m:t>−</m:t>
                                    </m:r>
                                    <m:r>
                                      <a:rPr lang="en-US" sz="2000" i="1">
                                        <a:latin typeface="Cambria Math" panose="02040503050406030204" pitchFamily="18" charset="0"/>
                                      </a:rPr>
                                      <m:t>𝜃𝛿𝜏</m:t>
                                    </m:r>
                                  </m:sup>
                                </m:sSup>
                              </m:e>
                            </m:nary>
                          </m:e>
                        </m:mr>
                        <m:mr>
                          <m:e>
                            <m:r>
                              <a:rPr lang="en-US" sz="2000" i="0">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𝜃𝜎</m:t>
                                    </m:r>
                                  </m:sup>
                                </m:sSup>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0">
                                        <a:latin typeface="Cambria Math" panose="02040503050406030204" pitchFamily="18" charset="0"/>
                                      </a:rPr>
                                      <m:t>−</m:t>
                                    </m:r>
                                    <m:r>
                                      <a:rPr lang="en-US" sz="2000" i="1">
                                        <a:latin typeface="Cambria Math" panose="02040503050406030204" pitchFamily="18" charset="0"/>
                                      </a:rPr>
                                      <m:t>𝜃</m:t>
                                    </m:r>
                                    <m:r>
                                      <a:rPr lang="en-US" sz="2000" i="1">
                                        <a:latin typeface="Cambria Math" panose="02040503050406030204" pitchFamily="18" charset="0"/>
                                      </a:rPr>
                                      <m:t>𝑏</m:t>
                                    </m:r>
                                  </m:sup>
                                </m:sSup>
                              </m:num>
                              <m:den>
                                <m:r>
                                  <a:rPr lang="en-US" sz="2000" i="0">
                                    <a:latin typeface="Cambria Math" panose="02040503050406030204" pitchFamily="18" charset="0"/>
                                  </a:rPr>
                                  <m:t>1−</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0">
                                        <a:latin typeface="Cambria Math" panose="02040503050406030204" pitchFamily="18" charset="0"/>
                                      </a:rPr>
                                      <m:t>−</m:t>
                                    </m:r>
                                    <m:r>
                                      <a:rPr lang="en-US" sz="2000" i="1">
                                        <a:latin typeface="Cambria Math" panose="02040503050406030204" pitchFamily="18" charset="0"/>
                                      </a:rPr>
                                      <m:t>𝜃𝛿</m:t>
                                    </m:r>
                                  </m:sup>
                                </m:sSup>
                              </m:den>
                            </m:f>
                            <m:r>
                              <a:rPr lang="en-US" sz="2000" b="0" i="1" smtClean="0">
                                <a:latin typeface="Cambria Math" panose="02040503050406030204" pitchFamily="18" charset="0"/>
                              </a:rPr>
                              <m:t>=</m:t>
                            </m:r>
                            <m:r>
                              <a:rPr lang="en-US" sz="2000" i="1">
                                <a:latin typeface="Cambria Math" panose="02040503050406030204" pitchFamily="18" charset="0"/>
                              </a:rPr>
                              <m:t>𝜀</m:t>
                            </m:r>
                            <m:r>
                              <a:rPr lang="en-US" sz="2000" i="1">
                                <a:latin typeface="Cambria Math" panose="02040503050406030204" pitchFamily="18" charset="0"/>
                              </a:rPr>
                              <m:t>′</m:t>
                            </m:r>
                            <m:r>
                              <a:rPr lang="en-US" sz="2000">
                                <a:latin typeface="Cambria Math" panose="02040503050406030204" pitchFamily="18" charset="0"/>
                              </a:rPr>
                              <m:t>(</m:t>
                            </m:r>
                            <m:r>
                              <a:rPr lang="en-US" sz="2000" i="1">
                                <a:latin typeface="Cambria Math" panose="02040503050406030204" pitchFamily="18" charset="0"/>
                              </a:rPr>
                              <m:t>𝑏</m:t>
                            </m:r>
                            <m:r>
                              <a:rPr lang="en-US" sz="2000" b="0" i="1" smtClean="0">
                                <a:latin typeface="Cambria Math" panose="02040503050406030204" pitchFamily="18" charset="0"/>
                              </a:rPr>
                              <m:t>)</m:t>
                            </m:r>
                          </m:e>
                        </m:mr>
                      </m:m>
                    </m:oMath>
                  </m:oMathPara>
                </a14:m>
                <a:endParaRPr lang="en-US" sz="2000" dirty="0"/>
              </a:p>
            </p:txBody>
          </p:sp>
        </mc:Choice>
        <mc:Fallback xmlns="">
          <p:sp>
            <p:nvSpPr>
              <p:cNvPr id="7" name="矩形 7">
                <a:extLst>
                  <a:ext uri="{FF2B5EF4-FFF2-40B4-BE49-F238E27FC236}">
                    <a16:creationId xmlns:a16="http://schemas.microsoft.com/office/drawing/2014/main" id="{1CA5D1E5-DCD4-5B4E-A33B-985B4B8E0B7A}"/>
                  </a:ext>
                </a:extLst>
              </p:cNvPr>
              <p:cNvSpPr>
                <a:spLocks noRot="1" noChangeAspect="1" noMove="1" noResize="1" noEditPoints="1" noAdjustHandles="1" noChangeArrowheads="1" noChangeShapeType="1" noTextEdit="1"/>
              </p:cNvSpPr>
              <p:nvPr/>
            </p:nvSpPr>
            <p:spPr>
              <a:xfrm>
                <a:off x="3172280" y="2112899"/>
                <a:ext cx="4242059" cy="2856744"/>
              </a:xfrm>
              <a:prstGeom prst="rect">
                <a:avLst/>
              </a:prstGeom>
              <a:blipFill>
                <a:blip r:embed="rId3"/>
                <a:stretch>
                  <a:fillRect t="-21239" r="-5672" b="-27434"/>
                </a:stretch>
              </a:blipFill>
            </p:spPr>
            <p:txBody>
              <a:bodyPr/>
              <a:lstStyle/>
              <a:p>
                <a:r>
                  <a:rPr lang="en-US">
                    <a:noFill/>
                  </a:rPr>
                  <a:t> </a:t>
                </a:r>
              </a:p>
            </p:txBody>
          </p:sp>
        </mc:Fallback>
      </mc:AlternateContent>
      <p:sp>
        <p:nvSpPr>
          <p:cNvPr id="8" name="矩形 8">
            <a:extLst>
              <a:ext uri="{FF2B5EF4-FFF2-40B4-BE49-F238E27FC236}">
                <a16:creationId xmlns:a16="http://schemas.microsoft.com/office/drawing/2014/main" id="{0C29B92F-AE87-0D4A-8139-5FA3E20AE6E1}"/>
              </a:ext>
            </a:extLst>
          </p:cNvPr>
          <p:cNvSpPr/>
          <p:nvPr/>
        </p:nvSpPr>
        <p:spPr>
          <a:xfrm>
            <a:off x="1817817" y="2883429"/>
            <a:ext cx="1478353"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Let </a:t>
            </a:r>
            <a:r>
              <a:rPr lang="en-US" i="1" dirty="0">
                <a:latin typeface="Times New Roman" panose="02020603050405020304" pitchFamily="18" charset="0"/>
                <a:cs typeface="Times New Roman" panose="02020603050405020304" pitchFamily="18" charset="0"/>
              </a:rPr>
              <a:t>ρ’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ρ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δ</a:t>
            </a:r>
            <a:r>
              <a:rPr lang="en-US" dirty="0">
                <a:latin typeface="Times New Roman" panose="02020603050405020304" pitchFamily="18" charset="0"/>
                <a:cs typeface="Times New Roman" panose="02020603050405020304" pitchFamily="18" charset="0"/>
              </a:rPr>
              <a:t>.</a:t>
            </a:r>
          </a:p>
        </p:txBody>
      </p:sp>
      <p:sp>
        <p:nvSpPr>
          <p:cNvPr id="9" name="左弧形箭头 9">
            <a:extLst>
              <a:ext uri="{FF2B5EF4-FFF2-40B4-BE49-F238E27FC236}">
                <a16:creationId xmlns:a16="http://schemas.microsoft.com/office/drawing/2014/main" id="{B57C9D6B-B864-9E47-BAC6-34E41ECE7315}"/>
              </a:ext>
            </a:extLst>
          </p:cNvPr>
          <p:cNvSpPr/>
          <p:nvPr/>
        </p:nvSpPr>
        <p:spPr>
          <a:xfrm>
            <a:off x="3698189" y="2677199"/>
            <a:ext cx="381000" cy="857333"/>
          </a:xfrm>
          <a:prstGeom prst="curved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矩形 11">
            <a:extLst>
              <a:ext uri="{FF2B5EF4-FFF2-40B4-BE49-F238E27FC236}">
                <a16:creationId xmlns:a16="http://schemas.microsoft.com/office/drawing/2014/main" id="{3B63EE55-0A3A-F348-8BCE-B08A0E08349F}"/>
              </a:ext>
            </a:extLst>
          </p:cNvPr>
          <p:cNvSpPr/>
          <p:nvPr/>
        </p:nvSpPr>
        <p:spPr>
          <a:xfrm>
            <a:off x="1174393" y="4157371"/>
            <a:ext cx="2765200" cy="923330"/>
          </a:xfrm>
          <a:prstGeom prst="rect">
            <a:avLst/>
          </a:prstGeom>
        </p:spPr>
        <p:txBody>
          <a:bodyPr wrap="square">
            <a:spAutoFit/>
          </a:bodyPr>
          <a:lstStyle/>
          <a:p>
            <a:r>
              <a:rPr lang="en-US" dirty="0">
                <a:latin typeface="Times-Roman"/>
              </a:rPr>
              <a:t>where </a:t>
            </a:r>
            <a:r>
              <a:rPr lang="en-US" i="1" dirty="0">
                <a:latin typeface="CMMI10"/>
              </a:rPr>
              <a:t>θ &gt; </a:t>
            </a:r>
            <a:r>
              <a:rPr lang="en-US" dirty="0">
                <a:latin typeface="CMR10"/>
              </a:rPr>
              <a:t>0 </a:t>
            </a:r>
            <a:r>
              <a:rPr lang="en-US" dirty="0">
                <a:latin typeface="Times-Roman"/>
              </a:rPr>
              <a:t>and </a:t>
            </a:r>
            <a:r>
              <a:rPr lang="en-US" i="1" dirty="0">
                <a:latin typeface="CMMI10"/>
              </a:rPr>
              <a:t>δ &gt; </a:t>
            </a:r>
            <a:r>
              <a:rPr lang="en-US" dirty="0">
                <a:latin typeface="CMR10"/>
              </a:rPr>
              <a:t>0 </a:t>
            </a:r>
            <a:r>
              <a:rPr lang="en-US" dirty="0">
                <a:latin typeface="Times-Roman"/>
              </a:rPr>
              <a:t>are free parameters that can be optimized.</a:t>
            </a:r>
            <a:endParaRPr lang="en-US" dirty="0"/>
          </a:p>
        </p:txBody>
      </p:sp>
      <p:sp>
        <p:nvSpPr>
          <p:cNvPr id="11" name="文本占位符 2">
            <a:extLst>
              <a:ext uri="{FF2B5EF4-FFF2-40B4-BE49-F238E27FC236}">
                <a16:creationId xmlns:a16="http://schemas.microsoft.com/office/drawing/2014/main" id="{5A78E041-9D66-414B-9A8A-C5DDCE0369FE}"/>
              </a:ext>
            </a:extLst>
          </p:cNvPr>
          <p:cNvSpPr txBox="1">
            <a:spLocks/>
          </p:cNvSpPr>
          <p:nvPr/>
        </p:nvSpPr>
        <p:spPr>
          <a:xfrm>
            <a:off x="1357311" y="123068"/>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kern="1200">
                <a:solidFill>
                  <a:schemeClr val="bg1">
                    <a:lumMod val="95000"/>
                  </a:schemeClr>
                </a:solidFill>
                <a:effectLst>
                  <a:outerShdw blurRad="38100" dist="38100" dir="2700000" algn="tl">
                    <a:srgbClr val="000000">
                      <a:alpha val="43137"/>
                    </a:srgbClr>
                  </a:outerShdw>
                </a:effectLst>
                <a:latin typeface="Eras Bold IT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dirty="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rPr>
              <a:t>Arrival Envelopes</a:t>
            </a:r>
          </a:p>
        </p:txBody>
      </p:sp>
      <p:sp>
        <p:nvSpPr>
          <p:cNvPr id="12" name="圆角矩形 13">
            <a:extLst>
              <a:ext uri="{FF2B5EF4-FFF2-40B4-BE49-F238E27FC236}">
                <a16:creationId xmlns:a16="http://schemas.microsoft.com/office/drawing/2014/main" id="{517FFF54-6C3E-304F-B997-F07E3A670823}"/>
              </a:ext>
            </a:extLst>
          </p:cNvPr>
          <p:cNvSpPr/>
          <p:nvPr/>
        </p:nvSpPr>
        <p:spPr>
          <a:xfrm>
            <a:off x="4111709" y="4268430"/>
            <a:ext cx="2363199" cy="701213"/>
          </a:xfrm>
          <a:prstGeom prst="round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14">
            <a:extLst>
              <a:ext uri="{FF2B5EF4-FFF2-40B4-BE49-F238E27FC236}">
                <a16:creationId xmlns:a16="http://schemas.microsoft.com/office/drawing/2014/main" id="{CCA68F48-8E90-B144-9F57-7A217E332664}"/>
              </a:ext>
            </a:extLst>
          </p:cNvPr>
          <p:cNvSpPr/>
          <p:nvPr/>
        </p:nvSpPr>
        <p:spPr>
          <a:xfrm>
            <a:off x="622225" y="5360051"/>
            <a:ext cx="8115056" cy="461665"/>
          </a:xfrm>
          <a:prstGeom prst="rect">
            <a:avLst/>
          </a:prstGeom>
        </p:spPr>
        <p:txBody>
          <a:bodyPr wrap="square">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We </a:t>
            </a:r>
            <a:r>
              <a:rPr lang="en-US" altLang="zh-CN" sz="2400" dirty="0">
                <a:latin typeface="Times New Roman" panose="02020603050405020304" pitchFamily="18" charset="0"/>
                <a:cs typeface="Times New Roman" panose="02020603050405020304" pitchFamily="18" charset="0"/>
              </a:rPr>
              <a:t>obtain the relationship between the </a:t>
            </a:r>
            <a:r>
              <a:rPr lang="el-GR" altLang="zh-CN" sz="2400" dirty="0">
                <a:latin typeface="Times New Roman" panose="02020603050405020304" pitchFamily="18" charset="0"/>
                <a:cs typeface="Times New Roman" panose="02020603050405020304" pitchFamily="18" charset="0"/>
              </a:rPr>
              <a:t>θ</a:t>
            </a:r>
            <a:r>
              <a:rPr lang="en-US" altLang="zh-CN" sz="2400" dirty="0">
                <a:latin typeface="Times New Roman" panose="02020603050405020304" pitchFamily="18" charset="0"/>
                <a:cs typeface="Times New Roman" panose="02020603050405020304" pitchFamily="18" charset="0"/>
              </a:rPr>
              <a:t>, </a:t>
            </a:r>
            <a:r>
              <a:rPr lang="el-GR" altLang="zh-CN" sz="2400" dirty="0">
                <a:latin typeface="Times New Roman" panose="02020603050405020304" pitchFamily="18" charset="0"/>
                <a:cs typeface="Times New Roman" panose="02020603050405020304" pitchFamily="18" charset="0"/>
              </a:rPr>
              <a:t>σ</a:t>
            </a:r>
            <a:r>
              <a:rPr lang="en-US" altLang="zh-CN" sz="2400" dirty="0">
                <a:latin typeface="Times New Roman" panose="02020603050405020304" pitchFamily="18" charset="0"/>
                <a:cs typeface="Times New Roman" panose="02020603050405020304" pitchFamily="18" charset="0"/>
              </a:rPr>
              <a:t>, </a:t>
            </a:r>
            <a:r>
              <a:rPr lang="el-GR" altLang="zh-CN" sz="2400" dirty="0">
                <a:latin typeface="Times New Roman" panose="02020603050405020304" pitchFamily="18" charset="0"/>
                <a:cs typeface="Times New Roman" panose="02020603050405020304" pitchFamily="18" charset="0"/>
              </a:rPr>
              <a:t>ε</a:t>
            </a:r>
            <a:r>
              <a:rPr lang="en-US" altLang="zh-CN" sz="2400" dirty="0">
                <a:latin typeface="Times New Roman" panose="02020603050405020304" pitchFamily="18" charset="0"/>
                <a:cs typeface="Times New Roman" panose="02020603050405020304" pitchFamily="18" charset="0"/>
              </a:rPr>
              <a:t>’, </a:t>
            </a:r>
            <a:r>
              <a:rPr lang="el-GR" altLang="zh-CN" sz="2400" dirty="0">
                <a:latin typeface="Times New Roman" panose="02020603050405020304" pitchFamily="18" charset="0"/>
                <a:cs typeface="Times New Roman" panose="02020603050405020304" pitchFamily="18" charset="0"/>
              </a:rPr>
              <a:t>δ</a:t>
            </a:r>
            <a:r>
              <a:rPr lang="en-US" altLang="zh-CN" sz="2400" dirty="0">
                <a:latin typeface="Times New Roman" panose="02020603050405020304" pitchFamily="18" charset="0"/>
                <a:cs typeface="Times New Roman" panose="02020603050405020304" pitchFamily="18" charset="0"/>
              </a:rPr>
              <a:t> and </a:t>
            </a:r>
            <a:r>
              <a:rPr lang="en-US" altLang="zh-CN" sz="2400" i="1" dirty="0">
                <a:latin typeface="Times New Roman" panose="02020603050405020304" pitchFamily="18" charset="0"/>
                <a:cs typeface="Times New Roman" panose="02020603050405020304" pitchFamily="18" charset="0"/>
              </a:rPr>
              <a:t>b.</a:t>
            </a:r>
            <a:r>
              <a:rPr lang="en-US" altLang="zh-CN"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9609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792EC8-B39E-F643-BF7B-EB4DC48FD35E}"/>
              </a:ext>
            </a:extLst>
          </p:cNvPr>
          <p:cNvSpPr>
            <a:spLocks noGrp="1"/>
          </p:cNvSpPr>
          <p:nvPr>
            <p:ph type="sldNum" sz="quarter" idx="12"/>
          </p:nvPr>
        </p:nvSpPr>
        <p:spPr/>
        <p:txBody>
          <a:bodyPr/>
          <a:lstStyle/>
          <a:p>
            <a:fld id="{97D86083-53EC-4DF4-B0ED-FEB5657A265E}" type="slidenum">
              <a:rPr lang="zh-CN" altLang="en-US" smtClean="0"/>
              <a:t>67</a:t>
            </a:fld>
            <a:endParaRPr lang="zh-CN" altLang="en-US" dirty="0"/>
          </a:p>
        </p:txBody>
      </p:sp>
      <p:sp>
        <p:nvSpPr>
          <p:cNvPr id="3" name="文本占位符 2">
            <a:extLst>
              <a:ext uri="{FF2B5EF4-FFF2-40B4-BE49-F238E27FC236}">
                <a16:creationId xmlns:a16="http://schemas.microsoft.com/office/drawing/2014/main" id="{1E60E4EC-B346-4344-A2EB-9147A7DA6B6F}"/>
              </a:ext>
            </a:extLst>
          </p:cNvPr>
          <p:cNvSpPr txBox="1">
            <a:spLocks/>
          </p:cNvSpPr>
          <p:nvPr/>
        </p:nvSpPr>
        <p:spPr>
          <a:xfrm>
            <a:off x="1357312" y="133141"/>
            <a:ext cx="6553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None/>
            </a:pPr>
            <a:r>
              <a:rPr lang="en-US" altLang="zh-CN" sz="3600" b="1" dirty="0">
                <a:solidFill>
                  <a:srgbClr val="00B0F0"/>
                </a:solidFill>
                <a:effectLst>
                  <a:outerShdw blurRad="38100" dist="38100" dir="2700000" algn="tl">
                    <a:srgbClr val="000000">
                      <a:alpha val="43137"/>
                    </a:srgbClr>
                  </a:outerShdw>
                </a:effectLst>
              </a:rPr>
              <a:t>Service Envelopes</a:t>
            </a:r>
          </a:p>
        </p:txBody>
      </p:sp>
      <p:sp>
        <p:nvSpPr>
          <p:cNvPr id="4" name="TextBox 3">
            <a:extLst>
              <a:ext uri="{FF2B5EF4-FFF2-40B4-BE49-F238E27FC236}">
                <a16:creationId xmlns:a16="http://schemas.microsoft.com/office/drawing/2014/main" id="{3EF8B3BE-57CF-2246-B997-F1EBFFAE6BF9}"/>
              </a:ext>
            </a:extLst>
          </p:cNvPr>
          <p:cNvSpPr txBox="1"/>
          <p:nvPr/>
        </p:nvSpPr>
        <p:spPr>
          <a:xfrm>
            <a:off x="626500" y="1213663"/>
            <a:ext cx="6991908" cy="830997"/>
          </a:xfrm>
          <a:prstGeom prst="rect">
            <a:avLst/>
          </a:prstGeom>
          <a:noFill/>
        </p:spPr>
        <p:txBody>
          <a:bodyPr wrap="square" rtlCol="0">
            <a:spAutoFit/>
          </a:bodyPr>
          <a:lstStyle/>
          <a:p>
            <a:pPr marL="342900" indent="-342900">
              <a:buFont typeface="Arial" panose="020B0604020202020204" pitchFamily="34" charset="0"/>
              <a:buChar char="•"/>
            </a:pPr>
            <a:r>
              <a:rPr lang="en-US" altLang="zh-CN" sz="2400" dirty="0">
                <a:latin typeface="Times New Roman" pitchFamily="18" charset="0"/>
                <a:cs typeface="Times New Roman" pitchFamily="18" charset="0"/>
              </a:rPr>
              <a:t>A service element has the input-output pair </a:t>
            </a:r>
            <a:r>
              <a:rPr lang="en-US" altLang="zh-CN" sz="2400" i="1" dirty="0">
                <a:latin typeface="Times New Roman" pitchFamily="18" charset="0"/>
                <a:cs typeface="Times New Roman" pitchFamily="18" charset="0"/>
              </a:rPr>
              <a:t>A</a:t>
            </a:r>
            <a:r>
              <a:rPr lang="en-US" altLang="zh-CN" sz="2400" dirty="0">
                <a:latin typeface="Times New Roman" pitchFamily="18" charset="0"/>
                <a:cs typeface="Times New Roman" pitchFamily="18" charset="0"/>
              </a:rPr>
              <a:t> and </a:t>
            </a:r>
            <a:r>
              <a:rPr lang="en-US" altLang="zh-CN" sz="2400" i="1" dirty="0">
                <a:latin typeface="Times New Roman" pitchFamily="18" charset="0"/>
                <a:cs typeface="Times New Roman" pitchFamily="18" charset="0"/>
              </a:rPr>
              <a:t>B</a:t>
            </a:r>
            <a:r>
              <a:rPr lang="en-US" altLang="zh-CN" sz="2400" dirty="0">
                <a:latin typeface="Times New Roman" pitchFamily="18" charset="0"/>
                <a:cs typeface="Times New Roman" pitchFamily="18" charset="0"/>
              </a:rPr>
              <a:t>. </a:t>
            </a:r>
          </a:p>
          <a:p>
            <a:pPr marL="342900" indent="-342900">
              <a:buFont typeface="Arial" panose="020B0604020202020204" pitchFamily="34" charset="0"/>
              <a:buChar char="•"/>
            </a:pPr>
            <a:r>
              <a:rPr lang="en-US" altLang="zh-CN" sz="2400" dirty="0">
                <a:latin typeface="Times New Roman" pitchFamily="18" charset="0"/>
                <a:cs typeface="Times New Roman" pitchFamily="18" charset="0"/>
              </a:rPr>
              <a:t>The service element provides a </a:t>
            </a:r>
            <a:r>
              <a:rPr lang="en-US" altLang="zh-CN" sz="2400" b="1" dirty="0">
                <a:solidFill>
                  <a:srgbClr val="FF0000"/>
                </a:solidFill>
                <a:latin typeface="Times New Roman" pitchFamily="18" charset="0"/>
                <a:cs typeface="Times New Roman" pitchFamily="18" charset="0"/>
              </a:rPr>
              <a:t>service curve</a:t>
            </a:r>
            <a:r>
              <a:rPr lang="en-US" altLang="zh-CN" sz="2400" i="1" dirty="0">
                <a:latin typeface="Cambria Math"/>
              </a:rPr>
              <a:t>                           </a:t>
            </a:r>
            <a:endParaRPr lang="en-US" altLang="zh-CN" sz="2400" dirty="0">
              <a:latin typeface="Times New Roman" pitchFamily="18" charset="0"/>
              <a:cs typeface="Times New Roman" pitchFamily="18" charset="0"/>
            </a:endParaRPr>
          </a:p>
        </p:txBody>
      </p:sp>
      <p:pic>
        <p:nvPicPr>
          <p:cNvPr id="5" name="Picture 3">
            <a:extLst>
              <a:ext uri="{FF2B5EF4-FFF2-40B4-BE49-F238E27FC236}">
                <a16:creationId xmlns:a16="http://schemas.microsoft.com/office/drawing/2014/main" id="{84AE08E1-184F-3648-8559-909E62557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751" y="2805237"/>
            <a:ext cx="1935490" cy="39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00F629EB-19F8-6043-AABA-600C25044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2263064"/>
            <a:ext cx="2289913" cy="115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4E402E78-4FB2-8F40-9382-E8E6634CA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3" y="3863719"/>
            <a:ext cx="3840140" cy="222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左弧形箭头 5">
            <a:extLst>
              <a:ext uri="{FF2B5EF4-FFF2-40B4-BE49-F238E27FC236}">
                <a16:creationId xmlns:a16="http://schemas.microsoft.com/office/drawing/2014/main" id="{09CF4753-D31E-894A-8276-65B17A71A6E3}"/>
              </a:ext>
            </a:extLst>
          </p:cNvPr>
          <p:cNvSpPr/>
          <p:nvPr/>
        </p:nvSpPr>
        <p:spPr>
          <a:xfrm>
            <a:off x="2226694" y="2441620"/>
            <a:ext cx="254000" cy="745798"/>
          </a:xfrm>
          <a:prstGeom prst="curvedRightArrow">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矩形 7">
            <a:extLst>
              <a:ext uri="{FF2B5EF4-FFF2-40B4-BE49-F238E27FC236}">
                <a16:creationId xmlns:a16="http://schemas.microsoft.com/office/drawing/2014/main" id="{5C288F7D-1945-E841-AD2F-6466540729C6}"/>
              </a:ext>
            </a:extLst>
          </p:cNvPr>
          <p:cNvSpPr/>
          <p:nvPr/>
        </p:nvSpPr>
        <p:spPr>
          <a:xfrm>
            <a:off x="626500" y="3523372"/>
            <a:ext cx="5545699" cy="830997"/>
          </a:xfrm>
          <a:prstGeom prst="rect">
            <a:avLst/>
          </a:prstGeom>
        </p:spPr>
        <p:txBody>
          <a:bodyPr wrap="square">
            <a:spAutoFit/>
          </a:bodyPr>
          <a:lstStyle/>
          <a:p>
            <a:pPr marL="342900" indent="-342900">
              <a:buFont typeface="Arial" panose="020B0604020202020204" pitchFamily="34" charset="0"/>
              <a:buChar char="•"/>
            </a:pPr>
            <a:r>
              <a:rPr lang="en-US" sz="2400" dirty="0">
                <a:latin typeface="Times New Roman" pitchFamily="18" charset="0"/>
                <a:cs typeface="Times New Roman" pitchFamily="18" charset="0"/>
              </a:rPr>
              <a:t>A deterministic definition of service envelope for all t ≥</a:t>
            </a:r>
            <a:r>
              <a:rPr lang="el-GR" sz="2400" dirty="0">
                <a:latin typeface="Times New Roman" pitchFamily="18" charset="0"/>
                <a:cs typeface="Times New Roman" pitchFamily="18" charset="0"/>
              </a:rPr>
              <a:t>τ ≥ 0 </a:t>
            </a:r>
            <a:r>
              <a:rPr lang="en-US" sz="2400" dirty="0">
                <a:latin typeface="Times New Roman" pitchFamily="18" charset="0"/>
                <a:cs typeface="Times New Roman" pitchFamily="18" charset="0"/>
              </a:rPr>
              <a:t>is</a:t>
            </a:r>
          </a:p>
        </p:txBody>
      </p:sp>
      <p:sp>
        <p:nvSpPr>
          <p:cNvPr id="10" name="矩形 8">
            <a:extLst>
              <a:ext uri="{FF2B5EF4-FFF2-40B4-BE49-F238E27FC236}">
                <a16:creationId xmlns:a16="http://schemas.microsoft.com/office/drawing/2014/main" id="{1F167071-6CA7-1C4E-8E7E-9A60F4000CE2}"/>
              </a:ext>
            </a:extLst>
          </p:cNvPr>
          <p:cNvSpPr/>
          <p:nvPr/>
        </p:nvSpPr>
        <p:spPr>
          <a:xfrm>
            <a:off x="1701598" y="4562429"/>
            <a:ext cx="2420856" cy="400110"/>
          </a:xfrm>
          <a:prstGeom prst="rect">
            <a:avLst/>
          </a:prstGeom>
        </p:spPr>
        <p:txBody>
          <a:bodyPr wrap="none">
            <a:spAutoFit/>
          </a:bodyPr>
          <a:lstStyle/>
          <a:p>
            <a:r>
              <a:rPr lang="en-US" sz="2000" i="1" dirty="0">
                <a:latin typeface="Times New Roman" panose="02020603050405020304" pitchFamily="18" charset="0"/>
                <a:cs typeface="Times New Roman" panose="02020603050405020304" pitchFamily="18" charset="0"/>
              </a:rPr>
              <a:t>S</a:t>
            </a:r>
            <a:r>
              <a:rPr lang="en-US" sz="2000" dirty="0">
                <a:latin typeface="Times New Roman" panose="02020603050405020304" pitchFamily="18" charset="0"/>
                <a:cs typeface="Times New Roman" panose="02020603050405020304" pitchFamily="18" charset="0"/>
              </a:rPr>
              <a:t>(</a:t>
            </a:r>
            <a:r>
              <a:rPr lang="el-GR" sz="2000" i="1" dirty="0">
                <a:latin typeface="Times New Roman" panose="02020603050405020304" pitchFamily="18" charset="0"/>
                <a:cs typeface="Times New Roman" panose="02020603050405020304" pitchFamily="18" charset="0"/>
              </a:rPr>
              <a:t>τ, </a:t>
            </a:r>
            <a:r>
              <a:rPr lang="en-US" sz="2000" i="1" dirty="0">
                <a:latin typeface="Times New Roman" panose="02020603050405020304" pitchFamily="18" charset="0"/>
                <a:cs typeface="Times New Roman" panose="02020603050405020304" pitchFamily="18" charset="0"/>
              </a:rPr>
              <a:t>t</a:t>
            </a: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  </a:t>
            </a:r>
            <a:r>
              <a:rPr lang="el-GR" sz="2000" i="1" dirty="0">
                <a:latin typeface="Times New Roman" panose="02020603050405020304" pitchFamily="18" charset="0"/>
                <a:cs typeface="Times New Roman" panose="02020603050405020304" pitchFamily="18" charset="0"/>
              </a:rPr>
              <a:t>ρ</a:t>
            </a:r>
            <a:r>
              <a:rPr lang="el-GR"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t − </a:t>
            </a:r>
            <a:r>
              <a:rPr lang="el-GR" sz="2000" i="1" dirty="0">
                <a:latin typeface="Times New Roman" panose="02020603050405020304" pitchFamily="18" charset="0"/>
                <a:cs typeface="Times New Roman" panose="02020603050405020304" pitchFamily="18" charset="0"/>
              </a:rPr>
              <a:t>τ </a:t>
            </a:r>
            <a:r>
              <a:rPr lang="el-GR" sz="2000" dirty="0">
                <a:latin typeface="Times New Roman" panose="02020603050405020304" pitchFamily="18" charset="0"/>
                <a:cs typeface="Times New Roman" panose="02020603050405020304" pitchFamily="18" charset="0"/>
              </a:rPr>
              <a:t>) </a:t>
            </a:r>
            <a:r>
              <a:rPr lang="el-GR" sz="2000" i="1"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b</a:t>
            </a:r>
            <a:endParaRPr lang="en-US" sz="2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矩形 13">
                <a:extLst>
                  <a:ext uri="{FF2B5EF4-FFF2-40B4-BE49-F238E27FC236}">
                    <a16:creationId xmlns:a16="http://schemas.microsoft.com/office/drawing/2014/main" id="{EEBCAF75-92A7-5D4A-B61E-69D19F2C562B}"/>
                  </a:ext>
                </a:extLst>
              </p:cNvPr>
              <p:cNvSpPr/>
              <p:nvPr/>
            </p:nvSpPr>
            <p:spPr>
              <a:xfrm>
                <a:off x="1626152" y="2329725"/>
                <a:ext cx="4572000" cy="400174"/>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altLang="zh-CN" sz="2000" i="1">
                          <a:latin typeface="Cambria Math"/>
                        </a:rPr>
                        <m:t>𝐵</m:t>
                      </m:r>
                      <m:d>
                        <m:dPr>
                          <m:ctrlPr>
                            <a:rPr lang="en-US" altLang="zh-CN" sz="2000" i="1">
                              <a:latin typeface="Cambria Math" panose="02040503050406030204" pitchFamily="18" charset="0"/>
                            </a:rPr>
                          </m:ctrlPr>
                        </m:dPr>
                        <m:e>
                          <m:r>
                            <a:rPr lang="en-US" altLang="zh-CN" sz="2000" i="1">
                              <a:latin typeface="Cambria Math"/>
                            </a:rPr>
                            <m:t>𝑡</m:t>
                          </m:r>
                        </m:e>
                      </m:d>
                      <m:r>
                        <a:rPr lang="en-US" altLang="zh-CN" sz="2000" i="1">
                          <a:latin typeface="Cambria Math"/>
                        </a:rPr>
                        <m:t>−</m:t>
                      </m:r>
                      <m:r>
                        <a:rPr lang="en-US" altLang="zh-CN" sz="2000" i="1">
                          <a:latin typeface="Cambria Math"/>
                        </a:rPr>
                        <m:t>𝐴</m:t>
                      </m:r>
                      <m:r>
                        <a:rPr lang="en-US" altLang="zh-CN" sz="2000" i="1">
                          <a:latin typeface="Cambria Math"/>
                        </a:rPr>
                        <m:t>(</m:t>
                      </m:r>
                      <m:r>
                        <a:rPr lang="en-US" altLang="zh-CN" sz="2000" i="1">
                          <a:latin typeface="Cambria Math"/>
                        </a:rPr>
                        <m:t>𝑠</m:t>
                      </m:r>
                      <m:r>
                        <a:rPr lang="en-US" altLang="zh-CN" sz="2000" i="1">
                          <a:latin typeface="Cambria Math"/>
                        </a:rPr>
                        <m:t>)≥</m:t>
                      </m:r>
                      <m:r>
                        <a:rPr lang="en-US" altLang="zh-CN" sz="2000" i="1">
                          <a:latin typeface="Cambria Math"/>
                          <a:ea typeface="Cambria Math"/>
                        </a:rPr>
                        <m:t>𝑈</m:t>
                      </m:r>
                      <m:r>
                        <a:rPr lang="en-US" altLang="zh-CN" sz="2000" i="1">
                          <a:latin typeface="Cambria Math"/>
                          <a:ea typeface="Cambria Math"/>
                        </a:rPr>
                        <m:t>(</m:t>
                      </m:r>
                      <m:r>
                        <a:rPr lang="en-US" altLang="zh-CN" sz="2000" i="1">
                          <a:latin typeface="Cambria Math"/>
                          <a:ea typeface="Cambria Math"/>
                        </a:rPr>
                        <m:t>𝑡</m:t>
                      </m:r>
                      <m:r>
                        <a:rPr lang="en-US" altLang="zh-CN" sz="2000" i="1">
                          <a:latin typeface="Cambria Math"/>
                          <a:ea typeface="Cambria Math"/>
                        </a:rPr>
                        <m:t>−</m:t>
                      </m:r>
                      <m:r>
                        <a:rPr lang="en-US" altLang="zh-CN" sz="2000" i="1">
                          <a:latin typeface="Cambria Math"/>
                          <a:ea typeface="Cambria Math"/>
                        </a:rPr>
                        <m:t>𝑠</m:t>
                      </m:r>
                      <m:r>
                        <a:rPr lang="en-US" altLang="zh-CN" sz="2000" i="1">
                          <a:latin typeface="Cambria Math"/>
                          <a:ea typeface="Cambria Math"/>
                        </a:rPr>
                        <m:t>)</m:t>
                      </m:r>
                    </m:oMath>
                  </m:oMathPara>
                </a14:m>
                <a:br>
                  <a:rPr lang="en-US" altLang="zh-CN" sz="2000" dirty="0"/>
                </a:br>
                <a:endParaRPr lang="en-US" sz="2000" dirty="0"/>
              </a:p>
            </p:txBody>
          </p:sp>
        </mc:Choice>
        <mc:Fallback xmlns="">
          <p:sp>
            <p:nvSpPr>
              <p:cNvPr id="11" name="矩形 13">
                <a:extLst>
                  <a:ext uri="{FF2B5EF4-FFF2-40B4-BE49-F238E27FC236}">
                    <a16:creationId xmlns:a16="http://schemas.microsoft.com/office/drawing/2014/main" id="{EEBCAF75-92A7-5D4A-B61E-69D19F2C562B}"/>
                  </a:ext>
                </a:extLst>
              </p:cNvPr>
              <p:cNvSpPr>
                <a:spLocks noRot="1" noChangeAspect="1" noMove="1" noResize="1" noEditPoints="1" noAdjustHandles="1" noChangeArrowheads="1" noChangeShapeType="1" noTextEdit="1"/>
              </p:cNvSpPr>
              <p:nvPr/>
            </p:nvSpPr>
            <p:spPr>
              <a:xfrm>
                <a:off x="1626152" y="2329725"/>
                <a:ext cx="4572000" cy="400174"/>
              </a:xfrm>
              <a:prstGeom prst="rect">
                <a:avLst/>
              </a:prstGeom>
              <a:blipFill>
                <a:blip r:embed="rId5"/>
                <a:stretch>
                  <a:fillRect b="-12121"/>
                </a:stretch>
              </a:blipFill>
            </p:spPr>
            <p:txBody>
              <a:bodyPr/>
              <a:lstStyle/>
              <a:p>
                <a:r>
                  <a:rPr lang="en-US">
                    <a:noFill/>
                  </a:rPr>
                  <a:t> </a:t>
                </a:r>
              </a:p>
            </p:txBody>
          </p:sp>
        </mc:Fallback>
      </mc:AlternateContent>
    </p:spTree>
    <p:extLst>
      <p:ext uri="{BB962C8B-B14F-4D97-AF65-F5344CB8AC3E}">
        <p14:creationId xmlns:p14="http://schemas.microsoft.com/office/powerpoint/2010/main" val="2298497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7C33DD-105F-8548-A264-466983AE0B2D}"/>
              </a:ext>
            </a:extLst>
          </p:cNvPr>
          <p:cNvSpPr>
            <a:spLocks noGrp="1"/>
          </p:cNvSpPr>
          <p:nvPr>
            <p:ph type="sldNum" sz="quarter" idx="12"/>
          </p:nvPr>
        </p:nvSpPr>
        <p:spPr/>
        <p:txBody>
          <a:bodyPr/>
          <a:lstStyle/>
          <a:p>
            <a:fld id="{97D86083-53EC-4DF4-B0ED-FEB5657A265E}" type="slidenum">
              <a:rPr lang="zh-CN" altLang="en-US" smtClean="0"/>
              <a:t>68</a:t>
            </a:fld>
            <a:endParaRPr lang="zh-CN" altLang="en-US" dirty="0"/>
          </a:p>
        </p:txBody>
      </p:sp>
      <p:sp>
        <p:nvSpPr>
          <p:cNvPr id="3" name="矩形 1">
            <a:extLst>
              <a:ext uri="{FF2B5EF4-FFF2-40B4-BE49-F238E27FC236}">
                <a16:creationId xmlns:a16="http://schemas.microsoft.com/office/drawing/2014/main" id="{8B4A6042-EC43-884E-BFB0-A097BDF8EE59}"/>
              </a:ext>
            </a:extLst>
          </p:cNvPr>
          <p:cNvSpPr/>
          <p:nvPr/>
        </p:nvSpPr>
        <p:spPr>
          <a:xfrm>
            <a:off x="533400" y="1288026"/>
            <a:ext cx="7543800" cy="830997"/>
          </a:xfrm>
          <a:prstGeom prst="rect">
            <a:avLst/>
          </a:prstGeom>
        </p:spPr>
        <p:txBody>
          <a:bodyPr wrap="square">
            <a:spAutoFit/>
          </a:bodyPr>
          <a:lstStyle/>
          <a:p>
            <a:pPr marL="342900" indent="-342900">
              <a:buFont typeface="Arial" panose="020B0604020202020204" pitchFamily="34" charset="0"/>
              <a:buChar char="•"/>
            </a:pPr>
            <a:r>
              <a:rPr lang="en-US" sz="2400" dirty="0">
                <a:latin typeface="Times New Roman" pitchFamily="18" charset="0"/>
                <a:cs typeface="Times New Roman" pitchFamily="18" charset="0"/>
              </a:rPr>
              <a:t>An affine envelope of the MGF can be defined for θ ≥ 0 as</a:t>
            </a:r>
          </a:p>
        </p:txBody>
      </p:sp>
      <mc:AlternateContent xmlns:mc="http://schemas.openxmlformats.org/markup-compatibility/2006" xmlns:a14="http://schemas.microsoft.com/office/drawing/2010/main">
        <mc:Choice Requires="a14">
          <p:sp>
            <p:nvSpPr>
              <p:cNvPr id="4" name="矩形 14">
                <a:extLst>
                  <a:ext uri="{FF2B5EF4-FFF2-40B4-BE49-F238E27FC236}">
                    <a16:creationId xmlns:a16="http://schemas.microsoft.com/office/drawing/2014/main" id="{0E333747-E54D-D841-BF8A-48815CE03E40}"/>
                  </a:ext>
                </a:extLst>
              </p:cNvPr>
              <p:cNvSpPr/>
              <p:nvPr/>
            </p:nvSpPr>
            <p:spPr>
              <a:xfrm>
                <a:off x="2372118" y="2018820"/>
                <a:ext cx="4432542" cy="44563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rPr>
                        <m:t>𝐸</m:t>
                      </m:r>
                      <m:d>
                        <m:dPr>
                          <m:begChr m:val="["/>
                          <m:endChr m:val="]"/>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d>
                                <m:dPr>
                                  <m:begChr m:val=""/>
                                  <m:ctrlPr>
                                    <a:rPr lang="en-US" sz="2000" i="1">
                                      <a:latin typeface="Cambria Math" panose="02040503050406030204" pitchFamily="18" charset="0"/>
                                    </a:rPr>
                                  </m:ctrlPr>
                                </m:dPr>
                                <m:e>
                                  <m:r>
                                    <a:rPr lang="en-US" sz="2000" b="0" i="1" smtClean="0">
                                      <a:latin typeface="Cambria Math" panose="02040503050406030204" pitchFamily="18" charset="0"/>
                                    </a:rPr>
                                    <m:t>−</m:t>
                                  </m:r>
                                  <m:r>
                                    <a:rPr lang="en-US" sz="2000" i="1">
                                      <a:latin typeface="Cambria Math" panose="02040503050406030204" pitchFamily="18" charset="0"/>
                                    </a:rPr>
                                    <m:t>𝜃</m:t>
                                  </m:r>
                                  <m:r>
                                    <a:rPr lang="en-US" sz="2000" b="0" i="1" smtClean="0">
                                      <a:latin typeface="Cambria Math" panose="02040503050406030204" pitchFamily="18" charset="0"/>
                                    </a:rPr>
                                    <m:t>𝑆</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𝑡</m:t>
                                  </m:r>
                                </m:e>
                              </m:d>
                            </m:sup>
                          </m:sSup>
                        </m:e>
                      </m:d>
                      <m:r>
                        <a:rPr lang="en-US" sz="2000" i="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b="0" i="1" smtClean="0">
                              <a:latin typeface="Cambria Math" panose="02040503050406030204" pitchFamily="18" charset="0"/>
                            </a:rPr>
                            <m:t>−</m:t>
                          </m:r>
                          <m:r>
                            <a:rPr lang="en-US" sz="2000" i="1">
                              <a:latin typeface="Cambria Math" panose="02040503050406030204" pitchFamily="18" charset="0"/>
                            </a:rPr>
                            <m:t>𝜃</m:t>
                          </m:r>
                          <m:d>
                            <m:dPr>
                              <m:ctrlPr>
                                <a:rPr lang="en-US" sz="2000" i="1">
                                  <a:latin typeface="Cambria Math" panose="02040503050406030204" pitchFamily="18" charset="0"/>
                                </a:rPr>
                              </m:ctrlPr>
                            </m:dPr>
                            <m:e>
                              <m:r>
                                <m:rPr>
                                  <m:sty m:val="p"/>
                                </m:rPr>
                                <a:rPr lang="el-GR" sz="2000" i="1" smtClean="0">
                                  <a:latin typeface="Cambria Math" panose="02040503050406030204" pitchFamily="18" charset="0"/>
                                  <a:ea typeface="Cambria Math" panose="02040503050406030204" pitchFamily="18" charset="0"/>
                                </a:rPr>
                                <m:t>ρ</m:t>
                              </m:r>
                              <m:d>
                                <m:dPr>
                                  <m:ctrlPr>
                                    <a:rPr lang="en-US" sz="2000" i="1" smtClean="0">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𝜏</m:t>
                                  </m:r>
                                </m:e>
                              </m:d>
                              <m:r>
                                <a:rPr lang="en-US" sz="2000" b="0" i="1" smtClean="0">
                                  <a:latin typeface="Cambria Math" panose="02040503050406030204" pitchFamily="18" charset="0"/>
                                </a:rPr>
                                <m:t>−</m:t>
                              </m:r>
                              <m:r>
                                <a:rPr lang="en-US" sz="2000" i="1">
                                  <a:latin typeface="Cambria Math" panose="02040503050406030204" pitchFamily="18" charset="0"/>
                                </a:rPr>
                                <m:t>𝜎</m:t>
                              </m:r>
                            </m:e>
                          </m:d>
                        </m:sup>
                      </m:sSup>
                    </m:oMath>
                  </m:oMathPara>
                </a14:m>
                <a:endParaRPr lang="en-US" sz="2000" dirty="0"/>
              </a:p>
            </p:txBody>
          </p:sp>
        </mc:Choice>
        <mc:Fallback xmlns="">
          <p:sp>
            <p:nvSpPr>
              <p:cNvPr id="4" name="矩形 14">
                <a:extLst>
                  <a:ext uri="{FF2B5EF4-FFF2-40B4-BE49-F238E27FC236}">
                    <a16:creationId xmlns:a16="http://schemas.microsoft.com/office/drawing/2014/main" id="{0E333747-E54D-D841-BF8A-48815CE03E40}"/>
                  </a:ext>
                </a:extLst>
              </p:cNvPr>
              <p:cNvSpPr>
                <a:spLocks noRot="1" noChangeAspect="1" noMove="1" noResize="1" noEditPoints="1" noAdjustHandles="1" noChangeArrowheads="1" noChangeShapeType="1" noTextEdit="1"/>
              </p:cNvSpPr>
              <p:nvPr/>
            </p:nvSpPr>
            <p:spPr>
              <a:xfrm>
                <a:off x="2372118" y="2018820"/>
                <a:ext cx="4432542" cy="445635"/>
              </a:xfrm>
              <a:prstGeom prst="rect">
                <a:avLst/>
              </a:prstGeom>
              <a:blipFill>
                <a:blip r:embed="rId2"/>
                <a:stretch>
                  <a:fillRect t="-80556" b="-94444"/>
                </a:stretch>
              </a:blipFill>
            </p:spPr>
            <p:txBody>
              <a:bodyPr/>
              <a:lstStyle/>
              <a:p>
                <a:r>
                  <a:rPr lang="en-US">
                    <a:noFill/>
                  </a:rPr>
                  <a:t> </a:t>
                </a:r>
              </a:p>
            </p:txBody>
          </p:sp>
        </mc:Fallback>
      </mc:AlternateContent>
      <p:sp>
        <p:nvSpPr>
          <p:cNvPr id="5" name="矩形 10">
            <a:extLst>
              <a:ext uri="{FF2B5EF4-FFF2-40B4-BE49-F238E27FC236}">
                <a16:creationId xmlns:a16="http://schemas.microsoft.com/office/drawing/2014/main" id="{8C7F8AF6-89EB-1947-8386-DF4F037CFA61}"/>
              </a:ext>
            </a:extLst>
          </p:cNvPr>
          <p:cNvSpPr/>
          <p:nvPr/>
        </p:nvSpPr>
        <p:spPr>
          <a:xfrm>
            <a:off x="533400" y="2549910"/>
            <a:ext cx="8001000" cy="1200329"/>
          </a:xfrm>
          <a:prstGeom prst="rect">
            <a:avLst/>
          </a:prstGeom>
        </p:spPr>
        <p:txBody>
          <a:bodyPr wrap="square">
            <a:spAutoFit/>
          </a:bodyPr>
          <a:lstStyle/>
          <a:p>
            <a:pPr marL="342900" indent="-342900">
              <a:buFont typeface="Arial" panose="020B0604020202020204" pitchFamily="34" charset="0"/>
              <a:buChar char="•"/>
            </a:pPr>
            <a:r>
              <a:rPr lang="en-US" sz="2400" dirty="0">
                <a:latin typeface="Times New Roman" pitchFamily="18" charset="0"/>
                <a:cs typeface="Times New Roman" pitchFamily="18" charset="0"/>
              </a:rPr>
              <a:t>Statistical service envelopes that mirror the concept of EBB are defined in [27] as the so-called Exponentially Bounded Fluctuation (EBF) model with parameters ρ &gt; 0, b ≥ 0 and</a:t>
            </a:r>
          </a:p>
        </p:txBody>
      </p:sp>
      <p:sp>
        <p:nvSpPr>
          <p:cNvPr id="6" name="矩形 11">
            <a:extLst>
              <a:ext uri="{FF2B5EF4-FFF2-40B4-BE49-F238E27FC236}">
                <a16:creationId xmlns:a16="http://schemas.microsoft.com/office/drawing/2014/main" id="{C7CB7759-BC6E-C64B-8984-342081DBFF21}"/>
              </a:ext>
            </a:extLst>
          </p:cNvPr>
          <p:cNvSpPr/>
          <p:nvPr/>
        </p:nvSpPr>
        <p:spPr>
          <a:xfrm>
            <a:off x="916976" y="5638800"/>
            <a:ext cx="7433872" cy="461665"/>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[27] K. Lee, “Performance bounds in communication networks with </a:t>
            </a:r>
            <a:r>
              <a:rPr lang="en-US" sz="1200" dirty="0" err="1">
                <a:latin typeface="Times New Roman" panose="02020603050405020304" pitchFamily="18" charset="0"/>
                <a:cs typeface="Times New Roman" panose="02020603050405020304" pitchFamily="18" charset="0"/>
              </a:rPr>
              <a:t>variablerate</a:t>
            </a:r>
            <a:r>
              <a:rPr lang="en-US" sz="1200" dirty="0">
                <a:latin typeface="Times New Roman" panose="02020603050405020304" pitchFamily="18" charset="0"/>
                <a:cs typeface="Times New Roman" panose="02020603050405020304" pitchFamily="18" charset="0"/>
              </a:rPr>
              <a:t> links,” in Proc. ACM SIGCOMM, Aug. 1995, pp. 126–136.</a:t>
            </a:r>
          </a:p>
        </p:txBody>
      </p:sp>
      <mc:AlternateContent xmlns:mc="http://schemas.openxmlformats.org/markup-compatibility/2006" xmlns:a14="http://schemas.microsoft.com/office/drawing/2010/main">
        <mc:Choice Requires="a14">
          <p:sp>
            <p:nvSpPr>
              <p:cNvPr id="7" name="矩形 17">
                <a:extLst>
                  <a:ext uri="{FF2B5EF4-FFF2-40B4-BE49-F238E27FC236}">
                    <a16:creationId xmlns:a16="http://schemas.microsoft.com/office/drawing/2014/main" id="{8C9198F9-F9EA-0041-B88F-A2BC0358C84C}"/>
                  </a:ext>
                </a:extLst>
              </p:cNvPr>
              <p:cNvSpPr/>
              <p:nvPr/>
            </p:nvSpPr>
            <p:spPr>
              <a:xfrm>
                <a:off x="2690298" y="3965862"/>
                <a:ext cx="376340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n-US" sz="2000" i="1" smtClean="0">
                              <a:latin typeface="Cambria Math" panose="02040503050406030204" pitchFamily="18" charset="0"/>
                            </a:rPr>
                          </m:ctrlPr>
                        </m:dPr>
                        <m:e>
                          <m:r>
                            <a:rPr lang="en-US" sz="2000" i="1">
                              <a:latin typeface="Cambria Math" panose="02040503050406030204" pitchFamily="18" charset="0"/>
                            </a:rPr>
                            <m:t>𝑃</m:t>
                          </m:r>
                          <m:r>
                            <a:rPr lang="en-US" sz="2000" i="0">
                              <a:latin typeface="Cambria Math" panose="02040503050406030204" pitchFamily="18" charset="0"/>
                            </a:rPr>
                            <m:t>[</m:t>
                          </m:r>
                          <m:r>
                            <a:rPr lang="en-US" sz="2000" b="0" i="1" smtClean="0">
                              <a:latin typeface="Cambria Math" panose="02040503050406030204" pitchFamily="18" charset="0"/>
                            </a:rPr>
                            <m:t>𝑆</m:t>
                          </m:r>
                          <m:d>
                            <m:dPr>
                              <m:ctrlPr>
                                <a:rPr lang="en-US" sz="2000" b="0" i="1" smtClean="0">
                                  <a:latin typeface="Cambria Math" panose="02040503050406030204" pitchFamily="18" charset="0"/>
                                </a:rPr>
                              </m:ctrlPr>
                            </m:dPr>
                            <m:e>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𝑡</m:t>
                              </m:r>
                            </m:e>
                          </m:d>
                          <m:r>
                            <a:rPr lang="en-US" sz="2000" i="0">
                              <a:latin typeface="Cambria Math" panose="02040503050406030204" pitchFamily="18" charset="0"/>
                            </a:rPr>
                            <m:t>&gt;</m:t>
                          </m:r>
                          <m:r>
                            <a:rPr lang="en-US" sz="2000" i="1">
                              <a:latin typeface="Cambria Math" panose="02040503050406030204" pitchFamily="18" charset="0"/>
                            </a:rPr>
                            <m:t>𝜌</m:t>
                          </m:r>
                          <m:d>
                            <m:dPr>
                              <m:ctrlPr>
                                <a:rPr lang="en-US" sz="2000" i="1">
                                  <a:latin typeface="Cambria Math" panose="02040503050406030204" pitchFamily="18" charset="0"/>
                                </a:rPr>
                              </m:ctrlPr>
                            </m:dPr>
                            <m:e>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𝜏</m:t>
                              </m:r>
                            </m:e>
                          </m:d>
                          <m:r>
                            <a:rPr lang="en-US" sz="2000" b="0" i="1" smtClean="0">
                              <a:latin typeface="Cambria Math" panose="02040503050406030204" pitchFamily="18" charset="0"/>
                            </a:rPr>
                            <m:t>−</m:t>
                          </m:r>
                          <m:r>
                            <a:rPr lang="en-US" sz="2000" i="1">
                              <a:latin typeface="Cambria Math" panose="02040503050406030204" pitchFamily="18" charset="0"/>
                            </a:rPr>
                            <m:t>𝑏</m:t>
                          </m:r>
                          <m:r>
                            <a:rPr lang="en-US" sz="2000" i="0">
                              <a:latin typeface="Cambria Math" panose="02040503050406030204" pitchFamily="18" charset="0"/>
                            </a:rPr>
                            <m:t>]≤</m:t>
                          </m:r>
                          <m:r>
                            <a:rPr lang="en-US" sz="2000" i="1">
                              <a:latin typeface="Cambria Math" panose="02040503050406030204" pitchFamily="18" charset="0"/>
                            </a:rPr>
                            <m:t>𝜀</m:t>
                          </m:r>
                          <m:r>
                            <a:rPr lang="en-US" sz="2000" i="0">
                              <a:latin typeface="Cambria Math" panose="02040503050406030204" pitchFamily="18" charset="0"/>
                            </a:rPr>
                            <m:t>(</m:t>
                          </m:r>
                          <m:r>
                            <a:rPr lang="en-US" sz="2000" i="1">
                              <a:latin typeface="Cambria Math" panose="02040503050406030204" pitchFamily="18" charset="0"/>
                            </a:rPr>
                            <m:t>𝑏</m:t>
                          </m:r>
                        </m:e>
                      </m:d>
                    </m:oMath>
                  </m:oMathPara>
                </a14:m>
                <a:endParaRPr lang="en-US" sz="2000" dirty="0"/>
              </a:p>
            </p:txBody>
          </p:sp>
        </mc:Choice>
        <mc:Fallback xmlns="">
          <p:sp>
            <p:nvSpPr>
              <p:cNvPr id="7" name="矩形 17">
                <a:extLst>
                  <a:ext uri="{FF2B5EF4-FFF2-40B4-BE49-F238E27FC236}">
                    <a16:creationId xmlns:a16="http://schemas.microsoft.com/office/drawing/2014/main" id="{8C9198F9-F9EA-0041-B88F-A2BC0358C84C}"/>
                  </a:ext>
                </a:extLst>
              </p:cNvPr>
              <p:cNvSpPr>
                <a:spLocks noRot="1" noChangeAspect="1" noMove="1" noResize="1" noEditPoints="1" noAdjustHandles="1" noChangeArrowheads="1" noChangeShapeType="1" noTextEdit="1"/>
              </p:cNvSpPr>
              <p:nvPr/>
            </p:nvSpPr>
            <p:spPr>
              <a:xfrm>
                <a:off x="2690298" y="3965862"/>
                <a:ext cx="3763403" cy="400110"/>
              </a:xfrm>
              <a:prstGeom prst="rect">
                <a:avLst/>
              </a:prstGeom>
              <a:blipFill>
                <a:blip r:embed="rId3"/>
                <a:stretch>
                  <a:fillRect t="-125000" r="-6397" b="-193750"/>
                </a:stretch>
              </a:blipFill>
            </p:spPr>
            <p:txBody>
              <a:bodyPr/>
              <a:lstStyle/>
              <a:p>
                <a:r>
                  <a:rPr lang="en-US">
                    <a:noFill/>
                  </a:rPr>
                  <a:t> </a:t>
                </a:r>
              </a:p>
            </p:txBody>
          </p:sp>
        </mc:Fallback>
      </mc:AlternateContent>
      <p:sp>
        <p:nvSpPr>
          <p:cNvPr id="8" name="文本占位符 2">
            <a:extLst>
              <a:ext uri="{FF2B5EF4-FFF2-40B4-BE49-F238E27FC236}">
                <a16:creationId xmlns:a16="http://schemas.microsoft.com/office/drawing/2014/main" id="{307847A0-8653-1D44-B326-49C3ED08C5F4}"/>
              </a:ext>
            </a:extLst>
          </p:cNvPr>
          <p:cNvSpPr txBox="1">
            <a:spLocks/>
          </p:cNvSpPr>
          <p:nvPr/>
        </p:nvSpPr>
        <p:spPr>
          <a:xfrm>
            <a:off x="1357312" y="133141"/>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kern="1200">
                <a:solidFill>
                  <a:schemeClr val="bg1">
                    <a:lumMod val="95000"/>
                  </a:schemeClr>
                </a:solidFill>
                <a:effectLst>
                  <a:outerShdw blurRad="38100" dist="38100" dir="2700000" algn="tl">
                    <a:srgbClr val="000000">
                      <a:alpha val="43137"/>
                    </a:srgbClr>
                  </a:outerShdw>
                </a:effectLst>
                <a:latin typeface="Eras Bold IT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dirty="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rPr>
              <a:t>Service Envelopes</a:t>
            </a:r>
          </a:p>
        </p:txBody>
      </p:sp>
      <mc:AlternateContent xmlns:mc="http://schemas.openxmlformats.org/markup-compatibility/2006" xmlns:a14="http://schemas.microsoft.com/office/drawing/2010/main">
        <mc:Choice Requires="a14">
          <p:sp>
            <p:nvSpPr>
              <p:cNvPr id="9" name="矩形 13">
                <a:extLst>
                  <a:ext uri="{FF2B5EF4-FFF2-40B4-BE49-F238E27FC236}">
                    <a16:creationId xmlns:a16="http://schemas.microsoft.com/office/drawing/2014/main" id="{2C95F3E9-FA2E-B149-94DE-B7F2CAD53B67}"/>
                  </a:ext>
                </a:extLst>
              </p:cNvPr>
              <p:cNvSpPr/>
              <p:nvPr/>
            </p:nvSpPr>
            <p:spPr>
              <a:xfrm>
                <a:off x="3075467" y="4691697"/>
                <a:ext cx="2993063" cy="4137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𝜀</m:t>
                      </m:r>
                      <m:d>
                        <m:dPr>
                          <m:ctrlPr>
                            <a:rPr lang="en-US" sz="2000" i="1">
                              <a:latin typeface="Cambria Math" panose="02040503050406030204" pitchFamily="18" charset="0"/>
                            </a:rPr>
                          </m:ctrlPr>
                        </m:dPr>
                        <m:e>
                          <m:r>
                            <a:rPr lang="en-US" sz="2000" i="1">
                              <a:latin typeface="Cambria Math" panose="02040503050406030204" pitchFamily="18" charset="0"/>
                            </a:rPr>
                            <m:t>𝑏</m:t>
                          </m:r>
                        </m:e>
                      </m:d>
                      <m:r>
                        <a:rPr lang="en-US" sz="2000" i="0">
                          <a:latin typeface="Cambria Math" panose="02040503050406030204" pitchFamily="18" charset="0"/>
                        </a:rPr>
                        <m:t>=</m:t>
                      </m:r>
                      <m:r>
                        <a:rPr lang="en-US" sz="2000" i="1">
                          <a:latin typeface="Cambria Math" panose="02040503050406030204" pitchFamily="18" charset="0"/>
                        </a:rPr>
                        <m:t>𝛼</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0">
                              <a:latin typeface="Cambria Math" panose="02040503050406030204" pitchFamily="18" charset="0"/>
                            </a:rPr>
                            <m:t>−</m:t>
                          </m:r>
                          <m:r>
                            <a:rPr lang="en-US" sz="2000" i="1">
                              <a:latin typeface="Cambria Math" panose="02040503050406030204" pitchFamily="18" charset="0"/>
                            </a:rPr>
                            <m:t>𝜃</m:t>
                          </m:r>
                          <m:r>
                            <a:rPr lang="en-US" sz="2000" i="1">
                              <a:latin typeface="Cambria Math" panose="02040503050406030204" pitchFamily="18" charset="0"/>
                            </a:rPr>
                            <m:t>𝑏</m:t>
                          </m:r>
                        </m:sup>
                      </m:sSup>
                      <m:r>
                        <a:rPr lang="en-US" altLang="zh-CN"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𝜃</m:t>
                          </m:r>
                          <m:r>
                            <m:rPr>
                              <m:sty m:val="p"/>
                            </m:rPr>
                            <a:rPr lang="el-GR" sz="2000" i="1" smtClean="0">
                              <a:latin typeface="Cambria Math" panose="02040503050406030204" pitchFamily="18" charset="0"/>
                            </a:rPr>
                            <m:t>σ</m:t>
                          </m:r>
                        </m:sup>
                      </m:sSup>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a:latin typeface="Cambria Math" panose="02040503050406030204" pitchFamily="18" charset="0"/>
                            </a:rPr>
                            <m:t>−</m:t>
                          </m:r>
                          <m:r>
                            <a:rPr lang="en-US" sz="2000" i="1">
                              <a:latin typeface="Cambria Math" panose="02040503050406030204" pitchFamily="18" charset="0"/>
                            </a:rPr>
                            <m:t>𝜃</m:t>
                          </m:r>
                          <m:r>
                            <a:rPr lang="en-US" sz="2000" i="1">
                              <a:latin typeface="Cambria Math" panose="02040503050406030204" pitchFamily="18" charset="0"/>
                            </a:rPr>
                            <m:t>𝑏</m:t>
                          </m:r>
                        </m:sup>
                      </m:sSup>
                    </m:oMath>
                  </m:oMathPara>
                </a14:m>
                <a:endParaRPr lang="en-US" sz="2000" dirty="0"/>
              </a:p>
            </p:txBody>
          </p:sp>
        </mc:Choice>
        <mc:Fallback xmlns="">
          <p:sp>
            <p:nvSpPr>
              <p:cNvPr id="9" name="矩形 13">
                <a:extLst>
                  <a:ext uri="{FF2B5EF4-FFF2-40B4-BE49-F238E27FC236}">
                    <a16:creationId xmlns:a16="http://schemas.microsoft.com/office/drawing/2014/main" id="{2C95F3E9-FA2E-B149-94DE-B7F2CAD53B67}"/>
                  </a:ext>
                </a:extLst>
              </p:cNvPr>
              <p:cNvSpPr>
                <a:spLocks noRot="1" noChangeAspect="1" noMove="1" noResize="1" noEditPoints="1" noAdjustHandles="1" noChangeArrowheads="1" noChangeShapeType="1" noTextEdit="1"/>
              </p:cNvSpPr>
              <p:nvPr/>
            </p:nvSpPr>
            <p:spPr>
              <a:xfrm>
                <a:off x="3075467" y="4691697"/>
                <a:ext cx="2993063" cy="413703"/>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08186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D13C3FF-DC0C-0F47-8A52-7F932F64D84D}"/>
              </a:ext>
            </a:extLst>
          </p:cNvPr>
          <p:cNvSpPr txBox="1">
            <a:spLocks/>
          </p:cNvSpPr>
          <p:nvPr/>
        </p:nvSpPr>
        <p:spPr>
          <a:xfrm>
            <a:off x="10688" y="116632"/>
            <a:ext cx="10515600" cy="926633"/>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t>Bayesian inference</a:t>
            </a:r>
            <a:endParaRPr lang="en-US" dirty="0"/>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94B04CE-C7B6-614E-9E66-C72FD8404E02}"/>
                  </a:ext>
                </a:extLst>
              </p:cNvPr>
              <p:cNvSpPr txBox="1">
                <a:spLocks/>
              </p:cNvSpPr>
              <p:nvPr/>
            </p:nvSpPr>
            <p:spPr>
              <a:xfrm>
                <a:off x="10688" y="1168192"/>
                <a:ext cx="7093688" cy="425196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Motivation</a:t>
                </a:r>
              </a:p>
              <a:p>
                <a:pPr lvl="1"/>
                <a:r>
                  <a:rPr lang="en-US" dirty="0"/>
                  <a:t>Assume we have some data: </a:t>
                </a:r>
                <a14:m>
                  <m:oMath xmlns:m="http://schemas.openxmlformats.org/officeDocument/2006/math">
                    <m:r>
                      <a:rPr lang="en-US" b="1" i="1" smtClean="0">
                        <a:latin typeface="Cambria Math" panose="02040503050406030204" pitchFamily="18" charset="0"/>
                      </a:rPr>
                      <m:t>𝒅</m:t>
                    </m:r>
                  </m:oMath>
                </a14:m>
                <a:endParaRPr lang="en-US" b="1" dirty="0"/>
              </a:p>
              <a:p>
                <a:pPr lvl="1"/>
                <a:r>
                  <a:rPr lang="en-US" dirty="0"/>
                  <a:t>We want to learn the model parameters (latent variables),</a:t>
                </a:r>
                <a:r>
                  <a:rPr lang="el-GR" b="1" dirty="0">
                    <a:ea typeface="Cambria Math" panose="02040503050406030204" pitchFamily="18" charset="0"/>
                  </a:rPr>
                  <a:t> </a:t>
                </a:r>
                <a14:m>
                  <m:oMath xmlns:m="http://schemas.openxmlformats.org/officeDocument/2006/math">
                    <m:r>
                      <a:rPr lang="en-US" b="1" i="1" smtClean="0">
                        <a:latin typeface="Cambria Math" panose="02040503050406030204" pitchFamily="18" charset="0"/>
                        <a:ea typeface="Cambria Math" panose="02040503050406030204" pitchFamily="18" charset="0"/>
                      </a:rPr>
                      <m:t>𝒎</m:t>
                    </m:r>
                    <m:r>
                      <a:rPr lang="en-US" b="1" i="1" smtClean="0">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𝑚</m:t>
                        </m:r>
                      </m:e>
                      <m:sub>
                        <m:r>
                          <a:rPr lang="en-US" i="1" smtClean="0">
                            <a:latin typeface="Cambria Math" panose="02040503050406030204" pitchFamily="18" charset="0"/>
                            <a:ea typeface="Cambria Math" panose="02040503050406030204" pitchFamily="18" charset="0"/>
                          </a:rPr>
                          <m:t>1</m:t>
                        </m:r>
                      </m:sub>
                    </m:sSub>
                    <m:r>
                      <a:rPr lang="en-US" b="1" i="1" smtClean="0">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𝑚</m:t>
                        </m:r>
                      </m:e>
                      <m:sub>
                        <m:r>
                          <a:rPr lang="en-US" i="1" smtClean="0">
                            <a:latin typeface="Cambria Math" panose="02040503050406030204" pitchFamily="18" charset="0"/>
                            <a:ea typeface="Cambria Math" panose="02040503050406030204" pitchFamily="18" charset="0"/>
                          </a:rPr>
                          <m:t>2</m:t>
                        </m:r>
                      </m:sub>
                    </m:sSub>
                    <m:r>
                      <a:rPr lang="en-US" b="1" i="1" smtClean="0">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𝑚</m:t>
                        </m:r>
                      </m:e>
                      <m:sub>
                        <m:r>
                          <a:rPr lang="en-US" i="1" smtClean="0">
                            <a:latin typeface="Cambria Math" panose="02040503050406030204" pitchFamily="18" charset="0"/>
                            <a:ea typeface="Cambria Math" panose="02040503050406030204" pitchFamily="18" charset="0"/>
                          </a:rPr>
                          <m:t>𝑁</m:t>
                        </m:r>
                      </m:sub>
                    </m:sSub>
                    <m:r>
                      <a:rPr lang="en-US" b="1" i="1" smtClean="0">
                        <a:latin typeface="Cambria Math" panose="02040503050406030204" pitchFamily="18" charset="0"/>
                        <a:ea typeface="Cambria Math" panose="02040503050406030204" pitchFamily="18" charset="0"/>
                      </a:rPr>
                      <m:t>)</m:t>
                    </m:r>
                  </m:oMath>
                </a14:m>
                <a:r>
                  <a:rPr lang="en-US" dirty="0"/>
                  <a:t>, who generate such a dataset</a:t>
                </a:r>
              </a:p>
              <a:p>
                <a:r>
                  <a:rPr lang="en-US" dirty="0"/>
                  <a:t>Bayesian inference</a:t>
                </a:r>
              </a:p>
              <a:p>
                <a:pPr lvl="1"/>
                <a:r>
                  <a:rPr lang="en-US" dirty="0"/>
                  <a:t>Infer the </a:t>
                </a:r>
                <a:r>
                  <a:rPr lang="en-US" dirty="0">
                    <a:solidFill>
                      <a:srgbClr val="C3092B"/>
                    </a:solidFill>
                  </a:rPr>
                  <a:t>posterior probability distribution</a:t>
                </a:r>
                <a:r>
                  <a:rPr lang="en-US" dirty="0"/>
                  <a:t> of </a:t>
                </a:r>
                <a14:m>
                  <m:oMath xmlns:m="http://schemas.openxmlformats.org/officeDocument/2006/math">
                    <m:r>
                      <a:rPr lang="en-US" b="1" i="1" smtClean="0">
                        <a:latin typeface="Cambria Math" panose="02040503050406030204" pitchFamily="18" charset="0"/>
                        <a:ea typeface="Cambria Math" panose="02040503050406030204" pitchFamily="18" charset="0"/>
                      </a:rPr>
                      <m:t>𝒎</m:t>
                    </m:r>
                  </m:oMath>
                </a14:m>
                <a:r>
                  <a:rPr lang="en-US" dirty="0"/>
                  <a:t> given </a:t>
                </a:r>
                <a14:m>
                  <m:oMath xmlns:m="http://schemas.openxmlformats.org/officeDocument/2006/math">
                    <m:r>
                      <a:rPr lang="en-US" b="1" i="1" smtClean="0">
                        <a:latin typeface="Cambria Math" panose="02040503050406030204" pitchFamily="18" charset="0"/>
                      </a:rPr>
                      <m:t>𝒅</m:t>
                    </m:r>
                  </m:oMath>
                </a14:m>
                <a:endParaRPr lang="en-US" b="1" dirty="0"/>
              </a:p>
              <a:p>
                <a:pPr lvl="1"/>
                <a:r>
                  <a:rPr lang="en-US" dirty="0"/>
                  <a:t>Understand the statistical properties of a model</a:t>
                </a:r>
              </a:p>
              <a:p>
                <a:pPr lvl="1"/>
                <a:r>
                  <a:rPr lang="en-US" dirty="0"/>
                  <a:t>Instead of a unique solution which might be</a:t>
                </a:r>
              </a:p>
              <a:p>
                <a:pPr lvl="2"/>
                <a:r>
                  <a:rPr lang="en-US" dirty="0"/>
                  <a:t>Local minimum</a:t>
                </a:r>
              </a:p>
              <a:p>
                <a:pPr lvl="2"/>
                <a:r>
                  <a:rPr lang="en-US" dirty="0"/>
                  <a:t>Without quantified uncertainty</a:t>
                </a:r>
              </a:p>
            </p:txBody>
          </p:sp>
        </mc:Choice>
        <mc:Fallback xmlns="">
          <p:sp>
            <p:nvSpPr>
              <p:cNvPr id="7" name="Content Placeholder 2">
                <a:extLst>
                  <a:ext uri="{FF2B5EF4-FFF2-40B4-BE49-F238E27FC236}">
                    <a16:creationId xmlns:a16="http://schemas.microsoft.com/office/drawing/2014/main" id="{F94B04CE-C7B6-614E-9E66-C72FD8404E02}"/>
                  </a:ext>
                </a:extLst>
              </p:cNvPr>
              <p:cNvSpPr txBox="1">
                <a:spLocks noRot="1" noChangeAspect="1" noMove="1" noResize="1" noEditPoints="1" noAdjustHandles="1" noChangeArrowheads="1" noChangeShapeType="1" noTextEdit="1"/>
              </p:cNvSpPr>
              <p:nvPr/>
            </p:nvSpPr>
            <p:spPr>
              <a:xfrm>
                <a:off x="10688" y="1168192"/>
                <a:ext cx="7093688" cy="4251960"/>
              </a:xfrm>
              <a:prstGeom prst="rect">
                <a:avLst/>
              </a:prstGeom>
              <a:blipFill>
                <a:blip r:embed="rId3"/>
                <a:stretch>
                  <a:fillRect l="-894" t="-893" r="-358"/>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F8E54330-1623-DC4D-9A38-7F5AD2D33316}"/>
              </a:ext>
            </a:extLst>
          </p:cNvPr>
          <p:cNvPicPr>
            <a:picLocks noChangeAspect="1"/>
          </p:cNvPicPr>
          <p:nvPr/>
        </p:nvPicPr>
        <p:blipFill>
          <a:blip r:embed="rId4"/>
          <a:stretch>
            <a:fillRect/>
          </a:stretch>
        </p:blipFill>
        <p:spPr>
          <a:xfrm>
            <a:off x="4860032" y="4514919"/>
            <a:ext cx="3923928" cy="181046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121187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F5BF38-E462-3D45-AB9B-C18753740600}"/>
              </a:ext>
            </a:extLst>
          </p:cNvPr>
          <p:cNvSpPr>
            <a:spLocks noGrp="1"/>
          </p:cNvSpPr>
          <p:nvPr>
            <p:ph type="sldNum" sz="quarter" idx="12"/>
          </p:nvPr>
        </p:nvSpPr>
        <p:spPr/>
        <p:txBody>
          <a:bodyPr/>
          <a:lstStyle/>
          <a:p>
            <a:fld id="{97D86083-53EC-4DF4-B0ED-FEB5657A265E}" type="slidenum">
              <a:rPr lang="zh-CN" altLang="en-US" smtClean="0"/>
              <a:t>69</a:t>
            </a:fld>
            <a:endParaRPr lang="zh-CN" altLang="en-US" dirty="0"/>
          </a:p>
        </p:txBody>
      </p:sp>
      <p:sp>
        <p:nvSpPr>
          <p:cNvPr id="3" name="矩形 1">
            <a:extLst>
              <a:ext uri="{FF2B5EF4-FFF2-40B4-BE49-F238E27FC236}">
                <a16:creationId xmlns:a16="http://schemas.microsoft.com/office/drawing/2014/main" id="{6FB4CE64-448F-E44A-9BEA-35FEFAC9DB1A}"/>
              </a:ext>
            </a:extLst>
          </p:cNvPr>
          <p:cNvSpPr/>
          <p:nvPr/>
        </p:nvSpPr>
        <p:spPr>
          <a:xfrm>
            <a:off x="573835" y="1295121"/>
            <a:ext cx="5421629" cy="461665"/>
          </a:xfrm>
          <a:prstGeom prst="rect">
            <a:avLst/>
          </a:prstGeom>
        </p:spPr>
        <p:txBody>
          <a:bodyPr wrap="square">
            <a:spAutoFit/>
          </a:bodyPr>
          <a:lstStyle/>
          <a:p>
            <a:pPr marL="342900" indent="-342900">
              <a:buFont typeface="Arial" panose="020B0604020202020204" pitchFamily="34" charset="0"/>
              <a:buChar char="•"/>
            </a:pPr>
            <a:r>
              <a:rPr lang="en-US" sz="2400" dirty="0">
                <a:latin typeface="Times New Roman" pitchFamily="18" charset="0"/>
                <a:cs typeface="Times New Roman" pitchFamily="18" charset="0"/>
              </a:rPr>
              <a:t>With the Chernoff’s lower bound</a:t>
            </a:r>
          </a:p>
        </p:txBody>
      </p:sp>
      <mc:AlternateContent xmlns:mc="http://schemas.openxmlformats.org/markup-compatibility/2006" xmlns:a14="http://schemas.microsoft.com/office/drawing/2010/main">
        <mc:Choice Requires="a14">
          <p:sp>
            <p:nvSpPr>
              <p:cNvPr id="4" name="矩形 9">
                <a:extLst>
                  <a:ext uri="{FF2B5EF4-FFF2-40B4-BE49-F238E27FC236}">
                    <a16:creationId xmlns:a16="http://schemas.microsoft.com/office/drawing/2014/main" id="{0C489013-ADF1-3F47-82AC-A21E2E0CA5A9}"/>
                  </a:ext>
                </a:extLst>
              </p:cNvPr>
              <p:cNvSpPr/>
              <p:nvPr/>
            </p:nvSpPr>
            <p:spPr>
              <a:xfrm>
                <a:off x="3148532" y="1983057"/>
                <a:ext cx="2846933" cy="4397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smtClean="0">
                              <a:latin typeface="Cambria Math" panose="02040503050406030204" pitchFamily="18" charset="0"/>
                            </a:rPr>
                          </m:ctrlPr>
                        </m:dPr>
                        <m:e>
                          <m:r>
                            <a:rPr lang="en-US" sz="2000" i="1">
                              <a:latin typeface="Cambria Math" panose="02040503050406030204" pitchFamily="18" charset="0"/>
                            </a:rPr>
                            <m:t>𝑃</m:t>
                          </m:r>
                          <m:r>
                            <a:rPr lang="en-US" sz="2000" i="0">
                              <a:latin typeface="Cambria Math" panose="02040503050406030204" pitchFamily="18" charset="0"/>
                            </a:rPr>
                            <m:t>[</m:t>
                          </m:r>
                          <m:r>
                            <a:rPr lang="en-US" sz="2000" i="1">
                              <a:latin typeface="Cambria Math" panose="02040503050406030204" pitchFamily="18" charset="0"/>
                            </a:rPr>
                            <m:t>𝑋</m:t>
                          </m:r>
                          <m:r>
                            <a:rPr lang="en-US" sz="2000"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𝑥</m:t>
                          </m:r>
                          <m:r>
                            <a:rPr lang="en-US" sz="2000" i="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𝜃</m:t>
                              </m:r>
                              <m:r>
                                <a:rPr lang="en-US" sz="2000" i="1">
                                  <a:latin typeface="Cambria Math" panose="02040503050406030204" pitchFamily="18" charset="0"/>
                                </a:rPr>
                                <m:t>𝑥</m:t>
                              </m:r>
                            </m:sup>
                          </m:sSup>
                          <m:r>
                            <a:rPr lang="en-US" sz="2000" i="1">
                              <a:latin typeface="Cambria Math" panose="02040503050406030204" pitchFamily="18" charset="0"/>
                            </a:rPr>
                            <m:t>𝐸</m:t>
                          </m:r>
                          <m:r>
                            <a:rPr lang="en-US" sz="2000" i="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b="0" i="1" smtClean="0">
                                  <a:latin typeface="Cambria Math" panose="02040503050406030204" pitchFamily="18" charset="0"/>
                                </a:rPr>
                                <m:t>−</m:t>
                              </m:r>
                              <m:r>
                                <a:rPr lang="en-US" sz="2000" i="1">
                                  <a:latin typeface="Cambria Math" panose="02040503050406030204" pitchFamily="18" charset="0"/>
                                </a:rPr>
                                <m:t>𝜃</m:t>
                              </m:r>
                              <m:r>
                                <a:rPr lang="en-US" sz="2000" i="1">
                                  <a:latin typeface="Cambria Math" panose="02040503050406030204" pitchFamily="18" charset="0"/>
                                </a:rPr>
                                <m:t>𝑋</m:t>
                              </m:r>
                            </m:sup>
                          </m:sSup>
                        </m:e>
                      </m:d>
                    </m:oMath>
                  </m:oMathPara>
                </a14:m>
                <a:endParaRPr lang="en-US" sz="2000" dirty="0"/>
              </a:p>
            </p:txBody>
          </p:sp>
        </mc:Choice>
        <mc:Fallback xmlns="">
          <p:sp>
            <p:nvSpPr>
              <p:cNvPr id="4" name="矩形 9">
                <a:extLst>
                  <a:ext uri="{FF2B5EF4-FFF2-40B4-BE49-F238E27FC236}">
                    <a16:creationId xmlns:a16="http://schemas.microsoft.com/office/drawing/2014/main" id="{0C489013-ADF1-3F47-82AC-A21E2E0CA5A9}"/>
                  </a:ext>
                </a:extLst>
              </p:cNvPr>
              <p:cNvSpPr>
                <a:spLocks noRot="1" noChangeAspect="1" noMove="1" noResize="1" noEditPoints="1" noAdjustHandles="1" noChangeArrowheads="1" noChangeShapeType="1" noTextEdit="1"/>
              </p:cNvSpPr>
              <p:nvPr/>
            </p:nvSpPr>
            <p:spPr>
              <a:xfrm>
                <a:off x="3148532" y="1983057"/>
                <a:ext cx="2846933" cy="439736"/>
              </a:xfrm>
              <a:prstGeom prst="rect">
                <a:avLst/>
              </a:prstGeom>
              <a:blipFill>
                <a:blip r:embed="rId2"/>
                <a:stretch>
                  <a:fillRect t="-154286" r="-13333" b="-228571"/>
                </a:stretch>
              </a:blipFill>
            </p:spPr>
            <p:txBody>
              <a:bodyPr/>
              <a:lstStyle/>
              <a:p>
                <a:r>
                  <a:rPr lang="en-US">
                    <a:noFill/>
                  </a:rPr>
                  <a:t> </a:t>
                </a:r>
              </a:p>
            </p:txBody>
          </p:sp>
        </mc:Fallback>
      </mc:AlternateContent>
      <p:sp>
        <p:nvSpPr>
          <p:cNvPr id="5" name="矩形 12">
            <a:extLst>
              <a:ext uri="{FF2B5EF4-FFF2-40B4-BE49-F238E27FC236}">
                <a16:creationId xmlns:a16="http://schemas.microsoft.com/office/drawing/2014/main" id="{82B8EDB5-EC90-6142-98D8-63B0005FA5BF}"/>
              </a:ext>
            </a:extLst>
          </p:cNvPr>
          <p:cNvSpPr/>
          <p:nvPr/>
        </p:nvSpPr>
        <p:spPr>
          <a:xfrm>
            <a:off x="603816" y="2545664"/>
            <a:ext cx="2093792" cy="461665"/>
          </a:xfrm>
          <a:prstGeom prst="rect">
            <a:avLst/>
          </a:prstGeom>
        </p:spPr>
        <p:txBody>
          <a:bodyPr wrap="square">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We obtain</a:t>
            </a:r>
          </a:p>
        </p:txBody>
      </p:sp>
      <mc:AlternateContent xmlns:mc="http://schemas.openxmlformats.org/markup-compatibility/2006" xmlns:a14="http://schemas.microsoft.com/office/drawing/2010/main">
        <mc:Choice Requires="a14">
          <p:sp>
            <p:nvSpPr>
              <p:cNvPr id="6" name="矩形 13">
                <a:extLst>
                  <a:ext uri="{FF2B5EF4-FFF2-40B4-BE49-F238E27FC236}">
                    <a16:creationId xmlns:a16="http://schemas.microsoft.com/office/drawing/2014/main" id="{1DFA0339-E778-524C-9C5C-0C1DFD35CD89}"/>
                  </a:ext>
                </a:extLst>
              </p:cNvPr>
              <p:cNvSpPr/>
              <p:nvPr/>
            </p:nvSpPr>
            <p:spPr>
              <a:xfrm>
                <a:off x="3657600" y="3269047"/>
                <a:ext cx="1979388" cy="4137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rPr>
                        <m:t>𝜀</m:t>
                      </m:r>
                      <m:d>
                        <m:dPr>
                          <m:ctrlPr>
                            <a:rPr lang="en-US" sz="2000" i="1">
                              <a:latin typeface="Cambria Math" panose="02040503050406030204" pitchFamily="18" charset="0"/>
                            </a:rPr>
                          </m:ctrlPr>
                        </m:dPr>
                        <m:e>
                          <m:r>
                            <a:rPr lang="en-US" sz="2000" i="1">
                              <a:latin typeface="Cambria Math" panose="02040503050406030204" pitchFamily="18" charset="0"/>
                            </a:rPr>
                            <m:t>𝑏</m:t>
                          </m:r>
                        </m:e>
                      </m:d>
                      <m:r>
                        <a:rPr lang="en-US" sz="2000" i="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𝜃</m:t>
                          </m:r>
                          <m:r>
                            <a:rPr lang="en-US" sz="2000" i="1" smtClean="0">
                              <a:latin typeface="Cambria Math" panose="02040503050406030204" pitchFamily="18" charset="0"/>
                              <a:ea typeface="Cambria Math" panose="02040503050406030204" pitchFamily="18" charset="0"/>
                            </a:rPr>
                            <m:t>𝜎</m:t>
                          </m:r>
                        </m:sup>
                      </m:sSup>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0">
                              <a:latin typeface="Cambria Math" panose="02040503050406030204" pitchFamily="18" charset="0"/>
                            </a:rPr>
                            <m:t>−</m:t>
                          </m:r>
                          <m:r>
                            <a:rPr lang="en-US" sz="2000" i="1">
                              <a:latin typeface="Cambria Math" panose="02040503050406030204" pitchFamily="18" charset="0"/>
                            </a:rPr>
                            <m:t>𝜃</m:t>
                          </m:r>
                          <m:r>
                            <a:rPr lang="en-US" sz="2000" i="1">
                              <a:latin typeface="Cambria Math" panose="02040503050406030204" pitchFamily="18" charset="0"/>
                            </a:rPr>
                            <m:t>𝑏</m:t>
                          </m:r>
                        </m:sup>
                      </m:sSup>
                    </m:oMath>
                  </m:oMathPara>
                </a14:m>
                <a:endParaRPr lang="en-US" sz="2000" dirty="0"/>
              </a:p>
            </p:txBody>
          </p:sp>
        </mc:Choice>
        <mc:Fallback xmlns="">
          <p:sp>
            <p:nvSpPr>
              <p:cNvPr id="6" name="矩形 13">
                <a:extLst>
                  <a:ext uri="{FF2B5EF4-FFF2-40B4-BE49-F238E27FC236}">
                    <a16:creationId xmlns:a16="http://schemas.microsoft.com/office/drawing/2014/main" id="{1DFA0339-E778-524C-9C5C-0C1DFD35CD89}"/>
                  </a:ext>
                </a:extLst>
              </p:cNvPr>
              <p:cNvSpPr>
                <a:spLocks noRot="1" noChangeAspect="1" noMove="1" noResize="1" noEditPoints="1" noAdjustHandles="1" noChangeArrowheads="1" noChangeShapeType="1" noTextEdit="1"/>
              </p:cNvSpPr>
              <p:nvPr/>
            </p:nvSpPr>
            <p:spPr>
              <a:xfrm>
                <a:off x="3657600" y="3269047"/>
                <a:ext cx="1979388" cy="41370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矩形 15">
                <a:extLst>
                  <a:ext uri="{FF2B5EF4-FFF2-40B4-BE49-F238E27FC236}">
                    <a16:creationId xmlns:a16="http://schemas.microsoft.com/office/drawing/2014/main" id="{E6F31FD9-BF8A-1E41-BDA6-C35DBF1F52C8}"/>
                  </a:ext>
                </a:extLst>
              </p:cNvPr>
              <p:cNvSpPr/>
              <p:nvPr/>
            </p:nvSpPr>
            <p:spPr>
              <a:xfrm>
                <a:off x="2697608" y="3978744"/>
                <a:ext cx="374878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n-US" sz="2000" i="1" smtClean="0">
                              <a:latin typeface="Cambria Math" panose="02040503050406030204" pitchFamily="18" charset="0"/>
                            </a:rPr>
                          </m:ctrlPr>
                        </m:dPr>
                        <m:e>
                          <m:r>
                            <a:rPr lang="en-US" sz="2000" i="1">
                              <a:latin typeface="Cambria Math" panose="02040503050406030204" pitchFamily="18" charset="0"/>
                            </a:rPr>
                            <m:t>𝑃</m:t>
                          </m:r>
                          <m:r>
                            <a:rPr lang="en-US" sz="2000" i="0">
                              <a:latin typeface="Cambria Math" panose="02040503050406030204" pitchFamily="18" charset="0"/>
                            </a:rPr>
                            <m:t>[</m:t>
                          </m:r>
                          <m:r>
                            <m:rPr>
                              <m:sty m:val="p"/>
                            </m:rPr>
                            <a:rPr lang="en-US" sz="2000" b="0" i="0" smtClean="0">
                              <a:latin typeface="Cambria Math" panose="02040503050406030204" pitchFamily="18" charset="0"/>
                            </a:rPr>
                            <m:t>S</m:t>
                          </m:r>
                          <m:d>
                            <m:dPr>
                              <m:ctrlPr>
                                <a:rPr lang="en-US" sz="2000" b="0" i="1" smtClean="0">
                                  <a:latin typeface="Cambria Math" panose="02040503050406030204" pitchFamily="18" charset="0"/>
                                </a:rPr>
                              </m:ctrlPr>
                            </m:dPr>
                            <m:e>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𝑡</m:t>
                              </m:r>
                            </m:e>
                          </m:d>
                          <m:r>
                            <a:rPr lang="en-US" sz="2000" i="0">
                              <a:latin typeface="Cambria Math" panose="02040503050406030204" pitchFamily="18" charset="0"/>
                            </a:rPr>
                            <m:t>&gt;</m:t>
                          </m:r>
                          <m:r>
                            <a:rPr lang="en-US" sz="2000" i="1">
                              <a:latin typeface="Cambria Math" panose="02040503050406030204" pitchFamily="18" charset="0"/>
                            </a:rPr>
                            <m:t>𝜌</m:t>
                          </m:r>
                          <m:d>
                            <m:dPr>
                              <m:ctrlPr>
                                <a:rPr lang="en-US" sz="2000" i="1">
                                  <a:latin typeface="Cambria Math" panose="02040503050406030204" pitchFamily="18" charset="0"/>
                                </a:rPr>
                              </m:ctrlPr>
                            </m:dPr>
                            <m:e>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𝜏</m:t>
                              </m:r>
                            </m:e>
                          </m:d>
                          <m:r>
                            <a:rPr lang="en-US" sz="2000" b="0" i="1" smtClean="0">
                              <a:latin typeface="Cambria Math" panose="02040503050406030204" pitchFamily="18" charset="0"/>
                            </a:rPr>
                            <m:t>−</m:t>
                          </m:r>
                          <m:r>
                            <a:rPr lang="en-US" sz="2000" i="1">
                              <a:latin typeface="Cambria Math" panose="02040503050406030204" pitchFamily="18" charset="0"/>
                            </a:rPr>
                            <m:t>𝑏</m:t>
                          </m:r>
                          <m:r>
                            <a:rPr lang="en-US" sz="2000" i="0">
                              <a:latin typeface="Cambria Math" panose="02040503050406030204" pitchFamily="18" charset="0"/>
                            </a:rPr>
                            <m:t>]≤</m:t>
                          </m:r>
                          <m:r>
                            <a:rPr lang="en-US" sz="2000" i="1">
                              <a:latin typeface="Cambria Math" panose="02040503050406030204" pitchFamily="18" charset="0"/>
                            </a:rPr>
                            <m:t>𝜀</m:t>
                          </m:r>
                          <m:r>
                            <a:rPr lang="en-US" sz="2000" i="0">
                              <a:latin typeface="Cambria Math" panose="02040503050406030204" pitchFamily="18" charset="0"/>
                            </a:rPr>
                            <m:t>(</m:t>
                          </m:r>
                          <m:r>
                            <a:rPr lang="en-US" sz="2000" i="1">
                              <a:latin typeface="Cambria Math" panose="02040503050406030204" pitchFamily="18" charset="0"/>
                            </a:rPr>
                            <m:t>𝑏</m:t>
                          </m:r>
                        </m:e>
                      </m:d>
                    </m:oMath>
                  </m:oMathPara>
                </a14:m>
                <a:endParaRPr lang="en-US" sz="2000" dirty="0"/>
              </a:p>
            </p:txBody>
          </p:sp>
        </mc:Choice>
        <mc:Fallback xmlns="">
          <p:sp>
            <p:nvSpPr>
              <p:cNvPr id="7" name="矩形 15">
                <a:extLst>
                  <a:ext uri="{FF2B5EF4-FFF2-40B4-BE49-F238E27FC236}">
                    <a16:creationId xmlns:a16="http://schemas.microsoft.com/office/drawing/2014/main" id="{E6F31FD9-BF8A-1E41-BDA6-C35DBF1F52C8}"/>
                  </a:ext>
                </a:extLst>
              </p:cNvPr>
              <p:cNvSpPr>
                <a:spLocks noRot="1" noChangeAspect="1" noMove="1" noResize="1" noEditPoints="1" noAdjustHandles="1" noChangeArrowheads="1" noChangeShapeType="1" noTextEdit="1"/>
              </p:cNvSpPr>
              <p:nvPr/>
            </p:nvSpPr>
            <p:spPr>
              <a:xfrm>
                <a:off x="2697608" y="3978744"/>
                <a:ext cx="3748783" cy="400110"/>
              </a:xfrm>
              <a:prstGeom prst="rect">
                <a:avLst/>
              </a:prstGeom>
              <a:blipFill>
                <a:blip r:embed="rId4"/>
                <a:stretch>
                  <a:fillRect t="-118182" r="-6061" b="-1878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矩形 16">
                <a:extLst>
                  <a:ext uri="{FF2B5EF4-FFF2-40B4-BE49-F238E27FC236}">
                    <a16:creationId xmlns:a16="http://schemas.microsoft.com/office/drawing/2014/main" id="{1394CFBB-A876-8C4A-8DFF-A2B37BA44CAD}"/>
                  </a:ext>
                </a:extLst>
              </p:cNvPr>
              <p:cNvSpPr/>
              <p:nvPr/>
            </p:nvSpPr>
            <p:spPr>
              <a:xfrm>
                <a:off x="2022969" y="5086290"/>
                <a:ext cx="509806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n-US" sz="2000" i="1" smtClean="0">
                              <a:latin typeface="Cambria Math" panose="02040503050406030204" pitchFamily="18" charset="0"/>
                            </a:rPr>
                          </m:ctrlPr>
                        </m:dPr>
                        <m:e>
                          <m:r>
                            <a:rPr lang="en-US" sz="2000" i="1">
                              <a:latin typeface="Cambria Math" panose="02040503050406030204" pitchFamily="18" charset="0"/>
                            </a:rPr>
                            <m:t>𝑃</m:t>
                          </m:r>
                          <m:r>
                            <a:rPr lang="en-US" sz="2000" i="0">
                              <a:latin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𝜏</m:t>
                          </m:r>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0,</m:t>
                              </m:r>
                              <m:r>
                                <a:rPr lang="en-US" sz="2000" i="1">
                                  <a:latin typeface="Cambria Math" panose="02040503050406030204" pitchFamily="18" charset="0"/>
                                  <a:ea typeface="Cambria Math" panose="02040503050406030204" pitchFamily="18" charset="0"/>
                                </a:rPr>
                                <m:t>𝑡</m:t>
                              </m:r>
                            </m:e>
                          </m:d>
                          <m:r>
                            <a:rPr lang="en-US" sz="2000" i="1">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S</m:t>
                          </m:r>
                          <m:d>
                            <m:dPr>
                              <m:ctrlPr>
                                <a:rPr lang="en-US" sz="2000" b="0" i="1" smtClean="0">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𝑡</m:t>
                              </m:r>
                            </m:e>
                          </m:d>
                          <m:r>
                            <a:rPr lang="en-US" sz="2000" i="0">
                              <a:latin typeface="Cambria Math" panose="02040503050406030204" pitchFamily="18" charset="0"/>
                            </a:rPr>
                            <m:t>&gt;</m:t>
                          </m:r>
                          <m:sSup>
                            <m:sSupPr>
                              <m:ctrlPr>
                                <a:rPr lang="en-US" sz="2000" b="0" i="1" smtClean="0">
                                  <a:latin typeface="Cambria Math" panose="02040503050406030204" pitchFamily="18" charset="0"/>
                                </a:rPr>
                              </m:ctrlPr>
                            </m:sSupPr>
                            <m:e>
                              <m:r>
                                <a:rPr lang="en-US" sz="2000" i="1">
                                  <a:latin typeface="Cambria Math" panose="02040503050406030204" pitchFamily="18" charset="0"/>
                                </a:rPr>
                                <m:t>𝜌</m:t>
                              </m:r>
                            </m:e>
                            <m:sup>
                              <m:r>
                                <a:rPr lang="en-US" sz="2000" b="0" i="1" smtClean="0">
                                  <a:latin typeface="Cambria Math" panose="02040503050406030204" pitchFamily="18" charset="0"/>
                                </a:rPr>
                                <m:t>′</m:t>
                              </m:r>
                            </m:sup>
                          </m:sSup>
                          <m:d>
                            <m:dPr>
                              <m:ctrlPr>
                                <a:rPr lang="en-US" sz="2000" b="0" i="1" smtClean="0">
                                  <a:latin typeface="Cambria Math" panose="02040503050406030204" pitchFamily="18" charset="0"/>
                                </a:rPr>
                              </m:ctrlPr>
                            </m:dPr>
                            <m:e>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𝜏</m:t>
                              </m:r>
                            </m:e>
                          </m:d>
                          <m:r>
                            <a:rPr lang="en-US" sz="2000" b="0" i="1" smtClean="0">
                              <a:latin typeface="Cambria Math" panose="02040503050406030204" pitchFamily="18" charset="0"/>
                            </a:rPr>
                            <m:t>−</m:t>
                          </m:r>
                          <m:r>
                            <a:rPr lang="en-US" sz="2000" i="1">
                              <a:latin typeface="Cambria Math" panose="02040503050406030204" pitchFamily="18" charset="0"/>
                            </a:rPr>
                            <m:t>𝑏</m:t>
                          </m:r>
                          <m:r>
                            <a:rPr lang="en-US" sz="2000" i="0">
                              <a:latin typeface="Cambria Math" panose="02040503050406030204" pitchFamily="18" charset="0"/>
                            </a:rPr>
                            <m:t>]≤</m:t>
                          </m:r>
                          <m:r>
                            <a:rPr lang="en-US" sz="2000" i="1">
                              <a:latin typeface="Cambria Math" panose="02040503050406030204" pitchFamily="18" charset="0"/>
                            </a:rPr>
                            <m:t>𝜀</m:t>
                          </m:r>
                          <m:r>
                            <a:rPr lang="en-US" sz="2000" b="0" i="1" smtClean="0">
                              <a:latin typeface="Cambria Math" panose="02040503050406030204" pitchFamily="18" charset="0"/>
                            </a:rPr>
                            <m:t>′</m:t>
                          </m:r>
                          <m:r>
                            <a:rPr lang="en-US" sz="2000" i="0">
                              <a:latin typeface="Cambria Math" panose="02040503050406030204" pitchFamily="18" charset="0"/>
                            </a:rPr>
                            <m:t>(</m:t>
                          </m:r>
                          <m:r>
                            <a:rPr lang="en-US" sz="2000" i="1">
                              <a:latin typeface="Cambria Math" panose="02040503050406030204" pitchFamily="18" charset="0"/>
                            </a:rPr>
                            <m:t>𝑏</m:t>
                          </m:r>
                        </m:e>
                      </m:d>
                    </m:oMath>
                  </m:oMathPara>
                </a14:m>
                <a:endParaRPr lang="en-US" sz="2000" dirty="0"/>
              </a:p>
            </p:txBody>
          </p:sp>
        </mc:Choice>
        <mc:Fallback xmlns="">
          <p:sp>
            <p:nvSpPr>
              <p:cNvPr id="8" name="矩形 16">
                <a:extLst>
                  <a:ext uri="{FF2B5EF4-FFF2-40B4-BE49-F238E27FC236}">
                    <a16:creationId xmlns:a16="http://schemas.microsoft.com/office/drawing/2014/main" id="{1394CFBB-A876-8C4A-8DFF-A2B37BA44CAD}"/>
                  </a:ext>
                </a:extLst>
              </p:cNvPr>
              <p:cNvSpPr>
                <a:spLocks noRot="1" noChangeAspect="1" noMove="1" noResize="1" noEditPoints="1" noAdjustHandles="1" noChangeArrowheads="1" noChangeShapeType="1" noTextEdit="1"/>
              </p:cNvSpPr>
              <p:nvPr/>
            </p:nvSpPr>
            <p:spPr>
              <a:xfrm>
                <a:off x="2022969" y="5086290"/>
                <a:ext cx="5098062" cy="400110"/>
              </a:xfrm>
              <a:prstGeom prst="rect">
                <a:avLst/>
              </a:prstGeom>
              <a:blipFill>
                <a:blip r:embed="rId5"/>
                <a:stretch>
                  <a:fillRect t="-118182" r="-4467" b="-187879"/>
                </a:stretch>
              </a:blipFill>
            </p:spPr>
            <p:txBody>
              <a:bodyPr/>
              <a:lstStyle/>
              <a:p>
                <a:r>
                  <a:rPr lang="en-US">
                    <a:noFill/>
                  </a:rPr>
                  <a:t> </a:t>
                </a:r>
              </a:p>
            </p:txBody>
          </p:sp>
        </mc:Fallback>
      </mc:AlternateContent>
      <p:sp>
        <p:nvSpPr>
          <p:cNvPr id="9" name="下箭头 19">
            <a:extLst>
              <a:ext uri="{FF2B5EF4-FFF2-40B4-BE49-F238E27FC236}">
                <a16:creationId xmlns:a16="http://schemas.microsoft.com/office/drawing/2014/main" id="{CD841815-1D99-3941-979D-B49336CA6855}"/>
              </a:ext>
            </a:extLst>
          </p:cNvPr>
          <p:cNvSpPr/>
          <p:nvPr/>
        </p:nvSpPr>
        <p:spPr>
          <a:xfrm>
            <a:off x="4401973" y="4522410"/>
            <a:ext cx="340054" cy="38100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20">
            <a:extLst>
              <a:ext uri="{FF2B5EF4-FFF2-40B4-BE49-F238E27FC236}">
                <a16:creationId xmlns:a16="http://schemas.microsoft.com/office/drawing/2014/main" id="{5D232D58-9D48-6541-A8FB-A769967C49E6}"/>
              </a:ext>
            </a:extLst>
          </p:cNvPr>
          <p:cNvSpPr/>
          <p:nvPr/>
        </p:nvSpPr>
        <p:spPr>
          <a:xfrm>
            <a:off x="4917236" y="4482077"/>
            <a:ext cx="3200400" cy="461665"/>
          </a:xfrm>
          <a:prstGeom prst="rect">
            <a:avLst/>
          </a:prstGeom>
        </p:spPr>
        <p:txBody>
          <a:bodyPr wrap="square">
            <a:spAutoFit/>
          </a:bodyPr>
          <a:lstStyle/>
          <a:p>
            <a:r>
              <a:rPr lang="en-US" altLang="zh-CN" sz="2400" dirty="0">
                <a:latin typeface="Times New Roman" panose="02020603050405020304" pitchFamily="18" charset="0"/>
                <a:cs typeface="Times New Roman" panose="02020603050405020304" pitchFamily="18" charset="0"/>
              </a:rPr>
              <a:t>Extend</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to the arbitrary </a:t>
            </a:r>
            <a:endParaRPr lang="en-US" sz="2400" dirty="0">
              <a:latin typeface="Times New Roman" panose="02020603050405020304" pitchFamily="18" charset="0"/>
              <a:cs typeface="Times New Roman" panose="02020603050405020304" pitchFamily="18" charset="0"/>
            </a:endParaRPr>
          </a:p>
        </p:txBody>
      </p:sp>
      <p:sp>
        <p:nvSpPr>
          <p:cNvPr id="11" name="文本占位符 2">
            <a:extLst>
              <a:ext uri="{FF2B5EF4-FFF2-40B4-BE49-F238E27FC236}">
                <a16:creationId xmlns:a16="http://schemas.microsoft.com/office/drawing/2014/main" id="{584C68C8-A6D1-2B47-94EC-86012B1F34C5}"/>
              </a:ext>
            </a:extLst>
          </p:cNvPr>
          <p:cNvSpPr txBox="1">
            <a:spLocks/>
          </p:cNvSpPr>
          <p:nvPr/>
        </p:nvSpPr>
        <p:spPr>
          <a:xfrm>
            <a:off x="1357312" y="133141"/>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kern="1200">
                <a:solidFill>
                  <a:schemeClr val="bg1">
                    <a:lumMod val="95000"/>
                  </a:schemeClr>
                </a:solidFill>
                <a:effectLst>
                  <a:outerShdw blurRad="38100" dist="38100" dir="2700000" algn="tl">
                    <a:srgbClr val="000000">
                      <a:alpha val="43137"/>
                    </a:srgbClr>
                  </a:outerShdw>
                </a:effectLst>
                <a:latin typeface="Eras Bold IT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dirty="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rPr>
              <a:t>Service Envelopes</a:t>
            </a:r>
          </a:p>
        </p:txBody>
      </p:sp>
      <mc:AlternateContent xmlns:mc="http://schemas.openxmlformats.org/markup-compatibility/2006" xmlns:a14="http://schemas.microsoft.com/office/drawing/2010/main">
        <mc:Choice Requires="a14">
          <p:sp>
            <p:nvSpPr>
              <p:cNvPr id="12" name="矩形 22">
                <a:extLst>
                  <a:ext uri="{FF2B5EF4-FFF2-40B4-BE49-F238E27FC236}">
                    <a16:creationId xmlns:a16="http://schemas.microsoft.com/office/drawing/2014/main" id="{ED05A7CB-91DD-824D-BE05-311FF5755DEE}"/>
                  </a:ext>
                </a:extLst>
              </p:cNvPr>
              <p:cNvSpPr/>
              <p:nvPr/>
            </p:nvSpPr>
            <p:spPr>
              <a:xfrm>
                <a:off x="7727802" y="4491335"/>
                <a:ext cx="40126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ea typeface="Cambria Math" panose="02040503050406030204" pitchFamily="18" charset="0"/>
                        </a:rPr>
                        <m:t>𝜏</m:t>
                      </m:r>
                    </m:oMath>
                  </m:oMathPara>
                </a14:m>
                <a:endParaRPr lang="en-US" sz="2400" dirty="0"/>
              </a:p>
            </p:txBody>
          </p:sp>
        </mc:Choice>
        <mc:Fallback xmlns="">
          <p:sp>
            <p:nvSpPr>
              <p:cNvPr id="12" name="矩形 22">
                <a:extLst>
                  <a:ext uri="{FF2B5EF4-FFF2-40B4-BE49-F238E27FC236}">
                    <a16:creationId xmlns:a16="http://schemas.microsoft.com/office/drawing/2014/main" id="{ED05A7CB-91DD-824D-BE05-311FF5755DEE}"/>
                  </a:ext>
                </a:extLst>
              </p:cNvPr>
              <p:cNvSpPr>
                <a:spLocks noRot="1" noChangeAspect="1" noMove="1" noResize="1" noEditPoints="1" noAdjustHandles="1" noChangeArrowheads="1" noChangeShapeType="1" noTextEdit="1"/>
              </p:cNvSpPr>
              <p:nvPr/>
            </p:nvSpPr>
            <p:spPr>
              <a:xfrm>
                <a:off x="7727802" y="4491335"/>
                <a:ext cx="401264" cy="46166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727633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B32BD3-C1C5-B342-86CC-ADD5BBDE030D}"/>
              </a:ext>
            </a:extLst>
          </p:cNvPr>
          <p:cNvSpPr>
            <a:spLocks noGrp="1"/>
          </p:cNvSpPr>
          <p:nvPr>
            <p:ph type="sldNum" sz="quarter" idx="12"/>
          </p:nvPr>
        </p:nvSpPr>
        <p:spPr/>
        <p:txBody>
          <a:bodyPr/>
          <a:lstStyle/>
          <a:p>
            <a:fld id="{97D86083-53EC-4DF4-B0ED-FEB5657A265E}" type="slidenum">
              <a:rPr lang="zh-CN" altLang="en-US" smtClean="0"/>
              <a:t>70</a:t>
            </a:fld>
            <a:endParaRPr lang="zh-CN" altLang="en-US" dirty="0"/>
          </a:p>
        </p:txBody>
      </p:sp>
      <p:sp>
        <p:nvSpPr>
          <p:cNvPr id="3" name="Rectangle 2">
            <a:extLst>
              <a:ext uri="{FF2B5EF4-FFF2-40B4-BE49-F238E27FC236}">
                <a16:creationId xmlns:a16="http://schemas.microsoft.com/office/drawing/2014/main" id="{22314A90-60D2-C34F-85A1-ABF0EE49AC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 name="矩形 6">
            <a:extLst>
              <a:ext uri="{FF2B5EF4-FFF2-40B4-BE49-F238E27FC236}">
                <a16:creationId xmlns:a16="http://schemas.microsoft.com/office/drawing/2014/main" id="{7EFAD57A-77AE-A84C-A71C-A9A226D67DA2}"/>
              </a:ext>
            </a:extLst>
          </p:cNvPr>
          <p:cNvSpPr/>
          <p:nvPr/>
        </p:nvSpPr>
        <p:spPr>
          <a:xfrm>
            <a:off x="382587" y="1157140"/>
            <a:ext cx="3099195" cy="461665"/>
          </a:xfrm>
          <a:prstGeom prst="rect">
            <a:avLst/>
          </a:prstGeom>
        </p:spPr>
        <p:txBody>
          <a:bodyPr wrap="square">
            <a:spAutoFit/>
          </a:bodyPr>
          <a:lstStyle/>
          <a:p>
            <a:pPr marL="342900" indent="-342900">
              <a:buFont typeface="Arial" panose="020B0604020202020204" pitchFamily="34" charset="0"/>
              <a:buChar char="•"/>
            </a:pPr>
            <a:r>
              <a:rPr lang="en-US" sz="2400" dirty="0">
                <a:latin typeface="Times New Roman" pitchFamily="18" charset="0"/>
                <a:cs typeface="Times New Roman" pitchFamily="18" charset="0"/>
              </a:rPr>
              <a:t>By the union bound</a:t>
            </a:r>
          </a:p>
        </p:txBody>
      </p:sp>
      <p:sp>
        <p:nvSpPr>
          <p:cNvPr id="5" name="矩形 15">
            <a:extLst>
              <a:ext uri="{FF2B5EF4-FFF2-40B4-BE49-F238E27FC236}">
                <a16:creationId xmlns:a16="http://schemas.microsoft.com/office/drawing/2014/main" id="{04A5E425-D686-2D4D-A04E-1DF7E17534BB}"/>
              </a:ext>
            </a:extLst>
          </p:cNvPr>
          <p:cNvSpPr/>
          <p:nvPr/>
        </p:nvSpPr>
        <p:spPr>
          <a:xfrm>
            <a:off x="382587" y="1979571"/>
            <a:ext cx="4215778" cy="461665"/>
          </a:xfrm>
          <a:prstGeom prst="rect">
            <a:avLst/>
          </a:prstGeom>
        </p:spPr>
        <p:txBody>
          <a:bodyPr wrap="square">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We have</a:t>
            </a:r>
          </a:p>
        </p:txBody>
      </p:sp>
      <p:sp>
        <p:nvSpPr>
          <p:cNvPr id="6" name="矩形 8">
            <a:extLst>
              <a:ext uri="{FF2B5EF4-FFF2-40B4-BE49-F238E27FC236}">
                <a16:creationId xmlns:a16="http://schemas.microsoft.com/office/drawing/2014/main" id="{A8D53B6E-F71C-3E46-8570-63D80F16C4A8}"/>
              </a:ext>
            </a:extLst>
          </p:cNvPr>
          <p:cNvSpPr/>
          <p:nvPr/>
        </p:nvSpPr>
        <p:spPr>
          <a:xfrm>
            <a:off x="1846733" y="2766758"/>
            <a:ext cx="1438214" cy="646331"/>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Let</a:t>
            </a:r>
            <a:r>
              <a:rPr lang="en-US" dirty="0">
                <a:latin typeface="Times-Roman"/>
              </a:rPr>
              <a:t> </a:t>
            </a:r>
            <a:r>
              <a:rPr lang="en-US" i="1" dirty="0">
                <a:latin typeface="Times New Roman" panose="02020603050405020304" pitchFamily="18" charset="0"/>
                <a:cs typeface="Times New Roman" panose="02020603050405020304" pitchFamily="18" charset="0"/>
              </a:rPr>
              <a:t>ρ’</a:t>
            </a:r>
            <a:r>
              <a:rPr lang="en-US" sz="800"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ρ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δ</a:t>
            </a:r>
            <a:r>
              <a:rPr lang="en-US" dirty="0">
                <a:latin typeface="Times New Roman" panose="02020603050405020304" pitchFamily="18" charset="0"/>
                <a:cs typeface="Times New Roman" panose="02020603050405020304" pitchFamily="18" charset="0"/>
              </a:rPr>
              <a:t>.</a:t>
            </a:r>
          </a:p>
          <a:p>
            <a:endParaRPr lang="en-US" dirty="0"/>
          </a:p>
        </p:txBody>
      </p:sp>
      <p:sp>
        <p:nvSpPr>
          <p:cNvPr id="7" name="左弧形箭头 9">
            <a:extLst>
              <a:ext uri="{FF2B5EF4-FFF2-40B4-BE49-F238E27FC236}">
                <a16:creationId xmlns:a16="http://schemas.microsoft.com/office/drawing/2014/main" id="{3BBB453F-CEC5-D24E-A761-9703B2AFA99B}"/>
              </a:ext>
            </a:extLst>
          </p:cNvPr>
          <p:cNvSpPr/>
          <p:nvPr/>
        </p:nvSpPr>
        <p:spPr>
          <a:xfrm>
            <a:off x="3411628" y="2580874"/>
            <a:ext cx="381000" cy="857333"/>
          </a:xfrm>
          <a:prstGeom prst="curved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文本占位符 2">
            <a:extLst>
              <a:ext uri="{FF2B5EF4-FFF2-40B4-BE49-F238E27FC236}">
                <a16:creationId xmlns:a16="http://schemas.microsoft.com/office/drawing/2014/main" id="{D490CD18-F878-E442-8B47-6F11A556498E}"/>
              </a:ext>
            </a:extLst>
          </p:cNvPr>
          <p:cNvSpPr txBox="1">
            <a:spLocks/>
          </p:cNvSpPr>
          <p:nvPr/>
        </p:nvSpPr>
        <p:spPr>
          <a:xfrm>
            <a:off x="1357312" y="133141"/>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kern="1200">
                <a:solidFill>
                  <a:schemeClr val="bg1">
                    <a:lumMod val="95000"/>
                  </a:schemeClr>
                </a:solidFill>
                <a:effectLst>
                  <a:outerShdw blurRad="38100" dist="38100" dir="2700000" algn="tl">
                    <a:srgbClr val="000000">
                      <a:alpha val="43137"/>
                    </a:srgbClr>
                  </a:outerShdw>
                </a:effectLst>
                <a:latin typeface="Eras Bold IT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dirty="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rPr>
              <a:t>Service Envelopes</a:t>
            </a:r>
          </a:p>
        </p:txBody>
      </p:sp>
      <mc:AlternateContent xmlns:mc="http://schemas.openxmlformats.org/markup-compatibility/2006" xmlns:a14="http://schemas.microsoft.com/office/drawing/2010/main">
        <mc:Choice Requires="a14">
          <p:sp>
            <p:nvSpPr>
              <p:cNvPr id="9" name="矩形 14">
                <a:extLst>
                  <a:ext uri="{FF2B5EF4-FFF2-40B4-BE49-F238E27FC236}">
                    <a16:creationId xmlns:a16="http://schemas.microsoft.com/office/drawing/2014/main" id="{0422869F-F76A-494B-8B3D-81C32F6F9C48}"/>
                  </a:ext>
                </a:extLst>
              </p:cNvPr>
              <p:cNvSpPr/>
              <p:nvPr/>
            </p:nvSpPr>
            <p:spPr>
              <a:xfrm>
                <a:off x="3481783" y="1213276"/>
                <a:ext cx="331174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rPr>
                        <m:t>𝑃</m:t>
                      </m:r>
                      <m:r>
                        <a:rPr lang="en-US" sz="2000">
                          <a:latin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𝑋</m:t>
                          </m:r>
                        </m:e>
                        <m:sub>
                          <m:r>
                            <a:rPr lang="en-US" sz="2000" i="1">
                              <a:latin typeface="Cambria Math" panose="02040503050406030204" pitchFamily="18" charset="0"/>
                            </a:rPr>
                            <m:t>𝑖</m:t>
                          </m:r>
                        </m:sub>
                      </m:sSub>
                      <m:r>
                        <a:rPr lang="en-US" sz="2000">
                          <a:latin typeface="Cambria Math" panose="02040503050406030204" pitchFamily="18" charset="0"/>
                        </a:rPr>
                        <m:t>≥</m:t>
                      </m:r>
                      <m:r>
                        <a:rPr lang="en-US" sz="2000" i="1">
                          <a:latin typeface="Cambria Math" panose="02040503050406030204" pitchFamily="18" charset="0"/>
                        </a:rPr>
                        <m:t>𝑥</m:t>
                      </m:r>
                      <m:r>
                        <a:rPr lang="en-US" sz="2000">
                          <a:latin typeface="Cambria Math" panose="02040503050406030204" pitchFamily="18" charset="0"/>
                        </a:rPr>
                        <m:t>]≤</m:t>
                      </m:r>
                      <m:sSub>
                        <m:sSubPr>
                          <m:ctrlPr>
                            <a:rPr lang="en-US" sz="2000" i="1" smtClean="0">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m:t>
                          </m:r>
                        </m:e>
                        <m:sub>
                          <m:r>
                            <a:rPr lang="en-US" sz="2000" b="0" i="1" smtClean="0">
                              <a:latin typeface="Cambria Math" panose="02040503050406030204" pitchFamily="18" charset="0"/>
                            </a:rPr>
                            <m:t>𝑖</m:t>
                          </m:r>
                        </m:sub>
                      </m:sSub>
                      <m:r>
                        <a:rPr lang="en-US" sz="2000" i="1">
                          <a:latin typeface="Cambria Math" panose="02040503050406030204" pitchFamily="18" charset="0"/>
                        </a:rPr>
                        <m:t>𝑃</m:t>
                      </m:r>
                      <m:r>
                        <a:rPr lang="en-US" sz="2000">
                          <a:latin typeface="Cambria Math" panose="02040503050406030204" pitchFamily="18" charset="0"/>
                        </a:rPr>
                        <m:t>[</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𝑋</m:t>
                          </m:r>
                        </m:e>
                        <m:sub>
                          <m:r>
                            <a:rPr lang="en-US" sz="2000" b="0" i="1" smtClean="0">
                              <a:latin typeface="Cambria Math" panose="02040503050406030204" pitchFamily="18" charset="0"/>
                            </a:rPr>
                            <m:t>𝑖</m:t>
                          </m:r>
                        </m:sub>
                      </m:sSub>
                      <m:r>
                        <a:rPr lang="en-US" sz="2000">
                          <a:latin typeface="Cambria Math" panose="02040503050406030204" pitchFamily="18" charset="0"/>
                        </a:rPr>
                        <m:t>≥</m:t>
                      </m:r>
                      <m:r>
                        <a:rPr lang="en-US" sz="2000" i="1">
                          <a:latin typeface="Cambria Math" panose="02040503050406030204" pitchFamily="18" charset="0"/>
                        </a:rPr>
                        <m:t>𝑥</m:t>
                      </m:r>
                      <m:r>
                        <a:rPr lang="en-US" sz="2000">
                          <a:latin typeface="Cambria Math" panose="02040503050406030204" pitchFamily="18" charset="0"/>
                        </a:rPr>
                        <m:t>]</m:t>
                      </m:r>
                    </m:oMath>
                  </m:oMathPara>
                </a14:m>
                <a:endParaRPr lang="en-US" sz="2000" dirty="0"/>
              </a:p>
            </p:txBody>
          </p:sp>
        </mc:Choice>
        <mc:Fallback xmlns="">
          <p:sp>
            <p:nvSpPr>
              <p:cNvPr id="9" name="矩形 14">
                <a:extLst>
                  <a:ext uri="{FF2B5EF4-FFF2-40B4-BE49-F238E27FC236}">
                    <a16:creationId xmlns:a16="http://schemas.microsoft.com/office/drawing/2014/main" id="{0422869F-F76A-494B-8B3D-81C32F6F9C48}"/>
                  </a:ext>
                </a:extLst>
              </p:cNvPr>
              <p:cNvSpPr>
                <a:spLocks noRot="1" noChangeAspect="1" noMove="1" noResize="1" noEditPoints="1" noAdjustHandles="1" noChangeArrowheads="1" noChangeShapeType="1" noTextEdit="1"/>
              </p:cNvSpPr>
              <p:nvPr/>
            </p:nvSpPr>
            <p:spPr>
              <a:xfrm>
                <a:off x="3481783" y="1213276"/>
                <a:ext cx="3311740" cy="400110"/>
              </a:xfrm>
              <a:prstGeom prst="rect">
                <a:avLst/>
              </a:prstGeom>
              <a:blipFill>
                <a:blip r:embed="rId2"/>
                <a:stretch>
                  <a:fillRect b="-12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矩形 16">
                <a:extLst>
                  <a:ext uri="{FF2B5EF4-FFF2-40B4-BE49-F238E27FC236}">
                    <a16:creationId xmlns:a16="http://schemas.microsoft.com/office/drawing/2014/main" id="{115FBC05-B03D-A849-9952-CE1D68EB2DCD}"/>
                  </a:ext>
                </a:extLst>
              </p:cNvPr>
              <p:cNvSpPr/>
              <p:nvPr/>
            </p:nvSpPr>
            <p:spPr>
              <a:xfrm>
                <a:off x="2861854" y="2246358"/>
                <a:ext cx="4224746" cy="2853025"/>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m>
                        <m:mPr>
                          <m:mcs>
                            <m:mc>
                              <m:mcPr>
                                <m:count m:val="1"/>
                                <m:mcJc m:val="center"/>
                              </m:mcPr>
                            </m:mc>
                          </m:mcs>
                          <m:ctrlPr>
                            <a:rPr lang="en-US" sz="2000" i="1" smtClean="0">
                              <a:latin typeface="Cambria Math" panose="02040503050406030204" pitchFamily="18" charset="0"/>
                            </a:rPr>
                          </m:ctrlPr>
                        </m:mPr>
                        <m:mr>
                          <m:e>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𝑃</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d>
                                  <m:dPr>
                                    <m:begChr m:val="["/>
                                    <m:endChr m:val="]"/>
                                    <m:ctrlPr>
                                      <a:rPr lang="en-US" sz="2000" i="1">
                                        <a:latin typeface="Cambria Math" panose="02040503050406030204" pitchFamily="18" charset="0"/>
                                      </a:rPr>
                                    </m:ctrlPr>
                                  </m:dPr>
                                  <m:e>
                                    <m:r>
                                      <a:rPr lang="en-US" sz="2000" i="0">
                                        <a:latin typeface="Cambria Math" panose="02040503050406030204" pitchFamily="18" charset="0"/>
                                      </a:rPr>
                                      <m:t>0,</m:t>
                                    </m:r>
                                    <m:r>
                                      <a:rPr lang="en-US" sz="2000" i="1">
                                        <a:latin typeface="Cambria Math" panose="02040503050406030204" pitchFamily="18" charset="0"/>
                                      </a:rPr>
                                      <m:t>𝑡</m:t>
                                    </m:r>
                                  </m:e>
                                </m:d>
                                <m:r>
                                  <a:rPr lang="en-US" sz="2000" i="0">
                                    <a:latin typeface="Cambria Math" panose="02040503050406030204" pitchFamily="18" charset="0"/>
                                  </a:rPr>
                                  <m:t>:</m:t>
                                </m:r>
                                <m:r>
                                  <m:rPr>
                                    <m:sty m:val="p"/>
                                  </m:rPr>
                                  <a:rPr lang="en-US" sz="2000" b="0" i="0" smtClean="0">
                                    <a:latin typeface="Cambria Math" panose="02040503050406030204" pitchFamily="18" charset="0"/>
                                  </a:rPr>
                                  <m:t>S</m:t>
                                </m:r>
                                <m:d>
                                  <m:dPr>
                                    <m:ctrlPr>
                                      <a:rPr lang="en-US" sz="2000" b="0" i="1" smtClean="0">
                                        <a:latin typeface="Cambria Math" panose="02040503050406030204" pitchFamily="18" charset="0"/>
                                      </a:rPr>
                                    </m:ctrlPr>
                                  </m:dPr>
                                  <m:e>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𝑡</m:t>
                                    </m:r>
                                  </m:e>
                                </m:d>
                                <m:r>
                                  <a:rPr lang="en-US" sz="2000" i="0">
                                    <a:latin typeface="Cambria Math" panose="02040503050406030204" pitchFamily="18" charset="0"/>
                                  </a:rPr>
                                  <m:t>&gt;</m:t>
                                </m:r>
                                <m:sSup>
                                  <m:sSupPr>
                                    <m:ctrlPr>
                                      <a:rPr lang="en-US" sz="2000" i="1">
                                        <a:latin typeface="Cambria Math" panose="02040503050406030204" pitchFamily="18" charset="0"/>
                                      </a:rPr>
                                    </m:ctrlPr>
                                  </m:sSupPr>
                                  <m:e>
                                    <m:r>
                                      <a:rPr lang="en-US" sz="2000" i="1">
                                        <a:latin typeface="Cambria Math" panose="02040503050406030204" pitchFamily="18" charset="0"/>
                                      </a:rPr>
                                      <m:t>𝜌</m:t>
                                    </m:r>
                                  </m:e>
                                  <m:sup>
                                    <m:r>
                                      <a:rPr lang="en-US" sz="2000" i="0">
                                        <a:latin typeface="Cambria Math" panose="02040503050406030204" pitchFamily="18" charset="0"/>
                                      </a:rPr>
                                      <m:t>′</m:t>
                                    </m:r>
                                  </m:sup>
                                </m:sSup>
                                <m:d>
                                  <m:dPr>
                                    <m:ctrlPr>
                                      <a:rPr lang="en-US" sz="2000" i="1">
                                        <a:latin typeface="Cambria Math" panose="02040503050406030204" pitchFamily="18" charset="0"/>
                                      </a:rPr>
                                    </m:ctrlPr>
                                  </m:dPr>
                                  <m:e>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𝜏</m:t>
                                    </m:r>
                                  </m:e>
                                </m:d>
                                <m:r>
                                  <a:rPr lang="en-US" sz="2000" b="0" i="1" smtClean="0">
                                    <a:latin typeface="Cambria Math" panose="02040503050406030204" pitchFamily="18" charset="0"/>
                                  </a:rPr>
                                  <m:t>−</m:t>
                                </m:r>
                                <m:r>
                                  <a:rPr lang="en-US" sz="2000" i="1">
                                    <a:latin typeface="Cambria Math" panose="02040503050406030204" pitchFamily="18" charset="0"/>
                                  </a:rPr>
                                  <m:t>𝑏</m:t>
                                </m:r>
                              </m:e>
                            </m:d>
                          </m:e>
                        </m:mr>
                        <m:mr>
                          <m:e>
                            <m:r>
                              <a:rPr lang="en-US" sz="2000" i="0">
                                <a:latin typeface="Cambria Math" panose="02040503050406030204" pitchFamily="18" charset="0"/>
                              </a:rPr>
                              <m:t>≤</m:t>
                            </m:r>
                            <m:nary>
                              <m:naryPr>
                                <m:chr m:val="∑"/>
                                <m:limLoc m:val="undOvr"/>
                                <m:grow m:val="on"/>
                                <m:ctrlPr>
                                  <a:rPr lang="en-US" sz="2000" i="1">
                                    <a:latin typeface="Cambria Math" panose="02040503050406030204" pitchFamily="18" charset="0"/>
                                  </a:rPr>
                                </m:ctrlPr>
                              </m:naryPr>
                              <m:sub>
                                <m:r>
                                  <a:rPr lang="en-US" sz="2000" i="1">
                                    <a:latin typeface="Cambria Math" panose="02040503050406030204" pitchFamily="18" charset="0"/>
                                  </a:rPr>
                                  <m:t>𝜏</m:t>
                                </m:r>
                                <m:r>
                                  <a:rPr lang="en-US" sz="2000" i="0">
                                    <a:latin typeface="Cambria Math" panose="02040503050406030204" pitchFamily="18" charset="0"/>
                                  </a:rPr>
                                  <m:t>=0</m:t>
                                </m:r>
                              </m:sub>
                              <m:sup>
                                <m:r>
                                  <a:rPr lang="en-US" sz="2000" i="1">
                                    <a:latin typeface="Cambria Math" panose="02040503050406030204" pitchFamily="18" charset="0"/>
                                  </a:rPr>
                                  <m:t>𝑡</m:t>
                                </m:r>
                              </m:sup>
                              <m:e>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𝜃𝜎</m:t>
                                    </m:r>
                                  </m:sup>
                                </m:sSup>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d>
                                      <m:dPr>
                                        <m:begChr m:val=""/>
                                        <m:ctrlPr>
                                          <a:rPr lang="en-US" sz="2000" i="1">
                                            <a:latin typeface="Cambria Math" panose="02040503050406030204" pitchFamily="18" charset="0"/>
                                          </a:rPr>
                                        </m:ctrlPr>
                                      </m:dPr>
                                      <m:e>
                                        <m:r>
                                          <a:rPr lang="en-US" sz="2000" i="0">
                                            <a:latin typeface="Cambria Math" panose="02040503050406030204" pitchFamily="18" charset="0"/>
                                          </a:rPr>
                                          <m:t>−</m:t>
                                        </m:r>
                                        <m:r>
                                          <a:rPr lang="en-US" sz="2000" i="1">
                                            <a:latin typeface="Cambria Math" panose="02040503050406030204" pitchFamily="18" charset="0"/>
                                          </a:rPr>
                                          <m:t>𝜃</m:t>
                                        </m:r>
                                        <m:r>
                                          <a:rPr lang="en-US" sz="2000" i="0">
                                            <a:latin typeface="Cambria Math" panose="02040503050406030204" pitchFamily="18" charset="0"/>
                                          </a:rPr>
                                          <m:t>(</m:t>
                                        </m:r>
                                        <m:r>
                                          <a:rPr lang="en-US" sz="2000" i="1">
                                            <a:latin typeface="Cambria Math" panose="02040503050406030204" pitchFamily="18" charset="0"/>
                                          </a:rPr>
                                          <m:t>𝑏</m:t>
                                        </m:r>
                                        <m:r>
                                          <a:rPr lang="en-US" sz="2000" i="0">
                                            <a:latin typeface="Cambria Math" panose="02040503050406030204" pitchFamily="18" charset="0"/>
                                          </a:rPr>
                                          <m:t>+</m:t>
                                        </m:r>
                                        <m:r>
                                          <a:rPr lang="en-US" sz="2000" i="1">
                                            <a:latin typeface="Cambria Math" panose="02040503050406030204" pitchFamily="18" charset="0"/>
                                          </a:rPr>
                                          <m:t>𝛿</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e>
                                    </m:d>
                                  </m:sup>
                                </m:sSup>
                              </m:e>
                            </m:nary>
                          </m:e>
                        </m:mr>
                        <m:mr>
                          <m:e>
                            <m:r>
                              <a:rPr lang="en-US" sz="2000" i="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𝜃𝜎</m:t>
                                </m:r>
                              </m:sup>
                            </m:sSup>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0">
                                    <a:latin typeface="Cambria Math" panose="02040503050406030204" pitchFamily="18" charset="0"/>
                                  </a:rPr>
                                  <m:t>−</m:t>
                                </m:r>
                                <m:r>
                                  <a:rPr lang="en-US" sz="2000" i="1">
                                    <a:latin typeface="Cambria Math" panose="02040503050406030204" pitchFamily="18" charset="0"/>
                                  </a:rPr>
                                  <m:t>𝜃</m:t>
                                </m:r>
                                <m:r>
                                  <a:rPr lang="en-US" sz="2000" i="1">
                                    <a:latin typeface="Cambria Math" panose="02040503050406030204" pitchFamily="18" charset="0"/>
                                  </a:rPr>
                                  <m:t>𝑏</m:t>
                                </m:r>
                              </m:sup>
                            </m:sSup>
                            <m:nary>
                              <m:naryPr>
                                <m:chr m:val="∑"/>
                                <m:limLoc m:val="undOvr"/>
                                <m:grow m:val="on"/>
                                <m:ctrlPr>
                                  <a:rPr lang="en-US" sz="2000" i="1">
                                    <a:latin typeface="Cambria Math" panose="02040503050406030204" pitchFamily="18" charset="0"/>
                                  </a:rPr>
                                </m:ctrlPr>
                              </m:naryPr>
                              <m:sub>
                                <m:r>
                                  <a:rPr lang="en-US" sz="2000" i="1">
                                    <a:latin typeface="Cambria Math" panose="02040503050406030204" pitchFamily="18" charset="0"/>
                                  </a:rPr>
                                  <m:t>𝜏</m:t>
                                </m:r>
                                <m:r>
                                  <a:rPr lang="en-US" sz="2000" i="0">
                                    <a:latin typeface="Cambria Math" panose="02040503050406030204" pitchFamily="18" charset="0"/>
                                  </a:rPr>
                                  <m:t>=0</m:t>
                                </m:r>
                              </m:sub>
                              <m:sup>
                                <m:r>
                                  <a:rPr lang="en-US" sz="2000" i="0">
                                    <a:latin typeface="Cambria Math" panose="02040503050406030204" pitchFamily="18" charset="0"/>
                                  </a:rPr>
                                  <m:t>∞</m:t>
                                </m:r>
                              </m:sup>
                              <m:e>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0">
                                        <a:latin typeface="Cambria Math" panose="02040503050406030204" pitchFamily="18" charset="0"/>
                                      </a:rPr>
                                      <m:t>−</m:t>
                                    </m:r>
                                    <m:r>
                                      <a:rPr lang="en-US" sz="2000" i="1">
                                        <a:latin typeface="Cambria Math" panose="02040503050406030204" pitchFamily="18" charset="0"/>
                                      </a:rPr>
                                      <m:t>𝜃𝛿𝜏</m:t>
                                    </m:r>
                                  </m:sup>
                                </m:sSup>
                              </m:e>
                            </m:nary>
                          </m:e>
                        </m:mr>
                        <m:mr>
                          <m:e>
                            <m:r>
                              <a:rPr lang="en-US" sz="2000" i="0">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𝜃𝜎</m:t>
                                    </m:r>
                                  </m:sup>
                                </m:sSup>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0">
                                        <a:latin typeface="Cambria Math" panose="02040503050406030204" pitchFamily="18" charset="0"/>
                                      </a:rPr>
                                      <m:t>−</m:t>
                                    </m:r>
                                    <m:r>
                                      <a:rPr lang="en-US" sz="2000" i="1">
                                        <a:latin typeface="Cambria Math" panose="02040503050406030204" pitchFamily="18" charset="0"/>
                                      </a:rPr>
                                      <m:t>𝜃</m:t>
                                    </m:r>
                                    <m:r>
                                      <a:rPr lang="en-US" sz="2000" i="1">
                                        <a:latin typeface="Cambria Math" panose="02040503050406030204" pitchFamily="18" charset="0"/>
                                      </a:rPr>
                                      <m:t>𝑏</m:t>
                                    </m:r>
                                  </m:sup>
                                </m:sSup>
                              </m:num>
                              <m:den>
                                <m:r>
                                  <a:rPr lang="en-US" sz="2000" i="0">
                                    <a:latin typeface="Cambria Math" panose="02040503050406030204" pitchFamily="18" charset="0"/>
                                  </a:rPr>
                                  <m:t>1−</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0">
                                        <a:latin typeface="Cambria Math" panose="02040503050406030204" pitchFamily="18" charset="0"/>
                                      </a:rPr>
                                      <m:t>−</m:t>
                                    </m:r>
                                    <m:r>
                                      <a:rPr lang="en-US" sz="2000" i="1">
                                        <a:latin typeface="Cambria Math" panose="02040503050406030204" pitchFamily="18" charset="0"/>
                                      </a:rPr>
                                      <m:t>𝜃𝛿</m:t>
                                    </m:r>
                                  </m:sup>
                                </m:sSup>
                              </m:den>
                            </m:f>
                            <m:r>
                              <a:rPr lang="en-US" sz="2000" b="0" i="1" smtClean="0">
                                <a:latin typeface="Cambria Math" panose="02040503050406030204" pitchFamily="18" charset="0"/>
                              </a:rPr>
                              <m:t>=</m:t>
                            </m:r>
                            <m:r>
                              <a:rPr lang="en-US" sz="2000" i="1">
                                <a:latin typeface="Cambria Math" panose="02040503050406030204" pitchFamily="18" charset="0"/>
                              </a:rPr>
                              <m:t>𝜀</m:t>
                            </m:r>
                            <m:r>
                              <a:rPr lang="en-US" sz="2000" i="1">
                                <a:latin typeface="Cambria Math" panose="02040503050406030204" pitchFamily="18" charset="0"/>
                              </a:rPr>
                              <m:t>′</m:t>
                            </m:r>
                            <m:r>
                              <a:rPr lang="en-US" sz="2000">
                                <a:latin typeface="Cambria Math" panose="02040503050406030204" pitchFamily="18" charset="0"/>
                              </a:rPr>
                              <m:t>(</m:t>
                            </m:r>
                            <m:r>
                              <a:rPr lang="en-US" sz="2000" i="1">
                                <a:latin typeface="Cambria Math" panose="02040503050406030204" pitchFamily="18" charset="0"/>
                              </a:rPr>
                              <m:t>𝑏</m:t>
                            </m:r>
                            <m:r>
                              <a:rPr lang="en-US" sz="2000" b="0" i="1" smtClean="0">
                                <a:latin typeface="Cambria Math" panose="02040503050406030204" pitchFamily="18" charset="0"/>
                              </a:rPr>
                              <m:t>)</m:t>
                            </m:r>
                          </m:e>
                        </m:mr>
                      </m:m>
                    </m:oMath>
                  </m:oMathPara>
                </a14:m>
                <a:endParaRPr lang="en-US" sz="2000" dirty="0"/>
              </a:p>
            </p:txBody>
          </p:sp>
        </mc:Choice>
        <mc:Fallback xmlns="">
          <p:sp>
            <p:nvSpPr>
              <p:cNvPr id="10" name="矩形 16">
                <a:extLst>
                  <a:ext uri="{FF2B5EF4-FFF2-40B4-BE49-F238E27FC236}">
                    <a16:creationId xmlns:a16="http://schemas.microsoft.com/office/drawing/2014/main" id="{115FBC05-B03D-A849-9952-CE1D68EB2DCD}"/>
                  </a:ext>
                </a:extLst>
              </p:cNvPr>
              <p:cNvSpPr>
                <a:spLocks noRot="1" noChangeAspect="1" noMove="1" noResize="1" noEditPoints="1" noAdjustHandles="1" noChangeArrowheads="1" noChangeShapeType="1" noTextEdit="1"/>
              </p:cNvSpPr>
              <p:nvPr/>
            </p:nvSpPr>
            <p:spPr>
              <a:xfrm>
                <a:off x="2861854" y="2246358"/>
                <a:ext cx="4224746" cy="2853025"/>
              </a:xfrm>
              <a:prstGeom prst="rect">
                <a:avLst/>
              </a:prstGeom>
              <a:blipFill>
                <a:blip r:embed="rId3"/>
                <a:stretch>
                  <a:fillRect t="-21681" r="-5988" b="-26991"/>
                </a:stretch>
              </a:blipFill>
            </p:spPr>
            <p:txBody>
              <a:bodyPr/>
              <a:lstStyle/>
              <a:p>
                <a:r>
                  <a:rPr lang="en-US">
                    <a:noFill/>
                  </a:rPr>
                  <a:t> </a:t>
                </a:r>
              </a:p>
            </p:txBody>
          </p:sp>
        </mc:Fallback>
      </mc:AlternateContent>
      <p:sp>
        <p:nvSpPr>
          <p:cNvPr id="11" name="矩形 18">
            <a:extLst>
              <a:ext uri="{FF2B5EF4-FFF2-40B4-BE49-F238E27FC236}">
                <a16:creationId xmlns:a16="http://schemas.microsoft.com/office/drawing/2014/main" id="{BBD13615-7265-E649-AD6D-00AAAF626884}"/>
              </a:ext>
            </a:extLst>
          </p:cNvPr>
          <p:cNvSpPr/>
          <p:nvPr/>
        </p:nvSpPr>
        <p:spPr>
          <a:xfrm>
            <a:off x="977556" y="4334470"/>
            <a:ext cx="2765200" cy="923330"/>
          </a:xfrm>
          <a:prstGeom prst="rect">
            <a:avLst/>
          </a:prstGeom>
        </p:spPr>
        <p:txBody>
          <a:bodyPr wrap="square">
            <a:spAutoFit/>
          </a:bodyPr>
          <a:lstStyle/>
          <a:p>
            <a:r>
              <a:rPr lang="en-US" dirty="0">
                <a:latin typeface="Times-Roman"/>
              </a:rPr>
              <a:t>where </a:t>
            </a:r>
            <a:r>
              <a:rPr lang="en-US" i="1" dirty="0">
                <a:latin typeface="CMMI10"/>
              </a:rPr>
              <a:t>θ &gt; </a:t>
            </a:r>
            <a:r>
              <a:rPr lang="en-US" dirty="0">
                <a:latin typeface="CMR10"/>
              </a:rPr>
              <a:t>0 </a:t>
            </a:r>
            <a:r>
              <a:rPr lang="en-US" dirty="0">
                <a:latin typeface="Times-Roman"/>
              </a:rPr>
              <a:t>and </a:t>
            </a:r>
            <a:r>
              <a:rPr lang="en-US" i="1" dirty="0">
                <a:latin typeface="CMMI10"/>
              </a:rPr>
              <a:t>δ &gt; </a:t>
            </a:r>
            <a:r>
              <a:rPr lang="en-US" dirty="0">
                <a:latin typeface="CMR10"/>
              </a:rPr>
              <a:t>0 </a:t>
            </a:r>
            <a:r>
              <a:rPr lang="en-US" dirty="0">
                <a:latin typeface="Times-Roman"/>
              </a:rPr>
              <a:t>are free parameters that can be optimized.</a:t>
            </a:r>
            <a:endParaRPr lang="en-US" dirty="0"/>
          </a:p>
        </p:txBody>
      </p:sp>
      <p:sp>
        <p:nvSpPr>
          <p:cNvPr id="12" name="圆角矩形 19">
            <a:extLst>
              <a:ext uri="{FF2B5EF4-FFF2-40B4-BE49-F238E27FC236}">
                <a16:creationId xmlns:a16="http://schemas.microsoft.com/office/drawing/2014/main" id="{61835200-0991-1542-AEC7-D07AACFD94E5}"/>
              </a:ext>
            </a:extLst>
          </p:cNvPr>
          <p:cNvSpPr/>
          <p:nvPr/>
        </p:nvSpPr>
        <p:spPr>
          <a:xfrm>
            <a:off x="3742756" y="4381651"/>
            <a:ext cx="2363199" cy="701213"/>
          </a:xfrm>
          <a:prstGeom prst="round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17">
            <a:extLst>
              <a:ext uri="{FF2B5EF4-FFF2-40B4-BE49-F238E27FC236}">
                <a16:creationId xmlns:a16="http://schemas.microsoft.com/office/drawing/2014/main" id="{1FAC06BA-DCDE-7B40-A90B-5F92430A4AD8}"/>
              </a:ext>
            </a:extLst>
          </p:cNvPr>
          <p:cNvSpPr/>
          <p:nvPr/>
        </p:nvSpPr>
        <p:spPr>
          <a:xfrm>
            <a:off x="374614" y="5537076"/>
            <a:ext cx="8115056" cy="461665"/>
          </a:xfrm>
          <a:prstGeom prst="rect">
            <a:avLst/>
          </a:prstGeom>
        </p:spPr>
        <p:txBody>
          <a:bodyPr wrap="square">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We </a:t>
            </a:r>
            <a:r>
              <a:rPr lang="en-US" altLang="zh-CN" sz="2400" dirty="0">
                <a:latin typeface="Times New Roman" panose="02020603050405020304" pitchFamily="18" charset="0"/>
                <a:cs typeface="Times New Roman" panose="02020603050405020304" pitchFamily="18" charset="0"/>
              </a:rPr>
              <a:t>obtain the relationship between the </a:t>
            </a:r>
            <a:r>
              <a:rPr lang="el-GR" altLang="zh-CN" sz="2400" dirty="0">
                <a:latin typeface="Times New Roman" panose="02020603050405020304" pitchFamily="18" charset="0"/>
                <a:cs typeface="Times New Roman" panose="02020603050405020304" pitchFamily="18" charset="0"/>
              </a:rPr>
              <a:t>θ</a:t>
            </a:r>
            <a:r>
              <a:rPr lang="en-US" altLang="zh-CN" sz="2400" dirty="0">
                <a:latin typeface="Times New Roman" panose="02020603050405020304" pitchFamily="18" charset="0"/>
                <a:cs typeface="Times New Roman" panose="02020603050405020304" pitchFamily="18" charset="0"/>
              </a:rPr>
              <a:t>, </a:t>
            </a:r>
            <a:r>
              <a:rPr lang="el-GR" altLang="zh-CN" sz="2400" dirty="0">
                <a:latin typeface="Times New Roman" panose="02020603050405020304" pitchFamily="18" charset="0"/>
                <a:cs typeface="Times New Roman" panose="02020603050405020304" pitchFamily="18" charset="0"/>
              </a:rPr>
              <a:t>σ</a:t>
            </a:r>
            <a:r>
              <a:rPr lang="en-US" altLang="zh-CN" sz="2400" dirty="0">
                <a:latin typeface="Times New Roman" panose="02020603050405020304" pitchFamily="18" charset="0"/>
                <a:cs typeface="Times New Roman" panose="02020603050405020304" pitchFamily="18" charset="0"/>
              </a:rPr>
              <a:t>, </a:t>
            </a:r>
            <a:r>
              <a:rPr lang="el-GR" altLang="zh-CN" sz="2400" dirty="0">
                <a:latin typeface="Times New Roman" panose="02020603050405020304" pitchFamily="18" charset="0"/>
                <a:cs typeface="Times New Roman" panose="02020603050405020304" pitchFamily="18" charset="0"/>
              </a:rPr>
              <a:t>ε</a:t>
            </a:r>
            <a:r>
              <a:rPr lang="en-US" altLang="zh-CN" sz="2400" dirty="0">
                <a:latin typeface="Times New Roman" panose="02020603050405020304" pitchFamily="18" charset="0"/>
                <a:cs typeface="Times New Roman" panose="02020603050405020304" pitchFamily="18" charset="0"/>
              </a:rPr>
              <a:t>’, </a:t>
            </a:r>
            <a:r>
              <a:rPr lang="el-GR" altLang="zh-CN" sz="2400" dirty="0">
                <a:latin typeface="Times New Roman" panose="02020603050405020304" pitchFamily="18" charset="0"/>
                <a:cs typeface="Times New Roman" panose="02020603050405020304" pitchFamily="18" charset="0"/>
              </a:rPr>
              <a:t>δ</a:t>
            </a:r>
            <a:r>
              <a:rPr lang="en-US" altLang="zh-CN" sz="2400" dirty="0">
                <a:latin typeface="Times New Roman" panose="02020603050405020304" pitchFamily="18" charset="0"/>
                <a:cs typeface="Times New Roman" panose="02020603050405020304" pitchFamily="18" charset="0"/>
              </a:rPr>
              <a:t> and </a:t>
            </a:r>
            <a:r>
              <a:rPr lang="en-US" altLang="zh-CN" sz="2400" i="1" dirty="0">
                <a:latin typeface="Times New Roman" panose="02020603050405020304" pitchFamily="18" charset="0"/>
                <a:cs typeface="Times New Roman" panose="02020603050405020304" pitchFamily="18" charset="0"/>
              </a:rPr>
              <a:t>b.</a:t>
            </a:r>
            <a:r>
              <a:rPr lang="en-US" altLang="zh-CN"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矩形 24">
                <a:extLst>
                  <a:ext uri="{FF2B5EF4-FFF2-40B4-BE49-F238E27FC236}">
                    <a16:creationId xmlns:a16="http://schemas.microsoft.com/office/drawing/2014/main" id="{6F853078-9953-D54C-B166-15C59466EEB6}"/>
                  </a:ext>
                </a:extLst>
              </p:cNvPr>
              <p:cNvSpPr/>
              <p:nvPr/>
            </p:nvSpPr>
            <p:spPr>
              <a:xfrm>
                <a:off x="296554" y="3192756"/>
                <a:ext cx="3051733"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n-US" sz="1600" i="1" smtClean="0">
                              <a:latin typeface="Cambria Math" panose="02040503050406030204" pitchFamily="18" charset="0"/>
                            </a:rPr>
                          </m:ctrlPr>
                        </m:dPr>
                        <m:e>
                          <m:r>
                            <a:rPr lang="en-US" sz="1600" i="1">
                              <a:latin typeface="Cambria Math" panose="02040503050406030204" pitchFamily="18" charset="0"/>
                            </a:rPr>
                            <m:t>𝑃</m:t>
                          </m:r>
                          <m:r>
                            <a:rPr lang="en-US" sz="1600" i="0">
                              <a:latin typeface="Cambria Math" panose="02040503050406030204" pitchFamily="18" charset="0"/>
                            </a:rPr>
                            <m:t>[</m:t>
                          </m:r>
                          <m:r>
                            <a:rPr lang="en-US" sz="1600" b="0" i="1" smtClean="0">
                              <a:latin typeface="Cambria Math" panose="02040503050406030204" pitchFamily="18" charset="0"/>
                            </a:rPr>
                            <m:t>𝑆</m:t>
                          </m:r>
                          <m:d>
                            <m:dPr>
                              <m:ctrlPr>
                                <a:rPr lang="en-US" sz="1600" b="0" i="1" smtClean="0">
                                  <a:latin typeface="Cambria Math" panose="02040503050406030204" pitchFamily="18" charset="0"/>
                                </a:rPr>
                              </m:ctrlPr>
                            </m:dPr>
                            <m:e>
                              <m:r>
                                <a:rPr lang="en-US" sz="1600" i="1">
                                  <a:latin typeface="Cambria Math" panose="02040503050406030204" pitchFamily="18" charset="0"/>
                                </a:rPr>
                                <m:t>𝜏</m:t>
                              </m:r>
                              <m:r>
                                <a:rPr lang="en-US" sz="1600" i="0">
                                  <a:latin typeface="Cambria Math" panose="02040503050406030204" pitchFamily="18" charset="0"/>
                                </a:rPr>
                                <m:t>,</m:t>
                              </m:r>
                              <m:r>
                                <a:rPr lang="en-US" sz="1600" i="1">
                                  <a:latin typeface="Cambria Math" panose="02040503050406030204" pitchFamily="18" charset="0"/>
                                </a:rPr>
                                <m:t>𝑡</m:t>
                              </m:r>
                            </m:e>
                          </m:d>
                          <m:r>
                            <a:rPr lang="en-US" sz="1600" i="0">
                              <a:latin typeface="Cambria Math" panose="02040503050406030204" pitchFamily="18" charset="0"/>
                            </a:rPr>
                            <m:t>&gt;</m:t>
                          </m:r>
                          <m:r>
                            <a:rPr lang="en-US" sz="1600" i="1">
                              <a:latin typeface="Cambria Math" panose="02040503050406030204" pitchFamily="18" charset="0"/>
                            </a:rPr>
                            <m:t>𝜌</m:t>
                          </m:r>
                          <m:d>
                            <m:dPr>
                              <m:ctrlPr>
                                <a:rPr lang="en-US" sz="1600" i="1">
                                  <a:latin typeface="Cambria Math" panose="02040503050406030204" pitchFamily="18" charset="0"/>
                                </a:rPr>
                              </m:ctrlPr>
                            </m:dPr>
                            <m:e>
                              <m:r>
                                <a:rPr lang="en-US" sz="1600" i="1">
                                  <a:latin typeface="Cambria Math" panose="02040503050406030204" pitchFamily="18" charset="0"/>
                                </a:rPr>
                                <m:t>𝑡</m:t>
                              </m:r>
                              <m:r>
                                <a:rPr lang="en-US" sz="1600" i="0">
                                  <a:latin typeface="Cambria Math" panose="02040503050406030204" pitchFamily="18" charset="0"/>
                                </a:rPr>
                                <m:t>−</m:t>
                              </m:r>
                              <m:r>
                                <a:rPr lang="en-US" sz="1600" i="1">
                                  <a:latin typeface="Cambria Math" panose="02040503050406030204" pitchFamily="18" charset="0"/>
                                </a:rPr>
                                <m:t>𝜏</m:t>
                              </m:r>
                            </m:e>
                          </m:d>
                          <m:r>
                            <a:rPr lang="en-US" sz="1600" b="0" i="1" smtClean="0">
                              <a:latin typeface="Cambria Math" panose="02040503050406030204" pitchFamily="18" charset="0"/>
                            </a:rPr>
                            <m:t>−</m:t>
                          </m:r>
                          <m:r>
                            <a:rPr lang="en-US" sz="1600" i="1">
                              <a:latin typeface="Cambria Math" panose="02040503050406030204" pitchFamily="18" charset="0"/>
                            </a:rPr>
                            <m:t>𝑏</m:t>
                          </m:r>
                          <m:r>
                            <a:rPr lang="en-US" sz="1600" i="0">
                              <a:latin typeface="Cambria Math" panose="02040503050406030204" pitchFamily="18" charset="0"/>
                            </a:rPr>
                            <m:t>]≤</m:t>
                          </m:r>
                          <m:r>
                            <a:rPr lang="en-US" sz="1600" i="1">
                              <a:latin typeface="Cambria Math" panose="02040503050406030204" pitchFamily="18" charset="0"/>
                            </a:rPr>
                            <m:t>𝜀</m:t>
                          </m:r>
                          <m:r>
                            <a:rPr lang="en-US" sz="1600" i="0">
                              <a:latin typeface="Cambria Math" panose="02040503050406030204" pitchFamily="18" charset="0"/>
                            </a:rPr>
                            <m:t>(</m:t>
                          </m:r>
                          <m:r>
                            <a:rPr lang="en-US" sz="1600" i="1">
                              <a:latin typeface="Cambria Math" panose="02040503050406030204" pitchFamily="18" charset="0"/>
                            </a:rPr>
                            <m:t>𝑏</m:t>
                          </m:r>
                        </m:e>
                      </m:d>
                    </m:oMath>
                  </m:oMathPara>
                </a14:m>
                <a:endParaRPr lang="en-US" sz="1600" dirty="0">
                  <a:latin typeface="Times New Roman" panose="02020603050405020304" pitchFamily="18" charset="0"/>
                  <a:cs typeface="Times New Roman" panose="02020603050405020304" pitchFamily="18" charset="0"/>
                </a:endParaRPr>
              </a:p>
            </p:txBody>
          </p:sp>
        </mc:Choice>
        <mc:Fallback xmlns="">
          <p:sp>
            <p:nvSpPr>
              <p:cNvPr id="14" name="矩形 24">
                <a:extLst>
                  <a:ext uri="{FF2B5EF4-FFF2-40B4-BE49-F238E27FC236}">
                    <a16:creationId xmlns:a16="http://schemas.microsoft.com/office/drawing/2014/main" id="{6F853078-9953-D54C-B166-15C59466EEB6}"/>
                  </a:ext>
                </a:extLst>
              </p:cNvPr>
              <p:cNvSpPr>
                <a:spLocks noRot="1" noChangeAspect="1" noMove="1" noResize="1" noEditPoints="1" noAdjustHandles="1" noChangeArrowheads="1" noChangeShapeType="1" noTextEdit="1"/>
              </p:cNvSpPr>
              <p:nvPr/>
            </p:nvSpPr>
            <p:spPr>
              <a:xfrm>
                <a:off x="296554" y="3192756"/>
                <a:ext cx="3051733" cy="338554"/>
              </a:xfrm>
              <a:prstGeom prst="rect">
                <a:avLst/>
              </a:prstGeom>
              <a:blipFill>
                <a:blip r:embed="rId4"/>
                <a:stretch>
                  <a:fillRect t="-103571" r="-4959" b="-17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矩形 25">
                <a:extLst>
                  <a:ext uri="{FF2B5EF4-FFF2-40B4-BE49-F238E27FC236}">
                    <a16:creationId xmlns:a16="http://schemas.microsoft.com/office/drawing/2014/main" id="{77AE1978-03AA-F944-832E-505901BAEB49}"/>
                  </a:ext>
                </a:extLst>
              </p:cNvPr>
              <p:cNvSpPr/>
              <p:nvPr/>
            </p:nvSpPr>
            <p:spPr>
              <a:xfrm>
                <a:off x="913198" y="3596403"/>
                <a:ext cx="2435089" cy="3493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𝜀</m:t>
                      </m:r>
                      <m:d>
                        <m:dPr>
                          <m:ctrlPr>
                            <a:rPr lang="en-US" sz="1600" i="1">
                              <a:latin typeface="Cambria Math" panose="02040503050406030204" pitchFamily="18" charset="0"/>
                            </a:rPr>
                          </m:ctrlPr>
                        </m:dPr>
                        <m:e>
                          <m:r>
                            <a:rPr lang="en-US" sz="1600" i="1">
                              <a:latin typeface="Cambria Math" panose="02040503050406030204" pitchFamily="18" charset="0"/>
                            </a:rPr>
                            <m:t>𝑏</m:t>
                          </m:r>
                        </m:e>
                      </m:d>
                      <m:r>
                        <a:rPr lang="en-US" sz="1600" i="0">
                          <a:latin typeface="Cambria Math" panose="02040503050406030204" pitchFamily="18" charset="0"/>
                        </a:rPr>
                        <m:t>=</m:t>
                      </m:r>
                      <m:r>
                        <a:rPr lang="en-US" sz="1600" i="1">
                          <a:latin typeface="Cambria Math" panose="02040503050406030204" pitchFamily="18" charset="0"/>
                        </a:rPr>
                        <m:t>𝛼</m:t>
                      </m:r>
                      <m:sSup>
                        <m:sSupPr>
                          <m:ctrlPr>
                            <a:rPr lang="en-US" sz="1600" i="1">
                              <a:latin typeface="Cambria Math" panose="02040503050406030204" pitchFamily="18" charset="0"/>
                            </a:rPr>
                          </m:ctrlPr>
                        </m:sSupPr>
                        <m:e>
                          <m:r>
                            <a:rPr lang="en-US" sz="1600" i="1">
                              <a:latin typeface="Cambria Math" panose="02040503050406030204" pitchFamily="18" charset="0"/>
                            </a:rPr>
                            <m:t>𝑒</m:t>
                          </m:r>
                        </m:e>
                        <m:sup>
                          <m:r>
                            <a:rPr lang="en-US" sz="1600" i="0">
                              <a:latin typeface="Cambria Math" panose="02040503050406030204" pitchFamily="18" charset="0"/>
                            </a:rPr>
                            <m:t>−</m:t>
                          </m:r>
                          <m:r>
                            <a:rPr lang="en-US" sz="1600" i="1">
                              <a:latin typeface="Cambria Math" panose="02040503050406030204" pitchFamily="18" charset="0"/>
                            </a:rPr>
                            <m:t>𝜃</m:t>
                          </m:r>
                          <m:r>
                            <a:rPr lang="en-US" sz="1600" i="1">
                              <a:latin typeface="Cambria Math" panose="02040503050406030204" pitchFamily="18" charset="0"/>
                            </a:rPr>
                            <m:t>𝑏</m:t>
                          </m:r>
                        </m:sup>
                      </m:sSup>
                      <m:r>
                        <a:rPr lang="en-US" altLang="zh-CN"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𝑒</m:t>
                          </m:r>
                        </m:e>
                        <m:sup>
                          <m:r>
                            <a:rPr lang="en-US" sz="1600" i="1">
                              <a:latin typeface="Cambria Math" panose="02040503050406030204" pitchFamily="18" charset="0"/>
                            </a:rPr>
                            <m:t>𝜃</m:t>
                          </m:r>
                          <m:r>
                            <m:rPr>
                              <m:sty m:val="p"/>
                            </m:rPr>
                            <a:rPr lang="el-GR" sz="1600" i="1" smtClean="0">
                              <a:latin typeface="Cambria Math" panose="02040503050406030204" pitchFamily="18" charset="0"/>
                            </a:rPr>
                            <m:t>σ</m:t>
                          </m:r>
                        </m:sup>
                      </m:sSup>
                      <m:sSup>
                        <m:sSupPr>
                          <m:ctrlPr>
                            <a:rPr lang="en-US" sz="1600" i="1">
                              <a:latin typeface="Cambria Math" panose="02040503050406030204" pitchFamily="18" charset="0"/>
                            </a:rPr>
                          </m:ctrlPr>
                        </m:sSupPr>
                        <m:e>
                          <m:r>
                            <a:rPr lang="en-US" sz="1600" i="1">
                              <a:latin typeface="Cambria Math" panose="02040503050406030204" pitchFamily="18" charset="0"/>
                            </a:rPr>
                            <m:t>𝑒</m:t>
                          </m:r>
                        </m:e>
                        <m:sup>
                          <m:r>
                            <a:rPr lang="en-US" sz="1600">
                              <a:latin typeface="Cambria Math" panose="02040503050406030204" pitchFamily="18" charset="0"/>
                            </a:rPr>
                            <m:t>−</m:t>
                          </m:r>
                          <m:r>
                            <a:rPr lang="en-US" sz="1600" i="1">
                              <a:latin typeface="Cambria Math" panose="02040503050406030204" pitchFamily="18" charset="0"/>
                            </a:rPr>
                            <m:t>𝜃</m:t>
                          </m:r>
                          <m:r>
                            <a:rPr lang="en-US" sz="1600" i="1">
                              <a:latin typeface="Cambria Math" panose="02040503050406030204" pitchFamily="18" charset="0"/>
                            </a:rPr>
                            <m:t>𝑏</m:t>
                          </m:r>
                        </m:sup>
                      </m:sSup>
                    </m:oMath>
                  </m:oMathPara>
                </a14:m>
                <a:endParaRPr lang="en-US" sz="1600" dirty="0">
                  <a:latin typeface="Times New Roman" panose="02020603050405020304" pitchFamily="18" charset="0"/>
                  <a:cs typeface="Times New Roman" panose="02020603050405020304" pitchFamily="18" charset="0"/>
                </a:endParaRPr>
              </a:p>
            </p:txBody>
          </p:sp>
        </mc:Choice>
        <mc:Fallback xmlns="">
          <p:sp>
            <p:nvSpPr>
              <p:cNvPr id="15" name="矩形 25">
                <a:extLst>
                  <a:ext uri="{FF2B5EF4-FFF2-40B4-BE49-F238E27FC236}">
                    <a16:creationId xmlns:a16="http://schemas.microsoft.com/office/drawing/2014/main" id="{77AE1978-03AA-F944-832E-505901BAEB49}"/>
                  </a:ext>
                </a:extLst>
              </p:cNvPr>
              <p:cNvSpPr>
                <a:spLocks noRot="1" noChangeAspect="1" noMove="1" noResize="1" noEditPoints="1" noAdjustHandles="1" noChangeArrowheads="1" noChangeShapeType="1" noTextEdit="1"/>
              </p:cNvSpPr>
              <p:nvPr/>
            </p:nvSpPr>
            <p:spPr>
              <a:xfrm>
                <a:off x="913198" y="3596403"/>
                <a:ext cx="2435089" cy="349391"/>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082684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8C72AE-F939-E44F-B121-DFD70E3E40E1}"/>
              </a:ext>
            </a:extLst>
          </p:cNvPr>
          <p:cNvSpPr>
            <a:spLocks noGrp="1"/>
          </p:cNvSpPr>
          <p:nvPr>
            <p:ph type="sldNum" sz="quarter" idx="12"/>
          </p:nvPr>
        </p:nvSpPr>
        <p:spPr/>
        <p:txBody>
          <a:bodyPr/>
          <a:lstStyle/>
          <a:p>
            <a:fld id="{97D86083-53EC-4DF4-B0ED-FEB5657A265E}" type="slidenum">
              <a:rPr lang="zh-CN" altLang="en-US" smtClean="0"/>
              <a:t>71</a:t>
            </a:fld>
            <a:endParaRPr lang="zh-CN" altLang="en-US" dirty="0"/>
          </a:p>
        </p:txBody>
      </p:sp>
      <p:sp>
        <p:nvSpPr>
          <p:cNvPr id="3" name="文本占位符 2">
            <a:extLst>
              <a:ext uri="{FF2B5EF4-FFF2-40B4-BE49-F238E27FC236}">
                <a16:creationId xmlns:a16="http://schemas.microsoft.com/office/drawing/2014/main" id="{56E2A28F-3953-C740-A53E-6821A5C6E3AE}"/>
              </a:ext>
            </a:extLst>
          </p:cNvPr>
          <p:cNvSpPr txBox="1">
            <a:spLocks/>
          </p:cNvSpPr>
          <p:nvPr/>
        </p:nvSpPr>
        <p:spPr>
          <a:xfrm>
            <a:off x="1295399" y="242398"/>
            <a:ext cx="6553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None/>
            </a:pPr>
            <a:r>
              <a:rPr lang="en-US" altLang="zh-CN" sz="3600" b="1" dirty="0">
                <a:solidFill>
                  <a:srgbClr val="00B0F0"/>
                </a:solidFill>
                <a:effectLst>
                  <a:outerShdw blurRad="38100" dist="38100" dir="2700000" algn="tl">
                    <a:srgbClr val="000000">
                      <a:alpha val="43137"/>
                    </a:srgbClr>
                  </a:outerShdw>
                </a:effectLst>
              </a:rPr>
              <a:t>Backlog and Delay Bounds</a:t>
            </a:r>
            <a:endParaRPr lang="zh-CN" altLang="en-US" sz="3600" b="1" dirty="0">
              <a:solidFill>
                <a:srgbClr val="00B0F0"/>
              </a:solidFill>
              <a:effectLst>
                <a:outerShdw blurRad="38100" dist="38100" dir="2700000" algn="tl">
                  <a:srgbClr val="000000">
                    <a:alpha val="43137"/>
                  </a:srgbClr>
                </a:outerShdw>
              </a:effectLst>
            </a:endParaRPr>
          </a:p>
        </p:txBody>
      </p:sp>
      <p:sp>
        <p:nvSpPr>
          <p:cNvPr id="4" name="矩形 1">
            <a:extLst>
              <a:ext uri="{FF2B5EF4-FFF2-40B4-BE49-F238E27FC236}">
                <a16:creationId xmlns:a16="http://schemas.microsoft.com/office/drawing/2014/main" id="{51383CD3-4242-9C49-BE0A-145A7CF5B9E0}"/>
              </a:ext>
            </a:extLst>
          </p:cNvPr>
          <p:cNvSpPr/>
          <p:nvPr/>
        </p:nvSpPr>
        <p:spPr>
          <a:xfrm>
            <a:off x="494305" y="1186190"/>
            <a:ext cx="4450257" cy="461665"/>
          </a:xfrm>
          <a:prstGeom prst="rect">
            <a:avLst/>
          </a:prstGeom>
        </p:spPr>
        <p:txBody>
          <a:bodyPr wrap="none">
            <a:spAutoFit/>
          </a:bodyPr>
          <a:lstStyle/>
          <a:p>
            <a:pPr marL="342900" indent="-342900">
              <a:buFont typeface="Arial" panose="020B0604020202020204" pitchFamily="34" charset="0"/>
              <a:buChar char="•"/>
            </a:pPr>
            <a:r>
              <a:rPr lang="en-US" sz="2400" dirty="0">
                <a:latin typeface="Times New Roman" pitchFamily="18" charset="0"/>
                <a:cs typeface="Times New Roman" pitchFamily="18" charset="0"/>
              </a:rPr>
              <a:t>Consider arrivals with envelope</a:t>
            </a:r>
          </a:p>
        </p:txBody>
      </p:sp>
      <p:sp>
        <p:nvSpPr>
          <p:cNvPr id="5" name="矩形 5">
            <a:extLst>
              <a:ext uri="{FF2B5EF4-FFF2-40B4-BE49-F238E27FC236}">
                <a16:creationId xmlns:a16="http://schemas.microsoft.com/office/drawing/2014/main" id="{536166A1-B9EB-974D-A887-13AB68A432F4}"/>
              </a:ext>
            </a:extLst>
          </p:cNvPr>
          <p:cNvSpPr/>
          <p:nvPr/>
        </p:nvSpPr>
        <p:spPr>
          <a:xfrm>
            <a:off x="494305" y="2412132"/>
            <a:ext cx="5065810" cy="461665"/>
          </a:xfrm>
          <a:prstGeom prst="rect">
            <a:avLst/>
          </a:prstGeom>
        </p:spPr>
        <p:txBody>
          <a:bodyPr wrap="none">
            <a:spAutoFit/>
          </a:bodyPr>
          <a:lstStyle/>
          <a:p>
            <a:pPr marL="342900" indent="-342900">
              <a:buFont typeface="Arial" panose="020B0604020202020204" pitchFamily="34" charset="0"/>
              <a:buChar char="•"/>
            </a:pPr>
            <a:r>
              <a:rPr lang="en-US" sz="2400" dirty="0">
                <a:latin typeface="Times New Roman" pitchFamily="18" charset="0"/>
                <a:cs typeface="Times New Roman" pitchFamily="18" charset="0"/>
              </a:rPr>
              <a:t>Also, consider service with envelope</a:t>
            </a:r>
          </a:p>
        </p:txBody>
      </p:sp>
      <mc:AlternateContent xmlns:mc="http://schemas.openxmlformats.org/markup-compatibility/2006" xmlns:a14="http://schemas.microsoft.com/office/drawing/2010/main">
        <mc:Choice Requires="a14">
          <p:sp>
            <p:nvSpPr>
              <p:cNvPr id="6" name="矩形 8">
                <a:extLst>
                  <a:ext uri="{FF2B5EF4-FFF2-40B4-BE49-F238E27FC236}">
                    <a16:creationId xmlns:a16="http://schemas.microsoft.com/office/drawing/2014/main" id="{CCEA89F3-8959-CC46-B54C-2525F7EA9072}"/>
                  </a:ext>
                </a:extLst>
              </p:cNvPr>
              <p:cNvSpPr/>
              <p:nvPr/>
            </p:nvSpPr>
            <p:spPr>
              <a:xfrm>
                <a:off x="3111055" y="1782891"/>
                <a:ext cx="292188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𝐴</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𝜌</m:t>
                      </m:r>
                      <m:sSub>
                        <m:sSubPr>
                          <m:ctrlPr>
                            <a:rPr lang="en-US" sz="2000" i="1">
                              <a:latin typeface="Cambria Math" panose="02040503050406030204" pitchFamily="18" charset="0"/>
                            </a:rPr>
                          </m:ctrlPr>
                        </m:sSubPr>
                        <m:e>
                          <m:r>
                            <a:rPr lang="en-US" sz="2000" i="0">
                              <a:latin typeface="Cambria Math" panose="02040503050406030204" pitchFamily="18" charset="0"/>
                            </a:rPr>
                            <m:t>′</m:t>
                          </m:r>
                        </m:e>
                        <m:sub>
                          <m:r>
                            <a:rPr lang="en-US" sz="2000" i="1">
                              <a:latin typeface="Cambria Math" panose="02040503050406030204" pitchFamily="18" charset="0"/>
                            </a:rPr>
                            <m:t>𝐴</m:t>
                          </m:r>
                        </m:sub>
                      </m:sSub>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𝑏</m:t>
                          </m:r>
                        </m:e>
                        <m:sub>
                          <m:r>
                            <a:rPr lang="en-US" sz="2000" i="1">
                              <a:latin typeface="Cambria Math" panose="02040503050406030204" pitchFamily="18" charset="0"/>
                            </a:rPr>
                            <m:t>𝐴</m:t>
                          </m:r>
                        </m:sub>
                      </m:sSub>
                    </m:oMath>
                  </m:oMathPara>
                </a14:m>
                <a:endParaRPr lang="en-US" sz="2000" dirty="0"/>
              </a:p>
            </p:txBody>
          </p:sp>
        </mc:Choice>
        <mc:Fallback xmlns="">
          <p:sp>
            <p:nvSpPr>
              <p:cNvPr id="6" name="矩形 8">
                <a:extLst>
                  <a:ext uri="{FF2B5EF4-FFF2-40B4-BE49-F238E27FC236}">
                    <a16:creationId xmlns:a16="http://schemas.microsoft.com/office/drawing/2014/main" id="{CCEA89F3-8959-CC46-B54C-2525F7EA9072}"/>
                  </a:ext>
                </a:extLst>
              </p:cNvPr>
              <p:cNvSpPr>
                <a:spLocks noRot="1" noChangeAspect="1" noMove="1" noResize="1" noEditPoints="1" noAdjustHandles="1" noChangeArrowheads="1" noChangeShapeType="1" noTextEdit="1"/>
              </p:cNvSpPr>
              <p:nvPr/>
            </p:nvSpPr>
            <p:spPr>
              <a:xfrm>
                <a:off x="3111055" y="1782891"/>
                <a:ext cx="2921889" cy="400110"/>
              </a:xfrm>
              <a:prstGeom prst="rect">
                <a:avLst/>
              </a:prstGeom>
              <a:blipFill>
                <a:blip r:embed="rId2"/>
                <a:stretch>
                  <a:fillRect b="-12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矩形 9">
                <a:extLst>
                  <a:ext uri="{FF2B5EF4-FFF2-40B4-BE49-F238E27FC236}">
                    <a16:creationId xmlns:a16="http://schemas.microsoft.com/office/drawing/2014/main" id="{F81F6C44-008A-114A-837B-74FD2D3DD1DC}"/>
                  </a:ext>
                </a:extLst>
              </p:cNvPr>
              <p:cNvSpPr/>
              <p:nvPr/>
            </p:nvSpPr>
            <p:spPr>
              <a:xfrm>
                <a:off x="3134555" y="3019609"/>
                <a:ext cx="287489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𝑆</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𝜌</m:t>
                      </m:r>
                      <m:sSub>
                        <m:sSubPr>
                          <m:ctrlPr>
                            <a:rPr lang="en-US" sz="2000" i="1">
                              <a:latin typeface="Cambria Math" panose="02040503050406030204" pitchFamily="18" charset="0"/>
                            </a:rPr>
                          </m:ctrlPr>
                        </m:sSubPr>
                        <m:e>
                          <m:r>
                            <a:rPr lang="en-US" sz="2000" i="0">
                              <a:latin typeface="Cambria Math" panose="02040503050406030204" pitchFamily="18" charset="0"/>
                            </a:rPr>
                            <m:t>′</m:t>
                          </m:r>
                        </m:e>
                        <m:sub>
                          <m:r>
                            <a:rPr lang="en-US" sz="2000" i="1">
                              <a:latin typeface="Cambria Math" panose="02040503050406030204" pitchFamily="18" charset="0"/>
                            </a:rPr>
                            <m:t>𝑆</m:t>
                          </m:r>
                        </m:sub>
                      </m:sSub>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𝑏</m:t>
                          </m:r>
                        </m:e>
                        <m:sub>
                          <m:r>
                            <a:rPr lang="en-US" sz="2000" i="1">
                              <a:latin typeface="Cambria Math" panose="02040503050406030204" pitchFamily="18" charset="0"/>
                            </a:rPr>
                            <m:t>𝑆</m:t>
                          </m:r>
                        </m:sub>
                      </m:sSub>
                    </m:oMath>
                  </m:oMathPara>
                </a14:m>
                <a:endParaRPr lang="en-US" sz="2000" dirty="0"/>
              </a:p>
            </p:txBody>
          </p:sp>
        </mc:Choice>
        <mc:Fallback xmlns="">
          <p:sp>
            <p:nvSpPr>
              <p:cNvPr id="7" name="矩形 9">
                <a:extLst>
                  <a:ext uri="{FF2B5EF4-FFF2-40B4-BE49-F238E27FC236}">
                    <a16:creationId xmlns:a16="http://schemas.microsoft.com/office/drawing/2014/main" id="{F81F6C44-008A-114A-837B-74FD2D3DD1DC}"/>
                  </a:ext>
                </a:extLst>
              </p:cNvPr>
              <p:cNvSpPr>
                <a:spLocks noRot="1" noChangeAspect="1" noMove="1" noResize="1" noEditPoints="1" noAdjustHandles="1" noChangeArrowheads="1" noChangeShapeType="1" noTextEdit="1"/>
              </p:cNvSpPr>
              <p:nvPr/>
            </p:nvSpPr>
            <p:spPr>
              <a:xfrm>
                <a:off x="3134555" y="3019609"/>
                <a:ext cx="2874890" cy="400110"/>
              </a:xfrm>
              <a:prstGeom prst="rect">
                <a:avLst/>
              </a:prstGeom>
              <a:blipFill>
                <a:blip r:embed="rId3"/>
                <a:stretch>
                  <a:fillRect b="-12500"/>
                </a:stretch>
              </a:blipFill>
            </p:spPr>
            <p:txBody>
              <a:bodyPr/>
              <a:lstStyle/>
              <a:p>
                <a:r>
                  <a:rPr lang="en-US">
                    <a:noFill/>
                  </a:rPr>
                  <a:t> </a:t>
                </a:r>
              </a:p>
            </p:txBody>
          </p:sp>
        </mc:Fallback>
      </mc:AlternateContent>
      <p:sp>
        <p:nvSpPr>
          <p:cNvPr id="8" name="矩形 10">
            <a:extLst>
              <a:ext uri="{FF2B5EF4-FFF2-40B4-BE49-F238E27FC236}">
                <a16:creationId xmlns:a16="http://schemas.microsoft.com/office/drawing/2014/main" id="{480D849B-F88C-C54D-B561-A68529B67AFA}"/>
              </a:ext>
            </a:extLst>
          </p:cNvPr>
          <p:cNvSpPr/>
          <p:nvPr/>
        </p:nvSpPr>
        <p:spPr>
          <a:xfrm>
            <a:off x="494305" y="3660104"/>
            <a:ext cx="2401619" cy="461665"/>
          </a:xfrm>
          <a:prstGeom prst="rect">
            <a:avLst/>
          </a:prstGeom>
        </p:spPr>
        <p:txBody>
          <a:bodyPr wrap="none">
            <a:spAutoFit/>
          </a:bodyPr>
          <a:lstStyle/>
          <a:p>
            <a:pPr marL="342900" indent="-342900">
              <a:buFont typeface="Arial" panose="020B0604020202020204" pitchFamily="34" charset="0"/>
              <a:buChar char="•"/>
            </a:pPr>
            <a:r>
              <a:rPr lang="en-US" sz="2400" dirty="0">
                <a:latin typeface="Times New Roman" pitchFamily="18" charset="0"/>
                <a:cs typeface="Times New Roman" pitchFamily="18" charset="0"/>
              </a:rPr>
              <a:t>Backlog bound</a:t>
            </a:r>
          </a:p>
        </p:txBody>
      </p:sp>
      <mc:AlternateContent xmlns:mc="http://schemas.openxmlformats.org/markup-compatibility/2006" xmlns:a14="http://schemas.microsoft.com/office/drawing/2010/main">
        <mc:Choice Requires="a14">
          <p:sp>
            <p:nvSpPr>
              <p:cNvPr id="9" name="矩形 13">
                <a:extLst>
                  <a:ext uri="{FF2B5EF4-FFF2-40B4-BE49-F238E27FC236}">
                    <a16:creationId xmlns:a16="http://schemas.microsoft.com/office/drawing/2014/main" id="{C38E8C3D-1C9D-8F4A-84F6-1E14E77508C1}"/>
                  </a:ext>
                </a:extLst>
              </p:cNvPr>
              <p:cNvSpPr/>
              <p:nvPr/>
            </p:nvSpPr>
            <p:spPr>
              <a:xfrm>
                <a:off x="838199" y="4745544"/>
                <a:ext cx="7467600" cy="53719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𝑏</m:t>
                      </m:r>
                      <m:r>
                        <a:rPr lang="en-US" sz="2000" i="0">
                          <a:latin typeface="Cambria Math" panose="02040503050406030204" pitchFamily="18" charset="0"/>
                        </a:rPr>
                        <m:t>=</m:t>
                      </m:r>
                      <m:limLow>
                        <m:limLowPr>
                          <m:ctrlPr>
                            <a:rPr lang="en-US" sz="2000" i="1">
                              <a:latin typeface="Cambria Math" panose="02040503050406030204" pitchFamily="18" charset="0"/>
                            </a:rPr>
                          </m:ctrlPr>
                        </m:limLowPr>
                        <m:e>
                          <m:r>
                            <m:rPr>
                              <m:sty m:val="p"/>
                            </m:rPr>
                            <a:rPr lang="en-US" sz="2000" i="0">
                              <a:latin typeface="Cambria Math" panose="02040503050406030204" pitchFamily="18" charset="0"/>
                            </a:rPr>
                            <m:t>max</m:t>
                          </m:r>
                        </m:e>
                        <m:lim>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𝜏</m:t>
                              </m:r>
                              <m:r>
                                <a:rPr lang="en-US" sz="2000" i="0">
                                  <a:latin typeface="Cambria Math" panose="02040503050406030204" pitchFamily="18" charset="0"/>
                                </a:rPr>
                                <m:t>∈[0,</m:t>
                              </m:r>
                              <m:r>
                                <a:rPr lang="en-US" sz="2000" i="1">
                                  <a:latin typeface="Cambria Math" panose="02040503050406030204" pitchFamily="18" charset="0"/>
                                </a:rPr>
                                <m:t>𝑡</m:t>
                              </m:r>
                            </m:e>
                          </m:d>
                        </m:lim>
                      </m:limLow>
                      <m:r>
                        <a:rPr lang="en-US" sz="2000" i="0">
                          <a:latin typeface="Cambria Math" panose="02040503050406030204" pitchFamily="18" charset="0"/>
                        </a:rPr>
                        <m:t>{</m:t>
                      </m:r>
                      <m:r>
                        <a:rPr lang="en-US" sz="2000" i="1">
                          <a:latin typeface="Cambria Math" panose="02040503050406030204" pitchFamily="18" charset="0"/>
                        </a:rPr>
                        <m:t>𝜌</m:t>
                      </m:r>
                      <m:sSub>
                        <m:sSubPr>
                          <m:ctrlPr>
                            <a:rPr lang="en-US" sz="2000" i="1">
                              <a:latin typeface="Cambria Math" panose="02040503050406030204" pitchFamily="18" charset="0"/>
                            </a:rPr>
                          </m:ctrlPr>
                        </m:sSubPr>
                        <m:e>
                          <m:r>
                            <a:rPr lang="en-US" sz="2000" i="0">
                              <a:latin typeface="Cambria Math" panose="02040503050406030204" pitchFamily="18" charset="0"/>
                            </a:rPr>
                            <m:t>′</m:t>
                          </m:r>
                        </m:e>
                        <m:sub>
                          <m:r>
                            <a:rPr lang="en-US" sz="2000" i="1">
                              <a:latin typeface="Cambria Math" panose="02040503050406030204" pitchFamily="18" charset="0"/>
                            </a:rPr>
                            <m:t>𝐴</m:t>
                          </m:r>
                        </m:sub>
                      </m:sSub>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𝑏</m:t>
                          </m:r>
                        </m:e>
                        <m:sub>
                          <m:r>
                            <a:rPr lang="en-US" sz="2000" i="1">
                              <a:latin typeface="Cambria Math" panose="02040503050406030204" pitchFamily="18" charset="0"/>
                            </a:rPr>
                            <m:t>𝐴</m:t>
                          </m:r>
                        </m:sub>
                      </m:sSub>
                      <m:r>
                        <a:rPr lang="en-US" sz="2000" i="0">
                          <a:latin typeface="Cambria Math" panose="02040503050406030204" pitchFamily="18" charset="0"/>
                        </a:rPr>
                        <m:t>−</m:t>
                      </m:r>
                      <m:sSub>
                        <m:sSubPr>
                          <m:ctrlPr>
                            <a:rPr lang="en-US" sz="2000" i="1">
                              <a:latin typeface="Cambria Math" panose="02040503050406030204" pitchFamily="18" charset="0"/>
                            </a:rPr>
                          </m:ctrlPr>
                        </m:sSubPr>
                        <m:e>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𝜌</m:t>
                              </m:r>
                              <m:sSub>
                                <m:sSubPr>
                                  <m:ctrlPr>
                                    <a:rPr lang="en-US" sz="2000" i="1">
                                      <a:latin typeface="Cambria Math" panose="02040503050406030204" pitchFamily="18" charset="0"/>
                                    </a:rPr>
                                  </m:ctrlPr>
                                </m:sSubPr>
                                <m:e>
                                  <m:r>
                                    <a:rPr lang="en-US" sz="2000" i="0">
                                      <a:latin typeface="Cambria Math" panose="02040503050406030204" pitchFamily="18" charset="0"/>
                                    </a:rPr>
                                    <m:t>′</m:t>
                                  </m:r>
                                </m:e>
                                <m:sub>
                                  <m:r>
                                    <a:rPr lang="en-US" sz="2000" i="1">
                                      <a:latin typeface="Cambria Math" panose="02040503050406030204" pitchFamily="18" charset="0"/>
                                    </a:rPr>
                                    <m:t>𝑆</m:t>
                                  </m:r>
                                </m:sub>
                              </m:sSub>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𝑏</m:t>
                                  </m:r>
                                </m:e>
                                <m:sub>
                                  <m:r>
                                    <a:rPr lang="en-US" sz="2000" i="1">
                                      <a:latin typeface="Cambria Math" panose="02040503050406030204" pitchFamily="18" charset="0"/>
                                    </a:rPr>
                                    <m:t>𝑆</m:t>
                                  </m:r>
                                </m:sub>
                              </m:sSub>
                            </m:e>
                          </m:d>
                        </m:e>
                        <m:sub>
                          <m:r>
                            <a:rPr lang="en-US" sz="2000" i="0">
                              <a:latin typeface="Cambria Math" panose="02040503050406030204" pitchFamily="18" charset="0"/>
                            </a:rPr>
                            <m:t>+</m:t>
                          </m:r>
                        </m:sub>
                      </m:sSub>
                      <m:r>
                        <a:rPr lang="en-US" sz="2000" i="0">
                          <a:latin typeface="Cambria Math" panose="02040503050406030204" pitchFamily="18" charset="0"/>
                        </a:rPr>
                        <m:t>}.</m:t>
                      </m:r>
                    </m:oMath>
                  </m:oMathPara>
                </a14:m>
                <a:endParaRPr lang="en-US" sz="2000" dirty="0"/>
              </a:p>
            </p:txBody>
          </p:sp>
        </mc:Choice>
        <mc:Fallback xmlns="">
          <p:sp>
            <p:nvSpPr>
              <p:cNvPr id="9" name="矩形 13">
                <a:extLst>
                  <a:ext uri="{FF2B5EF4-FFF2-40B4-BE49-F238E27FC236}">
                    <a16:creationId xmlns:a16="http://schemas.microsoft.com/office/drawing/2014/main" id="{C38E8C3D-1C9D-8F4A-84F6-1E14E77508C1}"/>
                  </a:ext>
                </a:extLst>
              </p:cNvPr>
              <p:cNvSpPr>
                <a:spLocks noRot="1" noChangeAspect="1" noMove="1" noResize="1" noEditPoints="1" noAdjustHandles="1" noChangeArrowheads="1" noChangeShapeType="1" noTextEdit="1"/>
              </p:cNvSpPr>
              <p:nvPr/>
            </p:nvSpPr>
            <p:spPr>
              <a:xfrm>
                <a:off x="838199" y="4745544"/>
                <a:ext cx="7467600" cy="537198"/>
              </a:xfrm>
              <a:prstGeom prst="rect">
                <a:avLst/>
              </a:prstGeom>
              <a:blipFill>
                <a:blip r:embed="rId4"/>
                <a:stretch>
                  <a:fillRect t="-27907" b="-10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矩形 16">
                <a:extLst>
                  <a:ext uri="{FF2B5EF4-FFF2-40B4-BE49-F238E27FC236}">
                    <a16:creationId xmlns:a16="http://schemas.microsoft.com/office/drawing/2014/main" id="{6644C1C7-C5BD-224C-81D8-EC9B804523DB}"/>
                  </a:ext>
                </a:extLst>
              </p:cNvPr>
              <p:cNvSpPr/>
              <p:nvPr/>
            </p:nvSpPr>
            <p:spPr>
              <a:xfrm>
                <a:off x="2446481" y="5341527"/>
                <a:ext cx="425103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𝑃</m:t>
                      </m:r>
                      <m:r>
                        <a:rPr lang="en-US" sz="2000" i="0">
                          <a:latin typeface="Cambria Math" panose="02040503050406030204" pitchFamily="18" charset="0"/>
                        </a:rPr>
                        <m:t>[</m:t>
                      </m:r>
                      <m:r>
                        <a:rPr lang="en-US" sz="2000" i="1">
                          <a:latin typeface="Cambria Math" panose="02040503050406030204" pitchFamily="18" charset="0"/>
                        </a:rPr>
                        <m:t>𝐵</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)&gt;</m:t>
                      </m:r>
                      <m:r>
                        <a:rPr lang="en-US" sz="2000" i="1">
                          <a:latin typeface="Cambria Math" panose="02040503050406030204" pitchFamily="18" charset="0"/>
                        </a:rPr>
                        <m:t>𝑏</m:t>
                      </m:r>
                      <m:r>
                        <a:rPr lang="en-US" sz="2000" i="0">
                          <a:latin typeface="Cambria Math" panose="02040503050406030204" pitchFamily="18" charset="0"/>
                        </a:rPr>
                        <m:t>]≤</m:t>
                      </m:r>
                      <m:r>
                        <a:rPr lang="en-US" sz="2000" i="1">
                          <a:latin typeface="Cambria Math" panose="02040503050406030204" pitchFamily="18" charset="0"/>
                        </a:rPr>
                        <m:t>𝜀</m:t>
                      </m:r>
                      <m:sSub>
                        <m:sSubPr>
                          <m:ctrlPr>
                            <a:rPr lang="en-US" sz="2000" i="1">
                              <a:latin typeface="Cambria Math" panose="02040503050406030204" pitchFamily="18" charset="0"/>
                            </a:rPr>
                          </m:ctrlPr>
                        </m:sSubPr>
                        <m:e>
                          <m:r>
                            <a:rPr lang="en-US" sz="2000" i="0">
                              <a:latin typeface="Cambria Math" panose="02040503050406030204" pitchFamily="18" charset="0"/>
                            </a:rPr>
                            <m:t>′</m:t>
                          </m:r>
                        </m:e>
                        <m:sub>
                          <m:r>
                            <a:rPr lang="en-US" sz="2000" i="1">
                              <a:latin typeface="Cambria Math" panose="02040503050406030204" pitchFamily="18" charset="0"/>
                            </a:rPr>
                            <m:t>𝐴</m:t>
                          </m:r>
                        </m:sub>
                      </m:sSub>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𝑏</m:t>
                          </m:r>
                        </m:e>
                        <m:sub>
                          <m:r>
                            <a:rPr lang="en-US" sz="2000" i="1">
                              <a:latin typeface="Cambria Math" panose="02040503050406030204" pitchFamily="18" charset="0"/>
                            </a:rPr>
                            <m:t>𝐴</m:t>
                          </m:r>
                        </m:sub>
                      </m:sSub>
                      <m:r>
                        <a:rPr lang="en-US" sz="2000" i="0">
                          <a:latin typeface="Cambria Math" panose="02040503050406030204" pitchFamily="18" charset="0"/>
                        </a:rPr>
                        <m:t>)+</m:t>
                      </m:r>
                      <m:r>
                        <a:rPr lang="en-US" sz="2000" i="1">
                          <a:latin typeface="Cambria Math" panose="02040503050406030204" pitchFamily="18" charset="0"/>
                        </a:rPr>
                        <m:t>𝜀</m:t>
                      </m:r>
                      <m:sSub>
                        <m:sSubPr>
                          <m:ctrlPr>
                            <a:rPr lang="en-US" sz="2000" i="1">
                              <a:latin typeface="Cambria Math" panose="02040503050406030204" pitchFamily="18" charset="0"/>
                            </a:rPr>
                          </m:ctrlPr>
                        </m:sSubPr>
                        <m:e>
                          <m:r>
                            <a:rPr lang="en-US" sz="2000" i="0">
                              <a:latin typeface="Cambria Math" panose="02040503050406030204" pitchFamily="18" charset="0"/>
                            </a:rPr>
                            <m:t>′</m:t>
                          </m:r>
                        </m:e>
                        <m:sub>
                          <m:r>
                            <a:rPr lang="en-US" sz="2000" i="1">
                              <a:latin typeface="Cambria Math" panose="02040503050406030204" pitchFamily="18" charset="0"/>
                            </a:rPr>
                            <m:t>𝑆</m:t>
                          </m:r>
                        </m:sub>
                      </m:sSub>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𝑏</m:t>
                          </m:r>
                        </m:e>
                        <m:sub>
                          <m:r>
                            <a:rPr lang="en-US" sz="2000" i="1">
                              <a:latin typeface="Cambria Math" panose="02040503050406030204" pitchFamily="18" charset="0"/>
                            </a:rPr>
                            <m:t>𝑆</m:t>
                          </m:r>
                        </m:sub>
                      </m:sSub>
                      <m:r>
                        <a:rPr lang="en-US" sz="2000" i="0">
                          <a:latin typeface="Cambria Math" panose="02040503050406030204" pitchFamily="18" charset="0"/>
                        </a:rPr>
                        <m:t>)=</m:t>
                      </m:r>
                      <m:r>
                        <a:rPr lang="en-US" sz="2000" i="1">
                          <a:latin typeface="Cambria Math" panose="02040503050406030204" pitchFamily="18" charset="0"/>
                        </a:rPr>
                        <m:t>𝜀</m:t>
                      </m:r>
                      <m:r>
                        <a:rPr lang="en-US" sz="2000" i="0">
                          <a:latin typeface="Cambria Math" panose="02040503050406030204" pitchFamily="18" charset="0"/>
                        </a:rPr>
                        <m:t>′</m:t>
                      </m:r>
                    </m:oMath>
                  </m:oMathPara>
                </a14:m>
                <a:endParaRPr lang="en-US" sz="2000" dirty="0"/>
              </a:p>
            </p:txBody>
          </p:sp>
        </mc:Choice>
        <mc:Fallback xmlns="">
          <p:sp>
            <p:nvSpPr>
              <p:cNvPr id="10" name="矩形 16">
                <a:extLst>
                  <a:ext uri="{FF2B5EF4-FFF2-40B4-BE49-F238E27FC236}">
                    <a16:creationId xmlns:a16="http://schemas.microsoft.com/office/drawing/2014/main" id="{6644C1C7-C5BD-224C-81D8-EC9B804523DB}"/>
                  </a:ext>
                </a:extLst>
              </p:cNvPr>
              <p:cNvSpPr>
                <a:spLocks noRot="1" noChangeAspect="1" noMove="1" noResize="1" noEditPoints="1" noAdjustHandles="1" noChangeArrowheads="1" noChangeShapeType="1" noTextEdit="1"/>
              </p:cNvSpPr>
              <p:nvPr/>
            </p:nvSpPr>
            <p:spPr>
              <a:xfrm>
                <a:off x="2446481" y="5341527"/>
                <a:ext cx="4251036" cy="400110"/>
              </a:xfrm>
              <a:prstGeom prst="rect">
                <a:avLst/>
              </a:prstGeom>
              <a:blipFill>
                <a:blip r:embed="rId5"/>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矩形 12">
                <a:extLst>
                  <a:ext uri="{FF2B5EF4-FFF2-40B4-BE49-F238E27FC236}">
                    <a16:creationId xmlns:a16="http://schemas.microsoft.com/office/drawing/2014/main" id="{49E3C838-97CF-B845-A29A-139E930482CA}"/>
                  </a:ext>
                </a:extLst>
              </p:cNvPr>
              <p:cNvSpPr/>
              <p:nvPr/>
            </p:nvSpPr>
            <p:spPr>
              <a:xfrm>
                <a:off x="1981200" y="4093555"/>
                <a:ext cx="5241178" cy="5371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rPr>
                        <m:t>𝐵</m:t>
                      </m:r>
                      <m:d>
                        <m:dPr>
                          <m:ctrlPr>
                            <a:rPr lang="en-US" sz="2000" i="1">
                              <a:latin typeface="Cambria Math" panose="02040503050406030204" pitchFamily="18" charset="0"/>
                            </a:rPr>
                          </m:ctrlPr>
                        </m:dPr>
                        <m:e>
                          <m:r>
                            <a:rPr lang="en-US" sz="2000" i="1">
                              <a:latin typeface="Cambria Math" panose="02040503050406030204" pitchFamily="18" charset="0"/>
                            </a:rPr>
                            <m:t>𝑡</m:t>
                          </m:r>
                        </m:e>
                      </m:d>
                      <m:r>
                        <a:rPr lang="en-US" sz="2000" i="0">
                          <a:latin typeface="Cambria Math" panose="02040503050406030204" pitchFamily="18" charset="0"/>
                        </a:rPr>
                        <m:t>≤</m:t>
                      </m:r>
                      <m:r>
                        <a:rPr lang="en-US" sz="2000" b="0" i="1" smtClean="0">
                          <a:latin typeface="Cambria Math" panose="02040503050406030204" pitchFamily="18" charset="0"/>
                        </a:rPr>
                        <m:t>𝐴</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rPr>
                        <m:t>𝑆</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1" smtClean="0">
                          <a:latin typeface="Cambria Math" panose="02040503050406030204" pitchFamily="18" charset="0"/>
                        </a:rPr>
                        <m:t>=</m:t>
                      </m:r>
                      <m:limLow>
                        <m:limLowPr>
                          <m:ctrlPr>
                            <a:rPr lang="en-US" sz="2000" i="1">
                              <a:latin typeface="Cambria Math" panose="02040503050406030204" pitchFamily="18" charset="0"/>
                            </a:rPr>
                          </m:ctrlPr>
                        </m:limLowPr>
                        <m:e>
                          <m:r>
                            <m:rPr>
                              <m:sty m:val="p"/>
                            </m:rPr>
                            <a:rPr lang="en-US" sz="2000" i="0">
                              <a:latin typeface="Cambria Math" panose="02040503050406030204" pitchFamily="18" charset="0"/>
                            </a:rPr>
                            <m:t>max</m:t>
                          </m:r>
                        </m:e>
                        <m:lim>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𝜏</m:t>
                              </m:r>
                              <m:r>
                                <a:rPr lang="en-US" sz="2000" i="0">
                                  <a:latin typeface="Cambria Math" panose="02040503050406030204" pitchFamily="18" charset="0"/>
                                </a:rPr>
                                <m:t>∈[0,</m:t>
                              </m:r>
                              <m:r>
                                <a:rPr lang="en-US" sz="2000" i="1">
                                  <a:latin typeface="Cambria Math" panose="02040503050406030204" pitchFamily="18" charset="0"/>
                                </a:rPr>
                                <m:t>𝑡</m:t>
                              </m:r>
                            </m:e>
                          </m:d>
                        </m:lim>
                      </m:limLow>
                      <m:r>
                        <a:rPr lang="en-US" sz="2000" i="0">
                          <a:latin typeface="Cambria Math" panose="02040503050406030204" pitchFamily="18" charset="0"/>
                        </a:rPr>
                        <m:t>{</m:t>
                      </m:r>
                      <m:r>
                        <a:rPr lang="en-US" sz="2000" i="1">
                          <a:latin typeface="Cambria Math" panose="02040503050406030204" pitchFamily="18" charset="0"/>
                        </a:rPr>
                        <m:t>𝐴</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𝑆</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oMath>
                  </m:oMathPara>
                </a14:m>
                <a:endParaRPr lang="en-US" sz="2000" dirty="0"/>
              </a:p>
            </p:txBody>
          </p:sp>
        </mc:Choice>
        <mc:Fallback xmlns="">
          <p:sp>
            <p:nvSpPr>
              <p:cNvPr id="11" name="矩形 12">
                <a:extLst>
                  <a:ext uri="{FF2B5EF4-FFF2-40B4-BE49-F238E27FC236}">
                    <a16:creationId xmlns:a16="http://schemas.microsoft.com/office/drawing/2014/main" id="{49E3C838-97CF-B845-A29A-139E930482CA}"/>
                  </a:ext>
                </a:extLst>
              </p:cNvPr>
              <p:cNvSpPr>
                <a:spLocks noRot="1" noChangeAspect="1" noMove="1" noResize="1" noEditPoints="1" noAdjustHandles="1" noChangeArrowheads="1" noChangeShapeType="1" noTextEdit="1"/>
              </p:cNvSpPr>
              <p:nvPr/>
            </p:nvSpPr>
            <p:spPr>
              <a:xfrm>
                <a:off x="1981200" y="4093555"/>
                <a:ext cx="5241178" cy="537198"/>
              </a:xfrm>
              <a:prstGeom prst="rect">
                <a:avLst/>
              </a:prstGeom>
              <a:blipFill>
                <a:blip r:embed="rId6"/>
                <a:stretch>
                  <a:fillRect t="-25000" b="-97727"/>
                </a:stretch>
              </a:blipFill>
            </p:spPr>
            <p:txBody>
              <a:bodyPr/>
              <a:lstStyle/>
              <a:p>
                <a:r>
                  <a:rPr lang="en-US">
                    <a:noFill/>
                  </a:rPr>
                  <a:t> </a:t>
                </a:r>
              </a:p>
            </p:txBody>
          </p:sp>
        </mc:Fallback>
      </mc:AlternateContent>
    </p:spTree>
    <p:extLst>
      <p:ext uri="{BB962C8B-B14F-4D97-AF65-F5344CB8AC3E}">
        <p14:creationId xmlns:p14="http://schemas.microsoft.com/office/powerpoint/2010/main" val="32385010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1222B8-A215-6D4B-8C61-0A39F5013B46}"/>
              </a:ext>
            </a:extLst>
          </p:cNvPr>
          <p:cNvSpPr>
            <a:spLocks noGrp="1"/>
          </p:cNvSpPr>
          <p:nvPr>
            <p:ph type="sldNum" sz="quarter" idx="12"/>
          </p:nvPr>
        </p:nvSpPr>
        <p:spPr/>
        <p:txBody>
          <a:bodyPr/>
          <a:lstStyle/>
          <a:p>
            <a:fld id="{97D86083-53EC-4DF4-B0ED-FEB5657A265E}" type="slidenum">
              <a:rPr lang="zh-CN" altLang="en-US" smtClean="0"/>
              <a:t>72</a:t>
            </a:fld>
            <a:endParaRPr lang="zh-CN" altLang="en-US" dirty="0"/>
          </a:p>
        </p:txBody>
      </p:sp>
      <p:sp>
        <p:nvSpPr>
          <p:cNvPr id="3" name="文本占位符 2">
            <a:extLst>
              <a:ext uri="{FF2B5EF4-FFF2-40B4-BE49-F238E27FC236}">
                <a16:creationId xmlns:a16="http://schemas.microsoft.com/office/drawing/2014/main" id="{7422232C-C79D-9944-85B4-045C3A6B74A5}"/>
              </a:ext>
            </a:extLst>
          </p:cNvPr>
          <p:cNvSpPr txBox="1">
            <a:spLocks/>
          </p:cNvSpPr>
          <p:nvPr/>
        </p:nvSpPr>
        <p:spPr>
          <a:xfrm>
            <a:off x="1295400" y="325966"/>
            <a:ext cx="6553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3600" b="1" dirty="0">
                <a:solidFill>
                  <a:srgbClr val="00B0F0"/>
                </a:solidFill>
                <a:effectLst>
                  <a:outerShdw blurRad="38100" dist="38100" dir="2700000" algn="tl">
                    <a:srgbClr val="000000">
                      <a:alpha val="43137"/>
                    </a:srgbClr>
                  </a:outerShdw>
                </a:effectLst>
              </a:rPr>
              <a:t>Backlog and Delay Bounds</a:t>
            </a:r>
            <a:endParaRPr lang="zh-CN" altLang="en-US" sz="3600" b="1" dirty="0">
              <a:solidFill>
                <a:srgbClr val="00B0F0"/>
              </a:solidFill>
              <a:effectLst>
                <a:outerShdw blurRad="38100" dist="38100" dir="2700000" algn="tl">
                  <a:srgbClr val="000000">
                    <a:alpha val="43137"/>
                  </a:srgbClr>
                </a:outerShdw>
              </a:effectLst>
            </a:endParaRPr>
          </a:p>
        </p:txBody>
      </p:sp>
      <p:sp>
        <p:nvSpPr>
          <p:cNvPr id="4" name="矩形 10">
            <a:extLst>
              <a:ext uri="{FF2B5EF4-FFF2-40B4-BE49-F238E27FC236}">
                <a16:creationId xmlns:a16="http://schemas.microsoft.com/office/drawing/2014/main" id="{4199EF66-A605-AA46-8680-088DBE5DC73E}"/>
              </a:ext>
            </a:extLst>
          </p:cNvPr>
          <p:cNvSpPr/>
          <p:nvPr/>
        </p:nvSpPr>
        <p:spPr>
          <a:xfrm>
            <a:off x="533399" y="1216680"/>
            <a:ext cx="8382001" cy="461665"/>
          </a:xfrm>
          <a:prstGeom prst="rect">
            <a:avLst/>
          </a:prstGeom>
        </p:spPr>
        <p:txBody>
          <a:bodyPr wrap="square">
            <a:spAutoFit/>
          </a:bodyPr>
          <a:lstStyle/>
          <a:p>
            <a:pPr marL="342900" indent="-342900">
              <a:buFont typeface="Arial" panose="020B0604020202020204" pitchFamily="34" charset="0"/>
              <a:buChar char="•"/>
            </a:pPr>
            <a:r>
              <a:rPr lang="en-US" altLang="zh-CN" sz="2400" dirty="0">
                <a:latin typeface="Times New Roman" pitchFamily="18" charset="0"/>
                <a:cs typeface="Times New Roman" pitchFamily="18" charset="0"/>
              </a:rPr>
              <a:t>Substitute                       and                       into </a:t>
            </a:r>
            <a:r>
              <a:rPr lang="en-US" altLang="zh-CN" sz="2400" i="1" dirty="0">
                <a:latin typeface="Times New Roman" pitchFamily="18" charset="0"/>
                <a:cs typeface="Times New Roman" pitchFamily="18" charset="0"/>
              </a:rPr>
              <a:t>b</a:t>
            </a:r>
            <a:r>
              <a:rPr lang="en-US" altLang="zh-CN" sz="2400" dirty="0">
                <a:latin typeface="Times New Roman" pitchFamily="18" charset="0"/>
                <a:cs typeface="Times New Roman" pitchFamily="18" charset="0"/>
              </a:rPr>
              <a:t>’s expression</a:t>
            </a:r>
            <a:endParaRPr lang="en-US" sz="24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5" name="矩形 14">
                <a:extLst>
                  <a:ext uri="{FF2B5EF4-FFF2-40B4-BE49-F238E27FC236}">
                    <a16:creationId xmlns:a16="http://schemas.microsoft.com/office/drawing/2014/main" id="{F60714BC-BDB1-6443-BD0A-5B6F9DB19243}"/>
                  </a:ext>
                </a:extLst>
              </p:cNvPr>
              <p:cNvSpPr/>
              <p:nvPr/>
            </p:nvSpPr>
            <p:spPr>
              <a:xfrm>
                <a:off x="2220245" y="1242055"/>
                <a:ext cx="163788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𝜌</m:t>
                      </m:r>
                      <m:sSub>
                        <m:sSubPr>
                          <m:ctrlPr>
                            <a:rPr lang="en-US" sz="2000" i="1">
                              <a:latin typeface="Cambria Math" panose="02040503050406030204" pitchFamily="18" charset="0"/>
                            </a:rPr>
                          </m:ctrlPr>
                        </m:sSubPr>
                        <m:e>
                          <m:r>
                            <a:rPr lang="en-US" sz="2000" i="0">
                              <a:latin typeface="Cambria Math" panose="02040503050406030204" pitchFamily="18" charset="0"/>
                            </a:rPr>
                            <m:t>′</m:t>
                          </m:r>
                        </m:e>
                        <m:sub>
                          <m:r>
                            <a:rPr lang="en-US" sz="2000" i="1">
                              <a:latin typeface="Cambria Math" panose="02040503050406030204" pitchFamily="18" charset="0"/>
                            </a:rPr>
                            <m:t>𝐴</m:t>
                          </m:r>
                        </m:sub>
                      </m:sSub>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𝜌</m:t>
                          </m:r>
                        </m:e>
                        <m:sub>
                          <m:r>
                            <a:rPr lang="en-US" sz="2000" i="1">
                              <a:latin typeface="Cambria Math" panose="02040503050406030204" pitchFamily="18" charset="0"/>
                            </a:rPr>
                            <m:t>𝐴</m:t>
                          </m:r>
                        </m:sub>
                      </m:sSub>
                      <m:r>
                        <a:rPr lang="en-US" sz="2000" i="0">
                          <a:latin typeface="Cambria Math" panose="02040503050406030204" pitchFamily="18" charset="0"/>
                        </a:rPr>
                        <m:t>+</m:t>
                      </m:r>
                      <m:r>
                        <a:rPr lang="en-US" sz="2000" i="1">
                          <a:latin typeface="Cambria Math" panose="02040503050406030204" pitchFamily="18" charset="0"/>
                        </a:rPr>
                        <m:t>𝛿</m:t>
                      </m:r>
                    </m:oMath>
                  </m:oMathPara>
                </a14:m>
                <a:endParaRPr lang="en-US" sz="2000" dirty="0"/>
              </a:p>
            </p:txBody>
          </p:sp>
        </mc:Choice>
        <mc:Fallback xmlns="">
          <p:sp>
            <p:nvSpPr>
              <p:cNvPr id="5" name="矩形 14">
                <a:extLst>
                  <a:ext uri="{FF2B5EF4-FFF2-40B4-BE49-F238E27FC236}">
                    <a16:creationId xmlns:a16="http://schemas.microsoft.com/office/drawing/2014/main" id="{F60714BC-BDB1-6443-BD0A-5B6F9DB19243}"/>
                  </a:ext>
                </a:extLst>
              </p:cNvPr>
              <p:cNvSpPr>
                <a:spLocks noRot="1" noChangeAspect="1" noMove="1" noResize="1" noEditPoints="1" noAdjustHandles="1" noChangeArrowheads="1" noChangeShapeType="1" noTextEdit="1"/>
              </p:cNvSpPr>
              <p:nvPr/>
            </p:nvSpPr>
            <p:spPr>
              <a:xfrm>
                <a:off x="2220245" y="1242055"/>
                <a:ext cx="1637884" cy="400110"/>
              </a:xfrm>
              <a:prstGeom prst="rect">
                <a:avLst/>
              </a:prstGeom>
              <a:blipFill>
                <a:blip r:embed="rId2"/>
                <a:stretch>
                  <a:fillRect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矩形 15">
                <a:extLst>
                  <a:ext uri="{FF2B5EF4-FFF2-40B4-BE49-F238E27FC236}">
                    <a16:creationId xmlns:a16="http://schemas.microsoft.com/office/drawing/2014/main" id="{8E49FF71-9DC5-C64F-8741-E29B2F437837}"/>
                  </a:ext>
                </a:extLst>
              </p:cNvPr>
              <p:cNvSpPr/>
              <p:nvPr/>
            </p:nvSpPr>
            <p:spPr>
              <a:xfrm>
                <a:off x="4411283" y="1242055"/>
                <a:ext cx="160851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𝜌</m:t>
                      </m:r>
                      <m:sSub>
                        <m:sSubPr>
                          <m:ctrlPr>
                            <a:rPr lang="en-US" sz="2000" i="1">
                              <a:latin typeface="Cambria Math" panose="02040503050406030204" pitchFamily="18" charset="0"/>
                            </a:rPr>
                          </m:ctrlPr>
                        </m:sSubPr>
                        <m:e>
                          <m:r>
                            <a:rPr lang="en-US" sz="2000" i="0">
                              <a:latin typeface="Cambria Math" panose="02040503050406030204" pitchFamily="18" charset="0"/>
                            </a:rPr>
                            <m:t>′</m:t>
                          </m:r>
                        </m:e>
                        <m:sub>
                          <m:r>
                            <a:rPr lang="en-US" sz="2000" i="1">
                              <a:latin typeface="Cambria Math" panose="02040503050406030204" pitchFamily="18" charset="0"/>
                            </a:rPr>
                            <m:t>𝑆</m:t>
                          </m:r>
                        </m:sub>
                      </m:sSub>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𝜌</m:t>
                          </m:r>
                        </m:e>
                        <m:sub>
                          <m:r>
                            <a:rPr lang="en-US" sz="2000" i="1">
                              <a:latin typeface="Cambria Math" panose="02040503050406030204" pitchFamily="18" charset="0"/>
                            </a:rPr>
                            <m:t>𝑆</m:t>
                          </m:r>
                        </m:sub>
                      </m:sSub>
                      <m:r>
                        <a:rPr lang="en-US" sz="2000" i="0">
                          <a:latin typeface="Cambria Math" panose="02040503050406030204" pitchFamily="18" charset="0"/>
                        </a:rPr>
                        <m:t>−</m:t>
                      </m:r>
                      <m:r>
                        <a:rPr lang="en-US" sz="2000" i="1">
                          <a:latin typeface="Cambria Math" panose="02040503050406030204" pitchFamily="18" charset="0"/>
                        </a:rPr>
                        <m:t>𝛿</m:t>
                      </m:r>
                    </m:oMath>
                  </m:oMathPara>
                </a14:m>
                <a:endParaRPr lang="en-US" sz="2000" dirty="0"/>
              </a:p>
            </p:txBody>
          </p:sp>
        </mc:Choice>
        <mc:Fallback xmlns="">
          <p:sp>
            <p:nvSpPr>
              <p:cNvPr id="6" name="矩形 15">
                <a:extLst>
                  <a:ext uri="{FF2B5EF4-FFF2-40B4-BE49-F238E27FC236}">
                    <a16:creationId xmlns:a16="http://schemas.microsoft.com/office/drawing/2014/main" id="{8E49FF71-9DC5-C64F-8741-E29B2F437837}"/>
                  </a:ext>
                </a:extLst>
              </p:cNvPr>
              <p:cNvSpPr>
                <a:spLocks noRot="1" noChangeAspect="1" noMove="1" noResize="1" noEditPoints="1" noAdjustHandles="1" noChangeArrowheads="1" noChangeShapeType="1" noTextEdit="1"/>
              </p:cNvSpPr>
              <p:nvPr/>
            </p:nvSpPr>
            <p:spPr>
              <a:xfrm>
                <a:off x="4411283" y="1242055"/>
                <a:ext cx="1608517" cy="400110"/>
              </a:xfrm>
              <a:prstGeom prst="rect">
                <a:avLst/>
              </a:prstGeom>
              <a:blipFill>
                <a:blip r:embed="rId3"/>
                <a:stretch>
                  <a:fillRect b="-6250"/>
                </a:stretch>
              </a:blipFill>
            </p:spPr>
            <p:txBody>
              <a:bodyPr/>
              <a:lstStyle/>
              <a:p>
                <a:r>
                  <a:rPr lang="en-US">
                    <a:noFill/>
                  </a:rPr>
                  <a:t> </a:t>
                </a:r>
              </a:p>
            </p:txBody>
          </p:sp>
        </mc:Fallback>
      </mc:AlternateContent>
      <p:sp>
        <p:nvSpPr>
          <p:cNvPr id="7" name="矩形 16">
            <a:extLst>
              <a:ext uri="{FF2B5EF4-FFF2-40B4-BE49-F238E27FC236}">
                <a16:creationId xmlns:a16="http://schemas.microsoft.com/office/drawing/2014/main" id="{BB4FB379-C7DB-C640-8A37-309B588EB231}"/>
              </a:ext>
            </a:extLst>
          </p:cNvPr>
          <p:cNvSpPr/>
          <p:nvPr/>
        </p:nvSpPr>
        <p:spPr>
          <a:xfrm>
            <a:off x="533400" y="1992124"/>
            <a:ext cx="1797602" cy="461665"/>
          </a:xfrm>
          <a:prstGeom prst="rect">
            <a:avLst/>
          </a:prstGeom>
        </p:spPr>
        <p:txBody>
          <a:bodyPr wrap="square">
            <a:spAutoFit/>
          </a:bodyPr>
          <a:lstStyle/>
          <a:p>
            <a:pPr marL="342900" indent="-342900">
              <a:buFont typeface="Arial" panose="020B0604020202020204" pitchFamily="34" charset="0"/>
              <a:buChar char="•"/>
            </a:pPr>
            <a:r>
              <a:rPr lang="en-US" altLang="zh-CN" sz="2400" dirty="0">
                <a:latin typeface="Times New Roman" pitchFamily="18" charset="0"/>
                <a:cs typeface="Times New Roman" pitchFamily="18" charset="0"/>
              </a:rPr>
              <a:t>We have </a:t>
            </a:r>
            <a:endParaRPr lang="en-US" sz="24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8" name="矩形 17">
                <a:extLst>
                  <a:ext uri="{FF2B5EF4-FFF2-40B4-BE49-F238E27FC236}">
                    <a16:creationId xmlns:a16="http://schemas.microsoft.com/office/drawing/2014/main" id="{AED73B1D-B82A-E24F-90C7-59861F4B4CD5}"/>
                  </a:ext>
                </a:extLst>
              </p:cNvPr>
              <p:cNvSpPr/>
              <p:nvPr/>
            </p:nvSpPr>
            <p:spPr>
              <a:xfrm>
                <a:off x="3428001" y="2213738"/>
                <a:ext cx="2287998" cy="7298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𝑏</m:t>
                      </m:r>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𝑏</m:t>
                          </m:r>
                        </m:e>
                        <m:sub>
                          <m:r>
                            <a:rPr lang="en-US" sz="2000" i="1">
                              <a:latin typeface="Cambria Math" panose="02040503050406030204" pitchFamily="18" charset="0"/>
                            </a:rPr>
                            <m:t>𝐴</m:t>
                          </m:r>
                        </m:sub>
                      </m:sSub>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𝑏</m:t>
                          </m:r>
                        </m:e>
                        <m:sub>
                          <m:r>
                            <a:rPr lang="en-US" sz="2000" i="1">
                              <a:latin typeface="Cambria Math" panose="02040503050406030204" pitchFamily="18" charset="0"/>
                            </a:rPr>
                            <m:t>𝑆</m:t>
                          </m:r>
                        </m:sub>
                      </m:sSub>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𝜌</m:t>
                              </m:r>
                            </m:e>
                            <m:sub>
                              <m:r>
                                <a:rPr lang="en-US" sz="2000" i="1">
                                  <a:latin typeface="Cambria Math" panose="02040503050406030204" pitchFamily="18" charset="0"/>
                                </a:rPr>
                                <m:t>𝐴</m:t>
                              </m:r>
                            </m:sub>
                          </m:sSub>
                          <m:r>
                            <a:rPr lang="en-US" sz="2000" i="0">
                              <a:latin typeface="Cambria Math" panose="02040503050406030204" pitchFamily="18" charset="0"/>
                            </a:rPr>
                            <m:t>+</m:t>
                          </m:r>
                          <m:r>
                            <a:rPr lang="en-US" sz="2000" i="1">
                              <a:latin typeface="Cambria Math" panose="02040503050406030204" pitchFamily="18" charset="0"/>
                            </a:rPr>
                            <m:t>𝛿</m:t>
                          </m:r>
                        </m:num>
                        <m:den>
                          <m:sSub>
                            <m:sSubPr>
                              <m:ctrlPr>
                                <a:rPr lang="en-US" sz="2000" i="1">
                                  <a:latin typeface="Cambria Math" panose="02040503050406030204" pitchFamily="18" charset="0"/>
                                </a:rPr>
                              </m:ctrlPr>
                            </m:sSubPr>
                            <m:e>
                              <m:r>
                                <a:rPr lang="en-US" sz="2000" i="1">
                                  <a:latin typeface="Cambria Math" panose="02040503050406030204" pitchFamily="18" charset="0"/>
                                </a:rPr>
                                <m:t>𝜌</m:t>
                              </m:r>
                            </m:e>
                            <m:sub>
                              <m:r>
                                <a:rPr lang="en-US" sz="2000" i="1">
                                  <a:latin typeface="Cambria Math" panose="02040503050406030204" pitchFamily="18" charset="0"/>
                                </a:rPr>
                                <m:t>𝑆</m:t>
                              </m:r>
                            </m:sub>
                          </m:sSub>
                          <m:r>
                            <a:rPr lang="en-US" sz="2000" i="0">
                              <a:latin typeface="Cambria Math" panose="02040503050406030204" pitchFamily="18" charset="0"/>
                            </a:rPr>
                            <m:t>−</m:t>
                          </m:r>
                          <m:r>
                            <a:rPr lang="en-US" sz="2000" i="1">
                              <a:latin typeface="Cambria Math" panose="02040503050406030204" pitchFamily="18" charset="0"/>
                            </a:rPr>
                            <m:t>𝛿</m:t>
                          </m:r>
                        </m:den>
                      </m:f>
                    </m:oMath>
                  </m:oMathPara>
                </a14:m>
                <a:endParaRPr lang="en-US" sz="2000" dirty="0"/>
              </a:p>
            </p:txBody>
          </p:sp>
        </mc:Choice>
        <mc:Fallback xmlns="">
          <p:sp>
            <p:nvSpPr>
              <p:cNvPr id="8" name="矩形 17">
                <a:extLst>
                  <a:ext uri="{FF2B5EF4-FFF2-40B4-BE49-F238E27FC236}">
                    <a16:creationId xmlns:a16="http://schemas.microsoft.com/office/drawing/2014/main" id="{AED73B1D-B82A-E24F-90C7-59861F4B4CD5}"/>
                  </a:ext>
                </a:extLst>
              </p:cNvPr>
              <p:cNvSpPr>
                <a:spLocks noRot="1" noChangeAspect="1" noMove="1" noResize="1" noEditPoints="1" noAdjustHandles="1" noChangeArrowheads="1" noChangeShapeType="1" noTextEdit="1"/>
              </p:cNvSpPr>
              <p:nvPr/>
            </p:nvSpPr>
            <p:spPr>
              <a:xfrm>
                <a:off x="3428001" y="2213738"/>
                <a:ext cx="2287998" cy="729815"/>
              </a:xfrm>
              <a:prstGeom prst="rect">
                <a:avLst/>
              </a:prstGeom>
              <a:blipFill>
                <a:blip r:embed="rId4"/>
                <a:stretch>
                  <a:fillRect b="-3390"/>
                </a:stretch>
              </a:blipFill>
            </p:spPr>
            <p:txBody>
              <a:bodyPr/>
              <a:lstStyle/>
              <a:p>
                <a:r>
                  <a:rPr lang="en-US">
                    <a:noFill/>
                  </a:rPr>
                  <a:t> </a:t>
                </a:r>
              </a:p>
            </p:txBody>
          </p:sp>
        </mc:Fallback>
      </mc:AlternateContent>
      <p:sp>
        <p:nvSpPr>
          <p:cNvPr id="9" name="矩形 18">
            <a:extLst>
              <a:ext uri="{FF2B5EF4-FFF2-40B4-BE49-F238E27FC236}">
                <a16:creationId xmlns:a16="http://schemas.microsoft.com/office/drawing/2014/main" id="{5F8AE38E-7771-BE4C-868C-50B0D9E86243}"/>
              </a:ext>
            </a:extLst>
          </p:cNvPr>
          <p:cNvSpPr/>
          <p:nvPr/>
        </p:nvSpPr>
        <p:spPr>
          <a:xfrm>
            <a:off x="533400" y="2943553"/>
            <a:ext cx="2277081" cy="461665"/>
          </a:xfrm>
          <a:prstGeom prst="rect">
            <a:avLst/>
          </a:prstGeom>
        </p:spPr>
        <p:txBody>
          <a:bodyPr wrap="square">
            <a:spAutoFit/>
          </a:bodyPr>
          <a:lstStyle/>
          <a:p>
            <a:pPr marL="342900" indent="-342900">
              <a:buFont typeface="Arial" panose="020B0604020202020204" pitchFamily="34" charset="0"/>
              <a:buChar char="•"/>
            </a:pPr>
            <a:r>
              <a:rPr lang="en-US" sz="2400" dirty="0">
                <a:latin typeface="Times New Roman" pitchFamily="18" charset="0"/>
                <a:cs typeface="Times New Roman" pitchFamily="18" charset="0"/>
              </a:rPr>
              <a:t>Delay bound</a:t>
            </a:r>
          </a:p>
        </p:txBody>
      </p:sp>
      <mc:AlternateContent xmlns:mc="http://schemas.openxmlformats.org/markup-compatibility/2006" xmlns:a14="http://schemas.microsoft.com/office/drawing/2010/main">
        <mc:Choice Requires="a14">
          <p:sp>
            <p:nvSpPr>
              <p:cNvPr id="10" name="矩形 21">
                <a:extLst>
                  <a:ext uri="{FF2B5EF4-FFF2-40B4-BE49-F238E27FC236}">
                    <a16:creationId xmlns:a16="http://schemas.microsoft.com/office/drawing/2014/main" id="{B028AD39-813A-F740-8DD8-655140B8F248}"/>
                  </a:ext>
                </a:extLst>
              </p:cNvPr>
              <p:cNvSpPr/>
              <p:nvPr/>
            </p:nvSpPr>
            <p:spPr>
              <a:xfrm>
                <a:off x="1447800" y="3604050"/>
                <a:ext cx="6248400" cy="87197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𝑊</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r>
                        <m:rPr>
                          <m:sty m:val="p"/>
                        </m:rPr>
                        <a:rPr lang="en-US" sz="2000" i="0">
                          <a:latin typeface="Cambria Math" panose="02040503050406030204" pitchFamily="18" charset="0"/>
                        </a:rPr>
                        <m:t>min</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𝜔</m:t>
                          </m:r>
                          <m:r>
                            <a:rPr lang="en-US" sz="2000" i="0">
                              <a:latin typeface="Cambria Math" panose="02040503050406030204" pitchFamily="18" charset="0"/>
                            </a:rPr>
                            <m:t>≥0:</m:t>
                          </m:r>
                          <m:limLow>
                            <m:limLowPr>
                              <m:ctrlPr>
                                <a:rPr lang="en-US" sz="2000" i="1">
                                  <a:latin typeface="Cambria Math" panose="02040503050406030204" pitchFamily="18" charset="0"/>
                                </a:rPr>
                              </m:ctrlPr>
                            </m:limLowPr>
                            <m:e>
                              <m:r>
                                <m:rPr>
                                  <m:sty m:val="p"/>
                                </m:rPr>
                                <a:rPr lang="en-US" sz="2000" i="0">
                                  <a:latin typeface="Cambria Math" panose="02040503050406030204" pitchFamily="18" charset="0"/>
                                </a:rPr>
                                <m:t>max</m:t>
                              </m:r>
                            </m:e>
                            <m:lim>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𝜏</m:t>
                                  </m:r>
                                  <m:r>
                                    <a:rPr lang="en-US" sz="2000" i="0">
                                      <a:latin typeface="Cambria Math" panose="02040503050406030204" pitchFamily="18" charset="0"/>
                                    </a:rPr>
                                    <m:t>∈[0,</m:t>
                                  </m:r>
                                  <m:r>
                                    <a:rPr lang="en-US" sz="2000" i="1">
                                      <a:latin typeface="Cambria Math" panose="02040503050406030204" pitchFamily="18" charset="0"/>
                                    </a:rPr>
                                    <m:t>𝑡</m:t>
                                  </m:r>
                                </m:e>
                              </m:d>
                            </m:lim>
                          </m:limLow>
                          <m:r>
                            <a:rPr lang="en-US" sz="2000" i="0">
                              <a:latin typeface="Cambria Math" panose="02040503050406030204" pitchFamily="18" charset="0"/>
                            </a:rPr>
                            <m:t>{</m:t>
                          </m:r>
                          <m:r>
                            <a:rPr lang="en-US" sz="2000" i="1">
                              <a:latin typeface="Cambria Math" panose="02040503050406030204" pitchFamily="18" charset="0"/>
                            </a:rPr>
                            <m:t>𝐴</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𝑆</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𝜔</m:t>
                          </m:r>
                          <m:r>
                            <a:rPr lang="en-US" sz="2000" i="0">
                              <a:latin typeface="Cambria Math" panose="02040503050406030204" pitchFamily="18" charset="0"/>
                            </a:rPr>
                            <m:t>)}≤0</m:t>
                          </m:r>
                        </m:e>
                      </m:d>
                    </m:oMath>
                  </m:oMathPara>
                </a14:m>
                <a:endParaRPr lang="en-US" sz="2000" dirty="0"/>
              </a:p>
              <a:p>
                <a:r>
                  <a:rPr lang="en-US" sz="2000" dirty="0"/>
                  <a:t>              = </a:t>
                </a:r>
                <a14:m>
                  <m:oMath xmlns:m="http://schemas.openxmlformats.org/officeDocument/2006/math">
                    <m:r>
                      <m:rPr>
                        <m:sty m:val="p"/>
                      </m:rPr>
                      <a:rPr lang="en-US" sz="2000">
                        <a:latin typeface="Cambria Math" panose="02040503050406030204" pitchFamily="18" charset="0"/>
                      </a:rPr>
                      <m:t>min</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𝜔</m:t>
                        </m:r>
                        <m:r>
                          <a:rPr lang="en-US" sz="2000">
                            <a:latin typeface="Cambria Math" panose="02040503050406030204" pitchFamily="18" charset="0"/>
                          </a:rPr>
                          <m:t>≥0:</m:t>
                        </m:r>
                        <m:r>
                          <a:rPr lang="en-US" sz="2000" i="1">
                            <a:latin typeface="Cambria Math" panose="02040503050406030204" pitchFamily="18" charset="0"/>
                          </a:rPr>
                          <m:t>𝐴</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𝑆</m:t>
                        </m:r>
                        <m:r>
                          <a:rPr lang="en-US" sz="2000">
                            <a:latin typeface="Cambria Math" panose="02040503050406030204" pitchFamily="18" charset="0"/>
                          </a:rPr>
                          <m:t>(</m:t>
                        </m:r>
                        <m:r>
                          <a:rPr lang="en-US" sz="2000" i="1">
                            <a:latin typeface="Cambria Math" panose="02040503050406030204" pitchFamily="18" charset="0"/>
                          </a:rPr>
                          <m:t>𝜏</m:t>
                        </m:r>
                        <m:r>
                          <a:rPr lang="en-US" sz="2000">
                            <a:latin typeface="Cambria Math" panose="02040503050406030204" pitchFamily="18" charset="0"/>
                          </a:rPr>
                          <m:t>,</m:t>
                        </m:r>
                        <m:r>
                          <a:rPr lang="en-US" sz="2000" i="1">
                            <a:latin typeface="Cambria Math" panose="02040503050406030204" pitchFamily="18" charset="0"/>
                          </a:rPr>
                          <m:t>𝑡</m:t>
                        </m:r>
                        <m:r>
                          <a:rPr lang="en-US" sz="2000">
                            <a:latin typeface="Cambria Math" panose="02040503050406030204" pitchFamily="18" charset="0"/>
                          </a:rPr>
                          <m:t>+</m:t>
                        </m:r>
                        <m:r>
                          <a:rPr lang="en-US" sz="2000" i="1">
                            <a:latin typeface="Cambria Math" panose="02040503050406030204" pitchFamily="18" charset="0"/>
                          </a:rPr>
                          <m:t>𝜔</m:t>
                        </m:r>
                        <m:r>
                          <a:rPr lang="en-US" sz="2000">
                            <a:latin typeface="Cambria Math" panose="02040503050406030204" pitchFamily="18" charset="0"/>
                          </a:rPr>
                          <m:t>)}≤0</m:t>
                        </m:r>
                      </m:e>
                    </m:d>
                  </m:oMath>
                </a14:m>
                <a:endParaRPr lang="en-US" sz="2000" dirty="0"/>
              </a:p>
            </p:txBody>
          </p:sp>
        </mc:Choice>
        <mc:Fallback xmlns="">
          <p:sp>
            <p:nvSpPr>
              <p:cNvPr id="10" name="矩形 21">
                <a:extLst>
                  <a:ext uri="{FF2B5EF4-FFF2-40B4-BE49-F238E27FC236}">
                    <a16:creationId xmlns:a16="http://schemas.microsoft.com/office/drawing/2014/main" id="{B028AD39-813A-F740-8DD8-655140B8F248}"/>
                  </a:ext>
                </a:extLst>
              </p:cNvPr>
              <p:cNvSpPr>
                <a:spLocks noRot="1" noChangeAspect="1" noMove="1" noResize="1" noEditPoints="1" noAdjustHandles="1" noChangeArrowheads="1" noChangeShapeType="1" noTextEdit="1"/>
              </p:cNvSpPr>
              <p:nvPr/>
            </p:nvSpPr>
            <p:spPr>
              <a:xfrm>
                <a:off x="1447800" y="3604050"/>
                <a:ext cx="6248400" cy="871970"/>
              </a:xfrm>
              <a:prstGeom prst="rect">
                <a:avLst/>
              </a:prstGeom>
              <a:blipFill>
                <a:blip r:embed="rId5"/>
                <a:stretch>
                  <a:fillRect t="-15942"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矩形 22">
                <a:extLst>
                  <a:ext uri="{FF2B5EF4-FFF2-40B4-BE49-F238E27FC236}">
                    <a16:creationId xmlns:a16="http://schemas.microsoft.com/office/drawing/2014/main" id="{44D76901-8035-B54D-9E3A-4E2BF21C57B4}"/>
                  </a:ext>
                </a:extLst>
              </p:cNvPr>
              <p:cNvSpPr/>
              <p:nvPr/>
            </p:nvSpPr>
            <p:spPr>
              <a:xfrm>
                <a:off x="3715014" y="5132515"/>
                <a:ext cx="1568891" cy="7290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𝜔</m:t>
                      </m:r>
                      <m:r>
                        <a:rPr lang="en-US" sz="2000" i="0">
                          <a:latin typeface="Cambria Math" panose="02040503050406030204" pitchFamily="18" charset="0"/>
                        </a:rPr>
                        <m:t>=</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𝑏</m:t>
                              </m:r>
                            </m:e>
                            <m:sub>
                              <m:r>
                                <a:rPr lang="en-US" sz="2000" i="1">
                                  <a:latin typeface="Cambria Math" panose="02040503050406030204" pitchFamily="18" charset="0"/>
                                </a:rPr>
                                <m:t>𝐴</m:t>
                              </m:r>
                            </m:sub>
                          </m:sSub>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𝑏</m:t>
                              </m:r>
                            </m:e>
                            <m:sub>
                              <m:r>
                                <a:rPr lang="en-US" sz="2000" i="1">
                                  <a:latin typeface="Cambria Math" panose="02040503050406030204" pitchFamily="18" charset="0"/>
                                </a:rPr>
                                <m:t>𝑆</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𝜌</m:t>
                              </m:r>
                            </m:e>
                            <m:sub>
                              <m:r>
                                <a:rPr lang="en-US" sz="2000" i="1">
                                  <a:latin typeface="Cambria Math" panose="02040503050406030204" pitchFamily="18" charset="0"/>
                                </a:rPr>
                                <m:t>𝑆</m:t>
                              </m:r>
                            </m:sub>
                          </m:sSub>
                          <m:r>
                            <a:rPr lang="en-US" sz="2000" i="0">
                              <a:latin typeface="Cambria Math" panose="02040503050406030204" pitchFamily="18" charset="0"/>
                            </a:rPr>
                            <m:t>−</m:t>
                          </m:r>
                          <m:r>
                            <a:rPr lang="en-US" sz="2000" i="1">
                              <a:latin typeface="Cambria Math" panose="02040503050406030204" pitchFamily="18" charset="0"/>
                            </a:rPr>
                            <m:t>𝛿</m:t>
                          </m:r>
                        </m:den>
                      </m:f>
                    </m:oMath>
                  </m:oMathPara>
                </a14:m>
                <a:endParaRPr lang="en-US" sz="2000" dirty="0"/>
              </a:p>
            </p:txBody>
          </p:sp>
        </mc:Choice>
        <mc:Fallback xmlns="">
          <p:sp>
            <p:nvSpPr>
              <p:cNvPr id="11" name="矩形 22">
                <a:extLst>
                  <a:ext uri="{FF2B5EF4-FFF2-40B4-BE49-F238E27FC236}">
                    <a16:creationId xmlns:a16="http://schemas.microsoft.com/office/drawing/2014/main" id="{44D76901-8035-B54D-9E3A-4E2BF21C57B4}"/>
                  </a:ext>
                </a:extLst>
              </p:cNvPr>
              <p:cNvSpPr>
                <a:spLocks noRot="1" noChangeAspect="1" noMove="1" noResize="1" noEditPoints="1" noAdjustHandles="1" noChangeArrowheads="1" noChangeShapeType="1" noTextEdit="1"/>
              </p:cNvSpPr>
              <p:nvPr/>
            </p:nvSpPr>
            <p:spPr>
              <a:xfrm>
                <a:off x="3715014" y="5132515"/>
                <a:ext cx="1568891" cy="729046"/>
              </a:xfrm>
              <a:prstGeom prst="rect">
                <a:avLst/>
              </a:prstGeom>
              <a:blipFill>
                <a:blip r:embed="rId6"/>
                <a:stretch>
                  <a:fillRect b="-3390"/>
                </a:stretch>
              </a:blipFill>
            </p:spPr>
            <p:txBody>
              <a:bodyPr/>
              <a:lstStyle/>
              <a:p>
                <a:r>
                  <a:rPr lang="en-US">
                    <a:noFill/>
                  </a:rPr>
                  <a:t> </a:t>
                </a:r>
              </a:p>
            </p:txBody>
          </p:sp>
        </mc:Fallback>
      </mc:AlternateContent>
      <p:sp>
        <p:nvSpPr>
          <p:cNvPr id="12" name="矩形 23">
            <a:extLst>
              <a:ext uri="{FF2B5EF4-FFF2-40B4-BE49-F238E27FC236}">
                <a16:creationId xmlns:a16="http://schemas.microsoft.com/office/drawing/2014/main" id="{A2D82AE8-2671-0148-A46E-C7C336EE32A8}"/>
              </a:ext>
            </a:extLst>
          </p:cNvPr>
          <p:cNvSpPr/>
          <p:nvPr/>
        </p:nvSpPr>
        <p:spPr>
          <a:xfrm>
            <a:off x="527537" y="4400533"/>
            <a:ext cx="3637591" cy="461665"/>
          </a:xfrm>
          <a:prstGeom prst="rect">
            <a:avLst/>
          </a:prstGeom>
        </p:spPr>
        <p:txBody>
          <a:bodyPr wrap="square">
            <a:spAutoFit/>
          </a:bodyPr>
          <a:lstStyle/>
          <a:p>
            <a:pPr marL="342900" indent="-342900">
              <a:buFont typeface="Arial" panose="020B0604020202020204" pitchFamily="34" charset="0"/>
              <a:buChar char="•"/>
            </a:pPr>
            <a:r>
              <a:rPr lang="en-US" altLang="zh-CN" sz="2400" dirty="0">
                <a:latin typeface="Times New Roman" pitchFamily="18" charset="0"/>
                <a:cs typeface="Times New Roman" pitchFamily="18" charset="0"/>
              </a:rPr>
              <a:t>Similarly</a:t>
            </a:r>
            <a:r>
              <a:rPr lang="zh-CN" altLang="en-US" sz="2400" dirty="0">
                <a:latin typeface="Times New Roman" pitchFamily="18" charset="0"/>
                <a:cs typeface="Times New Roman" pitchFamily="18" charset="0"/>
              </a:rPr>
              <a:t>，</a:t>
            </a:r>
            <a:r>
              <a:rPr lang="en-US" altLang="zh-CN" sz="2400" dirty="0">
                <a:latin typeface="Times New Roman" pitchFamily="18" charset="0"/>
                <a:cs typeface="Times New Roman" pitchFamily="18" charset="0"/>
              </a:rPr>
              <a:t>we can get </a:t>
            </a:r>
            <a:endParaRPr lang="en-US" sz="2400" dirty="0">
              <a:latin typeface="Times New Roman" pitchFamily="18" charset="0"/>
              <a:cs typeface="Times New Roman" pitchFamily="18" charset="0"/>
            </a:endParaRPr>
          </a:p>
        </p:txBody>
      </p:sp>
      <p:sp>
        <p:nvSpPr>
          <p:cNvPr id="13" name="圆角矩形 1">
            <a:extLst>
              <a:ext uri="{FF2B5EF4-FFF2-40B4-BE49-F238E27FC236}">
                <a16:creationId xmlns:a16="http://schemas.microsoft.com/office/drawing/2014/main" id="{687BFDBE-A5C9-574F-B8D1-9A534A6F8C5E}"/>
              </a:ext>
            </a:extLst>
          </p:cNvPr>
          <p:cNvSpPr/>
          <p:nvPr/>
        </p:nvSpPr>
        <p:spPr>
          <a:xfrm>
            <a:off x="3428001" y="2146056"/>
            <a:ext cx="2363199" cy="889825"/>
          </a:xfrm>
          <a:prstGeom prst="round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圆角矩形 19">
            <a:extLst>
              <a:ext uri="{FF2B5EF4-FFF2-40B4-BE49-F238E27FC236}">
                <a16:creationId xmlns:a16="http://schemas.microsoft.com/office/drawing/2014/main" id="{D56EAA4E-FF77-BF42-9E44-C835FB7F58E5}"/>
              </a:ext>
            </a:extLst>
          </p:cNvPr>
          <p:cNvSpPr/>
          <p:nvPr/>
        </p:nvSpPr>
        <p:spPr>
          <a:xfrm>
            <a:off x="3428001" y="5053775"/>
            <a:ext cx="2363199" cy="889825"/>
          </a:xfrm>
          <a:prstGeom prst="round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92821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07B48E-9D9C-0C48-B695-5A96AAACA498}"/>
              </a:ext>
            </a:extLst>
          </p:cNvPr>
          <p:cNvSpPr>
            <a:spLocks noGrp="1"/>
          </p:cNvSpPr>
          <p:nvPr>
            <p:ph type="sldNum" sz="quarter" idx="12"/>
          </p:nvPr>
        </p:nvSpPr>
        <p:spPr/>
        <p:txBody>
          <a:bodyPr/>
          <a:lstStyle/>
          <a:p>
            <a:fld id="{97D86083-53EC-4DF4-B0ED-FEB5657A265E}" type="slidenum">
              <a:rPr lang="zh-CN" altLang="en-US" smtClean="0"/>
              <a:t>73</a:t>
            </a:fld>
            <a:endParaRPr lang="zh-CN" altLang="en-US" dirty="0"/>
          </a:p>
        </p:txBody>
      </p:sp>
      <p:sp>
        <p:nvSpPr>
          <p:cNvPr id="3" name="文本占位符 2">
            <a:extLst>
              <a:ext uri="{FF2B5EF4-FFF2-40B4-BE49-F238E27FC236}">
                <a16:creationId xmlns:a16="http://schemas.microsoft.com/office/drawing/2014/main" id="{0D0C5245-C9DF-2D49-8AA2-6B32E35A0F2D}"/>
              </a:ext>
            </a:extLst>
          </p:cNvPr>
          <p:cNvSpPr txBox="1">
            <a:spLocks/>
          </p:cNvSpPr>
          <p:nvPr/>
        </p:nvSpPr>
        <p:spPr>
          <a:xfrm>
            <a:off x="1691680" y="205940"/>
            <a:ext cx="6553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3600" b="1" dirty="0">
                <a:solidFill>
                  <a:srgbClr val="00B0F0"/>
                </a:solidFill>
                <a:effectLst>
                  <a:outerShdw blurRad="38100" dist="38100" dir="2700000" algn="tl">
                    <a:srgbClr val="000000">
                      <a:alpha val="43137"/>
                    </a:srgbClr>
                  </a:outerShdw>
                </a:effectLst>
              </a:rPr>
              <a:t>Backlog and Delay Bounds</a:t>
            </a:r>
            <a:endParaRPr lang="zh-CN" altLang="en-US" sz="3600" b="1" dirty="0">
              <a:solidFill>
                <a:srgbClr val="00B0F0"/>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4" name="矩形 10">
                <a:extLst>
                  <a:ext uri="{FF2B5EF4-FFF2-40B4-BE49-F238E27FC236}">
                    <a16:creationId xmlns:a16="http://schemas.microsoft.com/office/drawing/2014/main" id="{E4CD8A51-2DAC-8343-93AB-35EB4031BF8D}"/>
                  </a:ext>
                </a:extLst>
              </p:cNvPr>
              <p:cNvSpPr/>
              <p:nvPr/>
            </p:nvSpPr>
            <p:spPr>
              <a:xfrm>
                <a:off x="533399" y="1216680"/>
                <a:ext cx="8505119" cy="830997"/>
              </a:xfrm>
              <a:prstGeom prst="rect">
                <a:avLst/>
              </a:prstGeom>
            </p:spPr>
            <p:txBody>
              <a:bodyPr wrap="square">
                <a:spAutoFit/>
              </a:bodyPr>
              <a:lstStyle/>
              <a:p>
                <a:pPr marL="342900" indent="-342900">
                  <a:buFont typeface="Arial" panose="020B0604020202020204" pitchFamily="34" charset="0"/>
                  <a:buChar char="•"/>
                </a:pPr>
                <a:r>
                  <a:rPr lang="en-US" altLang="zh-CN" sz="2400" dirty="0">
                    <a:latin typeface="Times New Roman" pitchFamily="18" charset="0"/>
                    <a:cs typeface="Times New Roman" pitchFamily="18" charset="0"/>
                  </a:rPr>
                  <a:t>We fix                             , according to the relationship between </a:t>
                </a:r>
                <a14:m>
                  <m:oMath xmlns:m="http://schemas.openxmlformats.org/officeDocument/2006/math">
                    <m:sSub>
                      <m:sSubPr>
                        <m:ctrlPr>
                          <a:rPr lang="en-US" altLang="zh-CN" sz="2400" i="1" smtClean="0">
                            <a:latin typeface="Cambria Math" panose="02040503050406030204" pitchFamily="18" charset="0"/>
                            <a:cs typeface="Times New Roman" pitchFamily="18" charset="0"/>
                          </a:rPr>
                        </m:ctrlPr>
                      </m:sSubPr>
                      <m:e>
                        <m:r>
                          <a:rPr lang="en-US" altLang="zh-CN" sz="2400" b="0" i="1" smtClean="0">
                            <a:latin typeface="Cambria Math" panose="02040503050406030204" pitchFamily="18" charset="0"/>
                            <a:cs typeface="Times New Roman" pitchFamily="18" charset="0"/>
                          </a:rPr>
                          <m:t>𝑏</m:t>
                        </m:r>
                      </m:e>
                      <m:sub>
                        <m:r>
                          <a:rPr lang="en-US" altLang="zh-CN" sz="2400" b="0" i="1" smtClean="0">
                            <a:latin typeface="Cambria Math" panose="02040503050406030204" pitchFamily="18" charset="0"/>
                            <a:cs typeface="Times New Roman" pitchFamily="18" charset="0"/>
                          </a:rPr>
                          <m:t>𝐴</m:t>
                        </m:r>
                      </m:sub>
                    </m:sSub>
                  </m:oMath>
                </a14:m>
                <a:r>
                  <a:rPr lang="en-US" altLang="zh-CN" sz="2400" dirty="0">
                    <a:latin typeface="Times New Roman" pitchFamily="18" charset="0"/>
                    <a:cs typeface="Times New Roman" pitchFamily="18" charset="0"/>
                  </a:rPr>
                  <a:t> and </a:t>
                </a:r>
                <a:r>
                  <a:rPr lang="el-GR" altLang="zh-CN" sz="2400" dirty="0">
                    <a:latin typeface="Times New Roman" pitchFamily="18" charset="0"/>
                    <a:cs typeface="Times New Roman" pitchFamily="18" charset="0"/>
                  </a:rPr>
                  <a:t>ε</a:t>
                </a:r>
                <a:r>
                  <a:rPr lang="en-US" altLang="zh-CN" sz="2400" dirty="0">
                    <a:latin typeface="Times New Roman" pitchFamily="18" charset="0"/>
                    <a:cs typeface="Times New Roman" pitchFamily="18" charset="0"/>
                  </a:rPr>
                  <a:t>’  and between </a:t>
                </a:r>
                <a14:m>
                  <m:oMath xmlns:m="http://schemas.openxmlformats.org/officeDocument/2006/math">
                    <m:sSub>
                      <m:sSubPr>
                        <m:ctrlPr>
                          <a:rPr lang="en-US" altLang="zh-CN" sz="2400" i="1">
                            <a:latin typeface="Cambria Math" panose="02040503050406030204" pitchFamily="18" charset="0"/>
                            <a:cs typeface="Times New Roman" pitchFamily="18" charset="0"/>
                          </a:rPr>
                        </m:ctrlPr>
                      </m:sSubPr>
                      <m:e>
                        <m:r>
                          <a:rPr lang="en-US" altLang="zh-CN" sz="2400" i="1">
                            <a:latin typeface="Cambria Math" panose="02040503050406030204" pitchFamily="18" charset="0"/>
                            <a:cs typeface="Times New Roman" pitchFamily="18" charset="0"/>
                          </a:rPr>
                          <m:t>𝑏</m:t>
                        </m:r>
                      </m:e>
                      <m:sub>
                        <m:r>
                          <a:rPr lang="en-US" altLang="zh-CN" sz="2400" b="0" i="1" smtClean="0">
                            <a:latin typeface="Cambria Math" panose="02040503050406030204" pitchFamily="18" charset="0"/>
                            <a:cs typeface="Times New Roman" pitchFamily="18" charset="0"/>
                          </a:rPr>
                          <m:t>𝑆</m:t>
                        </m:r>
                      </m:sub>
                    </m:sSub>
                  </m:oMath>
                </a14:m>
                <a:r>
                  <a:rPr lang="en-US" altLang="zh-CN" sz="2400" dirty="0">
                    <a:latin typeface="Times New Roman" pitchFamily="18" charset="0"/>
                    <a:cs typeface="Times New Roman" pitchFamily="18" charset="0"/>
                  </a:rPr>
                  <a:t> and </a:t>
                </a:r>
                <a:r>
                  <a:rPr lang="el-GR" altLang="zh-CN" sz="2400" dirty="0">
                    <a:latin typeface="Times New Roman" pitchFamily="18" charset="0"/>
                    <a:cs typeface="Times New Roman" pitchFamily="18" charset="0"/>
                  </a:rPr>
                  <a:t>ε</a:t>
                </a:r>
                <a:r>
                  <a:rPr lang="en-US" altLang="zh-CN" sz="2400" dirty="0">
                    <a:latin typeface="Times New Roman" pitchFamily="18" charset="0"/>
                    <a:cs typeface="Times New Roman" pitchFamily="18" charset="0"/>
                  </a:rPr>
                  <a:t>’, we have </a:t>
                </a:r>
                <a:endParaRPr lang="en-US" sz="2400" dirty="0">
                  <a:latin typeface="Times New Roman" pitchFamily="18" charset="0"/>
                  <a:cs typeface="Times New Roman" pitchFamily="18" charset="0"/>
                </a:endParaRPr>
              </a:p>
            </p:txBody>
          </p:sp>
        </mc:Choice>
        <mc:Fallback xmlns="">
          <p:sp>
            <p:nvSpPr>
              <p:cNvPr id="4" name="矩形 10">
                <a:extLst>
                  <a:ext uri="{FF2B5EF4-FFF2-40B4-BE49-F238E27FC236}">
                    <a16:creationId xmlns:a16="http://schemas.microsoft.com/office/drawing/2014/main" id="{E4CD8A51-2DAC-8343-93AB-35EB4031BF8D}"/>
                  </a:ext>
                </a:extLst>
              </p:cNvPr>
              <p:cNvSpPr>
                <a:spLocks noRot="1" noChangeAspect="1" noMove="1" noResize="1" noEditPoints="1" noAdjustHandles="1" noChangeArrowheads="1" noChangeShapeType="1" noTextEdit="1"/>
              </p:cNvSpPr>
              <p:nvPr/>
            </p:nvSpPr>
            <p:spPr>
              <a:xfrm>
                <a:off x="533399" y="1216680"/>
                <a:ext cx="8505119" cy="830997"/>
              </a:xfrm>
              <a:prstGeom prst="rect">
                <a:avLst/>
              </a:prstGeom>
              <a:blipFill>
                <a:blip r:embed="rId2"/>
                <a:stretch>
                  <a:fillRect l="-894" t="-7692" b="-16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7DC19DFA-6CFE-7A49-8636-C6693D37579F}"/>
                  </a:ext>
                </a:extLst>
              </p:cNvPr>
              <p:cNvSpPr/>
              <p:nvPr/>
            </p:nvSpPr>
            <p:spPr>
              <a:xfrm>
                <a:off x="1828800" y="1247457"/>
                <a:ext cx="20464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𝜀</m:t>
                      </m:r>
                      <m:sSub>
                        <m:sSubPr>
                          <m:ctrlPr>
                            <a:rPr lang="en-US" sz="2000" i="1">
                              <a:latin typeface="Cambria Math" panose="02040503050406030204" pitchFamily="18" charset="0"/>
                            </a:rPr>
                          </m:ctrlPr>
                        </m:sSubPr>
                        <m:e>
                          <m:r>
                            <a:rPr lang="en-US" sz="2000" i="0">
                              <a:latin typeface="Cambria Math" panose="02040503050406030204" pitchFamily="18" charset="0"/>
                            </a:rPr>
                            <m:t>′</m:t>
                          </m:r>
                        </m:e>
                        <m:sub>
                          <m:r>
                            <a:rPr lang="en-US" sz="2000" i="1">
                              <a:latin typeface="Cambria Math" panose="02040503050406030204" pitchFamily="18" charset="0"/>
                            </a:rPr>
                            <m:t>𝐴</m:t>
                          </m:r>
                        </m:sub>
                      </m:sSub>
                      <m:r>
                        <a:rPr lang="en-US" sz="2000" i="0">
                          <a:latin typeface="Cambria Math" panose="02040503050406030204" pitchFamily="18" charset="0"/>
                        </a:rPr>
                        <m:t>=</m:t>
                      </m:r>
                      <m:r>
                        <a:rPr lang="en-US" sz="2000" i="1">
                          <a:latin typeface="Cambria Math" panose="02040503050406030204" pitchFamily="18" charset="0"/>
                        </a:rPr>
                        <m:t>𝜀</m:t>
                      </m:r>
                      <m:sSub>
                        <m:sSubPr>
                          <m:ctrlPr>
                            <a:rPr lang="en-US" sz="2000" i="1">
                              <a:latin typeface="Cambria Math" panose="02040503050406030204" pitchFamily="18" charset="0"/>
                            </a:rPr>
                          </m:ctrlPr>
                        </m:sSubPr>
                        <m:e>
                          <m:r>
                            <a:rPr lang="en-US" sz="2000" i="0">
                              <a:latin typeface="Cambria Math" panose="02040503050406030204" pitchFamily="18" charset="0"/>
                            </a:rPr>
                            <m:t>′</m:t>
                          </m:r>
                        </m:e>
                        <m:sub>
                          <m:r>
                            <a:rPr lang="en-US" sz="2000" i="1">
                              <a:latin typeface="Cambria Math" panose="02040503050406030204" pitchFamily="18" charset="0"/>
                            </a:rPr>
                            <m:t>𝑆</m:t>
                          </m:r>
                        </m:sub>
                      </m:sSub>
                      <m:r>
                        <a:rPr lang="en-US" sz="2000" i="0">
                          <a:latin typeface="Cambria Math" panose="02040503050406030204" pitchFamily="18" charset="0"/>
                        </a:rPr>
                        <m:t>=</m:t>
                      </m:r>
                      <m:r>
                        <a:rPr lang="en-US" sz="2000" i="1">
                          <a:latin typeface="Cambria Math" panose="02040503050406030204" pitchFamily="18" charset="0"/>
                        </a:rPr>
                        <m:t>𝜀</m:t>
                      </m:r>
                      <m:f>
                        <m:fPr>
                          <m:type m:val="lin"/>
                          <m:ctrlPr>
                            <a:rPr lang="en-US" sz="2000" i="1">
                              <a:latin typeface="Cambria Math" panose="02040503050406030204" pitchFamily="18" charset="0"/>
                            </a:rPr>
                          </m:ctrlPr>
                        </m:fPr>
                        <m:num>
                          <m:r>
                            <a:rPr lang="en-US" sz="2000" i="0">
                              <a:latin typeface="Cambria Math" panose="02040503050406030204" pitchFamily="18" charset="0"/>
                            </a:rPr>
                            <m:t>′</m:t>
                          </m:r>
                        </m:num>
                        <m:den>
                          <m:r>
                            <a:rPr lang="en-US" sz="2000" i="0">
                              <a:latin typeface="Cambria Math" panose="02040503050406030204" pitchFamily="18" charset="0"/>
                            </a:rPr>
                            <m:t>2</m:t>
                          </m:r>
                        </m:den>
                      </m:f>
                    </m:oMath>
                  </m:oMathPara>
                </a14:m>
                <a:endParaRPr lang="en-US" sz="2000" dirty="0"/>
              </a:p>
            </p:txBody>
          </p:sp>
        </mc:Choice>
        <mc:Fallback xmlns="">
          <p:sp>
            <p:nvSpPr>
              <p:cNvPr id="5" name="矩形 4">
                <a:extLst>
                  <a:ext uri="{FF2B5EF4-FFF2-40B4-BE49-F238E27FC236}">
                    <a16:creationId xmlns:a16="http://schemas.microsoft.com/office/drawing/2014/main" id="{7DC19DFA-6CFE-7A49-8636-C6693D37579F}"/>
                  </a:ext>
                </a:extLst>
              </p:cNvPr>
              <p:cNvSpPr>
                <a:spLocks noRot="1" noChangeAspect="1" noMove="1" noResize="1" noEditPoints="1" noAdjustHandles="1" noChangeArrowheads="1" noChangeShapeType="1" noTextEdit="1"/>
              </p:cNvSpPr>
              <p:nvPr/>
            </p:nvSpPr>
            <p:spPr>
              <a:xfrm>
                <a:off x="1828800" y="1247457"/>
                <a:ext cx="2046458" cy="400110"/>
              </a:xfrm>
              <a:prstGeom prst="rect">
                <a:avLst/>
              </a:prstGeom>
              <a:blipFill>
                <a:blip r:embed="rId3"/>
                <a:stretch>
                  <a:fillRect t="-112121" r="-2484" b="-17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矩形 8">
                <a:extLst>
                  <a:ext uri="{FF2B5EF4-FFF2-40B4-BE49-F238E27FC236}">
                    <a16:creationId xmlns:a16="http://schemas.microsoft.com/office/drawing/2014/main" id="{9968C350-0973-744D-A1BE-77A24082F510}"/>
                  </a:ext>
                </a:extLst>
              </p:cNvPr>
              <p:cNvSpPr/>
              <p:nvPr/>
            </p:nvSpPr>
            <p:spPr>
              <a:xfrm>
                <a:off x="2257168" y="2362200"/>
                <a:ext cx="4629664" cy="17274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sz="2000" i="1">
                              <a:latin typeface="Cambria Math" panose="02040503050406030204" pitchFamily="18" charset="0"/>
                            </a:rPr>
                          </m:ctrlPr>
                        </m:mPr>
                        <m:mr>
                          <m:e>
                            <m:sSub>
                              <m:sSubPr>
                                <m:ctrlPr>
                                  <a:rPr lang="en-US" sz="2000" i="1">
                                    <a:latin typeface="Cambria Math" panose="02040503050406030204" pitchFamily="18" charset="0"/>
                                  </a:rPr>
                                </m:ctrlPr>
                              </m:sSubPr>
                              <m:e>
                                <m:r>
                                  <a:rPr lang="en-US" sz="2000" i="1">
                                    <a:latin typeface="Cambria Math" panose="02040503050406030204" pitchFamily="18" charset="0"/>
                                  </a:rPr>
                                  <m:t>𝑏</m:t>
                                </m:r>
                              </m:e>
                              <m:sub>
                                <m:r>
                                  <a:rPr lang="en-US" sz="2000" i="1">
                                    <a:latin typeface="Cambria Math" panose="02040503050406030204" pitchFamily="18" charset="0"/>
                                  </a:rPr>
                                  <m:t>𝐴</m:t>
                                </m:r>
                              </m:sub>
                            </m:sSub>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𝜎</m:t>
                                </m:r>
                              </m:e>
                              <m:sub>
                                <m:r>
                                  <a:rPr lang="en-US" sz="2000" i="1">
                                    <a:latin typeface="Cambria Math" panose="02040503050406030204" pitchFamily="18" charset="0"/>
                                  </a:rPr>
                                  <m:t>𝐴</m:t>
                                </m:r>
                              </m:sub>
                            </m:sSub>
                            <m:r>
                              <a:rPr lang="en-US" sz="2000" i="0">
                                <a:latin typeface="Cambria Math" panose="02040503050406030204" pitchFamily="18" charset="0"/>
                              </a:rPr>
                              <m:t>−</m:t>
                            </m:r>
                            <m:f>
                              <m:fPr>
                                <m:ctrlPr>
                                  <a:rPr lang="en-US" sz="2000" i="1">
                                    <a:latin typeface="Cambria Math" panose="02040503050406030204" pitchFamily="18" charset="0"/>
                                  </a:rPr>
                                </m:ctrlPr>
                              </m:fPr>
                              <m:num>
                                <m:r>
                                  <a:rPr lang="en-US" sz="2000" i="0">
                                    <a:latin typeface="Cambria Math" panose="02040503050406030204" pitchFamily="18" charset="0"/>
                                  </a:rPr>
                                  <m:t>1</m:t>
                                </m:r>
                              </m:num>
                              <m:den>
                                <m:r>
                                  <a:rPr lang="en-US" sz="2000" i="1">
                                    <a:latin typeface="Cambria Math" panose="02040503050406030204" pitchFamily="18" charset="0"/>
                                  </a:rPr>
                                  <m:t>𝜃</m:t>
                                </m:r>
                              </m:den>
                            </m:f>
                            <m:d>
                              <m:dPr>
                                <m:ctrlPr>
                                  <a:rPr lang="en-US" sz="2000" i="1">
                                    <a:latin typeface="Cambria Math" panose="02040503050406030204" pitchFamily="18" charset="0"/>
                                  </a:rPr>
                                </m:ctrlPr>
                              </m:dPr>
                              <m:e>
                                <m:r>
                                  <m:rPr>
                                    <m:sty m:val="p"/>
                                  </m:rPr>
                                  <a:rPr lang="en-US" sz="2000" i="0">
                                    <a:latin typeface="Cambria Math" panose="02040503050406030204" pitchFamily="18" charset="0"/>
                                  </a:rPr>
                                  <m:t>ln</m:t>
                                </m:r>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𝜀</m:t>
                                        </m:r>
                                        <m:r>
                                          <a:rPr lang="en-US" sz="2000" i="0">
                                            <a:latin typeface="Cambria Math" panose="02040503050406030204" pitchFamily="18" charset="0"/>
                                          </a:rPr>
                                          <m:t>′</m:t>
                                        </m:r>
                                      </m:num>
                                      <m:den>
                                        <m:r>
                                          <a:rPr lang="en-US" sz="2000" i="0">
                                            <a:latin typeface="Cambria Math" panose="02040503050406030204" pitchFamily="18" charset="0"/>
                                          </a:rPr>
                                          <m:t>2</m:t>
                                        </m:r>
                                      </m:den>
                                    </m:f>
                                  </m:e>
                                </m:d>
                                <m:r>
                                  <a:rPr lang="en-US" sz="2000" i="0">
                                    <a:latin typeface="Cambria Math" panose="02040503050406030204" pitchFamily="18" charset="0"/>
                                  </a:rPr>
                                  <m:t>+</m:t>
                                </m:r>
                                <m:r>
                                  <m:rPr>
                                    <m:sty m:val="p"/>
                                  </m:rPr>
                                  <a:rPr lang="en-US" sz="2000" i="0">
                                    <a:latin typeface="Cambria Math" panose="02040503050406030204" pitchFamily="18" charset="0"/>
                                  </a:rPr>
                                  <m:t>ln</m:t>
                                </m:r>
                                <m:d>
                                  <m:dPr>
                                    <m:ctrlPr>
                                      <a:rPr lang="en-US" sz="2000" i="1">
                                        <a:latin typeface="Cambria Math" panose="02040503050406030204" pitchFamily="18" charset="0"/>
                                      </a:rPr>
                                    </m:ctrlPr>
                                  </m:dPr>
                                  <m:e>
                                    <m:r>
                                      <a:rPr lang="en-US" sz="2000" i="0">
                                        <a:latin typeface="Cambria Math" panose="02040503050406030204" pitchFamily="18" charset="0"/>
                                      </a:rPr>
                                      <m:t>1−</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0">
                                            <a:latin typeface="Cambria Math" panose="02040503050406030204" pitchFamily="18" charset="0"/>
                                          </a:rPr>
                                          <m:t>−</m:t>
                                        </m:r>
                                        <m:r>
                                          <a:rPr lang="en-US" sz="2000" i="1">
                                            <a:latin typeface="Cambria Math" panose="02040503050406030204" pitchFamily="18" charset="0"/>
                                          </a:rPr>
                                          <m:t>𝜃𝛿</m:t>
                                        </m:r>
                                      </m:sup>
                                    </m:sSup>
                                  </m:e>
                                </m:d>
                              </m:e>
                            </m:d>
                          </m:e>
                        </m:mr>
                        <m:mr>
                          <m:e>
                            <m:sSub>
                              <m:sSubPr>
                                <m:ctrlPr>
                                  <a:rPr lang="en-US" sz="2000" i="1">
                                    <a:latin typeface="Cambria Math" panose="02040503050406030204" pitchFamily="18" charset="0"/>
                                  </a:rPr>
                                </m:ctrlPr>
                              </m:sSubPr>
                              <m:e>
                                <m:r>
                                  <a:rPr lang="en-US" sz="2000" i="1">
                                    <a:latin typeface="Cambria Math" panose="02040503050406030204" pitchFamily="18" charset="0"/>
                                  </a:rPr>
                                  <m:t>𝑏</m:t>
                                </m:r>
                              </m:e>
                              <m:sub>
                                <m:r>
                                  <a:rPr lang="en-US" sz="2000" i="1">
                                    <a:latin typeface="Cambria Math" panose="02040503050406030204" pitchFamily="18" charset="0"/>
                                  </a:rPr>
                                  <m:t>𝑆</m:t>
                                </m:r>
                              </m:sub>
                            </m:sSub>
                            <m:r>
                              <a:rPr lang="en-US" sz="2000" i="0">
                                <a:latin typeface="Cambria Math" panose="02040503050406030204" pitchFamily="18" charset="0"/>
                              </a:rPr>
                              <m:t>=</m:t>
                            </m:r>
                            <m:r>
                              <a:rPr lang="en-US" sz="2000" i="1">
                                <a:latin typeface="Cambria Math" panose="02040503050406030204" pitchFamily="18" charset="0"/>
                              </a:rPr>
                              <m:t>𝑛</m:t>
                            </m:r>
                            <m:sSub>
                              <m:sSubPr>
                                <m:ctrlPr>
                                  <a:rPr lang="en-US" sz="2000" i="1">
                                    <a:latin typeface="Cambria Math" panose="02040503050406030204" pitchFamily="18" charset="0"/>
                                  </a:rPr>
                                </m:ctrlPr>
                              </m:sSubPr>
                              <m:e>
                                <m:r>
                                  <a:rPr lang="en-US" sz="2000" i="1">
                                    <a:latin typeface="Cambria Math" panose="02040503050406030204" pitchFamily="18" charset="0"/>
                                  </a:rPr>
                                  <m:t>𝜎</m:t>
                                </m:r>
                              </m:e>
                              <m:sub>
                                <m:r>
                                  <a:rPr lang="en-US" sz="2000" i="1">
                                    <a:latin typeface="Cambria Math" panose="02040503050406030204" pitchFamily="18" charset="0"/>
                                  </a:rPr>
                                  <m:t>𝑆</m:t>
                                </m:r>
                              </m:sub>
                            </m:sSub>
                            <m:r>
                              <a:rPr lang="en-US" sz="2000" i="0">
                                <a:latin typeface="Cambria Math" panose="02040503050406030204" pitchFamily="18" charset="0"/>
                              </a:rPr>
                              <m:t>−</m:t>
                            </m:r>
                            <m:f>
                              <m:fPr>
                                <m:ctrlPr>
                                  <a:rPr lang="en-US" sz="2000" i="1">
                                    <a:latin typeface="Cambria Math" panose="02040503050406030204" pitchFamily="18" charset="0"/>
                                  </a:rPr>
                                </m:ctrlPr>
                              </m:fPr>
                              <m:num>
                                <m:r>
                                  <a:rPr lang="en-US" sz="2000" i="0">
                                    <a:latin typeface="Cambria Math" panose="02040503050406030204" pitchFamily="18" charset="0"/>
                                  </a:rPr>
                                  <m:t>1</m:t>
                                </m:r>
                              </m:num>
                              <m:den>
                                <m:r>
                                  <a:rPr lang="en-US" sz="2000" i="1">
                                    <a:latin typeface="Cambria Math" panose="02040503050406030204" pitchFamily="18" charset="0"/>
                                  </a:rPr>
                                  <m:t>𝜃</m:t>
                                </m:r>
                              </m:den>
                            </m:f>
                            <m:d>
                              <m:dPr>
                                <m:ctrlPr>
                                  <a:rPr lang="en-US" sz="2000" i="1">
                                    <a:latin typeface="Cambria Math" panose="02040503050406030204" pitchFamily="18" charset="0"/>
                                  </a:rPr>
                                </m:ctrlPr>
                              </m:dPr>
                              <m:e>
                                <m:r>
                                  <m:rPr>
                                    <m:sty m:val="p"/>
                                  </m:rPr>
                                  <a:rPr lang="en-US" sz="2000" i="0">
                                    <a:latin typeface="Cambria Math" panose="02040503050406030204" pitchFamily="18" charset="0"/>
                                  </a:rPr>
                                  <m:t>ln</m:t>
                                </m:r>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𝜀</m:t>
                                        </m:r>
                                        <m:r>
                                          <a:rPr lang="en-US" sz="2000" i="0">
                                            <a:latin typeface="Cambria Math" panose="02040503050406030204" pitchFamily="18" charset="0"/>
                                          </a:rPr>
                                          <m:t>′</m:t>
                                        </m:r>
                                      </m:num>
                                      <m:den>
                                        <m:r>
                                          <a:rPr lang="en-US" sz="2000" i="0">
                                            <a:latin typeface="Cambria Math" panose="02040503050406030204" pitchFamily="18" charset="0"/>
                                          </a:rPr>
                                          <m:t>2</m:t>
                                        </m:r>
                                      </m:den>
                                    </m:f>
                                  </m:e>
                                </m:d>
                                <m:r>
                                  <a:rPr lang="en-US" sz="2000" i="0">
                                    <a:latin typeface="Cambria Math" panose="02040503050406030204" pitchFamily="18" charset="0"/>
                                  </a:rPr>
                                  <m:t>+</m:t>
                                </m:r>
                                <m:r>
                                  <a:rPr lang="en-US" sz="2000" i="1">
                                    <a:latin typeface="Cambria Math" panose="02040503050406030204" pitchFamily="18" charset="0"/>
                                  </a:rPr>
                                  <m:t>𝑛</m:t>
                                </m:r>
                                <m:r>
                                  <m:rPr>
                                    <m:sty m:val="p"/>
                                  </m:rPr>
                                  <a:rPr lang="en-US" sz="2000" i="0">
                                    <a:latin typeface="Cambria Math" panose="02040503050406030204" pitchFamily="18" charset="0"/>
                                  </a:rPr>
                                  <m:t>ln</m:t>
                                </m:r>
                                <m:d>
                                  <m:dPr>
                                    <m:ctrlPr>
                                      <a:rPr lang="en-US" sz="2000" i="1">
                                        <a:latin typeface="Cambria Math" panose="02040503050406030204" pitchFamily="18" charset="0"/>
                                      </a:rPr>
                                    </m:ctrlPr>
                                  </m:dPr>
                                  <m:e>
                                    <m:r>
                                      <a:rPr lang="en-US" sz="2000" i="0">
                                        <a:latin typeface="Cambria Math" panose="02040503050406030204" pitchFamily="18" charset="0"/>
                                      </a:rPr>
                                      <m:t>1−</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0">
                                            <a:latin typeface="Cambria Math" panose="02040503050406030204" pitchFamily="18" charset="0"/>
                                          </a:rPr>
                                          <m:t>−</m:t>
                                        </m:r>
                                        <m:r>
                                          <a:rPr lang="en-US" sz="2000" i="1">
                                            <a:latin typeface="Cambria Math" panose="02040503050406030204" pitchFamily="18" charset="0"/>
                                          </a:rPr>
                                          <m:t>𝜃𝛿</m:t>
                                        </m:r>
                                      </m:sup>
                                    </m:sSup>
                                  </m:e>
                                </m:d>
                              </m:e>
                            </m:d>
                          </m:e>
                        </m:mr>
                      </m:m>
                    </m:oMath>
                  </m:oMathPara>
                </a14:m>
                <a:endParaRPr lang="en-US" sz="2000" dirty="0"/>
              </a:p>
            </p:txBody>
          </p:sp>
        </mc:Choice>
        <mc:Fallback xmlns="">
          <p:sp>
            <p:nvSpPr>
              <p:cNvPr id="6" name="矩形 8">
                <a:extLst>
                  <a:ext uri="{FF2B5EF4-FFF2-40B4-BE49-F238E27FC236}">
                    <a16:creationId xmlns:a16="http://schemas.microsoft.com/office/drawing/2014/main" id="{9968C350-0973-744D-A1BE-77A24082F510}"/>
                  </a:ext>
                </a:extLst>
              </p:cNvPr>
              <p:cNvSpPr>
                <a:spLocks noRot="1" noChangeAspect="1" noMove="1" noResize="1" noEditPoints="1" noAdjustHandles="1" noChangeArrowheads="1" noChangeShapeType="1" noTextEdit="1"/>
              </p:cNvSpPr>
              <p:nvPr/>
            </p:nvSpPr>
            <p:spPr>
              <a:xfrm>
                <a:off x="2257168" y="2362200"/>
                <a:ext cx="4629664" cy="1727461"/>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958743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8BC302-7C4B-A846-9EAC-95F696195BEF}"/>
              </a:ext>
            </a:extLst>
          </p:cNvPr>
          <p:cNvSpPr>
            <a:spLocks noGrp="1"/>
          </p:cNvSpPr>
          <p:nvPr>
            <p:ph type="sldNum" sz="quarter" idx="12"/>
          </p:nvPr>
        </p:nvSpPr>
        <p:spPr/>
        <p:txBody>
          <a:bodyPr/>
          <a:lstStyle/>
          <a:p>
            <a:fld id="{97D86083-53EC-4DF4-B0ED-FEB5657A265E}" type="slidenum">
              <a:rPr lang="zh-CN" altLang="en-US" smtClean="0"/>
              <a:t>74</a:t>
            </a:fld>
            <a:endParaRPr lang="zh-CN" altLang="en-US" dirty="0"/>
          </a:p>
        </p:txBody>
      </p:sp>
      <p:sp>
        <p:nvSpPr>
          <p:cNvPr id="3" name="文本占位符 2">
            <a:extLst>
              <a:ext uri="{FF2B5EF4-FFF2-40B4-BE49-F238E27FC236}">
                <a16:creationId xmlns:a16="http://schemas.microsoft.com/office/drawing/2014/main" id="{B594F240-7EAA-5940-9B12-D6C59615E5CA}"/>
              </a:ext>
            </a:extLst>
          </p:cNvPr>
          <p:cNvSpPr txBox="1">
            <a:spLocks/>
          </p:cNvSpPr>
          <p:nvPr/>
        </p:nvSpPr>
        <p:spPr>
          <a:xfrm>
            <a:off x="2209800" y="152400"/>
            <a:ext cx="6553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3600" b="1" dirty="0">
                <a:solidFill>
                  <a:srgbClr val="00B0F0"/>
                </a:solidFill>
                <a:effectLst>
                  <a:outerShdw blurRad="38100" dist="38100" dir="2700000" algn="tl">
                    <a:srgbClr val="000000">
                      <a:alpha val="43137"/>
                    </a:srgbClr>
                  </a:outerShdw>
                </a:effectLst>
              </a:rPr>
              <a:t>Calculations Procedure</a:t>
            </a:r>
            <a:endParaRPr lang="zh-CN" altLang="en-US" sz="3600" b="1" dirty="0">
              <a:solidFill>
                <a:srgbClr val="00B0F0"/>
              </a:solidFill>
              <a:effectLst>
                <a:outerShdw blurRad="38100" dist="38100" dir="2700000" algn="tl">
                  <a:srgbClr val="000000">
                    <a:alpha val="43137"/>
                  </a:srgbClr>
                </a:outerShdw>
              </a:effectLst>
            </a:endParaRPr>
          </a:p>
        </p:txBody>
      </p:sp>
      <p:sp>
        <p:nvSpPr>
          <p:cNvPr id="4" name="矩形 1">
            <a:extLst>
              <a:ext uri="{FF2B5EF4-FFF2-40B4-BE49-F238E27FC236}">
                <a16:creationId xmlns:a16="http://schemas.microsoft.com/office/drawing/2014/main" id="{64947473-5595-1A43-9329-029814C9E4BE}"/>
              </a:ext>
            </a:extLst>
          </p:cNvPr>
          <p:cNvSpPr/>
          <p:nvPr/>
        </p:nvSpPr>
        <p:spPr>
          <a:xfrm>
            <a:off x="2723318" y="1593135"/>
            <a:ext cx="3677482"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altLang="zh-CN" dirty="0">
                <a:latin typeface="Times New Roman" pitchFamily="18" charset="0"/>
                <a:cs typeface="Times New Roman" pitchFamily="18" charset="0"/>
              </a:rPr>
              <a:t>Define the parameters of the MGF envelopes of the arrivals and service </a:t>
            </a:r>
            <a:endParaRPr lang="en-US" dirty="0"/>
          </a:p>
        </p:txBody>
      </p:sp>
      <p:sp>
        <p:nvSpPr>
          <p:cNvPr id="5" name="矩形 5">
            <a:extLst>
              <a:ext uri="{FF2B5EF4-FFF2-40B4-BE49-F238E27FC236}">
                <a16:creationId xmlns:a16="http://schemas.microsoft.com/office/drawing/2014/main" id="{E6D5898E-71DA-D149-B19A-ED238D6A36AB}"/>
              </a:ext>
            </a:extLst>
          </p:cNvPr>
          <p:cNvSpPr/>
          <p:nvPr/>
        </p:nvSpPr>
        <p:spPr>
          <a:xfrm>
            <a:off x="2723318" y="4687669"/>
            <a:ext cx="3677482"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altLang="zh-CN" dirty="0">
                <a:latin typeface="Times New Roman" pitchFamily="18" charset="0"/>
                <a:cs typeface="Times New Roman" pitchFamily="18" charset="0"/>
              </a:rPr>
              <a:t>Find backlog and delay bounds under the stability condition </a:t>
            </a:r>
          </a:p>
        </p:txBody>
      </p:sp>
      <p:sp>
        <p:nvSpPr>
          <p:cNvPr id="6" name="矩形 6">
            <a:extLst>
              <a:ext uri="{FF2B5EF4-FFF2-40B4-BE49-F238E27FC236}">
                <a16:creationId xmlns:a16="http://schemas.microsoft.com/office/drawing/2014/main" id="{45A827B3-BD36-0640-810B-9D0E16F62B52}"/>
              </a:ext>
            </a:extLst>
          </p:cNvPr>
          <p:cNvSpPr/>
          <p:nvPr/>
        </p:nvSpPr>
        <p:spPr>
          <a:xfrm>
            <a:off x="2723318" y="3254136"/>
            <a:ext cx="3677482"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altLang="zh-CN" dirty="0">
                <a:latin typeface="Times New Roman" pitchFamily="18" charset="0"/>
                <a:cs typeface="Times New Roman" pitchFamily="18" charset="0"/>
              </a:rPr>
              <a:t>Transit from MGF to EBB envelopes </a:t>
            </a:r>
          </a:p>
        </p:txBody>
      </p:sp>
      <p:sp>
        <p:nvSpPr>
          <p:cNvPr id="7" name="下箭头 7">
            <a:extLst>
              <a:ext uri="{FF2B5EF4-FFF2-40B4-BE49-F238E27FC236}">
                <a16:creationId xmlns:a16="http://schemas.microsoft.com/office/drawing/2014/main" id="{3C0DD02F-6097-244F-9C5E-1BF54CD1C40D}"/>
              </a:ext>
            </a:extLst>
          </p:cNvPr>
          <p:cNvSpPr/>
          <p:nvPr/>
        </p:nvSpPr>
        <p:spPr>
          <a:xfrm>
            <a:off x="4343400" y="2458004"/>
            <a:ext cx="457200" cy="6661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下箭头 11">
            <a:extLst>
              <a:ext uri="{FF2B5EF4-FFF2-40B4-BE49-F238E27FC236}">
                <a16:creationId xmlns:a16="http://schemas.microsoft.com/office/drawing/2014/main" id="{BD45BC07-6F3D-0A4C-9138-1AD740B49C5E}"/>
              </a:ext>
            </a:extLst>
          </p:cNvPr>
          <p:cNvSpPr/>
          <p:nvPr/>
        </p:nvSpPr>
        <p:spPr>
          <a:xfrm>
            <a:off x="4343400" y="3829604"/>
            <a:ext cx="457200" cy="6661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9">
            <a:extLst>
              <a:ext uri="{FF2B5EF4-FFF2-40B4-BE49-F238E27FC236}">
                <a16:creationId xmlns:a16="http://schemas.microsoft.com/office/drawing/2014/main" id="{8CBA5D92-B8E0-8143-83A1-B8B27E66915C}"/>
              </a:ext>
            </a:extLst>
          </p:cNvPr>
          <p:cNvSpPr txBox="1"/>
          <p:nvPr/>
        </p:nvSpPr>
        <p:spPr>
          <a:xfrm>
            <a:off x="1143000" y="1600200"/>
            <a:ext cx="1219200" cy="523220"/>
          </a:xfrm>
          <a:prstGeom prst="rect">
            <a:avLst/>
          </a:prstGeom>
          <a:noFill/>
        </p:spPr>
        <p:txBody>
          <a:bodyPr wrap="square" rtlCol="0">
            <a:spAutoFit/>
          </a:bodyPr>
          <a:lstStyle/>
          <a:p>
            <a:r>
              <a:rPr lang="en-US" altLang="zh-CN"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Step 1</a:t>
            </a:r>
            <a:endParaRPr lang="en-US"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0" name="文本框 12">
            <a:extLst>
              <a:ext uri="{FF2B5EF4-FFF2-40B4-BE49-F238E27FC236}">
                <a16:creationId xmlns:a16="http://schemas.microsoft.com/office/drawing/2014/main" id="{FCB31704-4E79-A145-9FEB-79CA97E8A323}"/>
              </a:ext>
            </a:extLst>
          </p:cNvPr>
          <p:cNvSpPr txBox="1"/>
          <p:nvPr/>
        </p:nvSpPr>
        <p:spPr>
          <a:xfrm>
            <a:off x="1143000" y="3134380"/>
            <a:ext cx="1219200" cy="523220"/>
          </a:xfrm>
          <a:prstGeom prst="rect">
            <a:avLst/>
          </a:prstGeom>
          <a:noFill/>
        </p:spPr>
        <p:txBody>
          <a:bodyPr wrap="square" rtlCol="0">
            <a:spAutoFit/>
          </a:bodyPr>
          <a:lstStyle/>
          <a:p>
            <a:r>
              <a:rPr lang="en-US" altLang="zh-CN"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Step 2</a:t>
            </a:r>
            <a:endParaRPr lang="en-US"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1" name="文本框 13">
            <a:extLst>
              <a:ext uri="{FF2B5EF4-FFF2-40B4-BE49-F238E27FC236}">
                <a16:creationId xmlns:a16="http://schemas.microsoft.com/office/drawing/2014/main" id="{6C3231C8-9647-CE47-8693-9CC2B8EE5F8C}"/>
              </a:ext>
            </a:extLst>
          </p:cNvPr>
          <p:cNvSpPr txBox="1"/>
          <p:nvPr/>
        </p:nvSpPr>
        <p:spPr>
          <a:xfrm>
            <a:off x="1143000" y="4724400"/>
            <a:ext cx="1219200" cy="523220"/>
          </a:xfrm>
          <a:prstGeom prst="rect">
            <a:avLst/>
          </a:prstGeom>
          <a:noFill/>
        </p:spPr>
        <p:txBody>
          <a:bodyPr wrap="square" rtlCol="0">
            <a:spAutoFit/>
          </a:bodyPr>
          <a:lstStyle/>
          <a:p>
            <a:r>
              <a:rPr lang="en-US" altLang="zh-CN"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Step 3</a:t>
            </a:r>
            <a:endParaRPr lang="en-US"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2" name="TextBox 11">
            <a:extLst>
              <a:ext uri="{FF2B5EF4-FFF2-40B4-BE49-F238E27FC236}">
                <a16:creationId xmlns:a16="http://schemas.microsoft.com/office/drawing/2014/main" id="{97E6ED67-E8A1-0748-8375-2FBAA9AD16E3}"/>
              </a:ext>
            </a:extLst>
          </p:cNvPr>
          <p:cNvSpPr txBox="1"/>
          <p:nvPr/>
        </p:nvSpPr>
        <p:spPr>
          <a:xfrm>
            <a:off x="2768844" y="5768470"/>
            <a:ext cx="3631956" cy="369332"/>
          </a:xfrm>
          <a:prstGeom prst="rect">
            <a:avLst/>
          </a:prstGeom>
          <a:noFill/>
        </p:spPr>
        <p:txBody>
          <a:bodyPr wrap="none" rtlCol="0">
            <a:spAutoFit/>
          </a:bodyPr>
          <a:lstStyle/>
          <a:p>
            <a:r>
              <a:rPr lang="en-US" dirty="0"/>
              <a:t>MGF can be replaced by Martingale?</a:t>
            </a:r>
          </a:p>
        </p:txBody>
      </p:sp>
    </p:spTree>
    <p:extLst>
      <p:ext uri="{BB962C8B-B14F-4D97-AF65-F5344CB8AC3E}">
        <p14:creationId xmlns:p14="http://schemas.microsoft.com/office/powerpoint/2010/main" val="25912374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14C140-EA1A-DB43-9745-83E5D2DDAD7C}"/>
              </a:ext>
            </a:extLst>
          </p:cNvPr>
          <p:cNvSpPr>
            <a:spLocks noGrp="1"/>
          </p:cNvSpPr>
          <p:nvPr>
            <p:ph type="sldNum" sz="quarter" idx="12"/>
          </p:nvPr>
        </p:nvSpPr>
        <p:spPr/>
        <p:txBody>
          <a:bodyPr/>
          <a:lstStyle/>
          <a:p>
            <a:fld id="{97D86083-53EC-4DF4-B0ED-FEB5657A265E}" type="slidenum">
              <a:rPr lang="zh-CN" altLang="en-US" smtClean="0"/>
              <a:t>75</a:t>
            </a:fld>
            <a:endParaRPr lang="zh-CN" altLang="en-US" dirty="0"/>
          </a:p>
        </p:txBody>
      </p:sp>
      <p:sp>
        <p:nvSpPr>
          <p:cNvPr id="3" name="Text Placeholder 2">
            <a:extLst>
              <a:ext uri="{FF2B5EF4-FFF2-40B4-BE49-F238E27FC236}">
                <a16:creationId xmlns:a16="http://schemas.microsoft.com/office/drawing/2014/main" id="{E54E00BE-B9B8-CE4D-8A08-218B65855FEB}"/>
              </a:ext>
            </a:extLst>
          </p:cNvPr>
          <p:cNvSpPr txBox="1">
            <a:spLocks/>
          </p:cNvSpPr>
          <p:nvPr/>
        </p:nvSpPr>
        <p:spPr>
          <a:xfrm>
            <a:off x="1366838" y="189969"/>
            <a:ext cx="6553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Font typeface="Arial" panose="020B0604020202020204" pitchFamily="34" charset="0"/>
              <a:buNone/>
            </a:pPr>
            <a:r>
              <a:rPr lang="en-US" sz="3600" b="1" dirty="0">
                <a:solidFill>
                  <a:srgbClr val="00B0F0"/>
                </a:solidFill>
                <a:effectLst>
                  <a:outerShdw blurRad="38100" dist="38100" dir="2700000" algn="tl">
                    <a:srgbClr val="000000">
                      <a:alpha val="43137"/>
                    </a:srgbClr>
                  </a:outerShdw>
                </a:effectLst>
              </a:rPr>
              <a:t>Convolution-Form Network</a:t>
            </a:r>
          </a:p>
        </p:txBody>
      </p:sp>
      <p:pic>
        <p:nvPicPr>
          <p:cNvPr id="4" name="Picture 2">
            <a:extLst>
              <a:ext uri="{FF2B5EF4-FFF2-40B4-BE49-F238E27FC236}">
                <a16:creationId xmlns:a16="http://schemas.microsoft.com/office/drawing/2014/main" id="{74923352-D436-1541-9F98-2C895FE6F4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6450" y="1619171"/>
            <a:ext cx="4724400" cy="93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2D89DBD1-05B1-0241-AC12-0EC265DD9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6481" y="3962400"/>
            <a:ext cx="3504338" cy="10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a:extLst>
              <a:ext uri="{FF2B5EF4-FFF2-40B4-BE49-F238E27FC236}">
                <a16:creationId xmlns:a16="http://schemas.microsoft.com/office/drawing/2014/main" id="{2532BD19-FC4C-B548-AD00-D84B8B7A915F}"/>
              </a:ext>
            </a:extLst>
          </p:cNvPr>
          <p:cNvSpPr/>
          <p:nvPr/>
        </p:nvSpPr>
        <p:spPr>
          <a:xfrm>
            <a:off x="457200" y="1113810"/>
            <a:ext cx="4572000" cy="523220"/>
          </a:xfrm>
          <a:prstGeom prst="rect">
            <a:avLst/>
          </a:prstGeom>
        </p:spPr>
        <p:txBody>
          <a:bodyPr>
            <a:spAutoFit/>
          </a:bodyPr>
          <a:lstStyle/>
          <a:p>
            <a:pPr marL="457200" indent="-457200">
              <a:buFont typeface="Wingdings" panose="05000000000000000000" pitchFamily="2" charset="2"/>
              <a:buChar char="q"/>
            </a:pPr>
            <a:r>
              <a:rPr lang="en-US" altLang="zh-CN" sz="2800" b="1" dirty="0">
                <a:solidFill>
                  <a:srgbClr val="0033CC"/>
                </a:solidFill>
                <a:latin typeface="Times New Roman" pitchFamily="18" charset="0"/>
                <a:cs typeface="Times New Roman" pitchFamily="18" charset="0"/>
              </a:rPr>
              <a:t>Concatenation-Theorem</a:t>
            </a:r>
            <a:endParaRPr lang="zh-CN" altLang="en-US" sz="2800" b="1" dirty="0">
              <a:solidFill>
                <a:srgbClr val="0033CC"/>
              </a:solidFill>
              <a:latin typeface="Times New Roman" pitchFamily="18" charset="0"/>
              <a:cs typeface="Times New Roman" pitchFamily="18" charset="0"/>
            </a:endParaRPr>
          </a:p>
        </p:txBody>
      </p:sp>
      <p:pic>
        <p:nvPicPr>
          <p:cNvPr id="7" name="Picture 4">
            <a:extLst>
              <a:ext uri="{FF2B5EF4-FFF2-40B4-BE49-F238E27FC236}">
                <a16:creationId xmlns:a16="http://schemas.microsoft.com/office/drawing/2014/main" id="{5174BD0C-F20D-CC43-8BC6-9B7092A2DE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6222" y="3429000"/>
            <a:ext cx="1864854" cy="406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extLst>
              <a:ext uri="{FF2B5EF4-FFF2-40B4-BE49-F238E27FC236}">
                <a16:creationId xmlns:a16="http://schemas.microsoft.com/office/drawing/2014/main" id="{3B5EB88F-6BF8-5C49-898F-FED2174C17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1102" y="5242655"/>
            <a:ext cx="3015095" cy="359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1">
            <a:extLst>
              <a:ext uri="{FF2B5EF4-FFF2-40B4-BE49-F238E27FC236}">
                <a16:creationId xmlns:a16="http://schemas.microsoft.com/office/drawing/2014/main" id="{C574A19A-3FF9-BD4C-BE80-6C6A2E9D3B8D}"/>
              </a:ext>
            </a:extLst>
          </p:cNvPr>
          <p:cNvSpPr/>
          <p:nvPr/>
        </p:nvSpPr>
        <p:spPr>
          <a:xfrm>
            <a:off x="916524" y="2735044"/>
            <a:ext cx="5415265" cy="461665"/>
          </a:xfrm>
          <a:prstGeom prst="rect">
            <a:avLst/>
          </a:prstGeom>
        </p:spPr>
        <p:txBody>
          <a:bodyPr wrap="none">
            <a:spAutoFit/>
          </a:bodyPr>
          <a:lstStyle/>
          <a:p>
            <a:pPr marL="342900" indent="-342900">
              <a:buFont typeface="Arial" panose="020B0604020202020204" pitchFamily="34" charset="0"/>
              <a:buChar char="•"/>
            </a:pPr>
            <a:r>
              <a:rPr lang="en-US" altLang="zh-CN" sz="2400" dirty="0">
                <a:latin typeface="Times New Roman" pitchFamily="18" charset="0"/>
                <a:cs typeface="Times New Roman" pitchFamily="18" charset="0"/>
              </a:rPr>
              <a:t>The whole system has the service curve</a:t>
            </a:r>
            <a:endParaRPr lang="zh-CN" altLang="en-US" sz="2400" dirty="0"/>
          </a:p>
        </p:txBody>
      </p:sp>
    </p:spTree>
    <p:extLst>
      <p:ext uri="{BB962C8B-B14F-4D97-AF65-F5344CB8AC3E}">
        <p14:creationId xmlns:p14="http://schemas.microsoft.com/office/powerpoint/2010/main" val="16805216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769C7-41FC-7543-A1E0-F991266D8ACF}"/>
              </a:ext>
            </a:extLst>
          </p:cNvPr>
          <p:cNvSpPr>
            <a:spLocks noGrp="1"/>
          </p:cNvSpPr>
          <p:nvPr>
            <p:ph type="sldNum" sz="quarter" idx="12"/>
          </p:nvPr>
        </p:nvSpPr>
        <p:spPr/>
        <p:txBody>
          <a:bodyPr/>
          <a:lstStyle/>
          <a:p>
            <a:fld id="{97D86083-53EC-4DF4-B0ED-FEB5657A265E}" type="slidenum">
              <a:rPr lang="zh-CN" altLang="en-US" smtClean="0"/>
              <a:t>76</a:t>
            </a:fld>
            <a:endParaRPr lang="zh-CN" altLang="en-US" dirty="0"/>
          </a:p>
        </p:txBody>
      </p:sp>
      <p:sp>
        <p:nvSpPr>
          <p:cNvPr id="3" name="Content Placeholder 1">
            <a:extLst>
              <a:ext uri="{FF2B5EF4-FFF2-40B4-BE49-F238E27FC236}">
                <a16:creationId xmlns:a16="http://schemas.microsoft.com/office/drawing/2014/main" id="{1AA1E33F-B6FF-9144-872A-1D406C0B4357}"/>
              </a:ext>
            </a:extLst>
          </p:cNvPr>
          <p:cNvSpPr txBox="1">
            <a:spLocks/>
          </p:cNvSpPr>
          <p:nvPr/>
        </p:nvSpPr>
        <p:spPr>
          <a:xfrm>
            <a:off x="495300" y="1306989"/>
            <a:ext cx="8039100" cy="990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atin typeface="Times New Roman" pitchFamily="18" charset="0"/>
                <a:cs typeface="Times New Roman" pitchFamily="18" charset="0"/>
              </a:rPr>
              <a:t>For the MGF of the min-plus convolution of two statistically independent and stationary service processes, it is known as</a:t>
            </a:r>
            <a:r>
              <a:rPr lang="en-US" altLang="zh-CN">
                <a:latin typeface="Times New Roman" pitchFamily="18" charset="0"/>
                <a:cs typeface="Times New Roman" pitchFamily="18" charset="0"/>
              </a:rPr>
              <a:t> </a:t>
            </a:r>
            <a:br>
              <a:rPr lang="en-US" altLang="zh-CN">
                <a:latin typeface="Times New Roman" pitchFamily="18" charset="0"/>
                <a:cs typeface="Times New Roman" pitchFamily="18" charset="0"/>
              </a:rPr>
            </a:br>
            <a:br>
              <a:rPr lang="en-US" altLang="zh-CN"/>
            </a:br>
            <a:endParaRPr lang="en-US" b="1" dirty="0">
              <a:latin typeface="Times New Roman" pitchFamily="18" charset="0"/>
              <a:cs typeface="Times New Roman" pitchFamily="18" charset="0"/>
            </a:endParaRPr>
          </a:p>
        </p:txBody>
      </p:sp>
      <p:sp>
        <p:nvSpPr>
          <p:cNvPr id="4" name="Text Placeholder 2">
            <a:extLst>
              <a:ext uri="{FF2B5EF4-FFF2-40B4-BE49-F238E27FC236}">
                <a16:creationId xmlns:a16="http://schemas.microsoft.com/office/drawing/2014/main" id="{BCD29B75-4365-2144-A6DF-DD13B0003761}"/>
              </a:ext>
            </a:extLst>
          </p:cNvPr>
          <p:cNvSpPr txBox="1">
            <a:spLocks/>
          </p:cNvSpPr>
          <p:nvPr/>
        </p:nvSpPr>
        <p:spPr>
          <a:xfrm>
            <a:off x="1366838" y="248949"/>
            <a:ext cx="6553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600" b="1" dirty="0">
                <a:solidFill>
                  <a:srgbClr val="00B0F0"/>
                </a:solidFill>
                <a:effectLst>
                  <a:outerShdw blurRad="38100" dist="38100" dir="2700000" algn="tl">
                    <a:srgbClr val="000000">
                      <a:alpha val="43137"/>
                    </a:srgbClr>
                  </a:outerShdw>
                </a:effectLst>
              </a:rPr>
              <a:t>Convolution-Form Network</a:t>
            </a:r>
          </a:p>
        </p:txBody>
      </p:sp>
      <p:sp>
        <p:nvSpPr>
          <p:cNvPr id="5" name="Rectangle 2">
            <a:extLst>
              <a:ext uri="{FF2B5EF4-FFF2-40B4-BE49-F238E27FC236}">
                <a16:creationId xmlns:a16="http://schemas.microsoft.com/office/drawing/2014/main" id="{029E9C4B-E6C9-B141-9982-775EE1B767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6" name="矩形 7">
                <a:extLst>
                  <a:ext uri="{FF2B5EF4-FFF2-40B4-BE49-F238E27FC236}">
                    <a16:creationId xmlns:a16="http://schemas.microsoft.com/office/drawing/2014/main" id="{7FFB6CEF-5FD1-4148-B0A8-128EBACD9371}"/>
                  </a:ext>
                </a:extLst>
              </p:cNvPr>
              <p:cNvSpPr/>
              <p:nvPr/>
            </p:nvSpPr>
            <p:spPr>
              <a:xfrm>
                <a:off x="1790277" y="2362200"/>
                <a:ext cx="5563446" cy="2762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sz="2000" i="1">
                              <a:latin typeface="Cambria Math" panose="02040503050406030204" pitchFamily="18" charset="0"/>
                            </a:rPr>
                          </m:ctrlPr>
                        </m:mPr>
                        <m:mr>
                          <m:e>
                            <m:r>
                              <a:rPr lang="en-US" sz="2000" i="1">
                                <a:latin typeface="Cambria Math" panose="02040503050406030204" pitchFamily="18" charset="0"/>
                              </a:rPr>
                              <m:t>𝐸</m:t>
                            </m:r>
                            <m:d>
                              <m:dPr>
                                <m:begChr m:val="["/>
                                <m:endChr m:val="]"/>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d>
                                      <m:dPr>
                                        <m:begChr m:val=""/>
                                        <m:ctrlPr>
                                          <a:rPr lang="en-US" sz="2000" i="1">
                                            <a:latin typeface="Cambria Math" panose="02040503050406030204" pitchFamily="18" charset="0"/>
                                          </a:rPr>
                                        </m:ctrlPr>
                                      </m:dPr>
                                      <m:e>
                                        <m:r>
                                          <a:rPr lang="en-US" sz="2000" i="0">
                                            <a:latin typeface="Cambria Math" panose="02040503050406030204" pitchFamily="18" charset="0"/>
                                          </a:rPr>
                                          <m:t>−</m:t>
                                        </m:r>
                                        <m:r>
                                          <a:rPr lang="en-US" sz="2000" i="1">
                                            <a:latin typeface="Cambria Math" panose="02040503050406030204" pitchFamily="18" charset="0"/>
                                          </a:rPr>
                                          <m:t>𝜃</m:t>
                                        </m:r>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0">
                                                <a:latin typeface="Cambria Math" panose="02040503050406030204" pitchFamily="18" charset="0"/>
                                              </a:rPr>
                                              <m:t>1</m:t>
                                            </m:r>
                                          </m:sub>
                                        </m:sSub>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0">
                                                <a:latin typeface="Cambria Math" panose="02040503050406030204" pitchFamily="18" charset="0"/>
                                              </a:rPr>
                                              <m:t>2</m:t>
                                            </m:r>
                                          </m:sub>
                                        </m:sSub>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𝑡</m:t>
                                        </m:r>
                                      </m:e>
                                    </m:d>
                                  </m:sup>
                                </m:sSup>
                              </m:e>
                            </m:d>
                            <m:r>
                              <a:rPr lang="en-US" sz="2000" i="0">
                                <a:latin typeface="Cambria Math" panose="02040503050406030204" pitchFamily="18" charset="0"/>
                              </a:rPr>
                              <m:t>=</m:t>
                            </m:r>
                            <m:r>
                              <a:rPr lang="en-US" sz="2000" i="1">
                                <a:latin typeface="Cambria Math" panose="02040503050406030204" pitchFamily="18" charset="0"/>
                              </a:rPr>
                              <m:t>𝐸</m:t>
                            </m:r>
                            <m:d>
                              <m:dPr>
                                <m:begChr m:val="["/>
                                <m:endChr m:val="]"/>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d>
                                      <m:dPr>
                                        <m:begChr m:val=""/>
                                        <m:endChr m:val="}"/>
                                        <m:ctrlPr>
                                          <a:rPr lang="en-US" sz="2000" i="1">
                                            <a:latin typeface="Cambria Math" panose="02040503050406030204" pitchFamily="18" charset="0"/>
                                          </a:rPr>
                                        </m:ctrlPr>
                                      </m:dPr>
                                      <m:e>
                                        <m:r>
                                          <a:rPr lang="en-US" sz="2000" i="0">
                                            <a:latin typeface="Cambria Math" panose="02040503050406030204" pitchFamily="18" charset="0"/>
                                          </a:rPr>
                                          <m:t>−</m:t>
                                        </m:r>
                                        <m:r>
                                          <a:rPr lang="en-US" sz="2000" i="1">
                                            <a:latin typeface="Cambria Math" panose="02040503050406030204" pitchFamily="18" charset="0"/>
                                          </a:rPr>
                                          <m:t>𝜃</m:t>
                                        </m:r>
                                        <m:sSub>
                                          <m:sSubPr>
                                            <m:ctrlPr>
                                              <a:rPr lang="en-US" sz="2000" i="1">
                                                <a:latin typeface="Cambria Math" panose="02040503050406030204" pitchFamily="18" charset="0"/>
                                              </a:rPr>
                                            </m:ctrlPr>
                                          </m:sSubPr>
                                          <m:e>
                                            <m:r>
                                              <m:rPr>
                                                <m:sty m:val="p"/>
                                              </m:rPr>
                                              <a:rPr lang="en-US" sz="2000" i="0">
                                                <a:latin typeface="Cambria Math" panose="02040503050406030204" pitchFamily="18" charset="0"/>
                                              </a:rPr>
                                              <m:t>min</m:t>
                                            </m:r>
                                          </m:e>
                                          <m:sub>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𝑣</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𝑡</m:t>
                                                </m:r>
                                              </m:e>
                                            </m:d>
                                          </m:sub>
                                        </m:sSub>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0">
                                                <a:latin typeface="Cambria Math" panose="02040503050406030204" pitchFamily="18" charset="0"/>
                                              </a:rPr>
                                              <m:t>1</m:t>
                                            </m:r>
                                          </m:sub>
                                        </m:sSub>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𝑣</m:t>
                                        </m:r>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0">
                                                <a:latin typeface="Cambria Math" panose="02040503050406030204" pitchFamily="18" charset="0"/>
                                              </a:rPr>
                                              <m:t>2</m:t>
                                            </m:r>
                                          </m:sub>
                                        </m:sSub>
                                        <m:r>
                                          <a:rPr lang="en-US" sz="2000" i="0">
                                            <a:latin typeface="Cambria Math" panose="02040503050406030204" pitchFamily="18" charset="0"/>
                                          </a:rPr>
                                          <m:t>(</m:t>
                                        </m:r>
                                        <m:r>
                                          <a:rPr lang="en-US" sz="2000" i="1">
                                            <a:latin typeface="Cambria Math" panose="02040503050406030204" pitchFamily="18" charset="0"/>
                                          </a:rPr>
                                          <m:t>𝑣</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e>
                                    </m:d>
                                  </m:sup>
                                </m:sSup>
                              </m:e>
                            </m:d>
                          </m:e>
                        </m:mr>
                        <m:mr>
                          <m:e>
                            <m:r>
                              <a:rPr lang="en-US" sz="2000" i="0">
                                <a:latin typeface="Cambria Math" panose="02040503050406030204" pitchFamily="18" charset="0"/>
                              </a:rPr>
                              <m:t>≤</m:t>
                            </m:r>
                            <m:nary>
                              <m:naryPr>
                                <m:chr m:val="∑"/>
                                <m:limLoc m:val="undOvr"/>
                                <m:grow m:val="on"/>
                                <m:ctrlPr>
                                  <a:rPr lang="en-US" sz="2000" i="1">
                                    <a:latin typeface="Cambria Math" panose="02040503050406030204" pitchFamily="18" charset="0"/>
                                  </a:rPr>
                                </m:ctrlPr>
                              </m:naryPr>
                              <m:sub>
                                <m:r>
                                  <a:rPr lang="en-US" sz="2000" i="1">
                                    <a:latin typeface="Cambria Math" panose="02040503050406030204" pitchFamily="18" charset="0"/>
                                  </a:rPr>
                                  <m:t>𝑣</m:t>
                                </m:r>
                                <m:r>
                                  <a:rPr lang="en-US" sz="2000" i="0">
                                    <a:latin typeface="Cambria Math" panose="02040503050406030204" pitchFamily="18" charset="0"/>
                                  </a:rPr>
                                  <m:t>=</m:t>
                                </m:r>
                                <m:r>
                                  <a:rPr lang="en-US" sz="2000" i="1">
                                    <a:latin typeface="Cambria Math" panose="02040503050406030204" pitchFamily="18" charset="0"/>
                                  </a:rPr>
                                  <m:t>𝜏</m:t>
                                </m:r>
                              </m:sub>
                              <m:sup>
                                <m:r>
                                  <a:rPr lang="en-US" sz="2000" i="1">
                                    <a:latin typeface="Cambria Math" panose="02040503050406030204" pitchFamily="18" charset="0"/>
                                  </a:rPr>
                                  <m:t>𝑡</m:t>
                                </m:r>
                              </m:sup>
                              <m:e>
                                <m:r>
                                  <a:rPr lang="en-US" sz="2000" i="1">
                                    <a:latin typeface="Cambria Math" panose="02040503050406030204" pitchFamily="18" charset="0"/>
                                  </a:rPr>
                                  <m:t>𝐸</m:t>
                                </m:r>
                                <m:d>
                                  <m:dPr>
                                    <m:begChr m:val="["/>
                                    <m:endChr m:val="]"/>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d>
                                          <m:dPr>
                                            <m:begChr m:val=""/>
                                            <m:ctrlPr>
                                              <a:rPr lang="en-US" sz="2000" i="1">
                                                <a:latin typeface="Cambria Math" panose="02040503050406030204" pitchFamily="18" charset="0"/>
                                              </a:rPr>
                                            </m:ctrlPr>
                                          </m:dPr>
                                          <m:e>
                                            <m:r>
                                              <a:rPr lang="en-US" sz="2000" i="0">
                                                <a:latin typeface="Cambria Math" panose="02040503050406030204" pitchFamily="18" charset="0"/>
                                              </a:rPr>
                                              <m:t>−</m:t>
                                            </m:r>
                                            <m:r>
                                              <a:rPr lang="en-US" sz="2000" i="1">
                                                <a:latin typeface="Cambria Math" panose="02040503050406030204" pitchFamily="18" charset="0"/>
                                              </a:rPr>
                                              <m:t>𝜃</m:t>
                                            </m:r>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0">
                                                    <a:latin typeface="Cambria Math" panose="02040503050406030204" pitchFamily="18" charset="0"/>
                                                  </a:rPr>
                                                  <m:t>1</m:t>
                                                </m:r>
                                              </m:sub>
                                            </m:sSub>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𝑣</m:t>
                                            </m:r>
                                          </m:e>
                                        </m:d>
                                      </m:sup>
                                    </m:sSup>
                                  </m:e>
                                </m:d>
                              </m:e>
                            </m:nary>
                            <m:r>
                              <a:rPr lang="en-US" sz="2000" i="1">
                                <a:latin typeface="Cambria Math" panose="02040503050406030204" pitchFamily="18" charset="0"/>
                              </a:rPr>
                              <m:t>𝐸</m:t>
                            </m:r>
                            <m:d>
                              <m:dPr>
                                <m:begChr m:val="["/>
                                <m:endChr m:val="]"/>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d>
                                      <m:dPr>
                                        <m:begChr m:val=""/>
                                        <m:ctrlPr>
                                          <a:rPr lang="en-US" sz="2000" i="1">
                                            <a:latin typeface="Cambria Math" panose="02040503050406030204" pitchFamily="18" charset="0"/>
                                          </a:rPr>
                                        </m:ctrlPr>
                                      </m:dPr>
                                      <m:e>
                                        <m:r>
                                          <a:rPr lang="en-US" sz="2000" i="0">
                                            <a:latin typeface="Cambria Math" panose="02040503050406030204" pitchFamily="18" charset="0"/>
                                          </a:rPr>
                                          <m:t>−</m:t>
                                        </m:r>
                                        <m:r>
                                          <a:rPr lang="en-US" sz="2000" i="1">
                                            <a:latin typeface="Cambria Math" panose="02040503050406030204" pitchFamily="18" charset="0"/>
                                          </a:rPr>
                                          <m:t>𝜃</m:t>
                                        </m:r>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0">
                                                <a:latin typeface="Cambria Math" panose="02040503050406030204" pitchFamily="18" charset="0"/>
                                              </a:rPr>
                                              <m:t>2</m:t>
                                            </m:r>
                                          </m:sub>
                                        </m:sSub>
                                        <m:r>
                                          <a:rPr lang="en-US" sz="2000" i="0">
                                            <a:latin typeface="Cambria Math" panose="02040503050406030204" pitchFamily="18" charset="0"/>
                                          </a:rPr>
                                          <m:t>(</m:t>
                                        </m:r>
                                        <m:r>
                                          <a:rPr lang="en-US" sz="2000" i="1">
                                            <a:latin typeface="Cambria Math" panose="02040503050406030204" pitchFamily="18" charset="0"/>
                                          </a:rPr>
                                          <m:t>𝑣</m:t>
                                        </m:r>
                                        <m:r>
                                          <a:rPr lang="en-US" sz="2000" i="0">
                                            <a:latin typeface="Cambria Math" panose="02040503050406030204" pitchFamily="18" charset="0"/>
                                          </a:rPr>
                                          <m:t>,</m:t>
                                        </m:r>
                                        <m:r>
                                          <a:rPr lang="en-US" sz="2000" i="1">
                                            <a:latin typeface="Cambria Math" panose="02040503050406030204" pitchFamily="18" charset="0"/>
                                          </a:rPr>
                                          <m:t>𝑡</m:t>
                                        </m:r>
                                      </m:e>
                                    </m:d>
                                  </m:sup>
                                </m:sSup>
                              </m:e>
                            </m:d>
                          </m:e>
                        </m:mr>
                        <m:mr>
                          <m:e>
                            <m:r>
                              <a:rPr lang="en-US" sz="2000" i="0">
                                <a:latin typeface="Cambria Math" panose="02040503050406030204" pitchFamily="18" charset="0"/>
                              </a:rPr>
                              <m:t>=</m:t>
                            </m:r>
                            <m:nary>
                              <m:naryPr>
                                <m:chr m:val="∑"/>
                                <m:limLoc m:val="undOvr"/>
                                <m:grow m:val="on"/>
                                <m:ctrlPr>
                                  <a:rPr lang="en-US" sz="2000" i="1">
                                    <a:latin typeface="Cambria Math" panose="02040503050406030204" pitchFamily="18" charset="0"/>
                                  </a:rPr>
                                </m:ctrlPr>
                              </m:naryPr>
                              <m:sub>
                                <m:r>
                                  <a:rPr lang="en-US" sz="2000" i="1">
                                    <a:latin typeface="Cambria Math" panose="02040503050406030204" pitchFamily="18" charset="0"/>
                                  </a:rPr>
                                  <m:t>𝑣</m:t>
                                </m:r>
                                <m:r>
                                  <a:rPr lang="en-US" sz="2000" i="0">
                                    <a:latin typeface="Cambria Math" panose="02040503050406030204" pitchFamily="18" charset="0"/>
                                  </a:rPr>
                                  <m:t>=0</m:t>
                                </m:r>
                              </m:sub>
                              <m:sup>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𝜏</m:t>
                                </m:r>
                              </m:sup>
                              <m:e>
                                <m:d>
                                  <m:dPr>
                                    <m:beg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𝑀</m:t>
                                        </m:r>
                                      </m:e>
                                      <m:sub>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0">
                                                <a:latin typeface="Cambria Math" panose="02040503050406030204" pitchFamily="18" charset="0"/>
                                              </a:rPr>
                                              <m:t>1</m:t>
                                            </m:r>
                                          </m:sub>
                                        </m:sSub>
                                      </m:sub>
                                    </m:sSub>
                                    <m:r>
                                      <a:rPr lang="en-US" sz="2000" i="0">
                                        <a:latin typeface="Cambria Math" panose="02040503050406030204" pitchFamily="18" charset="0"/>
                                      </a:rPr>
                                      <m:t>(−</m:t>
                                    </m:r>
                                    <m:r>
                                      <a:rPr lang="en-US" sz="2000" i="1">
                                        <a:latin typeface="Cambria Math" panose="02040503050406030204" pitchFamily="18" charset="0"/>
                                      </a:rPr>
                                      <m:t>𝜃</m:t>
                                    </m:r>
                                    <m:r>
                                      <a:rPr lang="en-US" sz="2000" i="0">
                                        <a:latin typeface="Cambria Math" panose="02040503050406030204" pitchFamily="18" charset="0"/>
                                      </a:rPr>
                                      <m:t>,</m:t>
                                    </m:r>
                                    <m:r>
                                      <a:rPr lang="en-US" sz="2000" i="1">
                                        <a:latin typeface="Cambria Math" panose="02040503050406030204" pitchFamily="18" charset="0"/>
                                      </a:rPr>
                                      <m:t>𝑣</m:t>
                                    </m:r>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𝑀</m:t>
                                        </m:r>
                                      </m:e>
                                      <m:sub>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0">
                                                <a:latin typeface="Cambria Math" panose="02040503050406030204" pitchFamily="18" charset="0"/>
                                              </a:rPr>
                                              <m:t>2</m:t>
                                            </m:r>
                                          </m:sub>
                                        </m:sSub>
                                      </m:sub>
                                    </m:sSub>
                                    <m:r>
                                      <a:rPr lang="en-US" sz="2000" i="0">
                                        <a:latin typeface="Cambria Math" panose="02040503050406030204" pitchFamily="18" charset="0"/>
                                      </a:rPr>
                                      <m:t>(−</m:t>
                                    </m:r>
                                    <m:r>
                                      <a:rPr lang="en-US" sz="2000" i="1">
                                        <a:latin typeface="Cambria Math" panose="02040503050406030204" pitchFamily="18" charset="0"/>
                                      </a:rPr>
                                      <m:t>𝜃</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𝜏</m:t>
                                    </m:r>
                                    <m:r>
                                      <a:rPr lang="en-US" sz="2000" i="0">
                                        <a:latin typeface="Cambria Math" panose="02040503050406030204" pitchFamily="18" charset="0"/>
                                      </a:rPr>
                                      <m:t>−</m:t>
                                    </m:r>
                                    <m:r>
                                      <a:rPr lang="en-US" sz="2000" i="1">
                                        <a:latin typeface="Cambria Math" panose="02040503050406030204" pitchFamily="18" charset="0"/>
                                      </a:rPr>
                                      <m:t>𝑣</m:t>
                                    </m:r>
                                  </m:e>
                                </m:d>
                              </m:e>
                            </m:nary>
                          </m:e>
                        </m:mr>
                        <m:mr>
                          <m:e>
                            <m:d>
                              <m:dPr>
                                <m:begChr m:val=""/>
                                <m:ctrlPr>
                                  <a:rPr lang="en-US" sz="2000" i="1">
                                    <a:latin typeface="Cambria Math" panose="02040503050406030204" pitchFamily="18" charset="0"/>
                                  </a:rPr>
                                </m:ctrlPr>
                              </m:dPr>
                              <m:e>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𝑀</m:t>
                                    </m:r>
                                  </m:e>
                                  <m:sub>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0">
                                            <a:latin typeface="Cambria Math" panose="02040503050406030204" pitchFamily="18" charset="0"/>
                                          </a:rPr>
                                          <m:t>1</m:t>
                                        </m:r>
                                      </m:sub>
                                    </m:sSub>
                                  </m:sub>
                                </m:sSub>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𝑀</m:t>
                                    </m:r>
                                  </m:e>
                                  <m:sub>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0">
                                            <a:latin typeface="Cambria Math" panose="02040503050406030204" pitchFamily="18" charset="0"/>
                                          </a:rPr>
                                          <m:t>2</m:t>
                                        </m:r>
                                      </m:sub>
                                    </m:sSub>
                                  </m:sub>
                                </m:sSub>
                                <m:r>
                                  <a:rPr lang="en-US" sz="2000" i="0">
                                    <a:latin typeface="Cambria Math" panose="02040503050406030204" pitchFamily="18" charset="0"/>
                                  </a:rPr>
                                  <m:t>(−</m:t>
                                </m:r>
                                <m:r>
                                  <a:rPr lang="en-US" sz="2000" i="1">
                                    <a:latin typeface="Cambria Math" panose="02040503050406030204" pitchFamily="18" charset="0"/>
                                  </a:rPr>
                                  <m:t>𝜃</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𝜏</m:t>
                                </m:r>
                              </m:e>
                            </m:d>
                          </m:e>
                        </m:mr>
                      </m:m>
                    </m:oMath>
                  </m:oMathPara>
                </a14:m>
                <a:endParaRPr lang="en-US" sz="2000" dirty="0"/>
              </a:p>
            </p:txBody>
          </p:sp>
        </mc:Choice>
        <mc:Fallback xmlns="">
          <p:sp>
            <p:nvSpPr>
              <p:cNvPr id="6" name="矩形 7">
                <a:extLst>
                  <a:ext uri="{FF2B5EF4-FFF2-40B4-BE49-F238E27FC236}">
                    <a16:creationId xmlns:a16="http://schemas.microsoft.com/office/drawing/2014/main" id="{7FFB6CEF-5FD1-4148-B0A8-128EBACD9371}"/>
                  </a:ext>
                </a:extLst>
              </p:cNvPr>
              <p:cNvSpPr>
                <a:spLocks noRot="1" noChangeAspect="1" noMove="1" noResize="1" noEditPoints="1" noAdjustHandles="1" noChangeArrowheads="1" noChangeShapeType="1" noTextEdit="1"/>
              </p:cNvSpPr>
              <p:nvPr/>
            </p:nvSpPr>
            <p:spPr>
              <a:xfrm>
                <a:off x="1790277" y="2362200"/>
                <a:ext cx="5563446" cy="2762936"/>
              </a:xfrm>
              <a:prstGeom prst="rect">
                <a:avLst/>
              </a:prstGeom>
              <a:blipFill>
                <a:blip r:embed="rId2"/>
                <a:stretch>
                  <a:fillRect t="-17352" r="-2278" b="-37443"/>
                </a:stretch>
              </a:blipFill>
            </p:spPr>
            <p:txBody>
              <a:bodyPr/>
              <a:lstStyle/>
              <a:p>
                <a:r>
                  <a:rPr lang="en-US">
                    <a:noFill/>
                  </a:rPr>
                  <a:t> </a:t>
                </a:r>
              </a:p>
            </p:txBody>
          </p:sp>
        </mc:Fallback>
      </mc:AlternateContent>
    </p:spTree>
    <p:extLst>
      <p:ext uri="{BB962C8B-B14F-4D97-AF65-F5344CB8AC3E}">
        <p14:creationId xmlns:p14="http://schemas.microsoft.com/office/powerpoint/2010/main" val="38576815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A26911-2DDB-114C-A48D-870829B3E0D0}"/>
              </a:ext>
            </a:extLst>
          </p:cNvPr>
          <p:cNvSpPr>
            <a:spLocks noGrp="1"/>
          </p:cNvSpPr>
          <p:nvPr>
            <p:ph type="sldNum" sz="quarter" idx="12"/>
          </p:nvPr>
        </p:nvSpPr>
        <p:spPr/>
        <p:txBody>
          <a:bodyPr/>
          <a:lstStyle/>
          <a:p>
            <a:fld id="{97D86083-53EC-4DF4-B0ED-FEB5657A265E}" type="slidenum">
              <a:rPr lang="zh-CN" altLang="en-US" smtClean="0"/>
              <a:t>77</a:t>
            </a:fld>
            <a:endParaRPr lang="zh-CN" altLang="en-US" dirty="0"/>
          </a:p>
        </p:txBody>
      </p:sp>
      <p:sp>
        <p:nvSpPr>
          <p:cNvPr id="3" name="Content Placeholder 1">
            <a:extLst>
              <a:ext uri="{FF2B5EF4-FFF2-40B4-BE49-F238E27FC236}">
                <a16:creationId xmlns:a16="http://schemas.microsoft.com/office/drawing/2014/main" id="{99AD921D-7AA9-A748-AC01-E016783F36D0}"/>
              </a:ext>
            </a:extLst>
          </p:cNvPr>
          <p:cNvSpPr txBox="1">
            <a:spLocks/>
          </p:cNvSpPr>
          <p:nvPr/>
        </p:nvSpPr>
        <p:spPr>
          <a:xfrm>
            <a:off x="533400" y="990600"/>
            <a:ext cx="8305800" cy="990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atin typeface="Times New Roman" pitchFamily="18" charset="0"/>
                <a:cs typeface="Times New Roman" pitchFamily="18" charset="0"/>
              </a:rPr>
              <a:t>The MGF of the service process of an n node network follows by recursive insertion as</a:t>
            </a:r>
            <a:r>
              <a:rPr lang="en-US" altLang="zh-CN">
                <a:latin typeface="Times New Roman" pitchFamily="18" charset="0"/>
                <a:cs typeface="Times New Roman" pitchFamily="18" charset="0"/>
              </a:rPr>
              <a:t> </a:t>
            </a:r>
            <a:endParaRPr lang="en-US" b="1" dirty="0">
              <a:latin typeface="Times New Roman" pitchFamily="18" charset="0"/>
              <a:cs typeface="Times New Roman" pitchFamily="18" charset="0"/>
            </a:endParaRPr>
          </a:p>
        </p:txBody>
      </p:sp>
      <p:sp>
        <p:nvSpPr>
          <p:cNvPr id="4" name="Text Placeholder 2">
            <a:extLst>
              <a:ext uri="{FF2B5EF4-FFF2-40B4-BE49-F238E27FC236}">
                <a16:creationId xmlns:a16="http://schemas.microsoft.com/office/drawing/2014/main" id="{0E77D103-EDEB-6643-B6B2-A46597590EA4}"/>
              </a:ext>
            </a:extLst>
          </p:cNvPr>
          <p:cNvSpPr txBox="1">
            <a:spLocks/>
          </p:cNvSpPr>
          <p:nvPr/>
        </p:nvSpPr>
        <p:spPr>
          <a:xfrm>
            <a:off x="1377159" y="162883"/>
            <a:ext cx="6553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600" b="1" dirty="0">
                <a:solidFill>
                  <a:srgbClr val="00B0F0"/>
                </a:solidFill>
                <a:effectLst>
                  <a:outerShdw blurRad="38100" dist="38100" dir="2700000" algn="tl">
                    <a:srgbClr val="000000">
                      <a:alpha val="43137"/>
                    </a:srgbClr>
                  </a:outerShdw>
                </a:effectLst>
              </a:rPr>
              <a:t>Convolution-Form Network</a:t>
            </a:r>
          </a:p>
        </p:txBody>
      </p:sp>
      <p:sp>
        <p:nvSpPr>
          <p:cNvPr id="5" name="Rectangle 2">
            <a:extLst>
              <a:ext uri="{FF2B5EF4-FFF2-40B4-BE49-F238E27FC236}">
                <a16:creationId xmlns:a16="http://schemas.microsoft.com/office/drawing/2014/main" id="{DB6A686E-9372-9E4D-90F6-67D9DB2FED6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6" name="矩形 4">
                <a:extLst>
                  <a:ext uri="{FF2B5EF4-FFF2-40B4-BE49-F238E27FC236}">
                    <a16:creationId xmlns:a16="http://schemas.microsoft.com/office/drawing/2014/main" id="{B8D992C0-5DF4-2748-BA23-090DC39BB203}"/>
                  </a:ext>
                </a:extLst>
              </p:cNvPr>
              <p:cNvSpPr/>
              <p:nvPr/>
            </p:nvSpPr>
            <p:spPr>
              <a:xfrm>
                <a:off x="1553447" y="1989063"/>
                <a:ext cx="6037101" cy="13801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sz="2000" i="1">
                              <a:latin typeface="Cambria Math" panose="02040503050406030204" pitchFamily="18" charset="0"/>
                            </a:rPr>
                          </m:ctrlPr>
                        </m:mPr>
                        <m:mr>
                          <m:e>
                            <m:d>
                              <m:dPr>
                                <m:beg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𝑀</m:t>
                                    </m:r>
                                  </m:e>
                                  <m:sub>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𝑛𝑒𝑡</m:t>
                                        </m:r>
                                      </m:sub>
                                    </m:sSub>
                                  </m:sub>
                                </m:sSub>
                                <m:r>
                                  <a:rPr lang="en-US" sz="2000" i="0">
                                    <a:latin typeface="Cambria Math" panose="02040503050406030204" pitchFamily="18" charset="0"/>
                                  </a:rPr>
                                  <m:t>(−</m:t>
                                </m:r>
                                <m:r>
                                  <a:rPr lang="en-US" sz="2000" i="1">
                                    <a:latin typeface="Cambria Math" panose="02040503050406030204" pitchFamily="18" charset="0"/>
                                  </a:rPr>
                                  <m:t>𝜃</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𝑀</m:t>
                                    </m:r>
                                  </m:e>
                                  <m:sub>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0">
                                            <a:latin typeface="Cambria Math" panose="02040503050406030204" pitchFamily="18" charset="0"/>
                                          </a:rPr>
                                          <m:t>1</m:t>
                                        </m:r>
                                      </m:sub>
                                    </m:sSub>
                                  </m:sub>
                                </m:sSub>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𝑀</m:t>
                                    </m:r>
                                  </m:e>
                                  <m:sub>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0">
                                            <a:latin typeface="Cambria Math" panose="02040503050406030204" pitchFamily="18" charset="0"/>
                                          </a:rPr>
                                          <m:t>2</m:t>
                                        </m:r>
                                      </m:sub>
                                    </m:sSub>
                                  </m:sub>
                                </m:sSub>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𝑀</m:t>
                                    </m:r>
                                  </m:e>
                                  <m:sub>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𝑛</m:t>
                                        </m:r>
                                      </m:sub>
                                    </m:sSub>
                                  </m:sub>
                                </m:sSub>
                                <m:r>
                                  <a:rPr lang="en-US" sz="2000" i="0">
                                    <a:latin typeface="Cambria Math" panose="02040503050406030204" pitchFamily="18" charset="0"/>
                                  </a:rPr>
                                  <m:t>(−</m:t>
                                </m:r>
                                <m:r>
                                  <a:rPr lang="en-US" sz="2000" i="1">
                                    <a:latin typeface="Cambria Math" panose="02040503050406030204" pitchFamily="18" charset="0"/>
                                  </a:rPr>
                                  <m:t>𝜃</m:t>
                                </m:r>
                                <m:r>
                                  <a:rPr lang="en-US" sz="2000" i="0">
                                    <a:latin typeface="Cambria Math" panose="02040503050406030204" pitchFamily="18" charset="0"/>
                                  </a:rPr>
                                  <m:t>,</m:t>
                                </m:r>
                                <m:r>
                                  <a:rPr lang="en-US" sz="2000" i="1">
                                    <a:latin typeface="Cambria Math" panose="02040503050406030204" pitchFamily="18" charset="0"/>
                                  </a:rPr>
                                  <m:t>𝑡</m:t>
                                </m:r>
                              </m:e>
                            </m:d>
                          </m:e>
                        </m:mr>
                        <m:mr>
                          <m:e>
                            <m:r>
                              <a:rPr lang="en-US" sz="2000" i="0">
                                <a:latin typeface="Cambria Math" panose="02040503050406030204" pitchFamily="18" charset="0"/>
                              </a:rPr>
                              <m:t>=</m:t>
                            </m:r>
                            <m:nary>
                              <m:naryPr>
                                <m:chr m:val="∑"/>
                                <m:limLoc m:val="undOvr"/>
                                <m:grow m:val="on"/>
                                <m:supHide m:val="on"/>
                                <m:ctrlPr>
                                  <a:rPr lang="en-US" sz="2000" i="1">
                                    <a:latin typeface="Cambria Math" panose="02040503050406030204" pitchFamily="18" charset="0"/>
                                  </a:rPr>
                                </m:ctrlPr>
                              </m:naryPr>
                              <m:sub>
                                <m:sSub>
                                  <m:sSubPr>
                                    <m:ctrlPr>
                                      <a:rPr lang="en-US" sz="2000" i="1">
                                        <a:latin typeface="Cambria Math" panose="02040503050406030204" pitchFamily="18" charset="0"/>
                                      </a:rPr>
                                    </m:ctrlPr>
                                  </m:sSubPr>
                                  <m:e>
                                    <m:r>
                                      <a:rPr lang="en-US" sz="2000" i="1">
                                        <a:latin typeface="Cambria Math" panose="02040503050406030204" pitchFamily="18" charset="0"/>
                                      </a:rPr>
                                      <m:t>𝜏</m:t>
                                    </m:r>
                                  </m:e>
                                  <m:sub>
                                    <m:r>
                                      <a:rPr lang="en-US" sz="2000" i="1">
                                        <a:latin typeface="Cambria Math" panose="02040503050406030204" pitchFamily="18" charset="0"/>
                                      </a:rPr>
                                      <m:t>𝑖</m:t>
                                    </m:r>
                                  </m:sub>
                                </m:sSub>
                                <m:r>
                                  <a:rPr lang="en-US" sz="2000" i="0">
                                    <a:latin typeface="Cambria Math" panose="02040503050406030204" pitchFamily="18" charset="0"/>
                                  </a:rPr>
                                  <m:t>≥0:</m:t>
                                </m:r>
                                <m:nary>
                                  <m:naryPr>
                                    <m:chr m:val="∑"/>
                                    <m:limLoc m:val="subSup"/>
                                    <m:grow m:val="on"/>
                                    <m:ctrlPr>
                                      <a:rPr lang="en-US" sz="2000" i="1">
                                        <a:latin typeface="Cambria Math" panose="02040503050406030204" pitchFamily="18" charset="0"/>
                                      </a:rPr>
                                    </m:ctrlPr>
                                  </m:naryPr>
                                  <m:sub>
                                    <m:r>
                                      <a:rPr lang="en-US" sz="2000" i="1">
                                        <a:latin typeface="Cambria Math" panose="02040503050406030204" pitchFamily="18" charset="0"/>
                                      </a:rPr>
                                      <m:t>𝑖</m:t>
                                    </m:r>
                                    <m:r>
                                      <a:rPr lang="en-US" sz="2000" i="0">
                                        <a:latin typeface="Cambria Math" panose="02040503050406030204" pitchFamily="18" charset="0"/>
                                      </a:rPr>
                                      <m:t>=1</m:t>
                                    </m:r>
                                  </m:sub>
                                  <m:sup>
                                    <m:r>
                                      <a:rPr lang="en-US" sz="2000" i="1">
                                        <a:latin typeface="Cambria Math" panose="02040503050406030204" pitchFamily="18" charset="0"/>
                                      </a:rPr>
                                      <m:t>𝑛</m:t>
                                    </m:r>
                                  </m:sup>
                                  <m:e>
                                    <m:sSub>
                                      <m:sSubPr>
                                        <m:ctrlPr>
                                          <a:rPr lang="en-US" sz="2000" i="1">
                                            <a:latin typeface="Cambria Math" panose="02040503050406030204" pitchFamily="18" charset="0"/>
                                          </a:rPr>
                                        </m:ctrlPr>
                                      </m:sSubPr>
                                      <m:e>
                                        <m:r>
                                          <a:rPr lang="en-US" sz="2000" i="1">
                                            <a:latin typeface="Cambria Math" panose="02040503050406030204" pitchFamily="18" charset="0"/>
                                          </a:rPr>
                                          <m:t>𝜏</m:t>
                                        </m:r>
                                      </m:e>
                                      <m:sub>
                                        <m:r>
                                          <a:rPr lang="en-US" sz="2000" i="1">
                                            <a:latin typeface="Cambria Math" panose="02040503050406030204" pitchFamily="18" charset="0"/>
                                          </a:rPr>
                                          <m:t>𝑖</m:t>
                                        </m:r>
                                      </m:sub>
                                    </m:sSub>
                                    <m:r>
                                      <a:rPr lang="en-US" sz="2000" i="0">
                                        <a:latin typeface="Cambria Math" panose="02040503050406030204" pitchFamily="18" charset="0"/>
                                      </a:rPr>
                                      <m:t>=</m:t>
                                    </m:r>
                                    <m:r>
                                      <a:rPr lang="en-US" sz="2000" i="1">
                                        <a:latin typeface="Cambria Math" panose="02040503050406030204" pitchFamily="18" charset="0"/>
                                      </a:rPr>
                                      <m:t>𝑡</m:t>
                                    </m:r>
                                  </m:e>
                                </m:nary>
                              </m:sub>
                              <m:sup/>
                              <m:e>
                                <m:d>
                                  <m:dPr>
                                    <m:beg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𝑀</m:t>
                                        </m:r>
                                      </m:e>
                                      <m:sub>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0">
                                                <a:latin typeface="Cambria Math" panose="02040503050406030204" pitchFamily="18" charset="0"/>
                                              </a:rPr>
                                              <m:t>1</m:t>
                                            </m:r>
                                          </m:sub>
                                        </m:sSub>
                                      </m:sub>
                                    </m:sSub>
                                    <m:r>
                                      <a:rPr lang="en-US" sz="2000" i="0">
                                        <a:latin typeface="Cambria Math" panose="02040503050406030204" pitchFamily="18" charset="0"/>
                                      </a:rPr>
                                      <m:t>(−</m:t>
                                    </m:r>
                                    <m:r>
                                      <a:rPr lang="en-US" sz="2000" i="1">
                                        <a:latin typeface="Cambria Math" panose="02040503050406030204" pitchFamily="18" charset="0"/>
                                      </a:rPr>
                                      <m:t>𝜃</m:t>
                                    </m:r>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𝜏</m:t>
                                        </m:r>
                                      </m:e>
                                      <m:sub>
                                        <m:r>
                                          <a:rPr lang="en-US" sz="2000" i="0">
                                            <a:latin typeface="Cambria Math" panose="02040503050406030204" pitchFamily="18" charset="0"/>
                                          </a:rPr>
                                          <m:t>1</m:t>
                                        </m:r>
                                      </m:sub>
                                    </m:sSub>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𝑀</m:t>
                                        </m:r>
                                      </m:e>
                                      <m:sub>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0">
                                                <a:latin typeface="Cambria Math" panose="02040503050406030204" pitchFamily="18" charset="0"/>
                                              </a:rPr>
                                              <m:t>2</m:t>
                                            </m:r>
                                          </m:sub>
                                        </m:sSub>
                                      </m:sub>
                                    </m:sSub>
                                    <m:r>
                                      <a:rPr lang="en-US" sz="2000" i="0">
                                        <a:latin typeface="Cambria Math" panose="02040503050406030204" pitchFamily="18" charset="0"/>
                                      </a:rPr>
                                      <m:t>(−</m:t>
                                    </m:r>
                                    <m:r>
                                      <a:rPr lang="en-US" sz="2000" i="1">
                                        <a:latin typeface="Cambria Math" panose="02040503050406030204" pitchFamily="18" charset="0"/>
                                      </a:rPr>
                                      <m:t>𝜃</m:t>
                                    </m:r>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𝜏</m:t>
                                        </m:r>
                                      </m:e>
                                      <m:sub>
                                        <m:r>
                                          <a:rPr lang="en-US" sz="2000" i="0">
                                            <a:latin typeface="Cambria Math" panose="02040503050406030204" pitchFamily="18" charset="0"/>
                                          </a:rPr>
                                          <m:t>2</m:t>
                                        </m:r>
                                      </m:sub>
                                    </m:sSub>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𝑀</m:t>
                                        </m:r>
                                      </m:e>
                                      <m:sub>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𝑛</m:t>
                                            </m:r>
                                          </m:sub>
                                        </m:sSub>
                                      </m:sub>
                                    </m:sSub>
                                    <m:r>
                                      <a:rPr lang="en-US" sz="2000" i="0">
                                        <a:latin typeface="Cambria Math" panose="02040503050406030204" pitchFamily="18" charset="0"/>
                                      </a:rPr>
                                      <m:t>(−</m:t>
                                    </m:r>
                                    <m:r>
                                      <a:rPr lang="en-US" sz="2000" i="1">
                                        <a:latin typeface="Cambria Math" panose="02040503050406030204" pitchFamily="18" charset="0"/>
                                      </a:rPr>
                                      <m:t>𝜃</m:t>
                                    </m:r>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𝜏</m:t>
                                        </m:r>
                                      </m:e>
                                      <m:sub>
                                        <m:r>
                                          <a:rPr lang="en-US" sz="2000" i="1">
                                            <a:latin typeface="Cambria Math" panose="02040503050406030204" pitchFamily="18" charset="0"/>
                                          </a:rPr>
                                          <m:t>𝑛</m:t>
                                        </m:r>
                                      </m:sub>
                                    </m:sSub>
                                  </m:e>
                                </m:d>
                              </m:e>
                            </m:nary>
                          </m:e>
                        </m:mr>
                      </m:m>
                    </m:oMath>
                  </m:oMathPara>
                </a14:m>
                <a:endParaRPr lang="en-US" sz="2000" dirty="0"/>
              </a:p>
            </p:txBody>
          </p:sp>
        </mc:Choice>
        <mc:Fallback xmlns="">
          <p:sp>
            <p:nvSpPr>
              <p:cNvPr id="6" name="矩形 4">
                <a:extLst>
                  <a:ext uri="{FF2B5EF4-FFF2-40B4-BE49-F238E27FC236}">
                    <a16:creationId xmlns:a16="http://schemas.microsoft.com/office/drawing/2014/main" id="{B8D992C0-5DF4-2748-BA23-090DC39BB203}"/>
                  </a:ext>
                </a:extLst>
              </p:cNvPr>
              <p:cNvSpPr>
                <a:spLocks noRot="1" noChangeAspect="1" noMove="1" noResize="1" noEditPoints="1" noAdjustHandles="1" noChangeArrowheads="1" noChangeShapeType="1" noTextEdit="1"/>
              </p:cNvSpPr>
              <p:nvPr/>
            </p:nvSpPr>
            <p:spPr>
              <a:xfrm>
                <a:off x="1553447" y="1989063"/>
                <a:ext cx="6037101" cy="1380121"/>
              </a:xfrm>
              <a:prstGeom prst="rect">
                <a:avLst/>
              </a:prstGeom>
              <a:blipFill>
                <a:blip r:embed="rId2"/>
                <a:stretch>
                  <a:fillRect l="-839" t="-49541" r="-5660" b="-963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矩形 9">
                <a:extLst>
                  <a:ext uri="{FF2B5EF4-FFF2-40B4-BE49-F238E27FC236}">
                    <a16:creationId xmlns:a16="http://schemas.microsoft.com/office/drawing/2014/main" id="{B8EDB494-9AB1-DA43-B18C-F52DC0F7B30F}"/>
                  </a:ext>
                </a:extLst>
              </p:cNvPr>
              <p:cNvSpPr/>
              <p:nvPr/>
            </p:nvSpPr>
            <p:spPr>
              <a:xfrm>
                <a:off x="2057400" y="3501922"/>
                <a:ext cx="1603210" cy="5542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i="1">
                                    <a:latin typeface="Cambria Math" panose="02040503050406030204" pitchFamily="18" charset="0"/>
                                  </a:rPr>
                                  <m:t>𝑡</m:t>
                                </m:r>
                                <m:r>
                                  <a:rPr lang="en-US" i="0">
                                    <a:latin typeface="Cambria Math" panose="02040503050406030204" pitchFamily="18" charset="0"/>
                                  </a:rPr>
                                  <m:t>+</m:t>
                                </m:r>
                                <m:r>
                                  <a:rPr lang="en-US" i="1">
                                    <a:latin typeface="Cambria Math" panose="02040503050406030204" pitchFamily="18" charset="0"/>
                                  </a:rPr>
                                  <m:t>𝑛</m:t>
                                </m:r>
                                <m:r>
                                  <a:rPr lang="en-US" i="0">
                                    <a:latin typeface="Cambria Math" panose="02040503050406030204" pitchFamily="18" charset="0"/>
                                  </a:rPr>
                                  <m:t>−1</m:t>
                                </m:r>
                              </m:e>
                            </m:mr>
                            <m:mr>
                              <m:e>
                                <m:r>
                                  <a:rPr lang="en-US" i="1">
                                    <a:latin typeface="Cambria Math" panose="02040503050406030204" pitchFamily="18" charset="0"/>
                                  </a:rPr>
                                  <m:t>𝑛</m:t>
                                </m:r>
                                <m:r>
                                  <a:rPr lang="en-US" i="0">
                                    <a:latin typeface="Cambria Math" panose="02040503050406030204" pitchFamily="18" charset="0"/>
                                  </a:rPr>
                                  <m:t>−1</m:t>
                                </m:r>
                              </m:e>
                            </m:mr>
                          </m:m>
                        </m:e>
                      </m:d>
                    </m:oMath>
                  </m:oMathPara>
                </a14:m>
                <a:endParaRPr lang="en-US" dirty="0"/>
              </a:p>
            </p:txBody>
          </p:sp>
        </mc:Choice>
        <mc:Fallback xmlns="">
          <p:sp>
            <p:nvSpPr>
              <p:cNvPr id="7" name="矩形 9">
                <a:extLst>
                  <a:ext uri="{FF2B5EF4-FFF2-40B4-BE49-F238E27FC236}">
                    <a16:creationId xmlns:a16="http://schemas.microsoft.com/office/drawing/2014/main" id="{B8EDB494-9AB1-DA43-B18C-F52DC0F7B30F}"/>
                  </a:ext>
                </a:extLst>
              </p:cNvPr>
              <p:cNvSpPr>
                <a:spLocks noRot="1" noChangeAspect="1" noMove="1" noResize="1" noEditPoints="1" noAdjustHandles="1" noChangeArrowheads="1" noChangeShapeType="1" noTextEdit="1"/>
              </p:cNvSpPr>
              <p:nvPr/>
            </p:nvSpPr>
            <p:spPr>
              <a:xfrm>
                <a:off x="2057400" y="3501922"/>
                <a:ext cx="1603210" cy="554254"/>
              </a:xfrm>
              <a:prstGeom prst="rect">
                <a:avLst/>
              </a:prstGeom>
              <a:blipFill>
                <a:blip r:embed="rId3"/>
                <a:stretch>
                  <a:fillRect b="-4651"/>
                </a:stretch>
              </a:blipFill>
            </p:spPr>
            <p:txBody>
              <a:bodyPr/>
              <a:lstStyle/>
              <a:p>
                <a:r>
                  <a:rPr lang="en-US">
                    <a:noFill/>
                  </a:rPr>
                  <a:t> </a:t>
                </a:r>
              </a:p>
            </p:txBody>
          </p:sp>
        </mc:Fallback>
      </mc:AlternateContent>
      <p:sp>
        <p:nvSpPr>
          <p:cNvPr id="8" name="矩形 10">
            <a:extLst>
              <a:ext uri="{FF2B5EF4-FFF2-40B4-BE49-F238E27FC236}">
                <a16:creationId xmlns:a16="http://schemas.microsoft.com/office/drawing/2014/main" id="{12EA9EFF-FFED-7242-8F14-DBA81A0C2D73}"/>
              </a:ext>
            </a:extLst>
          </p:cNvPr>
          <p:cNvSpPr/>
          <p:nvPr/>
        </p:nvSpPr>
        <p:spPr>
          <a:xfrm>
            <a:off x="533400" y="3559346"/>
            <a:ext cx="8240718" cy="830997"/>
          </a:xfrm>
          <a:prstGeom prst="rect">
            <a:avLst/>
          </a:prstGeom>
        </p:spPr>
        <p:txBody>
          <a:bodyPr wrap="square">
            <a:spAutoFit/>
          </a:bodyPr>
          <a:lstStyle/>
          <a:p>
            <a:pPr marL="342900" indent="-342900">
              <a:buFont typeface="Arial" panose="020B0604020202020204" pitchFamily="34" charset="0"/>
              <a:buChar char="•"/>
            </a:pPr>
            <a:r>
              <a:rPr lang="en-US" sz="2400" dirty="0">
                <a:latin typeface="Times New Roman" pitchFamily="18" charset="0"/>
                <a:cs typeface="Times New Roman" pitchFamily="18" charset="0"/>
              </a:rPr>
              <a:t>There are                  summands in the above equation [29], [30]. </a:t>
            </a:r>
            <a:endParaRPr lang="en-US" sz="2400" dirty="0"/>
          </a:p>
        </p:txBody>
      </p:sp>
      <mc:AlternateContent xmlns:mc="http://schemas.openxmlformats.org/markup-compatibility/2006" xmlns:a14="http://schemas.microsoft.com/office/drawing/2010/main">
        <mc:Choice Requires="a14">
          <p:sp>
            <p:nvSpPr>
              <p:cNvPr id="9" name="矩形 11">
                <a:extLst>
                  <a:ext uri="{FF2B5EF4-FFF2-40B4-BE49-F238E27FC236}">
                    <a16:creationId xmlns:a16="http://schemas.microsoft.com/office/drawing/2014/main" id="{D9780C38-83BD-8441-9B10-A4FD9634BA51}"/>
                  </a:ext>
                </a:extLst>
              </p:cNvPr>
              <p:cNvSpPr/>
              <p:nvPr/>
            </p:nvSpPr>
            <p:spPr>
              <a:xfrm>
                <a:off x="2372484" y="4447767"/>
                <a:ext cx="4399025" cy="6055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𝑀</m:t>
                          </m:r>
                        </m:e>
                        <m:sub>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𝑛𝑒𝑡</m:t>
                              </m:r>
                            </m:sub>
                          </m:sSub>
                        </m:sub>
                      </m:sSub>
                      <m:r>
                        <a:rPr lang="en-US" sz="2000">
                          <a:latin typeface="Cambria Math" panose="02040503050406030204" pitchFamily="18" charset="0"/>
                        </a:rPr>
                        <m:t>(−</m:t>
                      </m:r>
                      <m:r>
                        <a:rPr lang="en-US" sz="2000" i="1">
                          <a:latin typeface="Cambria Math" panose="02040503050406030204" pitchFamily="18" charset="0"/>
                        </a:rPr>
                        <m:t>𝜃</m:t>
                      </m:r>
                      <m:r>
                        <a:rPr lang="en-US" sz="2000">
                          <a:latin typeface="Cambria Math" panose="02040503050406030204" pitchFamily="18" charset="0"/>
                        </a:rPr>
                        <m:t>,</m:t>
                      </m:r>
                      <m:r>
                        <a:rPr lang="en-US" sz="2000" i="1">
                          <a:latin typeface="Cambria Math" panose="02040503050406030204" pitchFamily="18" charset="0"/>
                        </a:rPr>
                        <m:t>𝑡</m:t>
                      </m:r>
                      <m:r>
                        <a:rPr lang="en-US" sz="200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𝑛</m:t>
                          </m:r>
                          <m:r>
                            <a:rPr lang="en-US" sz="2000" i="1">
                              <a:latin typeface="Cambria Math" panose="02040503050406030204" pitchFamily="18" charset="0"/>
                              <a:ea typeface="Cambria Math" panose="02040503050406030204" pitchFamily="18" charset="0"/>
                            </a:rPr>
                            <m:t>𝜃𝜎</m:t>
                          </m:r>
                        </m:sup>
                      </m:sSup>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a:rPr lang="en-US" sz="2000" i="1">
                                    <a:latin typeface="Cambria Math" panose="02040503050406030204" pitchFamily="18" charset="0"/>
                                  </a:rPr>
                                  <m:t>𝑡</m:t>
                                </m:r>
                                <m:r>
                                  <a:rPr lang="en-US" sz="2000">
                                    <a:latin typeface="Cambria Math" panose="02040503050406030204" pitchFamily="18" charset="0"/>
                                  </a:rPr>
                                  <m:t>+</m:t>
                                </m:r>
                                <m:r>
                                  <a:rPr lang="en-US" sz="2000" i="1">
                                    <a:latin typeface="Cambria Math" panose="02040503050406030204" pitchFamily="18" charset="0"/>
                                  </a:rPr>
                                  <m:t>𝑛</m:t>
                                </m:r>
                                <m:r>
                                  <a:rPr lang="en-US" sz="2000">
                                    <a:latin typeface="Cambria Math" panose="02040503050406030204" pitchFamily="18" charset="0"/>
                                  </a:rPr>
                                  <m:t>−1</m:t>
                                </m:r>
                              </m:e>
                            </m:mr>
                            <m:mr>
                              <m:e>
                                <m:r>
                                  <a:rPr lang="en-US" sz="2000" i="1">
                                    <a:latin typeface="Cambria Math" panose="02040503050406030204" pitchFamily="18" charset="0"/>
                                  </a:rPr>
                                  <m:t>𝑛</m:t>
                                </m:r>
                                <m:r>
                                  <a:rPr lang="en-US" sz="2000">
                                    <a:latin typeface="Cambria Math" panose="02040503050406030204" pitchFamily="18" charset="0"/>
                                  </a:rPr>
                                  <m:t>−1</m:t>
                                </m:r>
                              </m:e>
                            </m:mr>
                          </m:m>
                        </m:e>
                      </m:d>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b="0" i="1" smtClean="0">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𝜃𝜌</m:t>
                          </m:r>
                          <m:r>
                            <a:rPr lang="en-US" sz="2000" b="0" i="1" smtClean="0">
                              <a:latin typeface="Cambria Math" panose="02040503050406030204" pitchFamily="18" charset="0"/>
                              <a:ea typeface="Cambria Math" panose="02040503050406030204" pitchFamily="18" charset="0"/>
                            </a:rPr>
                            <m:t>𝑡</m:t>
                          </m:r>
                        </m:sup>
                      </m:sSup>
                    </m:oMath>
                  </m:oMathPara>
                </a14:m>
                <a:endParaRPr lang="en-US" sz="2000" dirty="0"/>
              </a:p>
            </p:txBody>
          </p:sp>
        </mc:Choice>
        <mc:Fallback xmlns="">
          <p:sp>
            <p:nvSpPr>
              <p:cNvPr id="9" name="矩形 11">
                <a:extLst>
                  <a:ext uri="{FF2B5EF4-FFF2-40B4-BE49-F238E27FC236}">
                    <a16:creationId xmlns:a16="http://schemas.microsoft.com/office/drawing/2014/main" id="{D9780C38-83BD-8441-9B10-A4FD9634BA51}"/>
                  </a:ext>
                </a:extLst>
              </p:cNvPr>
              <p:cNvSpPr>
                <a:spLocks noRot="1" noChangeAspect="1" noMove="1" noResize="1" noEditPoints="1" noAdjustHandles="1" noChangeArrowheads="1" noChangeShapeType="1" noTextEdit="1"/>
              </p:cNvSpPr>
              <p:nvPr/>
            </p:nvSpPr>
            <p:spPr>
              <a:xfrm>
                <a:off x="2372484" y="4447767"/>
                <a:ext cx="4399025" cy="605550"/>
              </a:xfrm>
              <a:prstGeom prst="rect">
                <a:avLst/>
              </a:prstGeom>
              <a:blipFill>
                <a:blip r:embed="rId4"/>
                <a:stretch>
                  <a:fillRect b="-4082"/>
                </a:stretch>
              </a:blipFill>
            </p:spPr>
            <p:txBody>
              <a:bodyPr/>
              <a:lstStyle/>
              <a:p>
                <a:r>
                  <a:rPr lang="en-US">
                    <a:noFill/>
                  </a:rPr>
                  <a:t> </a:t>
                </a:r>
              </a:p>
            </p:txBody>
          </p:sp>
        </mc:Fallback>
      </mc:AlternateContent>
      <p:sp>
        <p:nvSpPr>
          <p:cNvPr id="10" name="矩形 13">
            <a:extLst>
              <a:ext uri="{FF2B5EF4-FFF2-40B4-BE49-F238E27FC236}">
                <a16:creationId xmlns:a16="http://schemas.microsoft.com/office/drawing/2014/main" id="{09EACBF5-B8D1-1142-8EA9-961AB5CA43AF}"/>
              </a:ext>
            </a:extLst>
          </p:cNvPr>
          <p:cNvSpPr/>
          <p:nvPr/>
        </p:nvSpPr>
        <p:spPr>
          <a:xfrm>
            <a:off x="685800" y="5339862"/>
            <a:ext cx="8285680" cy="738664"/>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[29] S. Ross, </a:t>
            </a:r>
            <a:r>
              <a:rPr lang="en-US" sz="1400" i="1" dirty="0">
                <a:latin typeface="Times New Roman" panose="02020603050405020304" pitchFamily="18" charset="0"/>
                <a:cs typeface="Times New Roman" panose="02020603050405020304" pitchFamily="18" charset="0"/>
              </a:rPr>
              <a:t>A First Course in Probability</a:t>
            </a:r>
            <a:r>
              <a:rPr lang="en-US" sz="1400" dirty="0">
                <a:latin typeface="Times New Roman" panose="02020603050405020304" pitchFamily="18" charset="0"/>
                <a:cs typeface="Times New Roman" panose="02020603050405020304" pitchFamily="18" charset="0"/>
              </a:rPr>
              <a:t>, 6th ed. Upper Saddle River, NJ, USA: Prentice-Hall, 2002.</a:t>
            </a:r>
          </a:p>
          <a:p>
            <a:r>
              <a:rPr lang="en-US" sz="1400" dirty="0">
                <a:latin typeface="Times New Roman" panose="02020603050405020304" pitchFamily="18" charset="0"/>
                <a:cs typeface="Times New Roman" panose="02020603050405020304" pitchFamily="18" charset="0"/>
              </a:rPr>
              <a:t>[30] H. Al-</a:t>
            </a:r>
            <a:r>
              <a:rPr lang="en-US" sz="1400" dirty="0" err="1">
                <a:latin typeface="Times New Roman" panose="02020603050405020304" pitchFamily="18" charset="0"/>
                <a:cs typeface="Times New Roman" panose="02020603050405020304" pitchFamily="18" charset="0"/>
              </a:rPr>
              <a:t>Zubaidy</a:t>
            </a:r>
            <a:r>
              <a:rPr lang="en-US" sz="1400" dirty="0">
                <a:latin typeface="Times New Roman" panose="02020603050405020304" pitchFamily="18" charset="0"/>
                <a:cs typeface="Times New Roman" panose="02020603050405020304" pitchFamily="18" charset="0"/>
              </a:rPr>
              <a:t>, J. </a:t>
            </a:r>
            <a:r>
              <a:rPr lang="en-US" sz="1400" dirty="0" err="1">
                <a:latin typeface="Times New Roman" panose="02020603050405020304" pitchFamily="18" charset="0"/>
                <a:cs typeface="Times New Roman" panose="02020603050405020304" pitchFamily="18" charset="0"/>
              </a:rPr>
              <a:t>Liebeherr</a:t>
            </a:r>
            <a:r>
              <a:rPr lang="en-US" sz="1400" dirty="0">
                <a:latin typeface="Times New Roman" panose="02020603050405020304" pitchFamily="18" charset="0"/>
                <a:cs typeface="Times New Roman" panose="02020603050405020304" pitchFamily="18" charset="0"/>
              </a:rPr>
              <a:t>, and A. </a:t>
            </a:r>
            <a:r>
              <a:rPr lang="en-US" sz="1400" dirty="0" err="1">
                <a:latin typeface="Times New Roman" panose="02020603050405020304" pitchFamily="18" charset="0"/>
                <a:cs typeface="Times New Roman" panose="02020603050405020304" pitchFamily="18" charset="0"/>
              </a:rPr>
              <a:t>Burchard</a:t>
            </a:r>
            <a:r>
              <a:rPr lang="en-US" sz="1400" dirty="0">
                <a:latin typeface="Times New Roman" panose="02020603050405020304" pitchFamily="18" charset="0"/>
                <a:cs typeface="Times New Roman" panose="02020603050405020304" pitchFamily="18" charset="0"/>
              </a:rPr>
              <a:t>, “A (</a:t>
            </a:r>
            <a:r>
              <a:rPr lang="en-US" sz="1400" dirty="0" err="1">
                <a:latin typeface="Times New Roman" panose="02020603050405020304" pitchFamily="18" charset="0"/>
                <a:cs typeface="Times New Roman" panose="02020603050405020304" pitchFamily="18" charset="0"/>
              </a:rPr>
              <a:t>min,x</a:t>
            </a:r>
            <a:r>
              <a:rPr lang="en-US" sz="1400" dirty="0">
                <a:latin typeface="Times New Roman" panose="02020603050405020304" pitchFamily="18" charset="0"/>
                <a:cs typeface="Times New Roman" panose="02020603050405020304" pitchFamily="18" charset="0"/>
              </a:rPr>
              <a:t>)-network calculus for multi-hop fading channels,” in </a:t>
            </a:r>
            <a:r>
              <a:rPr lang="en-US" sz="1400" i="1" dirty="0">
                <a:latin typeface="Times New Roman" panose="02020603050405020304" pitchFamily="18" charset="0"/>
                <a:cs typeface="Times New Roman" panose="02020603050405020304" pitchFamily="18" charset="0"/>
              </a:rPr>
              <a:t>Proc. IEEE INFOCOM</a:t>
            </a:r>
            <a:r>
              <a:rPr lang="en-US" sz="1400" dirty="0">
                <a:latin typeface="Times New Roman" panose="02020603050405020304" pitchFamily="18" charset="0"/>
                <a:cs typeface="Times New Roman" panose="02020603050405020304" pitchFamily="18" charset="0"/>
              </a:rPr>
              <a:t>, Apr. 2013, pp. 1833–1841.</a:t>
            </a:r>
          </a:p>
        </p:txBody>
      </p:sp>
    </p:spTree>
    <p:extLst>
      <p:ext uri="{BB962C8B-B14F-4D97-AF65-F5344CB8AC3E}">
        <p14:creationId xmlns:p14="http://schemas.microsoft.com/office/powerpoint/2010/main" val="5990148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E983C3-52D4-E149-B2C8-9E984FB5306C}"/>
              </a:ext>
            </a:extLst>
          </p:cNvPr>
          <p:cNvSpPr>
            <a:spLocks noGrp="1"/>
          </p:cNvSpPr>
          <p:nvPr>
            <p:ph type="sldNum" sz="quarter" idx="12"/>
          </p:nvPr>
        </p:nvSpPr>
        <p:spPr/>
        <p:txBody>
          <a:bodyPr/>
          <a:lstStyle/>
          <a:p>
            <a:fld id="{97D86083-53EC-4DF4-B0ED-FEB5657A265E}" type="slidenum">
              <a:rPr lang="zh-CN" altLang="en-US" smtClean="0"/>
              <a:t>78</a:t>
            </a:fld>
            <a:endParaRPr lang="zh-CN" altLang="en-US" dirty="0"/>
          </a:p>
        </p:txBody>
      </p:sp>
      <p:sp>
        <p:nvSpPr>
          <p:cNvPr id="3" name="Text Placeholder 2">
            <a:extLst>
              <a:ext uri="{FF2B5EF4-FFF2-40B4-BE49-F238E27FC236}">
                <a16:creationId xmlns:a16="http://schemas.microsoft.com/office/drawing/2014/main" id="{19163145-B3D0-0345-A15A-5A9C47832376}"/>
              </a:ext>
            </a:extLst>
          </p:cNvPr>
          <p:cNvSpPr txBox="1">
            <a:spLocks/>
          </p:cNvSpPr>
          <p:nvPr/>
        </p:nvSpPr>
        <p:spPr>
          <a:xfrm>
            <a:off x="1403675" y="316358"/>
            <a:ext cx="6553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600" b="1" dirty="0">
                <a:solidFill>
                  <a:srgbClr val="00B0F0"/>
                </a:solidFill>
                <a:effectLst>
                  <a:outerShdw blurRad="38100" dist="38100" dir="2700000" algn="tl">
                    <a:srgbClr val="000000">
                      <a:alpha val="43137"/>
                    </a:srgbClr>
                  </a:outerShdw>
                </a:effectLst>
              </a:rPr>
              <a:t>Convolution-Form Network</a:t>
            </a:r>
          </a:p>
        </p:txBody>
      </p:sp>
      <p:sp>
        <p:nvSpPr>
          <p:cNvPr id="4" name="Rectangle 2">
            <a:extLst>
              <a:ext uri="{FF2B5EF4-FFF2-40B4-BE49-F238E27FC236}">
                <a16:creationId xmlns:a16="http://schemas.microsoft.com/office/drawing/2014/main" id="{231ABB57-C505-884D-8696-6F72B96E382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矩形 12">
            <a:extLst>
              <a:ext uri="{FF2B5EF4-FFF2-40B4-BE49-F238E27FC236}">
                <a16:creationId xmlns:a16="http://schemas.microsoft.com/office/drawing/2014/main" id="{75E76B11-1731-224C-9020-69E961B2ED7F}"/>
              </a:ext>
            </a:extLst>
          </p:cNvPr>
          <p:cNvSpPr/>
          <p:nvPr/>
        </p:nvSpPr>
        <p:spPr>
          <a:xfrm>
            <a:off x="533400" y="1164094"/>
            <a:ext cx="6558879" cy="461665"/>
          </a:xfrm>
          <a:prstGeom prst="rect">
            <a:avLst/>
          </a:prstGeom>
        </p:spPr>
        <p:txBody>
          <a:bodyPr wrap="square">
            <a:spAutoFit/>
          </a:bodyPr>
          <a:lstStyle/>
          <a:p>
            <a:pPr marL="342900" indent="-342900">
              <a:buFont typeface="Arial" panose="020B0604020202020204" pitchFamily="34" charset="0"/>
              <a:buChar char="•"/>
            </a:pPr>
            <a:r>
              <a:rPr lang="en-US" sz="2400" dirty="0">
                <a:latin typeface="Times New Roman" pitchFamily="18" charset="0"/>
                <a:cs typeface="Times New Roman" pitchFamily="18" charset="0"/>
              </a:rPr>
              <a:t>With the Chernoff’s bound (EBB </a:t>
            </a:r>
            <a:r>
              <a:rPr lang="en-US" altLang="zh-CN" sz="2400" dirty="0">
                <a:latin typeface="Times New Roman" pitchFamily="18" charset="0"/>
                <a:cs typeface="Times New Roman" pitchFamily="18" charset="0"/>
              </a:rPr>
              <a:t>calculation</a:t>
            </a:r>
            <a:r>
              <a:rPr lang="en-US" sz="2400"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6" name="矩形 13">
                <a:extLst>
                  <a:ext uri="{FF2B5EF4-FFF2-40B4-BE49-F238E27FC236}">
                    <a16:creationId xmlns:a16="http://schemas.microsoft.com/office/drawing/2014/main" id="{F5F70829-DF2F-DD42-BC26-31323089DE15}"/>
                  </a:ext>
                </a:extLst>
              </p:cNvPr>
              <p:cNvSpPr/>
              <p:nvPr/>
            </p:nvSpPr>
            <p:spPr>
              <a:xfrm>
                <a:off x="1253944" y="1664326"/>
                <a:ext cx="6636112" cy="969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rPr>
                        <m:t>𝑃</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𝑛𝑒𝑡</m:t>
                              </m:r>
                            </m:sub>
                          </m:sSub>
                          <m:d>
                            <m:dPr>
                              <m:ctrlPr>
                                <a:rPr lang="en-US" sz="2000" i="1">
                                  <a:latin typeface="Cambria Math" panose="02040503050406030204" pitchFamily="18" charset="0"/>
                                </a:rPr>
                              </m:ctrlPr>
                            </m:dPr>
                            <m:e>
                              <m:r>
                                <a:rPr lang="en-US" sz="2000" i="1">
                                  <a:latin typeface="Cambria Math" panose="02040503050406030204" pitchFamily="18" charset="0"/>
                                </a:rPr>
                                <m:t>𝜏</m:t>
                              </m:r>
                              <m:r>
                                <a:rPr lang="en-US" sz="2000">
                                  <a:latin typeface="Cambria Math" panose="02040503050406030204" pitchFamily="18" charset="0"/>
                                </a:rPr>
                                <m:t>,</m:t>
                              </m:r>
                              <m:r>
                                <a:rPr lang="en-US" sz="2000" i="1">
                                  <a:latin typeface="Cambria Math" panose="02040503050406030204" pitchFamily="18" charset="0"/>
                                </a:rPr>
                                <m:t>𝑡</m:t>
                              </m:r>
                            </m:e>
                          </m:d>
                          <m:r>
                            <a:rPr lang="en-US" sz="2000" b="0" i="0" smtClean="0">
                              <a:latin typeface="Cambria Math" panose="02040503050406030204" pitchFamily="18" charset="0"/>
                            </a:rPr>
                            <m:t>&lt;</m:t>
                          </m:r>
                          <m:r>
                            <a:rPr lang="en-US" sz="2000" i="1">
                              <a:latin typeface="Cambria Math" panose="02040503050406030204" pitchFamily="18" charset="0"/>
                            </a:rPr>
                            <m:t>𝜌</m:t>
                          </m:r>
                          <m:d>
                            <m:dPr>
                              <m:ctrlPr>
                                <a:rPr lang="en-US" sz="2000" i="1">
                                  <a:latin typeface="Cambria Math" panose="02040503050406030204" pitchFamily="18" charset="0"/>
                                </a:rPr>
                              </m:ctrlPr>
                            </m:dPr>
                            <m:e>
                              <m:r>
                                <a:rPr lang="en-US" sz="2000" i="1">
                                  <a:latin typeface="Cambria Math" panose="02040503050406030204" pitchFamily="18" charset="0"/>
                                </a:rPr>
                                <m:t>𝑡</m:t>
                              </m:r>
                              <m:r>
                                <a:rPr lang="en-US" sz="2000">
                                  <a:latin typeface="Cambria Math" panose="02040503050406030204" pitchFamily="18" charset="0"/>
                                </a:rPr>
                                <m:t>−</m:t>
                              </m:r>
                              <m:r>
                                <a:rPr lang="en-US" sz="2000" i="1">
                                  <a:latin typeface="Cambria Math" panose="02040503050406030204" pitchFamily="18" charset="0"/>
                                </a:rPr>
                                <m:t>𝜏</m:t>
                              </m:r>
                            </m:e>
                          </m:d>
                          <m:r>
                            <a:rPr lang="en-US" sz="2000" i="1">
                              <a:latin typeface="Cambria Math" panose="02040503050406030204" pitchFamily="18" charset="0"/>
                            </a:rPr>
                            <m:t>−</m:t>
                          </m:r>
                          <m:r>
                            <a:rPr lang="en-US" sz="2000" i="1">
                              <a:latin typeface="Cambria Math" panose="02040503050406030204" pitchFamily="18" charset="0"/>
                            </a:rPr>
                            <m:t>𝑏</m:t>
                          </m:r>
                        </m:e>
                      </m:d>
                      <m:r>
                        <a:rPr lang="en-US" sz="2000">
                          <a:latin typeface="Cambria Math" panose="02040503050406030204" pitchFamily="18" charset="0"/>
                        </a:rPr>
                        <m:t>≤</m:t>
                      </m:r>
                      <m:sSub>
                        <m:sSubPr>
                          <m:ctrlPr>
                            <a:rPr lang="en-US" sz="2000" i="1">
                              <a:latin typeface="Cambria Math" panose="02040503050406030204" pitchFamily="18" charset="0"/>
                            </a:rPr>
                          </m:ctrlPr>
                        </m:sSubPr>
                        <m:e>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ea typeface="Cambria Math" panose="02040503050406030204" pitchFamily="18" charset="0"/>
                                </a:rPr>
                                <m:t>𝜃</m:t>
                              </m:r>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𝜌</m:t>
                              </m:r>
                              <m:d>
                                <m:dPr>
                                  <m:ctrlPr>
                                    <a:rPr lang="en-US" sz="2000" b="0" i="1" smtClean="0">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𝑡</m:t>
                                  </m:r>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𝜏</m:t>
                                  </m:r>
                                </m:e>
                              </m:d>
                              <m:r>
                                <a:rPr lang="en-US" sz="2000" b="0" i="1" smtClean="0">
                                  <a:latin typeface="Cambria Math" panose="02040503050406030204" pitchFamily="18" charset="0"/>
                                </a:rPr>
                                <m:t>−</m:t>
                              </m:r>
                              <m:r>
                                <a:rPr lang="en-US" sz="2000" b="0" i="1" smtClean="0">
                                  <a:latin typeface="Cambria Math" panose="02040503050406030204" pitchFamily="18" charset="0"/>
                                </a:rPr>
                                <m:t>𝑏</m:t>
                              </m:r>
                              <m:r>
                                <a:rPr lang="en-US" sz="2000" b="0" i="1" smtClean="0">
                                  <a:latin typeface="Cambria Math" panose="02040503050406030204" pitchFamily="18" charset="0"/>
                                </a:rPr>
                                <m:t>)</m:t>
                              </m:r>
                            </m:sup>
                          </m:sSup>
                          <m:r>
                            <a:rPr lang="en-US" sz="2000" i="1">
                              <a:latin typeface="Cambria Math" panose="02040503050406030204" pitchFamily="18" charset="0"/>
                            </a:rPr>
                            <m:t>𝑀</m:t>
                          </m:r>
                        </m:e>
                        <m:sub>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𝑛𝑒𝑡</m:t>
                              </m:r>
                            </m:sub>
                          </m:sSub>
                        </m:sub>
                      </m:sSub>
                      <m:d>
                        <m:dPr>
                          <m:ctrlPr>
                            <a:rPr lang="en-US" sz="2000" i="1">
                              <a:latin typeface="Cambria Math" panose="02040503050406030204" pitchFamily="18" charset="0"/>
                            </a:rPr>
                          </m:ctrlPr>
                        </m:dPr>
                        <m:e>
                          <m:r>
                            <a:rPr lang="en-US" sz="2000">
                              <a:latin typeface="Cambria Math" panose="02040503050406030204" pitchFamily="18" charset="0"/>
                            </a:rPr>
                            <m:t>−</m:t>
                          </m:r>
                          <m:r>
                            <a:rPr lang="en-US" sz="2000" i="1">
                              <a:latin typeface="Cambria Math" panose="02040503050406030204" pitchFamily="18" charset="0"/>
                            </a:rPr>
                            <m:t>𝜃</m:t>
                          </m:r>
                          <m:r>
                            <a:rPr lang="en-US" sz="2000">
                              <a:latin typeface="Cambria Math" panose="02040503050406030204" pitchFamily="18" charset="0"/>
                            </a:rPr>
                            <m:t>,</m:t>
                          </m:r>
                          <m:r>
                            <a:rPr lang="en-US" sz="2000" i="1">
                              <a:latin typeface="Cambria Math" panose="02040503050406030204" pitchFamily="18" charset="0"/>
                            </a:rPr>
                            <m:t>𝑡</m:t>
                          </m:r>
                          <m:r>
                            <a:rPr lang="en-US" sz="2000" b="0" i="1" smtClean="0">
                              <a:latin typeface="Cambria Math" panose="02040503050406030204" pitchFamily="18" charset="0"/>
                            </a:rPr>
                            <m:t>−</m:t>
                          </m:r>
                          <m:r>
                            <a:rPr lang="en-US" sz="2000" i="1">
                              <a:latin typeface="Cambria Math" panose="02040503050406030204" pitchFamily="18" charset="0"/>
                            </a:rPr>
                            <m:t>𝜏</m:t>
                          </m:r>
                        </m:e>
                      </m:d>
                    </m:oMath>
                  </m:oMathPara>
                </a14:m>
                <a:endParaRPr lang="en-US" sz="200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00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𝑛</m:t>
                          </m:r>
                          <m:r>
                            <a:rPr lang="en-US" sz="2000" i="1">
                              <a:latin typeface="Cambria Math" panose="02040503050406030204" pitchFamily="18" charset="0"/>
                              <a:ea typeface="Cambria Math" panose="02040503050406030204" pitchFamily="18" charset="0"/>
                            </a:rPr>
                            <m:t>𝜃𝜎</m:t>
                          </m:r>
                        </m:sup>
                      </m:sSup>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a:rPr lang="en-US" sz="2000" i="1">
                                    <a:latin typeface="Cambria Math" panose="02040503050406030204" pitchFamily="18" charset="0"/>
                                  </a:rPr>
                                  <m:t>𝑡</m:t>
                                </m:r>
                                <m:r>
                                  <a:rPr lang="en-US" sz="2000" b="0" i="1" smtClean="0">
                                    <a:latin typeface="Cambria Math" panose="02040503050406030204" pitchFamily="18" charset="0"/>
                                  </a:rPr>
                                  <m:t>−</m:t>
                                </m:r>
                                <m:r>
                                  <a:rPr lang="en-US" sz="2000" i="1">
                                    <a:latin typeface="Cambria Math" panose="02040503050406030204" pitchFamily="18" charset="0"/>
                                  </a:rPr>
                                  <m:t>𝜏</m:t>
                                </m:r>
                                <m:r>
                                  <a:rPr lang="en-US" sz="2000">
                                    <a:latin typeface="Cambria Math" panose="02040503050406030204" pitchFamily="18" charset="0"/>
                                  </a:rPr>
                                  <m:t>+</m:t>
                                </m:r>
                                <m:r>
                                  <a:rPr lang="en-US" sz="2000" i="1">
                                    <a:latin typeface="Cambria Math" panose="02040503050406030204" pitchFamily="18" charset="0"/>
                                  </a:rPr>
                                  <m:t>𝑛</m:t>
                                </m:r>
                                <m:r>
                                  <a:rPr lang="en-US" sz="2000">
                                    <a:latin typeface="Cambria Math" panose="02040503050406030204" pitchFamily="18" charset="0"/>
                                  </a:rPr>
                                  <m:t>−1</m:t>
                                </m:r>
                              </m:e>
                            </m:mr>
                            <m:mr>
                              <m:e>
                                <m:r>
                                  <a:rPr lang="en-US" sz="2000" i="1">
                                    <a:latin typeface="Cambria Math" panose="02040503050406030204" pitchFamily="18" charset="0"/>
                                  </a:rPr>
                                  <m:t>𝑛</m:t>
                                </m:r>
                                <m:r>
                                  <a:rPr lang="en-US" sz="2000">
                                    <a:latin typeface="Cambria Math" panose="02040503050406030204" pitchFamily="18" charset="0"/>
                                  </a:rPr>
                                  <m:t>−1</m:t>
                                </m:r>
                              </m:e>
                            </m:mr>
                          </m:m>
                        </m:e>
                      </m:d>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𝜃</m:t>
                          </m:r>
                          <m:r>
                            <a:rPr lang="en-US" sz="2000" b="0" i="1" smtClean="0">
                              <a:latin typeface="Cambria Math" panose="02040503050406030204" pitchFamily="18" charset="0"/>
                              <a:ea typeface="Cambria Math" panose="02040503050406030204" pitchFamily="18" charset="0"/>
                            </a:rPr>
                            <m:t>𝑏</m:t>
                          </m:r>
                        </m:sup>
                      </m:sSup>
                    </m:oMath>
                  </m:oMathPara>
                </a14:m>
                <a:endParaRPr lang="en-US" sz="2000" dirty="0"/>
              </a:p>
            </p:txBody>
          </p:sp>
        </mc:Choice>
        <mc:Fallback xmlns="">
          <p:sp>
            <p:nvSpPr>
              <p:cNvPr id="6" name="矩形 13">
                <a:extLst>
                  <a:ext uri="{FF2B5EF4-FFF2-40B4-BE49-F238E27FC236}">
                    <a16:creationId xmlns:a16="http://schemas.microsoft.com/office/drawing/2014/main" id="{F5F70829-DF2F-DD42-BC26-31323089DE15}"/>
                  </a:ext>
                </a:extLst>
              </p:cNvPr>
              <p:cNvSpPr>
                <a:spLocks noRot="1" noChangeAspect="1" noMove="1" noResize="1" noEditPoints="1" noAdjustHandles="1" noChangeArrowheads="1" noChangeShapeType="1" noTextEdit="1"/>
              </p:cNvSpPr>
              <p:nvPr/>
            </p:nvSpPr>
            <p:spPr>
              <a:xfrm>
                <a:off x="1253944" y="1664326"/>
                <a:ext cx="6636112" cy="969368"/>
              </a:xfrm>
              <a:prstGeom prst="rect">
                <a:avLst/>
              </a:prstGeom>
              <a:blipFill>
                <a:blip r:embed="rId2"/>
                <a:stretch>
                  <a:fillRect b="-3896"/>
                </a:stretch>
              </a:blipFill>
            </p:spPr>
            <p:txBody>
              <a:bodyPr/>
              <a:lstStyle/>
              <a:p>
                <a:r>
                  <a:rPr lang="en-US">
                    <a:noFill/>
                  </a:rPr>
                  <a:t> </a:t>
                </a:r>
              </a:p>
            </p:txBody>
          </p:sp>
        </mc:Fallback>
      </mc:AlternateContent>
      <p:sp>
        <p:nvSpPr>
          <p:cNvPr id="7" name="矩形 14">
            <a:extLst>
              <a:ext uri="{FF2B5EF4-FFF2-40B4-BE49-F238E27FC236}">
                <a16:creationId xmlns:a16="http://schemas.microsoft.com/office/drawing/2014/main" id="{30502895-82E8-0D4D-A312-FDD33CC65538}"/>
              </a:ext>
            </a:extLst>
          </p:cNvPr>
          <p:cNvSpPr/>
          <p:nvPr/>
        </p:nvSpPr>
        <p:spPr>
          <a:xfrm>
            <a:off x="533401" y="2633694"/>
            <a:ext cx="3124199" cy="461665"/>
          </a:xfrm>
          <a:prstGeom prst="rect">
            <a:avLst/>
          </a:prstGeom>
        </p:spPr>
        <p:txBody>
          <a:bodyPr wrap="square">
            <a:spAutoFit/>
          </a:bodyPr>
          <a:lstStyle/>
          <a:p>
            <a:pPr marL="342900" indent="-342900">
              <a:buFont typeface="Arial" panose="020B0604020202020204" pitchFamily="34" charset="0"/>
              <a:buChar char="•"/>
            </a:pPr>
            <a:r>
              <a:rPr lang="en-US" sz="2400" dirty="0">
                <a:latin typeface="Times New Roman" pitchFamily="18" charset="0"/>
                <a:cs typeface="Times New Roman" pitchFamily="18" charset="0"/>
              </a:rPr>
              <a:t>By the union bound</a:t>
            </a:r>
          </a:p>
        </p:txBody>
      </p:sp>
      <mc:AlternateContent xmlns:mc="http://schemas.openxmlformats.org/markup-compatibility/2006" xmlns:a14="http://schemas.microsoft.com/office/drawing/2010/main">
        <mc:Choice Requires="a14">
          <p:sp>
            <p:nvSpPr>
              <p:cNvPr id="8" name="矩形 15">
                <a:extLst>
                  <a:ext uri="{FF2B5EF4-FFF2-40B4-BE49-F238E27FC236}">
                    <a16:creationId xmlns:a16="http://schemas.microsoft.com/office/drawing/2014/main" id="{1C47DB2F-9679-994C-9F5E-5B8D37BC0CF0}"/>
                  </a:ext>
                </a:extLst>
              </p:cNvPr>
              <p:cNvSpPr/>
              <p:nvPr/>
            </p:nvSpPr>
            <p:spPr>
              <a:xfrm>
                <a:off x="2309297" y="3267624"/>
                <a:ext cx="4525406" cy="10938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rPr>
                        <m:t>𝑃</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m:t>
                              </m:r>
                              <m:r>
                                <a:rPr lang="en-US" sz="2000" i="1" smtClean="0">
                                  <a:latin typeface="Cambria Math" panose="02040503050406030204" pitchFamily="18" charset="0"/>
                                  <a:ea typeface="Cambria Math" panose="02040503050406030204" pitchFamily="18" charset="0"/>
                                </a:rPr>
                                <m:t>𝜏</m:t>
                              </m:r>
                              <m:r>
                                <a:rPr lang="en-US" sz="2000" i="1" smtClean="0">
                                  <a:latin typeface="Cambria Math" panose="02040503050406030204" pitchFamily="18" charset="0"/>
                                  <a:ea typeface="Cambria Math" panose="02040503050406030204" pitchFamily="18" charset="0"/>
                                </a:rPr>
                                <m:t>∈</m:t>
                              </m:r>
                              <m:d>
                                <m:dPr>
                                  <m:begChr m:val="["/>
                                  <m:endChr m:val="]"/>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r>
                                    <a:rPr lang="en-US" sz="2000" b="0" i="1" smtClean="0">
                                      <a:latin typeface="Cambria Math" panose="02040503050406030204" pitchFamily="18" charset="0"/>
                                      <a:ea typeface="Cambria Math" panose="02040503050406030204" pitchFamily="18" charset="0"/>
                                    </a:rPr>
                                    <m:t>𝑡</m:t>
                                  </m:r>
                                </m:e>
                              </m:d>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𝑆</m:t>
                              </m:r>
                            </m:e>
                            <m:sub>
                              <m:r>
                                <a:rPr lang="en-US" sz="2000" i="1">
                                  <a:latin typeface="Cambria Math" panose="02040503050406030204" pitchFamily="18" charset="0"/>
                                </a:rPr>
                                <m:t>𝑛𝑒𝑡</m:t>
                              </m:r>
                            </m:sub>
                          </m:sSub>
                          <m:d>
                            <m:dPr>
                              <m:ctrlPr>
                                <a:rPr lang="en-US" sz="2000" i="1">
                                  <a:latin typeface="Cambria Math" panose="02040503050406030204" pitchFamily="18" charset="0"/>
                                </a:rPr>
                              </m:ctrlPr>
                            </m:dPr>
                            <m:e>
                              <m:r>
                                <a:rPr lang="en-US" sz="2000" i="1">
                                  <a:latin typeface="Cambria Math" panose="02040503050406030204" pitchFamily="18" charset="0"/>
                                </a:rPr>
                                <m:t>𝜏</m:t>
                              </m:r>
                              <m:r>
                                <a:rPr lang="en-US" sz="2000">
                                  <a:latin typeface="Cambria Math" panose="02040503050406030204" pitchFamily="18" charset="0"/>
                                </a:rPr>
                                <m:t>,</m:t>
                              </m:r>
                              <m:r>
                                <a:rPr lang="en-US" sz="2000" i="1">
                                  <a:latin typeface="Cambria Math" panose="02040503050406030204" pitchFamily="18" charset="0"/>
                                </a:rPr>
                                <m:t>𝑡</m:t>
                              </m:r>
                            </m:e>
                          </m:d>
                          <m:r>
                            <a:rPr lang="en-US" sz="2000">
                              <a:latin typeface="Cambria Math" panose="02040503050406030204" pitchFamily="18" charset="0"/>
                            </a:rPr>
                            <m:t>&lt;</m:t>
                          </m:r>
                          <m:r>
                            <a:rPr lang="en-US" sz="2000" i="1">
                              <a:latin typeface="Cambria Math" panose="02040503050406030204" pitchFamily="18" charset="0"/>
                            </a:rPr>
                            <m:t>𝜌</m:t>
                          </m:r>
                          <m:r>
                            <a:rPr lang="en-US" sz="2000" b="0" i="1" smtClean="0">
                              <a:latin typeface="Cambria Math" panose="02040503050406030204" pitchFamily="18" charset="0"/>
                            </a:rPr>
                            <m:t>′</m:t>
                          </m:r>
                          <m:d>
                            <m:dPr>
                              <m:ctrlPr>
                                <a:rPr lang="en-US" sz="2000" i="1">
                                  <a:latin typeface="Cambria Math" panose="02040503050406030204" pitchFamily="18" charset="0"/>
                                </a:rPr>
                              </m:ctrlPr>
                            </m:dPr>
                            <m:e>
                              <m:r>
                                <a:rPr lang="en-US" sz="2000" i="1">
                                  <a:latin typeface="Cambria Math" panose="02040503050406030204" pitchFamily="18" charset="0"/>
                                </a:rPr>
                                <m:t>𝑡</m:t>
                              </m:r>
                              <m:r>
                                <a:rPr lang="en-US" sz="2000">
                                  <a:latin typeface="Cambria Math" panose="02040503050406030204" pitchFamily="18" charset="0"/>
                                </a:rPr>
                                <m:t>−</m:t>
                              </m:r>
                              <m:r>
                                <a:rPr lang="en-US" sz="2000" i="1">
                                  <a:latin typeface="Cambria Math" panose="02040503050406030204" pitchFamily="18" charset="0"/>
                                </a:rPr>
                                <m:t>𝜏</m:t>
                              </m:r>
                            </m:e>
                          </m:d>
                          <m:r>
                            <a:rPr lang="en-US" sz="2000" i="1">
                              <a:latin typeface="Cambria Math" panose="02040503050406030204" pitchFamily="18" charset="0"/>
                            </a:rPr>
                            <m:t>−</m:t>
                          </m:r>
                          <m:r>
                            <a:rPr lang="en-US" sz="2000" i="1">
                              <a:latin typeface="Cambria Math" panose="02040503050406030204" pitchFamily="18" charset="0"/>
                            </a:rPr>
                            <m:t>𝑏</m:t>
                          </m:r>
                        </m:e>
                      </m:d>
                    </m:oMath>
                  </m:oMathPara>
                </a14:m>
                <a:endParaRPr lang="en-US" sz="2000" dirty="0"/>
              </a:p>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b="0" i="1" smtClean="0">
                                  <a:latin typeface="Cambria Math" panose="02040503050406030204" pitchFamily="18" charset="0"/>
                                </a:rPr>
                                <m:t>𝑛</m:t>
                              </m:r>
                              <m:r>
                                <a:rPr lang="en-US" sz="2000" i="1">
                                  <a:latin typeface="Cambria Math" panose="02040503050406030204" pitchFamily="18" charset="0"/>
                                </a:rPr>
                                <m:t>𝜃𝜎</m:t>
                              </m:r>
                            </m:sup>
                          </m:sSup>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a:latin typeface="Cambria Math" panose="02040503050406030204" pitchFamily="18" charset="0"/>
                                </a:rPr>
                                <m:t>−</m:t>
                              </m:r>
                              <m:r>
                                <a:rPr lang="en-US" sz="2000" i="1">
                                  <a:latin typeface="Cambria Math" panose="02040503050406030204" pitchFamily="18" charset="0"/>
                                </a:rPr>
                                <m:t>𝜃</m:t>
                              </m:r>
                              <m:r>
                                <a:rPr lang="en-US" sz="2000" i="1">
                                  <a:latin typeface="Cambria Math" panose="02040503050406030204" pitchFamily="18" charset="0"/>
                                </a:rPr>
                                <m:t>𝑏</m:t>
                              </m:r>
                            </m:sup>
                          </m:sSup>
                        </m:num>
                        <m:den>
                          <m:sSup>
                            <m:sSupPr>
                              <m:ctrlPr>
                                <a:rPr lang="en-US" sz="2000" i="1" smtClean="0">
                                  <a:latin typeface="Cambria Math" panose="02040503050406030204" pitchFamily="18" charset="0"/>
                                </a:rPr>
                              </m:ctrlPr>
                            </m:sSupPr>
                            <m:e>
                              <m:r>
                                <a:rPr lang="en-US" sz="2000">
                                  <a:latin typeface="Cambria Math" panose="02040503050406030204" pitchFamily="18" charset="0"/>
                                </a:rPr>
                                <m:t>(1−</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a:latin typeface="Cambria Math" panose="02040503050406030204" pitchFamily="18" charset="0"/>
                                    </a:rPr>
                                    <m:t>−</m:t>
                                  </m:r>
                                  <m:r>
                                    <a:rPr lang="en-US" sz="2000" i="1">
                                      <a:latin typeface="Cambria Math" panose="02040503050406030204" pitchFamily="18" charset="0"/>
                                    </a:rPr>
                                    <m:t>𝜃𝛿</m:t>
                                  </m:r>
                                </m:sup>
                              </m:sSup>
                              <m:r>
                                <a:rPr lang="en-US" sz="2000" i="1">
                                  <a:latin typeface="Cambria Math" panose="02040503050406030204" pitchFamily="18" charset="0"/>
                                </a:rPr>
                                <m:t>)</m:t>
                              </m:r>
                            </m:e>
                            <m:sup>
                              <m:r>
                                <a:rPr lang="en-US" sz="2000" b="0" i="1" smtClean="0">
                                  <a:latin typeface="Cambria Math" panose="02040503050406030204" pitchFamily="18" charset="0"/>
                                </a:rPr>
                                <m:t>𝑛</m:t>
                              </m:r>
                            </m:sup>
                          </m:sSup>
                        </m:den>
                      </m:f>
                      <m:r>
                        <a:rPr lang="en-US" sz="2000" i="1">
                          <a:latin typeface="Cambria Math" panose="02040503050406030204" pitchFamily="18" charset="0"/>
                        </a:rPr>
                        <m:t>=</m:t>
                      </m:r>
                      <m:r>
                        <a:rPr lang="en-US" sz="2000" i="1">
                          <a:latin typeface="Cambria Math" panose="02040503050406030204" pitchFamily="18" charset="0"/>
                        </a:rPr>
                        <m:t>𝜀</m:t>
                      </m:r>
                      <m:r>
                        <a:rPr lang="en-US" sz="2000" i="1">
                          <a:latin typeface="Cambria Math" panose="02040503050406030204" pitchFamily="18" charset="0"/>
                        </a:rPr>
                        <m:t>′</m:t>
                      </m:r>
                      <m:r>
                        <a:rPr lang="en-US" sz="2000">
                          <a:latin typeface="Cambria Math" panose="02040503050406030204" pitchFamily="18" charset="0"/>
                        </a:rPr>
                        <m:t>(</m:t>
                      </m:r>
                      <m:r>
                        <a:rPr lang="en-US" sz="2000" i="1">
                          <a:latin typeface="Cambria Math" panose="02040503050406030204" pitchFamily="18" charset="0"/>
                        </a:rPr>
                        <m:t>𝑏</m:t>
                      </m:r>
                      <m:r>
                        <a:rPr lang="en-US" sz="2000" i="1">
                          <a:latin typeface="Cambria Math" panose="02040503050406030204" pitchFamily="18" charset="0"/>
                        </a:rPr>
                        <m:t>)</m:t>
                      </m:r>
                    </m:oMath>
                  </m:oMathPara>
                </a14:m>
                <a:endParaRPr lang="en-US" sz="2000" dirty="0"/>
              </a:p>
            </p:txBody>
          </p:sp>
        </mc:Choice>
        <mc:Fallback xmlns="">
          <p:sp>
            <p:nvSpPr>
              <p:cNvPr id="8" name="矩形 15">
                <a:extLst>
                  <a:ext uri="{FF2B5EF4-FFF2-40B4-BE49-F238E27FC236}">
                    <a16:creationId xmlns:a16="http://schemas.microsoft.com/office/drawing/2014/main" id="{1C47DB2F-9679-994C-9F5E-5B8D37BC0CF0}"/>
                  </a:ext>
                </a:extLst>
              </p:cNvPr>
              <p:cNvSpPr>
                <a:spLocks noRot="1" noChangeAspect="1" noMove="1" noResize="1" noEditPoints="1" noAdjustHandles="1" noChangeArrowheads="1" noChangeShapeType="1" noTextEdit="1"/>
              </p:cNvSpPr>
              <p:nvPr/>
            </p:nvSpPr>
            <p:spPr>
              <a:xfrm>
                <a:off x="2309297" y="3267624"/>
                <a:ext cx="4525406" cy="1093826"/>
              </a:xfrm>
              <a:prstGeom prst="rect">
                <a:avLst/>
              </a:prstGeom>
              <a:blipFill>
                <a:blip r:embed="rId3"/>
                <a:stretch>
                  <a:fillRect b="-5747"/>
                </a:stretch>
              </a:blipFill>
            </p:spPr>
            <p:txBody>
              <a:bodyPr/>
              <a:lstStyle/>
              <a:p>
                <a:r>
                  <a:rPr lang="en-US">
                    <a:noFill/>
                  </a:rPr>
                  <a:t> </a:t>
                </a:r>
              </a:p>
            </p:txBody>
          </p:sp>
        </mc:Fallback>
      </mc:AlternateContent>
      <p:sp>
        <p:nvSpPr>
          <p:cNvPr id="9" name="圆角矩形 11">
            <a:extLst>
              <a:ext uri="{FF2B5EF4-FFF2-40B4-BE49-F238E27FC236}">
                <a16:creationId xmlns:a16="http://schemas.microsoft.com/office/drawing/2014/main" id="{0D1E1FE8-12CA-BF42-A55F-2D70A52E077F}"/>
              </a:ext>
            </a:extLst>
          </p:cNvPr>
          <p:cNvSpPr/>
          <p:nvPr/>
        </p:nvSpPr>
        <p:spPr>
          <a:xfrm>
            <a:off x="3127011" y="3632569"/>
            <a:ext cx="2892789" cy="701213"/>
          </a:xfrm>
          <a:prstGeom prst="round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矩形 17">
                <a:extLst>
                  <a:ext uri="{FF2B5EF4-FFF2-40B4-BE49-F238E27FC236}">
                    <a16:creationId xmlns:a16="http://schemas.microsoft.com/office/drawing/2014/main" id="{1D7AF40D-C1DE-4245-A8CF-EBDF863B0571}"/>
                  </a:ext>
                </a:extLst>
              </p:cNvPr>
              <p:cNvSpPr/>
              <p:nvPr/>
            </p:nvSpPr>
            <p:spPr>
              <a:xfrm>
                <a:off x="533401" y="4526340"/>
                <a:ext cx="8077200" cy="1569660"/>
              </a:xfrm>
              <a:prstGeom prst="rect">
                <a:avLst/>
              </a:prstGeom>
            </p:spPr>
            <p:txBody>
              <a:bodyPr wrap="square">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So far we have known the relationship between </a:t>
                </a:r>
                <a14:m>
                  <m:oMath xmlns:m="http://schemas.openxmlformats.org/officeDocument/2006/math">
                    <m:sSub>
                      <m:sSubPr>
                        <m:ctrlPr>
                          <a:rPr lang="en-US" altLang="zh-CN" sz="2400" i="1">
                            <a:latin typeface="Cambria Math" panose="02040503050406030204" pitchFamily="18" charset="0"/>
                            <a:cs typeface="Times New Roman" pitchFamily="18" charset="0"/>
                          </a:rPr>
                        </m:ctrlPr>
                      </m:sSubPr>
                      <m:e>
                        <m:r>
                          <a:rPr lang="en-US" altLang="zh-CN" sz="2400" i="1">
                            <a:latin typeface="Cambria Math" panose="02040503050406030204" pitchFamily="18" charset="0"/>
                            <a:cs typeface="Times New Roman" pitchFamily="18" charset="0"/>
                          </a:rPr>
                          <m:t>𝑏</m:t>
                        </m:r>
                      </m:e>
                      <m:sub>
                        <m:r>
                          <a:rPr lang="en-US" altLang="zh-CN" sz="2400" i="1">
                            <a:latin typeface="Cambria Math" panose="02040503050406030204" pitchFamily="18" charset="0"/>
                            <a:cs typeface="Times New Roman" pitchFamily="18" charset="0"/>
                          </a:rPr>
                          <m:t>𝑆</m:t>
                        </m:r>
                      </m:sub>
                    </m:sSub>
                  </m:oMath>
                </a14:m>
                <a:r>
                  <a:rPr lang="en-US" altLang="zh-CN" sz="2400" dirty="0">
                    <a:latin typeface="Times New Roman" panose="02020603050405020304" pitchFamily="18" charset="0"/>
                    <a:cs typeface="Times New Roman" panose="02020603050405020304" pitchFamily="18" charset="0"/>
                  </a:rPr>
                  <a:t> and </a:t>
                </a:r>
                <a:r>
                  <a:rPr lang="el-GR" altLang="zh-CN" sz="2400" dirty="0">
                    <a:latin typeface="Times New Roman" panose="02020603050405020304" pitchFamily="18" charset="0"/>
                    <a:cs typeface="Times New Roman" panose="02020603050405020304" pitchFamily="18" charset="0"/>
                  </a:rPr>
                  <a:t>ε</a:t>
                </a:r>
                <a:r>
                  <a:rPr lang="en-US" altLang="zh-C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With respect to the arrival envelope and the relationship  between </a:t>
                </a:r>
                <a14:m>
                  <m:oMath xmlns:m="http://schemas.openxmlformats.org/officeDocument/2006/math">
                    <m:sSub>
                      <m:sSubPr>
                        <m:ctrlPr>
                          <a:rPr lang="en-US" altLang="zh-CN" sz="2400" i="1">
                            <a:latin typeface="Cambria Math" panose="02040503050406030204" pitchFamily="18" charset="0"/>
                            <a:cs typeface="Times New Roman" pitchFamily="18" charset="0"/>
                          </a:rPr>
                        </m:ctrlPr>
                      </m:sSubPr>
                      <m:e>
                        <m:r>
                          <a:rPr lang="en-US" altLang="zh-CN" sz="2400" i="1">
                            <a:latin typeface="Cambria Math" panose="02040503050406030204" pitchFamily="18" charset="0"/>
                            <a:cs typeface="Times New Roman" pitchFamily="18" charset="0"/>
                          </a:rPr>
                          <m:t>𝑏</m:t>
                        </m:r>
                      </m:e>
                      <m:sub>
                        <m:r>
                          <a:rPr lang="en-US" altLang="zh-CN" sz="2400" b="0" i="1" smtClean="0">
                            <a:latin typeface="Cambria Math" panose="02040503050406030204" pitchFamily="18" charset="0"/>
                            <a:cs typeface="Times New Roman" pitchFamily="18" charset="0"/>
                          </a:rPr>
                          <m:t>𝐴</m:t>
                        </m:r>
                      </m:sub>
                    </m:sSub>
                  </m:oMath>
                </a14:m>
                <a:r>
                  <a:rPr lang="en-US" altLang="zh-CN" sz="2400" dirty="0">
                    <a:latin typeface="Times New Roman" panose="02020603050405020304" pitchFamily="18" charset="0"/>
                    <a:cs typeface="Times New Roman" panose="02020603050405020304" pitchFamily="18" charset="0"/>
                  </a:rPr>
                  <a:t> and </a:t>
                </a:r>
                <a:r>
                  <a:rPr lang="el-GR" altLang="zh-CN" sz="2400" dirty="0">
                    <a:latin typeface="Times New Roman" panose="02020603050405020304" pitchFamily="18" charset="0"/>
                    <a:cs typeface="Times New Roman" panose="02020603050405020304" pitchFamily="18" charset="0"/>
                  </a:rPr>
                  <a:t>ε</a:t>
                </a:r>
                <a:r>
                  <a:rPr lang="en-US" altLang="zh-CN" sz="2400" dirty="0">
                    <a:latin typeface="Times New Roman" panose="02020603050405020304" pitchFamily="18" charset="0"/>
                    <a:cs typeface="Times New Roman" panose="02020603050405020304" pitchFamily="18" charset="0"/>
                  </a:rPr>
                  <a:t>’, we can obtain the expression of </a:t>
                </a:r>
                <a:r>
                  <a:rPr lang="en-US" altLang="zh-CN" sz="2400" dirty="0">
                    <a:solidFill>
                      <a:srgbClr val="0070C0"/>
                    </a:solidFill>
                    <a:latin typeface="Times New Roman" panose="02020603050405020304" pitchFamily="18" charset="0"/>
                    <a:cs typeface="Times New Roman" panose="02020603050405020304" pitchFamily="18" charset="0"/>
                  </a:rPr>
                  <a:t>backlog bound </a:t>
                </a:r>
                <a:r>
                  <a:rPr lang="en-US" altLang="zh-CN" sz="2400" dirty="0">
                    <a:latin typeface="Times New Roman" panose="02020603050405020304" pitchFamily="18" charset="0"/>
                    <a:cs typeface="Times New Roman" panose="02020603050405020304" pitchFamily="18" charset="0"/>
                  </a:rPr>
                  <a:t>and </a:t>
                </a:r>
                <a:r>
                  <a:rPr lang="en-US" altLang="zh-CN" sz="2400" dirty="0">
                    <a:solidFill>
                      <a:srgbClr val="0070C0"/>
                    </a:solidFill>
                    <a:latin typeface="Times New Roman" panose="02020603050405020304" pitchFamily="18" charset="0"/>
                    <a:cs typeface="Times New Roman" panose="02020603050405020304" pitchFamily="18" charset="0"/>
                  </a:rPr>
                  <a:t>delay bound</a:t>
                </a:r>
                <a:r>
                  <a:rPr lang="en-US" altLang="zh-CN"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mc:Choice>
        <mc:Fallback xmlns="">
          <p:sp>
            <p:nvSpPr>
              <p:cNvPr id="10" name="矩形 17">
                <a:extLst>
                  <a:ext uri="{FF2B5EF4-FFF2-40B4-BE49-F238E27FC236}">
                    <a16:creationId xmlns:a16="http://schemas.microsoft.com/office/drawing/2014/main" id="{1D7AF40D-C1DE-4245-A8CF-EBDF863B0571}"/>
                  </a:ext>
                </a:extLst>
              </p:cNvPr>
              <p:cNvSpPr>
                <a:spLocks noRot="1" noChangeAspect="1" noMove="1" noResize="1" noEditPoints="1" noAdjustHandles="1" noChangeArrowheads="1" noChangeShapeType="1" noTextEdit="1"/>
              </p:cNvSpPr>
              <p:nvPr/>
            </p:nvSpPr>
            <p:spPr>
              <a:xfrm>
                <a:off x="533401" y="4526340"/>
                <a:ext cx="8077200" cy="1569660"/>
              </a:xfrm>
              <a:prstGeom prst="rect">
                <a:avLst/>
              </a:prstGeom>
              <a:blipFill>
                <a:blip r:embed="rId4"/>
                <a:stretch>
                  <a:fillRect l="-942" t="-2400" b="-8000"/>
                </a:stretch>
              </a:blipFill>
            </p:spPr>
            <p:txBody>
              <a:bodyPr/>
              <a:lstStyle/>
              <a:p>
                <a:r>
                  <a:rPr lang="en-US">
                    <a:noFill/>
                  </a:rPr>
                  <a:t> </a:t>
                </a:r>
              </a:p>
            </p:txBody>
          </p:sp>
        </mc:Fallback>
      </mc:AlternateContent>
    </p:spTree>
    <p:extLst>
      <p:ext uri="{BB962C8B-B14F-4D97-AF65-F5344CB8AC3E}">
        <p14:creationId xmlns:p14="http://schemas.microsoft.com/office/powerpoint/2010/main" val="1612028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4B68CA-EF3A-7A4F-A4A2-4D3A9BB6E606}"/>
              </a:ext>
            </a:extLst>
          </p:cNvPr>
          <p:cNvSpPr>
            <a:spLocks noGrp="1"/>
          </p:cNvSpPr>
          <p:nvPr>
            <p:ph type="sldNum" sz="quarter" idx="12"/>
          </p:nvPr>
        </p:nvSpPr>
        <p:spPr/>
        <p:txBody>
          <a:bodyPr/>
          <a:lstStyle/>
          <a:p>
            <a:fld id="{97D86083-53EC-4DF4-B0ED-FEB5657A265E}" type="slidenum">
              <a:rPr lang="zh-CN" altLang="en-US" smtClean="0"/>
              <a:t>7</a:t>
            </a:fld>
            <a:endParaRPr lang="zh-CN" altLang="en-US" dirty="0"/>
          </a:p>
        </p:txBody>
      </p:sp>
      <p:sp>
        <p:nvSpPr>
          <p:cNvPr id="3" name="Title 7">
            <a:extLst>
              <a:ext uri="{FF2B5EF4-FFF2-40B4-BE49-F238E27FC236}">
                <a16:creationId xmlns:a16="http://schemas.microsoft.com/office/drawing/2014/main" id="{6BCC3604-BEAC-CF40-8C4F-530E384975D4}"/>
              </a:ext>
            </a:extLst>
          </p:cNvPr>
          <p:cNvSpPr txBox="1">
            <a:spLocks/>
          </p:cNvSpPr>
          <p:nvPr/>
        </p:nvSpPr>
        <p:spPr>
          <a:xfrm>
            <a:off x="-941970" y="212582"/>
            <a:ext cx="10515600" cy="926633"/>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dirty="0"/>
              <a:t>Bayes’ Theorem</a:t>
            </a:r>
          </a:p>
        </p:txBody>
      </p:sp>
      <mc:AlternateContent xmlns:mc="http://schemas.openxmlformats.org/markup-compatibility/2006" xmlns:a14="http://schemas.microsoft.com/office/drawing/2010/main">
        <mc:Choice Requires="a14">
          <p:sp>
            <p:nvSpPr>
              <p:cNvPr id="4" name="Content Placeholder 8">
                <a:extLst>
                  <a:ext uri="{FF2B5EF4-FFF2-40B4-BE49-F238E27FC236}">
                    <a16:creationId xmlns:a16="http://schemas.microsoft.com/office/drawing/2014/main" id="{66C4B1A1-56ED-2340-AFB2-AC08FBBB38C1}"/>
                  </a:ext>
                </a:extLst>
              </p:cNvPr>
              <p:cNvSpPr txBox="1">
                <a:spLocks/>
              </p:cNvSpPr>
              <p:nvPr/>
            </p:nvSpPr>
            <p:spPr>
              <a:xfrm>
                <a:off x="107504" y="1312208"/>
                <a:ext cx="6912768" cy="425196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In probability theory and statistics, </a:t>
                </a:r>
                <a:r>
                  <a:rPr lang="en-US" b="1" dirty="0"/>
                  <a:t>Bayes’ theorem</a:t>
                </a:r>
                <a:r>
                  <a:rPr lang="en-US" dirty="0"/>
                  <a:t> describes the probability of an event, based on prior knowledge of conditions that might be related to the event</a:t>
                </a:r>
              </a:p>
              <a:p>
                <a:pPr lvl="3"/>
                <a:endParaRPr lang="en-US" dirty="0"/>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𝑃</m:t>
                      </m:r>
                      <m:d>
                        <m:dPr>
                          <m:ctrlPr>
                            <a:rPr lang="en-US" altLang="zh-CN" i="1">
                              <a:latin typeface="Cambria Math" panose="02040503050406030204" pitchFamily="18" charset="0"/>
                            </a:rPr>
                          </m:ctrlPr>
                        </m:dPr>
                        <m:e>
                          <m:r>
                            <a:rPr lang="en-US" altLang="zh-CN" i="1">
                              <a:latin typeface="Cambria Math" panose="02040503050406030204" pitchFamily="18" charset="0"/>
                            </a:rPr>
                            <m:t>𝐴</m:t>
                          </m:r>
                        </m:e>
                        <m:e>
                          <m:r>
                            <a:rPr lang="en-US" altLang="zh-CN" i="1">
                              <a:latin typeface="Cambria Math" panose="02040503050406030204" pitchFamily="18" charset="0"/>
                            </a:rPr>
                            <m:t>𝐵</m:t>
                          </m:r>
                        </m:e>
                      </m:d>
                      <m:r>
                        <a:rPr lang="en-US" altLang="zh-CN" i="1">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𝑃</m:t>
                          </m:r>
                          <m:r>
                            <a:rPr lang="en-US" altLang="zh-CN" i="1" smtClean="0">
                              <a:latin typeface="Cambria Math" panose="02040503050406030204" pitchFamily="18" charset="0"/>
                            </a:rPr>
                            <m:t>(</m:t>
                          </m:r>
                          <m:r>
                            <a:rPr lang="en-US" altLang="zh-CN" i="1" smtClean="0">
                              <a:latin typeface="Cambria Math" panose="02040503050406030204" pitchFamily="18" charset="0"/>
                            </a:rPr>
                            <m:t>𝐵</m:t>
                          </m:r>
                          <m:r>
                            <a:rPr lang="en-US" altLang="zh-CN" i="1" smtClean="0">
                              <a:latin typeface="Cambria Math" panose="02040503050406030204" pitchFamily="18" charset="0"/>
                            </a:rPr>
                            <m:t>|</m:t>
                          </m:r>
                          <m:r>
                            <a:rPr lang="en-US" altLang="zh-CN" i="1" smtClean="0">
                              <a:latin typeface="Cambria Math" panose="02040503050406030204" pitchFamily="18" charset="0"/>
                            </a:rPr>
                            <m:t>𝐴</m:t>
                          </m:r>
                          <m:r>
                            <a:rPr lang="en-US" altLang="zh-CN" i="1" smtClean="0">
                              <a:latin typeface="Cambria Math" panose="02040503050406030204" pitchFamily="18" charset="0"/>
                            </a:rPr>
                            <m:t>)</m:t>
                          </m:r>
                          <m:r>
                            <a:rPr lang="en-US" altLang="zh-CN" i="1">
                              <a:latin typeface="Cambria Math" panose="02040503050406030204" pitchFamily="18" charset="0"/>
                            </a:rPr>
                            <m:t>𝑃</m:t>
                          </m:r>
                          <m:r>
                            <a:rPr lang="en-US" altLang="zh-CN" i="1">
                              <a:latin typeface="Cambria Math" panose="02040503050406030204" pitchFamily="18" charset="0"/>
                            </a:rPr>
                            <m:t>(</m:t>
                          </m:r>
                          <m:r>
                            <a:rPr lang="en-US" altLang="zh-CN" i="1">
                              <a:latin typeface="Cambria Math" panose="02040503050406030204" pitchFamily="18" charset="0"/>
                            </a:rPr>
                            <m:t>𝐴</m:t>
                          </m:r>
                          <m:r>
                            <a:rPr lang="en-US" altLang="zh-CN" i="1">
                              <a:latin typeface="Cambria Math" panose="02040503050406030204" pitchFamily="18" charset="0"/>
                            </a:rPr>
                            <m:t>)</m:t>
                          </m:r>
                        </m:num>
                        <m:den>
                          <m:r>
                            <a:rPr lang="en-US" altLang="zh-CN" i="1">
                              <a:latin typeface="Cambria Math" panose="02040503050406030204" pitchFamily="18" charset="0"/>
                            </a:rPr>
                            <m:t>𝑃</m:t>
                          </m:r>
                          <m:r>
                            <a:rPr lang="en-US" altLang="zh-CN" i="1">
                              <a:latin typeface="Cambria Math" panose="02040503050406030204" pitchFamily="18" charset="0"/>
                            </a:rPr>
                            <m:t>(</m:t>
                          </m:r>
                          <m:r>
                            <a:rPr lang="en-US" altLang="zh-CN" i="1">
                              <a:latin typeface="Cambria Math" panose="02040503050406030204" pitchFamily="18" charset="0"/>
                            </a:rPr>
                            <m:t>𝐵</m:t>
                          </m:r>
                          <m:r>
                            <a:rPr lang="en-US" altLang="zh-CN" i="1">
                              <a:latin typeface="Cambria Math" panose="02040503050406030204" pitchFamily="18" charset="0"/>
                            </a:rPr>
                            <m:t>)</m:t>
                          </m:r>
                        </m:den>
                      </m:f>
                    </m:oMath>
                  </m:oMathPara>
                </a14:m>
                <a:endParaRPr lang="en-US" dirty="0"/>
              </a:p>
              <a:p>
                <a:r>
                  <a:rPr lang="en-US" dirty="0"/>
                  <a:t>A and B are two events like lung cancer and smoker</a:t>
                </a:r>
              </a:p>
            </p:txBody>
          </p:sp>
        </mc:Choice>
        <mc:Fallback xmlns="">
          <p:sp>
            <p:nvSpPr>
              <p:cNvPr id="4" name="Content Placeholder 8">
                <a:extLst>
                  <a:ext uri="{FF2B5EF4-FFF2-40B4-BE49-F238E27FC236}">
                    <a16:creationId xmlns:a16="http://schemas.microsoft.com/office/drawing/2014/main" id="{66C4B1A1-56ED-2340-AFB2-AC08FBBB38C1}"/>
                  </a:ext>
                </a:extLst>
              </p:cNvPr>
              <p:cNvSpPr txBox="1">
                <a:spLocks noRot="1" noChangeAspect="1" noMove="1" noResize="1" noEditPoints="1" noAdjustHandles="1" noChangeArrowheads="1" noChangeShapeType="1" noTextEdit="1"/>
              </p:cNvSpPr>
              <p:nvPr/>
            </p:nvSpPr>
            <p:spPr>
              <a:xfrm>
                <a:off x="107504" y="1312208"/>
                <a:ext cx="6912768" cy="4251960"/>
              </a:xfrm>
              <a:prstGeom prst="rect">
                <a:avLst/>
              </a:prstGeom>
              <a:blipFill>
                <a:blip r:embed="rId2"/>
                <a:stretch>
                  <a:fillRect l="-1099" t="-893"/>
                </a:stretch>
              </a:blipFill>
            </p:spPr>
            <p:txBody>
              <a:bodyPr/>
              <a:lstStyle/>
              <a:p>
                <a:r>
                  <a:rPr lang="en-US">
                    <a:noFill/>
                  </a:rPr>
                  <a:t> </a:t>
                </a:r>
              </a:p>
            </p:txBody>
          </p:sp>
        </mc:Fallback>
      </mc:AlternateContent>
      <p:pic>
        <p:nvPicPr>
          <p:cNvPr id="7" name="Picture 6" descr="Bayes">
            <a:extLst>
              <a:ext uri="{FF2B5EF4-FFF2-40B4-BE49-F238E27FC236}">
                <a16:creationId xmlns:a16="http://schemas.microsoft.com/office/drawing/2014/main" id="{90BCC906-B86D-404F-8842-E0C981B62A3E}"/>
              </a:ext>
            </a:extLst>
          </p:cNvPr>
          <p:cNvPicPr>
            <a:picLocks noChangeAspect="1" noChangeArrowheads="1"/>
          </p:cNvPicPr>
          <p:nvPr/>
        </p:nvPicPr>
        <p:blipFill>
          <a:blip r:embed="rId3"/>
          <a:srcRect/>
          <a:stretch>
            <a:fillRect/>
          </a:stretch>
        </p:blipFill>
        <p:spPr bwMode="auto">
          <a:xfrm>
            <a:off x="6985472" y="296767"/>
            <a:ext cx="1788863" cy="19184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FD972C26-70E6-E540-85EA-F400388612E4}"/>
              </a:ext>
            </a:extLst>
          </p:cNvPr>
          <p:cNvPicPr>
            <a:picLocks noChangeAspect="1"/>
          </p:cNvPicPr>
          <p:nvPr/>
        </p:nvPicPr>
        <p:blipFill>
          <a:blip r:embed="rId4"/>
          <a:stretch>
            <a:fillRect/>
          </a:stretch>
        </p:blipFill>
        <p:spPr>
          <a:xfrm>
            <a:off x="1008033" y="2903744"/>
            <a:ext cx="1842671" cy="1842671"/>
          </a:xfrm>
          <a:prstGeom prst="rect">
            <a:avLst/>
          </a:prstGeom>
        </p:spPr>
      </p:pic>
      <p:pic>
        <p:nvPicPr>
          <p:cNvPr id="9" name="Picture 8">
            <a:extLst>
              <a:ext uri="{FF2B5EF4-FFF2-40B4-BE49-F238E27FC236}">
                <a16:creationId xmlns:a16="http://schemas.microsoft.com/office/drawing/2014/main" id="{36AA76CD-6DF8-854E-9361-AE31D977689D}"/>
              </a:ext>
            </a:extLst>
          </p:cNvPr>
          <p:cNvPicPr>
            <a:picLocks noChangeAspect="1"/>
          </p:cNvPicPr>
          <p:nvPr/>
        </p:nvPicPr>
        <p:blipFill>
          <a:blip r:embed="rId5"/>
          <a:stretch>
            <a:fillRect/>
          </a:stretch>
        </p:blipFill>
        <p:spPr>
          <a:xfrm>
            <a:off x="4315830" y="2963761"/>
            <a:ext cx="3564074" cy="1722636"/>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A0F3712-6D34-C242-86F4-F37C0306B802}"/>
                  </a:ext>
                </a:extLst>
              </p:cNvPr>
              <p:cNvSpPr txBox="1"/>
              <p:nvPr/>
            </p:nvSpPr>
            <p:spPr>
              <a:xfrm>
                <a:off x="1008033" y="4961299"/>
                <a:ext cx="192645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𝐿𝑢𝑛𝑔</m:t>
                      </m:r>
                      <m:r>
                        <a:rPr lang="en-US" b="0" i="1" smtClean="0">
                          <a:latin typeface="Cambria Math" panose="02040503050406030204" pitchFamily="18" charset="0"/>
                        </a:rPr>
                        <m:t> </m:t>
                      </m:r>
                      <m:r>
                        <a:rPr lang="en-US" b="0" i="1" smtClean="0">
                          <a:latin typeface="Cambria Math" panose="02040503050406030204" pitchFamily="18" charset="0"/>
                        </a:rPr>
                        <m:t>𝑐𝑎𝑛𝑐𝑒𝑟</m:t>
                      </m:r>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AA0F3712-6D34-C242-86F4-F37C0306B802}"/>
                  </a:ext>
                </a:extLst>
              </p:cNvPr>
              <p:cNvSpPr txBox="1">
                <a:spLocks noRot="1" noChangeAspect="1" noMove="1" noResize="1" noEditPoints="1" noAdjustHandles="1" noChangeArrowheads="1" noChangeShapeType="1" noTextEdit="1"/>
              </p:cNvSpPr>
              <p:nvPr/>
            </p:nvSpPr>
            <p:spPr>
              <a:xfrm>
                <a:off x="1008033" y="4961299"/>
                <a:ext cx="1926454" cy="369332"/>
              </a:xfrm>
              <a:prstGeom prst="rect">
                <a:avLst/>
              </a:prstGeom>
              <a:blipFill>
                <a:blip r:embed="rId6"/>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1A49C53-529D-664D-9F0C-2822435F72C6}"/>
                  </a:ext>
                </a:extLst>
              </p:cNvPr>
              <p:cNvSpPr txBox="1"/>
              <p:nvPr/>
            </p:nvSpPr>
            <p:spPr>
              <a:xfrm>
                <a:off x="4638690" y="4961299"/>
                <a:ext cx="291835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𝐿𝑢𝑛𝑔</m:t>
                      </m:r>
                      <m:r>
                        <a:rPr lang="en-US" b="0" i="1" smtClean="0">
                          <a:latin typeface="Cambria Math" panose="02040503050406030204" pitchFamily="18" charset="0"/>
                        </a:rPr>
                        <m:t> </m:t>
                      </m:r>
                      <m:r>
                        <a:rPr lang="en-US" b="0" i="1" smtClean="0">
                          <a:latin typeface="Cambria Math" panose="02040503050406030204" pitchFamily="18" charset="0"/>
                        </a:rPr>
                        <m:t>𝑐𝑎𝑛𝑐𝑒𝑟</m:t>
                      </m:r>
                      <m:r>
                        <a:rPr lang="en-US" b="0" i="1" smtClean="0">
                          <a:latin typeface="Cambria Math" panose="02040503050406030204" pitchFamily="18" charset="0"/>
                        </a:rPr>
                        <m:t>|</m:t>
                      </m:r>
                      <m:r>
                        <a:rPr lang="en-US" b="0" i="1" smtClean="0">
                          <a:latin typeface="Cambria Math" panose="02040503050406030204" pitchFamily="18" charset="0"/>
                        </a:rPr>
                        <m:t>𝑠𝑚𝑜𝑘𝑒𝑟</m:t>
                      </m:r>
                      <m:r>
                        <a:rPr lang="en-US" b="0" i="1" smtClean="0">
                          <a:latin typeface="Cambria Math" panose="02040503050406030204" pitchFamily="18" charset="0"/>
                        </a:rPr>
                        <m:t>)</m:t>
                      </m:r>
                    </m:oMath>
                  </m:oMathPara>
                </a14:m>
                <a:endParaRPr lang="en-US" dirty="0"/>
              </a:p>
            </p:txBody>
          </p:sp>
        </mc:Choice>
        <mc:Fallback xmlns="">
          <p:sp>
            <p:nvSpPr>
              <p:cNvPr id="11" name="TextBox 10">
                <a:extLst>
                  <a:ext uri="{FF2B5EF4-FFF2-40B4-BE49-F238E27FC236}">
                    <a16:creationId xmlns:a16="http://schemas.microsoft.com/office/drawing/2014/main" id="{61A49C53-529D-664D-9F0C-2822435F72C6}"/>
                  </a:ext>
                </a:extLst>
              </p:cNvPr>
              <p:cNvSpPr txBox="1">
                <a:spLocks noRot="1" noChangeAspect="1" noMove="1" noResize="1" noEditPoints="1" noAdjustHandles="1" noChangeArrowheads="1" noChangeShapeType="1" noTextEdit="1"/>
              </p:cNvSpPr>
              <p:nvPr/>
            </p:nvSpPr>
            <p:spPr>
              <a:xfrm>
                <a:off x="4638690" y="4961299"/>
                <a:ext cx="2918353" cy="369332"/>
              </a:xfrm>
              <a:prstGeom prst="rect">
                <a:avLst/>
              </a:prstGeom>
              <a:blipFill>
                <a:blip r:embed="rId7"/>
                <a:stretch>
                  <a:fillRect b="-13333"/>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CCB16647-1D56-DB44-8B5E-10C0BEA5A5E1}"/>
              </a:ext>
            </a:extLst>
          </p:cNvPr>
          <p:cNvSpPr txBox="1"/>
          <p:nvPr/>
        </p:nvSpPr>
        <p:spPr>
          <a:xfrm>
            <a:off x="4965504" y="5565296"/>
            <a:ext cx="2591539" cy="369332"/>
          </a:xfrm>
          <a:prstGeom prst="rect">
            <a:avLst/>
          </a:prstGeom>
          <a:noFill/>
        </p:spPr>
        <p:txBody>
          <a:bodyPr wrap="square" rtlCol="0">
            <a:spAutoFit/>
          </a:bodyPr>
          <a:lstStyle/>
          <a:p>
            <a:r>
              <a:rPr lang="en-US" b="1" dirty="0">
                <a:solidFill>
                  <a:srgbClr val="FF0000"/>
                </a:solidFill>
              </a:rPr>
              <a:t>Conditional probability</a:t>
            </a:r>
          </a:p>
        </p:txBody>
      </p:sp>
      <p:sp>
        <p:nvSpPr>
          <p:cNvPr id="13" name="Rectangle 12">
            <a:extLst>
              <a:ext uri="{FF2B5EF4-FFF2-40B4-BE49-F238E27FC236}">
                <a16:creationId xmlns:a16="http://schemas.microsoft.com/office/drawing/2014/main" id="{AE4F854F-50FD-1D4F-BF88-2ADFAA9A70E0}"/>
              </a:ext>
            </a:extLst>
          </p:cNvPr>
          <p:cNvSpPr/>
          <p:nvPr/>
        </p:nvSpPr>
        <p:spPr>
          <a:xfrm>
            <a:off x="6608287" y="2509589"/>
            <a:ext cx="2244525" cy="307777"/>
          </a:xfrm>
          <a:prstGeom prst="rect">
            <a:avLst/>
          </a:prstGeom>
        </p:spPr>
        <p:txBody>
          <a:bodyPr wrap="none">
            <a:spAutoFit/>
          </a:bodyPr>
          <a:lstStyle/>
          <a:p>
            <a:r>
              <a:rPr lang="en-US" sz="1400" i="1" dirty="0">
                <a:solidFill>
                  <a:schemeClr val="bg1">
                    <a:lumMod val="50000"/>
                  </a:schemeClr>
                </a:solidFill>
              </a:rPr>
              <a:t>Thomas Bayes (1701 - 1761)</a:t>
            </a:r>
          </a:p>
        </p:txBody>
      </p:sp>
    </p:spTree>
    <p:extLst>
      <p:ext uri="{BB962C8B-B14F-4D97-AF65-F5344CB8AC3E}">
        <p14:creationId xmlns:p14="http://schemas.microsoft.com/office/powerpoint/2010/main" val="107488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fade">
                                      <p:cBhvr>
                                        <p:cTn id="44" dur="500"/>
                                        <p:tgtEl>
                                          <p:spTgt spid="4">
                                            <p:txEl>
                                              <p:pRg st="2" end="2"/>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fade">
                                      <p:cBhvr>
                                        <p:cTn id="4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2" grpId="0"/>
      <p:bldP spid="12" grpId="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39B5C4-3479-F640-895A-31D92E8F63BB}"/>
              </a:ext>
            </a:extLst>
          </p:cNvPr>
          <p:cNvSpPr>
            <a:spLocks noGrp="1"/>
          </p:cNvSpPr>
          <p:nvPr>
            <p:ph type="sldNum" sz="quarter" idx="12"/>
          </p:nvPr>
        </p:nvSpPr>
        <p:spPr/>
        <p:txBody>
          <a:bodyPr/>
          <a:lstStyle/>
          <a:p>
            <a:fld id="{97D86083-53EC-4DF4-B0ED-FEB5657A265E}" type="slidenum">
              <a:rPr lang="zh-CN" altLang="en-US" smtClean="0"/>
              <a:t>79</a:t>
            </a:fld>
            <a:endParaRPr lang="zh-CN" altLang="en-US" dirty="0"/>
          </a:p>
        </p:txBody>
      </p:sp>
      <p:sp>
        <p:nvSpPr>
          <p:cNvPr id="3" name="Text Placeholder 2">
            <a:extLst>
              <a:ext uri="{FF2B5EF4-FFF2-40B4-BE49-F238E27FC236}">
                <a16:creationId xmlns:a16="http://schemas.microsoft.com/office/drawing/2014/main" id="{6D9444D5-DDB0-884D-A183-0521154CFE0A}"/>
              </a:ext>
            </a:extLst>
          </p:cNvPr>
          <p:cNvSpPr txBox="1">
            <a:spLocks/>
          </p:cNvSpPr>
          <p:nvPr/>
        </p:nvSpPr>
        <p:spPr>
          <a:xfrm>
            <a:off x="2057400" y="85473"/>
            <a:ext cx="6553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3600" b="1" dirty="0">
                <a:solidFill>
                  <a:srgbClr val="00B0F0"/>
                </a:solidFill>
                <a:effectLst>
                  <a:outerShdw blurRad="38100" dist="38100" dir="2700000" algn="tl">
                    <a:srgbClr val="000000">
                      <a:alpha val="43137"/>
                    </a:srgbClr>
                  </a:outerShdw>
                </a:effectLst>
              </a:rPr>
              <a:t>Statistical Multiplexing</a:t>
            </a:r>
            <a:endParaRPr lang="en-US" sz="3600" b="1" dirty="0">
              <a:solidFill>
                <a:srgbClr val="00B0F0"/>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C5C393C6-64E5-4841-8B9E-15B2C949F52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5" name="图片 1">
            <a:extLst>
              <a:ext uri="{FF2B5EF4-FFF2-40B4-BE49-F238E27FC236}">
                <a16:creationId xmlns:a16="http://schemas.microsoft.com/office/drawing/2014/main" id="{BE470E21-89A8-4D4E-B574-A1C2894539B7}"/>
              </a:ext>
            </a:extLst>
          </p:cNvPr>
          <p:cNvPicPr>
            <a:picLocks noChangeAspect="1"/>
          </p:cNvPicPr>
          <p:nvPr/>
        </p:nvPicPr>
        <p:blipFill>
          <a:blip r:embed="rId3"/>
          <a:stretch>
            <a:fillRect/>
          </a:stretch>
        </p:blipFill>
        <p:spPr>
          <a:xfrm>
            <a:off x="5181600" y="968533"/>
            <a:ext cx="3795806" cy="1261213"/>
          </a:xfrm>
          <a:prstGeom prst="rect">
            <a:avLst/>
          </a:prstGeom>
        </p:spPr>
      </p:pic>
      <p:sp>
        <p:nvSpPr>
          <p:cNvPr id="6" name="矩形 4">
            <a:extLst>
              <a:ext uri="{FF2B5EF4-FFF2-40B4-BE49-F238E27FC236}">
                <a16:creationId xmlns:a16="http://schemas.microsoft.com/office/drawing/2014/main" id="{34AA831E-ABB7-9E44-BC65-EA7C8DC528CC}"/>
              </a:ext>
            </a:extLst>
          </p:cNvPr>
          <p:cNvSpPr/>
          <p:nvPr/>
        </p:nvSpPr>
        <p:spPr>
          <a:xfrm>
            <a:off x="457200" y="1207656"/>
            <a:ext cx="4724400" cy="1200329"/>
          </a:xfrm>
          <a:prstGeom prst="rect">
            <a:avLst/>
          </a:prstGeom>
        </p:spPr>
        <p:txBody>
          <a:bodyPr wrap="square">
            <a:spAutoFit/>
          </a:bodyPr>
          <a:lstStyle/>
          <a:p>
            <a:pPr marL="457200" indent="-457200">
              <a:buClr>
                <a:schemeClr val="tx1"/>
              </a:buClr>
              <a:buFont typeface="Arial" panose="020B0604020202020204" pitchFamily="34" charset="0"/>
              <a:buChar char="•"/>
            </a:pPr>
            <a:r>
              <a:rPr lang="en-US" sz="2400" dirty="0">
                <a:latin typeface="Times New Roman" pitchFamily="18" charset="0"/>
                <a:cs typeface="Times New Roman" pitchFamily="18" charset="0"/>
              </a:rPr>
              <a:t>Statistical multiplexing is the reason for the </a:t>
            </a:r>
            <a:r>
              <a:rPr lang="en-US" sz="2400" dirty="0">
                <a:solidFill>
                  <a:srgbClr val="0070C0"/>
                </a:solidFill>
                <a:latin typeface="Times New Roman" pitchFamily="18" charset="0"/>
                <a:cs typeface="Times New Roman" pitchFamily="18" charset="0"/>
              </a:rPr>
              <a:t>resource efficiency </a:t>
            </a:r>
            <a:r>
              <a:rPr lang="en-US" sz="2400" dirty="0">
                <a:latin typeface="Times New Roman" pitchFamily="18" charset="0"/>
                <a:cs typeface="Times New Roman" pitchFamily="18" charset="0"/>
              </a:rPr>
              <a:t>of packet data networks.</a:t>
            </a:r>
          </a:p>
        </p:txBody>
      </p:sp>
      <p:sp>
        <p:nvSpPr>
          <p:cNvPr id="7" name="矩形 7">
            <a:extLst>
              <a:ext uri="{FF2B5EF4-FFF2-40B4-BE49-F238E27FC236}">
                <a16:creationId xmlns:a16="http://schemas.microsoft.com/office/drawing/2014/main" id="{A0E62B53-39EB-304F-A929-89477200E00B}"/>
              </a:ext>
            </a:extLst>
          </p:cNvPr>
          <p:cNvSpPr/>
          <p:nvPr/>
        </p:nvSpPr>
        <p:spPr>
          <a:xfrm>
            <a:off x="457200" y="2508660"/>
            <a:ext cx="8458200" cy="830997"/>
          </a:xfrm>
          <a:prstGeom prst="rect">
            <a:avLst/>
          </a:prstGeom>
        </p:spPr>
        <p:txBody>
          <a:bodyPr wrap="square">
            <a:spAutoFit/>
          </a:bodyPr>
          <a:lstStyle/>
          <a:p>
            <a:pPr marL="457200" indent="-457200">
              <a:buClr>
                <a:schemeClr val="tx1"/>
              </a:buClr>
              <a:buFont typeface="Arial" panose="020B0604020202020204" pitchFamily="34" charset="0"/>
              <a:buChar char="•"/>
            </a:pPr>
            <a:r>
              <a:rPr lang="en-US" sz="2400" dirty="0">
                <a:latin typeface="Times New Roman" pitchFamily="18" charset="0"/>
                <a:cs typeface="Times New Roman" pitchFamily="18" charset="0"/>
              </a:rPr>
              <a:t>The aggregate arrival process of the superposition of </a:t>
            </a:r>
            <a:r>
              <a:rPr lang="en-US" sz="2400" i="1" dirty="0">
                <a:latin typeface="Times New Roman" pitchFamily="18" charset="0"/>
                <a:cs typeface="Times New Roman" pitchFamily="18" charset="0"/>
              </a:rPr>
              <a:t>m</a:t>
            </a:r>
            <a:r>
              <a:rPr lang="en-US" sz="2400" dirty="0">
                <a:latin typeface="Times New Roman" pitchFamily="18" charset="0"/>
                <a:cs typeface="Times New Roman" pitchFamily="18" charset="0"/>
              </a:rPr>
              <a:t> arrival processes is</a:t>
            </a:r>
          </a:p>
        </p:txBody>
      </p:sp>
      <p:graphicFrame>
        <p:nvGraphicFramePr>
          <p:cNvPr id="8" name="对象 9">
            <a:extLst>
              <a:ext uri="{FF2B5EF4-FFF2-40B4-BE49-F238E27FC236}">
                <a16:creationId xmlns:a16="http://schemas.microsoft.com/office/drawing/2014/main" id="{8E6A2520-9AE7-4A42-98FB-75B7A7AD1624}"/>
              </a:ext>
            </a:extLst>
          </p:cNvPr>
          <p:cNvGraphicFramePr>
            <a:graphicFrameLocks noChangeAspect="1"/>
          </p:cNvGraphicFramePr>
          <p:nvPr>
            <p:extLst>
              <p:ext uri="{D42A27DB-BD31-4B8C-83A1-F6EECF244321}">
                <p14:modId xmlns:p14="http://schemas.microsoft.com/office/powerpoint/2010/main" val="3359557927"/>
              </p:ext>
            </p:extLst>
          </p:nvPr>
        </p:nvGraphicFramePr>
        <p:xfrm>
          <a:off x="3389220" y="3193939"/>
          <a:ext cx="2365559" cy="751673"/>
        </p:xfrm>
        <a:graphic>
          <a:graphicData uri="http://schemas.openxmlformats.org/presentationml/2006/ole">
            <mc:AlternateContent xmlns:mc="http://schemas.openxmlformats.org/markup-compatibility/2006">
              <mc:Choice xmlns:v="urn:schemas-microsoft-com:vml" Requires="v">
                <p:oleObj spid="_x0000_s25775" name="Equation" r:id="rId4" imgW="1358640" imgH="431640" progId="Equation.DSMT4">
                  <p:embed/>
                </p:oleObj>
              </mc:Choice>
              <mc:Fallback>
                <p:oleObj name="Equation" r:id="rId4" imgW="1358640" imgH="431640" progId="Equation.DSMT4">
                  <p:embed/>
                  <p:pic>
                    <p:nvPicPr>
                      <p:cNvPr id="10" name="对象 9"/>
                      <p:cNvPicPr/>
                      <p:nvPr/>
                    </p:nvPicPr>
                    <p:blipFill>
                      <a:blip r:embed="rId5"/>
                      <a:stretch>
                        <a:fillRect/>
                      </a:stretch>
                    </p:blipFill>
                    <p:spPr>
                      <a:xfrm>
                        <a:off x="3389220" y="3193939"/>
                        <a:ext cx="2365559" cy="751673"/>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9" name="矩形 10">
                <a:extLst>
                  <a:ext uri="{FF2B5EF4-FFF2-40B4-BE49-F238E27FC236}">
                    <a16:creationId xmlns:a16="http://schemas.microsoft.com/office/drawing/2014/main" id="{2376B9BF-C66B-F141-A478-CE3F5D2A568D}"/>
                  </a:ext>
                </a:extLst>
              </p:cNvPr>
              <p:cNvSpPr/>
              <p:nvPr/>
            </p:nvSpPr>
            <p:spPr>
              <a:xfrm>
                <a:off x="457200" y="4010774"/>
                <a:ext cx="8458200" cy="830997"/>
              </a:xfrm>
              <a:prstGeom prst="rect">
                <a:avLst/>
              </a:prstGeom>
            </p:spPr>
            <p:txBody>
              <a:bodyPr wrap="square">
                <a:spAutoFit/>
              </a:bodyPr>
              <a:lstStyle/>
              <a:p>
                <a:pPr marL="457200" indent="-457200">
                  <a:buClr>
                    <a:schemeClr val="tx1"/>
                  </a:buClr>
                  <a:buFont typeface="Arial" panose="020B0604020202020204" pitchFamily="34" charset="0"/>
                  <a:buChar char="•"/>
                </a:pPr>
                <a:r>
                  <a:rPr lang="en-US" sz="2400" dirty="0">
                    <a:latin typeface="Times New Roman" pitchFamily="18" charset="0"/>
                    <a:cs typeface="Times New Roman" pitchFamily="18" charset="0"/>
                  </a:rPr>
                  <a:t>If the arrival processes </a:t>
                </a:r>
                <a14:m>
                  <m:oMath xmlns:m="http://schemas.openxmlformats.org/officeDocument/2006/math">
                    <m:sSub>
                      <m:sSubPr>
                        <m:ctrlPr>
                          <a:rPr lang="en-US" sz="2400" i="1" smtClean="0">
                            <a:latin typeface="Cambria Math" panose="02040503050406030204" pitchFamily="18" charset="0"/>
                            <a:cs typeface="Times New Roman" pitchFamily="18" charset="0"/>
                          </a:rPr>
                        </m:ctrlPr>
                      </m:sSubPr>
                      <m:e>
                        <m:r>
                          <a:rPr lang="en-US" altLang="zh-CN" sz="2400" i="1">
                            <a:latin typeface="Cambria Math" panose="02040503050406030204" pitchFamily="18" charset="0"/>
                            <a:cs typeface="Times New Roman" pitchFamily="18" charset="0"/>
                          </a:rPr>
                          <m:t>𝐴</m:t>
                        </m:r>
                      </m:e>
                      <m:sub>
                        <m:r>
                          <a:rPr lang="en-US" altLang="zh-CN" sz="2400" i="1">
                            <a:latin typeface="Cambria Math" panose="02040503050406030204" pitchFamily="18" charset="0"/>
                            <a:cs typeface="Times New Roman" pitchFamily="18" charset="0"/>
                          </a:rPr>
                          <m:t>𝑖</m:t>
                        </m:r>
                      </m:sub>
                    </m:sSub>
                    <m:r>
                      <a:rPr lang="en-US" sz="2400" b="0" i="1" smtClean="0">
                        <a:latin typeface="Cambria Math" panose="02040503050406030204" pitchFamily="18" charset="0"/>
                        <a:cs typeface="Times New Roman" pitchFamily="18" charset="0"/>
                      </a:rPr>
                      <m:t> </m:t>
                    </m:r>
                  </m:oMath>
                </a14:m>
                <a:r>
                  <a:rPr lang="en-US" sz="2400" dirty="0">
                    <a:latin typeface="Times New Roman" pitchFamily="18" charset="0"/>
                    <a:cs typeface="Times New Roman" pitchFamily="18" charset="0"/>
                  </a:rPr>
                  <a:t>each have MGF envelope with parameters </a:t>
                </a:r>
                <a14:m>
                  <m:oMath xmlns:m="http://schemas.openxmlformats.org/officeDocument/2006/math">
                    <m:sSub>
                      <m:sSubPr>
                        <m:ctrlPr>
                          <a:rPr lang="en-US" sz="2400" i="1" smtClean="0">
                            <a:latin typeface="Cambria Math" panose="02040503050406030204" pitchFamily="18" charset="0"/>
                            <a:cs typeface="Times New Roman" pitchFamily="18" charset="0"/>
                          </a:rPr>
                        </m:ctrlPr>
                      </m:sSubPr>
                      <m:e>
                        <m:r>
                          <a:rPr lang="en-US" sz="2400" i="1" smtClean="0">
                            <a:latin typeface="Cambria Math" panose="02040503050406030204" pitchFamily="18" charset="0"/>
                            <a:ea typeface="Cambria Math" panose="02040503050406030204" pitchFamily="18" charset="0"/>
                            <a:cs typeface="Times New Roman" pitchFamily="18" charset="0"/>
                          </a:rPr>
                          <m:t>𝜌</m:t>
                        </m:r>
                      </m:e>
                      <m:sub>
                        <m:r>
                          <a:rPr lang="en-US" sz="2400" b="0" i="1" smtClean="0">
                            <a:latin typeface="Cambria Math" panose="02040503050406030204" pitchFamily="18" charset="0"/>
                            <a:cs typeface="Times New Roman" pitchFamily="18" charset="0"/>
                          </a:rPr>
                          <m:t>𝐴</m:t>
                        </m:r>
                      </m:sub>
                    </m:sSub>
                  </m:oMath>
                </a14:m>
                <a:r>
                  <a:rPr lang="en-US" sz="2400" dirty="0">
                    <a:latin typeface="Times New Roman" pitchFamily="18" charset="0"/>
                    <a:cs typeface="Times New Roman" pitchFamily="18" charset="0"/>
                  </a:rPr>
                  <a:t> and </a:t>
                </a:r>
                <a14:m>
                  <m:oMath xmlns:m="http://schemas.openxmlformats.org/officeDocument/2006/math">
                    <m:sSub>
                      <m:sSubPr>
                        <m:ctrlPr>
                          <a:rPr lang="en-US" sz="2400" i="1">
                            <a:latin typeface="Cambria Math" panose="02040503050406030204" pitchFamily="18" charset="0"/>
                            <a:cs typeface="Times New Roman" pitchFamily="18" charset="0"/>
                          </a:rPr>
                        </m:ctrlPr>
                      </m:sSubPr>
                      <m:e>
                        <m:r>
                          <a:rPr lang="en-US" sz="2400" i="1" smtClean="0">
                            <a:latin typeface="Cambria Math" panose="02040503050406030204" pitchFamily="18" charset="0"/>
                            <a:ea typeface="Cambria Math" panose="02040503050406030204" pitchFamily="18" charset="0"/>
                            <a:cs typeface="Times New Roman" pitchFamily="18" charset="0"/>
                          </a:rPr>
                          <m:t>𝜎</m:t>
                        </m:r>
                      </m:e>
                      <m:sub>
                        <m:r>
                          <a:rPr lang="en-US" sz="2400" i="1">
                            <a:latin typeface="Cambria Math" panose="02040503050406030204" pitchFamily="18" charset="0"/>
                            <a:cs typeface="Times New Roman" pitchFamily="18" charset="0"/>
                          </a:rPr>
                          <m:t>𝐴</m:t>
                        </m:r>
                      </m:sub>
                    </m:sSub>
                  </m:oMath>
                </a14:m>
                <a:r>
                  <a:rPr lang="en-US" sz="2400" dirty="0">
                    <a:latin typeface="Times New Roman" pitchFamily="18" charset="0"/>
                    <a:cs typeface="Times New Roman" pitchFamily="18" charset="0"/>
                  </a:rPr>
                  <a:t> it follows that</a:t>
                </a:r>
              </a:p>
            </p:txBody>
          </p:sp>
        </mc:Choice>
        <mc:Fallback xmlns="">
          <p:sp>
            <p:nvSpPr>
              <p:cNvPr id="9" name="矩形 10">
                <a:extLst>
                  <a:ext uri="{FF2B5EF4-FFF2-40B4-BE49-F238E27FC236}">
                    <a16:creationId xmlns:a16="http://schemas.microsoft.com/office/drawing/2014/main" id="{2376B9BF-C66B-F141-A478-CE3F5D2A568D}"/>
                  </a:ext>
                </a:extLst>
              </p:cNvPr>
              <p:cNvSpPr>
                <a:spLocks noRot="1" noChangeAspect="1" noMove="1" noResize="1" noEditPoints="1" noAdjustHandles="1" noChangeArrowheads="1" noChangeShapeType="1" noTextEdit="1"/>
              </p:cNvSpPr>
              <p:nvPr/>
            </p:nvSpPr>
            <p:spPr>
              <a:xfrm>
                <a:off x="457200" y="4010774"/>
                <a:ext cx="8458200" cy="830997"/>
              </a:xfrm>
              <a:prstGeom prst="rect">
                <a:avLst/>
              </a:prstGeom>
              <a:blipFill>
                <a:blip r:embed="rId6"/>
                <a:stretch>
                  <a:fillRect l="-1051" t="-4545" b="-16667"/>
                </a:stretch>
              </a:blipFill>
            </p:spPr>
            <p:txBody>
              <a:bodyPr/>
              <a:lstStyle/>
              <a:p>
                <a:r>
                  <a:rPr lang="en-US">
                    <a:noFill/>
                  </a:rPr>
                  <a:t> </a:t>
                </a:r>
              </a:p>
            </p:txBody>
          </p:sp>
        </mc:Fallback>
      </mc:AlternateContent>
      <p:graphicFrame>
        <p:nvGraphicFramePr>
          <p:cNvPr id="10" name="对象 11">
            <a:extLst>
              <a:ext uri="{FF2B5EF4-FFF2-40B4-BE49-F238E27FC236}">
                <a16:creationId xmlns:a16="http://schemas.microsoft.com/office/drawing/2014/main" id="{C1EF9F42-A64F-4744-A333-6F7AE2EF15D9}"/>
              </a:ext>
            </a:extLst>
          </p:cNvPr>
          <p:cNvGraphicFramePr>
            <a:graphicFrameLocks noChangeAspect="1"/>
          </p:cNvGraphicFramePr>
          <p:nvPr>
            <p:extLst>
              <p:ext uri="{D42A27DB-BD31-4B8C-83A1-F6EECF244321}">
                <p14:modId xmlns:p14="http://schemas.microsoft.com/office/powerpoint/2010/main" val="1335953665"/>
              </p:ext>
            </p:extLst>
          </p:nvPr>
        </p:nvGraphicFramePr>
        <p:xfrm>
          <a:off x="1053305" y="4910528"/>
          <a:ext cx="7037388" cy="1171917"/>
        </p:xfrm>
        <a:graphic>
          <a:graphicData uri="http://schemas.openxmlformats.org/presentationml/2006/ole">
            <mc:AlternateContent xmlns:mc="http://schemas.openxmlformats.org/markup-compatibility/2006">
              <mc:Choice xmlns:v="urn:schemas-microsoft-com:vml" Requires="v">
                <p:oleObj spid="_x0000_s25776" name="Equation" r:id="rId7" imgW="3657600" imgH="609480" progId="Equation.DSMT4">
                  <p:embed/>
                </p:oleObj>
              </mc:Choice>
              <mc:Fallback>
                <p:oleObj name="Equation" r:id="rId7" imgW="3657600" imgH="609480" progId="Equation.DSMT4">
                  <p:embed/>
                  <p:pic>
                    <p:nvPicPr>
                      <p:cNvPr id="12" name="对象 11"/>
                      <p:cNvPicPr/>
                      <p:nvPr/>
                    </p:nvPicPr>
                    <p:blipFill>
                      <a:blip r:embed="rId8"/>
                      <a:stretch>
                        <a:fillRect/>
                      </a:stretch>
                    </p:blipFill>
                    <p:spPr>
                      <a:xfrm>
                        <a:off x="1053305" y="4910528"/>
                        <a:ext cx="7037388" cy="1171917"/>
                      </a:xfrm>
                      <a:prstGeom prst="rect">
                        <a:avLst/>
                      </a:prstGeom>
                    </p:spPr>
                  </p:pic>
                </p:oleObj>
              </mc:Fallback>
            </mc:AlternateContent>
          </a:graphicData>
        </a:graphic>
      </p:graphicFrame>
      <p:pic>
        <p:nvPicPr>
          <p:cNvPr id="11" name="Picture 4">
            <a:extLst>
              <a:ext uri="{FF2B5EF4-FFF2-40B4-BE49-F238E27FC236}">
                <a16:creationId xmlns:a16="http://schemas.microsoft.com/office/drawing/2014/main" id="{6D925020-6461-2742-BBC4-17A310E197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10448" y="2143204"/>
            <a:ext cx="4803492" cy="43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25026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8E5525-9633-8C48-8A01-F53BB0CCBF8F}"/>
              </a:ext>
            </a:extLst>
          </p:cNvPr>
          <p:cNvSpPr>
            <a:spLocks noGrp="1"/>
          </p:cNvSpPr>
          <p:nvPr>
            <p:ph type="sldNum" sz="quarter" idx="12"/>
          </p:nvPr>
        </p:nvSpPr>
        <p:spPr/>
        <p:txBody>
          <a:bodyPr/>
          <a:lstStyle/>
          <a:p>
            <a:fld id="{97D86083-53EC-4DF4-B0ED-FEB5657A265E}" type="slidenum">
              <a:rPr lang="zh-CN" altLang="en-US" smtClean="0"/>
              <a:t>80</a:t>
            </a:fld>
            <a:endParaRPr lang="zh-CN" altLang="en-US" dirty="0"/>
          </a:p>
        </p:txBody>
      </p:sp>
      <p:sp>
        <p:nvSpPr>
          <p:cNvPr id="3" name="Text Placeholder 2">
            <a:extLst>
              <a:ext uri="{FF2B5EF4-FFF2-40B4-BE49-F238E27FC236}">
                <a16:creationId xmlns:a16="http://schemas.microsoft.com/office/drawing/2014/main" id="{CB0C85E3-4E58-2C40-9714-50A923B90D2D}"/>
              </a:ext>
            </a:extLst>
          </p:cNvPr>
          <p:cNvSpPr txBox="1">
            <a:spLocks/>
          </p:cNvSpPr>
          <p:nvPr/>
        </p:nvSpPr>
        <p:spPr>
          <a:xfrm>
            <a:off x="2057400" y="85473"/>
            <a:ext cx="6553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3600" b="1" dirty="0">
                <a:solidFill>
                  <a:srgbClr val="00B0F0"/>
                </a:solidFill>
                <a:effectLst>
                  <a:outerShdw blurRad="38100" dist="38100" dir="2700000" algn="tl">
                    <a:srgbClr val="000000">
                      <a:alpha val="43137"/>
                    </a:srgbClr>
                  </a:outerShdw>
                </a:effectLst>
              </a:rPr>
              <a:t>Statistical Multiplexing</a:t>
            </a:r>
            <a:endParaRPr lang="en-US" sz="3600" b="1" dirty="0">
              <a:solidFill>
                <a:srgbClr val="00B0F0"/>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8985D26D-CC60-4848-BF3D-C632E3D6C03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矩形 4">
            <a:extLst>
              <a:ext uri="{FF2B5EF4-FFF2-40B4-BE49-F238E27FC236}">
                <a16:creationId xmlns:a16="http://schemas.microsoft.com/office/drawing/2014/main" id="{376CD17E-962F-E242-BA43-1754956FE75D}"/>
              </a:ext>
            </a:extLst>
          </p:cNvPr>
          <p:cNvSpPr/>
          <p:nvPr/>
        </p:nvSpPr>
        <p:spPr>
          <a:xfrm>
            <a:off x="457200" y="1377205"/>
            <a:ext cx="4724400" cy="461665"/>
          </a:xfrm>
          <a:prstGeom prst="rect">
            <a:avLst/>
          </a:prstGeom>
        </p:spPr>
        <p:txBody>
          <a:bodyPr wrap="square">
            <a:spAutoFit/>
          </a:bodyPr>
          <a:lstStyle/>
          <a:p>
            <a:pPr marL="342900" indent="-342900">
              <a:buClr>
                <a:schemeClr val="tx1"/>
              </a:buClr>
              <a:buFont typeface="Arial" panose="020B0604020202020204" pitchFamily="34" charset="0"/>
              <a:buChar char="•"/>
            </a:pPr>
            <a:r>
              <a:rPr lang="en-US" sz="2400" dirty="0">
                <a:latin typeface="Times New Roman" pitchFamily="18" charset="0"/>
                <a:cs typeface="Times New Roman" pitchFamily="18" charset="0"/>
              </a:rPr>
              <a:t>For homogeneous case </a:t>
            </a:r>
          </a:p>
        </p:txBody>
      </p:sp>
      <p:sp>
        <p:nvSpPr>
          <p:cNvPr id="6" name="矩形 10">
            <a:extLst>
              <a:ext uri="{FF2B5EF4-FFF2-40B4-BE49-F238E27FC236}">
                <a16:creationId xmlns:a16="http://schemas.microsoft.com/office/drawing/2014/main" id="{8732245A-0FC4-E740-B17F-D00D20A9EA96}"/>
              </a:ext>
            </a:extLst>
          </p:cNvPr>
          <p:cNvSpPr/>
          <p:nvPr/>
        </p:nvSpPr>
        <p:spPr>
          <a:xfrm>
            <a:off x="457200" y="2455885"/>
            <a:ext cx="8458200" cy="461665"/>
          </a:xfrm>
          <a:prstGeom prst="rect">
            <a:avLst/>
          </a:prstGeom>
        </p:spPr>
        <p:txBody>
          <a:bodyPr wrap="square">
            <a:spAutoFit/>
          </a:bodyPr>
          <a:lstStyle/>
          <a:p>
            <a:pPr marL="342900" indent="-342900">
              <a:buClr>
                <a:schemeClr val="tx1"/>
              </a:buClr>
              <a:buFont typeface="Arial" panose="020B0604020202020204" pitchFamily="34" charset="0"/>
              <a:buChar char="•"/>
            </a:pPr>
            <a:r>
              <a:rPr lang="en-US" sz="2400" dirty="0">
                <a:latin typeface="Times New Roman" pitchFamily="18" charset="0"/>
                <a:cs typeface="Times New Roman" pitchFamily="18" charset="0"/>
              </a:rPr>
              <a:t>For heterogeneous case </a:t>
            </a:r>
          </a:p>
        </p:txBody>
      </p:sp>
      <p:graphicFrame>
        <p:nvGraphicFramePr>
          <p:cNvPr id="7" name="对象 12">
            <a:extLst>
              <a:ext uri="{FF2B5EF4-FFF2-40B4-BE49-F238E27FC236}">
                <a16:creationId xmlns:a16="http://schemas.microsoft.com/office/drawing/2014/main" id="{B250C2BA-09C8-7C43-928E-C4187CB6EEEC}"/>
              </a:ext>
            </a:extLst>
          </p:cNvPr>
          <p:cNvGraphicFramePr>
            <a:graphicFrameLocks noChangeAspect="1"/>
          </p:cNvGraphicFramePr>
          <p:nvPr>
            <p:extLst>
              <p:ext uri="{D42A27DB-BD31-4B8C-83A1-F6EECF244321}">
                <p14:modId xmlns:p14="http://schemas.microsoft.com/office/powerpoint/2010/main" val="3176922580"/>
              </p:ext>
            </p:extLst>
          </p:nvPr>
        </p:nvGraphicFramePr>
        <p:xfrm>
          <a:off x="3059112" y="1907966"/>
          <a:ext cx="3025775" cy="492125"/>
        </p:xfrm>
        <a:graphic>
          <a:graphicData uri="http://schemas.openxmlformats.org/presentationml/2006/ole">
            <mc:AlternateContent xmlns:mc="http://schemas.openxmlformats.org/markup-compatibility/2006">
              <mc:Choice xmlns:v="urn:schemas-microsoft-com:vml" Requires="v">
                <p:oleObj spid="_x0000_s26799" name="Equation" r:id="rId3" imgW="1562040" imgH="253800" progId="Equation.DSMT4">
                  <p:embed/>
                </p:oleObj>
              </mc:Choice>
              <mc:Fallback>
                <p:oleObj name="Equation" r:id="rId3" imgW="1562040" imgH="253800" progId="Equation.DSMT4">
                  <p:embed/>
                  <p:pic>
                    <p:nvPicPr>
                      <p:cNvPr id="13" name="对象 12"/>
                      <p:cNvPicPr/>
                      <p:nvPr/>
                    </p:nvPicPr>
                    <p:blipFill>
                      <a:blip r:embed="rId4"/>
                      <a:stretch>
                        <a:fillRect/>
                      </a:stretch>
                    </p:blipFill>
                    <p:spPr>
                      <a:xfrm>
                        <a:off x="3059112" y="1907966"/>
                        <a:ext cx="3025775" cy="492125"/>
                      </a:xfrm>
                      <a:prstGeom prst="rect">
                        <a:avLst/>
                      </a:prstGeom>
                    </p:spPr>
                  </p:pic>
                </p:oleObj>
              </mc:Fallback>
            </mc:AlternateContent>
          </a:graphicData>
        </a:graphic>
      </p:graphicFrame>
      <p:graphicFrame>
        <p:nvGraphicFramePr>
          <p:cNvPr id="8" name="对象 14">
            <a:extLst>
              <a:ext uri="{FF2B5EF4-FFF2-40B4-BE49-F238E27FC236}">
                <a16:creationId xmlns:a16="http://schemas.microsoft.com/office/drawing/2014/main" id="{0212CA9D-360A-7246-B170-64DE73DF9F48}"/>
              </a:ext>
            </a:extLst>
          </p:cNvPr>
          <p:cNvGraphicFramePr>
            <a:graphicFrameLocks noChangeAspect="1"/>
          </p:cNvGraphicFramePr>
          <p:nvPr>
            <p:extLst>
              <p:ext uri="{D42A27DB-BD31-4B8C-83A1-F6EECF244321}">
                <p14:modId xmlns:p14="http://schemas.microsoft.com/office/powerpoint/2010/main" val="1174895967"/>
              </p:ext>
            </p:extLst>
          </p:nvPr>
        </p:nvGraphicFramePr>
        <p:xfrm>
          <a:off x="2796540" y="2890766"/>
          <a:ext cx="3516313" cy="836612"/>
        </p:xfrm>
        <a:graphic>
          <a:graphicData uri="http://schemas.openxmlformats.org/presentationml/2006/ole">
            <mc:AlternateContent xmlns:mc="http://schemas.openxmlformats.org/markup-compatibility/2006">
              <mc:Choice xmlns:v="urn:schemas-microsoft-com:vml" Requires="v">
                <p:oleObj spid="_x0000_s26800" name="Equation" r:id="rId5" imgW="1815840" imgH="431640" progId="Equation.DSMT4">
                  <p:embed/>
                </p:oleObj>
              </mc:Choice>
              <mc:Fallback>
                <p:oleObj name="Equation" r:id="rId5" imgW="1815840" imgH="431640" progId="Equation.DSMT4">
                  <p:embed/>
                  <p:pic>
                    <p:nvPicPr>
                      <p:cNvPr id="15" name="对象 14"/>
                      <p:cNvPicPr/>
                      <p:nvPr/>
                    </p:nvPicPr>
                    <p:blipFill>
                      <a:blip r:embed="rId6"/>
                      <a:stretch>
                        <a:fillRect/>
                      </a:stretch>
                    </p:blipFill>
                    <p:spPr>
                      <a:xfrm>
                        <a:off x="2796540" y="2890766"/>
                        <a:ext cx="3516313" cy="836612"/>
                      </a:xfrm>
                      <a:prstGeom prst="rect">
                        <a:avLst/>
                      </a:prstGeom>
                    </p:spPr>
                  </p:pic>
                </p:oleObj>
              </mc:Fallback>
            </mc:AlternateContent>
          </a:graphicData>
        </a:graphic>
      </p:graphicFrame>
      <p:sp>
        <p:nvSpPr>
          <p:cNvPr id="9" name="矩形 11">
            <a:extLst>
              <a:ext uri="{FF2B5EF4-FFF2-40B4-BE49-F238E27FC236}">
                <a16:creationId xmlns:a16="http://schemas.microsoft.com/office/drawing/2014/main" id="{F72AFA9D-9AA4-6F45-B69E-7675D9B2F38D}"/>
              </a:ext>
            </a:extLst>
          </p:cNvPr>
          <p:cNvSpPr/>
          <p:nvPr/>
        </p:nvSpPr>
        <p:spPr>
          <a:xfrm>
            <a:off x="457200" y="3863094"/>
            <a:ext cx="8458200" cy="1200329"/>
          </a:xfrm>
          <a:prstGeom prst="rect">
            <a:avLst/>
          </a:prstGeom>
        </p:spPr>
        <p:txBody>
          <a:bodyPr wrap="square">
            <a:spAutoFit/>
          </a:bodyPr>
          <a:lstStyle/>
          <a:p>
            <a:pPr marL="285750" indent="-285750">
              <a:buClr>
                <a:srgbClr val="0070C0"/>
              </a:buCl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Then observing the service envelope and with help of </a:t>
            </a:r>
            <a:r>
              <a:rPr lang="en-US" sz="2400" dirty="0" err="1">
                <a:solidFill>
                  <a:srgbClr val="0070C0"/>
                </a:solidFill>
                <a:latin typeface="Times New Roman" panose="02020603050405020304" pitchFamily="18" charset="0"/>
                <a:cs typeface="Times New Roman" panose="02020603050405020304" pitchFamily="18" charset="0"/>
              </a:rPr>
              <a:t>Chernoff</a:t>
            </a:r>
            <a:r>
              <a:rPr lang="en-US" sz="2400" dirty="0">
                <a:solidFill>
                  <a:srgbClr val="0070C0"/>
                </a:solidFill>
                <a:latin typeface="Times New Roman" panose="02020603050405020304" pitchFamily="18" charset="0"/>
                <a:cs typeface="Times New Roman" panose="02020603050405020304" pitchFamily="18" charset="0"/>
              </a:rPr>
              <a:t> bound</a:t>
            </a:r>
            <a:r>
              <a:rPr lang="en-US" sz="2400" dirty="0">
                <a:latin typeface="Times New Roman" panose="02020603050405020304" pitchFamily="18" charset="0"/>
                <a:cs typeface="Times New Roman" panose="02020603050405020304" pitchFamily="18" charset="0"/>
              </a:rPr>
              <a:t> and </a:t>
            </a:r>
            <a:r>
              <a:rPr lang="en-US" sz="2400" dirty="0">
                <a:solidFill>
                  <a:srgbClr val="0070C0"/>
                </a:solidFill>
                <a:latin typeface="Times New Roman" panose="02020603050405020304" pitchFamily="18" charset="0"/>
                <a:cs typeface="Times New Roman" panose="02020603050405020304" pitchFamily="18" charset="0"/>
              </a:rPr>
              <a:t>union bound</a:t>
            </a:r>
            <a:r>
              <a:rPr lang="en-US" sz="2400" dirty="0">
                <a:latin typeface="Times New Roman" panose="02020603050405020304" pitchFamily="18" charset="0"/>
                <a:cs typeface="Times New Roman" panose="02020603050405020304" pitchFamily="18" charset="0"/>
              </a:rPr>
              <a:t>, we could further have the </a:t>
            </a:r>
            <a:r>
              <a:rPr lang="en-US" sz="2400" dirty="0">
                <a:solidFill>
                  <a:srgbClr val="0070C0"/>
                </a:solidFill>
                <a:latin typeface="Times New Roman" panose="02020603050405020304" pitchFamily="18" charset="0"/>
                <a:cs typeface="Times New Roman" panose="02020603050405020304" pitchFamily="18" charset="0"/>
              </a:rPr>
              <a:t>backlog bound</a:t>
            </a:r>
            <a:r>
              <a:rPr lang="en-US" sz="2400" dirty="0">
                <a:latin typeface="Times New Roman" panose="02020603050405020304" pitchFamily="18" charset="0"/>
                <a:cs typeface="Times New Roman" panose="02020603050405020304" pitchFamily="18" charset="0"/>
              </a:rPr>
              <a:t> and </a:t>
            </a:r>
            <a:r>
              <a:rPr lang="en-US" sz="2400" dirty="0">
                <a:solidFill>
                  <a:srgbClr val="0070C0"/>
                </a:solidFill>
                <a:latin typeface="Times New Roman" panose="02020603050405020304" pitchFamily="18" charset="0"/>
                <a:cs typeface="Times New Roman" panose="02020603050405020304" pitchFamily="18" charset="0"/>
              </a:rPr>
              <a:t>delay bound</a:t>
            </a:r>
            <a:r>
              <a:rPr lang="en-US"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600718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AF4AC6-FC96-744C-B953-978EB4EB0372}"/>
              </a:ext>
            </a:extLst>
          </p:cNvPr>
          <p:cNvSpPr>
            <a:spLocks noGrp="1"/>
          </p:cNvSpPr>
          <p:nvPr>
            <p:ph type="sldNum" sz="quarter" idx="12"/>
          </p:nvPr>
        </p:nvSpPr>
        <p:spPr/>
        <p:txBody>
          <a:bodyPr/>
          <a:lstStyle/>
          <a:p>
            <a:fld id="{97D86083-53EC-4DF4-B0ED-FEB5657A265E}" type="slidenum">
              <a:rPr lang="zh-CN" altLang="en-US" smtClean="0"/>
              <a:t>81</a:t>
            </a:fld>
            <a:endParaRPr lang="zh-CN" altLang="en-US" dirty="0"/>
          </a:p>
        </p:txBody>
      </p:sp>
      <p:sp>
        <p:nvSpPr>
          <p:cNvPr id="3" name="内容占位符 1">
            <a:extLst>
              <a:ext uri="{FF2B5EF4-FFF2-40B4-BE49-F238E27FC236}">
                <a16:creationId xmlns:a16="http://schemas.microsoft.com/office/drawing/2014/main" id="{0A5D662A-4866-6E4A-ACFF-60157216B326}"/>
              </a:ext>
            </a:extLst>
          </p:cNvPr>
          <p:cNvSpPr txBox="1">
            <a:spLocks/>
          </p:cNvSpPr>
          <p:nvPr/>
        </p:nvSpPr>
        <p:spPr>
          <a:xfrm>
            <a:off x="838200" y="1748472"/>
            <a:ext cx="7467600" cy="335692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altLang="zh-CN">
                <a:latin typeface="Times New Roman" panose="02020603050405020304" pitchFamily="18" charset="0"/>
                <a:cs typeface="Times New Roman" panose="02020603050405020304" pitchFamily="18" charset="0"/>
              </a:rPr>
              <a:t>SNC is another performance analysis method which can provide the </a:t>
            </a:r>
            <a:r>
              <a:rPr lang="en-US" altLang="zh-CN">
                <a:solidFill>
                  <a:srgbClr val="FF0000"/>
                </a:solidFill>
                <a:latin typeface="Times New Roman" panose="02020603050405020304" pitchFamily="18" charset="0"/>
                <a:cs typeface="Times New Roman" panose="02020603050405020304" pitchFamily="18" charset="0"/>
              </a:rPr>
              <a:t>performance bound </a:t>
            </a:r>
            <a:r>
              <a:rPr lang="en-US" altLang="zh-CN">
                <a:latin typeface="Times New Roman" panose="02020603050405020304" pitchFamily="18" charset="0"/>
                <a:cs typeface="Times New Roman" panose="02020603050405020304" pitchFamily="18" charset="0"/>
              </a:rPr>
              <a:t>to </a:t>
            </a:r>
            <a:r>
              <a:rPr lang="en-US" altLang="zh-CN">
                <a:solidFill>
                  <a:srgbClr val="FF0000"/>
                </a:solidFill>
                <a:latin typeface="Times New Roman" panose="02020603050405020304" pitchFamily="18" charset="0"/>
                <a:cs typeface="Times New Roman" panose="02020603050405020304" pitchFamily="18" charset="0"/>
              </a:rPr>
              <a:t>complex network</a:t>
            </a:r>
            <a:r>
              <a:rPr lang="en-US" altLang="zh-CN">
                <a:latin typeface="Times New Roman" panose="02020603050405020304" pitchFamily="18" charset="0"/>
                <a:cs typeface="Times New Roman" panose="02020603050405020304" pitchFamily="18" charset="0"/>
              </a:rPr>
              <a:t>.</a:t>
            </a:r>
          </a:p>
          <a:p>
            <a:pPr marL="514350" indent="-514350">
              <a:buFont typeface="+mj-lt"/>
              <a:buAutoNum type="arabicPeriod"/>
            </a:pPr>
            <a:r>
              <a:rPr lang="en-US" altLang="zh-CN">
                <a:latin typeface="Times New Roman" panose="02020603050405020304" pitchFamily="18" charset="0"/>
                <a:cs typeface="Times New Roman" panose="02020603050405020304" pitchFamily="18" charset="0"/>
              </a:rPr>
              <a:t>SNC is feasible to the </a:t>
            </a:r>
            <a:r>
              <a:rPr lang="en-US" altLang="zh-CN">
                <a:solidFill>
                  <a:srgbClr val="FF0000"/>
                </a:solidFill>
                <a:latin typeface="Times New Roman" panose="02020603050405020304" pitchFamily="18" charset="0"/>
                <a:cs typeface="Times New Roman" panose="02020603050405020304" pitchFamily="18" charset="0"/>
              </a:rPr>
              <a:t>concatenation</a:t>
            </a:r>
            <a:r>
              <a:rPr lang="en-US" altLang="zh-CN">
                <a:latin typeface="Times New Roman" panose="02020603050405020304" pitchFamily="18" charset="0"/>
                <a:cs typeface="Times New Roman" panose="02020603050405020304" pitchFamily="18" charset="0"/>
              </a:rPr>
              <a:t> network by the mean of </a:t>
            </a:r>
            <a:r>
              <a:rPr lang="en-US" altLang="zh-CN">
                <a:solidFill>
                  <a:srgbClr val="FF0000"/>
                </a:solidFill>
                <a:latin typeface="Times New Roman" panose="02020603050405020304" pitchFamily="18" charset="0"/>
                <a:cs typeface="Times New Roman" panose="02020603050405020304" pitchFamily="18" charset="0"/>
              </a:rPr>
              <a:t>convolutional operation</a:t>
            </a:r>
            <a:r>
              <a:rPr lang="en-US" altLang="zh-CN">
                <a:latin typeface="Times New Roman" panose="02020603050405020304" pitchFamily="18" charset="0"/>
                <a:cs typeface="Times New Roman" panose="02020603050405020304" pitchFamily="18" charset="0"/>
              </a:rPr>
              <a:t>. </a:t>
            </a:r>
          </a:p>
          <a:p>
            <a:pPr marL="514350" indent="-514350">
              <a:buFont typeface="+mj-lt"/>
              <a:buAutoNum type="arabicPeriod"/>
            </a:pPr>
            <a:r>
              <a:rPr lang="en-US">
                <a:latin typeface="Times New Roman" panose="02020603050405020304" pitchFamily="18" charset="0"/>
                <a:cs typeface="Times New Roman" panose="02020603050405020304" pitchFamily="18" charset="0"/>
              </a:rPr>
              <a:t>SNC is able to deal with the network </a:t>
            </a:r>
            <a:r>
              <a:rPr lang="en-US">
                <a:solidFill>
                  <a:srgbClr val="FF0000"/>
                </a:solidFill>
                <a:latin typeface="Times New Roman" panose="02020603050405020304" pitchFamily="18" charset="0"/>
                <a:cs typeface="Times New Roman" panose="02020603050405020304" pitchFamily="18" charset="0"/>
              </a:rPr>
              <a:t>multiplexing performance</a:t>
            </a:r>
            <a:r>
              <a:rPr lang="en-US">
                <a:latin typeface="Times New Roman" panose="02020603050405020304" pitchFamily="18" charset="0"/>
                <a:cs typeface="Times New Roman" panose="02020603050405020304" pitchFamily="18" charset="0"/>
              </a:rPr>
              <a:t> evaluation including </a:t>
            </a:r>
            <a:r>
              <a:rPr lang="en-US">
                <a:solidFill>
                  <a:srgbClr val="FF0000"/>
                </a:solidFill>
                <a:latin typeface="Times New Roman" panose="02020603050405020304" pitchFamily="18" charset="0"/>
                <a:cs typeface="Times New Roman" panose="02020603050405020304" pitchFamily="18" charset="0"/>
              </a:rPr>
              <a:t>homogeneous case and heterogeneous case</a:t>
            </a:r>
            <a:r>
              <a:rPr lang="en-US">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4" name="文本占位符 2">
            <a:extLst>
              <a:ext uri="{FF2B5EF4-FFF2-40B4-BE49-F238E27FC236}">
                <a16:creationId xmlns:a16="http://schemas.microsoft.com/office/drawing/2014/main" id="{9E97FA84-AD76-1247-9BC2-37C49805EDE8}"/>
              </a:ext>
            </a:extLst>
          </p:cNvPr>
          <p:cNvSpPr txBox="1">
            <a:spLocks/>
          </p:cNvSpPr>
          <p:nvPr/>
        </p:nvSpPr>
        <p:spPr>
          <a:xfrm>
            <a:off x="1295400" y="152400"/>
            <a:ext cx="6553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3600" b="1" dirty="0">
                <a:solidFill>
                  <a:srgbClr val="00B0F0"/>
                </a:solidFill>
                <a:effectLst>
                  <a:outerShdw blurRad="38100" dist="38100" dir="2700000" algn="tl">
                    <a:srgbClr val="000000">
                      <a:alpha val="43137"/>
                    </a:srgbClr>
                  </a:outerShdw>
                </a:effectLst>
              </a:rPr>
              <a:t>Summary for SNC</a:t>
            </a:r>
            <a:endParaRPr lang="en-US" sz="3600" b="1" dirty="0">
              <a:solidFill>
                <a:srgbClr val="00B0F0"/>
              </a:solidFill>
              <a:effectLst>
                <a:outerShdw blurRad="38100" dist="38100" dir="2700000" algn="tl">
                  <a:srgbClr val="000000">
                    <a:alpha val="43137"/>
                  </a:srgbClr>
                </a:outerShdw>
              </a:effectLst>
            </a:endParaRPr>
          </a:p>
        </p:txBody>
      </p:sp>
      <p:sp>
        <p:nvSpPr>
          <p:cNvPr id="5" name="Rectangle 4">
            <a:extLst>
              <a:ext uri="{FF2B5EF4-FFF2-40B4-BE49-F238E27FC236}">
                <a16:creationId xmlns:a16="http://schemas.microsoft.com/office/drawing/2014/main" id="{ED9B50B0-65F7-984C-BD08-25D511CE2230}"/>
              </a:ext>
            </a:extLst>
          </p:cNvPr>
          <p:cNvSpPr/>
          <p:nvPr/>
        </p:nvSpPr>
        <p:spPr>
          <a:xfrm>
            <a:off x="652302" y="5377171"/>
            <a:ext cx="7982272" cy="923330"/>
          </a:xfrm>
          <a:prstGeom prst="rect">
            <a:avLst/>
          </a:prstGeom>
        </p:spPr>
        <p:txBody>
          <a:bodyPr wrap="square">
            <a:spAutoFit/>
          </a:bodyPr>
          <a:lstStyle/>
          <a:p>
            <a:r>
              <a:rPr lang="en-US" dirty="0"/>
              <a:t>Yan Zhu, Di Zhou, Min Sheng, </a:t>
            </a:r>
            <a:r>
              <a:rPr lang="en-US" dirty="0" err="1"/>
              <a:t>Jiandong</a:t>
            </a:r>
            <a:r>
              <a:rPr lang="en-US" dirty="0"/>
              <a:t> Li, and Zhu Han, “Stochastic Delay Analysis for Satellite Data Relay Networks with Heterogeneous Traffic and Services,” IEEE Transaction on Wireless Communications</a:t>
            </a:r>
          </a:p>
        </p:txBody>
      </p:sp>
    </p:spTree>
    <p:extLst>
      <p:ext uri="{BB962C8B-B14F-4D97-AF65-F5344CB8AC3E}">
        <p14:creationId xmlns:p14="http://schemas.microsoft.com/office/powerpoint/2010/main" val="22867471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a:solidFill>
                  <a:srgbClr val="0070C0"/>
                </a:solidFill>
              </a:rPr>
              <a:t>Table of Contents</a:t>
            </a:r>
            <a:endParaRPr lang="zh-CN" altLang="en-US" dirty="0">
              <a:solidFill>
                <a:srgbClr val="0070C0"/>
              </a:solidFill>
            </a:endParaRPr>
          </a:p>
        </p:txBody>
      </p:sp>
      <p:sp>
        <p:nvSpPr>
          <p:cNvPr id="3" name="内容占位符 2"/>
          <p:cNvSpPr>
            <a:spLocks noGrp="1"/>
          </p:cNvSpPr>
          <p:nvPr>
            <p:ph idx="1"/>
          </p:nvPr>
        </p:nvSpPr>
        <p:spPr>
          <a:xfrm>
            <a:off x="457200" y="714356"/>
            <a:ext cx="8229600" cy="6143644"/>
          </a:xfrm>
        </p:spPr>
        <p:txBody>
          <a:bodyPr>
            <a:normAutofit/>
          </a:bodyPr>
          <a:lstStyle/>
          <a:p>
            <a:r>
              <a:rPr lang="en-US" altLang="zh-CN" dirty="0"/>
              <a:t>Background</a:t>
            </a:r>
          </a:p>
          <a:p>
            <a:r>
              <a:rPr lang="en-US" altLang="zh-CN" dirty="0"/>
              <a:t>Mathematical Tool Set 1</a:t>
            </a:r>
          </a:p>
          <a:p>
            <a:pPr lvl="1"/>
            <a:r>
              <a:rPr lang="en-US" altLang="zh-CN" dirty="0"/>
              <a:t>MCMC Algorithm</a:t>
            </a:r>
          </a:p>
          <a:p>
            <a:pPr lvl="1"/>
            <a:r>
              <a:rPr lang="en-US" altLang="zh-CN" dirty="0"/>
              <a:t>Martingale Bounds</a:t>
            </a:r>
          </a:p>
          <a:p>
            <a:pPr lvl="1"/>
            <a:r>
              <a:rPr lang="en-US" altLang="zh-CN" dirty="0"/>
              <a:t>Stochastic Network Calculus </a:t>
            </a:r>
          </a:p>
          <a:p>
            <a:r>
              <a:rPr lang="en-US" altLang="zh-CN" dirty="0">
                <a:solidFill>
                  <a:srgbClr val="FF0000"/>
                </a:solidFill>
              </a:rPr>
              <a:t>Mathematical Tool Set 2</a:t>
            </a:r>
          </a:p>
          <a:p>
            <a:pPr lvl="1"/>
            <a:r>
              <a:rPr lang="en-US" altLang="zh-CN" dirty="0">
                <a:solidFill>
                  <a:srgbClr val="FF0000"/>
                </a:solidFill>
              </a:rPr>
              <a:t>Lyapunov and Stability Theory</a:t>
            </a:r>
          </a:p>
          <a:p>
            <a:pPr lvl="1"/>
            <a:r>
              <a:rPr lang="en-US" altLang="zh-CN" dirty="0">
                <a:solidFill>
                  <a:srgbClr val="FF0000"/>
                </a:solidFill>
              </a:rPr>
              <a:t>Lyapunov Optimization</a:t>
            </a:r>
          </a:p>
          <a:p>
            <a:pPr lvl="1"/>
            <a:r>
              <a:rPr lang="en-US" altLang="zh-CN" dirty="0">
                <a:solidFill>
                  <a:srgbClr val="FF0000"/>
                </a:solidFill>
              </a:rPr>
              <a:t>Lyapunov Reinforcement Learning</a:t>
            </a:r>
          </a:p>
          <a:p>
            <a:pPr lvl="0" fontAlgn="base"/>
            <a:r>
              <a:rPr lang="en-US" dirty="0"/>
              <a:t>Mathematical Tool Set 3</a:t>
            </a:r>
            <a:endParaRPr lang="en-GB" dirty="0"/>
          </a:p>
          <a:p>
            <a:pPr lvl="1"/>
            <a:r>
              <a:rPr lang="en-US" altLang="zh-CN" dirty="0"/>
              <a:t>Age of Information</a:t>
            </a:r>
          </a:p>
          <a:p>
            <a:pPr lvl="1"/>
            <a:r>
              <a:rPr lang="en-US" altLang="zh-CN" dirty="0" err="1"/>
              <a:t>AoI</a:t>
            </a:r>
            <a:r>
              <a:rPr lang="en-US" altLang="zh-CN" dirty="0"/>
              <a:t> Applications</a:t>
            </a:r>
          </a:p>
        </p:txBody>
      </p:sp>
      <p:sp>
        <p:nvSpPr>
          <p:cNvPr id="4" name="灯片编号占位符 3"/>
          <p:cNvSpPr>
            <a:spLocks noGrp="1"/>
          </p:cNvSpPr>
          <p:nvPr>
            <p:ph type="sldNum" sz="quarter" idx="12"/>
          </p:nvPr>
        </p:nvSpPr>
        <p:spPr/>
        <p:txBody>
          <a:bodyPr/>
          <a:lstStyle/>
          <a:p>
            <a:fld id="{97D86083-53EC-4DF4-B0ED-FEB5657A265E}" type="slidenum">
              <a:rPr lang="zh-CN" altLang="en-US" smtClean="0"/>
              <a:t>82</a:t>
            </a:fld>
            <a:endParaRPr lang="zh-CN" altLang="en-US" dirty="0"/>
          </a:p>
        </p:txBody>
      </p:sp>
    </p:spTree>
    <p:extLst>
      <p:ext uri="{BB962C8B-B14F-4D97-AF65-F5344CB8AC3E}">
        <p14:creationId xmlns:p14="http://schemas.microsoft.com/office/powerpoint/2010/main" val="41733454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B63420-C473-6C41-BDA8-06398E6A3407}"/>
              </a:ext>
            </a:extLst>
          </p:cNvPr>
          <p:cNvSpPr>
            <a:spLocks noGrp="1"/>
          </p:cNvSpPr>
          <p:nvPr>
            <p:ph type="sldNum" sz="quarter" idx="12"/>
          </p:nvPr>
        </p:nvSpPr>
        <p:spPr>
          <a:xfrm>
            <a:off x="4214810" y="6572272"/>
            <a:ext cx="857256" cy="285752"/>
          </a:xfrm>
        </p:spPr>
        <p:txBody>
          <a:bodyPr/>
          <a:lstStyle/>
          <a:p>
            <a:fld id="{97D86083-53EC-4DF4-B0ED-FEB5657A265E}" type="slidenum">
              <a:rPr lang="zh-CN" altLang="en-US" smtClean="0"/>
              <a:t>83</a:t>
            </a:fld>
            <a:endParaRPr lang="zh-CN" altLang="en-US" dirty="0"/>
          </a:p>
        </p:txBody>
      </p:sp>
      <p:sp>
        <p:nvSpPr>
          <p:cNvPr id="3" name="Shape 102">
            <a:extLst>
              <a:ext uri="{FF2B5EF4-FFF2-40B4-BE49-F238E27FC236}">
                <a16:creationId xmlns:a16="http://schemas.microsoft.com/office/drawing/2014/main" id="{F8B5AEBF-D3EE-8043-A331-D425B81A8A4C}"/>
              </a:ext>
            </a:extLst>
          </p:cNvPr>
          <p:cNvSpPr txBox="1">
            <a:spLocks/>
          </p:cNvSpPr>
          <p:nvPr/>
        </p:nvSpPr>
        <p:spPr>
          <a:xfrm>
            <a:off x="1219199" y="257969"/>
            <a:ext cx="6553200" cy="609600"/>
          </a:xfrm>
          <a:prstGeom prst="rect">
            <a:avLst/>
          </a:prstGeom>
        </p:spPr>
        <p:txBody>
          <a:bodyPr lIns="45677" tIns="45677" rIns="45677" bIns="45677"/>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20675" indent="-320675" algn="ctr">
              <a:spcBef>
                <a:spcPct val="0"/>
              </a:spcBef>
              <a:spcAft>
                <a:spcPct val="0"/>
              </a:spcAft>
              <a:buClr>
                <a:srgbClr val="F2F2F2"/>
              </a:buClr>
              <a:buSzPct val="25000"/>
              <a:buFontTx/>
              <a:buNone/>
            </a:pPr>
            <a:r>
              <a:rPr lang="en-US" altLang="zh-CN" sz="3600" b="1" dirty="0">
                <a:solidFill>
                  <a:srgbClr val="00B0F0"/>
                </a:solidFill>
                <a:effectLst>
                  <a:outerShdw blurRad="38100" dist="38100" dir="2700000" algn="tl">
                    <a:srgbClr val="000000">
                      <a:alpha val="43137"/>
                    </a:srgbClr>
                  </a:outerShdw>
                </a:effectLst>
                <a:sym typeface="Calibri" charset="0"/>
              </a:rPr>
              <a:t>Outline For Lyapunov</a:t>
            </a:r>
          </a:p>
        </p:txBody>
      </p:sp>
      <p:grpSp>
        <p:nvGrpSpPr>
          <p:cNvPr id="7" name="Group 6">
            <a:extLst>
              <a:ext uri="{FF2B5EF4-FFF2-40B4-BE49-F238E27FC236}">
                <a16:creationId xmlns:a16="http://schemas.microsoft.com/office/drawing/2014/main" id="{5B525AAF-0777-7344-9EAA-697B5D00A74D}"/>
              </a:ext>
            </a:extLst>
          </p:cNvPr>
          <p:cNvGrpSpPr/>
          <p:nvPr/>
        </p:nvGrpSpPr>
        <p:grpSpPr>
          <a:xfrm>
            <a:off x="776620" y="2996952"/>
            <a:ext cx="8164869" cy="2686847"/>
            <a:chOff x="776620" y="1025782"/>
            <a:chExt cx="8164869" cy="2686847"/>
          </a:xfrm>
        </p:grpSpPr>
        <p:sp>
          <p:nvSpPr>
            <p:cNvPr id="8" name="矩形 4">
              <a:extLst>
                <a:ext uri="{FF2B5EF4-FFF2-40B4-BE49-F238E27FC236}">
                  <a16:creationId xmlns:a16="http://schemas.microsoft.com/office/drawing/2014/main" id="{9ABA557E-72C5-4449-BC46-31158ADF7E2B}"/>
                </a:ext>
              </a:extLst>
            </p:cNvPr>
            <p:cNvSpPr/>
            <p:nvPr/>
          </p:nvSpPr>
          <p:spPr>
            <a:xfrm>
              <a:off x="776620" y="1025782"/>
              <a:ext cx="316801" cy="3168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Cambria" panose="02040503050406030204" pitchFamily="18" charset="0"/>
                  <a:ea typeface="Cambria" panose="02040503050406030204" pitchFamily="18" charset="0"/>
                </a:rPr>
                <a:t>2</a:t>
              </a:r>
              <a:endParaRPr lang="zh-CN" altLang="en-US" sz="2400" b="1" dirty="0">
                <a:latin typeface="Cambria" panose="02040503050406030204" pitchFamily="18" charset="0"/>
                <a:ea typeface="微软雅黑" panose="020B0503020204020204" pitchFamily="34" charset="-122"/>
              </a:endParaRPr>
            </a:p>
          </p:txBody>
        </p:sp>
        <p:sp>
          <p:nvSpPr>
            <p:cNvPr id="9" name="标题 3">
              <a:extLst>
                <a:ext uri="{FF2B5EF4-FFF2-40B4-BE49-F238E27FC236}">
                  <a16:creationId xmlns:a16="http://schemas.microsoft.com/office/drawing/2014/main" id="{03C012FC-08A8-BB48-BAB1-8DFBE83288E8}"/>
                </a:ext>
              </a:extLst>
            </p:cNvPr>
            <p:cNvSpPr txBox="1">
              <a:spLocks/>
            </p:cNvSpPr>
            <p:nvPr/>
          </p:nvSpPr>
          <p:spPr>
            <a:xfrm>
              <a:off x="1202643" y="1034973"/>
              <a:ext cx="7738846" cy="2677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defRPr sz="20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a:r>
                <a:rPr lang="en-US" altLang="zh-CN" b="1" dirty="0">
                  <a:solidFill>
                    <a:schemeClr val="tx1"/>
                  </a:solidFill>
                  <a:latin typeface="Cambria" panose="02040503050406030204" pitchFamily="18" charset="0"/>
                  <a:ea typeface="Cambria" panose="02040503050406030204" pitchFamily="18" charset="0"/>
                  <a:cs typeface="Times New Roman" charset="0"/>
                </a:rPr>
                <a:t>Lyapunov Optimization</a:t>
              </a:r>
            </a:p>
            <a:p>
              <a:pPr algn="just"/>
              <a:r>
                <a:rPr lang="en-US" altLang="zh-CN" sz="16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altLang="zh-CN" sz="1600" dirty="0">
                  <a:solidFill>
                    <a:srgbClr val="000000"/>
                  </a:solidFill>
                  <a:latin typeface="Cambria" panose="02040503050406030204" pitchFamily="18" charset="0"/>
                  <a:ea typeface="Cambria" panose="02040503050406030204" pitchFamily="18" charset="0"/>
                  <a:cs typeface="Calibri" panose="020F0502020204030204" pitchFamily="34" charset="0"/>
                </a:rPr>
                <a:t>Static Networks with Fixed </a:t>
              </a:r>
              <a:r>
                <a:rPr lang="en-US" altLang="zh-CN" sz="1600" dirty="0">
                  <a:solidFill>
                    <a:srgbClr val="000000"/>
                  </a:solidFill>
                  <a:latin typeface="Cambria" panose="02040503050406030204" pitchFamily="18" charset="0"/>
                  <a:cs typeface="Calibri" panose="020F0502020204030204" pitchFamily="34" charset="0"/>
                </a:rPr>
                <a:t>States</a:t>
              </a:r>
            </a:p>
            <a:p>
              <a:pPr algn="just"/>
              <a:r>
                <a:rPr lang="en-US" altLang="zh-CN" sz="1600" dirty="0">
                  <a:solidFill>
                    <a:srgbClr val="000000"/>
                  </a:solidFill>
                  <a:latin typeface="Cambria" panose="02040503050406030204" pitchFamily="18" charset="0"/>
                  <a:ea typeface="Cambria" panose="02040503050406030204" pitchFamily="18" charset="0"/>
                  <a:cs typeface="Calibri" panose="020F0502020204030204" pitchFamily="34" charset="0"/>
                </a:rPr>
                <a:t>- Dynamic Networks</a:t>
              </a:r>
            </a:p>
            <a:p>
              <a:pPr algn="just"/>
              <a:r>
                <a:rPr lang="en-US" altLang="zh-CN" sz="1600" dirty="0">
                  <a:solidFill>
                    <a:srgbClr val="000000"/>
                  </a:solidFill>
                  <a:latin typeface="Cambria" panose="02040503050406030204" pitchFamily="18" charset="0"/>
                  <a:ea typeface="Cambria" panose="02040503050406030204" pitchFamily="18" charset="0"/>
                  <a:cs typeface="Calibri" panose="020F0502020204030204" pitchFamily="34" charset="0"/>
                </a:rPr>
                <a:t>- Queue Model</a:t>
              </a:r>
            </a:p>
            <a:p>
              <a:pPr algn="just"/>
              <a:r>
                <a:rPr lang="en-US" altLang="zh-CN" sz="1600" dirty="0">
                  <a:solidFill>
                    <a:srgbClr val="000000"/>
                  </a:solidFill>
                  <a:latin typeface="Cambria" panose="02040503050406030204" pitchFamily="18" charset="0"/>
                  <a:ea typeface="Cambria" panose="02040503050406030204" pitchFamily="18" charset="0"/>
                  <a:cs typeface="Calibri" panose="020F0502020204030204" pitchFamily="34" charset="0"/>
                </a:rPr>
                <a:t>- Queue Stability</a:t>
              </a:r>
            </a:p>
            <a:p>
              <a:pPr algn="just"/>
              <a:r>
                <a:rPr lang="en-US" altLang="zh-CN" sz="1600" dirty="0">
                  <a:solidFill>
                    <a:srgbClr val="000000"/>
                  </a:solidFill>
                  <a:latin typeface="Cambria" panose="02040503050406030204" pitchFamily="18" charset="0"/>
                  <a:ea typeface="Cambria" panose="02040503050406030204" pitchFamily="18" charset="0"/>
                  <a:cs typeface="Calibri" panose="020F0502020204030204" pitchFamily="34" charset="0"/>
                </a:rPr>
                <a:t>- Lyapunov Optimization</a:t>
              </a:r>
            </a:p>
            <a:p>
              <a:pPr algn="just"/>
              <a:r>
                <a:rPr lang="en-US" altLang="zh-CN" sz="1600" dirty="0">
                  <a:solidFill>
                    <a:srgbClr val="000000"/>
                  </a:solidFill>
                  <a:latin typeface="Cambria" panose="02040503050406030204" pitchFamily="18" charset="0"/>
                  <a:ea typeface="Cambria" panose="02040503050406030204" pitchFamily="18" charset="0"/>
                  <a:cs typeface="Calibri" panose="020F0502020204030204" pitchFamily="34" charset="0"/>
                </a:rPr>
                <a:t>- Details</a:t>
              </a:r>
            </a:p>
            <a:p>
              <a:pPr algn="just"/>
              <a:r>
                <a:rPr lang="en-US" altLang="zh-CN" sz="1600" dirty="0">
                  <a:solidFill>
                    <a:srgbClr val="000000"/>
                  </a:solidFill>
                  <a:latin typeface="Cambria" panose="02040503050406030204" pitchFamily="18" charset="0"/>
                  <a:ea typeface="Cambria" panose="02040503050406030204" pitchFamily="18" charset="0"/>
                  <a:cs typeface="Calibri" panose="020F0502020204030204" pitchFamily="34" charset="0"/>
                </a:rPr>
                <a:t>- Performance-Backlog Tradeoff</a:t>
              </a:r>
            </a:p>
            <a:p>
              <a:pPr algn="just"/>
              <a:r>
                <a:rPr lang="en-US" altLang="zh-CN" sz="1600" dirty="0">
                  <a:solidFill>
                    <a:srgbClr val="000000"/>
                  </a:solidFill>
                  <a:latin typeface="Cambria" panose="02040503050406030204" pitchFamily="18" charset="0"/>
                  <a:ea typeface="Cambria" panose="02040503050406030204" pitchFamily="18" charset="0"/>
                  <a:cs typeface="Calibri" panose="020F0502020204030204" pitchFamily="34" charset="0"/>
                </a:rPr>
                <a:t>- Application to Mobile Networks with </a:t>
              </a:r>
              <a:r>
                <a:rPr lang="en-US" altLang="zh-CN" sz="1600" b="1" dirty="0">
                  <a:solidFill>
                    <a:srgbClr val="000000"/>
                  </a:solidFill>
                  <a:latin typeface="Cambria" panose="02040503050406030204" pitchFamily="18" charset="0"/>
                  <a:ea typeface="Cambria" panose="02040503050406030204" pitchFamily="18" charset="0"/>
                  <a:cs typeface="Calibri" panose="020F0502020204030204" pitchFamily="34" charset="0"/>
                </a:rPr>
                <a:t>Unreliable Channels</a:t>
              </a:r>
            </a:p>
            <a:p>
              <a:pPr algn="just"/>
              <a:endParaRPr lang="zh-CN" altLang="en-US" dirty="0">
                <a:solidFill>
                  <a:schemeClr val="tx1"/>
                </a:solidFill>
                <a:latin typeface="Cambria" panose="02040503050406030204" pitchFamily="18" charset="0"/>
                <a:ea typeface="Times New Roman" charset="0"/>
                <a:cs typeface="Times New Roman" charset="0"/>
              </a:endParaRPr>
            </a:p>
          </p:txBody>
        </p:sp>
      </p:grpSp>
      <p:sp>
        <p:nvSpPr>
          <p:cNvPr id="10" name="标题 3">
            <a:extLst>
              <a:ext uri="{FF2B5EF4-FFF2-40B4-BE49-F238E27FC236}">
                <a16:creationId xmlns:a16="http://schemas.microsoft.com/office/drawing/2014/main" id="{DE31776B-4352-BE48-BEA5-979F7E66951F}"/>
              </a:ext>
            </a:extLst>
          </p:cNvPr>
          <p:cNvSpPr txBox="1">
            <a:spLocks/>
          </p:cNvSpPr>
          <p:nvPr/>
        </p:nvSpPr>
        <p:spPr>
          <a:xfrm>
            <a:off x="1219199" y="1585624"/>
            <a:ext cx="6292659" cy="1477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defRPr sz="20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a:r>
              <a:rPr lang="en-US" altLang="zh-CN" sz="18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altLang="zh-CN" sz="1800" dirty="0">
                <a:solidFill>
                  <a:srgbClr val="000000"/>
                </a:solidFill>
                <a:latin typeface="Cambria" panose="02040503050406030204" pitchFamily="18" charset="0"/>
                <a:ea typeface="Cambria" panose="02040503050406030204" pitchFamily="18" charset="0"/>
                <a:cs typeface="Calibri" panose="020F0502020204030204" pitchFamily="34" charset="0"/>
              </a:rPr>
              <a:t>Lyapunov</a:t>
            </a:r>
          </a:p>
          <a:p>
            <a:pPr algn="just"/>
            <a:r>
              <a:rPr lang="en-US" altLang="zh-CN" sz="1800" dirty="0">
                <a:solidFill>
                  <a:srgbClr val="000000"/>
                </a:solidFill>
                <a:latin typeface="Cambria" panose="02040503050406030204" pitchFamily="18" charset="0"/>
                <a:ea typeface="Cambria" panose="02040503050406030204" pitchFamily="18" charset="0"/>
                <a:cs typeface="Calibri" panose="020F0502020204030204" pitchFamily="34" charset="0"/>
              </a:rPr>
              <a:t>- Lyapunov stability</a:t>
            </a:r>
          </a:p>
          <a:p>
            <a:pPr algn="just"/>
            <a:r>
              <a:rPr lang="en-US" altLang="zh-CN" sz="1800" dirty="0">
                <a:solidFill>
                  <a:srgbClr val="000000"/>
                </a:solidFill>
                <a:latin typeface="Cambria" panose="02040503050406030204" pitchFamily="18" charset="0"/>
                <a:ea typeface="Cambria" panose="02040503050406030204" pitchFamily="18" charset="0"/>
                <a:cs typeface="Calibri" panose="020F0502020204030204" pitchFamily="34" charset="0"/>
              </a:rPr>
              <a:t>- Asymptotically stability</a:t>
            </a:r>
          </a:p>
          <a:p>
            <a:pPr algn="just"/>
            <a:r>
              <a:rPr lang="en-US" altLang="zh-CN" sz="1800" dirty="0">
                <a:solidFill>
                  <a:srgbClr val="000000"/>
                </a:solidFill>
                <a:latin typeface="Cambria" panose="02040503050406030204" pitchFamily="18" charset="0"/>
                <a:ea typeface="Cambria" panose="02040503050406030204" pitchFamily="18" charset="0"/>
                <a:cs typeface="Calibri" panose="020F0502020204030204" pitchFamily="34" charset="0"/>
              </a:rPr>
              <a:t>- Second Method of Lyapunov</a:t>
            </a:r>
          </a:p>
          <a:p>
            <a:pPr algn="just"/>
            <a:r>
              <a:rPr lang="en-US" altLang="zh-CN" sz="1800" dirty="0">
                <a:solidFill>
                  <a:srgbClr val="000000"/>
                </a:solidFill>
                <a:latin typeface="Cambria" panose="02040503050406030204" pitchFamily="18" charset="0"/>
                <a:ea typeface="Cambria" panose="02040503050406030204" pitchFamily="18" charset="0"/>
                <a:cs typeface="Calibri" panose="020F0502020204030204" pitchFamily="34" charset="0"/>
              </a:rPr>
              <a:t>- Discrete form in time-slotted systems</a:t>
            </a:r>
          </a:p>
        </p:txBody>
      </p:sp>
      <p:grpSp>
        <p:nvGrpSpPr>
          <p:cNvPr id="11" name="Group 10">
            <a:extLst>
              <a:ext uri="{FF2B5EF4-FFF2-40B4-BE49-F238E27FC236}">
                <a16:creationId xmlns:a16="http://schemas.microsoft.com/office/drawing/2014/main" id="{4EE173E1-974F-A346-A9ED-698CB2235C96}"/>
              </a:ext>
            </a:extLst>
          </p:cNvPr>
          <p:cNvGrpSpPr/>
          <p:nvPr/>
        </p:nvGrpSpPr>
        <p:grpSpPr>
          <a:xfrm>
            <a:off x="776620" y="1276290"/>
            <a:ext cx="8181426" cy="400110"/>
            <a:chOff x="776620" y="1061514"/>
            <a:chExt cx="8181426" cy="400110"/>
          </a:xfrm>
        </p:grpSpPr>
        <p:sp>
          <p:nvSpPr>
            <p:cNvPr id="12" name="矩形 4">
              <a:extLst>
                <a:ext uri="{FF2B5EF4-FFF2-40B4-BE49-F238E27FC236}">
                  <a16:creationId xmlns:a16="http://schemas.microsoft.com/office/drawing/2014/main" id="{66235BD1-DF2D-2B44-A500-4BCFB3E4BC40}"/>
                </a:ext>
              </a:extLst>
            </p:cNvPr>
            <p:cNvSpPr/>
            <p:nvPr/>
          </p:nvSpPr>
          <p:spPr>
            <a:xfrm>
              <a:off x="776620" y="1103169"/>
              <a:ext cx="316801" cy="3168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Cambria" panose="02040503050406030204" pitchFamily="18" charset="0"/>
                  <a:ea typeface="Cambria" panose="02040503050406030204" pitchFamily="18" charset="0"/>
                </a:rPr>
                <a:t>1</a:t>
              </a:r>
              <a:endParaRPr lang="zh-CN" altLang="en-US" sz="2400" b="1" dirty="0">
                <a:latin typeface="Cambria" panose="02040503050406030204" pitchFamily="18" charset="0"/>
                <a:ea typeface="微软雅黑" panose="020B0503020204020204" pitchFamily="34" charset="-122"/>
              </a:endParaRPr>
            </a:p>
          </p:txBody>
        </p:sp>
        <p:sp>
          <p:nvSpPr>
            <p:cNvPr id="13" name="标题 3">
              <a:extLst>
                <a:ext uri="{FF2B5EF4-FFF2-40B4-BE49-F238E27FC236}">
                  <a16:creationId xmlns:a16="http://schemas.microsoft.com/office/drawing/2014/main" id="{2A82FDBC-EB34-6C41-96B7-568FBE834CF1}"/>
                </a:ext>
              </a:extLst>
            </p:cNvPr>
            <p:cNvSpPr txBox="1">
              <a:spLocks/>
            </p:cNvSpPr>
            <p:nvPr/>
          </p:nvSpPr>
          <p:spPr>
            <a:xfrm>
              <a:off x="1219200" y="1061514"/>
              <a:ext cx="7738846"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defRPr sz="20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a:r>
                <a:rPr lang="en-US" altLang="zh-CN" b="1" dirty="0">
                  <a:solidFill>
                    <a:schemeClr val="tx1"/>
                  </a:solidFill>
                  <a:latin typeface="Cambria" panose="02040503050406030204" pitchFamily="18" charset="0"/>
                  <a:ea typeface="Cambria" panose="02040503050406030204" pitchFamily="18" charset="0"/>
                  <a:cs typeface="Times New Roman" charset="0"/>
                </a:rPr>
                <a:t>Lyapunov and Stability Theory</a:t>
              </a:r>
              <a:endParaRPr lang="zh-CN" altLang="en-US" b="1" dirty="0">
                <a:solidFill>
                  <a:schemeClr val="tx1"/>
                </a:solidFill>
                <a:latin typeface="Cambria" panose="02040503050406030204" pitchFamily="18" charset="0"/>
                <a:ea typeface="Times New Roman" charset="0"/>
                <a:cs typeface="Times New Roman" charset="0"/>
              </a:endParaRPr>
            </a:p>
          </p:txBody>
        </p:sp>
      </p:grpSp>
      <p:grpSp>
        <p:nvGrpSpPr>
          <p:cNvPr id="14" name="Group 13">
            <a:extLst>
              <a:ext uri="{FF2B5EF4-FFF2-40B4-BE49-F238E27FC236}">
                <a16:creationId xmlns:a16="http://schemas.microsoft.com/office/drawing/2014/main" id="{3CDB5D44-1E70-E040-AC89-D5D3FDC7E638}"/>
              </a:ext>
            </a:extLst>
          </p:cNvPr>
          <p:cNvGrpSpPr/>
          <p:nvPr/>
        </p:nvGrpSpPr>
        <p:grpSpPr>
          <a:xfrm>
            <a:off x="776620" y="5904531"/>
            <a:ext cx="8181426" cy="400110"/>
            <a:chOff x="776620" y="5045522"/>
            <a:chExt cx="8181426" cy="400110"/>
          </a:xfrm>
        </p:grpSpPr>
        <p:sp>
          <p:nvSpPr>
            <p:cNvPr id="15" name="矩形 4">
              <a:extLst>
                <a:ext uri="{FF2B5EF4-FFF2-40B4-BE49-F238E27FC236}">
                  <a16:creationId xmlns:a16="http://schemas.microsoft.com/office/drawing/2014/main" id="{1E0FB0F7-3966-554C-B21E-DEAE1E0A485E}"/>
                </a:ext>
              </a:extLst>
            </p:cNvPr>
            <p:cNvSpPr/>
            <p:nvPr/>
          </p:nvSpPr>
          <p:spPr>
            <a:xfrm>
              <a:off x="776620" y="5087177"/>
              <a:ext cx="316801" cy="3168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Cambria" panose="02040503050406030204" pitchFamily="18" charset="0"/>
                  <a:ea typeface="Cambria" panose="02040503050406030204" pitchFamily="18" charset="0"/>
                </a:rPr>
                <a:t>4</a:t>
              </a:r>
              <a:endParaRPr lang="zh-CN" altLang="en-US" sz="2400" b="1" dirty="0">
                <a:latin typeface="Cambria" panose="02040503050406030204" pitchFamily="18" charset="0"/>
                <a:ea typeface="微软雅黑" panose="020B0503020204020204" pitchFamily="34" charset="-122"/>
              </a:endParaRPr>
            </a:p>
          </p:txBody>
        </p:sp>
        <p:sp>
          <p:nvSpPr>
            <p:cNvPr id="16" name="标题 3">
              <a:extLst>
                <a:ext uri="{FF2B5EF4-FFF2-40B4-BE49-F238E27FC236}">
                  <a16:creationId xmlns:a16="http://schemas.microsoft.com/office/drawing/2014/main" id="{AC90C556-DF64-F645-B70D-A5CBC8E019E7}"/>
                </a:ext>
              </a:extLst>
            </p:cNvPr>
            <p:cNvSpPr txBox="1">
              <a:spLocks/>
            </p:cNvSpPr>
            <p:nvPr/>
          </p:nvSpPr>
          <p:spPr>
            <a:xfrm>
              <a:off x="1219200" y="5045522"/>
              <a:ext cx="7738846"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defRPr sz="20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a:r>
                <a:rPr lang="en-US" altLang="zh-CN" b="1" dirty="0">
                  <a:solidFill>
                    <a:schemeClr val="tx1"/>
                  </a:solidFill>
                  <a:latin typeface="Cambria" panose="02040503050406030204" pitchFamily="18" charset="0"/>
                  <a:ea typeface="Cambria" panose="02040503050406030204" pitchFamily="18" charset="0"/>
                  <a:cs typeface="Times New Roman" charset="0"/>
                </a:rPr>
                <a:t>Lyapunov-Based Reinforcement Learning</a:t>
              </a:r>
              <a:endParaRPr lang="zh-CN" altLang="en-US" b="1" dirty="0">
                <a:solidFill>
                  <a:schemeClr val="tx1"/>
                </a:solidFill>
                <a:latin typeface="Cambria" panose="02040503050406030204" pitchFamily="18" charset="0"/>
                <a:ea typeface="Times New Roman" charset="0"/>
                <a:cs typeface="Times New Roman" charset="0"/>
              </a:endParaRPr>
            </a:p>
          </p:txBody>
        </p:sp>
      </p:grpSp>
      <p:grpSp>
        <p:nvGrpSpPr>
          <p:cNvPr id="17" name="Group 16">
            <a:extLst>
              <a:ext uri="{FF2B5EF4-FFF2-40B4-BE49-F238E27FC236}">
                <a16:creationId xmlns:a16="http://schemas.microsoft.com/office/drawing/2014/main" id="{301388E1-AF6F-0042-91CB-1327368E00A8}"/>
              </a:ext>
            </a:extLst>
          </p:cNvPr>
          <p:cNvGrpSpPr/>
          <p:nvPr/>
        </p:nvGrpSpPr>
        <p:grpSpPr>
          <a:xfrm>
            <a:off x="776621" y="5405154"/>
            <a:ext cx="8181425" cy="400110"/>
            <a:chOff x="776621" y="4243605"/>
            <a:chExt cx="8181425" cy="400110"/>
          </a:xfrm>
        </p:grpSpPr>
        <p:sp>
          <p:nvSpPr>
            <p:cNvPr id="18" name="矩形 8">
              <a:extLst>
                <a:ext uri="{FF2B5EF4-FFF2-40B4-BE49-F238E27FC236}">
                  <a16:creationId xmlns:a16="http://schemas.microsoft.com/office/drawing/2014/main" id="{EF7A5596-EB54-5F4D-91C2-6B3E0EADCB12}"/>
                </a:ext>
              </a:extLst>
            </p:cNvPr>
            <p:cNvSpPr/>
            <p:nvPr/>
          </p:nvSpPr>
          <p:spPr>
            <a:xfrm>
              <a:off x="776621" y="4317359"/>
              <a:ext cx="316800" cy="3168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bg1"/>
                  </a:solidFill>
                  <a:latin typeface="Cambria" panose="02040503050406030204" pitchFamily="18" charset="0"/>
                  <a:ea typeface="Cambria" panose="02040503050406030204" pitchFamily="18" charset="0"/>
                </a:rPr>
                <a:t>3</a:t>
              </a:r>
              <a:endParaRPr lang="zh-CN" altLang="en-US" sz="2400" b="1" dirty="0">
                <a:solidFill>
                  <a:schemeClr val="bg1"/>
                </a:solidFill>
                <a:latin typeface="Cambria" panose="02040503050406030204" pitchFamily="18" charset="0"/>
                <a:ea typeface="微软雅黑" panose="020B0503020204020204" pitchFamily="34" charset="-122"/>
              </a:endParaRPr>
            </a:p>
          </p:txBody>
        </p:sp>
        <p:sp>
          <p:nvSpPr>
            <p:cNvPr id="19" name="Rectangle 2">
              <a:extLst>
                <a:ext uri="{FF2B5EF4-FFF2-40B4-BE49-F238E27FC236}">
                  <a16:creationId xmlns:a16="http://schemas.microsoft.com/office/drawing/2014/main" id="{813A0250-8000-2340-A944-05A51D66DEFE}"/>
                </a:ext>
              </a:extLst>
            </p:cNvPr>
            <p:cNvSpPr/>
            <p:nvPr/>
          </p:nvSpPr>
          <p:spPr>
            <a:xfrm>
              <a:off x="1219200" y="4243605"/>
              <a:ext cx="7738846" cy="400110"/>
            </a:xfrm>
            <a:prstGeom prst="rect">
              <a:avLst/>
            </a:prstGeom>
          </p:spPr>
          <p:txBody>
            <a:bodyPr wrap="square">
              <a:spAutoFit/>
            </a:bodyPr>
            <a:lstStyle/>
            <a:p>
              <a:pPr algn="just"/>
              <a:r>
                <a:rPr lang="en-US" altLang="zh-CN" sz="2000" b="1" dirty="0">
                  <a:solidFill>
                    <a:schemeClr val="tx1"/>
                  </a:solidFill>
                  <a:latin typeface="Cambria" panose="02040503050406030204" pitchFamily="18" charset="0"/>
                  <a:ea typeface="Cambria" panose="02040503050406030204" pitchFamily="18" charset="0"/>
                  <a:cs typeface="Times New Roman" charset="0"/>
                </a:rPr>
                <a:t>Applications</a:t>
              </a:r>
            </a:p>
          </p:txBody>
        </p:sp>
      </p:grpSp>
    </p:spTree>
    <p:extLst>
      <p:ext uri="{BB962C8B-B14F-4D97-AF65-F5344CB8AC3E}">
        <p14:creationId xmlns:p14="http://schemas.microsoft.com/office/powerpoint/2010/main" val="36633730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84</a:t>
            </a:fld>
            <a:endParaRPr lang="zh-CN" altLang="en-US" dirty="0"/>
          </a:p>
        </p:txBody>
      </p:sp>
      <p:sp>
        <p:nvSpPr>
          <p:cNvPr id="3" name="Text Placeholder 1">
            <a:extLst>
              <a:ext uri="{FF2B5EF4-FFF2-40B4-BE49-F238E27FC236}">
                <a16:creationId xmlns:a16="http://schemas.microsoft.com/office/drawing/2014/main" id="{B50D97A1-1236-094B-879D-B903EC45128F}"/>
              </a:ext>
            </a:extLst>
          </p:cNvPr>
          <p:cNvSpPr txBox="1">
            <a:spLocks/>
          </p:cNvSpPr>
          <p:nvPr/>
        </p:nvSpPr>
        <p:spPr>
          <a:xfrm>
            <a:off x="304801" y="1144589"/>
            <a:ext cx="6324599" cy="228441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en-US" sz="2000">
                <a:latin typeface="Tahoma" panose="020B0604030504040204" pitchFamily="34" charset="0"/>
                <a:ea typeface="Tahoma" panose="020B0604030504040204" pitchFamily="34" charset="0"/>
                <a:cs typeface="Tahoma" panose="020B0604030504040204" pitchFamily="34" charset="0"/>
              </a:rPr>
              <a:t>Aleksandr Mikhailovich Lyapunov, 1857-1918</a:t>
            </a:r>
          </a:p>
          <a:p>
            <a:pPr marL="643732" lvl="1" indent="0">
              <a:buFont typeface="Arial" panose="020B0604020202020204" pitchFamily="34" charset="0"/>
              <a:buNone/>
            </a:pPr>
            <a:r>
              <a:rPr lang="en-US">
                <a:latin typeface="Tahoma" panose="020B0604030504040204" pitchFamily="34" charset="0"/>
                <a:ea typeface="Tahoma" panose="020B0604030504040204" pitchFamily="34" charset="0"/>
                <a:cs typeface="Tahoma" panose="020B0604030504040204" pitchFamily="34" charset="0"/>
              </a:rPr>
              <a:t>a mathematician, mechanician and physicist</a:t>
            </a:r>
          </a:p>
          <a:p>
            <a:pPr marL="643732" lvl="1" indent="0">
              <a:buFont typeface="Arial" panose="020B0604020202020204" pitchFamily="34" charset="0"/>
              <a:buNone/>
            </a:pPr>
            <a:endParaRPr lang="en-US">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Ø"/>
            </a:pPr>
            <a:r>
              <a:rPr lang="en-US" sz="2000">
                <a:latin typeface="Tahoma" panose="020B0604030504040204" pitchFamily="34" charset="0"/>
                <a:ea typeface="Tahoma" panose="020B0604030504040204" pitchFamily="34" charset="0"/>
                <a:cs typeface="Tahoma" panose="020B0604030504040204" pitchFamily="34" charset="0"/>
              </a:rPr>
              <a:t>Known for his contribution to the analysis of the stability of nonlinear dynamical systems</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2">
            <a:extLst>
              <a:ext uri="{FF2B5EF4-FFF2-40B4-BE49-F238E27FC236}">
                <a16:creationId xmlns:a16="http://schemas.microsoft.com/office/drawing/2014/main" id="{5BEB7319-FA36-F74A-966E-1750CC5507AE}"/>
              </a:ext>
            </a:extLst>
          </p:cNvPr>
          <p:cNvSpPr txBox="1">
            <a:spLocks/>
          </p:cNvSpPr>
          <p:nvPr/>
        </p:nvSpPr>
        <p:spPr>
          <a:xfrm>
            <a:off x="1176338" y="203149"/>
            <a:ext cx="6934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sz="3600" b="1" dirty="0">
                <a:solidFill>
                  <a:srgbClr val="00B0F0"/>
                </a:solidFill>
                <a:effectLst>
                  <a:outerShdw blurRad="38100" dist="38100" dir="2700000" algn="tl">
                    <a:srgbClr val="000000">
                      <a:alpha val="43137"/>
                    </a:srgbClr>
                  </a:outerShdw>
                </a:effectLst>
              </a:rPr>
              <a:t>Lyapunov</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a:solidFill>
                  <a:srgbClr val="00B0F0"/>
                </a:solidFill>
                <a:effectLst>
                  <a:outerShdw blurRad="38100" dist="38100" dir="2700000" algn="tl">
                    <a:srgbClr val="000000">
                      <a:alpha val="43137"/>
                    </a:srgbClr>
                  </a:outerShdw>
                </a:effectLst>
              </a:rPr>
              <a:t>and Stability Theory</a:t>
            </a:r>
          </a:p>
        </p:txBody>
      </p:sp>
      <p:pic>
        <p:nvPicPr>
          <p:cNvPr id="5" name="Picture 2">
            <a:extLst>
              <a:ext uri="{FF2B5EF4-FFF2-40B4-BE49-F238E27FC236}">
                <a16:creationId xmlns:a16="http://schemas.microsoft.com/office/drawing/2014/main" id="{5EAF78FA-506A-FD48-A932-852B77138B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3699" y="1135033"/>
            <a:ext cx="2095500" cy="28765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ngular parameters of an elliptical orbit">
            <a:extLst>
              <a:ext uri="{FF2B5EF4-FFF2-40B4-BE49-F238E27FC236}">
                <a16:creationId xmlns:a16="http://schemas.microsoft.com/office/drawing/2014/main" id="{FE907405-CBAB-CF48-9290-AF099F3AC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657600"/>
            <a:ext cx="2516187" cy="251618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
            <a:extLst>
              <a:ext uri="{FF2B5EF4-FFF2-40B4-BE49-F238E27FC236}">
                <a16:creationId xmlns:a16="http://schemas.microsoft.com/office/drawing/2014/main" id="{6E772FE3-565F-1347-A7F3-BA8FB41E56F5}"/>
              </a:ext>
            </a:extLst>
          </p:cNvPr>
          <p:cNvSpPr txBox="1">
            <a:spLocks/>
          </p:cNvSpPr>
          <p:nvPr/>
        </p:nvSpPr>
        <p:spPr bwMode="auto">
          <a:xfrm>
            <a:off x="2820987" y="4011583"/>
            <a:ext cx="6018212" cy="193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91378" rIns="91378" bIns="91378" numCol="1" anchor="t" anchorCtr="0" compatLnSpc="1">
            <a:prstTxWarp prst="textNoShape">
              <a:avLst/>
            </a:prstTxWarp>
          </a:bodyPr>
          <a:lstStyle>
            <a:defPPr marR="0" lvl="0" algn="l" rtl="0">
              <a:lnSpc>
                <a:spcPct val="100000"/>
              </a:lnSpc>
              <a:spcBef>
                <a:spcPts val="0"/>
              </a:spcBef>
              <a:spcAft>
                <a:spcPts val="0"/>
              </a:spcAft>
            </a:defPPr>
            <a:lvl1pPr marL="342720" marR="0" lvl="0" indent="-139629" algn="l" rtl="0" eaLnBrk="0" fontAlgn="base" hangingPunct="0">
              <a:lnSpc>
                <a:spcPct val="100000"/>
              </a:lnSpc>
              <a:spcBef>
                <a:spcPts val="700"/>
              </a:spcBef>
              <a:spcAft>
                <a:spcPts val="0"/>
              </a:spcAft>
              <a:buClr>
                <a:srgbClr val="000000"/>
              </a:buClr>
              <a:buSzPct val="100000"/>
              <a:buFont typeface="Arial"/>
              <a:buChar char="•"/>
              <a:defRPr kumimoji="1" sz="3200" b="0" i="0" u="none" strike="noStrike" cap="none">
                <a:solidFill>
                  <a:srgbClr val="000000"/>
                </a:solidFill>
                <a:latin typeface="Calibri"/>
                <a:ea typeface="Calibri"/>
                <a:cs typeface="Calibri"/>
                <a:sym typeface="Calibri"/>
              </a:defRPr>
            </a:lvl1pPr>
            <a:lvl2pPr marL="783361" marR="0" lvl="1" indent="-123306" algn="l" rtl="0" eaLnBrk="0" fontAlgn="base" hangingPunct="0">
              <a:lnSpc>
                <a:spcPct val="100000"/>
              </a:lnSpc>
              <a:spcBef>
                <a:spcPts val="700"/>
              </a:spcBef>
              <a:spcAft>
                <a:spcPts val="0"/>
              </a:spcAft>
              <a:buClr>
                <a:srgbClr val="000000"/>
              </a:buClr>
              <a:buSzPct val="100000"/>
              <a:buFont typeface="Arial"/>
              <a:buChar char="–"/>
              <a:defRPr kumimoji="1" sz="3200" b="0" i="0" u="none" strike="noStrike" cap="none">
                <a:solidFill>
                  <a:srgbClr val="000000"/>
                </a:solidFill>
                <a:latin typeface="Calibri"/>
                <a:ea typeface="Calibri"/>
                <a:cs typeface="Calibri"/>
                <a:sym typeface="Calibri"/>
              </a:defRPr>
            </a:lvl2pPr>
            <a:lvl3pPr marL="1175041" marR="0" lvl="2" indent="-58027" algn="l" rtl="0" eaLnBrk="0" fontAlgn="base" hangingPunct="0">
              <a:lnSpc>
                <a:spcPct val="100000"/>
              </a:lnSpc>
              <a:spcBef>
                <a:spcPts val="700"/>
              </a:spcBef>
              <a:spcAft>
                <a:spcPts val="0"/>
              </a:spcAft>
              <a:buClr>
                <a:srgbClr val="000000"/>
              </a:buClr>
              <a:buSzPct val="100000"/>
              <a:buFont typeface="Arial"/>
              <a:buChar char="•"/>
              <a:defRPr kumimoji="1" sz="3200" b="0" i="0" u="none" strike="noStrike" cap="none">
                <a:solidFill>
                  <a:srgbClr val="000000"/>
                </a:solidFill>
                <a:latin typeface="Calibri"/>
                <a:ea typeface="Calibri"/>
                <a:cs typeface="Calibri"/>
                <a:sym typeface="Calibri"/>
              </a:defRPr>
            </a:lvl3pPr>
            <a:lvl4pPr marL="1631999" marR="0" lvl="3" indent="-70719" algn="l" rtl="0" eaLnBrk="0" fontAlgn="base" hangingPunct="0">
              <a:lnSpc>
                <a:spcPct val="100000"/>
              </a:lnSpc>
              <a:spcBef>
                <a:spcPts val="700"/>
              </a:spcBef>
              <a:spcAft>
                <a:spcPts val="0"/>
              </a:spcAft>
              <a:buClr>
                <a:srgbClr val="000000"/>
              </a:buClr>
              <a:buSzPct val="100000"/>
              <a:buFont typeface="Arial"/>
              <a:buChar char="–"/>
              <a:defRPr kumimoji="1" sz="3200" b="0" i="0" u="none" strike="noStrike" cap="none">
                <a:solidFill>
                  <a:srgbClr val="000000"/>
                </a:solidFill>
                <a:latin typeface="Calibri"/>
                <a:ea typeface="Calibri"/>
                <a:cs typeface="Calibri"/>
                <a:sym typeface="Calibri"/>
              </a:defRPr>
            </a:lvl4pPr>
            <a:lvl5pPr marL="2088961" marR="0" lvl="4" indent="-58025" algn="l" rtl="0" eaLnBrk="0" fontAlgn="base" hangingPunct="0">
              <a:lnSpc>
                <a:spcPct val="100000"/>
              </a:lnSpc>
              <a:spcBef>
                <a:spcPts val="700"/>
              </a:spcBef>
              <a:spcAft>
                <a:spcPts val="0"/>
              </a:spcAft>
              <a:buClr>
                <a:srgbClr val="000000"/>
              </a:buClr>
              <a:buSzPct val="100000"/>
              <a:buFont typeface="Arial"/>
              <a:buChar char="»"/>
              <a:defRPr kumimoji="1" sz="3200" b="0" i="0" u="none" strike="noStrike" cap="none">
                <a:solidFill>
                  <a:srgbClr val="000000"/>
                </a:solidFill>
                <a:latin typeface="Calibri"/>
                <a:ea typeface="Calibri"/>
                <a:cs typeface="Calibri"/>
                <a:sym typeface="Calibri"/>
              </a:defRPr>
            </a:lvl5pPr>
            <a:lvl6pPr marL="2650369" marR="0" lvl="5" indent="-162476"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6pPr>
            <a:lvl7pPr marL="3107331" marR="0" lvl="6" indent="-162476"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7pPr>
            <a:lvl8pPr marL="3564291" marR="0" lvl="7" indent="-162476"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8pPr>
            <a:lvl9pPr marL="4021248" marR="0" lvl="8" indent="-162476"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9pPr>
          </a:lstStyle>
          <a:p>
            <a:pPr>
              <a:lnSpc>
                <a:spcPct val="150000"/>
              </a:lnSpc>
              <a:buFont typeface="Wingdings" panose="05000000000000000000" pitchFamily="2" charset="2"/>
              <a:buChar char="Ø"/>
            </a:pPr>
            <a:r>
              <a:rPr lang="en-US" sz="2000" kern="0" dirty="0">
                <a:latin typeface="Tahoma" panose="020B0604030504040204" pitchFamily="34" charset="0"/>
                <a:ea typeface="Tahoma" panose="020B0604030504040204" pitchFamily="34" charset="0"/>
                <a:cs typeface="Tahoma" panose="020B0604030504040204" pitchFamily="34" charset="0"/>
              </a:rPr>
              <a:t>Original work done by Lyapunov in 1890s</a:t>
            </a:r>
          </a:p>
          <a:p>
            <a:pPr>
              <a:lnSpc>
                <a:spcPct val="150000"/>
              </a:lnSpc>
              <a:buFont typeface="Wingdings" panose="05000000000000000000" pitchFamily="2" charset="2"/>
              <a:buChar char="Ø"/>
            </a:pPr>
            <a:r>
              <a:rPr lang="en-US" sz="2000" kern="0" dirty="0">
                <a:latin typeface="Tahoma" panose="020B0604030504040204" pitchFamily="34" charset="0"/>
                <a:ea typeface="Tahoma" panose="020B0604030504040204" pitchFamily="34" charset="0"/>
                <a:cs typeface="Tahoma" panose="020B0604030504040204" pitchFamily="34" charset="0"/>
              </a:rPr>
              <a:t>Improved by N. G. </a:t>
            </a:r>
            <a:r>
              <a:rPr lang="en-US" sz="2000" kern="0" dirty="0" err="1">
                <a:latin typeface="Tahoma" panose="020B0604030504040204" pitchFamily="34" charset="0"/>
                <a:ea typeface="Tahoma" panose="020B0604030504040204" pitchFamily="34" charset="0"/>
                <a:cs typeface="Tahoma" panose="020B0604030504040204" pitchFamily="34" charset="0"/>
              </a:rPr>
              <a:t>Chetaev</a:t>
            </a:r>
            <a:r>
              <a:rPr lang="en-US" sz="2000" kern="0" dirty="0">
                <a:latin typeface="Tahoma" panose="020B0604030504040204" pitchFamily="34" charset="0"/>
                <a:ea typeface="Tahoma" panose="020B0604030504040204" pitchFamily="34" charset="0"/>
                <a:cs typeface="Tahoma" panose="020B0604030504040204" pitchFamily="34" charset="0"/>
              </a:rPr>
              <a:t> in 1930s</a:t>
            </a:r>
          </a:p>
          <a:p>
            <a:pPr>
              <a:lnSpc>
                <a:spcPct val="150000"/>
              </a:lnSpc>
              <a:buFont typeface="Wingdings" panose="05000000000000000000" pitchFamily="2" charset="2"/>
              <a:buChar char="Ø"/>
            </a:pPr>
            <a:r>
              <a:rPr lang="en-US" sz="2000" kern="0" dirty="0">
                <a:latin typeface="Tahoma" panose="020B0604030504040204" pitchFamily="34" charset="0"/>
                <a:ea typeface="Tahoma" panose="020B0604030504040204" pitchFamily="34" charset="0"/>
                <a:cs typeface="Tahoma" panose="020B0604030504040204" pitchFamily="34" charset="0"/>
              </a:rPr>
              <a:t>Skyrocketed in aerospace guidance systems in 1960s</a:t>
            </a:r>
          </a:p>
        </p:txBody>
      </p:sp>
    </p:spTree>
    <p:extLst>
      <p:ext uri="{BB962C8B-B14F-4D97-AF65-F5344CB8AC3E}">
        <p14:creationId xmlns:p14="http://schemas.microsoft.com/office/powerpoint/2010/main" val="38898617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85</a:t>
            </a:fld>
            <a:endParaRPr lang="zh-CN" altLang="en-US" dirty="0"/>
          </a:p>
        </p:txBody>
      </p:sp>
      <mc:AlternateContent xmlns:mc="http://schemas.openxmlformats.org/markup-compatibility/2006" xmlns:a14="http://schemas.microsoft.com/office/drawing/2010/main">
        <mc:Choice Requires="a14">
          <p:sp>
            <p:nvSpPr>
              <p:cNvPr id="3" name="Text Placeholder 1">
                <a:extLst>
                  <a:ext uri="{FF2B5EF4-FFF2-40B4-BE49-F238E27FC236}">
                    <a16:creationId xmlns:a16="http://schemas.microsoft.com/office/drawing/2014/main" id="{04693888-CEF5-9D46-B2F2-00A3034CF548}"/>
                  </a:ext>
                </a:extLst>
              </p:cNvPr>
              <p:cNvSpPr txBox="1">
                <a:spLocks/>
              </p:cNvSpPr>
              <p:nvPr/>
            </p:nvSpPr>
            <p:spPr>
              <a:xfrm>
                <a:off x="152399" y="1547762"/>
                <a:ext cx="5507186" cy="462443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40641" lvl="1" indent="0">
                  <a:lnSpc>
                    <a:spcPct val="150000"/>
                  </a:lnSpc>
                  <a:spcBef>
                    <a:spcPts val="1200"/>
                  </a:spcBef>
                  <a:buFont typeface="Arial" panose="020B0604020202020204" pitchFamily="34" charset="0"/>
                  <a:buNone/>
                </a:pPr>
                <a:r>
                  <a:rPr lang="en-US" altLang="zh-CN" dirty="0">
                    <a:latin typeface="Tahoma" panose="020B0604030504040204" pitchFamily="34" charset="0"/>
                    <a:ea typeface="Tahoma" panose="020B0604030504040204" pitchFamily="34" charset="0"/>
                    <a:cs typeface="Tahoma" panose="020B0604030504040204" pitchFamily="34" charset="0"/>
                  </a:rPr>
                  <a:t>System state</a:t>
                </a:r>
                <a:r>
                  <a:rPr lang="en-US" altLang="zh-CN" b="1" i="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CN" i="1" smtClean="0">
                        <a:latin typeface="Cambria Math" panose="02040503050406030204" pitchFamily="18" charset="0"/>
                        <a:ea typeface="Microsoft YaHei" charset="-122"/>
                        <a:cs typeface="Microsoft YaHei" charset="-122"/>
                      </a:rPr>
                      <m:t>𝑥</m:t>
                    </m:r>
                    <m:r>
                      <a:rPr lang="en-US" altLang="zh-CN" i="1" smtClean="0">
                        <a:latin typeface="Cambria Math" panose="02040503050406030204" pitchFamily="18" charset="0"/>
                        <a:ea typeface="Microsoft YaHei" charset="-122"/>
                        <a:cs typeface="Microsoft YaHei" charset="-122"/>
                      </a:rPr>
                      <m:t>(</m:t>
                    </m:r>
                    <m:r>
                      <a:rPr lang="en-US" altLang="zh-CN" i="1" smtClean="0">
                        <a:latin typeface="Cambria Math" panose="02040503050406030204" pitchFamily="18" charset="0"/>
                        <a:ea typeface="Microsoft YaHei" charset="-122"/>
                        <a:cs typeface="Microsoft YaHei" charset="-122"/>
                      </a:rPr>
                      <m:t>𝑡</m:t>
                    </m:r>
                    <m:r>
                      <a:rPr lang="en-US" altLang="zh-CN" i="1" smtClean="0">
                        <a:latin typeface="Cambria Math" panose="02040503050406030204" pitchFamily="18" charset="0"/>
                        <a:ea typeface="Microsoft YaHei" charset="-122"/>
                        <a:cs typeface="Microsoft YaHei" charset="-122"/>
                      </a:rPr>
                      <m:t>)∈</m:t>
                    </m:r>
                    <m:r>
                      <a:rPr lang="en-US" altLang="zh-CN" i="1" smtClean="0">
                        <a:latin typeface="Cambria Math" panose="02040503050406030204" pitchFamily="18" charset="0"/>
                        <a:ea typeface="Cambria Math" panose="02040503050406030204" pitchFamily="18" charset="0"/>
                        <a:cs typeface="Microsoft YaHei" charset="-122"/>
                      </a:rPr>
                      <m:t>𝑋</m:t>
                    </m:r>
                    <m:r>
                      <a:rPr lang="en-US" altLang="zh-CN" i="1" smtClean="0">
                        <a:latin typeface="Cambria Math" panose="02040503050406030204" pitchFamily="18" charset="0"/>
                        <a:ea typeface="Cambria Math" panose="02040503050406030204" pitchFamily="18" charset="0"/>
                        <a:cs typeface="Microsoft YaHei" charset="-122"/>
                      </a:rPr>
                      <m:t>⊆</m:t>
                    </m:r>
                    <m:sSup>
                      <m:sSupPr>
                        <m:ctrlPr>
                          <a:rPr lang="en-US" altLang="zh-CN" i="1" smtClean="0">
                            <a:latin typeface="Cambria Math" panose="02040503050406030204" pitchFamily="18" charset="0"/>
                            <a:ea typeface="Cambria Math" panose="02040503050406030204" pitchFamily="18" charset="0"/>
                          </a:rPr>
                        </m:ctrlPr>
                      </m:sSupPr>
                      <m:e>
                        <m:r>
                          <a:rPr lang="en-US" altLang="zh-CN" i="1" smtClean="0">
                            <a:latin typeface="Cambria Math" panose="02040503050406030204" pitchFamily="18" charset="0"/>
                            <a:ea typeface="Cambria Math" panose="02040503050406030204" pitchFamily="18" charset="0"/>
                          </a:rPr>
                          <m:t>𝑅</m:t>
                        </m:r>
                      </m:e>
                      <m:sup>
                        <m:r>
                          <a:rPr lang="en-US" altLang="zh-CN" i="1" smtClean="0">
                            <a:latin typeface="Cambria Math" panose="02040503050406030204" pitchFamily="18" charset="0"/>
                            <a:ea typeface="Cambria Math" panose="02040503050406030204" pitchFamily="18" charset="0"/>
                          </a:rPr>
                          <m:t>𝑛</m:t>
                        </m:r>
                      </m:sup>
                    </m:sSup>
                  </m:oMath>
                </a14:m>
                <a:endParaRPr lang="en-US" altLang="zh-CN" i="1" dirty="0">
                  <a:latin typeface="Tahoma" panose="020B0604030504040204" pitchFamily="34" charset="0"/>
                  <a:ea typeface="Tahoma" panose="020B0604030504040204" pitchFamily="34" charset="0"/>
                  <a:cs typeface="Tahoma" panose="020B0604030504040204" pitchFamily="34" charset="0"/>
                </a:endParaRPr>
              </a:p>
              <a:p>
                <a:pPr marL="440641" lvl="1" indent="0">
                  <a:lnSpc>
                    <a:spcPct val="150000"/>
                  </a:lnSpc>
                  <a:spcBef>
                    <a:spcPts val="1200"/>
                  </a:spcBef>
                  <a:buFont typeface="Arial" panose="020B0604020202020204" pitchFamily="34" charset="0"/>
                  <a:buNone/>
                </a:pPr>
                <a:r>
                  <a:rPr lang="en-US" altLang="zh-CN" dirty="0">
                    <a:latin typeface="Tahoma" panose="020B0604030504040204" pitchFamily="34" charset="0"/>
                    <a:ea typeface="Tahoma" panose="020B0604030504040204" pitchFamily="34" charset="0"/>
                    <a:cs typeface="Tahoma" panose="020B0604030504040204" pitchFamily="34" charset="0"/>
                  </a:rPr>
                  <a:t>System function </a:t>
                </a:r>
                <a14:m>
                  <m:oMath xmlns:m="http://schemas.openxmlformats.org/officeDocument/2006/math">
                    <m:acc>
                      <m:accPr>
                        <m:chr m:val="̇"/>
                        <m:ctrlPr>
                          <a:rPr lang="en-US" altLang="zh-CN" i="1" smtClean="0">
                            <a:latin typeface="Cambria Math" panose="02040503050406030204" pitchFamily="18" charset="0"/>
                            <a:ea typeface="Microsoft YaHei" charset="-122"/>
                          </a:rPr>
                        </m:ctrlPr>
                      </m:accPr>
                      <m:e>
                        <m:r>
                          <a:rPr lang="en-US" altLang="zh-CN" i="1" smtClean="0">
                            <a:latin typeface="Cambria Math" panose="02040503050406030204" pitchFamily="18" charset="0"/>
                            <a:ea typeface="Microsoft YaHei" charset="-122"/>
                          </a:rPr>
                          <m:t>𝑥</m:t>
                        </m:r>
                      </m:e>
                    </m:acc>
                    <m:r>
                      <a:rPr lang="en-US" altLang="zh-CN" i="1" smtClean="0">
                        <a:latin typeface="Cambria Math" panose="02040503050406030204" pitchFamily="18" charset="0"/>
                        <a:ea typeface="Microsoft YaHei" charset="-122"/>
                      </a:rPr>
                      <m:t>=</m:t>
                    </m:r>
                    <m:r>
                      <a:rPr lang="en-US" altLang="zh-CN" i="1" smtClean="0">
                        <a:latin typeface="Cambria Math" panose="02040503050406030204" pitchFamily="18" charset="0"/>
                        <a:ea typeface="Microsoft YaHei" charset="-122"/>
                      </a:rPr>
                      <m:t>𝑓</m:t>
                    </m:r>
                    <m:d>
                      <m:dPr>
                        <m:ctrlPr>
                          <a:rPr lang="en-US" altLang="zh-CN" i="1" smtClean="0">
                            <a:latin typeface="Cambria Math" panose="02040503050406030204" pitchFamily="18" charset="0"/>
                            <a:ea typeface="Microsoft YaHei" charset="-122"/>
                          </a:rPr>
                        </m:ctrlPr>
                      </m:dPr>
                      <m:e>
                        <m:r>
                          <a:rPr lang="en-US" altLang="zh-CN" i="1" smtClean="0">
                            <a:latin typeface="Cambria Math" panose="02040503050406030204" pitchFamily="18" charset="0"/>
                            <a:ea typeface="Microsoft YaHei" charset="-122"/>
                          </a:rPr>
                          <m:t>𝑡</m:t>
                        </m:r>
                      </m:e>
                    </m:d>
                    <m:r>
                      <a:rPr lang="en-US" altLang="zh-CN" i="1" smtClean="0">
                        <a:latin typeface="Cambria Math" panose="02040503050406030204" pitchFamily="18" charset="0"/>
                        <a:ea typeface="Microsoft YaHei" charset="-122"/>
                      </a:rPr>
                      <m:t>,</m:t>
                    </m:r>
                    <m:r>
                      <a:rPr lang="en-US" altLang="zh-CN" i="1">
                        <a:latin typeface="Cambria Math" panose="02040503050406030204" pitchFamily="18" charset="0"/>
                        <a:ea typeface="Cambria Math" panose="02040503050406030204" pitchFamily="18" charset="0"/>
                        <a:cs typeface="Microsoft YaHei" charset="-122"/>
                      </a:rPr>
                      <m:t>𝑓</m:t>
                    </m:r>
                    <m:r>
                      <a:rPr lang="en-US" altLang="zh-CN" i="1">
                        <a:latin typeface="Cambria Math" panose="02040503050406030204" pitchFamily="18" charset="0"/>
                        <a:ea typeface="Cambria Math" panose="02040503050406030204" pitchFamily="18" charset="0"/>
                        <a:cs typeface="Microsoft YaHei" charset="-122"/>
                      </a:rPr>
                      <m:t>:</m:t>
                    </m:r>
                    <m:r>
                      <a:rPr lang="en-US" altLang="zh-CN" i="1" smtClean="0">
                        <a:latin typeface="Cambria Math" panose="02040503050406030204" pitchFamily="18" charset="0"/>
                        <a:ea typeface="Cambria Math" panose="02040503050406030204" pitchFamily="18" charset="0"/>
                        <a:cs typeface="Microsoft YaHei" charset="-122"/>
                      </a:rPr>
                      <m:t>𝑋</m:t>
                    </m:r>
                    <m:r>
                      <a:rPr lang="en-US" altLang="zh-CN" i="1">
                        <a:latin typeface="Cambria Math" panose="02040503050406030204" pitchFamily="18" charset="0"/>
                        <a:ea typeface="Cambria Math" panose="02040503050406030204" pitchFamily="18" charset="0"/>
                        <a:cs typeface="Microsoft YaHei" charset="-122"/>
                      </a:rPr>
                      <m:t>→</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𝑅</m:t>
                        </m:r>
                      </m:e>
                      <m:sup>
                        <m:r>
                          <a:rPr lang="en-US" altLang="zh-CN" i="1">
                            <a:latin typeface="Cambria Math" panose="02040503050406030204" pitchFamily="18" charset="0"/>
                            <a:ea typeface="Cambria Math" panose="02040503050406030204" pitchFamily="18" charset="0"/>
                          </a:rPr>
                          <m:t>𝑛</m:t>
                        </m:r>
                      </m:sup>
                    </m:sSup>
                  </m:oMath>
                </a14:m>
                <a:endParaRPr lang="en-US" altLang="zh-CN" dirty="0">
                  <a:latin typeface="Tahoma" panose="020B0604030504040204" pitchFamily="34" charset="0"/>
                  <a:ea typeface="Tahoma" panose="020B0604030504040204" pitchFamily="34" charset="0"/>
                  <a:cs typeface="Tahoma" panose="020B0604030504040204" pitchFamily="34" charset="0"/>
                </a:endParaRPr>
              </a:p>
              <a:p>
                <a:pPr marL="440641" lvl="1" indent="0">
                  <a:lnSpc>
                    <a:spcPct val="150000"/>
                  </a:lnSpc>
                  <a:spcBef>
                    <a:spcPts val="1200"/>
                  </a:spcBef>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ea typeface="Microsoft YaHei" charset="-122"/>
                          <a:cs typeface="Microsoft YaHei" charset="-122"/>
                        </a:rPr>
                        <m:t>∀</m:t>
                      </m:r>
                      <m:r>
                        <a:rPr lang="zh-CN" altLang="en-US" i="1" smtClean="0">
                          <a:latin typeface="Cambria Math" panose="02040503050406030204" pitchFamily="18" charset="0"/>
                          <a:ea typeface="Microsoft YaHei" charset="-122"/>
                          <a:cs typeface="Microsoft YaHei" charset="-122"/>
                        </a:rPr>
                        <m:t>𝜖</m:t>
                      </m:r>
                      <m:r>
                        <a:rPr lang="en-US" altLang="zh-CN" i="1" smtClean="0">
                          <a:latin typeface="Cambria Math" panose="02040503050406030204" pitchFamily="18" charset="0"/>
                          <a:ea typeface="Microsoft YaHei" charset="-122"/>
                          <a:cs typeface="Microsoft YaHei" charset="-122"/>
                        </a:rPr>
                        <m:t>&gt;0,∃</m:t>
                      </m:r>
                      <m:r>
                        <a:rPr lang="zh-CN" altLang="en-US" i="1" smtClean="0">
                          <a:latin typeface="Cambria Math" panose="02040503050406030204" pitchFamily="18" charset="0"/>
                          <a:ea typeface="Microsoft YaHei" charset="-122"/>
                          <a:cs typeface="Microsoft YaHei" charset="-122"/>
                        </a:rPr>
                        <m:t>𝛿</m:t>
                      </m:r>
                      <m:r>
                        <a:rPr lang="en-US" altLang="zh-CN" i="1" smtClean="0">
                          <a:latin typeface="Cambria Math" panose="02040503050406030204" pitchFamily="18" charset="0"/>
                          <a:ea typeface="Microsoft YaHei" charset="-122"/>
                          <a:cs typeface="Microsoft YaHei" charset="-122"/>
                        </a:rPr>
                        <m:t>&gt;0,</m:t>
                      </m:r>
                    </m:oMath>
                  </m:oMathPara>
                </a14:m>
                <a:endParaRPr lang="en-US" altLang="zh-CN" dirty="0">
                  <a:latin typeface="Tahoma" panose="020B0604030504040204" pitchFamily="34" charset="0"/>
                  <a:ea typeface="Tahoma" panose="020B0604030504040204" pitchFamily="34" charset="0"/>
                  <a:cs typeface="Tahoma" panose="020B0604030504040204" pitchFamily="34" charset="0"/>
                </a:endParaRPr>
              </a:p>
              <a:p>
                <a:pPr marL="440641" lvl="1" indent="0">
                  <a:lnSpc>
                    <a:spcPct val="150000"/>
                  </a:lnSpc>
                  <a:spcBef>
                    <a:spcPts val="1200"/>
                  </a:spcBef>
                  <a:buFont typeface="Arial" panose="020B0604020202020204" pitchFamily="34" charset="0"/>
                  <a:buNone/>
                </a:pPr>
                <a14:m>
                  <m:oMathPara xmlns:m="http://schemas.openxmlformats.org/officeDocument/2006/math">
                    <m:oMathParaPr>
                      <m:jc m:val="centerGroup"/>
                    </m:oMathParaPr>
                    <m:oMath xmlns:m="http://schemas.openxmlformats.org/officeDocument/2006/math">
                      <m:d>
                        <m:dPr>
                          <m:begChr m:val="‖"/>
                          <m:endChr m:val="‖"/>
                          <m:ctrlPr>
                            <a:rPr lang="en-US" altLang="zh-CN" i="1" smtClean="0">
                              <a:latin typeface="Cambria Math" panose="02040503050406030204" pitchFamily="18" charset="0"/>
                              <a:ea typeface="Microsoft YaHei" charset="-122"/>
                            </a:rPr>
                          </m:ctrlPr>
                        </m:dPr>
                        <m:e>
                          <m:r>
                            <a:rPr lang="en-US" altLang="zh-CN" i="1" smtClean="0">
                              <a:latin typeface="Cambria Math" panose="02040503050406030204" pitchFamily="18" charset="0"/>
                              <a:ea typeface="Microsoft YaHei" charset="-122"/>
                            </a:rPr>
                            <m:t>𝑥</m:t>
                          </m:r>
                          <m:d>
                            <m:dPr>
                              <m:ctrlPr>
                                <a:rPr lang="en-US" altLang="zh-CN" i="1" smtClean="0">
                                  <a:latin typeface="Cambria Math" panose="02040503050406030204" pitchFamily="18" charset="0"/>
                                  <a:ea typeface="Microsoft YaHei" charset="-122"/>
                                </a:rPr>
                              </m:ctrlPr>
                            </m:dPr>
                            <m:e>
                              <m:r>
                                <a:rPr lang="en-US" altLang="zh-CN" i="1" smtClean="0">
                                  <a:latin typeface="Cambria Math" panose="02040503050406030204" pitchFamily="18" charset="0"/>
                                  <a:ea typeface="Microsoft YaHei" charset="-122"/>
                                </a:rPr>
                                <m:t>0</m:t>
                              </m:r>
                            </m:e>
                          </m:d>
                          <m:r>
                            <a:rPr lang="en-US" altLang="zh-CN" i="1" smtClean="0">
                              <a:latin typeface="Cambria Math" panose="02040503050406030204" pitchFamily="18" charset="0"/>
                              <a:ea typeface="Microsoft YaHei" charset="-122"/>
                            </a:rPr>
                            <m:t>−</m:t>
                          </m:r>
                          <m:sSub>
                            <m:sSubPr>
                              <m:ctrlPr>
                                <a:rPr lang="en-US" altLang="zh-CN" i="1" smtClean="0">
                                  <a:latin typeface="Cambria Math" panose="02040503050406030204" pitchFamily="18" charset="0"/>
                                  <a:ea typeface="Microsoft YaHei" charset="-122"/>
                                </a:rPr>
                              </m:ctrlPr>
                            </m:sSubPr>
                            <m:e>
                              <m:r>
                                <a:rPr lang="en-US" altLang="zh-CN" i="1" smtClean="0">
                                  <a:latin typeface="Cambria Math" panose="02040503050406030204" pitchFamily="18" charset="0"/>
                                  <a:ea typeface="Microsoft YaHei" charset="-122"/>
                                </a:rPr>
                                <m:t>𝑥</m:t>
                              </m:r>
                            </m:e>
                            <m:sub>
                              <m:r>
                                <a:rPr lang="en-US" altLang="zh-CN" i="1" smtClean="0">
                                  <a:latin typeface="Cambria Math" panose="02040503050406030204" pitchFamily="18" charset="0"/>
                                  <a:ea typeface="Microsoft YaHei" charset="-122"/>
                                </a:rPr>
                                <m:t>𝑒</m:t>
                              </m:r>
                            </m:sub>
                          </m:sSub>
                        </m:e>
                      </m:d>
                      <m:r>
                        <a:rPr lang="en-US" altLang="zh-CN" i="1" smtClean="0">
                          <a:latin typeface="Cambria Math" panose="02040503050406030204" pitchFamily="18" charset="0"/>
                          <a:ea typeface="Microsoft YaHei" charset="-122"/>
                          <a:cs typeface="Microsoft YaHei" charset="-122"/>
                        </a:rPr>
                        <m:t>&lt;</m:t>
                      </m:r>
                      <m:r>
                        <a:rPr lang="zh-CN" altLang="en-US" i="1">
                          <a:latin typeface="Cambria Math" panose="02040503050406030204" pitchFamily="18" charset="0"/>
                          <a:ea typeface="Microsoft YaHei" charset="-122"/>
                          <a:cs typeface="Microsoft YaHei" charset="-122"/>
                        </a:rPr>
                        <m:t>𝛿</m:t>
                      </m:r>
                      <m:r>
                        <a:rPr lang="zh-CN" altLang="en-US" i="1" smtClean="0">
                          <a:latin typeface="Cambria Math" panose="02040503050406030204" pitchFamily="18" charset="0"/>
                          <a:ea typeface="Microsoft YaHei" charset="-122"/>
                          <a:cs typeface="Microsoft YaHei" charset="-122"/>
                        </a:rPr>
                        <m:t>⇒</m:t>
                      </m:r>
                      <m:d>
                        <m:dPr>
                          <m:begChr m:val="‖"/>
                          <m:endChr m:val="‖"/>
                          <m:ctrlPr>
                            <a:rPr lang="en-US" altLang="zh-CN" i="1" smtClean="0">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ea typeface="Microsoft YaHei" charset="-122"/>
                            </a:rPr>
                            <m:t>𝑥</m:t>
                          </m:r>
                          <m:d>
                            <m:dPr>
                              <m:ctrlPr>
                                <a:rPr lang="en-US" altLang="zh-CN" i="1">
                                  <a:latin typeface="Cambria Math" panose="02040503050406030204" pitchFamily="18" charset="0"/>
                                  <a:ea typeface="Microsoft YaHei" charset="-122"/>
                                </a:rPr>
                              </m:ctrlPr>
                            </m:dPr>
                            <m:e>
                              <m:r>
                                <a:rPr lang="en-US" altLang="zh-CN" i="1" smtClean="0">
                                  <a:latin typeface="Cambria Math" panose="02040503050406030204" pitchFamily="18" charset="0"/>
                                  <a:ea typeface="Microsoft YaHei" charset="-122"/>
                                </a:rPr>
                                <m:t>𝑡</m:t>
                              </m:r>
                            </m:e>
                          </m:d>
                          <m:r>
                            <a:rPr lang="en-US" altLang="zh-CN" i="1">
                              <a:latin typeface="Cambria Math" panose="02040503050406030204" pitchFamily="18" charset="0"/>
                              <a:ea typeface="Microsoft YaHei" charset="-122"/>
                            </a:rPr>
                            <m:t>−</m:t>
                          </m:r>
                          <m:sSub>
                            <m:sSubPr>
                              <m:ctrlPr>
                                <a:rPr lang="en-US" altLang="zh-CN" i="1">
                                  <a:latin typeface="Cambria Math" panose="02040503050406030204" pitchFamily="18" charset="0"/>
                                  <a:ea typeface="Microsoft YaHei" charset="-122"/>
                                </a:rPr>
                              </m:ctrlPr>
                            </m:sSubPr>
                            <m:e>
                              <m:r>
                                <a:rPr lang="en-US" altLang="zh-CN" i="1">
                                  <a:latin typeface="Cambria Math" panose="02040503050406030204" pitchFamily="18" charset="0"/>
                                  <a:ea typeface="Microsoft YaHei" charset="-122"/>
                                </a:rPr>
                                <m:t>𝑥</m:t>
                              </m:r>
                            </m:e>
                            <m:sub>
                              <m:r>
                                <a:rPr lang="en-US" altLang="zh-CN" i="1">
                                  <a:latin typeface="Cambria Math" panose="02040503050406030204" pitchFamily="18" charset="0"/>
                                  <a:ea typeface="Microsoft YaHei" charset="-122"/>
                                </a:rPr>
                                <m:t>𝑒</m:t>
                              </m:r>
                            </m:sub>
                          </m:sSub>
                        </m:e>
                      </m:d>
                      <m:r>
                        <a:rPr lang="en-US" altLang="zh-CN" i="1" smtClean="0">
                          <a:latin typeface="Cambria Math" panose="02040503050406030204" pitchFamily="18" charset="0"/>
                          <a:ea typeface="Cambria Math" panose="02040503050406030204" pitchFamily="18" charset="0"/>
                          <a:cs typeface="Microsoft YaHei" charset="-122"/>
                        </a:rPr>
                        <m:t>&lt;</m:t>
                      </m:r>
                      <m:r>
                        <a:rPr lang="zh-CN" altLang="en-US" i="1">
                          <a:latin typeface="Cambria Math" panose="02040503050406030204" pitchFamily="18" charset="0"/>
                          <a:ea typeface="Microsoft YaHei" charset="-122"/>
                          <a:cs typeface="Microsoft YaHei" charset="-122"/>
                        </a:rPr>
                        <m:t>𝜖</m:t>
                      </m:r>
                      <m:r>
                        <a:rPr lang="en-US" altLang="zh-CN" i="1" smtClean="0">
                          <a:latin typeface="Cambria Math" panose="02040503050406030204" pitchFamily="18" charset="0"/>
                          <a:ea typeface="Microsoft YaHei" charset="-122"/>
                          <a:cs typeface="Microsoft YaHei" charset="-122"/>
                        </a:rPr>
                        <m:t>,</m:t>
                      </m:r>
                      <m:r>
                        <a:rPr lang="zh-CN" altLang="en-US" i="1">
                          <a:latin typeface="Cambria Math" panose="02040503050406030204" pitchFamily="18" charset="0"/>
                          <a:ea typeface="Microsoft YaHei" charset="-122"/>
                          <a:cs typeface="Microsoft YaHei" charset="-122"/>
                        </a:rPr>
                        <m:t>∀</m:t>
                      </m:r>
                      <m:r>
                        <a:rPr lang="en-US" altLang="zh-CN" i="1">
                          <a:latin typeface="Cambria Math" panose="02040503050406030204" pitchFamily="18" charset="0"/>
                          <a:ea typeface="Microsoft YaHei" charset="-122"/>
                          <a:cs typeface="Microsoft YaHei" charset="-122"/>
                        </a:rPr>
                        <m:t>𝑡</m:t>
                      </m:r>
                      <m:r>
                        <a:rPr lang="en-US" altLang="zh-CN" i="1">
                          <a:latin typeface="Cambria Math" panose="02040503050406030204" pitchFamily="18" charset="0"/>
                          <a:ea typeface="Cambria Math" panose="02040503050406030204" pitchFamily="18" charset="0"/>
                          <a:cs typeface="Microsoft YaHei" charset="-122"/>
                        </a:rPr>
                        <m:t>&gt;0</m:t>
                      </m:r>
                    </m:oMath>
                  </m:oMathPara>
                </a14:m>
                <a:endParaRPr lang="en-US" altLang="zh-CN"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 name="Text Placeholder 1">
                <a:extLst>
                  <a:ext uri="{FF2B5EF4-FFF2-40B4-BE49-F238E27FC236}">
                    <a16:creationId xmlns:a16="http://schemas.microsoft.com/office/drawing/2014/main" id="{04693888-CEF5-9D46-B2F2-00A3034CF548}"/>
                  </a:ext>
                </a:extLst>
              </p:cNvPr>
              <p:cNvSpPr txBox="1">
                <a:spLocks noRot="1" noChangeAspect="1" noMove="1" noResize="1" noEditPoints="1" noAdjustHandles="1" noChangeArrowheads="1" noChangeShapeType="1" noTextEdit="1"/>
              </p:cNvSpPr>
              <p:nvPr/>
            </p:nvSpPr>
            <p:spPr>
              <a:xfrm>
                <a:off x="152399" y="1547762"/>
                <a:ext cx="5507186" cy="4624437"/>
              </a:xfrm>
              <a:prstGeom prst="rect">
                <a:avLst/>
              </a:prstGeom>
              <a:blipFill>
                <a:blip r:embed="rId3"/>
                <a:stretch>
                  <a:fillRect/>
                </a:stretch>
              </a:blipFill>
            </p:spPr>
            <p:txBody>
              <a:bodyPr/>
              <a:lstStyle/>
              <a:p>
                <a:r>
                  <a:rPr lang="en-US">
                    <a:noFill/>
                  </a:rPr>
                  <a:t> </a:t>
                </a:r>
              </a:p>
            </p:txBody>
          </p:sp>
        </mc:Fallback>
      </mc:AlternateContent>
      <p:sp>
        <p:nvSpPr>
          <p:cNvPr id="4" name="Text Placeholder 2">
            <a:extLst>
              <a:ext uri="{FF2B5EF4-FFF2-40B4-BE49-F238E27FC236}">
                <a16:creationId xmlns:a16="http://schemas.microsoft.com/office/drawing/2014/main" id="{01F715AD-FC1C-9949-B4D9-D14B9A3C26FD}"/>
              </a:ext>
            </a:extLst>
          </p:cNvPr>
          <p:cNvSpPr txBox="1">
            <a:spLocks/>
          </p:cNvSpPr>
          <p:nvPr/>
        </p:nvSpPr>
        <p:spPr>
          <a:xfrm>
            <a:off x="1176338" y="199071"/>
            <a:ext cx="6934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sz="3600" b="1" dirty="0">
                <a:solidFill>
                  <a:srgbClr val="00B0F0"/>
                </a:solidFill>
                <a:effectLst>
                  <a:outerShdw blurRad="38100" dist="38100" dir="2700000" algn="tl">
                    <a:srgbClr val="000000">
                      <a:alpha val="43137"/>
                    </a:srgbClr>
                  </a:outerShdw>
                </a:effectLst>
              </a:rPr>
              <a:t>Lyapunov</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a:solidFill>
                  <a:srgbClr val="00B0F0"/>
                </a:solidFill>
                <a:effectLst>
                  <a:outerShdw blurRad="38100" dist="38100" dir="2700000" algn="tl">
                    <a:srgbClr val="000000">
                      <a:alpha val="43137"/>
                    </a:srgbClr>
                  </a:outerShdw>
                </a:effectLst>
              </a:rPr>
              <a:t>and Stability Theory</a:t>
            </a:r>
          </a:p>
        </p:txBody>
      </p:sp>
      <p:sp>
        <p:nvSpPr>
          <p:cNvPr id="5" name="文本框 16">
            <a:extLst>
              <a:ext uri="{FF2B5EF4-FFF2-40B4-BE49-F238E27FC236}">
                <a16:creationId xmlns:a16="http://schemas.microsoft.com/office/drawing/2014/main" id="{EE6E0790-5C92-CA41-B4E3-433DCDB7537F}"/>
              </a:ext>
            </a:extLst>
          </p:cNvPr>
          <p:cNvSpPr txBox="1"/>
          <p:nvPr/>
        </p:nvSpPr>
        <p:spPr>
          <a:xfrm>
            <a:off x="152400" y="1086097"/>
            <a:ext cx="7085786" cy="461665"/>
          </a:xfrm>
          <a:prstGeom prst="rect">
            <a:avLst/>
          </a:prstGeom>
          <a:noFill/>
        </p:spPr>
        <p:txBody>
          <a:bodyPr wrap="none" rtlCol="0">
            <a:spAutoFit/>
          </a:bodyPr>
          <a:lstStyle/>
          <a:p>
            <a:pPr marL="457200" indent="-457200">
              <a:buFont typeface="Wingdings" panose="05000000000000000000" pitchFamily="2" charset="2"/>
              <a:buChar char="v"/>
            </a:pPr>
            <a:r>
              <a:rPr kumimoji="1" lang="en-US" altLang="zh-CN" sz="2400" b="1" dirty="0">
                <a:latin typeface="Tahoma" panose="020B0604030504040204" pitchFamily="34" charset="0"/>
                <a:ea typeface="Tahoma" panose="020B0604030504040204" pitchFamily="34" charset="0"/>
                <a:cs typeface="Tahoma" panose="020B0604030504040204" pitchFamily="34" charset="0"/>
              </a:rPr>
              <a:t>System Stability in the Sense of Lyapunov</a:t>
            </a:r>
          </a:p>
        </p:txBody>
      </p:sp>
      <p:grpSp>
        <p:nvGrpSpPr>
          <p:cNvPr id="6" name="Group 5">
            <a:extLst>
              <a:ext uri="{FF2B5EF4-FFF2-40B4-BE49-F238E27FC236}">
                <a16:creationId xmlns:a16="http://schemas.microsoft.com/office/drawing/2014/main" id="{D812A603-FF47-1E4D-80A6-5CB96DAE2D0F}"/>
              </a:ext>
            </a:extLst>
          </p:cNvPr>
          <p:cNvGrpSpPr/>
          <p:nvPr/>
        </p:nvGrpSpPr>
        <p:grpSpPr>
          <a:xfrm>
            <a:off x="4798222" y="1967862"/>
            <a:ext cx="4191006" cy="3305869"/>
            <a:chOff x="1711325" y="2473325"/>
            <a:chExt cx="5216525" cy="4114800"/>
          </a:xfrm>
        </p:grpSpPr>
        <p:graphicFrame>
          <p:nvGraphicFramePr>
            <p:cNvPr id="7" name="Object 4">
              <a:extLst>
                <a:ext uri="{FF2B5EF4-FFF2-40B4-BE49-F238E27FC236}">
                  <a16:creationId xmlns:a16="http://schemas.microsoft.com/office/drawing/2014/main" id="{742BD7DD-D070-8E4C-8A63-A388C7008227}"/>
                </a:ext>
              </a:extLst>
            </p:cNvPr>
            <p:cNvGraphicFramePr>
              <a:graphicFrameLocks noChangeAspect="1"/>
            </p:cNvGraphicFramePr>
            <p:nvPr>
              <p:extLst>
                <p:ext uri="{D42A27DB-BD31-4B8C-83A1-F6EECF244321}">
                  <p14:modId xmlns:p14="http://schemas.microsoft.com/office/powerpoint/2010/main" val="933905177"/>
                </p:ext>
              </p:extLst>
            </p:nvPr>
          </p:nvGraphicFramePr>
          <p:xfrm>
            <a:off x="4422775" y="4041775"/>
            <a:ext cx="114300" cy="215900"/>
          </p:xfrm>
          <a:graphic>
            <a:graphicData uri="http://schemas.openxmlformats.org/presentationml/2006/ole">
              <mc:AlternateContent xmlns:mc="http://schemas.openxmlformats.org/markup-compatibility/2006">
                <mc:Choice xmlns:v="urn:schemas-microsoft-com:vml" Requires="v">
                  <p:oleObj spid="_x0000_s28297" name="Equation" r:id="rId4" imgW="114120" imgH="215640" progId="Equation.3">
                    <p:embed/>
                  </p:oleObj>
                </mc:Choice>
                <mc:Fallback>
                  <p:oleObj name="Equation" r:id="rId4" imgW="114120" imgH="215640" progId="Equation.3">
                    <p:embed/>
                    <p:pic>
                      <p:nvPicPr>
                        <p:cNvPr id="6" name="Object 4">
                          <a:extLst>
                            <a:ext uri="{FF2B5EF4-FFF2-40B4-BE49-F238E27FC236}">
                              <a16:creationId xmlns:a16="http://schemas.microsoft.com/office/drawing/2014/main" id="{4F23E33E-69A1-4231-9FF2-467E3FAF5F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2775" y="4041775"/>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Line 12">
              <a:extLst>
                <a:ext uri="{FF2B5EF4-FFF2-40B4-BE49-F238E27FC236}">
                  <a16:creationId xmlns:a16="http://schemas.microsoft.com/office/drawing/2014/main" id="{37278B39-A3C7-4748-9339-7165C469016A}"/>
                </a:ext>
              </a:extLst>
            </p:cNvPr>
            <p:cNvSpPr>
              <a:spLocks noChangeShapeType="1"/>
            </p:cNvSpPr>
            <p:nvPr/>
          </p:nvSpPr>
          <p:spPr bwMode="auto">
            <a:xfrm flipV="1">
              <a:off x="1711325" y="4532312"/>
              <a:ext cx="5075239" cy="11111"/>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9" name="Line 13">
              <a:extLst>
                <a:ext uri="{FF2B5EF4-FFF2-40B4-BE49-F238E27FC236}">
                  <a16:creationId xmlns:a16="http://schemas.microsoft.com/office/drawing/2014/main" id="{2DFB2374-F69C-2346-BA71-BD6257B45702}"/>
                </a:ext>
              </a:extLst>
            </p:cNvPr>
            <p:cNvSpPr>
              <a:spLocks noChangeShapeType="1"/>
            </p:cNvSpPr>
            <p:nvPr/>
          </p:nvSpPr>
          <p:spPr bwMode="auto">
            <a:xfrm flipV="1">
              <a:off x="4175125" y="2473325"/>
              <a:ext cx="0" cy="4114800"/>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0" name="Oval 14">
              <a:extLst>
                <a:ext uri="{FF2B5EF4-FFF2-40B4-BE49-F238E27FC236}">
                  <a16:creationId xmlns:a16="http://schemas.microsoft.com/office/drawing/2014/main" id="{08247F7B-70AE-A74E-BA8D-077C67BC7328}"/>
                </a:ext>
              </a:extLst>
            </p:cNvPr>
            <p:cNvSpPr>
              <a:spLocks noChangeArrowheads="1"/>
            </p:cNvSpPr>
            <p:nvPr/>
          </p:nvSpPr>
          <p:spPr bwMode="auto">
            <a:xfrm>
              <a:off x="3565525" y="3921125"/>
              <a:ext cx="1219200" cy="1219200"/>
            </a:xfrm>
            <a:prstGeom prst="ellipse">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1" name="Oval 15">
              <a:extLst>
                <a:ext uri="{FF2B5EF4-FFF2-40B4-BE49-F238E27FC236}">
                  <a16:creationId xmlns:a16="http://schemas.microsoft.com/office/drawing/2014/main" id="{F6B90977-DE71-7143-913E-569581529F53}"/>
                </a:ext>
              </a:extLst>
            </p:cNvPr>
            <p:cNvSpPr>
              <a:spLocks noChangeArrowheads="1"/>
            </p:cNvSpPr>
            <p:nvPr/>
          </p:nvSpPr>
          <p:spPr bwMode="auto">
            <a:xfrm>
              <a:off x="2803525" y="3082925"/>
              <a:ext cx="2743200" cy="2743200"/>
            </a:xfrm>
            <a:prstGeom prst="ellipse">
              <a:avLst/>
            </a:prstGeom>
            <a:noFill/>
            <a:ln w="127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2" name="Line 16">
              <a:extLst>
                <a:ext uri="{FF2B5EF4-FFF2-40B4-BE49-F238E27FC236}">
                  <a16:creationId xmlns:a16="http://schemas.microsoft.com/office/drawing/2014/main" id="{97892DC2-4FA1-634A-8102-D2B39A34550E}"/>
                </a:ext>
              </a:extLst>
            </p:cNvPr>
            <p:cNvSpPr>
              <a:spLocks noChangeShapeType="1"/>
            </p:cNvSpPr>
            <p:nvPr/>
          </p:nvSpPr>
          <p:spPr bwMode="auto">
            <a:xfrm flipV="1">
              <a:off x="4175125" y="4032250"/>
              <a:ext cx="334963" cy="4984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3" name="Line 17">
              <a:extLst>
                <a:ext uri="{FF2B5EF4-FFF2-40B4-BE49-F238E27FC236}">
                  <a16:creationId xmlns:a16="http://schemas.microsoft.com/office/drawing/2014/main" id="{8643B1E6-710D-8A4B-92CD-4B6FEF2659CC}"/>
                </a:ext>
              </a:extLst>
            </p:cNvPr>
            <p:cNvSpPr>
              <a:spLocks noChangeShapeType="1"/>
            </p:cNvSpPr>
            <p:nvPr/>
          </p:nvSpPr>
          <p:spPr bwMode="auto">
            <a:xfrm flipV="1">
              <a:off x="4210050" y="4056063"/>
              <a:ext cx="1260475" cy="452437"/>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4" name="Object 18">
              <a:extLst>
                <a:ext uri="{FF2B5EF4-FFF2-40B4-BE49-F238E27FC236}">
                  <a16:creationId xmlns:a16="http://schemas.microsoft.com/office/drawing/2014/main" id="{53201D03-FA86-CE42-A2CB-85FCAD01F4AD}"/>
                </a:ext>
              </a:extLst>
            </p:cNvPr>
            <p:cNvGraphicFramePr>
              <a:graphicFrameLocks noChangeAspect="1"/>
            </p:cNvGraphicFramePr>
            <p:nvPr>
              <p:extLst>
                <p:ext uri="{D42A27DB-BD31-4B8C-83A1-F6EECF244321}">
                  <p14:modId xmlns:p14="http://schemas.microsoft.com/office/powerpoint/2010/main" val="2977074596"/>
                </p:ext>
              </p:extLst>
            </p:nvPr>
          </p:nvGraphicFramePr>
          <p:xfrm>
            <a:off x="4479925" y="3692525"/>
            <a:ext cx="249238" cy="317500"/>
          </p:xfrm>
          <a:graphic>
            <a:graphicData uri="http://schemas.openxmlformats.org/presentationml/2006/ole">
              <mc:AlternateContent xmlns:mc="http://schemas.openxmlformats.org/markup-compatibility/2006">
                <mc:Choice xmlns:v="urn:schemas-microsoft-com:vml" Requires="v">
                  <p:oleObj spid="_x0000_s28298" name="Equation" r:id="rId6" imgW="139680" imgH="177480" progId="Equation.3">
                    <p:embed/>
                  </p:oleObj>
                </mc:Choice>
                <mc:Fallback>
                  <p:oleObj name="Equation" r:id="rId6" imgW="139680" imgH="177480" progId="Equation.3">
                    <p:embed/>
                    <p:pic>
                      <p:nvPicPr>
                        <p:cNvPr id="13" name="Object 18">
                          <a:extLst>
                            <a:ext uri="{FF2B5EF4-FFF2-40B4-BE49-F238E27FC236}">
                              <a16:creationId xmlns:a16="http://schemas.microsoft.com/office/drawing/2014/main" id="{3282B183-E734-45DF-B2D0-7799E5A486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9925" y="3692525"/>
                          <a:ext cx="249238"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 name="Object 19">
              <a:extLst>
                <a:ext uri="{FF2B5EF4-FFF2-40B4-BE49-F238E27FC236}">
                  <a16:creationId xmlns:a16="http://schemas.microsoft.com/office/drawing/2014/main" id="{7FB694FD-45CA-5049-B0BD-8BF73B4A9E15}"/>
                </a:ext>
              </a:extLst>
            </p:cNvPr>
            <p:cNvGraphicFramePr>
              <a:graphicFrameLocks noChangeAspect="1"/>
            </p:cNvGraphicFramePr>
            <p:nvPr>
              <p:extLst>
                <p:ext uri="{D42A27DB-BD31-4B8C-83A1-F6EECF244321}">
                  <p14:modId xmlns:p14="http://schemas.microsoft.com/office/powerpoint/2010/main" val="8719406"/>
                </p:ext>
              </p:extLst>
            </p:nvPr>
          </p:nvGraphicFramePr>
          <p:xfrm>
            <a:off x="5616575" y="3660775"/>
            <a:ext cx="276225" cy="304800"/>
          </p:xfrm>
          <a:graphic>
            <a:graphicData uri="http://schemas.openxmlformats.org/presentationml/2006/ole">
              <mc:AlternateContent xmlns:mc="http://schemas.openxmlformats.org/markup-compatibility/2006">
                <mc:Choice xmlns:v="urn:schemas-microsoft-com:vml" Requires="v">
                  <p:oleObj spid="_x0000_s28299" name="Equation" r:id="rId8" imgW="126720" imgH="139680" progId="Equation.3">
                    <p:embed/>
                  </p:oleObj>
                </mc:Choice>
                <mc:Fallback>
                  <p:oleObj name="Equation" r:id="rId8" imgW="126720" imgH="139680" progId="Equation.3">
                    <p:embed/>
                    <p:pic>
                      <p:nvPicPr>
                        <p:cNvPr id="14" name="Object 19">
                          <a:extLst>
                            <a:ext uri="{FF2B5EF4-FFF2-40B4-BE49-F238E27FC236}">
                              <a16:creationId xmlns:a16="http://schemas.microsoft.com/office/drawing/2014/main" id="{0209125A-336F-41A0-90E4-41D147EED6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6575" y="3660775"/>
                          <a:ext cx="2762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20">
              <a:extLst>
                <a:ext uri="{FF2B5EF4-FFF2-40B4-BE49-F238E27FC236}">
                  <a16:creationId xmlns:a16="http://schemas.microsoft.com/office/drawing/2014/main" id="{87E902A2-11F3-564E-9266-D05CB7ABAE4C}"/>
                </a:ext>
              </a:extLst>
            </p:cNvPr>
            <p:cNvGraphicFramePr>
              <a:graphicFrameLocks noChangeAspect="1"/>
            </p:cNvGraphicFramePr>
            <p:nvPr>
              <p:extLst>
                <p:ext uri="{D42A27DB-BD31-4B8C-83A1-F6EECF244321}">
                  <p14:modId xmlns:p14="http://schemas.microsoft.com/office/powerpoint/2010/main" val="2191671326"/>
                </p:ext>
              </p:extLst>
            </p:nvPr>
          </p:nvGraphicFramePr>
          <p:xfrm>
            <a:off x="6605588" y="3773488"/>
            <a:ext cx="322262" cy="457200"/>
          </p:xfrm>
          <a:graphic>
            <a:graphicData uri="http://schemas.openxmlformats.org/presentationml/2006/ole">
              <mc:AlternateContent xmlns:mc="http://schemas.openxmlformats.org/markup-compatibility/2006">
                <mc:Choice xmlns:v="urn:schemas-microsoft-com:vml" Requires="v">
                  <p:oleObj spid="_x0000_s28300" name="Equation" r:id="rId10" imgW="152280" imgH="215640" progId="Equation.3">
                    <p:embed/>
                  </p:oleObj>
                </mc:Choice>
                <mc:Fallback>
                  <p:oleObj name="Equation" r:id="rId10" imgW="152280" imgH="215640" progId="Equation.3">
                    <p:embed/>
                    <p:pic>
                      <p:nvPicPr>
                        <p:cNvPr id="15" name="Object 20">
                          <a:extLst>
                            <a:ext uri="{FF2B5EF4-FFF2-40B4-BE49-F238E27FC236}">
                              <a16:creationId xmlns:a16="http://schemas.microsoft.com/office/drawing/2014/main" id="{AECBA806-8123-467F-877E-3746048F2BD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05588" y="3773488"/>
                          <a:ext cx="322262"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 name="Object 21">
              <a:extLst>
                <a:ext uri="{FF2B5EF4-FFF2-40B4-BE49-F238E27FC236}">
                  <a16:creationId xmlns:a16="http://schemas.microsoft.com/office/drawing/2014/main" id="{C36A4BB8-5903-2545-89DC-87D6BDA9A993}"/>
                </a:ext>
              </a:extLst>
            </p:cNvPr>
            <p:cNvGraphicFramePr>
              <a:graphicFrameLocks noChangeAspect="1"/>
            </p:cNvGraphicFramePr>
            <p:nvPr>
              <p:extLst>
                <p:ext uri="{D42A27DB-BD31-4B8C-83A1-F6EECF244321}">
                  <p14:modId xmlns:p14="http://schemas.microsoft.com/office/powerpoint/2010/main" val="4169487828"/>
                </p:ext>
              </p:extLst>
            </p:nvPr>
          </p:nvGraphicFramePr>
          <p:xfrm>
            <a:off x="4238625" y="2473325"/>
            <a:ext cx="349250" cy="457200"/>
          </p:xfrm>
          <a:graphic>
            <a:graphicData uri="http://schemas.openxmlformats.org/presentationml/2006/ole">
              <mc:AlternateContent xmlns:mc="http://schemas.openxmlformats.org/markup-compatibility/2006">
                <mc:Choice xmlns:v="urn:schemas-microsoft-com:vml" Requires="v">
                  <p:oleObj spid="_x0000_s28301" name="Equation" r:id="rId12" imgW="164880" imgH="215640" progId="Equation.3">
                    <p:embed/>
                  </p:oleObj>
                </mc:Choice>
                <mc:Fallback>
                  <p:oleObj name="Equation" r:id="rId12" imgW="164880" imgH="215640" progId="Equation.3">
                    <p:embed/>
                    <p:pic>
                      <p:nvPicPr>
                        <p:cNvPr id="16" name="Object 21">
                          <a:extLst>
                            <a:ext uri="{FF2B5EF4-FFF2-40B4-BE49-F238E27FC236}">
                              <a16:creationId xmlns:a16="http://schemas.microsoft.com/office/drawing/2014/main" id="{586B8994-97D9-4218-89F9-75518FA1CFF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38625" y="2473325"/>
                          <a:ext cx="3492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 name="Object 23">
              <a:extLst>
                <a:ext uri="{FF2B5EF4-FFF2-40B4-BE49-F238E27FC236}">
                  <a16:creationId xmlns:a16="http://schemas.microsoft.com/office/drawing/2014/main" id="{075B66F6-EE58-F046-97B0-E7E9AF919CEF}"/>
                </a:ext>
              </a:extLst>
            </p:cNvPr>
            <p:cNvGraphicFramePr>
              <a:graphicFrameLocks noChangeAspect="1"/>
            </p:cNvGraphicFramePr>
            <p:nvPr>
              <p:extLst>
                <p:ext uri="{D42A27DB-BD31-4B8C-83A1-F6EECF244321}">
                  <p14:modId xmlns:p14="http://schemas.microsoft.com/office/powerpoint/2010/main" val="4288173664"/>
                </p:ext>
              </p:extLst>
            </p:nvPr>
          </p:nvGraphicFramePr>
          <p:xfrm>
            <a:off x="3740150" y="4454525"/>
            <a:ext cx="330200" cy="457200"/>
          </p:xfrm>
          <a:graphic>
            <a:graphicData uri="http://schemas.openxmlformats.org/presentationml/2006/ole">
              <mc:AlternateContent xmlns:mc="http://schemas.openxmlformats.org/markup-compatibility/2006">
                <mc:Choice xmlns:v="urn:schemas-microsoft-com:vml" Requires="v">
                  <p:oleObj spid="_x0000_s28302" name="Equation" r:id="rId14" imgW="164880" imgH="228600" progId="Equation.3">
                    <p:embed/>
                  </p:oleObj>
                </mc:Choice>
                <mc:Fallback>
                  <p:oleObj name="Equation" r:id="rId14" imgW="164880" imgH="228600" progId="Equation.3">
                    <p:embed/>
                    <p:pic>
                      <p:nvPicPr>
                        <p:cNvPr id="17" name="Object 23">
                          <a:extLst>
                            <a:ext uri="{FF2B5EF4-FFF2-40B4-BE49-F238E27FC236}">
                              <a16:creationId xmlns:a16="http://schemas.microsoft.com/office/drawing/2014/main" id="{BDB97D4D-38CE-4C54-98CC-534CF5D6B85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40150" y="4454525"/>
                          <a:ext cx="330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9" name="Group 24">
              <a:extLst>
                <a:ext uri="{FF2B5EF4-FFF2-40B4-BE49-F238E27FC236}">
                  <a16:creationId xmlns:a16="http://schemas.microsoft.com/office/drawing/2014/main" id="{6E2F8E42-64A3-4441-85A7-17E76BDD7D0D}"/>
                </a:ext>
              </a:extLst>
            </p:cNvPr>
            <p:cNvGrpSpPr>
              <a:grpSpLocks/>
            </p:cNvGrpSpPr>
            <p:nvPr/>
          </p:nvGrpSpPr>
          <p:grpSpPr bwMode="auto">
            <a:xfrm>
              <a:off x="4403725" y="4683125"/>
              <a:ext cx="152400" cy="152400"/>
              <a:chOff x="2832" y="2496"/>
              <a:chExt cx="96" cy="96"/>
            </a:xfrm>
          </p:grpSpPr>
          <p:sp>
            <p:nvSpPr>
              <p:cNvPr id="24" name="Line 25">
                <a:extLst>
                  <a:ext uri="{FF2B5EF4-FFF2-40B4-BE49-F238E27FC236}">
                    <a16:creationId xmlns:a16="http://schemas.microsoft.com/office/drawing/2014/main" id="{C156B9D7-2222-3E43-967A-FE853A0B0B04}"/>
                  </a:ext>
                </a:extLst>
              </p:cNvPr>
              <p:cNvSpPr>
                <a:spLocks noChangeShapeType="1"/>
              </p:cNvSpPr>
              <p:nvPr/>
            </p:nvSpPr>
            <p:spPr bwMode="auto">
              <a:xfrm flipH="1">
                <a:off x="2832" y="2496"/>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5" name="Line 26">
                <a:extLst>
                  <a:ext uri="{FF2B5EF4-FFF2-40B4-BE49-F238E27FC236}">
                    <a16:creationId xmlns:a16="http://schemas.microsoft.com/office/drawing/2014/main" id="{F2CA4755-5937-A44D-9EC3-6F84E2B54268}"/>
                  </a:ext>
                </a:extLst>
              </p:cNvPr>
              <p:cNvSpPr>
                <a:spLocks noChangeShapeType="1"/>
              </p:cNvSpPr>
              <p:nvPr/>
            </p:nvSpPr>
            <p:spPr bwMode="auto">
              <a:xfrm>
                <a:off x="2832" y="2496"/>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grpSp>
        <p:graphicFrame>
          <p:nvGraphicFramePr>
            <p:cNvPr id="20" name="Object 28">
              <a:extLst>
                <a:ext uri="{FF2B5EF4-FFF2-40B4-BE49-F238E27FC236}">
                  <a16:creationId xmlns:a16="http://schemas.microsoft.com/office/drawing/2014/main" id="{392540F1-AE7F-524E-83FD-3DEF3D4CF1F1}"/>
                </a:ext>
              </a:extLst>
            </p:cNvPr>
            <p:cNvGraphicFramePr>
              <a:graphicFrameLocks noChangeAspect="1"/>
            </p:cNvGraphicFramePr>
            <p:nvPr>
              <p:extLst>
                <p:ext uri="{D42A27DB-BD31-4B8C-83A1-F6EECF244321}">
                  <p14:modId xmlns:p14="http://schemas.microsoft.com/office/powerpoint/2010/main" val="883001687"/>
                </p:ext>
              </p:extLst>
            </p:nvPr>
          </p:nvGraphicFramePr>
          <p:xfrm>
            <a:off x="4335463" y="4805363"/>
            <a:ext cx="330200" cy="457200"/>
          </p:xfrm>
          <a:graphic>
            <a:graphicData uri="http://schemas.openxmlformats.org/presentationml/2006/ole">
              <mc:AlternateContent xmlns:mc="http://schemas.openxmlformats.org/markup-compatibility/2006">
                <mc:Choice xmlns:v="urn:schemas-microsoft-com:vml" Requires="v">
                  <p:oleObj spid="_x0000_s28303" name="Equation" r:id="rId16" imgW="164880" imgH="228600" progId="Equation.3">
                    <p:embed/>
                  </p:oleObj>
                </mc:Choice>
                <mc:Fallback>
                  <p:oleObj name="Equation" r:id="rId16" imgW="164880" imgH="228600" progId="Equation.3">
                    <p:embed/>
                    <p:pic>
                      <p:nvPicPr>
                        <p:cNvPr id="19" name="Object 28">
                          <a:extLst>
                            <a:ext uri="{FF2B5EF4-FFF2-40B4-BE49-F238E27FC236}">
                              <a16:creationId xmlns:a16="http://schemas.microsoft.com/office/drawing/2014/main" id="{57A3B438-9492-4C7C-A062-7823E8D68F6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35463" y="4805363"/>
                          <a:ext cx="330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 name="AutoShape 31">
              <a:extLst>
                <a:ext uri="{FF2B5EF4-FFF2-40B4-BE49-F238E27FC236}">
                  <a16:creationId xmlns:a16="http://schemas.microsoft.com/office/drawing/2014/main" id="{17C9318C-F939-CC4E-A6D2-D2C4C87D2567}"/>
                </a:ext>
              </a:extLst>
            </p:cNvPr>
            <p:cNvSpPr>
              <a:spLocks noChangeArrowheads="1"/>
            </p:cNvSpPr>
            <p:nvPr/>
          </p:nvSpPr>
          <p:spPr bwMode="auto">
            <a:xfrm>
              <a:off x="4095750" y="4446588"/>
              <a:ext cx="163513" cy="155575"/>
            </a:xfrm>
            <a:prstGeom prst="flowChartConnector">
              <a:avLst/>
            </a:prstGeom>
            <a:solidFill>
              <a:schemeClr val="hlink"/>
            </a:solidFill>
            <a:ln w="6350">
              <a:solidFill>
                <a:srgbClr val="000000"/>
              </a:solidFill>
              <a:round/>
              <a:headEnd/>
              <a:tailEnd/>
            </a:ln>
          </p:spPr>
          <p:txBody>
            <a:bodyPr wrap="none" anchor="ctr"/>
            <a:lstStyle/>
            <a:p>
              <a:endParaRPr lang="en-US">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2" name="Object 32">
              <a:extLst>
                <a:ext uri="{FF2B5EF4-FFF2-40B4-BE49-F238E27FC236}">
                  <a16:creationId xmlns:a16="http://schemas.microsoft.com/office/drawing/2014/main" id="{C03E52B0-8B67-3947-947E-06B3E14EBFA1}"/>
                </a:ext>
              </a:extLst>
            </p:cNvPr>
            <p:cNvGraphicFramePr>
              <a:graphicFrameLocks noChangeAspect="1"/>
            </p:cNvGraphicFramePr>
            <p:nvPr>
              <p:extLst>
                <p:ext uri="{D42A27DB-BD31-4B8C-83A1-F6EECF244321}">
                  <p14:modId xmlns:p14="http://schemas.microsoft.com/office/powerpoint/2010/main" val="3815928969"/>
                </p:ext>
              </p:extLst>
            </p:nvPr>
          </p:nvGraphicFramePr>
          <p:xfrm>
            <a:off x="2849563" y="3756025"/>
            <a:ext cx="619125" cy="430213"/>
          </p:xfrm>
          <a:graphic>
            <a:graphicData uri="http://schemas.openxmlformats.org/presentationml/2006/ole">
              <mc:AlternateContent xmlns:mc="http://schemas.openxmlformats.org/markup-compatibility/2006">
                <mc:Choice xmlns:v="urn:schemas-microsoft-com:vml" Requires="v">
                  <p:oleObj spid="_x0000_s28304" name="方程式" r:id="rId18" imgW="291960" imgH="203040" progId="Equation.3">
                    <p:embed/>
                  </p:oleObj>
                </mc:Choice>
                <mc:Fallback>
                  <p:oleObj name="方程式" r:id="rId18" imgW="291960" imgH="203040" progId="Equation.3">
                    <p:embed/>
                    <p:pic>
                      <p:nvPicPr>
                        <p:cNvPr id="21" name="Object 32">
                          <a:extLst>
                            <a:ext uri="{FF2B5EF4-FFF2-40B4-BE49-F238E27FC236}">
                              <a16:creationId xmlns:a16="http://schemas.microsoft.com/office/drawing/2014/main" id="{34503EE0-FB8B-4E66-9F0D-3CF5743ADCF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49563" y="3756025"/>
                          <a:ext cx="619125" cy="43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 name="Freeform 33">
              <a:extLst>
                <a:ext uri="{FF2B5EF4-FFF2-40B4-BE49-F238E27FC236}">
                  <a16:creationId xmlns:a16="http://schemas.microsoft.com/office/drawing/2014/main" id="{FBE4F2DF-CB3D-4C4A-9EAB-BF0B84FF99A8}"/>
                </a:ext>
              </a:extLst>
            </p:cNvPr>
            <p:cNvSpPr>
              <a:spLocks/>
            </p:cNvSpPr>
            <p:nvPr/>
          </p:nvSpPr>
          <p:spPr bwMode="auto">
            <a:xfrm>
              <a:off x="3165475" y="3449638"/>
              <a:ext cx="1563688" cy="2017712"/>
            </a:xfrm>
            <a:custGeom>
              <a:avLst/>
              <a:gdLst>
                <a:gd name="T0" fmla="*/ 835 w 985"/>
                <a:gd name="T1" fmla="*/ 846 h 1271"/>
                <a:gd name="T2" fmla="*/ 944 w 985"/>
                <a:gd name="T3" fmla="*/ 1064 h 1271"/>
                <a:gd name="T4" fmla="*/ 587 w 985"/>
                <a:gd name="T5" fmla="*/ 1239 h 1271"/>
                <a:gd name="T6" fmla="*/ 62 w 985"/>
                <a:gd name="T7" fmla="*/ 875 h 1271"/>
                <a:gd name="T8" fmla="*/ 215 w 985"/>
                <a:gd name="T9" fmla="*/ 197 h 1271"/>
                <a:gd name="T10" fmla="*/ 325 w 985"/>
                <a:gd name="T11" fmla="*/ 0 h 1271"/>
              </a:gdLst>
              <a:ahLst/>
              <a:cxnLst>
                <a:cxn ang="0">
                  <a:pos x="T0" y="T1"/>
                </a:cxn>
                <a:cxn ang="0">
                  <a:pos x="T2" y="T3"/>
                </a:cxn>
                <a:cxn ang="0">
                  <a:pos x="T4" y="T5"/>
                </a:cxn>
                <a:cxn ang="0">
                  <a:pos x="T6" y="T7"/>
                </a:cxn>
                <a:cxn ang="0">
                  <a:pos x="T8" y="T9"/>
                </a:cxn>
                <a:cxn ang="0">
                  <a:pos x="T10" y="T11"/>
                </a:cxn>
              </a:cxnLst>
              <a:rect l="0" t="0" r="r" b="b"/>
              <a:pathLst>
                <a:path w="985" h="1271">
                  <a:moveTo>
                    <a:pt x="835" y="846"/>
                  </a:moveTo>
                  <a:cubicBezTo>
                    <a:pt x="910" y="922"/>
                    <a:pt x="985" y="999"/>
                    <a:pt x="944" y="1064"/>
                  </a:cubicBezTo>
                  <a:cubicBezTo>
                    <a:pt x="903" y="1129"/>
                    <a:pt x="734" y="1271"/>
                    <a:pt x="587" y="1239"/>
                  </a:cubicBezTo>
                  <a:cubicBezTo>
                    <a:pt x="440" y="1207"/>
                    <a:pt x="124" y="1049"/>
                    <a:pt x="62" y="875"/>
                  </a:cubicBezTo>
                  <a:cubicBezTo>
                    <a:pt x="0" y="701"/>
                    <a:pt x="171" y="343"/>
                    <a:pt x="215" y="197"/>
                  </a:cubicBezTo>
                  <a:cubicBezTo>
                    <a:pt x="259" y="51"/>
                    <a:pt x="292" y="25"/>
                    <a:pt x="325" y="0"/>
                  </a:cubicBezTo>
                </a:path>
              </a:pathLst>
            </a:custGeom>
            <a:noFill/>
            <a:ln w="25400">
              <a:solidFill>
                <a:srgbClr val="CC3300"/>
              </a:solidFill>
              <a:round/>
              <a:headEnd/>
              <a:tailEnd type="triangle" w="med" len="med"/>
            </a:ln>
            <a:effectLst/>
            <a:extLst>
              <a:ext uri="{909E8E84-426E-40DD-AFC4-6F175D3DCCD1}">
                <a14:hiddenFill xmlns:a14="http://schemas.microsoft.com/office/drawing/2010/main">
                  <a:solidFill>
                    <a:srgbClr val="CC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grpSp>
      <p:sp>
        <p:nvSpPr>
          <p:cNvPr id="26" name="TextBox 25">
            <a:extLst>
              <a:ext uri="{FF2B5EF4-FFF2-40B4-BE49-F238E27FC236}">
                <a16:creationId xmlns:a16="http://schemas.microsoft.com/office/drawing/2014/main" id="{638B3060-07A6-7A4B-A3AF-CACC0F5FAE95}"/>
              </a:ext>
            </a:extLst>
          </p:cNvPr>
          <p:cNvSpPr txBox="1"/>
          <p:nvPr/>
        </p:nvSpPr>
        <p:spPr>
          <a:xfrm>
            <a:off x="302437" y="5258109"/>
            <a:ext cx="8536753" cy="1027588"/>
          </a:xfrm>
          <a:prstGeom prst="rect">
            <a:avLst/>
          </a:prstGeom>
          <a:noFill/>
        </p:spPr>
        <p:txBody>
          <a:bodyPr wrap="square" rtlCol="0">
            <a:noAutofit/>
          </a:bodyPr>
          <a:lstStyle/>
          <a:p>
            <a:pPr marL="342900" indent="-342900">
              <a:buFont typeface="Wingdings" panose="05000000000000000000" pitchFamily="2" charset="2"/>
              <a:buChar char="Ø"/>
            </a:pPr>
            <a:r>
              <a:rPr kumimoji="1" lang="en-US" sz="2400" dirty="0">
                <a:latin typeface="Tahoma" panose="020B0604030504040204" pitchFamily="34" charset="0"/>
                <a:ea typeface="Tahoma" panose="020B0604030504040204" pitchFamily="34" charset="0"/>
                <a:cs typeface="Tahoma" panose="020B0604030504040204" pitchFamily="34" charset="0"/>
              </a:rPr>
              <a:t>System state starts “close enough” to the equilibrium </a:t>
            </a:r>
          </a:p>
          <a:p>
            <a:r>
              <a:rPr kumimoji="1" lang="en-US" sz="2400" dirty="0">
                <a:latin typeface="Tahoma" panose="020B0604030504040204" pitchFamily="34" charset="0"/>
                <a:ea typeface="Tahoma" panose="020B0604030504040204" pitchFamily="34" charset="0"/>
                <a:cs typeface="Tahoma" panose="020B0604030504040204" pitchFamily="34" charset="0"/>
              </a:rPr>
              <a:t>remains “close enough” forever </a:t>
            </a:r>
          </a:p>
        </p:txBody>
      </p:sp>
      <p:sp>
        <p:nvSpPr>
          <p:cNvPr id="27" name="Oval 26">
            <a:extLst>
              <a:ext uri="{FF2B5EF4-FFF2-40B4-BE49-F238E27FC236}">
                <a16:creationId xmlns:a16="http://schemas.microsoft.com/office/drawing/2014/main" id="{8EBC566E-81E0-724E-97FE-EE80A8C02954}"/>
              </a:ext>
            </a:extLst>
          </p:cNvPr>
          <p:cNvSpPr/>
          <p:nvPr/>
        </p:nvSpPr>
        <p:spPr>
          <a:xfrm>
            <a:off x="6948264" y="3784847"/>
            <a:ext cx="76201" cy="762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290D3FFF-6DB1-F045-9D8B-C1284BEECFC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79083" y="3727168"/>
            <a:ext cx="3299730" cy="1725546"/>
          </a:xfrm>
          <a:prstGeom prst="rect">
            <a:avLst/>
          </a:prstGeom>
        </p:spPr>
      </p:pic>
    </p:spTree>
    <p:extLst>
      <p:ext uri="{BB962C8B-B14F-4D97-AF65-F5344CB8AC3E}">
        <p14:creationId xmlns:p14="http://schemas.microsoft.com/office/powerpoint/2010/main" val="173045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18 -0.00162 L 0.00018 -0.00139 C 0.00104 -0.00023 0.0066 0.00926 0.00729 0.01319 C 0.01233 0.04236 0.00591 0.01574 0.0092 0.02916 C 0.00886 0.03426 0.0092 0.03935 0.00834 0.04398 C 0.00782 0.04583 0.00608 0.04653 0.00521 0.04815 C 0.00434 0.04977 0.00382 0.05162 0.00313 0.05347 C 0.00278 0.05486 0.00278 0.05648 0.00226 0.05764 C 0.00104 0.05972 -0.00017 0.0618 -0.00191 0.06296 C -0.00468 0.06504 -0.00798 0.06574 -0.01093 0.0669 C -0.01198 0.06736 -0.01302 0.06759 -0.01389 0.06828 C -0.01909 0.07176 -0.01666 0.0699 -0.021 0.07384 C -0.02569 0.07338 -0.03055 0.07315 -0.03524 0.07245 C -0.03628 0.07222 -0.03715 0.07129 -0.03819 0.07106 C -0.03993 0.07037 -0.04149 0.07014 -0.04323 0.06967 C -0.04427 0.06944 -0.04514 0.06852 -0.04635 0.06828 C -0.0526 0.06759 -0.05903 0.06736 -0.06545 0.0669 C -0.06753 0.0662 -0.07083 0.0669 -0.07153 0.06435 C -0.07291 0.05879 -0.07153 0.06065 -0.07552 0.05879 C -0.07587 0.05764 -0.07587 0.05578 -0.07656 0.05486 C -0.07864 0.05208 -0.08316 0.05139 -0.08559 0.05092 C -0.08837 0.04004 -0.08437 0.05254 -0.08975 0.04537 C -0.09114 0.04352 -0.09149 0.04074 -0.09271 0.03865 C -0.09462 0.03565 -0.09878 0.03055 -0.09878 0.03078 C -0.10087 0.02199 -0.09809 0.03125 -0.10278 0.02245 C -0.10955 0.01018 -0.1 0.02361 -0.10781 0.01319 C -0.10816 0.0118 -0.10833 0.01018 -0.10885 0.00903 C -0.10972 0.00717 -0.11093 0.00555 -0.11198 0.0037 C -0.11267 0.00231 -0.11319 0.00092 -0.11389 -0.00047 L -0.11701 -0.0125 L -0.11788 -0.01644 C -0.11458 -0.0713 -0.11927 -0.03426 -0.11389 -0.05556 C -0.11302 -0.05949 -0.11319 -0.06158 -0.11198 -0.06505 C -0.11059 -0.06875 -0.10781 -0.07593 -0.10781 -0.0757 C -0.10746 -0.07963 -0.10746 -0.0875 -0.1059 -0.0919 C -0.10538 -0.09352 -0.10451 -0.09468 -0.10382 -0.09607 C -0.10347 -0.09885 -0.10364 -0.10162 -0.10278 -0.10417 C -0.10225 -0.10579 -0.10034 -0.10648 -0.09982 -0.1081 C -0.09896 -0.11111 -0.0993 -0.11459 -0.09878 -0.1176 C -0.09861 -0.11898 -0.09826 -0.12037 -0.09774 -0.12176 C -0.09444 -0.13125 -0.09479 -0.1301 -0.09166 -0.13658 C -0.09132 -0.1382 -0.09045 -0.14398 -0.08975 -0.14584 C -0.08889 -0.14815 -0.08784 -0.15047 -0.08663 -0.15255 C -0.08576 -0.15417 -0.08472 -0.15533 -0.08368 -0.15672 L -0.08159 -0.15926 L -0.08055 -0.15533 L -0.06649 -0.1581 " pathEditMode="relative" rAng="0" ptsTypes="AAAAAAAAAAAAAAAAAAAAAAAAAAAAAAAAAAAAAAAAAAAAAAA">
                                      <p:cBhvr>
                                        <p:cTn id="6" dur="2000" fill="hold"/>
                                        <p:tgtEl>
                                          <p:spTgt spid="27"/>
                                        </p:tgtEl>
                                        <p:attrNameLst>
                                          <p:attrName>ppt_x</p:attrName>
                                          <p:attrName>ppt_y</p:attrName>
                                        </p:attrNameLst>
                                      </p:cBhvr>
                                      <p:rCtr x="-5451" y="-4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86</a:t>
            </a:fld>
            <a:endParaRPr lang="zh-CN" altLang="en-US" dirty="0"/>
          </a:p>
        </p:txBody>
      </p:sp>
      <p:sp>
        <p:nvSpPr>
          <p:cNvPr id="3" name="Text Placeholder 2">
            <a:extLst>
              <a:ext uri="{FF2B5EF4-FFF2-40B4-BE49-F238E27FC236}">
                <a16:creationId xmlns:a16="http://schemas.microsoft.com/office/drawing/2014/main" id="{818C331E-CDE3-1F4B-B740-09B88857A1CE}"/>
              </a:ext>
            </a:extLst>
          </p:cNvPr>
          <p:cNvSpPr txBox="1">
            <a:spLocks/>
          </p:cNvSpPr>
          <p:nvPr/>
        </p:nvSpPr>
        <p:spPr>
          <a:xfrm>
            <a:off x="1176338" y="265181"/>
            <a:ext cx="6934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sz="3600" b="1" dirty="0">
                <a:solidFill>
                  <a:srgbClr val="00B0F0"/>
                </a:solidFill>
                <a:effectLst>
                  <a:outerShdw blurRad="38100" dist="38100" dir="2700000" algn="tl">
                    <a:srgbClr val="000000">
                      <a:alpha val="43137"/>
                    </a:srgbClr>
                  </a:outerShdw>
                </a:effectLst>
              </a:rPr>
              <a:t>Lyapunov and Stability Theory</a:t>
            </a:r>
          </a:p>
        </p:txBody>
      </p:sp>
      <p:grpSp>
        <p:nvGrpSpPr>
          <p:cNvPr id="4" name="Group 3">
            <a:extLst>
              <a:ext uri="{FF2B5EF4-FFF2-40B4-BE49-F238E27FC236}">
                <a16:creationId xmlns:a16="http://schemas.microsoft.com/office/drawing/2014/main" id="{276CD7FB-203E-3E43-91EA-9169740669E7}"/>
              </a:ext>
            </a:extLst>
          </p:cNvPr>
          <p:cNvGrpSpPr/>
          <p:nvPr/>
        </p:nvGrpSpPr>
        <p:grpSpPr>
          <a:xfrm>
            <a:off x="4569453" y="1218505"/>
            <a:ext cx="4267199" cy="3150088"/>
            <a:chOff x="1789113" y="2974975"/>
            <a:chExt cx="4948237" cy="3652838"/>
          </a:xfrm>
        </p:grpSpPr>
        <p:sp>
          <p:nvSpPr>
            <p:cNvPr id="5" name="Line 11">
              <a:extLst>
                <a:ext uri="{FF2B5EF4-FFF2-40B4-BE49-F238E27FC236}">
                  <a16:creationId xmlns:a16="http://schemas.microsoft.com/office/drawing/2014/main" id="{FC67CCFD-28C4-4841-BADF-32A52C072F78}"/>
                </a:ext>
              </a:extLst>
            </p:cNvPr>
            <p:cNvSpPr>
              <a:spLocks noChangeShapeType="1"/>
            </p:cNvSpPr>
            <p:nvPr/>
          </p:nvSpPr>
          <p:spPr bwMode="auto">
            <a:xfrm>
              <a:off x="1789113" y="5043488"/>
              <a:ext cx="4948237" cy="11112"/>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12">
              <a:extLst>
                <a:ext uri="{FF2B5EF4-FFF2-40B4-BE49-F238E27FC236}">
                  <a16:creationId xmlns:a16="http://schemas.microsoft.com/office/drawing/2014/main" id="{68F37BF5-9D56-4D45-AFBB-F2231B6E4D7A}"/>
                </a:ext>
              </a:extLst>
            </p:cNvPr>
            <p:cNvSpPr>
              <a:spLocks noChangeShapeType="1"/>
            </p:cNvSpPr>
            <p:nvPr/>
          </p:nvSpPr>
          <p:spPr bwMode="auto">
            <a:xfrm flipH="1" flipV="1">
              <a:off x="4135438" y="2974975"/>
              <a:ext cx="11112" cy="3652838"/>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Oval 13">
              <a:extLst>
                <a:ext uri="{FF2B5EF4-FFF2-40B4-BE49-F238E27FC236}">
                  <a16:creationId xmlns:a16="http://schemas.microsoft.com/office/drawing/2014/main" id="{D3E394A6-A159-4743-B3EC-51810555C7B7}"/>
                </a:ext>
              </a:extLst>
            </p:cNvPr>
            <p:cNvSpPr>
              <a:spLocks noChangeArrowheads="1"/>
            </p:cNvSpPr>
            <p:nvPr/>
          </p:nvSpPr>
          <p:spPr bwMode="auto">
            <a:xfrm>
              <a:off x="3449638" y="4270375"/>
              <a:ext cx="1447800" cy="1447800"/>
            </a:xfrm>
            <a:prstGeom prst="ellipse">
              <a:avLst/>
            </a:prstGeom>
            <a:noFill/>
            <a:ln w="12700">
              <a:solidFill>
                <a:srgbClr val="80008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Oval 14">
              <a:extLst>
                <a:ext uri="{FF2B5EF4-FFF2-40B4-BE49-F238E27FC236}">
                  <a16:creationId xmlns:a16="http://schemas.microsoft.com/office/drawing/2014/main" id="{3DDD3485-64E6-B141-8F95-1DB0D2B1B47C}"/>
                </a:ext>
              </a:extLst>
            </p:cNvPr>
            <p:cNvSpPr>
              <a:spLocks noChangeArrowheads="1"/>
            </p:cNvSpPr>
            <p:nvPr/>
          </p:nvSpPr>
          <p:spPr bwMode="auto">
            <a:xfrm>
              <a:off x="2763838" y="3584575"/>
              <a:ext cx="2743200" cy="2743200"/>
            </a:xfrm>
            <a:prstGeom prst="ellipse">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Line 15">
              <a:extLst>
                <a:ext uri="{FF2B5EF4-FFF2-40B4-BE49-F238E27FC236}">
                  <a16:creationId xmlns:a16="http://schemas.microsoft.com/office/drawing/2014/main" id="{82F7DFB9-ADAD-1447-B857-933D8C0F7BBB}"/>
                </a:ext>
              </a:extLst>
            </p:cNvPr>
            <p:cNvSpPr>
              <a:spLocks noChangeShapeType="1"/>
            </p:cNvSpPr>
            <p:nvPr/>
          </p:nvSpPr>
          <p:spPr bwMode="auto">
            <a:xfrm flipV="1">
              <a:off x="4135438" y="4422775"/>
              <a:ext cx="4572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6">
              <a:extLst>
                <a:ext uri="{FF2B5EF4-FFF2-40B4-BE49-F238E27FC236}">
                  <a16:creationId xmlns:a16="http://schemas.microsoft.com/office/drawing/2014/main" id="{E4567797-F606-ED4C-BAAB-71683CCBFF75}"/>
                </a:ext>
              </a:extLst>
            </p:cNvPr>
            <p:cNvSpPr>
              <a:spLocks noChangeShapeType="1"/>
            </p:cNvSpPr>
            <p:nvPr/>
          </p:nvSpPr>
          <p:spPr bwMode="auto">
            <a:xfrm flipV="1">
              <a:off x="4135438" y="4371975"/>
              <a:ext cx="1190625" cy="660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1" name="Object 17">
              <a:extLst>
                <a:ext uri="{FF2B5EF4-FFF2-40B4-BE49-F238E27FC236}">
                  <a16:creationId xmlns:a16="http://schemas.microsoft.com/office/drawing/2014/main" id="{A345AA0E-DBCA-8642-884F-59DC309D2622}"/>
                </a:ext>
              </a:extLst>
            </p:cNvPr>
            <p:cNvGraphicFramePr>
              <a:graphicFrameLocks noChangeAspect="1"/>
            </p:cNvGraphicFramePr>
            <p:nvPr>
              <p:extLst>
                <p:ext uri="{D42A27DB-BD31-4B8C-83A1-F6EECF244321}">
                  <p14:modId xmlns:p14="http://schemas.microsoft.com/office/powerpoint/2010/main" val="1900166248"/>
                </p:ext>
              </p:extLst>
            </p:nvPr>
          </p:nvGraphicFramePr>
          <p:xfrm>
            <a:off x="4578350" y="4054475"/>
            <a:ext cx="249238" cy="317500"/>
          </p:xfrm>
          <a:graphic>
            <a:graphicData uri="http://schemas.openxmlformats.org/presentationml/2006/ole">
              <mc:AlternateContent xmlns:mc="http://schemas.openxmlformats.org/markup-compatibility/2006">
                <mc:Choice xmlns:v="urn:schemas-microsoft-com:vml" Requires="v">
                  <p:oleObj spid="_x0000_s29321" name="Equation" r:id="rId3" imgW="139680" imgH="177480" progId="Equation.3">
                    <p:embed/>
                  </p:oleObj>
                </mc:Choice>
                <mc:Fallback>
                  <p:oleObj name="Equation" r:id="rId3" imgW="139680" imgH="177480" progId="Equation.3">
                    <p:embed/>
                    <p:pic>
                      <p:nvPicPr>
                        <p:cNvPr id="11" name="Object 17">
                          <a:extLst>
                            <a:ext uri="{FF2B5EF4-FFF2-40B4-BE49-F238E27FC236}">
                              <a16:creationId xmlns:a16="http://schemas.microsoft.com/office/drawing/2014/main" id="{DB6B4276-A29B-4D97-A700-5B7A5A0C6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8350" y="4054475"/>
                          <a:ext cx="249238"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 name="Object 18">
              <a:extLst>
                <a:ext uri="{FF2B5EF4-FFF2-40B4-BE49-F238E27FC236}">
                  <a16:creationId xmlns:a16="http://schemas.microsoft.com/office/drawing/2014/main" id="{EF4496B4-1507-1F4E-9C13-7CA8CF9DC87F}"/>
                </a:ext>
              </a:extLst>
            </p:cNvPr>
            <p:cNvGraphicFramePr>
              <a:graphicFrameLocks noChangeAspect="1"/>
            </p:cNvGraphicFramePr>
            <p:nvPr>
              <p:extLst>
                <p:ext uri="{D42A27DB-BD31-4B8C-83A1-F6EECF244321}">
                  <p14:modId xmlns:p14="http://schemas.microsoft.com/office/powerpoint/2010/main" val="83914120"/>
                </p:ext>
              </p:extLst>
            </p:nvPr>
          </p:nvGraphicFramePr>
          <p:xfrm>
            <a:off x="5449888" y="4140200"/>
            <a:ext cx="276225" cy="304800"/>
          </p:xfrm>
          <a:graphic>
            <a:graphicData uri="http://schemas.openxmlformats.org/presentationml/2006/ole">
              <mc:AlternateContent xmlns:mc="http://schemas.openxmlformats.org/markup-compatibility/2006">
                <mc:Choice xmlns:v="urn:schemas-microsoft-com:vml" Requires="v">
                  <p:oleObj spid="_x0000_s29322" name="Equation" r:id="rId5" imgW="126720" imgH="139680" progId="Equation.3">
                    <p:embed/>
                  </p:oleObj>
                </mc:Choice>
                <mc:Fallback>
                  <p:oleObj name="Equation" r:id="rId5" imgW="126720" imgH="139680" progId="Equation.3">
                    <p:embed/>
                    <p:pic>
                      <p:nvPicPr>
                        <p:cNvPr id="12" name="Object 18">
                          <a:extLst>
                            <a:ext uri="{FF2B5EF4-FFF2-40B4-BE49-F238E27FC236}">
                              <a16:creationId xmlns:a16="http://schemas.microsoft.com/office/drawing/2014/main" id="{0A081B3D-4891-49F5-A151-4B4DA6C99B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9888" y="4140200"/>
                          <a:ext cx="2762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 name="Object 19">
              <a:extLst>
                <a:ext uri="{FF2B5EF4-FFF2-40B4-BE49-F238E27FC236}">
                  <a16:creationId xmlns:a16="http://schemas.microsoft.com/office/drawing/2014/main" id="{65FDCCC7-DEF6-CD43-A8B9-A8A7D8031810}"/>
                </a:ext>
              </a:extLst>
            </p:cNvPr>
            <p:cNvGraphicFramePr>
              <a:graphicFrameLocks noChangeAspect="1"/>
            </p:cNvGraphicFramePr>
            <p:nvPr>
              <p:extLst>
                <p:ext uri="{D42A27DB-BD31-4B8C-83A1-F6EECF244321}">
                  <p14:modId xmlns:p14="http://schemas.microsoft.com/office/powerpoint/2010/main" val="409343294"/>
                </p:ext>
              </p:extLst>
            </p:nvPr>
          </p:nvGraphicFramePr>
          <p:xfrm>
            <a:off x="6413500" y="4483100"/>
            <a:ext cx="322263" cy="457200"/>
          </p:xfrm>
          <a:graphic>
            <a:graphicData uri="http://schemas.openxmlformats.org/presentationml/2006/ole">
              <mc:AlternateContent xmlns:mc="http://schemas.openxmlformats.org/markup-compatibility/2006">
                <mc:Choice xmlns:v="urn:schemas-microsoft-com:vml" Requires="v">
                  <p:oleObj spid="_x0000_s29323" name="Equation" r:id="rId7" imgW="152280" imgH="215640" progId="Equation.3">
                    <p:embed/>
                  </p:oleObj>
                </mc:Choice>
                <mc:Fallback>
                  <p:oleObj name="Equation" r:id="rId7" imgW="152280" imgH="215640" progId="Equation.3">
                    <p:embed/>
                    <p:pic>
                      <p:nvPicPr>
                        <p:cNvPr id="13" name="Object 19">
                          <a:extLst>
                            <a:ext uri="{FF2B5EF4-FFF2-40B4-BE49-F238E27FC236}">
                              <a16:creationId xmlns:a16="http://schemas.microsoft.com/office/drawing/2014/main" id="{D8805AA1-AA1B-42B3-B791-D2890E08C8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3500" y="4483100"/>
                          <a:ext cx="32226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 name="Object 20">
              <a:extLst>
                <a:ext uri="{FF2B5EF4-FFF2-40B4-BE49-F238E27FC236}">
                  <a16:creationId xmlns:a16="http://schemas.microsoft.com/office/drawing/2014/main" id="{EEC477DC-6378-F643-A349-77E591579790}"/>
                </a:ext>
              </a:extLst>
            </p:cNvPr>
            <p:cNvGraphicFramePr>
              <a:graphicFrameLocks noChangeAspect="1"/>
            </p:cNvGraphicFramePr>
            <p:nvPr>
              <p:extLst>
                <p:ext uri="{D42A27DB-BD31-4B8C-83A1-F6EECF244321}">
                  <p14:modId xmlns:p14="http://schemas.microsoft.com/office/powerpoint/2010/main" val="1251981418"/>
                </p:ext>
              </p:extLst>
            </p:nvPr>
          </p:nvGraphicFramePr>
          <p:xfrm>
            <a:off x="4186238" y="2974975"/>
            <a:ext cx="376237" cy="457200"/>
          </p:xfrm>
          <a:graphic>
            <a:graphicData uri="http://schemas.openxmlformats.org/presentationml/2006/ole">
              <mc:AlternateContent xmlns:mc="http://schemas.openxmlformats.org/markup-compatibility/2006">
                <mc:Choice xmlns:v="urn:schemas-microsoft-com:vml" Requires="v">
                  <p:oleObj spid="_x0000_s29324" name="方程式" r:id="rId9" imgW="177480" imgH="215640" progId="Equation.3">
                    <p:embed/>
                  </p:oleObj>
                </mc:Choice>
                <mc:Fallback>
                  <p:oleObj name="方程式" r:id="rId9" imgW="177480" imgH="215640" progId="Equation.3">
                    <p:embed/>
                    <p:pic>
                      <p:nvPicPr>
                        <p:cNvPr id="14" name="Object 20">
                          <a:extLst>
                            <a:ext uri="{FF2B5EF4-FFF2-40B4-BE49-F238E27FC236}">
                              <a16:creationId xmlns:a16="http://schemas.microsoft.com/office/drawing/2014/main" id="{12F32262-6B25-4CF8-A5C5-E21CF0AF178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86238" y="2974975"/>
                          <a:ext cx="37623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 name="Object 22">
              <a:extLst>
                <a:ext uri="{FF2B5EF4-FFF2-40B4-BE49-F238E27FC236}">
                  <a16:creationId xmlns:a16="http://schemas.microsoft.com/office/drawing/2014/main" id="{CF2C1F7A-0FA5-4640-BE0B-E4A69BBC9345}"/>
                </a:ext>
              </a:extLst>
            </p:cNvPr>
            <p:cNvGraphicFramePr>
              <a:graphicFrameLocks noChangeAspect="1"/>
            </p:cNvGraphicFramePr>
            <p:nvPr>
              <p:extLst>
                <p:ext uri="{D42A27DB-BD31-4B8C-83A1-F6EECF244321}">
                  <p14:modId xmlns:p14="http://schemas.microsoft.com/office/powerpoint/2010/main" val="2819861115"/>
                </p:ext>
              </p:extLst>
            </p:nvPr>
          </p:nvGraphicFramePr>
          <p:xfrm>
            <a:off x="3678238" y="4956175"/>
            <a:ext cx="330200" cy="457200"/>
          </p:xfrm>
          <a:graphic>
            <a:graphicData uri="http://schemas.openxmlformats.org/presentationml/2006/ole">
              <mc:AlternateContent xmlns:mc="http://schemas.openxmlformats.org/markup-compatibility/2006">
                <mc:Choice xmlns:v="urn:schemas-microsoft-com:vml" Requires="v">
                  <p:oleObj spid="_x0000_s29325" name="Equation" r:id="rId11" imgW="164880" imgH="228600" progId="Equation.3">
                    <p:embed/>
                  </p:oleObj>
                </mc:Choice>
                <mc:Fallback>
                  <p:oleObj name="Equation" r:id="rId11" imgW="164880" imgH="228600" progId="Equation.3">
                    <p:embed/>
                    <p:pic>
                      <p:nvPicPr>
                        <p:cNvPr id="15" name="Object 22">
                          <a:extLst>
                            <a:ext uri="{FF2B5EF4-FFF2-40B4-BE49-F238E27FC236}">
                              <a16:creationId xmlns:a16="http://schemas.microsoft.com/office/drawing/2014/main" id="{3FC22E38-6F48-4668-96E5-A283B42C284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78238" y="4956175"/>
                          <a:ext cx="330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6" name="Group 23">
              <a:extLst>
                <a:ext uri="{FF2B5EF4-FFF2-40B4-BE49-F238E27FC236}">
                  <a16:creationId xmlns:a16="http://schemas.microsoft.com/office/drawing/2014/main" id="{C84DFD47-C9E9-8A48-BB49-52D1811B67EB}"/>
                </a:ext>
              </a:extLst>
            </p:cNvPr>
            <p:cNvGrpSpPr>
              <a:grpSpLocks/>
            </p:cNvGrpSpPr>
            <p:nvPr/>
          </p:nvGrpSpPr>
          <p:grpSpPr bwMode="auto">
            <a:xfrm>
              <a:off x="4364038" y="5184775"/>
              <a:ext cx="152400" cy="152400"/>
              <a:chOff x="2832" y="2496"/>
              <a:chExt cx="96" cy="96"/>
            </a:xfrm>
          </p:grpSpPr>
          <p:sp>
            <p:nvSpPr>
              <p:cNvPr id="24" name="Line 24">
                <a:extLst>
                  <a:ext uri="{FF2B5EF4-FFF2-40B4-BE49-F238E27FC236}">
                    <a16:creationId xmlns:a16="http://schemas.microsoft.com/office/drawing/2014/main" id="{D18805F8-6595-D243-8B40-43E4D7C7FCCC}"/>
                  </a:ext>
                </a:extLst>
              </p:cNvPr>
              <p:cNvSpPr>
                <a:spLocks noChangeShapeType="1"/>
              </p:cNvSpPr>
              <p:nvPr/>
            </p:nvSpPr>
            <p:spPr bwMode="auto">
              <a:xfrm flipH="1">
                <a:off x="2832" y="2496"/>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5">
                <a:extLst>
                  <a:ext uri="{FF2B5EF4-FFF2-40B4-BE49-F238E27FC236}">
                    <a16:creationId xmlns:a16="http://schemas.microsoft.com/office/drawing/2014/main" id="{9A87CF82-6CAD-DB47-8785-DBA8D619E45A}"/>
                  </a:ext>
                </a:extLst>
              </p:cNvPr>
              <p:cNvSpPr>
                <a:spLocks noChangeShapeType="1"/>
              </p:cNvSpPr>
              <p:nvPr/>
            </p:nvSpPr>
            <p:spPr bwMode="auto">
              <a:xfrm>
                <a:off x="2832" y="2496"/>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aphicFrame>
          <p:nvGraphicFramePr>
            <p:cNvPr id="17" name="Object 26">
              <a:extLst>
                <a:ext uri="{FF2B5EF4-FFF2-40B4-BE49-F238E27FC236}">
                  <a16:creationId xmlns:a16="http://schemas.microsoft.com/office/drawing/2014/main" id="{78D373BD-14BA-404B-A3D9-7AF59D8E58C6}"/>
                </a:ext>
              </a:extLst>
            </p:cNvPr>
            <p:cNvGraphicFramePr>
              <a:graphicFrameLocks noChangeAspect="1"/>
            </p:cNvGraphicFramePr>
            <p:nvPr>
              <p:extLst>
                <p:ext uri="{D42A27DB-BD31-4B8C-83A1-F6EECF244321}">
                  <p14:modId xmlns:p14="http://schemas.microsoft.com/office/powerpoint/2010/main" val="1568124667"/>
                </p:ext>
              </p:extLst>
            </p:nvPr>
          </p:nvGraphicFramePr>
          <p:xfrm>
            <a:off x="4318000" y="5202238"/>
            <a:ext cx="330200" cy="457200"/>
          </p:xfrm>
          <a:graphic>
            <a:graphicData uri="http://schemas.openxmlformats.org/presentationml/2006/ole">
              <mc:AlternateContent xmlns:mc="http://schemas.openxmlformats.org/markup-compatibility/2006">
                <mc:Choice xmlns:v="urn:schemas-microsoft-com:vml" Requires="v">
                  <p:oleObj spid="_x0000_s29326" name="Equation" r:id="rId13" imgW="164880" imgH="228600" progId="Equation.3">
                    <p:embed/>
                  </p:oleObj>
                </mc:Choice>
                <mc:Fallback>
                  <p:oleObj name="Equation" r:id="rId13" imgW="164880" imgH="228600" progId="Equation.3">
                    <p:embed/>
                    <p:pic>
                      <p:nvPicPr>
                        <p:cNvPr id="17" name="Object 26">
                          <a:extLst>
                            <a:ext uri="{FF2B5EF4-FFF2-40B4-BE49-F238E27FC236}">
                              <a16:creationId xmlns:a16="http://schemas.microsoft.com/office/drawing/2014/main" id="{556AEE51-9512-453B-B5FB-4759E035EE6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18000" y="5202238"/>
                          <a:ext cx="330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 name="Oval 27">
              <a:extLst>
                <a:ext uri="{FF2B5EF4-FFF2-40B4-BE49-F238E27FC236}">
                  <a16:creationId xmlns:a16="http://schemas.microsoft.com/office/drawing/2014/main" id="{4242D702-1396-E54E-BA52-56EA0F701273}"/>
                </a:ext>
              </a:extLst>
            </p:cNvPr>
            <p:cNvSpPr>
              <a:spLocks noChangeArrowheads="1"/>
            </p:cNvSpPr>
            <p:nvPr/>
          </p:nvSpPr>
          <p:spPr bwMode="auto">
            <a:xfrm>
              <a:off x="3678238" y="4498975"/>
              <a:ext cx="990600" cy="990600"/>
            </a:xfrm>
            <a:prstGeom prst="ellipse">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28">
              <a:extLst>
                <a:ext uri="{FF2B5EF4-FFF2-40B4-BE49-F238E27FC236}">
                  <a16:creationId xmlns:a16="http://schemas.microsoft.com/office/drawing/2014/main" id="{3460F6F4-BD70-734A-B8F8-E121F180C1C5}"/>
                </a:ext>
              </a:extLst>
            </p:cNvPr>
            <p:cNvSpPr>
              <a:spLocks noChangeShapeType="1"/>
            </p:cNvSpPr>
            <p:nvPr/>
          </p:nvSpPr>
          <p:spPr bwMode="auto">
            <a:xfrm flipH="1" flipV="1">
              <a:off x="3787775" y="4668838"/>
              <a:ext cx="336550" cy="3111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0" name="Object 29">
              <a:extLst>
                <a:ext uri="{FF2B5EF4-FFF2-40B4-BE49-F238E27FC236}">
                  <a16:creationId xmlns:a16="http://schemas.microsoft.com/office/drawing/2014/main" id="{EAE9BF7D-3CE3-F744-B8F6-96A889AAFE70}"/>
                </a:ext>
              </a:extLst>
            </p:cNvPr>
            <p:cNvGraphicFramePr>
              <a:graphicFrameLocks noChangeAspect="1"/>
            </p:cNvGraphicFramePr>
            <p:nvPr>
              <p:extLst>
                <p:ext uri="{D42A27DB-BD31-4B8C-83A1-F6EECF244321}">
                  <p14:modId xmlns:p14="http://schemas.microsoft.com/office/powerpoint/2010/main" val="1689663656"/>
                </p:ext>
              </p:extLst>
            </p:nvPr>
          </p:nvGraphicFramePr>
          <p:xfrm>
            <a:off x="3509963" y="4268788"/>
            <a:ext cx="293687" cy="407987"/>
          </p:xfrm>
          <a:graphic>
            <a:graphicData uri="http://schemas.openxmlformats.org/presentationml/2006/ole">
              <mc:AlternateContent xmlns:mc="http://schemas.openxmlformats.org/markup-compatibility/2006">
                <mc:Choice xmlns:v="urn:schemas-microsoft-com:vml" Requires="v">
                  <p:oleObj spid="_x0000_s29327" name="方程式" r:id="rId15" imgW="164880" imgH="228600" progId="Equation.3">
                    <p:embed/>
                  </p:oleObj>
                </mc:Choice>
                <mc:Fallback>
                  <p:oleObj name="方程式" r:id="rId15" imgW="164880" imgH="228600" progId="Equation.3">
                    <p:embed/>
                    <p:pic>
                      <p:nvPicPr>
                        <p:cNvPr id="20" name="Object 29">
                          <a:extLst>
                            <a:ext uri="{FF2B5EF4-FFF2-40B4-BE49-F238E27FC236}">
                              <a16:creationId xmlns:a16="http://schemas.microsoft.com/office/drawing/2014/main" id="{68FC5DAE-6B5F-4048-91E9-0D9E354BA57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09963" y="4268788"/>
                          <a:ext cx="293687" cy="407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 name="Freeform 30">
              <a:extLst>
                <a:ext uri="{FF2B5EF4-FFF2-40B4-BE49-F238E27FC236}">
                  <a16:creationId xmlns:a16="http://schemas.microsoft.com/office/drawing/2014/main" id="{11A74BDD-71A1-A24C-863A-04BAC605EFEF}"/>
                </a:ext>
              </a:extLst>
            </p:cNvPr>
            <p:cNvSpPr>
              <a:spLocks/>
            </p:cNvSpPr>
            <p:nvPr/>
          </p:nvSpPr>
          <p:spPr bwMode="auto">
            <a:xfrm>
              <a:off x="3792538" y="5184775"/>
              <a:ext cx="1231900" cy="838200"/>
            </a:xfrm>
            <a:custGeom>
              <a:avLst/>
              <a:gdLst>
                <a:gd name="T0" fmla="*/ 408 w 776"/>
                <a:gd name="T1" fmla="*/ 48 h 528"/>
                <a:gd name="T2" fmla="*/ 744 w 776"/>
                <a:gd name="T3" fmla="*/ 144 h 528"/>
                <a:gd name="T4" fmla="*/ 600 w 776"/>
                <a:gd name="T5" fmla="*/ 480 h 528"/>
                <a:gd name="T6" fmla="*/ 72 w 776"/>
                <a:gd name="T7" fmla="*/ 432 h 528"/>
                <a:gd name="T8" fmla="*/ 168 w 776"/>
                <a:gd name="T9" fmla="*/ 0 h 528"/>
              </a:gdLst>
              <a:ahLst/>
              <a:cxnLst>
                <a:cxn ang="0">
                  <a:pos x="T0" y="T1"/>
                </a:cxn>
                <a:cxn ang="0">
                  <a:pos x="T2" y="T3"/>
                </a:cxn>
                <a:cxn ang="0">
                  <a:pos x="T4" y="T5"/>
                </a:cxn>
                <a:cxn ang="0">
                  <a:pos x="T6" y="T7"/>
                </a:cxn>
                <a:cxn ang="0">
                  <a:pos x="T8" y="T9"/>
                </a:cxn>
              </a:cxnLst>
              <a:rect l="0" t="0" r="r" b="b"/>
              <a:pathLst>
                <a:path w="776" h="528">
                  <a:moveTo>
                    <a:pt x="408" y="48"/>
                  </a:moveTo>
                  <a:cubicBezTo>
                    <a:pt x="560" y="60"/>
                    <a:pt x="712" y="72"/>
                    <a:pt x="744" y="144"/>
                  </a:cubicBezTo>
                  <a:cubicBezTo>
                    <a:pt x="776" y="216"/>
                    <a:pt x="712" y="432"/>
                    <a:pt x="600" y="480"/>
                  </a:cubicBezTo>
                  <a:cubicBezTo>
                    <a:pt x="488" y="528"/>
                    <a:pt x="144" y="512"/>
                    <a:pt x="72" y="432"/>
                  </a:cubicBezTo>
                  <a:cubicBezTo>
                    <a:pt x="0" y="352"/>
                    <a:pt x="84" y="176"/>
                    <a:pt x="168" y="0"/>
                  </a:cubicBezTo>
                </a:path>
              </a:pathLst>
            </a:custGeom>
            <a:noFill/>
            <a:ln w="28575" cmpd="sng">
              <a:solidFill>
                <a:srgbClr val="CC33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AutoShape 32">
              <a:extLst>
                <a:ext uri="{FF2B5EF4-FFF2-40B4-BE49-F238E27FC236}">
                  <a16:creationId xmlns:a16="http://schemas.microsoft.com/office/drawing/2014/main" id="{27CBB5AA-9377-2349-9FEC-63514869B9E6}"/>
                </a:ext>
              </a:extLst>
            </p:cNvPr>
            <p:cNvSpPr>
              <a:spLocks noChangeArrowheads="1"/>
            </p:cNvSpPr>
            <p:nvPr/>
          </p:nvSpPr>
          <p:spPr bwMode="auto">
            <a:xfrm>
              <a:off x="4071938" y="4954588"/>
              <a:ext cx="163512" cy="155575"/>
            </a:xfrm>
            <a:prstGeom prst="flowChartConnector">
              <a:avLst/>
            </a:prstGeom>
            <a:solidFill>
              <a:schemeClr val="hlink"/>
            </a:solidFill>
            <a:ln w="6350">
              <a:solidFill>
                <a:srgbClr val="000000"/>
              </a:solidFill>
              <a:round/>
              <a:headEnd/>
              <a:tailEnd/>
            </a:ln>
          </p:spPr>
          <p:txBody>
            <a:bodyPr wrap="none" anchor="ctr"/>
            <a:lstStyle/>
            <a:p>
              <a:endParaRPr lang="en-US"/>
            </a:p>
          </p:txBody>
        </p:sp>
        <p:graphicFrame>
          <p:nvGraphicFramePr>
            <p:cNvPr id="23" name="Object 33">
              <a:extLst>
                <a:ext uri="{FF2B5EF4-FFF2-40B4-BE49-F238E27FC236}">
                  <a16:creationId xmlns:a16="http://schemas.microsoft.com/office/drawing/2014/main" id="{0BB0EF48-03CA-C046-BCDE-102B9F7C8D08}"/>
                </a:ext>
              </a:extLst>
            </p:cNvPr>
            <p:cNvGraphicFramePr>
              <a:graphicFrameLocks noChangeAspect="1"/>
            </p:cNvGraphicFramePr>
            <p:nvPr>
              <p:extLst>
                <p:ext uri="{D42A27DB-BD31-4B8C-83A1-F6EECF244321}">
                  <p14:modId xmlns:p14="http://schemas.microsoft.com/office/powerpoint/2010/main" val="1750885717"/>
                </p:ext>
              </p:extLst>
            </p:nvPr>
          </p:nvGraphicFramePr>
          <p:xfrm>
            <a:off x="4216400" y="6024563"/>
            <a:ext cx="619125" cy="430212"/>
          </p:xfrm>
          <a:graphic>
            <a:graphicData uri="http://schemas.openxmlformats.org/presentationml/2006/ole">
              <mc:AlternateContent xmlns:mc="http://schemas.openxmlformats.org/markup-compatibility/2006">
                <mc:Choice xmlns:v="urn:schemas-microsoft-com:vml" Requires="v">
                  <p:oleObj spid="_x0000_s29328" name="方程式" r:id="rId17" imgW="291960" imgH="203040" progId="Equation.3">
                    <p:embed/>
                  </p:oleObj>
                </mc:Choice>
                <mc:Fallback>
                  <p:oleObj name="方程式" r:id="rId17" imgW="291960" imgH="203040" progId="Equation.3">
                    <p:embed/>
                    <p:pic>
                      <p:nvPicPr>
                        <p:cNvPr id="23" name="Object 33">
                          <a:extLst>
                            <a:ext uri="{FF2B5EF4-FFF2-40B4-BE49-F238E27FC236}">
                              <a16:creationId xmlns:a16="http://schemas.microsoft.com/office/drawing/2014/main" id="{8AC85846-10A6-4D3D-AA53-C1007B421D2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16400" y="6024563"/>
                          <a:ext cx="619125" cy="430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26" name="文本框 16">
            <a:extLst>
              <a:ext uri="{FF2B5EF4-FFF2-40B4-BE49-F238E27FC236}">
                <a16:creationId xmlns:a16="http://schemas.microsoft.com/office/drawing/2014/main" id="{81E75AF6-DE9F-EE4C-A593-FC20A60400B2}"/>
              </a:ext>
            </a:extLst>
          </p:cNvPr>
          <p:cNvSpPr txBox="1"/>
          <p:nvPr/>
        </p:nvSpPr>
        <p:spPr>
          <a:xfrm>
            <a:off x="152400" y="1086097"/>
            <a:ext cx="4049185" cy="461665"/>
          </a:xfrm>
          <a:prstGeom prst="rect">
            <a:avLst/>
          </a:prstGeom>
          <a:noFill/>
        </p:spPr>
        <p:txBody>
          <a:bodyPr wrap="none" rtlCol="0">
            <a:spAutoFit/>
          </a:bodyPr>
          <a:lstStyle/>
          <a:p>
            <a:pPr marL="457200" indent="-457200">
              <a:buFont typeface="Wingdings" panose="05000000000000000000" pitchFamily="2" charset="2"/>
              <a:buChar char="v"/>
            </a:pPr>
            <a:r>
              <a:rPr kumimoji="1" lang="en-US" altLang="zh-CN" sz="2400" b="1" dirty="0">
                <a:latin typeface="Tahoma" panose="020B0604030504040204" pitchFamily="34" charset="0"/>
                <a:ea typeface="Tahoma" panose="020B0604030504040204" pitchFamily="34" charset="0"/>
                <a:cs typeface="Tahoma" panose="020B0604030504040204" pitchFamily="34" charset="0"/>
              </a:rPr>
              <a:t>Asymptotical Stability</a:t>
            </a:r>
          </a:p>
        </p:txBody>
      </p:sp>
      <p:sp>
        <p:nvSpPr>
          <p:cNvPr id="27" name="TextBox 26">
            <a:extLst>
              <a:ext uri="{FF2B5EF4-FFF2-40B4-BE49-F238E27FC236}">
                <a16:creationId xmlns:a16="http://schemas.microsoft.com/office/drawing/2014/main" id="{CA50A356-6B74-BA4C-BB1A-2834A350262E}"/>
              </a:ext>
            </a:extLst>
          </p:cNvPr>
          <p:cNvSpPr txBox="1"/>
          <p:nvPr/>
        </p:nvSpPr>
        <p:spPr>
          <a:xfrm>
            <a:off x="301076" y="5267594"/>
            <a:ext cx="8536753" cy="1219688"/>
          </a:xfrm>
          <a:prstGeom prst="rect">
            <a:avLst/>
          </a:prstGeom>
          <a:noFill/>
        </p:spPr>
        <p:txBody>
          <a:bodyPr wrap="square" rtlCol="0">
            <a:noAutofit/>
          </a:bodyPr>
          <a:lstStyle/>
          <a:p>
            <a:pPr marL="342900" indent="-342900">
              <a:buFont typeface="Wingdings" panose="05000000000000000000" pitchFamily="2" charset="2"/>
              <a:buChar char="Ø"/>
            </a:pPr>
            <a:r>
              <a:rPr kumimoji="1" lang="en-US" sz="2400" dirty="0">
                <a:latin typeface="Tahoma" panose="020B0604030504040204" pitchFamily="34" charset="0"/>
                <a:ea typeface="Tahoma" panose="020B0604030504040204" pitchFamily="34" charset="0"/>
                <a:cs typeface="Tahoma" panose="020B0604030504040204" pitchFamily="34" charset="0"/>
              </a:rPr>
              <a:t>System state starts “close enough” to the equilibrium </a:t>
            </a:r>
          </a:p>
          <a:p>
            <a:r>
              <a:rPr kumimoji="1" lang="en-US" sz="2400" dirty="0">
                <a:latin typeface="Tahoma" panose="020B0604030504040204" pitchFamily="34" charset="0"/>
                <a:ea typeface="Tahoma" panose="020B0604030504040204" pitchFamily="34" charset="0"/>
                <a:cs typeface="Tahoma" panose="020B0604030504040204" pitchFamily="34" charset="0"/>
              </a:rPr>
              <a:t>remains “close enough” forever,</a:t>
            </a:r>
          </a:p>
          <a:p>
            <a:pPr marL="342900" indent="-342900">
              <a:buFont typeface="Wingdings" panose="05000000000000000000" pitchFamily="2" charset="2"/>
              <a:buChar char="Ø"/>
            </a:pPr>
            <a:r>
              <a:rPr kumimoji="1" lang="en-US" sz="2400" dirty="0">
                <a:latin typeface="Tahoma" panose="020B0604030504040204" pitchFamily="34" charset="0"/>
                <a:ea typeface="Tahoma" panose="020B0604030504040204" pitchFamily="34" charset="0"/>
                <a:cs typeface="Tahoma" panose="020B0604030504040204" pitchFamily="34" charset="0"/>
              </a:rPr>
              <a:t>eventually converges to the equilibrium</a:t>
            </a:r>
          </a:p>
        </p:txBody>
      </p:sp>
      <mc:AlternateContent xmlns:mc="http://schemas.openxmlformats.org/markup-compatibility/2006" xmlns:a14="http://schemas.microsoft.com/office/drawing/2010/main">
        <mc:Choice Requires="a14">
          <p:sp>
            <p:nvSpPr>
              <p:cNvPr id="29" name="Text Placeholder 1">
                <a:extLst>
                  <a:ext uri="{FF2B5EF4-FFF2-40B4-BE49-F238E27FC236}">
                    <a16:creationId xmlns:a16="http://schemas.microsoft.com/office/drawing/2014/main" id="{89B7D7B5-D2AE-7841-AC5A-04BFE14FCB89}"/>
                  </a:ext>
                </a:extLst>
              </p:cNvPr>
              <p:cNvSpPr txBox="1">
                <a:spLocks/>
              </p:cNvSpPr>
              <p:nvPr/>
            </p:nvSpPr>
            <p:spPr>
              <a:xfrm>
                <a:off x="152400" y="1547762"/>
                <a:ext cx="5588733" cy="476155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40641" lvl="1" indent="0">
                  <a:lnSpc>
                    <a:spcPct val="150000"/>
                  </a:lnSpc>
                  <a:spcBef>
                    <a:spcPts val="1200"/>
                  </a:spcBef>
                  <a:buFont typeface="Arial" panose="020B0604020202020204" pitchFamily="34" charset="0"/>
                  <a:buNone/>
                </a:pPr>
                <a:r>
                  <a:rPr lang="en-US" altLang="zh-CN" dirty="0">
                    <a:latin typeface="Tahoma" panose="020B0604030504040204" pitchFamily="34" charset="0"/>
                    <a:ea typeface="Tahoma" panose="020B0604030504040204" pitchFamily="34" charset="0"/>
                    <a:cs typeface="Tahoma" panose="020B0604030504040204" pitchFamily="34" charset="0"/>
                  </a:rPr>
                  <a:t>System state</a:t>
                </a:r>
                <a:r>
                  <a:rPr lang="en-US" altLang="zh-CN" b="1" i="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CN" i="1" smtClean="0">
                        <a:latin typeface="Cambria Math" panose="02040503050406030204" pitchFamily="18" charset="0"/>
                        <a:ea typeface="Microsoft YaHei" charset="-122"/>
                        <a:cs typeface="Microsoft YaHei" charset="-122"/>
                      </a:rPr>
                      <m:t>𝑥</m:t>
                    </m:r>
                    <m:r>
                      <a:rPr lang="en-US" altLang="zh-CN" i="1" smtClean="0">
                        <a:latin typeface="Cambria Math" panose="02040503050406030204" pitchFamily="18" charset="0"/>
                        <a:ea typeface="Microsoft YaHei" charset="-122"/>
                        <a:cs typeface="Microsoft YaHei" charset="-122"/>
                      </a:rPr>
                      <m:t>(</m:t>
                    </m:r>
                    <m:r>
                      <a:rPr lang="en-US" altLang="zh-CN" i="1" smtClean="0">
                        <a:latin typeface="Cambria Math" panose="02040503050406030204" pitchFamily="18" charset="0"/>
                        <a:ea typeface="Microsoft YaHei" charset="-122"/>
                        <a:cs typeface="Microsoft YaHei" charset="-122"/>
                      </a:rPr>
                      <m:t>𝑡</m:t>
                    </m:r>
                    <m:r>
                      <a:rPr lang="en-US" altLang="zh-CN" i="1" smtClean="0">
                        <a:latin typeface="Cambria Math" panose="02040503050406030204" pitchFamily="18" charset="0"/>
                        <a:ea typeface="Microsoft YaHei" charset="-122"/>
                        <a:cs typeface="Microsoft YaHei" charset="-122"/>
                      </a:rPr>
                      <m:t>)∈</m:t>
                    </m:r>
                    <m:r>
                      <a:rPr lang="en-US" altLang="zh-CN" i="1" smtClean="0">
                        <a:latin typeface="Cambria Math" panose="02040503050406030204" pitchFamily="18" charset="0"/>
                        <a:ea typeface="Cambria Math" panose="02040503050406030204" pitchFamily="18" charset="0"/>
                        <a:cs typeface="Microsoft YaHei" charset="-122"/>
                      </a:rPr>
                      <m:t>𝑋</m:t>
                    </m:r>
                    <m:r>
                      <a:rPr lang="en-US" altLang="zh-CN" i="1" smtClean="0">
                        <a:latin typeface="Cambria Math" panose="02040503050406030204" pitchFamily="18" charset="0"/>
                        <a:ea typeface="Cambria Math" panose="02040503050406030204" pitchFamily="18" charset="0"/>
                        <a:cs typeface="Microsoft YaHei" charset="-122"/>
                      </a:rPr>
                      <m:t>⊆</m:t>
                    </m:r>
                    <m:sSup>
                      <m:sSupPr>
                        <m:ctrlPr>
                          <a:rPr lang="en-US" altLang="zh-CN" i="1" smtClean="0">
                            <a:latin typeface="Cambria Math" panose="02040503050406030204" pitchFamily="18" charset="0"/>
                            <a:ea typeface="Cambria Math" panose="02040503050406030204" pitchFamily="18" charset="0"/>
                          </a:rPr>
                        </m:ctrlPr>
                      </m:sSupPr>
                      <m:e>
                        <m:r>
                          <a:rPr lang="en-US" altLang="zh-CN" i="1" smtClean="0">
                            <a:latin typeface="Cambria Math" panose="02040503050406030204" pitchFamily="18" charset="0"/>
                            <a:ea typeface="Cambria Math" panose="02040503050406030204" pitchFamily="18" charset="0"/>
                          </a:rPr>
                          <m:t>𝑅</m:t>
                        </m:r>
                      </m:e>
                      <m:sup>
                        <m:r>
                          <a:rPr lang="en-US" altLang="zh-CN" i="1" smtClean="0">
                            <a:latin typeface="Cambria Math" panose="02040503050406030204" pitchFamily="18" charset="0"/>
                            <a:ea typeface="Cambria Math" panose="02040503050406030204" pitchFamily="18" charset="0"/>
                          </a:rPr>
                          <m:t>𝑛</m:t>
                        </m:r>
                      </m:sup>
                    </m:sSup>
                  </m:oMath>
                </a14:m>
                <a:endParaRPr lang="en-US" altLang="zh-CN" i="1" dirty="0">
                  <a:latin typeface="Tahoma" panose="020B0604030504040204" pitchFamily="34" charset="0"/>
                  <a:ea typeface="Tahoma" panose="020B0604030504040204" pitchFamily="34" charset="0"/>
                  <a:cs typeface="Tahoma" panose="020B0604030504040204" pitchFamily="34" charset="0"/>
                </a:endParaRPr>
              </a:p>
              <a:p>
                <a:pPr marL="440641" lvl="1" indent="0">
                  <a:lnSpc>
                    <a:spcPct val="150000"/>
                  </a:lnSpc>
                  <a:spcBef>
                    <a:spcPts val="1200"/>
                  </a:spcBef>
                  <a:buFont typeface="Arial" panose="020B0604020202020204" pitchFamily="34" charset="0"/>
                  <a:buNone/>
                </a:pPr>
                <a:r>
                  <a:rPr lang="en-US" altLang="zh-CN" dirty="0">
                    <a:latin typeface="Tahoma" panose="020B0604030504040204" pitchFamily="34" charset="0"/>
                    <a:ea typeface="Tahoma" panose="020B0604030504040204" pitchFamily="34" charset="0"/>
                    <a:cs typeface="Tahoma" panose="020B0604030504040204" pitchFamily="34" charset="0"/>
                  </a:rPr>
                  <a:t>System function </a:t>
                </a:r>
                <a14:m>
                  <m:oMath xmlns:m="http://schemas.openxmlformats.org/officeDocument/2006/math">
                    <m:acc>
                      <m:accPr>
                        <m:chr m:val="̇"/>
                        <m:ctrlPr>
                          <a:rPr lang="en-US" altLang="zh-CN" i="1" smtClean="0">
                            <a:latin typeface="Cambria Math" panose="02040503050406030204" pitchFamily="18" charset="0"/>
                            <a:ea typeface="Microsoft YaHei" charset="-122"/>
                          </a:rPr>
                        </m:ctrlPr>
                      </m:accPr>
                      <m:e>
                        <m:r>
                          <a:rPr lang="en-US" altLang="zh-CN" i="1" smtClean="0">
                            <a:latin typeface="Cambria Math" panose="02040503050406030204" pitchFamily="18" charset="0"/>
                            <a:ea typeface="Microsoft YaHei" charset="-122"/>
                          </a:rPr>
                          <m:t>𝑥</m:t>
                        </m:r>
                      </m:e>
                    </m:acc>
                    <m:r>
                      <a:rPr lang="en-US" altLang="zh-CN" i="1" smtClean="0">
                        <a:latin typeface="Cambria Math" panose="02040503050406030204" pitchFamily="18" charset="0"/>
                        <a:ea typeface="Microsoft YaHei" charset="-122"/>
                      </a:rPr>
                      <m:t>=</m:t>
                    </m:r>
                    <m:r>
                      <a:rPr lang="en-US" altLang="zh-CN" i="1" smtClean="0">
                        <a:latin typeface="Cambria Math" panose="02040503050406030204" pitchFamily="18" charset="0"/>
                        <a:ea typeface="Microsoft YaHei" charset="-122"/>
                      </a:rPr>
                      <m:t>𝑓</m:t>
                    </m:r>
                    <m:d>
                      <m:dPr>
                        <m:ctrlPr>
                          <a:rPr lang="en-US" altLang="zh-CN" i="1" smtClean="0">
                            <a:latin typeface="Cambria Math" panose="02040503050406030204" pitchFamily="18" charset="0"/>
                            <a:ea typeface="Microsoft YaHei" charset="-122"/>
                          </a:rPr>
                        </m:ctrlPr>
                      </m:dPr>
                      <m:e>
                        <m:r>
                          <a:rPr lang="en-US" altLang="zh-CN" i="1" smtClean="0">
                            <a:latin typeface="Cambria Math" panose="02040503050406030204" pitchFamily="18" charset="0"/>
                            <a:ea typeface="Microsoft YaHei" charset="-122"/>
                          </a:rPr>
                          <m:t>𝑡</m:t>
                        </m:r>
                      </m:e>
                    </m:d>
                    <m:r>
                      <a:rPr lang="en-US" altLang="zh-CN" i="1" smtClean="0">
                        <a:latin typeface="Cambria Math" panose="02040503050406030204" pitchFamily="18" charset="0"/>
                        <a:ea typeface="Microsoft YaHei" charset="-122"/>
                      </a:rPr>
                      <m:t>,</m:t>
                    </m:r>
                    <m:r>
                      <a:rPr lang="en-US" altLang="zh-CN" i="1">
                        <a:latin typeface="Cambria Math" panose="02040503050406030204" pitchFamily="18" charset="0"/>
                        <a:ea typeface="Cambria Math" panose="02040503050406030204" pitchFamily="18" charset="0"/>
                        <a:cs typeface="Microsoft YaHei" charset="-122"/>
                      </a:rPr>
                      <m:t>𝑓</m:t>
                    </m:r>
                    <m:r>
                      <a:rPr lang="en-US" altLang="zh-CN" i="1">
                        <a:latin typeface="Cambria Math" panose="02040503050406030204" pitchFamily="18" charset="0"/>
                        <a:ea typeface="Cambria Math" panose="02040503050406030204" pitchFamily="18" charset="0"/>
                        <a:cs typeface="Microsoft YaHei" charset="-122"/>
                      </a:rPr>
                      <m:t>:</m:t>
                    </m:r>
                    <m:r>
                      <a:rPr lang="en-US" altLang="zh-CN" i="1" smtClean="0">
                        <a:latin typeface="Cambria Math" panose="02040503050406030204" pitchFamily="18" charset="0"/>
                        <a:ea typeface="Cambria Math" panose="02040503050406030204" pitchFamily="18" charset="0"/>
                        <a:cs typeface="Microsoft YaHei" charset="-122"/>
                      </a:rPr>
                      <m:t>𝑋</m:t>
                    </m:r>
                    <m:r>
                      <a:rPr lang="en-US" altLang="zh-CN" i="1">
                        <a:latin typeface="Cambria Math" panose="02040503050406030204" pitchFamily="18" charset="0"/>
                        <a:ea typeface="Cambria Math" panose="02040503050406030204" pitchFamily="18" charset="0"/>
                        <a:cs typeface="Microsoft YaHei" charset="-122"/>
                      </a:rPr>
                      <m:t>→</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𝑅</m:t>
                        </m:r>
                      </m:e>
                      <m:sup>
                        <m:r>
                          <a:rPr lang="en-US" altLang="zh-CN" i="1">
                            <a:latin typeface="Cambria Math" panose="02040503050406030204" pitchFamily="18" charset="0"/>
                            <a:ea typeface="Cambria Math" panose="02040503050406030204" pitchFamily="18" charset="0"/>
                          </a:rPr>
                          <m:t>𝑛</m:t>
                        </m:r>
                      </m:sup>
                    </m:sSup>
                  </m:oMath>
                </a14:m>
                <a:endParaRPr lang="en-US" altLang="zh-CN" dirty="0">
                  <a:latin typeface="Tahoma" panose="020B0604030504040204" pitchFamily="34" charset="0"/>
                  <a:ea typeface="Tahoma" panose="020B0604030504040204" pitchFamily="34" charset="0"/>
                  <a:cs typeface="Tahoma" panose="020B0604030504040204" pitchFamily="34" charset="0"/>
                </a:endParaRPr>
              </a:p>
              <a:p>
                <a:pPr marL="440641" lvl="1" indent="0">
                  <a:lnSpc>
                    <a:spcPct val="150000"/>
                  </a:lnSpc>
                  <a:spcBef>
                    <a:spcPts val="1200"/>
                  </a:spcBef>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ea typeface="Microsoft YaHei" charset="-122"/>
                          <a:cs typeface="Microsoft YaHei" charset="-122"/>
                        </a:rPr>
                        <m:t>∀</m:t>
                      </m:r>
                      <m:r>
                        <a:rPr lang="zh-CN" altLang="en-US" i="1" smtClean="0">
                          <a:latin typeface="Cambria Math" panose="02040503050406030204" pitchFamily="18" charset="0"/>
                          <a:ea typeface="Microsoft YaHei" charset="-122"/>
                          <a:cs typeface="Microsoft YaHei" charset="-122"/>
                        </a:rPr>
                        <m:t>𝜖</m:t>
                      </m:r>
                      <m:r>
                        <a:rPr lang="en-US" altLang="zh-CN" i="1" smtClean="0">
                          <a:latin typeface="Cambria Math" panose="02040503050406030204" pitchFamily="18" charset="0"/>
                          <a:ea typeface="Microsoft YaHei" charset="-122"/>
                          <a:cs typeface="Microsoft YaHei" charset="-122"/>
                        </a:rPr>
                        <m:t>&gt;0,∃</m:t>
                      </m:r>
                      <m:sSub>
                        <m:sSubPr>
                          <m:ctrlPr>
                            <a:rPr lang="en-US" altLang="zh-CN" i="1">
                              <a:latin typeface="Cambria Math" panose="02040503050406030204" pitchFamily="18" charset="0"/>
                              <a:ea typeface="Microsoft YaHei" charset="-122"/>
                            </a:rPr>
                          </m:ctrlPr>
                        </m:sSubPr>
                        <m:e>
                          <m:r>
                            <a:rPr lang="zh-CN" altLang="en-US" i="1">
                              <a:latin typeface="Cambria Math" panose="02040503050406030204" pitchFamily="18" charset="0"/>
                              <a:ea typeface="Microsoft YaHei" charset="-122"/>
                              <a:cs typeface="Microsoft YaHei" charset="-122"/>
                            </a:rPr>
                            <m:t>𝛿</m:t>
                          </m:r>
                        </m:e>
                        <m:sub>
                          <m:r>
                            <a:rPr lang="en-US" altLang="zh-CN" i="1">
                              <a:latin typeface="Cambria Math" panose="02040503050406030204" pitchFamily="18" charset="0"/>
                              <a:ea typeface="Microsoft YaHei" charset="-122"/>
                            </a:rPr>
                            <m:t>𝑒</m:t>
                          </m:r>
                        </m:sub>
                      </m:sSub>
                      <m:r>
                        <a:rPr lang="en-US" altLang="zh-CN" i="1" smtClean="0">
                          <a:latin typeface="Cambria Math" panose="02040503050406030204" pitchFamily="18" charset="0"/>
                          <a:ea typeface="Microsoft YaHei" charset="-122"/>
                          <a:cs typeface="Microsoft YaHei" charset="-122"/>
                        </a:rPr>
                        <m:t>&gt;0,</m:t>
                      </m:r>
                    </m:oMath>
                  </m:oMathPara>
                </a14:m>
                <a:endParaRPr lang="en-US" altLang="zh-CN" dirty="0">
                  <a:latin typeface="Tahoma" panose="020B0604030504040204" pitchFamily="34" charset="0"/>
                  <a:ea typeface="Tahoma" panose="020B0604030504040204" pitchFamily="34" charset="0"/>
                  <a:cs typeface="Tahoma" panose="020B0604030504040204" pitchFamily="34" charset="0"/>
                </a:endParaRPr>
              </a:p>
              <a:p>
                <a:pPr marL="440641" lvl="1" indent="0">
                  <a:lnSpc>
                    <a:spcPct val="150000"/>
                  </a:lnSpc>
                  <a:spcBef>
                    <a:spcPts val="1200"/>
                  </a:spcBef>
                  <a:buFont typeface="Arial" panose="020B0604020202020204" pitchFamily="34" charset="0"/>
                  <a:buNone/>
                </a:pPr>
                <a14:m>
                  <m:oMathPara xmlns:m="http://schemas.openxmlformats.org/officeDocument/2006/math">
                    <m:oMathParaPr>
                      <m:jc m:val="centerGroup"/>
                    </m:oMathParaPr>
                    <m:oMath xmlns:m="http://schemas.openxmlformats.org/officeDocument/2006/math">
                      <m:d>
                        <m:dPr>
                          <m:begChr m:val="‖"/>
                          <m:endChr m:val="‖"/>
                          <m:ctrlPr>
                            <a:rPr lang="en-US" altLang="zh-CN" i="1" smtClean="0">
                              <a:latin typeface="Cambria Math" panose="02040503050406030204" pitchFamily="18" charset="0"/>
                              <a:ea typeface="Microsoft YaHei" charset="-122"/>
                            </a:rPr>
                          </m:ctrlPr>
                        </m:dPr>
                        <m:e>
                          <m:r>
                            <a:rPr lang="en-US" altLang="zh-CN" i="1" smtClean="0">
                              <a:latin typeface="Cambria Math" panose="02040503050406030204" pitchFamily="18" charset="0"/>
                              <a:ea typeface="Microsoft YaHei" charset="-122"/>
                            </a:rPr>
                            <m:t>𝑥</m:t>
                          </m:r>
                          <m:d>
                            <m:dPr>
                              <m:ctrlPr>
                                <a:rPr lang="en-US" altLang="zh-CN" i="1" smtClean="0">
                                  <a:latin typeface="Cambria Math" panose="02040503050406030204" pitchFamily="18" charset="0"/>
                                  <a:ea typeface="Microsoft YaHei" charset="-122"/>
                                </a:rPr>
                              </m:ctrlPr>
                            </m:dPr>
                            <m:e>
                              <m:r>
                                <a:rPr lang="en-US" altLang="zh-CN" i="1" smtClean="0">
                                  <a:latin typeface="Cambria Math" panose="02040503050406030204" pitchFamily="18" charset="0"/>
                                  <a:ea typeface="Microsoft YaHei" charset="-122"/>
                                </a:rPr>
                                <m:t>0</m:t>
                              </m:r>
                            </m:e>
                          </m:d>
                          <m:r>
                            <a:rPr lang="en-US" altLang="zh-CN" i="1" smtClean="0">
                              <a:latin typeface="Cambria Math" panose="02040503050406030204" pitchFamily="18" charset="0"/>
                              <a:ea typeface="Microsoft YaHei" charset="-122"/>
                            </a:rPr>
                            <m:t>−</m:t>
                          </m:r>
                          <m:sSub>
                            <m:sSubPr>
                              <m:ctrlPr>
                                <a:rPr lang="en-US" altLang="zh-CN" i="1" smtClean="0">
                                  <a:latin typeface="Cambria Math" panose="02040503050406030204" pitchFamily="18" charset="0"/>
                                  <a:ea typeface="Microsoft YaHei" charset="-122"/>
                                </a:rPr>
                              </m:ctrlPr>
                            </m:sSubPr>
                            <m:e>
                              <m:r>
                                <a:rPr lang="en-US" altLang="zh-CN" i="1" smtClean="0">
                                  <a:latin typeface="Cambria Math" panose="02040503050406030204" pitchFamily="18" charset="0"/>
                                  <a:ea typeface="Microsoft YaHei" charset="-122"/>
                                </a:rPr>
                                <m:t>𝑥</m:t>
                              </m:r>
                            </m:e>
                            <m:sub>
                              <m:r>
                                <a:rPr lang="en-US" altLang="zh-CN" i="1" smtClean="0">
                                  <a:latin typeface="Cambria Math" panose="02040503050406030204" pitchFamily="18" charset="0"/>
                                  <a:ea typeface="Microsoft YaHei" charset="-122"/>
                                </a:rPr>
                                <m:t>𝑒</m:t>
                              </m:r>
                            </m:sub>
                          </m:sSub>
                        </m:e>
                      </m:d>
                      <m:r>
                        <a:rPr lang="en-US" altLang="zh-CN" i="1" smtClean="0">
                          <a:latin typeface="Cambria Math" panose="02040503050406030204" pitchFamily="18" charset="0"/>
                          <a:ea typeface="Microsoft YaHei" charset="-122"/>
                          <a:cs typeface="Microsoft YaHei" charset="-122"/>
                        </a:rPr>
                        <m:t>&lt;</m:t>
                      </m:r>
                      <m:sSub>
                        <m:sSubPr>
                          <m:ctrlPr>
                            <a:rPr lang="en-US" altLang="zh-CN" i="1">
                              <a:latin typeface="Cambria Math" panose="02040503050406030204" pitchFamily="18" charset="0"/>
                              <a:ea typeface="Microsoft YaHei" charset="-122"/>
                            </a:rPr>
                          </m:ctrlPr>
                        </m:sSubPr>
                        <m:e>
                          <m:r>
                            <a:rPr lang="zh-CN" altLang="en-US" i="1">
                              <a:latin typeface="Cambria Math" panose="02040503050406030204" pitchFamily="18" charset="0"/>
                              <a:ea typeface="Microsoft YaHei" charset="-122"/>
                              <a:cs typeface="Microsoft YaHei" charset="-122"/>
                            </a:rPr>
                            <m:t>𝛿</m:t>
                          </m:r>
                        </m:e>
                        <m:sub>
                          <m:r>
                            <a:rPr lang="en-US" altLang="zh-CN" i="1">
                              <a:latin typeface="Cambria Math" panose="02040503050406030204" pitchFamily="18" charset="0"/>
                              <a:ea typeface="Microsoft YaHei" charset="-122"/>
                            </a:rPr>
                            <m:t>𝑒</m:t>
                          </m:r>
                        </m:sub>
                      </m:sSub>
                      <m:r>
                        <a:rPr lang="zh-CN" altLang="en-US" i="1" smtClean="0">
                          <a:latin typeface="Cambria Math" panose="02040503050406030204" pitchFamily="18" charset="0"/>
                          <a:ea typeface="Microsoft YaHei" charset="-122"/>
                          <a:cs typeface="Microsoft YaHei" charset="-122"/>
                        </a:rPr>
                        <m:t>⇒</m:t>
                      </m:r>
                      <m:func>
                        <m:funcPr>
                          <m:ctrlPr>
                            <a:rPr lang="en-US" altLang="zh-CN" i="1" smtClean="0">
                              <a:latin typeface="Cambria Math" panose="02040503050406030204" pitchFamily="18" charset="0"/>
                              <a:ea typeface="Microsoft YaHei" charset="-122"/>
                              <a:cs typeface="Microsoft YaHei" charset="-122"/>
                            </a:rPr>
                          </m:ctrlPr>
                        </m:funcPr>
                        <m:fName>
                          <m:limLow>
                            <m:limLowPr>
                              <m:ctrlPr>
                                <a:rPr lang="en-US" altLang="zh-CN" i="1" smtClean="0">
                                  <a:latin typeface="Cambria Math" panose="02040503050406030204" pitchFamily="18" charset="0"/>
                                  <a:ea typeface="Microsoft YaHei" charset="-122"/>
                                  <a:cs typeface="Microsoft YaHei" charset="-122"/>
                                </a:rPr>
                              </m:ctrlPr>
                            </m:limLowPr>
                            <m:e>
                              <m:r>
                                <m:rPr>
                                  <m:sty m:val="p"/>
                                </m:rPr>
                                <a:rPr lang="en-US" altLang="zh-CN" smtClean="0">
                                  <a:latin typeface="Cambria Math" panose="02040503050406030204" pitchFamily="18" charset="0"/>
                                  <a:ea typeface="Microsoft YaHei" charset="-122"/>
                                  <a:cs typeface="Microsoft YaHei" charset="-122"/>
                                </a:rPr>
                                <m:t>lim</m:t>
                              </m:r>
                            </m:e>
                            <m:lim>
                              <m:r>
                                <a:rPr lang="en-US" altLang="zh-CN" i="1" smtClean="0">
                                  <a:latin typeface="Cambria Math" panose="02040503050406030204" pitchFamily="18" charset="0"/>
                                  <a:ea typeface="Microsoft YaHei" charset="-122"/>
                                  <a:cs typeface="Microsoft YaHei" charset="-122"/>
                                </a:rPr>
                                <m:t>𝑡</m:t>
                              </m:r>
                              <m:r>
                                <a:rPr lang="en-US" altLang="zh-CN" i="1" smtClean="0">
                                  <a:latin typeface="Cambria Math" panose="02040503050406030204" pitchFamily="18" charset="0"/>
                                  <a:ea typeface="Cambria Math" panose="02040503050406030204" pitchFamily="18" charset="0"/>
                                  <a:cs typeface="Microsoft YaHei" charset="-122"/>
                                </a:rPr>
                                <m:t>→∞</m:t>
                              </m:r>
                            </m:lim>
                          </m:limLow>
                        </m:fName>
                        <m:e>
                          <m:d>
                            <m:dPr>
                              <m:begChr m:val="‖"/>
                              <m:endChr m:val="‖"/>
                              <m:ctrlPr>
                                <a:rPr lang="en-US" altLang="zh-CN" i="1">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ea typeface="Microsoft YaHei" charset="-122"/>
                                </a:rPr>
                                <m:t>𝑥</m:t>
                              </m:r>
                              <m:d>
                                <m:dPr>
                                  <m:ctrlPr>
                                    <a:rPr lang="en-US" altLang="zh-CN" i="1">
                                      <a:latin typeface="Cambria Math" panose="02040503050406030204" pitchFamily="18" charset="0"/>
                                      <a:ea typeface="Microsoft YaHei" charset="-122"/>
                                    </a:rPr>
                                  </m:ctrlPr>
                                </m:dPr>
                                <m:e>
                                  <m:r>
                                    <a:rPr lang="en-US" altLang="zh-CN" i="1">
                                      <a:latin typeface="Cambria Math" panose="02040503050406030204" pitchFamily="18" charset="0"/>
                                      <a:ea typeface="Microsoft YaHei" charset="-122"/>
                                    </a:rPr>
                                    <m:t>𝑡</m:t>
                                  </m:r>
                                </m:e>
                              </m:d>
                              <m:r>
                                <a:rPr lang="en-US" altLang="zh-CN" i="1">
                                  <a:latin typeface="Cambria Math" panose="02040503050406030204" pitchFamily="18" charset="0"/>
                                  <a:ea typeface="Microsoft YaHei" charset="-122"/>
                                </a:rPr>
                                <m:t>−</m:t>
                              </m:r>
                              <m:sSub>
                                <m:sSubPr>
                                  <m:ctrlPr>
                                    <a:rPr lang="en-US" altLang="zh-CN" i="1">
                                      <a:latin typeface="Cambria Math" panose="02040503050406030204" pitchFamily="18" charset="0"/>
                                      <a:ea typeface="Microsoft YaHei" charset="-122"/>
                                    </a:rPr>
                                  </m:ctrlPr>
                                </m:sSubPr>
                                <m:e>
                                  <m:r>
                                    <a:rPr lang="en-US" altLang="zh-CN" i="1">
                                      <a:latin typeface="Cambria Math" panose="02040503050406030204" pitchFamily="18" charset="0"/>
                                      <a:ea typeface="Microsoft YaHei" charset="-122"/>
                                    </a:rPr>
                                    <m:t>𝑥</m:t>
                                  </m:r>
                                </m:e>
                                <m:sub>
                                  <m:r>
                                    <a:rPr lang="en-US" altLang="zh-CN" i="1">
                                      <a:latin typeface="Cambria Math" panose="02040503050406030204" pitchFamily="18" charset="0"/>
                                      <a:ea typeface="Microsoft YaHei" charset="-122"/>
                                    </a:rPr>
                                    <m:t>𝑒</m:t>
                                  </m:r>
                                </m:sub>
                              </m:sSub>
                            </m:e>
                          </m:d>
                        </m:e>
                      </m:func>
                      <m:r>
                        <a:rPr lang="en-US" altLang="zh-CN" i="1" smtClean="0">
                          <a:latin typeface="Cambria Math" panose="02040503050406030204" pitchFamily="18" charset="0"/>
                          <a:ea typeface="Microsoft YaHei" charset="-122"/>
                          <a:cs typeface="Microsoft YaHei" charset="-122"/>
                        </a:rPr>
                        <m:t>=0</m:t>
                      </m:r>
                    </m:oMath>
                  </m:oMathPara>
                </a14:m>
                <a:endParaRPr lang="en-US" altLang="zh-CN"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9" name="Text Placeholder 1">
                <a:extLst>
                  <a:ext uri="{FF2B5EF4-FFF2-40B4-BE49-F238E27FC236}">
                    <a16:creationId xmlns:a16="http://schemas.microsoft.com/office/drawing/2014/main" id="{89B7D7B5-D2AE-7841-AC5A-04BFE14FCB89}"/>
                  </a:ext>
                </a:extLst>
              </p:cNvPr>
              <p:cNvSpPr txBox="1">
                <a:spLocks noRot="1" noChangeAspect="1" noMove="1" noResize="1" noEditPoints="1" noAdjustHandles="1" noChangeArrowheads="1" noChangeShapeType="1" noTextEdit="1"/>
              </p:cNvSpPr>
              <p:nvPr/>
            </p:nvSpPr>
            <p:spPr>
              <a:xfrm>
                <a:off x="152400" y="1547762"/>
                <a:ext cx="5588733" cy="4761558"/>
              </a:xfrm>
              <a:prstGeom prst="rect">
                <a:avLst/>
              </a:prstGeom>
              <a:blipFill>
                <a:blip r:embed="rId19"/>
                <a:stretch>
                  <a:fillRect/>
                </a:stretch>
              </a:blipFill>
            </p:spPr>
            <p:txBody>
              <a:bodyPr/>
              <a:lstStyle/>
              <a:p>
                <a:r>
                  <a:rPr lang="en-US">
                    <a:noFill/>
                  </a:rPr>
                  <a:t> </a:t>
                </a:r>
              </a:p>
            </p:txBody>
          </p:sp>
        </mc:Fallback>
      </mc:AlternateContent>
      <p:pic>
        <p:nvPicPr>
          <p:cNvPr id="30" name="Graphic 29">
            <a:extLst>
              <a:ext uri="{FF2B5EF4-FFF2-40B4-BE49-F238E27FC236}">
                <a16:creationId xmlns:a16="http://schemas.microsoft.com/office/drawing/2014/main" id="{262404EC-1DC5-A543-B424-41E502EEAEF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95840" y="3803450"/>
            <a:ext cx="3532481" cy="1790217"/>
          </a:xfrm>
          <a:prstGeom prst="rect">
            <a:avLst/>
          </a:prstGeom>
        </p:spPr>
      </p:pic>
      <p:sp>
        <p:nvSpPr>
          <p:cNvPr id="32" name="Oval 31">
            <a:extLst>
              <a:ext uri="{FF2B5EF4-FFF2-40B4-BE49-F238E27FC236}">
                <a16:creationId xmlns:a16="http://schemas.microsoft.com/office/drawing/2014/main" id="{F55BE1C4-F9EE-1549-81A0-1B4545602911}"/>
              </a:ext>
            </a:extLst>
          </p:cNvPr>
          <p:cNvSpPr/>
          <p:nvPr/>
        </p:nvSpPr>
        <p:spPr>
          <a:xfrm>
            <a:off x="6876256" y="3140968"/>
            <a:ext cx="76201" cy="762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985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7 -0.00301 L -0.0007 -0.00278 C 0.00191 -0.00232 0.00868 -0.00116 0.01232 0.00092 C 0.01371 0.00185 0.0151 0.00301 0.01649 0.0037 C 0.0184 0.00486 0.02066 0.00509 0.02239 0.00648 C 0.02378 0.0074 0.025 0.00856 0.02656 0.00903 C 0.02951 0.00995 0.03264 0.00995 0.03559 0.01041 C 0.04305 0.01365 0.0408 0.01065 0.04375 0.01852 C 0.04375 0.01967 0.04514 0.04583 0.04166 0.05625 C 0.04045 0.05972 0.03854 0.06319 0.03767 0.0669 C 0.03732 0.06828 0.03715 0.06967 0.03663 0.07083 C 0.03368 0.07662 0.0335 0.07384 0.02951 0.07778 C 0.02517 0.08171 0.02604 0.08657 0.0184 0.08703 L -0.00278 0.08842 C -0.01059 0.0919 -0.00365 0.08958 -0.01997 0.08703 C -0.02431 0.08634 -0.02865 0.08611 -0.03316 0.08565 C -0.04393 0.08102 -0.02136 0.09074 -0.05226 0.08171 C -0.05486 0.08102 -0.05695 0.07893 -0.05938 0.07778 C -0.05973 0.07546 -0.0599 0.07315 -0.06042 0.07083 C -0.06059 0.06967 -0.06129 0.06828 -0.06129 0.0669 C -0.06129 0.05926 -0.06111 0.05162 -0.06042 0.04398 C -0.06007 0.0412 -0.05903 0.03865 -0.05834 0.03588 C -0.05799 0.03472 -0.05782 0.03333 -0.0573 0.03194 L -0.0533 0.02129 C -0.05278 0.01713 -0.05243 0.01412 -0.05122 0.01041 C -0.0507 0.00856 -0.04983 0.00694 -0.04931 0.00509 C -0.04844 0.00231 -0.04827 -0.00047 -0.04723 -0.00301 C -0.04653 -0.00486 -0.04584 -0.00648 -0.04514 -0.00834 C -0.0448 -0.00972 -0.04497 -0.01135 -0.04427 -0.0125 C -0.04341 -0.01343 -0.04115 -0.01366 -0.04115 -0.01343 " pathEditMode="relative" rAng="0" ptsTypes="AAAAAAAAAAAAAAAAAAAAAAAAAAAAAA">
                                      <p:cBhvr>
                                        <p:cTn id="6" dur="2000" fill="hold"/>
                                        <p:tgtEl>
                                          <p:spTgt spid="32"/>
                                        </p:tgtEl>
                                        <p:attrNameLst>
                                          <p:attrName>ppt_x</p:attrName>
                                          <p:attrName>ppt_y</p:attrName>
                                        </p:attrNameLst>
                                      </p:cBhvr>
                                      <p:rCtr x="-799" y="4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87</a:t>
            </a:fld>
            <a:endParaRPr lang="zh-CN" altLang="en-US" dirty="0"/>
          </a:p>
        </p:txBody>
      </p:sp>
      <mc:AlternateContent xmlns:mc="http://schemas.openxmlformats.org/markup-compatibility/2006" xmlns:a14="http://schemas.microsoft.com/office/drawing/2010/main">
        <mc:Choice Requires="a14">
          <p:sp>
            <p:nvSpPr>
              <p:cNvPr id="3" name="Text Placeholder 1">
                <a:extLst>
                  <a:ext uri="{FF2B5EF4-FFF2-40B4-BE49-F238E27FC236}">
                    <a16:creationId xmlns:a16="http://schemas.microsoft.com/office/drawing/2014/main" id="{139E6C1E-EAD1-7E41-8BC6-5A83CE07460F}"/>
                  </a:ext>
                </a:extLst>
              </p:cNvPr>
              <p:cNvSpPr txBox="1">
                <a:spLocks/>
              </p:cNvSpPr>
              <p:nvPr/>
            </p:nvSpPr>
            <p:spPr>
              <a:xfrm>
                <a:off x="3352800" y="1917094"/>
                <a:ext cx="5486398" cy="425510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40641" lvl="1" indent="0">
                  <a:lnSpc>
                    <a:spcPct val="150000"/>
                  </a:lnSpc>
                  <a:spcBef>
                    <a:spcPts val="1200"/>
                  </a:spcBef>
                  <a:buFont typeface="Arial" panose="020B0604020202020204" pitchFamily="34" charset="0"/>
                  <a:buNone/>
                </a:pPr>
                <a14:m>
                  <m:oMathPara xmlns:m="http://schemas.openxmlformats.org/officeDocument/2006/math">
                    <m:oMathParaPr>
                      <m:jc m:val="center"/>
                    </m:oMathParaPr>
                    <m:oMath xmlns:m="http://schemas.openxmlformats.org/officeDocument/2006/math">
                      <m:r>
                        <a:rPr lang="en-US" altLang="zh-CN" i="1" smtClean="0">
                          <a:latin typeface="Cambria Math" panose="02040503050406030204" pitchFamily="18" charset="0"/>
                          <a:ea typeface="Microsoft YaHei" charset="-122"/>
                          <a:cs typeface="Microsoft YaHei" charset="-122"/>
                        </a:rPr>
                        <m:t>𝑉</m:t>
                      </m:r>
                      <m:d>
                        <m:dPr>
                          <m:ctrlPr>
                            <a:rPr lang="en-US" altLang="zh-CN" i="1" smtClean="0">
                              <a:latin typeface="Cambria Math" panose="02040503050406030204" pitchFamily="18" charset="0"/>
                              <a:ea typeface="Microsoft YaHei" charset="-122"/>
                            </a:rPr>
                          </m:ctrlPr>
                        </m:dPr>
                        <m:e>
                          <m:r>
                            <a:rPr lang="en-US" altLang="zh-CN" i="1" smtClean="0">
                              <a:latin typeface="Cambria Math" panose="02040503050406030204" pitchFamily="18" charset="0"/>
                              <a:ea typeface="Microsoft YaHei" charset="-122"/>
                            </a:rPr>
                            <m:t>𝑥</m:t>
                          </m:r>
                        </m:e>
                      </m:d>
                      <m:r>
                        <a:rPr lang="en-US" altLang="zh-CN" i="1" smtClean="0">
                          <a:latin typeface="Cambria Math" panose="02040503050406030204" pitchFamily="18" charset="0"/>
                          <a:ea typeface="Microsoft YaHei" charset="-122"/>
                        </a:rPr>
                        <m:t>=0, </m:t>
                      </m:r>
                      <m:r>
                        <m:rPr>
                          <m:sty m:val="p"/>
                        </m:rPr>
                        <a:rPr lang="en-US" altLang="zh-CN" smtClean="0">
                          <a:latin typeface="Cambria Math" panose="02040503050406030204" pitchFamily="18" charset="0"/>
                          <a:ea typeface="Microsoft YaHei" charset="-122"/>
                        </a:rPr>
                        <m:t>if</m:t>
                      </m:r>
                      <m:r>
                        <a:rPr lang="en-US" altLang="zh-CN" i="1" smtClean="0">
                          <a:latin typeface="Cambria Math" panose="02040503050406030204" pitchFamily="18" charset="0"/>
                          <a:ea typeface="Microsoft YaHei" charset="-122"/>
                        </a:rPr>
                        <m:t> </m:t>
                      </m:r>
                      <m:r>
                        <a:rPr lang="en-US" altLang="zh-CN" i="1" smtClean="0">
                          <a:latin typeface="Cambria Math" panose="02040503050406030204" pitchFamily="18" charset="0"/>
                          <a:ea typeface="Microsoft YaHei" charset="-122"/>
                        </a:rPr>
                        <m:t>𝑥</m:t>
                      </m:r>
                      <m:r>
                        <a:rPr lang="en-US" altLang="zh-CN" i="1" smtClean="0">
                          <a:latin typeface="Cambria Math" panose="02040503050406030204" pitchFamily="18" charset="0"/>
                          <a:ea typeface="Microsoft YaHei" charset="-122"/>
                        </a:rPr>
                        <m:t>=</m:t>
                      </m:r>
                      <m:sSub>
                        <m:sSubPr>
                          <m:ctrlPr>
                            <a:rPr lang="en-US" altLang="zh-CN" i="1" smtClean="0">
                              <a:latin typeface="Cambria Math" panose="02040503050406030204" pitchFamily="18" charset="0"/>
                              <a:ea typeface="Microsoft YaHei" charset="-122"/>
                            </a:rPr>
                          </m:ctrlPr>
                        </m:sSubPr>
                        <m:e>
                          <m:r>
                            <a:rPr lang="en-US" altLang="zh-CN" i="1" smtClean="0">
                              <a:latin typeface="Cambria Math" panose="02040503050406030204" pitchFamily="18" charset="0"/>
                              <a:ea typeface="Microsoft YaHei" charset="-122"/>
                            </a:rPr>
                            <m:t>𝑥</m:t>
                          </m:r>
                        </m:e>
                        <m:sub>
                          <m:r>
                            <a:rPr lang="en-US" altLang="zh-CN" i="1" smtClean="0">
                              <a:latin typeface="Cambria Math" panose="02040503050406030204" pitchFamily="18" charset="0"/>
                              <a:ea typeface="Microsoft YaHei" charset="-122"/>
                            </a:rPr>
                            <m:t>𝑒</m:t>
                          </m:r>
                        </m:sub>
                      </m:sSub>
                    </m:oMath>
                  </m:oMathPara>
                </a14:m>
                <a:endParaRPr lang="en-US" altLang="zh-CN" dirty="0">
                  <a:latin typeface="Microsoft YaHei" charset="-122"/>
                  <a:ea typeface="Cambria Math" panose="02040503050406030204" pitchFamily="18" charset="0"/>
                  <a:cs typeface="Microsoft YaHei" charset="-122"/>
                </a:endParaRPr>
              </a:p>
              <a:p>
                <a:pPr marL="440641" lvl="1" indent="0">
                  <a:lnSpc>
                    <a:spcPct val="150000"/>
                  </a:lnSpc>
                  <a:spcBef>
                    <a:spcPts val="1200"/>
                  </a:spcBef>
                  <a:buFont typeface="Arial" panose="020B0604020202020204" pitchFamily="34" charset="0"/>
                  <a:buNone/>
                </a:pPr>
                <a14:m>
                  <m:oMathPara xmlns:m="http://schemas.openxmlformats.org/officeDocument/2006/math">
                    <m:oMathParaPr>
                      <m:jc m:val="center"/>
                    </m:oMathParaPr>
                    <m:oMath xmlns:m="http://schemas.openxmlformats.org/officeDocument/2006/math">
                      <m:r>
                        <a:rPr lang="en-US" altLang="zh-CN" i="1">
                          <a:latin typeface="Cambria Math" panose="02040503050406030204" pitchFamily="18" charset="0"/>
                          <a:ea typeface="Microsoft YaHei" charset="-122"/>
                          <a:cs typeface="Microsoft YaHei" charset="-122"/>
                        </a:rPr>
                        <m:t>𝑉</m:t>
                      </m:r>
                      <m:d>
                        <m:dPr>
                          <m:ctrlPr>
                            <a:rPr lang="en-US" altLang="zh-CN" i="1">
                              <a:latin typeface="Cambria Math" panose="02040503050406030204" pitchFamily="18" charset="0"/>
                              <a:ea typeface="Microsoft YaHei" charset="-122"/>
                            </a:rPr>
                          </m:ctrlPr>
                        </m:dPr>
                        <m:e>
                          <m:r>
                            <a:rPr lang="en-US" altLang="zh-CN" i="1">
                              <a:latin typeface="Cambria Math" panose="02040503050406030204" pitchFamily="18" charset="0"/>
                              <a:ea typeface="Microsoft YaHei" charset="-122"/>
                            </a:rPr>
                            <m:t>𝑥</m:t>
                          </m:r>
                        </m:e>
                      </m:d>
                      <m:r>
                        <a:rPr lang="en-US" altLang="zh-CN" i="1" smtClean="0">
                          <a:latin typeface="Cambria Math" panose="02040503050406030204" pitchFamily="18" charset="0"/>
                          <a:ea typeface="Microsoft YaHei" charset="-122"/>
                        </a:rPr>
                        <m:t>&gt;</m:t>
                      </m:r>
                      <m:r>
                        <a:rPr lang="en-US" altLang="zh-CN" i="1">
                          <a:latin typeface="Cambria Math" panose="02040503050406030204" pitchFamily="18" charset="0"/>
                          <a:ea typeface="Microsoft YaHei" charset="-122"/>
                        </a:rPr>
                        <m:t>0, </m:t>
                      </m:r>
                      <m:r>
                        <m:rPr>
                          <m:sty m:val="p"/>
                        </m:rPr>
                        <a:rPr lang="en-US" altLang="zh-CN">
                          <a:latin typeface="Cambria Math" panose="02040503050406030204" pitchFamily="18" charset="0"/>
                          <a:ea typeface="Microsoft YaHei" charset="-122"/>
                        </a:rPr>
                        <m:t>if</m:t>
                      </m:r>
                      <m:r>
                        <a:rPr lang="en-US" altLang="zh-CN" i="1">
                          <a:latin typeface="Cambria Math" panose="02040503050406030204" pitchFamily="18" charset="0"/>
                          <a:ea typeface="Microsoft YaHei" charset="-122"/>
                        </a:rPr>
                        <m:t> </m:t>
                      </m:r>
                      <m:r>
                        <a:rPr lang="en-US" altLang="zh-CN" i="1">
                          <a:latin typeface="Cambria Math" panose="02040503050406030204" pitchFamily="18" charset="0"/>
                          <a:ea typeface="Microsoft YaHei" charset="-122"/>
                        </a:rPr>
                        <m:t>𝑥</m:t>
                      </m:r>
                      <m:r>
                        <a:rPr lang="en-US" altLang="zh-CN" i="1" smtClean="0">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ea typeface="Microsoft YaHei" charset="-122"/>
                            </a:rPr>
                          </m:ctrlPr>
                        </m:sSubPr>
                        <m:e>
                          <m:r>
                            <a:rPr lang="en-US" altLang="zh-CN" i="1">
                              <a:latin typeface="Cambria Math" panose="02040503050406030204" pitchFamily="18" charset="0"/>
                              <a:ea typeface="Microsoft YaHei" charset="-122"/>
                            </a:rPr>
                            <m:t>𝑥</m:t>
                          </m:r>
                        </m:e>
                        <m:sub>
                          <m:r>
                            <a:rPr lang="en-US" altLang="zh-CN" i="1">
                              <a:latin typeface="Cambria Math" panose="02040503050406030204" pitchFamily="18" charset="0"/>
                              <a:ea typeface="Microsoft YaHei" charset="-122"/>
                            </a:rPr>
                            <m:t>𝑒</m:t>
                          </m:r>
                        </m:sub>
                      </m:sSub>
                    </m:oMath>
                  </m:oMathPara>
                </a14:m>
                <a:endParaRPr lang="en-US" altLang="zh-CN" dirty="0">
                  <a:latin typeface="Microsoft YaHei" charset="-122"/>
                  <a:ea typeface="Cambria Math" panose="02040503050406030204" pitchFamily="18" charset="0"/>
                  <a:cs typeface="Microsoft YaHei" charset="-122"/>
                </a:endParaRPr>
              </a:p>
              <a:p>
                <a:pPr marL="440641" lvl="1" indent="0">
                  <a:lnSpc>
                    <a:spcPct val="150000"/>
                  </a:lnSpc>
                  <a:spcBef>
                    <a:spcPts val="1200"/>
                  </a:spcBef>
                  <a:buFont typeface="Arial" panose="020B0604020202020204" pitchFamily="34" charset="0"/>
                  <a:buNone/>
                </a:pPr>
                <a14:m>
                  <m:oMathPara xmlns:m="http://schemas.openxmlformats.org/officeDocument/2006/math">
                    <m:oMathParaPr>
                      <m:jc m:val="center"/>
                    </m:oMathParaPr>
                    <m:oMath xmlns:m="http://schemas.openxmlformats.org/officeDocument/2006/math">
                      <m:acc>
                        <m:accPr>
                          <m:chr m:val="̇"/>
                          <m:ctrlPr>
                            <a:rPr lang="en-US" altLang="zh-CN" i="1" smtClean="0">
                              <a:latin typeface="Cambria Math" panose="02040503050406030204" pitchFamily="18" charset="0"/>
                              <a:ea typeface="Microsoft YaHei" charset="-122"/>
                            </a:rPr>
                          </m:ctrlPr>
                        </m:accPr>
                        <m:e>
                          <m:r>
                            <a:rPr lang="en-US" altLang="zh-CN" i="1" smtClean="0">
                              <a:latin typeface="Cambria Math" panose="02040503050406030204" pitchFamily="18" charset="0"/>
                              <a:ea typeface="Microsoft YaHei" charset="-122"/>
                            </a:rPr>
                            <m:t>𝑉</m:t>
                          </m:r>
                        </m:e>
                      </m:acc>
                      <m:d>
                        <m:dPr>
                          <m:ctrlPr>
                            <a:rPr lang="en-US" altLang="zh-CN" i="1">
                              <a:latin typeface="Cambria Math" panose="02040503050406030204" pitchFamily="18" charset="0"/>
                              <a:ea typeface="Microsoft YaHei" charset="-122"/>
                            </a:rPr>
                          </m:ctrlPr>
                        </m:dPr>
                        <m:e>
                          <m:r>
                            <a:rPr lang="en-US" altLang="zh-CN" i="1">
                              <a:latin typeface="Cambria Math" panose="02040503050406030204" pitchFamily="18" charset="0"/>
                              <a:ea typeface="Microsoft YaHei" charset="-122"/>
                            </a:rPr>
                            <m:t>𝑥</m:t>
                          </m:r>
                        </m:e>
                      </m:d>
                      <m:r>
                        <a:rPr lang="en-US" altLang="zh-CN" i="1" smtClean="0">
                          <a:latin typeface="Cambria Math" panose="02040503050406030204" pitchFamily="18" charset="0"/>
                          <a:ea typeface="Microsoft YaHei" charset="-122"/>
                        </a:rPr>
                        <m:t>=</m:t>
                      </m:r>
                      <m:f>
                        <m:fPr>
                          <m:ctrlPr>
                            <a:rPr lang="en-US" altLang="zh-CN" i="1" smtClean="0">
                              <a:latin typeface="Cambria Math" panose="02040503050406030204" pitchFamily="18" charset="0"/>
                              <a:ea typeface="Microsoft YaHei" charset="-122"/>
                            </a:rPr>
                          </m:ctrlPr>
                        </m:fPr>
                        <m:num>
                          <m:r>
                            <a:rPr lang="en-US" altLang="zh-CN" i="1" smtClean="0">
                              <a:latin typeface="Cambria Math" panose="02040503050406030204" pitchFamily="18" charset="0"/>
                              <a:ea typeface="Microsoft YaHei" charset="-122"/>
                            </a:rPr>
                            <m:t>𝑑</m:t>
                          </m:r>
                        </m:num>
                        <m:den>
                          <m:r>
                            <a:rPr lang="en-US" altLang="zh-CN" i="1" smtClean="0">
                              <a:latin typeface="Cambria Math" panose="02040503050406030204" pitchFamily="18" charset="0"/>
                              <a:ea typeface="Microsoft YaHei" charset="-122"/>
                            </a:rPr>
                            <m:t>𝑑𝑡</m:t>
                          </m:r>
                        </m:den>
                      </m:f>
                      <m:r>
                        <a:rPr lang="en-US" altLang="zh-CN" i="1">
                          <a:latin typeface="Cambria Math" panose="02040503050406030204" pitchFamily="18" charset="0"/>
                          <a:ea typeface="Microsoft YaHei" charset="-122"/>
                          <a:cs typeface="Microsoft YaHei" charset="-122"/>
                        </a:rPr>
                        <m:t>𝑉</m:t>
                      </m:r>
                      <m:d>
                        <m:dPr>
                          <m:ctrlPr>
                            <a:rPr lang="en-US" altLang="zh-CN" i="1">
                              <a:latin typeface="Cambria Math" panose="02040503050406030204" pitchFamily="18" charset="0"/>
                              <a:ea typeface="Microsoft YaHei" charset="-122"/>
                            </a:rPr>
                          </m:ctrlPr>
                        </m:dPr>
                        <m:e>
                          <m:r>
                            <a:rPr lang="en-US" altLang="zh-CN" i="1">
                              <a:latin typeface="Cambria Math" panose="02040503050406030204" pitchFamily="18" charset="0"/>
                              <a:ea typeface="Microsoft YaHei" charset="-122"/>
                            </a:rPr>
                            <m:t>𝑥</m:t>
                          </m:r>
                        </m:e>
                      </m:d>
                      <m:r>
                        <a:rPr lang="en-US" altLang="zh-CN" i="1" smtClean="0">
                          <a:latin typeface="Cambria Math" panose="02040503050406030204" pitchFamily="18" charset="0"/>
                          <a:ea typeface="Microsoft YaHei" charset="-122"/>
                        </a:rPr>
                        <m:t>=</m:t>
                      </m:r>
                      <m:nary>
                        <m:naryPr>
                          <m:chr m:val="∑"/>
                          <m:ctrlPr>
                            <a:rPr lang="en-US" altLang="zh-CN" i="1" smtClean="0">
                              <a:latin typeface="Cambria Math" panose="02040503050406030204" pitchFamily="18" charset="0"/>
                              <a:ea typeface="Microsoft YaHei" charset="-122"/>
                            </a:rPr>
                          </m:ctrlPr>
                        </m:naryPr>
                        <m:sub>
                          <m:r>
                            <m:rPr>
                              <m:brk m:alnAt="23"/>
                            </m:rPr>
                            <a:rPr lang="en-US" altLang="zh-CN" i="1" smtClean="0">
                              <a:latin typeface="Cambria Math" panose="02040503050406030204" pitchFamily="18" charset="0"/>
                              <a:ea typeface="Microsoft YaHei" charset="-122"/>
                            </a:rPr>
                            <m:t>𝑖</m:t>
                          </m:r>
                          <m:r>
                            <a:rPr lang="en-US" altLang="zh-CN" i="1" smtClean="0">
                              <a:latin typeface="Cambria Math" panose="02040503050406030204" pitchFamily="18" charset="0"/>
                              <a:ea typeface="Microsoft YaHei" charset="-122"/>
                            </a:rPr>
                            <m:t>=1</m:t>
                          </m:r>
                        </m:sub>
                        <m:sup>
                          <m:r>
                            <a:rPr lang="en-US" altLang="zh-CN" i="1" smtClean="0">
                              <a:latin typeface="Cambria Math" panose="02040503050406030204" pitchFamily="18" charset="0"/>
                              <a:ea typeface="Microsoft YaHei" charset="-122"/>
                            </a:rPr>
                            <m:t>𝑛</m:t>
                          </m:r>
                        </m:sup>
                        <m:e>
                          <m:f>
                            <m:fPr>
                              <m:ctrlPr>
                                <a:rPr lang="en-US" altLang="zh-CN" i="1" smtClean="0">
                                  <a:latin typeface="Cambria Math" panose="02040503050406030204" pitchFamily="18" charset="0"/>
                                  <a:ea typeface="Microsoft YaHei" charset="-122"/>
                                </a:rPr>
                              </m:ctrlPr>
                            </m:fPr>
                            <m:num>
                              <m:r>
                                <a:rPr lang="zh-CN" altLang="en-US" i="1" smtClean="0">
                                  <a:latin typeface="Cambria Math" panose="02040503050406030204" pitchFamily="18" charset="0"/>
                                  <a:ea typeface="Microsoft YaHei" charset="-122"/>
                                </a:rPr>
                                <m:t>𝜕</m:t>
                              </m:r>
                              <m:r>
                                <a:rPr lang="en-US" altLang="zh-CN" i="1" smtClean="0">
                                  <a:latin typeface="Cambria Math" panose="02040503050406030204" pitchFamily="18" charset="0"/>
                                  <a:ea typeface="Microsoft YaHei" charset="-122"/>
                                </a:rPr>
                                <m:t>𝑉</m:t>
                              </m:r>
                            </m:num>
                            <m:den>
                              <m:r>
                                <a:rPr lang="zh-CN" altLang="en-US" i="1">
                                  <a:latin typeface="Cambria Math" panose="02040503050406030204" pitchFamily="18" charset="0"/>
                                  <a:ea typeface="Microsoft YaHei" charset="-122"/>
                                </a:rPr>
                                <m:t>𝜕</m:t>
                              </m:r>
                              <m:sSub>
                                <m:sSubPr>
                                  <m:ctrlPr>
                                    <a:rPr lang="en-US" altLang="zh-CN" i="1" smtClean="0">
                                      <a:latin typeface="Cambria Math" panose="02040503050406030204" pitchFamily="18" charset="0"/>
                                      <a:ea typeface="Microsoft YaHei" charset="-122"/>
                                    </a:rPr>
                                  </m:ctrlPr>
                                </m:sSubPr>
                                <m:e>
                                  <m:r>
                                    <a:rPr lang="en-US" altLang="zh-CN" i="1" smtClean="0">
                                      <a:latin typeface="Cambria Math" panose="02040503050406030204" pitchFamily="18" charset="0"/>
                                      <a:ea typeface="Microsoft YaHei" charset="-122"/>
                                    </a:rPr>
                                    <m:t>𝑥</m:t>
                                  </m:r>
                                </m:e>
                                <m:sub>
                                  <m:r>
                                    <a:rPr lang="en-US" altLang="zh-CN" i="1" smtClean="0">
                                      <a:latin typeface="Cambria Math" panose="02040503050406030204" pitchFamily="18" charset="0"/>
                                      <a:ea typeface="Microsoft YaHei" charset="-122"/>
                                    </a:rPr>
                                    <m:t>𝑖</m:t>
                                  </m:r>
                                </m:sub>
                              </m:sSub>
                            </m:den>
                          </m:f>
                          <m:sSub>
                            <m:sSubPr>
                              <m:ctrlPr>
                                <a:rPr lang="en-US" altLang="zh-CN" i="1" smtClean="0">
                                  <a:latin typeface="Cambria Math" panose="02040503050406030204" pitchFamily="18" charset="0"/>
                                  <a:ea typeface="Microsoft YaHei" charset="-122"/>
                                </a:rPr>
                              </m:ctrlPr>
                            </m:sSubPr>
                            <m:e>
                              <m:r>
                                <a:rPr lang="en-US" altLang="zh-CN" i="1" smtClean="0">
                                  <a:latin typeface="Cambria Math" panose="02040503050406030204" pitchFamily="18" charset="0"/>
                                  <a:ea typeface="Microsoft YaHei" charset="-122"/>
                                </a:rPr>
                                <m:t>𝑓</m:t>
                              </m:r>
                            </m:e>
                            <m:sub>
                              <m:r>
                                <a:rPr lang="en-US" altLang="zh-CN" i="1" smtClean="0">
                                  <a:latin typeface="Cambria Math" panose="02040503050406030204" pitchFamily="18" charset="0"/>
                                  <a:ea typeface="Microsoft YaHei" charset="-122"/>
                                </a:rPr>
                                <m:t>𝑖</m:t>
                              </m:r>
                            </m:sub>
                          </m:sSub>
                          <m:d>
                            <m:dPr>
                              <m:ctrlPr>
                                <a:rPr lang="en-US" altLang="zh-CN" i="1" smtClean="0">
                                  <a:latin typeface="Cambria Math" panose="02040503050406030204" pitchFamily="18" charset="0"/>
                                  <a:ea typeface="Microsoft YaHei" charset="-122"/>
                                </a:rPr>
                              </m:ctrlPr>
                            </m:dPr>
                            <m:e>
                              <m:r>
                                <a:rPr lang="en-US" altLang="zh-CN" i="1" smtClean="0">
                                  <a:latin typeface="Cambria Math" panose="02040503050406030204" pitchFamily="18" charset="0"/>
                                  <a:ea typeface="Microsoft YaHei" charset="-122"/>
                                </a:rPr>
                                <m:t>𝑥</m:t>
                              </m:r>
                            </m:e>
                          </m:d>
                        </m:e>
                      </m:nary>
                      <m:r>
                        <a:rPr lang="en-US" altLang="zh-CN" i="1" smtClean="0">
                          <a:latin typeface="Cambria Math" panose="02040503050406030204" pitchFamily="18" charset="0"/>
                          <a:ea typeface="Microsoft YaHei" charset="-122"/>
                        </a:rPr>
                        <m:t>=</m:t>
                      </m:r>
                      <m:r>
                        <a:rPr lang="zh-CN" altLang="en-US" i="1" smtClean="0">
                          <a:latin typeface="Cambria Math" panose="02040503050406030204" pitchFamily="18" charset="0"/>
                          <a:ea typeface="Microsoft YaHei" charset="-122"/>
                        </a:rPr>
                        <m:t>𝛻</m:t>
                      </m:r>
                      <m:r>
                        <a:rPr lang="en-US" altLang="zh-CN" i="1" smtClean="0">
                          <a:latin typeface="Cambria Math" panose="02040503050406030204" pitchFamily="18" charset="0"/>
                          <a:ea typeface="Microsoft YaHei" charset="-122"/>
                        </a:rPr>
                        <m:t>𝑉</m:t>
                      </m:r>
                      <m:r>
                        <a:rPr lang="en-US" altLang="zh-CN" i="1" smtClean="0">
                          <a:latin typeface="Cambria Math" panose="02040503050406030204" pitchFamily="18" charset="0"/>
                          <a:ea typeface="Cambria Math" panose="02040503050406030204" pitchFamily="18" charset="0"/>
                        </a:rPr>
                        <m:t>∙</m:t>
                      </m:r>
                      <m:r>
                        <a:rPr lang="en-US" altLang="zh-CN" i="1" smtClean="0">
                          <a:latin typeface="Cambria Math" panose="02040503050406030204" pitchFamily="18" charset="0"/>
                          <a:ea typeface="Cambria Math" panose="02040503050406030204" pitchFamily="18" charset="0"/>
                        </a:rPr>
                        <m:t>𝑓</m:t>
                      </m:r>
                      <m:d>
                        <m:dPr>
                          <m:ctrlPr>
                            <a:rPr lang="en-US" altLang="zh-CN" i="1" smtClean="0">
                              <a:latin typeface="Cambria Math" panose="02040503050406030204" pitchFamily="18" charset="0"/>
                              <a:ea typeface="Cambria Math" panose="02040503050406030204" pitchFamily="18" charset="0"/>
                            </a:rPr>
                          </m:ctrlPr>
                        </m:dPr>
                        <m:e>
                          <m:r>
                            <a:rPr lang="en-US" altLang="zh-CN" i="1" smtClean="0">
                              <a:latin typeface="Cambria Math" panose="02040503050406030204" pitchFamily="18" charset="0"/>
                              <a:ea typeface="Cambria Math" panose="02040503050406030204" pitchFamily="18" charset="0"/>
                            </a:rPr>
                            <m:t>𝑥</m:t>
                          </m:r>
                        </m:e>
                      </m:d>
                    </m:oMath>
                  </m:oMathPara>
                </a14:m>
                <a:endParaRPr lang="en-US" altLang="zh-CN" dirty="0">
                  <a:latin typeface="Microsoft YaHei" charset="-122"/>
                  <a:ea typeface="Cambria Math" panose="02040503050406030204" pitchFamily="18" charset="0"/>
                  <a:cs typeface="Microsoft YaHei" charset="-122"/>
                </a:endParaRPr>
              </a:p>
              <a:p>
                <a:pPr marL="440641" lvl="1" indent="0" algn="ctr">
                  <a:lnSpc>
                    <a:spcPct val="150000"/>
                  </a:lnSpc>
                  <a:spcBef>
                    <a:spcPts val="1200"/>
                  </a:spcBef>
                  <a:buFont typeface="Arial" panose="020B0604020202020204" pitchFamily="34" charset="0"/>
                  <a:buNone/>
                </a:pPr>
                <a14:m>
                  <m:oMath xmlns:m="http://schemas.openxmlformats.org/officeDocument/2006/math">
                    <m:acc>
                      <m:accPr>
                        <m:chr m:val="̇"/>
                        <m:ctrlPr>
                          <a:rPr lang="en-US" altLang="zh-CN" i="1">
                            <a:latin typeface="Cambria Math" panose="02040503050406030204" pitchFamily="18" charset="0"/>
                            <a:ea typeface="Microsoft YaHei" charset="-122"/>
                          </a:rPr>
                        </m:ctrlPr>
                      </m:accPr>
                      <m:e>
                        <m:r>
                          <a:rPr lang="en-US" altLang="zh-CN" i="1">
                            <a:latin typeface="Cambria Math" panose="02040503050406030204" pitchFamily="18" charset="0"/>
                            <a:ea typeface="Microsoft YaHei" charset="-122"/>
                          </a:rPr>
                          <m:t>𝑉</m:t>
                        </m:r>
                      </m:e>
                    </m:acc>
                    <m:d>
                      <m:dPr>
                        <m:ctrlPr>
                          <a:rPr lang="en-US" altLang="zh-CN" i="1">
                            <a:latin typeface="Cambria Math" panose="02040503050406030204" pitchFamily="18" charset="0"/>
                            <a:ea typeface="Microsoft YaHei" charset="-122"/>
                          </a:rPr>
                        </m:ctrlPr>
                      </m:dPr>
                      <m:e>
                        <m:r>
                          <a:rPr lang="en-US" altLang="zh-CN" i="1">
                            <a:latin typeface="Cambria Math" panose="02040503050406030204" pitchFamily="18" charset="0"/>
                            <a:ea typeface="Microsoft YaHei" charset="-122"/>
                          </a:rPr>
                          <m:t>𝑥</m:t>
                        </m:r>
                      </m:e>
                    </m:d>
                    <m:r>
                      <a:rPr lang="en-US" altLang="zh-CN" i="1" smtClean="0">
                        <a:latin typeface="Cambria Math" panose="02040503050406030204" pitchFamily="18" charset="0"/>
                        <a:ea typeface="Cambria Math" panose="02040503050406030204" pitchFamily="18" charset="0"/>
                      </a:rPr>
                      <m:t>≤0⇒</m:t>
                    </m:r>
                  </m:oMath>
                </a14:m>
                <a:r>
                  <a:rPr lang="en-US" altLang="zh-CN" dirty="0">
                    <a:latin typeface="Microsoft YaHei" charset="-122"/>
                    <a:ea typeface="Microsoft YaHei" charset="-122"/>
                    <a:cs typeface="Microsoft YaHei" charset="-122"/>
                  </a:rPr>
                  <a:t> </a:t>
                </a:r>
                <a:r>
                  <a:rPr lang="en-US" altLang="zh-CN" dirty="0">
                    <a:latin typeface="Tahoma" panose="020B0604030504040204" pitchFamily="34" charset="0"/>
                    <a:ea typeface="Tahoma" panose="020B0604030504040204" pitchFamily="34" charset="0"/>
                    <a:cs typeface="Tahoma" panose="020B0604030504040204" pitchFamily="34" charset="0"/>
                  </a:rPr>
                  <a:t>Lyapunov stability</a:t>
                </a:r>
              </a:p>
              <a:p>
                <a:pPr marL="440641" lvl="1" indent="0" algn="ctr">
                  <a:lnSpc>
                    <a:spcPct val="150000"/>
                  </a:lnSpc>
                  <a:spcBef>
                    <a:spcPts val="1200"/>
                  </a:spcBef>
                  <a:buFont typeface="Arial" panose="020B0604020202020204" pitchFamily="34" charset="0"/>
                  <a:buNone/>
                </a:pPr>
                <a14:m>
                  <m:oMath xmlns:m="http://schemas.openxmlformats.org/officeDocument/2006/math">
                    <m:acc>
                      <m:accPr>
                        <m:chr m:val="̇"/>
                        <m:ctrlPr>
                          <a:rPr lang="en-US" altLang="zh-CN" i="1">
                            <a:latin typeface="Cambria Math" panose="02040503050406030204" pitchFamily="18" charset="0"/>
                            <a:ea typeface="Microsoft YaHei" charset="-122"/>
                          </a:rPr>
                        </m:ctrlPr>
                      </m:accPr>
                      <m:e>
                        <m:r>
                          <a:rPr lang="en-US" altLang="zh-CN" i="1">
                            <a:latin typeface="Cambria Math" panose="02040503050406030204" pitchFamily="18" charset="0"/>
                            <a:ea typeface="Microsoft YaHei" charset="-122"/>
                          </a:rPr>
                          <m:t>𝑉</m:t>
                        </m:r>
                      </m:e>
                    </m:acc>
                    <m:d>
                      <m:dPr>
                        <m:ctrlPr>
                          <a:rPr lang="en-US" altLang="zh-CN" i="1">
                            <a:latin typeface="Cambria Math" panose="02040503050406030204" pitchFamily="18" charset="0"/>
                            <a:ea typeface="Microsoft YaHei" charset="-122"/>
                          </a:rPr>
                        </m:ctrlPr>
                      </m:dPr>
                      <m:e>
                        <m:r>
                          <a:rPr lang="en-US" altLang="zh-CN" i="1">
                            <a:latin typeface="Cambria Math" panose="02040503050406030204" pitchFamily="18" charset="0"/>
                            <a:ea typeface="Microsoft YaHei" charset="-122"/>
                          </a:rPr>
                          <m:t>𝑥</m:t>
                        </m:r>
                      </m:e>
                    </m:d>
                    <m:r>
                      <a:rPr lang="en-US" altLang="zh-CN" i="1" smtClean="0">
                        <a:latin typeface="Cambria Math" panose="02040503050406030204" pitchFamily="18" charset="0"/>
                        <a:ea typeface="Cambria Math" panose="02040503050406030204" pitchFamily="18" charset="0"/>
                      </a:rPr>
                      <m:t>&lt;</m:t>
                    </m:r>
                    <m:r>
                      <a:rPr lang="en-US" altLang="zh-CN" i="1">
                        <a:latin typeface="Cambria Math" panose="02040503050406030204" pitchFamily="18" charset="0"/>
                        <a:ea typeface="Cambria Math" panose="02040503050406030204" pitchFamily="18" charset="0"/>
                      </a:rPr>
                      <m:t>0⇒</m:t>
                    </m:r>
                  </m:oMath>
                </a14:m>
                <a:r>
                  <a:rPr lang="en-US" altLang="zh-CN" dirty="0">
                    <a:latin typeface="Microsoft YaHei" charset="-122"/>
                    <a:ea typeface="Microsoft YaHei" charset="-122"/>
                    <a:cs typeface="Microsoft YaHei" charset="-122"/>
                  </a:rPr>
                  <a:t> </a:t>
                </a:r>
                <a:r>
                  <a:rPr lang="en-US" altLang="zh-CN" dirty="0">
                    <a:latin typeface="Tahoma" panose="020B0604030504040204" pitchFamily="34" charset="0"/>
                    <a:ea typeface="Tahoma" panose="020B0604030504040204" pitchFamily="34" charset="0"/>
                    <a:cs typeface="Tahoma" panose="020B0604030504040204" pitchFamily="34" charset="0"/>
                  </a:rPr>
                  <a:t>asymptotic stability</a:t>
                </a:r>
              </a:p>
              <a:p>
                <a:pPr marL="440641" lvl="1" indent="0">
                  <a:lnSpc>
                    <a:spcPct val="150000"/>
                  </a:lnSpc>
                  <a:spcBef>
                    <a:spcPts val="1200"/>
                  </a:spcBef>
                  <a:buFont typeface="Arial" panose="020B0604020202020204" pitchFamily="34" charset="0"/>
                  <a:buNone/>
                </a:pPr>
                <a:endParaRPr lang="zh-CN" altLang="en-US" b="1" dirty="0">
                  <a:latin typeface="Cambria" panose="02040503050406030204" pitchFamily="18" charset="0"/>
                  <a:ea typeface="Microsoft YaHei" charset="-122"/>
                  <a:cs typeface="Microsoft YaHei" charset="-122"/>
                </a:endParaRPr>
              </a:p>
            </p:txBody>
          </p:sp>
        </mc:Choice>
        <mc:Fallback xmlns="">
          <p:sp>
            <p:nvSpPr>
              <p:cNvPr id="3" name="Text Placeholder 1">
                <a:extLst>
                  <a:ext uri="{FF2B5EF4-FFF2-40B4-BE49-F238E27FC236}">
                    <a16:creationId xmlns:a16="http://schemas.microsoft.com/office/drawing/2014/main" id="{139E6C1E-EAD1-7E41-8BC6-5A83CE07460F}"/>
                  </a:ext>
                </a:extLst>
              </p:cNvPr>
              <p:cNvSpPr txBox="1">
                <a:spLocks noRot="1" noChangeAspect="1" noMove="1" noResize="1" noEditPoints="1" noAdjustHandles="1" noChangeArrowheads="1" noChangeShapeType="1" noTextEdit="1"/>
              </p:cNvSpPr>
              <p:nvPr/>
            </p:nvSpPr>
            <p:spPr>
              <a:xfrm>
                <a:off x="3352800" y="1917094"/>
                <a:ext cx="5486398" cy="4255105"/>
              </a:xfrm>
              <a:prstGeom prst="rect">
                <a:avLst/>
              </a:prstGeom>
              <a:blipFill>
                <a:blip r:embed="rId2"/>
                <a:stretch>
                  <a:fillRect/>
                </a:stretch>
              </a:blipFill>
            </p:spPr>
            <p:txBody>
              <a:bodyPr/>
              <a:lstStyle/>
              <a:p>
                <a:r>
                  <a:rPr lang="en-US">
                    <a:noFill/>
                  </a:rPr>
                  <a:t> </a:t>
                </a:r>
              </a:p>
            </p:txBody>
          </p:sp>
        </mc:Fallback>
      </mc:AlternateContent>
      <p:sp>
        <p:nvSpPr>
          <p:cNvPr id="4" name="Text Placeholder 2">
            <a:extLst>
              <a:ext uri="{FF2B5EF4-FFF2-40B4-BE49-F238E27FC236}">
                <a16:creationId xmlns:a16="http://schemas.microsoft.com/office/drawing/2014/main" id="{5CF9D020-9302-7D4D-AE92-406A7405721F}"/>
              </a:ext>
            </a:extLst>
          </p:cNvPr>
          <p:cNvSpPr txBox="1">
            <a:spLocks/>
          </p:cNvSpPr>
          <p:nvPr/>
        </p:nvSpPr>
        <p:spPr>
          <a:xfrm>
            <a:off x="1176338" y="276461"/>
            <a:ext cx="6934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sz="3600" b="1" dirty="0">
                <a:solidFill>
                  <a:srgbClr val="00B0F0"/>
                </a:solidFill>
                <a:effectLst>
                  <a:outerShdw blurRad="38100" dist="38100" dir="2700000" algn="tl">
                    <a:srgbClr val="000000">
                      <a:alpha val="43137"/>
                    </a:srgbClr>
                  </a:outerShdw>
                </a:effectLst>
              </a:rPr>
              <a:t>Lyapunov and Stability Theory</a:t>
            </a:r>
          </a:p>
        </p:txBody>
      </p:sp>
      <p:sp>
        <p:nvSpPr>
          <p:cNvPr id="5" name="文本框 16">
            <a:extLst>
              <a:ext uri="{FF2B5EF4-FFF2-40B4-BE49-F238E27FC236}">
                <a16:creationId xmlns:a16="http://schemas.microsoft.com/office/drawing/2014/main" id="{6577FCC9-FFDA-FD42-BEEA-2CD88573CA71}"/>
              </a:ext>
            </a:extLst>
          </p:cNvPr>
          <p:cNvSpPr txBox="1"/>
          <p:nvPr/>
        </p:nvSpPr>
        <p:spPr>
          <a:xfrm>
            <a:off x="152400" y="1086097"/>
            <a:ext cx="7000634" cy="830997"/>
          </a:xfrm>
          <a:prstGeom prst="rect">
            <a:avLst/>
          </a:prstGeom>
          <a:noFill/>
        </p:spPr>
        <p:txBody>
          <a:bodyPr wrap="none" rtlCol="0">
            <a:spAutoFit/>
          </a:bodyPr>
          <a:lstStyle/>
          <a:p>
            <a:pPr marL="457200" indent="-457200">
              <a:buFont typeface="Wingdings" panose="05000000000000000000" pitchFamily="2" charset="2"/>
              <a:buChar char="v"/>
            </a:pPr>
            <a:r>
              <a:rPr kumimoji="1" lang="en-US" altLang="zh-CN" sz="2400" b="1" dirty="0">
                <a:latin typeface="Tahoma" panose="020B0604030504040204" pitchFamily="34" charset="0"/>
                <a:ea typeface="Tahoma" panose="020B0604030504040204" pitchFamily="34" charset="0"/>
                <a:cs typeface="Tahoma" panose="020B0604030504040204" pitchFamily="34" charset="0"/>
              </a:rPr>
              <a:t>Direct Method</a:t>
            </a:r>
          </a:p>
          <a:p>
            <a:r>
              <a:rPr kumimoji="1" lang="en-US" altLang="zh-CN" sz="2400" b="1" dirty="0">
                <a:latin typeface="Tahoma" panose="020B0604030504040204" pitchFamily="34" charset="0"/>
                <a:ea typeface="Tahoma" panose="020B0604030504040204" pitchFamily="34" charset="0"/>
                <a:cs typeface="Tahoma" panose="020B0604030504040204" pitchFamily="34" charset="0"/>
              </a:rPr>
              <a:t>	a.k.a. the Second Method of Lyapunov</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6CEEFAE-2181-5443-977D-722968BDAD12}"/>
                  </a:ext>
                </a:extLst>
              </p:cNvPr>
              <p:cNvSpPr txBox="1"/>
              <p:nvPr/>
            </p:nvSpPr>
            <p:spPr>
              <a:xfrm>
                <a:off x="666173" y="2188336"/>
                <a:ext cx="3052439" cy="830997"/>
              </a:xfrm>
              <a:prstGeom prst="rect">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wrap="none" rtlCol="0">
                <a:spAutoFit/>
              </a:bodyPr>
              <a:lstStyle/>
              <a:p>
                <a:pPr algn="ctr"/>
                <a:r>
                  <a:rPr kumimoji="1" lang="en-US" sz="2400" b="1" dirty="0">
                    <a:latin typeface="Tahoma" panose="020B0604030504040204" pitchFamily="34" charset="0"/>
                    <a:ea typeface="Tahoma" panose="020B0604030504040204" pitchFamily="34" charset="0"/>
                    <a:cs typeface="Tahoma" panose="020B0604030504040204" pitchFamily="34" charset="0"/>
                  </a:rPr>
                  <a:t>Lyapunov function</a:t>
                </a:r>
              </a:p>
              <a:p>
                <a:pPr algn="ctr"/>
                <a14:m>
                  <m:oMathPara xmlns:m="http://schemas.openxmlformats.org/officeDocument/2006/math">
                    <m:oMathParaPr>
                      <m:jc m:val="centerGroup"/>
                    </m:oMathParaPr>
                    <m:oMath xmlns:m="http://schemas.openxmlformats.org/officeDocument/2006/math">
                      <m:r>
                        <a:rPr lang="en-US" altLang="zh-CN" sz="2400" b="1" i="1">
                          <a:latin typeface="Cambria Math" panose="02040503050406030204" pitchFamily="18" charset="0"/>
                          <a:ea typeface="Microsoft YaHei" charset="-122"/>
                          <a:cs typeface="Microsoft YaHei" charset="-122"/>
                        </a:rPr>
                        <m:t>𝑽</m:t>
                      </m:r>
                      <m:d>
                        <m:dPr>
                          <m:ctrlPr>
                            <a:rPr lang="en-US" altLang="zh-CN" sz="2400" b="1" i="1">
                              <a:latin typeface="Cambria Math" panose="02040503050406030204" pitchFamily="18" charset="0"/>
                              <a:ea typeface="Microsoft YaHei" charset="-122"/>
                            </a:rPr>
                          </m:ctrlPr>
                        </m:dPr>
                        <m:e>
                          <m:r>
                            <a:rPr lang="en-US" altLang="zh-CN" sz="2400" b="1" i="1">
                              <a:latin typeface="Cambria Math" panose="02040503050406030204" pitchFamily="18" charset="0"/>
                              <a:ea typeface="Microsoft YaHei" charset="-122"/>
                            </a:rPr>
                            <m:t>𝒙</m:t>
                          </m:r>
                        </m:e>
                      </m:d>
                    </m:oMath>
                  </m:oMathPara>
                </a14:m>
                <a:endParaRPr kumimoji="1" lang="en-US" sz="2400" b="1" dirty="0">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D6CEEFAE-2181-5443-977D-722968BDAD12}"/>
                  </a:ext>
                </a:extLst>
              </p:cNvPr>
              <p:cNvSpPr txBox="1">
                <a:spLocks noRot="1" noChangeAspect="1" noMove="1" noResize="1" noEditPoints="1" noAdjustHandles="1" noChangeArrowheads="1" noChangeShapeType="1" noTextEdit="1"/>
              </p:cNvSpPr>
              <p:nvPr/>
            </p:nvSpPr>
            <p:spPr>
              <a:xfrm>
                <a:off x="666173" y="2188336"/>
                <a:ext cx="3052439" cy="830997"/>
              </a:xfrm>
              <a:prstGeom prst="rect">
                <a:avLst/>
              </a:prstGeom>
              <a:blipFill>
                <a:blip r:embed="rId3"/>
                <a:stretch>
                  <a:fillRect l="-1639" t="-2899" r="-2049"/>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FD6A6F0C-06DD-8D40-99F3-17DE3363AC30}"/>
              </a:ext>
            </a:extLst>
          </p:cNvPr>
          <p:cNvSpPr txBox="1"/>
          <p:nvPr/>
        </p:nvSpPr>
        <p:spPr>
          <a:xfrm>
            <a:off x="454756" y="4174426"/>
            <a:ext cx="3475271" cy="1631216"/>
          </a:xfrm>
          <a:prstGeom prst="rect">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spcAft>
                <a:spcPts val="1200"/>
              </a:spcAft>
            </a:pPr>
            <a:r>
              <a:rPr kumimoji="1" lang="en-US" sz="1800" dirty="0">
                <a:latin typeface="Tahoma" panose="020B0604030504040204" pitchFamily="34" charset="0"/>
                <a:ea typeface="Tahoma" panose="020B0604030504040204" pitchFamily="34" charset="0"/>
                <a:cs typeface="Tahoma" panose="020B0604030504040204" pitchFamily="34" charset="0"/>
              </a:rPr>
              <a:t>There is no need of explicitly knowing the systems’ functions. </a:t>
            </a:r>
          </a:p>
          <a:p>
            <a:pPr>
              <a:spcAft>
                <a:spcPts val="1200"/>
              </a:spcAft>
            </a:pPr>
            <a:r>
              <a:rPr kumimoji="1" lang="en-US" sz="1800" dirty="0">
                <a:latin typeface="Tahoma" panose="020B0604030504040204" pitchFamily="34" charset="0"/>
                <a:ea typeface="Tahoma" panose="020B0604030504040204" pitchFamily="34" charset="0"/>
                <a:cs typeface="Tahoma" panose="020B0604030504040204" pitchFamily="34" charset="0"/>
              </a:rPr>
              <a:t>It is extremely suitable for non-linear complex networked systems.</a:t>
            </a:r>
            <a:endParaRPr kumimoji="1" lang="en-US" sz="1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48756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88</a:t>
            </a:fld>
            <a:endParaRPr lang="zh-CN" altLang="en-US" dirty="0"/>
          </a:p>
        </p:txBody>
      </p:sp>
      <mc:AlternateContent xmlns:mc="http://schemas.openxmlformats.org/markup-compatibility/2006" xmlns:a14="http://schemas.microsoft.com/office/drawing/2010/main">
        <mc:Choice Requires="a14">
          <p:sp>
            <p:nvSpPr>
              <p:cNvPr id="3" name="Text Placeholder 1">
                <a:extLst>
                  <a:ext uri="{FF2B5EF4-FFF2-40B4-BE49-F238E27FC236}">
                    <a16:creationId xmlns:a16="http://schemas.microsoft.com/office/drawing/2014/main" id="{5BD6DC01-B796-AB43-9B2F-0EE80AA3FD62}"/>
                  </a:ext>
                </a:extLst>
              </p:cNvPr>
              <p:cNvSpPr txBox="1">
                <a:spLocks/>
              </p:cNvSpPr>
              <p:nvPr/>
            </p:nvSpPr>
            <p:spPr>
              <a:xfrm>
                <a:off x="152399" y="1547762"/>
                <a:ext cx="8686799" cy="462443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40641" lvl="1" indent="0">
                  <a:lnSpc>
                    <a:spcPct val="150000"/>
                  </a:lnSpc>
                  <a:spcBef>
                    <a:spcPts val="1200"/>
                  </a:spcBef>
                  <a:buFont typeface="Arial" panose="020B0604020202020204" pitchFamily="34" charset="0"/>
                  <a:buNone/>
                </a:pPr>
                <a:r>
                  <a:rPr lang="en-US" altLang="zh-CN" dirty="0">
                    <a:latin typeface="Tahoma" panose="020B0604030504040204" pitchFamily="34" charset="0"/>
                    <a:ea typeface="Tahoma" panose="020B0604030504040204" pitchFamily="34" charset="0"/>
                    <a:cs typeface="Tahoma" panose="020B0604030504040204" pitchFamily="34" charset="0"/>
                  </a:rPr>
                  <a:t>Define distance function </a:t>
                </a:r>
                <a14:m>
                  <m:oMath xmlns:m="http://schemas.openxmlformats.org/officeDocument/2006/math">
                    <m:r>
                      <a:rPr lang="en-US" altLang="zh-CN" i="1" smtClean="0">
                        <a:latin typeface="Cambria Math" panose="02040503050406030204" pitchFamily="18" charset="0"/>
                        <a:ea typeface="Microsoft YaHei" charset="-122"/>
                        <a:cs typeface="Microsoft YaHei" charset="-122"/>
                      </a:rPr>
                      <m:t>𝑑</m:t>
                    </m:r>
                    <m:r>
                      <a:rPr lang="en-US" altLang="zh-CN" i="1" smtClean="0">
                        <a:latin typeface="Cambria Math" panose="02040503050406030204" pitchFamily="18" charset="0"/>
                        <a:ea typeface="Microsoft YaHei" charset="-122"/>
                        <a:cs typeface="Microsoft YaHei" charset="-122"/>
                      </a:rPr>
                      <m:t>:</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𝑅</m:t>
                        </m:r>
                      </m:e>
                      <m:sup>
                        <m:r>
                          <a:rPr lang="en-US" altLang="zh-CN" i="1">
                            <a:latin typeface="Cambria Math" panose="02040503050406030204" pitchFamily="18" charset="0"/>
                            <a:ea typeface="Cambria Math" panose="02040503050406030204" pitchFamily="18" charset="0"/>
                          </a:rPr>
                          <m:t>𝑛</m:t>
                        </m:r>
                      </m:sup>
                    </m:sSup>
                    <m:r>
                      <a:rPr lang="en-US" altLang="zh-CN" i="1" smtClean="0">
                        <a:latin typeface="Cambria Math" panose="02040503050406030204" pitchFamily="18" charset="0"/>
                        <a:ea typeface="Cambria Math" panose="02040503050406030204" pitchFamily="18" charset="0"/>
                        <a:cs typeface="Microsoft YaHei" charset="-122"/>
                      </a:rPr>
                      <m:t>→</m:t>
                    </m:r>
                    <m:r>
                      <a:rPr lang="en-US" altLang="zh-CN" i="1" smtClean="0">
                        <a:latin typeface="Cambria Math" panose="02040503050406030204" pitchFamily="18" charset="0"/>
                        <a:ea typeface="Cambria Math" panose="02040503050406030204" pitchFamily="18" charset="0"/>
                        <a:cs typeface="Microsoft YaHei" charset="-122"/>
                      </a:rPr>
                      <m:t>𝑅</m:t>
                    </m:r>
                  </m:oMath>
                </a14:m>
                <a:endParaRPr lang="en-US" altLang="zh-CN" dirty="0">
                  <a:latin typeface="Tahoma" panose="020B0604030504040204" pitchFamily="34" charset="0"/>
                  <a:ea typeface="Tahoma" panose="020B0604030504040204" pitchFamily="34" charset="0"/>
                  <a:cs typeface="Tahoma" panose="020B0604030504040204" pitchFamily="34" charset="0"/>
                </a:endParaRPr>
              </a:p>
              <a:p>
                <a:pPr marL="783541" lvl="1" indent="-342900">
                  <a:lnSpc>
                    <a:spcPct val="150000"/>
                  </a:lnSpc>
                  <a:spcBef>
                    <a:spcPts val="1200"/>
                  </a:spcBef>
                  <a:buFont typeface="Wingdings" panose="05000000000000000000" pitchFamily="2" charset="2"/>
                  <a:buChar char="Ø"/>
                </a:pPr>
                <a:r>
                  <a:rPr lang="en-US" altLang="zh-CN" b="1" dirty="0">
                    <a:latin typeface="Tahoma" panose="020B0604030504040204" pitchFamily="34" charset="0"/>
                    <a:ea typeface="Tahoma" panose="020B0604030504040204" pitchFamily="34" charset="0"/>
                    <a:cs typeface="Tahoma" panose="020B0604030504040204" pitchFamily="34" charset="0"/>
                  </a:rPr>
                  <a:t>System Stability in the Sense of Lyapunov</a:t>
                </a:r>
              </a:p>
              <a:p>
                <a:pPr marL="440641" lvl="1" indent="0" algn="ctr">
                  <a:lnSpc>
                    <a:spcPct val="150000"/>
                  </a:lnSpc>
                  <a:spcBef>
                    <a:spcPts val="1200"/>
                  </a:spcBef>
                  <a:buFont typeface="Arial" panose="020B0604020202020204" pitchFamily="34" charset="0"/>
                  <a:buNone/>
                </a:pPr>
                <a14:m>
                  <m:oMathPara xmlns:m="http://schemas.openxmlformats.org/officeDocument/2006/math">
                    <m:oMathParaPr>
                      <m:jc m:val="center"/>
                    </m:oMathParaPr>
                    <m:oMath xmlns:m="http://schemas.openxmlformats.org/officeDocument/2006/math">
                      <m:r>
                        <a:rPr lang="zh-CN" altLang="en-US" i="1">
                          <a:latin typeface="Cambria Math" panose="02040503050406030204" pitchFamily="18" charset="0"/>
                          <a:ea typeface="Microsoft YaHei" charset="-122"/>
                          <a:cs typeface="Microsoft YaHei" charset="-122"/>
                        </a:rPr>
                        <m:t>∀</m:t>
                      </m:r>
                      <m:r>
                        <a:rPr lang="zh-CN" altLang="en-US" i="1">
                          <a:latin typeface="Cambria Math" panose="02040503050406030204" pitchFamily="18" charset="0"/>
                          <a:ea typeface="Microsoft YaHei" charset="-122"/>
                          <a:cs typeface="Microsoft YaHei" charset="-122"/>
                        </a:rPr>
                        <m:t>𝜖</m:t>
                      </m:r>
                      <m:r>
                        <a:rPr lang="en-US" altLang="zh-CN" i="1">
                          <a:latin typeface="Cambria Math" panose="02040503050406030204" pitchFamily="18" charset="0"/>
                          <a:ea typeface="Microsoft YaHei" charset="-122"/>
                          <a:cs typeface="Microsoft YaHei" charset="-122"/>
                        </a:rPr>
                        <m:t>&gt;0,∃</m:t>
                      </m:r>
                      <m:r>
                        <a:rPr lang="zh-CN" altLang="en-US" i="1">
                          <a:latin typeface="Cambria Math" panose="02040503050406030204" pitchFamily="18" charset="0"/>
                          <a:ea typeface="Microsoft YaHei" charset="-122"/>
                          <a:cs typeface="Microsoft YaHei" charset="-122"/>
                        </a:rPr>
                        <m:t>𝛿</m:t>
                      </m:r>
                      <m:r>
                        <a:rPr lang="en-US" altLang="zh-CN" i="1">
                          <a:latin typeface="Cambria Math" panose="02040503050406030204" pitchFamily="18" charset="0"/>
                          <a:ea typeface="Microsoft YaHei" charset="-122"/>
                          <a:cs typeface="Microsoft YaHei" charset="-122"/>
                        </a:rPr>
                        <m:t>&gt;0,∀</m:t>
                      </m:r>
                      <m:r>
                        <a:rPr lang="en-US" altLang="zh-CN" i="1">
                          <a:latin typeface="Cambria Math" panose="02040503050406030204" pitchFamily="18" charset="0"/>
                          <a:ea typeface="Cambria Math" panose="02040503050406030204" pitchFamily="18" charset="0"/>
                          <a:cs typeface="Microsoft YaHei" charset="-122"/>
                        </a:rPr>
                        <m:t>𝑥</m:t>
                      </m:r>
                      <m:r>
                        <a:rPr lang="en-US" altLang="zh-CN" i="1">
                          <a:latin typeface="Cambria Math" panose="02040503050406030204" pitchFamily="18" charset="0"/>
                          <a:ea typeface="Cambria Math" panose="02040503050406030204" pitchFamily="18" charset="0"/>
                          <a:cs typeface="Microsoft YaHei" charset="-122"/>
                        </a:rPr>
                        <m:t>,</m:t>
                      </m:r>
                      <m:r>
                        <a:rPr lang="en-US" altLang="zh-CN" i="1">
                          <a:latin typeface="Cambria Math" panose="02040503050406030204" pitchFamily="18" charset="0"/>
                          <a:ea typeface="Cambria Math" panose="02040503050406030204" pitchFamily="18" charset="0"/>
                          <a:cs typeface="Microsoft YaHei" charset="-122"/>
                        </a:rPr>
                        <m:t>𝑦</m:t>
                      </m:r>
                      <m:r>
                        <a:rPr lang="en-US" altLang="zh-CN" i="1">
                          <a:latin typeface="Cambria Math" panose="02040503050406030204" pitchFamily="18" charset="0"/>
                          <a:ea typeface="Cambria Math" panose="02040503050406030204" pitchFamily="18" charset="0"/>
                          <a:cs typeface="Microsoft YaHei" charset="-122"/>
                        </a:rPr>
                        <m:t>∈</m:t>
                      </m:r>
                      <m:r>
                        <a:rPr lang="en-US" altLang="zh-CN" i="1">
                          <a:latin typeface="Cambria Math" panose="02040503050406030204" pitchFamily="18" charset="0"/>
                          <a:ea typeface="Cambria Math" panose="02040503050406030204" pitchFamily="18" charset="0"/>
                          <a:cs typeface="Microsoft YaHei" charset="-122"/>
                        </a:rPr>
                        <m:t>𝑋</m:t>
                      </m:r>
                    </m:oMath>
                  </m:oMathPara>
                </a14:m>
                <a:endParaRPr lang="en-US" altLang="zh-CN" dirty="0">
                  <a:latin typeface="Tahoma" panose="020B0604030504040204" pitchFamily="34" charset="0"/>
                  <a:ea typeface="Tahoma" panose="020B0604030504040204" pitchFamily="34" charset="0"/>
                  <a:cs typeface="Tahoma" panose="020B0604030504040204" pitchFamily="34" charset="0"/>
                </a:endParaRPr>
              </a:p>
              <a:p>
                <a:pPr marL="440641" lvl="1" indent="0" algn="ctr">
                  <a:lnSpc>
                    <a:spcPct val="150000"/>
                  </a:lnSpc>
                  <a:spcBef>
                    <a:spcPts val="1200"/>
                  </a:spcBef>
                  <a:buFont typeface="Arial" panose="020B0604020202020204" pitchFamily="34" charset="0"/>
                  <a:buNone/>
                </a:pPr>
                <a14:m>
                  <m:oMathPara xmlns:m="http://schemas.openxmlformats.org/officeDocument/2006/math">
                    <m:oMathParaPr>
                      <m:jc m:val="center"/>
                    </m:oMathParaPr>
                    <m:oMath xmlns:m="http://schemas.openxmlformats.org/officeDocument/2006/math">
                      <m:r>
                        <a:rPr lang="en-US" altLang="zh-CN" i="1" smtClean="0">
                          <a:latin typeface="Cambria Math" panose="02040503050406030204" pitchFamily="18" charset="0"/>
                          <a:ea typeface="Microsoft YaHei" charset="-122"/>
                          <a:cs typeface="Microsoft YaHei" charset="-122"/>
                        </a:rPr>
                        <m:t>𝑑</m:t>
                      </m:r>
                      <m:d>
                        <m:dPr>
                          <m:ctrlPr>
                            <a:rPr lang="en-US" altLang="zh-CN" i="1" smtClean="0">
                              <a:latin typeface="Cambria Math" panose="02040503050406030204" pitchFamily="18" charset="0"/>
                              <a:ea typeface="Microsoft YaHei" charset="-122"/>
                              <a:cs typeface="Microsoft YaHei" charset="-122"/>
                            </a:rPr>
                          </m:ctrlPr>
                        </m:dPr>
                        <m:e>
                          <m:r>
                            <a:rPr lang="en-US" altLang="zh-CN" i="1" smtClean="0">
                              <a:latin typeface="Cambria Math" panose="02040503050406030204" pitchFamily="18" charset="0"/>
                              <a:ea typeface="Microsoft YaHei" charset="-122"/>
                              <a:cs typeface="Microsoft YaHei" charset="-122"/>
                            </a:rPr>
                            <m:t>𝑥</m:t>
                          </m:r>
                          <m:r>
                            <a:rPr lang="en-US" altLang="zh-CN" i="1" smtClean="0">
                              <a:latin typeface="Cambria Math" panose="02040503050406030204" pitchFamily="18" charset="0"/>
                              <a:ea typeface="Microsoft YaHei" charset="-122"/>
                              <a:cs typeface="Microsoft YaHei" charset="-122"/>
                            </a:rPr>
                            <m:t>,</m:t>
                          </m:r>
                          <m:r>
                            <a:rPr lang="en-US" altLang="zh-CN" i="1" smtClean="0">
                              <a:latin typeface="Cambria Math" panose="02040503050406030204" pitchFamily="18" charset="0"/>
                              <a:ea typeface="Microsoft YaHei" charset="-122"/>
                              <a:cs typeface="Microsoft YaHei" charset="-122"/>
                            </a:rPr>
                            <m:t>𝑦</m:t>
                          </m:r>
                        </m:e>
                      </m:d>
                      <m:r>
                        <a:rPr lang="en-US" altLang="zh-CN" i="1" smtClean="0">
                          <a:latin typeface="Cambria Math" panose="02040503050406030204" pitchFamily="18" charset="0"/>
                          <a:ea typeface="Microsoft YaHei" charset="-122"/>
                          <a:cs typeface="Microsoft YaHei" charset="-122"/>
                        </a:rPr>
                        <m:t>&lt;</m:t>
                      </m:r>
                      <m:r>
                        <a:rPr lang="zh-CN" altLang="en-US" i="1">
                          <a:latin typeface="Cambria Math" panose="02040503050406030204" pitchFamily="18" charset="0"/>
                          <a:ea typeface="Microsoft YaHei" charset="-122"/>
                          <a:cs typeface="Microsoft YaHei" charset="-122"/>
                        </a:rPr>
                        <m:t>𝛿</m:t>
                      </m:r>
                      <m:r>
                        <a:rPr lang="zh-CN" altLang="en-US" i="1" smtClean="0">
                          <a:latin typeface="Cambria Math" panose="02040503050406030204" pitchFamily="18" charset="0"/>
                          <a:ea typeface="Microsoft YaHei" charset="-122"/>
                          <a:cs typeface="Microsoft YaHei" charset="-122"/>
                        </a:rPr>
                        <m:t>⇒</m:t>
                      </m:r>
                      <m:r>
                        <a:rPr lang="en-US" altLang="zh-CN" i="1">
                          <a:latin typeface="Cambria Math" panose="02040503050406030204" pitchFamily="18" charset="0"/>
                          <a:ea typeface="Cambria Math" panose="02040503050406030204" pitchFamily="18" charset="0"/>
                          <a:cs typeface="Microsoft YaHei" charset="-122"/>
                        </a:rPr>
                        <m:t>𝑑</m:t>
                      </m:r>
                      <m:d>
                        <m:dPr>
                          <m:ctrlPr>
                            <a:rPr lang="en-US" altLang="zh-CN" i="1">
                              <a:latin typeface="Cambria Math" panose="02040503050406030204" pitchFamily="18" charset="0"/>
                              <a:ea typeface="Cambria Math" panose="02040503050406030204" pitchFamily="18" charset="0"/>
                              <a:cs typeface="Microsoft YaHei" charset="-122"/>
                            </a:rPr>
                          </m:ctrlPr>
                        </m:dPr>
                        <m:e>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𝑓</m:t>
                              </m:r>
                            </m:e>
                            <m:sup>
                              <m:r>
                                <a:rPr lang="en-US" altLang="zh-CN" i="1">
                                  <a:latin typeface="Cambria Math" panose="02040503050406030204" pitchFamily="18" charset="0"/>
                                  <a:ea typeface="Cambria Math" panose="02040503050406030204" pitchFamily="18" charset="0"/>
                                </a:rPr>
                                <m:t>𝑛</m:t>
                              </m:r>
                            </m:sup>
                          </m:sSup>
                          <m:d>
                            <m:dPr>
                              <m:ctrlPr>
                                <a:rPr lang="en-US" altLang="zh-CN" i="1">
                                  <a:latin typeface="Cambria Math" panose="02040503050406030204" pitchFamily="18" charset="0"/>
                                  <a:ea typeface="Cambria Math" panose="02040503050406030204" pitchFamily="18" charset="0"/>
                                  <a:cs typeface="Microsoft YaHei" charset="-122"/>
                                </a:rPr>
                              </m:ctrlPr>
                            </m:dPr>
                            <m:e>
                              <m:r>
                                <a:rPr lang="en-US" altLang="zh-CN" i="1">
                                  <a:latin typeface="Cambria Math" panose="02040503050406030204" pitchFamily="18" charset="0"/>
                                  <a:ea typeface="Cambria Math" panose="02040503050406030204" pitchFamily="18" charset="0"/>
                                  <a:cs typeface="Microsoft YaHei" charset="-122"/>
                                </a:rPr>
                                <m:t>𝑥</m:t>
                              </m:r>
                            </m:e>
                          </m:d>
                          <m:r>
                            <a:rPr lang="en-US" altLang="zh-CN" i="1">
                              <a:latin typeface="Cambria Math" panose="02040503050406030204" pitchFamily="18" charset="0"/>
                              <a:ea typeface="Cambria Math" panose="02040503050406030204" pitchFamily="18" charset="0"/>
                              <a:cs typeface="Microsoft YaHei" charset="-122"/>
                            </a:rPr>
                            <m:t>,</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𝑓</m:t>
                              </m:r>
                            </m:e>
                            <m:sup>
                              <m:r>
                                <a:rPr lang="en-US" altLang="zh-CN" i="1">
                                  <a:latin typeface="Cambria Math" panose="02040503050406030204" pitchFamily="18" charset="0"/>
                                  <a:ea typeface="Cambria Math" panose="02040503050406030204" pitchFamily="18" charset="0"/>
                                </a:rPr>
                                <m:t>𝑛</m:t>
                              </m:r>
                            </m:sup>
                          </m:sSup>
                          <m:d>
                            <m:dPr>
                              <m:ctrlPr>
                                <a:rPr lang="en-US" altLang="zh-CN" i="1">
                                  <a:latin typeface="Cambria Math" panose="02040503050406030204" pitchFamily="18" charset="0"/>
                                  <a:ea typeface="Cambria Math" panose="02040503050406030204" pitchFamily="18" charset="0"/>
                                  <a:cs typeface="Microsoft YaHei" charset="-122"/>
                                </a:rPr>
                              </m:ctrlPr>
                            </m:dPr>
                            <m:e>
                              <m:r>
                                <a:rPr lang="en-US" altLang="zh-CN" i="1">
                                  <a:latin typeface="Cambria Math" panose="02040503050406030204" pitchFamily="18" charset="0"/>
                                  <a:ea typeface="Cambria Math" panose="02040503050406030204" pitchFamily="18" charset="0"/>
                                  <a:cs typeface="Microsoft YaHei" charset="-122"/>
                                </a:rPr>
                                <m:t>𝑦</m:t>
                              </m:r>
                            </m:e>
                          </m:d>
                        </m:e>
                      </m:d>
                      <m:r>
                        <a:rPr lang="en-US" altLang="zh-CN" i="1">
                          <a:latin typeface="Cambria Math" panose="02040503050406030204" pitchFamily="18" charset="0"/>
                          <a:ea typeface="Cambria Math" panose="02040503050406030204" pitchFamily="18" charset="0"/>
                          <a:cs typeface="Microsoft YaHei" charset="-122"/>
                        </a:rPr>
                        <m:t>&lt;</m:t>
                      </m:r>
                      <m:r>
                        <a:rPr lang="zh-CN" altLang="en-US" i="1">
                          <a:latin typeface="Cambria Math" panose="02040503050406030204" pitchFamily="18" charset="0"/>
                          <a:ea typeface="Microsoft YaHei" charset="-122"/>
                          <a:cs typeface="Microsoft YaHei" charset="-122"/>
                        </a:rPr>
                        <m:t>𝜖</m:t>
                      </m:r>
                      <m:r>
                        <a:rPr lang="en-US" altLang="zh-CN" i="1" smtClean="0">
                          <a:latin typeface="Cambria Math" panose="02040503050406030204" pitchFamily="18" charset="0"/>
                          <a:ea typeface="Microsoft YaHei" charset="-122"/>
                          <a:cs typeface="Microsoft YaHei" charset="-122"/>
                        </a:rPr>
                        <m:t>, </m:t>
                      </m:r>
                      <m:r>
                        <a:rPr lang="zh-CN" altLang="en-US" i="1" smtClean="0">
                          <a:latin typeface="Cambria Math" panose="02040503050406030204" pitchFamily="18" charset="0"/>
                          <a:ea typeface="Microsoft YaHei" charset="-122"/>
                          <a:cs typeface="Microsoft YaHei" charset="-122"/>
                        </a:rPr>
                        <m:t>∀</m:t>
                      </m:r>
                      <m:r>
                        <a:rPr lang="en-US" altLang="zh-CN" i="1" smtClean="0">
                          <a:latin typeface="Cambria Math" panose="02040503050406030204" pitchFamily="18" charset="0"/>
                          <a:ea typeface="Microsoft YaHei" charset="-122"/>
                          <a:cs typeface="Microsoft YaHei" charset="-122"/>
                        </a:rPr>
                        <m:t>𝑛</m:t>
                      </m:r>
                      <m:r>
                        <a:rPr lang="en-US" altLang="zh-CN" i="1" smtClean="0">
                          <a:latin typeface="Cambria Math" panose="02040503050406030204" pitchFamily="18" charset="0"/>
                          <a:ea typeface="Cambria Math" panose="02040503050406030204" pitchFamily="18" charset="0"/>
                          <a:cs typeface="Microsoft YaHei" charset="-122"/>
                        </a:rPr>
                        <m:t>∈</m:t>
                      </m:r>
                      <m:r>
                        <a:rPr lang="en-US" altLang="zh-CN" i="1" smtClean="0">
                          <a:latin typeface="Cambria Math" panose="02040503050406030204" pitchFamily="18" charset="0"/>
                          <a:ea typeface="Cambria Math" panose="02040503050406030204" pitchFamily="18" charset="0"/>
                          <a:cs typeface="Microsoft YaHei" charset="-122"/>
                        </a:rPr>
                        <m:t>𝑁</m:t>
                      </m:r>
                    </m:oMath>
                  </m:oMathPara>
                </a14:m>
                <a:endParaRPr lang="en-US" altLang="zh-CN" i="1" dirty="0">
                  <a:latin typeface="Tahoma" panose="020B0604030504040204" pitchFamily="34" charset="0"/>
                  <a:ea typeface="Tahoma" panose="020B0604030504040204" pitchFamily="34" charset="0"/>
                  <a:cs typeface="Tahoma" panose="020B0604030504040204" pitchFamily="34" charset="0"/>
                </a:endParaRPr>
              </a:p>
              <a:p>
                <a:pPr marL="783541" lvl="1" indent="-342900">
                  <a:lnSpc>
                    <a:spcPct val="150000"/>
                  </a:lnSpc>
                  <a:spcBef>
                    <a:spcPts val="1200"/>
                  </a:spcBef>
                  <a:buFont typeface="Wingdings" panose="05000000000000000000" pitchFamily="2" charset="2"/>
                  <a:buChar char="Ø"/>
                </a:pPr>
                <a:r>
                  <a:rPr lang="en-US" altLang="zh-CN" b="1" dirty="0">
                    <a:latin typeface="Tahoma" panose="020B0604030504040204" pitchFamily="34" charset="0"/>
                    <a:ea typeface="Tahoma" panose="020B0604030504040204" pitchFamily="34" charset="0"/>
                    <a:cs typeface="Tahoma" panose="020B0604030504040204" pitchFamily="34" charset="0"/>
                  </a:rPr>
                  <a:t>Asymptotical Stability</a:t>
                </a:r>
              </a:p>
              <a:p>
                <a:pPr marL="440641" lvl="1" indent="0" algn="ctr">
                  <a:lnSpc>
                    <a:spcPct val="150000"/>
                  </a:lnSpc>
                  <a:spcBef>
                    <a:spcPts val="1200"/>
                  </a:spcBef>
                  <a:buFont typeface="Arial" panose="020B0604020202020204" pitchFamily="34" charset="0"/>
                  <a:buNone/>
                </a:pPr>
                <a14:m>
                  <m:oMathPara xmlns:m="http://schemas.openxmlformats.org/officeDocument/2006/math">
                    <m:oMathParaPr>
                      <m:jc m:val="center"/>
                    </m:oMathParaPr>
                    <m:oMath xmlns:m="http://schemas.openxmlformats.org/officeDocument/2006/math">
                      <m:r>
                        <a:rPr lang="zh-CN" altLang="en-US" i="1">
                          <a:latin typeface="Cambria Math" panose="02040503050406030204" pitchFamily="18" charset="0"/>
                          <a:ea typeface="Microsoft YaHei" charset="-122"/>
                          <a:cs typeface="Microsoft YaHei" charset="-122"/>
                        </a:rPr>
                        <m:t>∃</m:t>
                      </m:r>
                      <m:sSub>
                        <m:sSubPr>
                          <m:ctrlPr>
                            <a:rPr lang="en-US" altLang="zh-CN" i="1">
                              <a:latin typeface="Cambria Math" panose="02040503050406030204" pitchFamily="18" charset="0"/>
                              <a:ea typeface="Microsoft YaHei" charset="-122"/>
                            </a:rPr>
                          </m:ctrlPr>
                        </m:sSubPr>
                        <m:e>
                          <m:r>
                            <a:rPr lang="zh-CN" altLang="en-US" i="1">
                              <a:latin typeface="Cambria Math" panose="02040503050406030204" pitchFamily="18" charset="0"/>
                              <a:ea typeface="Microsoft YaHei" charset="-122"/>
                              <a:cs typeface="Microsoft YaHei" charset="-122"/>
                            </a:rPr>
                            <m:t>𝛿</m:t>
                          </m:r>
                        </m:e>
                        <m:sub>
                          <m:r>
                            <a:rPr lang="en-US" altLang="zh-CN" i="1">
                              <a:latin typeface="Cambria Math" panose="02040503050406030204" pitchFamily="18" charset="0"/>
                              <a:ea typeface="Microsoft YaHei" charset="-122"/>
                            </a:rPr>
                            <m:t>𝑒</m:t>
                          </m:r>
                        </m:sub>
                      </m:sSub>
                      <m:r>
                        <a:rPr lang="en-US" altLang="zh-CN" i="1">
                          <a:latin typeface="Cambria Math" panose="02040503050406030204" pitchFamily="18" charset="0"/>
                          <a:ea typeface="Microsoft YaHei" charset="-122"/>
                          <a:cs typeface="Microsoft YaHei" charset="-122"/>
                        </a:rPr>
                        <m:t>&gt;0,</m:t>
                      </m:r>
                      <m:r>
                        <a:rPr lang="en-US" altLang="zh-CN" i="1" smtClean="0">
                          <a:latin typeface="Cambria Math" panose="02040503050406030204" pitchFamily="18" charset="0"/>
                          <a:ea typeface="Microsoft YaHei" charset="-122"/>
                          <a:cs typeface="Microsoft YaHei" charset="-122"/>
                        </a:rPr>
                        <m:t> </m:t>
                      </m:r>
                      <m:r>
                        <a:rPr lang="en-US" altLang="zh-CN" i="1">
                          <a:latin typeface="Cambria Math" panose="02040503050406030204" pitchFamily="18" charset="0"/>
                          <a:ea typeface="Microsoft YaHei" charset="-122"/>
                          <a:cs typeface="Microsoft YaHei" charset="-122"/>
                        </a:rPr>
                        <m:t>∀</m:t>
                      </m:r>
                      <m:r>
                        <a:rPr lang="en-US" altLang="zh-CN" i="1">
                          <a:latin typeface="Cambria Math" panose="02040503050406030204" pitchFamily="18" charset="0"/>
                          <a:ea typeface="Cambria Math" panose="02040503050406030204" pitchFamily="18" charset="0"/>
                          <a:cs typeface="Microsoft YaHei" charset="-122"/>
                        </a:rPr>
                        <m:t>𝑥</m:t>
                      </m:r>
                      <m:r>
                        <a:rPr lang="en-US" altLang="zh-CN" i="1">
                          <a:latin typeface="Cambria Math" panose="02040503050406030204" pitchFamily="18" charset="0"/>
                          <a:ea typeface="Cambria Math" panose="02040503050406030204" pitchFamily="18" charset="0"/>
                          <a:cs typeface="Microsoft YaHei" charset="-122"/>
                        </a:rPr>
                        <m:t>,</m:t>
                      </m:r>
                      <m:r>
                        <a:rPr lang="en-US" altLang="zh-CN" i="1">
                          <a:latin typeface="Cambria Math" panose="02040503050406030204" pitchFamily="18" charset="0"/>
                          <a:ea typeface="Cambria Math" panose="02040503050406030204" pitchFamily="18" charset="0"/>
                          <a:cs typeface="Microsoft YaHei" charset="-122"/>
                        </a:rPr>
                        <m:t>𝑦</m:t>
                      </m:r>
                      <m:r>
                        <a:rPr lang="en-US" altLang="zh-CN" i="1">
                          <a:latin typeface="Cambria Math" panose="02040503050406030204" pitchFamily="18" charset="0"/>
                          <a:ea typeface="Cambria Math" panose="02040503050406030204" pitchFamily="18" charset="0"/>
                          <a:cs typeface="Microsoft YaHei" charset="-122"/>
                        </a:rPr>
                        <m:t>∈</m:t>
                      </m:r>
                      <m:r>
                        <a:rPr lang="en-US" altLang="zh-CN" i="1">
                          <a:latin typeface="Cambria Math" panose="02040503050406030204" pitchFamily="18" charset="0"/>
                          <a:ea typeface="Cambria Math" panose="02040503050406030204" pitchFamily="18" charset="0"/>
                          <a:cs typeface="Microsoft YaHei" charset="-122"/>
                        </a:rPr>
                        <m:t>𝑋</m:t>
                      </m:r>
                    </m:oMath>
                  </m:oMathPara>
                </a14:m>
                <a:endParaRPr lang="en-US" altLang="zh-CN" i="1" dirty="0">
                  <a:latin typeface="Tahoma" panose="020B0604030504040204" pitchFamily="34" charset="0"/>
                  <a:ea typeface="Tahoma" panose="020B0604030504040204" pitchFamily="34" charset="0"/>
                  <a:cs typeface="Tahoma" panose="020B0604030504040204" pitchFamily="34" charset="0"/>
                </a:endParaRPr>
              </a:p>
              <a:p>
                <a:pPr marL="440641" lvl="1" indent="0">
                  <a:lnSpc>
                    <a:spcPct val="150000"/>
                  </a:lnSpc>
                  <a:spcBef>
                    <a:spcPts val="1200"/>
                  </a:spcBef>
                  <a:buFont typeface="Arial" panose="020B0604020202020204" pitchFamily="34" charset="0"/>
                  <a:buNone/>
                </a:pPr>
                <a14:m>
                  <m:oMathPara xmlns:m="http://schemas.openxmlformats.org/officeDocument/2006/math">
                    <m:oMathParaPr>
                      <m:jc m:val="center"/>
                    </m:oMathParaPr>
                    <m:oMath xmlns:m="http://schemas.openxmlformats.org/officeDocument/2006/math">
                      <m:r>
                        <a:rPr lang="en-US" altLang="zh-CN" i="1">
                          <a:latin typeface="Cambria Math" panose="02040503050406030204" pitchFamily="18" charset="0"/>
                          <a:ea typeface="Microsoft YaHei" charset="-122"/>
                          <a:cs typeface="Microsoft YaHei" charset="-122"/>
                        </a:rPr>
                        <m:t>𝑑</m:t>
                      </m:r>
                      <m:d>
                        <m:dPr>
                          <m:ctrlPr>
                            <a:rPr lang="en-US" altLang="zh-CN" i="1">
                              <a:latin typeface="Cambria Math" panose="02040503050406030204" pitchFamily="18" charset="0"/>
                              <a:ea typeface="Microsoft YaHei" charset="-122"/>
                              <a:cs typeface="Microsoft YaHei" charset="-122"/>
                            </a:rPr>
                          </m:ctrlPr>
                        </m:dPr>
                        <m:e>
                          <m:r>
                            <a:rPr lang="en-US" altLang="zh-CN" i="1">
                              <a:latin typeface="Cambria Math" panose="02040503050406030204" pitchFamily="18" charset="0"/>
                              <a:ea typeface="Microsoft YaHei" charset="-122"/>
                              <a:cs typeface="Microsoft YaHei" charset="-122"/>
                            </a:rPr>
                            <m:t>𝑥</m:t>
                          </m:r>
                          <m:r>
                            <a:rPr lang="en-US" altLang="zh-CN" i="1">
                              <a:latin typeface="Cambria Math" panose="02040503050406030204" pitchFamily="18" charset="0"/>
                              <a:ea typeface="Microsoft YaHei" charset="-122"/>
                              <a:cs typeface="Microsoft YaHei" charset="-122"/>
                            </a:rPr>
                            <m:t>,</m:t>
                          </m:r>
                          <m:r>
                            <a:rPr lang="en-US" altLang="zh-CN" i="1">
                              <a:latin typeface="Cambria Math" panose="02040503050406030204" pitchFamily="18" charset="0"/>
                              <a:ea typeface="Microsoft YaHei" charset="-122"/>
                              <a:cs typeface="Microsoft YaHei" charset="-122"/>
                            </a:rPr>
                            <m:t>𝑦</m:t>
                          </m:r>
                        </m:e>
                      </m:d>
                      <m:r>
                        <a:rPr lang="en-US" altLang="zh-CN" i="1">
                          <a:latin typeface="Cambria Math" panose="02040503050406030204" pitchFamily="18" charset="0"/>
                          <a:ea typeface="Microsoft YaHei" charset="-122"/>
                          <a:cs typeface="Microsoft YaHei" charset="-122"/>
                        </a:rPr>
                        <m:t>&lt;</m:t>
                      </m:r>
                      <m:sSub>
                        <m:sSubPr>
                          <m:ctrlPr>
                            <a:rPr lang="en-US" altLang="zh-CN" i="1">
                              <a:latin typeface="Cambria Math" panose="02040503050406030204" pitchFamily="18" charset="0"/>
                              <a:ea typeface="Microsoft YaHei" charset="-122"/>
                            </a:rPr>
                          </m:ctrlPr>
                        </m:sSubPr>
                        <m:e>
                          <m:r>
                            <a:rPr lang="zh-CN" altLang="en-US" i="1">
                              <a:latin typeface="Cambria Math" panose="02040503050406030204" pitchFamily="18" charset="0"/>
                              <a:ea typeface="Microsoft YaHei" charset="-122"/>
                              <a:cs typeface="Microsoft YaHei" charset="-122"/>
                            </a:rPr>
                            <m:t>𝛿</m:t>
                          </m:r>
                        </m:e>
                        <m:sub>
                          <m:r>
                            <a:rPr lang="en-US" altLang="zh-CN" i="1">
                              <a:latin typeface="Cambria Math" panose="02040503050406030204" pitchFamily="18" charset="0"/>
                              <a:ea typeface="Microsoft YaHei" charset="-122"/>
                            </a:rPr>
                            <m:t>𝑒</m:t>
                          </m:r>
                        </m:sub>
                      </m:sSub>
                      <m:r>
                        <a:rPr lang="zh-CN" altLang="en-US" i="1">
                          <a:latin typeface="Cambria Math" panose="02040503050406030204" pitchFamily="18" charset="0"/>
                          <a:ea typeface="Microsoft YaHei" charset="-122"/>
                          <a:cs typeface="Microsoft YaHei" charset="-122"/>
                        </a:rPr>
                        <m:t>⇒</m:t>
                      </m:r>
                      <m:limLow>
                        <m:limLowPr>
                          <m:ctrlPr>
                            <a:rPr lang="pt-BR" altLang="zh-CN" i="1">
                              <a:latin typeface="Cambria Math" panose="02040503050406030204" pitchFamily="18" charset="0"/>
                              <a:ea typeface="Cambria Math" panose="02040503050406030204" pitchFamily="18" charset="0"/>
                              <a:cs typeface="Microsoft YaHei" charset="-122"/>
                            </a:rPr>
                          </m:ctrlPr>
                        </m:limLowPr>
                        <m:e>
                          <m:r>
                            <m:rPr>
                              <m:sty m:val="p"/>
                            </m:rPr>
                            <a:rPr lang="pt-BR" altLang="zh-CN">
                              <a:latin typeface="Cambria Math" panose="02040503050406030204" pitchFamily="18" charset="0"/>
                              <a:ea typeface="Cambria Math" panose="02040503050406030204" pitchFamily="18" charset="0"/>
                              <a:cs typeface="Microsoft YaHei" charset="-122"/>
                            </a:rPr>
                            <m:t>lim</m:t>
                          </m:r>
                        </m:e>
                        <m:lim>
                          <m:r>
                            <a:rPr lang="pt-BR" altLang="zh-CN" i="1">
                              <a:latin typeface="Cambria Math" panose="02040503050406030204" pitchFamily="18" charset="0"/>
                              <a:ea typeface="Cambria Math" panose="02040503050406030204" pitchFamily="18" charset="0"/>
                              <a:cs typeface="Microsoft YaHei" charset="-122"/>
                            </a:rPr>
                            <m:t>𝑛</m:t>
                          </m:r>
                          <m:r>
                            <a:rPr lang="pt-BR" altLang="zh-CN" i="1">
                              <a:latin typeface="Cambria Math" panose="02040503050406030204" pitchFamily="18" charset="0"/>
                              <a:ea typeface="Cambria Math" panose="02040503050406030204" pitchFamily="18" charset="0"/>
                              <a:cs typeface="Microsoft YaHei" charset="-122"/>
                            </a:rPr>
                            <m:t>→∞</m:t>
                          </m:r>
                        </m:lim>
                      </m:limLow>
                      <m:r>
                        <a:rPr lang="en-US" altLang="zh-CN" i="1">
                          <a:latin typeface="Cambria Math" panose="02040503050406030204" pitchFamily="18" charset="0"/>
                          <a:ea typeface="Cambria Math" panose="02040503050406030204" pitchFamily="18" charset="0"/>
                          <a:cs typeface="Microsoft YaHei" charset="-122"/>
                        </a:rPr>
                        <m:t>𝑑</m:t>
                      </m:r>
                      <m:d>
                        <m:dPr>
                          <m:ctrlPr>
                            <a:rPr lang="en-US" altLang="zh-CN" i="1">
                              <a:latin typeface="Cambria Math" panose="02040503050406030204" pitchFamily="18" charset="0"/>
                              <a:ea typeface="Cambria Math" panose="02040503050406030204" pitchFamily="18" charset="0"/>
                              <a:cs typeface="Microsoft YaHei" charset="-122"/>
                            </a:rPr>
                          </m:ctrlPr>
                        </m:dPr>
                        <m:e>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𝑓</m:t>
                              </m:r>
                            </m:e>
                            <m:sup>
                              <m:r>
                                <a:rPr lang="en-US" altLang="zh-CN" i="1">
                                  <a:latin typeface="Cambria Math" panose="02040503050406030204" pitchFamily="18" charset="0"/>
                                  <a:ea typeface="Cambria Math" panose="02040503050406030204" pitchFamily="18" charset="0"/>
                                </a:rPr>
                                <m:t>𝑛</m:t>
                              </m:r>
                            </m:sup>
                          </m:sSup>
                          <m:d>
                            <m:dPr>
                              <m:ctrlPr>
                                <a:rPr lang="en-US" altLang="zh-CN" i="1">
                                  <a:latin typeface="Cambria Math" panose="02040503050406030204" pitchFamily="18" charset="0"/>
                                  <a:ea typeface="Cambria Math" panose="02040503050406030204" pitchFamily="18" charset="0"/>
                                  <a:cs typeface="Microsoft YaHei" charset="-122"/>
                                </a:rPr>
                              </m:ctrlPr>
                            </m:dPr>
                            <m:e>
                              <m:r>
                                <a:rPr lang="en-US" altLang="zh-CN" i="1">
                                  <a:latin typeface="Cambria Math" panose="02040503050406030204" pitchFamily="18" charset="0"/>
                                  <a:ea typeface="Cambria Math" panose="02040503050406030204" pitchFamily="18" charset="0"/>
                                  <a:cs typeface="Microsoft YaHei" charset="-122"/>
                                </a:rPr>
                                <m:t>𝑥</m:t>
                              </m:r>
                            </m:e>
                          </m:d>
                          <m:r>
                            <a:rPr lang="en-US" altLang="zh-CN" i="1">
                              <a:latin typeface="Cambria Math" panose="02040503050406030204" pitchFamily="18" charset="0"/>
                              <a:ea typeface="Cambria Math" panose="02040503050406030204" pitchFamily="18" charset="0"/>
                              <a:cs typeface="Microsoft YaHei" charset="-122"/>
                            </a:rPr>
                            <m:t>,</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𝑓</m:t>
                              </m:r>
                            </m:e>
                            <m:sup>
                              <m:r>
                                <a:rPr lang="en-US" altLang="zh-CN" i="1">
                                  <a:latin typeface="Cambria Math" panose="02040503050406030204" pitchFamily="18" charset="0"/>
                                  <a:ea typeface="Cambria Math" panose="02040503050406030204" pitchFamily="18" charset="0"/>
                                </a:rPr>
                                <m:t>𝑛</m:t>
                              </m:r>
                            </m:sup>
                          </m:sSup>
                          <m:d>
                            <m:dPr>
                              <m:ctrlPr>
                                <a:rPr lang="en-US" altLang="zh-CN" i="1">
                                  <a:latin typeface="Cambria Math" panose="02040503050406030204" pitchFamily="18" charset="0"/>
                                  <a:ea typeface="Cambria Math" panose="02040503050406030204" pitchFamily="18" charset="0"/>
                                  <a:cs typeface="Microsoft YaHei" charset="-122"/>
                                </a:rPr>
                              </m:ctrlPr>
                            </m:dPr>
                            <m:e>
                              <m:r>
                                <a:rPr lang="en-US" altLang="zh-CN" i="1">
                                  <a:latin typeface="Cambria Math" panose="02040503050406030204" pitchFamily="18" charset="0"/>
                                  <a:ea typeface="Cambria Math" panose="02040503050406030204" pitchFamily="18" charset="0"/>
                                  <a:cs typeface="Microsoft YaHei" charset="-122"/>
                                </a:rPr>
                                <m:t>𝑦</m:t>
                              </m:r>
                            </m:e>
                          </m:d>
                        </m:e>
                      </m:d>
                      <m:r>
                        <a:rPr lang="en-US" altLang="zh-CN" i="1">
                          <a:latin typeface="Cambria Math" panose="02040503050406030204" pitchFamily="18" charset="0"/>
                          <a:ea typeface="Cambria Math" panose="02040503050406030204" pitchFamily="18" charset="0"/>
                          <a:cs typeface="Microsoft YaHei" charset="-122"/>
                        </a:rPr>
                        <m:t>=0</m:t>
                      </m:r>
                    </m:oMath>
                  </m:oMathPara>
                </a14:m>
                <a:endParaRPr lang="en-US" altLang="zh-CN"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 name="Text Placeholder 1">
                <a:extLst>
                  <a:ext uri="{FF2B5EF4-FFF2-40B4-BE49-F238E27FC236}">
                    <a16:creationId xmlns:a16="http://schemas.microsoft.com/office/drawing/2014/main" id="{5BD6DC01-B796-AB43-9B2F-0EE80AA3FD62}"/>
                  </a:ext>
                </a:extLst>
              </p:cNvPr>
              <p:cNvSpPr txBox="1">
                <a:spLocks noRot="1" noChangeAspect="1" noMove="1" noResize="1" noEditPoints="1" noAdjustHandles="1" noChangeArrowheads="1" noChangeShapeType="1" noTextEdit="1"/>
              </p:cNvSpPr>
              <p:nvPr/>
            </p:nvSpPr>
            <p:spPr>
              <a:xfrm>
                <a:off x="152399" y="1547762"/>
                <a:ext cx="8686799" cy="4624437"/>
              </a:xfrm>
              <a:prstGeom prst="rect">
                <a:avLst/>
              </a:prstGeom>
              <a:blipFill>
                <a:blip r:embed="rId2"/>
                <a:stretch>
                  <a:fillRect/>
                </a:stretch>
              </a:blipFill>
            </p:spPr>
            <p:txBody>
              <a:bodyPr/>
              <a:lstStyle/>
              <a:p>
                <a:r>
                  <a:rPr lang="en-US">
                    <a:noFill/>
                  </a:rPr>
                  <a:t> </a:t>
                </a:r>
              </a:p>
            </p:txBody>
          </p:sp>
        </mc:Fallback>
      </mc:AlternateContent>
      <p:sp>
        <p:nvSpPr>
          <p:cNvPr id="4" name="Text Placeholder 2">
            <a:extLst>
              <a:ext uri="{FF2B5EF4-FFF2-40B4-BE49-F238E27FC236}">
                <a16:creationId xmlns:a16="http://schemas.microsoft.com/office/drawing/2014/main" id="{4B09AB81-59C6-334C-AAF3-5DD6F89FBB5D}"/>
              </a:ext>
            </a:extLst>
          </p:cNvPr>
          <p:cNvSpPr txBox="1">
            <a:spLocks/>
          </p:cNvSpPr>
          <p:nvPr/>
        </p:nvSpPr>
        <p:spPr>
          <a:xfrm>
            <a:off x="1176338" y="245665"/>
            <a:ext cx="6934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sz="3600" b="1" dirty="0">
                <a:solidFill>
                  <a:srgbClr val="00B0F0"/>
                </a:solidFill>
                <a:effectLst>
                  <a:outerShdw blurRad="38100" dist="38100" dir="2700000" algn="tl">
                    <a:srgbClr val="000000">
                      <a:alpha val="43137"/>
                    </a:srgbClr>
                  </a:outerShdw>
                </a:effectLst>
              </a:rPr>
              <a:t>Lyapunov and Stability Theory</a:t>
            </a:r>
          </a:p>
        </p:txBody>
      </p:sp>
      <p:sp>
        <p:nvSpPr>
          <p:cNvPr id="5" name="文本框 16">
            <a:extLst>
              <a:ext uri="{FF2B5EF4-FFF2-40B4-BE49-F238E27FC236}">
                <a16:creationId xmlns:a16="http://schemas.microsoft.com/office/drawing/2014/main" id="{27DDBCF8-49FC-2A41-AB73-40735FDCEBA1}"/>
              </a:ext>
            </a:extLst>
          </p:cNvPr>
          <p:cNvSpPr txBox="1"/>
          <p:nvPr/>
        </p:nvSpPr>
        <p:spPr>
          <a:xfrm>
            <a:off x="152400" y="1086097"/>
            <a:ext cx="6487738" cy="461665"/>
          </a:xfrm>
          <a:prstGeom prst="rect">
            <a:avLst/>
          </a:prstGeom>
          <a:noFill/>
        </p:spPr>
        <p:txBody>
          <a:bodyPr wrap="none" rtlCol="0">
            <a:spAutoFit/>
          </a:bodyPr>
          <a:lstStyle/>
          <a:p>
            <a:pPr marL="457200" indent="-457200">
              <a:buFont typeface="Wingdings" panose="05000000000000000000" pitchFamily="2" charset="2"/>
              <a:buChar char="v"/>
            </a:pPr>
            <a:r>
              <a:rPr kumimoji="1" lang="en-US" altLang="zh-CN" sz="2400" b="1" dirty="0">
                <a:latin typeface="Tahoma" panose="020B0604030504040204" pitchFamily="34" charset="0"/>
                <a:ea typeface="Tahoma" panose="020B0604030504040204" pitchFamily="34" charset="0"/>
                <a:cs typeface="Tahoma" panose="020B0604030504040204" pitchFamily="34" charset="0"/>
              </a:rPr>
              <a:t>Discrete form in time-slotted systems</a:t>
            </a:r>
          </a:p>
        </p:txBody>
      </p:sp>
    </p:spTree>
    <p:extLst>
      <p:ext uri="{BB962C8B-B14F-4D97-AF65-F5344CB8AC3E}">
        <p14:creationId xmlns:p14="http://schemas.microsoft.com/office/powerpoint/2010/main" val="1323990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F8DD24-7345-9444-B4FC-50DE5D66D13F}"/>
              </a:ext>
            </a:extLst>
          </p:cNvPr>
          <p:cNvSpPr>
            <a:spLocks noGrp="1"/>
          </p:cNvSpPr>
          <p:nvPr>
            <p:ph type="sldNum" sz="quarter" idx="12"/>
          </p:nvPr>
        </p:nvSpPr>
        <p:spPr/>
        <p:txBody>
          <a:bodyPr/>
          <a:lstStyle/>
          <a:p>
            <a:fld id="{97D86083-53EC-4DF4-B0ED-FEB5657A265E}" type="slidenum">
              <a:rPr lang="zh-CN" altLang="en-US" smtClean="0"/>
              <a:t>8</a:t>
            </a:fld>
            <a:endParaRPr lang="zh-CN" altLang="en-US" dirty="0"/>
          </a:p>
        </p:txBody>
      </p:sp>
      <p:sp>
        <p:nvSpPr>
          <p:cNvPr id="3" name="Title 7">
            <a:extLst>
              <a:ext uri="{FF2B5EF4-FFF2-40B4-BE49-F238E27FC236}">
                <a16:creationId xmlns:a16="http://schemas.microsoft.com/office/drawing/2014/main" id="{7F2A0955-94EC-E149-886A-B4BF45CA8D07}"/>
              </a:ext>
            </a:extLst>
          </p:cNvPr>
          <p:cNvSpPr txBox="1">
            <a:spLocks/>
          </p:cNvSpPr>
          <p:nvPr/>
        </p:nvSpPr>
        <p:spPr>
          <a:xfrm>
            <a:off x="-900608" y="305723"/>
            <a:ext cx="10515600" cy="926633"/>
          </a:xfrm>
          <a:prstGeom prst="rect">
            <a:avLst/>
          </a:prstGeom>
        </p:spPr>
        <p:txBody>
          <a:bodyPr/>
          <a:lstStyle>
            <a:lvl1pPr algn="ctr" defTabSz="914400" rtl="0" eaLnBrk="1" latinLnBrk="0" hangingPunct="1">
              <a:spcBef>
                <a:spcPct val="0"/>
              </a:spcBef>
              <a:buNone/>
              <a:defRPr sz="3600" kern="120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dirty="0"/>
              <a:t>Bayesian Inference</a:t>
            </a:r>
          </a:p>
        </p:txBody>
      </p:sp>
      <mc:AlternateContent xmlns:mc="http://schemas.openxmlformats.org/markup-compatibility/2006" xmlns:a14="http://schemas.microsoft.com/office/drawing/2010/main">
        <mc:Choice Requires="a14">
          <p:sp>
            <p:nvSpPr>
              <p:cNvPr id="4" name="Content Placeholder 8">
                <a:extLst>
                  <a:ext uri="{FF2B5EF4-FFF2-40B4-BE49-F238E27FC236}">
                    <a16:creationId xmlns:a16="http://schemas.microsoft.com/office/drawing/2014/main" id="{77A1A8D3-644E-474C-BCB3-1071AA7D4374}"/>
                  </a:ext>
                </a:extLst>
              </p:cNvPr>
              <p:cNvSpPr txBox="1">
                <a:spLocks/>
              </p:cNvSpPr>
              <p:nvPr/>
            </p:nvSpPr>
            <p:spPr>
              <a:xfrm>
                <a:off x="107504" y="1456224"/>
                <a:ext cx="10515600" cy="4251960"/>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i="1" dirty="0">
                  <a:latin typeface="Cambria Math" panose="02040503050406030204" pitchFamily="18" charset="0"/>
                </a:endParaRPr>
              </a:p>
              <a:p>
                <a:pPr marL="0" indent="0">
                  <a:buFont typeface="Arial" panose="020B0604020202020204" pitchFamily="34" charset="0"/>
                  <a:buNone/>
                </a:pPr>
                <a:endParaRPr lang="en-US" sz="1600" i="1" dirty="0">
                  <a:latin typeface="Cambria Math" panose="02040503050406030204" pitchFamily="18" charset="0"/>
                </a:endParaRPr>
              </a:p>
              <a:p>
                <a:pPr marL="0" indent="0">
                  <a:buFont typeface="Arial" panose="020B0604020202020204" pitchFamily="34" charset="0"/>
                  <a:buNone/>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𝑃</m:t>
                      </m:r>
                      <m:d>
                        <m:dPr>
                          <m:ctrlPr>
                            <a:rPr lang="en-US" i="1" smtClean="0">
                              <a:latin typeface="Cambria Math" panose="02040503050406030204" pitchFamily="18" charset="0"/>
                            </a:rPr>
                          </m:ctrlPr>
                        </m:dPr>
                        <m:e>
                          <m:r>
                            <a:rPr lang="en-US" b="1" i="1" smtClean="0">
                              <a:latin typeface="Cambria Math" panose="02040503050406030204" pitchFamily="18" charset="0"/>
                              <a:ea typeface="Cambria Math" panose="02040503050406030204" pitchFamily="18" charset="0"/>
                            </a:rPr>
                            <m:t>𝒎</m:t>
                          </m:r>
                        </m:e>
                        <m:e>
                          <m:r>
                            <a:rPr lang="en-US" b="1" i="1" smtClean="0">
                              <a:latin typeface="Cambria Math" panose="02040503050406030204" pitchFamily="18" charset="0"/>
                            </a:rPr>
                            <m:t>𝒅</m:t>
                          </m:r>
                        </m:e>
                      </m:d>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i="1" smtClean="0">
                              <a:latin typeface="Cambria Math" panose="02040503050406030204" pitchFamily="18" charset="0"/>
                            </a:rPr>
                            <m:t>𝑃</m:t>
                          </m:r>
                          <m:d>
                            <m:dPr>
                              <m:ctrlPr>
                                <a:rPr lang="en-US" i="1" smtClean="0">
                                  <a:latin typeface="Cambria Math" panose="02040503050406030204" pitchFamily="18" charset="0"/>
                                </a:rPr>
                              </m:ctrlPr>
                            </m:dPr>
                            <m:e>
                              <m:r>
                                <a:rPr lang="en-US" b="1" i="1">
                                  <a:latin typeface="Cambria Math" panose="02040503050406030204" pitchFamily="18" charset="0"/>
                                </a:rPr>
                                <m:t>𝒅</m:t>
                              </m:r>
                            </m:e>
                            <m:e>
                              <m:r>
                                <a:rPr lang="en-US" b="1" i="1">
                                  <a:latin typeface="Cambria Math" panose="02040503050406030204" pitchFamily="18" charset="0"/>
                                  <a:ea typeface="Cambria Math" panose="02040503050406030204" pitchFamily="18" charset="0"/>
                                </a:rPr>
                                <m:t>𝒎</m:t>
                              </m:r>
                            </m:e>
                          </m:d>
                          <m:r>
                            <a:rPr lang="en-US" i="1" smtClean="0">
                              <a:latin typeface="Cambria Math" panose="02040503050406030204" pitchFamily="18" charset="0"/>
                            </a:rPr>
                            <m:t>𝑃</m:t>
                          </m:r>
                          <m:r>
                            <a:rPr lang="en-US" i="1" smtClean="0">
                              <a:latin typeface="Cambria Math" panose="02040503050406030204" pitchFamily="18" charset="0"/>
                            </a:rPr>
                            <m:t>(</m:t>
                          </m:r>
                          <m:r>
                            <a:rPr lang="en-US" b="1" i="1">
                              <a:latin typeface="Cambria Math" panose="02040503050406030204" pitchFamily="18" charset="0"/>
                              <a:ea typeface="Cambria Math" panose="02040503050406030204" pitchFamily="18" charset="0"/>
                            </a:rPr>
                            <m:t>𝒎</m:t>
                          </m:r>
                          <m:r>
                            <a:rPr lang="en-US" i="1" smtClean="0">
                              <a:latin typeface="Cambria Math" panose="02040503050406030204" pitchFamily="18" charset="0"/>
                            </a:rPr>
                            <m:t>)</m:t>
                          </m:r>
                        </m:num>
                        <m:den>
                          <m:r>
                            <a:rPr lang="en-US" i="1">
                              <a:latin typeface="Cambria Math" panose="02040503050406030204" pitchFamily="18" charset="0"/>
                            </a:rPr>
                            <m:t>𝑃</m:t>
                          </m:r>
                          <m:r>
                            <a:rPr lang="en-US" i="1">
                              <a:latin typeface="Cambria Math" panose="02040503050406030204" pitchFamily="18" charset="0"/>
                            </a:rPr>
                            <m:t>(</m:t>
                          </m:r>
                          <m:r>
                            <a:rPr lang="en-US" b="1" i="1">
                              <a:latin typeface="Cambria Math" panose="02040503050406030204" pitchFamily="18" charset="0"/>
                            </a:rPr>
                            <m:t>𝒅</m:t>
                          </m:r>
                          <m:r>
                            <a:rPr lang="en-US" i="1" smtClean="0">
                              <a:latin typeface="Cambria Math" panose="02040503050406030204" pitchFamily="18" charset="0"/>
                            </a:rPr>
                            <m:t>)</m:t>
                          </m:r>
                        </m:den>
                      </m:f>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𝑃</m:t>
                      </m:r>
                      <m:d>
                        <m:dPr>
                          <m:ctrlPr>
                            <a:rPr lang="en-US" i="1">
                              <a:latin typeface="Cambria Math" panose="02040503050406030204" pitchFamily="18" charset="0"/>
                            </a:rPr>
                          </m:ctrlPr>
                        </m:dPr>
                        <m:e>
                          <m:r>
                            <a:rPr lang="en-US" b="1" i="1">
                              <a:latin typeface="Cambria Math" panose="02040503050406030204" pitchFamily="18" charset="0"/>
                            </a:rPr>
                            <m:t>𝒅</m:t>
                          </m:r>
                        </m:e>
                        <m:e>
                          <m:r>
                            <a:rPr lang="en-US" b="1" i="1">
                              <a:latin typeface="Cambria Math" panose="02040503050406030204" pitchFamily="18" charset="0"/>
                              <a:ea typeface="Cambria Math" panose="02040503050406030204" pitchFamily="18" charset="0"/>
                            </a:rPr>
                            <m:t>𝒎</m:t>
                          </m:r>
                        </m:e>
                      </m:d>
                      <m:r>
                        <a:rPr lang="en-US" i="1">
                          <a:latin typeface="Cambria Math" panose="02040503050406030204" pitchFamily="18" charset="0"/>
                        </a:rPr>
                        <m:t>𝑃</m:t>
                      </m:r>
                      <m:r>
                        <a:rPr lang="en-US" i="1">
                          <a:latin typeface="Cambria Math" panose="02040503050406030204" pitchFamily="18" charset="0"/>
                        </a:rPr>
                        <m:t>(</m:t>
                      </m:r>
                      <m:r>
                        <a:rPr lang="en-US" b="1" i="1">
                          <a:latin typeface="Cambria Math" panose="02040503050406030204" pitchFamily="18" charset="0"/>
                          <a:ea typeface="Cambria Math" panose="02040503050406030204" pitchFamily="18" charset="0"/>
                        </a:rPr>
                        <m:t>𝒎</m:t>
                      </m:r>
                      <m:r>
                        <a:rPr lang="en-US" i="1">
                          <a:latin typeface="Cambria Math" panose="02040503050406030204" pitchFamily="18" charset="0"/>
                        </a:rPr>
                        <m:t>)</m:t>
                      </m:r>
                    </m:oMath>
                  </m:oMathPara>
                </a14:m>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r>
                  <a:rPr lang="en-US" dirty="0"/>
                  <a:t>Given the measurement curves </a:t>
                </a:r>
                <a14:m>
                  <m:oMath xmlns:m="http://schemas.openxmlformats.org/officeDocument/2006/math">
                    <m:r>
                      <a:rPr lang="en-US" b="1" i="1">
                        <a:latin typeface="Cambria Math" panose="02040503050406030204" pitchFamily="18" charset="0"/>
                      </a:rPr>
                      <m:t>𝒅</m:t>
                    </m:r>
                  </m:oMath>
                </a14:m>
                <a:r>
                  <a:rPr lang="en-US" dirty="0"/>
                  <a:t>, infer the posterior probability distribution of the earth model parameters </a:t>
                </a:r>
                <a14:m>
                  <m:oMath xmlns:m="http://schemas.openxmlformats.org/officeDocument/2006/math">
                    <m:r>
                      <a:rPr lang="en-US" b="1" i="1">
                        <a:latin typeface="Cambria Math" panose="02040503050406030204" pitchFamily="18" charset="0"/>
                        <a:ea typeface="Cambria Math" panose="02040503050406030204" pitchFamily="18" charset="0"/>
                      </a:rPr>
                      <m:t>𝒎</m:t>
                    </m:r>
                  </m:oMath>
                </a14:m>
                <a:endParaRPr lang="en-US" dirty="0"/>
              </a:p>
              <a:p>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b="1" i="1">
                            <a:latin typeface="Cambria Math" panose="02040503050406030204" pitchFamily="18" charset="0"/>
                          </a:rPr>
                          <m:t>𝒅</m:t>
                        </m:r>
                      </m:e>
                    </m:d>
                    <m:r>
                      <a:rPr lang="en-US" i="1">
                        <a:latin typeface="Cambria Math" panose="02040503050406030204" pitchFamily="18" charset="0"/>
                      </a:rPr>
                      <m:t>=</m:t>
                    </m:r>
                    <m:nary>
                      <m:naryPr>
                        <m:limLoc m:val="undOvr"/>
                        <m:subHide m:val="on"/>
                        <m:supHide m:val="on"/>
                        <m:ctrlPr>
                          <a:rPr lang="en-US" i="1">
                            <a:latin typeface="Cambria Math" panose="02040503050406030204" pitchFamily="18" charset="0"/>
                          </a:rPr>
                        </m:ctrlPr>
                      </m:naryPr>
                      <m:sub/>
                      <m:sup/>
                      <m:e>
                        <m:r>
                          <a:rPr lang="en-US" i="1">
                            <a:latin typeface="Cambria Math" panose="02040503050406030204" pitchFamily="18" charset="0"/>
                          </a:rPr>
                          <m:t>𝑃</m:t>
                        </m:r>
                        <m:d>
                          <m:dPr>
                            <m:ctrlPr>
                              <a:rPr lang="en-US" i="1">
                                <a:latin typeface="Cambria Math" panose="02040503050406030204" pitchFamily="18" charset="0"/>
                              </a:rPr>
                            </m:ctrlPr>
                          </m:dPr>
                          <m:e>
                            <m:r>
                              <a:rPr lang="en-US" b="1" i="1">
                                <a:latin typeface="Cambria Math" panose="02040503050406030204" pitchFamily="18" charset="0"/>
                              </a:rPr>
                              <m:t>𝒅</m:t>
                            </m:r>
                          </m:e>
                          <m:e>
                            <m:r>
                              <a:rPr lang="en-US" b="1" i="1">
                                <a:latin typeface="Cambria Math" panose="02040503050406030204" pitchFamily="18" charset="0"/>
                                <a:ea typeface="Cambria Math" panose="02040503050406030204" pitchFamily="18" charset="0"/>
                              </a:rPr>
                              <m:t>𝒎</m:t>
                            </m:r>
                          </m:e>
                        </m:d>
                        <m:r>
                          <a:rPr lang="en-US" i="1">
                            <a:latin typeface="Cambria Math" panose="02040503050406030204" pitchFamily="18" charset="0"/>
                          </a:rPr>
                          <m:t>𝑃</m:t>
                        </m:r>
                        <m:d>
                          <m:dPr>
                            <m:ctrlPr>
                              <a:rPr lang="en-US" i="1">
                                <a:latin typeface="Cambria Math" panose="02040503050406030204" pitchFamily="18" charset="0"/>
                              </a:rPr>
                            </m:ctrlPr>
                          </m:dPr>
                          <m:e>
                            <m:r>
                              <a:rPr lang="en-US" b="1" i="1">
                                <a:latin typeface="Cambria Math" panose="02040503050406030204" pitchFamily="18" charset="0"/>
                                <a:ea typeface="Cambria Math" panose="02040503050406030204" pitchFamily="18" charset="0"/>
                              </a:rPr>
                              <m:t>𝒎</m:t>
                            </m:r>
                          </m:e>
                        </m:d>
                        <m:r>
                          <a:rPr lang="en-US" i="1">
                            <a:latin typeface="Cambria Math" panose="02040503050406030204" pitchFamily="18" charset="0"/>
                          </a:rPr>
                          <m:t>𝑑</m:t>
                        </m:r>
                        <m:r>
                          <a:rPr lang="en-US" b="1" i="1">
                            <a:latin typeface="Cambria Math" panose="02040503050406030204" pitchFamily="18" charset="0"/>
                          </a:rPr>
                          <m:t>𝒎</m:t>
                        </m:r>
                      </m:e>
                    </m:nary>
                  </m:oMath>
                </a14:m>
                <a:r>
                  <a:rPr lang="en-US" dirty="0"/>
                  <a:t> </a:t>
                </a:r>
              </a:p>
              <a:p>
                <a:pPr lvl="1"/>
                <a:r>
                  <a:rPr lang="en-US" dirty="0"/>
                  <a:t>Marginalized over parameters </a:t>
                </a:r>
              </a:p>
              <a:p>
                <a:pPr lvl="1"/>
                <a:r>
                  <a:rPr lang="en-US" dirty="0"/>
                  <a:t>Remain the same for all possible hypotheses (model parameters)</a:t>
                </a:r>
              </a:p>
              <a:p>
                <a:endParaRPr lang="en-US" dirty="0"/>
              </a:p>
            </p:txBody>
          </p:sp>
        </mc:Choice>
        <mc:Fallback xmlns="">
          <p:sp>
            <p:nvSpPr>
              <p:cNvPr id="4" name="Content Placeholder 8">
                <a:extLst>
                  <a:ext uri="{FF2B5EF4-FFF2-40B4-BE49-F238E27FC236}">
                    <a16:creationId xmlns:a16="http://schemas.microsoft.com/office/drawing/2014/main" id="{77A1A8D3-644E-474C-BCB3-1071AA7D4374}"/>
                  </a:ext>
                </a:extLst>
              </p:cNvPr>
              <p:cNvSpPr txBox="1">
                <a:spLocks noRot="1" noChangeAspect="1" noMove="1" noResize="1" noEditPoints="1" noAdjustHandles="1" noChangeArrowheads="1" noChangeShapeType="1" noTextEdit="1"/>
              </p:cNvSpPr>
              <p:nvPr/>
            </p:nvSpPr>
            <p:spPr>
              <a:xfrm>
                <a:off x="107504" y="1456224"/>
                <a:ext cx="10515600" cy="4251960"/>
              </a:xfrm>
              <a:prstGeom prst="rect">
                <a:avLst/>
              </a:prstGeom>
              <a:blipFill>
                <a:blip r:embed="rId2"/>
                <a:stretch>
                  <a:fillRect l="-724" b="-6866"/>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C34302CF-E87C-0A48-9E2F-63E5D74F85BD}"/>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10800000">
            <a:off x="2590354" y="1840696"/>
            <a:ext cx="1268641" cy="332724"/>
          </a:xfrm>
          <a:prstGeom prst="rect">
            <a:avLst/>
          </a:prstGeom>
        </p:spPr>
      </p:pic>
      <p:pic>
        <p:nvPicPr>
          <p:cNvPr id="8" name="Picture 7">
            <a:extLst>
              <a:ext uri="{FF2B5EF4-FFF2-40B4-BE49-F238E27FC236}">
                <a16:creationId xmlns:a16="http://schemas.microsoft.com/office/drawing/2014/main" id="{AB7A008C-EB9B-1D4A-B8CF-7079BA3E0808}"/>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10800000">
            <a:off x="4038335" y="1615257"/>
            <a:ext cx="1268641" cy="374347"/>
          </a:xfrm>
          <a:prstGeom prst="rect">
            <a:avLst/>
          </a:prstGeom>
        </p:spPr>
      </p:pic>
      <p:pic>
        <p:nvPicPr>
          <p:cNvPr id="9" name="Picture 8">
            <a:extLst>
              <a:ext uri="{FF2B5EF4-FFF2-40B4-BE49-F238E27FC236}">
                <a16:creationId xmlns:a16="http://schemas.microsoft.com/office/drawing/2014/main" id="{513F40E0-6B61-434F-AE61-319082B0C873}"/>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10800000">
            <a:off x="5153963" y="1632711"/>
            <a:ext cx="872378" cy="360746"/>
          </a:xfrm>
          <a:prstGeom prst="rect">
            <a:avLst/>
          </a:prstGeom>
        </p:spPr>
      </p:pic>
      <p:pic>
        <p:nvPicPr>
          <p:cNvPr id="10" name="Picture 9">
            <a:extLst>
              <a:ext uri="{FF2B5EF4-FFF2-40B4-BE49-F238E27FC236}">
                <a16:creationId xmlns:a16="http://schemas.microsoft.com/office/drawing/2014/main" id="{AF87DF4B-E454-CD4F-8B3A-DD387FB37F9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31247" y="2860870"/>
            <a:ext cx="872378" cy="305525"/>
          </a:xfrm>
          <a:prstGeom prst="rect">
            <a:avLst/>
          </a:prstGeom>
        </p:spPr>
      </p:pic>
      <p:sp>
        <p:nvSpPr>
          <p:cNvPr id="11" name="TextBox 10">
            <a:extLst>
              <a:ext uri="{FF2B5EF4-FFF2-40B4-BE49-F238E27FC236}">
                <a16:creationId xmlns:a16="http://schemas.microsoft.com/office/drawing/2014/main" id="{E2CF6953-AA58-C746-B626-F6E7711F7488}"/>
              </a:ext>
            </a:extLst>
          </p:cNvPr>
          <p:cNvSpPr txBox="1"/>
          <p:nvPr/>
        </p:nvSpPr>
        <p:spPr>
          <a:xfrm>
            <a:off x="2722804" y="1434789"/>
            <a:ext cx="1268641" cy="376979"/>
          </a:xfrm>
          <a:prstGeom prst="rect">
            <a:avLst/>
          </a:prstGeom>
          <a:noFill/>
        </p:spPr>
        <p:txBody>
          <a:bodyPr wrap="square" rtlCol="0">
            <a:spAutoFit/>
          </a:bodyPr>
          <a:lstStyle/>
          <a:p>
            <a:r>
              <a:rPr lang="en-US" dirty="0">
                <a:solidFill>
                  <a:srgbClr val="FF0000"/>
                </a:solidFill>
              </a:rPr>
              <a:t>Posterior</a:t>
            </a:r>
          </a:p>
        </p:txBody>
      </p:sp>
      <p:sp>
        <p:nvSpPr>
          <p:cNvPr id="12" name="TextBox 11">
            <a:extLst>
              <a:ext uri="{FF2B5EF4-FFF2-40B4-BE49-F238E27FC236}">
                <a16:creationId xmlns:a16="http://schemas.microsoft.com/office/drawing/2014/main" id="{8BA5DC2F-FD2E-9B43-821A-F6048E6EAF9F}"/>
              </a:ext>
            </a:extLst>
          </p:cNvPr>
          <p:cNvSpPr txBox="1"/>
          <p:nvPr/>
        </p:nvSpPr>
        <p:spPr>
          <a:xfrm>
            <a:off x="4148460" y="1238280"/>
            <a:ext cx="1158518" cy="376979"/>
          </a:xfrm>
          <a:prstGeom prst="rect">
            <a:avLst/>
          </a:prstGeom>
          <a:noFill/>
        </p:spPr>
        <p:txBody>
          <a:bodyPr wrap="square" rtlCol="0">
            <a:spAutoFit/>
          </a:bodyPr>
          <a:lstStyle/>
          <a:p>
            <a:r>
              <a:rPr lang="en-US" dirty="0">
                <a:solidFill>
                  <a:srgbClr val="FF0000"/>
                </a:solidFill>
              </a:rPr>
              <a:t>Likelihood</a:t>
            </a:r>
          </a:p>
        </p:txBody>
      </p:sp>
      <p:sp>
        <p:nvSpPr>
          <p:cNvPr id="13" name="TextBox 12">
            <a:extLst>
              <a:ext uri="{FF2B5EF4-FFF2-40B4-BE49-F238E27FC236}">
                <a16:creationId xmlns:a16="http://schemas.microsoft.com/office/drawing/2014/main" id="{7D79CED5-0B8D-3A43-BC0D-95CDE8FC9ED5}"/>
              </a:ext>
            </a:extLst>
          </p:cNvPr>
          <p:cNvSpPr txBox="1"/>
          <p:nvPr/>
        </p:nvSpPr>
        <p:spPr>
          <a:xfrm>
            <a:off x="5320141" y="1255732"/>
            <a:ext cx="716918" cy="376979"/>
          </a:xfrm>
          <a:prstGeom prst="rect">
            <a:avLst/>
          </a:prstGeom>
          <a:noFill/>
        </p:spPr>
        <p:txBody>
          <a:bodyPr wrap="square" rtlCol="0">
            <a:spAutoFit/>
          </a:bodyPr>
          <a:lstStyle/>
          <a:p>
            <a:r>
              <a:rPr lang="en-US" dirty="0">
                <a:solidFill>
                  <a:srgbClr val="FF0000"/>
                </a:solidFill>
              </a:rPr>
              <a:t>Prior</a:t>
            </a:r>
          </a:p>
        </p:txBody>
      </p:sp>
      <p:sp>
        <p:nvSpPr>
          <p:cNvPr id="14" name="TextBox 13">
            <a:extLst>
              <a:ext uri="{FF2B5EF4-FFF2-40B4-BE49-F238E27FC236}">
                <a16:creationId xmlns:a16="http://schemas.microsoft.com/office/drawing/2014/main" id="{C2A2C464-03CF-3446-8E05-461D3432A43C}"/>
              </a:ext>
            </a:extLst>
          </p:cNvPr>
          <p:cNvSpPr txBox="1"/>
          <p:nvPr/>
        </p:nvSpPr>
        <p:spPr>
          <a:xfrm>
            <a:off x="4518762" y="3115341"/>
            <a:ext cx="1071390" cy="376979"/>
          </a:xfrm>
          <a:prstGeom prst="rect">
            <a:avLst/>
          </a:prstGeom>
          <a:noFill/>
        </p:spPr>
        <p:txBody>
          <a:bodyPr wrap="square" rtlCol="0">
            <a:spAutoFit/>
          </a:bodyPr>
          <a:lstStyle/>
          <a:p>
            <a:r>
              <a:rPr lang="en-US" dirty="0">
                <a:solidFill>
                  <a:srgbClr val="FF0000"/>
                </a:solidFill>
              </a:rPr>
              <a:t>Evidence</a:t>
            </a:r>
          </a:p>
        </p:txBody>
      </p:sp>
    </p:spTree>
    <p:extLst>
      <p:ext uri="{BB962C8B-B14F-4D97-AF65-F5344CB8AC3E}">
        <p14:creationId xmlns:p14="http://schemas.microsoft.com/office/powerpoint/2010/main" val="37309195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89</a:t>
            </a:fld>
            <a:endParaRPr lang="zh-CN" altLang="en-US" dirty="0"/>
          </a:p>
        </p:txBody>
      </p:sp>
      <p:sp>
        <p:nvSpPr>
          <p:cNvPr id="3" name="文本框 16">
            <a:extLst>
              <a:ext uri="{FF2B5EF4-FFF2-40B4-BE49-F238E27FC236}">
                <a16:creationId xmlns:a16="http://schemas.microsoft.com/office/drawing/2014/main" id="{01499C61-0D70-6D4E-A24E-8C9944C97494}"/>
              </a:ext>
            </a:extLst>
          </p:cNvPr>
          <p:cNvSpPr txBox="1"/>
          <p:nvPr/>
        </p:nvSpPr>
        <p:spPr>
          <a:xfrm>
            <a:off x="152400" y="1086097"/>
            <a:ext cx="5892960" cy="461665"/>
          </a:xfrm>
          <a:prstGeom prst="rect">
            <a:avLst/>
          </a:prstGeom>
          <a:noFill/>
        </p:spPr>
        <p:txBody>
          <a:bodyPr wrap="none" rtlCol="0">
            <a:spAutoFit/>
          </a:bodyPr>
          <a:lstStyle/>
          <a:p>
            <a:pPr marL="457200" indent="-457200">
              <a:buFont typeface="Wingdings" panose="05000000000000000000" pitchFamily="2" charset="2"/>
              <a:buChar char="v"/>
            </a:pPr>
            <a:r>
              <a:rPr kumimoji="1" lang="en-US" altLang="zh-CN" sz="2400" b="1" dirty="0">
                <a:latin typeface="Tahoma" panose="020B0604030504040204" pitchFamily="34" charset="0"/>
                <a:ea typeface="Tahoma" panose="020B0604030504040204" pitchFamily="34" charset="0"/>
                <a:cs typeface="Tahoma" panose="020B0604030504040204" pitchFamily="34" charset="0"/>
              </a:rPr>
              <a:t>Static Networks with Fixed States</a:t>
            </a:r>
            <a:endParaRPr kumimoji="1" lang="zh-CN" altLang="en-US" sz="2400" b="1" dirty="0">
              <a:latin typeface="Tahoma" panose="020B0604030504040204" pitchFamily="34" charset="0"/>
              <a:ea typeface="Microsoft YaHei" charset="-122"/>
              <a:cs typeface="Tahoma" panose="020B0604030504040204" pitchFamily="34" charset="0"/>
            </a:endParaRPr>
          </a:p>
        </p:txBody>
      </p:sp>
      <p:sp>
        <p:nvSpPr>
          <p:cNvPr id="4" name="文本框 14">
            <a:extLst>
              <a:ext uri="{FF2B5EF4-FFF2-40B4-BE49-F238E27FC236}">
                <a16:creationId xmlns:a16="http://schemas.microsoft.com/office/drawing/2014/main" id="{B3C744BB-FCFB-2848-B415-F954B6A639AE}"/>
              </a:ext>
            </a:extLst>
          </p:cNvPr>
          <p:cNvSpPr txBox="1"/>
          <p:nvPr/>
        </p:nvSpPr>
        <p:spPr>
          <a:xfrm>
            <a:off x="566349" y="1605159"/>
            <a:ext cx="6215451" cy="400110"/>
          </a:xfrm>
          <a:prstGeom prst="rect">
            <a:avLst/>
          </a:prstGeom>
          <a:noFill/>
        </p:spPr>
        <p:txBody>
          <a:bodyPr wrap="square" rtlCol="0">
            <a:spAutoFit/>
          </a:bodyPr>
          <a:lstStyle/>
          <a:p>
            <a:pPr marL="342900" indent="-342900">
              <a:spcBef>
                <a:spcPts val="600"/>
              </a:spcBef>
              <a:spcAft>
                <a:spcPts val="600"/>
              </a:spcAft>
              <a:buFont typeface="Wingdings" panose="05000000000000000000" pitchFamily="2" charset="2"/>
              <a:buChar char="Ø"/>
            </a:pPr>
            <a:r>
              <a:rPr kumimoji="1" lang="en-US" altLang="zh-CN" sz="2000" b="1" dirty="0">
                <a:latin typeface="Tahoma" panose="020B0604030504040204" pitchFamily="34" charset="0"/>
                <a:ea typeface="Tahoma" panose="020B0604030504040204" pitchFamily="34" charset="0"/>
                <a:cs typeface="Tahoma" panose="020B0604030504040204" pitchFamily="34" charset="0"/>
              </a:rPr>
              <a:t>General One-Shot Optimization Framework</a:t>
            </a:r>
            <a:r>
              <a:rPr kumimoji="1" lang="en-US" sz="2000" b="1" dirty="0">
                <a:latin typeface="Tahoma" panose="020B0604030504040204" pitchFamily="34" charset="0"/>
                <a:ea typeface="Tahoma" panose="020B0604030504040204" pitchFamily="34" charset="0"/>
                <a:cs typeface="Tahoma" panose="020B0604030504040204" pitchFamily="34" charset="0"/>
              </a:rPr>
              <a:t> </a:t>
            </a:r>
          </a:p>
        </p:txBody>
      </p:sp>
      <mc:AlternateContent xmlns:mc="http://schemas.openxmlformats.org/markup-compatibility/2006" xmlns:a14="http://schemas.microsoft.com/office/drawing/2010/main">
        <mc:Choice Requires="a14">
          <p:sp>
            <p:nvSpPr>
              <p:cNvPr id="5" name="직사각형 5">
                <a:extLst>
                  <a:ext uri="{FF2B5EF4-FFF2-40B4-BE49-F238E27FC236}">
                    <a16:creationId xmlns:a16="http://schemas.microsoft.com/office/drawing/2014/main" id="{DE27576C-359A-964F-AE8B-34785420829F}"/>
                  </a:ext>
                </a:extLst>
              </p:cNvPr>
              <p:cNvSpPr/>
              <p:nvPr/>
            </p:nvSpPr>
            <p:spPr>
              <a:xfrm>
                <a:off x="2057400" y="2217926"/>
                <a:ext cx="5216742" cy="232097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altLang="ko-KR" sz="2400"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func>
                      <m:funcPr>
                        <m:ctrlPr>
                          <a:rPr lang="en-US" altLang="ko-KR" sz="2400" b="0" i="1" dirty="0" smtClean="0">
                            <a:solidFill>
                              <a:schemeClr val="tx1"/>
                            </a:solidFill>
                            <a:latin typeface="Cambria Math" panose="02040503050406030204" pitchFamily="18" charset="0"/>
                            <a:ea typeface="Cambria Math" panose="02040503050406030204" pitchFamily="18" charset="0"/>
                            <a:cs typeface="Tahoma" panose="020B0604030504040204" pitchFamily="34" charset="0"/>
                          </a:rPr>
                        </m:ctrlPr>
                      </m:funcPr>
                      <m:fName>
                        <m:r>
                          <m:rPr>
                            <m:sty m:val="p"/>
                          </m:rPr>
                          <a:rPr lang="en-US" altLang="ko-KR" sz="2400" dirty="0">
                            <a:solidFill>
                              <a:schemeClr val="tx1"/>
                            </a:solidFill>
                            <a:latin typeface="Cambria Math" panose="02040503050406030204" pitchFamily="18" charset="0"/>
                            <a:ea typeface="Cambria Math" panose="02040503050406030204" pitchFamily="18" charset="0"/>
                            <a:cs typeface="Tahoma" panose="020B0604030504040204" pitchFamily="34" charset="0"/>
                          </a:rPr>
                          <m:t>min</m:t>
                        </m:r>
                      </m:fName>
                      <m:e>
                        <m: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t>𝑧</m:t>
                        </m:r>
                        <m: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t>=</m:t>
                        </m:r>
                        <m: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t>h</m:t>
                        </m:r>
                        <m:d>
                          <m:dPr>
                            <m:ctrlP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ctrlPr>
                          </m:dPr>
                          <m:e>
                            <m:sSub>
                              <m:sSubPr>
                                <m:ctrlP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ctrlPr>
                              </m:sSubPr>
                              <m:e>
                                <m: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t>𝑥</m:t>
                                </m:r>
                              </m:e>
                              <m:sub>
                                <m: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t>1</m:t>
                                </m:r>
                              </m:sub>
                            </m:sSub>
                            <m: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t>,⋯,</m:t>
                            </m:r>
                            <m:sSub>
                              <m:sSubPr>
                                <m:ctrlP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ctrlPr>
                              </m:sSubPr>
                              <m:e>
                                <m: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t>𝑥</m:t>
                                </m:r>
                              </m:e>
                              <m:sub>
                                <m: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t>𝑛</m:t>
                                </m:r>
                              </m:sub>
                            </m:sSub>
                          </m:e>
                        </m:d>
                      </m:e>
                    </m:func>
                  </m:oMath>
                </a14:m>
                <a:endParaRPr lang="en-US" altLang="ko-KR"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US" altLang="ko-KR"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altLang="ko-KR" sz="2400" dirty="0" err="1">
                    <a:solidFill>
                      <a:schemeClr val="tx1"/>
                    </a:solidFill>
                    <a:latin typeface="Tahoma" panose="020B0604030504040204" pitchFamily="34" charset="0"/>
                    <a:ea typeface="Tahoma" panose="020B0604030504040204" pitchFamily="34" charset="0"/>
                    <a:cs typeface="Tahoma" panose="020B0604030504040204" pitchFamily="34" charset="0"/>
                  </a:rPr>
                  <a:t>s.t.</a:t>
                </a:r>
                <a:r>
                  <a:rPr lang="en-US" altLang="ko-KR" sz="2400"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sSub>
                      <m:sSubPr>
                        <m:ctrlPr>
                          <a:rPr lang="en-US" altLang="ko-KR" sz="2400" i="1" smtClean="0">
                            <a:solidFill>
                              <a:schemeClr val="tx1"/>
                            </a:solidFill>
                            <a:latin typeface="Cambria Math" panose="02040503050406030204" pitchFamily="18" charset="0"/>
                            <a:ea typeface="Tahoma" panose="020B0604030504040204" pitchFamily="34" charset="0"/>
                            <a:cs typeface="Tahoma" panose="020B0604030504040204" pitchFamily="34" charset="0"/>
                          </a:rPr>
                        </m:ctrlPr>
                      </m:sSubPr>
                      <m:e>
                        <m:r>
                          <a:rPr lang="en-US" altLang="ko-KR" sz="2400" b="0" i="1" smtClean="0">
                            <a:solidFill>
                              <a:schemeClr val="tx1"/>
                            </a:solidFill>
                            <a:latin typeface="Cambria Math" panose="02040503050406030204" pitchFamily="18" charset="0"/>
                            <a:ea typeface="Tahoma" panose="020B0604030504040204" pitchFamily="34" charset="0"/>
                            <a:cs typeface="Tahoma" panose="020B0604030504040204" pitchFamily="34" charset="0"/>
                          </a:rPr>
                          <m:t>𝑔</m:t>
                        </m:r>
                      </m:e>
                      <m:sub>
                        <m:r>
                          <a:rPr lang="en-US" altLang="ko-KR" sz="2400" i="1">
                            <a:solidFill>
                              <a:schemeClr val="tx1"/>
                            </a:solidFill>
                            <a:latin typeface="Cambria Math" panose="02040503050406030204" pitchFamily="18" charset="0"/>
                            <a:ea typeface="Tahoma" panose="020B0604030504040204" pitchFamily="34" charset="0"/>
                            <a:cs typeface="Tahoma" panose="020B0604030504040204" pitchFamily="34" charset="0"/>
                          </a:rPr>
                          <m:t>1</m:t>
                        </m:r>
                      </m:sub>
                    </m:sSub>
                    <m:d>
                      <m:dPr>
                        <m:ctrlP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ctrlPr>
                      </m:dPr>
                      <m:e>
                        <m:sSub>
                          <m:sSubPr>
                            <m:ctrlP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ctrlPr>
                          </m:sSubPr>
                          <m:e>
                            <m: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t>𝑥</m:t>
                            </m:r>
                          </m:e>
                          <m:sub>
                            <m: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t>1</m:t>
                            </m:r>
                          </m:sub>
                        </m:sSub>
                        <m: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t>,⋯,</m:t>
                        </m:r>
                        <m:sSub>
                          <m:sSubPr>
                            <m:ctrlP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ctrlPr>
                          </m:sSubPr>
                          <m:e>
                            <m: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t>𝑥</m:t>
                            </m:r>
                          </m:e>
                          <m:sub>
                            <m: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t>𝑛</m:t>
                            </m:r>
                          </m:sub>
                        </m:sSub>
                      </m:e>
                    </m:d>
                    <m:r>
                      <a:rPr lang="en-US" altLang="ko-KR" sz="2400" i="1" dirty="0" smtClean="0">
                        <a:solidFill>
                          <a:schemeClr val="tx1"/>
                        </a:solidFill>
                        <a:latin typeface="Cambria Math" panose="02040503050406030204" pitchFamily="18" charset="0"/>
                        <a:ea typeface="Cambria Math" panose="02040503050406030204" pitchFamily="18" charset="0"/>
                        <a:cs typeface="Tahoma" panose="020B0604030504040204" pitchFamily="34" charset="0"/>
                      </a:rPr>
                      <m:t>≤</m:t>
                    </m:r>
                    <m:sSub>
                      <m:sSubPr>
                        <m:ctrlPr>
                          <a:rPr lang="en-US" altLang="ko-KR" sz="2400" i="1" dirty="0" smtClean="0">
                            <a:solidFill>
                              <a:schemeClr val="tx1"/>
                            </a:solidFill>
                            <a:latin typeface="Cambria Math" panose="02040503050406030204" pitchFamily="18" charset="0"/>
                            <a:ea typeface="Cambria Math" panose="02040503050406030204" pitchFamily="18" charset="0"/>
                            <a:cs typeface="Tahoma" panose="020B0604030504040204" pitchFamily="34" charset="0"/>
                          </a:rPr>
                        </m:ctrlPr>
                      </m:sSubPr>
                      <m:e>
                        <m:r>
                          <a:rPr lang="en-US" altLang="ko-KR" sz="2400" b="0" i="1" dirty="0" smtClean="0">
                            <a:solidFill>
                              <a:schemeClr val="tx1"/>
                            </a:solidFill>
                            <a:latin typeface="Cambria Math" panose="02040503050406030204" pitchFamily="18" charset="0"/>
                            <a:ea typeface="Cambria Math" panose="02040503050406030204" pitchFamily="18" charset="0"/>
                            <a:cs typeface="Tahoma" panose="020B0604030504040204" pitchFamily="34" charset="0"/>
                          </a:rPr>
                          <m:t>𝑎</m:t>
                        </m:r>
                      </m:e>
                      <m:sub>
                        <m:r>
                          <a:rPr lang="en-US" altLang="ko-KR" sz="2400" b="0" i="1" dirty="0" smtClean="0">
                            <a:solidFill>
                              <a:schemeClr val="tx1"/>
                            </a:solidFill>
                            <a:latin typeface="Cambria Math" panose="02040503050406030204" pitchFamily="18" charset="0"/>
                            <a:ea typeface="Cambria Math" panose="02040503050406030204" pitchFamily="18" charset="0"/>
                            <a:cs typeface="Tahoma" panose="020B0604030504040204" pitchFamily="34" charset="0"/>
                          </a:rPr>
                          <m:t>1</m:t>
                        </m:r>
                      </m:sub>
                    </m:sSub>
                  </m:oMath>
                </a14:m>
                <a:endParaRPr lang="en-US" altLang="ko-KR"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altLang="ko-KR" sz="2400"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sSub>
                      <m:sSubPr>
                        <m:ctrlPr>
                          <a:rPr lang="en-US" altLang="ko-KR" sz="2400" i="1">
                            <a:solidFill>
                              <a:schemeClr val="tx1"/>
                            </a:solidFill>
                            <a:latin typeface="Cambria Math" panose="02040503050406030204" pitchFamily="18" charset="0"/>
                            <a:ea typeface="Tahoma" panose="020B0604030504040204" pitchFamily="34" charset="0"/>
                            <a:cs typeface="Tahoma" panose="020B0604030504040204" pitchFamily="34" charset="0"/>
                          </a:rPr>
                        </m:ctrlPr>
                      </m:sSubPr>
                      <m:e>
                        <m:r>
                          <a:rPr lang="en-US" altLang="ko-KR" sz="2400" i="1" smtClean="0">
                            <a:solidFill>
                              <a:schemeClr val="tx1"/>
                            </a:solidFill>
                            <a:latin typeface="Cambria Math" panose="02040503050406030204" pitchFamily="18" charset="0"/>
                            <a:ea typeface="Tahoma" panose="020B0604030504040204" pitchFamily="34" charset="0"/>
                            <a:cs typeface="Tahoma" panose="020B0604030504040204" pitchFamily="34" charset="0"/>
                          </a:rPr>
                          <m:t>𝑔</m:t>
                        </m:r>
                      </m:e>
                      <m:sub>
                        <m:r>
                          <a:rPr lang="en-US" altLang="ko-KR" sz="2400" b="0" i="1" smtClean="0">
                            <a:solidFill>
                              <a:schemeClr val="tx1"/>
                            </a:solidFill>
                            <a:latin typeface="Cambria Math" panose="02040503050406030204" pitchFamily="18" charset="0"/>
                            <a:ea typeface="Tahoma" panose="020B0604030504040204" pitchFamily="34" charset="0"/>
                            <a:cs typeface="Tahoma" panose="020B0604030504040204" pitchFamily="34" charset="0"/>
                          </a:rPr>
                          <m:t>2</m:t>
                        </m:r>
                      </m:sub>
                    </m:sSub>
                    <m:d>
                      <m:dPr>
                        <m:ctrlP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ctrlPr>
                      </m:dPr>
                      <m:e>
                        <m:sSub>
                          <m:sSubPr>
                            <m:ctrlP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ctrlPr>
                          </m:sSubPr>
                          <m:e>
                            <m: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t>𝑥</m:t>
                            </m:r>
                          </m:e>
                          <m:sub>
                            <m: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t>1</m:t>
                            </m:r>
                          </m:sub>
                        </m:sSub>
                        <m: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t>,⋯,</m:t>
                        </m:r>
                        <m:sSub>
                          <m:sSubPr>
                            <m:ctrlP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ctrlPr>
                          </m:sSubPr>
                          <m:e>
                            <m: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t>𝑥</m:t>
                            </m:r>
                          </m:e>
                          <m:sub>
                            <m: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t>𝑛</m:t>
                            </m:r>
                          </m:sub>
                        </m:sSub>
                      </m:e>
                    </m:d>
                    <m: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t>≤</m:t>
                    </m:r>
                    <m:sSub>
                      <m:sSubPr>
                        <m:ctrlPr>
                          <a:rPr lang="en-US" altLang="ko-KR" sz="2400" i="1" dirty="0" smtClean="0">
                            <a:solidFill>
                              <a:schemeClr val="tx1"/>
                            </a:solidFill>
                            <a:latin typeface="Cambria Math" panose="02040503050406030204" pitchFamily="18" charset="0"/>
                            <a:ea typeface="Cambria Math" panose="02040503050406030204" pitchFamily="18" charset="0"/>
                            <a:cs typeface="Tahoma" panose="020B0604030504040204" pitchFamily="34" charset="0"/>
                          </a:rPr>
                        </m:ctrlPr>
                      </m:sSubPr>
                      <m:e>
                        <m:r>
                          <a:rPr lang="en-US" altLang="ko-KR" sz="2400" b="0" i="1" dirty="0" smtClean="0">
                            <a:solidFill>
                              <a:schemeClr val="tx1"/>
                            </a:solidFill>
                            <a:latin typeface="Cambria Math" panose="02040503050406030204" pitchFamily="18" charset="0"/>
                            <a:ea typeface="Cambria Math" panose="02040503050406030204" pitchFamily="18" charset="0"/>
                            <a:cs typeface="Tahoma" panose="020B0604030504040204" pitchFamily="34" charset="0"/>
                          </a:rPr>
                          <m:t>𝑎</m:t>
                        </m:r>
                      </m:e>
                      <m:sub>
                        <m:r>
                          <a:rPr lang="en-US" altLang="ko-KR" sz="2400" b="0" i="1" dirty="0" smtClean="0">
                            <a:solidFill>
                              <a:schemeClr val="tx1"/>
                            </a:solidFill>
                            <a:latin typeface="Cambria Math" panose="02040503050406030204" pitchFamily="18" charset="0"/>
                            <a:ea typeface="Cambria Math" panose="02040503050406030204" pitchFamily="18" charset="0"/>
                            <a:cs typeface="Tahoma" panose="020B0604030504040204" pitchFamily="34" charset="0"/>
                          </a:rPr>
                          <m:t>2</m:t>
                        </m:r>
                      </m:sub>
                    </m:sSub>
                  </m:oMath>
                </a14:m>
                <a:endParaRPr lang="en-US" altLang="ko-KR" sz="2400" b="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altLang="ko-KR" sz="24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r>
                  <a:rPr lang="en-US" altLang="ko-KR" sz="2400"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sSub>
                      <m:sSubPr>
                        <m:ctrlPr>
                          <a:rPr lang="en-US" altLang="ko-KR" sz="2400" i="1">
                            <a:solidFill>
                              <a:schemeClr val="tx1"/>
                            </a:solidFill>
                            <a:latin typeface="Cambria Math" panose="02040503050406030204" pitchFamily="18" charset="0"/>
                            <a:ea typeface="Tahoma" panose="020B0604030504040204" pitchFamily="34" charset="0"/>
                            <a:cs typeface="Tahoma" panose="020B0604030504040204" pitchFamily="34" charset="0"/>
                          </a:rPr>
                        </m:ctrlPr>
                      </m:sSubPr>
                      <m:e>
                        <m:r>
                          <a:rPr lang="en-US" altLang="ko-KR" sz="2400" i="1">
                            <a:solidFill>
                              <a:schemeClr val="tx1"/>
                            </a:solidFill>
                            <a:latin typeface="Cambria Math" panose="02040503050406030204" pitchFamily="18" charset="0"/>
                            <a:ea typeface="Tahoma" panose="020B0604030504040204" pitchFamily="34" charset="0"/>
                            <a:cs typeface="Tahoma" panose="020B0604030504040204" pitchFamily="34" charset="0"/>
                          </a:rPr>
                          <m:t>𝑔</m:t>
                        </m:r>
                      </m:e>
                      <m:sub>
                        <m:r>
                          <a:rPr lang="en-US" altLang="ko-KR" sz="2400" b="0" i="1" smtClean="0">
                            <a:solidFill>
                              <a:schemeClr val="tx1"/>
                            </a:solidFill>
                            <a:latin typeface="Cambria Math" panose="02040503050406030204" pitchFamily="18" charset="0"/>
                            <a:ea typeface="Tahoma" panose="020B0604030504040204" pitchFamily="34" charset="0"/>
                            <a:cs typeface="Tahoma" panose="020B0604030504040204" pitchFamily="34" charset="0"/>
                          </a:rPr>
                          <m:t>𝑚</m:t>
                        </m:r>
                      </m:sub>
                    </m:sSub>
                    <m:d>
                      <m:dPr>
                        <m:ctrlP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ctrlPr>
                      </m:dPr>
                      <m:e>
                        <m:sSub>
                          <m:sSubPr>
                            <m:ctrlP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ctrlPr>
                          </m:sSubPr>
                          <m:e>
                            <m: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t>𝑥</m:t>
                            </m:r>
                          </m:e>
                          <m:sub>
                            <m: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t>1</m:t>
                            </m:r>
                          </m:sub>
                        </m:sSub>
                        <m: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t>,⋯,</m:t>
                        </m:r>
                        <m:sSub>
                          <m:sSubPr>
                            <m:ctrlP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ctrlPr>
                          </m:sSubPr>
                          <m:e>
                            <m: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t>𝑥</m:t>
                            </m:r>
                          </m:e>
                          <m:sub>
                            <m: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t>𝑛</m:t>
                            </m:r>
                          </m:sub>
                        </m:sSub>
                      </m:e>
                    </m:d>
                    <m: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t>≤</m:t>
                    </m:r>
                    <m:sSub>
                      <m:sSubPr>
                        <m:ctrlPr>
                          <a:rPr lang="en-US" altLang="ko-KR" sz="2400" i="1" dirty="0">
                            <a:solidFill>
                              <a:schemeClr val="tx1"/>
                            </a:solidFill>
                            <a:latin typeface="Cambria Math" panose="02040503050406030204" pitchFamily="18" charset="0"/>
                            <a:ea typeface="Cambria Math" panose="02040503050406030204" pitchFamily="18" charset="0"/>
                            <a:cs typeface="Tahoma" panose="020B0604030504040204" pitchFamily="34" charset="0"/>
                          </a:rPr>
                        </m:ctrlPr>
                      </m:sSubPr>
                      <m:e>
                        <m:r>
                          <a:rPr lang="en-US" altLang="ko-KR" sz="2400" b="0" i="1" dirty="0" smtClean="0">
                            <a:solidFill>
                              <a:schemeClr val="tx1"/>
                            </a:solidFill>
                            <a:latin typeface="Cambria Math" panose="02040503050406030204" pitchFamily="18" charset="0"/>
                            <a:ea typeface="Cambria Math" panose="02040503050406030204" pitchFamily="18" charset="0"/>
                            <a:cs typeface="Tahoma" panose="020B0604030504040204" pitchFamily="34" charset="0"/>
                          </a:rPr>
                          <m:t>𝑎</m:t>
                        </m:r>
                      </m:e>
                      <m:sub>
                        <m:r>
                          <a:rPr lang="en-US" altLang="ko-KR" sz="2400" b="0" i="1" dirty="0" smtClean="0">
                            <a:solidFill>
                              <a:schemeClr val="tx1"/>
                            </a:solidFill>
                            <a:latin typeface="Cambria Math" panose="02040503050406030204" pitchFamily="18" charset="0"/>
                            <a:ea typeface="Cambria Math" panose="02040503050406030204" pitchFamily="18" charset="0"/>
                            <a:cs typeface="Tahoma" panose="020B0604030504040204" pitchFamily="34" charset="0"/>
                          </a:rPr>
                          <m:t>𝑚</m:t>
                        </m:r>
                      </m:sub>
                    </m:sSub>
                  </m:oMath>
                </a14:m>
                <a:endParaRPr lang="ko-KR" altLang="en-US" sz="2400" dirty="0">
                  <a:solidFill>
                    <a:schemeClr val="tx1"/>
                  </a:solidFill>
                  <a:latin typeface="Tahoma" panose="020B0604030504040204" pitchFamily="34" charset="0"/>
                  <a:cs typeface="Tahoma" panose="020B0604030504040204" pitchFamily="34" charset="0"/>
                </a:endParaRPr>
              </a:p>
            </p:txBody>
          </p:sp>
        </mc:Choice>
        <mc:Fallback xmlns="">
          <p:sp>
            <p:nvSpPr>
              <p:cNvPr id="5" name="직사각형 5">
                <a:extLst>
                  <a:ext uri="{FF2B5EF4-FFF2-40B4-BE49-F238E27FC236}">
                    <a16:creationId xmlns:a16="http://schemas.microsoft.com/office/drawing/2014/main" id="{DE27576C-359A-964F-AE8B-34785420829F}"/>
                  </a:ext>
                </a:extLst>
              </p:cNvPr>
              <p:cNvSpPr>
                <a:spLocks noRot="1" noChangeAspect="1" noMove="1" noResize="1" noEditPoints="1" noAdjustHandles="1" noChangeArrowheads="1" noChangeShapeType="1" noTextEdit="1"/>
              </p:cNvSpPr>
              <p:nvPr/>
            </p:nvSpPr>
            <p:spPr>
              <a:xfrm>
                <a:off x="2057400" y="2217926"/>
                <a:ext cx="5216742" cy="2320974"/>
              </a:xfrm>
              <a:prstGeom prst="rect">
                <a:avLst/>
              </a:prstGeom>
              <a:blipFill>
                <a:blip r:embed="rId2"/>
                <a:stretch>
                  <a:fillRect l="-1699" b="-1093"/>
                </a:stretch>
              </a:blipFill>
              <a:ln>
                <a:noFill/>
              </a:ln>
              <a:effectLst/>
            </p:spPr>
            <p:txBody>
              <a:bodyPr/>
              <a:lstStyle/>
              <a:p>
                <a:r>
                  <a:rPr lang="en-US">
                    <a:noFill/>
                  </a:rPr>
                  <a:t> </a:t>
                </a:r>
              </a:p>
            </p:txBody>
          </p:sp>
        </mc:Fallback>
      </mc:AlternateContent>
      <p:sp>
        <p:nvSpPr>
          <p:cNvPr id="6" name="직사각형 9">
            <a:extLst>
              <a:ext uri="{FF2B5EF4-FFF2-40B4-BE49-F238E27FC236}">
                <a16:creationId xmlns:a16="http://schemas.microsoft.com/office/drawing/2014/main" id="{172AE66C-111C-E74A-BF6B-C4CA17D3375A}"/>
              </a:ext>
            </a:extLst>
          </p:cNvPr>
          <p:cNvSpPr/>
          <p:nvPr/>
        </p:nvSpPr>
        <p:spPr>
          <a:xfrm>
            <a:off x="437526" y="4895346"/>
            <a:ext cx="8173073" cy="793779"/>
          </a:xfrm>
          <a:prstGeom prst="rect">
            <a:avLst/>
          </a:prstGeom>
          <a:solidFill>
            <a:schemeClr val="bg1">
              <a:lumMod val="85000"/>
            </a:schemeClr>
          </a:solidFill>
          <a:ln w="12700">
            <a:solidFill>
              <a:schemeClr val="tx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2000" dirty="0">
                <a:latin typeface="Tahoma" panose="020B0604030504040204" pitchFamily="34" charset="0"/>
                <a:ea typeface="Tahoma" panose="020B0604030504040204" pitchFamily="34" charset="0"/>
                <a:cs typeface="Tahoma" panose="020B0604030504040204" pitchFamily="34" charset="0"/>
              </a:rPr>
              <a:t>This optimization framework generally does not consider</a:t>
            </a:r>
            <a:br>
              <a:rPr lang="en-US" altLang="ko-KR" sz="2000" dirty="0">
                <a:latin typeface="Tahoma" panose="020B0604030504040204" pitchFamily="34" charset="0"/>
                <a:ea typeface="Tahoma" panose="020B0604030504040204" pitchFamily="34" charset="0"/>
                <a:cs typeface="Tahoma" panose="020B0604030504040204" pitchFamily="34" charset="0"/>
              </a:rPr>
            </a:br>
            <a:r>
              <a:rPr lang="en-US" altLang="ko-KR" sz="2000" dirty="0">
                <a:latin typeface="Tahoma" panose="020B0604030504040204" pitchFamily="34" charset="0"/>
                <a:ea typeface="Tahoma" panose="020B0604030504040204" pitchFamily="34" charset="0"/>
                <a:cs typeface="Tahoma" panose="020B0604030504040204" pitchFamily="34" charset="0"/>
              </a:rPr>
              <a:t>the </a:t>
            </a:r>
            <a:r>
              <a:rPr lang="en-US" altLang="ko-KR" sz="2000" b="1" dirty="0">
                <a:solidFill>
                  <a:srgbClr val="FF0000"/>
                </a:solidFill>
                <a:latin typeface="Tahoma" panose="020B0604030504040204" pitchFamily="34" charset="0"/>
                <a:ea typeface="Tahoma" panose="020B0604030504040204" pitchFamily="34" charset="0"/>
                <a:cs typeface="Tahoma" panose="020B0604030504040204" pitchFamily="34" charset="0"/>
              </a:rPr>
              <a:t>system-level features (e.g., stability of the system)</a:t>
            </a:r>
            <a:r>
              <a:rPr lang="en-US" altLang="ko-KR" sz="2000"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ko-KR" altLang="en-US" sz="2000" dirty="0">
              <a:solidFill>
                <a:srgbClr val="FF0000"/>
              </a:solidFill>
              <a:latin typeface="Tahoma" panose="020B0604030504040204" pitchFamily="34" charset="0"/>
              <a:cs typeface="Tahoma" panose="020B0604030504040204" pitchFamily="34" charset="0"/>
            </a:endParaRPr>
          </a:p>
        </p:txBody>
      </p:sp>
      <p:sp>
        <p:nvSpPr>
          <p:cNvPr id="7" name="Text Placeholder 2">
            <a:extLst>
              <a:ext uri="{FF2B5EF4-FFF2-40B4-BE49-F238E27FC236}">
                <a16:creationId xmlns:a16="http://schemas.microsoft.com/office/drawing/2014/main" id="{38B7E7B5-6A7D-E642-99D7-496F66452793}"/>
              </a:ext>
            </a:extLst>
          </p:cNvPr>
          <p:cNvSpPr txBox="1">
            <a:spLocks/>
          </p:cNvSpPr>
          <p:nvPr/>
        </p:nvSpPr>
        <p:spPr>
          <a:xfrm>
            <a:off x="1176338" y="163288"/>
            <a:ext cx="6934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altLang="zh-CN" sz="3600" b="1" dirty="0">
                <a:solidFill>
                  <a:srgbClr val="00B0F0"/>
                </a:solidFill>
                <a:effectLst>
                  <a:outerShdw blurRad="38100" dist="38100" dir="2700000" algn="tl">
                    <a:srgbClr val="000000">
                      <a:alpha val="43137"/>
                    </a:srgbClr>
                  </a:outerShdw>
                </a:effectLst>
              </a:rPr>
              <a:t>Lyapunov Optimization</a:t>
            </a:r>
            <a:endParaRPr lang="zh-CN" altLang="en-US" sz="3600" b="1"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779007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90</a:t>
            </a:fld>
            <a:endParaRPr lang="zh-CN" altLang="en-US" dirty="0"/>
          </a:p>
        </p:txBody>
      </p:sp>
      <p:sp>
        <p:nvSpPr>
          <p:cNvPr id="3" name="文本框 16">
            <a:extLst>
              <a:ext uri="{FF2B5EF4-FFF2-40B4-BE49-F238E27FC236}">
                <a16:creationId xmlns:a16="http://schemas.microsoft.com/office/drawing/2014/main" id="{28198443-B31F-8243-8292-3FF58823C67D}"/>
              </a:ext>
            </a:extLst>
          </p:cNvPr>
          <p:cNvSpPr txBox="1"/>
          <p:nvPr/>
        </p:nvSpPr>
        <p:spPr>
          <a:xfrm>
            <a:off x="152400" y="1086097"/>
            <a:ext cx="3584764" cy="461665"/>
          </a:xfrm>
          <a:prstGeom prst="rect">
            <a:avLst/>
          </a:prstGeom>
          <a:noFill/>
        </p:spPr>
        <p:txBody>
          <a:bodyPr wrap="none" rtlCol="0">
            <a:spAutoFit/>
          </a:bodyPr>
          <a:lstStyle/>
          <a:p>
            <a:pPr marL="457200" indent="-457200">
              <a:buFont typeface="Wingdings" panose="05000000000000000000" pitchFamily="2" charset="2"/>
              <a:buChar char="v"/>
            </a:pPr>
            <a:r>
              <a:rPr kumimoji="1" lang="en-US" altLang="zh-CN" sz="2400" b="1" dirty="0">
                <a:latin typeface="Tahoma" panose="020B0604030504040204" pitchFamily="34" charset="0"/>
                <a:ea typeface="Tahoma" panose="020B0604030504040204" pitchFamily="34" charset="0"/>
                <a:cs typeface="Tahoma" panose="020B0604030504040204" pitchFamily="34" charset="0"/>
              </a:rPr>
              <a:t>Dynamic Networks</a:t>
            </a:r>
            <a:endParaRPr kumimoji="1" lang="zh-CN" altLang="en-US" sz="2400" b="1" dirty="0">
              <a:latin typeface="Tahoma" panose="020B0604030504040204" pitchFamily="34" charset="0"/>
              <a:ea typeface="Microsoft YaHei" charset="-122"/>
              <a:cs typeface="Tahoma" panose="020B0604030504040204" pitchFamily="34" charset="0"/>
            </a:endParaRPr>
          </a:p>
        </p:txBody>
      </p:sp>
      <p:sp>
        <p:nvSpPr>
          <p:cNvPr id="4" name="文本框 14">
            <a:extLst>
              <a:ext uri="{FF2B5EF4-FFF2-40B4-BE49-F238E27FC236}">
                <a16:creationId xmlns:a16="http://schemas.microsoft.com/office/drawing/2014/main" id="{96CD5035-0A5E-DD43-A864-D632FB81E82D}"/>
              </a:ext>
            </a:extLst>
          </p:cNvPr>
          <p:cNvSpPr txBox="1"/>
          <p:nvPr/>
        </p:nvSpPr>
        <p:spPr>
          <a:xfrm>
            <a:off x="594924" y="1514222"/>
            <a:ext cx="8044251" cy="3238131"/>
          </a:xfrm>
          <a:prstGeom prst="rect">
            <a:avLst/>
          </a:prstGeom>
          <a:noFill/>
        </p:spPr>
        <p:txBody>
          <a:bodyPr wrap="square" rtlCol="0">
            <a:spAutoFit/>
          </a:bodyPr>
          <a:lstStyle/>
          <a:p>
            <a:pPr marL="342900" indent="-342900">
              <a:lnSpc>
                <a:spcPct val="120000"/>
              </a:lnSpc>
              <a:spcBef>
                <a:spcPts val="600"/>
              </a:spcBef>
              <a:spcAft>
                <a:spcPts val="600"/>
              </a:spcAft>
              <a:buFont typeface="Wingdings" panose="05000000000000000000" pitchFamily="2" charset="2"/>
              <a:buChar char="Ø"/>
            </a:pPr>
            <a:r>
              <a:rPr kumimoji="1" lang="en-US" altLang="zh-CN" sz="2000" b="1" dirty="0">
                <a:latin typeface="Tahoma" panose="020B0604030504040204" pitchFamily="34" charset="0"/>
                <a:ea typeface="Tahoma" panose="020B0604030504040204" pitchFamily="34" charset="0"/>
                <a:cs typeface="Tahoma" panose="020B0604030504040204" pitchFamily="34" charset="0"/>
              </a:rPr>
              <a:t>Random events, time variation, and uncertainty</a:t>
            </a:r>
          </a:p>
          <a:p>
            <a:pPr marL="800100" lvl="1" indent="-342900">
              <a:lnSpc>
                <a:spcPct val="120000"/>
              </a:lnSpc>
              <a:spcBef>
                <a:spcPts val="0"/>
              </a:spcBef>
              <a:spcAft>
                <a:spcPts val="0"/>
              </a:spcAft>
              <a:buFont typeface="Courier New" panose="02070309020205020404" pitchFamily="49" charset="0"/>
              <a:buChar char="o"/>
            </a:pPr>
            <a:r>
              <a:rPr kumimoji="1" lang="en-US" altLang="zh-CN" sz="2000" dirty="0">
                <a:solidFill>
                  <a:srgbClr val="FF0000"/>
                </a:solidFill>
                <a:latin typeface="Tahoma" panose="020B0604030504040204" pitchFamily="34" charset="0"/>
                <a:ea typeface="Tahoma" panose="020B0604030504040204" pitchFamily="34" charset="0"/>
                <a:cs typeface="Tahoma" panose="020B0604030504040204" pitchFamily="34" charset="0"/>
              </a:rPr>
              <a:t>Wireless mesh networks </a:t>
            </a:r>
            <a:r>
              <a:rPr kumimoji="1" lang="en-US" altLang="zh-CN" sz="2000" dirty="0">
                <a:latin typeface="Tahoma" panose="020B0604030504040204" pitchFamily="34" charset="0"/>
                <a:ea typeface="Tahoma" panose="020B0604030504040204" pitchFamily="34" charset="0"/>
                <a:cs typeface="Tahoma" panose="020B0604030504040204" pitchFamily="34" charset="0"/>
              </a:rPr>
              <a:t>with opportunistic scheduling</a:t>
            </a:r>
          </a:p>
          <a:p>
            <a:pPr marL="800100" lvl="1" indent="-342900">
              <a:lnSpc>
                <a:spcPct val="120000"/>
              </a:lnSpc>
              <a:spcBef>
                <a:spcPts val="0"/>
              </a:spcBef>
              <a:spcAft>
                <a:spcPts val="0"/>
              </a:spcAft>
              <a:buFont typeface="Courier New" panose="02070309020205020404" pitchFamily="49" charset="0"/>
              <a:buChar char="o"/>
            </a:pPr>
            <a:r>
              <a:rPr kumimoji="1" lang="en-US" altLang="zh-CN" sz="2000" dirty="0">
                <a:solidFill>
                  <a:srgbClr val="FF0000"/>
                </a:solidFill>
                <a:latin typeface="Tahoma" panose="020B0604030504040204" pitchFamily="34" charset="0"/>
                <a:ea typeface="Tahoma" panose="020B0604030504040204" pitchFamily="34" charset="0"/>
                <a:cs typeface="Tahoma" panose="020B0604030504040204" pitchFamily="34" charset="0"/>
              </a:rPr>
              <a:t>Ad-hoc mobile networks </a:t>
            </a:r>
            <a:r>
              <a:rPr kumimoji="1" lang="en-US" altLang="zh-CN" sz="2000" dirty="0">
                <a:latin typeface="Tahoma" panose="020B0604030504040204" pitchFamily="34" charset="0"/>
                <a:ea typeface="Tahoma" panose="020B0604030504040204" pitchFamily="34" charset="0"/>
                <a:cs typeface="Tahoma" panose="020B0604030504040204" pitchFamily="34" charset="0"/>
              </a:rPr>
              <a:t>with peer-to-peer communications</a:t>
            </a:r>
          </a:p>
          <a:p>
            <a:pPr marL="800100" lvl="1" indent="-342900">
              <a:lnSpc>
                <a:spcPct val="120000"/>
              </a:lnSpc>
              <a:spcBef>
                <a:spcPts val="0"/>
              </a:spcBef>
              <a:spcAft>
                <a:spcPts val="0"/>
              </a:spcAft>
              <a:buFont typeface="Courier New" panose="02070309020205020404" pitchFamily="49" charset="0"/>
              <a:buChar char="o"/>
            </a:pPr>
            <a:r>
              <a:rPr kumimoji="1" lang="en-US" altLang="zh-CN" sz="2000" dirty="0">
                <a:solidFill>
                  <a:srgbClr val="FF0000"/>
                </a:solidFill>
                <a:latin typeface="Tahoma" panose="020B0604030504040204" pitchFamily="34" charset="0"/>
                <a:ea typeface="Tahoma" panose="020B0604030504040204" pitchFamily="34" charset="0"/>
                <a:cs typeface="Tahoma" panose="020B0604030504040204" pitchFamily="34" charset="0"/>
              </a:rPr>
              <a:t>Smart grid architecture </a:t>
            </a:r>
            <a:r>
              <a:rPr kumimoji="1" lang="en-US" altLang="zh-CN" sz="2000" dirty="0">
                <a:latin typeface="Tahoma" panose="020B0604030504040204" pitchFamily="34" charset="0"/>
                <a:ea typeface="Tahoma" panose="020B0604030504040204" pitchFamily="34" charset="0"/>
                <a:cs typeface="Tahoma" panose="020B0604030504040204" pitchFamily="34" charset="0"/>
              </a:rPr>
              <a:t>with energy distribution</a:t>
            </a:r>
          </a:p>
          <a:p>
            <a:pPr marL="800100" lvl="1" indent="-342900">
              <a:lnSpc>
                <a:spcPct val="120000"/>
              </a:lnSpc>
              <a:spcBef>
                <a:spcPts val="0"/>
              </a:spcBef>
              <a:spcAft>
                <a:spcPts val="0"/>
              </a:spcAft>
              <a:buFont typeface="Courier New" panose="02070309020205020404" pitchFamily="49" charset="0"/>
              <a:buChar char="o"/>
            </a:pPr>
            <a:r>
              <a:rPr kumimoji="1" lang="en-US" altLang="zh-CN" sz="2000" dirty="0">
                <a:latin typeface="Tahoma" panose="020B0604030504040204" pitchFamily="34" charset="0"/>
                <a:ea typeface="Tahoma" panose="020B0604030504040204" pitchFamily="34" charset="0"/>
                <a:cs typeface="Tahoma" panose="020B0604030504040204" pitchFamily="34" charset="0"/>
              </a:rPr>
              <a:t>……</a:t>
            </a:r>
          </a:p>
          <a:p>
            <a:pPr marL="342900" indent="-342900">
              <a:lnSpc>
                <a:spcPct val="120000"/>
              </a:lnSpc>
              <a:spcBef>
                <a:spcPts val="600"/>
              </a:spcBef>
              <a:spcAft>
                <a:spcPts val="600"/>
              </a:spcAft>
              <a:buFont typeface="Wingdings" panose="05000000000000000000" pitchFamily="2" charset="2"/>
              <a:buChar char="Ø"/>
            </a:pPr>
            <a:r>
              <a:rPr kumimoji="1" lang="en-US" sz="2000" b="1" dirty="0">
                <a:latin typeface="Tahoma" panose="020B0604030504040204" pitchFamily="34" charset="0"/>
                <a:ea typeface="Tahoma" panose="020B0604030504040204" pitchFamily="34" charset="0"/>
                <a:cs typeface="Tahoma" panose="020B0604030504040204" pitchFamily="34" charset="0"/>
              </a:rPr>
              <a:t>Focuses on queueing system</a:t>
            </a:r>
          </a:p>
          <a:p>
            <a:pPr marL="342900" indent="-342900">
              <a:lnSpc>
                <a:spcPct val="120000"/>
              </a:lnSpc>
              <a:spcBef>
                <a:spcPts val="0"/>
              </a:spcBef>
              <a:spcAft>
                <a:spcPts val="600"/>
              </a:spcAft>
              <a:buFont typeface="Wingdings" panose="05000000000000000000" pitchFamily="2" charset="2"/>
              <a:buChar char="Ø"/>
            </a:pPr>
            <a:r>
              <a:rPr kumimoji="1" lang="en-US" sz="2000" b="1" dirty="0">
                <a:latin typeface="Tahoma" panose="020B0604030504040204" pitchFamily="34" charset="0"/>
                <a:ea typeface="Tahoma" panose="020B0604030504040204" pitchFamily="34" charset="0"/>
                <a:cs typeface="Tahoma" panose="020B0604030504040204" pitchFamily="34" charset="0"/>
              </a:rPr>
              <a:t>Time-average optimization subject to time-average constraints and queue stability</a:t>
            </a:r>
          </a:p>
        </p:txBody>
      </p:sp>
      <p:grpSp>
        <p:nvGrpSpPr>
          <p:cNvPr id="5" name="组合 3">
            <a:extLst>
              <a:ext uri="{FF2B5EF4-FFF2-40B4-BE49-F238E27FC236}">
                <a16:creationId xmlns:a16="http://schemas.microsoft.com/office/drawing/2014/main" id="{D2F0ED0F-9AD5-F646-8D7F-D1049ED2CB36}"/>
              </a:ext>
            </a:extLst>
          </p:cNvPr>
          <p:cNvGrpSpPr/>
          <p:nvPr/>
        </p:nvGrpSpPr>
        <p:grpSpPr>
          <a:xfrm>
            <a:off x="152400" y="4389757"/>
            <a:ext cx="8785633" cy="1858643"/>
            <a:chOff x="35608" y="4044047"/>
            <a:chExt cx="8785633" cy="1858643"/>
          </a:xfrm>
        </p:grpSpPr>
        <p:cxnSp>
          <p:nvCxnSpPr>
            <p:cNvPr id="6" name="直接箭头连接符 47">
              <a:extLst>
                <a:ext uri="{FF2B5EF4-FFF2-40B4-BE49-F238E27FC236}">
                  <a16:creationId xmlns:a16="http://schemas.microsoft.com/office/drawing/2014/main" id="{E554883A-19E8-5048-B346-1B9D53C6E9A9}"/>
                </a:ext>
              </a:extLst>
            </p:cNvPr>
            <p:cNvCxnSpPr/>
            <p:nvPr/>
          </p:nvCxnSpPr>
          <p:spPr>
            <a:xfrm flipV="1">
              <a:off x="1752600" y="4689784"/>
              <a:ext cx="618585" cy="5680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组合 2">
              <a:extLst>
                <a:ext uri="{FF2B5EF4-FFF2-40B4-BE49-F238E27FC236}">
                  <a16:creationId xmlns:a16="http://schemas.microsoft.com/office/drawing/2014/main" id="{930E5C74-60FD-8E46-A158-821C0917C039}"/>
                </a:ext>
              </a:extLst>
            </p:cNvPr>
            <p:cNvGrpSpPr/>
            <p:nvPr/>
          </p:nvGrpSpPr>
          <p:grpSpPr>
            <a:xfrm>
              <a:off x="35608" y="4044047"/>
              <a:ext cx="8785633" cy="1858643"/>
              <a:chOff x="35608" y="4044047"/>
              <a:chExt cx="8785633" cy="1858643"/>
            </a:xfrm>
          </p:grpSpPr>
          <p:grpSp>
            <p:nvGrpSpPr>
              <p:cNvPr id="8" name="组合 40">
                <a:extLst>
                  <a:ext uri="{FF2B5EF4-FFF2-40B4-BE49-F238E27FC236}">
                    <a16:creationId xmlns:a16="http://schemas.microsoft.com/office/drawing/2014/main" id="{D095C422-21EB-7644-958C-56862458B9CA}"/>
                  </a:ext>
                </a:extLst>
              </p:cNvPr>
              <p:cNvGrpSpPr/>
              <p:nvPr/>
            </p:nvGrpSpPr>
            <p:grpSpPr>
              <a:xfrm>
                <a:off x="2209805" y="4452734"/>
                <a:ext cx="5083123" cy="1449956"/>
                <a:chOff x="3048000" y="2204858"/>
                <a:chExt cx="5083123" cy="1449956"/>
              </a:xfrm>
            </p:grpSpPr>
            <mc:AlternateContent xmlns:mc="http://schemas.openxmlformats.org/markup-compatibility/2006" xmlns:a14="http://schemas.microsoft.com/office/drawing/2010/main">
              <mc:Choice Requires="a14">
                <p:sp>
                  <p:nvSpPr>
                    <p:cNvPr id="12" name="文本框 41">
                      <a:extLst>
                        <a:ext uri="{FF2B5EF4-FFF2-40B4-BE49-F238E27FC236}">
                          <a16:creationId xmlns:a16="http://schemas.microsoft.com/office/drawing/2014/main" id="{63022477-512D-214E-A102-06D2B868203C}"/>
                        </a:ext>
                      </a:extLst>
                    </p:cNvPr>
                    <p:cNvSpPr txBox="1"/>
                    <p:nvPr/>
                  </p:nvSpPr>
                  <p:spPr>
                    <a:xfrm>
                      <a:off x="3111500" y="2204858"/>
                      <a:ext cx="990600"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kumimoji="1" lang="en-US" sz="2000" b="0" i="1" smtClean="0">
                                    <a:latin typeface="Cambria Math" panose="02040503050406030204" pitchFamily="18" charset="0"/>
                                  </a:rPr>
                                </m:ctrlPr>
                              </m:funcPr>
                              <m:fName>
                                <m:r>
                                  <m:rPr>
                                    <m:sty m:val="p"/>
                                  </m:rPr>
                                  <a:rPr kumimoji="1" lang="en-US" sz="2000" b="0" i="0" smtClean="0">
                                    <a:latin typeface="Cambria Math" panose="02040503050406030204" pitchFamily="18" charset="0"/>
                                  </a:rPr>
                                  <m:t>min</m:t>
                                </m:r>
                              </m:fName>
                              <m:e>
                                <m:acc>
                                  <m:accPr>
                                    <m:chr m:val="̅"/>
                                    <m:ctrlPr>
                                      <a:rPr kumimoji="1" lang="en-US" sz="2000" b="0" i="1" smtClean="0">
                                        <a:latin typeface="Cambria Math" panose="02040503050406030204" pitchFamily="18" charset="0"/>
                                      </a:rPr>
                                    </m:ctrlPr>
                                  </m:accPr>
                                  <m:e>
                                    <m:r>
                                      <a:rPr kumimoji="1" lang="en-US" sz="2000" b="0" i="1" smtClean="0">
                                        <a:latin typeface="Cambria Math" panose="02040503050406030204" pitchFamily="18" charset="0"/>
                                      </a:rPr>
                                      <m:t>𝑧</m:t>
                                    </m:r>
                                  </m:e>
                                </m:acc>
                              </m:e>
                            </m:func>
                          </m:oMath>
                        </m:oMathPara>
                      </a14:m>
                      <a:endParaRPr kumimoji="1" lang="en-US" sz="2000" b="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2" name="文本框 41"/>
                    <p:cNvSpPr txBox="1">
                      <a:spLocks noRot="1" noChangeAspect="1" noMove="1" noResize="1" noEditPoints="1" noAdjustHandles="1" noChangeArrowheads="1" noChangeShapeType="1" noTextEdit="1"/>
                    </p:cNvSpPr>
                    <p:nvPr/>
                  </p:nvSpPr>
                  <p:spPr>
                    <a:xfrm>
                      <a:off x="3111500" y="2204858"/>
                      <a:ext cx="990600" cy="307777"/>
                    </a:xfrm>
                    <a:prstGeom prst="rect">
                      <a:avLst/>
                    </a:prstGeom>
                    <a:blipFill>
                      <a:blip r:embed="rId4"/>
                      <a:stretch>
                        <a:fillRect r="-19018"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本框 42">
                      <a:extLst>
                        <a:ext uri="{FF2B5EF4-FFF2-40B4-BE49-F238E27FC236}">
                          <a16:creationId xmlns:a16="http://schemas.microsoft.com/office/drawing/2014/main" id="{18492A6E-6410-4F4E-8387-4F3A530136AF}"/>
                        </a:ext>
                      </a:extLst>
                    </p:cNvPr>
                    <p:cNvSpPr txBox="1"/>
                    <p:nvPr/>
                  </p:nvSpPr>
                  <p:spPr>
                    <a:xfrm>
                      <a:off x="3092474" y="2611846"/>
                      <a:ext cx="3127779" cy="307777"/>
                    </a:xfrm>
                    <a:prstGeom prst="rect">
                      <a:avLst/>
                    </a:prstGeom>
                    <a:noFill/>
                  </p:spPr>
                  <p:txBody>
                    <a:bodyPr wrap="none" lIns="0" tIns="0" rIns="0" bIns="0" rtlCol="0">
                      <a:spAutoFit/>
                    </a:bodyPr>
                    <a:lstStyle/>
                    <a:p>
                      <a:pPr marL="342900" indent="-342900">
                        <a:buFont typeface="Wingdings" panose="05000000000000000000" pitchFamily="2" charset="2"/>
                        <a:buChar char="§"/>
                      </a:pPr>
                      <a14:m>
                        <m:oMath xmlns:m="http://schemas.openxmlformats.org/officeDocument/2006/math">
                          <m:acc>
                            <m:accPr>
                              <m:chr m:val="̅"/>
                              <m:ctrlPr>
                                <a:rPr kumimoji="1" lang="en-US" sz="2000" i="1" smtClean="0">
                                  <a:latin typeface="Cambria Math" panose="02040503050406030204" pitchFamily="18" charset="0"/>
                                </a:rPr>
                              </m:ctrlPr>
                            </m:accPr>
                            <m:e>
                              <m:sSub>
                                <m:sSubPr>
                                  <m:ctrlPr>
                                    <a:rPr kumimoji="1" lang="en-US" sz="2000" i="1" smtClean="0">
                                      <a:latin typeface="Cambria Math" panose="02040503050406030204" pitchFamily="18" charset="0"/>
                                    </a:rPr>
                                  </m:ctrlPr>
                                </m:sSubPr>
                                <m:e>
                                  <m:r>
                                    <a:rPr kumimoji="1" lang="en-US" sz="2000" b="0" i="1" smtClean="0">
                                      <a:latin typeface="Cambria Math" panose="02040503050406030204" pitchFamily="18" charset="0"/>
                                    </a:rPr>
                                    <m:t>𝑔</m:t>
                                  </m:r>
                                </m:e>
                                <m:sub>
                                  <m:r>
                                    <a:rPr kumimoji="1" lang="en-US" sz="2000" b="0" i="1" smtClean="0">
                                      <a:latin typeface="Cambria Math" panose="02040503050406030204" pitchFamily="18" charset="0"/>
                                    </a:rPr>
                                    <m:t>𝑚</m:t>
                                  </m:r>
                                </m:sub>
                              </m:sSub>
                            </m:e>
                          </m:acc>
                          <m:r>
                            <a:rPr kumimoji="1" lang="en-US" sz="2000" i="1" smtClean="0">
                              <a:latin typeface="Cambria Math" panose="02040503050406030204" pitchFamily="18" charset="0"/>
                              <a:ea typeface="Cambria Math" panose="02040503050406030204" pitchFamily="18" charset="0"/>
                            </a:rPr>
                            <m:t>≤</m:t>
                          </m:r>
                          <m:r>
                            <a:rPr kumimoji="1" lang="en-US" sz="2000" b="0" i="1" smtClean="0">
                              <a:latin typeface="Cambria Math" panose="02040503050406030204" pitchFamily="18" charset="0"/>
                              <a:ea typeface="Cambria Math" panose="02040503050406030204" pitchFamily="18" charset="0"/>
                            </a:rPr>
                            <m:t>0,∀</m:t>
                          </m:r>
                          <m:r>
                            <a:rPr kumimoji="1" lang="en-US" sz="2000" b="0" i="1" smtClean="0">
                              <a:latin typeface="Cambria Math" panose="02040503050406030204" pitchFamily="18" charset="0"/>
                              <a:ea typeface="Cambria Math" panose="02040503050406030204" pitchFamily="18" charset="0"/>
                            </a:rPr>
                            <m:t>𝑚</m:t>
                          </m:r>
                          <m:r>
                            <a:rPr kumimoji="1" lang="en-US" sz="2000" b="0" i="1" smtClean="0">
                              <a:latin typeface="Cambria Math" panose="02040503050406030204" pitchFamily="18" charset="0"/>
                              <a:ea typeface="Cambria Math" panose="02040503050406030204" pitchFamily="18" charset="0"/>
                            </a:rPr>
                            <m:t>∈</m:t>
                          </m:r>
                          <m:d>
                            <m:dPr>
                              <m:begChr m:val="{"/>
                              <m:endChr m:val="}"/>
                              <m:ctrlPr>
                                <a:rPr kumimoji="1" lang="en-US" sz="2000" b="0" i="1" smtClean="0">
                                  <a:latin typeface="Cambria Math" panose="02040503050406030204" pitchFamily="18" charset="0"/>
                                  <a:ea typeface="Cambria Math" panose="02040503050406030204" pitchFamily="18" charset="0"/>
                                </a:rPr>
                              </m:ctrlPr>
                            </m:dPr>
                            <m:e>
                              <m:r>
                                <a:rPr kumimoji="1" lang="en-US" sz="2000" b="0" i="1" smtClean="0">
                                  <a:latin typeface="Cambria Math" panose="02040503050406030204" pitchFamily="18" charset="0"/>
                                  <a:ea typeface="Cambria Math" panose="02040503050406030204" pitchFamily="18" charset="0"/>
                                </a:rPr>
                                <m:t>1,2,…,</m:t>
                              </m:r>
                              <m:r>
                                <a:rPr kumimoji="1" lang="en-US" sz="2000" b="0" i="1" smtClean="0">
                                  <a:latin typeface="Cambria Math" panose="02040503050406030204" pitchFamily="18" charset="0"/>
                                  <a:ea typeface="Cambria Math" panose="02040503050406030204" pitchFamily="18" charset="0"/>
                                </a:rPr>
                                <m:t>𝑀</m:t>
                              </m:r>
                            </m:e>
                          </m:d>
                        </m:oMath>
                      </a14:m>
                      <a:endParaRPr kumimoji="1" lang="en-US" sz="20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3" name="文本框 42"/>
                    <p:cNvSpPr txBox="1">
                      <a:spLocks noRot="1" noChangeAspect="1" noMove="1" noResize="1" noEditPoints="1" noAdjustHandles="1" noChangeArrowheads="1" noChangeShapeType="1" noTextEdit="1"/>
                    </p:cNvSpPr>
                    <p:nvPr/>
                  </p:nvSpPr>
                  <p:spPr>
                    <a:xfrm>
                      <a:off x="3092474" y="2611846"/>
                      <a:ext cx="3127779" cy="307777"/>
                    </a:xfrm>
                    <a:prstGeom prst="rect">
                      <a:avLst/>
                    </a:prstGeom>
                    <a:blipFill>
                      <a:blip r:embed="rId5"/>
                      <a:stretch>
                        <a:fillRect l="-4678" t="-20000" b="-48000"/>
                      </a:stretch>
                    </a:blipFill>
                  </p:spPr>
                  <p:txBody>
                    <a:bodyPr/>
                    <a:lstStyle/>
                    <a:p>
                      <a:r>
                        <a:rPr lang="en-US">
                          <a:noFill/>
                        </a:rPr>
                        <a:t> </a:t>
                      </a:r>
                    </a:p>
                  </p:txBody>
                </p:sp>
              </mc:Fallback>
            </mc:AlternateContent>
            <p:sp>
              <p:nvSpPr>
                <p:cNvPr id="14" name="文本框 43">
                  <a:extLst>
                    <a:ext uri="{FF2B5EF4-FFF2-40B4-BE49-F238E27FC236}">
                      <a16:creationId xmlns:a16="http://schemas.microsoft.com/office/drawing/2014/main" id="{1B7F911B-B287-E545-8A5D-6C5717E860A5}"/>
                    </a:ext>
                  </a:extLst>
                </p:cNvPr>
                <p:cNvSpPr txBox="1"/>
                <p:nvPr/>
              </p:nvSpPr>
              <p:spPr>
                <a:xfrm>
                  <a:off x="3048000" y="2946928"/>
                  <a:ext cx="5083123" cy="707886"/>
                </a:xfrm>
                <a:prstGeom prst="rect">
                  <a:avLst/>
                </a:prstGeom>
                <a:noFill/>
              </p:spPr>
              <p:txBody>
                <a:bodyPr wrap="none" rtlCol="0">
                  <a:spAutoFit/>
                </a:bodyPr>
                <a:lstStyle/>
                <a:p>
                  <a:pPr marL="285750" indent="-285750">
                    <a:buFont typeface="Wingdings" panose="05000000000000000000" pitchFamily="2" charset="2"/>
                    <a:buChar char="§"/>
                  </a:pPr>
                  <a:r>
                    <a:rPr kumimoji="1" lang="en-US" sz="2000" dirty="0">
                      <a:latin typeface="Tahoma" panose="020B0604030504040204" pitchFamily="34" charset="0"/>
                      <a:ea typeface="Tahoma" panose="020B0604030504040204" pitchFamily="34" charset="0"/>
                      <a:cs typeface="Tahoma" panose="020B0604030504040204" pitchFamily="34" charset="0"/>
                    </a:rPr>
                    <a:t>other constraints within current time slot</a:t>
                  </a:r>
                </a:p>
                <a:p>
                  <a:pPr marL="285750" indent="-285750">
                    <a:buFont typeface="Wingdings" panose="05000000000000000000" pitchFamily="2" charset="2"/>
                    <a:buChar char="§"/>
                  </a:pPr>
                  <a:r>
                    <a:rPr kumimoji="1" lang="en-US" altLang="zh-CN" sz="2000" dirty="0">
                      <a:latin typeface="Tahoma" panose="020B0604030504040204" pitchFamily="34" charset="0"/>
                      <a:ea typeface="Tahoma" panose="020B0604030504040204" pitchFamily="34" charset="0"/>
                      <a:cs typeface="Tahoma" panose="020B0604030504040204" pitchFamily="34" charset="0"/>
                    </a:rPr>
                    <a:t>queue stability</a:t>
                  </a:r>
                  <a:endParaRPr kumimoji="1" lang="en-US" sz="2000" dirty="0">
                    <a:latin typeface="Tahoma" panose="020B0604030504040204" pitchFamily="34" charset="0"/>
                    <a:ea typeface="Tahoma" panose="020B0604030504040204" pitchFamily="34" charset="0"/>
                    <a:cs typeface="Tahoma" panose="020B0604030504040204" pitchFamily="34" charset="0"/>
                  </a:endParaRPr>
                </a:p>
              </p:txBody>
            </p:sp>
          </p:grpSp>
          <mc:AlternateContent xmlns:mc="http://schemas.openxmlformats.org/markup-compatibility/2006" xmlns:a14="http://schemas.microsoft.com/office/drawing/2010/main">
            <mc:Choice Requires="a14">
              <p:sp>
                <p:nvSpPr>
                  <p:cNvPr id="9" name="文本框 45">
                    <a:extLst>
                      <a:ext uri="{FF2B5EF4-FFF2-40B4-BE49-F238E27FC236}">
                        <a16:creationId xmlns:a16="http://schemas.microsoft.com/office/drawing/2014/main" id="{D9BD5C79-56A6-2F4F-AB36-6C5AF470FBF1}"/>
                      </a:ext>
                    </a:extLst>
                  </p:cNvPr>
                  <p:cNvSpPr txBox="1"/>
                  <p:nvPr/>
                </p:nvSpPr>
                <p:spPr>
                  <a:xfrm>
                    <a:off x="35608" y="5055989"/>
                    <a:ext cx="2174197" cy="77841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en-US" sz="1800" i="1" smtClean="0">
                                  <a:latin typeface="Cambria Math" panose="02040503050406030204" pitchFamily="18" charset="0"/>
                                </a:rPr>
                              </m:ctrlPr>
                            </m:accPr>
                            <m:e>
                              <m:r>
                                <a:rPr kumimoji="1" lang="en-US" sz="1800" b="0" i="1" smtClean="0">
                                  <a:latin typeface="Cambria Math" panose="02040503050406030204" pitchFamily="18" charset="0"/>
                                </a:rPr>
                                <m:t>𝑧</m:t>
                              </m:r>
                            </m:e>
                          </m:acc>
                          <m:r>
                            <a:rPr kumimoji="1" lang="en-US" sz="1800" b="0" i="1" smtClean="0">
                              <a:latin typeface="Cambria Math" panose="02040503050406030204" pitchFamily="18" charset="0"/>
                            </a:rPr>
                            <m:t>=</m:t>
                          </m:r>
                          <m:f>
                            <m:fPr>
                              <m:ctrlPr>
                                <a:rPr kumimoji="1" lang="en-US" sz="1800" i="1" smtClean="0">
                                  <a:latin typeface="Cambria Math" panose="02040503050406030204" pitchFamily="18" charset="0"/>
                                </a:rPr>
                              </m:ctrlPr>
                            </m:fPr>
                            <m:num>
                              <m:r>
                                <a:rPr kumimoji="1" lang="en-US" sz="1800" b="0" i="1" smtClean="0">
                                  <a:latin typeface="Cambria Math" panose="02040503050406030204" pitchFamily="18" charset="0"/>
                                </a:rPr>
                                <m:t>1</m:t>
                              </m:r>
                            </m:num>
                            <m:den>
                              <m:r>
                                <m:rPr>
                                  <m:sty m:val="p"/>
                                </m:rPr>
                                <a:rPr kumimoji="1" lang="el-GR" sz="1800" i="1">
                                  <a:latin typeface="Cambria Math" panose="02040503050406030204" pitchFamily="18" charset="0"/>
                                </a:rPr>
                                <m:t>τ</m:t>
                              </m:r>
                            </m:den>
                          </m:f>
                          <m:nary>
                            <m:naryPr>
                              <m:chr m:val="∑"/>
                              <m:ctrlPr>
                                <a:rPr kumimoji="1" lang="en-US" sz="1800" i="1" smtClean="0">
                                  <a:latin typeface="Cambria Math" panose="02040503050406030204" pitchFamily="18" charset="0"/>
                                </a:rPr>
                              </m:ctrlPr>
                            </m:naryPr>
                            <m:sub>
                              <m:r>
                                <m:rPr>
                                  <m:brk m:alnAt="23"/>
                                </m:rPr>
                                <a:rPr kumimoji="1" lang="en-US" sz="1800" b="0" i="1" smtClean="0">
                                  <a:latin typeface="Cambria Math" panose="02040503050406030204" pitchFamily="18" charset="0"/>
                                </a:rPr>
                                <m:t>𝑡</m:t>
                              </m:r>
                              <m:r>
                                <a:rPr kumimoji="1" lang="en-US" sz="1800" b="0" i="1" smtClean="0">
                                  <a:latin typeface="Cambria Math" panose="02040503050406030204" pitchFamily="18" charset="0"/>
                                </a:rPr>
                                <m:t>=0</m:t>
                              </m:r>
                            </m:sub>
                            <m:sup>
                              <m:r>
                                <m:rPr>
                                  <m:sty m:val="p"/>
                                </m:rPr>
                                <a:rPr kumimoji="1" lang="el-GR" sz="1800" i="1">
                                  <a:latin typeface="Cambria Math" panose="02040503050406030204" pitchFamily="18" charset="0"/>
                                </a:rPr>
                                <m:t>τ</m:t>
                              </m:r>
                              <m:r>
                                <a:rPr kumimoji="1" lang="en-US" sz="1800" b="0" i="1" smtClean="0">
                                  <a:latin typeface="Cambria Math" panose="02040503050406030204" pitchFamily="18" charset="0"/>
                                </a:rPr>
                                <m:t>−1</m:t>
                              </m:r>
                            </m:sup>
                            <m:e>
                              <m:r>
                                <a:rPr kumimoji="1" lang="en-US" sz="1800" b="0" i="1" smtClean="0">
                                  <a:latin typeface="Cambria Math" panose="02040503050406030204" pitchFamily="18" charset="0"/>
                                </a:rPr>
                                <m:t>𝑧</m:t>
                              </m:r>
                              <m:r>
                                <a:rPr kumimoji="1" lang="en-US" sz="1800" i="1">
                                  <a:latin typeface="Cambria Math" panose="02040503050406030204" pitchFamily="18" charset="0"/>
                                </a:rPr>
                                <m:t>(</m:t>
                              </m:r>
                              <m:r>
                                <a:rPr kumimoji="1" lang="en-US" sz="1800" i="1">
                                  <a:latin typeface="Cambria Math" panose="02040503050406030204" pitchFamily="18" charset="0"/>
                                </a:rPr>
                                <m:t>𝑡</m:t>
                              </m:r>
                              <m:r>
                                <a:rPr kumimoji="1" lang="en-US" sz="1800" i="1">
                                  <a:latin typeface="Cambria Math" panose="02040503050406030204" pitchFamily="18" charset="0"/>
                                </a:rPr>
                                <m:t>)</m:t>
                              </m:r>
                            </m:e>
                          </m:nary>
                        </m:oMath>
                      </m:oMathPara>
                    </a14:m>
                    <a:endParaRPr kumimoji="1" lang="en-US" sz="18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6" name="文本框 45"/>
                  <p:cNvSpPr txBox="1">
                    <a:spLocks noRot="1" noChangeAspect="1" noMove="1" noResize="1" noEditPoints="1" noAdjustHandles="1" noChangeArrowheads="1" noChangeShapeType="1" noTextEdit="1"/>
                  </p:cNvSpPr>
                  <p:nvPr/>
                </p:nvSpPr>
                <p:spPr>
                  <a:xfrm>
                    <a:off x="35608" y="5055989"/>
                    <a:ext cx="2174197" cy="77841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矩形 46">
                    <a:extLst>
                      <a:ext uri="{FF2B5EF4-FFF2-40B4-BE49-F238E27FC236}">
                        <a16:creationId xmlns:a16="http://schemas.microsoft.com/office/drawing/2014/main" id="{32D46F7C-17CC-5A4E-B28C-B666B2AF55A6}"/>
                      </a:ext>
                    </a:extLst>
                  </p:cNvPr>
                  <p:cNvSpPr/>
                  <p:nvPr/>
                </p:nvSpPr>
                <p:spPr>
                  <a:xfrm>
                    <a:off x="5091950" y="4044047"/>
                    <a:ext cx="3729291" cy="8707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kumimoji="1" lang="en-US" sz="1800" i="1" smtClean="0">
                                  <a:latin typeface="Cambria Math" panose="02040503050406030204" pitchFamily="18" charset="0"/>
                                </a:rPr>
                              </m:ctrlPr>
                            </m:accPr>
                            <m:e>
                              <m:sSub>
                                <m:sSubPr>
                                  <m:ctrlPr>
                                    <a:rPr kumimoji="1" lang="en-US" sz="1800" i="1">
                                      <a:latin typeface="Cambria Math" panose="02040503050406030204" pitchFamily="18" charset="0"/>
                                    </a:rPr>
                                  </m:ctrlPr>
                                </m:sSubPr>
                                <m:e>
                                  <m:r>
                                    <a:rPr kumimoji="1" lang="en-US" sz="1800" b="0" i="1" smtClean="0">
                                      <a:latin typeface="Cambria Math" panose="02040503050406030204" pitchFamily="18" charset="0"/>
                                    </a:rPr>
                                    <m:t>𝑔</m:t>
                                  </m:r>
                                </m:e>
                                <m:sub>
                                  <m:r>
                                    <a:rPr kumimoji="1" lang="en-US" sz="1800" b="0" i="1" smtClean="0">
                                      <a:latin typeface="Cambria Math" panose="02040503050406030204" pitchFamily="18" charset="0"/>
                                    </a:rPr>
                                    <m:t>𝑚</m:t>
                                  </m:r>
                                </m:sub>
                              </m:sSub>
                            </m:e>
                          </m:acc>
                          <m:r>
                            <a:rPr kumimoji="1" lang="en-US" sz="1800" b="0" i="1" smtClean="0">
                              <a:latin typeface="Cambria Math" panose="02040503050406030204" pitchFamily="18" charset="0"/>
                            </a:rPr>
                            <m:t>=</m:t>
                          </m:r>
                          <m:f>
                            <m:fPr>
                              <m:ctrlPr>
                                <a:rPr kumimoji="1" lang="en-US" sz="1800" i="1">
                                  <a:latin typeface="Cambria Math" panose="02040503050406030204" pitchFamily="18" charset="0"/>
                                </a:rPr>
                              </m:ctrlPr>
                            </m:fPr>
                            <m:num>
                              <m:r>
                                <a:rPr kumimoji="1" lang="en-US" sz="1800" i="1">
                                  <a:latin typeface="Cambria Math" panose="02040503050406030204" pitchFamily="18" charset="0"/>
                                </a:rPr>
                                <m:t>1</m:t>
                              </m:r>
                            </m:num>
                            <m:den>
                              <m:r>
                                <m:rPr>
                                  <m:sty m:val="p"/>
                                </m:rPr>
                                <a:rPr kumimoji="1" lang="el-GR" sz="1800" i="1">
                                  <a:latin typeface="Cambria Math" panose="02040503050406030204" pitchFamily="18" charset="0"/>
                                </a:rPr>
                                <m:t>τ</m:t>
                              </m:r>
                            </m:den>
                          </m:f>
                          <m:nary>
                            <m:naryPr>
                              <m:chr m:val="∑"/>
                              <m:ctrlPr>
                                <a:rPr kumimoji="1" lang="en-US" sz="1800" i="1">
                                  <a:latin typeface="Cambria Math" panose="02040503050406030204" pitchFamily="18" charset="0"/>
                                </a:rPr>
                              </m:ctrlPr>
                            </m:naryPr>
                            <m:sub>
                              <m:r>
                                <m:rPr>
                                  <m:brk m:alnAt="23"/>
                                </m:rPr>
                                <a:rPr kumimoji="1" lang="en-US" sz="1800" i="1">
                                  <a:latin typeface="Cambria Math" panose="02040503050406030204" pitchFamily="18" charset="0"/>
                                </a:rPr>
                                <m:t>𝑡</m:t>
                              </m:r>
                              <m:r>
                                <a:rPr kumimoji="1" lang="en-US" sz="1800" i="1">
                                  <a:latin typeface="Cambria Math" panose="02040503050406030204" pitchFamily="18" charset="0"/>
                                </a:rPr>
                                <m:t>=0</m:t>
                              </m:r>
                            </m:sub>
                            <m:sup>
                              <m:r>
                                <m:rPr>
                                  <m:sty m:val="p"/>
                                </m:rPr>
                                <a:rPr kumimoji="1" lang="el-GR" sz="1800" i="1">
                                  <a:latin typeface="Cambria Math" panose="02040503050406030204" pitchFamily="18" charset="0"/>
                                </a:rPr>
                                <m:t>τ</m:t>
                              </m:r>
                              <m:r>
                                <a:rPr kumimoji="1" lang="en-US" sz="1800" i="1">
                                  <a:latin typeface="Cambria Math" panose="02040503050406030204" pitchFamily="18" charset="0"/>
                                </a:rPr>
                                <m:t>−1</m:t>
                              </m:r>
                            </m:sup>
                            <m:e>
                              <m:sSub>
                                <m:sSubPr>
                                  <m:ctrlPr>
                                    <a:rPr kumimoji="1" lang="en-US" sz="1800" i="1" smtClean="0">
                                      <a:latin typeface="Cambria Math" panose="02040503050406030204" pitchFamily="18" charset="0"/>
                                    </a:rPr>
                                  </m:ctrlPr>
                                </m:sSubPr>
                                <m:e>
                                  <m:r>
                                    <a:rPr kumimoji="1" lang="en-US" sz="1800" b="0" i="1" smtClean="0">
                                      <a:latin typeface="Cambria Math" panose="02040503050406030204" pitchFamily="18" charset="0"/>
                                    </a:rPr>
                                    <m:t>𝑔</m:t>
                                  </m:r>
                                </m:e>
                                <m:sub>
                                  <m:r>
                                    <a:rPr kumimoji="1" lang="en-US" sz="1800" b="0" i="1" smtClean="0">
                                      <a:latin typeface="Cambria Math" panose="02040503050406030204" pitchFamily="18" charset="0"/>
                                    </a:rPr>
                                    <m:t>𝑚</m:t>
                                  </m:r>
                                </m:sub>
                              </m:sSub>
                              <m:d>
                                <m:dPr>
                                  <m:ctrlPr>
                                    <a:rPr kumimoji="1" lang="en-US" sz="1800" i="1">
                                      <a:latin typeface="Cambria Math" panose="02040503050406030204" pitchFamily="18" charset="0"/>
                                    </a:rPr>
                                  </m:ctrlPr>
                                </m:dPr>
                                <m:e>
                                  <m:r>
                                    <a:rPr kumimoji="1" lang="en-US" sz="1800" i="1">
                                      <a:latin typeface="Cambria Math" panose="02040503050406030204" pitchFamily="18" charset="0"/>
                                    </a:rPr>
                                    <m:t>𝑡</m:t>
                                  </m:r>
                                </m:e>
                              </m:d>
                              <m:r>
                                <a:rPr kumimoji="1" lang="en-US" sz="1800" b="0" i="1" smtClean="0">
                                  <a:latin typeface="Cambria Math" panose="02040503050406030204" pitchFamily="18" charset="0"/>
                                </a:rPr>
                                <m:t>,</m:t>
                              </m:r>
                            </m:e>
                          </m:nary>
                          <m:r>
                            <a:rPr kumimoji="1" lang="en-US" sz="1800" i="1">
                              <a:latin typeface="Cambria Math" panose="02040503050406030204" pitchFamily="18" charset="0"/>
                              <a:ea typeface="Cambria Math" panose="02040503050406030204" pitchFamily="18" charset="0"/>
                            </a:rPr>
                            <m:t>∀</m:t>
                          </m:r>
                          <m:r>
                            <a:rPr kumimoji="1" lang="en-US" sz="1800" b="0" i="1" smtClean="0">
                              <a:latin typeface="Cambria Math" panose="02040503050406030204" pitchFamily="18" charset="0"/>
                              <a:ea typeface="Cambria Math" panose="02040503050406030204" pitchFamily="18" charset="0"/>
                            </a:rPr>
                            <m:t>𝑚</m:t>
                          </m:r>
                          <m:r>
                            <a:rPr kumimoji="1" lang="en-US" sz="1800" i="1">
                              <a:latin typeface="Cambria Math" panose="02040503050406030204" pitchFamily="18" charset="0"/>
                              <a:ea typeface="Cambria Math" panose="02040503050406030204" pitchFamily="18" charset="0"/>
                            </a:rPr>
                            <m:t>∈</m:t>
                          </m:r>
                          <m:d>
                            <m:dPr>
                              <m:begChr m:val="{"/>
                              <m:endChr m:val="}"/>
                              <m:ctrlPr>
                                <a:rPr kumimoji="1" lang="en-US" sz="1800" i="1">
                                  <a:latin typeface="Cambria Math" panose="02040503050406030204" pitchFamily="18" charset="0"/>
                                  <a:ea typeface="Cambria Math" panose="02040503050406030204" pitchFamily="18" charset="0"/>
                                </a:rPr>
                              </m:ctrlPr>
                            </m:dPr>
                            <m:e>
                              <m:r>
                                <a:rPr kumimoji="1" lang="en-US" sz="1800" i="1">
                                  <a:latin typeface="Cambria Math" panose="02040503050406030204" pitchFamily="18" charset="0"/>
                                  <a:ea typeface="Cambria Math" panose="02040503050406030204" pitchFamily="18" charset="0"/>
                                </a:rPr>
                                <m:t>1,2,…,</m:t>
                              </m:r>
                              <m:r>
                                <a:rPr kumimoji="1" lang="en-US" sz="1800" b="0" i="1" smtClean="0">
                                  <a:latin typeface="Cambria Math" panose="02040503050406030204" pitchFamily="18" charset="0"/>
                                  <a:ea typeface="Cambria Math" panose="02040503050406030204" pitchFamily="18" charset="0"/>
                                </a:rPr>
                                <m:t>𝑀</m:t>
                              </m:r>
                            </m:e>
                          </m:d>
                        </m:oMath>
                      </m:oMathPara>
                    </a14:m>
                    <a:endParaRPr lang="en-US" sz="18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7" name="矩形 46"/>
                  <p:cNvSpPr>
                    <a:spLocks noRot="1" noChangeAspect="1" noMove="1" noResize="1" noEditPoints="1" noAdjustHandles="1" noChangeArrowheads="1" noChangeShapeType="1" noTextEdit="1"/>
                  </p:cNvSpPr>
                  <p:nvPr/>
                </p:nvSpPr>
                <p:spPr>
                  <a:xfrm>
                    <a:off x="5091950" y="4044047"/>
                    <a:ext cx="3729291" cy="870751"/>
                  </a:xfrm>
                  <a:prstGeom prst="rect">
                    <a:avLst/>
                  </a:prstGeom>
                  <a:blipFill>
                    <a:blip r:embed="rId7"/>
                    <a:stretch>
                      <a:fillRect/>
                    </a:stretch>
                  </a:blipFill>
                </p:spPr>
                <p:txBody>
                  <a:bodyPr/>
                  <a:lstStyle/>
                  <a:p>
                    <a:r>
                      <a:rPr lang="en-US">
                        <a:noFill/>
                      </a:rPr>
                      <a:t> </a:t>
                    </a:r>
                  </a:p>
                </p:txBody>
              </p:sp>
            </mc:Fallback>
          </mc:AlternateContent>
          <p:cxnSp>
            <p:nvCxnSpPr>
              <p:cNvPr id="11" name="直接箭头连接符 48">
                <a:extLst>
                  <a:ext uri="{FF2B5EF4-FFF2-40B4-BE49-F238E27FC236}">
                    <a16:creationId xmlns:a16="http://schemas.microsoft.com/office/drawing/2014/main" id="{B0D5A560-DEE4-0145-9ECE-147D59F549BA}"/>
                  </a:ext>
                </a:extLst>
              </p:cNvPr>
              <p:cNvCxnSpPr/>
              <p:nvPr/>
            </p:nvCxnSpPr>
            <p:spPr>
              <a:xfrm flipH="1">
                <a:off x="4505112" y="4484232"/>
                <a:ext cx="528158" cy="2395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 name="Text Placeholder 4">
            <a:extLst>
              <a:ext uri="{FF2B5EF4-FFF2-40B4-BE49-F238E27FC236}">
                <a16:creationId xmlns:a16="http://schemas.microsoft.com/office/drawing/2014/main" id="{BA576561-03E3-DF41-8253-440EC89FAE7F}"/>
              </a:ext>
            </a:extLst>
          </p:cNvPr>
          <p:cNvSpPr txBox="1">
            <a:spLocks/>
          </p:cNvSpPr>
          <p:nvPr/>
        </p:nvSpPr>
        <p:spPr>
          <a:xfrm>
            <a:off x="899592" y="204690"/>
            <a:ext cx="6934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altLang="zh-CN" sz="3600" b="1" dirty="0">
                <a:solidFill>
                  <a:srgbClr val="00B0F0"/>
                </a:solidFill>
                <a:effectLst>
                  <a:outerShdw blurRad="38100" dist="38100" dir="2700000" algn="tl">
                    <a:srgbClr val="000000">
                      <a:alpha val="43137"/>
                    </a:srgbClr>
                  </a:outerShdw>
                </a:effectLst>
              </a:rPr>
              <a:t>Lyapunov Optimization</a:t>
            </a:r>
            <a:endParaRPr lang="zh-CN" altLang="en-US" sz="3600" b="1"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9585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91</a:t>
            </a:fld>
            <a:endParaRPr lang="zh-CN" altLang="en-US" dirty="0"/>
          </a:p>
        </p:txBody>
      </p:sp>
      <p:sp>
        <p:nvSpPr>
          <p:cNvPr id="3" name="文本框 16">
            <a:extLst>
              <a:ext uri="{FF2B5EF4-FFF2-40B4-BE49-F238E27FC236}">
                <a16:creationId xmlns:a16="http://schemas.microsoft.com/office/drawing/2014/main" id="{CC26363D-5405-4246-9E3C-A361204077AA}"/>
              </a:ext>
            </a:extLst>
          </p:cNvPr>
          <p:cNvSpPr txBox="1"/>
          <p:nvPr/>
        </p:nvSpPr>
        <p:spPr>
          <a:xfrm>
            <a:off x="152400" y="1086097"/>
            <a:ext cx="3260829" cy="461665"/>
          </a:xfrm>
          <a:prstGeom prst="rect">
            <a:avLst/>
          </a:prstGeom>
          <a:noFill/>
        </p:spPr>
        <p:txBody>
          <a:bodyPr wrap="none" rtlCol="0">
            <a:spAutoFit/>
          </a:bodyPr>
          <a:lstStyle/>
          <a:p>
            <a:pPr marL="457200" indent="-457200">
              <a:buFont typeface="Wingdings" panose="05000000000000000000" pitchFamily="2" charset="2"/>
              <a:buChar char="v"/>
            </a:pPr>
            <a:r>
              <a:rPr kumimoji="1" lang="en-US" altLang="zh-CN" sz="2400" b="1" dirty="0">
                <a:latin typeface="Tahoma" panose="020B0604030504040204" pitchFamily="34" charset="0"/>
                <a:ea typeface="Tahoma" panose="020B0604030504040204" pitchFamily="34" charset="0"/>
                <a:cs typeface="Tahoma" panose="020B0604030504040204" pitchFamily="34" charset="0"/>
              </a:rPr>
              <a:t>Queue Model [1]</a:t>
            </a:r>
            <a:endParaRPr kumimoji="1" lang="zh-CN" altLang="en-US" sz="2400" b="1" dirty="0">
              <a:latin typeface="Tahoma" panose="020B0604030504040204" pitchFamily="34" charset="0"/>
              <a:ea typeface="Microsoft YaHei" charset="-122"/>
              <a:cs typeface="Tahoma" panose="020B0604030504040204" pitchFamily="34" charset="0"/>
            </a:endParaRPr>
          </a:p>
        </p:txBody>
      </p:sp>
      <p:pic>
        <p:nvPicPr>
          <p:cNvPr id="4" name="图片 1">
            <a:extLst>
              <a:ext uri="{FF2B5EF4-FFF2-40B4-BE49-F238E27FC236}">
                <a16:creationId xmlns:a16="http://schemas.microsoft.com/office/drawing/2014/main" id="{C08819FD-73E9-8D4D-AE94-B9DACCFD1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9237" y="1645922"/>
            <a:ext cx="5165526" cy="1350823"/>
          </a:xfrm>
          <a:prstGeom prst="rect">
            <a:avLst/>
          </a:prstGeom>
        </p:spPr>
      </p:pic>
      <p:sp>
        <p:nvSpPr>
          <p:cNvPr id="5" name="矩形 4">
            <a:extLst>
              <a:ext uri="{FF2B5EF4-FFF2-40B4-BE49-F238E27FC236}">
                <a16:creationId xmlns:a16="http://schemas.microsoft.com/office/drawing/2014/main" id="{B6645AF1-6C13-FB48-8E8A-72ACDF5F0CA0}"/>
              </a:ext>
            </a:extLst>
          </p:cNvPr>
          <p:cNvSpPr/>
          <p:nvPr/>
        </p:nvSpPr>
        <p:spPr>
          <a:xfrm>
            <a:off x="566350" y="3556248"/>
            <a:ext cx="8272850" cy="369332"/>
          </a:xfrm>
          <a:prstGeom prst="rect">
            <a:avLst/>
          </a:prstGeom>
        </p:spPr>
        <p:txBody>
          <a:bodyPr wrap="square">
            <a:spAutoFit/>
          </a:bodyPr>
          <a:lstStyle/>
          <a:p>
            <a:r>
              <a:rPr kumimoji="1"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Q</a:t>
            </a:r>
            <a:r>
              <a:rPr kumimoji="1" lang="en-US" sz="1800" b="1" dirty="0">
                <a:latin typeface="Tahoma" panose="020B0604030504040204" pitchFamily="34" charset="0"/>
                <a:ea typeface="Tahoma" panose="020B0604030504040204" pitchFamily="34" charset="0"/>
                <a:cs typeface="Tahoma" panose="020B0604030504040204" pitchFamily="34" charset="0"/>
              </a:rPr>
              <a:t>ueue Dynamics (</a:t>
            </a:r>
            <a:r>
              <a:rPr kumimoji="1"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Backlog</a:t>
            </a:r>
            <a:r>
              <a:rPr kumimoji="1" lang="en-US" sz="1800" b="1" dirty="0">
                <a:latin typeface="Tahoma" panose="020B0604030504040204" pitchFamily="34" charset="0"/>
                <a:ea typeface="Tahoma" panose="020B0604030504040204" pitchFamily="34" charset="0"/>
                <a:cs typeface="Tahoma" panose="020B0604030504040204" pitchFamily="34" charset="0"/>
              </a:rPr>
              <a:t>): </a:t>
            </a:r>
            <a:r>
              <a:rPr kumimoji="1" lang="en-US" sz="1800" dirty="0">
                <a:latin typeface="Tahoma" panose="020B0604030504040204" pitchFamily="34" charset="0"/>
                <a:ea typeface="Tahoma" panose="020B0604030504040204" pitchFamily="34" charset="0"/>
                <a:cs typeface="Tahoma" panose="020B0604030504040204" pitchFamily="34" charset="0"/>
              </a:rPr>
              <a:t>A single-server discrete-time queueing system</a:t>
            </a:r>
          </a:p>
        </p:txBody>
      </p:sp>
      <p:sp>
        <p:nvSpPr>
          <p:cNvPr id="6" name="矩形 20">
            <a:extLst>
              <a:ext uri="{FF2B5EF4-FFF2-40B4-BE49-F238E27FC236}">
                <a16:creationId xmlns:a16="http://schemas.microsoft.com/office/drawing/2014/main" id="{D568191B-C2D7-F74E-89FA-B1E10F01CF1D}"/>
              </a:ext>
            </a:extLst>
          </p:cNvPr>
          <p:cNvSpPr/>
          <p:nvPr/>
        </p:nvSpPr>
        <p:spPr>
          <a:xfrm>
            <a:off x="3657600" y="3115117"/>
            <a:ext cx="1587294" cy="307777"/>
          </a:xfrm>
          <a:prstGeom prst="rect">
            <a:avLst/>
          </a:prstGeom>
        </p:spPr>
        <p:txBody>
          <a:bodyPr wrap="none">
            <a:spAutoFit/>
          </a:bodyPr>
          <a:lstStyle/>
          <a:p>
            <a:r>
              <a:rPr kumimoji="1" lang="en-US" dirty="0">
                <a:latin typeface="Times New Roman" panose="02020603050405020304" pitchFamily="18" charset="0"/>
                <a:ea typeface="宋体" panose="02010600030101010101" pitchFamily="2" charset="-122"/>
                <a:cs typeface="Times New Roman" panose="02020603050405020304" pitchFamily="18" charset="0"/>
              </a:rPr>
              <a:t>Fig.1 Queue Model</a:t>
            </a:r>
          </a:p>
        </p:txBody>
      </p:sp>
      <mc:AlternateContent xmlns:mc="http://schemas.openxmlformats.org/markup-compatibility/2006" xmlns:a14="http://schemas.microsoft.com/office/drawing/2010/main">
        <mc:Choice Requires="a14">
          <p:sp>
            <p:nvSpPr>
              <p:cNvPr id="7" name="矩形 9">
                <a:extLst>
                  <a:ext uri="{FF2B5EF4-FFF2-40B4-BE49-F238E27FC236}">
                    <a16:creationId xmlns:a16="http://schemas.microsoft.com/office/drawing/2014/main" id="{D82211AA-09F9-EB44-884E-DE1B87DD0B86}"/>
                  </a:ext>
                </a:extLst>
              </p:cNvPr>
              <p:cNvSpPr/>
              <p:nvPr/>
            </p:nvSpPr>
            <p:spPr>
              <a:xfrm>
                <a:off x="1295400" y="3984185"/>
                <a:ext cx="6713814"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𝑖</m:t>
                          </m:r>
                        </m:sub>
                      </m:sSub>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+1)=</m:t>
                      </m:r>
                      <m:r>
                        <a:rPr lang="en-US" sz="2000" i="1">
                          <a:latin typeface="Cambria Math" panose="02040503050406030204" pitchFamily="18" charset="0"/>
                        </a:rPr>
                        <m:t>𝑚𝑎𝑥</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𝑖</m:t>
                              </m:r>
                            </m:sub>
                          </m:sSub>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𝑏</m:t>
                              </m:r>
                            </m:e>
                            <m:sub>
                              <m:r>
                                <a:rPr lang="en-US" sz="2000" i="1">
                                  <a:latin typeface="Cambria Math" panose="02040503050406030204" pitchFamily="18" charset="0"/>
                                </a:rPr>
                                <m:t>𝑖</m:t>
                              </m:r>
                            </m:sub>
                          </m:sSub>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),0</m:t>
                          </m:r>
                        </m:e>
                      </m:d>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𝑖</m:t>
                          </m:r>
                        </m:sub>
                      </m:sSub>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r>
                        <a:rPr lang="en-US" sz="2000" i="1">
                          <a:latin typeface="Cambria Math" panose="02040503050406030204" pitchFamily="18" charset="0"/>
                        </a:rPr>
                        <m:t>𝑡</m:t>
                      </m:r>
                      <m:r>
                        <a:rPr lang="en-US" sz="2000" i="0">
                          <a:latin typeface="Cambria Math" panose="02040503050406030204" pitchFamily="18" charset="0"/>
                        </a:rPr>
                        <m:t>∈</m:t>
                      </m:r>
                      <m:d>
                        <m:dPr>
                          <m:begChr m:val="{"/>
                          <m:endChr m:val="}"/>
                          <m:ctrlPr>
                            <a:rPr lang="en-US" sz="2000" i="1">
                              <a:latin typeface="Cambria Math" panose="02040503050406030204" pitchFamily="18" charset="0"/>
                            </a:rPr>
                          </m:ctrlPr>
                        </m:dPr>
                        <m:e>
                          <m:r>
                            <a:rPr lang="en-US" sz="2000" i="0">
                              <a:latin typeface="Cambria Math" panose="02040503050406030204" pitchFamily="18" charset="0"/>
                            </a:rPr>
                            <m:t>1,2,...</m:t>
                          </m:r>
                        </m:e>
                      </m:d>
                    </m:oMath>
                  </m:oMathPara>
                </a14:m>
                <a:endParaRPr lang="en-US" sz="20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7" name="矩形 9">
                <a:extLst>
                  <a:ext uri="{FF2B5EF4-FFF2-40B4-BE49-F238E27FC236}">
                    <a16:creationId xmlns:a16="http://schemas.microsoft.com/office/drawing/2014/main" id="{D82211AA-09F9-EB44-884E-DE1B87DD0B86}"/>
                  </a:ext>
                </a:extLst>
              </p:cNvPr>
              <p:cNvSpPr>
                <a:spLocks noRot="1" noChangeAspect="1" noMove="1" noResize="1" noEditPoints="1" noAdjustHandles="1" noChangeArrowheads="1" noChangeShapeType="1" noTextEdit="1"/>
              </p:cNvSpPr>
              <p:nvPr/>
            </p:nvSpPr>
            <p:spPr>
              <a:xfrm>
                <a:off x="1295400" y="3984185"/>
                <a:ext cx="6713814" cy="400110"/>
              </a:xfrm>
              <a:prstGeom prst="rect">
                <a:avLst/>
              </a:prstGeom>
              <a:blipFill>
                <a:blip r:embed="rId3"/>
                <a:stretch>
                  <a:fillRect b="-15625"/>
                </a:stretch>
              </a:blipFill>
            </p:spPr>
            <p:txBody>
              <a:bodyPr/>
              <a:lstStyle/>
              <a:p>
                <a:r>
                  <a:rPr lang="en-US">
                    <a:noFill/>
                  </a:rPr>
                  <a:t> </a:t>
                </a:r>
              </a:p>
            </p:txBody>
          </p:sp>
        </mc:Fallback>
      </mc:AlternateContent>
      <p:sp>
        <p:nvSpPr>
          <p:cNvPr id="8" name="文本框 31">
            <a:extLst>
              <a:ext uri="{FF2B5EF4-FFF2-40B4-BE49-F238E27FC236}">
                <a16:creationId xmlns:a16="http://schemas.microsoft.com/office/drawing/2014/main" id="{2125702B-FA5E-0C4C-BCFC-2F3970DACD3D}"/>
              </a:ext>
            </a:extLst>
          </p:cNvPr>
          <p:cNvSpPr txBox="1"/>
          <p:nvPr/>
        </p:nvSpPr>
        <p:spPr>
          <a:xfrm>
            <a:off x="201446" y="5900460"/>
            <a:ext cx="8577651" cy="492443"/>
          </a:xfrm>
          <a:prstGeom prst="rect">
            <a:avLst/>
          </a:prstGeom>
          <a:noFill/>
        </p:spPr>
        <p:txBody>
          <a:bodyPr wrap="square" rtlCol="0">
            <a:spAutoFit/>
          </a:bodyPr>
          <a:lstStyle/>
          <a:p>
            <a:r>
              <a:rPr lang="en-US" sz="1200" dirty="0">
                <a:latin typeface="Tahoma" panose="020B0604030504040204" pitchFamily="34" charset="0"/>
                <a:ea typeface="Tahoma" panose="020B0604030504040204" pitchFamily="34" charset="0"/>
                <a:cs typeface="Tahoma" panose="020B0604030504040204" pitchFamily="34" charset="0"/>
              </a:rPr>
              <a:t>[1] M. J. Neely, “Stochastic network optimization with application to communication and queueing systems,” in Synthesis Lectures on Com- </a:t>
            </a:r>
            <a:r>
              <a:rPr lang="en-US" sz="1200" dirty="0" err="1">
                <a:latin typeface="Tahoma" panose="020B0604030504040204" pitchFamily="34" charset="0"/>
                <a:ea typeface="Tahoma" panose="020B0604030504040204" pitchFamily="34" charset="0"/>
                <a:cs typeface="Tahoma" panose="020B0604030504040204" pitchFamily="34" charset="0"/>
              </a:rPr>
              <a:t>munication</a:t>
            </a:r>
            <a:r>
              <a:rPr lang="en-US" sz="1200" dirty="0">
                <a:latin typeface="Tahoma" panose="020B0604030504040204" pitchFamily="34" charset="0"/>
                <a:ea typeface="Tahoma" panose="020B0604030504040204" pitchFamily="34" charset="0"/>
                <a:cs typeface="Tahoma" panose="020B0604030504040204" pitchFamily="34" charset="0"/>
              </a:rPr>
              <a:t> Networks. San Rafael, CA, USA: Morgan &amp; Claypool, 2010, vol. 3, pp. 1211</a:t>
            </a:r>
            <a:r>
              <a:rPr lang="en-US" dirty="0">
                <a:latin typeface="Tahoma" panose="020B0604030504040204" pitchFamily="34" charset="0"/>
                <a:ea typeface="Tahoma" panose="020B0604030504040204" pitchFamily="34" charset="0"/>
                <a:cs typeface="Tahoma" panose="020B0604030504040204" pitchFamily="34" charset="0"/>
              </a:rPr>
              <a:t>, 1</a:t>
            </a:r>
          </a:p>
        </p:txBody>
      </p:sp>
      <mc:AlternateContent xmlns:mc="http://schemas.openxmlformats.org/markup-compatibility/2006" xmlns:a14="http://schemas.microsoft.com/office/drawing/2010/main">
        <mc:Choice Requires="a14">
          <p:sp>
            <p:nvSpPr>
              <p:cNvPr id="9" name="矩形 2">
                <a:extLst>
                  <a:ext uri="{FF2B5EF4-FFF2-40B4-BE49-F238E27FC236}">
                    <a16:creationId xmlns:a16="http://schemas.microsoft.com/office/drawing/2014/main" id="{CD0CB84C-5738-CE4A-B726-0231DD70EE7E}"/>
                  </a:ext>
                </a:extLst>
              </p:cNvPr>
              <p:cNvSpPr/>
              <p:nvPr/>
            </p:nvSpPr>
            <p:spPr>
              <a:xfrm>
                <a:off x="241642" y="4512910"/>
                <a:ext cx="8292758" cy="1323439"/>
              </a:xfrm>
              <a:prstGeom prst="rect">
                <a:avLst/>
              </a:prstGeom>
            </p:spPr>
            <p:txBody>
              <a:bodyPr wrap="square">
                <a:spAutoFit/>
              </a:bodyPr>
              <a:lstStyle/>
              <a:p>
                <a:pPr marL="800100" lvl="1" indent="-342900">
                  <a:spcBef>
                    <a:spcPts val="0"/>
                  </a:spcBef>
                  <a:spcAft>
                    <a:spcPts val="0"/>
                  </a:spcAft>
                  <a:buFont typeface="Courier New" panose="02070309020205020404" pitchFamily="49" charset="0"/>
                  <a:buChar char="o"/>
                </a:pPr>
                <a14:m>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𝑖</m:t>
                        </m:r>
                      </m:sub>
                    </m:sSub>
                    <m:d>
                      <m:dPr>
                        <m:ctrlPr>
                          <a:rPr lang="en-US" sz="2000" i="1">
                            <a:latin typeface="Cambria Math" panose="02040503050406030204" pitchFamily="18" charset="0"/>
                          </a:rPr>
                        </m:ctrlPr>
                      </m:dPr>
                      <m:e>
                        <m:r>
                          <a:rPr lang="en-US" sz="2000" i="1">
                            <a:latin typeface="Cambria Math" panose="02040503050406030204" pitchFamily="18" charset="0"/>
                          </a:rPr>
                          <m:t>𝑡</m:t>
                        </m:r>
                      </m:e>
                    </m:d>
                  </m:oMath>
                </a14:m>
                <a:r>
                  <a:rPr kumimoji="1" lang="en-US" altLang="zh-CN" sz="2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kumimoji="1" lang="en-US" altLang="zh-CN" sz="2000" dirty="0">
                    <a:solidFill>
                      <a:schemeClr val="tx1"/>
                    </a:solidFill>
                    <a:latin typeface="Tahoma" panose="020B0604030504040204" pitchFamily="34" charset="0"/>
                    <a:ea typeface="Tahoma" panose="020B0604030504040204" pitchFamily="34" charset="0"/>
                    <a:cs typeface="Tahoma" panose="020B0604030504040204" pitchFamily="34" charset="0"/>
                  </a:rPr>
                  <a:t>and </a:t>
                </a:r>
                <a14:m>
                  <m:oMath xmlns:m="http://schemas.openxmlformats.org/officeDocument/2006/math">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𝑏</m:t>
                        </m:r>
                      </m:e>
                      <m:sub>
                        <m:r>
                          <a:rPr lang="en-US" sz="2000" i="1">
                            <a:solidFill>
                              <a:schemeClr val="tx1"/>
                            </a:solidFill>
                            <a:latin typeface="Cambria Math" panose="02040503050406030204" pitchFamily="18" charset="0"/>
                          </a:rPr>
                          <m:t>𝑖</m:t>
                        </m:r>
                      </m:sub>
                    </m:sSub>
                    <m:r>
                      <a:rPr lang="en-US" sz="2000">
                        <a:solidFill>
                          <a:schemeClr val="tx1"/>
                        </a:solidFill>
                        <a:latin typeface="Cambria Math" panose="02040503050406030204" pitchFamily="18" charset="0"/>
                      </a:rPr>
                      <m:t>(</m:t>
                    </m:r>
                    <m:r>
                      <a:rPr lang="en-US" sz="2000" i="1">
                        <a:solidFill>
                          <a:schemeClr val="tx1"/>
                        </a:solidFill>
                        <a:latin typeface="Cambria Math" panose="02040503050406030204" pitchFamily="18" charset="0"/>
                      </a:rPr>
                      <m:t>𝑡</m:t>
                    </m:r>
                    <m:r>
                      <a:rPr lang="en-US" sz="2000">
                        <a:solidFill>
                          <a:schemeClr val="tx1"/>
                        </a:solidFill>
                        <a:latin typeface="Cambria Math" panose="02040503050406030204" pitchFamily="18" charset="0"/>
                      </a:rPr>
                      <m:t>)</m:t>
                    </m:r>
                  </m:oMath>
                </a14:m>
                <a:r>
                  <a:rPr kumimoji="1" lang="en-US" altLang="zh-CN" sz="2000" dirty="0">
                    <a:solidFill>
                      <a:schemeClr val="tx1"/>
                    </a:solidFill>
                    <a:latin typeface="Tahoma" panose="020B0604030504040204" pitchFamily="34" charset="0"/>
                    <a:ea typeface="Tahoma" panose="020B0604030504040204" pitchFamily="34" charset="0"/>
                    <a:cs typeface="Tahoma" panose="020B0604030504040204" pitchFamily="34" charset="0"/>
                  </a:rPr>
                  <a:t> are assumed to be </a:t>
                </a:r>
                <a:r>
                  <a:rPr kumimoji="1" lang="en-US" altLang="zh-CN" sz="2000" dirty="0">
                    <a:solidFill>
                      <a:srgbClr val="FF0000"/>
                    </a:solidFill>
                    <a:latin typeface="Tahoma" panose="020B0604030504040204" pitchFamily="34" charset="0"/>
                    <a:ea typeface="Tahoma" panose="020B0604030504040204" pitchFamily="34" charset="0"/>
                    <a:cs typeface="Tahoma" panose="020B0604030504040204" pitchFamily="34" charset="0"/>
                  </a:rPr>
                  <a:t>non-negative</a:t>
                </a:r>
              </a:p>
              <a:p>
                <a:pPr marL="800100" lvl="1" indent="-342900">
                  <a:spcBef>
                    <a:spcPts val="0"/>
                  </a:spcBef>
                  <a:spcAft>
                    <a:spcPts val="0"/>
                  </a:spcAft>
                  <a:buFont typeface="Courier New" panose="02070309020205020404" pitchFamily="49" charset="0"/>
                  <a:buChar char="o"/>
                </a:pP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𝑖</m:t>
                        </m:r>
                      </m:sub>
                    </m:sSub>
                    <m:d>
                      <m:dPr>
                        <m:ctrlPr>
                          <a:rPr lang="en-US" sz="2000" i="1">
                            <a:latin typeface="Cambria Math" panose="02040503050406030204" pitchFamily="18" charset="0"/>
                          </a:rPr>
                        </m:ctrlPr>
                      </m:dPr>
                      <m:e>
                        <m:r>
                          <a:rPr lang="en-US" sz="2000" i="1">
                            <a:latin typeface="Cambria Math" panose="02040503050406030204" pitchFamily="18" charset="0"/>
                          </a:rPr>
                          <m:t>𝑡</m:t>
                        </m:r>
                      </m:e>
                    </m:d>
                  </m:oMath>
                </a14:m>
                <a:r>
                  <a:rPr kumimoji="1" lang="en-US" altLang="zh-CN" sz="2000" dirty="0">
                    <a:solidFill>
                      <a:schemeClr val="tx1"/>
                    </a:solidFill>
                    <a:latin typeface="Tahoma" panose="020B0604030504040204" pitchFamily="34" charset="0"/>
                    <a:ea typeface="Tahoma" panose="020B0604030504040204" pitchFamily="34" charset="0"/>
                    <a:cs typeface="Tahoma" panose="020B0604030504040204" pitchFamily="34" charset="0"/>
                  </a:rPr>
                  <a:t> is generally a </a:t>
                </a:r>
                <a:r>
                  <a:rPr kumimoji="1" lang="en-US" altLang="zh-CN" sz="2000" dirty="0">
                    <a:solidFill>
                      <a:srgbClr val="FF0000"/>
                    </a:solidFill>
                    <a:latin typeface="Tahoma" panose="020B0604030504040204" pitchFamily="34" charset="0"/>
                    <a:ea typeface="Tahoma" panose="020B0604030504040204" pitchFamily="34" charset="0"/>
                    <a:cs typeface="Tahoma" panose="020B0604030504040204" pitchFamily="34" charset="0"/>
                  </a:rPr>
                  <a:t>Poisson process</a:t>
                </a:r>
              </a:p>
              <a:p>
                <a:pPr marL="800100" lvl="1" indent="-342900">
                  <a:spcBef>
                    <a:spcPts val="0"/>
                  </a:spcBef>
                  <a:spcAft>
                    <a:spcPts val="0"/>
                  </a:spcAft>
                  <a:buFont typeface="Courier New" panose="02070309020205020404" pitchFamily="49" charset="0"/>
                  <a:buChar char="o"/>
                </a:pP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𝑖</m:t>
                        </m:r>
                      </m:sub>
                    </m:sSub>
                    <m:r>
                      <a:rPr lang="en-US" sz="2000">
                        <a:latin typeface="Cambria Math" panose="02040503050406030204" pitchFamily="18" charset="0"/>
                      </a:rPr>
                      <m:t>(</m:t>
                    </m:r>
                    <m:r>
                      <a:rPr lang="en-US" sz="2000" b="0" i="0" smtClean="0">
                        <a:latin typeface="Cambria Math" panose="02040503050406030204" pitchFamily="18" charset="0"/>
                      </a:rPr>
                      <m:t>0</m:t>
                    </m:r>
                    <m:r>
                      <a:rPr lang="en-US" sz="2000">
                        <a:latin typeface="Cambria Math" panose="02040503050406030204" pitchFamily="18" charset="0"/>
                      </a:rPr>
                      <m:t>)</m:t>
                    </m:r>
                  </m:oMath>
                </a14:m>
                <a:r>
                  <a:rPr kumimoji="1" lang="en-US" altLang="zh-CN" sz="2000" dirty="0">
                    <a:latin typeface="Tahoma" panose="020B0604030504040204" pitchFamily="34" charset="0"/>
                    <a:ea typeface="Tahoma" panose="020B0604030504040204" pitchFamily="34" charset="0"/>
                    <a:cs typeface="Tahoma" panose="020B0604030504040204" pitchFamily="34" charset="0"/>
                  </a:rPr>
                  <a:t> is assumed to be a </a:t>
                </a:r>
                <a:r>
                  <a:rPr kumimoji="1" lang="en-US" altLang="zh-CN" sz="2000" dirty="0">
                    <a:solidFill>
                      <a:srgbClr val="FF0000"/>
                    </a:solidFill>
                    <a:latin typeface="Tahoma" panose="020B0604030504040204" pitchFamily="34" charset="0"/>
                    <a:ea typeface="Tahoma" panose="020B0604030504040204" pitchFamily="34" charset="0"/>
                    <a:cs typeface="Tahoma" panose="020B0604030504040204" pitchFamily="34" charset="0"/>
                  </a:rPr>
                  <a:t>non-negative real valued </a:t>
                </a:r>
                <a:r>
                  <a:rPr kumimoji="1" lang="en-US" altLang="zh-CN" sz="2000" dirty="0">
                    <a:latin typeface="Tahoma" panose="020B0604030504040204" pitchFamily="34" charset="0"/>
                    <a:ea typeface="Tahoma" panose="020B0604030504040204" pitchFamily="34" charset="0"/>
                    <a:cs typeface="Tahoma" panose="020B0604030504040204" pitchFamily="34" charset="0"/>
                  </a:rPr>
                  <a:t>random variable for all slots </a:t>
                </a:r>
                <a:r>
                  <a:rPr kumimoji="1" lang="en-US" altLang="zh-CN" sz="2000" i="1" dirty="0">
                    <a:latin typeface="Tahoma" panose="020B0604030504040204" pitchFamily="34" charset="0"/>
                    <a:ea typeface="Tahoma" panose="020B0604030504040204" pitchFamily="34" charset="0"/>
                    <a:cs typeface="Tahoma" panose="020B0604030504040204" pitchFamily="34" charset="0"/>
                  </a:rPr>
                  <a:t>t</a:t>
                </a:r>
              </a:p>
            </p:txBody>
          </p:sp>
        </mc:Choice>
        <mc:Fallback xmlns="">
          <p:sp>
            <p:nvSpPr>
              <p:cNvPr id="9" name="矩形 2">
                <a:extLst>
                  <a:ext uri="{FF2B5EF4-FFF2-40B4-BE49-F238E27FC236}">
                    <a16:creationId xmlns:a16="http://schemas.microsoft.com/office/drawing/2014/main" id="{CD0CB84C-5738-CE4A-B726-0231DD70EE7E}"/>
                  </a:ext>
                </a:extLst>
              </p:cNvPr>
              <p:cNvSpPr>
                <a:spLocks noRot="1" noChangeAspect="1" noMove="1" noResize="1" noEditPoints="1" noAdjustHandles="1" noChangeArrowheads="1" noChangeShapeType="1" noTextEdit="1"/>
              </p:cNvSpPr>
              <p:nvPr/>
            </p:nvSpPr>
            <p:spPr>
              <a:xfrm>
                <a:off x="241642" y="4512910"/>
                <a:ext cx="8292758" cy="1323439"/>
              </a:xfrm>
              <a:prstGeom prst="rect">
                <a:avLst/>
              </a:prstGeom>
              <a:blipFill>
                <a:blip r:embed="rId4"/>
                <a:stretch>
                  <a:fillRect t="-1887" b="-6604"/>
                </a:stretch>
              </a:blipFill>
            </p:spPr>
            <p:txBody>
              <a:bodyPr/>
              <a:lstStyle/>
              <a:p>
                <a:r>
                  <a:rPr lang="en-US">
                    <a:noFill/>
                  </a:rPr>
                  <a:t> </a:t>
                </a:r>
              </a:p>
            </p:txBody>
          </p:sp>
        </mc:Fallback>
      </mc:AlternateContent>
      <p:sp>
        <p:nvSpPr>
          <p:cNvPr id="10" name="Text Placeholder 5">
            <a:extLst>
              <a:ext uri="{FF2B5EF4-FFF2-40B4-BE49-F238E27FC236}">
                <a16:creationId xmlns:a16="http://schemas.microsoft.com/office/drawing/2014/main" id="{2DFE696B-ABDF-AD46-9F40-83CF5789AB0E}"/>
              </a:ext>
            </a:extLst>
          </p:cNvPr>
          <p:cNvSpPr txBox="1">
            <a:spLocks/>
          </p:cNvSpPr>
          <p:nvPr/>
        </p:nvSpPr>
        <p:spPr>
          <a:xfrm>
            <a:off x="1023171" y="193967"/>
            <a:ext cx="6934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altLang="zh-CN" sz="3600" b="1" dirty="0">
                <a:solidFill>
                  <a:srgbClr val="00B0F0"/>
                </a:solidFill>
                <a:effectLst>
                  <a:outerShdw blurRad="38100" dist="38100" dir="2700000" algn="tl">
                    <a:srgbClr val="000000">
                      <a:alpha val="43137"/>
                    </a:srgbClr>
                  </a:outerShdw>
                </a:effectLst>
              </a:rPr>
              <a:t>Lyapunov Optimization</a:t>
            </a:r>
            <a:endParaRPr lang="zh-CN" altLang="en-US" sz="3600" b="1"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486819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92</a:t>
            </a:fld>
            <a:endParaRPr lang="zh-CN" altLang="en-US" dirty="0"/>
          </a:p>
        </p:txBody>
      </p:sp>
      <p:sp>
        <p:nvSpPr>
          <p:cNvPr id="3" name="矩形 3">
            <a:extLst>
              <a:ext uri="{FF2B5EF4-FFF2-40B4-BE49-F238E27FC236}">
                <a16:creationId xmlns:a16="http://schemas.microsoft.com/office/drawing/2014/main" id="{149EA414-5B59-FC40-A888-7257135BE365}"/>
              </a:ext>
            </a:extLst>
          </p:cNvPr>
          <p:cNvSpPr/>
          <p:nvPr/>
        </p:nvSpPr>
        <p:spPr>
          <a:xfrm>
            <a:off x="2143754" y="4808076"/>
            <a:ext cx="3351197" cy="924763"/>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文本框 16">
            <a:extLst>
              <a:ext uri="{FF2B5EF4-FFF2-40B4-BE49-F238E27FC236}">
                <a16:creationId xmlns:a16="http://schemas.microsoft.com/office/drawing/2014/main" id="{D034ED0C-EF8B-6044-BD5E-73E8BC4B6102}"/>
              </a:ext>
            </a:extLst>
          </p:cNvPr>
          <p:cNvSpPr txBox="1"/>
          <p:nvPr/>
        </p:nvSpPr>
        <p:spPr>
          <a:xfrm>
            <a:off x="152400" y="1086097"/>
            <a:ext cx="3013389" cy="461665"/>
          </a:xfrm>
          <a:prstGeom prst="rect">
            <a:avLst/>
          </a:prstGeom>
          <a:noFill/>
        </p:spPr>
        <p:txBody>
          <a:bodyPr wrap="none" rtlCol="0">
            <a:spAutoFit/>
          </a:bodyPr>
          <a:lstStyle/>
          <a:p>
            <a:pPr marL="457200" indent="-457200">
              <a:buFont typeface="Wingdings" panose="05000000000000000000" pitchFamily="2" charset="2"/>
              <a:buChar char="v"/>
            </a:pPr>
            <a:r>
              <a:rPr kumimoji="1" lang="en-US" altLang="zh-CN" sz="2400" b="1" dirty="0">
                <a:latin typeface="Tahoma" panose="020B0604030504040204" pitchFamily="34" charset="0"/>
                <a:ea typeface="Tahoma" panose="020B0604030504040204" pitchFamily="34" charset="0"/>
                <a:cs typeface="Tahoma" panose="020B0604030504040204" pitchFamily="34" charset="0"/>
              </a:rPr>
              <a:t>Queue Stability</a:t>
            </a:r>
            <a:endParaRPr kumimoji="1" lang="zh-CN" altLang="en-US" sz="2400" b="1" dirty="0">
              <a:latin typeface="Tahoma" panose="020B0604030504040204" pitchFamily="34" charset="0"/>
              <a:ea typeface="Microsoft YaHei" charset="-122"/>
              <a:cs typeface="Tahoma" panose="020B0604030504040204" pitchFamily="34" charset="0"/>
            </a:endParaRPr>
          </a:p>
        </p:txBody>
      </p:sp>
      <mc:AlternateContent xmlns:mc="http://schemas.openxmlformats.org/markup-compatibility/2006" xmlns:a14="http://schemas.microsoft.com/office/drawing/2010/main">
        <mc:Choice Requires="a14">
          <p:sp>
            <p:nvSpPr>
              <p:cNvPr id="5" name="矩形 28">
                <a:extLst>
                  <a:ext uri="{FF2B5EF4-FFF2-40B4-BE49-F238E27FC236}">
                    <a16:creationId xmlns:a16="http://schemas.microsoft.com/office/drawing/2014/main" id="{79AB3CEC-7FF9-6C4F-A3E7-CE09F27DB35D}"/>
                  </a:ext>
                </a:extLst>
              </p:cNvPr>
              <p:cNvSpPr/>
              <p:nvPr/>
            </p:nvSpPr>
            <p:spPr>
              <a:xfrm>
                <a:off x="718457" y="4342184"/>
                <a:ext cx="7893153" cy="369332"/>
              </a:xfrm>
              <a:prstGeom prst="rect">
                <a:avLst/>
              </a:prstGeom>
            </p:spPr>
            <p:txBody>
              <a:bodyPr wrap="square">
                <a:spAutoFit/>
              </a:bodyPr>
              <a:lstStyle/>
              <a:p>
                <a:pPr marL="342900" indent="-342900">
                  <a:buFont typeface="+mj-lt"/>
                  <a:buAutoNum type="arabicPeriod" startAt="3"/>
                </a:pPr>
                <a:r>
                  <a:rPr kumimoji="1"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Strongly Stable: </a:t>
                </a:r>
                <a:r>
                  <a:rPr kumimoji="1" lang="en-US" sz="1800" dirty="0">
                    <a:latin typeface="Tahoma" panose="020B0604030504040204" pitchFamily="34" charset="0"/>
                    <a:ea typeface="Tahoma" panose="020B0604030504040204" pitchFamily="34" charset="0"/>
                    <a:cs typeface="Tahoma" panose="020B0604030504040204" pitchFamily="34" charset="0"/>
                  </a:rPr>
                  <a:t>A queue </a:t>
                </a:r>
                <a14:m>
                  <m:oMath xmlns:m="http://schemas.openxmlformats.org/officeDocument/2006/math">
                    <m:sSub>
                      <m:sSubPr>
                        <m:ctrlPr>
                          <a:rPr kumimoji="1" lang="en-US" sz="1800" i="1" smtClean="0">
                            <a:latin typeface="Cambria Math" panose="02040503050406030204" pitchFamily="18" charset="0"/>
                          </a:rPr>
                        </m:ctrlPr>
                      </m:sSubPr>
                      <m:e>
                        <m:r>
                          <a:rPr kumimoji="1" lang="en-US" sz="1800" b="0" i="1" smtClean="0">
                            <a:latin typeface="Cambria Math" panose="02040503050406030204" pitchFamily="18" charset="0"/>
                          </a:rPr>
                          <m:t>𝑄</m:t>
                        </m:r>
                      </m:e>
                      <m:sub>
                        <m:r>
                          <a:rPr kumimoji="1" lang="en-US" sz="1800" b="0" i="1" smtClean="0">
                            <a:latin typeface="Cambria Math" panose="02040503050406030204" pitchFamily="18" charset="0"/>
                          </a:rPr>
                          <m:t>𝑖</m:t>
                        </m:r>
                      </m:sub>
                    </m:sSub>
                    <m:d>
                      <m:dPr>
                        <m:ctrlPr>
                          <a:rPr kumimoji="1" lang="en-US" sz="1800" b="0" i="1" smtClean="0">
                            <a:latin typeface="Cambria Math" panose="02040503050406030204" pitchFamily="18" charset="0"/>
                          </a:rPr>
                        </m:ctrlPr>
                      </m:dPr>
                      <m:e>
                        <m:r>
                          <a:rPr kumimoji="1" lang="en-US" sz="1800" b="0" i="1" smtClean="0">
                            <a:latin typeface="Cambria Math" panose="02040503050406030204" pitchFamily="18" charset="0"/>
                          </a:rPr>
                          <m:t>𝑡</m:t>
                        </m:r>
                      </m:e>
                    </m:d>
                  </m:oMath>
                </a14:m>
                <a:r>
                  <a:rPr kumimoji="1" lang="en-US" sz="1800" dirty="0">
                    <a:latin typeface="Tahoma" panose="020B0604030504040204" pitchFamily="34" charset="0"/>
                    <a:ea typeface="Tahoma" panose="020B0604030504040204" pitchFamily="34" charset="0"/>
                    <a:cs typeface="Tahoma" panose="020B0604030504040204" pitchFamily="34" charset="0"/>
                  </a:rPr>
                  <a:t> is strongly stable if</a:t>
                </a:r>
              </a:p>
            </p:txBody>
          </p:sp>
        </mc:Choice>
        <mc:Fallback xmlns="">
          <p:sp>
            <p:nvSpPr>
              <p:cNvPr id="5" name="矩形 28">
                <a:extLst>
                  <a:ext uri="{FF2B5EF4-FFF2-40B4-BE49-F238E27FC236}">
                    <a16:creationId xmlns:a16="http://schemas.microsoft.com/office/drawing/2014/main" id="{79AB3CEC-7FF9-6C4F-A3E7-CE09F27DB35D}"/>
                  </a:ext>
                </a:extLst>
              </p:cNvPr>
              <p:cNvSpPr>
                <a:spLocks noRot="1" noChangeAspect="1" noMove="1" noResize="1" noEditPoints="1" noAdjustHandles="1" noChangeArrowheads="1" noChangeShapeType="1" noTextEdit="1"/>
              </p:cNvSpPr>
              <p:nvPr/>
            </p:nvSpPr>
            <p:spPr>
              <a:xfrm>
                <a:off x="718457" y="4342184"/>
                <a:ext cx="7893153" cy="369332"/>
              </a:xfrm>
              <a:prstGeom prst="rect">
                <a:avLst/>
              </a:prstGeom>
              <a:blipFill>
                <a:blip r:embed="rId2"/>
                <a:stretch>
                  <a:fillRect l="-643"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本框 31">
                <a:extLst>
                  <a:ext uri="{FF2B5EF4-FFF2-40B4-BE49-F238E27FC236}">
                    <a16:creationId xmlns:a16="http://schemas.microsoft.com/office/drawing/2014/main" id="{E5354733-D3C3-0E43-AC89-21EA46861CB6}"/>
                  </a:ext>
                </a:extLst>
              </p:cNvPr>
              <p:cNvSpPr txBox="1"/>
              <p:nvPr/>
            </p:nvSpPr>
            <p:spPr>
              <a:xfrm>
                <a:off x="2143754" y="4866437"/>
                <a:ext cx="3351197" cy="80804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kumimoji="1" lang="en-US" sz="1800" i="1" smtClean="0">
                              <a:latin typeface="Cambria Math" panose="02040503050406030204" pitchFamily="18" charset="0"/>
                            </a:rPr>
                          </m:ctrlPr>
                        </m:funcPr>
                        <m:fName>
                          <m:limLow>
                            <m:limLowPr>
                              <m:ctrlPr>
                                <a:rPr kumimoji="1" lang="en-US" sz="1800" i="1" smtClean="0">
                                  <a:latin typeface="Cambria Math" panose="02040503050406030204" pitchFamily="18" charset="0"/>
                                </a:rPr>
                              </m:ctrlPr>
                            </m:limLowPr>
                            <m:e>
                              <m:r>
                                <m:rPr>
                                  <m:sty m:val="p"/>
                                </m:rPr>
                                <a:rPr kumimoji="1" lang="en-US" sz="1800" i="0" smtClean="0">
                                  <a:latin typeface="Cambria Math" panose="02040503050406030204" pitchFamily="18" charset="0"/>
                                </a:rPr>
                                <m:t>lim</m:t>
                              </m:r>
                            </m:e>
                            <m:lim>
                              <m:r>
                                <a:rPr kumimoji="1" lang="en-US" sz="1800" b="0" i="1" smtClean="0">
                                  <a:latin typeface="Cambria Math" panose="02040503050406030204" pitchFamily="18" charset="0"/>
                                </a:rPr>
                                <m:t>𝑡</m:t>
                              </m:r>
                              <m:r>
                                <a:rPr kumimoji="1" lang="el-GR" sz="1800" i="1" smtClean="0">
                                  <a:latin typeface="Cambria Math" panose="02040503050406030204" pitchFamily="18" charset="0"/>
                                  <a:ea typeface="Cambria Math" panose="02040503050406030204" pitchFamily="18" charset="0"/>
                                </a:rPr>
                                <m:t>→∞</m:t>
                              </m:r>
                            </m:lim>
                          </m:limLow>
                        </m:fName>
                        <m:e>
                          <m:r>
                            <m:rPr>
                              <m:sty m:val="p"/>
                            </m:rPr>
                            <a:rPr kumimoji="1" lang="en-US" sz="1800" b="0" i="0" smtClean="0">
                              <a:latin typeface="Cambria Math" panose="02040503050406030204" pitchFamily="18" charset="0"/>
                            </a:rPr>
                            <m:t>sup</m:t>
                          </m:r>
                        </m:e>
                      </m:func>
                      <m:f>
                        <m:fPr>
                          <m:ctrlPr>
                            <a:rPr kumimoji="1" lang="en-US" sz="1800" i="1" smtClean="0">
                              <a:latin typeface="Cambria Math" panose="02040503050406030204" pitchFamily="18" charset="0"/>
                            </a:rPr>
                          </m:ctrlPr>
                        </m:fPr>
                        <m:num>
                          <m:r>
                            <a:rPr kumimoji="1" lang="en-US" sz="1800" b="0" i="1" smtClean="0">
                              <a:latin typeface="Cambria Math" panose="02040503050406030204" pitchFamily="18" charset="0"/>
                            </a:rPr>
                            <m:t>1</m:t>
                          </m:r>
                        </m:num>
                        <m:den>
                          <m:r>
                            <a:rPr kumimoji="1" lang="en-US" sz="1800" b="0" i="1" smtClean="0">
                              <a:latin typeface="Cambria Math" panose="02040503050406030204" pitchFamily="18" charset="0"/>
                            </a:rPr>
                            <m:t>𝑡</m:t>
                          </m:r>
                        </m:den>
                      </m:f>
                      <m:nary>
                        <m:naryPr>
                          <m:chr m:val="∑"/>
                          <m:ctrlPr>
                            <a:rPr kumimoji="1" lang="en-US" sz="1800" b="0" i="1" smtClean="0">
                              <a:latin typeface="Cambria Math" panose="02040503050406030204" pitchFamily="18" charset="0"/>
                            </a:rPr>
                          </m:ctrlPr>
                        </m:naryPr>
                        <m:sub>
                          <m:r>
                            <m:rPr>
                              <m:sty m:val="p"/>
                            </m:rPr>
                            <a:rPr kumimoji="1" lang="el-GR" sz="1800" i="1">
                              <a:latin typeface="Cambria Math" panose="02040503050406030204" pitchFamily="18" charset="0"/>
                            </a:rPr>
                            <m:t>τ</m:t>
                          </m:r>
                          <m:r>
                            <a:rPr kumimoji="1" lang="en-US" sz="1800" b="0" i="1" smtClean="0">
                              <a:latin typeface="Cambria Math" panose="02040503050406030204" pitchFamily="18" charset="0"/>
                            </a:rPr>
                            <m:t>=1</m:t>
                          </m:r>
                        </m:sub>
                        <m:sup>
                          <m:r>
                            <a:rPr kumimoji="1" lang="en-US" sz="1800" b="0" i="1" smtClean="0">
                              <a:latin typeface="Cambria Math" panose="02040503050406030204" pitchFamily="18" charset="0"/>
                            </a:rPr>
                            <m:t>𝑡</m:t>
                          </m:r>
                          <m:r>
                            <a:rPr kumimoji="1" lang="en-US" sz="1800" b="0" i="1" smtClean="0">
                              <a:latin typeface="Cambria Math" panose="02040503050406030204" pitchFamily="18" charset="0"/>
                            </a:rPr>
                            <m:t>−1</m:t>
                          </m:r>
                        </m:sup>
                        <m:e>
                          <m:nary>
                            <m:naryPr>
                              <m:chr m:val="∑"/>
                              <m:ctrlPr>
                                <a:rPr kumimoji="1" lang="en-US" sz="1800" b="0" i="1" smtClean="0">
                                  <a:latin typeface="Cambria Math" panose="02040503050406030204" pitchFamily="18" charset="0"/>
                                </a:rPr>
                              </m:ctrlPr>
                            </m:naryPr>
                            <m:sub>
                              <m:r>
                                <m:rPr>
                                  <m:brk m:alnAt="23"/>
                                </m:rPr>
                                <a:rPr kumimoji="1" lang="en-US" sz="1800" b="0" i="1" smtClean="0">
                                  <a:latin typeface="Cambria Math" panose="02040503050406030204" pitchFamily="18" charset="0"/>
                                </a:rPr>
                                <m:t>𝑖</m:t>
                              </m:r>
                              <m:r>
                                <a:rPr kumimoji="1" lang="en-US" sz="1800" b="0" i="1" smtClean="0">
                                  <a:latin typeface="Cambria Math" panose="02040503050406030204" pitchFamily="18" charset="0"/>
                                </a:rPr>
                                <m:t>=1</m:t>
                              </m:r>
                            </m:sub>
                            <m:sup>
                              <m:r>
                                <a:rPr kumimoji="1" lang="en-US" sz="1800" b="0" i="1" smtClean="0">
                                  <a:latin typeface="Cambria Math" panose="02040503050406030204" pitchFamily="18" charset="0"/>
                                </a:rPr>
                                <m:t>𝑁</m:t>
                              </m:r>
                            </m:sup>
                            <m:e>
                              <m:r>
                                <a:rPr kumimoji="1" lang="en-US" sz="1800" i="1">
                                  <a:latin typeface="Cambria Math" panose="02040503050406030204" pitchFamily="18" charset="0"/>
                                </a:rPr>
                                <m:t>𝐸</m:t>
                              </m:r>
                              <m:d>
                                <m:dPr>
                                  <m:begChr m:val="{"/>
                                  <m:endChr m:val="}"/>
                                  <m:ctrlPr>
                                    <a:rPr kumimoji="1" lang="en-US" sz="1800" i="1">
                                      <a:latin typeface="Cambria Math" panose="02040503050406030204" pitchFamily="18" charset="0"/>
                                    </a:rPr>
                                  </m:ctrlPr>
                                </m:dPr>
                                <m:e>
                                  <m:d>
                                    <m:dPr>
                                      <m:begChr m:val="|"/>
                                      <m:endChr m:val="|"/>
                                      <m:ctrlPr>
                                        <a:rPr kumimoji="1" lang="en-US" sz="1800" i="1">
                                          <a:latin typeface="Cambria Math" panose="02040503050406030204" pitchFamily="18" charset="0"/>
                                        </a:rPr>
                                      </m:ctrlPr>
                                    </m:dPr>
                                    <m:e>
                                      <m:sSub>
                                        <m:sSubPr>
                                          <m:ctrlPr>
                                            <a:rPr kumimoji="1" lang="en-US" sz="1800" i="1">
                                              <a:latin typeface="Cambria Math" panose="02040503050406030204" pitchFamily="18" charset="0"/>
                                            </a:rPr>
                                          </m:ctrlPr>
                                        </m:sSubPr>
                                        <m:e>
                                          <m:r>
                                            <a:rPr kumimoji="1" lang="en-US" sz="1800" i="1">
                                              <a:latin typeface="Cambria Math" panose="02040503050406030204" pitchFamily="18" charset="0"/>
                                            </a:rPr>
                                            <m:t>𝑄</m:t>
                                          </m:r>
                                        </m:e>
                                        <m:sub>
                                          <m:r>
                                            <a:rPr kumimoji="1" lang="en-US" sz="1800" i="1">
                                              <a:latin typeface="Cambria Math" panose="02040503050406030204" pitchFamily="18" charset="0"/>
                                            </a:rPr>
                                            <m:t>𝑖</m:t>
                                          </m:r>
                                        </m:sub>
                                      </m:sSub>
                                      <m:d>
                                        <m:dPr>
                                          <m:ctrlPr>
                                            <a:rPr kumimoji="1" lang="en-US" sz="1800" i="1">
                                              <a:latin typeface="Cambria Math" panose="02040503050406030204" pitchFamily="18" charset="0"/>
                                            </a:rPr>
                                          </m:ctrlPr>
                                        </m:dPr>
                                        <m:e>
                                          <m:r>
                                            <m:rPr>
                                              <m:sty m:val="p"/>
                                            </m:rPr>
                                            <a:rPr kumimoji="1" lang="el-GR" sz="1800" i="1">
                                              <a:latin typeface="Cambria Math" panose="02040503050406030204" pitchFamily="18" charset="0"/>
                                            </a:rPr>
                                            <m:t>τ</m:t>
                                          </m:r>
                                        </m:e>
                                      </m:d>
                                    </m:e>
                                  </m:d>
                                </m:e>
                              </m:d>
                            </m:e>
                          </m:nary>
                        </m:e>
                      </m:nary>
                      <m:r>
                        <a:rPr kumimoji="1" lang="en-US" sz="1800" i="1" smtClean="0">
                          <a:latin typeface="Cambria Math" panose="02040503050406030204" pitchFamily="18" charset="0"/>
                          <a:ea typeface="Cambria Math" panose="02040503050406030204" pitchFamily="18" charset="0"/>
                        </a:rPr>
                        <m:t>&lt;∞</m:t>
                      </m:r>
                    </m:oMath>
                  </m:oMathPara>
                </a14:m>
                <a:endParaRPr kumimoji="1" lang="en-US" sz="18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 name="文本框 31">
                <a:extLst>
                  <a:ext uri="{FF2B5EF4-FFF2-40B4-BE49-F238E27FC236}">
                    <a16:creationId xmlns:a16="http://schemas.microsoft.com/office/drawing/2014/main" id="{E5354733-D3C3-0E43-AC89-21EA46861CB6}"/>
                  </a:ext>
                </a:extLst>
              </p:cNvPr>
              <p:cNvSpPr txBox="1">
                <a:spLocks noRot="1" noChangeAspect="1" noMove="1" noResize="1" noEditPoints="1" noAdjustHandles="1" noChangeArrowheads="1" noChangeShapeType="1" noTextEdit="1"/>
              </p:cNvSpPr>
              <p:nvPr/>
            </p:nvSpPr>
            <p:spPr>
              <a:xfrm>
                <a:off x="2143754" y="4866437"/>
                <a:ext cx="3351197" cy="808042"/>
              </a:xfrm>
              <a:prstGeom prst="rect">
                <a:avLst/>
              </a:prstGeom>
              <a:blipFill>
                <a:blip r:embed="rId3"/>
                <a:stretch>
                  <a:fillRect t="-106154" b="-16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矩形 32">
                <a:extLst>
                  <a:ext uri="{FF2B5EF4-FFF2-40B4-BE49-F238E27FC236}">
                    <a16:creationId xmlns:a16="http://schemas.microsoft.com/office/drawing/2014/main" id="{B6407D5D-C60B-264E-A578-3237A40FCF43}"/>
                  </a:ext>
                </a:extLst>
              </p:cNvPr>
              <p:cNvSpPr/>
              <p:nvPr/>
            </p:nvSpPr>
            <p:spPr>
              <a:xfrm>
                <a:off x="682579" y="1730477"/>
                <a:ext cx="7893153" cy="369332"/>
              </a:xfrm>
              <a:prstGeom prst="rect">
                <a:avLst/>
              </a:prstGeom>
            </p:spPr>
            <p:txBody>
              <a:bodyPr wrap="square">
                <a:spAutoFit/>
              </a:bodyPr>
              <a:lstStyle/>
              <a:p>
                <a:pPr marL="342900" indent="-342900">
                  <a:buFont typeface="+mj-lt"/>
                  <a:buAutoNum type="arabicPeriod"/>
                </a:pPr>
                <a:r>
                  <a:rPr kumimoji="1"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Rate Stable: </a:t>
                </a:r>
                <a:r>
                  <a:rPr kumimoji="1" lang="en-US" sz="1800" dirty="0">
                    <a:latin typeface="Tahoma" panose="020B0604030504040204" pitchFamily="34" charset="0"/>
                    <a:ea typeface="Tahoma" panose="020B0604030504040204" pitchFamily="34" charset="0"/>
                    <a:cs typeface="Tahoma" panose="020B0604030504040204" pitchFamily="34" charset="0"/>
                  </a:rPr>
                  <a:t>A queue </a:t>
                </a:r>
                <a14:m>
                  <m:oMath xmlns:m="http://schemas.openxmlformats.org/officeDocument/2006/math">
                    <m:sSub>
                      <m:sSubPr>
                        <m:ctrlPr>
                          <a:rPr kumimoji="1" lang="en-US" sz="1800" i="1" smtClean="0">
                            <a:latin typeface="Cambria Math" panose="02040503050406030204" pitchFamily="18" charset="0"/>
                          </a:rPr>
                        </m:ctrlPr>
                      </m:sSubPr>
                      <m:e>
                        <m:r>
                          <a:rPr kumimoji="1" lang="en-US" sz="1800" b="0" i="1" smtClean="0">
                            <a:latin typeface="Cambria Math" panose="02040503050406030204" pitchFamily="18" charset="0"/>
                          </a:rPr>
                          <m:t>𝑄</m:t>
                        </m:r>
                      </m:e>
                      <m:sub>
                        <m:r>
                          <a:rPr kumimoji="1" lang="en-US" sz="1800" b="0" i="1" smtClean="0">
                            <a:latin typeface="Cambria Math" panose="02040503050406030204" pitchFamily="18" charset="0"/>
                          </a:rPr>
                          <m:t>𝑖</m:t>
                        </m:r>
                      </m:sub>
                    </m:sSub>
                    <m:d>
                      <m:dPr>
                        <m:ctrlPr>
                          <a:rPr kumimoji="1" lang="en-US" sz="1800" b="0" i="1" smtClean="0">
                            <a:latin typeface="Cambria Math" panose="02040503050406030204" pitchFamily="18" charset="0"/>
                          </a:rPr>
                        </m:ctrlPr>
                      </m:dPr>
                      <m:e>
                        <m:r>
                          <a:rPr kumimoji="1" lang="en-US" sz="1800" b="0" i="1" smtClean="0">
                            <a:latin typeface="Cambria Math" panose="02040503050406030204" pitchFamily="18" charset="0"/>
                          </a:rPr>
                          <m:t>𝑡</m:t>
                        </m:r>
                      </m:e>
                    </m:d>
                  </m:oMath>
                </a14:m>
                <a:r>
                  <a:rPr kumimoji="1" lang="en-US" sz="1800" dirty="0">
                    <a:latin typeface="Tahoma" panose="020B0604030504040204" pitchFamily="34" charset="0"/>
                    <a:ea typeface="Tahoma" panose="020B0604030504040204" pitchFamily="34" charset="0"/>
                    <a:cs typeface="Tahoma" panose="020B0604030504040204" pitchFamily="34" charset="0"/>
                  </a:rPr>
                  <a:t> is rate stable if</a:t>
                </a:r>
              </a:p>
            </p:txBody>
          </p:sp>
        </mc:Choice>
        <mc:Fallback xmlns="">
          <p:sp>
            <p:nvSpPr>
              <p:cNvPr id="7" name="矩形 32">
                <a:extLst>
                  <a:ext uri="{FF2B5EF4-FFF2-40B4-BE49-F238E27FC236}">
                    <a16:creationId xmlns:a16="http://schemas.microsoft.com/office/drawing/2014/main" id="{B6407D5D-C60B-264E-A578-3237A40FCF43}"/>
                  </a:ext>
                </a:extLst>
              </p:cNvPr>
              <p:cNvSpPr>
                <a:spLocks noRot="1" noChangeAspect="1" noMove="1" noResize="1" noEditPoints="1" noAdjustHandles="1" noChangeArrowheads="1" noChangeShapeType="1" noTextEdit="1"/>
              </p:cNvSpPr>
              <p:nvPr/>
            </p:nvSpPr>
            <p:spPr>
              <a:xfrm>
                <a:off x="682579" y="1730477"/>
                <a:ext cx="7893153" cy="369332"/>
              </a:xfrm>
              <a:prstGeom prst="rect">
                <a:avLst/>
              </a:prstGeom>
              <a:blipFill>
                <a:blip r:embed="rId4"/>
                <a:stretch>
                  <a:fillRect l="-643"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本框 33">
                <a:extLst>
                  <a:ext uri="{FF2B5EF4-FFF2-40B4-BE49-F238E27FC236}">
                    <a16:creationId xmlns:a16="http://schemas.microsoft.com/office/drawing/2014/main" id="{ECB2C006-2C1D-FC4B-A1CE-79A6E9FBF326}"/>
                  </a:ext>
                </a:extLst>
              </p:cNvPr>
              <p:cNvSpPr txBox="1"/>
              <p:nvPr/>
            </p:nvSpPr>
            <p:spPr>
              <a:xfrm>
                <a:off x="1659094" y="2238307"/>
                <a:ext cx="3351197" cy="5424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kumimoji="1" lang="en-US" sz="1800" i="1" smtClean="0">
                              <a:latin typeface="Cambria Math" panose="02040503050406030204" pitchFamily="18" charset="0"/>
                            </a:rPr>
                          </m:ctrlPr>
                        </m:funcPr>
                        <m:fName>
                          <m:limLow>
                            <m:limLowPr>
                              <m:ctrlPr>
                                <a:rPr kumimoji="1" lang="en-US" sz="1800" i="1" smtClean="0">
                                  <a:latin typeface="Cambria Math" panose="02040503050406030204" pitchFamily="18" charset="0"/>
                                </a:rPr>
                              </m:ctrlPr>
                            </m:limLowPr>
                            <m:e>
                              <m:r>
                                <m:rPr>
                                  <m:sty m:val="p"/>
                                </m:rPr>
                                <a:rPr kumimoji="1" lang="en-US" sz="1800" i="0" smtClean="0">
                                  <a:latin typeface="Cambria Math" panose="02040503050406030204" pitchFamily="18" charset="0"/>
                                </a:rPr>
                                <m:t>lim</m:t>
                              </m:r>
                            </m:e>
                            <m:lim>
                              <m:r>
                                <m:rPr>
                                  <m:sty m:val="p"/>
                                </m:rPr>
                                <a:rPr kumimoji="1" lang="el-GR" sz="1800" i="1" smtClean="0">
                                  <a:latin typeface="Cambria Math" panose="02040503050406030204" pitchFamily="18" charset="0"/>
                                </a:rPr>
                                <m:t>τ</m:t>
                              </m:r>
                              <m:r>
                                <a:rPr kumimoji="1" lang="el-GR" sz="1800" i="1" smtClean="0">
                                  <a:latin typeface="Cambria Math" panose="02040503050406030204" pitchFamily="18" charset="0"/>
                                  <a:ea typeface="Cambria Math" panose="02040503050406030204" pitchFamily="18" charset="0"/>
                                </a:rPr>
                                <m:t>→∞</m:t>
                              </m:r>
                            </m:lim>
                          </m:limLow>
                        </m:fName>
                        <m:e>
                          <m:f>
                            <m:fPr>
                              <m:ctrlPr>
                                <a:rPr kumimoji="1" lang="el-GR" sz="1800" i="1" smtClean="0">
                                  <a:latin typeface="Cambria Math" panose="02040503050406030204" pitchFamily="18" charset="0"/>
                                  <a:ea typeface="Cambria Math" panose="02040503050406030204" pitchFamily="18" charset="0"/>
                                </a:rPr>
                              </m:ctrlPr>
                            </m:fPr>
                            <m:num>
                              <m:sSub>
                                <m:sSubPr>
                                  <m:ctrlPr>
                                    <a:rPr kumimoji="1" lang="en-US" sz="1800" i="1">
                                      <a:latin typeface="Cambria Math" panose="02040503050406030204" pitchFamily="18" charset="0"/>
                                    </a:rPr>
                                  </m:ctrlPr>
                                </m:sSubPr>
                                <m:e>
                                  <m:r>
                                    <a:rPr kumimoji="1" lang="en-US" sz="1800" i="1">
                                      <a:latin typeface="Cambria Math" panose="02040503050406030204" pitchFamily="18" charset="0"/>
                                    </a:rPr>
                                    <m:t>𝑄</m:t>
                                  </m:r>
                                </m:e>
                                <m:sub>
                                  <m:r>
                                    <a:rPr kumimoji="1" lang="en-US" sz="1800" i="1">
                                      <a:latin typeface="Cambria Math" panose="02040503050406030204" pitchFamily="18" charset="0"/>
                                    </a:rPr>
                                    <m:t>𝑖</m:t>
                                  </m:r>
                                </m:sub>
                              </m:sSub>
                              <m:d>
                                <m:dPr>
                                  <m:ctrlPr>
                                    <a:rPr kumimoji="1" lang="en-US" sz="1800" i="1">
                                      <a:latin typeface="Cambria Math" panose="02040503050406030204" pitchFamily="18" charset="0"/>
                                    </a:rPr>
                                  </m:ctrlPr>
                                </m:dPr>
                                <m:e>
                                  <m:r>
                                    <m:rPr>
                                      <m:sty m:val="p"/>
                                    </m:rPr>
                                    <a:rPr kumimoji="1" lang="el-GR" sz="1800" i="1">
                                      <a:latin typeface="Cambria Math" panose="02040503050406030204" pitchFamily="18" charset="0"/>
                                    </a:rPr>
                                    <m:t>τ</m:t>
                                  </m:r>
                                </m:e>
                              </m:d>
                            </m:num>
                            <m:den>
                              <m:r>
                                <m:rPr>
                                  <m:sty m:val="p"/>
                                </m:rPr>
                                <a:rPr kumimoji="1" lang="el-GR" sz="1800" i="1">
                                  <a:latin typeface="Cambria Math" panose="02040503050406030204" pitchFamily="18" charset="0"/>
                                </a:rPr>
                                <m:t>τ</m:t>
                              </m:r>
                            </m:den>
                          </m:f>
                        </m:e>
                      </m:func>
                      <m:r>
                        <a:rPr kumimoji="1" lang="en-US" altLang="zh-CN" sz="1800" i="1">
                          <a:latin typeface="Cambria Math" panose="02040503050406030204" pitchFamily="18" charset="0"/>
                          <a:ea typeface="Cambria Math" panose="02040503050406030204" pitchFamily="18" charset="0"/>
                        </a:rPr>
                        <m:t>=</m:t>
                      </m:r>
                      <m:r>
                        <a:rPr kumimoji="1" lang="en-US" altLang="zh-CN" sz="1800" b="0" i="1" smtClean="0">
                          <a:latin typeface="Cambria Math" panose="02040503050406030204" pitchFamily="18" charset="0"/>
                          <a:ea typeface="Cambria Math" panose="02040503050406030204" pitchFamily="18" charset="0"/>
                        </a:rPr>
                        <m:t>0</m:t>
                      </m:r>
                    </m:oMath>
                  </m:oMathPara>
                </a14:m>
                <a:endParaRPr kumimoji="1" lang="en-US" sz="18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8" name="文本框 33">
                <a:extLst>
                  <a:ext uri="{FF2B5EF4-FFF2-40B4-BE49-F238E27FC236}">
                    <a16:creationId xmlns:a16="http://schemas.microsoft.com/office/drawing/2014/main" id="{ECB2C006-2C1D-FC4B-A1CE-79A6E9FBF326}"/>
                  </a:ext>
                </a:extLst>
              </p:cNvPr>
              <p:cNvSpPr txBox="1">
                <a:spLocks noRot="1" noChangeAspect="1" noMove="1" noResize="1" noEditPoints="1" noAdjustHandles="1" noChangeArrowheads="1" noChangeShapeType="1" noTextEdit="1"/>
              </p:cNvSpPr>
              <p:nvPr/>
            </p:nvSpPr>
            <p:spPr>
              <a:xfrm>
                <a:off x="1659094" y="2238307"/>
                <a:ext cx="3351197" cy="542456"/>
              </a:xfrm>
              <a:prstGeom prst="rect">
                <a:avLst/>
              </a:prstGeom>
              <a:blipFill>
                <a:blip r:embed="rId5"/>
                <a:stretch>
                  <a:fillRect b="-6818"/>
                </a:stretch>
              </a:blipFill>
            </p:spPr>
            <p:txBody>
              <a:bodyPr/>
              <a:lstStyle/>
              <a:p>
                <a:r>
                  <a:rPr lang="en-US">
                    <a:noFill/>
                  </a:rPr>
                  <a:t> </a:t>
                </a:r>
              </a:p>
            </p:txBody>
          </p:sp>
        </mc:Fallback>
      </mc:AlternateContent>
      <p:sp>
        <p:nvSpPr>
          <p:cNvPr id="9" name="矩形 1">
            <a:extLst>
              <a:ext uri="{FF2B5EF4-FFF2-40B4-BE49-F238E27FC236}">
                <a16:creationId xmlns:a16="http://schemas.microsoft.com/office/drawing/2014/main" id="{9EA610F7-66A8-4E4A-B397-B23B22E59905}"/>
              </a:ext>
            </a:extLst>
          </p:cNvPr>
          <p:cNvSpPr/>
          <p:nvPr/>
        </p:nvSpPr>
        <p:spPr>
          <a:xfrm>
            <a:off x="4159175" y="2355646"/>
            <a:ext cx="1949188" cy="369332"/>
          </a:xfrm>
          <a:prstGeom prst="rect">
            <a:avLst/>
          </a:prstGeom>
        </p:spPr>
        <p:txBody>
          <a:bodyPr wrap="none">
            <a:spAutoFit/>
          </a:bodyPr>
          <a:lstStyle/>
          <a:p>
            <a:r>
              <a:rPr kumimoji="1" lang="en-US" altLang="zh-CN" sz="1800" dirty="0">
                <a:latin typeface="Tahoma" panose="020B0604030504040204" pitchFamily="34" charset="0"/>
                <a:ea typeface="Tahoma" panose="020B0604030504040204" pitchFamily="34" charset="0"/>
                <a:cs typeface="Tahoma" panose="020B0604030504040204" pitchFamily="34" charset="0"/>
              </a:rPr>
              <a:t>with probability 1</a:t>
            </a:r>
            <a:endParaRPr lang="en-US" sz="1800"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10" name="矩形 34">
                <a:extLst>
                  <a:ext uri="{FF2B5EF4-FFF2-40B4-BE49-F238E27FC236}">
                    <a16:creationId xmlns:a16="http://schemas.microsoft.com/office/drawing/2014/main" id="{2D9193C5-8F35-0B4B-A227-D6BB5B54DDD0}"/>
                  </a:ext>
                </a:extLst>
              </p:cNvPr>
              <p:cNvSpPr/>
              <p:nvPr/>
            </p:nvSpPr>
            <p:spPr>
              <a:xfrm>
                <a:off x="703943" y="3009889"/>
                <a:ext cx="7893153" cy="369332"/>
              </a:xfrm>
              <a:prstGeom prst="rect">
                <a:avLst/>
              </a:prstGeom>
            </p:spPr>
            <p:txBody>
              <a:bodyPr wrap="square">
                <a:spAutoFit/>
              </a:bodyPr>
              <a:lstStyle/>
              <a:p>
                <a:pPr marL="342900" indent="-342900">
                  <a:buFont typeface="+mj-lt"/>
                  <a:buAutoNum type="arabicPeriod" startAt="2"/>
                </a:pPr>
                <a:r>
                  <a:rPr kumimoji="1"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Mean Rate Stable: </a:t>
                </a:r>
                <a:r>
                  <a:rPr kumimoji="1" lang="en-US" sz="1800" dirty="0">
                    <a:latin typeface="Tahoma" panose="020B0604030504040204" pitchFamily="34" charset="0"/>
                    <a:ea typeface="Tahoma" panose="020B0604030504040204" pitchFamily="34" charset="0"/>
                    <a:cs typeface="Tahoma" panose="020B0604030504040204" pitchFamily="34" charset="0"/>
                  </a:rPr>
                  <a:t>A queue </a:t>
                </a:r>
                <a14:m>
                  <m:oMath xmlns:m="http://schemas.openxmlformats.org/officeDocument/2006/math">
                    <m:sSub>
                      <m:sSubPr>
                        <m:ctrlPr>
                          <a:rPr kumimoji="1" lang="en-US" sz="1800" i="1" smtClean="0">
                            <a:latin typeface="Cambria Math" panose="02040503050406030204" pitchFamily="18" charset="0"/>
                          </a:rPr>
                        </m:ctrlPr>
                      </m:sSubPr>
                      <m:e>
                        <m:r>
                          <a:rPr kumimoji="1" lang="en-US" sz="1800" b="0" i="1" smtClean="0">
                            <a:latin typeface="Cambria Math" panose="02040503050406030204" pitchFamily="18" charset="0"/>
                          </a:rPr>
                          <m:t>𝑄</m:t>
                        </m:r>
                      </m:e>
                      <m:sub>
                        <m:r>
                          <a:rPr kumimoji="1" lang="en-US" sz="1800" b="0" i="1" smtClean="0">
                            <a:latin typeface="Cambria Math" panose="02040503050406030204" pitchFamily="18" charset="0"/>
                          </a:rPr>
                          <m:t>𝑖</m:t>
                        </m:r>
                      </m:sub>
                    </m:sSub>
                    <m:d>
                      <m:dPr>
                        <m:ctrlPr>
                          <a:rPr kumimoji="1" lang="en-US" sz="1800" b="0" i="1" smtClean="0">
                            <a:latin typeface="Cambria Math" panose="02040503050406030204" pitchFamily="18" charset="0"/>
                          </a:rPr>
                        </m:ctrlPr>
                      </m:dPr>
                      <m:e>
                        <m:r>
                          <a:rPr kumimoji="1" lang="en-US" sz="1800" b="0" i="1" smtClean="0">
                            <a:latin typeface="Cambria Math" panose="02040503050406030204" pitchFamily="18" charset="0"/>
                          </a:rPr>
                          <m:t>𝑡</m:t>
                        </m:r>
                      </m:e>
                    </m:d>
                  </m:oMath>
                </a14:m>
                <a:r>
                  <a:rPr kumimoji="1" lang="en-US" sz="1800" dirty="0">
                    <a:latin typeface="Tahoma" panose="020B0604030504040204" pitchFamily="34" charset="0"/>
                    <a:ea typeface="Tahoma" panose="020B0604030504040204" pitchFamily="34" charset="0"/>
                    <a:cs typeface="Tahoma" panose="020B0604030504040204" pitchFamily="34" charset="0"/>
                  </a:rPr>
                  <a:t> is mean rate stable if</a:t>
                </a:r>
              </a:p>
            </p:txBody>
          </p:sp>
        </mc:Choice>
        <mc:Fallback xmlns="">
          <p:sp>
            <p:nvSpPr>
              <p:cNvPr id="10" name="矩形 34">
                <a:extLst>
                  <a:ext uri="{FF2B5EF4-FFF2-40B4-BE49-F238E27FC236}">
                    <a16:creationId xmlns:a16="http://schemas.microsoft.com/office/drawing/2014/main" id="{2D9193C5-8F35-0B4B-A227-D6BB5B54DDD0}"/>
                  </a:ext>
                </a:extLst>
              </p:cNvPr>
              <p:cNvSpPr>
                <a:spLocks noRot="1" noChangeAspect="1" noMove="1" noResize="1" noEditPoints="1" noAdjustHandles="1" noChangeArrowheads="1" noChangeShapeType="1" noTextEdit="1"/>
              </p:cNvSpPr>
              <p:nvPr/>
            </p:nvSpPr>
            <p:spPr>
              <a:xfrm>
                <a:off x="703943" y="3009889"/>
                <a:ext cx="7893153" cy="369332"/>
              </a:xfrm>
              <a:prstGeom prst="rect">
                <a:avLst/>
              </a:prstGeom>
              <a:blipFill>
                <a:blip r:embed="rId6"/>
                <a:stretch>
                  <a:fillRect l="-482"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本框 36">
                <a:extLst>
                  <a:ext uri="{FF2B5EF4-FFF2-40B4-BE49-F238E27FC236}">
                    <a16:creationId xmlns:a16="http://schemas.microsoft.com/office/drawing/2014/main" id="{447E3CF8-617D-8944-99A7-88937D2E5152}"/>
                  </a:ext>
                </a:extLst>
              </p:cNvPr>
              <p:cNvSpPr txBox="1"/>
              <p:nvPr/>
            </p:nvSpPr>
            <p:spPr>
              <a:xfrm>
                <a:off x="1671201" y="3558431"/>
                <a:ext cx="3351197" cy="5424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kumimoji="1" lang="en-US" sz="1800" i="1" smtClean="0">
                              <a:latin typeface="Cambria Math" panose="02040503050406030204" pitchFamily="18" charset="0"/>
                            </a:rPr>
                          </m:ctrlPr>
                        </m:funcPr>
                        <m:fName>
                          <m:limLow>
                            <m:limLowPr>
                              <m:ctrlPr>
                                <a:rPr kumimoji="1" lang="en-US" sz="1800" i="1" smtClean="0">
                                  <a:latin typeface="Cambria Math" panose="02040503050406030204" pitchFamily="18" charset="0"/>
                                </a:rPr>
                              </m:ctrlPr>
                            </m:limLowPr>
                            <m:e>
                              <m:r>
                                <m:rPr>
                                  <m:sty m:val="p"/>
                                </m:rPr>
                                <a:rPr kumimoji="1" lang="en-US" sz="1800" i="0" smtClean="0">
                                  <a:latin typeface="Cambria Math" panose="02040503050406030204" pitchFamily="18" charset="0"/>
                                </a:rPr>
                                <m:t>lim</m:t>
                              </m:r>
                            </m:e>
                            <m:lim>
                              <m:r>
                                <m:rPr>
                                  <m:sty m:val="p"/>
                                </m:rPr>
                                <a:rPr kumimoji="1" lang="el-GR" sz="1800" i="1" smtClean="0">
                                  <a:latin typeface="Cambria Math" panose="02040503050406030204" pitchFamily="18" charset="0"/>
                                </a:rPr>
                                <m:t>τ</m:t>
                              </m:r>
                              <m:r>
                                <a:rPr kumimoji="1" lang="el-GR" sz="1800" i="1" smtClean="0">
                                  <a:latin typeface="Cambria Math" panose="02040503050406030204" pitchFamily="18" charset="0"/>
                                  <a:ea typeface="Cambria Math" panose="02040503050406030204" pitchFamily="18" charset="0"/>
                                </a:rPr>
                                <m:t>→∞</m:t>
                              </m:r>
                            </m:lim>
                          </m:limLow>
                        </m:fName>
                        <m:e>
                          <m:f>
                            <m:fPr>
                              <m:ctrlPr>
                                <a:rPr kumimoji="1" lang="el-GR" sz="1800" i="1" smtClean="0">
                                  <a:latin typeface="Cambria Math" panose="02040503050406030204" pitchFamily="18" charset="0"/>
                                  <a:ea typeface="Cambria Math" panose="02040503050406030204" pitchFamily="18" charset="0"/>
                                </a:rPr>
                              </m:ctrlPr>
                            </m:fPr>
                            <m:num>
                              <m:r>
                                <m:rPr>
                                  <m:sty m:val="p"/>
                                </m:rPr>
                                <a:rPr kumimoji="1" lang="en-US" sz="1800" b="0" i="0" smtClean="0">
                                  <a:latin typeface="Cambria Math" panose="02040503050406030204" pitchFamily="18" charset="0"/>
                                  <a:ea typeface="Cambria Math" panose="02040503050406030204" pitchFamily="18" charset="0"/>
                                </a:rPr>
                                <m:t>E</m:t>
                              </m:r>
                              <m:d>
                                <m:dPr>
                                  <m:begChr m:val="{"/>
                                  <m:endChr m:val="}"/>
                                  <m:ctrlPr>
                                    <a:rPr kumimoji="1" lang="el-GR" sz="1800" i="1" smtClean="0">
                                      <a:latin typeface="Cambria Math" panose="02040503050406030204" pitchFamily="18" charset="0"/>
                                      <a:ea typeface="Cambria Math" panose="02040503050406030204" pitchFamily="18" charset="0"/>
                                    </a:rPr>
                                  </m:ctrlPr>
                                </m:dPr>
                                <m:e>
                                  <m:d>
                                    <m:dPr>
                                      <m:begChr m:val="|"/>
                                      <m:endChr m:val="|"/>
                                      <m:ctrlPr>
                                        <a:rPr kumimoji="1" lang="el-GR" sz="1800" i="1" smtClean="0">
                                          <a:latin typeface="Cambria Math" panose="02040503050406030204" pitchFamily="18" charset="0"/>
                                          <a:ea typeface="Cambria Math" panose="02040503050406030204" pitchFamily="18" charset="0"/>
                                        </a:rPr>
                                      </m:ctrlPr>
                                    </m:dPr>
                                    <m:e>
                                      <m:sSub>
                                        <m:sSubPr>
                                          <m:ctrlPr>
                                            <a:rPr kumimoji="1" lang="en-US" sz="1800" i="1">
                                              <a:latin typeface="Cambria Math" panose="02040503050406030204" pitchFamily="18" charset="0"/>
                                            </a:rPr>
                                          </m:ctrlPr>
                                        </m:sSubPr>
                                        <m:e>
                                          <m:r>
                                            <a:rPr kumimoji="1" lang="en-US" sz="1800" i="1">
                                              <a:latin typeface="Cambria Math" panose="02040503050406030204" pitchFamily="18" charset="0"/>
                                            </a:rPr>
                                            <m:t>𝑄</m:t>
                                          </m:r>
                                        </m:e>
                                        <m:sub>
                                          <m:r>
                                            <a:rPr kumimoji="1" lang="en-US" sz="1800" i="1">
                                              <a:latin typeface="Cambria Math" panose="02040503050406030204" pitchFamily="18" charset="0"/>
                                            </a:rPr>
                                            <m:t>𝑖</m:t>
                                          </m:r>
                                        </m:sub>
                                      </m:sSub>
                                      <m:d>
                                        <m:dPr>
                                          <m:ctrlPr>
                                            <a:rPr kumimoji="1" lang="en-US" sz="1800" i="1">
                                              <a:latin typeface="Cambria Math" panose="02040503050406030204" pitchFamily="18" charset="0"/>
                                            </a:rPr>
                                          </m:ctrlPr>
                                        </m:dPr>
                                        <m:e>
                                          <m:r>
                                            <m:rPr>
                                              <m:sty m:val="p"/>
                                            </m:rPr>
                                            <a:rPr kumimoji="1" lang="el-GR" sz="1800" i="1">
                                              <a:latin typeface="Cambria Math" panose="02040503050406030204" pitchFamily="18" charset="0"/>
                                            </a:rPr>
                                            <m:t>τ</m:t>
                                          </m:r>
                                        </m:e>
                                      </m:d>
                                    </m:e>
                                  </m:d>
                                </m:e>
                              </m:d>
                            </m:num>
                            <m:den>
                              <m:r>
                                <m:rPr>
                                  <m:sty m:val="p"/>
                                </m:rPr>
                                <a:rPr kumimoji="1" lang="el-GR" sz="1800" i="1">
                                  <a:latin typeface="Cambria Math" panose="02040503050406030204" pitchFamily="18" charset="0"/>
                                </a:rPr>
                                <m:t>τ</m:t>
                              </m:r>
                            </m:den>
                          </m:f>
                        </m:e>
                      </m:func>
                      <m:r>
                        <a:rPr kumimoji="1" lang="en-US" altLang="zh-CN" sz="1800" i="1">
                          <a:latin typeface="Cambria Math" panose="02040503050406030204" pitchFamily="18" charset="0"/>
                          <a:ea typeface="Cambria Math" panose="02040503050406030204" pitchFamily="18" charset="0"/>
                        </a:rPr>
                        <m:t>=</m:t>
                      </m:r>
                      <m:r>
                        <a:rPr kumimoji="1" lang="en-US" altLang="zh-CN" sz="1800" b="0" i="1" smtClean="0">
                          <a:latin typeface="Cambria Math" panose="02040503050406030204" pitchFamily="18" charset="0"/>
                          <a:ea typeface="Cambria Math" panose="02040503050406030204" pitchFamily="18" charset="0"/>
                        </a:rPr>
                        <m:t>0</m:t>
                      </m:r>
                    </m:oMath>
                  </m:oMathPara>
                </a14:m>
                <a:endParaRPr kumimoji="1" lang="en-US" sz="18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1" name="文本框 36">
                <a:extLst>
                  <a:ext uri="{FF2B5EF4-FFF2-40B4-BE49-F238E27FC236}">
                    <a16:creationId xmlns:a16="http://schemas.microsoft.com/office/drawing/2014/main" id="{447E3CF8-617D-8944-99A7-88937D2E5152}"/>
                  </a:ext>
                </a:extLst>
              </p:cNvPr>
              <p:cNvSpPr txBox="1">
                <a:spLocks noRot="1" noChangeAspect="1" noMove="1" noResize="1" noEditPoints="1" noAdjustHandles="1" noChangeArrowheads="1" noChangeShapeType="1" noTextEdit="1"/>
              </p:cNvSpPr>
              <p:nvPr/>
            </p:nvSpPr>
            <p:spPr>
              <a:xfrm>
                <a:off x="1671201" y="3558431"/>
                <a:ext cx="3351197" cy="542456"/>
              </a:xfrm>
              <a:prstGeom prst="rect">
                <a:avLst/>
              </a:prstGeom>
              <a:blipFill>
                <a:blip r:embed="rId7"/>
                <a:stretch>
                  <a:fillRect b="-6818"/>
                </a:stretch>
              </a:blipFill>
            </p:spPr>
            <p:txBody>
              <a:bodyPr/>
              <a:lstStyle/>
              <a:p>
                <a:r>
                  <a:rPr lang="en-US">
                    <a:noFill/>
                  </a:rPr>
                  <a:t> </a:t>
                </a:r>
              </a:p>
            </p:txBody>
          </p:sp>
        </mc:Fallback>
      </mc:AlternateContent>
      <p:sp>
        <p:nvSpPr>
          <p:cNvPr id="12" name="文本框 4">
            <a:extLst>
              <a:ext uri="{FF2B5EF4-FFF2-40B4-BE49-F238E27FC236}">
                <a16:creationId xmlns:a16="http://schemas.microsoft.com/office/drawing/2014/main" id="{94478C88-2F44-F547-BC12-823AD325BE3A}"/>
              </a:ext>
            </a:extLst>
          </p:cNvPr>
          <p:cNvSpPr txBox="1"/>
          <p:nvPr/>
        </p:nvSpPr>
        <p:spPr>
          <a:xfrm>
            <a:off x="4114800" y="2968171"/>
            <a:ext cx="65" cy="215444"/>
          </a:xfrm>
          <a:prstGeom prst="rect">
            <a:avLst/>
          </a:prstGeom>
          <a:noFill/>
        </p:spPr>
        <p:txBody>
          <a:bodyPr wrap="none" lIns="0" tIns="0" rIns="0" bIns="0" rtlCol="0">
            <a:spAutoFit/>
          </a:bodyPr>
          <a:lstStyle/>
          <a:p>
            <a:endParaRPr kumimoji="1" lang="en-US" dirty="0"/>
          </a:p>
        </p:txBody>
      </p:sp>
      <p:cxnSp>
        <p:nvCxnSpPr>
          <p:cNvPr id="13" name="直接箭头连接符 6">
            <a:extLst>
              <a:ext uri="{FF2B5EF4-FFF2-40B4-BE49-F238E27FC236}">
                <a16:creationId xmlns:a16="http://schemas.microsoft.com/office/drawing/2014/main" id="{1A74C001-E452-9A40-96BC-C6CED4AF707B}"/>
              </a:ext>
            </a:extLst>
          </p:cNvPr>
          <p:cNvCxnSpPr/>
          <p:nvPr/>
        </p:nvCxnSpPr>
        <p:spPr>
          <a:xfrm flipH="1">
            <a:off x="5562600" y="5257800"/>
            <a:ext cx="5334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8">
            <a:extLst>
              <a:ext uri="{FF2B5EF4-FFF2-40B4-BE49-F238E27FC236}">
                <a16:creationId xmlns:a16="http://schemas.microsoft.com/office/drawing/2014/main" id="{66A65E9C-12FA-924D-A3D6-C4A19A5CE67E}"/>
              </a:ext>
            </a:extLst>
          </p:cNvPr>
          <p:cNvSpPr txBox="1"/>
          <p:nvPr/>
        </p:nvSpPr>
        <p:spPr>
          <a:xfrm>
            <a:off x="6097010" y="5008847"/>
            <a:ext cx="2514600" cy="523220"/>
          </a:xfrm>
          <a:prstGeom prst="rect">
            <a:avLst/>
          </a:prstGeom>
          <a:noFill/>
        </p:spPr>
        <p:txBody>
          <a:bodyPr wrap="square" rtlCol="0">
            <a:spAutoFit/>
          </a:bodyPr>
          <a:lstStyle/>
          <a:p>
            <a:r>
              <a:rPr kumimoji="1" lang="en-US" altLang="zh-CN" dirty="0">
                <a:latin typeface="Tahoma" panose="020B0604030504040204" pitchFamily="34" charset="0"/>
                <a:ea typeface="Tahoma" panose="020B0604030504040204" pitchFamily="34" charset="0"/>
                <a:cs typeface="Tahoma" panose="020B0604030504040204" pitchFamily="34" charset="0"/>
              </a:rPr>
              <a:t>Considers the time average expected backlog</a:t>
            </a:r>
            <a:endParaRPr kumimoji="1" lang="en-US" dirty="0">
              <a:latin typeface="Tahoma" panose="020B0604030504040204" pitchFamily="34" charset="0"/>
              <a:ea typeface="Tahoma" panose="020B0604030504040204" pitchFamily="34" charset="0"/>
              <a:cs typeface="Tahoma" panose="020B0604030504040204" pitchFamily="34" charset="0"/>
            </a:endParaRPr>
          </a:p>
        </p:txBody>
      </p:sp>
      <p:sp>
        <p:nvSpPr>
          <p:cNvPr id="15" name="Text Placeholder 5">
            <a:extLst>
              <a:ext uri="{FF2B5EF4-FFF2-40B4-BE49-F238E27FC236}">
                <a16:creationId xmlns:a16="http://schemas.microsoft.com/office/drawing/2014/main" id="{411911FF-F607-AD43-BADC-202B14FE3712}"/>
              </a:ext>
            </a:extLst>
          </p:cNvPr>
          <p:cNvSpPr txBox="1">
            <a:spLocks/>
          </p:cNvSpPr>
          <p:nvPr/>
        </p:nvSpPr>
        <p:spPr>
          <a:xfrm>
            <a:off x="1162055" y="223223"/>
            <a:ext cx="6934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altLang="zh-CN" sz="3600" b="1" dirty="0">
                <a:solidFill>
                  <a:srgbClr val="00B0F0"/>
                </a:solidFill>
                <a:effectLst>
                  <a:outerShdw blurRad="38100" dist="38100" dir="2700000" algn="tl">
                    <a:srgbClr val="000000">
                      <a:alpha val="43137"/>
                    </a:srgbClr>
                  </a:outerShdw>
                </a:effectLst>
              </a:rPr>
              <a:t>Lyapunov Optimization</a:t>
            </a:r>
            <a:endParaRPr lang="zh-CN" altLang="en-US" sz="3600" b="1"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832529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93</a:t>
            </a:fld>
            <a:endParaRPr lang="zh-CN" altLang="en-US" dirty="0"/>
          </a:p>
        </p:txBody>
      </p:sp>
      <p:sp>
        <p:nvSpPr>
          <p:cNvPr id="3" name="文本框 16">
            <a:extLst>
              <a:ext uri="{FF2B5EF4-FFF2-40B4-BE49-F238E27FC236}">
                <a16:creationId xmlns:a16="http://schemas.microsoft.com/office/drawing/2014/main" id="{5C580D34-E1C0-E946-802A-EE75703553FD}"/>
              </a:ext>
            </a:extLst>
          </p:cNvPr>
          <p:cNvSpPr txBox="1"/>
          <p:nvPr/>
        </p:nvSpPr>
        <p:spPr>
          <a:xfrm>
            <a:off x="152400" y="1086097"/>
            <a:ext cx="4258986" cy="461665"/>
          </a:xfrm>
          <a:prstGeom prst="rect">
            <a:avLst/>
          </a:prstGeom>
          <a:noFill/>
        </p:spPr>
        <p:txBody>
          <a:bodyPr wrap="none" rtlCol="0">
            <a:spAutoFit/>
          </a:bodyPr>
          <a:lstStyle/>
          <a:p>
            <a:pPr marL="457200" indent="-457200">
              <a:buFont typeface="Wingdings" panose="05000000000000000000" pitchFamily="2" charset="2"/>
              <a:buChar char="v"/>
            </a:pPr>
            <a:r>
              <a:rPr kumimoji="1" lang="en-US" altLang="zh-CN" sz="2400" b="1" dirty="0" err="1">
                <a:latin typeface="Tahoma" panose="020B0604030504040204" pitchFamily="34" charset="0"/>
                <a:ea typeface="Tahoma" panose="020B0604030504040204" pitchFamily="34" charset="0"/>
                <a:cs typeface="Tahoma" panose="020B0604030504040204" pitchFamily="34" charset="0"/>
              </a:rPr>
              <a:t>Lyapunov</a:t>
            </a:r>
            <a:r>
              <a:rPr kumimoji="1" lang="en-US" altLang="zh-CN" sz="2400" b="1" dirty="0">
                <a:latin typeface="Tahoma" panose="020B0604030504040204" pitchFamily="34" charset="0"/>
                <a:ea typeface="Tahoma" panose="020B0604030504040204" pitchFamily="34" charset="0"/>
                <a:cs typeface="Tahoma" panose="020B0604030504040204" pitchFamily="34" charset="0"/>
              </a:rPr>
              <a:t> Optimization</a:t>
            </a:r>
            <a:endParaRPr kumimoji="1" lang="zh-CN" altLang="en-US" sz="2400" b="1" dirty="0">
              <a:latin typeface="Tahoma" panose="020B0604030504040204" pitchFamily="34" charset="0"/>
              <a:ea typeface="Microsoft YaHei" charset="-122"/>
              <a:cs typeface="Tahoma" panose="020B0604030504040204" pitchFamily="34" charset="0"/>
            </a:endParaRPr>
          </a:p>
        </p:txBody>
      </p:sp>
      <p:pic>
        <p:nvPicPr>
          <p:cNvPr id="4" name="图片 1">
            <a:extLst>
              <a:ext uri="{FF2B5EF4-FFF2-40B4-BE49-F238E27FC236}">
                <a16:creationId xmlns:a16="http://schemas.microsoft.com/office/drawing/2014/main" id="{4D324D69-1A19-A74C-96B6-9EF820EF85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7359" y="1653080"/>
            <a:ext cx="4648200" cy="896954"/>
          </a:xfrm>
          <a:prstGeom prst="rect">
            <a:avLst/>
          </a:prstGeom>
        </p:spPr>
      </p:pic>
      <p:sp>
        <p:nvSpPr>
          <p:cNvPr id="5" name="文本框 2">
            <a:extLst>
              <a:ext uri="{FF2B5EF4-FFF2-40B4-BE49-F238E27FC236}">
                <a16:creationId xmlns:a16="http://schemas.microsoft.com/office/drawing/2014/main" id="{68083E86-8CBC-134A-9B8A-1D93B953EE8B}"/>
              </a:ext>
            </a:extLst>
          </p:cNvPr>
          <p:cNvSpPr txBox="1"/>
          <p:nvPr/>
        </p:nvSpPr>
        <p:spPr>
          <a:xfrm>
            <a:off x="693691" y="1824142"/>
            <a:ext cx="1293046" cy="523220"/>
          </a:xfrm>
          <a:prstGeom prst="rect">
            <a:avLst/>
          </a:prstGeom>
          <a:noFill/>
        </p:spPr>
        <p:txBody>
          <a:bodyPr wrap="none" rtlCol="0">
            <a:spAutoFit/>
          </a:bodyPr>
          <a:lstStyle/>
          <a:p>
            <a:r>
              <a:rPr kumimoji="1" lang="en-US" sz="2800" dirty="0">
                <a:latin typeface="Tahoma" panose="020B0604030504040204" pitchFamily="34" charset="0"/>
                <a:ea typeface="Tahoma" panose="020B0604030504040204" pitchFamily="34" charset="0"/>
                <a:cs typeface="Tahoma" panose="020B0604030504040204" pitchFamily="34" charset="0"/>
              </a:rPr>
              <a:t>Sender</a:t>
            </a:r>
          </a:p>
        </p:txBody>
      </p:sp>
      <p:sp>
        <p:nvSpPr>
          <p:cNvPr id="6" name="文本框 10">
            <a:extLst>
              <a:ext uri="{FF2B5EF4-FFF2-40B4-BE49-F238E27FC236}">
                <a16:creationId xmlns:a16="http://schemas.microsoft.com/office/drawing/2014/main" id="{7B21C369-EDB3-684B-9C28-2E9F3D24F9A0}"/>
              </a:ext>
            </a:extLst>
          </p:cNvPr>
          <p:cNvSpPr txBox="1"/>
          <p:nvPr/>
        </p:nvSpPr>
        <p:spPr>
          <a:xfrm>
            <a:off x="6635559" y="1824142"/>
            <a:ext cx="1521891" cy="523220"/>
          </a:xfrm>
          <a:prstGeom prst="rect">
            <a:avLst/>
          </a:prstGeom>
          <a:noFill/>
        </p:spPr>
        <p:txBody>
          <a:bodyPr wrap="none" rtlCol="0">
            <a:spAutoFit/>
          </a:bodyPr>
          <a:lstStyle/>
          <a:p>
            <a:r>
              <a:rPr kumimoji="1" lang="en-US" sz="2800" dirty="0">
                <a:latin typeface="Tahoma" panose="020B0604030504040204" pitchFamily="34" charset="0"/>
                <a:ea typeface="Tahoma" panose="020B0604030504040204" pitchFamily="34" charset="0"/>
                <a:cs typeface="Tahoma" panose="020B0604030504040204" pitchFamily="34" charset="0"/>
              </a:rPr>
              <a:t>Receiver</a:t>
            </a:r>
          </a:p>
        </p:txBody>
      </p:sp>
      <p:sp>
        <p:nvSpPr>
          <p:cNvPr id="7" name="직사각형 9">
            <a:extLst>
              <a:ext uri="{FF2B5EF4-FFF2-40B4-BE49-F238E27FC236}">
                <a16:creationId xmlns:a16="http://schemas.microsoft.com/office/drawing/2014/main" id="{6B9AB98C-C364-6348-8A0D-081D34347C0B}"/>
              </a:ext>
            </a:extLst>
          </p:cNvPr>
          <p:cNvSpPr/>
          <p:nvPr/>
        </p:nvSpPr>
        <p:spPr>
          <a:xfrm>
            <a:off x="507234" y="5707002"/>
            <a:ext cx="8173073" cy="571597"/>
          </a:xfrm>
          <a:prstGeom prst="rect">
            <a:avLst/>
          </a:prstGeom>
          <a:solidFill>
            <a:schemeClr val="bg1">
              <a:lumMod val="85000"/>
            </a:schemeClr>
          </a:solidFill>
          <a:ln w="12700">
            <a:solidFill>
              <a:schemeClr val="tx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2000" dirty="0">
                <a:latin typeface="Tahoma" panose="020B0604030504040204" pitchFamily="34" charset="0"/>
                <a:ea typeface="Tahoma" panose="020B0604030504040204" pitchFamily="34" charset="0"/>
                <a:cs typeface="Tahoma" panose="020B0604030504040204" pitchFamily="34" charset="0"/>
              </a:rPr>
              <a:t>Find the </a:t>
            </a:r>
            <a:r>
              <a:rPr lang="en-US" altLang="ko-KR" sz="2000" dirty="0">
                <a:solidFill>
                  <a:srgbClr val="FF0000"/>
                </a:solidFill>
                <a:latin typeface="Tahoma" panose="020B0604030504040204" pitchFamily="34" charset="0"/>
                <a:ea typeface="Tahoma" panose="020B0604030504040204" pitchFamily="34" charset="0"/>
                <a:cs typeface="Tahoma" panose="020B0604030504040204" pitchFamily="34" charset="0"/>
              </a:rPr>
              <a:t>tradeoff</a:t>
            </a:r>
            <a:r>
              <a:rPr lang="en-US" altLang="ko-KR" sz="2000" dirty="0">
                <a:latin typeface="Tahoma" panose="020B0604030504040204" pitchFamily="34" charset="0"/>
                <a:ea typeface="Tahoma" panose="020B0604030504040204" pitchFamily="34" charset="0"/>
                <a:cs typeface="Tahoma" panose="020B0604030504040204" pitchFamily="34" charset="0"/>
              </a:rPr>
              <a:t> between objective optimization and queue stability</a:t>
            </a:r>
            <a:endParaRPr lang="ko-KR" altLang="en-US" sz="2000" dirty="0">
              <a:solidFill>
                <a:srgbClr val="FF0000"/>
              </a:solidFill>
              <a:latin typeface="Tahoma" panose="020B0604030504040204" pitchFamily="34" charset="0"/>
              <a:cs typeface="Tahoma" panose="020B0604030504040204" pitchFamily="34" charset="0"/>
            </a:endParaRPr>
          </a:p>
        </p:txBody>
      </p:sp>
      <p:sp>
        <p:nvSpPr>
          <p:cNvPr id="8" name="矩形 4">
            <a:extLst>
              <a:ext uri="{FF2B5EF4-FFF2-40B4-BE49-F238E27FC236}">
                <a16:creationId xmlns:a16="http://schemas.microsoft.com/office/drawing/2014/main" id="{1318817E-DE1D-084C-B1EA-E147BCC26826}"/>
              </a:ext>
            </a:extLst>
          </p:cNvPr>
          <p:cNvSpPr/>
          <p:nvPr/>
        </p:nvSpPr>
        <p:spPr>
          <a:xfrm>
            <a:off x="624114" y="2762461"/>
            <a:ext cx="7932057" cy="2957092"/>
          </a:xfrm>
          <a:prstGeom prst="rect">
            <a:avLst/>
          </a:prstGeom>
        </p:spPr>
        <p:txBody>
          <a:bodyPr wrap="square">
            <a:spAutoFit/>
          </a:bodyPr>
          <a:lstStyle/>
          <a:p>
            <a:pPr marL="342900" indent="-342900">
              <a:lnSpc>
                <a:spcPct val="108000"/>
              </a:lnSpc>
              <a:buFont typeface="Wingdings" panose="05000000000000000000" pitchFamily="2" charset="2"/>
              <a:buChar char="Ø"/>
            </a:pPr>
            <a:r>
              <a:rPr kumimoji="1" lang="en-US" altLang="zh-CN" sz="2400" dirty="0">
                <a:solidFill>
                  <a:schemeClr val="tx1"/>
                </a:solidFill>
                <a:latin typeface="Tahoma" panose="020B0604030504040204" pitchFamily="34" charset="0"/>
                <a:ea typeface="Tahoma" panose="020B0604030504040204" pitchFamily="34" charset="0"/>
                <a:cs typeface="Tahoma" panose="020B0604030504040204" pitchFamily="34" charset="0"/>
              </a:rPr>
              <a:t>Two goals</a:t>
            </a:r>
          </a:p>
          <a:p>
            <a:pPr marL="800100" lvl="1" indent="-342900">
              <a:lnSpc>
                <a:spcPct val="108000"/>
              </a:lnSpc>
              <a:spcBef>
                <a:spcPts val="0"/>
              </a:spcBef>
              <a:spcAft>
                <a:spcPts val="0"/>
              </a:spcAft>
              <a:buFont typeface="Wingdings" panose="05000000000000000000" pitchFamily="2" charset="2"/>
              <a:buChar char="ü"/>
            </a:pPr>
            <a:r>
              <a:rPr kumimoji="1" lang="en-US" altLang="zh-CN" sz="1800" dirty="0">
                <a:solidFill>
                  <a:schemeClr val="tx1"/>
                </a:solidFill>
                <a:latin typeface="Tahoma" panose="020B0604030504040204" pitchFamily="34" charset="0"/>
                <a:ea typeface="Tahoma" panose="020B0604030504040204" pitchFamily="34" charset="0"/>
                <a:cs typeface="Tahoma" panose="020B0604030504040204" pitchFamily="34" charset="0"/>
              </a:rPr>
              <a:t>Make sure the queue to remain strongly stable</a:t>
            </a:r>
          </a:p>
          <a:p>
            <a:pPr marL="800100" lvl="1" indent="-342900">
              <a:lnSpc>
                <a:spcPct val="108000"/>
              </a:lnSpc>
              <a:spcBef>
                <a:spcPts val="0"/>
              </a:spcBef>
              <a:spcAft>
                <a:spcPts val="0"/>
              </a:spcAft>
              <a:buFont typeface="Wingdings" panose="05000000000000000000" pitchFamily="2" charset="2"/>
              <a:buChar char="ü"/>
            </a:pPr>
            <a:r>
              <a:rPr kumimoji="1" lang="en-US" altLang="zh-CN" sz="1800" dirty="0">
                <a:solidFill>
                  <a:schemeClr val="tx1"/>
                </a:solidFill>
                <a:latin typeface="Tahoma" panose="020B0604030504040204" pitchFamily="34" charset="0"/>
                <a:ea typeface="Tahoma" panose="020B0604030504040204" pitchFamily="34" charset="0"/>
                <a:cs typeface="Tahoma" panose="020B0604030504040204" pitchFamily="34" charset="0"/>
              </a:rPr>
              <a:t>Minimize the penalty/cost or maximize the reward</a:t>
            </a:r>
          </a:p>
          <a:p>
            <a:pPr marL="342900" indent="-342900">
              <a:lnSpc>
                <a:spcPct val="108000"/>
              </a:lnSpc>
              <a:spcBef>
                <a:spcPts val="0"/>
              </a:spcBef>
              <a:spcAft>
                <a:spcPts val="0"/>
              </a:spcAft>
              <a:buFont typeface="Wingdings" panose="05000000000000000000" pitchFamily="2" charset="2"/>
              <a:buChar char="Ø"/>
            </a:pPr>
            <a:r>
              <a:rPr kumimoji="1" lang="en-US" sz="2400" dirty="0">
                <a:latin typeface="Tahoma" panose="020B0604030504040204" pitchFamily="34" charset="0"/>
                <a:ea typeface="Tahoma" panose="020B0604030504040204" pitchFamily="34" charset="0"/>
                <a:cs typeface="Tahoma" panose="020B0604030504040204" pitchFamily="34" charset="0"/>
              </a:rPr>
              <a:t>Tradeoff</a:t>
            </a:r>
          </a:p>
          <a:p>
            <a:pPr marL="800100" lvl="1" indent="-342900">
              <a:lnSpc>
                <a:spcPct val="108000"/>
              </a:lnSpc>
              <a:spcBef>
                <a:spcPts val="0"/>
              </a:spcBef>
              <a:spcAft>
                <a:spcPts val="0"/>
              </a:spcAft>
              <a:buFont typeface="Courier New" panose="02070309020205020404" pitchFamily="49" charset="0"/>
              <a:buChar char="o"/>
            </a:pPr>
            <a:r>
              <a:rPr kumimoji="1" lang="en-US" altLang="zh-CN" sz="1800" dirty="0">
                <a:solidFill>
                  <a:schemeClr val="tx1"/>
                </a:solidFill>
                <a:latin typeface="Tahoma" panose="020B0604030504040204" pitchFamily="34" charset="0"/>
                <a:ea typeface="Tahoma" panose="020B0604030504040204" pitchFamily="34" charset="0"/>
                <a:cs typeface="Tahoma" panose="020B0604030504040204" pitchFamily="34" charset="0"/>
              </a:rPr>
              <a:t>More departure in queue </a:t>
            </a:r>
            <a:r>
              <a:rPr kumimoji="1" lang="zh-CN" altLang="en-US" sz="1800" dirty="0">
                <a:solidFill>
                  <a:schemeClr val="tx1"/>
                </a:solidFill>
                <a:latin typeface="Tahoma" panose="020B0604030504040204" pitchFamily="34" charset="0"/>
                <a:cs typeface="Tahoma" panose="020B0604030504040204" pitchFamily="34" charset="0"/>
              </a:rPr>
              <a:t> </a:t>
            </a:r>
            <a:r>
              <a:rPr kumimoji="1" lang="en-US" altLang="zh-CN" sz="1800" dirty="0">
                <a:solidFill>
                  <a:srgbClr val="FF0000"/>
                </a:solidFill>
                <a:latin typeface="Tahoma" panose="020B0604030504040204" pitchFamily="34" charset="0"/>
                <a:ea typeface="Tahoma" panose="020B0604030504040204" pitchFamily="34" charset="0"/>
                <a:cs typeface="Tahoma" panose="020B0604030504040204" pitchFamily="34" charset="0"/>
              </a:rPr>
              <a:t>(good for queue stability) </a:t>
            </a:r>
            <a:r>
              <a:rPr kumimoji="1" lang="zh-CN" altLang="en-US" sz="1800" dirty="0">
                <a:solidFill>
                  <a:schemeClr val="tx1"/>
                </a:solidFill>
                <a:latin typeface="Tahoma" panose="020B0604030504040204" pitchFamily="34" charset="0"/>
                <a:cs typeface="Tahoma" panose="020B0604030504040204" pitchFamily="34" charset="0"/>
              </a:rPr>
              <a:t>→</a:t>
            </a:r>
            <a:r>
              <a:rPr kumimoji="1" lang="en-US" altLang="zh-CN" sz="1800" dirty="0">
                <a:solidFill>
                  <a:schemeClr val="tx1"/>
                </a:solidFill>
                <a:latin typeface="Tahoma" panose="020B0604030504040204" pitchFamily="34" charset="0"/>
                <a:ea typeface="Tahoma" panose="020B0604030504040204" pitchFamily="34" charset="0"/>
                <a:cs typeface="Tahoma" panose="020B0604030504040204" pitchFamily="34" charset="0"/>
              </a:rPr>
              <a:t>larger departure rate</a:t>
            </a:r>
            <a:r>
              <a:rPr kumimoji="1" lang="zh-CN" altLang="en-US" sz="1800" dirty="0">
                <a:solidFill>
                  <a:schemeClr val="tx1"/>
                </a:solidFill>
                <a:latin typeface="Tahoma" panose="020B0604030504040204" pitchFamily="34" charset="0"/>
                <a:cs typeface="Tahoma" panose="020B0604030504040204" pitchFamily="34" charset="0"/>
              </a:rPr>
              <a:t>→</a:t>
            </a:r>
            <a:r>
              <a:rPr kumimoji="1" lang="en-US" altLang="zh-CN" sz="1800" dirty="0">
                <a:solidFill>
                  <a:schemeClr val="tx1"/>
                </a:solidFill>
                <a:latin typeface="Tahoma" panose="020B0604030504040204" pitchFamily="34" charset="0"/>
                <a:ea typeface="Tahoma" panose="020B0604030504040204" pitchFamily="34" charset="0"/>
                <a:cs typeface="Tahoma" panose="020B0604030504040204" pitchFamily="34" charset="0"/>
              </a:rPr>
              <a:t>larger cost (i.e. more power consumption)</a:t>
            </a:r>
          </a:p>
          <a:p>
            <a:pPr lvl="1">
              <a:lnSpc>
                <a:spcPct val="108000"/>
              </a:lnSpc>
              <a:spcBef>
                <a:spcPts val="0"/>
              </a:spcBef>
              <a:spcAft>
                <a:spcPts val="0"/>
              </a:spcAft>
            </a:pPr>
            <a:r>
              <a:rPr kumimoji="1" lang="zh-CN" altLang="en-US" sz="1800" dirty="0">
                <a:solidFill>
                  <a:schemeClr val="tx1"/>
                </a:solidFill>
                <a:latin typeface="Tahoma" panose="020B0604030504040204" pitchFamily="34" charset="0"/>
                <a:cs typeface="Tahoma" panose="020B0604030504040204" pitchFamily="34" charset="0"/>
              </a:rPr>
              <a:t>     →</a:t>
            </a:r>
            <a:r>
              <a:rPr kumimoji="1" lang="en-US" altLang="zh-CN" sz="1800" dirty="0">
                <a:solidFill>
                  <a:schemeClr val="tx1"/>
                </a:solidFill>
                <a:latin typeface="Tahoma" panose="020B0604030504040204" pitchFamily="34" charset="0"/>
                <a:ea typeface="Tahoma" panose="020B0604030504040204" pitchFamily="34" charset="0"/>
                <a:cs typeface="Tahoma" panose="020B0604030504040204" pitchFamily="34" charset="0"/>
              </a:rPr>
              <a:t>increased penalty</a:t>
            </a:r>
          </a:p>
          <a:p>
            <a:pPr marL="800100" lvl="1" indent="-342900">
              <a:lnSpc>
                <a:spcPct val="108000"/>
              </a:lnSpc>
              <a:spcBef>
                <a:spcPts val="0"/>
              </a:spcBef>
              <a:spcAft>
                <a:spcPts val="0"/>
              </a:spcAft>
              <a:buFont typeface="Courier New" panose="02070309020205020404" pitchFamily="49" charset="0"/>
              <a:buChar char="o"/>
            </a:pPr>
            <a:r>
              <a:rPr kumimoji="1" lang="en-US" altLang="zh-CN" sz="1800" dirty="0">
                <a:solidFill>
                  <a:schemeClr val="tx1"/>
                </a:solidFill>
                <a:latin typeface="Tahoma" panose="020B0604030504040204" pitchFamily="34" charset="0"/>
                <a:ea typeface="Tahoma" panose="020B0604030504040204" pitchFamily="34" charset="0"/>
                <a:cs typeface="Tahoma" panose="020B0604030504040204" pitchFamily="34" charset="0"/>
              </a:rPr>
              <a:t>Decrease penalty</a:t>
            </a:r>
            <a:r>
              <a:rPr kumimoji="1" lang="zh-CN" altLang="en-US" sz="1800" dirty="0">
                <a:solidFill>
                  <a:schemeClr val="tx1"/>
                </a:solidFill>
                <a:latin typeface="Tahoma" panose="020B0604030504040204" pitchFamily="34" charset="0"/>
                <a:cs typeface="Tahoma" panose="020B0604030504040204" pitchFamily="34" charset="0"/>
              </a:rPr>
              <a:t> →</a:t>
            </a:r>
            <a:r>
              <a:rPr kumimoji="1" lang="en-US" altLang="zh-CN" sz="1800" dirty="0">
                <a:solidFill>
                  <a:schemeClr val="tx1"/>
                </a:solidFill>
                <a:latin typeface="Tahoma" panose="020B0604030504040204" pitchFamily="34" charset="0"/>
                <a:ea typeface="Tahoma" panose="020B0604030504040204" pitchFamily="34" charset="0"/>
                <a:cs typeface="Tahoma" panose="020B0604030504040204" pitchFamily="34" charset="0"/>
              </a:rPr>
              <a:t>smaller cost (less power consumption)</a:t>
            </a:r>
            <a:r>
              <a:rPr kumimoji="1" lang="zh-CN" altLang="en-US" sz="1800" dirty="0">
                <a:solidFill>
                  <a:schemeClr val="tx1"/>
                </a:solidFill>
                <a:latin typeface="Tahoma" panose="020B0604030504040204" pitchFamily="34" charset="0"/>
                <a:cs typeface="Tahoma" panose="020B0604030504040204" pitchFamily="34" charset="0"/>
              </a:rPr>
              <a:t> →</a:t>
            </a:r>
            <a:r>
              <a:rPr kumimoji="1" lang="en-US" altLang="zh-CN" sz="1800" dirty="0">
                <a:solidFill>
                  <a:schemeClr val="tx1"/>
                </a:solidFill>
                <a:latin typeface="Tahoma" panose="020B0604030504040204" pitchFamily="34" charset="0"/>
                <a:ea typeface="Tahoma" panose="020B0604030504040204" pitchFamily="34" charset="0"/>
                <a:cs typeface="Tahoma" panose="020B0604030504040204" pitchFamily="34" charset="0"/>
              </a:rPr>
              <a:t>less departure in queue </a:t>
            </a:r>
            <a:r>
              <a:rPr kumimoji="1" lang="en-US" altLang="zh-CN" sz="1800" dirty="0">
                <a:solidFill>
                  <a:srgbClr val="FF0000"/>
                </a:solidFill>
                <a:latin typeface="Tahoma" panose="020B0604030504040204" pitchFamily="34" charset="0"/>
                <a:ea typeface="Tahoma" panose="020B0604030504040204" pitchFamily="34" charset="0"/>
                <a:cs typeface="Tahoma" panose="020B0604030504040204" pitchFamily="34" charset="0"/>
              </a:rPr>
              <a:t>(bad for queue stability)</a:t>
            </a:r>
            <a:endParaRPr kumimoji="1"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9" name="矩形 14">
            <a:extLst>
              <a:ext uri="{FF2B5EF4-FFF2-40B4-BE49-F238E27FC236}">
                <a16:creationId xmlns:a16="http://schemas.microsoft.com/office/drawing/2014/main" id="{9D9D6B32-09EB-9E47-8F18-19607235E717}"/>
              </a:ext>
            </a:extLst>
          </p:cNvPr>
          <p:cNvSpPr/>
          <p:nvPr/>
        </p:nvSpPr>
        <p:spPr>
          <a:xfrm>
            <a:off x="2675975" y="2598560"/>
            <a:ext cx="3752374" cy="307777"/>
          </a:xfrm>
          <a:prstGeom prst="rect">
            <a:avLst/>
          </a:prstGeom>
        </p:spPr>
        <p:txBody>
          <a:bodyPr wrap="none">
            <a:spAutoFit/>
          </a:bodyPr>
          <a:lstStyle/>
          <a:p>
            <a:r>
              <a:rPr kumimoji="1" lang="en-US" dirty="0">
                <a:latin typeface="Tahoma" panose="020B0604030504040204" pitchFamily="34" charset="0"/>
                <a:ea typeface="Tahoma" panose="020B0604030504040204" pitchFamily="34" charset="0"/>
                <a:cs typeface="Tahoma" panose="020B0604030504040204" pitchFamily="34" charset="0"/>
              </a:rPr>
              <a:t>Fig.2 Design algorithm to control the backlog</a:t>
            </a:r>
          </a:p>
        </p:txBody>
      </p:sp>
      <p:sp>
        <p:nvSpPr>
          <p:cNvPr id="10" name="Text Placeholder 8">
            <a:extLst>
              <a:ext uri="{FF2B5EF4-FFF2-40B4-BE49-F238E27FC236}">
                <a16:creationId xmlns:a16="http://schemas.microsoft.com/office/drawing/2014/main" id="{FCADE5DC-4505-5B4B-87CA-45DB3C3FCD9A}"/>
              </a:ext>
            </a:extLst>
          </p:cNvPr>
          <p:cNvSpPr txBox="1">
            <a:spLocks/>
          </p:cNvSpPr>
          <p:nvPr/>
        </p:nvSpPr>
        <p:spPr>
          <a:xfrm>
            <a:off x="844359" y="200117"/>
            <a:ext cx="6934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altLang="zh-CN" sz="3600" b="1" dirty="0">
                <a:solidFill>
                  <a:srgbClr val="00B0F0"/>
                </a:solidFill>
                <a:effectLst>
                  <a:outerShdw blurRad="38100" dist="38100" dir="2700000" algn="tl">
                    <a:srgbClr val="000000">
                      <a:alpha val="43137"/>
                    </a:srgbClr>
                  </a:outerShdw>
                </a:effectLst>
              </a:rPr>
              <a:t>Lyapunov Optimization</a:t>
            </a:r>
            <a:endParaRPr lang="zh-CN" altLang="en-US" sz="3600" b="1"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237098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94</a:t>
            </a:fld>
            <a:endParaRPr lang="zh-CN" altLang="en-US" dirty="0"/>
          </a:p>
        </p:txBody>
      </p:sp>
      <p:sp>
        <p:nvSpPr>
          <p:cNvPr id="3" name="矩形 22">
            <a:extLst>
              <a:ext uri="{FF2B5EF4-FFF2-40B4-BE49-F238E27FC236}">
                <a16:creationId xmlns:a16="http://schemas.microsoft.com/office/drawing/2014/main" id="{C865C74B-38AA-C84E-B9A0-833E478489EA}"/>
              </a:ext>
            </a:extLst>
          </p:cNvPr>
          <p:cNvSpPr/>
          <p:nvPr/>
        </p:nvSpPr>
        <p:spPr>
          <a:xfrm>
            <a:off x="350149" y="1549792"/>
            <a:ext cx="8272850" cy="369332"/>
          </a:xfrm>
          <a:prstGeom prst="rect">
            <a:avLst/>
          </a:prstGeom>
        </p:spPr>
        <p:txBody>
          <a:bodyPr wrap="square">
            <a:spAutoFit/>
          </a:bodyPr>
          <a:lstStyle/>
          <a:p>
            <a:pPr marL="285750" indent="-285750">
              <a:buFont typeface="Wingdings" panose="05000000000000000000" pitchFamily="2" charset="2"/>
              <a:buChar char="§"/>
            </a:pPr>
            <a:r>
              <a:rPr kumimoji="1" lang="en-US" sz="1800" b="1" dirty="0" err="1">
                <a:solidFill>
                  <a:schemeClr val="tx1"/>
                </a:solidFill>
                <a:latin typeface="Tahoma" panose="020B0604030504040204" pitchFamily="34" charset="0"/>
                <a:ea typeface="Tahoma" panose="020B0604030504040204" pitchFamily="34" charset="0"/>
                <a:cs typeface="Tahoma" panose="020B0604030504040204" pitchFamily="34" charset="0"/>
              </a:rPr>
              <a:t>Lyapunov</a:t>
            </a:r>
            <a:r>
              <a:rPr kumimoji="1"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 Function:</a:t>
            </a:r>
            <a:endParaRPr kumimoji="1" lang="en-US" sz="1800"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4" name="矩形 12">
                <a:extLst>
                  <a:ext uri="{FF2B5EF4-FFF2-40B4-BE49-F238E27FC236}">
                    <a16:creationId xmlns:a16="http://schemas.microsoft.com/office/drawing/2014/main" id="{0B664970-1719-D946-A0B2-72A197C0DD93}"/>
                  </a:ext>
                </a:extLst>
              </p:cNvPr>
              <p:cNvSpPr/>
              <p:nvPr/>
            </p:nvSpPr>
            <p:spPr>
              <a:xfrm>
                <a:off x="2887604" y="1334840"/>
                <a:ext cx="2162259" cy="7846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kumimoji="1" lang="en-US" sz="1600" b="0" i="1" smtClean="0">
                          <a:latin typeface="Cambria Math" panose="02040503050406030204" pitchFamily="18" charset="0"/>
                        </a:rPr>
                        <m:t>𝐿</m:t>
                      </m:r>
                      <m:d>
                        <m:dPr>
                          <m:ctrlPr>
                            <a:rPr kumimoji="1" lang="en-US" sz="1600" b="0" i="1" smtClean="0">
                              <a:latin typeface="Cambria Math" panose="02040503050406030204" pitchFamily="18" charset="0"/>
                            </a:rPr>
                          </m:ctrlPr>
                        </m:dPr>
                        <m:e>
                          <m:r>
                            <a:rPr kumimoji="1" lang="en-US" sz="1600" b="0" i="1" smtClean="0">
                              <a:latin typeface="Cambria Math" panose="02040503050406030204" pitchFamily="18" charset="0"/>
                            </a:rPr>
                            <m:t>𝑄</m:t>
                          </m:r>
                          <m:d>
                            <m:dPr>
                              <m:ctrlPr>
                                <a:rPr kumimoji="1" lang="en-US" sz="1600" b="0" i="1" smtClean="0">
                                  <a:latin typeface="Cambria Math" panose="02040503050406030204" pitchFamily="18" charset="0"/>
                                </a:rPr>
                              </m:ctrlPr>
                            </m:dPr>
                            <m:e>
                              <m:r>
                                <a:rPr kumimoji="1" lang="en-US" sz="1600" b="0" i="1" smtClean="0">
                                  <a:latin typeface="Cambria Math" panose="02040503050406030204" pitchFamily="18" charset="0"/>
                                </a:rPr>
                                <m:t>𝑡</m:t>
                              </m:r>
                            </m:e>
                          </m:d>
                        </m:e>
                      </m:d>
                      <m:r>
                        <a:rPr kumimoji="1" lang="en-US" sz="1600" b="0" i="1" smtClean="0">
                          <a:latin typeface="Cambria Math" panose="02040503050406030204" pitchFamily="18" charset="0"/>
                        </a:rPr>
                        <m:t>=</m:t>
                      </m:r>
                      <m:f>
                        <m:fPr>
                          <m:ctrlPr>
                            <a:rPr kumimoji="1" lang="en-US" sz="1600" b="0" i="1" smtClean="0">
                              <a:latin typeface="Cambria Math" panose="02040503050406030204" pitchFamily="18" charset="0"/>
                            </a:rPr>
                          </m:ctrlPr>
                        </m:fPr>
                        <m:num>
                          <m:r>
                            <a:rPr kumimoji="1" lang="en-US" sz="1600" b="0" i="1" smtClean="0">
                              <a:latin typeface="Cambria Math" panose="02040503050406030204" pitchFamily="18" charset="0"/>
                            </a:rPr>
                            <m:t>1</m:t>
                          </m:r>
                        </m:num>
                        <m:den>
                          <m:r>
                            <a:rPr kumimoji="1" lang="en-US" sz="1600" b="0" i="1" smtClean="0">
                              <a:latin typeface="Cambria Math" panose="02040503050406030204" pitchFamily="18" charset="0"/>
                            </a:rPr>
                            <m:t>2</m:t>
                          </m:r>
                        </m:den>
                      </m:f>
                      <m:nary>
                        <m:naryPr>
                          <m:chr m:val="∑"/>
                          <m:ctrlPr>
                            <a:rPr kumimoji="1" lang="en-US" sz="1600" i="1">
                              <a:latin typeface="Cambria Math" panose="02040503050406030204" pitchFamily="18" charset="0"/>
                            </a:rPr>
                          </m:ctrlPr>
                        </m:naryPr>
                        <m:sub>
                          <m:r>
                            <m:rPr>
                              <m:brk m:alnAt="23"/>
                            </m:rPr>
                            <a:rPr kumimoji="1" lang="en-US" sz="1600" i="1">
                              <a:latin typeface="Cambria Math" panose="02040503050406030204" pitchFamily="18" charset="0"/>
                            </a:rPr>
                            <m:t>𝑖</m:t>
                          </m:r>
                          <m:r>
                            <a:rPr kumimoji="1" lang="en-US" sz="1600" i="1">
                              <a:latin typeface="Cambria Math" panose="02040503050406030204" pitchFamily="18" charset="0"/>
                            </a:rPr>
                            <m:t>=1</m:t>
                          </m:r>
                        </m:sub>
                        <m:sup>
                          <m:r>
                            <a:rPr kumimoji="1" lang="en-US" sz="1600" i="1">
                              <a:latin typeface="Cambria Math" panose="02040503050406030204" pitchFamily="18" charset="0"/>
                            </a:rPr>
                            <m:t>𝑁</m:t>
                          </m:r>
                        </m:sup>
                        <m:e>
                          <m:sSubSup>
                            <m:sSubSupPr>
                              <m:ctrlPr>
                                <a:rPr kumimoji="1" lang="en-US" sz="1600" i="1" smtClean="0">
                                  <a:latin typeface="Cambria Math" panose="02040503050406030204" pitchFamily="18" charset="0"/>
                                </a:rPr>
                              </m:ctrlPr>
                            </m:sSubSupPr>
                            <m:e>
                              <m:r>
                                <a:rPr kumimoji="1" lang="en-US" sz="1600" b="0" i="1" smtClean="0">
                                  <a:latin typeface="Cambria Math" panose="02040503050406030204" pitchFamily="18" charset="0"/>
                                </a:rPr>
                                <m:t>𝑄</m:t>
                              </m:r>
                            </m:e>
                            <m:sub>
                              <m:r>
                                <a:rPr kumimoji="1" lang="en-US" sz="1600" b="0" i="1" smtClean="0">
                                  <a:latin typeface="Cambria Math" panose="02040503050406030204" pitchFamily="18" charset="0"/>
                                </a:rPr>
                                <m:t>𝑖</m:t>
                              </m:r>
                            </m:sub>
                            <m:sup>
                              <m:r>
                                <a:rPr kumimoji="1" lang="en-US" sz="1600" b="0" i="1" smtClean="0">
                                  <a:latin typeface="Cambria Math" panose="02040503050406030204" pitchFamily="18" charset="0"/>
                                </a:rPr>
                                <m:t>2</m:t>
                              </m:r>
                            </m:sup>
                          </m:sSubSup>
                          <m:d>
                            <m:dPr>
                              <m:ctrlPr>
                                <a:rPr kumimoji="1" lang="en-US" sz="1600" i="1" smtClean="0">
                                  <a:latin typeface="Cambria Math" panose="02040503050406030204" pitchFamily="18" charset="0"/>
                                </a:rPr>
                              </m:ctrlPr>
                            </m:dPr>
                            <m:e>
                              <m:r>
                                <a:rPr kumimoji="1" lang="en-US" sz="1600" b="0" i="1" smtClean="0">
                                  <a:latin typeface="Cambria Math" panose="02040503050406030204" pitchFamily="18" charset="0"/>
                                </a:rPr>
                                <m:t>𝑡</m:t>
                              </m:r>
                            </m:e>
                          </m:d>
                        </m:e>
                      </m:nary>
                    </m:oMath>
                  </m:oMathPara>
                </a14:m>
                <a:endParaRPr lang="en-US" sz="16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 name="矩形 12">
                <a:extLst>
                  <a:ext uri="{FF2B5EF4-FFF2-40B4-BE49-F238E27FC236}">
                    <a16:creationId xmlns:a16="http://schemas.microsoft.com/office/drawing/2014/main" id="{0B664970-1719-D946-A0B2-72A197C0DD93}"/>
                  </a:ext>
                </a:extLst>
              </p:cNvPr>
              <p:cNvSpPr>
                <a:spLocks noRot="1" noChangeAspect="1" noMove="1" noResize="1" noEditPoints="1" noAdjustHandles="1" noChangeArrowheads="1" noChangeShapeType="1" noTextEdit="1"/>
              </p:cNvSpPr>
              <p:nvPr/>
            </p:nvSpPr>
            <p:spPr>
              <a:xfrm>
                <a:off x="2887604" y="1334840"/>
                <a:ext cx="2162259" cy="784638"/>
              </a:xfrm>
              <a:prstGeom prst="rect">
                <a:avLst/>
              </a:prstGeom>
              <a:blipFill>
                <a:blip r:embed="rId2"/>
                <a:stretch>
                  <a:fillRect t="-95238" b="-150794"/>
                </a:stretch>
              </a:blipFill>
            </p:spPr>
            <p:txBody>
              <a:bodyPr/>
              <a:lstStyle/>
              <a:p>
                <a:r>
                  <a:rPr lang="en-US">
                    <a:noFill/>
                  </a:rPr>
                  <a:t> </a:t>
                </a:r>
              </a:p>
            </p:txBody>
          </p:sp>
        </mc:Fallback>
      </mc:AlternateContent>
      <p:sp>
        <p:nvSpPr>
          <p:cNvPr id="5" name="矩形 24">
            <a:extLst>
              <a:ext uri="{FF2B5EF4-FFF2-40B4-BE49-F238E27FC236}">
                <a16:creationId xmlns:a16="http://schemas.microsoft.com/office/drawing/2014/main" id="{47A9D36D-A51C-3340-9776-F7FB32A35603}"/>
              </a:ext>
            </a:extLst>
          </p:cNvPr>
          <p:cNvSpPr/>
          <p:nvPr/>
        </p:nvSpPr>
        <p:spPr>
          <a:xfrm>
            <a:off x="350149" y="2197895"/>
            <a:ext cx="8272850" cy="369332"/>
          </a:xfrm>
          <a:prstGeom prst="rect">
            <a:avLst/>
          </a:prstGeom>
        </p:spPr>
        <p:txBody>
          <a:bodyPr wrap="square">
            <a:spAutoFit/>
          </a:bodyPr>
          <a:lstStyle/>
          <a:p>
            <a:pPr marL="285750" indent="-285750">
              <a:buFont typeface="Wingdings" panose="05000000000000000000" pitchFamily="2" charset="2"/>
              <a:buChar char="§"/>
            </a:pPr>
            <a:r>
              <a:rPr kumimoji="1" lang="en-US" sz="1800" b="1" dirty="0" err="1">
                <a:solidFill>
                  <a:schemeClr val="tx1"/>
                </a:solidFill>
                <a:latin typeface="Tahoma" panose="020B0604030504040204" pitchFamily="34" charset="0"/>
                <a:ea typeface="Tahoma" panose="020B0604030504040204" pitchFamily="34" charset="0"/>
                <a:cs typeface="Tahoma" panose="020B0604030504040204" pitchFamily="34" charset="0"/>
              </a:rPr>
              <a:t>Lyapunov</a:t>
            </a:r>
            <a:r>
              <a:rPr kumimoji="1"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 Drift:</a:t>
            </a:r>
            <a:endParaRPr kumimoji="1"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6" name="矩形 8">
            <a:extLst>
              <a:ext uri="{FF2B5EF4-FFF2-40B4-BE49-F238E27FC236}">
                <a16:creationId xmlns:a16="http://schemas.microsoft.com/office/drawing/2014/main" id="{EA276CE2-61D6-FE48-A17D-2F5DDA48C671}"/>
              </a:ext>
            </a:extLst>
          </p:cNvPr>
          <p:cNvSpPr/>
          <p:nvPr/>
        </p:nvSpPr>
        <p:spPr>
          <a:xfrm>
            <a:off x="350149" y="2876513"/>
            <a:ext cx="8535609" cy="1623038"/>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文本框 14">
            <a:extLst>
              <a:ext uri="{FF2B5EF4-FFF2-40B4-BE49-F238E27FC236}">
                <a16:creationId xmlns:a16="http://schemas.microsoft.com/office/drawing/2014/main" id="{587ED7C6-8375-7A48-92C8-FC2E8900293A}"/>
              </a:ext>
            </a:extLst>
          </p:cNvPr>
          <p:cNvSpPr txBox="1"/>
          <p:nvPr/>
        </p:nvSpPr>
        <p:spPr>
          <a:xfrm>
            <a:off x="152400" y="1086097"/>
            <a:ext cx="1710725" cy="461665"/>
          </a:xfrm>
          <a:prstGeom prst="rect">
            <a:avLst/>
          </a:prstGeom>
          <a:noFill/>
        </p:spPr>
        <p:txBody>
          <a:bodyPr wrap="none" rtlCol="0">
            <a:spAutoFit/>
          </a:bodyPr>
          <a:lstStyle/>
          <a:p>
            <a:pPr marL="457200" indent="-457200">
              <a:buFont typeface="Wingdings" panose="05000000000000000000" pitchFamily="2" charset="2"/>
              <a:buChar char="v"/>
            </a:pPr>
            <a:r>
              <a:rPr kumimoji="1" lang="en-US" altLang="zh-CN" sz="2400" b="1" dirty="0">
                <a:latin typeface="Tahoma" panose="020B0604030504040204" pitchFamily="34" charset="0"/>
                <a:ea typeface="Tahoma" panose="020B0604030504040204" pitchFamily="34" charset="0"/>
                <a:cs typeface="Tahoma" panose="020B0604030504040204" pitchFamily="34" charset="0"/>
              </a:rPr>
              <a:t>Details</a:t>
            </a:r>
            <a:endParaRPr kumimoji="1" lang="zh-CN" altLang="en-US" sz="2400" b="1" dirty="0">
              <a:latin typeface="Tahoma" panose="020B0604030504040204" pitchFamily="34" charset="0"/>
              <a:ea typeface="Microsoft YaHei" charset="-122"/>
              <a:cs typeface="Tahoma" panose="020B0604030504040204" pitchFamily="34" charset="0"/>
            </a:endParaRPr>
          </a:p>
        </p:txBody>
      </p:sp>
      <mc:AlternateContent xmlns:mc="http://schemas.openxmlformats.org/markup-compatibility/2006" xmlns:a14="http://schemas.microsoft.com/office/drawing/2010/main">
        <mc:Choice Requires="a14">
          <p:sp>
            <p:nvSpPr>
              <p:cNvPr id="8" name="矩形 16">
                <a:extLst>
                  <a:ext uri="{FF2B5EF4-FFF2-40B4-BE49-F238E27FC236}">
                    <a16:creationId xmlns:a16="http://schemas.microsoft.com/office/drawing/2014/main" id="{5348D06D-ECAB-8B49-8C3F-926872234581}"/>
                  </a:ext>
                </a:extLst>
              </p:cNvPr>
              <p:cNvSpPr/>
              <p:nvPr/>
            </p:nvSpPr>
            <p:spPr>
              <a:xfrm>
                <a:off x="350149" y="2876513"/>
                <a:ext cx="8272850" cy="669992"/>
              </a:xfrm>
              <a:prstGeom prst="rect">
                <a:avLst/>
              </a:prstGeom>
            </p:spPr>
            <p:txBody>
              <a:bodyPr wrap="square">
                <a:spAutoFit/>
              </a:bodyPr>
              <a:lstStyle/>
              <a:p>
                <a:pPr marL="285750" indent="-285750">
                  <a:buFont typeface="Wingdings" panose="05000000000000000000" pitchFamily="2" charset="2"/>
                  <a:buChar char="Ø"/>
                </a:pPr>
                <a:r>
                  <a:rPr kumimoji="1" lang="en-US" altLang="zh-CN" sz="1800" b="1" dirty="0">
                    <a:solidFill>
                      <a:schemeClr val="tx1"/>
                    </a:solidFill>
                    <a:latin typeface="Tahoma" panose="020B0604030504040204" pitchFamily="34" charset="0"/>
                    <a:ea typeface="Tahoma" panose="020B0604030504040204" pitchFamily="34" charset="0"/>
                    <a:cs typeface="Tahoma" panose="020B0604030504040204" pitchFamily="34" charset="0"/>
                  </a:rPr>
                  <a:t>Tackle the time average constraint </a:t>
                </a:r>
                <a14:m>
                  <m:oMath xmlns:m="http://schemas.openxmlformats.org/officeDocument/2006/math">
                    <m:acc>
                      <m:accPr>
                        <m:chr m:val="̅"/>
                        <m:ctrlPr>
                          <a:rPr kumimoji="1" lang="en-US" sz="1800" i="1">
                            <a:latin typeface="Cambria Math" panose="02040503050406030204" pitchFamily="18" charset="0"/>
                          </a:rPr>
                        </m:ctrlPr>
                      </m:accPr>
                      <m:e>
                        <m:sSub>
                          <m:sSubPr>
                            <m:ctrlPr>
                              <a:rPr kumimoji="1" lang="en-US" sz="1800" i="1">
                                <a:latin typeface="Cambria Math" panose="02040503050406030204" pitchFamily="18" charset="0"/>
                              </a:rPr>
                            </m:ctrlPr>
                          </m:sSubPr>
                          <m:e>
                            <m:r>
                              <a:rPr kumimoji="1" lang="en-US" sz="1800" i="1">
                                <a:latin typeface="Cambria Math" panose="02040503050406030204" pitchFamily="18" charset="0"/>
                              </a:rPr>
                              <m:t>𝑔</m:t>
                            </m:r>
                          </m:e>
                          <m:sub>
                            <m:r>
                              <a:rPr kumimoji="1" lang="en-US" sz="1800" i="1">
                                <a:latin typeface="Cambria Math" panose="02040503050406030204" pitchFamily="18" charset="0"/>
                              </a:rPr>
                              <m:t>𝑚</m:t>
                            </m:r>
                          </m:sub>
                        </m:sSub>
                      </m:e>
                    </m:acc>
                    <m:r>
                      <a:rPr kumimoji="1" lang="en-US" sz="1800" i="1">
                        <a:latin typeface="Cambria Math" panose="02040503050406030204" pitchFamily="18" charset="0"/>
                        <a:ea typeface="Cambria Math" panose="02040503050406030204" pitchFamily="18" charset="0"/>
                      </a:rPr>
                      <m:t>≤0,∀</m:t>
                    </m:r>
                    <m:r>
                      <a:rPr kumimoji="1" lang="en-US" sz="1800" i="1">
                        <a:latin typeface="Cambria Math" panose="02040503050406030204" pitchFamily="18" charset="0"/>
                        <a:ea typeface="Cambria Math" panose="02040503050406030204" pitchFamily="18" charset="0"/>
                      </a:rPr>
                      <m:t>𝑚</m:t>
                    </m:r>
                    <m:r>
                      <a:rPr kumimoji="1" lang="en-US" sz="1800" i="1">
                        <a:latin typeface="Cambria Math" panose="02040503050406030204" pitchFamily="18" charset="0"/>
                        <a:ea typeface="Cambria Math" panose="02040503050406030204" pitchFamily="18" charset="0"/>
                      </a:rPr>
                      <m:t>∈</m:t>
                    </m:r>
                    <m:d>
                      <m:dPr>
                        <m:begChr m:val="{"/>
                        <m:endChr m:val="}"/>
                        <m:ctrlPr>
                          <a:rPr kumimoji="1" lang="en-US" sz="1800" i="1">
                            <a:latin typeface="Cambria Math" panose="02040503050406030204" pitchFamily="18" charset="0"/>
                            <a:ea typeface="Cambria Math" panose="02040503050406030204" pitchFamily="18" charset="0"/>
                          </a:rPr>
                        </m:ctrlPr>
                      </m:dPr>
                      <m:e>
                        <m:r>
                          <a:rPr kumimoji="1" lang="en-US" sz="1800" i="1">
                            <a:latin typeface="Cambria Math" panose="02040503050406030204" pitchFamily="18" charset="0"/>
                            <a:ea typeface="Cambria Math" panose="02040503050406030204" pitchFamily="18" charset="0"/>
                          </a:rPr>
                          <m:t>1,2,…,</m:t>
                        </m:r>
                        <m:r>
                          <a:rPr kumimoji="1" lang="en-US" sz="1800" i="1">
                            <a:latin typeface="Cambria Math" panose="02040503050406030204" pitchFamily="18" charset="0"/>
                            <a:ea typeface="Cambria Math" panose="02040503050406030204" pitchFamily="18" charset="0"/>
                          </a:rPr>
                          <m:t>𝑀</m:t>
                        </m:r>
                      </m:e>
                    </m:d>
                  </m:oMath>
                </a14:m>
                <a:r>
                  <a:rPr kumimoji="1"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 : introducing the virtual queues</a:t>
                </a:r>
                <a:endParaRPr kumimoji="1" lang="en-US" sz="18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8" name="矩形 16">
                <a:extLst>
                  <a:ext uri="{FF2B5EF4-FFF2-40B4-BE49-F238E27FC236}">
                    <a16:creationId xmlns:a16="http://schemas.microsoft.com/office/drawing/2014/main" id="{5348D06D-ECAB-8B49-8C3F-926872234581}"/>
                  </a:ext>
                </a:extLst>
              </p:cNvPr>
              <p:cNvSpPr>
                <a:spLocks noRot="1" noChangeAspect="1" noMove="1" noResize="1" noEditPoints="1" noAdjustHandles="1" noChangeArrowheads="1" noChangeShapeType="1" noTextEdit="1"/>
              </p:cNvSpPr>
              <p:nvPr/>
            </p:nvSpPr>
            <p:spPr>
              <a:xfrm>
                <a:off x="350149" y="2876513"/>
                <a:ext cx="8272850" cy="669992"/>
              </a:xfrm>
              <a:prstGeom prst="rect">
                <a:avLst/>
              </a:prstGeom>
              <a:blipFill>
                <a:blip r:embed="rId3"/>
                <a:stretch>
                  <a:fillRect l="-460" t="-1852"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矩形 7">
                <a:extLst>
                  <a:ext uri="{FF2B5EF4-FFF2-40B4-BE49-F238E27FC236}">
                    <a16:creationId xmlns:a16="http://schemas.microsoft.com/office/drawing/2014/main" id="{3BC3A720-21AD-7A49-A568-8C47AD0C7D4B}"/>
                  </a:ext>
                </a:extLst>
              </p:cNvPr>
              <p:cNvSpPr/>
              <p:nvPr/>
            </p:nvSpPr>
            <p:spPr>
              <a:xfrm>
                <a:off x="1904009" y="3496677"/>
                <a:ext cx="571499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𝑍</m:t>
                          </m:r>
                        </m:e>
                        <m:sub>
                          <m:r>
                            <a:rPr lang="en-US" sz="1800" b="0" i="1" smtClean="0">
                              <a:latin typeface="Cambria Math" panose="02040503050406030204" pitchFamily="18" charset="0"/>
                            </a:rPr>
                            <m:t>𝑚</m:t>
                          </m:r>
                        </m:sub>
                      </m:sSub>
                      <m:r>
                        <a:rPr lang="en-US" sz="1800">
                          <a:latin typeface="Cambria Math" panose="02040503050406030204" pitchFamily="18" charset="0"/>
                        </a:rPr>
                        <m:t>(</m:t>
                      </m:r>
                      <m:r>
                        <a:rPr lang="en-US" sz="1800" i="1">
                          <a:latin typeface="Cambria Math" panose="02040503050406030204" pitchFamily="18" charset="0"/>
                        </a:rPr>
                        <m:t>𝑡</m:t>
                      </m:r>
                      <m:r>
                        <a:rPr lang="en-US" sz="1800">
                          <a:latin typeface="Cambria Math" panose="02040503050406030204" pitchFamily="18" charset="0"/>
                        </a:rPr>
                        <m:t>+1)=</m:t>
                      </m:r>
                      <m:r>
                        <a:rPr lang="en-US" sz="1800" i="1">
                          <a:latin typeface="Cambria Math" panose="02040503050406030204" pitchFamily="18" charset="0"/>
                        </a:rPr>
                        <m:t>𝑚𝑎𝑥</m:t>
                      </m:r>
                      <m:d>
                        <m:dPr>
                          <m:begChr m:val="{"/>
                          <m:endChr m:val="}"/>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𝑍</m:t>
                              </m:r>
                            </m:e>
                            <m:sub>
                              <m:r>
                                <a:rPr lang="en-US" sz="1800" b="0" i="1" smtClean="0">
                                  <a:latin typeface="Cambria Math" panose="02040503050406030204" pitchFamily="18" charset="0"/>
                                </a:rPr>
                                <m:t>𝑚</m:t>
                              </m:r>
                            </m:sub>
                          </m:sSub>
                          <m:r>
                            <a:rPr lang="en-US" sz="1800">
                              <a:latin typeface="Cambria Math" panose="02040503050406030204" pitchFamily="18" charset="0"/>
                            </a:rPr>
                            <m:t>(</m:t>
                          </m:r>
                          <m:r>
                            <a:rPr lang="en-US" sz="1800" i="1">
                              <a:latin typeface="Cambria Math" panose="02040503050406030204" pitchFamily="18" charset="0"/>
                            </a:rPr>
                            <m:t>𝑡</m:t>
                          </m:r>
                          <m:r>
                            <a:rPr lang="en-US" sz="1800">
                              <a:latin typeface="Cambria Math" panose="02040503050406030204" pitchFamily="18" charset="0"/>
                            </a:rPr>
                            <m:t>),0</m:t>
                          </m:r>
                        </m:e>
                      </m:d>
                      <m:r>
                        <a:rPr lang="en-US" sz="1800">
                          <a:latin typeface="Cambria Math" panose="02040503050406030204" pitchFamily="18" charset="0"/>
                        </a:rPr>
                        <m:t>+</m:t>
                      </m:r>
                      <m:sSub>
                        <m:sSubPr>
                          <m:ctrlPr>
                            <a:rPr lang="en-US" sz="1800" i="1">
                              <a:latin typeface="Cambria Math" panose="02040503050406030204" pitchFamily="18" charset="0"/>
                            </a:rPr>
                          </m:ctrlPr>
                        </m:sSubPr>
                        <m:e>
                          <m:r>
                            <a:rPr lang="en-US" sz="1800" b="0" i="1" smtClean="0">
                              <a:latin typeface="Cambria Math" panose="02040503050406030204" pitchFamily="18" charset="0"/>
                            </a:rPr>
                            <m:t>𝑔</m:t>
                          </m:r>
                        </m:e>
                        <m:sub>
                          <m:r>
                            <a:rPr lang="en-US" sz="1800" b="0" i="1" smtClean="0">
                              <a:latin typeface="Cambria Math" panose="02040503050406030204" pitchFamily="18" charset="0"/>
                            </a:rPr>
                            <m:t>𝑚</m:t>
                          </m:r>
                        </m:sub>
                      </m:sSub>
                      <m:r>
                        <a:rPr lang="en-US" sz="1800">
                          <a:latin typeface="Cambria Math" panose="02040503050406030204" pitchFamily="18" charset="0"/>
                        </a:rPr>
                        <m:t>(</m:t>
                      </m:r>
                      <m:r>
                        <a:rPr lang="en-US" sz="1800" i="1">
                          <a:latin typeface="Cambria Math" panose="02040503050406030204" pitchFamily="18" charset="0"/>
                        </a:rPr>
                        <m:t>𝑡</m:t>
                      </m:r>
                      <m:r>
                        <a:rPr lang="en-US" sz="1800">
                          <a:latin typeface="Cambria Math" panose="02040503050406030204" pitchFamily="18" charset="0"/>
                        </a:rPr>
                        <m:t>),∀</m:t>
                      </m:r>
                      <m:r>
                        <a:rPr lang="en-US" sz="1800" b="0" i="1" smtClean="0">
                          <a:latin typeface="Cambria Math" panose="02040503050406030204" pitchFamily="18" charset="0"/>
                        </a:rPr>
                        <m:t>𝑚</m:t>
                      </m:r>
                      <m:r>
                        <a:rPr lang="en-US" sz="1800">
                          <a:latin typeface="Cambria Math" panose="02040503050406030204" pitchFamily="18" charset="0"/>
                        </a:rPr>
                        <m:t>∈</m:t>
                      </m:r>
                      <m:d>
                        <m:dPr>
                          <m:begChr m:val="{"/>
                          <m:endChr m:val="}"/>
                          <m:ctrlPr>
                            <a:rPr lang="en-US" sz="1800" i="1">
                              <a:latin typeface="Cambria Math" panose="02040503050406030204" pitchFamily="18" charset="0"/>
                            </a:rPr>
                          </m:ctrlPr>
                        </m:dPr>
                        <m:e>
                          <m:r>
                            <a:rPr lang="en-US" sz="1800">
                              <a:latin typeface="Cambria Math" panose="02040503050406030204" pitchFamily="18" charset="0"/>
                            </a:rPr>
                            <m:t>1,2,</m:t>
                          </m:r>
                          <m:r>
                            <a:rPr lang="en-US" sz="1800" i="1" smtClean="0">
                              <a:latin typeface="Cambria Math" panose="02040503050406030204" pitchFamily="18" charset="0"/>
                            </a:rPr>
                            <m:t>…</m:t>
                          </m:r>
                          <m:r>
                            <a:rPr lang="en-US" sz="1800" i="1" smtClean="0">
                              <a:latin typeface="Cambria Math" panose="02040503050406030204" pitchFamily="18" charset="0"/>
                            </a:rPr>
                            <m:t>𝑀</m:t>
                          </m:r>
                        </m:e>
                      </m:d>
                    </m:oMath>
                  </m:oMathPara>
                </a14:m>
                <a:endParaRPr lang="en-US" sz="18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9" name="矩形 7">
                <a:extLst>
                  <a:ext uri="{FF2B5EF4-FFF2-40B4-BE49-F238E27FC236}">
                    <a16:creationId xmlns:a16="http://schemas.microsoft.com/office/drawing/2014/main" id="{3BC3A720-21AD-7A49-A568-8C47AD0C7D4B}"/>
                  </a:ext>
                </a:extLst>
              </p:cNvPr>
              <p:cNvSpPr>
                <a:spLocks noRot="1" noChangeAspect="1" noMove="1" noResize="1" noEditPoints="1" noAdjustHandles="1" noChangeArrowheads="1" noChangeShapeType="1" noTextEdit="1"/>
              </p:cNvSpPr>
              <p:nvPr/>
            </p:nvSpPr>
            <p:spPr>
              <a:xfrm>
                <a:off x="1904009" y="3496677"/>
                <a:ext cx="5714995" cy="369332"/>
              </a:xfrm>
              <a:prstGeom prst="rect">
                <a:avLst/>
              </a:prstGeom>
              <a:blipFill>
                <a:blip r:embed="rId4"/>
                <a:stretch>
                  <a:fillRect b="-16667"/>
                </a:stretch>
              </a:blipFill>
            </p:spPr>
            <p:txBody>
              <a:bodyPr/>
              <a:lstStyle/>
              <a:p>
                <a:r>
                  <a:rPr lang="en-US">
                    <a:noFill/>
                  </a:rPr>
                  <a:t> </a:t>
                </a:r>
              </a:p>
            </p:txBody>
          </p:sp>
        </mc:Fallback>
      </mc:AlternateContent>
      <p:sp>
        <p:nvSpPr>
          <p:cNvPr id="10" name="矩形 28">
            <a:extLst>
              <a:ext uri="{FF2B5EF4-FFF2-40B4-BE49-F238E27FC236}">
                <a16:creationId xmlns:a16="http://schemas.microsoft.com/office/drawing/2014/main" id="{595F7C80-67AE-A74F-A5D9-19AC2BD37938}"/>
              </a:ext>
            </a:extLst>
          </p:cNvPr>
          <p:cNvSpPr/>
          <p:nvPr/>
        </p:nvSpPr>
        <p:spPr>
          <a:xfrm>
            <a:off x="331099" y="4871814"/>
            <a:ext cx="8272850" cy="369332"/>
          </a:xfrm>
          <a:prstGeom prst="rect">
            <a:avLst/>
          </a:prstGeom>
        </p:spPr>
        <p:txBody>
          <a:bodyPr wrap="square">
            <a:spAutoFit/>
          </a:bodyPr>
          <a:lstStyle/>
          <a:p>
            <a:pPr marL="285750" indent="-285750">
              <a:buFont typeface="Wingdings" panose="05000000000000000000" pitchFamily="2" charset="2"/>
              <a:buChar char="§"/>
            </a:pPr>
            <a:r>
              <a:rPr kumimoji="1" lang="en-US" sz="1800" b="1" dirty="0" err="1">
                <a:solidFill>
                  <a:schemeClr val="tx1"/>
                </a:solidFill>
                <a:latin typeface="Tahoma" panose="020B0604030504040204" pitchFamily="34" charset="0"/>
                <a:ea typeface="Tahoma" panose="020B0604030504040204" pitchFamily="34" charset="0"/>
                <a:cs typeface="Tahoma" panose="020B0604030504040204" pitchFamily="34" charset="0"/>
              </a:rPr>
              <a:t>Lyapunov</a:t>
            </a:r>
            <a:r>
              <a:rPr kumimoji="1"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 Function:</a:t>
            </a:r>
            <a:endParaRPr kumimoji="1" lang="en-US" sz="1800"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11" name="矩形 3">
                <a:extLst>
                  <a:ext uri="{FF2B5EF4-FFF2-40B4-BE49-F238E27FC236}">
                    <a16:creationId xmlns:a16="http://schemas.microsoft.com/office/drawing/2014/main" id="{A54F9749-DB76-EC4B-9E38-6C76D86022A8}"/>
                  </a:ext>
                </a:extLst>
              </p:cNvPr>
              <p:cNvSpPr/>
              <p:nvPr/>
            </p:nvSpPr>
            <p:spPr>
              <a:xfrm>
                <a:off x="609600" y="3893844"/>
                <a:ext cx="9060625" cy="584775"/>
              </a:xfrm>
              <a:prstGeom prst="rect">
                <a:avLst/>
              </a:prstGeom>
            </p:spPr>
            <p:txBody>
              <a:bodyPr wrap="square">
                <a:spAutoFit/>
              </a:bodyPr>
              <a:lstStyle/>
              <a:p>
                <a:pPr marL="285750" indent="-285750">
                  <a:buFontTx/>
                  <a:buChar char="*"/>
                </a:pPr>
                <a:r>
                  <a:rPr lang="zh-CN" altLang="en-US" sz="1600" dirty="0">
                    <a:latin typeface="Tahoma" panose="020B0604030504040204" pitchFamily="34" charset="0"/>
                    <a:ea typeface="Tahoma" panose="020B0604030504040204" pitchFamily="34" charset="0"/>
                    <a:cs typeface="Tahoma" panose="020B0604030504040204" pitchFamily="34" charset="0"/>
                  </a:rPr>
                  <a:t>“</a:t>
                </a:r>
                <a:r>
                  <a:rPr lang="en-US" altLang="zh-CN" sz="1600" dirty="0">
                    <a:latin typeface="Tahoma" panose="020B0604030504040204" pitchFamily="34" charset="0"/>
                    <a:ea typeface="Tahoma" panose="020B0604030504040204" pitchFamily="34" charset="0"/>
                    <a:cs typeface="Tahoma" panose="020B0604030504040204" pitchFamily="34" charset="0"/>
                  </a:rPr>
                  <a:t>Virtual</a:t>
                </a:r>
                <a:r>
                  <a:rPr lang="zh-CN" altLang="en-US" sz="1600" dirty="0">
                    <a:latin typeface="Tahoma" panose="020B0604030504040204" pitchFamily="34" charset="0"/>
                    <a:ea typeface="Tahoma" panose="020B0604030504040204" pitchFamily="34" charset="0"/>
                    <a:cs typeface="Tahoma" panose="020B0604030504040204" pitchFamily="34" charset="0"/>
                  </a:rPr>
                  <a:t>” </a:t>
                </a:r>
                <a:r>
                  <a:rPr lang="en-US" altLang="zh-CN" sz="1600" dirty="0">
                    <a:latin typeface="Tahoma" panose="020B0604030504040204" pitchFamily="34" charset="0"/>
                    <a:ea typeface="Tahoma" panose="020B0604030504040204" pitchFamily="34" charset="0"/>
                    <a:cs typeface="Tahoma" panose="020B0604030504040204" pitchFamily="34" charset="0"/>
                  </a:rPr>
                  <a:t>means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𝑍</m:t>
                        </m:r>
                      </m:e>
                      <m:sub>
                        <m:r>
                          <a:rPr lang="en-US" sz="1600" i="1">
                            <a:latin typeface="Cambria Math" panose="02040503050406030204" pitchFamily="18" charset="0"/>
                          </a:rPr>
                          <m:t>𝑚</m:t>
                        </m:r>
                      </m:sub>
                    </m:sSub>
                    <m:r>
                      <a:rPr lang="en-US" sz="1600">
                        <a:latin typeface="Cambria Math" panose="02040503050406030204" pitchFamily="18" charset="0"/>
                      </a:rPr>
                      <m:t>(</m:t>
                    </m:r>
                    <m:r>
                      <a:rPr lang="en-US" sz="1600" i="1">
                        <a:latin typeface="Cambria Math" panose="02040503050406030204" pitchFamily="18" charset="0"/>
                      </a:rPr>
                      <m:t>𝑡</m:t>
                    </m:r>
                    <m:r>
                      <a:rPr lang="en-US" sz="1600">
                        <a:latin typeface="Cambria Math" panose="02040503050406030204" pitchFamily="18" charset="0"/>
                      </a:rPr>
                      <m:t>)</m:t>
                    </m:r>
                  </m:oMath>
                </a14:m>
                <a:r>
                  <a:rPr lang="en-US" altLang="ko-KR" sz="1600" dirty="0">
                    <a:latin typeface="Tahoma" panose="020B0604030504040204" pitchFamily="34" charset="0"/>
                    <a:ea typeface="Tahoma" panose="020B0604030504040204" pitchFamily="34" charset="0"/>
                    <a:cs typeface="Tahoma" panose="020B0604030504040204" pitchFamily="34" charset="0"/>
                  </a:rPr>
                  <a:t> does not represent a real data backlog, instead it is a way to turn </a:t>
                </a:r>
              </a:p>
              <a:p>
                <a:r>
                  <a:rPr lang="en-US" altLang="ko-KR" sz="1600" dirty="0">
                    <a:latin typeface="Tahoma" panose="020B0604030504040204" pitchFamily="34" charset="0"/>
                    <a:ea typeface="Tahoma" panose="020B0604030504040204" pitchFamily="34" charset="0"/>
                    <a:cs typeface="Tahoma" panose="020B0604030504040204" pitchFamily="34" charset="0"/>
                  </a:rPr>
                  <a:t>the time average inequality constraint into a pure queue stability problem.</a:t>
                </a:r>
              </a:p>
            </p:txBody>
          </p:sp>
        </mc:Choice>
        <mc:Fallback xmlns="">
          <p:sp>
            <p:nvSpPr>
              <p:cNvPr id="11" name="矩形 3">
                <a:extLst>
                  <a:ext uri="{FF2B5EF4-FFF2-40B4-BE49-F238E27FC236}">
                    <a16:creationId xmlns:a16="http://schemas.microsoft.com/office/drawing/2014/main" id="{A54F9749-DB76-EC4B-9E38-6C76D86022A8}"/>
                  </a:ext>
                </a:extLst>
              </p:cNvPr>
              <p:cNvSpPr>
                <a:spLocks noRot="1" noChangeAspect="1" noMove="1" noResize="1" noEditPoints="1" noAdjustHandles="1" noChangeArrowheads="1" noChangeShapeType="1" noTextEdit="1"/>
              </p:cNvSpPr>
              <p:nvPr/>
            </p:nvSpPr>
            <p:spPr>
              <a:xfrm>
                <a:off x="609600" y="3893844"/>
                <a:ext cx="9060625" cy="584775"/>
              </a:xfrm>
              <a:prstGeom prst="rect">
                <a:avLst/>
              </a:prstGeom>
              <a:blipFill>
                <a:blip r:embed="rId5"/>
                <a:stretch>
                  <a:fillRect l="-421" t="-2128" b="-106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矩形 31">
                <a:extLst>
                  <a:ext uri="{FF2B5EF4-FFF2-40B4-BE49-F238E27FC236}">
                    <a16:creationId xmlns:a16="http://schemas.microsoft.com/office/drawing/2014/main" id="{B62C4B13-F546-0249-8408-886866C5C3A1}"/>
                  </a:ext>
                </a:extLst>
              </p:cNvPr>
              <p:cNvSpPr/>
              <p:nvPr/>
            </p:nvSpPr>
            <p:spPr>
              <a:xfrm>
                <a:off x="2852170" y="4652868"/>
                <a:ext cx="3439660" cy="7846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kumimoji="1" lang="en-US" sz="1600" b="0" i="1" smtClean="0">
                          <a:latin typeface="Cambria Math" panose="02040503050406030204" pitchFamily="18" charset="0"/>
                        </a:rPr>
                        <m:t>𝐿</m:t>
                      </m:r>
                      <m:d>
                        <m:dPr>
                          <m:ctrlPr>
                            <a:rPr kumimoji="1" lang="en-US" sz="1600" b="0" i="1" smtClean="0">
                              <a:latin typeface="Cambria Math" panose="02040503050406030204" pitchFamily="18" charset="0"/>
                            </a:rPr>
                          </m:ctrlPr>
                        </m:dPr>
                        <m:e>
                          <m:r>
                            <m:rPr>
                              <m:sty m:val="p"/>
                            </m:rPr>
                            <a:rPr kumimoji="1" lang="el-GR" sz="1600" b="0" i="1" smtClean="0">
                              <a:latin typeface="Cambria Math" panose="02040503050406030204" pitchFamily="18" charset="0"/>
                            </a:rPr>
                            <m:t>Θ</m:t>
                          </m:r>
                          <m:d>
                            <m:dPr>
                              <m:ctrlPr>
                                <a:rPr kumimoji="1" lang="en-US" sz="1600" b="0" i="1" smtClean="0">
                                  <a:latin typeface="Cambria Math" panose="02040503050406030204" pitchFamily="18" charset="0"/>
                                </a:rPr>
                              </m:ctrlPr>
                            </m:dPr>
                            <m:e>
                              <m:r>
                                <a:rPr kumimoji="1" lang="en-US" sz="1600" b="0" i="1" smtClean="0">
                                  <a:latin typeface="Cambria Math" panose="02040503050406030204" pitchFamily="18" charset="0"/>
                                </a:rPr>
                                <m:t>𝑡</m:t>
                              </m:r>
                            </m:e>
                          </m:d>
                        </m:e>
                      </m:d>
                      <m:r>
                        <a:rPr kumimoji="1" lang="en-US" sz="1600" b="0" i="1" smtClean="0">
                          <a:latin typeface="Cambria Math" panose="02040503050406030204" pitchFamily="18" charset="0"/>
                        </a:rPr>
                        <m:t>=</m:t>
                      </m:r>
                      <m:f>
                        <m:fPr>
                          <m:ctrlPr>
                            <a:rPr kumimoji="1" lang="en-US" sz="1600" b="0" i="1" smtClean="0">
                              <a:latin typeface="Cambria Math" panose="02040503050406030204" pitchFamily="18" charset="0"/>
                            </a:rPr>
                          </m:ctrlPr>
                        </m:fPr>
                        <m:num>
                          <m:r>
                            <a:rPr kumimoji="1" lang="en-US" sz="1600" b="0" i="1" smtClean="0">
                              <a:latin typeface="Cambria Math" panose="02040503050406030204" pitchFamily="18" charset="0"/>
                            </a:rPr>
                            <m:t>1</m:t>
                          </m:r>
                        </m:num>
                        <m:den>
                          <m:r>
                            <a:rPr kumimoji="1" lang="en-US" sz="1600" b="0" i="1" smtClean="0">
                              <a:latin typeface="Cambria Math" panose="02040503050406030204" pitchFamily="18" charset="0"/>
                            </a:rPr>
                            <m:t>2</m:t>
                          </m:r>
                        </m:den>
                      </m:f>
                      <m:nary>
                        <m:naryPr>
                          <m:chr m:val="∑"/>
                          <m:ctrlPr>
                            <a:rPr kumimoji="1" lang="en-US" sz="1600" i="1">
                              <a:latin typeface="Cambria Math" panose="02040503050406030204" pitchFamily="18" charset="0"/>
                            </a:rPr>
                          </m:ctrlPr>
                        </m:naryPr>
                        <m:sub>
                          <m:r>
                            <m:rPr>
                              <m:brk m:alnAt="23"/>
                            </m:rPr>
                            <a:rPr kumimoji="1" lang="en-US" sz="1600" i="1">
                              <a:latin typeface="Cambria Math" panose="02040503050406030204" pitchFamily="18" charset="0"/>
                            </a:rPr>
                            <m:t>𝑖</m:t>
                          </m:r>
                          <m:r>
                            <a:rPr kumimoji="1" lang="en-US" sz="1600" i="1">
                              <a:latin typeface="Cambria Math" panose="02040503050406030204" pitchFamily="18" charset="0"/>
                            </a:rPr>
                            <m:t>=1</m:t>
                          </m:r>
                        </m:sub>
                        <m:sup>
                          <m:r>
                            <a:rPr kumimoji="1" lang="en-US" sz="1600" i="1">
                              <a:latin typeface="Cambria Math" panose="02040503050406030204" pitchFamily="18" charset="0"/>
                            </a:rPr>
                            <m:t>𝑁</m:t>
                          </m:r>
                        </m:sup>
                        <m:e>
                          <m:sSubSup>
                            <m:sSubSupPr>
                              <m:ctrlPr>
                                <a:rPr kumimoji="1" lang="en-US" sz="1600" i="1" smtClean="0">
                                  <a:latin typeface="Cambria Math" panose="02040503050406030204" pitchFamily="18" charset="0"/>
                                </a:rPr>
                              </m:ctrlPr>
                            </m:sSubSupPr>
                            <m:e>
                              <m:r>
                                <a:rPr kumimoji="1" lang="en-US" sz="1600" b="0" i="1" smtClean="0">
                                  <a:latin typeface="Cambria Math" panose="02040503050406030204" pitchFamily="18" charset="0"/>
                                </a:rPr>
                                <m:t>𝑄</m:t>
                              </m:r>
                            </m:e>
                            <m:sub>
                              <m:r>
                                <a:rPr kumimoji="1" lang="en-US" sz="1600" b="0" i="1" smtClean="0">
                                  <a:latin typeface="Cambria Math" panose="02040503050406030204" pitchFamily="18" charset="0"/>
                                </a:rPr>
                                <m:t>𝑖</m:t>
                              </m:r>
                            </m:sub>
                            <m:sup>
                              <m:r>
                                <a:rPr kumimoji="1" lang="en-US" sz="1600" b="0" i="1" smtClean="0">
                                  <a:latin typeface="Cambria Math" panose="02040503050406030204" pitchFamily="18" charset="0"/>
                                </a:rPr>
                                <m:t>2</m:t>
                              </m:r>
                            </m:sup>
                          </m:sSubSup>
                          <m:d>
                            <m:dPr>
                              <m:ctrlPr>
                                <a:rPr kumimoji="1" lang="en-US" sz="1600" i="1" smtClean="0">
                                  <a:latin typeface="Cambria Math" panose="02040503050406030204" pitchFamily="18" charset="0"/>
                                </a:rPr>
                              </m:ctrlPr>
                            </m:dPr>
                            <m:e>
                              <m:r>
                                <a:rPr kumimoji="1" lang="en-US" sz="1600" b="0" i="1" smtClean="0">
                                  <a:latin typeface="Cambria Math" panose="02040503050406030204" pitchFamily="18" charset="0"/>
                                </a:rPr>
                                <m:t>𝑡</m:t>
                              </m:r>
                            </m:e>
                          </m:d>
                        </m:e>
                      </m:nary>
                      <m:r>
                        <a:rPr kumimoji="1" lang="en-US" sz="1600" b="0" i="1" smtClean="0">
                          <a:latin typeface="Cambria Math" panose="02040503050406030204" pitchFamily="18" charset="0"/>
                        </a:rPr>
                        <m:t>+</m:t>
                      </m:r>
                      <m:f>
                        <m:fPr>
                          <m:ctrlPr>
                            <a:rPr kumimoji="1" lang="en-US" sz="1600" i="1">
                              <a:latin typeface="Cambria Math" panose="02040503050406030204" pitchFamily="18" charset="0"/>
                            </a:rPr>
                          </m:ctrlPr>
                        </m:fPr>
                        <m:num>
                          <m:r>
                            <a:rPr kumimoji="1" lang="en-US" sz="1600" i="1">
                              <a:latin typeface="Cambria Math" panose="02040503050406030204" pitchFamily="18" charset="0"/>
                            </a:rPr>
                            <m:t>1</m:t>
                          </m:r>
                        </m:num>
                        <m:den>
                          <m:r>
                            <a:rPr kumimoji="1" lang="en-US" sz="1600" i="1">
                              <a:latin typeface="Cambria Math" panose="02040503050406030204" pitchFamily="18" charset="0"/>
                            </a:rPr>
                            <m:t>2</m:t>
                          </m:r>
                        </m:den>
                      </m:f>
                      <m:nary>
                        <m:naryPr>
                          <m:chr m:val="∑"/>
                          <m:ctrlPr>
                            <a:rPr kumimoji="1" lang="en-US" sz="1600" i="1">
                              <a:latin typeface="Cambria Math" panose="02040503050406030204" pitchFamily="18" charset="0"/>
                            </a:rPr>
                          </m:ctrlPr>
                        </m:naryPr>
                        <m:sub>
                          <m:r>
                            <a:rPr kumimoji="1" lang="en-US" sz="1600" b="0" i="1" smtClean="0">
                              <a:latin typeface="Cambria Math" panose="02040503050406030204" pitchFamily="18" charset="0"/>
                            </a:rPr>
                            <m:t>𝑚</m:t>
                          </m:r>
                          <m:r>
                            <a:rPr kumimoji="1" lang="en-US" sz="1600" i="1">
                              <a:latin typeface="Cambria Math" panose="02040503050406030204" pitchFamily="18" charset="0"/>
                            </a:rPr>
                            <m:t>=1</m:t>
                          </m:r>
                        </m:sub>
                        <m:sup>
                          <m:r>
                            <a:rPr kumimoji="1" lang="en-US" sz="1600" b="0" i="1" smtClean="0">
                              <a:latin typeface="Cambria Math" panose="02040503050406030204" pitchFamily="18" charset="0"/>
                            </a:rPr>
                            <m:t>𝑀</m:t>
                          </m:r>
                        </m:sup>
                        <m:e>
                          <m:sSubSup>
                            <m:sSubSupPr>
                              <m:ctrlPr>
                                <a:rPr kumimoji="1" lang="en-US" sz="1600" i="1">
                                  <a:latin typeface="Cambria Math" panose="02040503050406030204" pitchFamily="18" charset="0"/>
                                </a:rPr>
                              </m:ctrlPr>
                            </m:sSubSupPr>
                            <m:e>
                              <m:r>
                                <a:rPr kumimoji="1" lang="en-US" sz="1600" b="0" i="1" smtClean="0">
                                  <a:latin typeface="Cambria Math" panose="02040503050406030204" pitchFamily="18" charset="0"/>
                                </a:rPr>
                                <m:t>𝑍</m:t>
                              </m:r>
                            </m:e>
                            <m:sub>
                              <m:r>
                                <a:rPr kumimoji="1" lang="en-US" sz="1600" b="0" i="1" smtClean="0">
                                  <a:latin typeface="Cambria Math" panose="02040503050406030204" pitchFamily="18" charset="0"/>
                                </a:rPr>
                                <m:t>𝑚</m:t>
                              </m:r>
                            </m:sub>
                            <m:sup>
                              <m:r>
                                <a:rPr kumimoji="1" lang="en-US" sz="1600" i="1">
                                  <a:latin typeface="Cambria Math" panose="02040503050406030204" pitchFamily="18" charset="0"/>
                                </a:rPr>
                                <m:t>2</m:t>
                              </m:r>
                            </m:sup>
                          </m:sSubSup>
                          <m:d>
                            <m:dPr>
                              <m:ctrlPr>
                                <a:rPr kumimoji="1" lang="en-US" sz="1600" i="1">
                                  <a:latin typeface="Cambria Math" panose="02040503050406030204" pitchFamily="18" charset="0"/>
                                </a:rPr>
                              </m:ctrlPr>
                            </m:dPr>
                            <m:e>
                              <m:r>
                                <a:rPr kumimoji="1" lang="en-US" sz="1600" i="1">
                                  <a:latin typeface="Cambria Math" panose="02040503050406030204" pitchFamily="18" charset="0"/>
                                </a:rPr>
                                <m:t>𝑡</m:t>
                              </m:r>
                            </m:e>
                          </m:d>
                        </m:e>
                      </m:nary>
                    </m:oMath>
                  </m:oMathPara>
                </a14:m>
                <a:endParaRPr lang="en-US" sz="16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2" name="矩形 31">
                <a:extLst>
                  <a:ext uri="{FF2B5EF4-FFF2-40B4-BE49-F238E27FC236}">
                    <a16:creationId xmlns:a16="http://schemas.microsoft.com/office/drawing/2014/main" id="{B62C4B13-F546-0249-8408-886866C5C3A1}"/>
                  </a:ext>
                </a:extLst>
              </p:cNvPr>
              <p:cNvSpPr>
                <a:spLocks noRot="1" noChangeAspect="1" noMove="1" noResize="1" noEditPoints="1" noAdjustHandles="1" noChangeArrowheads="1" noChangeShapeType="1" noTextEdit="1"/>
              </p:cNvSpPr>
              <p:nvPr/>
            </p:nvSpPr>
            <p:spPr>
              <a:xfrm>
                <a:off x="2852170" y="4652868"/>
                <a:ext cx="3439660" cy="784638"/>
              </a:xfrm>
              <a:prstGeom prst="rect">
                <a:avLst/>
              </a:prstGeom>
              <a:blipFill>
                <a:blip r:embed="rId6"/>
                <a:stretch>
                  <a:fillRect t="-95238" b="-150794"/>
                </a:stretch>
              </a:blipFill>
            </p:spPr>
            <p:txBody>
              <a:bodyPr/>
              <a:lstStyle/>
              <a:p>
                <a:r>
                  <a:rPr lang="en-US">
                    <a:noFill/>
                  </a:rPr>
                  <a:t> </a:t>
                </a:r>
              </a:p>
            </p:txBody>
          </p:sp>
        </mc:Fallback>
      </mc:AlternateContent>
      <p:sp>
        <p:nvSpPr>
          <p:cNvPr id="13" name="矩形 32">
            <a:extLst>
              <a:ext uri="{FF2B5EF4-FFF2-40B4-BE49-F238E27FC236}">
                <a16:creationId xmlns:a16="http://schemas.microsoft.com/office/drawing/2014/main" id="{0FBD5E9E-A0D5-2F4A-89DF-9BADA8F6A1AE}"/>
              </a:ext>
            </a:extLst>
          </p:cNvPr>
          <p:cNvSpPr/>
          <p:nvPr/>
        </p:nvSpPr>
        <p:spPr>
          <a:xfrm>
            <a:off x="351370" y="5527324"/>
            <a:ext cx="8272850" cy="369332"/>
          </a:xfrm>
          <a:prstGeom prst="rect">
            <a:avLst/>
          </a:prstGeom>
        </p:spPr>
        <p:txBody>
          <a:bodyPr wrap="square">
            <a:spAutoFit/>
          </a:bodyPr>
          <a:lstStyle/>
          <a:p>
            <a:pPr marL="285750" indent="-285750">
              <a:buFont typeface="Wingdings" panose="05000000000000000000" pitchFamily="2" charset="2"/>
              <a:buChar char="§"/>
            </a:pPr>
            <a:r>
              <a:rPr kumimoji="1" lang="en-US" sz="1800" b="1" dirty="0" err="1">
                <a:solidFill>
                  <a:schemeClr val="tx1"/>
                </a:solidFill>
                <a:latin typeface="Tahoma" panose="020B0604030504040204" pitchFamily="34" charset="0"/>
                <a:ea typeface="Tahoma" panose="020B0604030504040204" pitchFamily="34" charset="0"/>
                <a:cs typeface="Tahoma" panose="020B0604030504040204" pitchFamily="34" charset="0"/>
              </a:rPr>
              <a:t>Lyapunov</a:t>
            </a:r>
            <a:r>
              <a:rPr kumimoji="1"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 Drift:</a:t>
            </a:r>
            <a:endParaRPr kumimoji="1" lang="en-US" sz="1800"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14" name="矩形 35">
                <a:extLst>
                  <a:ext uri="{FF2B5EF4-FFF2-40B4-BE49-F238E27FC236}">
                    <a16:creationId xmlns:a16="http://schemas.microsoft.com/office/drawing/2014/main" id="{3C8D3AFF-468D-9247-931A-068C13B7574B}"/>
                  </a:ext>
                </a:extLst>
              </p:cNvPr>
              <p:cNvSpPr/>
              <p:nvPr/>
            </p:nvSpPr>
            <p:spPr>
              <a:xfrm>
                <a:off x="4191904" y="2001599"/>
                <a:ext cx="4140941" cy="4608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kumimoji="1" lang="en-US" sz="1600" b="0" i="1" smtClean="0">
                          <a:latin typeface="Cambria Math" panose="02040503050406030204" pitchFamily="18" charset="0"/>
                        </a:rPr>
                        <m:t>△</m:t>
                      </m:r>
                      <m:d>
                        <m:dPr>
                          <m:ctrlPr>
                            <a:rPr kumimoji="1" lang="en-US" sz="1600" b="0" i="1" smtClean="0">
                              <a:latin typeface="Cambria Math" panose="02040503050406030204" pitchFamily="18" charset="0"/>
                            </a:rPr>
                          </m:ctrlPr>
                        </m:dPr>
                        <m:e>
                          <m:r>
                            <a:rPr kumimoji="1" lang="en-US" sz="1600" i="1">
                              <a:latin typeface="Cambria Math" panose="02040503050406030204" pitchFamily="18" charset="0"/>
                            </a:rPr>
                            <m:t>𝑄</m:t>
                          </m:r>
                          <m:d>
                            <m:dPr>
                              <m:ctrlPr>
                                <a:rPr kumimoji="1" lang="en-US" sz="1600" i="1">
                                  <a:latin typeface="Cambria Math" panose="02040503050406030204" pitchFamily="18" charset="0"/>
                                </a:rPr>
                              </m:ctrlPr>
                            </m:dPr>
                            <m:e>
                              <m:r>
                                <a:rPr kumimoji="1" lang="en-US" sz="1600" i="1">
                                  <a:latin typeface="Cambria Math" panose="02040503050406030204" pitchFamily="18" charset="0"/>
                                </a:rPr>
                                <m:t>𝑡</m:t>
                              </m:r>
                            </m:e>
                          </m:d>
                        </m:e>
                      </m:d>
                      <m:r>
                        <a:rPr kumimoji="1" lang="en-US" sz="1600" b="0" i="1" smtClean="0">
                          <a:latin typeface="Cambria Math" panose="02040503050406030204" pitchFamily="18" charset="0"/>
                        </a:rPr>
                        <m:t>=</m:t>
                      </m:r>
                      <m:r>
                        <m:rPr>
                          <m:sty m:val="p"/>
                        </m:rPr>
                        <a:rPr kumimoji="1" lang="en-US" sz="1600" b="0" i="0" smtClean="0">
                          <a:latin typeface="Cambria Math" panose="02040503050406030204" pitchFamily="18" charset="0"/>
                        </a:rPr>
                        <m:t>E</m:t>
                      </m:r>
                      <m:d>
                        <m:dPr>
                          <m:ctrlPr>
                            <a:rPr kumimoji="1" lang="en-US" sz="1600" b="0" i="1" smtClean="0">
                              <a:latin typeface="Cambria Math" panose="02040503050406030204" pitchFamily="18" charset="0"/>
                            </a:rPr>
                          </m:ctrlPr>
                        </m:dPr>
                        <m:e>
                          <m:r>
                            <a:rPr kumimoji="1" lang="en-US" sz="1600" i="1">
                              <a:latin typeface="Cambria Math" panose="02040503050406030204" pitchFamily="18" charset="0"/>
                            </a:rPr>
                            <m:t>𝐿</m:t>
                          </m:r>
                          <m:d>
                            <m:dPr>
                              <m:ctrlPr>
                                <a:rPr kumimoji="1" lang="en-US" sz="1600" i="1">
                                  <a:latin typeface="Cambria Math" panose="02040503050406030204" pitchFamily="18" charset="0"/>
                                </a:rPr>
                              </m:ctrlPr>
                            </m:dPr>
                            <m:e>
                              <m:r>
                                <a:rPr kumimoji="1" lang="en-US" sz="1600" i="1">
                                  <a:latin typeface="Cambria Math" panose="02040503050406030204" pitchFamily="18" charset="0"/>
                                </a:rPr>
                                <m:t>𝑄</m:t>
                              </m:r>
                              <m:d>
                                <m:dPr>
                                  <m:ctrlPr>
                                    <a:rPr kumimoji="1" lang="en-US" sz="1600" i="1">
                                      <a:latin typeface="Cambria Math" panose="02040503050406030204" pitchFamily="18" charset="0"/>
                                    </a:rPr>
                                  </m:ctrlPr>
                                </m:dPr>
                                <m:e>
                                  <m:r>
                                    <a:rPr kumimoji="1" lang="en-US" sz="1600" i="1">
                                      <a:latin typeface="Cambria Math" panose="02040503050406030204" pitchFamily="18" charset="0"/>
                                    </a:rPr>
                                    <m:t>𝑡</m:t>
                                  </m:r>
                                  <m:r>
                                    <a:rPr kumimoji="1" lang="en-US" sz="1600" b="0" i="1" smtClean="0">
                                      <a:latin typeface="Cambria Math" panose="02040503050406030204" pitchFamily="18" charset="0"/>
                                    </a:rPr>
                                    <m:t>+1</m:t>
                                  </m:r>
                                </m:e>
                              </m:d>
                            </m:e>
                          </m:d>
                          <m:r>
                            <a:rPr kumimoji="1" lang="en-US" sz="1600" b="0" i="1" smtClean="0">
                              <a:latin typeface="Cambria Math" panose="02040503050406030204" pitchFamily="18" charset="0"/>
                            </a:rPr>
                            <m:t>−</m:t>
                          </m:r>
                          <m:r>
                            <a:rPr kumimoji="1" lang="en-US" sz="1600" i="1">
                              <a:latin typeface="Cambria Math" panose="02040503050406030204" pitchFamily="18" charset="0"/>
                            </a:rPr>
                            <m:t>𝐿</m:t>
                          </m:r>
                          <m:d>
                            <m:dPr>
                              <m:ctrlPr>
                                <a:rPr kumimoji="1" lang="en-US" sz="1600" i="1">
                                  <a:latin typeface="Cambria Math" panose="02040503050406030204" pitchFamily="18" charset="0"/>
                                </a:rPr>
                              </m:ctrlPr>
                            </m:dPr>
                            <m:e>
                              <m:r>
                                <a:rPr kumimoji="1" lang="en-US" sz="1600" i="1">
                                  <a:latin typeface="Cambria Math" panose="02040503050406030204" pitchFamily="18" charset="0"/>
                                </a:rPr>
                                <m:t>𝑄</m:t>
                              </m:r>
                              <m:d>
                                <m:dPr>
                                  <m:ctrlPr>
                                    <a:rPr kumimoji="1" lang="en-US" sz="1600" i="1">
                                      <a:latin typeface="Cambria Math" panose="02040503050406030204" pitchFamily="18" charset="0"/>
                                    </a:rPr>
                                  </m:ctrlPr>
                                </m:dPr>
                                <m:e>
                                  <m:r>
                                    <a:rPr kumimoji="1" lang="en-US" sz="1600" i="1">
                                      <a:latin typeface="Cambria Math" panose="02040503050406030204" pitchFamily="18" charset="0"/>
                                    </a:rPr>
                                    <m:t>𝑡</m:t>
                                  </m:r>
                                </m:e>
                              </m:d>
                            </m:e>
                          </m:d>
                          <m:r>
                            <a:rPr kumimoji="1" lang="en-US" sz="1600" b="0" i="1" smtClean="0">
                              <a:latin typeface="Cambria Math" panose="02040503050406030204" pitchFamily="18" charset="0"/>
                            </a:rPr>
                            <m:t>|</m:t>
                          </m:r>
                          <m:r>
                            <a:rPr kumimoji="1" lang="en-US" sz="1600" i="1">
                              <a:latin typeface="Cambria Math" panose="02040503050406030204" pitchFamily="18" charset="0"/>
                            </a:rPr>
                            <m:t>𝑄</m:t>
                          </m:r>
                          <m:d>
                            <m:dPr>
                              <m:ctrlPr>
                                <a:rPr kumimoji="1" lang="en-US" sz="1600" i="1">
                                  <a:latin typeface="Cambria Math" panose="02040503050406030204" pitchFamily="18" charset="0"/>
                                </a:rPr>
                              </m:ctrlPr>
                            </m:dPr>
                            <m:e>
                              <m:r>
                                <a:rPr kumimoji="1" lang="en-US" sz="1600" i="1">
                                  <a:latin typeface="Cambria Math" panose="02040503050406030204" pitchFamily="18" charset="0"/>
                                </a:rPr>
                                <m:t>𝑡</m:t>
                              </m:r>
                            </m:e>
                          </m:d>
                        </m:e>
                      </m:d>
                    </m:oMath>
                  </m:oMathPara>
                </a14:m>
                <a:endParaRPr lang="en-US" sz="16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4" name="矩形 35">
                <a:extLst>
                  <a:ext uri="{FF2B5EF4-FFF2-40B4-BE49-F238E27FC236}">
                    <a16:creationId xmlns:a16="http://schemas.microsoft.com/office/drawing/2014/main" id="{3C8D3AFF-468D-9247-931A-068C13B7574B}"/>
                  </a:ext>
                </a:extLst>
              </p:cNvPr>
              <p:cNvSpPr>
                <a:spLocks noRot="1" noChangeAspect="1" noMove="1" noResize="1" noEditPoints="1" noAdjustHandles="1" noChangeArrowheads="1" noChangeShapeType="1" noTextEdit="1"/>
              </p:cNvSpPr>
              <p:nvPr/>
            </p:nvSpPr>
            <p:spPr>
              <a:xfrm>
                <a:off x="4191904" y="2001599"/>
                <a:ext cx="4140941" cy="460832"/>
              </a:xfrm>
              <a:prstGeom prst="rect">
                <a:avLst/>
              </a:prstGeom>
              <a:blipFill>
                <a:blip r:embed="rId7"/>
                <a:stretch>
                  <a:fillRect/>
                </a:stretch>
              </a:blipFill>
            </p:spPr>
            <p:txBody>
              <a:bodyPr/>
              <a:lstStyle/>
              <a:p>
                <a:r>
                  <a:rPr lang="en-US">
                    <a:noFill/>
                  </a:rPr>
                  <a:t> </a:t>
                </a:r>
              </a:p>
            </p:txBody>
          </p:sp>
        </mc:Fallback>
      </mc:AlternateContent>
      <p:sp>
        <p:nvSpPr>
          <p:cNvPr id="15" name="矩形 36">
            <a:extLst>
              <a:ext uri="{FF2B5EF4-FFF2-40B4-BE49-F238E27FC236}">
                <a16:creationId xmlns:a16="http://schemas.microsoft.com/office/drawing/2014/main" id="{4AECB178-311C-0B40-B177-CAAC2033696F}"/>
              </a:ext>
            </a:extLst>
          </p:cNvPr>
          <p:cNvSpPr/>
          <p:nvPr/>
        </p:nvSpPr>
        <p:spPr>
          <a:xfrm>
            <a:off x="2451962" y="2066713"/>
            <a:ext cx="1936749" cy="338554"/>
          </a:xfrm>
          <a:prstGeom prst="rect">
            <a:avLst/>
          </a:prstGeom>
        </p:spPr>
        <p:txBody>
          <a:bodyPr wrap="none">
            <a:spAutoFit/>
          </a:bodyPr>
          <a:lstStyle/>
          <a:p>
            <a:r>
              <a:rPr kumimoji="1" lang="en-US" sz="1600" dirty="0" err="1">
                <a:solidFill>
                  <a:srgbClr val="FF0000"/>
                </a:solidFill>
                <a:latin typeface="Tahoma" panose="020B0604030504040204" pitchFamily="34" charset="0"/>
                <a:ea typeface="Tahoma" panose="020B0604030504040204" pitchFamily="34" charset="0"/>
                <a:cs typeface="Tahoma" panose="020B0604030504040204" pitchFamily="34" charset="0"/>
              </a:rPr>
              <a:t>i.i.d</a:t>
            </a:r>
            <a:r>
              <a:rPr kumimoji="1"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kumimoji="1"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One-time slot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6" name="矩形 37">
            <a:extLst>
              <a:ext uri="{FF2B5EF4-FFF2-40B4-BE49-F238E27FC236}">
                <a16:creationId xmlns:a16="http://schemas.microsoft.com/office/drawing/2014/main" id="{8397B7E5-6A0F-D34D-8EE6-6EABBFBFCADE}"/>
              </a:ext>
            </a:extLst>
          </p:cNvPr>
          <p:cNvSpPr/>
          <p:nvPr/>
        </p:nvSpPr>
        <p:spPr>
          <a:xfrm>
            <a:off x="2314526" y="2450490"/>
            <a:ext cx="2116285" cy="338554"/>
          </a:xfrm>
          <a:prstGeom prst="rect">
            <a:avLst/>
          </a:prstGeom>
        </p:spPr>
        <p:txBody>
          <a:bodyPr wrap="none">
            <a:spAutoFit/>
          </a:bodyPr>
          <a:lstStyle/>
          <a:p>
            <a:r>
              <a:rPr kumimoji="1"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Non </a:t>
            </a:r>
            <a:r>
              <a:rPr kumimoji="1" lang="en-US" sz="1600" dirty="0" err="1">
                <a:solidFill>
                  <a:srgbClr val="FF0000"/>
                </a:solidFill>
                <a:latin typeface="Tahoma" panose="020B0604030504040204" pitchFamily="34" charset="0"/>
                <a:ea typeface="Tahoma" panose="020B0604030504040204" pitchFamily="34" charset="0"/>
                <a:cs typeface="Tahoma" panose="020B0604030504040204" pitchFamily="34" charset="0"/>
              </a:rPr>
              <a:t>i.i.d</a:t>
            </a:r>
            <a:r>
              <a:rPr kumimoji="1"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kumimoji="1" lang="en-US" sz="1600" i="1" dirty="0">
                <a:solidFill>
                  <a:schemeClr val="tx1"/>
                </a:solidFill>
                <a:latin typeface="Tahoma" panose="020B0604030504040204" pitchFamily="34" charset="0"/>
                <a:ea typeface="Tahoma" panose="020B0604030504040204" pitchFamily="34" charset="0"/>
                <a:cs typeface="Tahoma" panose="020B0604030504040204" pitchFamily="34" charset="0"/>
              </a:rPr>
              <a:t>T</a:t>
            </a:r>
            <a:r>
              <a:rPr kumimoji="1"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-time slot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17" name="矩形 38">
                <a:extLst>
                  <a:ext uri="{FF2B5EF4-FFF2-40B4-BE49-F238E27FC236}">
                    <a16:creationId xmlns:a16="http://schemas.microsoft.com/office/drawing/2014/main" id="{22A2AF5F-37EB-A743-AF9D-EECF9010AFA9}"/>
                  </a:ext>
                </a:extLst>
              </p:cNvPr>
              <p:cNvSpPr/>
              <p:nvPr/>
            </p:nvSpPr>
            <p:spPr>
              <a:xfrm>
                <a:off x="4191904" y="2420757"/>
                <a:ext cx="4153445" cy="4608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kumimoji="1" lang="en-US" sz="1600" b="0" i="1" smtClean="0">
                          <a:latin typeface="Cambria Math" panose="02040503050406030204" pitchFamily="18" charset="0"/>
                        </a:rPr>
                        <m:t>△</m:t>
                      </m:r>
                      <m:d>
                        <m:dPr>
                          <m:ctrlPr>
                            <a:rPr kumimoji="1" lang="en-US" sz="1600" b="0" i="1" smtClean="0">
                              <a:latin typeface="Cambria Math" panose="02040503050406030204" pitchFamily="18" charset="0"/>
                            </a:rPr>
                          </m:ctrlPr>
                        </m:dPr>
                        <m:e>
                          <m:r>
                            <a:rPr kumimoji="1" lang="en-US" sz="1600" i="1">
                              <a:latin typeface="Cambria Math" panose="02040503050406030204" pitchFamily="18" charset="0"/>
                            </a:rPr>
                            <m:t>𝑄</m:t>
                          </m:r>
                          <m:d>
                            <m:dPr>
                              <m:ctrlPr>
                                <a:rPr kumimoji="1" lang="en-US" sz="1600" i="1">
                                  <a:latin typeface="Cambria Math" panose="02040503050406030204" pitchFamily="18" charset="0"/>
                                </a:rPr>
                              </m:ctrlPr>
                            </m:dPr>
                            <m:e>
                              <m:r>
                                <a:rPr kumimoji="1" lang="en-US" sz="1600" i="1">
                                  <a:latin typeface="Cambria Math" panose="02040503050406030204" pitchFamily="18" charset="0"/>
                                </a:rPr>
                                <m:t>𝑡</m:t>
                              </m:r>
                            </m:e>
                          </m:d>
                        </m:e>
                      </m:d>
                      <m:r>
                        <a:rPr kumimoji="1" lang="en-US" sz="1600" b="0" i="1" smtClean="0">
                          <a:latin typeface="Cambria Math" panose="02040503050406030204" pitchFamily="18" charset="0"/>
                        </a:rPr>
                        <m:t>=</m:t>
                      </m:r>
                      <m:r>
                        <m:rPr>
                          <m:sty m:val="p"/>
                        </m:rPr>
                        <a:rPr kumimoji="1" lang="en-US" sz="1600" b="0" i="0" smtClean="0">
                          <a:latin typeface="Cambria Math" panose="02040503050406030204" pitchFamily="18" charset="0"/>
                        </a:rPr>
                        <m:t>E</m:t>
                      </m:r>
                      <m:d>
                        <m:dPr>
                          <m:ctrlPr>
                            <a:rPr kumimoji="1" lang="en-US" sz="1600" b="0" i="1" smtClean="0">
                              <a:latin typeface="Cambria Math" panose="02040503050406030204" pitchFamily="18" charset="0"/>
                            </a:rPr>
                          </m:ctrlPr>
                        </m:dPr>
                        <m:e>
                          <m:r>
                            <a:rPr kumimoji="1" lang="en-US" sz="1600" i="1">
                              <a:latin typeface="Cambria Math" panose="02040503050406030204" pitchFamily="18" charset="0"/>
                            </a:rPr>
                            <m:t>𝐿</m:t>
                          </m:r>
                          <m:d>
                            <m:dPr>
                              <m:ctrlPr>
                                <a:rPr kumimoji="1" lang="en-US" sz="1600" i="1">
                                  <a:latin typeface="Cambria Math" panose="02040503050406030204" pitchFamily="18" charset="0"/>
                                </a:rPr>
                              </m:ctrlPr>
                            </m:dPr>
                            <m:e>
                              <m:r>
                                <a:rPr kumimoji="1" lang="en-US" sz="1600" i="1">
                                  <a:latin typeface="Cambria Math" panose="02040503050406030204" pitchFamily="18" charset="0"/>
                                </a:rPr>
                                <m:t>𝑄</m:t>
                              </m:r>
                              <m:d>
                                <m:dPr>
                                  <m:ctrlPr>
                                    <a:rPr kumimoji="1" lang="en-US" sz="1600" i="1">
                                      <a:latin typeface="Cambria Math" panose="02040503050406030204" pitchFamily="18" charset="0"/>
                                    </a:rPr>
                                  </m:ctrlPr>
                                </m:dPr>
                                <m:e>
                                  <m:r>
                                    <a:rPr kumimoji="1" lang="en-US" sz="1600" i="1">
                                      <a:latin typeface="Cambria Math" panose="02040503050406030204" pitchFamily="18" charset="0"/>
                                    </a:rPr>
                                    <m:t>𝑡</m:t>
                                  </m:r>
                                  <m:r>
                                    <a:rPr kumimoji="1" lang="en-US" sz="1600" b="0" i="1" smtClean="0">
                                      <a:latin typeface="Cambria Math" panose="02040503050406030204" pitchFamily="18" charset="0"/>
                                    </a:rPr>
                                    <m:t>+</m:t>
                                  </m:r>
                                  <m:r>
                                    <a:rPr kumimoji="1" lang="en-US" sz="1600" b="0" i="1" smtClean="0">
                                      <a:latin typeface="Cambria Math" panose="02040503050406030204" pitchFamily="18" charset="0"/>
                                    </a:rPr>
                                    <m:t>𝑇</m:t>
                                  </m:r>
                                </m:e>
                              </m:d>
                            </m:e>
                          </m:d>
                          <m:r>
                            <a:rPr kumimoji="1" lang="en-US" sz="1600" b="0" i="1" smtClean="0">
                              <a:latin typeface="Cambria Math" panose="02040503050406030204" pitchFamily="18" charset="0"/>
                            </a:rPr>
                            <m:t>−</m:t>
                          </m:r>
                          <m:r>
                            <a:rPr kumimoji="1" lang="en-US" sz="1600" i="1">
                              <a:latin typeface="Cambria Math" panose="02040503050406030204" pitchFamily="18" charset="0"/>
                            </a:rPr>
                            <m:t>𝐿</m:t>
                          </m:r>
                          <m:d>
                            <m:dPr>
                              <m:ctrlPr>
                                <a:rPr kumimoji="1" lang="en-US" sz="1600" i="1">
                                  <a:latin typeface="Cambria Math" panose="02040503050406030204" pitchFamily="18" charset="0"/>
                                </a:rPr>
                              </m:ctrlPr>
                            </m:dPr>
                            <m:e>
                              <m:r>
                                <a:rPr kumimoji="1" lang="en-US" sz="1600" i="1">
                                  <a:latin typeface="Cambria Math" panose="02040503050406030204" pitchFamily="18" charset="0"/>
                                </a:rPr>
                                <m:t>𝑄</m:t>
                              </m:r>
                              <m:d>
                                <m:dPr>
                                  <m:ctrlPr>
                                    <a:rPr kumimoji="1" lang="en-US" sz="1600" i="1">
                                      <a:latin typeface="Cambria Math" panose="02040503050406030204" pitchFamily="18" charset="0"/>
                                    </a:rPr>
                                  </m:ctrlPr>
                                </m:dPr>
                                <m:e>
                                  <m:r>
                                    <a:rPr kumimoji="1" lang="en-US" sz="1600" i="1">
                                      <a:latin typeface="Cambria Math" panose="02040503050406030204" pitchFamily="18" charset="0"/>
                                    </a:rPr>
                                    <m:t>𝑡</m:t>
                                  </m:r>
                                </m:e>
                              </m:d>
                            </m:e>
                          </m:d>
                          <m:r>
                            <a:rPr kumimoji="1" lang="en-US" sz="1600" b="0" i="1" smtClean="0">
                              <a:latin typeface="Cambria Math" panose="02040503050406030204" pitchFamily="18" charset="0"/>
                            </a:rPr>
                            <m:t>|</m:t>
                          </m:r>
                          <m:r>
                            <a:rPr kumimoji="1" lang="en-US" sz="1600" i="1">
                              <a:latin typeface="Cambria Math" panose="02040503050406030204" pitchFamily="18" charset="0"/>
                            </a:rPr>
                            <m:t>𝑄</m:t>
                          </m:r>
                          <m:d>
                            <m:dPr>
                              <m:ctrlPr>
                                <a:rPr kumimoji="1" lang="en-US" sz="1600" i="1">
                                  <a:latin typeface="Cambria Math" panose="02040503050406030204" pitchFamily="18" charset="0"/>
                                </a:rPr>
                              </m:ctrlPr>
                            </m:dPr>
                            <m:e>
                              <m:r>
                                <a:rPr kumimoji="1" lang="en-US" sz="1600" i="1">
                                  <a:latin typeface="Cambria Math" panose="02040503050406030204" pitchFamily="18" charset="0"/>
                                </a:rPr>
                                <m:t>𝑡</m:t>
                              </m:r>
                            </m:e>
                          </m:d>
                        </m:e>
                      </m:d>
                    </m:oMath>
                  </m:oMathPara>
                </a14:m>
                <a:endParaRPr lang="en-US" sz="16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7" name="矩形 38">
                <a:extLst>
                  <a:ext uri="{FF2B5EF4-FFF2-40B4-BE49-F238E27FC236}">
                    <a16:creationId xmlns:a16="http://schemas.microsoft.com/office/drawing/2014/main" id="{22A2AF5F-37EB-A743-AF9D-EECF9010AFA9}"/>
                  </a:ext>
                </a:extLst>
              </p:cNvPr>
              <p:cNvSpPr>
                <a:spLocks noRot="1" noChangeAspect="1" noMove="1" noResize="1" noEditPoints="1" noAdjustHandles="1" noChangeArrowheads="1" noChangeShapeType="1" noTextEdit="1"/>
              </p:cNvSpPr>
              <p:nvPr/>
            </p:nvSpPr>
            <p:spPr>
              <a:xfrm>
                <a:off x="4191904" y="2420757"/>
                <a:ext cx="4153445" cy="4608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矩形 43">
                <a:extLst>
                  <a:ext uri="{FF2B5EF4-FFF2-40B4-BE49-F238E27FC236}">
                    <a16:creationId xmlns:a16="http://schemas.microsoft.com/office/drawing/2014/main" id="{CE444AA0-60CA-294A-8A84-740F99536481}"/>
                  </a:ext>
                </a:extLst>
              </p:cNvPr>
              <p:cNvSpPr/>
              <p:nvPr/>
            </p:nvSpPr>
            <p:spPr>
              <a:xfrm>
                <a:off x="4191904" y="5343096"/>
                <a:ext cx="4097596" cy="4608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kumimoji="1" lang="en-US" sz="1600" b="0" i="1" smtClean="0">
                          <a:latin typeface="Cambria Math" panose="02040503050406030204" pitchFamily="18" charset="0"/>
                        </a:rPr>
                        <m:t>△</m:t>
                      </m:r>
                      <m:d>
                        <m:dPr>
                          <m:ctrlPr>
                            <a:rPr kumimoji="1" lang="en-US" sz="1600" b="0" i="1" smtClean="0">
                              <a:latin typeface="Cambria Math" panose="02040503050406030204" pitchFamily="18" charset="0"/>
                            </a:rPr>
                          </m:ctrlPr>
                        </m:dPr>
                        <m:e>
                          <m:r>
                            <m:rPr>
                              <m:sty m:val="p"/>
                            </m:rPr>
                            <a:rPr kumimoji="1" lang="el-GR" sz="1600" i="1">
                              <a:latin typeface="Cambria Math" panose="02040503050406030204" pitchFamily="18" charset="0"/>
                            </a:rPr>
                            <m:t>Θ</m:t>
                          </m:r>
                          <m:d>
                            <m:dPr>
                              <m:ctrlPr>
                                <a:rPr kumimoji="1" lang="en-US" sz="1600" i="1">
                                  <a:latin typeface="Cambria Math" panose="02040503050406030204" pitchFamily="18" charset="0"/>
                                </a:rPr>
                              </m:ctrlPr>
                            </m:dPr>
                            <m:e>
                              <m:r>
                                <a:rPr kumimoji="1" lang="en-US" sz="1600" i="1">
                                  <a:latin typeface="Cambria Math" panose="02040503050406030204" pitchFamily="18" charset="0"/>
                                </a:rPr>
                                <m:t>𝑡</m:t>
                              </m:r>
                            </m:e>
                          </m:d>
                        </m:e>
                      </m:d>
                      <m:r>
                        <a:rPr kumimoji="1" lang="en-US" sz="1600" b="0" i="1" smtClean="0">
                          <a:latin typeface="Cambria Math" panose="02040503050406030204" pitchFamily="18" charset="0"/>
                        </a:rPr>
                        <m:t>=</m:t>
                      </m:r>
                      <m:r>
                        <m:rPr>
                          <m:sty m:val="p"/>
                        </m:rPr>
                        <a:rPr kumimoji="1" lang="en-US" sz="1600" b="0" i="0" smtClean="0">
                          <a:latin typeface="Cambria Math" panose="02040503050406030204" pitchFamily="18" charset="0"/>
                        </a:rPr>
                        <m:t>E</m:t>
                      </m:r>
                      <m:d>
                        <m:dPr>
                          <m:ctrlPr>
                            <a:rPr kumimoji="1" lang="en-US" sz="1600" b="0" i="1" smtClean="0">
                              <a:latin typeface="Cambria Math" panose="02040503050406030204" pitchFamily="18" charset="0"/>
                            </a:rPr>
                          </m:ctrlPr>
                        </m:dPr>
                        <m:e>
                          <m:r>
                            <a:rPr kumimoji="1" lang="en-US" sz="1600" i="1">
                              <a:latin typeface="Cambria Math" panose="02040503050406030204" pitchFamily="18" charset="0"/>
                            </a:rPr>
                            <m:t>𝐿</m:t>
                          </m:r>
                          <m:d>
                            <m:dPr>
                              <m:ctrlPr>
                                <a:rPr kumimoji="1" lang="en-US" sz="1600" i="1">
                                  <a:latin typeface="Cambria Math" panose="02040503050406030204" pitchFamily="18" charset="0"/>
                                </a:rPr>
                              </m:ctrlPr>
                            </m:dPr>
                            <m:e>
                              <m:r>
                                <m:rPr>
                                  <m:sty m:val="p"/>
                                </m:rPr>
                                <a:rPr kumimoji="1" lang="el-GR" sz="1600" i="1">
                                  <a:latin typeface="Cambria Math" panose="02040503050406030204" pitchFamily="18" charset="0"/>
                                </a:rPr>
                                <m:t>Θ</m:t>
                              </m:r>
                              <m:d>
                                <m:dPr>
                                  <m:ctrlPr>
                                    <a:rPr kumimoji="1" lang="en-US" sz="1600" i="1">
                                      <a:latin typeface="Cambria Math" panose="02040503050406030204" pitchFamily="18" charset="0"/>
                                    </a:rPr>
                                  </m:ctrlPr>
                                </m:dPr>
                                <m:e>
                                  <m:r>
                                    <a:rPr kumimoji="1" lang="en-US" sz="1600" i="1">
                                      <a:latin typeface="Cambria Math" panose="02040503050406030204" pitchFamily="18" charset="0"/>
                                    </a:rPr>
                                    <m:t>𝑡</m:t>
                                  </m:r>
                                  <m:r>
                                    <a:rPr kumimoji="1" lang="en-US" sz="1600" b="0" i="1" smtClean="0">
                                      <a:latin typeface="Cambria Math" panose="02040503050406030204" pitchFamily="18" charset="0"/>
                                    </a:rPr>
                                    <m:t>+1</m:t>
                                  </m:r>
                                </m:e>
                              </m:d>
                            </m:e>
                          </m:d>
                          <m:r>
                            <a:rPr kumimoji="1" lang="en-US" sz="1600" b="0" i="1" smtClean="0">
                              <a:latin typeface="Cambria Math" panose="02040503050406030204" pitchFamily="18" charset="0"/>
                            </a:rPr>
                            <m:t>−</m:t>
                          </m:r>
                          <m:r>
                            <a:rPr kumimoji="1" lang="en-US" sz="1600" i="1">
                              <a:latin typeface="Cambria Math" panose="02040503050406030204" pitchFamily="18" charset="0"/>
                            </a:rPr>
                            <m:t>𝐿</m:t>
                          </m:r>
                          <m:d>
                            <m:dPr>
                              <m:ctrlPr>
                                <a:rPr kumimoji="1" lang="en-US" sz="1600" i="1">
                                  <a:latin typeface="Cambria Math" panose="02040503050406030204" pitchFamily="18" charset="0"/>
                                </a:rPr>
                              </m:ctrlPr>
                            </m:dPr>
                            <m:e>
                              <m:r>
                                <m:rPr>
                                  <m:sty m:val="p"/>
                                </m:rPr>
                                <a:rPr kumimoji="1" lang="el-GR" sz="1600" i="1">
                                  <a:latin typeface="Cambria Math" panose="02040503050406030204" pitchFamily="18" charset="0"/>
                                </a:rPr>
                                <m:t>Θ</m:t>
                              </m:r>
                              <m:d>
                                <m:dPr>
                                  <m:ctrlPr>
                                    <a:rPr kumimoji="1" lang="en-US" sz="1600" i="1">
                                      <a:latin typeface="Cambria Math" panose="02040503050406030204" pitchFamily="18" charset="0"/>
                                    </a:rPr>
                                  </m:ctrlPr>
                                </m:dPr>
                                <m:e>
                                  <m:r>
                                    <a:rPr kumimoji="1" lang="en-US" sz="1600" i="1">
                                      <a:latin typeface="Cambria Math" panose="02040503050406030204" pitchFamily="18" charset="0"/>
                                    </a:rPr>
                                    <m:t>𝑡</m:t>
                                  </m:r>
                                </m:e>
                              </m:d>
                            </m:e>
                          </m:d>
                          <m:r>
                            <a:rPr kumimoji="1" lang="en-US" sz="1600" b="0" i="1" smtClean="0">
                              <a:latin typeface="Cambria Math" panose="02040503050406030204" pitchFamily="18" charset="0"/>
                            </a:rPr>
                            <m:t>|</m:t>
                          </m:r>
                          <m:r>
                            <m:rPr>
                              <m:sty m:val="p"/>
                            </m:rPr>
                            <a:rPr kumimoji="1" lang="el-GR" sz="1600" i="1">
                              <a:latin typeface="Cambria Math" panose="02040503050406030204" pitchFamily="18" charset="0"/>
                            </a:rPr>
                            <m:t>Θ</m:t>
                          </m:r>
                          <m:d>
                            <m:dPr>
                              <m:ctrlPr>
                                <a:rPr kumimoji="1" lang="en-US" sz="1600" i="1">
                                  <a:latin typeface="Cambria Math" panose="02040503050406030204" pitchFamily="18" charset="0"/>
                                </a:rPr>
                              </m:ctrlPr>
                            </m:dPr>
                            <m:e>
                              <m:r>
                                <a:rPr kumimoji="1" lang="en-US" sz="1600" i="1">
                                  <a:latin typeface="Cambria Math" panose="02040503050406030204" pitchFamily="18" charset="0"/>
                                </a:rPr>
                                <m:t>𝑡</m:t>
                              </m:r>
                            </m:e>
                          </m:d>
                        </m:e>
                      </m:d>
                    </m:oMath>
                  </m:oMathPara>
                </a14:m>
                <a:endParaRPr lang="en-US" sz="16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8" name="矩形 43">
                <a:extLst>
                  <a:ext uri="{FF2B5EF4-FFF2-40B4-BE49-F238E27FC236}">
                    <a16:creationId xmlns:a16="http://schemas.microsoft.com/office/drawing/2014/main" id="{CE444AA0-60CA-294A-8A84-740F99536481}"/>
                  </a:ext>
                </a:extLst>
              </p:cNvPr>
              <p:cNvSpPr>
                <a:spLocks noRot="1" noChangeAspect="1" noMove="1" noResize="1" noEditPoints="1" noAdjustHandles="1" noChangeArrowheads="1" noChangeShapeType="1" noTextEdit="1"/>
              </p:cNvSpPr>
              <p:nvPr/>
            </p:nvSpPr>
            <p:spPr>
              <a:xfrm>
                <a:off x="4191904" y="5343096"/>
                <a:ext cx="4097596" cy="460832"/>
              </a:xfrm>
              <a:prstGeom prst="rect">
                <a:avLst/>
              </a:prstGeom>
              <a:blipFill>
                <a:blip r:embed="rId9"/>
                <a:stretch>
                  <a:fillRect/>
                </a:stretch>
              </a:blipFill>
            </p:spPr>
            <p:txBody>
              <a:bodyPr/>
              <a:lstStyle/>
              <a:p>
                <a:r>
                  <a:rPr lang="en-US">
                    <a:noFill/>
                  </a:rPr>
                  <a:t> </a:t>
                </a:r>
              </a:p>
            </p:txBody>
          </p:sp>
        </mc:Fallback>
      </mc:AlternateContent>
      <p:sp>
        <p:nvSpPr>
          <p:cNvPr id="19" name="矩形 44">
            <a:extLst>
              <a:ext uri="{FF2B5EF4-FFF2-40B4-BE49-F238E27FC236}">
                <a16:creationId xmlns:a16="http://schemas.microsoft.com/office/drawing/2014/main" id="{0D3C28DC-80DF-1347-91CD-7EDA0C0345E7}"/>
              </a:ext>
            </a:extLst>
          </p:cNvPr>
          <p:cNvSpPr/>
          <p:nvPr/>
        </p:nvSpPr>
        <p:spPr>
          <a:xfrm>
            <a:off x="2466645" y="5427298"/>
            <a:ext cx="1936749" cy="338554"/>
          </a:xfrm>
          <a:prstGeom prst="rect">
            <a:avLst/>
          </a:prstGeom>
        </p:spPr>
        <p:txBody>
          <a:bodyPr wrap="none">
            <a:spAutoFit/>
          </a:bodyPr>
          <a:lstStyle/>
          <a:p>
            <a:r>
              <a:rPr kumimoji="1" lang="en-US" sz="1600" dirty="0" err="1">
                <a:solidFill>
                  <a:srgbClr val="FF0000"/>
                </a:solidFill>
                <a:latin typeface="Tahoma" panose="020B0604030504040204" pitchFamily="34" charset="0"/>
                <a:ea typeface="Tahoma" panose="020B0604030504040204" pitchFamily="34" charset="0"/>
                <a:cs typeface="Tahoma" panose="020B0604030504040204" pitchFamily="34" charset="0"/>
              </a:rPr>
              <a:t>i.i.d</a:t>
            </a:r>
            <a:r>
              <a:rPr kumimoji="1"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kumimoji="1"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One-time slot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矩形 45">
            <a:extLst>
              <a:ext uri="{FF2B5EF4-FFF2-40B4-BE49-F238E27FC236}">
                <a16:creationId xmlns:a16="http://schemas.microsoft.com/office/drawing/2014/main" id="{9CF8A7A1-7E89-0E4D-82DF-0F606F7F6819}"/>
              </a:ext>
            </a:extLst>
          </p:cNvPr>
          <p:cNvSpPr/>
          <p:nvPr/>
        </p:nvSpPr>
        <p:spPr>
          <a:xfrm>
            <a:off x="2329209" y="5811075"/>
            <a:ext cx="2116285" cy="338554"/>
          </a:xfrm>
          <a:prstGeom prst="rect">
            <a:avLst/>
          </a:prstGeom>
        </p:spPr>
        <p:txBody>
          <a:bodyPr wrap="none">
            <a:spAutoFit/>
          </a:bodyPr>
          <a:lstStyle/>
          <a:p>
            <a:r>
              <a:rPr kumimoji="1"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Non </a:t>
            </a:r>
            <a:r>
              <a:rPr kumimoji="1" lang="en-US" sz="1600" dirty="0" err="1">
                <a:solidFill>
                  <a:srgbClr val="FF0000"/>
                </a:solidFill>
                <a:latin typeface="Tahoma" panose="020B0604030504040204" pitchFamily="34" charset="0"/>
                <a:ea typeface="Tahoma" panose="020B0604030504040204" pitchFamily="34" charset="0"/>
                <a:cs typeface="Tahoma" panose="020B0604030504040204" pitchFamily="34" charset="0"/>
              </a:rPr>
              <a:t>i.i.d</a:t>
            </a:r>
            <a:r>
              <a:rPr kumimoji="1"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kumimoji="1" lang="en-US" sz="1600" i="1" dirty="0">
                <a:solidFill>
                  <a:schemeClr val="tx1"/>
                </a:solidFill>
                <a:latin typeface="Tahoma" panose="020B0604030504040204" pitchFamily="34" charset="0"/>
                <a:ea typeface="Tahoma" panose="020B0604030504040204" pitchFamily="34" charset="0"/>
                <a:cs typeface="Tahoma" panose="020B0604030504040204" pitchFamily="34" charset="0"/>
              </a:rPr>
              <a:t>T</a:t>
            </a:r>
            <a:r>
              <a:rPr kumimoji="1"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-time slot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21" name="矩形 46">
                <a:extLst>
                  <a:ext uri="{FF2B5EF4-FFF2-40B4-BE49-F238E27FC236}">
                    <a16:creationId xmlns:a16="http://schemas.microsoft.com/office/drawing/2014/main" id="{B09492E6-8B83-5843-B6CD-65EC6FCEF6FA}"/>
                  </a:ext>
                </a:extLst>
              </p:cNvPr>
              <p:cNvSpPr/>
              <p:nvPr/>
            </p:nvSpPr>
            <p:spPr>
              <a:xfrm>
                <a:off x="4191904" y="5762254"/>
                <a:ext cx="4110100" cy="4608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kumimoji="1" lang="en-US" sz="1600" b="0" i="1" smtClean="0">
                          <a:latin typeface="Cambria Math" panose="02040503050406030204" pitchFamily="18" charset="0"/>
                        </a:rPr>
                        <m:t>△</m:t>
                      </m:r>
                      <m:d>
                        <m:dPr>
                          <m:ctrlPr>
                            <a:rPr kumimoji="1" lang="en-US" sz="1600" b="0" i="1" smtClean="0">
                              <a:latin typeface="Cambria Math" panose="02040503050406030204" pitchFamily="18" charset="0"/>
                            </a:rPr>
                          </m:ctrlPr>
                        </m:dPr>
                        <m:e>
                          <m:r>
                            <m:rPr>
                              <m:sty m:val="p"/>
                            </m:rPr>
                            <a:rPr kumimoji="1" lang="el-GR" sz="1600" i="1">
                              <a:latin typeface="Cambria Math" panose="02040503050406030204" pitchFamily="18" charset="0"/>
                            </a:rPr>
                            <m:t>Θ</m:t>
                          </m:r>
                          <m:d>
                            <m:dPr>
                              <m:ctrlPr>
                                <a:rPr kumimoji="1" lang="en-US" sz="1600" i="1">
                                  <a:latin typeface="Cambria Math" panose="02040503050406030204" pitchFamily="18" charset="0"/>
                                </a:rPr>
                              </m:ctrlPr>
                            </m:dPr>
                            <m:e>
                              <m:r>
                                <a:rPr kumimoji="1" lang="en-US" sz="1600" i="1">
                                  <a:latin typeface="Cambria Math" panose="02040503050406030204" pitchFamily="18" charset="0"/>
                                </a:rPr>
                                <m:t>𝑡</m:t>
                              </m:r>
                            </m:e>
                          </m:d>
                        </m:e>
                      </m:d>
                      <m:r>
                        <a:rPr kumimoji="1" lang="en-US" sz="1600" b="0" i="1" smtClean="0">
                          <a:latin typeface="Cambria Math" panose="02040503050406030204" pitchFamily="18" charset="0"/>
                        </a:rPr>
                        <m:t>=</m:t>
                      </m:r>
                      <m:r>
                        <m:rPr>
                          <m:sty m:val="p"/>
                        </m:rPr>
                        <a:rPr kumimoji="1" lang="en-US" sz="1600" b="0" i="0" smtClean="0">
                          <a:latin typeface="Cambria Math" panose="02040503050406030204" pitchFamily="18" charset="0"/>
                        </a:rPr>
                        <m:t>E</m:t>
                      </m:r>
                      <m:d>
                        <m:dPr>
                          <m:ctrlPr>
                            <a:rPr kumimoji="1" lang="en-US" sz="1600" b="0" i="1" smtClean="0">
                              <a:latin typeface="Cambria Math" panose="02040503050406030204" pitchFamily="18" charset="0"/>
                            </a:rPr>
                          </m:ctrlPr>
                        </m:dPr>
                        <m:e>
                          <m:r>
                            <a:rPr kumimoji="1" lang="en-US" sz="1600" i="1">
                              <a:latin typeface="Cambria Math" panose="02040503050406030204" pitchFamily="18" charset="0"/>
                            </a:rPr>
                            <m:t>𝐿</m:t>
                          </m:r>
                          <m:d>
                            <m:dPr>
                              <m:ctrlPr>
                                <a:rPr kumimoji="1" lang="en-US" sz="1600" i="1">
                                  <a:latin typeface="Cambria Math" panose="02040503050406030204" pitchFamily="18" charset="0"/>
                                </a:rPr>
                              </m:ctrlPr>
                            </m:dPr>
                            <m:e>
                              <m:r>
                                <m:rPr>
                                  <m:sty m:val="p"/>
                                </m:rPr>
                                <a:rPr kumimoji="1" lang="el-GR" sz="1600" i="1">
                                  <a:latin typeface="Cambria Math" panose="02040503050406030204" pitchFamily="18" charset="0"/>
                                </a:rPr>
                                <m:t>Θ</m:t>
                              </m:r>
                              <m:d>
                                <m:dPr>
                                  <m:ctrlPr>
                                    <a:rPr kumimoji="1" lang="en-US" sz="1600" i="1">
                                      <a:latin typeface="Cambria Math" panose="02040503050406030204" pitchFamily="18" charset="0"/>
                                    </a:rPr>
                                  </m:ctrlPr>
                                </m:dPr>
                                <m:e>
                                  <m:r>
                                    <a:rPr kumimoji="1" lang="en-US" sz="1600" i="1">
                                      <a:latin typeface="Cambria Math" panose="02040503050406030204" pitchFamily="18" charset="0"/>
                                    </a:rPr>
                                    <m:t>𝑡</m:t>
                                  </m:r>
                                  <m:r>
                                    <a:rPr kumimoji="1" lang="en-US" sz="1600" b="0" i="1" smtClean="0">
                                      <a:latin typeface="Cambria Math" panose="02040503050406030204" pitchFamily="18" charset="0"/>
                                    </a:rPr>
                                    <m:t>+</m:t>
                                  </m:r>
                                  <m:r>
                                    <a:rPr kumimoji="1" lang="en-US" sz="1600" b="0" i="1" smtClean="0">
                                      <a:latin typeface="Cambria Math" panose="02040503050406030204" pitchFamily="18" charset="0"/>
                                    </a:rPr>
                                    <m:t>𝑇</m:t>
                                  </m:r>
                                </m:e>
                              </m:d>
                            </m:e>
                          </m:d>
                          <m:r>
                            <a:rPr kumimoji="1" lang="en-US" sz="1600" b="0" i="1" smtClean="0">
                              <a:latin typeface="Cambria Math" panose="02040503050406030204" pitchFamily="18" charset="0"/>
                            </a:rPr>
                            <m:t>−</m:t>
                          </m:r>
                          <m:r>
                            <a:rPr kumimoji="1" lang="en-US" sz="1600" i="1">
                              <a:latin typeface="Cambria Math" panose="02040503050406030204" pitchFamily="18" charset="0"/>
                            </a:rPr>
                            <m:t>𝐿</m:t>
                          </m:r>
                          <m:d>
                            <m:dPr>
                              <m:ctrlPr>
                                <a:rPr kumimoji="1" lang="en-US" sz="1600" i="1">
                                  <a:latin typeface="Cambria Math" panose="02040503050406030204" pitchFamily="18" charset="0"/>
                                </a:rPr>
                              </m:ctrlPr>
                            </m:dPr>
                            <m:e>
                              <m:r>
                                <m:rPr>
                                  <m:sty m:val="p"/>
                                </m:rPr>
                                <a:rPr kumimoji="1" lang="el-GR" sz="1600" i="1">
                                  <a:latin typeface="Cambria Math" panose="02040503050406030204" pitchFamily="18" charset="0"/>
                                </a:rPr>
                                <m:t>Θ</m:t>
                              </m:r>
                              <m:d>
                                <m:dPr>
                                  <m:ctrlPr>
                                    <a:rPr kumimoji="1" lang="en-US" sz="1600" i="1">
                                      <a:latin typeface="Cambria Math" panose="02040503050406030204" pitchFamily="18" charset="0"/>
                                    </a:rPr>
                                  </m:ctrlPr>
                                </m:dPr>
                                <m:e>
                                  <m:r>
                                    <a:rPr kumimoji="1" lang="en-US" sz="1600" i="1">
                                      <a:latin typeface="Cambria Math" panose="02040503050406030204" pitchFamily="18" charset="0"/>
                                    </a:rPr>
                                    <m:t>𝑡</m:t>
                                  </m:r>
                                </m:e>
                              </m:d>
                            </m:e>
                          </m:d>
                          <m:r>
                            <a:rPr kumimoji="1" lang="en-US" sz="1600" b="0" i="1" smtClean="0">
                              <a:latin typeface="Cambria Math" panose="02040503050406030204" pitchFamily="18" charset="0"/>
                            </a:rPr>
                            <m:t>|</m:t>
                          </m:r>
                          <m:r>
                            <m:rPr>
                              <m:sty m:val="p"/>
                            </m:rPr>
                            <a:rPr kumimoji="1" lang="el-GR" sz="1600" i="1">
                              <a:latin typeface="Cambria Math" panose="02040503050406030204" pitchFamily="18" charset="0"/>
                            </a:rPr>
                            <m:t>Θ</m:t>
                          </m:r>
                          <m:d>
                            <m:dPr>
                              <m:ctrlPr>
                                <a:rPr kumimoji="1" lang="en-US" sz="1600" i="1">
                                  <a:latin typeface="Cambria Math" panose="02040503050406030204" pitchFamily="18" charset="0"/>
                                </a:rPr>
                              </m:ctrlPr>
                            </m:dPr>
                            <m:e>
                              <m:r>
                                <a:rPr kumimoji="1" lang="en-US" sz="1600" i="1">
                                  <a:latin typeface="Cambria Math" panose="02040503050406030204" pitchFamily="18" charset="0"/>
                                </a:rPr>
                                <m:t>𝑡</m:t>
                              </m:r>
                            </m:e>
                          </m:d>
                        </m:e>
                      </m:d>
                    </m:oMath>
                  </m:oMathPara>
                </a14:m>
                <a:endParaRPr lang="en-US" sz="16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1" name="矩形 46">
                <a:extLst>
                  <a:ext uri="{FF2B5EF4-FFF2-40B4-BE49-F238E27FC236}">
                    <a16:creationId xmlns:a16="http://schemas.microsoft.com/office/drawing/2014/main" id="{B09492E6-8B83-5843-B6CD-65EC6FCEF6FA}"/>
                  </a:ext>
                </a:extLst>
              </p:cNvPr>
              <p:cNvSpPr>
                <a:spLocks noRot="1" noChangeAspect="1" noMove="1" noResize="1" noEditPoints="1" noAdjustHandles="1" noChangeArrowheads="1" noChangeShapeType="1" noTextEdit="1"/>
              </p:cNvSpPr>
              <p:nvPr/>
            </p:nvSpPr>
            <p:spPr>
              <a:xfrm>
                <a:off x="4191904" y="5762254"/>
                <a:ext cx="4110100" cy="460832"/>
              </a:xfrm>
              <a:prstGeom prst="rect">
                <a:avLst/>
              </a:prstGeom>
              <a:blipFill>
                <a:blip r:embed="rId10"/>
                <a:stretch>
                  <a:fillRect/>
                </a:stretch>
              </a:blipFill>
            </p:spPr>
            <p:txBody>
              <a:bodyPr/>
              <a:lstStyle/>
              <a:p>
                <a:r>
                  <a:rPr lang="en-US">
                    <a:noFill/>
                  </a:rPr>
                  <a:t> </a:t>
                </a:r>
              </a:p>
            </p:txBody>
          </p:sp>
        </mc:Fallback>
      </mc:AlternateContent>
      <p:sp>
        <p:nvSpPr>
          <p:cNvPr id="22" name="Text Placeholder 2">
            <a:extLst>
              <a:ext uri="{FF2B5EF4-FFF2-40B4-BE49-F238E27FC236}">
                <a16:creationId xmlns:a16="http://schemas.microsoft.com/office/drawing/2014/main" id="{1630E938-4FC8-4145-850A-5E63FB69DFED}"/>
              </a:ext>
            </a:extLst>
          </p:cNvPr>
          <p:cNvSpPr txBox="1">
            <a:spLocks/>
          </p:cNvSpPr>
          <p:nvPr/>
        </p:nvSpPr>
        <p:spPr>
          <a:xfrm>
            <a:off x="1038978" y="223524"/>
            <a:ext cx="6934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altLang="zh-CN" sz="3600" b="1" dirty="0">
                <a:solidFill>
                  <a:srgbClr val="00B0F0"/>
                </a:solidFill>
                <a:effectLst>
                  <a:outerShdw blurRad="38100" dist="38100" dir="2700000" algn="tl">
                    <a:srgbClr val="000000">
                      <a:alpha val="43137"/>
                    </a:srgbClr>
                  </a:outerShdw>
                </a:effectLst>
              </a:rPr>
              <a:t>Lyapunov Optimization</a:t>
            </a:r>
            <a:endParaRPr lang="zh-CN" altLang="en-US" sz="3600" b="1"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844303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95</a:t>
            </a:fld>
            <a:endParaRPr lang="zh-CN" altLang="en-US" dirty="0"/>
          </a:p>
        </p:txBody>
      </p:sp>
      <p:sp>
        <p:nvSpPr>
          <p:cNvPr id="3" name="文本框 14">
            <a:extLst>
              <a:ext uri="{FF2B5EF4-FFF2-40B4-BE49-F238E27FC236}">
                <a16:creationId xmlns:a16="http://schemas.microsoft.com/office/drawing/2014/main" id="{1A64440E-4005-564B-9CBF-453444234249}"/>
              </a:ext>
            </a:extLst>
          </p:cNvPr>
          <p:cNvSpPr txBox="1"/>
          <p:nvPr/>
        </p:nvSpPr>
        <p:spPr>
          <a:xfrm>
            <a:off x="152400" y="1086097"/>
            <a:ext cx="7724551" cy="461665"/>
          </a:xfrm>
          <a:prstGeom prst="rect">
            <a:avLst/>
          </a:prstGeom>
          <a:noFill/>
        </p:spPr>
        <p:txBody>
          <a:bodyPr wrap="none" rtlCol="0">
            <a:spAutoFit/>
          </a:bodyPr>
          <a:lstStyle/>
          <a:p>
            <a:pPr marL="457200" indent="-457200">
              <a:buFont typeface="Wingdings" panose="05000000000000000000" pitchFamily="2" charset="2"/>
              <a:buChar char="v"/>
            </a:pPr>
            <a:r>
              <a:rPr kumimoji="1" lang="en-US" altLang="zh-CN" sz="2400" b="1" dirty="0">
                <a:latin typeface="Tahoma" panose="020B0604030504040204" pitchFamily="34" charset="0"/>
                <a:ea typeface="Tahoma" panose="020B0604030504040204" pitchFamily="34" charset="0"/>
                <a:cs typeface="Tahoma" panose="020B0604030504040204" pitchFamily="34" charset="0"/>
              </a:rPr>
              <a:t>Important Inequality (e.g. one time slot drift)</a:t>
            </a:r>
            <a:endParaRPr kumimoji="1" lang="zh-CN" altLang="en-US" sz="2400" b="1" dirty="0">
              <a:latin typeface="Tahoma" panose="020B0604030504040204" pitchFamily="34" charset="0"/>
              <a:ea typeface="Microsoft YaHei" charset="-122"/>
              <a:cs typeface="Tahoma" panose="020B0604030504040204" pitchFamily="34" charset="0"/>
            </a:endParaRPr>
          </a:p>
        </p:txBody>
      </p:sp>
      <mc:AlternateContent xmlns:mc="http://schemas.openxmlformats.org/markup-compatibility/2006" xmlns:a14="http://schemas.microsoft.com/office/drawing/2010/main">
        <mc:Choice Requires="a14">
          <p:sp>
            <p:nvSpPr>
              <p:cNvPr id="4" name="矩形 30">
                <a:extLst>
                  <a:ext uri="{FF2B5EF4-FFF2-40B4-BE49-F238E27FC236}">
                    <a16:creationId xmlns:a16="http://schemas.microsoft.com/office/drawing/2014/main" id="{8DD820F5-9059-FA49-902F-B215BADB35A9}"/>
                  </a:ext>
                </a:extLst>
              </p:cNvPr>
              <p:cNvSpPr/>
              <p:nvPr/>
            </p:nvSpPr>
            <p:spPr>
              <a:xfrm>
                <a:off x="152400" y="1603732"/>
                <a:ext cx="5486400" cy="8712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sz="1800" i="1" smtClean="0">
                          <a:latin typeface="Cambria Math" panose="02040503050406030204" pitchFamily="18" charset="0"/>
                        </a:rPr>
                        <m:t>𝐿</m:t>
                      </m:r>
                      <m:d>
                        <m:dPr>
                          <m:ctrlPr>
                            <a:rPr kumimoji="1" lang="en-US" sz="1800" i="1">
                              <a:latin typeface="Cambria Math" panose="02040503050406030204" pitchFamily="18" charset="0"/>
                            </a:rPr>
                          </m:ctrlPr>
                        </m:dPr>
                        <m:e>
                          <m:r>
                            <a:rPr kumimoji="1" lang="en-US" sz="1800" b="0" i="1" smtClean="0">
                              <a:latin typeface="Cambria Math" panose="02040503050406030204" pitchFamily="18" charset="0"/>
                            </a:rPr>
                            <m:t>𝑄</m:t>
                          </m:r>
                          <m:d>
                            <m:dPr>
                              <m:ctrlPr>
                                <a:rPr kumimoji="1" lang="en-US" sz="1800" i="1">
                                  <a:latin typeface="Cambria Math" panose="02040503050406030204" pitchFamily="18" charset="0"/>
                                </a:rPr>
                              </m:ctrlPr>
                            </m:dPr>
                            <m:e>
                              <m:r>
                                <a:rPr kumimoji="1" lang="en-US" sz="1800" i="1">
                                  <a:latin typeface="Cambria Math" panose="02040503050406030204" pitchFamily="18" charset="0"/>
                                </a:rPr>
                                <m:t>𝑡</m:t>
                              </m:r>
                              <m:r>
                                <a:rPr kumimoji="1" lang="en-US" sz="1800" i="1">
                                  <a:latin typeface="Cambria Math" panose="02040503050406030204" pitchFamily="18" charset="0"/>
                                </a:rPr>
                                <m:t>+1</m:t>
                              </m:r>
                            </m:e>
                          </m:d>
                        </m:e>
                      </m:d>
                      <m:r>
                        <a:rPr kumimoji="1" lang="en-US" sz="1800" i="1">
                          <a:latin typeface="Cambria Math" panose="02040503050406030204" pitchFamily="18" charset="0"/>
                        </a:rPr>
                        <m:t>−</m:t>
                      </m:r>
                      <m:r>
                        <a:rPr kumimoji="1" lang="en-US" sz="1800" i="1">
                          <a:latin typeface="Cambria Math" panose="02040503050406030204" pitchFamily="18" charset="0"/>
                        </a:rPr>
                        <m:t>𝐿</m:t>
                      </m:r>
                      <m:d>
                        <m:dPr>
                          <m:ctrlPr>
                            <a:rPr kumimoji="1" lang="en-US" sz="1800" i="1">
                              <a:latin typeface="Cambria Math" panose="02040503050406030204" pitchFamily="18" charset="0"/>
                            </a:rPr>
                          </m:ctrlPr>
                        </m:dPr>
                        <m:e>
                          <m:r>
                            <a:rPr kumimoji="1" lang="en-US" sz="1800" b="0" i="1" smtClean="0">
                              <a:latin typeface="Cambria Math" panose="02040503050406030204" pitchFamily="18" charset="0"/>
                            </a:rPr>
                            <m:t>𝑄</m:t>
                          </m:r>
                          <m:d>
                            <m:dPr>
                              <m:ctrlPr>
                                <a:rPr kumimoji="1" lang="en-US" sz="1800" i="1">
                                  <a:latin typeface="Cambria Math" panose="02040503050406030204" pitchFamily="18" charset="0"/>
                                </a:rPr>
                              </m:ctrlPr>
                            </m:dPr>
                            <m:e>
                              <m:r>
                                <a:rPr kumimoji="1" lang="en-US" sz="1800" i="1">
                                  <a:latin typeface="Cambria Math" panose="02040503050406030204" pitchFamily="18" charset="0"/>
                                </a:rPr>
                                <m:t>𝑡</m:t>
                              </m:r>
                            </m:e>
                          </m:d>
                        </m:e>
                      </m:d>
                      <m:r>
                        <a:rPr kumimoji="1" lang="en-US" sz="1800" b="0" i="1" smtClean="0">
                          <a:latin typeface="Cambria Math" panose="02040503050406030204" pitchFamily="18" charset="0"/>
                        </a:rPr>
                        <m:t>=</m:t>
                      </m:r>
                      <m:f>
                        <m:fPr>
                          <m:ctrlPr>
                            <a:rPr kumimoji="1" lang="en-US" sz="1800" b="0" i="1" smtClean="0">
                              <a:latin typeface="Cambria Math" panose="02040503050406030204" pitchFamily="18" charset="0"/>
                            </a:rPr>
                          </m:ctrlPr>
                        </m:fPr>
                        <m:num>
                          <m:r>
                            <a:rPr kumimoji="1" lang="en-US" sz="1800" b="0" i="1" smtClean="0">
                              <a:latin typeface="Cambria Math" panose="02040503050406030204" pitchFamily="18" charset="0"/>
                            </a:rPr>
                            <m:t>1</m:t>
                          </m:r>
                        </m:num>
                        <m:den>
                          <m:r>
                            <a:rPr kumimoji="1" lang="en-US" sz="1800" b="0" i="1" smtClean="0">
                              <a:latin typeface="Cambria Math" panose="02040503050406030204" pitchFamily="18" charset="0"/>
                            </a:rPr>
                            <m:t>2</m:t>
                          </m:r>
                        </m:den>
                      </m:f>
                      <m:nary>
                        <m:naryPr>
                          <m:chr m:val="∑"/>
                          <m:ctrlPr>
                            <a:rPr kumimoji="1" lang="en-US" sz="1800" b="0" i="1" smtClean="0">
                              <a:latin typeface="Cambria Math" panose="02040503050406030204" pitchFamily="18" charset="0"/>
                            </a:rPr>
                          </m:ctrlPr>
                        </m:naryPr>
                        <m:sub>
                          <m:r>
                            <m:rPr>
                              <m:brk m:alnAt="23"/>
                            </m:rPr>
                            <a:rPr kumimoji="1" lang="en-US" sz="1800" b="0" i="1" smtClean="0">
                              <a:latin typeface="Cambria Math" panose="02040503050406030204" pitchFamily="18" charset="0"/>
                            </a:rPr>
                            <m:t>𝑖</m:t>
                          </m:r>
                          <m:r>
                            <a:rPr kumimoji="1" lang="en-US" sz="1800" b="0" i="1" smtClean="0">
                              <a:latin typeface="Cambria Math" panose="02040503050406030204" pitchFamily="18" charset="0"/>
                            </a:rPr>
                            <m:t>=1</m:t>
                          </m:r>
                        </m:sub>
                        <m:sup>
                          <m:r>
                            <a:rPr kumimoji="1" lang="en-US" sz="1800" b="0" i="1" smtClean="0">
                              <a:latin typeface="Cambria Math" panose="02040503050406030204" pitchFamily="18" charset="0"/>
                            </a:rPr>
                            <m:t>𝑁</m:t>
                          </m:r>
                        </m:sup>
                        <m:e>
                          <m:d>
                            <m:dPr>
                              <m:begChr m:val="["/>
                              <m:endChr m:val="]"/>
                              <m:ctrlPr>
                                <a:rPr kumimoji="1" lang="en-US" sz="1800" b="0" i="1" smtClean="0">
                                  <a:latin typeface="Cambria Math" panose="02040503050406030204" pitchFamily="18" charset="0"/>
                                </a:rPr>
                              </m:ctrlPr>
                            </m:dPr>
                            <m:e>
                              <m:sSubSup>
                                <m:sSubSupPr>
                                  <m:ctrlPr>
                                    <a:rPr kumimoji="1" lang="en-US" sz="1800" b="0" i="1" smtClean="0">
                                      <a:latin typeface="Cambria Math" panose="02040503050406030204" pitchFamily="18" charset="0"/>
                                    </a:rPr>
                                  </m:ctrlPr>
                                </m:sSubSupPr>
                                <m:e>
                                  <m:r>
                                    <a:rPr kumimoji="1" lang="en-US" sz="1800" b="0" i="1" smtClean="0">
                                      <a:latin typeface="Cambria Math" panose="02040503050406030204" pitchFamily="18" charset="0"/>
                                    </a:rPr>
                                    <m:t>𝑄</m:t>
                                  </m:r>
                                </m:e>
                                <m:sub>
                                  <m:r>
                                    <a:rPr kumimoji="1" lang="en-US" sz="1800" b="0" i="1" smtClean="0">
                                      <a:latin typeface="Cambria Math" panose="02040503050406030204" pitchFamily="18" charset="0"/>
                                    </a:rPr>
                                    <m:t>𝑖</m:t>
                                  </m:r>
                                </m:sub>
                                <m:sup>
                                  <m:r>
                                    <a:rPr kumimoji="1" lang="en-US" sz="1800" b="0" i="1" smtClean="0">
                                      <a:latin typeface="Cambria Math" panose="02040503050406030204" pitchFamily="18" charset="0"/>
                                    </a:rPr>
                                    <m:t>2</m:t>
                                  </m:r>
                                </m:sup>
                              </m:sSubSup>
                              <m:d>
                                <m:dPr>
                                  <m:ctrlPr>
                                    <a:rPr kumimoji="1" lang="en-US" sz="1800" b="0" i="1" smtClean="0">
                                      <a:latin typeface="Cambria Math" panose="02040503050406030204" pitchFamily="18" charset="0"/>
                                    </a:rPr>
                                  </m:ctrlPr>
                                </m:dPr>
                                <m:e>
                                  <m:r>
                                    <a:rPr kumimoji="1" lang="en-US" sz="1800" b="0" i="1" smtClean="0">
                                      <a:latin typeface="Cambria Math" panose="02040503050406030204" pitchFamily="18" charset="0"/>
                                    </a:rPr>
                                    <m:t>𝑡</m:t>
                                  </m:r>
                                  <m:r>
                                    <a:rPr kumimoji="1" lang="en-US" sz="1800" b="0" i="1" smtClean="0">
                                      <a:latin typeface="Cambria Math" panose="02040503050406030204" pitchFamily="18" charset="0"/>
                                    </a:rPr>
                                    <m:t>+1</m:t>
                                  </m:r>
                                </m:e>
                              </m:d>
                              <m:r>
                                <a:rPr kumimoji="1" lang="en-US" sz="1800" b="0" i="1" smtClean="0">
                                  <a:latin typeface="Cambria Math" panose="02040503050406030204" pitchFamily="18" charset="0"/>
                                </a:rPr>
                                <m:t>−</m:t>
                              </m:r>
                              <m:sSubSup>
                                <m:sSubSupPr>
                                  <m:ctrlPr>
                                    <a:rPr kumimoji="1" lang="en-US" sz="1800" i="1">
                                      <a:latin typeface="Cambria Math" panose="02040503050406030204" pitchFamily="18" charset="0"/>
                                    </a:rPr>
                                  </m:ctrlPr>
                                </m:sSubSupPr>
                                <m:e>
                                  <m:r>
                                    <a:rPr kumimoji="1" lang="en-US" sz="1800" i="1">
                                      <a:latin typeface="Cambria Math" panose="02040503050406030204" pitchFamily="18" charset="0"/>
                                    </a:rPr>
                                    <m:t>𝑄</m:t>
                                  </m:r>
                                </m:e>
                                <m:sub>
                                  <m:r>
                                    <a:rPr kumimoji="1" lang="en-US" sz="1800" i="1">
                                      <a:latin typeface="Cambria Math" panose="02040503050406030204" pitchFamily="18" charset="0"/>
                                    </a:rPr>
                                    <m:t>𝑖</m:t>
                                  </m:r>
                                </m:sub>
                                <m:sup>
                                  <m:r>
                                    <a:rPr kumimoji="1" lang="en-US" sz="1800" i="1">
                                      <a:latin typeface="Cambria Math" panose="02040503050406030204" pitchFamily="18" charset="0"/>
                                    </a:rPr>
                                    <m:t>2</m:t>
                                  </m:r>
                                </m:sup>
                              </m:sSubSup>
                              <m:d>
                                <m:dPr>
                                  <m:ctrlPr>
                                    <a:rPr kumimoji="1" lang="en-US" sz="1800" i="1">
                                      <a:latin typeface="Cambria Math" panose="02040503050406030204" pitchFamily="18" charset="0"/>
                                    </a:rPr>
                                  </m:ctrlPr>
                                </m:dPr>
                                <m:e>
                                  <m:r>
                                    <a:rPr kumimoji="1" lang="en-US" sz="1800" i="1">
                                      <a:latin typeface="Cambria Math" panose="02040503050406030204" pitchFamily="18" charset="0"/>
                                    </a:rPr>
                                    <m:t>𝑡</m:t>
                                  </m:r>
                                </m:e>
                              </m:d>
                            </m:e>
                          </m:d>
                        </m:e>
                      </m:nary>
                    </m:oMath>
                  </m:oMathPara>
                </a14:m>
                <a:endParaRPr lang="en-US" sz="18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 name="矩形 30">
                <a:extLst>
                  <a:ext uri="{FF2B5EF4-FFF2-40B4-BE49-F238E27FC236}">
                    <a16:creationId xmlns:a16="http://schemas.microsoft.com/office/drawing/2014/main" id="{8DD820F5-9059-FA49-902F-B215BADB35A9}"/>
                  </a:ext>
                </a:extLst>
              </p:cNvPr>
              <p:cNvSpPr>
                <a:spLocks noRot="1" noChangeAspect="1" noMove="1" noResize="1" noEditPoints="1" noAdjustHandles="1" noChangeArrowheads="1" noChangeShapeType="1" noTextEdit="1"/>
              </p:cNvSpPr>
              <p:nvPr/>
            </p:nvSpPr>
            <p:spPr>
              <a:xfrm>
                <a:off x="152400" y="1603732"/>
                <a:ext cx="5486400" cy="871264"/>
              </a:xfrm>
              <a:prstGeom prst="rect">
                <a:avLst/>
              </a:prstGeom>
              <a:blipFill>
                <a:blip r:embed="rId2"/>
                <a:stretch>
                  <a:fillRect t="-92857" b="-14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38">
                <a:extLst>
                  <a:ext uri="{FF2B5EF4-FFF2-40B4-BE49-F238E27FC236}">
                    <a16:creationId xmlns:a16="http://schemas.microsoft.com/office/drawing/2014/main" id="{38627AAF-3496-D942-84F1-ED7E858C97DD}"/>
                  </a:ext>
                </a:extLst>
              </p:cNvPr>
              <p:cNvSpPr/>
              <p:nvPr/>
            </p:nvSpPr>
            <p:spPr>
              <a:xfrm>
                <a:off x="2286000" y="2455139"/>
                <a:ext cx="5486400" cy="8712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sz="1800" i="1" smtClean="0">
                          <a:latin typeface="Cambria Math" panose="02040503050406030204" pitchFamily="18" charset="0"/>
                        </a:rPr>
                        <m:t>=</m:t>
                      </m:r>
                      <m:f>
                        <m:fPr>
                          <m:ctrlPr>
                            <a:rPr kumimoji="1" lang="en-US" sz="1800" b="0" i="1" smtClean="0">
                              <a:latin typeface="Cambria Math" panose="02040503050406030204" pitchFamily="18" charset="0"/>
                            </a:rPr>
                          </m:ctrlPr>
                        </m:fPr>
                        <m:num>
                          <m:r>
                            <a:rPr kumimoji="1" lang="en-US" sz="1800" b="0" i="1" smtClean="0">
                              <a:latin typeface="Cambria Math" panose="02040503050406030204" pitchFamily="18" charset="0"/>
                            </a:rPr>
                            <m:t>1</m:t>
                          </m:r>
                        </m:num>
                        <m:den>
                          <m:r>
                            <a:rPr kumimoji="1" lang="en-US" sz="1800" b="0" i="1" smtClean="0">
                              <a:latin typeface="Cambria Math" panose="02040503050406030204" pitchFamily="18" charset="0"/>
                            </a:rPr>
                            <m:t>2</m:t>
                          </m:r>
                        </m:den>
                      </m:f>
                      <m:nary>
                        <m:naryPr>
                          <m:chr m:val="∑"/>
                          <m:ctrlPr>
                            <a:rPr kumimoji="1" lang="en-US" sz="1800" b="0" i="1" smtClean="0">
                              <a:latin typeface="Cambria Math" panose="02040503050406030204" pitchFamily="18" charset="0"/>
                            </a:rPr>
                          </m:ctrlPr>
                        </m:naryPr>
                        <m:sub>
                          <m:r>
                            <m:rPr>
                              <m:brk m:alnAt="23"/>
                            </m:rPr>
                            <a:rPr kumimoji="1" lang="en-US" sz="1800" b="0" i="1" smtClean="0">
                              <a:latin typeface="Cambria Math" panose="02040503050406030204" pitchFamily="18" charset="0"/>
                            </a:rPr>
                            <m:t>𝑖</m:t>
                          </m:r>
                          <m:r>
                            <a:rPr kumimoji="1" lang="en-US" sz="1800" b="0" i="1" smtClean="0">
                              <a:latin typeface="Cambria Math" panose="02040503050406030204" pitchFamily="18" charset="0"/>
                            </a:rPr>
                            <m:t>=1</m:t>
                          </m:r>
                        </m:sub>
                        <m:sup>
                          <m:r>
                            <a:rPr kumimoji="1" lang="en-US" sz="1800" b="0" i="1" smtClean="0">
                              <a:latin typeface="Cambria Math" panose="02040503050406030204" pitchFamily="18" charset="0"/>
                            </a:rPr>
                            <m:t>𝑁</m:t>
                          </m:r>
                        </m:sup>
                        <m:e>
                          <m:d>
                            <m:dPr>
                              <m:begChr m:val="["/>
                              <m:endChr m:val="]"/>
                              <m:ctrlPr>
                                <a:rPr kumimoji="1" lang="en-US" sz="1800" b="0" i="1" smtClean="0">
                                  <a:latin typeface="Cambria Math" panose="02040503050406030204" pitchFamily="18" charset="0"/>
                                </a:rPr>
                              </m:ctrlPr>
                            </m:dPr>
                            <m:e>
                              <m:sSup>
                                <m:sSupPr>
                                  <m:ctrlPr>
                                    <a:rPr kumimoji="1" lang="en-US" sz="1800" b="0" i="1" smtClean="0">
                                      <a:latin typeface="Cambria Math" panose="02040503050406030204" pitchFamily="18" charset="0"/>
                                    </a:rPr>
                                  </m:ctrlPr>
                                </m:sSupPr>
                                <m:e>
                                  <m:d>
                                    <m:dPr>
                                      <m:ctrlPr>
                                        <a:rPr kumimoji="1" lang="en-US" sz="1800" b="0" i="1" smtClean="0">
                                          <a:latin typeface="Cambria Math" panose="02040503050406030204" pitchFamily="18" charset="0"/>
                                        </a:rPr>
                                      </m:ctrlPr>
                                    </m:dPr>
                                    <m:e>
                                      <m:r>
                                        <m:rPr>
                                          <m:sty m:val="p"/>
                                        </m:rPr>
                                        <a:rPr kumimoji="1" lang="en-US" sz="1800" b="0" i="0" smtClean="0">
                                          <a:latin typeface="Cambria Math" panose="02040503050406030204" pitchFamily="18" charset="0"/>
                                        </a:rPr>
                                        <m:t>max</m:t>
                                      </m:r>
                                      <m:d>
                                        <m:dPr>
                                          <m:begChr m:val="["/>
                                          <m:endChr m:val="]"/>
                                          <m:ctrlPr>
                                            <a:rPr kumimoji="1" lang="en-US" sz="1800" i="1">
                                              <a:latin typeface="Cambria Math" panose="02040503050406030204" pitchFamily="18" charset="0"/>
                                            </a:rPr>
                                          </m:ctrlPr>
                                        </m:dPr>
                                        <m:e>
                                          <m:sSub>
                                            <m:sSubPr>
                                              <m:ctrlPr>
                                                <a:rPr kumimoji="1" lang="en-US" sz="1800" i="1">
                                                  <a:latin typeface="Cambria Math" panose="02040503050406030204" pitchFamily="18" charset="0"/>
                                                </a:rPr>
                                              </m:ctrlPr>
                                            </m:sSubPr>
                                            <m:e>
                                              <m:r>
                                                <a:rPr kumimoji="1" lang="en-US" sz="1800" i="1">
                                                  <a:latin typeface="Cambria Math" panose="02040503050406030204" pitchFamily="18" charset="0"/>
                                                </a:rPr>
                                                <m:t>𝑄</m:t>
                                              </m:r>
                                            </m:e>
                                            <m:sub>
                                              <m:r>
                                                <a:rPr kumimoji="1" lang="en-US" sz="1800" i="1">
                                                  <a:latin typeface="Cambria Math" panose="02040503050406030204" pitchFamily="18" charset="0"/>
                                                </a:rPr>
                                                <m:t>𝑖</m:t>
                                              </m:r>
                                            </m:sub>
                                          </m:sSub>
                                          <m:d>
                                            <m:dPr>
                                              <m:ctrlPr>
                                                <a:rPr kumimoji="1" lang="en-US" sz="1800" i="1">
                                                  <a:latin typeface="Cambria Math" panose="02040503050406030204" pitchFamily="18" charset="0"/>
                                                </a:rPr>
                                              </m:ctrlPr>
                                            </m:dPr>
                                            <m:e>
                                              <m:r>
                                                <a:rPr kumimoji="1" lang="en-US" sz="1800" i="1">
                                                  <a:latin typeface="Cambria Math" panose="02040503050406030204" pitchFamily="18" charset="0"/>
                                                </a:rPr>
                                                <m:t>𝑡</m:t>
                                              </m:r>
                                            </m:e>
                                          </m:d>
                                          <m:r>
                                            <a:rPr kumimoji="1" lang="en-US" sz="1800" i="1">
                                              <a:latin typeface="Cambria Math" panose="02040503050406030204" pitchFamily="18" charset="0"/>
                                            </a:rPr>
                                            <m:t>−</m:t>
                                          </m:r>
                                          <m:sSub>
                                            <m:sSubPr>
                                              <m:ctrlPr>
                                                <a:rPr kumimoji="1" lang="en-US" sz="1800" i="1">
                                                  <a:latin typeface="Cambria Math" panose="02040503050406030204" pitchFamily="18" charset="0"/>
                                                </a:rPr>
                                              </m:ctrlPr>
                                            </m:sSubPr>
                                            <m:e>
                                              <m:r>
                                                <a:rPr kumimoji="1" lang="en-US" sz="1800" i="1">
                                                  <a:latin typeface="Cambria Math" panose="02040503050406030204" pitchFamily="18" charset="0"/>
                                                </a:rPr>
                                                <m:t>𝑏</m:t>
                                              </m:r>
                                            </m:e>
                                            <m:sub>
                                              <m:r>
                                                <a:rPr kumimoji="1" lang="en-US" sz="1800" i="1">
                                                  <a:latin typeface="Cambria Math" panose="02040503050406030204" pitchFamily="18" charset="0"/>
                                                </a:rPr>
                                                <m:t>𝑖</m:t>
                                              </m:r>
                                            </m:sub>
                                          </m:sSub>
                                          <m:d>
                                            <m:dPr>
                                              <m:ctrlPr>
                                                <a:rPr kumimoji="1" lang="en-US" sz="1800" i="1">
                                                  <a:latin typeface="Cambria Math" panose="02040503050406030204" pitchFamily="18" charset="0"/>
                                                </a:rPr>
                                              </m:ctrlPr>
                                            </m:dPr>
                                            <m:e>
                                              <m:r>
                                                <a:rPr kumimoji="1" lang="en-US" sz="1800" i="1">
                                                  <a:latin typeface="Cambria Math" panose="02040503050406030204" pitchFamily="18" charset="0"/>
                                                </a:rPr>
                                                <m:t>𝑡</m:t>
                                              </m:r>
                                            </m:e>
                                          </m:d>
                                        </m:e>
                                      </m:d>
                                      <m:r>
                                        <a:rPr kumimoji="1" lang="en-US" sz="1800" i="1">
                                          <a:latin typeface="Cambria Math" panose="02040503050406030204" pitchFamily="18" charset="0"/>
                                        </a:rPr>
                                        <m:t>+</m:t>
                                      </m:r>
                                      <m:sSub>
                                        <m:sSubPr>
                                          <m:ctrlPr>
                                            <a:rPr kumimoji="1" lang="en-US" sz="1800" i="1">
                                              <a:latin typeface="Cambria Math" panose="02040503050406030204" pitchFamily="18" charset="0"/>
                                            </a:rPr>
                                          </m:ctrlPr>
                                        </m:sSubPr>
                                        <m:e>
                                          <m:r>
                                            <a:rPr kumimoji="1" lang="en-US" sz="1800" i="1">
                                              <a:latin typeface="Cambria Math" panose="02040503050406030204" pitchFamily="18" charset="0"/>
                                            </a:rPr>
                                            <m:t>𝑎</m:t>
                                          </m:r>
                                        </m:e>
                                        <m:sub>
                                          <m:r>
                                            <a:rPr kumimoji="1" lang="en-US" sz="1800" i="1">
                                              <a:latin typeface="Cambria Math" panose="02040503050406030204" pitchFamily="18" charset="0"/>
                                            </a:rPr>
                                            <m:t>𝑖</m:t>
                                          </m:r>
                                        </m:sub>
                                      </m:sSub>
                                      <m:d>
                                        <m:dPr>
                                          <m:ctrlPr>
                                            <a:rPr kumimoji="1" lang="en-US" sz="1800" i="1">
                                              <a:latin typeface="Cambria Math" panose="02040503050406030204" pitchFamily="18" charset="0"/>
                                            </a:rPr>
                                          </m:ctrlPr>
                                        </m:dPr>
                                        <m:e>
                                          <m:r>
                                            <a:rPr kumimoji="1" lang="en-US" sz="1800" i="1">
                                              <a:latin typeface="Cambria Math" panose="02040503050406030204" pitchFamily="18" charset="0"/>
                                            </a:rPr>
                                            <m:t>𝑡</m:t>
                                          </m:r>
                                        </m:e>
                                      </m:d>
                                    </m:e>
                                  </m:d>
                                </m:e>
                                <m:sup>
                                  <m:r>
                                    <a:rPr kumimoji="1" lang="en-US" sz="1800" b="0" i="1" smtClean="0">
                                      <a:latin typeface="Cambria Math" panose="02040503050406030204" pitchFamily="18" charset="0"/>
                                    </a:rPr>
                                    <m:t>2</m:t>
                                  </m:r>
                                </m:sup>
                              </m:sSup>
                              <m:r>
                                <a:rPr kumimoji="1" lang="en-US" sz="1800" b="0" i="1" smtClean="0">
                                  <a:latin typeface="Cambria Math" panose="02040503050406030204" pitchFamily="18" charset="0"/>
                                </a:rPr>
                                <m:t>−</m:t>
                              </m:r>
                              <m:sSubSup>
                                <m:sSubSupPr>
                                  <m:ctrlPr>
                                    <a:rPr kumimoji="1" lang="en-US" sz="1800" i="1">
                                      <a:latin typeface="Cambria Math" panose="02040503050406030204" pitchFamily="18" charset="0"/>
                                    </a:rPr>
                                  </m:ctrlPr>
                                </m:sSubSupPr>
                                <m:e>
                                  <m:r>
                                    <a:rPr kumimoji="1" lang="en-US" sz="1800" i="1">
                                      <a:latin typeface="Cambria Math" panose="02040503050406030204" pitchFamily="18" charset="0"/>
                                    </a:rPr>
                                    <m:t>𝑄</m:t>
                                  </m:r>
                                </m:e>
                                <m:sub>
                                  <m:r>
                                    <a:rPr kumimoji="1" lang="en-US" sz="1800" i="1">
                                      <a:latin typeface="Cambria Math" panose="02040503050406030204" pitchFamily="18" charset="0"/>
                                    </a:rPr>
                                    <m:t>𝑖</m:t>
                                  </m:r>
                                </m:sub>
                                <m:sup>
                                  <m:r>
                                    <a:rPr kumimoji="1" lang="en-US" sz="1800" i="1">
                                      <a:latin typeface="Cambria Math" panose="02040503050406030204" pitchFamily="18" charset="0"/>
                                    </a:rPr>
                                    <m:t>2</m:t>
                                  </m:r>
                                </m:sup>
                              </m:sSubSup>
                              <m:d>
                                <m:dPr>
                                  <m:ctrlPr>
                                    <a:rPr kumimoji="1" lang="en-US" sz="1800" i="1">
                                      <a:latin typeface="Cambria Math" panose="02040503050406030204" pitchFamily="18" charset="0"/>
                                    </a:rPr>
                                  </m:ctrlPr>
                                </m:dPr>
                                <m:e>
                                  <m:r>
                                    <a:rPr kumimoji="1" lang="en-US" sz="1800" i="1">
                                      <a:latin typeface="Cambria Math" panose="02040503050406030204" pitchFamily="18" charset="0"/>
                                    </a:rPr>
                                    <m:t>𝑡</m:t>
                                  </m:r>
                                </m:e>
                              </m:d>
                            </m:e>
                          </m:d>
                        </m:e>
                      </m:nary>
                    </m:oMath>
                  </m:oMathPara>
                </a14:m>
                <a:endParaRPr lang="en-US" sz="18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5" name="矩形 38">
                <a:extLst>
                  <a:ext uri="{FF2B5EF4-FFF2-40B4-BE49-F238E27FC236}">
                    <a16:creationId xmlns:a16="http://schemas.microsoft.com/office/drawing/2014/main" id="{38627AAF-3496-D942-84F1-ED7E858C97DD}"/>
                  </a:ext>
                </a:extLst>
              </p:cNvPr>
              <p:cNvSpPr>
                <a:spLocks noRot="1" noChangeAspect="1" noMove="1" noResize="1" noEditPoints="1" noAdjustHandles="1" noChangeArrowheads="1" noChangeShapeType="1" noTextEdit="1"/>
              </p:cNvSpPr>
              <p:nvPr/>
            </p:nvSpPr>
            <p:spPr>
              <a:xfrm>
                <a:off x="2286000" y="2455139"/>
                <a:ext cx="5486400" cy="871264"/>
              </a:xfrm>
              <a:prstGeom prst="rect">
                <a:avLst/>
              </a:prstGeom>
              <a:blipFill>
                <a:blip r:embed="rId3"/>
                <a:stretch>
                  <a:fillRect l="-926" t="-92857" b="-14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矩形 39">
                <a:extLst>
                  <a:ext uri="{FF2B5EF4-FFF2-40B4-BE49-F238E27FC236}">
                    <a16:creationId xmlns:a16="http://schemas.microsoft.com/office/drawing/2014/main" id="{A8F0D1A1-C7DA-6F4F-9D14-E2810E14F289}"/>
                  </a:ext>
                </a:extLst>
              </p:cNvPr>
              <p:cNvSpPr/>
              <p:nvPr/>
            </p:nvSpPr>
            <p:spPr>
              <a:xfrm>
                <a:off x="2590800" y="3348984"/>
                <a:ext cx="5486400" cy="588816"/>
              </a:xfrm>
              <a:prstGeom prst="rect">
                <a:avLst/>
              </a:prstGeom>
            </p:spPr>
            <p:txBody>
              <a:bodyPr wrap="square">
                <a:spAutoFit/>
              </a:bodyPr>
              <a:lstStyle/>
              <a:p>
                <a14:m>
                  <m:oMath xmlns:m="http://schemas.openxmlformats.org/officeDocument/2006/math">
                    <m:r>
                      <a:rPr lang="en-US" sz="2000" dirty="0">
                        <a:latin typeface="Cambria Math" panose="02040503050406030204" pitchFamily="18" charset="0"/>
                      </a:rPr>
                      <m:t>≤</m:t>
                    </m:r>
                  </m:oMath>
                </a14:m>
                <a:r>
                  <a:rPr kumimoji="1" lang="zh-CN" altLang="en-US" sz="2000" b="0" dirty="0">
                    <a:latin typeface="Tahoma" panose="020B0604030504040204" pitchFamily="34" charset="0"/>
                    <a:cs typeface="Tahoma" panose="020B0604030504040204" pitchFamily="34" charset="0"/>
                  </a:rPr>
                  <a:t> </a:t>
                </a:r>
                <a14:m>
                  <m:oMath xmlns:m="http://schemas.openxmlformats.org/officeDocument/2006/math">
                    <m:f>
                      <m:fPr>
                        <m:ctrlPr>
                          <a:rPr kumimoji="1" lang="en-US" sz="2000" b="0" i="1" smtClean="0">
                            <a:latin typeface="Cambria Math" panose="02040503050406030204" pitchFamily="18" charset="0"/>
                          </a:rPr>
                        </m:ctrlPr>
                      </m:fPr>
                      <m:num>
                        <m:r>
                          <a:rPr kumimoji="1" lang="en-US" sz="2000" b="0" i="1" smtClean="0">
                            <a:latin typeface="Cambria Math" panose="02040503050406030204" pitchFamily="18" charset="0"/>
                          </a:rPr>
                          <m:t>1</m:t>
                        </m:r>
                      </m:num>
                      <m:den>
                        <m:r>
                          <a:rPr kumimoji="1" lang="en-US" sz="2000" b="0" i="1" smtClean="0">
                            <a:latin typeface="Cambria Math" panose="02040503050406030204" pitchFamily="18" charset="0"/>
                          </a:rPr>
                          <m:t>2</m:t>
                        </m:r>
                      </m:den>
                    </m:f>
                    <m:nary>
                      <m:naryPr>
                        <m:chr m:val="∑"/>
                        <m:ctrlPr>
                          <a:rPr kumimoji="1" lang="en-US" sz="2000" b="0" i="1" smtClean="0">
                            <a:latin typeface="Cambria Math" panose="02040503050406030204" pitchFamily="18" charset="0"/>
                          </a:rPr>
                        </m:ctrlPr>
                      </m:naryPr>
                      <m:sub>
                        <m:r>
                          <m:rPr>
                            <m:brk m:alnAt="23"/>
                          </m:rPr>
                          <a:rPr kumimoji="1" lang="en-US" sz="2000" b="0" i="1" smtClean="0">
                            <a:latin typeface="Cambria Math" panose="02040503050406030204" pitchFamily="18" charset="0"/>
                          </a:rPr>
                          <m:t>𝑖</m:t>
                        </m:r>
                        <m:r>
                          <a:rPr kumimoji="1" lang="en-US" sz="2000" b="0" i="1" smtClean="0">
                            <a:latin typeface="Cambria Math" panose="02040503050406030204" pitchFamily="18" charset="0"/>
                          </a:rPr>
                          <m:t>=1</m:t>
                        </m:r>
                      </m:sub>
                      <m:sup>
                        <m:r>
                          <a:rPr kumimoji="1" lang="en-US" sz="2000" b="0" i="1" smtClean="0">
                            <a:latin typeface="Cambria Math" panose="02040503050406030204" pitchFamily="18" charset="0"/>
                          </a:rPr>
                          <m:t>𝑁</m:t>
                        </m:r>
                      </m:sup>
                      <m:e>
                        <m:f>
                          <m:fPr>
                            <m:ctrlPr>
                              <a:rPr kumimoji="1" lang="en-US" sz="2000" b="0" i="1" smtClean="0">
                                <a:latin typeface="Cambria Math" panose="02040503050406030204" pitchFamily="18" charset="0"/>
                              </a:rPr>
                            </m:ctrlPr>
                          </m:fPr>
                          <m:num>
                            <m:sSubSup>
                              <m:sSubSupPr>
                                <m:ctrlPr>
                                  <a:rPr kumimoji="1" lang="en-US" sz="2000" b="0" i="1" smtClean="0">
                                    <a:latin typeface="Cambria Math" panose="02040503050406030204" pitchFamily="18" charset="0"/>
                                  </a:rPr>
                                </m:ctrlPr>
                              </m:sSubSupPr>
                              <m:e>
                                <m:r>
                                  <a:rPr kumimoji="1" lang="en-US" sz="2000" b="0" i="1" smtClean="0">
                                    <a:latin typeface="Cambria Math" panose="02040503050406030204" pitchFamily="18" charset="0"/>
                                  </a:rPr>
                                  <m:t>𝑎</m:t>
                                </m:r>
                              </m:e>
                              <m:sub>
                                <m:r>
                                  <a:rPr kumimoji="1" lang="en-US" sz="2000" b="0" i="1" smtClean="0">
                                    <a:latin typeface="Cambria Math" panose="02040503050406030204" pitchFamily="18" charset="0"/>
                                  </a:rPr>
                                  <m:t>𝑖</m:t>
                                </m:r>
                              </m:sub>
                              <m:sup>
                                <m:r>
                                  <a:rPr kumimoji="1" lang="en-US" sz="2000" b="0" i="1" smtClean="0">
                                    <a:latin typeface="Cambria Math" panose="02040503050406030204" pitchFamily="18" charset="0"/>
                                  </a:rPr>
                                  <m:t>2</m:t>
                                </m:r>
                              </m:sup>
                            </m:sSubSup>
                            <m:d>
                              <m:dPr>
                                <m:ctrlPr>
                                  <a:rPr kumimoji="1" lang="en-US" sz="2000" b="0" i="1" smtClean="0">
                                    <a:latin typeface="Cambria Math" panose="02040503050406030204" pitchFamily="18" charset="0"/>
                                  </a:rPr>
                                </m:ctrlPr>
                              </m:dPr>
                              <m:e>
                                <m:r>
                                  <a:rPr kumimoji="1" lang="en-US" sz="2000" b="0" i="1" smtClean="0">
                                    <a:latin typeface="Cambria Math" panose="02040503050406030204" pitchFamily="18" charset="0"/>
                                  </a:rPr>
                                  <m:t>𝑡</m:t>
                                </m:r>
                              </m:e>
                            </m:d>
                            <m:r>
                              <a:rPr kumimoji="1" lang="en-US" sz="2000" b="0" i="1" smtClean="0">
                                <a:latin typeface="Cambria Math" panose="02040503050406030204" pitchFamily="18" charset="0"/>
                              </a:rPr>
                              <m:t>+</m:t>
                            </m:r>
                            <m:sSubSup>
                              <m:sSubSupPr>
                                <m:ctrlPr>
                                  <a:rPr kumimoji="1" lang="en-US" sz="2000" i="1">
                                    <a:latin typeface="Cambria Math" panose="02040503050406030204" pitchFamily="18" charset="0"/>
                                  </a:rPr>
                                </m:ctrlPr>
                              </m:sSubSupPr>
                              <m:e>
                                <m:r>
                                  <a:rPr kumimoji="1" lang="en-US" sz="2000" b="0" i="1" smtClean="0">
                                    <a:latin typeface="Cambria Math" panose="02040503050406030204" pitchFamily="18" charset="0"/>
                                  </a:rPr>
                                  <m:t>𝑏</m:t>
                                </m:r>
                              </m:e>
                              <m:sub>
                                <m:r>
                                  <a:rPr kumimoji="1" lang="en-US" sz="2000" i="1">
                                    <a:latin typeface="Cambria Math" panose="02040503050406030204" pitchFamily="18" charset="0"/>
                                  </a:rPr>
                                  <m:t>𝑖</m:t>
                                </m:r>
                              </m:sub>
                              <m:sup>
                                <m:r>
                                  <a:rPr kumimoji="1" lang="en-US" sz="2000" i="1">
                                    <a:latin typeface="Cambria Math" panose="02040503050406030204" pitchFamily="18" charset="0"/>
                                  </a:rPr>
                                  <m:t>2</m:t>
                                </m:r>
                              </m:sup>
                            </m:sSubSup>
                            <m:d>
                              <m:dPr>
                                <m:ctrlPr>
                                  <a:rPr kumimoji="1" lang="en-US" sz="2000" i="1">
                                    <a:latin typeface="Cambria Math" panose="02040503050406030204" pitchFamily="18" charset="0"/>
                                  </a:rPr>
                                </m:ctrlPr>
                              </m:dPr>
                              <m:e>
                                <m:r>
                                  <a:rPr kumimoji="1" lang="en-US" sz="2000" i="1">
                                    <a:latin typeface="Cambria Math" panose="02040503050406030204" pitchFamily="18" charset="0"/>
                                  </a:rPr>
                                  <m:t>𝑡</m:t>
                                </m:r>
                              </m:e>
                            </m:d>
                          </m:num>
                          <m:den>
                            <m:r>
                              <a:rPr kumimoji="1" lang="en-US" sz="2000" b="0" i="1" smtClean="0">
                                <a:latin typeface="Cambria Math" panose="02040503050406030204" pitchFamily="18" charset="0"/>
                              </a:rPr>
                              <m:t>2</m:t>
                            </m:r>
                          </m:den>
                        </m:f>
                      </m:e>
                    </m:nary>
                  </m:oMath>
                </a14:m>
                <a:r>
                  <a:rPr lang="en-US" sz="2000" dirty="0">
                    <a:latin typeface="Tahoma" panose="020B0604030504040204" pitchFamily="34" charset="0"/>
                    <a:ea typeface="Tahoma" panose="020B0604030504040204" pitchFamily="34" charset="0"/>
                    <a:cs typeface="Tahoma" panose="020B0604030504040204" pitchFamily="34" charset="0"/>
                  </a:rPr>
                  <a:t>+</a:t>
                </a:r>
                <a14:m>
                  <m:oMath xmlns:m="http://schemas.openxmlformats.org/officeDocument/2006/math">
                    <m:nary>
                      <m:naryPr>
                        <m:chr m:val="∑"/>
                        <m:ctrlPr>
                          <a:rPr lang="en-US" sz="2000" i="1" dirty="0" smtClean="0">
                            <a:latin typeface="Cambria Math" panose="02040503050406030204" pitchFamily="18" charset="0"/>
                          </a:rPr>
                        </m:ctrlPr>
                      </m:naryPr>
                      <m:sub>
                        <m:r>
                          <m:rPr>
                            <m:brk m:alnAt="23"/>
                          </m:rPr>
                          <a:rPr lang="en-US" sz="2000" b="0" i="1" dirty="0" smtClean="0">
                            <a:latin typeface="Cambria Math" panose="02040503050406030204" pitchFamily="18" charset="0"/>
                          </a:rPr>
                          <m:t>𝑖</m:t>
                        </m:r>
                        <m:r>
                          <a:rPr lang="en-US" sz="2000" b="0" i="1" dirty="0" smtClean="0">
                            <a:latin typeface="Cambria Math" panose="02040503050406030204" pitchFamily="18" charset="0"/>
                          </a:rPr>
                          <m:t>=1</m:t>
                        </m:r>
                      </m:sub>
                      <m:sup>
                        <m:r>
                          <a:rPr lang="en-US" sz="2000" b="0" i="1" dirty="0" smtClean="0">
                            <a:latin typeface="Cambria Math" panose="02040503050406030204" pitchFamily="18" charset="0"/>
                          </a:rPr>
                          <m:t>𝑁</m:t>
                        </m:r>
                      </m:sup>
                      <m:e>
                        <m:sSub>
                          <m:sSubPr>
                            <m:ctrlPr>
                              <a:rPr lang="en-US" sz="2000" i="1" dirty="0" smtClean="0">
                                <a:latin typeface="Cambria Math" panose="02040503050406030204" pitchFamily="18" charset="0"/>
                              </a:rPr>
                            </m:ctrlPr>
                          </m:sSubPr>
                          <m:e>
                            <m:r>
                              <a:rPr lang="en-US" sz="2000" b="0" i="1" dirty="0" smtClean="0">
                                <a:latin typeface="Cambria Math" panose="02040503050406030204" pitchFamily="18" charset="0"/>
                              </a:rPr>
                              <m:t>𝑄</m:t>
                            </m:r>
                          </m:e>
                          <m:sub>
                            <m:r>
                              <a:rPr lang="en-US" sz="2000" b="0" i="1" dirty="0" smtClean="0">
                                <a:latin typeface="Cambria Math" panose="02040503050406030204" pitchFamily="18" charset="0"/>
                              </a:rPr>
                              <m:t>𝑖</m:t>
                            </m:r>
                          </m:sub>
                        </m:sSub>
                        <m:d>
                          <m:dPr>
                            <m:ctrlPr>
                              <a:rPr lang="en-US" sz="2000" i="1" dirty="0" smtClean="0">
                                <a:latin typeface="Cambria Math" panose="02040503050406030204" pitchFamily="18" charset="0"/>
                              </a:rPr>
                            </m:ctrlPr>
                          </m:dPr>
                          <m:e>
                            <m:r>
                              <a:rPr lang="en-US" sz="2000" b="0" i="1" dirty="0" smtClean="0">
                                <a:latin typeface="Cambria Math" panose="02040503050406030204" pitchFamily="18" charset="0"/>
                              </a:rPr>
                              <m:t>𝑡</m:t>
                            </m:r>
                          </m:e>
                        </m:d>
                        <m:d>
                          <m:dPr>
                            <m:begChr m:val="["/>
                            <m:endChr m:val="]"/>
                            <m:ctrlPr>
                              <a:rPr lang="en-US" sz="2000" i="1" dirty="0" smtClean="0">
                                <a:latin typeface="Cambria Math" panose="02040503050406030204" pitchFamily="18" charset="0"/>
                              </a:rPr>
                            </m:ctrlPr>
                          </m:dPr>
                          <m:e>
                            <m:sSub>
                              <m:sSubPr>
                                <m:ctrlPr>
                                  <a:rPr kumimoji="1" lang="en-US" sz="2000" i="1">
                                    <a:latin typeface="Cambria Math" panose="02040503050406030204" pitchFamily="18" charset="0"/>
                                  </a:rPr>
                                </m:ctrlPr>
                              </m:sSubPr>
                              <m:e>
                                <m:r>
                                  <a:rPr kumimoji="1" lang="en-US" sz="2000" i="1">
                                    <a:latin typeface="Cambria Math" panose="02040503050406030204" pitchFamily="18" charset="0"/>
                                  </a:rPr>
                                  <m:t>𝑎</m:t>
                                </m:r>
                              </m:e>
                              <m:sub>
                                <m:r>
                                  <a:rPr kumimoji="1" lang="en-US" sz="2000" i="1">
                                    <a:latin typeface="Cambria Math" panose="02040503050406030204" pitchFamily="18" charset="0"/>
                                  </a:rPr>
                                  <m:t>𝑖</m:t>
                                </m:r>
                              </m:sub>
                            </m:sSub>
                            <m:d>
                              <m:dPr>
                                <m:ctrlPr>
                                  <a:rPr kumimoji="1" lang="en-US" sz="2000" i="1">
                                    <a:latin typeface="Cambria Math" panose="02040503050406030204" pitchFamily="18" charset="0"/>
                                  </a:rPr>
                                </m:ctrlPr>
                              </m:dPr>
                              <m:e>
                                <m:r>
                                  <a:rPr kumimoji="1" lang="en-US" sz="2000" i="1">
                                    <a:latin typeface="Cambria Math" panose="02040503050406030204" pitchFamily="18" charset="0"/>
                                  </a:rPr>
                                  <m:t>𝑡</m:t>
                                </m:r>
                              </m:e>
                            </m:d>
                            <m:r>
                              <a:rPr kumimoji="1" lang="en-US" sz="2000" b="0" i="1" smtClean="0">
                                <a:latin typeface="Cambria Math" panose="02040503050406030204" pitchFamily="18" charset="0"/>
                              </a:rPr>
                              <m:t>−</m:t>
                            </m:r>
                            <m:sSub>
                              <m:sSubPr>
                                <m:ctrlPr>
                                  <a:rPr kumimoji="1" lang="en-US" sz="2000" i="1">
                                    <a:latin typeface="Cambria Math" panose="02040503050406030204" pitchFamily="18" charset="0"/>
                                  </a:rPr>
                                </m:ctrlPr>
                              </m:sSubPr>
                              <m:e>
                                <m:r>
                                  <a:rPr kumimoji="1" lang="en-US" sz="2000" i="1">
                                    <a:latin typeface="Cambria Math" panose="02040503050406030204" pitchFamily="18" charset="0"/>
                                  </a:rPr>
                                  <m:t>𝑏</m:t>
                                </m:r>
                              </m:e>
                              <m:sub>
                                <m:r>
                                  <a:rPr kumimoji="1" lang="en-US" sz="2000" i="1">
                                    <a:latin typeface="Cambria Math" panose="02040503050406030204" pitchFamily="18" charset="0"/>
                                  </a:rPr>
                                  <m:t>𝑖</m:t>
                                </m:r>
                              </m:sub>
                            </m:sSub>
                            <m:d>
                              <m:dPr>
                                <m:ctrlPr>
                                  <a:rPr kumimoji="1" lang="en-US" sz="2000" i="1">
                                    <a:latin typeface="Cambria Math" panose="02040503050406030204" pitchFamily="18" charset="0"/>
                                  </a:rPr>
                                </m:ctrlPr>
                              </m:dPr>
                              <m:e>
                                <m:r>
                                  <a:rPr kumimoji="1" lang="en-US" sz="2000" i="1">
                                    <a:latin typeface="Cambria Math" panose="02040503050406030204" pitchFamily="18" charset="0"/>
                                  </a:rPr>
                                  <m:t>𝑡</m:t>
                                </m:r>
                              </m:e>
                            </m:d>
                          </m:e>
                        </m:d>
                      </m:e>
                    </m:nary>
                  </m:oMath>
                </a14:m>
                <a:endParaRPr lang="en-US" sz="20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 name="矩形 39">
                <a:extLst>
                  <a:ext uri="{FF2B5EF4-FFF2-40B4-BE49-F238E27FC236}">
                    <a16:creationId xmlns:a16="http://schemas.microsoft.com/office/drawing/2014/main" id="{A8F0D1A1-C7DA-6F4F-9D14-E2810E14F289}"/>
                  </a:ext>
                </a:extLst>
              </p:cNvPr>
              <p:cNvSpPr>
                <a:spLocks noRot="1" noChangeAspect="1" noMove="1" noResize="1" noEditPoints="1" noAdjustHandles="1" noChangeArrowheads="1" noChangeShapeType="1" noTextEdit="1"/>
              </p:cNvSpPr>
              <p:nvPr/>
            </p:nvSpPr>
            <p:spPr>
              <a:xfrm>
                <a:off x="2590800" y="3348984"/>
                <a:ext cx="5486400" cy="588816"/>
              </a:xfrm>
              <a:prstGeom prst="rect">
                <a:avLst/>
              </a:prstGeom>
              <a:blipFill>
                <a:blip r:embed="rId4"/>
                <a:stretch>
                  <a:fillRect t="-60870" b="-113043"/>
                </a:stretch>
              </a:blipFill>
            </p:spPr>
            <p:txBody>
              <a:bodyPr/>
              <a:lstStyle/>
              <a:p>
                <a:r>
                  <a:rPr lang="en-US">
                    <a:noFill/>
                  </a:rPr>
                  <a:t> </a:t>
                </a:r>
              </a:p>
            </p:txBody>
          </p:sp>
        </mc:Fallback>
      </mc:AlternateContent>
      <p:sp>
        <p:nvSpPr>
          <p:cNvPr id="7" name="矩形 1">
            <a:extLst>
              <a:ext uri="{FF2B5EF4-FFF2-40B4-BE49-F238E27FC236}">
                <a16:creationId xmlns:a16="http://schemas.microsoft.com/office/drawing/2014/main" id="{78FACC8B-F9DE-8F49-9161-E7959E5C2F70}"/>
              </a:ext>
            </a:extLst>
          </p:cNvPr>
          <p:cNvSpPr/>
          <p:nvPr/>
        </p:nvSpPr>
        <p:spPr>
          <a:xfrm>
            <a:off x="381000" y="4071369"/>
            <a:ext cx="2923429" cy="369332"/>
          </a:xfrm>
          <a:prstGeom prst="rect">
            <a:avLst/>
          </a:prstGeom>
        </p:spPr>
        <p:txBody>
          <a:bodyPr wrap="none">
            <a:spAutoFit/>
          </a:bodyPr>
          <a:lstStyle/>
          <a:p>
            <a:r>
              <a:rPr kumimoji="1" lang="en-US" altLang="zh-CN" sz="1800" dirty="0">
                <a:solidFill>
                  <a:schemeClr val="tx1"/>
                </a:solidFill>
                <a:latin typeface="Tahoma" panose="020B0604030504040204" pitchFamily="34" charset="0"/>
                <a:ea typeface="Tahoma" panose="020B0604030504040204" pitchFamily="34" charset="0"/>
                <a:cs typeface="Tahoma" panose="020B0604030504040204" pitchFamily="34" charset="0"/>
              </a:rPr>
              <a:t>where we use the fact that</a:t>
            </a: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8" name="矩形 4">
                <a:extLst>
                  <a:ext uri="{FF2B5EF4-FFF2-40B4-BE49-F238E27FC236}">
                    <a16:creationId xmlns:a16="http://schemas.microsoft.com/office/drawing/2014/main" id="{EFEEE4FE-28BC-0C4E-9A98-3C1654BDE3B5}"/>
                  </a:ext>
                </a:extLst>
              </p:cNvPr>
              <p:cNvSpPr/>
              <p:nvPr/>
            </p:nvSpPr>
            <p:spPr>
              <a:xfrm>
                <a:off x="762000" y="4410847"/>
                <a:ext cx="7694927" cy="459678"/>
              </a:xfrm>
              <a:prstGeom prst="rect">
                <a:avLst/>
              </a:prstGeom>
            </p:spPr>
            <p:txBody>
              <a:bodyPr wrap="none">
                <a:spAutoFit/>
              </a:bodyPr>
              <a:lstStyle/>
              <a:p>
                <a14:m>
                  <m:oMath xmlns:m="http://schemas.openxmlformats.org/officeDocument/2006/math">
                    <m:sSup>
                      <m:sSupPr>
                        <m:ctrlPr>
                          <a:rPr kumimoji="1" lang="en-US" sz="1800" i="1" smtClean="0">
                            <a:latin typeface="Cambria Math" panose="02040503050406030204" pitchFamily="18" charset="0"/>
                          </a:rPr>
                        </m:ctrlPr>
                      </m:sSupPr>
                      <m:e>
                        <m:d>
                          <m:dPr>
                            <m:ctrlPr>
                              <a:rPr kumimoji="1" lang="en-US" sz="1800" i="1">
                                <a:latin typeface="Cambria Math" panose="02040503050406030204" pitchFamily="18" charset="0"/>
                              </a:rPr>
                            </m:ctrlPr>
                          </m:dPr>
                          <m:e>
                            <m:r>
                              <m:rPr>
                                <m:sty m:val="p"/>
                              </m:rPr>
                              <a:rPr kumimoji="1" lang="en-US" sz="1800">
                                <a:latin typeface="Cambria Math" panose="02040503050406030204" pitchFamily="18" charset="0"/>
                              </a:rPr>
                              <m:t>max</m:t>
                            </m:r>
                            <m:d>
                              <m:dPr>
                                <m:begChr m:val="["/>
                                <m:endChr m:val="]"/>
                                <m:ctrlPr>
                                  <a:rPr kumimoji="1" lang="en-US" sz="1800" i="1">
                                    <a:latin typeface="Cambria Math" panose="02040503050406030204" pitchFamily="18" charset="0"/>
                                  </a:rPr>
                                </m:ctrlPr>
                              </m:dPr>
                              <m:e>
                                <m:sSub>
                                  <m:sSubPr>
                                    <m:ctrlPr>
                                      <a:rPr kumimoji="1" lang="en-US" sz="1800" i="1">
                                        <a:latin typeface="Cambria Math" panose="02040503050406030204" pitchFamily="18" charset="0"/>
                                      </a:rPr>
                                    </m:ctrlPr>
                                  </m:sSubPr>
                                  <m:e>
                                    <m:r>
                                      <a:rPr kumimoji="1" lang="en-US" sz="1800" i="1">
                                        <a:latin typeface="Cambria Math" panose="02040503050406030204" pitchFamily="18" charset="0"/>
                                      </a:rPr>
                                      <m:t>𝑄</m:t>
                                    </m:r>
                                  </m:e>
                                  <m:sub>
                                    <m:r>
                                      <a:rPr kumimoji="1" lang="en-US" sz="1800" i="1">
                                        <a:latin typeface="Cambria Math" panose="02040503050406030204" pitchFamily="18" charset="0"/>
                                      </a:rPr>
                                      <m:t>𝑖</m:t>
                                    </m:r>
                                  </m:sub>
                                </m:sSub>
                                <m:d>
                                  <m:dPr>
                                    <m:ctrlPr>
                                      <a:rPr kumimoji="1" lang="en-US" sz="1800" i="1">
                                        <a:latin typeface="Cambria Math" panose="02040503050406030204" pitchFamily="18" charset="0"/>
                                      </a:rPr>
                                    </m:ctrlPr>
                                  </m:dPr>
                                  <m:e>
                                    <m:r>
                                      <a:rPr kumimoji="1" lang="en-US" sz="1800" i="1">
                                        <a:latin typeface="Cambria Math" panose="02040503050406030204" pitchFamily="18" charset="0"/>
                                      </a:rPr>
                                      <m:t>𝑡</m:t>
                                    </m:r>
                                  </m:e>
                                </m:d>
                                <m:r>
                                  <a:rPr kumimoji="1" lang="en-US" sz="1800" i="1">
                                    <a:latin typeface="Cambria Math" panose="02040503050406030204" pitchFamily="18" charset="0"/>
                                  </a:rPr>
                                  <m:t>−</m:t>
                                </m:r>
                                <m:sSub>
                                  <m:sSubPr>
                                    <m:ctrlPr>
                                      <a:rPr kumimoji="1" lang="en-US" sz="1800" i="1">
                                        <a:latin typeface="Cambria Math" panose="02040503050406030204" pitchFamily="18" charset="0"/>
                                      </a:rPr>
                                    </m:ctrlPr>
                                  </m:sSubPr>
                                  <m:e>
                                    <m:r>
                                      <a:rPr kumimoji="1" lang="en-US" sz="1800" i="1">
                                        <a:latin typeface="Cambria Math" panose="02040503050406030204" pitchFamily="18" charset="0"/>
                                      </a:rPr>
                                      <m:t>𝑏</m:t>
                                    </m:r>
                                  </m:e>
                                  <m:sub>
                                    <m:r>
                                      <a:rPr kumimoji="1" lang="en-US" sz="1800" i="1">
                                        <a:latin typeface="Cambria Math" panose="02040503050406030204" pitchFamily="18" charset="0"/>
                                      </a:rPr>
                                      <m:t>𝑖</m:t>
                                    </m:r>
                                  </m:sub>
                                </m:sSub>
                                <m:d>
                                  <m:dPr>
                                    <m:ctrlPr>
                                      <a:rPr kumimoji="1" lang="en-US" sz="1800" i="1">
                                        <a:latin typeface="Cambria Math" panose="02040503050406030204" pitchFamily="18" charset="0"/>
                                      </a:rPr>
                                    </m:ctrlPr>
                                  </m:dPr>
                                  <m:e>
                                    <m:r>
                                      <a:rPr kumimoji="1" lang="en-US" sz="1800" i="1">
                                        <a:latin typeface="Cambria Math" panose="02040503050406030204" pitchFamily="18" charset="0"/>
                                      </a:rPr>
                                      <m:t>𝑡</m:t>
                                    </m:r>
                                  </m:e>
                                </m:d>
                              </m:e>
                            </m:d>
                            <m:r>
                              <a:rPr kumimoji="1" lang="en-US" sz="1800" i="1">
                                <a:latin typeface="Cambria Math" panose="02040503050406030204" pitchFamily="18" charset="0"/>
                              </a:rPr>
                              <m:t>+</m:t>
                            </m:r>
                            <m:sSub>
                              <m:sSubPr>
                                <m:ctrlPr>
                                  <a:rPr kumimoji="1" lang="en-US" sz="1800" i="1">
                                    <a:latin typeface="Cambria Math" panose="02040503050406030204" pitchFamily="18" charset="0"/>
                                  </a:rPr>
                                </m:ctrlPr>
                              </m:sSubPr>
                              <m:e>
                                <m:r>
                                  <a:rPr kumimoji="1" lang="en-US" sz="1800" i="1">
                                    <a:latin typeface="Cambria Math" panose="02040503050406030204" pitchFamily="18" charset="0"/>
                                  </a:rPr>
                                  <m:t>𝑎</m:t>
                                </m:r>
                              </m:e>
                              <m:sub>
                                <m:r>
                                  <a:rPr kumimoji="1" lang="en-US" sz="1800" i="1">
                                    <a:latin typeface="Cambria Math" panose="02040503050406030204" pitchFamily="18" charset="0"/>
                                  </a:rPr>
                                  <m:t>𝑖</m:t>
                                </m:r>
                              </m:sub>
                            </m:sSub>
                            <m:d>
                              <m:dPr>
                                <m:ctrlPr>
                                  <a:rPr kumimoji="1" lang="en-US" sz="1800" i="1">
                                    <a:latin typeface="Cambria Math" panose="02040503050406030204" pitchFamily="18" charset="0"/>
                                  </a:rPr>
                                </m:ctrlPr>
                              </m:dPr>
                              <m:e>
                                <m:r>
                                  <a:rPr kumimoji="1" lang="en-US" sz="1800" i="1">
                                    <a:latin typeface="Cambria Math" panose="02040503050406030204" pitchFamily="18" charset="0"/>
                                  </a:rPr>
                                  <m:t>𝑡</m:t>
                                </m:r>
                              </m:e>
                            </m:d>
                          </m:e>
                        </m:d>
                      </m:e>
                      <m:sup>
                        <m:r>
                          <a:rPr kumimoji="1" lang="en-US" sz="1800" i="1">
                            <a:latin typeface="Cambria Math" panose="02040503050406030204" pitchFamily="18" charset="0"/>
                          </a:rPr>
                          <m:t>2</m:t>
                        </m:r>
                      </m:sup>
                    </m:sSup>
                    <m:r>
                      <a:rPr lang="en-US" sz="1800" dirty="0">
                        <a:latin typeface="Cambria Math" panose="02040503050406030204" pitchFamily="18" charset="0"/>
                      </a:rPr>
                      <m:t>≤</m:t>
                    </m:r>
                    <m:sSubSup>
                      <m:sSubSupPr>
                        <m:ctrlPr>
                          <a:rPr kumimoji="1" lang="en-US" sz="1800" i="1">
                            <a:latin typeface="Cambria Math" panose="02040503050406030204" pitchFamily="18" charset="0"/>
                          </a:rPr>
                        </m:ctrlPr>
                      </m:sSubSupPr>
                      <m:e>
                        <m:r>
                          <a:rPr kumimoji="1" lang="en-US" sz="1800" i="1">
                            <a:latin typeface="Cambria Math" panose="02040503050406030204" pitchFamily="18" charset="0"/>
                          </a:rPr>
                          <m:t>𝑄</m:t>
                        </m:r>
                      </m:e>
                      <m:sub>
                        <m:r>
                          <a:rPr kumimoji="1" lang="en-US" sz="1800" i="1">
                            <a:latin typeface="Cambria Math" panose="02040503050406030204" pitchFamily="18" charset="0"/>
                          </a:rPr>
                          <m:t>𝑖</m:t>
                        </m:r>
                      </m:sub>
                      <m:sup>
                        <m:r>
                          <a:rPr kumimoji="1" lang="en-US" sz="1800" i="1">
                            <a:latin typeface="Cambria Math" panose="02040503050406030204" pitchFamily="18" charset="0"/>
                          </a:rPr>
                          <m:t>2</m:t>
                        </m:r>
                      </m:sup>
                    </m:sSubSup>
                    <m:d>
                      <m:dPr>
                        <m:ctrlPr>
                          <a:rPr kumimoji="1" lang="en-US" sz="1800" i="1">
                            <a:latin typeface="Cambria Math" panose="02040503050406030204" pitchFamily="18" charset="0"/>
                          </a:rPr>
                        </m:ctrlPr>
                      </m:dPr>
                      <m:e>
                        <m:r>
                          <a:rPr kumimoji="1" lang="en-US" sz="1800" i="1">
                            <a:latin typeface="Cambria Math" panose="02040503050406030204" pitchFamily="18" charset="0"/>
                          </a:rPr>
                          <m:t>𝑡</m:t>
                        </m:r>
                      </m:e>
                    </m:d>
                  </m:oMath>
                </a14:m>
                <a:r>
                  <a:rPr lang="en-US" sz="1800" dirty="0">
                    <a:latin typeface="Tahoma" panose="020B0604030504040204" pitchFamily="34" charset="0"/>
                    <a:ea typeface="Tahoma" panose="020B0604030504040204" pitchFamily="34" charset="0"/>
                    <a:cs typeface="Tahoma" panose="020B0604030504040204" pitchFamily="34" charset="0"/>
                  </a:rPr>
                  <a:t>+</a:t>
                </a:r>
                <a14:m>
                  <m:oMath xmlns:m="http://schemas.openxmlformats.org/officeDocument/2006/math">
                    <m:sSubSup>
                      <m:sSubSupPr>
                        <m:ctrlPr>
                          <a:rPr kumimoji="1" lang="en-US" sz="1800" i="1">
                            <a:latin typeface="Cambria Math" panose="02040503050406030204" pitchFamily="18" charset="0"/>
                          </a:rPr>
                        </m:ctrlPr>
                      </m:sSubSupPr>
                      <m:e>
                        <m:r>
                          <a:rPr kumimoji="1" lang="en-US" sz="1800" b="0" i="1" smtClean="0">
                            <a:latin typeface="Cambria Math" panose="02040503050406030204" pitchFamily="18" charset="0"/>
                          </a:rPr>
                          <m:t>𝑎</m:t>
                        </m:r>
                      </m:e>
                      <m:sub>
                        <m:r>
                          <a:rPr kumimoji="1" lang="en-US" sz="1800" i="1">
                            <a:latin typeface="Cambria Math" panose="02040503050406030204" pitchFamily="18" charset="0"/>
                          </a:rPr>
                          <m:t>𝑖</m:t>
                        </m:r>
                      </m:sub>
                      <m:sup>
                        <m:r>
                          <a:rPr kumimoji="1" lang="en-US" sz="1800" i="1">
                            <a:latin typeface="Cambria Math" panose="02040503050406030204" pitchFamily="18" charset="0"/>
                          </a:rPr>
                          <m:t>2</m:t>
                        </m:r>
                      </m:sup>
                    </m:sSubSup>
                    <m:d>
                      <m:dPr>
                        <m:ctrlPr>
                          <a:rPr kumimoji="1" lang="en-US" sz="1800" i="1">
                            <a:latin typeface="Cambria Math" panose="02040503050406030204" pitchFamily="18" charset="0"/>
                          </a:rPr>
                        </m:ctrlPr>
                      </m:dPr>
                      <m:e>
                        <m:r>
                          <a:rPr kumimoji="1" lang="en-US" sz="1800" i="1">
                            <a:latin typeface="Cambria Math" panose="02040503050406030204" pitchFamily="18" charset="0"/>
                          </a:rPr>
                          <m:t>𝑡</m:t>
                        </m:r>
                      </m:e>
                    </m:d>
                  </m:oMath>
                </a14:m>
                <a:r>
                  <a:rPr lang="en-US" sz="1800" dirty="0">
                    <a:latin typeface="Tahoma" panose="020B0604030504040204" pitchFamily="34" charset="0"/>
                    <a:ea typeface="Tahoma" panose="020B0604030504040204" pitchFamily="34" charset="0"/>
                    <a:cs typeface="Tahoma" panose="020B0604030504040204" pitchFamily="34" charset="0"/>
                  </a:rPr>
                  <a:t>+</a:t>
                </a:r>
                <a14:m>
                  <m:oMath xmlns:m="http://schemas.openxmlformats.org/officeDocument/2006/math">
                    <m:sSubSup>
                      <m:sSubSupPr>
                        <m:ctrlPr>
                          <a:rPr kumimoji="1" lang="en-US" sz="1800" i="1">
                            <a:latin typeface="Cambria Math" panose="02040503050406030204" pitchFamily="18" charset="0"/>
                          </a:rPr>
                        </m:ctrlPr>
                      </m:sSubSupPr>
                      <m:e>
                        <m:r>
                          <a:rPr kumimoji="1" lang="en-US" sz="1800" b="0" i="1" smtClean="0">
                            <a:latin typeface="Cambria Math" panose="02040503050406030204" pitchFamily="18" charset="0"/>
                          </a:rPr>
                          <m:t>𝑏</m:t>
                        </m:r>
                      </m:e>
                      <m:sub>
                        <m:r>
                          <a:rPr kumimoji="1" lang="en-US" sz="1800" i="1">
                            <a:latin typeface="Cambria Math" panose="02040503050406030204" pitchFamily="18" charset="0"/>
                          </a:rPr>
                          <m:t>𝑖</m:t>
                        </m:r>
                      </m:sub>
                      <m:sup>
                        <m:r>
                          <a:rPr kumimoji="1" lang="en-US" sz="1800" i="1">
                            <a:latin typeface="Cambria Math" panose="02040503050406030204" pitchFamily="18" charset="0"/>
                          </a:rPr>
                          <m:t>2</m:t>
                        </m:r>
                      </m:sup>
                    </m:sSubSup>
                    <m:d>
                      <m:dPr>
                        <m:ctrlPr>
                          <a:rPr kumimoji="1" lang="en-US" sz="1800" i="1">
                            <a:latin typeface="Cambria Math" panose="02040503050406030204" pitchFamily="18" charset="0"/>
                          </a:rPr>
                        </m:ctrlPr>
                      </m:dPr>
                      <m:e>
                        <m:r>
                          <a:rPr kumimoji="1" lang="en-US" sz="1800" i="1">
                            <a:latin typeface="Cambria Math" panose="02040503050406030204" pitchFamily="18" charset="0"/>
                          </a:rPr>
                          <m:t>𝑡</m:t>
                        </m:r>
                      </m:e>
                    </m:d>
                  </m:oMath>
                </a14:m>
                <a:r>
                  <a:rPr lang="en-US" sz="1800" dirty="0">
                    <a:latin typeface="Tahoma" panose="020B0604030504040204" pitchFamily="34" charset="0"/>
                    <a:ea typeface="Tahoma" panose="020B0604030504040204" pitchFamily="34" charset="0"/>
                    <a:cs typeface="Tahoma" panose="020B0604030504040204" pitchFamily="34" charset="0"/>
                  </a:rPr>
                  <a:t>+2</a:t>
                </a:r>
                <a14:m>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𝑄</m:t>
                        </m:r>
                      </m:e>
                      <m:sub>
                        <m:r>
                          <a:rPr lang="en-US" sz="1800" i="1" dirty="0">
                            <a:latin typeface="Cambria Math" panose="02040503050406030204" pitchFamily="18" charset="0"/>
                          </a:rPr>
                          <m:t>𝑖</m:t>
                        </m:r>
                      </m:sub>
                    </m:sSub>
                    <m:d>
                      <m:dPr>
                        <m:ctrlPr>
                          <a:rPr lang="en-US" sz="1800" i="1" dirty="0">
                            <a:latin typeface="Cambria Math" panose="02040503050406030204" pitchFamily="18" charset="0"/>
                          </a:rPr>
                        </m:ctrlPr>
                      </m:dPr>
                      <m:e>
                        <m:r>
                          <a:rPr lang="en-US" sz="1800" i="1" dirty="0">
                            <a:latin typeface="Cambria Math" panose="02040503050406030204" pitchFamily="18" charset="0"/>
                          </a:rPr>
                          <m:t>𝑡</m:t>
                        </m:r>
                      </m:e>
                    </m:d>
                    <m:d>
                      <m:dPr>
                        <m:begChr m:val="["/>
                        <m:endChr m:val="]"/>
                        <m:ctrlPr>
                          <a:rPr lang="en-US" sz="1800" i="1" dirty="0">
                            <a:latin typeface="Cambria Math" panose="02040503050406030204" pitchFamily="18" charset="0"/>
                          </a:rPr>
                        </m:ctrlPr>
                      </m:dPr>
                      <m:e>
                        <m:sSub>
                          <m:sSubPr>
                            <m:ctrlPr>
                              <a:rPr kumimoji="1" lang="en-US" sz="1800" i="1">
                                <a:latin typeface="Cambria Math" panose="02040503050406030204" pitchFamily="18" charset="0"/>
                              </a:rPr>
                            </m:ctrlPr>
                          </m:sSubPr>
                          <m:e>
                            <m:r>
                              <a:rPr kumimoji="1" lang="en-US" sz="1800" i="1">
                                <a:latin typeface="Cambria Math" panose="02040503050406030204" pitchFamily="18" charset="0"/>
                              </a:rPr>
                              <m:t>𝑎</m:t>
                            </m:r>
                          </m:e>
                          <m:sub>
                            <m:r>
                              <a:rPr kumimoji="1" lang="en-US" sz="1800" i="1">
                                <a:latin typeface="Cambria Math" panose="02040503050406030204" pitchFamily="18" charset="0"/>
                              </a:rPr>
                              <m:t>𝑖</m:t>
                            </m:r>
                          </m:sub>
                        </m:sSub>
                        <m:d>
                          <m:dPr>
                            <m:ctrlPr>
                              <a:rPr kumimoji="1" lang="en-US" sz="1800" i="1">
                                <a:latin typeface="Cambria Math" panose="02040503050406030204" pitchFamily="18" charset="0"/>
                              </a:rPr>
                            </m:ctrlPr>
                          </m:dPr>
                          <m:e>
                            <m:r>
                              <a:rPr kumimoji="1" lang="en-US" sz="1800" i="1">
                                <a:latin typeface="Cambria Math" panose="02040503050406030204" pitchFamily="18" charset="0"/>
                              </a:rPr>
                              <m:t>𝑡</m:t>
                            </m:r>
                          </m:e>
                        </m:d>
                        <m:r>
                          <a:rPr kumimoji="1" lang="en-US" sz="1800" i="1">
                            <a:latin typeface="Cambria Math" panose="02040503050406030204" pitchFamily="18" charset="0"/>
                          </a:rPr>
                          <m:t>−</m:t>
                        </m:r>
                        <m:sSub>
                          <m:sSubPr>
                            <m:ctrlPr>
                              <a:rPr kumimoji="1" lang="en-US" sz="1800" i="1">
                                <a:latin typeface="Cambria Math" panose="02040503050406030204" pitchFamily="18" charset="0"/>
                              </a:rPr>
                            </m:ctrlPr>
                          </m:sSubPr>
                          <m:e>
                            <m:r>
                              <a:rPr kumimoji="1" lang="en-US" sz="1800" i="1">
                                <a:latin typeface="Cambria Math" panose="02040503050406030204" pitchFamily="18" charset="0"/>
                              </a:rPr>
                              <m:t>𝑏</m:t>
                            </m:r>
                          </m:e>
                          <m:sub>
                            <m:r>
                              <a:rPr kumimoji="1" lang="en-US" sz="1800" i="1">
                                <a:latin typeface="Cambria Math" panose="02040503050406030204" pitchFamily="18" charset="0"/>
                              </a:rPr>
                              <m:t>𝑖</m:t>
                            </m:r>
                          </m:sub>
                        </m:sSub>
                        <m:d>
                          <m:dPr>
                            <m:ctrlPr>
                              <a:rPr kumimoji="1" lang="en-US" sz="1800" i="1">
                                <a:latin typeface="Cambria Math" panose="02040503050406030204" pitchFamily="18" charset="0"/>
                              </a:rPr>
                            </m:ctrlPr>
                          </m:dPr>
                          <m:e>
                            <m:r>
                              <a:rPr kumimoji="1" lang="en-US" sz="1800" i="1">
                                <a:latin typeface="Cambria Math" panose="02040503050406030204" pitchFamily="18" charset="0"/>
                              </a:rPr>
                              <m:t>𝑡</m:t>
                            </m:r>
                          </m:e>
                        </m:d>
                      </m:e>
                    </m:d>
                  </m:oMath>
                </a14:m>
                <a:endParaRPr lang="en-US" sz="18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8" name="矩形 4">
                <a:extLst>
                  <a:ext uri="{FF2B5EF4-FFF2-40B4-BE49-F238E27FC236}">
                    <a16:creationId xmlns:a16="http://schemas.microsoft.com/office/drawing/2014/main" id="{EFEEE4FE-28BC-0C4E-9A98-3C1654BDE3B5}"/>
                  </a:ext>
                </a:extLst>
              </p:cNvPr>
              <p:cNvSpPr>
                <a:spLocks noRot="1" noChangeAspect="1" noMove="1" noResize="1" noEditPoints="1" noAdjustHandles="1" noChangeArrowheads="1" noChangeShapeType="1" noTextEdit="1"/>
              </p:cNvSpPr>
              <p:nvPr/>
            </p:nvSpPr>
            <p:spPr>
              <a:xfrm>
                <a:off x="762000" y="4410847"/>
                <a:ext cx="7694927" cy="459678"/>
              </a:xfrm>
              <a:prstGeom prst="rect">
                <a:avLst/>
              </a:prstGeom>
              <a:blipFill>
                <a:blip r:embed="rId5"/>
                <a:stretch>
                  <a:fillRect b="-13158"/>
                </a:stretch>
              </a:blipFill>
            </p:spPr>
            <p:txBody>
              <a:bodyPr/>
              <a:lstStyle/>
              <a:p>
                <a:r>
                  <a:rPr lang="en-US">
                    <a:noFill/>
                  </a:rPr>
                  <a:t> </a:t>
                </a:r>
              </a:p>
            </p:txBody>
          </p:sp>
        </mc:Fallback>
      </mc:AlternateContent>
      <p:sp>
        <p:nvSpPr>
          <p:cNvPr id="9" name="矩形 40">
            <a:extLst>
              <a:ext uri="{FF2B5EF4-FFF2-40B4-BE49-F238E27FC236}">
                <a16:creationId xmlns:a16="http://schemas.microsoft.com/office/drawing/2014/main" id="{31B7F99D-B941-D040-A894-AA59D6B8B06A}"/>
              </a:ext>
            </a:extLst>
          </p:cNvPr>
          <p:cNvSpPr/>
          <p:nvPr/>
        </p:nvSpPr>
        <p:spPr>
          <a:xfrm>
            <a:off x="380999" y="4922776"/>
            <a:ext cx="1821845" cy="369332"/>
          </a:xfrm>
          <a:prstGeom prst="rect">
            <a:avLst/>
          </a:prstGeom>
        </p:spPr>
        <p:txBody>
          <a:bodyPr wrap="none">
            <a:spAutoFit/>
          </a:bodyPr>
          <a:lstStyle/>
          <a:p>
            <a:r>
              <a:rPr kumimoji="1" lang="en-US" altLang="zh-CN" sz="1800" dirty="0">
                <a:solidFill>
                  <a:schemeClr val="tx1"/>
                </a:solidFill>
                <a:latin typeface="Tahoma" panose="020B0604030504040204" pitchFamily="34" charset="0"/>
                <a:ea typeface="Tahoma" panose="020B0604030504040204" pitchFamily="34" charset="0"/>
                <a:cs typeface="Tahoma" panose="020B0604030504040204" pitchFamily="34" charset="0"/>
              </a:rPr>
              <a:t>Finally, we have</a:t>
            </a: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10" name="矩形 6">
                <a:extLst>
                  <a:ext uri="{FF2B5EF4-FFF2-40B4-BE49-F238E27FC236}">
                    <a16:creationId xmlns:a16="http://schemas.microsoft.com/office/drawing/2014/main" id="{D7901FBE-9113-5D42-9C96-7458704C4BDC}"/>
                  </a:ext>
                </a:extLst>
              </p:cNvPr>
              <p:cNvSpPr/>
              <p:nvPr/>
            </p:nvSpPr>
            <p:spPr>
              <a:xfrm>
                <a:off x="152400" y="5386112"/>
                <a:ext cx="8700330" cy="506870"/>
              </a:xfrm>
              <a:prstGeom prst="rect">
                <a:avLst/>
              </a:prstGeom>
            </p:spPr>
            <p:txBody>
              <a:bodyPr wrap="none">
                <a:spAutoFit/>
              </a:bodyPr>
              <a:lstStyle/>
              <a:p>
                <a14:m>
                  <m:oMath xmlns:m="http://schemas.openxmlformats.org/officeDocument/2006/math">
                    <m:r>
                      <a:rPr kumimoji="1" lang="en-US" sz="1800" i="1" smtClean="0">
                        <a:latin typeface="Cambria Math" panose="02040503050406030204" pitchFamily="18" charset="0"/>
                      </a:rPr>
                      <m:t>△</m:t>
                    </m:r>
                    <m:d>
                      <m:dPr>
                        <m:ctrlPr>
                          <a:rPr kumimoji="1" lang="en-US" sz="1800" i="1">
                            <a:latin typeface="Cambria Math" panose="02040503050406030204" pitchFamily="18" charset="0"/>
                          </a:rPr>
                        </m:ctrlPr>
                      </m:dPr>
                      <m:e>
                        <m:r>
                          <a:rPr kumimoji="1" lang="en-US" sz="1800" b="0" i="1" smtClean="0">
                            <a:latin typeface="Cambria Math" panose="02040503050406030204" pitchFamily="18" charset="0"/>
                          </a:rPr>
                          <m:t>𝑄</m:t>
                        </m:r>
                        <m:d>
                          <m:dPr>
                            <m:ctrlPr>
                              <a:rPr kumimoji="1" lang="en-US" sz="1800" i="1">
                                <a:latin typeface="Cambria Math" panose="02040503050406030204" pitchFamily="18" charset="0"/>
                              </a:rPr>
                            </m:ctrlPr>
                          </m:dPr>
                          <m:e>
                            <m:r>
                              <a:rPr kumimoji="1" lang="en-US" sz="1800" i="1">
                                <a:latin typeface="Cambria Math" panose="02040503050406030204" pitchFamily="18" charset="0"/>
                              </a:rPr>
                              <m:t>𝑡</m:t>
                            </m:r>
                          </m:e>
                        </m:d>
                      </m:e>
                    </m:d>
                    <m:r>
                      <a:rPr kumimoji="1" lang="en-US" sz="1800" i="1">
                        <a:latin typeface="Cambria Math" panose="02040503050406030204" pitchFamily="18" charset="0"/>
                      </a:rPr>
                      <m:t>=</m:t>
                    </m:r>
                    <m:r>
                      <m:rPr>
                        <m:sty m:val="p"/>
                      </m:rPr>
                      <a:rPr kumimoji="1" lang="en-US" sz="1800">
                        <a:latin typeface="Cambria Math" panose="02040503050406030204" pitchFamily="18" charset="0"/>
                      </a:rPr>
                      <m:t>E</m:t>
                    </m:r>
                    <m:d>
                      <m:dPr>
                        <m:ctrlPr>
                          <a:rPr kumimoji="1" lang="en-US" sz="1800" i="1">
                            <a:latin typeface="Cambria Math" panose="02040503050406030204" pitchFamily="18" charset="0"/>
                          </a:rPr>
                        </m:ctrlPr>
                      </m:dPr>
                      <m:e>
                        <m:r>
                          <a:rPr kumimoji="1" lang="en-US" sz="1800" i="1">
                            <a:latin typeface="Cambria Math" panose="02040503050406030204" pitchFamily="18" charset="0"/>
                          </a:rPr>
                          <m:t>𝐿</m:t>
                        </m:r>
                        <m:d>
                          <m:dPr>
                            <m:ctrlPr>
                              <a:rPr kumimoji="1" lang="en-US" sz="1800" i="1">
                                <a:latin typeface="Cambria Math" panose="02040503050406030204" pitchFamily="18" charset="0"/>
                              </a:rPr>
                            </m:ctrlPr>
                          </m:dPr>
                          <m:e>
                            <m:r>
                              <a:rPr kumimoji="1" lang="en-US" sz="1800" b="0" i="1" smtClean="0">
                                <a:latin typeface="Cambria Math" panose="02040503050406030204" pitchFamily="18" charset="0"/>
                              </a:rPr>
                              <m:t>𝑄</m:t>
                            </m:r>
                            <m:d>
                              <m:dPr>
                                <m:ctrlPr>
                                  <a:rPr kumimoji="1" lang="en-US" sz="1800" i="1">
                                    <a:latin typeface="Cambria Math" panose="02040503050406030204" pitchFamily="18" charset="0"/>
                                  </a:rPr>
                                </m:ctrlPr>
                              </m:dPr>
                              <m:e>
                                <m:r>
                                  <a:rPr kumimoji="1" lang="en-US" sz="1800" i="1">
                                    <a:latin typeface="Cambria Math" panose="02040503050406030204" pitchFamily="18" charset="0"/>
                                  </a:rPr>
                                  <m:t>𝑡</m:t>
                                </m:r>
                                <m:r>
                                  <a:rPr kumimoji="1" lang="en-US" sz="1800" i="1">
                                    <a:latin typeface="Cambria Math" panose="02040503050406030204" pitchFamily="18" charset="0"/>
                                  </a:rPr>
                                  <m:t>+1</m:t>
                                </m:r>
                              </m:e>
                            </m:d>
                          </m:e>
                        </m:d>
                        <m:r>
                          <a:rPr kumimoji="1" lang="en-US" sz="1800" i="1">
                            <a:latin typeface="Cambria Math" panose="02040503050406030204" pitchFamily="18" charset="0"/>
                          </a:rPr>
                          <m:t>−</m:t>
                        </m:r>
                        <m:r>
                          <a:rPr kumimoji="1" lang="en-US" sz="1800" i="1">
                            <a:latin typeface="Cambria Math" panose="02040503050406030204" pitchFamily="18" charset="0"/>
                          </a:rPr>
                          <m:t>𝐿</m:t>
                        </m:r>
                        <m:d>
                          <m:dPr>
                            <m:ctrlPr>
                              <a:rPr kumimoji="1" lang="en-US" sz="1800" i="1">
                                <a:latin typeface="Cambria Math" panose="02040503050406030204" pitchFamily="18" charset="0"/>
                              </a:rPr>
                            </m:ctrlPr>
                          </m:dPr>
                          <m:e>
                            <m:r>
                              <a:rPr kumimoji="1" lang="en-US" sz="1800" b="0" i="1" smtClean="0">
                                <a:latin typeface="Cambria Math" panose="02040503050406030204" pitchFamily="18" charset="0"/>
                              </a:rPr>
                              <m:t>𝑄</m:t>
                            </m:r>
                            <m:d>
                              <m:dPr>
                                <m:ctrlPr>
                                  <a:rPr kumimoji="1" lang="en-US" sz="1800" i="1">
                                    <a:latin typeface="Cambria Math" panose="02040503050406030204" pitchFamily="18" charset="0"/>
                                  </a:rPr>
                                </m:ctrlPr>
                              </m:dPr>
                              <m:e>
                                <m:r>
                                  <a:rPr kumimoji="1" lang="en-US" sz="1800" i="1">
                                    <a:latin typeface="Cambria Math" panose="02040503050406030204" pitchFamily="18" charset="0"/>
                                  </a:rPr>
                                  <m:t>𝑡</m:t>
                                </m:r>
                              </m:e>
                            </m:d>
                          </m:e>
                        </m:d>
                        <m:r>
                          <a:rPr kumimoji="1" lang="en-US" sz="1800" i="1">
                            <a:latin typeface="Cambria Math" panose="02040503050406030204" pitchFamily="18" charset="0"/>
                          </a:rPr>
                          <m:t>|</m:t>
                        </m:r>
                        <m:r>
                          <a:rPr kumimoji="1" lang="en-US" sz="1800" b="0" i="1" smtClean="0">
                            <a:latin typeface="Cambria Math" panose="02040503050406030204" pitchFamily="18" charset="0"/>
                          </a:rPr>
                          <m:t>𝑄</m:t>
                        </m:r>
                        <m:d>
                          <m:dPr>
                            <m:ctrlPr>
                              <a:rPr kumimoji="1" lang="en-US" sz="1800" i="1">
                                <a:latin typeface="Cambria Math" panose="02040503050406030204" pitchFamily="18" charset="0"/>
                              </a:rPr>
                            </m:ctrlPr>
                          </m:dPr>
                          <m:e>
                            <m:r>
                              <a:rPr kumimoji="1" lang="en-US" sz="1800" i="1">
                                <a:latin typeface="Cambria Math" panose="02040503050406030204" pitchFamily="18" charset="0"/>
                              </a:rPr>
                              <m:t>𝑡</m:t>
                            </m:r>
                          </m:e>
                        </m:d>
                      </m:e>
                    </m:d>
                  </m:oMath>
                </a14:m>
                <a:r>
                  <a:rPr lang="en-US" sz="18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1800" dirty="0">
                        <a:latin typeface="Cambria Math" panose="02040503050406030204" pitchFamily="18" charset="0"/>
                      </a:rPr>
                      <m:t>≤</m:t>
                    </m:r>
                  </m:oMath>
                </a14:m>
                <a:r>
                  <a:rPr lang="en-US" sz="1800" i="1" dirty="0">
                    <a:latin typeface="Tahoma" panose="020B0604030504040204" pitchFamily="34" charset="0"/>
                    <a:ea typeface="Tahoma" panose="020B0604030504040204" pitchFamily="34" charset="0"/>
                    <a:cs typeface="Tahoma" panose="020B0604030504040204" pitchFamily="34" charset="0"/>
                  </a:rPr>
                  <a:t> B+</a:t>
                </a:r>
                <a14:m>
                  <m:oMath xmlns:m="http://schemas.openxmlformats.org/officeDocument/2006/math">
                    <m:nary>
                      <m:naryPr>
                        <m:chr m:val="∑"/>
                        <m:ctrlPr>
                          <a:rPr kumimoji="1" lang="en-US" sz="1800" i="1">
                            <a:latin typeface="Cambria Math" panose="02040503050406030204" pitchFamily="18" charset="0"/>
                          </a:rPr>
                        </m:ctrlPr>
                      </m:naryPr>
                      <m:sub>
                        <m:r>
                          <m:rPr>
                            <m:brk m:alnAt="23"/>
                          </m:rPr>
                          <a:rPr kumimoji="1" lang="en-US" sz="1800" i="1">
                            <a:latin typeface="Cambria Math" panose="02040503050406030204" pitchFamily="18" charset="0"/>
                          </a:rPr>
                          <m:t>𝑖</m:t>
                        </m:r>
                        <m:r>
                          <a:rPr kumimoji="1" lang="en-US" sz="1800" i="1">
                            <a:latin typeface="Cambria Math" panose="02040503050406030204" pitchFamily="18" charset="0"/>
                          </a:rPr>
                          <m:t>=1</m:t>
                        </m:r>
                      </m:sub>
                      <m:sup>
                        <m:r>
                          <a:rPr kumimoji="1" lang="en-US" sz="1800" i="1">
                            <a:latin typeface="Cambria Math" panose="02040503050406030204" pitchFamily="18" charset="0"/>
                          </a:rPr>
                          <m:t>𝑁</m:t>
                        </m:r>
                      </m:sup>
                      <m:e>
                        <m:sSub>
                          <m:sSubPr>
                            <m:ctrlPr>
                              <a:rPr lang="en-US" sz="1800" i="1" dirty="0">
                                <a:latin typeface="Cambria Math" panose="02040503050406030204" pitchFamily="18" charset="0"/>
                              </a:rPr>
                            </m:ctrlPr>
                          </m:sSubPr>
                          <m:e>
                            <m:r>
                              <a:rPr lang="en-US" sz="1800" i="1" dirty="0">
                                <a:latin typeface="Cambria Math" panose="02040503050406030204" pitchFamily="18" charset="0"/>
                              </a:rPr>
                              <m:t>𝑄</m:t>
                            </m:r>
                          </m:e>
                          <m:sub>
                            <m:r>
                              <a:rPr lang="en-US" sz="1800" i="1" dirty="0">
                                <a:latin typeface="Cambria Math" panose="02040503050406030204" pitchFamily="18" charset="0"/>
                              </a:rPr>
                              <m:t>𝑖</m:t>
                            </m:r>
                          </m:sub>
                        </m:sSub>
                        <m:d>
                          <m:dPr>
                            <m:ctrlPr>
                              <a:rPr lang="en-US" sz="1800" i="1" dirty="0">
                                <a:latin typeface="Cambria Math" panose="02040503050406030204" pitchFamily="18" charset="0"/>
                              </a:rPr>
                            </m:ctrlPr>
                          </m:dPr>
                          <m:e>
                            <m:r>
                              <a:rPr lang="en-US" sz="1800" i="1" dirty="0">
                                <a:latin typeface="Cambria Math" panose="02040503050406030204" pitchFamily="18" charset="0"/>
                              </a:rPr>
                              <m:t>𝑡</m:t>
                            </m:r>
                          </m:e>
                        </m:d>
                        <m:r>
                          <m:rPr>
                            <m:sty m:val="p"/>
                          </m:rPr>
                          <a:rPr kumimoji="1" lang="en-US" sz="1800" b="0" i="0" smtClean="0">
                            <a:latin typeface="Cambria Math" panose="02040503050406030204" pitchFamily="18" charset="0"/>
                          </a:rPr>
                          <m:t>E</m:t>
                        </m:r>
                        <m:d>
                          <m:dPr>
                            <m:begChr m:val="["/>
                            <m:endChr m:val="]"/>
                            <m:ctrlPr>
                              <a:rPr kumimoji="1" lang="en-US" sz="1800" i="1">
                                <a:latin typeface="Cambria Math" panose="02040503050406030204" pitchFamily="18" charset="0"/>
                              </a:rPr>
                            </m:ctrlPr>
                          </m:dPr>
                          <m:e>
                            <m:sSub>
                              <m:sSubPr>
                                <m:ctrlPr>
                                  <a:rPr kumimoji="1" lang="en-US" sz="1800" i="1" smtClean="0">
                                    <a:latin typeface="Cambria Math" panose="02040503050406030204" pitchFamily="18" charset="0"/>
                                  </a:rPr>
                                </m:ctrlPr>
                              </m:sSubPr>
                              <m:e>
                                <m:r>
                                  <a:rPr kumimoji="1" lang="en-US" sz="1800" b="0" i="1" smtClean="0">
                                    <a:latin typeface="Cambria Math" panose="02040503050406030204" pitchFamily="18" charset="0"/>
                                  </a:rPr>
                                  <m:t>𝑎</m:t>
                                </m:r>
                              </m:e>
                              <m:sub>
                                <m:r>
                                  <a:rPr kumimoji="1" lang="en-US" sz="1800" b="0" i="1" smtClean="0">
                                    <a:latin typeface="Cambria Math" panose="02040503050406030204" pitchFamily="18" charset="0"/>
                                  </a:rPr>
                                  <m:t>𝑖</m:t>
                                </m:r>
                              </m:sub>
                            </m:sSub>
                            <m:d>
                              <m:dPr>
                                <m:ctrlPr>
                                  <a:rPr kumimoji="1" lang="en-US" sz="1800" i="1" smtClean="0">
                                    <a:latin typeface="Cambria Math" panose="02040503050406030204" pitchFamily="18" charset="0"/>
                                  </a:rPr>
                                </m:ctrlPr>
                              </m:dPr>
                              <m:e>
                                <m:r>
                                  <a:rPr kumimoji="1" lang="en-US" sz="1800" i="1">
                                    <a:latin typeface="Cambria Math" panose="02040503050406030204" pitchFamily="18" charset="0"/>
                                  </a:rPr>
                                  <m:t>𝑡</m:t>
                                </m:r>
                              </m:e>
                            </m:d>
                            <m:r>
                              <a:rPr kumimoji="1" lang="en-US" sz="1800" i="1">
                                <a:latin typeface="Cambria Math" panose="02040503050406030204" pitchFamily="18" charset="0"/>
                              </a:rPr>
                              <m:t>−</m:t>
                            </m:r>
                            <m:sSub>
                              <m:sSubPr>
                                <m:ctrlPr>
                                  <a:rPr kumimoji="1" lang="en-US" sz="1800" i="1">
                                    <a:latin typeface="Cambria Math" panose="02040503050406030204" pitchFamily="18" charset="0"/>
                                  </a:rPr>
                                </m:ctrlPr>
                              </m:sSubPr>
                              <m:e>
                                <m:r>
                                  <a:rPr kumimoji="1" lang="en-US" sz="1800" b="0" i="1" smtClean="0">
                                    <a:latin typeface="Cambria Math" panose="02040503050406030204" pitchFamily="18" charset="0"/>
                                  </a:rPr>
                                  <m:t>𝑏</m:t>
                                </m:r>
                              </m:e>
                              <m:sub>
                                <m:r>
                                  <a:rPr kumimoji="1" lang="en-US" sz="1800" i="1">
                                    <a:latin typeface="Cambria Math" panose="02040503050406030204" pitchFamily="18" charset="0"/>
                                  </a:rPr>
                                  <m:t>𝑖</m:t>
                                </m:r>
                              </m:sub>
                            </m:sSub>
                            <m:d>
                              <m:dPr>
                                <m:ctrlPr>
                                  <a:rPr kumimoji="1" lang="en-US" sz="1800" i="1">
                                    <a:latin typeface="Cambria Math" panose="02040503050406030204" pitchFamily="18" charset="0"/>
                                  </a:rPr>
                                </m:ctrlPr>
                              </m:dPr>
                              <m:e>
                                <m:r>
                                  <a:rPr kumimoji="1" lang="en-US" sz="1800" i="1">
                                    <a:latin typeface="Cambria Math" panose="02040503050406030204" pitchFamily="18" charset="0"/>
                                  </a:rPr>
                                  <m:t>𝑡</m:t>
                                </m:r>
                              </m:e>
                            </m:d>
                            <m:r>
                              <a:rPr kumimoji="1" lang="en-US" sz="1800" b="0" i="1" smtClean="0">
                                <a:latin typeface="Cambria Math" panose="02040503050406030204" pitchFamily="18" charset="0"/>
                              </a:rPr>
                              <m:t>|</m:t>
                            </m:r>
                            <m:sSub>
                              <m:sSubPr>
                                <m:ctrlPr>
                                  <a:rPr lang="en-US" sz="1800" i="1" dirty="0">
                                    <a:latin typeface="Cambria Math" panose="02040503050406030204" pitchFamily="18" charset="0"/>
                                  </a:rPr>
                                </m:ctrlPr>
                              </m:sSubPr>
                              <m:e>
                                <m:r>
                                  <a:rPr lang="en-US" sz="1800" i="1" dirty="0">
                                    <a:latin typeface="Cambria Math" panose="02040503050406030204" pitchFamily="18" charset="0"/>
                                  </a:rPr>
                                  <m:t>𝑄</m:t>
                                </m:r>
                              </m:e>
                              <m:sub>
                                <m:r>
                                  <a:rPr lang="en-US" sz="1800" i="1" dirty="0">
                                    <a:latin typeface="Cambria Math" panose="02040503050406030204" pitchFamily="18" charset="0"/>
                                  </a:rPr>
                                  <m:t>𝑖</m:t>
                                </m:r>
                              </m:sub>
                            </m:sSub>
                            <m:d>
                              <m:dPr>
                                <m:ctrlPr>
                                  <a:rPr lang="en-US" sz="1800" i="1" dirty="0">
                                    <a:latin typeface="Cambria Math" panose="02040503050406030204" pitchFamily="18" charset="0"/>
                                  </a:rPr>
                                </m:ctrlPr>
                              </m:dPr>
                              <m:e>
                                <m:r>
                                  <a:rPr lang="en-US" sz="1800" i="1" dirty="0">
                                    <a:latin typeface="Cambria Math" panose="02040503050406030204" pitchFamily="18" charset="0"/>
                                  </a:rPr>
                                  <m:t>𝑡</m:t>
                                </m:r>
                              </m:e>
                            </m:d>
                          </m:e>
                        </m:d>
                        <m:r>
                          <a:rPr lang="en-US" sz="1800" b="0" i="1" dirty="0" smtClean="0">
                            <a:latin typeface="Cambria Math" panose="02040503050406030204" pitchFamily="18" charset="0"/>
                          </a:rPr>
                          <m:t>&lt;0</m:t>
                        </m:r>
                      </m:e>
                    </m:nary>
                  </m:oMath>
                </a14:m>
                <a:endParaRPr lang="en-US" sz="1800" i="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0" name="矩形 6">
                <a:extLst>
                  <a:ext uri="{FF2B5EF4-FFF2-40B4-BE49-F238E27FC236}">
                    <a16:creationId xmlns:a16="http://schemas.microsoft.com/office/drawing/2014/main" id="{D7901FBE-9113-5D42-9C96-7458704C4BDC}"/>
                  </a:ext>
                </a:extLst>
              </p:cNvPr>
              <p:cNvSpPr>
                <a:spLocks noRot="1" noChangeAspect="1" noMove="1" noResize="1" noEditPoints="1" noAdjustHandles="1" noChangeArrowheads="1" noChangeShapeType="1" noTextEdit="1"/>
              </p:cNvSpPr>
              <p:nvPr/>
            </p:nvSpPr>
            <p:spPr>
              <a:xfrm>
                <a:off x="152400" y="5386112"/>
                <a:ext cx="8700330" cy="506870"/>
              </a:xfrm>
              <a:prstGeom prst="rect">
                <a:avLst/>
              </a:prstGeom>
              <a:blipFill>
                <a:blip r:embed="rId6"/>
                <a:stretch>
                  <a:fillRect t="-65854" b="-109756"/>
                </a:stretch>
              </a:blipFill>
            </p:spPr>
            <p:txBody>
              <a:bodyPr/>
              <a:lstStyle/>
              <a:p>
                <a:r>
                  <a:rPr lang="en-US">
                    <a:noFill/>
                  </a:rPr>
                  <a:t> </a:t>
                </a:r>
              </a:p>
            </p:txBody>
          </p:sp>
        </mc:Fallback>
      </mc:AlternateContent>
      <p:sp>
        <p:nvSpPr>
          <p:cNvPr id="11" name="Text Placeholder 3">
            <a:extLst>
              <a:ext uri="{FF2B5EF4-FFF2-40B4-BE49-F238E27FC236}">
                <a16:creationId xmlns:a16="http://schemas.microsoft.com/office/drawing/2014/main" id="{2A7A3DCE-1998-A246-9BCF-272A35454781}"/>
              </a:ext>
            </a:extLst>
          </p:cNvPr>
          <p:cNvSpPr txBox="1">
            <a:spLocks/>
          </p:cNvSpPr>
          <p:nvPr/>
        </p:nvSpPr>
        <p:spPr>
          <a:xfrm>
            <a:off x="865984" y="221044"/>
            <a:ext cx="6934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altLang="zh-CN" sz="3600" b="1" dirty="0">
                <a:solidFill>
                  <a:srgbClr val="00B0F0"/>
                </a:solidFill>
                <a:effectLst>
                  <a:outerShdw blurRad="38100" dist="38100" dir="2700000" algn="tl">
                    <a:srgbClr val="000000">
                      <a:alpha val="43137"/>
                    </a:srgbClr>
                  </a:outerShdw>
                </a:effectLst>
              </a:rPr>
              <a:t>Lyapunov Optimization</a:t>
            </a:r>
            <a:endParaRPr lang="zh-CN" altLang="en-US" sz="3600" b="1"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69752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96</a:t>
            </a:fld>
            <a:endParaRPr lang="zh-CN" altLang="en-US" dirty="0"/>
          </a:p>
        </p:txBody>
      </p:sp>
      <p:sp>
        <p:nvSpPr>
          <p:cNvPr id="3" name="文本框 16">
            <a:extLst>
              <a:ext uri="{FF2B5EF4-FFF2-40B4-BE49-F238E27FC236}">
                <a16:creationId xmlns:a16="http://schemas.microsoft.com/office/drawing/2014/main" id="{F69A99C8-EE93-4B49-BF64-BD0448D970C4}"/>
              </a:ext>
            </a:extLst>
          </p:cNvPr>
          <p:cNvSpPr txBox="1"/>
          <p:nvPr/>
        </p:nvSpPr>
        <p:spPr>
          <a:xfrm>
            <a:off x="152400" y="1086097"/>
            <a:ext cx="7165744" cy="461665"/>
          </a:xfrm>
          <a:prstGeom prst="rect">
            <a:avLst/>
          </a:prstGeom>
          <a:noFill/>
        </p:spPr>
        <p:txBody>
          <a:bodyPr wrap="none" rtlCol="0">
            <a:spAutoFit/>
          </a:bodyPr>
          <a:lstStyle/>
          <a:p>
            <a:pPr marL="457200" indent="-457200">
              <a:buFont typeface="Wingdings" panose="05000000000000000000" pitchFamily="2" charset="2"/>
              <a:buChar char="v"/>
            </a:pPr>
            <a:r>
              <a:rPr kumimoji="1" lang="en-US" altLang="zh-CN" sz="2400" b="1" dirty="0">
                <a:latin typeface="Tahoma" panose="020B0604030504040204" pitchFamily="34" charset="0"/>
                <a:ea typeface="Tahoma" panose="020B0604030504040204" pitchFamily="34" charset="0"/>
                <a:cs typeface="Tahoma" panose="020B0604030504040204" pitchFamily="34" charset="0"/>
              </a:rPr>
              <a:t>Connection Between Objective and Queue</a:t>
            </a:r>
            <a:endParaRPr kumimoji="1" lang="zh-CN" altLang="en-US" sz="2400" b="1" dirty="0">
              <a:latin typeface="Tahoma" panose="020B0604030504040204" pitchFamily="34" charset="0"/>
              <a:ea typeface="Microsoft YaHei" charset="-122"/>
              <a:cs typeface="Tahoma" panose="020B0604030504040204" pitchFamily="34" charset="0"/>
            </a:endParaRPr>
          </a:p>
        </p:txBody>
      </p:sp>
      <p:sp>
        <p:nvSpPr>
          <p:cNvPr id="4" name="矩形 22">
            <a:extLst>
              <a:ext uri="{FF2B5EF4-FFF2-40B4-BE49-F238E27FC236}">
                <a16:creationId xmlns:a16="http://schemas.microsoft.com/office/drawing/2014/main" id="{96754E2D-4914-2E49-B8C5-9E58D6A75C8A}"/>
              </a:ext>
            </a:extLst>
          </p:cNvPr>
          <p:cNvSpPr/>
          <p:nvPr/>
        </p:nvSpPr>
        <p:spPr>
          <a:xfrm>
            <a:off x="490155" y="1662031"/>
            <a:ext cx="5492087" cy="369332"/>
          </a:xfrm>
          <a:prstGeom prst="rect">
            <a:avLst/>
          </a:prstGeom>
        </p:spPr>
        <p:txBody>
          <a:bodyPr wrap="square">
            <a:spAutoFit/>
          </a:bodyPr>
          <a:lstStyle/>
          <a:p>
            <a:pPr marL="285750" indent="-285750">
              <a:buFont typeface="Wingdings" panose="05000000000000000000" pitchFamily="2" charset="2"/>
              <a:buChar char="§"/>
            </a:pPr>
            <a:r>
              <a:rPr kumimoji="1"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Drift plus penalty (minus reward) function:</a:t>
            </a:r>
            <a:endParaRPr kumimoji="1" lang="en-US" sz="1800"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5" name="矩形 23">
                <a:extLst>
                  <a:ext uri="{FF2B5EF4-FFF2-40B4-BE49-F238E27FC236}">
                    <a16:creationId xmlns:a16="http://schemas.microsoft.com/office/drawing/2014/main" id="{F3AECA72-2967-214B-9ECC-C69BA31236A4}"/>
                  </a:ext>
                </a:extLst>
              </p:cNvPr>
              <p:cNvSpPr/>
              <p:nvPr/>
            </p:nvSpPr>
            <p:spPr>
              <a:xfrm>
                <a:off x="2567289" y="2169010"/>
                <a:ext cx="3657600" cy="4397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sz="2000" b="0" i="1" smtClean="0">
                          <a:latin typeface="Cambria Math" panose="02040503050406030204" pitchFamily="18" charset="0"/>
                        </a:rPr>
                        <m:t>△</m:t>
                      </m:r>
                      <m:d>
                        <m:dPr>
                          <m:ctrlPr>
                            <a:rPr kumimoji="1" lang="en-US" sz="2000" b="0" i="1" smtClean="0">
                              <a:latin typeface="Cambria Math" panose="02040503050406030204" pitchFamily="18" charset="0"/>
                            </a:rPr>
                          </m:ctrlPr>
                        </m:dPr>
                        <m:e>
                          <m:r>
                            <a:rPr kumimoji="1" lang="en-US" sz="2000" i="1">
                              <a:latin typeface="Cambria Math" panose="02040503050406030204" pitchFamily="18" charset="0"/>
                            </a:rPr>
                            <m:t>𝑄</m:t>
                          </m:r>
                          <m:d>
                            <m:dPr>
                              <m:ctrlPr>
                                <a:rPr kumimoji="1" lang="en-US" sz="2000" i="1">
                                  <a:latin typeface="Cambria Math" panose="02040503050406030204" pitchFamily="18" charset="0"/>
                                </a:rPr>
                              </m:ctrlPr>
                            </m:dPr>
                            <m:e>
                              <m:r>
                                <a:rPr kumimoji="1" lang="en-US" sz="2000" i="1">
                                  <a:latin typeface="Cambria Math" panose="02040503050406030204" pitchFamily="18" charset="0"/>
                                </a:rPr>
                                <m:t>𝑡</m:t>
                              </m:r>
                            </m:e>
                          </m:d>
                        </m:e>
                      </m:d>
                      <m:r>
                        <a:rPr kumimoji="1" lang="en-US" altLang="zh-CN" sz="2000" i="1">
                          <a:latin typeface="Cambria Math" panose="02040503050406030204" pitchFamily="18" charset="0"/>
                        </a:rPr>
                        <m:t>+</m:t>
                      </m:r>
                      <m:r>
                        <m:rPr>
                          <m:sty m:val="p"/>
                        </m:rPr>
                        <a:rPr kumimoji="1" lang="en-US" sz="2000" b="0" i="0" smtClean="0">
                          <a:latin typeface="Cambria Math" panose="02040503050406030204" pitchFamily="18" charset="0"/>
                        </a:rPr>
                        <m:t>VE</m:t>
                      </m:r>
                      <m:d>
                        <m:dPr>
                          <m:ctrlPr>
                            <a:rPr kumimoji="1" lang="en-US" sz="2000" b="0" i="1" smtClean="0">
                              <a:latin typeface="Cambria Math" panose="02040503050406030204" pitchFamily="18" charset="0"/>
                            </a:rPr>
                          </m:ctrlPr>
                        </m:dPr>
                        <m:e>
                          <m:r>
                            <a:rPr kumimoji="1" lang="en-US" sz="2000" b="0" i="1" smtClean="0">
                              <a:latin typeface="Cambria Math" panose="02040503050406030204" pitchFamily="18" charset="0"/>
                            </a:rPr>
                            <m:t>𝑧</m:t>
                          </m:r>
                          <m:d>
                            <m:dPr>
                              <m:ctrlPr>
                                <a:rPr kumimoji="1" lang="en-US" sz="2000" b="0" i="1" smtClean="0">
                                  <a:latin typeface="Cambria Math" panose="02040503050406030204" pitchFamily="18" charset="0"/>
                                </a:rPr>
                              </m:ctrlPr>
                            </m:dPr>
                            <m:e>
                              <m:r>
                                <a:rPr kumimoji="1" lang="en-US" sz="2000" b="0" i="1" smtClean="0">
                                  <a:latin typeface="Cambria Math" panose="02040503050406030204" pitchFamily="18" charset="0"/>
                                </a:rPr>
                                <m:t>𝑡</m:t>
                              </m:r>
                            </m:e>
                          </m:d>
                          <m:r>
                            <a:rPr kumimoji="1" lang="en-US" sz="2000" b="0" i="1" smtClean="0">
                              <a:latin typeface="Cambria Math" panose="02040503050406030204" pitchFamily="18" charset="0"/>
                            </a:rPr>
                            <m:t>|</m:t>
                          </m:r>
                          <m:r>
                            <a:rPr kumimoji="1" lang="en-US" sz="2000" i="1">
                              <a:latin typeface="Cambria Math" panose="02040503050406030204" pitchFamily="18" charset="0"/>
                            </a:rPr>
                            <m:t>𝑄</m:t>
                          </m:r>
                          <m:d>
                            <m:dPr>
                              <m:ctrlPr>
                                <a:rPr kumimoji="1" lang="en-US" sz="2000" i="1">
                                  <a:latin typeface="Cambria Math" panose="02040503050406030204" pitchFamily="18" charset="0"/>
                                </a:rPr>
                              </m:ctrlPr>
                            </m:dPr>
                            <m:e>
                              <m:r>
                                <a:rPr kumimoji="1" lang="en-US" sz="2000" i="1">
                                  <a:latin typeface="Cambria Math" panose="02040503050406030204" pitchFamily="18" charset="0"/>
                                </a:rPr>
                                <m:t>𝑡</m:t>
                              </m:r>
                            </m:e>
                          </m:d>
                        </m:e>
                      </m:d>
                    </m:oMath>
                  </m:oMathPara>
                </a14:m>
                <a:endParaRPr lang="en-US" sz="20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5" name="矩形 23">
                <a:extLst>
                  <a:ext uri="{FF2B5EF4-FFF2-40B4-BE49-F238E27FC236}">
                    <a16:creationId xmlns:a16="http://schemas.microsoft.com/office/drawing/2014/main" id="{F3AECA72-2967-214B-9ECC-C69BA31236A4}"/>
                  </a:ext>
                </a:extLst>
              </p:cNvPr>
              <p:cNvSpPr>
                <a:spLocks noRot="1" noChangeAspect="1" noMove="1" noResize="1" noEditPoints="1" noAdjustHandles="1" noChangeArrowheads="1" noChangeShapeType="1" noTextEdit="1"/>
              </p:cNvSpPr>
              <p:nvPr/>
            </p:nvSpPr>
            <p:spPr>
              <a:xfrm>
                <a:off x="2567289" y="2169010"/>
                <a:ext cx="3657600" cy="439736"/>
              </a:xfrm>
              <a:prstGeom prst="rect">
                <a:avLst/>
              </a:prstGeom>
              <a:blipFill>
                <a:blip r:embed="rId2"/>
                <a:stretch>
                  <a:fillRect b="-8571"/>
                </a:stretch>
              </a:blipFill>
            </p:spPr>
            <p:txBody>
              <a:bodyPr/>
              <a:lstStyle/>
              <a:p>
                <a:r>
                  <a:rPr lang="en-US">
                    <a:noFill/>
                  </a:rPr>
                  <a:t> </a:t>
                </a:r>
              </a:p>
            </p:txBody>
          </p:sp>
        </mc:Fallback>
      </mc:AlternateContent>
      <p:sp>
        <p:nvSpPr>
          <p:cNvPr id="6" name="矩形 24">
            <a:extLst>
              <a:ext uri="{FF2B5EF4-FFF2-40B4-BE49-F238E27FC236}">
                <a16:creationId xmlns:a16="http://schemas.microsoft.com/office/drawing/2014/main" id="{8EC5ADA6-4B2A-2948-AAFF-5C837D2E7F05}"/>
              </a:ext>
            </a:extLst>
          </p:cNvPr>
          <p:cNvSpPr/>
          <p:nvPr/>
        </p:nvSpPr>
        <p:spPr>
          <a:xfrm>
            <a:off x="490155" y="3350646"/>
            <a:ext cx="8272850" cy="369332"/>
          </a:xfrm>
          <a:prstGeom prst="rect">
            <a:avLst/>
          </a:prstGeom>
        </p:spPr>
        <p:txBody>
          <a:bodyPr wrap="square">
            <a:spAutoFit/>
          </a:bodyPr>
          <a:lstStyle/>
          <a:p>
            <a:pPr marL="285750" indent="-285750">
              <a:buFont typeface="Wingdings" panose="05000000000000000000" pitchFamily="2" charset="2"/>
              <a:buChar char="§"/>
            </a:pPr>
            <a:r>
              <a:rPr kumimoji="1" lang="en-US" altLang="zh-CN" sz="1800" b="1" dirty="0">
                <a:solidFill>
                  <a:schemeClr val="tx1"/>
                </a:solidFill>
                <a:latin typeface="Tahoma" panose="020B0604030504040204" pitchFamily="34" charset="0"/>
                <a:ea typeface="Tahoma" panose="020B0604030504040204" pitchFamily="34" charset="0"/>
                <a:cs typeface="Tahoma" panose="020B0604030504040204" pitchFamily="34" charset="0"/>
              </a:rPr>
              <a:t>Optimize the drift plus penalty (minus reward) f</a:t>
            </a:r>
            <a:r>
              <a:rPr kumimoji="1"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unction:</a:t>
            </a:r>
            <a:endParaRPr kumimoji="1"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7" name="矩形 26">
            <a:extLst>
              <a:ext uri="{FF2B5EF4-FFF2-40B4-BE49-F238E27FC236}">
                <a16:creationId xmlns:a16="http://schemas.microsoft.com/office/drawing/2014/main" id="{CF97BC29-45B2-5844-AE43-3D7D93904BD0}"/>
              </a:ext>
            </a:extLst>
          </p:cNvPr>
          <p:cNvSpPr/>
          <p:nvPr/>
        </p:nvSpPr>
        <p:spPr>
          <a:xfrm>
            <a:off x="3429000" y="3737708"/>
            <a:ext cx="4493935" cy="786084"/>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矩形 25">
                <a:extLst>
                  <a:ext uri="{FF2B5EF4-FFF2-40B4-BE49-F238E27FC236}">
                    <a16:creationId xmlns:a16="http://schemas.microsoft.com/office/drawing/2014/main" id="{56D5CB1A-0395-A54F-B080-F084974F235E}"/>
                  </a:ext>
                </a:extLst>
              </p:cNvPr>
              <p:cNvSpPr/>
              <p:nvPr/>
            </p:nvSpPr>
            <p:spPr>
              <a:xfrm>
                <a:off x="724443" y="3739154"/>
                <a:ext cx="7343292" cy="7846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kumimoji="1" lang="en-US" sz="1600" b="0" i="1" smtClean="0">
                          <a:latin typeface="Cambria Math" panose="02040503050406030204" pitchFamily="18" charset="0"/>
                        </a:rPr>
                        <m:t>△</m:t>
                      </m:r>
                      <m:d>
                        <m:dPr>
                          <m:ctrlPr>
                            <a:rPr kumimoji="1" lang="en-US" sz="1600" b="0" i="1" smtClean="0">
                              <a:latin typeface="Cambria Math" panose="02040503050406030204" pitchFamily="18" charset="0"/>
                            </a:rPr>
                          </m:ctrlPr>
                        </m:dPr>
                        <m:e>
                          <m:r>
                            <a:rPr kumimoji="1" lang="en-US" sz="1600" i="1">
                              <a:latin typeface="Cambria Math" panose="02040503050406030204" pitchFamily="18" charset="0"/>
                            </a:rPr>
                            <m:t>𝑄</m:t>
                          </m:r>
                          <m:d>
                            <m:dPr>
                              <m:ctrlPr>
                                <a:rPr kumimoji="1" lang="en-US" sz="1600" i="1">
                                  <a:latin typeface="Cambria Math" panose="02040503050406030204" pitchFamily="18" charset="0"/>
                                </a:rPr>
                              </m:ctrlPr>
                            </m:dPr>
                            <m:e>
                              <m:r>
                                <a:rPr kumimoji="1" lang="en-US" sz="1600" i="1">
                                  <a:latin typeface="Cambria Math" panose="02040503050406030204" pitchFamily="18" charset="0"/>
                                </a:rPr>
                                <m:t>𝑡</m:t>
                              </m:r>
                            </m:e>
                          </m:d>
                        </m:e>
                      </m:d>
                      <m:r>
                        <a:rPr kumimoji="1" lang="en-US" altLang="zh-CN" sz="1600" i="1">
                          <a:latin typeface="Cambria Math" panose="02040503050406030204" pitchFamily="18" charset="0"/>
                        </a:rPr>
                        <m:t>+</m:t>
                      </m:r>
                      <m:r>
                        <m:rPr>
                          <m:sty m:val="p"/>
                        </m:rPr>
                        <a:rPr kumimoji="1" lang="en-US" sz="1600" b="0" i="0" smtClean="0">
                          <a:latin typeface="Cambria Math" panose="02040503050406030204" pitchFamily="18" charset="0"/>
                        </a:rPr>
                        <m:t>VE</m:t>
                      </m:r>
                      <m:d>
                        <m:dPr>
                          <m:ctrlPr>
                            <a:rPr kumimoji="1" lang="en-US" sz="1600" b="0" i="1" smtClean="0">
                              <a:latin typeface="Cambria Math" panose="02040503050406030204" pitchFamily="18" charset="0"/>
                            </a:rPr>
                          </m:ctrlPr>
                        </m:dPr>
                        <m:e>
                          <m:r>
                            <a:rPr kumimoji="1" lang="en-US" sz="1600" b="0" i="1" smtClean="0">
                              <a:latin typeface="Cambria Math" panose="02040503050406030204" pitchFamily="18" charset="0"/>
                            </a:rPr>
                            <m:t>𝑧</m:t>
                          </m:r>
                          <m:d>
                            <m:dPr>
                              <m:ctrlPr>
                                <a:rPr kumimoji="1" lang="en-US" sz="1600" b="0" i="1" smtClean="0">
                                  <a:latin typeface="Cambria Math" panose="02040503050406030204" pitchFamily="18" charset="0"/>
                                </a:rPr>
                              </m:ctrlPr>
                            </m:dPr>
                            <m:e>
                              <m:r>
                                <a:rPr kumimoji="1" lang="en-US" sz="1600" b="0" i="1" smtClean="0">
                                  <a:latin typeface="Cambria Math" panose="02040503050406030204" pitchFamily="18" charset="0"/>
                                </a:rPr>
                                <m:t>𝑡</m:t>
                              </m:r>
                            </m:e>
                          </m:d>
                          <m:r>
                            <a:rPr kumimoji="1" lang="en-US" sz="1600" b="0" i="1" smtClean="0">
                              <a:latin typeface="Cambria Math" panose="02040503050406030204" pitchFamily="18" charset="0"/>
                            </a:rPr>
                            <m:t>|</m:t>
                          </m:r>
                          <m:r>
                            <a:rPr kumimoji="1" lang="en-US" sz="1600" i="1">
                              <a:latin typeface="Cambria Math" panose="02040503050406030204" pitchFamily="18" charset="0"/>
                            </a:rPr>
                            <m:t>𝑄</m:t>
                          </m:r>
                          <m:d>
                            <m:dPr>
                              <m:ctrlPr>
                                <a:rPr kumimoji="1" lang="en-US" sz="1600" i="1">
                                  <a:latin typeface="Cambria Math" panose="02040503050406030204" pitchFamily="18" charset="0"/>
                                </a:rPr>
                              </m:ctrlPr>
                            </m:dPr>
                            <m:e>
                              <m:r>
                                <a:rPr kumimoji="1" lang="en-US" sz="1600" i="1">
                                  <a:latin typeface="Cambria Math" panose="02040503050406030204" pitchFamily="18" charset="0"/>
                                </a:rPr>
                                <m:t>𝑡</m:t>
                              </m:r>
                            </m:e>
                          </m:d>
                        </m:e>
                      </m:d>
                      <m:r>
                        <a:rPr kumimoji="1" lang="en-US" sz="1600" b="0" i="1" smtClean="0">
                          <a:latin typeface="Cambria Math" panose="02040503050406030204" pitchFamily="18" charset="0"/>
                          <a:ea typeface="Cambria Math" panose="02040503050406030204" pitchFamily="18" charset="0"/>
                        </a:rPr>
                        <m:t>≤</m:t>
                      </m:r>
                      <m:r>
                        <a:rPr kumimoji="1" lang="en-US" sz="1600" b="0" i="1" smtClean="0">
                          <a:latin typeface="Cambria Math" panose="02040503050406030204" pitchFamily="18" charset="0"/>
                          <a:ea typeface="Cambria Math" panose="02040503050406030204" pitchFamily="18" charset="0"/>
                        </a:rPr>
                        <m:t>𝐵</m:t>
                      </m:r>
                      <m:r>
                        <a:rPr kumimoji="1" lang="en-US" sz="1600" b="0" i="1" smtClean="0">
                          <a:latin typeface="Cambria Math" panose="02040503050406030204" pitchFamily="18" charset="0"/>
                          <a:ea typeface="Cambria Math" panose="02040503050406030204" pitchFamily="18" charset="0"/>
                        </a:rPr>
                        <m:t>+</m:t>
                      </m:r>
                      <m:r>
                        <m:rPr>
                          <m:sty m:val="p"/>
                        </m:rPr>
                        <a:rPr kumimoji="1" lang="en-US" sz="1600">
                          <a:latin typeface="Cambria Math" panose="02040503050406030204" pitchFamily="18" charset="0"/>
                        </a:rPr>
                        <m:t>VE</m:t>
                      </m:r>
                      <m:d>
                        <m:dPr>
                          <m:ctrlPr>
                            <a:rPr kumimoji="1" lang="en-US" sz="1600" i="1">
                              <a:latin typeface="Cambria Math" panose="02040503050406030204" pitchFamily="18" charset="0"/>
                            </a:rPr>
                          </m:ctrlPr>
                        </m:dPr>
                        <m:e>
                          <m:r>
                            <a:rPr kumimoji="1" lang="en-US" sz="1600" b="0" i="1" smtClean="0">
                              <a:latin typeface="Cambria Math" panose="02040503050406030204" pitchFamily="18" charset="0"/>
                            </a:rPr>
                            <m:t>𝑧</m:t>
                          </m:r>
                          <m:d>
                            <m:dPr>
                              <m:ctrlPr>
                                <a:rPr kumimoji="1" lang="en-US" sz="1600" i="1">
                                  <a:latin typeface="Cambria Math" panose="02040503050406030204" pitchFamily="18" charset="0"/>
                                </a:rPr>
                              </m:ctrlPr>
                            </m:dPr>
                            <m:e>
                              <m:r>
                                <a:rPr kumimoji="1" lang="en-US" sz="1600" i="1">
                                  <a:latin typeface="Cambria Math" panose="02040503050406030204" pitchFamily="18" charset="0"/>
                                </a:rPr>
                                <m:t>𝑡</m:t>
                              </m:r>
                            </m:e>
                          </m:d>
                          <m:r>
                            <a:rPr kumimoji="1" lang="en-US" sz="1600" i="1">
                              <a:latin typeface="Cambria Math" panose="02040503050406030204" pitchFamily="18" charset="0"/>
                            </a:rPr>
                            <m:t>|</m:t>
                          </m:r>
                          <m:r>
                            <a:rPr kumimoji="1" lang="en-US" sz="1600" i="1">
                              <a:latin typeface="Cambria Math" panose="02040503050406030204" pitchFamily="18" charset="0"/>
                            </a:rPr>
                            <m:t>𝑄</m:t>
                          </m:r>
                          <m:d>
                            <m:dPr>
                              <m:ctrlPr>
                                <a:rPr kumimoji="1" lang="en-US" sz="1600" i="1">
                                  <a:latin typeface="Cambria Math" panose="02040503050406030204" pitchFamily="18" charset="0"/>
                                </a:rPr>
                              </m:ctrlPr>
                            </m:dPr>
                            <m:e>
                              <m:r>
                                <a:rPr kumimoji="1" lang="en-US" sz="1600" i="1">
                                  <a:latin typeface="Cambria Math" panose="02040503050406030204" pitchFamily="18" charset="0"/>
                                </a:rPr>
                                <m:t>𝑡</m:t>
                              </m:r>
                            </m:e>
                          </m:d>
                        </m:e>
                      </m:d>
                      <m:r>
                        <a:rPr kumimoji="1" lang="en-US" sz="1600" b="0" i="1" smtClean="0">
                          <a:latin typeface="Cambria Math" panose="02040503050406030204" pitchFamily="18" charset="0"/>
                        </a:rPr>
                        <m:t>+</m:t>
                      </m:r>
                      <m:nary>
                        <m:naryPr>
                          <m:chr m:val="∑"/>
                          <m:ctrlPr>
                            <a:rPr kumimoji="1" lang="en-US" sz="1600" i="1">
                              <a:latin typeface="Cambria Math" panose="02040503050406030204" pitchFamily="18" charset="0"/>
                            </a:rPr>
                          </m:ctrlPr>
                        </m:naryPr>
                        <m:sub>
                          <m:r>
                            <m:rPr>
                              <m:brk m:alnAt="23"/>
                            </m:rPr>
                            <a:rPr kumimoji="1" lang="en-US" sz="1600" i="1">
                              <a:latin typeface="Cambria Math" panose="02040503050406030204" pitchFamily="18" charset="0"/>
                            </a:rPr>
                            <m:t>𝑖</m:t>
                          </m:r>
                          <m:r>
                            <a:rPr kumimoji="1" lang="en-US" sz="1600" i="1">
                              <a:latin typeface="Cambria Math" panose="02040503050406030204" pitchFamily="18" charset="0"/>
                            </a:rPr>
                            <m:t>=1</m:t>
                          </m:r>
                        </m:sub>
                        <m:sup>
                          <m:r>
                            <a:rPr kumimoji="1" lang="en-US" sz="1600" i="1">
                              <a:latin typeface="Cambria Math" panose="02040503050406030204" pitchFamily="18" charset="0"/>
                            </a:rPr>
                            <m:t>𝑁</m:t>
                          </m:r>
                        </m:sup>
                        <m:e>
                          <m:sSub>
                            <m:sSubPr>
                              <m:ctrlPr>
                                <a:rPr kumimoji="1" lang="en-US" sz="1600" i="1">
                                  <a:latin typeface="Cambria Math" panose="02040503050406030204" pitchFamily="18" charset="0"/>
                                </a:rPr>
                              </m:ctrlPr>
                            </m:sSubPr>
                            <m:e>
                              <m:r>
                                <a:rPr kumimoji="1" lang="en-US" sz="1600" i="1">
                                  <a:latin typeface="Cambria Math" panose="02040503050406030204" pitchFamily="18" charset="0"/>
                                </a:rPr>
                                <m:t>𝑄</m:t>
                              </m:r>
                            </m:e>
                            <m:sub>
                              <m:r>
                                <a:rPr kumimoji="1" lang="en-US" sz="1600" i="1">
                                  <a:latin typeface="Cambria Math" panose="02040503050406030204" pitchFamily="18" charset="0"/>
                                </a:rPr>
                                <m:t>𝑖</m:t>
                              </m:r>
                            </m:sub>
                          </m:sSub>
                          <m:d>
                            <m:dPr>
                              <m:ctrlPr>
                                <a:rPr kumimoji="1" lang="en-US" sz="1600" i="1">
                                  <a:latin typeface="Cambria Math" panose="02040503050406030204" pitchFamily="18" charset="0"/>
                                </a:rPr>
                              </m:ctrlPr>
                            </m:dPr>
                            <m:e>
                              <m:r>
                                <a:rPr kumimoji="1" lang="en-US" sz="1600" i="1">
                                  <a:latin typeface="Cambria Math" panose="02040503050406030204" pitchFamily="18" charset="0"/>
                                </a:rPr>
                                <m:t>𝑡</m:t>
                              </m:r>
                            </m:e>
                          </m:d>
                          <m:r>
                            <m:rPr>
                              <m:sty m:val="p"/>
                            </m:rPr>
                            <a:rPr kumimoji="1" lang="en-US" sz="1600">
                              <a:latin typeface="Cambria Math" panose="02040503050406030204" pitchFamily="18" charset="0"/>
                            </a:rPr>
                            <m:t>E</m:t>
                          </m:r>
                          <m:d>
                            <m:dPr>
                              <m:ctrlPr>
                                <a:rPr kumimoji="1" lang="en-US" sz="1600" i="1">
                                  <a:latin typeface="Cambria Math" panose="02040503050406030204" pitchFamily="18" charset="0"/>
                                </a:rPr>
                              </m:ctrlPr>
                            </m:dPr>
                            <m:e>
                              <m:sSub>
                                <m:sSubPr>
                                  <m:ctrlPr>
                                    <a:rPr kumimoji="1" lang="en-US" sz="1600" i="1">
                                      <a:latin typeface="Cambria Math" panose="02040503050406030204" pitchFamily="18" charset="0"/>
                                    </a:rPr>
                                  </m:ctrlPr>
                                </m:sSubPr>
                                <m:e>
                                  <m:r>
                                    <a:rPr kumimoji="1" lang="en-US" sz="1600" b="0" i="1" smtClean="0">
                                      <a:latin typeface="Cambria Math" panose="02040503050406030204" pitchFamily="18" charset="0"/>
                                    </a:rPr>
                                    <m:t>𝑎</m:t>
                                  </m:r>
                                </m:e>
                                <m:sub>
                                  <m:r>
                                    <a:rPr kumimoji="1" lang="en-US" sz="1600" i="1">
                                      <a:latin typeface="Cambria Math" panose="02040503050406030204" pitchFamily="18" charset="0"/>
                                    </a:rPr>
                                    <m:t>𝑖</m:t>
                                  </m:r>
                                </m:sub>
                              </m:sSub>
                              <m:d>
                                <m:dPr>
                                  <m:ctrlPr>
                                    <a:rPr kumimoji="1" lang="en-US" sz="1600" i="1">
                                      <a:latin typeface="Cambria Math" panose="02040503050406030204" pitchFamily="18" charset="0"/>
                                    </a:rPr>
                                  </m:ctrlPr>
                                </m:dPr>
                                <m:e>
                                  <m:r>
                                    <a:rPr kumimoji="1" lang="en-US" sz="1600" i="1">
                                      <a:latin typeface="Cambria Math" panose="02040503050406030204" pitchFamily="18" charset="0"/>
                                    </a:rPr>
                                    <m:t>𝑡</m:t>
                                  </m:r>
                                </m:e>
                              </m:d>
                              <m:r>
                                <a:rPr kumimoji="1" lang="en-US" sz="1600" b="0" i="1" smtClean="0">
                                  <a:latin typeface="Cambria Math" panose="02040503050406030204" pitchFamily="18" charset="0"/>
                                </a:rPr>
                                <m:t>−</m:t>
                              </m:r>
                              <m:sSub>
                                <m:sSubPr>
                                  <m:ctrlPr>
                                    <a:rPr kumimoji="1" lang="en-US" sz="1600" i="1">
                                      <a:latin typeface="Cambria Math" panose="02040503050406030204" pitchFamily="18" charset="0"/>
                                    </a:rPr>
                                  </m:ctrlPr>
                                </m:sSubPr>
                                <m:e>
                                  <m:r>
                                    <a:rPr kumimoji="1" lang="en-US" sz="1600" b="0" i="1" smtClean="0">
                                      <a:latin typeface="Cambria Math" panose="02040503050406030204" pitchFamily="18" charset="0"/>
                                    </a:rPr>
                                    <m:t>𝑏</m:t>
                                  </m:r>
                                </m:e>
                                <m:sub>
                                  <m:r>
                                    <a:rPr kumimoji="1" lang="en-US" sz="1600" i="1">
                                      <a:latin typeface="Cambria Math" panose="02040503050406030204" pitchFamily="18" charset="0"/>
                                    </a:rPr>
                                    <m:t>𝑖</m:t>
                                  </m:r>
                                </m:sub>
                              </m:sSub>
                              <m:d>
                                <m:dPr>
                                  <m:ctrlPr>
                                    <a:rPr kumimoji="1" lang="en-US" sz="1600" i="1">
                                      <a:latin typeface="Cambria Math" panose="02040503050406030204" pitchFamily="18" charset="0"/>
                                    </a:rPr>
                                  </m:ctrlPr>
                                </m:dPr>
                                <m:e>
                                  <m:r>
                                    <a:rPr kumimoji="1" lang="en-US" sz="1600" i="1">
                                      <a:latin typeface="Cambria Math" panose="02040503050406030204" pitchFamily="18" charset="0"/>
                                    </a:rPr>
                                    <m:t>𝑡</m:t>
                                  </m:r>
                                </m:e>
                              </m:d>
                              <m:r>
                                <a:rPr kumimoji="1" lang="en-US" sz="1600" i="1">
                                  <a:latin typeface="Cambria Math" panose="02040503050406030204" pitchFamily="18" charset="0"/>
                                </a:rPr>
                                <m:t>|</m:t>
                              </m:r>
                              <m:r>
                                <a:rPr kumimoji="1" lang="en-US" sz="1600" i="1">
                                  <a:latin typeface="Cambria Math" panose="02040503050406030204" pitchFamily="18" charset="0"/>
                                </a:rPr>
                                <m:t>𝑄</m:t>
                              </m:r>
                              <m:d>
                                <m:dPr>
                                  <m:ctrlPr>
                                    <a:rPr kumimoji="1" lang="en-US" sz="1600" i="1">
                                      <a:latin typeface="Cambria Math" panose="02040503050406030204" pitchFamily="18" charset="0"/>
                                    </a:rPr>
                                  </m:ctrlPr>
                                </m:dPr>
                                <m:e>
                                  <m:r>
                                    <a:rPr kumimoji="1" lang="en-US" sz="1600" i="1">
                                      <a:latin typeface="Cambria Math" panose="02040503050406030204" pitchFamily="18" charset="0"/>
                                    </a:rPr>
                                    <m:t>𝑡</m:t>
                                  </m:r>
                                </m:e>
                              </m:d>
                            </m:e>
                          </m:d>
                        </m:e>
                      </m:nary>
                    </m:oMath>
                  </m:oMathPara>
                </a14:m>
                <a:endParaRPr lang="en-US" sz="16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8" name="矩形 25">
                <a:extLst>
                  <a:ext uri="{FF2B5EF4-FFF2-40B4-BE49-F238E27FC236}">
                    <a16:creationId xmlns:a16="http://schemas.microsoft.com/office/drawing/2014/main" id="{56D5CB1A-0395-A54F-B080-F084974F235E}"/>
                  </a:ext>
                </a:extLst>
              </p:cNvPr>
              <p:cNvSpPr>
                <a:spLocks noRot="1" noChangeAspect="1" noMove="1" noResize="1" noEditPoints="1" noAdjustHandles="1" noChangeArrowheads="1" noChangeShapeType="1" noTextEdit="1"/>
              </p:cNvSpPr>
              <p:nvPr/>
            </p:nvSpPr>
            <p:spPr>
              <a:xfrm>
                <a:off x="724443" y="3739154"/>
                <a:ext cx="7343292" cy="784638"/>
              </a:xfrm>
              <a:prstGeom prst="rect">
                <a:avLst/>
              </a:prstGeom>
              <a:blipFill>
                <a:blip r:embed="rId3"/>
                <a:stretch>
                  <a:fillRect t="-95238" b="-150794"/>
                </a:stretch>
              </a:blipFill>
            </p:spPr>
            <p:txBody>
              <a:bodyPr/>
              <a:lstStyle/>
              <a:p>
                <a:r>
                  <a:rPr lang="en-US">
                    <a:noFill/>
                  </a:rPr>
                  <a:t> </a:t>
                </a:r>
              </a:p>
            </p:txBody>
          </p:sp>
        </mc:Fallback>
      </mc:AlternateContent>
      <p:sp>
        <p:nvSpPr>
          <p:cNvPr id="9" name="弧形 27">
            <a:extLst>
              <a:ext uri="{FF2B5EF4-FFF2-40B4-BE49-F238E27FC236}">
                <a16:creationId xmlns:a16="http://schemas.microsoft.com/office/drawing/2014/main" id="{913C9DC8-C2E5-C948-8480-5784925CFC4C}"/>
              </a:ext>
            </a:extLst>
          </p:cNvPr>
          <p:cNvSpPr/>
          <p:nvPr/>
        </p:nvSpPr>
        <p:spPr>
          <a:xfrm rot="7027578">
            <a:off x="6158108" y="4639550"/>
            <a:ext cx="685800" cy="514597"/>
          </a:xfrm>
          <a:prstGeom prst="arc">
            <a:avLst>
              <a:gd name="adj1" fmla="val 12642703"/>
              <a:gd name="adj2" fmla="val 0"/>
            </a:avLst>
          </a:prstGeom>
          <a:ln w="31750">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矩形 1">
            <a:extLst>
              <a:ext uri="{FF2B5EF4-FFF2-40B4-BE49-F238E27FC236}">
                <a16:creationId xmlns:a16="http://schemas.microsoft.com/office/drawing/2014/main" id="{DD6D41BD-B0D2-6D43-9A9F-501E88AC7DFB}"/>
              </a:ext>
            </a:extLst>
          </p:cNvPr>
          <p:cNvSpPr/>
          <p:nvPr/>
        </p:nvSpPr>
        <p:spPr>
          <a:xfrm>
            <a:off x="802969" y="2639756"/>
            <a:ext cx="6958831" cy="646331"/>
          </a:xfrm>
          <a:prstGeom prst="rect">
            <a:avLst/>
          </a:prstGeom>
        </p:spPr>
        <p:txBody>
          <a:bodyPr wrap="square">
            <a:spAutoFit/>
          </a:bodyPr>
          <a:lstStyle/>
          <a:p>
            <a:r>
              <a:rPr lang="en-US" altLang="zh-CN" sz="1800" dirty="0">
                <a:latin typeface="Tahoma" panose="020B0604030504040204" pitchFamily="34" charset="0"/>
                <a:ea typeface="Tahoma" panose="020B0604030504040204" pitchFamily="34" charset="0"/>
                <a:cs typeface="Tahoma" panose="020B0604030504040204" pitchFamily="34" charset="0"/>
              </a:rPr>
              <a:t>V: 1. non-negative control parameter </a:t>
            </a:r>
          </a:p>
          <a:p>
            <a:r>
              <a:rPr lang="en-US" altLang="ko-KR" sz="1800" dirty="0">
                <a:latin typeface="Tahoma" panose="020B0604030504040204" pitchFamily="34" charset="0"/>
                <a:ea typeface="Tahoma" panose="020B0604030504040204" pitchFamily="34" charset="0"/>
                <a:cs typeface="Tahoma" panose="020B0604030504040204" pitchFamily="34" charset="0"/>
              </a:rPr>
              <a:t>    2. larger V leads to </a:t>
            </a:r>
            <a:r>
              <a:rPr lang="en-US" altLang="zh-CN" sz="1800" dirty="0">
                <a:latin typeface="Tahoma" panose="020B0604030504040204" pitchFamily="34" charset="0"/>
                <a:ea typeface="Tahoma" panose="020B0604030504040204" pitchFamily="34" charset="0"/>
                <a:cs typeface="Tahoma" panose="020B0604030504040204" pitchFamily="34" charset="0"/>
              </a:rPr>
              <a:t>more emphasis on penalty minimization</a:t>
            </a:r>
            <a:endParaRPr lang="en-US" altLang="ko-KR" sz="1800" dirty="0">
              <a:latin typeface="Tahoma" panose="020B0604030504040204" pitchFamily="34" charset="0"/>
              <a:ea typeface="Tahoma" panose="020B0604030504040204" pitchFamily="34" charset="0"/>
              <a:cs typeface="Tahoma" panose="020B0604030504040204" pitchFamily="34" charset="0"/>
            </a:endParaRPr>
          </a:p>
        </p:txBody>
      </p:sp>
      <p:sp>
        <p:nvSpPr>
          <p:cNvPr id="11" name="직사각형 9">
            <a:extLst>
              <a:ext uri="{FF2B5EF4-FFF2-40B4-BE49-F238E27FC236}">
                <a16:creationId xmlns:a16="http://schemas.microsoft.com/office/drawing/2014/main" id="{38A434D9-C866-1C47-B657-22D6EF75F218}"/>
              </a:ext>
            </a:extLst>
          </p:cNvPr>
          <p:cNvSpPr/>
          <p:nvPr/>
        </p:nvSpPr>
        <p:spPr>
          <a:xfrm>
            <a:off x="708107" y="4968792"/>
            <a:ext cx="5436365" cy="571597"/>
          </a:xfrm>
          <a:prstGeom prst="rect">
            <a:avLst/>
          </a:prstGeom>
          <a:solidFill>
            <a:schemeClr val="bg1">
              <a:lumMod val="85000"/>
            </a:schemeClr>
          </a:solidFill>
          <a:ln w="12700">
            <a:solidFill>
              <a:schemeClr val="tx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800" dirty="0">
                <a:solidFill>
                  <a:srgbClr val="000000"/>
                </a:solidFill>
                <a:latin typeface="Tahoma" panose="020B0604030504040204" pitchFamily="34" charset="0"/>
                <a:ea typeface="Tahoma" panose="020B0604030504040204" pitchFamily="34" charset="0"/>
                <a:cs typeface="Tahoma" panose="020B0604030504040204" pitchFamily="34" charset="0"/>
              </a:rPr>
              <a:t>Obtain the control decision by minimizing the </a:t>
            </a:r>
            <a:r>
              <a:rPr lang="en-US" altLang="ko-KR" sz="1800" dirty="0">
                <a:solidFill>
                  <a:srgbClr val="FF0000"/>
                </a:solidFill>
                <a:latin typeface="Tahoma" panose="020B0604030504040204" pitchFamily="34" charset="0"/>
                <a:ea typeface="Tahoma" panose="020B0604030504040204" pitchFamily="34" charset="0"/>
                <a:cs typeface="Tahoma" panose="020B0604030504040204" pitchFamily="34" charset="0"/>
              </a:rPr>
              <a:t>right-hand-side</a:t>
            </a:r>
            <a:r>
              <a:rPr lang="en-US" altLang="ko-KR" sz="1800" dirty="0">
                <a:solidFill>
                  <a:srgbClr val="000000"/>
                </a:solidFill>
                <a:latin typeface="Tahoma" panose="020B0604030504040204" pitchFamily="34" charset="0"/>
                <a:ea typeface="Tahoma" panose="020B0604030504040204" pitchFamily="34" charset="0"/>
                <a:cs typeface="Tahoma" panose="020B0604030504040204" pitchFamily="34" charset="0"/>
              </a:rPr>
              <a:t> of the inequality at every time slot </a:t>
            </a:r>
            <a:r>
              <a:rPr lang="en-US" altLang="ko-KR" sz="1800" i="1" dirty="0">
                <a:solidFill>
                  <a:srgbClr val="000000"/>
                </a:solidFill>
                <a:latin typeface="Tahoma" panose="020B0604030504040204" pitchFamily="34" charset="0"/>
                <a:ea typeface="Tahoma" panose="020B0604030504040204" pitchFamily="34" charset="0"/>
                <a:cs typeface="Tahoma" panose="020B0604030504040204" pitchFamily="34" charset="0"/>
              </a:rPr>
              <a:t>t</a:t>
            </a:r>
            <a:endParaRPr lang="ko-KR" altLang="en-US" sz="1800" i="1" dirty="0">
              <a:solidFill>
                <a:srgbClr val="000000"/>
              </a:solidFill>
              <a:latin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4C25DA4A-504F-1943-B308-DACED9076F31}"/>
              </a:ext>
            </a:extLst>
          </p:cNvPr>
          <p:cNvSpPr txBox="1">
            <a:spLocks/>
          </p:cNvSpPr>
          <p:nvPr/>
        </p:nvSpPr>
        <p:spPr>
          <a:xfrm>
            <a:off x="708107" y="274958"/>
            <a:ext cx="6934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altLang="zh-CN" sz="3600" b="1" dirty="0">
                <a:solidFill>
                  <a:srgbClr val="00B0F0"/>
                </a:solidFill>
                <a:effectLst>
                  <a:outerShdw blurRad="38100" dist="38100" dir="2700000" algn="tl">
                    <a:srgbClr val="000000">
                      <a:alpha val="43137"/>
                    </a:srgbClr>
                  </a:outerShdw>
                </a:effectLst>
              </a:rPr>
              <a:t>Lyapunov Optimization</a:t>
            </a:r>
            <a:endParaRPr lang="zh-CN" altLang="en-US" sz="3600" b="1"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26749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97</a:t>
            </a:fld>
            <a:endParaRPr lang="zh-CN" altLang="en-US" dirty="0"/>
          </a:p>
        </p:txBody>
      </p:sp>
      <p:sp>
        <p:nvSpPr>
          <p:cNvPr id="3" name="文本框 16">
            <a:extLst>
              <a:ext uri="{FF2B5EF4-FFF2-40B4-BE49-F238E27FC236}">
                <a16:creationId xmlns:a16="http://schemas.microsoft.com/office/drawing/2014/main" id="{8E3EDFC2-4EDF-3846-A73B-466D3687934F}"/>
              </a:ext>
            </a:extLst>
          </p:cNvPr>
          <p:cNvSpPr txBox="1"/>
          <p:nvPr/>
        </p:nvSpPr>
        <p:spPr>
          <a:xfrm>
            <a:off x="152400" y="1086097"/>
            <a:ext cx="5383077" cy="461665"/>
          </a:xfrm>
          <a:prstGeom prst="rect">
            <a:avLst/>
          </a:prstGeom>
          <a:noFill/>
        </p:spPr>
        <p:txBody>
          <a:bodyPr wrap="none" rtlCol="0">
            <a:spAutoFit/>
          </a:bodyPr>
          <a:lstStyle/>
          <a:p>
            <a:pPr marL="457200" indent="-457200">
              <a:buFont typeface="Wingdings" panose="05000000000000000000" pitchFamily="2" charset="2"/>
              <a:buChar char="v"/>
            </a:pPr>
            <a:r>
              <a:rPr kumimoji="1" lang="en-US" altLang="zh-CN" sz="2400" b="1" dirty="0">
                <a:latin typeface="Tahoma" panose="020B0604030504040204" pitchFamily="34" charset="0"/>
                <a:ea typeface="Tahoma" panose="020B0604030504040204" pitchFamily="34" charset="0"/>
                <a:cs typeface="Tahoma" panose="020B0604030504040204" pitchFamily="34" charset="0"/>
              </a:rPr>
              <a:t>Performance-backlog Tradeoff</a:t>
            </a:r>
            <a:endParaRPr kumimoji="1" lang="zh-CN" altLang="en-US" sz="2400" b="1" dirty="0">
              <a:latin typeface="Tahoma" panose="020B0604030504040204" pitchFamily="34" charset="0"/>
              <a:ea typeface="Microsoft YaHei" charset="-122"/>
              <a:cs typeface="Tahoma" panose="020B0604030504040204" pitchFamily="34" charset="0"/>
            </a:endParaRPr>
          </a:p>
        </p:txBody>
      </p:sp>
      <p:sp>
        <p:nvSpPr>
          <p:cNvPr id="4" name="矩形 31">
            <a:extLst>
              <a:ext uri="{FF2B5EF4-FFF2-40B4-BE49-F238E27FC236}">
                <a16:creationId xmlns:a16="http://schemas.microsoft.com/office/drawing/2014/main" id="{D85B1DFD-B69F-E048-9EA1-D1FE3F0CD54A}"/>
              </a:ext>
            </a:extLst>
          </p:cNvPr>
          <p:cNvSpPr/>
          <p:nvPr/>
        </p:nvSpPr>
        <p:spPr>
          <a:xfrm>
            <a:off x="685800" y="1481525"/>
            <a:ext cx="8272850" cy="369332"/>
          </a:xfrm>
          <a:prstGeom prst="rect">
            <a:avLst/>
          </a:prstGeom>
        </p:spPr>
        <p:txBody>
          <a:bodyPr wrap="square">
            <a:spAutoFit/>
          </a:bodyPr>
          <a:lstStyle/>
          <a:p>
            <a:pPr marL="285750" indent="-285750">
              <a:buFont typeface="Wingdings" panose="05000000000000000000" pitchFamily="2" charset="2"/>
              <a:buChar char="§"/>
            </a:pPr>
            <a:r>
              <a:rPr kumimoji="1" lang="en-US" altLang="zh-CN" sz="1800" b="1" dirty="0">
                <a:solidFill>
                  <a:schemeClr val="tx1"/>
                </a:solidFill>
                <a:latin typeface="Tahoma" panose="020B0604030504040204" pitchFamily="34" charset="0"/>
                <a:ea typeface="Tahoma" panose="020B0604030504040204" pitchFamily="34" charset="0"/>
                <a:cs typeface="Tahoma" panose="020B0604030504040204" pitchFamily="34" charset="0"/>
              </a:rPr>
              <a:t>The time-average queue length yields</a:t>
            </a:r>
            <a:r>
              <a:rPr kumimoji="1"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kumimoji="1" lang="en-US" sz="1800"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5" name="矩形 32">
                <a:extLst>
                  <a:ext uri="{FF2B5EF4-FFF2-40B4-BE49-F238E27FC236}">
                    <a16:creationId xmlns:a16="http://schemas.microsoft.com/office/drawing/2014/main" id="{77873382-9998-3D4C-B68B-67A18318BF80}"/>
                  </a:ext>
                </a:extLst>
              </p:cNvPr>
              <p:cNvSpPr/>
              <p:nvPr/>
            </p:nvSpPr>
            <p:spPr>
              <a:xfrm>
                <a:off x="2021372" y="1786830"/>
                <a:ext cx="4407809" cy="7848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kumimoji="1" lang="en-US" sz="1600" b="0" i="1" smtClean="0">
                              <a:latin typeface="Cambria Math" panose="02040503050406030204" pitchFamily="18" charset="0"/>
                              <a:ea typeface="Cambria Math" panose="02040503050406030204" pitchFamily="18" charset="0"/>
                            </a:rPr>
                          </m:ctrlPr>
                        </m:funcPr>
                        <m:fName>
                          <m:limLow>
                            <m:limLowPr>
                              <m:ctrlPr>
                                <a:rPr kumimoji="1" lang="en-US" sz="1600" b="0" i="1" smtClean="0">
                                  <a:latin typeface="Cambria Math" panose="02040503050406030204" pitchFamily="18" charset="0"/>
                                  <a:ea typeface="Cambria Math" panose="02040503050406030204" pitchFamily="18" charset="0"/>
                                </a:rPr>
                              </m:ctrlPr>
                            </m:limLowPr>
                            <m:e>
                              <m:r>
                                <m:rPr>
                                  <m:sty m:val="p"/>
                                </m:rPr>
                                <a:rPr kumimoji="1" lang="en-US" sz="1600" b="0" i="0" smtClean="0">
                                  <a:latin typeface="Cambria Math" panose="02040503050406030204" pitchFamily="18" charset="0"/>
                                  <a:ea typeface="Cambria Math" panose="02040503050406030204" pitchFamily="18" charset="0"/>
                                </a:rPr>
                                <m:t>lim</m:t>
                              </m:r>
                            </m:e>
                            <m:lim>
                              <m:r>
                                <m:rPr>
                                  <m:sty m:val="p"/>
                                </m:rPr>
                                <a:rPr kumimoji="1" lang="el-GR" sz="1600" b="0" i="1" smtClean="0">
                                  <a:latin typeface="Cambria Math" panose="02040503050406030204" pitchFamily="18" charset="0"/>
                                  <a:ea typeface="Cambria Math" panose="02040503050406030204" pitchFamily="18" charset="0"/>
                                </a:rPr>
                                <m:t>τ</m:t>
                              </m:r>
                              <m:r>
                                <a:rPr kumimoji="1" lang="el-GR" sz="1600" b="0" i="1" smtClean="0">
                                  <a:latin typeface="Cambria Math" panose="02040503050406030204" pitchFamily="18" charset="0"/>
                                  <a:ea typeface="Cambria Math" panose="02040503050406030204" pitchFamily="18" charset="0"/>
                                </a:rPr>
                                <m:t>→∞</m:t>
                              </m:r>
                            </m:lim>
                          </m:limLow>
                        </m:fName>
                        <m:e>
                          <m:r>
                            <m:rPr>
                              <m:sty m:val="p"/>
                            </m:rPr>
                            <a:rPr kumimoji="1" lang="en-US" sz="1600" b="0" i="0" smtClean="0">
                              <a:latin typeface="Cambria Math" panose="02040503050406030204" pitchFamily="18" charset="0"/>
                              <a:ea typeface="Cambria Math" panose="02040503050406030204" pitchFamily="18" charset="0"/>
                            </a:rPr>
                            <m:t>sup</m:t>
                          </m:r>
                          <m:f>
                            <m:fPr>
                              <m:ctrlPr>
                                <a:rPr kumimoji="1" lang="en-US" sz="1600" b="0" i="1" smtClean="0">
                                  <a:latin typeface="Cambria Math" panose="02040503050406030204" pitchFamily="18" charset="0"/>
                                  <a:ea typeface="Cambria Math" panose="02040503050406030204" pitchFamily="18" charset="0"/>
                                </a:rPr>
                              </m:ctrlPr>
                            </m:fPr>
                            <m:num>
                              <m:r>
                                <a:rPr kumimoji="1" lang="en-US" sz="1600" b="0" i="1" smtClean="0">
                                  <a:latin typeface="Cambria Math" panose="02040503050406030204" pitchFamily="18" charset="0"/>
                                  <a:ea typeface="Cambria Math" panose="02040503050406030204" pitchFamily="18" charset="0"/>
                                </a:rPr>
                                <m:t>1</m:t>
                              </m:r>
                            </m:num>
                            <m:den>
                              <m:r>
                                <m:rPr>
                                  <m:sty m:val="p"/>
                                </m:rPr>
                                <a:rPr kumimoji="1" lang="el-GR" sz="1600" i="1">
                                  <a:latin typeface="Cambria Math" panose="02040503050406030204" pitchFamily="18" charset="0"/>
                                  <a:ea typeface="Cambria Math" panose="02040503050406030204" pitchFamily="18" charset="0"/>
                                </a:rPr>
                                <m:t>τ</m:t>
                              </m:r>
                            </m:den>
                          </m:f>
                          <m:nary>
                            <m:naryPr>
                              <m:chr m:val="∑"/>
                              <m:ctrlPr>
                                <a:rPr kumimoji="1" lang="en-US" sz="1600" b="0" i="1" smtClean="0">
                                  <a:latin typeface="Cambria Math" panose="02040503050406030204" pitchFamily="18" charset="0"/>
                                  <a:ea typeface="Cambria Math" panose="02040503050406030204" pitchFamily="18" charset="0"/>
                                </a:rPr>
                              </m:ctrlPr>
                            </m:naryPr>
                            <m:sub>
                              <m:r>
                                <m:rPr>
                                  <m:brk m:alnAt="23"/>
                                </m:rPr>
                                <a:rPr kumimoji="1" lang="en-US" sz="1600" b="0" i="1" smtClean="0">
                                  <a:latin typeface="Cambria Math" panose="02040503050406030204" pitchFamily="18" charset="0"/>
                                  <a:ea typeface="Cambria Math" panose="02040503050406030204" pitchFamily="18" charset="0"/>
                                </a:rPr>
                                <m:t>𝑡</m:t>
                              </m:r>
                              <m:r>
                                <a:rPr kumimoji="1" lang="en-US" sz="1600" b="0" i="1" smtClean="0">
                                  <a:latin typeface="Cambria Math" panose="02040503050406030204" pitchFamily="18" charset="0"/>
                                  <a:ea typeface="Cambria Math" panose="02040503050406030204" pitchFamily="18" charset="0"/>
                                </a:rPr>
                                <m:t>=0</m:t>
                              </m:r>
                            </m:sub>
                            <m:sup>
                              <m:r>
                                <m:rPr>
                                  <m:sty m:val="p"/>
                                </m:rPr>
                                <a:rPr kumimoji="1" lang="el-GR" sz="1600" i="1">
                                  <a:latin typeface="Cambria Math" panose="02040503050406030204" pitchFamily="18" charset="0"/>
                                  <a:ea typeface="Cambria Math" panose="02040503050406030204" pitchFamily="18" charset="0"/>
                                </a:rPr>
                                <m:t>τ</m:t>
                              </m:r>
                              <m:r>
                                <a:rPr kumimoji="1" lang="en-US" sz="1600" b="0" i="1" smtClean="0">
                                  <a:latin typeface="Cambria Math" panose="02040503050406030204" pitchFamily="18" charset="0"/>
                                  <a:ea typeface="Cambria Math" panose="02040503050406030204" pitchFamily="18" charset="0"/>
                                </a:rPr>
                                <m:t>−1</m:t>
                              </m:r>
                            </m:sup>
                            <m:e>
                              <m:nary>
                                <m:naryPr>
                                  <m:chr m:val="∑"/>
                                  <m:ctrlPr>
                                    <a:rPr kumimoji="1" lang="en-US" sz="1600" b="0" i="1" smtClean="0">
                                      <a:latin typeface="Cambria Math" panose="02040503050406030204" pitchFamily="18" charset="0"/>
                                      <a:ea typeface="Cambria Math" panose="02040503050406030204" pitchFamily="18" charset="0"/>
                                    </a:rPr>
                                  </m:ctrlPr>
                                </m:naryPr>
                                <m:sub>
                                  <m:r>
                                    <m:rPr>
                                      <m:brk m:alnAt="23"/>
                                    </m:rPr>
                                    <a:rPr kumimoji="1" lang="en-US" sz="1600" b="0" i="1" smtClean="0">
                                      <a:latin typeface="Cambria Math" panose="02040503050406030204" pitchFamily="18" charset="0"/>
                                      <a:ea typeface="Cambria Math" panose="02040503050406030204" pitchFamily="18" charset="0"/>
                                    </a:rPr>
                                    <m:t>𝑖</m:t>
                                  </m:r>
                                  <m:r>
                                    <a:rPr kumimoji="1" lang="en-US" sz="1600" b="0" i="1" smtClean="0">
                                      <a:latin typeface="Cambria Math" panose="02040503050406030204" pitchFamily="18" charset="0"/>
                                      <a:ea typeface="Cambria Math" panose="02040503050406030204" pitchFamily="18" charset="0"/>
                                    </a:rPr>
                                    <m:t>=1</m:t>
                                  </m:r>
                                </m:sub>
                                <m:sup>
                                  <m:r>
                                    <a:rPr kumimoji="1" lang="en-US" sz="1600" b="0" i="1" smtClean="0">
                                      <a:latin typeface="Cambria Math" panose="02040503050406030204" pitchFamily="18" charset="0"/>
                                      <a:ea typeface="Cambria Math" panose="02040503050406030204" pitchFamily="18" charset="0"/>
                                    </a:rPr>
                                    <m:t>𝑁</m:t>
                                  </m:r>
                                </m:sup>
                                <m:e>
                                  <m:r>
                                    <m:rPr>
                                      <m:sty m:val="p"/>
                                    </m:rPr>
                                    <a:rPr kumimoji="1" lang="en-US" sz="1600" b="0" i="0" smtClean="0">
                                      <a:latin typeface="Cambria Math" panose="02040503050406030204" pitchFamily="18" charset="0"/>
                                      <a:ea typeface="Cambria Math" panose="02040503050406030204" pitchFamily="18" charset="0"/>
                                    </a:rPr>
                                    <m:t>E</m:t>
                                  </m:r>
                                  <m:d>
                                    <m:dPr>
                                      <m:begChr m:val="{"/>
                                      <m:endChr m:val="}"/>
                                      <m:ctrlPr>
                                        <a:rPr kumimoji="1" lang="en-US" sz="1600" b="0" i="1" smtClean="0">
                                          <a:latin typeface="Cambria Math" panose="02040503050406030204" pitchFamily="18" charset="0"/>
                                          <a:ea typeface="Cambria Math" panose="02040503050406030204" pitchFamily="18" charset="0"/>
                                        </a:rPr>
                                      </m:ctrlPr>
                                    </m:dPr>
                                    <m:e>
                                      <m:sSub>
                                        <m:sSubPr>
                                          <m:ctrlPr>
                                            <a:rPr kumimoji="1" lang="en-US" sz="1600" b="0" i="1" smtClean="0">
                                              <a:latin typeface="Cambria Math" panose="02040503050406030204" pitchFamily="18" charset="0"/>
                                              <a:ea typeface="Cambria Math" panose="02040503050406030204" pitchFamily="18" charset="0"/>
                                            </a:rPr>
                                          </m:ctrlPr>
                                        </m:sSubPr>
                                        <m:e>
                                          <m:r>
                                            <a:rPr kumimoji="1" lang="en-US" sz="1600" b="0" i="1" smtClean="0">
                                              <a:latin typeface="Cambria Math" panose="02040503050406030204" pitchFamily="18" charset="0"/>
                                              <a:ea typeface="Cambria Math" panose="02040503050406030204" pitchFamily="18" charset="0"/>
                                            </a:rPr>
                                            <m:t>𝑄</m:t>
                                          </m:r>
                                        </m:e>
                                        <m:sub>
                                          <m:r>
                                            <a:rPr kumimoji="1" lang="en-US" sz="1600" b="0" i="1" smtClean="0">
                                              <a:latin typeface="Cambria Math" panose="02040503050406030204" pitchFamily="18" charset="0"/>
                                              <a:ea typeface="Cambria Math" panose="02040503050406030204" pitchFamily="18" charset="0"/>
                                            </a:rPr>
                                            <m:t>𝑖</m:t>
                                          </m:r>
                                        </m:sub>
                                      </m:sSub>
                                      <m:d>
                                        <m:dPr>
                                          <m:ctrlPr>
                                            <a:rPr kumimoji="1" lang="en-US" sz="1600" b="0" i="1" smtClean="0">
                                              <a:latin typeface="Cambria Math" panose="02040503050406030204" pitchFamily="18" charset="0"/>
                                              <a:ea typeface="Cambria Math" panose="02040503050406030204" pitchFamily="18" charset="0"/>
                                            </a:rPr>
                                          </m:ctrlPr>
                                        </m:dPr>
                                        <m:e>
                                          <m:r>
                                            <a:rPr kumimoji="1" lang="en-US" sz="1600" b="0" i="1" smtClean="0">
                                              <a:latin typeface="Cambria Math" panose="02040503050406030204" pitchFamily="18" charset="0"/>
                                              <a:ea typeface="Cambria Math" panose="02040503050406030204" pitchFamily="18" charset="0"/>
                                            </a:rPr>
                                            <m:t>𝑡</m:t>
                                          </m:r>
                                        </m:e>
                                      </m:d>
                                    </m:e>
                                  </m:d>
                                </m:e>
                              </m:nary>
                            </m:e>
                          </m:nary>
                        </m:e>
                      </m:func>
                      <m:r>
                        <a:rPr kumimoji="1" lang="en-US" sz="1600" b="0" i="1" smtClean="0">
                          <a:latin typeface="Cambria Math" panose="02040503050406030204" pitchFamily="18" charset="0"/>
                          <a:ea typeface="Cambria Math" panose="02040503050406030204" pitchFamily="18" charset="0"/>
                        </a:rPr>
                        <m:t>≤</m:t>
                      </m:r>
                      <m:f>
                        <m:fPr>
                          <m:ctrlPr>
                            <a:rPr kumimoji="1" lang="en-US" sz="1600" b="0" i="1" smtClean="0">
                              <a:latin typeface="Cambria Math" panose="02040503050406030204" pitchFamily="18" charset="0"/>
                              <a:ea typeface="Cambria Math" panose="02040503050406030204" pitchFamily="18" charset="0"/>
                            </a:rPr>
                          </m:ctrlPr>
                        </m:fPr>
                        <m:num>
                          <m:r>
                            <a:rPr kumimoji="1" lang="en-US" sz="1600" b="0" i="1" smtClean="0">
                              <a:latin typeface="Cambria Math" panose="02040503050406030204" pitchFamily="18" charset="0"/>
                              <a:ea typeface="Cambria Math" panose="02040503050406030204" pitchFamily="18" charset="0"/>
                            </a:rPr>
                            <m:t>𝐵</m:t>
                          </m:r>
                          <m:r>
                            <a:rPr kumimoji="1" lang="en-US" sz="1600" b="0" i="1" smtClean="0">
                              <a:latin typeface="Cambria Math" panose="02040503050406030204" pitchFamily="18" charset="0"/>
                              <a:ea typeface="Cambria Math" panose="02040503050406030204" pitchFamily="18" charset="0"/>
                            </a:rPr>
                            <m:t>+</m:t>
                          </m:r>
                          <m:r>
                            <a:rPr kumimoji="1" lang="en-US" sz="1600" b="0" i="1" smtClean="0">
                              <a:solidFill>
                                <a:srgbClr val="FF0000"/>
                              </a:solidFill>
                              <a:latin typeface="Cambria Math" panose="02040503050406030204" pitchFamily="18" charset="0"/>
                              <a:ea typeface="Cambria Math" panose="02040503050406030204" pitchFamily="18" charset="0"/>
                            </a:rPr>
                            <m:t>𝑉</m:t>
                          </m:r>
                          <m:r>
                            <a:rPr kumimoji="1" lang="en-US" sz="1600" b="0" i="1" smtClean="0">
                              <a:latin typeface="Cambria Math" panose="02040503050406030204" pitchFamily="18" charset="0"/>
                              <a:ea typeface="Cambria Math" panose="02040503050406030204" pitchFamily="18" charset="0"/>
                            </a:rPr>
                            <m:t>[</m:t>
                          </m:r>
                          <m:sSup>
                            <m:sSupPr>
                              <m:ctrlPr>
                                <a:rPr kumimoji="1" lang="en-US" sz="1600" b="0" i="1" smtClean="0">
                                  <a:latin typeface="Cambria Math" panose="02040503050406030204" pitchFamily="18" charset="0"/>
                                  <a:ea typeface="Cambria Math" panose="02040503050406030204" pitchFamily="18" charset="0"/>
                                </a:rPr>
                              </m:ctrlPr>
                            </m:sSupPr>
                            <m:e>
                              <m:r>
                                <a:rPr kumimoji="1" lang="en-US" sz="1600" b="0" i="1" smtClean="0">
                                  <a:latin typeface="Cambria Math" panose="02040503050406030204" pitchFamily="18" charset="0"/>
                                  <a:ea typeface="Cambria Math" panose="02040503050406030204" pitchFamily="18" charset="0"/>
                                </a:rPr>
                                <m:t>𝑧</m:t>
                              </m:r>
                            </m:e>
                            <m:sup>
                              <m:r>
                                <a:rPr kumimoji="1" lang="en-US" sz="1600" b="0" i="1" smtClean="0">
                                  <a:latin typeface="Cambria Math" panose="02040503050406030204" pitchFamily="18" charset="0"/>
                                  <a:ea typeface="Cambria Math" panose="02040503050406030204" pitchFamily="18" charset="0"/>
                                </a:rPr>
                                <m:t>𝑜𝑝𝑡</m:t>
                              </m:r>
                            </m:sup>
                          </m:sSup>
                          <m:r>
                            <a:rPr kumimoji="1" lang="en-US" sz="1600" b="0" i="1" smtClean="0">
                              <a:latin typeface="Cambria Math" panose="02040503050406030204" pitchFamily="18" charset="0"/>
                              <a:ea typeface="Cambria Math" panose="02040503050406030204" pitchFamily="18" charset="0"/>
                            </a:rPr>
                            <m:t>−</m:t>
                          </m:r>
                          <m:sSub>
                            <m:sSubPr>
                              <m:ctrlPr>
                                <a:rPr kumimoji="1" lang="en-US" sz="1600" b="0" i="1" smtClean="0">
                                  <a:latin typeface="Cambria Math" panose="02040503050406030204" pitchFamily="18" charset="0"/>
                                  <a:ea typeface="Cambria Math" panose="02040503050406030204" pitchFamily="18" charset="0"/>
                                </a:rPr>
                              </m:ctrlPr>
                            </m:sSubPr>
                            <m:e>
                              <m:r>
                                <a:rPr kumimoji="1" lang="en-US" sz="1600" b="0" i="1" smtClean="0">
                                  <a:latin typeface="Cambria Math" panose="02040503050406030204" pitchFamily="18" charset="0"/>
                                  <a:ea typeface="Cambria Math" panose="02040503050406030204" pitchFamily="18" charset="0"/>
                                </a:rPr>
                                <m:t>𝑧</m:t>
                              </m:r>
                            </m:e>
                            <m:sub>
                              <m:r>
                                <a:rPr kumimoji="1" lang="en-US" sz="1600" b="0" i="1" smtClean="0">
                                  <a:latin typeface="Cambria Math" panose="02040503050406030204" pitchFamily="18" charset="0"/>
                                  <a:ea typeface="Cambria Math" panose="02040503050406030204" pitchFamily="18" charset="0"/>
                                </a:rPr>
                                <m:t>𝑚𝑖𝑛</m:t>
                              </m:r>
                            </m:sub>
                          </m:sSub>
                          <m:r>
                            <a:rPr kumimoji="1" lang="en-US" sz="1600" b="0" i="1" smtClean="0">
                              <a:latin typeface="Cambria Math" panose="02040503050406030204" pitchFamily="18" charset="0"/>
                              <a:ea typeface="Cambria Math" panose="02040503050406030204" pitchFamily="18" charset="0"/>
                            </a:rPr>
                            <m:t>]</m:t>
                          </m:r>
                        </m:num>
                        <m:den>
                          <m:r>
                            <m:rPr>
                              <m:sty m:val="p"/>
                            </m:rPr>
                            <a:rPr kumimoji="1" lang="el-GR" sz="1600" b="0" i="1" smtClean="0">
                              <a:latin typeface="Cambria Math" panose="02040503050406030204" pitchFamily="18" charset="0"/>
                              <a:ea typeface="Cambria Math" panose="02040503050406030204" pitchFamily="18" charset="0"/>
                            </a:rPr>
                            <m:t>ε</m:t>
                          </m:r>
                        </m:den>
                      </m:f>
                    </m:oMath>
                  </m:oMathPara>
                </a14:m>
                <a:endParaRPr lang="en-US" sz="16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5" name="矩形 32">
                <a:extLst>
                  <a:ext uri="{FF2B5EF4-FFF2-40B4-BE49-F238E27FC236}">
                    <a16:creationId xmlns:a16="http://schemas.microsoft.com/office/drawing/2014/main" id="{77873382-9998-3D4C-B68B-67A18318BF80}"/>
                  </a:ext>
                </a:extLst>
              </p:cNvPr>
              <p:cNvSpPr>
                <a:spLocks noRot="1" noChangeAspect="1" noMove="1" noResize="1" noEditPoints="1" noAdjustHandles="1" noChangeArrowheads="1" noChangeShapeType="1" noTextEdit="1"/>
              </p:cNvSpPr>
              <p:nvPr/>
            </p:nvSpPr>
            <p:spPr>
              <a:xfrm>
                <a:off x="2021372" y="1786830"/>
                <a:ext cx="4407809" cy="784895"/>
              </a:xfrm>
              <a:prstGeom prst="rect">
                <a:avLst/>
              </a:prstGeom>
              <a:blipFill>
                <a:blip r:embed="rId2"/>
                <a:stretch>
                  <a:fillRect t="-96774" b="-153226"/>
                </a:stretch>
              </a:blipFill>
            </p:spPr>
            <p:txBody>
              <a:bodyPr/>
              <a:lstStyle/>
              <a:p>
                <a:r>
                  <a:rPr lang="en-US">
                    <a:noFill/>
                  </a:rPr>
                  <a:t> </a:t>
                </a:r>
              </a:p>
            </p:txBody>
          </p:sp>
        </mc:Fallback>
      </mc:AlternateContent>
      <p:sp>
        <p:nvSpPr>
          <p:cNvPr id="6" name="矩形 10">
            <a:extLst>
              <a:ext uri="{FF2B5EF4-FFF2-40B4-BE49-F238E27FC236}">
                <a16:creationId xmlns:a16="http://schemas.microsoft.com/office/drawing/2014/main" id="{9FA3D061-5987-4842-8FC3-464A4F045DA0}"/>
              </a:ext>
            </a:extLst>
          </p:cNvPr>
          <p:cNvSpPr/>
          <p:nvPr/>
        </p:nvSpPr>
        <p:spPr>
          <a:xfrm>
            <a:off x="685800" y="3084019"/>
            <a:ext cx="8272850" cy="369332"/>
          </a:xfrm>
          <a:prstGeom prst="rect">
            <a:avLst/>
          </a:prstGeom>
        </p:spPr>
        <p:txBody>
          <a:bodyPr wrap="square">
            <a:spAutoFit/>
          </a:bodyPr>
          <a:lstStyle/>
          <a:p>
            <a:pPr marL="285750" indent="-285750">
              <a:buFont typeface="Wingdings" panose="05000000000000000000" pitchFamily="2" charset="2"/>
              <a:buChar char="§"/>
            </a:pPr>
            <a:r>
              <a:rPr kumimoji="1" lang="en-US" altLang="zh-CN" sz="1800" b="1" dirty="0">
                <a:solidFill>
                  <a:schemeClr val="tx1"/>
                </a:solidFill>
                <a:latin typeface="Tahoma" panose="020B0604030504040204" pitchFamily="34" charset="0"/>
                <a:ea typeface="Tahoma" panose="020B0604030504040204" pitchFamily="34" charset="0"/>
                <a:cs typeface="Tahoma" panose="020B0604030504040204" pitchFamily="34" charset="0"/>
              </a:rPr>
              <a:t>Minimum penalty bound</a:t>
            </a:r>
            <a:r>
              <a:rPr kumimoji="1"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kumimoji="1" lang="en-US" sz="1800"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7" name="矩形 7">
                <a:extLst>
                  <a:ext uri="{FF2B5EF4-FFF2-40B4-BE49-F238E27FC236}">
                    <a16:creationId xmlns:a16="http://schemas.microsoft.com/office/drawing/2014/main" id="{FAC1BCBF-DE28-C04F-B943-9AC911455B68}"/>
                  </a:ext>
                </a:extLst>
              </p:cNvPr>
              <p:cNvSpPr/>
              <p:nvPr/>
            </p:nvSpPr>
            <p:spPr>
              <a:xfrm>
                <a:off x="2014705" y="3369511"/>
                <a:ext cx="3085332" cy="7842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kumimoji="1" lang="en-US" sz="1600" b="0" i="1" smtClean="0">
                              <a:latin typeface="Cambria Math" panose="02040503050406030204" pitchFamily="18" charset="0"/>
                              <a:ea typeface="Cambria Math" panose="02040503050406030204" pitchFamily="18" charset="0"/>
                            </a:rPr>
                          </m:ctrlPr>
                        </m:funcPr>
                        <m:fName>
                          <m:limLow>
                            <m:limLowPr>
                              <m:ctrlPr>
                                <a:rPr kumimoji="1" lang="en-US" sz="1600" b="0" i="1" smtClean="0">
                                  <a:latin typeface="Cambria Math" panose="02040503050406030204" pitchFamily="18" charset="0"/>
                                  <a:ea typeface="Cambria Math" panose="02040503050406030204" pitchFamily="18" charset="0"/>
                                </a:rPr>
                              </m:ctrlPr>
                            </m:limLowPr>
                            <m:e>
                              <m:r>
                                <m:rPr>
                                  <m:sty m:val="p"/>
                                </m:rPr>
                                <a:rPr kumimoji="1" lang="en-US" sz="1600" b="0" i="0" smtClean="0">
                                  <a:latin typeface="Cambria Math" panose="02040503050406030204" pitchFamily="18" charset="0"/>
                                  <a:ea typeface="Cambria Math" panose="02040503050406030204" pitchFamily="18" charset="0"/>
                                </a:rPr>
                                <m:t>lim</m:t>
                              </m:r>
                            </m:e>
                            <m:lim>
                              <m:r>
                                <m:rPr>
                                  <m:sty m:val="p"/>
                                </m:rPr>
                                <a:rPr kumimoji="1" lang="el-GR" sz="1600" b="0" i="1" smtClean="0">
                                  <a:latin typeface="Cambria Math" panose="02040503050406030204" pitchFamily="18" charset="0"/>
                                  <a:ea typeface="Cambria Math" panose="02040503050406030204" pitchFamily="18" charset="0"/>
                                </a:rPr>
                                <m:t>τ</m:t>
                              </m:r>
                              <m:r>
                                <a:rPr kumimoji="1" lang="el-GR" sz="1600" b="0" i="1" smtClean="0">
                                  <a:latin typeface="Cambria Math" panose="02040503050406030204" pitchFamily="18" charset="0"/>
                                  <a:ea typeface="Cambria Math" panose="02040503050406030204" pitchFamily="18" charset="0"/>
                                </a:rPr>
                                <m:t>→∞</m:t>
                              </m:r>
                            </m:lim>
                          </m:limLow>
                        </m:fName>
                        <m:e>
                          <m:r>
                            <m:rPr>
                              <m:sty m:val="p"/>
                            </m:rPr>
                            <a:rPr kumimoji="1" lang="en-US" sz="1600" b="0" i="0" smtClean="0">
                              <a:latin typeface="Cambria Math" panose="02040503050406030204" pitchFamily="18" charset="0"/>
                              <a:ea typeface="Cambria Math" panose="02040503050406030204" pitchFamily="18" charset="0"/>
                            </a:rPr>
                            <m:t>sup</m:t>
                          </m:r>
                          <m:f>
                            <m:fPr>
                              <m:ctrlPr>
                                <a:rPr kumimoji="1" lang="en-US" sz="1600" b="0" i="1" smtClean="0">
                                  <a:latin typeface="Cambria Math" panose="02040503050406030204" pitchFamily="18" charset="0"/>
                                  <a:ea typeface="Cambria Math" panose="02040503050406030204" pitchFamily="18" charset="0"/>
                                </a:rPr>
                              </m:ctrlPr>
                            </m:fPr>
                            <m:num>
                              <m:r>
                                <a:rPr kumimoji="1" lang="en-US" sz="1600" b="0" i="1" smtClean="0">
                                  <a:latin typeface="Cambria Math" panose="02040503050406030204" pitchFamily="18" charset="0"/>
                                  <a:ea typeface="Cambria Math" panose="02040503050406030204" pitchFamily="18" charset="0"/>
                                </a:rPr>
                                <m:t>1</m:t>
                              </m:r>
                            </m:num>
                            <m:den>
                              <m:r>
                                <m:rPr>
                                  <m:sty m:val="p"/>
                                </m:rPr>
                                <a:rPr kumimoji="1" lang="el-GR" sz="1600" i="1">
                                  <a:latin typeface="Cambria Math" panose="02040503050406030204" pitchFamily="18" charset="0"/>
                                  <a:ea typeface="Cambria Math" panose="02040503050406030204" pitchFamily="18" charset="0"/>
                                </a:rPr>
                                <m:t>τ</m:t>
                              </m:r>
                            </m:den>
                          </m:f>
                          <m:nary>
                            <m:naryPr>
                              <m:chr m:val="∑"/>
                              <m:ctrlPr>
                                <a:rPr kumimoji="1" lang="en-US" sz="1600" b="0" i="1" smtClean="0">
                                  <a:latin typeface="Cambria Math" panose="02040503050406030204" pitchFamily="18" charset="0"/>
                                  <a:ea typeface="Cambria Math" panose="02040503050406030204" pitchFamily="18" charset="0"/>
                                </a:rPr>
                              </m:ctrlPr>
                            </m:naryPr>
                            <m:sub>
                              <m:r>
                                <m:rPr>
                                  <m:brk m:alnAt="23"/>
                                </m:rPr>
                                <a:rPr kumimoji="1" lang="en-US" sz="1600" b="0" i="1" smtClean="0">
                                  <a:latin typeface="Cambria Math" panose="02040503050406030204" pitchFamily="18" charset="0"/>
                                  <a:ea typeface="Cambria Math" panose="02040503050406030204" pitchFamily="18" charset="0"/>
                                </a:rPr>
                                <m:t>𝑡</m:t>
                              </m:r>
                              <m:r>
                                <a:rPr kumimoji="1" lang="en-US" sz="1600" b="0" i="1" smtClean="0">
                                  <a:latin typeface="Cambria Math" panose="02040503050406030204" pitchFamily="18" charset="0"/>
                                  <a:ea typeface="Cambria Math" panose="02040503050406030204" pitchFamily="18" charset="0"/>
                                </a:rPr>
                                <m:t>=0</m:t>
                              </m:r>
                            </m:sub>
                            <m:sup>
                              <m:r>
                                <m:rPr>
                                  <m:sty m:val="p"/>
                                </m:rPr>
                                <a:rPr kumimoji="1" lang="el-GR" sz="1600" i="1">
                                  <a:latin typeface="Cambria Math" panose="02040503050406030204" pitchFamily="18" charset="0"/>
                                  <a:ea typeface="Cambria Math" panose="02040503050406030204" pitchFamily="18" charset="0"/>
                                </a:rPr>
                                <m:t>τ</m:t>
                              </m:r>
                              <m:r>
                                <a:rPr kumimoji="1" lang="en-US" sz="1600" b="0" i="1" smtClean="0">
                                  <a:latin typeface="Cambria Math" panose="02040503050406030204" pitchFamily="18" charset="0"/>
                                  <a:ea typeface="Cambria Math" panose="02040503050406030204" pitchFamily="18" charset="0"/>
                                </a:rPr>
                                <m:t>−1</m:t>
                              </m:r>
                            </m:sup>
                            <m:e>
                              <m:r>
                                <m:rPr>
                                  <m:sty m:val="p"/>
                                </m:rPr>
                                <a:rPr kumimoji="1" lang="en-US" sz="1600">
                                  <a:latin typeface="Cambria Math" panose="02040503050406030204" pitchFamily="18" charset="0"/>
                                  <a:ea typeface="Cambria Math" panose="02040503050406030204" pitchFamily="18" charset="0"/>
                                </a:rPr>
                                <m:t>E</m:t>
                              </m:r>
                              <m:d>
                                <m:dPr>
                                  <m:begChr m:val="{"/>
                                  <m:endChr m:val="}"/>
                                  <m:ctrlPr>
                                    <a:rPr kumimoji="1" lang="en-US" sz="1600" i="1" smtClean="0">
                                      <a:latin typeface="Cambria Math" panose="02040503050406030204" pitchFamily="18" charset="0"/>
                                      <a:ea typeface="Cambria Math" panose="02040503050406030204" pitchFamily="18" charset="0"/>
                                    </a:rPr>
                                  </m:ctrlPr>
                                </m:dPr>
                                <m:e>
                                  <m:r>
                                    <a:rPr kumimoji="1" lang="en-US" sz="1600" b="0" i="1" smtClean="0">
                                      <a:latin typeface="Cambria Math" panose="02040503050406030204" pitchFamily="18" charset="0"/>
                                      <a:ea typeface="Cambria Math" panose="02040503050406030204" pitchFamily="18" charset="0"/>
                                    </a:rPr>
                                    <m:t>𝑧</m:t>
                                  </m:r>
                                  <m:d>
                                    <m:dPr>
                                      <m:ctrlPr>
                                        <a:rPr kumimoji="1" lang="en-US" sz="1600" b="0" i="1" smtClean="0">
                                          <a:latin typeface="Cambria Math" panose="02040503050406030204" pitchFamily="18" charset="0"/>
                                          <a:ea typeface="Cambria Math" panose="02040503050406030204" pitchFamily="18" charset="0"/>
                                        </a:rPr>
                                      </m:ctrlPr>
                                    </m:dPr>
                                    <m:e>
                                      <m:r>
                                        <a:rPr kumimoji="1" lang="en-US" sz="1600" b="0" i="1" smtClean="0">
                                          <a:latin typeface="Cambria Math" panose="02040503050406030204" pitchFamily="18" charset="0"/>
                                          <a:ea typeface="Cambria Math" panose="02040503050406030204" pitchFamily="18" charset="0"/>
                                        </a:rPr>
                                        <m:t>𝑡</m:t>
                                      </m:r>
                                    </m:e>
                                  </m:d>
                                </m:e>
                              </m:d>
                            </m:e>
                          </m:nary>
                        </m:e>
                      </m:func>
                      <m:r>
                        <a:rPr kumimoji="1" lang="en-US" sz="1600" b="0" i="1" smtClean="0">
                          <a:latin typeface="Cambria Math" panose="02040503050406030204" pitchFamily="18" charset="0"/>
                          <a:ea typeface="Cambria Math" panose="02040503050406030204" pitchFamily="18" charset="0"/>
                        </a:rPr>
                        <m:t>≤</m:t>
                      </m:r>
                      <m:sSup>
                        <m:sSupPr>
                          <m:ctrlPr>
                            <a:rPr kumimoji="1" lang="en-US" sz="1600" i="1">
                              <a:latin typeface="Cambria Math" panose="02040503050406030204" pitchFamily="18" charset="0"/>
                              <a:ea typeface="Cambria Math" panose="02040503050406030204" pitchFamily="18" charset="0"/>
                            </a:rPr>
                          </m:ctrlPr>
                        </m:sSupPr>
                        <m:e>
                          <m:r>
                            <a:rPr kumimoji="1" lang="en-US" sz="1600" i="1">
                              <a:latin typeface="Cambria Math" panose="02040503050406030204" pitchFamily="18" charset="0"/>
                              <a:ea typeface="Cambria Math" panose="02040503050406030204" pitchFamily="18" charset="0"/>
                            </a:rPr>
                            <m:t>𝑧</m:t>
                          </m:r>
                        </m:e>
                        <m:sup>
                          <m:r>
                            <a:rPr kumimoji="1" lang="en-US" sz="1600" i="1">
                              <a:latin typeface="Cambria Math" panose="02040503050406030204" pitchFamily="18" charset="0"/>
                              <a:ea typeface="Cambria Math" panose="02040503050406030204" pitchFamily="18" charset="0"/>
                            </a:rPr>
                            <m:t>𝑜𝑝𝑡</m:t>
                          </m:r>
                        </m:sup>
                      </m:sSup>
                      <m:r>
                        <a:rPr kumimoji="1" lang="en-US" sz="1600" b="0" i="1" smtClean="0">
                          <a:latin typeface="Cambria Math" panose="02040503050406030204" pitchFamily="18" charset="0"/>
                          <a:ea typeface="Cambria Math" panose="02040503050406030204" pitchFamily="18" charset="0"/>
                        </a:rPr>
                        <m:t>+</m:t>
                      </m:r>
                      <m:f>
                        <m:fPr>
                          <m:ctrlPr>
                            <a:rPr kumimoji="1" lang="en-US" sz="1600" b="0" i="1" smtClean="0">
                              <a:latin typeface="Cambria Math" panose="02040503050406030204" pitchFamily="18" charset="0"/>
                              <a:ea typeface="Cambria Math" panose="02040503050406030204" pitchFamily="18" charset="0"/>
                            </a:rPr>
                          </m:ctrlPr>
                        </m:fPr>
                        <m:num>
                          <m:r>
                            <a:rPr kumimoji="1" lang="en-US" sz="1600" b="0" i="1" smtClean="0">
                              <a:latin typeface="Cambria Math" panose="02040503050406030204" pitchFamily="18" charset="0"/>
                              <a:ea typeface="Cambria Math" panose="02040503050406030204" pitchFamily="18" charset="0"/>
                            </a:rPr>
                            <m:t>𝐵</m:t>
                          </m:r>
                        </m:num>
                        <m:den>
                          <m:r>
                            <a:rPr kumimoji="1" lang="en-US" sz="1600" b="0" i="1" smtClean="0">
                              <a:solidFill>
                                <a:srgbClr val="FF0000"/>
                              </a:solidFill>
                              <a:latin typeface="Cambria Math" panose="02040503050406030204" pitchFamily="18" charset="0"/>
                              <a:ea typeface="Cambria Math" panose="02040503050406030204" pitchFamily="18" charset="0"/>
                            </a:rPr>
                            <m:t>𝑉</m:t>
                          </m:r>
                        </m:den>
                      </m:f>
                    </m:oMath>
                  </m:oMathPara>
                </a14:m>
                <a:endParaRPr lang="en-US" sz="16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7" name="矩形 7">
                <a:extLst>
                  <a:ext uri="{FF2B5EF4-FFF2-40B4-BE49-F238E27FC236}">
                    <a16:creationId xmlns:a16="http://schemas.microsoft.com/office/drawing/2014/main" id="{FAC1BCBF-DE28-C04F-B943-9AC911455B68}"/>
                  </a:ext>
                </a:extLst>
              </p:cNvPr>
              <p:cNvSpPr>
                <a:spLocks noRot="1" noChangeAspect="1" noMove="1" noResize="1" noEditPoints="1" noAdjustHandles="1" noChangeArrowheads="1" noChangeShapeType="1" noTextEdit="1"/>
              </p:cNvSpPr>
              <p:nvPr/>
            </p:nvSpPr>
            <p:spPr>
              <a:xfrm>
                <a:off x="2014705" y="3369511"/>
                <a:ext cx="3085332" cy="784254"/>
              </a:xfrm>
              <a:prstGeom prst="rect">
                <a:avLst/>
              </a:prstGeom>
              <a:blipFill>
                <a:blip r:embed="rId3"/>
                <a:stretch>
                  <a:fillRect t="-95238" b="-150794"/>
                </a:stretch>
              </a:blipFill>
            </p:spPr>
            <p:txBody>
              <a:bodyPr/>
              <a:lstStyle/>
              <a:p>
                <a:r>
                  <a:rPr lang="en-US">
                    <a:noFill/>
                  </a:rPr>
                  <a:t> </a:t>
                </a:r>
              </a:p>
            </p:txBody>
          </p:sp>
        </mc:Fallback>
      </mc:AlternateContent>
      <p:sp>
        <p:nvSpPr>
          <p:cNvPr id="8" name="직사각형 9">
            <a:extLst>
              <a:ext uri="{FF2B5EF4-FFF2-40B4-BE49-F238E27FC236}">
                <a16:creationId xmlns:a16="http://schemas.microsoft.com/office/drawing/2014/main" id="{ABBCFC3B-F4C3-264D-B1DE-F4C6CEC9DC0B}"/>
              </a:ext>
            </a:extLst>
          </p:cNvPr>
          <p:cNvSpPr/>
          <p:nvPr/>
        </p:nvSpPr>
        <p:spPr>
          <a:xfrm>
            <a:off x="5485518" y="3733130"/>
            <a:ext cx="3200400" cy="725694"/>
          </a:xfrm>
          <a:prstGeom prst="rect">
            <a:avLst/>
          </a:prstGeom>
          <a:solidFill>
            <a:schemeClr val="bg1">
              <a:lumMod val="85000"/>
            </a:schemeClr>
          </a:solidFill>
          <a:ln w="12700">
            <a:solidFill>
              <a:schemeClr val="tx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800" b="1" dirty="0">
                <a:solidFill>
                  <a:srgbClr val="000000"/>
                </a:solidFill>
                <a:latin typeface="Tahoma" panose="020B0604030504040204" pitchFamily="34" charset="0"/>
                <a:ea typeface="Tahoma" panose="020B0604030504040204" pitchFamily="34" charset="0"/>
                <a:cs typeface="Tahoma" panose="020B0604030504040204" pitchFamily="34" charset="0"/>
              </a:rPr>
              <a:t>[O(V),O(1/V)] tradeoff</a:t>
            </a:r>
            <a:endParaRPr lang="ko-KR" altLang="en-US" sz="1800" b="1" dirty="0">
              <a:solidFill>
                <a:srgbClr val="000000"/>
              </a:solidFill>
              <a:latin typeface="Tahoma" panose="020B0604030504040204" pitchFamily="34" charset="0"/>
              <a:cs typeface="Tahoma" panose="020B0604030504040204" pitchFamily="34" charset="0"/>
            </a:endParaRPr>
          </a:p>
        </p:txBody>
      </p:sp>
      <p:sp>
        <p:nvSpPr>
          <p:cNvPr id="9" name="矩形 2">
            <a:extLst>
              <a:ext uri="{FF2B5EF4-FFF2-40B4-BE49-F238E27FC236}">
                <a16:creationId xmlns:a16="http://schemas.microsoft.com/office/drawing/2014/main" id="{B0474783-C8E2-FE4A-A13A-2C4297C61721}"/>
              </a:ext>
            </a:extLst>
          </p:cNvPr>
          <p:cNvSpPr/>
          <p:nvPr/>
        </p:nvSpPr>
        <p:spPr>
          <a:xfrm>
            <a:off x="762000" y="5009221"/>
            <a:ext cx="7086600" cy="923330"/>
          </a:xfrm>
          <a:prstGeom prst="rect">
            <a:avLst/>
          </a:prstGeom>
        </p:spPr>
        <p:txBody>
          <a:bodyPr wrap="square">
            <a:spAutoFit/>
          </a:bodyPr>
          <a:lstStyle/>
          <a:p>
            <a:pPr marL="285750" indent="-285750">
              <a:buFont typeface="Wingdings" panose="05000000000000000000" pitchFamily="2" charset="2"/>
              <a:buChar char="Ø"/>
            </a:pPr>
            <a:r>
              <a:rPr lang="en-US" altLang="ko-KR" sz="1800" dirty="0">
                <a:latin typeface="Tahoma" panose="020B0604030504040204" pitchFamily="34" charset="0"/>
                <a:ea typeface="Tahoma" panose="020B0604030504040204" pitchFamily="34" charset="0"/>
                <a:cs typeface="Tahoma" panose="020B0604030504040204" pitchFamily="34" charset="0"/>
              </a:rPr>
              <a:t>Tuning</a:t>
            </a:r>
            <a:r>
              <a:rPr lang="en-US" altLang="ko-KR" sz="1800" i="1" dirty="0">
                <a:latin typeface="Tahoma" panose="020B0604030504040204" pitchFamily="34" charset="0"/>
                <a:ea typeface="Tahoma" panose="020B0604030504040204" pitchFamily="34" charset="0"/>
                <a:cs typeface="Tahoma" panose="020B0604030504040204" pitchFamily="34" charset="0"/>
              </a:rPr>
              <a:t> V  </a:t>
            </a:r>
            <a:r>
              <a:rPr lang="en-US" altLang="ko-KR" sz="1800" dirty="0">
                <a:latin typeface="Tahoma" panose="020B0604030504040204" pitchFamily="34" charset="0"/>
                <a:ea typeface="Tahoma" panose="020B0604030504040204" pitchFamily="34" charset="0"/>
                <a:cs typeface="Tahoma" panose="020B0604030504040204" pitchFamily="34" charset="0"/>
              </a:rPr>
              <a:t>to be sufficiently large so that the minimum penalty can be achieved (+)</a:t>
            </a:r>
          </a:p>
          <a:p>
            <a:pPr marL="285750" indent="-285750">
              <a:buFont typeface="Wingdings" panose="05000000000000000000" pitchFamily="2" charset="2"/>
              <a:buChar char="Ø"/>
            </a:pPr>
            <a:r>
              <a:rPr lang="en-US" altLang="ko-KR" sz="1800" dirty="0">
                <a:latin typeface="Tahoma" panose="020B0604030504040204" pitchFamily="34" charset="0"/>
                <a:ea typeface="Tahoma" panose="020B0604030504040204" pitchFamily="34" charset="0"/>
                <a:cs typeface="Tahoma" panose="020B0604030504040204" pitchFamily="34" charset="0"/>
              </a:rPr>
              <a:t>Time average queue backlog bound increase linearly with V. (-)</a:t>
            </a:r>
          </a:p>
        </p:txBody>
      </p:sp>
      <mc:AlternateContent xmlns:mc="http://schemas.openxmlformats.org/markup-compatibility/2006" xmlns:a14="http://schemas.microsoft.com/office/drawing/2010/main">
        <mc:Choice Requires="a14">
          <p:sp>
            <p:nvSpPr>
              <p:cNvPr id="10" name="矩形 11">
                <a:extLst>
                  <a:ext uri="{FF2B5EF4-FFF2-40B4-BE49-F238E27FC236}">
                    <a16:creationId xmlns:a16="http://schemas.microsoft.com/office/drawing/2014/main" id="{C0067481-F209-E143-96BD-910FD932D4B0}"/>
                  </a:ext>
                </a:extLst>
              </p:cNvPr>
              <p:cNvSpPr/>
              <p:nvPr/>
            </p:nvSpPr>
            <p:spPr>
              <a:xfrm>
                <a:off x="2021372" y="2545897"/>
                <a:ext cx="6774290" cy="514628"/>
              </a:xfrm>
              <a:prstGeom prst="rect">
                <a:avLst/>
              </a:prstGeom>
            </p:spPr>
            <p:txBody>
              <a:bodyPr wrap="none">
                <a:spAutoFit/>
              </a:bodyPr>
              <a:lstStyle/>
              <a:p>
                <a14:m>
                  <m:oMath xmlns:m="http://schemas.openxmlformats.org/officeDocument/2006/math">
                    <m:func>
                      <m:funcPr>
                        <m:ctrlPr>
                          <a:rPr kumimoji="1" lang="en-US" sz="1600" b="0" i="1" smtClean="0">
                            <a:latin typeface="Cambria Math" panose="02040503050406030204" pitchFamily="18" charset="0"/>
                            <a:ea typeface="Cambria Math" panose="02040503050406030204" pitchFamily="18" charset="0"/>
                          </a:rPr>
                        </m:ctrlPr>
                      </m:funcPr>
                      <m:fName>
                        <m:limLow>
                          <m:limLowPr>
                            <m:ctrlPr>
                              <a:rPr kumimoji="1" lang="en-US" sz="1600" b="0" i="1" smtClean="0">
                                <a:latin typeface="Cambria Math" panose="02040503050406030204" pitchFamily="18" charset="0"/>
                                <a:ea typeface="Cambria Math" panose="02040503050406030204" pitchFamily="18" charset="0"/>
                              </a:rPr>
                            </m:ctrlPr>
                          </m:limLowPr>
                          <m:e>
                            <m:r>
                              <m:rPr>
                                <m:sty m:val="p"/>
                              </m:rPr>
                              <a:rPr kumimoji="1" lang="en-US" sz="1600" b="0" i="0" smtClean="0">
                                <a:latin typeface="Cambria Math" panose="02040503050406030204" pitchFamily="18" charset="0"/>
                                <a:ea typeface="Cambria Math" panose="02040503050406030204" pitchFamily="18" charset="0"/>
                              </a:rPr>
                              <m:t>lim</m:t>
                            </m:r>
                          </m:e>
                          <m:lim>
                            <m:r>
                              <m:rPr>
                                <m:sty m:val="p"/>
                              </m:rPr>
                              <a:rPr kumimoji="1" lang="el-GR" sz="1600" b="0" i="1" smtClean="0">
                                <a:latin typeface="Cambria Math" panose="02040503050406030204" pitchFamily="18" charset="0"/>
                                <a:ea typeface="Cambria Math" panose="02040503050406030204" pitchFamily="18" charset="0"/>
                              </a:rPr>
                              <m:t>τ</m:t>
                            </m:r>
                            <m:r>
                              <a:rPr kumimoji="1" lang="el-GR" sz="1600" b="0" i="1" smtClean="0">
                                <a:latin typeface="Cambria Math" panose="02040503050406030204" pitchFamily="18" charset="0"/>
                                <a:ea typeface="Cambria Math" panose="02040503050406030204" pitchFamily="18" charset="0"/>
                              </a:rPr>
                              <m:t>→∞</m:t>
                            </m:r>
                          </m:lim>
                        </m:limLow>
                      </m:fName>
                      <m:e>
                        <m:r>
                          <m:rPr>
                            <m:sty m:val="p"/>
                          </m:rPr>
                          <a:rPr kumimoji="1" lang="en-US" sz="1600" b="0" i="0" smtClean="0">
                            <a:latin typeface="Cambria Math" panose="02040503050406030204" pitchFamily="18" charset="0"/>
                            <a:ea typeface="Cambria Math" panose="02040503050406030204" pitchFamily="18" charset="0"/>
                          </a:rPr>
                          <m:t>sup</m:t>
                        </m:r>
                        <m:f>
                          <m:fPr>
                            <m:ctrlPr>
                              <a:rPr kumimoji="1" lang="en-US" sz="1600" b="0" i="1" smtClean="0">
                                <a:latin typeface="Cambria Math" panose="02040503050406030204" pitchFamily="18" charset="0"/>
                                <a:ea typeface="Cambria Math" panose="02040503050406030204" pitchFamily="18" charset="0"/>
                              </a:rPr>
                            </m:ctrlPr>
                          </m:fPr>
                          <m:num>
                            <m:r>
                              <a:rPr kumimoji="1" lang="en-US" sz="1600" b="0" i="1" smtClean="0">
                                <a:latin typeface="Cambria Math" panose="02040503050406030204" pitchFamily="18" charset="0"/>
                                <a:ea typeface="Cambria Math" panose="02040503050406030204" pitchFamily="18" charset="0"/>
                              </a:rPr>
                              <m:t>1</m:t>
                            </m:r>
                          </m:num>
                          <m:den>
                            <m:r>
                              <m:rPr>
                                <m:sty m:val="p"/>
                              </m:rPr>
                              <a:rPr kumimoji="1" lang="el-GR" sz="1600" i="1">
                                <a:latin typeface="Cambria Math" panose="02040503050406030204" pitchFamily="18" charset="0"/>
                                <a:ea typeface="Cambria Math" panose="02040503050406030204" pitchFamily="18" charset="0"/>
                              </a:rPr>
                              <m:t>τ</m:t>
                            </m:r>
                          </m:den>
                        </m:f>
                        <m:nary>
                          <m:naryPr>
                            <m:chr m:val="∑"/>
                            <m:ctrlPr>
                              <a:rPr kumimoji="1" lang="en-US" sz="1600" b="0" i="1" smtClean="0">
                                <a:latin typeface="Cambria Math" panose="02040503050406030204" pitchFamily="18" charset="0"/>
                                <a:ea typeface="Cambria Math" panose="02040503050406030204" pitchFamily="18" charset="0"/>
                              </a:rPr>
                            </m:ctrlPr>
                          </m:naryPr>
                          <m:sub>
                            <m:r>
                              <m:rPr>
                                <m:brk m:alnAt="23"/>
                              </m:rPr>
                              <a:rPr kumimoji="1" lang="en-US" sz="1600" b="0" i="1" smtClean="0">
                                <a:latin typeface="Cambria Math" panose="02040503050406030204" pitchFamily="18" charset="0"/>
                                <a:ea typeface="Cambria Math" panose="02040503050406030204" pitchFamily="18" charset="0"/>
                              </a:rPr>
                              <m:t>𝑡</m:t>
                            </m:r>
                            <m:r>
                              <a:rPr kumimoji="1" lang="en-US" sz="1600" b="0" i="1" smtClean="0">
                                <a:latin typeface="Cambria Math" panose="02040503050406030204" pitchFamily="18" charset="0"/>
                                <a:ea typeface="Cambria Math" panose="02040503050406030204" pitchFamily="18" charset="0"/>
                              </a:rPr>
                              <m:t>=0</m:t>
                            </m:r>
                          </m:sub>
                          <m:sup>
                            <m:r>
                              <m:rPr>
                                <m:sty m:val="p"/>
                              </m:rPr>
                              <a:rPr kumimoji="1" lang="el-GR" sz="1600" i="1">
                                <a:latin typeface="Cambria Math" panose="02040503050406030204" pitchFamily="18" charset="0"/>
                                <a:ea typeface="Cambria Math" panose="02040503050406030204" pitchFamily="18" charset="0"/>
                              </a:rPr>
                              <m:t>τ</m:t>
                            </m:r>
                            <m:r>
                              <a:rPr kumimoji="1" lang="en-US" sz="1600" b="0" i="1" smtClean="0">
                                <a:latin typeface="Cambria Math" panose="02040503050406030204" pitchFamily="18" charset="0"/>
                                <a:ea typeface="Cambria Math" panose="02040503050406030204" pitchFamily="18" charset="0"/>
                              </a:rPr>
                              <m:t>−1</m:t>
                            </m:r>
                          </m:sup>
                          <m:e>
                            <m:nary>
                              <m:naryPr>
                                <m:chr m:val="∑"/>
                                <m:ctrlPr>
                                  <a:rPr kumimoji="1" lang="en-US" sz="1600" b="0" i="1" smtClean="0">
                                    <a:latin typeface="Cambria Math" panose="02040503050406030204" pitchFamily="18" charset="0"/>
                                    <a:ea typeface="Cambria Math" panose="02040503050406030204" pitchFamily="18" charset="0"/>
                                  </a:rPr>
                                </m:ctrlPr>
                              </m:naryPr>
                              <m:sub>
                                <m:r>
                                  <m:rPr>
                                    <m:brk m:alnAt="23"/>
                                  </m:rPr>
                                  <a:rPr kumimoji="1" lang="en-US" sz="1600" b="0" i="1" smtClean="0">
                                    <a:latin typeface="Cambria Math" panose="02040503050406030204" pitchFamily="18" charset="0"/>
                                    <a:ea typeface="Cambria Math" panose="02040503050406030204" pitchFamily="18" charset="0"/>
                                  </a:rPr>
                                  <m:t>𝑖</m:t>
                                </m:r>
                                <m:r>
                                  <a:rPr kumimoji="1" lang="en-US" sz="1600" b="0" i="1" smtClean="0">
                                    <a:latin typeface="Cambria Math" panose="02040503050406030204" pitchFamily="18" charset="0"/>
                                    <a:ea typeface="Cambria Math" panose="02040503050406030204" pitchFamily="18" charset="0"/>
                                  </a:rPr>
                                  <m:t>=1</m:t>
                                </m:r>
                              </m:sub>
                              <m:sup>
                                <m:r>
                                  <a:rPr kumimoji="1" lang="en-US" sz="1600" b="0" i="1" smtClean="0">
                                    <a:latin typeface="Cambria Math" panose="02040503050406030204" pitchFamily="18" charset="0"/>
                                    <a:ea typeface="Cambria Math" panose="02040503050406030204" pitchFamily="18" charset="0"/>
                                  </a:rPr>
                                  <m:t>𝑁</m:t>
                                </m:r>
                              </m:sup>
                              <m:e>
                                <m:r>
                                  <m:rPr>
                                    <m:sty m:val="p"/>
                                  </m:rPr>
                                  <a:rPr kumimoji="1" lang="en-US" sz="1600" b="0" i="0" smtClean="0">
                                    <a:latin typeface="Cambria Math" panose="02040503050406030204" pitchFamily="18" charset="0"/>
                                    <a:ea typeface="Cambria Math" panose="02040503050406030204" pitchFamily="18" charset="0"/>
                                  </a:rPr>
                                  <m:t>E</m:t>
                                </m:r>
                                <m:d>
                                  <m:dPr>
                                    <m:begChr m:val="{"/>
                                    <m:endChr m:val="}"/>
                                    <m:ctrlPr>
                                      <a:rPr kumimoji="1" lang="en-US" sz="1600" b="0" i="1" smtClean="0">
                                        <a:latin typeface="Cambria Math" panose="02040503050406030204" pitchFamily="18" charset="0"/>
                                        <a:ea typeface="Cambria Math" panose="02040503050406030204" pitchFamily="18" charset="0"/>
                                      </a:rPr>
                                    </m:ctrlPr>
                                  </m:dPr>
                                  <m:e>
                                    <m:sSub>
                                      <m:sSubPr>
                                        <m:ctrlPr>
                                          <a:rPr kumimoji="1" lang="en-US" sz="1600" b="0" i="1" smtClean="0">
                                            <a:latin typeface="Cambria Math" panose="02040503050406030204" pitchFamily="18" charset="0"/>
                                            <a:ea typeface="Cambria Math" panose="02040503050406030204" pitchFamily="18" charset="0"/>
                                          </a:rPr>
                                        </m:ctrlPr>
                                      </m:sSubPr>
                                      <m:e>
                                        <m:r>
                                          <a:rPr kumimoji="1" lang="en-US" sz="1600" b="0" i="1" smtClean="0">
                                            <a:latin typeface="Cambria Math" panose="02040503050406030204" pitchFamily="18" charset="0"/>
                                            <a:ea typeface="Cambria Math" panose="02040503050406030204" pitchFamily="18" charset="0"/>
                                          </a:rPr>
                                          <m:t>𝑄</m:t>
                                        </m:r>
                                      </m:e>
                                      <m:sub>
                                        <m:r>
                                          <a:rPr kumimoji="1" lang="en-US" sz="1600" b="0" i="1" smtClean="0">
                                            <a:latin typeface="Cambria Math" panose="02040503050406030204" pitchFamily="18" charset="0"/>
                                            <a:ea typeface="Cambria Math" panose="02040503050406030204" pitchFamily="18" charset="0"/>
                                          </a:rPr>
                                          <m:t>𝑖</m:t>
                                        </m:r>
                                      </m:sub>
                                    </m:sSub>
                                    <m:d>
                                      <m:dPr>
                                        <m:ctrlPr>
                                          <a:rPr kumimoji="1" lang="en-US" sz="1600" b="0" i="1" smtClean="0">
                                            <a:latin typeface="Cambria Math" panose="02040503050406030204" pitchFamily="18" charset="0"/>
                                            <a:ea typeface="Cambria Math" panose="02040503050406030204" pitchFamily="18" charset="0"/>
                                          </a:rPr>
                                        </m:ctrlPr>
                                      </m:dPr>
                                      <m:e>
                                        <m:r>
                                          <a:rPr kumimoji="1" lang="en-US" sz="1600" b="0" i="1" smtClean="0">
                                            <a:latin typeface="Cambria Math" panose="02040503050406030204" pitchFamily="18" charset="0"/>
                                            <a:ea typeface="Cambria Math" panose="02040503050406030204" pitchFamily="18" charset="0"/>
                                          </a:rPr>
                                          <m:t>𝑡</m:t>
                                        </m:r>
                                      </m:e>
                                    </m:d>
                                  </m:e>
                                </m:d>
                              </m:e>
                            </m:nary>
                          </m:e>
                        </m:nary>
                      </m:e>
                    </m:func>
                    <m:r>
                      <a:rPr kumimoji="1" lang="en-US" sz="1600" b="0" i="1" smtClean="0">
                        <a:latin typeface="Cambria Math" panose="02040503050406030204" pitchFamily="18" charset="0"/>
                        <a:ea typeface="Cambria Math" panose="02040503050406030204" pitchFamily="18" charset="0"/>
                      </a:rPr>
                      <m:t>≤</m:t>
                    </m:r>
                    <m:f>
                      <m:fPr>
                        <m:ctrlPr>
                          <a:rPr kumimoji="1" lang="en-US" sz="1600" b="0" i="1" smtClean="0">
                            <a:latin typeface="Cambria Math" panose="02040503050406030204" pitchFamily="18" charset="0"/>
                            <a:ea typeface="Cambria Math" panose="02040503050406030204" pitchFamily="18" charset="0"/>
                          </a:rPr>
                        </m:ctrlPr>
                      </m:fPr>
                      <m:num>
                        <m:r>
                          <a:rPr kumimoji="1" lang="en-US" sz="1600" b="0" i="1" smtClean="0">
                            <a:latin typeface="Cambria Math" panose="02040503050406030204" pitchFamily="18" charset="0"/>
                            <a:ea typeface="Cambria Math" panose="02040503050406030204" pitchFamily="18" charset="0"/>
                          </a:rPr>
                          <m:t>𝐷𝑇</m:t>
                        </m:r>
                      </m:num>
                      <m:den>
                        <m:r>
                          <m:rPr>
                            <m:sty m:val="p"/>
                          </m:rPr>
                          <a:rPr kumimoji="1" lang="el-GR" sz="1600" i="1">
                            <a:latin typeface="Cambria Math" panose="02040503050406030204" pitchFamily="18" charset="0"/>
                            <a:ea typeface="Cambria Math" panose="02040503050406030204" pitchFamily="18" charset="0"/>
                          </a:rPr>
                          <m:t>ε</m:t>
                        </m:r>
                      </m:den>
                    </m:f>
                    <m:r>
                      <a:rPr kumimoji="1" lang="en-US" sz="1600" b="0" i="1" smtClean="0">
                        <a:latin typeface="Cambria Math" panose="02040503050406030204" pitchFamily="18" charset="0"/>
                        <a:ea typeface="Cambria Math" panose="02040503050406030204" pitchFamily="18" charset="0"/>
                      </a:rPr>
                      <m:t>+</m:t>
                    </m:r>
                    <m:f>
                      <m:fPr>
                        <m:ctrlPr>
                          <a:rPr kumimoji="1" lang="en-US" sz="1600" b="0" i="1" smtClean="0">
                            <a:latin typeface="Cambria Math" panose="02040503050406030204" pitchFamily="18" charset="0"/>
                            <a:ea typeface="Cambria Math" panose="02040503050406030204" pitchFamily="18" charset="0"/>
                          </a:rPr>
                        </m:ctrlPr>
                      </m:fPr>
                      <m:num>
                        <m:r>
                          <a:rPr kumimoji="1" lang="en-US" sz="1600" b="0" i="1" smtClean="0">
                            <a:solidFill>
                              <a:srgbClr val="FF0000"/>
                            </a:solidFill>
                            <a:latin typeface="Cambria Math" panose="02040503050406030204" pitchFamily="18" charset="0"/>
                            <a:ea typeface="Cambria Math" panose="02040503050406030204" pitchFamily="18" charset="0"/>
                          </a:rPr>
                          <m:t>𝑉</m:t>
                        </m:r>
                        <m:r>
                          <a:rPr kumimoji="1" lang="en-US" sz="1600" b="0" i="1" smtClean="0">
                            <a:latin typeface="Cambria Math" panose="02040503050406030204" pitchFamily="18" charset="0"/>
                            <a:ea typeface="Cambria Math" panose="02040503050406030204" pitchFamily="18" charset="0"/>
                          </a:rPr>
                          <m:t>[</m:t>
                        </m:r>
                        <m:sSup>
                          <m:sSupPr>
                            <m:ctrlPr>
                              <a:rPr kumimoji="1" lang="en-US" sz="1600" i="1">
                                <a:latin typeface="Cambria Math" panose="02040503050406030204" pitchFamily="18" charset="0"/>
                                <a:ea typeface="Cambria Math" panose="02040503050406030204" pitchFamily="18" charset="0"/>
                              </a:rPr>
                            </m:ctrlPr>
                          </m:sSupPr>
                          <m:e>
                            <m:r>
                              <a:rPr kumimoji="1" lang="en-US" sz="1600" i="1">
                                <a:latin typeface="Cambria Math" panose="02040503050406030204" pitchFamily="18" charset="0"/>
                                <a:ea typeface="Cambria Math" panose="02040503050406030204" pitchFamily="18" charset="0"/>
                              </a:rPr>
                              <m:t>𝑧</m:t>
                            </m:r>
                          </m:e>
                          <m:sup>
                            <m:r>
                              <a:rPr kumimoji="1" lang="en-US" sz="1600" i="1">
                                <a:latin typeface="Cambria Math" panose="02040503050406030204" pitchFamily="18" charset="0"/>
                                <a:ea typeface="Cambria Math" panose="02040503050406030204" pitchFamily="18" charset="0"/>
                              </a:rPr>
                              <m:t>𝑜𝑝𝑡</m:t>
                            </m:r>
                          </m:sup>
                        </m:sSup>
                        <m:r>
                          <a:rPr kumimoji="1" lang="en-US" sz="1600" i="1">
                            <a:latin typeface="Cambria Math" panose="02040503050406030204" pitchFamily="18" charset="0"/>
                            <a:ea typeface="Cambria Math" panose="02040503050406030204" pitchFamily="18" charset="0"/>
                          </a:rPr>
                          <m:t>−</m:t>
                        </m:r>
                        <m:sSub>
                          <m:sSubPr>
                            <m:ctrlPr>
                              <a:rPr kumimoji="1" lang="en-US" sz="1600" i="1">
                                <a:latin typeface="Cambria Math" panose="02040503050406030204" pitchFamily="18" charset="0"/>
                                <a:ea typeface="Cambria Math" panose="02040503050406030204" pitchFamily="18" charset="0"/>
                              </a:rPr>
                            </m:ctrlPr>
                          </m:sSubPr>
                          <m:e>
                            <m:r>
                              <a:rPr kumimoji="1" lang="en-US" sz="1600" i="1">
                                <a:latin typeface="Cambria Math" panose="02040503050406030204" pitchFamily="18" charset="0"/>
                                <a:ea typeface="Cambria Math" panose="02040503050406030204" pitchFamily="18" charset="0"/>
                              </a:rPr>
                              <m:t>𝑧</m:t>
                            </m:r>
                          </m:e>
                          <m:sub>
                            <m:r>
                              <a:rPr kumimoji="1" lang="en-US" sz="1600" i="1">
                                <a:latin typeface="Cambria Math" panose="02040503050406030204" pitchFamily="18" charset="0"/>
                                <a:ea typeface="Cambria Math" panose="02040503050406030204" pitchFamily="18" charset="0"/>
                              </a:rPr>
                              <m:t>𝑚𝑖𝑛</m:t>
                            </m:r>
                          </m:sub>
                        </m:sSub>
                        <m:r>
                          <a:rPr kumimoji="1" lang="en-US" sz="1600" b="0" i="1" smtClean="0">
                            <a:latin typeface="Cambria Math" panose="02040503050406030204" pitchFamily="18" charset="0"/>
                            <a:ea typeface="Cambria Math" panose="02040503050406030204" pitchFamily="18" charset="0"/>
                          </a:rPr>
                          <m:t>]</m:t>
                        </m:r>
                      </m:num>
                      <m:den>
                        <m:r>
                          <m:rPr>
                            <m:sty m:val="p"/>
                          </m:rPr>
                          <a:rPr kumimoji="1" lang="el-GR" sz="1600" b="0" i="1" smtClean="0">
                            <a:latin typeface="Cambria Math" panose="02040503050406030204" pitchFamily="18" charset="0"/>
                            <a:ea typeface="Cambria Math" panose="02040503050406030204" pitchFamily="18" charset="0"/>
                          </a:rPr>
                          <m:t>ε</m:t>
                        </m:r>
                      </m:den>
                    </m:f>
                  </m:oMath>
                </a14:m>
                <a:r>
                  <a:rPr lang="en-US" sz="1600" dirty="0">
                    <a:latin typeface="Tahoma" panose="020B0604030504040204" pitchFamily="34" charset="0"/>
                    <a:ea typeface="Tahoma" panose="020B0604030504040204" pitchFamily="34" charset="0"/>
                    <a:cs typeface="Tahoma" panose="020B0604030504040204" pitchFamily="34" charset="0"/>
                  </a:rPr>
                  <a:t>+</a:t>
                </a:r>
                <a14:m>
                  <m:oMath xmlns:m="http://schemas.openxmlformats.org/officeDocument/2006/math">
                    <m:f>
                      <m:fPr>
                        <m:ctrlPr>
                          <a:rPr lang="en-US" sz="1600" i="1" dirty="0" smtClean="0">
                            <a:latin typeface="Cambria Math" panose="02040503050406030204" pitchFamily="18" charset="0"/>
                          </a:rPr>
                        </m:ctrlPr>
                      </m:fPr>
                      <m:num>
                        <m:r>
                          <a:rPr lang="en-US" sz="1600" b="0" i="1" dirty="0" smtClean="0">
                            <a:latin typeface="Cambria Math" panose="02040503050406030204" pitchFamily="18" charset="0"/>
                          </a:rPr>
                          <m:t>𝑇</m:t>
                        </m:r>
                        <m:r>
                          <a:rPr lang="en-US" sz="1600" b="0" i="1" dirty="0" smtClean="0">
                            <a:latin typeface="Cambria Math" panose="02040503050406030204" pitchFamily="18" charset="0"/>
                          </a:rPr>
                          <m:t>−1</m:t>
                        </m:r>
                      </m:num>
                      <m:den>
                        <m:r>
                          <a:rPr lang="en-US" sz="1600" b="0" i="1" dirty="0" smtClean="0">
                            <a:latin typeface="Cambria Math" panose="02040503050406030204" pitchFamily="18" charset="0"/>
                          </a:rPr>
                          <m:t>2</m:t>
                        </m:r>
                      </m:den>
                    </m:f>
                    <m:nary>
                      <m:naryPr>
                        <m:chr m:val="∑"/>
                        <m:ctrlPr>
                          <a:rPr lang="en-US" sz="1600" i="1" dirty="0" smtClean="0">
                            <a:latin typeface="Cambria Math" panose="02040503050406030204" pitchFamily="18" charset="0"/>
                          </a:rPr>
                        </m:ctrlPr>
                      </m:naryPr>
                      <m:sub>
                        <m:r>
                          <m:rPr>
                            <m:brk m:alnAt="23"/>
                          </m:rPr>
                          <a:rPr lang="en-US" sz="1600" b="0" i="1" dirty="0" smtClean="0">
                            <a:latin typeface="Cambria Math" panose="02040503050406030204" pitchFamily="18" charset="0"/>
                          </a:rPr>
                          <m:t>𝑖</m:t>
                        </m:r>
                        <m:r>
                          <a:rPr lang="en-US" sz="1600" b="0" i="1" dirty="0" smtClean="0">
                            <a:latin typeface="Cambria Math" panose="02040503050406030204" pitchFamily="18" charset="0"/>
                          </a:rPr>
                          <m:t>=1</m:t>
                        </m:r>
                      </m:sub>
                      <m:sup>
                        <m:r>
                          <a:rPr lang="en-US" sz="1600" b="0" i="1" dirty="0" smtClean="0">
                            <a:latin typeface="Cambria Math" panose="02040503050406030204" pitchFamily="18" charset="0"/>
                          </a:rPr>
                          <m:t>𝑁</m:t>
                        </m:r>
                      </m:sup>
                      <m:e>
                        <m:r>
                          <m:rPr>
                            <m:sty m:val="p"/>
                          </m:rPr>
                          <a:rPr lang="en-US" sz="1600" b="0" i="0" dirty="0" smtClean="0">
                            <a:latin typeface="Cambria Math" panose="02040503050406030204" pitchFamily="18" charset="0"/>
                          </a:rPr>
                          <m:t>max</m:t>
                        </m:r>
                        <m:d>
                          <m:dPr>
                            <m:begChr m:val="["/>
                            <m:endChr m:val="]"/>
                            <m:ctrlPr>
                              <a:rPr lang="en-US" sz="1600" b="0" i="1" dirty="0" smtClean="0">
                                <a:latin typeface="Cambria Math" panose="02040503050406030204" pitchFamily="18" charset="0"/>
                              </a:rPr>
                            </m:ctrlPr>
                          </m:dPr>
                          <m:e>
                            <m:sSubSup>
                              <m:sSubSupPr>
                                <m:ctrlPr>
                                  <a:rPr lang="en-US" sz="1600" b="0" i="1" dirty="0" smtClean="0">
                                    <a:latin typeface="Cambria Math" panose="02040503050406030204" pitchFamily="18" charset="0"/>
                                  </a:rPr>
                                </m:ctrlPr>
                              </m:sSubSupPr>
                              <m:e>
                                <m:r>
                                  <a:rPr lang="en-US" sz="1600" b="0" i="1" dirty="0" smtClean="0">
                                    <a:latin typeface="Cambria Math" panose="02040503050406030204" pitchFamily="18" charset="0"/>
                                  </a:rPr>
                                  <m:t>𝑎</m:t>
                                </m:r>
                              </m:e>
                              <m:sub>
                                <m:r>
                                  <a:rPr lang="en-US" sz="1600" b="0" i="1" dirty="0" smtClean="0">
                                    <a:latin typeface="Cambria Math" panose="02040503050406030204" pitchFamily="18" charset="0"/>
                                  </a:rPr>
                                  <m:t>𝑖</m:t>
                                </m:r>
                              </m:sub>
                              <m:sup>
                                <m:r>
                                  <a:rPr lang="en-US" sz="1600" b="0" i="1" dirty="0" smtClean="0">
                                    <a:latin typeface="Cambria Math" panose="02040503050406030204" pitchFamily="18" charset="0"/>
                                  </a:rPr>
                                  <m:t>𝑚𝑎𝑥</m:t>
                                </m:r>
                              </m:sup>
                            </m:sSubSup>
                            <m:r>
                              <a:rPr lang="en-US" sz="1600" b="0" i="1" dirty="0" smtClean="0">
                                <a:latin typeface="Cambria Math" panose="02040503050406030204" pitchFamily="18" charset="0"/>
                              </a:rPr>
                              <m:t>,</m:t>
                            </m:r>
                            <m:sSubSup>
                              <m:sSubSupPr>
                                <m:ctrlPr>
                                  <a:rPr lang="en-US" sz="1600" b="0" i="1" dirty="0" smtClean="0">
                                    <a:latin typeface="Cambria Math" panose="02040503050406030204" pitchFamily="18" charset="0"/>
                                  </a:rPr>
                                </m:ctrlPr>
                              </m:sSubSupPr>
                              <m:e>
                                <m:r>
                                  <a:rPr lang="en-US" sz="1600" b="0" i="1" dirty="0" smtClean="0">
                                    <a:latin typeface="Cambria Math" panose="02040503050406030204" pitchFamily="18" charset="0"/>
                                  </a:rPr>
                                  <m:t>𝑏</m:t>
                                </m:r>
                              </m:e>
                              <m:sub>
                                <m:r>
                                  <a:rPr lang="en-US" sz="1600" b="0" i="1" dirty="0" smtClean="0">
                                    <a:latin typeface="Cambria Math" panose="02040503050406030204" pitchFamily="18" charset="0"/>
                                  </a:rPr>
                                  <m:t>𝑖</m:t>
                                </m:r>
                              </m:sub>
                              <m:sup>
                                <m:r>
                                  <a:rPr lang="en-US" sz="1600" b="0" i="1" dirty="0" smtClean="0">
                                    <a:latin typeface="Cambria Math" panose="02040503050406030204" pitchFamily="18" charset="0"/>
                                  </a:rPr>
                                  <m:t>𝑚𝑎𝑥</m:t>
                                </m:r>
                              </m:sup>
                            </m:sSubSup>
                          </m:e>
                        </m:d>
                      </m:e>
                    </m:nary>
                  </m:oMath>
                </a14:m>
                <a:endParaRPr lang="en-US" sz="16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0" name="矩形 11">
                <a:extLst>
                  <a:ext uri="{FF2B5EF4-FFF2-40B4-BE49-F238E27FC236}">
                    <a16:creationId xmlns:a16="http://schemas.microsoft.com/office/drawing/2014/main" id="{C0067481-F209-E143-96BD-910FD932D4B0}"/>
                  </a:ext>
                </a:extLst>
              </p:cNvPr>
              <p:cNvSpPr>
                <a:spLocks noRot="1" noChangeAspect="1" noMove="1" noResize="1" noEditPoints="1" noAdjustHandles="1" noChangeArrowheads="1" noChangeShapeType="1" noTextEdit="1"/>
              </p:cNvSpPr>
              <p:nvPr/>
            </p:nvSpPr>
            <p:spPr>
              <a:xfrm>
                <a:off x="2021372" y="2545897"/>
                <a:ext cx="6774290" cy="514628"/>
              </a:xfrm>
              <a:prstGeom prst="rect">
                <a:avLst/>
              </a:prstGeom>
              <a:blipFill>
                <a:blip r:embed="rId4"/>
                <a:stretch>
                  <a:fillRect t="-52381" b="-97619"/>
                </a:stretch>
              </a:blipFill>
            </p:spPr>
            <p:txBody>
              <a:bodyPr/>
              <a:lstStyle/>
              <a:p>
                <a:r>
                  <a:rPr lang="en-US">
                    <a:noFill/>
                  </a:rPr>
                  <a:t> </a:t>
                </a:r>
              </a:p>
            </p:txBody>
          </p:sp>
        </mc:Fallback>
      </mc:AlternateContent>
      <p:sp>
        <p:nvSpPr>
          <p:cNvPr id="11" name="矩形 12">
            <a:extLst>
              <a:ext uri="{FF2B5EF4-FFF2-40B4-BE49-F238E27FC236}">
                <a16:creationId xmlns:a16="http://schemas.microsoft.com/office/drawing/2014/main" id="{FE379FAF-1400-8445-8D2F-2F3038611139}"/>
              </a:ext>
            </a:extLst>
          </p:cNvPr>
          <p:cNvSpPr/>
          <p:nvPr/>
        </p:nvSpPr>
        <p:spPr>
          <a:xfrm>
            <a:off x="1119166" y="2633934"/>
            <a:ext cx="1005403" cy="338554"/>
          </a:xfrm>
          <a:prstGeom prst="rect">
            <a:avLst/>
          </a:prstGeom>
        </p:spPr>
        <p:txBody>
          <a:bodyPr wrap="none">
            <a:spAutoFit/>
          </a:bodyPr>
          <a:lstStyle/>
          <a:p>
            <a:r>
              <a:rPr kumimoji="1"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Non </a:t>
            </a:r>
            <a:r>
              <a:rPr kumimoji="1" lang="en-US" sz="1600" dirty="0" err="1">
                <a:solidFill>
                  <a:srgbClr val="FF0000"/>
                </a:solidFill>
                <a:latin typeface="Tahoma" panose="020B0604030504040204" pitchFamily="34" charset="0"/>
                <a:ea typeface="Tahoma" panose="020B0604030504040204" pitchFamily="34" charset="0"/>
                <a:cs typeface="Tahoma" panose="020B0604030504040204" pitchFamily="34" charset="0"/>
              </a:rPr>
              <a:t>i.i.d</a:t>
            </a:r>
            <a:r>
              <a:rPr kumimoji="1"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12" name="矩形 3">
            <a:extLst>
              <a:ext uri="{FF2B5EF4-FFF2-40B4-BE49-F238E27FC236}">
                <a16:creationId xmlns:a16="http://schemas.microsoft.com/office/drawing/2014/main" id="{0423B910-ED9B-8740-9AEA-87B6225E5960}"/>
              </a:ext>
            </a:extLst>
          </p:cNvPr>
          <p:cNvSpPr/>
          <p:nvPr/>
        </p:nvSpPr>
        <p:spPr>
          <a:xfrm>
            <a:off x="1587403" y="2040213"/>
            <a:ext cx="530915" cy="307777"/>
          </a:xfrm>
          <a:prstGeom prst="rect">
            <a:avLst/>
          </a:prstGeom>
        </p:spPr>
        <p:txBody>
          <a:bodyPr wrap="none">
            <a:spAutoFit/>
          </a:bodyPr>
          <a:lstStyle/>
          <a:p>
            <a:r>
              <a:rPr kumimoji="1" lang="en-US" dirty="0" err="1">
                <a:solidFill>
                  <a:srgbClr val="FF0000"/>
                </a:solidFill>
                <a:latin typeface="Tahoma" panose="020B0604030504040204" pitchFamily="34" charset="0"/>
                <a:ea typeface="Tahoma" panose="020B0604030504040204" pitchFamily="34" charset="0"/>
                <a:cs typeface="Tahoma" panose="020B0604030504040204" pitchFamily="34" charset="0"/>
              </a:rPr>
              <a:t>i.i.d</a:t>
            </a:r>
            <a:r>
              <a:rPr kumimoji="1" lang="en-US"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13" name="矩形 14">
                <a:extLst>
                  <a:ext uri="{FF2B5EF4-FFF2-40B4-BE49-F238E27FC236}">
                    <a16:creationId xmlns:a16="http://schemas.microsoft.com/office/drawing/2014/main" id="{D254263A-49FE-5D47-8BA9-56395E1E539B}"/>
                  </a:ext>
                </a:extLst>
              </p:cNvPr>
              <p:cNvSpPr/>
              <p:nvPr/>
            </p:nvSpPr>
            <p:spPr>
              <a:xfrm>
                <a:off x="2014705" y="4095977"/>
                <a:ext cx="3085332" cy="7842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kumimoji="1" lang="en-US" sz="1600" b="0" i="1" smtClean="0">
                              <a:latin typeface="Cambria Math" panose="02040503050406030204" pitchFamily="18" charset="0"/>
                              <a:ea typeface="Cambria Math" panose="02040503050406030204" pitchFamily="18" charset="0"/>
                            </a:rPr>
                          </m:ctrlPr>
                        </m:funcPr>
                        <m:fName>
                          <m:limLow>
                            <m:limLowPr>
                              <m:ctrlPr>
                                <a:rPr kumimoji="1" lang="en-US" sz="1600" b="0" i="1" smtClean="0">
                                  <a:latin typeface="Cambria Math" panose="02040503050406030204" pitchFamily="18" charset="0"/>
                                  <a:ea typeface="Cambria Math" panose="02040503050406030204" pitchFamily="18" charset="0"/>
                                </a:rPr>
                              </m:ctrlPr>
                            </m:limLowPr>
                            <m:e>
                              <m:r>
                                <m:rPr>
                                  <m:sty m:val="p"/>
                                </m:rPr>
                                <a:rPr kumimoji="1" lang="en-US" sz="1600" b="0" i="0" smtClean="0">
                                  <a:latin typeface="Cambria Math" panose="02040503050406030204" pitchFamily="18" charset="0"/>
                                  <a:ea typeface="Cambria Math" panose="02040503050406030204" pitchFamily="18" charset="0"/>
                                </a:rPr>
                                <m:t>lim</m:t>
                              </m:r>
                            </m:e>
                            <m:lim>
                              <m:r>
                                <m:rPr>
                                  <m:sty m:val="p"/>
                                </m:rPr>
                                <a:rPr kumimoji="1" lang="el-GR" sz="1600" b="0" i="1" smtClean="0">
                                  <a:latin typeface="Cambria Math" panose="02040503050406030204" pitchFamily="18" charset="0"/>
                                  <a:ea typeface="Cambria Math" panose="02040503050406030204" pitchFamily="18" charset="0"/>
                                </a:rPr>
                                <m:t>τ</m:t>
                              </m:r>
                              <m:r>
                                <a:rPr kumimoji="1" lang="el-GR" sz="1600" b="0" i="1" smtClean="0">
                                  <a:latin typeface="Cambria Math" panose="02040503050406030204" pitchFamily="18" charset="0"/>
                                  <a:ea typeface="Cambria Math" panose="02040503050406030204" pitchFamily="18" charset="0"/>
                                </a:rPr>
                                <m:t>→∞</m:t>
                              </m:r>
                            </m:lim>
                          </m:limLow>
                        </m:fName>
                        <m:e>
                          <m:r>
                            <m:rPr>
                              <m:sty m:val="p"/>
                            </m:rPr>
                            <a:rPr kumimoji="1" lang="en-US" sz="1600" b="0" i="0" smtClean="0">
                              <a:latin typeface="Cambria Math" panose="02040503050406030204" pitchFamily="18" charset="0"/>
                              <a:ea typeface="Cambria Math" panose="02040503050406030204" pitchFamily="18" charset="0"/>
                            </a:rPr>
                            <m:t>sup</m:t>
                          </m:r>
                          <m:f>
                            <m:fPr>
                              <m:ctrlPr>
                                <a:rPr kumimoji="1" lang="en-US" sz="1600" b="0" i="1" smtClean="0">
                                  <a:latin typeface="Cambria Math" panose="02040503050406030204" pitchFamily="18" charset="0"/>
                                  <a:ea typeface="Cambria Math" panose="02040503050406030204" pitchFamily="18" charset="0"/>
                                </a:rPr>
                              </m:ctrlPr>
                            </m:fPr>
                            <m:num>
                              <m:r>
                                <a:rPr kumimoji="1" lang="en-US" sz="1600" b="0" i="1" smtClean="0">
                                  <a:latin typeface="Cambria Math" panose="02040503050406030204" pitchFamily="18" charset="0"/>
                                  <a:ea typeface="Cambria Math" panose="02040503050406030204" pitchFamily="18" charset="0"/>
                                </a:rPr>
                                <m:t>1</m:t>
                              </m:r>
                            </m:num>
                            <m:den>
                              <m:r>
                                <m:rPr>
                                  <m:sty m:val="p"/>
                                </m:rPr>
                                <a:rPr kumimoji="1" lang="el-GR" sz="1600" i="1">
                                  <a:latin typeface="Cambria Math" panose="02040503050406030204" pitchFamily="18" charset="0"/>
                                  <a:ea typeface="Cambria Math" panose="02040503050406030204" pitchFamily="18" charset="0"/>
                                </a:rPr>
                                <m:t>τ</m:t>
                              </m:r>
                            </m:den>
                          </m:f>
                          <m:nary>
                            <m:naryPr>
                              <m:chr m:val="∑"/>
                              <m:ctrlPr>
                                <a:rPr kumimoji="1" lang="en-US" sz="1600" b="0" i="1" smtClean="0">
                                  <a:latin typeface="Cambria Math" panose="02040503050406030204" pitchFamily="18" charset="0"/>
                                  <a:ea typeface="Cambria Math" panose="02040503050406030204" pitchFamily="18" charset="0"/>
                                </a:rPr>
                              </m:ctrlPr>
                            </m:naryPr>
                            <m:sub>
                              <m:r>
                                <m:rPr>
                                  <m:brk m:alnAt="23"/>
                                </m:rPr>
                                <a:rPr kumimoji="1" lang="en-US" sz="1600" b="0" i="1" smtClean="0">
                                  <a:latin typeface="Cambria Math" panose="02040503050406030204" pitchFamily="18" charset="0"/>
                                  <a:ea typeface="Cambria Math" panose="02040503050406030204" pitchFamily="18" charset="0"/>
                                </a:rPr>
                                <m:t>𝑡</m:t>
                              </m:r>
                              <m:r>
                                <a:rPr kumimoji="1" lang="en-US" sz="1600" b="0" i="1" smtClean="0">
                                  <a:latin typeface="Cambria Math" panose="02040503050406030204" pitchFamily="18" charset="0"/>
                                  <a:ea typeface="Cambria Math" panose="02040503050406030204" pitchFamily="18" charset="0"/>
                                </a:rPr>
                                <m:t>=0</m:t>
                              </m:r>
                            </m:sub>
                            <m:sup>
                              <m:r>
                                <m:rPr>
                                  <m:sty m:val="p"/>
                                </m:rPr>
                                <a:rPr kumimoji="1" lang="el-GR" sz="1600" i="1">
                                  <a:latin typeface="Cambria Math" panose="02040503050406030204" pitchFamily="18" charset="0"/>
                                  <a:ea typeface="Cambria Math" panose="02040503050406030204" pitchFamily="18" charset="0"/>
                                </a:rPr>
                                <m:t>τ</m:t>
                              </m:r>
                              <m:r>
                                <a:rPr kumimoji="1" lang="en-US" sz="1600" b="0" i="1" smtClean="0">
                                  <a:latin typeface="Cambria Math" panose="02040503050406030204" pitchFamily="18" charset="0"/>
                                  <a:ea typeface="Cambria Math" panose="02040503050406030204" pitchFamily="18" charset="0"/>
                                </a:rPr>
                                <m:t>−1</m:t>
                              </m:r>
                            </m:sup>
                            <m:e>
                              <m:r>
                                <m:rPr>
                                  <m:sty m:val="p"/>
                                </m:rPr>
                                <a:rPr kumimoji="1" lang="en-US" sz="1600">
                                  <a:latin typeface="Cambria Math" panose="02040503050406030204" pitchFamily="18" charset="0"/>
                                  <a:ea typeface="Cambria Math" panose="02040503050406030204" pitchFamily="18" charset="0"/>
                                </a:rPr>
                                <m:t>E</m:t>
                              </m:r>
                              <m:d>
                                <m:dPr>
                                  <m:begChr m:val="{"/>
                                  <m:endChr m:val="}"/>
                                  <m:ctrlPr>
                                    <a:rPr kumimoji="1" lang="en-US" sz="1600" i="1" smtClean="0">
                                      <a:latin typeface="Cambria Math" panose="02040503050406030204" pitchFamily="18" charset="0"/>
                                      <a:ea typeface="Cambria Math" panose="02040503050406030204" pitchFamily="18" charset="0"/>
                                    </a:rPr>
                                  </m:ctrlPr>
                                </m:dPr>
                                <m:e>
                                  <m:r>
                                    <a:rPr kumimoji="1" lang="en-US" sz="1600" b="0" i="1" smtClean="0">
                                      <a:latin typeface="Cambria Math" panose="02040503050406030204" pitchFamily="18" charset="0"/>
                                      <a:ea typeface="Cambria Math" panose="02040503050406030204" pitchFamily="18" charset="0"/>
                                    </a:rPr>
                                    <m:t>𝑧</m:t>
                                  </m:r>
                                  <m:d>
                                    <m:dPr>
                                      <m:ctrlPr>
                                        <a:rPr kumimoji="1" lang="en-US" sz="1600" b="0" i="1" smtClean="0">
                                          <a:latin typeface="Cambria Math" panose="02040503050406030204" pitchFamily="18" charset="0"/>
                                          <a:ea typeface="Cambria Math" panose="02040503050406030204" pitchFamily="18" charset="0"/>
                                        </a:rPr>
                                      </m:ctrlPr>
                                    </m:dPr>
                                    <m:e>
                                      <m:r>
                                        <a:rPr kumimoji="1" lang="en-US" sz="1600" b="0" i="1" smtClean="0">
                                          <a:latin typeface="Cambria Math" panose="02040503050406030204" pitchFamily="18" charset="0"/>
                                          <a:ea typeface="Cambria Math" panose="02040503050406030204" pitchFamily="18" charset="0"/>
                                        </a:rPr>
                                        <m:t>𝑡</m:t>
                                      </m:r>
                                    </m:e>
                                  </m:d>
                                </m:e>
                              </m:d>
                            </m:e>
                          </m:nary>
                        </m:e>
                      </m:func>
                      <m:r>
                        <a:rPr kumimoji="1" lang="en-US" sz="1600" b="0" i="1" smtClean="0">
                          <a:latin typeface="Cambria Math" panose="02040503050406030204" pitchFamily="18" charset="0"/>
                          <a:ea typeface="Cambria Math" panose="02040503050406030204" pitchFamily="18" charset="0"/>
                        </a:rPr>
                        <m:t>≤</m:t>
                      </m:r>
                      <m:sSup>
                        <m:sSupPr>
                          <m:ctrlPr>
                            <a:rPr kumimoji="1" lang="en-US" sz="1600" i="1">
                              <a:latin typeface="Cambria Math" panose="02040503050406030204" pitchFamily="18" charset="0"/>
                              <a:ea typeface="Cambria Math" panose="02040503050406030204" pitchFamily="18" charset="0"/>
                            </a:rPr>
                          </m:ctrlPr>
                        </m:sSupPr>
                        <m:e>
                          <m:r>
                            <a:rPr kumimoji="1" lang="en-US" sz="1600" i="1">
                              <a:latin typeface="Cambria Math" panose="02040503050406030204" pitchFamily="18" charset="0"/>
                              <a:ea typeface="Cambria Math" panose="02040503050406030204" pitchFamily="18" charset="0"/>
                            </a:rPr>
                            <m:t>𝑧</m:t>
                          </m:r>
                        </m:e>
                        <m:sup>
                          <m:r>
                            <a:rPr kumimoji="1" lang="en-US" sz="1600" i="1">
                              <a:latin typeface="Cambria Math" panose="02040503050406030204" pitchFamily="18" charset="0"/>
                              <a:ea typeface="Cambria Math" panose="02040503050406030204" pitchFamily="18" charset="0"/>
                            </a:rPr>
                            <m:t>𝑜𝑝𝑡</m:t>
                          </m:r>
                        </m:sup>
                      </m:sSup>
                      <m:r>
                        <a:rPr kumimoji="1" lang="en-US" sz="1600" b="0" i="1" smtClean="0">
                          <a:latin typeface="Cambria Math" panose="02040503050406030204" pitchFamily="18" charset="0"/>
                          <a:ea typeface="Cambria Math" panose="02040503050406030204" pitchFamily="18" charset="0"/>
                        </a:rPr>
                        <m:t>+</m:t>
                      </m:r>
                      <m:f>
                        <m:fPr>
                          <m:ctrlPr>
                            <a:rPr kumimoji="1" lang="en-US" sz="1600" b="0" i="1" smtClean="0">
                              <a:latin typeface="Cambria Math" panose="02040503050406030204" pitchFamily="18" charset="0"/>
                              <a:ea typeface="Cambria Math" panose="02040503050406030204" pitchFamily="18" charset="0"/>
                            </a:rPr>
                          </m:ctrlPr>
                        </m:fPr>
                        <m:num>
                          <m:r>
                            <a:rPr kumimoji="1" lang="en-US" altLang="zh-CN" sz="1600" i="1">
                              <a:latin typeface="Cambria Math" panose="02040503050406030204" pitchFamily="18" charset="0"/>
                              <a:ea typeface="Cambria Math" panose="02040503050406030204" pitchFamily="18" charset="0"/>
                            </a:rPr>
                            <m:t>𝐷</m:t>
                          </m:r>
                        </m:num>
                        <m:den>
                          <m:r>
                            <a:rPr kumimoji="1" lang="en-US" sz="1600" b="0" i="1" smtClean="0">
                              <a:solidFill>
                                <a:srgbClr val="FF0000"/>
                              </a:solidFill>
                              <a:latin typeface="Cambria Math" panose="02040503050406030204" pitchFamily="18" charset="0"/>
                              <a:ea typeface="Cambria Math" panose="02040503050406030204" pitchFamily="18" charset="0"/>
                            </a:rPr>
                            <m:t>𝑉</m:t>
                          </m:r>
                        </m:den>
                      </m:f>
                    </m:oMath>
                  </m:oMathPara>
                </a14:m>
                <a:endParaRPr lang="en-US" sz="16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3" name="矩形 14">
                <a:extLst>
                  <a:ext uri="{FF2B5EF4-FFF2-40B4-BE49-F238E27FC236}">
                    <a16:creationId xmlns:a16="http://schemas.microsoft.com/office/drawing/2014/main" id="{D254263A-49FE-5D47-8BA9-56395E1E539B}"/>
                  </a:ext>
                </a:extLst>
              </p:cNvPr>
              <p:cNvSpPr>
                <a:spLocks noRot="1" noChangeAspect="1" noMove="1" noResize="1" noEditPoints="1" noAdjustHandles="1" noChangeArrowheads="1" noChangeShapeType="1" noTextEdit="1"/>
              </p:cNvSpPr>
              <p:nvPr/>
            </p:nvSpPr>
            <p:spPr>
              <a:xfrm>
                <a:off x="2014705" y="4095977"/>
                <a:ext cx="3085332" cy="784254"/>
              </a:xfrm>
              <a:prstGeom prst="rect">
                <a:avLst/>
              </a:prstGeom>
              <a:blipFill>
                <a:blip r:embed="rId5"/>
                <a:stretch>
                  <a:fillRect t="-96774" b="-153226"/>
                </a:stretch>
              </a:blipFill>
            </p:spPr>
            <p:txBody>
              <a:bodyPr/>
              <a:lstStyle/>
              <a:p>
                <a:r>
                  <a:rPr lang="en-US">
                    <a:noFill/>
                  </a:rPr>
                  <a:t> </a:t>
                </a:r>
              </a:p>
            </p:txBody>
          </p:sp>
        </mc:Fallback>
      </mc:AlternateContent>
      <p:sp>
        <p:nvSpPr>
          <p:cNvPr id="14" name="矩形 17">
            <a:extLst>
              <a:ext uri="{FF2B5EF4-FFF2-40B4-BE49-F238E27FC236}">
                <a16:creationId xmlns:a16="http://schemas.microsoft.com/office/drawing/2014/main" id="{DFE02853-3BAD-9F47-8B10-BECA405C2EF1}"/>
              </a:ext>
            </a:extLst>
          </p:cNvPr>
          <p:cNvSpPr/>
          <p:nvPr/>
        </p:nvSpPr>
        <p:spPr>
          <a:xfrm>
            <a:off x="1141633" y="4293687"/>
            <a:ext cx="1005403" cy="338554"/>
          </a:xfrm>
          <a:prstGeom prst="rect">
            <a:avLst/>
          </a:prstGeom>
        </p:spPr>
        <p:txBody>
          <a:bodyPr wrap="none">
            <a:spAutoFit/>
          </a:bodyPr>
          <a:lstStyle/>
          <a:p>
            <a:r>
              <a:rPr kumimoji="1"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Non </a:t>
            </a:r>
            <a:r>
              <a:rPr kumimoji="1" lang="en-US" sz="1600" dirty="0" err="1">
                <a:solidFill>
                  <a:srgbClr val="FF0000"/>
                </a:solidFill>
                <a:latin typeface="Tahoma" panose="020B0604030504040204" pitchFamily="34" charset="0"/>
                <a:ea typeface="Tahoma" panose="020B0604030504040204" pitchFamily="34" charset="0"/>
                <a:cs typeface="Tahoma" panose="020B0604030504040204" pitchFamily="34" charset="0"/>
              </a:rPr>
              <a:t>i.i.d</a:t>
            </a:r>
            <a:r>
              <a:rPr kumimoji="1"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15" name="矩形 18">
            <a:extLst>
              <a:ext uri="{FF2B5EF4-FFF2-40B4-BE49-F238E27FC236}">
                <a16:creationId xmlns:a16="http://schemas.microsoft.com/office/drawing/2014/main" id="{8FC4E3CC-8171-E64C-A64B-EDBA8CA003D3}"/>
              </a:ext>
            </a:extLst>
          </p:cNvPr>
          <p:cNvSpPr/>
          <p:nvPr/>
        </p:nvSpPr>
        <p:spPr>
          <a:xfrm>
            <a:off x="1614520" y="3631961"/>
            <a:ext cx="530915" cy="307777"/>
          </a:xfrm>
          <a:prstGeom prst="rect">
            <a:avLst/>
          </a:prstGeom>
        </p:spPr>
        <p:txBody>
          <a:bodyPr wrap="none">
            <a:spAutoFit/>
          </a:bodyPr>
          <a:lstStyle/>
          <a:p>
            <a:r>
              <a:rPr kumimoji="1" lang="en-US" dirty="0" err="1">
                <a:solidFill>
                  <a:srgbClr val="FF0000"/>
                </a:solidFill>
                <a:latin typeface="Tahoma" panose="020B0604030504040204" pitchFamily="34" charset="0"/>
                <a:ea typeface="Tahoma" panose="020B0604030504040204" pitchFamily="34" charset="0"/>
                <a:cs typeface="Tahoma" panose="020B0604030504040204" pitchFamily="34" charset="0"/>
              </a:rPr>
              <a:t>i.i.d</a:t>
            </a:r>
            <a:r>
              <a:rPr kumimoji="1" lang="en-US"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6" name="Text Placeholder 4">
            <a:extLst>
              <a:ext uri="{FF2B5EF4-FFF2-40B4-BE49-F238E27FC236}">
                <a16:creationId xmlns:a16="http://schemas.microsoft.com/office/drawing/2014/main" id="{CBC2C2E8-041F-E44F-83CF-8E2DA388213D}"/>
              </a:ext>
            </a:extLst>
          </p:cNvPr>
          <p:cNvSpPr txBox="1">
            <a:spLocks/>
          </p:cNvSpPr>
          <p:nvPr/>
        </p:nvSpPr>
        <p:spPr>
          <a:xfrm>
            <a:off x="838200" y="216213"/>
            <a:ext cx="69342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3091" indent="0" algn="ctr">
              <a:buFont typeface="Arial" panose="020B0604020202020204" pitchFamily="34" charset="0"/>
              <a:buNone/>
            </a:pPr>
            <a:r>
              <a:rPr lang="en-US" altLang="zh-CN" sz="3600" b="1" dirty="0">
                <a:solidFill>
                  <a:srgbClr val="00B0F0"/>
                </a:solidFill>
                <a:effectLst>
                  <a:outerShdw blurRad="38100" dist="38100" dir="2700000" algn="tl">
                    <a:srgbClr val="000000">
                      <a:alpha val="43137"/>
                    </a:srgbClr>
                  </a:outerShdw>
                </a:effectLst>
              </a:rPr>
              <a:t>Lyapunov Optimization</a:t>
            </a:r>
            <a:endParaRPr lang="zh-CN" altLang="en-US" dirty="0">
              <a:solidFill>
                <a:schemeClr val="bg1">
                  <a:lumMod val="95000"/>
                </a:schemeClr>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324881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B1110F-E9C1-004B-A22E-1FA990503B87}"/>
              </a:ext>
            </a:extLst>
          </p:cNvPr>
          <p:cNvSpPr>
            <a:spLocks noGrp="1"/>
          </p:cNvSpPr>
          <p:nvPr>
            <p:ph type="sldNum" sz="quarter" idx="12"/>
          </p:nvPr>
        </p:nvSpPr>
        <p:spPr/>
        <p:txBody>
          <a:bodyPr/>
          <a:lstStyle/>
          <a:p>
            <a:fld id="{97D86083-53EC-4DF4-B0ED-FEB5657A265E}" type="slidenum">
              <a:rPr lang="zh-CN" altLang="en-US" smtClean="0"/>
              <a:t>98</a:t>
            </a:fld>
            <a:endParaRPr lang="zh-CN" altLang="en-US" dirty="0"/>
          </a:p>
        </p:txBody>
      </p:sp>
      <p:sp>
        <p:nvSpPr>
          <p:cNvPr id="3" name="Text Placeholder 2">
            <a:extLst>
              <a:ext uri="{FF2B5EF4-FFF2-40B4-BE49-F238E27FC236}">
                <a16:creationId xmlns:a16="http://schemas.microsoft.com/office/drawing/2014/main" id="{E705528B-7423-A446-AAFB-06813F8C2235}"/>
              </a:ext>
            </a:extLst>
          </p:cNvPr>
          <p:cNvSpPr txBox="1">
            <a:spLocks/>
          </p:cNvSpPr>
          <p:nvPr/>
        </p:nvSpPr>
        <p:spPr>
          <a:xfrm>
            <a:off x="467544" y="152401"/>
            <a:ext cx="8371656"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200" b="1" dirty="0">
                <a:solidFill>
                  <a:srgbClr val="00B0F0"/>
                </a:solidFill>
                <a:effectLst>
                  <a:outerShdw blurRad="38100" dist="38100" dir="2700000" algn="tl">
                    <a:srgbClr val="000000">
                      <a:alpha val="43137"/>
                    </a:srgbClr>
                  </a:outerShdw>
                </a:effectLst>
              </a:rPr>
              <a:t>Example to Mobile Networks with  Unreliable Channels</a:t>
            </a:r>
          </a:p>
        </p:txBody>
      </p:sp>
      <p:sp>
        <p:nvSpPr>
          <p:cNvPr id="4" name="Rectangle 3">
            <a:extLst>
              <a:ext uri="{FF2B5EF4-FFF2-40B4-BE49-F238E27FC236}">
                <a16:creationId xmlns:a16="http://schemas.microsoft.com/office/drawing/2014/main" id="{EDA27F00-F2C1-B241-8575-0C64C67E76F3}"/>
              </a:ext>
            </a:extLst>
          </p:cNvPr>
          <p:cNvSpPr>
            <a:spLocks noChangeArrowheads="1"/>
          </p:cNvSpPr>
          <p:nvPr/>
        </p:nvSpPr>
        <p:spPr bwMode="auto">
          <a:xfrm>
            <a:off x="956468" y="1714500"/>
            <a:ext cx="685800" cy="6858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5" name="Rectangle 4">
            <a:extLst>
              <a:ext uri="{FF2B5EF4-FFF2-40B4-BE49-F238E27FC236}">
                <a16:creationId xmlns:a16="http://schemas.microsoft.com/office/drawing/2014/main" id="{57BE9DB8-6382-4A49-8A79-ED2B82850E51}"/>
              </a:ext>
            </a:extLst>
          </p:cNvPr>
          <p:cNvSpPr>
            <a:spLocks noChangeArrowheads="1"/>
          </p:cNvSpPr>
          <p:nvPr/>
        </p:nvSpPr>
        <p:spPr bwMode="auto">
          <a:xfrm>
            <a:off x="1642268" y="1714500"/>
            <a:ext cx="685800" cy="6858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6" name="Rectangle 5">
            <a:extLst>
              <a:ext uri="{FF2B5EF4-FFF2-40B4-BE49-F238E27FC236}">
                <a16:creationId xmlns:a16="http://schemas.microsoft.com/office/drawing/2014/main" id="{A5951F48-5CCD-7C44-A6FA-1D4F5D01A3AE}"/>
              </a:ext>
            </a:extLst>
          </p:cNvPr>
          <p:cNvSpPr>
            <a:spLocks noChangeArrowheads="1"/>
          </p:cNvSpPr>
          <p:nvPr/>
        </p:nvSpPr>
        <p:spPr bwMode="auto">
          <a:xfrm>
            <a:off x="2328068" y="1714500"/>
            <a:ext cx="685800" cy="685800"/>
          </a:xfrm>
          <a:prstGeom prst="rect">
            <a:avLst/>
          </a:prstGeom>
          <a:solidFill>
            <a:srgbClr val="33CCCC"/>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7" name="Rectangle 6">
            <a:extLst>
              <a:ext uri="{FF2B5EF4-FFF2-40B4-BE49-F238E27FC236}">
                <a16:creationId xmlns:a16="http://schemas.microsoft.com/office/drawing/2014/main" id="{CE2B4022-752E-3841-A5DC-DF6EA0B69D39}"/>
              </a:ext>
            </a:extLst>
          </p:cNvPr>
          <p:cNvSpPr>
            <a:spLocks noChangeArrowheads="1"/>
          </p:cNvSpPr>
          <p:nvPr/>
        </p:nvSpPr>
        <p:spPr bwMode="auto">
          <a:xfrm>
            <a:off x="3699668" y="1714500"/>
            <a:ext cx="685800" cy="6858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8" name="Rectangle 7">
            <a:extLst>
              <a:ext uri="{FF2B5EF4-FFF2-40B4-BE49-F238E27FC236}">
                <a16:creationId xmlns:a16="http://schemas.microsoft.com/office/drawing/2014/main" id="{7E3CECDD-67F1-AE4A-BCB1-9A998E0401EB}"/>
              </a:ext>
            </a:extLst>
          </p:cNvPr>
          <p:cNvSpPr>
            <a:spLocks noChangeArrowheads="1"/>
          </p:cNvSpPr>
          <p:nvPr/>
        </p:nvSpPr>
        <p:spPr bwMode="auto">
          <a:xfrm>
            <a:off x="956468" y="2400300"/>
            <a:ext cx="685800" cy="6858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9" name="Rectangle 8">
            <a:extLst>
              <a:ext uri="{FF2B5EF4-FFF2-40B4-BE49-F238E27FC236}">
                <a16:creationId xmlns:a16="http://schemas.microsoft.com/office/drawing/2014/main" id="{90389054-9913-2043-918F-17A8A308B007}"/>
              </a:ext>
            </a:extLst>
          </p:cNvPr>
          <p:cNvSpPr>
            <a:spLocks noChangeArrowheads="1"/>
          </p:cNvSpPr>
          <p:nvPr/>
        </p:nvSpPr>
        <p:spPr bwMode="auto">
          <a:xfrm>
            <a:off x="1642268" y="2400300"/>
            <a:ext cx="685800" cy="6858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10" name="Rectangle 9">
            <a:extLst>
              <a:ext uri="{FF2B5EF4-FFF2-40B4-BE49-F238E27FC236}">
                <a16:creationId xmlns:a16="http://schemas.microsoft.com/office/drawing/2014/main" id="{C711DFA7-AF2E-0045-B9FA-B34941E1B103}"/>
              </a:ext>
            </a:extLst>
          </p:cNvPr>
          <p:cNvSpPr>
            <a:spLocks noChangeArrowheads="1"/>
          </p:cNvSpPr>
          <p:nvPr/>
        </p:nvSpPr>
        <p:spPr bwMode="auto">
          <a:xfrm>
            <a:off x="3699668" y="2400300"/>
            <a:ext cx="685800" cy="6858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11" name="Rectangle 10">
            <a:extLst>
              <a:ext uri="{FF2B5EF4-FFF2-40B4-BE49-F238E27FC236}">
                <a16:creationId xmlns:a16="http://schemas.microsoft.com/office/drawing/2014/main" id="{77821924-F2F4-7C4C-AD70-672FAFB25C09}"/>
              </a:ext>
            </a:extLst>
          </p:cNvPr>
          <p:cNvSpPr>
            <a:spLocks noChangeArrowheads="1"/>
          </p:cNvSpPr>
          <p:nvPr/>
        </p:nvSpPr>
        <p:spPr bwMode="auto">
          <a:xfrm>
            <a:off x="956468" y="3086100"/>
            <a:ext cx="685800" cy="6858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12" name="Rectangle 11">
            <a:extLst>
              <a:ext uri="{FF2B5EF4-FFF2-40B4-BE49-F238E27FC236}">
                <a16:creationId xmlns:a16="http://schemas.microsoft.com/office/drawing/2014/main" id="{BEF7AD18-0ADB-8343-A051-7C9B1397D074}"/>
              </a:ext>
            </a:extLst>
          </p:cNvPr>
          <p:cNvSpPr>
            <a:spLocks noChangeArrowheads="1"/>
          </p:cNvSpPr>
          <p:nvPr/>
        </p:nvSpPr>
        <p:spPr bwMode="auto">
          <a:xfrm>
            <a:off x="1642268" y="3086100"/>
            <a:ext cx="685800" cy="6858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13" name="Rectangle 12">
            <a:extLst>
              <a:ext uri="{FF2B5EF4-FFF2-40B4-BE49-F238E27FC236}">
                <a16:creationId xmlns:a16="http://schemas.microsoft.com/office/drawing/2014/main" id="{6E351501-EFC7-E245-81F9-F357F05598C3}"/>
              </a:ext>
            </a:extLst>
          </p:cNvPr>
          <p:cNvSpPr>
            <a:spLocks noChangeArrowheads="1"/>
          </p:cNvSpPr>
          <p:nvPr/>
        </p:nvSpPr>
        <p:spPr bwMode="auto">
          <a:xfrm>
            <a:off x="2328068" y="3086100"/>
            <a:ext cx="685800" cy="6858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14" name="Rectangle 13">
            <a:extLst>
              <a:ext uri="{FF2B5EF4-FFF2-40B4-BE49-F238E27FC236}">
                <a16:creationId xmlns:a16="http://schemas.microsoft.com/office/drawing/2014/main" id="{AF6C05C5-F12F-FE4E-87B3-FD5D0B26BB6A}"/>
              </a:ext>
            </a:extLst>
          </p:cNvPr>
          <p:cNvSpPr>
            <a:spLocks noChangeArrowheads="1"/>
          </p:cNvSpPr>
          <p:nvPr/>
        </p:nvSpPr>
        <p:spPr bwMode="auto">
          <a:xfrm>
            <a:off x="3013868" y="3086100"/>
            <a:ext cx="685800" cy="6858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15" name="Rectangle 14">
            <a:extLst>
              <a:ext uri="{FF2B5EF4-FFF2-40B4-BE49-F238E27FC236}">
                <a16:creationId xmlns:a16="http://schemas.microsoft.com/office/drawing/2014/main" id="{3D650FDC-1541-634F-B94C-B68E249FDC7D}"/>
              </a:ext>
            </a:extLst>
          </p:cNvPr>
          <p:cNvSpPr>
            <a:spLocks noChangeArrowheads="1"/>
          </p:cNvSpPr>
          <p:nvPr/>
        </p:nvSpPr>
        <p:spPr bwMode="auto">
          <a:xfrm>
            <a:off x="3699668" y="3086100"/>
            <a:ext cx="685800" cy="6858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16" name="Rectangle 15">
            <a:extLst>
              <a:ext uri="{FF2B5EF4-FFF2-40B4-BE49-F238E27FC236}">
                <a16:creationId xmlns:a16="http://schemas.microsoft.com/office/drawing/2014/main" id="{BD62BE49-EB34-FC49-BE98-D78982F3696F}"/>
              </a:ext>
            </a:extLst>
          </p:cNvPr>
          <p:cNvSpPr>
            <a:spLocks noChangeArrowheads="1"/>
          </p:cNvSpPr>
          <p:nvPr/>
        </p:nvSpPr>
        <p:spPr bwMode="auto">
          <a:xfrm>
            <a:off x="2328068" y="3771900"/>
            <a:ext cx="685800" cy="6858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17" name="Rectangle 16">
            <a:extLst>
              <a:ext uri="{FF2B5EF4-FFF2-40B4-BE49-F238E27FC236}">
                <a16:creationId xmlns:a16="http://schemas.microsoft.com/office/drawing/2014/main" id="{4E896AF4-F777-8646-B7CE-86662E580DDA}"/>
              </a:ext>
            </a:extLst>
          </p:cNvPr>
          <p:cNvSpPr>
            <a:spLocks noChangeArrowheads="1"/>
          </p:cNvSpPr>
          <p:nvPr/>
        </p:nvSpPr>
        <p:spPr bwMode="auto">
          <a:xfrm>
            <a:off x="2328068" y="4457700"/>
            <a:ext cx="685800" cy="6858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18" name="Rectangle 17">
            <a:extLst>
              <a:ext uri="{FF2B5EF4-FFF2-40B4-BE49-F238E27FC236}">
                <a16:creationId xmlns:a16="http://schemas.microsoft.com/office/drawing/2014/main" id="{B41F39ED-640C-844C-A516-848EEC5E4FC5}"/>
              </a:ext>
            </a:extLst>
          </p:cNvPr>
          <p:cNvSpPr>
            <a:spLocks noChangeArrowheads="1"/>
          </p:cNvSpPr>
          <p:nvPr/>
        </p:nvSpPr>
        <p:spPr bwMode="auto">
          <a:xfrm>
            <a:off x="2328068" y="2400300"/>
            <a:ext cx="685800" cy="685800"/>
          </a:xfrm>
          <a:prstGeom prst="rect">
            <a:avLst/>
          </a:prstGeom>
          <a:solidFill>
            <a:srgbClr val="33CCCC"/>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19" name="Rectangle 18">
            <a:extLst>
              <a:ext uri="{FF2B5EF4-FFF2-40B4-BE49-F238E27FC236}">
                <a16:creationId xmlns:a16="http://schemas.microsoft.com/office/drawing/2014/main" id="{0D1DFE50-8D12-634E-A302-20738F7B691E}"/>
              </a:ext>
            </a:extLst>
          </p:cNvPr>
          <p:cNvSpPr>
            <a:spLocks noChangeArrowheads="1"/>
          </p:cNvSpPr>
          <p:nvPr/>
        </p:nvSpPr>
        <p:spPr bwMode="auto">
          <a:xfrm>
            <a:off x="3013868" y="2400300"/>
            <a:ext cx="685800" cy="685800"/>
          </a:xfrm>
          <a:prstGeom prst="rect">
            <a:avLst/>
          </a:prstGeom>
          <a:solidFill>
            <a:srgbClr val="33CCCC"/>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20" name="Rectangle 19">
            <a:extLst>
              <a:ext uri="{FF2B5EF4-FFF2-40B4-BE49-F238E27FC236}">
                <a16:creationId xmlns:a16="http://schemas.microsoft.com/office/drawing/2014/main" id="{6DA8DAC0-C077-A745-B772-F527CA799317}"/>
              </a:ext>
            </a:extLst>
          </p:cNvPr>
          <p:cNvSpPr>
            <a:spLocks noChangeArrowheads="1"/>
          </p:cNvSpPr>
          <p:nvPr/>
        </p:nvSpPr>
        <p:spPr bwMode="auto">
          <a:xfrm>
            <a:off x="3013868" y="1714500"/>
            <a:ext cx="685800" cy="685800"/>
          </a:xfrm>
          <a:prstGeom prst="rect">
            <a:avLst/>
          </a:prstGeom>
          <a:solidFill>
            <a:srgbClr val="33CCCC"/>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21" name="Rectangle 20">
            <a:extLst>
              <a:ext uri="{FF2B5EF4-FFF2-40B4-BE49-F238E27FC236}">
                <a16:creationId xmlns:a16="http://schemas.microsoft.com/office/drawing/2014/main" id="{EB30826D-F6C0-4F45-B786-65888A0B909D}"/>
              </a:ext>
            </a:extLst>
          </p:cNvPr>
          <p:cNvSpPr>
            <a:spLocks noChangeArrowheads="1"/>
          </p:cNvSpPr>
          <p:nvPr/>
        </p:nvSpPr>
        <p:spPr bwMode="auto">
          <a:xfrm>
            <a:off x="3013868" y="3771900"/>
            <a:ext cx="685800" cy="685800"/>
          </a:xfrm>
          <a:prstGeom prst="rect">
            <a:avLst/>
          </a:prstGeom>
          <a:solidFill>
            <a:srgbClr val="33CCCC"/>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22" name="Rectangle 21">
            <a:extLst>
              <a:ext uri="{FF2B5EF4-FFF2-40B4-BE49-F238E27FC236}">
                <a16:creationId xmlns:a16="http://schemas.microsoft.com/office/drawing/2014/main" id="{2B2845B4-47E6-8D40-A6B6-F080DE0CE073}"/>
              </a:ext>
            </a:extLst>
          </p:cNvPr>
          <p:cNvSpPr>
            <a:spLocks noChangeArrowheads="1"/>
          </p:cNvSpPr>
          <p:nvPr/>
        </p:nvSpPr>
        <p:spPr bwMode="auto">
          <a:xfrm>
            <a:off x="3013868" y="4457700"/>
            <a:ext cx="685800" cy="685800"/>
          </a:xfrm>
          <a:prstGeom prst="rect">
            <a:avLst/>
          </a:prstGeom>
          <a:solidFill>
            <a:srgbClr val="33CCCC"/>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23" name="Rectangle 22">
            <a:extLst>
              <a:ext uri="{FF2B5EF4-FFF2-40B4-BE49-F238E27FC236}">
                <a16:creationId xmlns:a16="http://schemas.microsoft.com/office/drawing/2014/main" id="{F21446F6-4755-374C-B2D6-FEC385761216}"/>
              </a:ext>
            </a:extLst>
          </p:cNvPr>
          <p:cNvSpPr>
            <a:spLocks noChangeArrowheads="1"/>
          </p:cNvSpPr>
          <p:nvPr/>
        </p:nvSpPr>
        <p:spPr bwMode="auto">
          <a:xfrm>
            <a:off x="3699668" y="3771900"/>
            <a:ext cx="685800" cy="685800"/>
          </a:xfrm>
          <a:prstGeom prst="rect">
            <a:avLst/>
          </a:prstGeom>
          <a:solidFill>
            <a:srgbClr val="33CCCC"/>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24" name="Rectangle 23">
            <a:extLst>
              <a:ext uri="{FF2B5EF4-FFF2-40B4-BE49-F238E27FC236}">
                <a16:creationId xmlns:a16="http://schemas.microsoft.com/office/drawing/2014/main" id="{CFB685B5-113C-5549-A301-821DEC5A1824}"/>
              </a:ext>
            </a:extLst>
          </p:cNvPr>
          <p:cNvSpPr>
            <a:spLocks noChangeArrowheads="1"/>
          </p:cNvSpPr>
          <p:nvPr/>
        </p:nvSpPr>
        <p:spPr bwMode="auto">
          <a:xfrm>
            <a:off x="3699668" y="4457700"/>
            <a:ext cx="685800" cy="685800"/>
          </a:xfrm>
          <a:prstGeom prst="rect">
            <a:avLst/>
          </a:prstGeom>
          <a:solidFill>
            <a:srgbClr val="33CCCC"/>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25" name="Rectangle 24">
            <a:extLst>
              <a:ext uri="{FF2B5EF4-FFF2-40B4-BE49-F238E27FC236}">
                <a16:creationId xmlns:a16="http://schemas.microsoft.com/office/drawing/2014/main" id="{293788BA-4AA8-7249-9B88-45A4011E3ED5}"/>
              </a:ext>
            </a:extLst>
          </p:cNvPr>
          <p:cNvSpPr>
            <a:spLocks noChangeArrowheads="1"/>
          </p:cNvSpPr>
          <p:nvPr/>
        </p:nvSpPr>
        <p:spPr bwMode="auto">
          <a:xfrm>
            <a:off x="1642268" y="3771900"/>
            <a:ext cx="685800" cy="685800"/>
          </a:xfrm>
          <a:prstGeom prst="rect">
            <a:avLst/>
          </a:prstGeom>
          <a:solidFill>
            <a:srgbClr val="33CCCC"/>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26" name="Rectangle 25">
            <a:extLst>
              <a:ext uri="{FF2B5EF4-FFF2-40B4-BE49-F238E27FC236}">
                <a16:creationId xmlns:a16="http://schemas.microsoft.com/office/drawing/2014/main" id="{8DF61437-C815-A24E-A4C2-BB3E58A3C4D4}"/>
              </a:ext>
            </a:extLst>
          </p:cNvPr>
          <p:cNvSpPr>
            <a:spLocks noChangeArrowheads="1"/>
          </p:cNvSpPr>
          <p:nvPr/>
        </p:nvSpPr>
        <p:spPr bwMode="auto">
          <a:xfrm>
            <a:off x="956468" y="3771900"/>
            <a:ext cx="685800" cy="685800"/>
          </a:xfrm>
          <a:prstGeom prst="rect">
            <a:avLst/>
          </a:prstGeom>
          <a:solidFill>
            <a:srgbClr val="33CCCC"/>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27" name="Rectangle 26">
            <a:extLst>
              <a:ext uri="{FF2B5EF4-FFF2-40B4-BE49-F238E27FC236}">
                <a16:creationId xmlns:a16="http://schemas.microsoft.com/office/drawing/2014/main" id="{2A7FF02A-D297-C64F-98C7-D6980C7C5D5F}"/>
              </a:ext>
            </a:extLst>
          </p:cNvPr>
          <p:cNvSpPr>
            <a:spLocks noChangeArrowheads="1"/>
          </p:cNvSpPr>
          <p:nvPr/>
        </p:nvSpPr>
        <p:spPr bwMode="auto">
          <a:xfrm>
            <a:off x="1642268" y="4457700"/>
            <a:ext cx="685800" cy="685800"/>
          </a:xfrm>
          <a:prstGeom prst="rect">
            <a:avLst/>
          </a:prstGeom>
          <a:solidFill>
            <a:srgbClr val="33CCCC"/>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28" name="Rectangle 27">
            <a:extLst>
              <a:ext uri="{FF2B5EF4-FFF2-40B4-BE49-F238E27FC236}">
                <a16:creationId xmlns:a16="http://schemas.microsoft.com/office/drawing/2014/main" id="{8F848121-5AA0-DE43-A2A6-1882B30FF12E}"/>
              </a:ext>
            </a:extLst>
          </p:cNvPr>
          <p:cNvSpPr>
            <a:spLocks noChangeArrowheads="1"/>
          </p:cNvSpPr>
          <p:nvPr/>
        </p:nvSpPr>
        <p:spPr bwMode="auto">
          <a:xfrm>
            <a:off x="956468" y="4457700"/>
            <a:ext cx="685800" cy="685800"/>
          </a:xfrm>
          <a:prstGeom prst="rect">
            <a:avLst/>
          </a:prstGeom>
          <a:solidFill>
            <a:srgbClr val="33CCCC"/>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29" name="AutoShape 28">
            <a:extLst>
              <a:ext uri="{FF2B5EF4-FFF2-40B4-BE49-F238E27FC236}">
                <a16:creationId xmlns:a16="http://schemas.microsoft.com/office/drawing/2014/main" id="{08BC6624-C257-E745-ADF3-87D32DD46C6B}"/>
              </a:ext>
            </a:extLst>
          </p:cNvPr>
          <p:cNvSpPr>
            <a:spLocks noChangeArrowheads="1"/>
          </p:cNvSpPr>
          <p:nvPr/>
        </p:nvSpPr>
        <p:spPr bwMode="auto">
          <a:xfrm>
            <a:off x="3318668" y="1943100"/>
            <a:ext cx="152400" cy="228600"/>
          </a:xfrm>
          <a:prstGeom prst="triangle">
            <a:avLst>
              <a:gd name="adj" fmla="val 50000"/>
            </a:avLst>
          </a:prstGeom>
          <a:solidFill>
            <a:srgbClr val="000080"/>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30" name="AutoShape 29">
            <a:extLst>
              <a:ext uri="{FF2B5EF4-FFF2-40B4-BE49-F238E27FC236}">
                <a16:creationId xmlns:a16="http://schemas.microsoft.com/office/drawing/2014/main" id="{B4E4E6A2-5C1F-364B-9D63-2AB50F09AFF7}"/>
              </a:ext>
            </a:extLst>
          </p:cNvPr>
          <p:cNvSpPr>
            <a:spLocks noChangeArrowheads="1"/>
          </p:cNvSpPr>
          <p:nvPr/>
        </p:nvSpPr>
        <p:spPr bwMode="auto">
          <a:xfrm>
            <a:off x="4080668" y="4762500"/>
            <a:ext cx="152400" cy="228600"/>
          </a:xfrm>
          <a:prstGeom prst="triangle">
            <a:avLst>
              <a:gd name="adj" fmla="val 50000"/>
            </a:avLst>
          </a:prstGeom>
          <a:solidFill>
            <a:srgbClr val="000080"/>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31" name="AutoShape 30">
            <a:extLst>
              <a:ext uri="{FF2B5EF4-FFF2-40B4-BE49-F238E27FC236}">
                <a16:creationId xmlns:a16="http://schemas.microsoft.com/office/drawing/2014/main" id="{FA8CD39D-68B6-BE49-9EB5-DB8C24CA037F}"/>
              </a:ext>
            </a:extLst>
          </p:cNvPr>
          <p:cNvSpPr>
            <a:spLocks noChangeArrowheads="1"/>
          </p:cNvSpPr>
          <p:nvPr/>
        </p:nvSpPr>
        <p:spPr bwMode="auto">
          <a:xfrm>
            <a:off x="1185068" y="4686300"/>
            <a:ext cx="152400" cy="228600"/>
          </a:xfrm>
          <a:prstGeom prst="triangle">
            <a:avLst>
              <a:gd name="adj" fmla="val 50000"/>
            </a:avLst>
          </a:prstGeom>
          <a:solidFill>
            <a:srgbClr val="000080"/>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32" name="Oval 31">
            <a:extLst>
              <a:ext uri="{FF2B5EF4-FFF2-40B4-BE49-F238E27FC236}">
                <a16:creationId xmlns:a16="http://schemas.microsoft.com/office/drawing/2014/main" id="{336CE4A2-6AAC-7040-AF7B-575AA17F38AD}"/>
              </a:ext>
            </a:extLst>
          </p:cNvPr>
          <p:cNvSpPr>
            <a:spLocks noChangeArrowheads="1"/>
          </p:cNvSpPr>
          <p:nvPr/>
        </p:nvSpPr>
        <p:spPr bwMode="auto">
          <a:xfrm>
            <a:off x="3394868" y="2781300"/>
            <a:ext cx="152400" cy="152400"/>
          </a:xfrm>
          <a:prstGeom prst="ellipse">
            <a:avLst/>
          </a:prstGeom>
          <a:solidFill>
            <a:srgbClr val="008000"/>
          </a:solidFill>
          <a:ln w="9525">
            <a:solidFill>
              <a:schemeClr val="tx1"/>
            </a:solidFill>
            <a:round/>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33" name="Oval 32">
            <a:extLst>
              <a:ext uri="{FF2B5EF4-FFF2-40B4-BE49-F238E27FC236}">
                <a16:creationId xmlns:a16="http://schemas.microsoft.com/office/drawing/2014/main" id="{3D36946A-B3EB-DD41-879E-2E329CF249FF}"/>
              </a:ext>
            </a:extLst>
          </p:cNvPr>
          <p:cNvSpPr>
            <a:spLocks noChangeArrowheads="1"/>
          </p:cNvSpPr>
          <p:nvPr/>
        </p:nvSpPr>
        <p:spPr bwMode="auto">
          <a:xfrm>
            <a:off x="1947068" y="2628900"/>
            <a:ext cx="152400" cy="152400"/>
          </a:xfrm>
          <a:prstGeom prst="ellipse">
            <a:avLst/>
          </a:prstGeom>
          <a:solidFill>
            <a:srgbClr val="008000"/>
          </a:solidFill>
          <a:ln w="9525">
            <a:solidFill>
              <a:schemeClr val="tx1"/>
            </a:solidFill>
            <a:round/>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34" name="Oval 33">
            <a:extLst>
              <a:ext uri="{FF2B5EF4-FFF2-40B4-BE49-F238E27FC236}">
                <a16:creationId xmlns:a16="http://schemas.microsoft.com/office/drawing/2014/main" id="{5AB27AB3-5EB9-2244-A669-FC440C0823F1}"/>
              </a:ext>
            </a:extLst>
          </p:cNvPr>
          <p:cNvSpPr>
            <a:spLocks noChangeArrowheads="1"/>
          </p:cNvSpPr>
          <p:nvPr/>
        </p:nvSpPr>
        <p:spPr bwMode="auto">
          <a:xfrm>
            <a:off x="3852068" y="4533900"/>
            <a:ext cx="152400" cy="152400"/>
          </a:xfrm>
          <a:prstGeom prst="ellipse">
            <a:avLst/>
          </a:prstGeom>
          <a:solidFill>
            <a:srgbClr val="008000"/>
          </a:solidFill>
          <a:ln w="9525">
            <a:solidFill>
              <a:schemeClr val="tx1"/>
            </a:solidFill>
            <a:round/>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35" name="Rectangle 34">
            <a:extLst>
              <a:ext uri="{FF2B5EF4-FFF2-40B4-BE49-F238E27FC236}">
                <a16:creationId xmlns:a16="http://schemas.microsoft.com/office/drawing/2014/main" id="{8780C1A4-8283-D746-87B8-F23F69090844}"/>
              </a:ext>
            </a:extLst>
          </p:cNvPr>
          <p:cNvSpPr>
            <a:spLocks noChangeArrowheads="1"/>
          </p:cNvSpPr>
          <p:nvPr/>
        </p:nvSpPr>
        <p:spPr bwMode="auto">
          <a:xfrm>
            <a:off x="4004468" y="4000500"/>
            <a:ext cx="152400" cy="152400"/>
          </a:xfrm>
          <a:prstGeom prst="rect">
            <a:avLst/>
          </a:prstGeom>
          <a:solidFill>
            <a:srgbClr val="FF0000"/>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36" name="Rectangle 35">
            <a:extLst>
              <a:ext uri="{FF2B5EF4-FFF2-40B4-BE49-F238E27FC236}">
                <a16:creationId xmlns:a16="http://schemas.microsoft.com/office/drawing/2014/main" id="{47803BD2-A181-204A-AF5D-9097650D64DC}"/>
              </a:ext>
            </a:extLst>
          </p:cNvPr>
          <p:cNvSpPr>
            <a:spLocks noChangeArrowheads="1"/>
          </p:cNvSpPr>
          <p:nvPr/>
        </p:nvSpPr>
        <p:spPr bwMode="auto">
          <a:xfrm>
            <a:off x="2709068" y="1943100"/>
            <a:ext cx="152400" cy="152400"/>
          </a:xfrm>
          <a:prstGeom prst="rect">
            <a:avLst/>
          </a:prstGeom>
          <a:solidFill>
            <a:srgbClr val="FF0000"/>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37" name="Rectangle 36">
            <a:extLst>
              <a:ext uri="{FF2B5EF4-FFF2-40B4-BE49-F238E27FC236}">
                <a16:creationId xmlns:a16="http://schemas.microsoft.com/office/drawing/2014/main" id="{D526C2A1-2691-B249-807B-ECF5057E3C22}"/>
              </a:ext>
            </a:extLst>
          </p:cNvPr>
          <p:cNvSpPr>
            <a:spLocks noChangeArrowheads="1"/>
          </p:cNvSpPr>
          <p:nvPr/>
        </p:nvSpPr>
        <p:spPr bwMode="auto">
          <a:xfrm>
            <a:off x="1870868" y="4000500"/>
            <a:ext cx="152400" cy="152400"/>
          </a:xfrm>
          <a:prstGeom prst="rect">
            <a:avLst/>
          </a:prstGeom>
          <a:solidFill>
            <a:srgbClr val="FF0000"/>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38" name="AutoShape 37">
            <a:extLst>
              <a:ext uri="{FF2B5EF4-FFF2-40B4-BE49-F238E27FC236}">
                <a16:creationId xmlns:a16="http://schemas.microsoft.com/office/drawing/2014/main" id="{2B6FE5DF-241E-A94D-85C2-20BBC2890B31}"/>
              </a:ext>
            </a:extLst>
          </p:cNvPr>
          <p:cNvSpPr>
            <a:spLocks noChangeArrowheads="1"/>
          </p:cNvSpPr>
          <p:nvPr/>
        </p:nvSpPr>
        <p:spPr bwMode="auto">
          <a:xfrm>
            <a:off x="1185068" y="2628900"/>
            <a:ext cx="228600" cy="228600"/>
          </a:xfrm>
          <a:prstGeom prst="star5">
            <a:avLst/>
          </a:prstGeom>
          <a:solidFill>
            <a:srgbClr val="FFCC00"/>
          </a:solidFill>
          <a:ln w="9525">
            <a:solidFill>
              <a:schemeClr val="tx1"/>
            </a:solidFill>
            <a:miter lim="800000"/>
            <a:headEnd/>
            <a:tailEnd/>
          </a:ln>
          <a:effectLst/>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p>
        </p:txBody>
      </p:sp>
      <p:sp>
        <p:nvSpPr>
          <p:cNvPr id="39" name="AutoShape 38">
            <a:extLst>
              <a:ext uri="{FF2B5EF4-FFF2-40B4-BE49-F238E27FC236}">
                <a16:creationId xmlns:a16="http://schemas.microsoft.com/office/drawing/2014/main" id="{B18508E1-35BD-1A45-940F-ABF4DE638D4B}"/>
              </a:ext>
            </a:extLst>
          </p:cNvPr>
          <p:cNvSpPr>
            <a:spLocks noChangeArrowheads="1"/>
          </p:cNvSpPr>
          <p:nvPr/>
        </p:nvSpPr>
        <p:spPr bwMode="auto">
          <a:xfrm>
            <a:off x="2556668" y="3314700"/>
            <a:ext cx="228600" cy="228600"/>
          </a:xfrm>
          <a:prstGeom prst="star5">
            <a:avLst/>
          </a:prstGeom>
          <a:solidFill>
            <a:srgbClr val="FFCC00"/>
          </a:solidFill>
          <a:ln w="9525">
            <a:solidFill>
              <a:schemeClr val="tx1"/>
            </a:solidFill>
            <a:miter lim="800000"/>
            <a:headEnd/>
            <a:tailEnd/>
          </a:ln>
          <a:effectLst/>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lgn="ctr"/>
            <a:endParaRPr lang="en-US" altLang="en-US" b="1"/>
          </a:p>
        </p:txBody>
      </p:sp>
      <p:grpSp>
        <p:nvGrpSpPr>
          <p:cNvPr id="40" name="Group 39">
            <a:extLst>
              <a:ext uri="{FF2B5EF4-FFF2-40B4-BE49-F238E27FC236}">
                <a16:creationId xmlns:a16="http://schemas.microsoft.com/office/drawing/2014/main" id="{8609A250-D3EA-964F-A353-69ED119EE2D5}"/>
              </a:ext>
            </a:extLst>
          </p:cNvPr>
          <p:cNvGrpSpPr>
            <a:grpSpLocks/>
          </p:cNvGrpSpPr>
          <p:nvPr/>
        </p:nvGrpSpPr>
        <p:grpSpPr bwMode="auto">
          <a:xfrm>
            <a:off x="5128419" y="1714500"/>
            <a:ext cx="3351213" cy="1833563"/>
            <a:chOff x="3216" y="2064"/>
            <a:chExt cx="2111" cy="1155"/>
          </a:xfrm>
        </p:grpSpPr>
        <p:sp>
          <p:nvSpPr>
            <p:cNvPr id="41" name="AutoShape 40">
              <a:extLst>
                <a:ext uri="{FF2B5EF4-FFF2-40B4-BE49-F238E27FC236}">
                  <a16:creationId xmlns:a16="http://schemas.microsoft.com/office/drawing/2014/main" id="{8CF7285B-9BC5-6547-80FA-CD72BD0386A1}"/>
                </a:ext>
              </a:extLst>
            </p:cNvPr>
            <p:cNvSpPr>
              <a:spLocks noChangeArrowheads="1"/>
            </p:cNvSpPr>
            <p:nvPr/>
          </p:nvSpPr>
          <p:spPr bwMode="auto">
            <a:xfrm>
              <a:off x="3216" y="2112"/>
              <a:ext cx="96" cy="144"/>
            </a:xfrm>
            <a:prstGeom prst="triangle">
              <a:avLst>
                <a:gd name="adj" fmla="val 50000"/>
              </a:avLst>
            </a:prstGeom>
            <a:solidFill>
              <a:srgbClr val="000080"/>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latin typeface="Tahoma" panose="020B0604030504040204" pitchFamily="34" charset="0"/>
                <a:ea typeface="Tahoma" panose="020B0604030504040204" pitchFamily="34" charset="0"/>
                <a:cs typeface="Tahoma" panose="020B0604030504040204" pitchFamily="34" charset="0"/>
              </a:endParaRPr>
            </a:p>
          </p:txBody>
        </p:sp>
        <p:sp>
          <p:nvSpPr>
            <p:cNvPr id="42" name="Text Box 41">
              <a:extLst>
                <a:ext uri="{FF2B5EF4-FFF2-40B4-BE49-F238E27FC236}">
                  <a16:creationId xmlns:a16="http://schemas.microsoft.com/office/drawing/2014/main" id="{6377B9EC-3E0A-034F-A08E-3CBFD1A68B2E}"/>
                </a:ext>
              </a:extLst>
            </p:cNvPr>
            <p:cNvSpPr txBox="1">
              <a:spLocks noChangeArrowheads="1"/>
            </p:cNvSpPr>
            <p:nvPr/>
          </p:nvSpPr>
          <p:spPr bwMode="auto">
            <a:xfrm>
              <a:off x="3312" y="2064"/>
              <a:ext cx="168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dirty="0">
                  <a:latin typeface="Tahoma" panose="020B0604030504040204" pitchFamily="34" charset="0"/>
                  <a:ea typeface="Tahoma" panose="020B0604030504040204" pitchFamily="34" charset="0"/>
                  <a:cs typeface="Tahoma" panose="020B0604030504040204" pitchFamily="34" charset="0"/>
                </a:rPr>
                <a:t>= Stationary Node</a:t>
              </a:r>
            </a:p>
          </p:txBody>
        </p:sp>
        <p:sp>
          <p:nvSpPr>
            <p:cNvPr id="43" name="Rectangle 42">
              <a:extLst>
                <a:ext uri="{FF2B5EF4-FFF2-40B4-BE49-F238E27FC236}">
                  <a16:creationId xmlns:a16="http://schemas.microsoft.com/office/drawing/2014/main" id="{E9C11A17-71EA-0246-9883-B039BA5934BD}"/>
                </a:ext>
              </a:extLst>
            </p:cNvPr>
            <p:cNvSpPr>
              <a:spLocks noChangeArrowheads="1"/>
            </p:cNvSpPr>
            <p:nvPr/>
          </p:nvSpPr>
          <p:spPr bwMode="auto">
            <a:xfrm>
              <a:off x="3216" y="2448"/>
              <a:ext cx="96" cy="96"/>
            </a:xfrm>
            <a:prstGeom prst="rect">
              <a:avLst/>
            </a:prstGeom>
            <a:solidFill>
              <a:srgbClr val="FF0000"/>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latin typeface="Tahoma" panose="020B0604030504040204" pitchFamily="34" charset="0"/>
                <a:ea typeface="Tahoma" panose="020B0604030504040204" pitchFamily="34" charset="0"/>
                <a:cs typeface="Tahoma" panose="020B0604030504040204" pitchFamily="34" charset="0"/>
              </a:endParaRPr>
            </a:p>
          </p:txBody>
        </p:sp>
        <p:sp>
          <p:nvSpPr>
            <p:cNvPr id="44" name="Text Box 43">
              <a:extLst>
                <a:ext uri="{FF2B5EF4-FFF2-40B4-BE49-F238E27FC236}">
                  <a16:creationId xmlns:a16="http://schemas.microsoft.com/office/drawing/2014/main" id="{05F14CBD-3012-FC44-A916-1ACBAD254A84}"/>
                </a:ext>
              </a:extLst>
            </p:cNvPr>
            <p:cNvSpPr txBox="1">
              <a:spLocks noChangeArrowheads="1"/>
            </p:cNvSpPr>
            <p:nvPr/>
          </p:nvSpPr>
          <p:spPr bwMode="auto">
            <a:xfrm>
              <a:off x="3312" y="2342"/>
              <a:ext cx="201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dirty="0">
                  <a:latin typeface="Tahoma" panose="020B0604030504040204" pitchFamily="34" charset="0"/>
                  <a:ea typeface="Tahoma" panose="020B0604030504040204" pitchFamily="34" charset="0"/>
                  <a:cs typeface="Tahoma" panose="020B0604030504040204" pitchFamily="34" charset="0"/>
                </a:rPr>
                <a:t>= Locally Mobile Node</a:t>
              </a:r>
            </a:p>
          </p:txBody>
        </p:sp>
        <p:sp>
          <p:nvSpPr>
            <p:cNvPr id="45" name="Oval 44">
              <a:extLst>
                <a:ext uri="{FF2B5EF4-FFF2-40B4-BE49-F238E27FC236}">
                  <a16:creationId xmlns:a16="http://schemas.microsoft.com/office/drawing/2014/main" id="{442C5E1A-0E5F-104A-8F6E-801ED4DBB4DD}"/>
                </a:ext>
              </a:extLst>
            </p:cNvPr>
            <p:cNvSpPr>
              <a:spLocks noChangeArrowheads="1"/>
            </p:cNvSpPr>
            <p:nvPr/>
          </p:nvSpPr>
          <p:spPr bwMode="auto">
            <a:xfrm>
              <a:off x="3216" y="2736"/>
              <a:ext cx="96" cy="96"/>
            </a:xfrm>
            <a:prstGeom prst="ellipse">
              <a:avLst/>
            </a:prstGeom>
            <a:solidFill>
              <a:srgbClr val="008000"/>
            </a:solidFill>
            <a:ln w="9525">
              <a:solidFill>
                <a:schemeClr val="tx1"/>
              </a:solidFill>
              <a:round/>
              <a:headEnd/>
              <a:tailEnd/>
            </a:ln>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endParaRPr lang="en-US" altLang="en-US">
                <a:latin typeface="Tahoma" panose="020B0604030504040204" pitchFamily="34" charset="0"/>
                <a:ea typeface="Tahoma" panose="020B0604030504040204" pitchFamily="34" charset="0"/>
                <a:cs typeface="Tahoma" panose="020B0604030504040204" pitchFamily="34" charset="0"/>
              </a:endParaRPr>
            </a:p>
          </p:txBody>
        </p:sp>
        <p:sp>
          <p:nvSpPr>
            <p:cNvPr id="46" name="Text Box 45">
              <a:extLst>
                <a:ext uri="{FF2B5EF4-FFF2-40B4-BE49-F238E27FC236}">
                  <a16:creationId xmlns:a16="http://schemas.microsoft.com/office/drawing/2014/main" id="{C80A468A-A46E-C54B-98B9-00482BF6D71D}"/>
                </a:ext>
              </a:extLst>
            </p:cNvPr>
            <p:cNvSpPr txBox="1">
              <a:spLocks noChangeArrowheads="1"/>
            </p:cNvSpPr>
            <p:nvPr/>
          </p:nvSpPr>
          <p:spPr bwMode="auto">
            <a:xfrm>
              <a:off x="3312" y="2640"/>
              <a:ext cx="183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a:latin typeface="Tahoma" panose="020B0604030504040204" pitchFamily="34" charset="0"/>
                  <a:ea typeface="Tahoma" panose="020B0604030504040204" pitchFamily="34" charset="0"/>
                  <a:cs typeface="Tahoma" panose="020B0604030504040204" pitchFamily="34" charset="0"/>
                </a:rPr>
                <a:t>= Fully Mobile Node</a:t>
              </a:r>
            </a:p>
          </p:txBody>
        </p:sp>
        <p:sp>
          <p:nvSpPr>
            <p:cNvPr id="47" name="AutoShape 46">
              <a:extLst>
                <a:ext uri="{FF2B5EF4-FFF2-40B4-BE49-F238E27FC236}">
                  <a16:creationId xmlns:a16="http://schemas.microsoft.com/office/drawing/2014/main" id="{B4D8D88A-8698-854F-BABB-D2C6D040411C}"/>
                </a:ext>
              </a:extLst>
            </p:cNvPr>
            <p:cNvSpPr>
              <a:spLocks noChangeArrowheads="1"/>
            </p:cNvSpPr>
            <p:nvPr/>
          </p:nvSpPr>
          <p:spPr bwMode="auto">
            <a:xfrm>
              <a:off x="3216" y="2976"/>
              <a:ext cx="144" cy="144"/>
            </a:xfrm>
            <a:prstGeom prst="star5">
              <a:avLst/>
            </a:prstGeom>
            <a:solidFill>
              <a:srgbClr val="FFCC00"/>
            </a:solidFill>
            <a:ln w="9525">
              <a:solidFill>
                <a:schemeClr val="tx1"/>
              </a:solidFill>
              <a:miter lim="800000"/>
              <a:headEnd/>
              <a:tailEnd/>
            </a:ln>
            <a:effectLst/>
          </p:spPr>
          <p:txBody>
            <a:bodyPr wrap="none" anchor="ct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lgn="ctr"/>
              <a:endParaRPr lang="en-US" altLang="en-US" b="1">
                <a:latin typeface="Tahoma" panose="020B0604030504040204" pitchFamily="34" charset="0"/>
                <a:ea typeface="Tahoma" panose="020B0604030504040204" pitchFamily="34" charset="0"/>
                <a:cs typeface="Tahoma" panose="020B0604030504040204" pitchFamily="34" charset="0"/>
              </a:endParaRPr>
            </a:p>
          </p:txBody>
        </p:sp>
        <p:sp>
          <p:nvSpPr>
            <p:cNvPr id="48" name="Text Box 47">
              <a:extLst>
                <a:ext uri="{FF2B5EF4-FFF2-40B4-BE49-F238E27FC236}">
                  <a16:creationId xmlns:a16="http://schemas.microsoft.com/office/drawing/2014/main" id="{7B8F00EB-C6C6-5D4D-B1C7-48C66AC18A30}"/>
                </a:ext>
              </a:extLst>
            </p:cNvPr>
            <p:cNvSpPr txBox="1">
              <a:spLocks noChangeArrowheads="1"/>
            </p:cNvSpPr>
            <p:nvPr/>
          </p:nvSpPr>
          <p:spPr bwMode="auto">
            <a:xfrm>
              <a:off x="3312" y="2928"/>
              <a:ext cx="67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a:latin typeface="Tahoma" panose="020B0604030504040204" pitchFamily="34" charset="0"/>
                  <a:ea typeface="Tahoma" panose="020B0604030504040204" pitchFamily="34" charset="0"/>
                  <a:cs typeface="Tahoma" panose="020B0604030504040204" pitchFamily="34" charset="0"/>
                </a:rPr>
                <a:t>= Sink</a:t>
              </a:r>
            </a:p>
          </p:txBody>
        </p:sp>
      </p:grpSp>
    </p:spTree>
    <p:extLst>
      <p:ext uri="{BB962C8B-B14F-4D97-AF65-F5344CB8AC3E}">
        <p14:creationId xmlns:p14="http://schemas.microsoft.com/office/powerpoint/2010/main" val="221609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0.00034 0.00139 L -0.00451 0.11528 L 0.0632 0.09167 L 0.04341 -0.00416 L -0.00034 0.00139 Z " pathEditMode="relative" ptsTypes="AAAAA">
                                      <p:cBhvr>
                                        <p:cTn id="6" dur="2000" fill="hold"/>
                                        <p:tgtEl>
                                          <p:spTgt spid="3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fill="hold" grpId="0" nodeType="clickEffect">
                                  <p:stCondLst>
                                    <p:cond delay="0"/>
                                  </p:stCondLst>
                                  <p:childTnLst>
                                    <p:animMotion origin="layout" path="M -0.00347 0.00278 L 0.00382 0.12917 L -0.05556 0.08334 L -0.07743 -0.00416 L -0.00347 0.00278 Z " pathEditMode="relative" ptsTypes="AAAAA">
                                      <p:cBhvr>
                                        <p:cTn id="10" dur="2000" fill="hold"/>
                                        <p:tgtEl>
                                          <p:spTgt spid="37"/>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fill="hold" grpId="0" nodeType="clickEffect">
                                  <p:stCondLst>
                                    <p:cond delay="0"/>
                                  </p:stCondLst>
                                  <p:childTnLst>
                                    <p:animMotion origin="layout" path="M 0.0007 0.00278 L -0.08264 0.00834 L -0.07326 0.11528 L -0.01701 0.12084 L 0.0007 0.00278 Z " pathEditMode="relative" ptsTypes="AAAAA">
                                      <p:cBhvr>
                                        <p:cTn id="14" dur="2000" fill="hold"/>
                                        <p:tgtEl>
                                          <p:spTgt spid="35"/>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fill="hold" grpId="0" nodeType="clickEffect">
                                  <p:stCondLst>
                                    <p:cond delay="0"/>
                                  </p:stCondLst>
                                  <p:childTnLst>
                                    <p:animMotion origin="layout" path="M -0.00035 0.00139 L -0.00764 -0.09444 L -0.08264 -0.09722 L -0.10555 0.01667 L -0.08264 0.11112 L 0.00174 0.12084 L 0.01424 0.19862 L 0.07674 0.22084 L 0.09445 0.09445 L 0.0632 0.01389 L 0.05278 -0.06944 L 0.01215 -0.10138 L -0.00035 0.00139 Z " pathEditMode="relative" ptsTypes="AAAAAAAAAAAAA">
                                      <p:cBhvr>
                                        <p:cTn id="18" dur="2000" fill="hold"/>
                                        <p:tgtEl>
                                          <p:spTgt spid="33"/>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fill="hold" grpId="0" nodeType="clickEffect">
                                  <p:stCondLst>
                                    <p:cond delay="0"/>
                                  </p:stCondLst>
                                  <p:childTnLst>
                                    <p:animMotion origin="layout" path="M -0.00243 0.00139 L 0.06737 -0.00278 L 0.04757 -0.10973 L -0.02222 -0.14723 L -0.02222 -0.01389 L -0.08159 -0.0125 L -0.07118 0.08194 L -0.01701 0.10694 L -0.02743 0.17916 L 0.07049 0.19583 L 0.05695 0.09722 L -0.00138 0.09444 L -0.00243 0.00139 Z " pathEditMode="relative" ptsTypes="AAAAAAAAAAAAA">
                                      <p:cBhvr>
                                        <p:cTn id="22" dur="2000" fill="hold"/>
                                        <p:tgtEl>
                                          <p:spTgt spid="32"/>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fill="hold" grpId="0" nodeType="clickEffect">
                                  <p:stCondLst>
                                    <p:cond delay="0"/>
                                  </p:stCondLst>
                                  <p:childTnLst>
                                    <p:animMotion origin="layout" path="M -0.00034 -0.00416 L -0.05763 0.03611 L -0.1493 0.03056 L -0.2118 0.025 L -0.20034 -0.0625 L -0.14097 -0.06944 L -0.16076 -0.15416 L -0.20138 -0.175 L -0.20451 -0.25694 L -0.13784 -0.25416 L -0.07326 -0.23472 L -0.07118 -0.15416 L 0.00799 -0.15694 L 0.00174 -0.08472 L -0.07222 -0.06389 L -0.06597 0.00556 L -0.00034 -0.00416 Z " pathEditMode="relative" ptsTypes="AAAAAAAAAAAAAAAAA">
                                      <p:cBhvr>
                                        <p:cTn id="26" dur="2000" fill="hold"/>
                                        <p:tgtEl>
                                          <p:spTgt spid="3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12787</TotalTime>
  <Words>10025</Words>
  <Application>Microsoft Macintosh PowerPoint</Application>
  <PresentationFormat>On-screen Show (4:3)</PresentationFormat>
  <Paragraphs>1416</Paragraphs>
  <Slides>149</Slides>
  <Notes>5</Notes>
  <HiddenSlides>1</HiddenSlides>
  <MMClips>1</MMClips>
  <ScaleCrop>false</ScaleCrop>
  <HeadingPairs>
    <vt:vector size="8" baseType="variant">
      <vt:variant>
        <vt:lpstr>Fonts Used</vt:lpstr>
      </vt:variant>
      <vt:variant>
        <vt:i4>34</vt:i4>
      </vt:variant>
      <vt:variant>
        <vt:lpstr>Theme</vt:lpstr>
      </vt:variant>
      <vt:variant>
        <vt:i4>1</vt:i4>
      </vt:variant>
      <vt:variant>
        <vt:lpstr>Embedded OLE Servers</vt:lpstr>
      </vt:variant>
      <vt:variant>
        <vt:i4>3</vt:i4>
      </vt:variant>
      <vt:variant>
        <vt:lpstr>Slide Titles</vt:lpstr>
      </vt:variant>
      <vt:variant>
        <vt:i4>149</vt:i4>
      </vt:variant>
    </vt:vector>
  </HeadingPairs>
  <TitlesOfParts>
    <vt:vector size="187" baseType="lpstr">
      <vt:lpstr>Arial Unicode MS</vt:lpstr>
      <vt:lpstr>ArialMT</vt:lpstr>
      <vt:lpstr>Calibri-Italic</vt:lpstr>
      <vt:lpstr>CMMI10</vt:lpstr>
      <vt:lpstr>CMR10</vt:lpstr>
      <vt:lpstr>等线</vt:lpstr>
      <vt:lpstr>LMMathItalic10-Regular</vt:lpstr>
      <vt:lpstr>LMRoman10-Regular</vt:lpstr>
      <vt:lpstr>맑은 고딕</vt:lpstr>
      <vt:lpstr>Microsoft YaHei</vt:lpstr>
      <vt:lpstr>Microsoft YaHei</vt:lpstr>
      <vt:lpstr>MS PGothic</vt:lpstr>
      <vt:lpstr>MS PGothic</vt:lpstr>
      <vt:lpstr>NimbusRomNo9L-Regu</vt:lpstr>
      <vt:lpstr>黑体</vt:lpstr>
      <vt:lpstr>宋体</vt:lpstr>
      <vt:lpstr>宋体</vt:lpstr>
      <vt:lpstr>Arial</vt:lpstr>
      <vt:lpstr>Calibri</vt:lpstr>
      <vt:lpstr>Cambria</vt:lpstr>
      <vt:lpstr>Cambria Math</vt:lpstr>
      <vt:lpstr>Courier New</vt:lpstr>
      <vt:lpstr>Eras Bold ITC</vt:lpstr>
      <vt:lpstr>Georgia</vt:lpstr>
      <vt:lpstr>Georgia-Bold</vt:lpstr>
      <vt:lpstr>Georgia-Italic</vt:lpstr>
      <vt:lpstr>Symbol</vt:lpstr>
      <vt:lpstr>Tahoma</vt:lpstr>
      <vt:lpstr>Times</vt:lpstr>
      <vt:lpstr>Times New Roman</vt:lpstr>
      <vt:lpstr>Times-Roman</vt:lpstr>
      <vt:lpstr>TimesNewRomanPS-ItalicMT</vt:lpstr>
      <vt:lpstr>TimesNewRomanPSMT</vt:lpstr>
      <vt:lpstr>Wingdings</vt:lpstr>
      <vt:lpstr>Office 主题</vt:lpstr>
      <vt:lpstr>Equation</vt:lpstr>
      <vt:lpstr>Visio</vt:lpstr>
      <vt:lpstr>方程式</vt:lpstr>
      <vt:lpstr>PowerPoint Presentation</vt:lpstr>
      <vt:lpstr>Table of Contents</vt:lpstr>
      <vt:lpstr>PowerPoint Presentation</vt:lpstr>
      <vt:lpstr>PowerPoint Presentation</vt:lpstr>
      <vt:lpstr>PowerPoint Presentation</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量子计算与量子通信</dc:title>
  <dc:creator>WhoWonder</dc:creator>
  <cp:lastModifiedBy>Microsoft Office User</cp:lastModifiedBy>
  <cp:revision>2198</cp:revision>
  <dcterms:created xsi:type="dcterms:W3CDTF">2017-03-19T14:07:00Z</dcterms:created>
  <dcterms:modified xsi:type="dcterms:W3CDTF">2020-08-20T20:36:15Z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2057-11.2.0.9363</vt:lpwstr>
  </property>
</Properties>
</file>