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57" r:id="rId3"/>
    <p:sldId id="260" r:id="rId4"/>
    <p:sldId id="263" r:id="rId5"/>
    <p:sldId id="261" r:id="rId6"/>
    <p:sldId id="265" r:id="rId7"/>
    <p:sldId id="266" r:id="rId8"/>
    <p:sldId id="267" r:id="rId9"/>
    <p:sldId id="268" r:id="rId10"/>
    <p:sldId id="320" r:id="rId11"/>
    <p:sldId id="346" r:id="rId12"/>
    <p:sldId id="342" r:id="rId13"/>
    <p:sldId id="272" r:id="rId14"/>
    <p:sldId id="303" r:id="rId15"/>
    <p:sldId id="274" r:id="rId16"/>
    <p:sldId id="275" r:id="rId17"/>
    <p:sldId id="277" r:id="rId18"/>
    <p:sldId id="304" r:id="rId19"/>
    <p:sldId id="278" r:id="rId20"/>
    <p:sldId id="279" r:id="rId21"/>
    <p:sldId id="280" r:id="rId22"/>
    <p:sldId id="281" r:id="rId23"/>
    <p:sldId id="282" r:id="rId24"/>
    <p:sldId id="312" r:id="rId25"/>
    <p:sldId id="324" r:id="rId26"/>
    <p:sldId id="343" r:id="rId27"/>
    <p:sldId id="283" r:id="rId28"/>
    <p:sldId id="349" r:id="rId29"/>
    <p:sldId id="284" r:id="rId30"/>
    <p:sldId id="286" r:id="rId31"/>
    <p:sldId id="313" r:id="rId32"/>
    <p:sldId id="314" r:id="rId33"/>
    <p:sldId id="288" r:id="rId34"/>
    <p:sldId id="289" r:id="rId35"/>
    <p:sldId id="287" r:id="rId36"/>
    <p:sldId id="291" r:id="rId37"/>
    <p:sldId id="292" r:id="rId38"/>
    <p:sldId id="294" r:id="rId39"/>
    <p:sldId id="295" r:id="rId40"/>
    <p:sldId id="298" r:id="rId41"/>
    <p:sldId id="322" r:id="rId42"/>
    <p:sldId id="345" r:id="rId43"/>
    <p:sldId id="326" r:id="rId44"/>
    <p:sldId id="348" r:id="rId45"/>
    <p:sldId id="351" r:id="rId46"/>
    <p:sldId id="323" r:id="rId47"/>
    <p:sldId id="347" r:id="rId48"/>
    <p:sldId id="350" r:id="rId49"/>
    <p:sldId id="259" r:id="rId50"/>
    <p:sldId id="311" r:id="rId5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4F81BD"/>
    <a:srgbClr val="767171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6034" autoAdjust="0"/>
  </p:normalViewPr>
  <p:slideViewPr>
    <p:cSldViewPr snapToGrid="0">
      <p:cViewPr varScale="1">
        <p:scale>
          <a:sx n="111" d="100"/>
          <a:sy n="111" d="100"/>
        </p:scale>
        <p:origin x="6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B99C0-4EDD-442C-BFD9-364CB8CB6547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4D4AB-8AEC-492D-89E8-4833C4317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43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Miao Pan,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Larry Shi, Hien Van Nguyen, Dusit Niyato, Xiao-Ping Zhang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4D4AB-8AEC-492D-89E8-4833C43179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20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Discouragement attack is the cheapest way to corrupt the incentive scheme of a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PoS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-based blockchain.</a:t>
            </a: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 is the total reward; N is the total number of validators. M is the total number of validators seen signing the signature.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4D4AB-8AEC-492D-89E8-4833C431795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10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Discouragement attack is the cheapest way to corrupt the incentive scheme of a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PoS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-based blockchain.</a:t>
            </a: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 is the total reward; N is the total number of validators. M is the total number of validators seen signing the signature.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4D4AB-8AEC-492D-89E8-4833C431795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5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incentive is the key part of cryptoeconomics, is not the same as cryptoeconomics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4D4AB-8AEC-492D-89E8-4833C43179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84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1200" b="0" dirty="0"/>
              <a:t>Building systems that have certain desired properties: 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1200" b="0" dirty="0"/>
              <a:t>1. Use </a:t>
            </a:r>
            <a:r>
              <a:rPr lang="en-US" altLang="zh-CN" sz="1200" b="0" dirty="0">
                <a:solidFill>
                  <a:srgbClr val="C00000"/>
                </a:solidFill>
              </a:rPr>
              <a:t>cryptography </a:t>
            </a:r>
            <a:r>
              <a:rPr lang="en-US" altLang="zh-CN" sz="1200" b="0" dirty="0"/>
              <a:t>to prove properties about messages that happened in the past.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1200" b="0" dirty="0"/>
              <a:t>2. Use </a:t>
            </a:r>
            <a:r>
              <a:rPr lang="en-US" altLang="zh-CN" sz="1200" b="0" dirty="0">
                <a:solidFill>
                  <a:srgbClr val="C00000"/>
                </a:solidFill>
              </a:rPr>
              <a:t>economic incentives </a:t>
            </a:r>
            <a:r>
              <a:rPr lang="en-US" altLang="zh-CN" sz="1200" b="0" dirty="0"/>
              <a:t>defined inside the system to encourage desired properties to hold into the future.</a:t>
            </a:r>
            <a:endParaRPr lang="zh-CN" altLang="en-US" sz="1200" b="0" dirty="0"/>
          </a:p>
          <a:p>
            <a:pPr algn="l"/>
            <a:endParaRPr lang="en-US" sz="1200" b="0" i="0" u="none" strike="noStrike" baseline="0" dirty="0">
              <a:latin typeface="CMR10"/>
            </a:endParaRPr>
          </a:p>
          <a:p>
            <a:pPr algn="l"/>
            <a:r>
              <a:rPr lang="en-US" sz="1200" b="0" i="0" u="none" strike="noStrike" baseline="0" dirty="0">
                <a:latin typeface="CMR10"/>
              </a:rPr>
              <a:t>For example: </a:t>
            </a:r>
          </a:p>
          <a:p>
            <a:pPr algn="l"/>
            <a:r>
              <a:rPr lang="en-US" sz="1200" b="0" i="0" u="none" strike="noStrike" baseline="0" dirty="0">
                <a:latin typeface="CMR10"/>
              </a:rPr>
              <a:t>the incentive mechanism has been applied in every step to secure the distributed system, including the </a:t>
            </a:r>
            <a:r>
              <a:rPr lang="en-US" sz="1200" b="0" i="0" u="none" strike="noStrike" baseline="0" dirty="0">
                <a:latin typeface="CMBX10"/>
              </a:rPr>
              <a:t>transaction confirmation</a:t>
            </a:r>
            <a:r>
              <a:rPr lang="en-US" sz="1200" b="0" i="0" u="none" strike="noStrike" baseline="0" dirty="0">
                <a:latin typeface="CMR10"/>
              </a:rPr>
              <a:t>, </a:t>
            </a:r>
            <a:r>
              <a:rPr lang="en-US" sz="1200" b="0" i="0" u="none" strike="noStrike" baseline="0" dirty="0">
                <a:latin typeface="CMBX10"/>
              </a:rPr>
              <a:t>mining</a:t>
            </a:r>
            <a:r>
              <a:rPr lang="en-US" sz="1200" b="0" i="0" u="none" strike="noStrike" baseline="0" dirty="0">
                <a:latin typeface="CMR10"/>
              </a:rPr>
              <a:t>, and </a:t>
            </a:r>
            <a:r>
              <a:rPr lang="en-US" sz="1200" b="0" i="0" u="none" strike="noStrike" baseline="0" dirty="0">
                <a:latin typeface="CMBX10"/>
              </a:rPr>
              <a:t>longest-chain generation.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4D4AB-8AEC-492D-89E8-4833C43179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53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4D4AB-8AEC-492D-89E8-4833C43179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55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Contract theory is a subset of mechanism design, has no enforceability.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4D4AB-8AEC-492D-89E8-4833C43179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66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Little research 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 Cryptoeconomics.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4D4AB-8AEC-492D-89E8-4833C43179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71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Little research 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 Cryptoeconomics.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4D4AB-8AEC-492D-89E8-4833C43179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66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4D4AB-8AEC-492D-89E8-4833C43179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52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Proof of stake’s security derives from </a:t>
            </a:r>
            <a:r>
              <a:rPr lang="en-US" sz="1200" b="0" i="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200" b="0" i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</a:t>
            </a:r>
            <a:r>
              <a:rPr lang="en-US" sz="1200" b="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1200" b="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security deposits</a:t>
            </a:r>
            <a:r>
              <a:rPr lang="en-US" sz="12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not the number of validators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4D4AB-8AEC-492D-89E8-4833C43179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6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32;p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CD83877-968F-4FE3-B794-1DBFEA1DD9F8}"/>
              </a:ext>
            </a:extLst>
          </p:cNvPr>
          <p:cNvPicPr preferRelativeResize="0"/>
          <p:nvPr/>
        </p:nvPicPr>
        <p:blipFill rotWithShape="1">
          <a:blip r:embed="rId2">
            <a:alphaModFix amt="12000"/>
          </a:blip>
          <a:srcRect/>
          <a:stretch/>
        </p:blipFill>
        <p:spPr>
          <a:xfrm>
            <a:off x="3048000" y="289889"/>
            <a:ext cx="6096000" cy="5872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27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117" name="Google Shape;117;p15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8" name="Google Shape;118;p1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63F4546-8697-4269-9F78-77760EB5165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119" name="Google Shape;119;p1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20" name="Google Shape;120;p1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2C1A0694-78C8-4529-BCC6-C6F443F6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0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123" name="Google Shape;123;p16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4" name="Google Shape;124;p1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63F4546-8697-4269-9F78-77760EB5165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125" name="Google Shape;125;p1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26" name="Google Shape;126;p1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2C1A0694-78C8-4529-BCC6-C6F443F6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370916-B17C-435C-BB9E-73E151855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C754DC9-35F1-4F84-822E-CD7206DD9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3FEDB0-8C6B-46CC-9839-C0ED9CE7A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4546-8697-4269-9F78-77760EB5165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A5EEBD-BFFB-4D7F-8518-1272E9830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7AF5C6-3D61-4088-88C2-533B51305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0694-78C8-4529-BCC6-C6F443F6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2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EA070253-ADBB-420C-9B87-44CAC24A4249}"/>
              </a:ext>
            </a:extLst>
          </p:cNvPr>
          <p:cNvSpPr/>
          <p:nvPr/>
        </p:nvSpPr>
        <p:spPr>
          <a:xfrm>
            <a:off x="0" y="0"/>
            <a:ext cx="12192000" cy="75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51537ED-9144-4D5C-ACA2-A8965531F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476" y="1171907"/>
            <a:ext cx="5809524" cy="5314286"/>
          </a:xfrm>
          <a:prstGeom prst="rect">
            <a:avLst/>
          </a:prstGeom>
        </p:spPr>
      </p:pic>
      <p:pic>
        <p:nvPicPr>
          <p:cNvPr id="12" name="图片 11" descr="图片包含 标志, 停止, 手, 照片&#10;&#10;描述已自动生成">
            <a:extLst>
              <a:ext uri="{FF2B5EF4-FFF2-40B4-BE49-F238E27FC236}">
                <a16:creationId xmlns:a16="http://schemas.microsoft.com/office/drawing/2014/main" id="{D065E337-BE38-4FB5-B9B0-418AF281293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25200" y="24145"/>
            <a:ext cx="695324" cy="695324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1E40A1B-99AF-4EFE-9D9C-FB46F42A02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455" y="24145"/>
            <a:ext cx="974521" cy="73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8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BA5166-D9FF-4236-BBF9-0F4D00B582A3}"/>
              </a:ext>
            </a:extLst>
          </p:cNvPr>
          <p:cNvSpPr/>
          <p:nvPr/>
        </p:nvSpPr>
        <p:spPr>
          <a:xfrm>
            <a:off x="0" y="0"/>
            <a:ext cx="12192000" cy="75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图片 7" descr="图片包含 标志, 停止, 手, 照片&#10;&#10;描述已自动生成">
            <a:extLst>
              <a:ext uri="{FF2B5EF4-FFF2-40B4-BE49-F238E27FC236}">
                <a16:creationId xmlns:a16="http://schemas.microsoft.com/office/drawing/2014/main" id="{2E961578-1726-494C-824B-78AA4A9D44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125200" y="24145"/>
            <a:ext cx="695324" cy="695324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7A3E470D-0D64-4927-A7E9-AB438933DF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455" y="24145"/>
            <a:ext cx="974521" cy="73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2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76" name="Google Shape;76;p15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7" name="Google Shape;77;p1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63F4546-8697-4269-9F78-77760EB5165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78" name="Google Shape;78;p1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9" name="Google Shape;79;p1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2C1A0694-78C8-4529-BCC6-C6F443F6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2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82" name="Google Shape;82;p1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3" name="Google Shape;83;p15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4" name="Google Shape;84;p1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63F4546-8697-4269-9F78-77760EB5165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6" name="Google Shape;86;p1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2C1A0694-78C8-4529-BCC6-C6F443F6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1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89" name="Google Shape;89;p15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0" name="Google Shape;90;p15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1" name="Google Shape;91;p15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2" name="Google Shape;92;p15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3" name="Google Shape;93;p1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63F4546-8697-4269-9F78-77760EB5165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94" name="Google Shape;94;p1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5" name="Google Shape;95;p1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2C1A0694-78C8-4529-BCC6-C6F443F6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7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98" name="Google Shape;98;p1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63F4546-8697-4269-9F78-77760EB5165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99" name="Google Shape;99;p1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0" name="Google Shape;100;p1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2C1A0694-78C8-4529-BCC6-C6F443F6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2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103" name="Google Shape;103;p15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" name="Google Shape;104;p1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5" name="Google Shape;105;p1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63F4546-8697-4269-9F78-77760EB5165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106" name="Google Shape;106;p1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7" name="Google Shape;107;p1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2C1A0694-78C8-4529-BCC6-C6F443F6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9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110" name="Google Shape;110;p15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15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2" name="Google Shape;112;p1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63F4546-8697-4269-9F78-77760EB5165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113" name="Google Shape;113;p1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14" name="Google Shape;114;p1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2C1A0694-78C8-4529-BCC6-C6F443F6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6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7CB72893-FC63-47EF-ABC9-E560FE3AB82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55936282"/>
              </p:ext>
            </p:extLst>
          </p:nvPr>
        </p:nvGraphicFramePr>
        <p:xfrm>
          <a:off x="0" y="6493526"/>
          <a:ext cx="12192000" cy="364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0814261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0431796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68748752"/>
                    </a:ext>
                  </a:extLst>
                </a:gridCol>
              </a:tblGrid>
              <a:tr h="3644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Arial"/>
                          <a:cs typeface="Arial"/>
                          <a:sym typeface="Arial"/>
                        </a:rPr>
                        <a:t>University of Houston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fld id="{8AAD7654-D647-407A-80C2-FE616A694865}" type="datetime5">
                        <a:rPr kumimoji="0" lang="en-US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A80000"/>
                          </a:solidFill>
                          <a:effectLst/>
                          <a:uLnTx/>
                          <a:uFillTx/>
                          <a:latin typeface="+mn-lt"/>
                          <a:ea typeface="Arial"/>
                          <a:cs typeface="Arial"/>
                          <a:sym typeface="Arial"/>
                        </a:rPr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t>24-Apr-22</a:t>
                      </a:fld>
                      <a:endParaRPr lang="en-US" dirty="0"/>
                    </a:p>
                  </a:txBody>
                  <a:tcP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771018"/>
                  </a:ext>
                </a:extLst>
              </a:tr>
            </a:tbl>
          </a:graphicData>
        </a:graphic>
      </p:graphicFrame>
      <p:sp>
        <p:nvSpPr>
          <p:cNvPr id="8" name="文本占位符 2">
            <a:extLst>
              <a:ext uri="{FF2B5EF4-FFF2-40B4-BE49-F238E27FC236}">
                <a16:creationId xmlns:a16="http://schemas.microsoft.com/office/drawing/2014/main" id="{D8047A8D-B660-4F20-9522-E8930257A409}"/>
              </a:ext>
            </a:extLst>
          </p:cNvPr>
          <p:cNvSpPr txBox="1">
            <a:spLocks/>
          </p:cNvSpPr>
          <p:nvPr/>
        </p:nvSpPr>
        <p:spPr>
          <a:xfrm>
            <a:off x="5486400" y="6493526"/>
            <a:ext cx="1219200" cy="21907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CAE1C7C9-441C-40A6-A001-C90EE68C418F}" type="slidenum">
              <a:rPr lang="zh-CN" altLang="en-US" sz="1600" smtClean="0">
                <a:solidFill>
                  <a:schemeClr val="tx1"/>
                </a:solidFill>
                <a:effectLst/>
              </a:rPr>
              <a:pPr algn="ctr"/>
              <a:t>‹#›</a:t>
            </a:fld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03374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52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thereum/research/blob/master/papers/discouragement/discouragement.pd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6;p1">
            <a:extLst>
              <a:ext uri="{FF2B5EF4-FFF2-40B4-BE49-F238E27FC236}">
                <a16:creationId xmlns:a16="http://schemas.microsoft.com/office/drawing/2014/main" id="{51D415A3-7039-4901-A93D-EAEAA45F3AA3}"/>
              </a:ext>
            </a:extLst>
          </p:cNvPr>
          <p:cNvSpPr/>
          <p:nvPr/>
        </p:nvSpPr>
        <p:spPr>
          <a:xfrm>
            <a:off x="214685" y="1265844"/>
            <a:ext cx="11755642" cy="1839989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01600" dist="241300" dir="2700000" sx="99000" sy="99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Contract Theory Framework for Cryptoeconomics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CC44032-8C3B-454D-8B28-B497392160F4}"/>
              </a:ext>
            </a:extLst>
          </p:cNvPr>
          <p:cNvSpPr txBox="1"/>
          <p:nvPr/>
        </p:nvSpPr>
        <p:spPr>
          <a:xfrm>
            <a:off x="3039894" y="3299431"/>
            <a:ext cx="6118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Ph.D. Candidate: Jing Li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6EDC0EA-1B05-42BC-B3E5-8E2DEA820949}"/>
              </a:ext>
            </a:extLst>
          </p:cNvPr>
          <p:cNvSpPr txBox="1">
            <a:spLocks/>
          </p:cNvSpPr>
          <p:nvPr/>
        </p:nvSpPr>
        <p:spPr>
          <a:xfrm>
            <a:off x="2898842" y="3756296"/>
            <a:ext cx="6400800" cy="522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Committee Chair: Zhu Han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7512593-6CD9-41FE-9886-361C352D351E}"/>
              </a:ext>
            </a:extLst>
          </p:cNvPr>
          <p:cNvSpPr txBox="1"/>
          <p:nvPr/>
        </p:nvSpPr>
        <p:spPr>
          <a:xfrm>
            <a:off x="417095" y="4213096"/>
            <a:ext cx="10668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ommittee Member: Miao Pan,</a:t>
            </a:r>
            <a:r>
              <a:rPr lang="zh-CN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Larry Shi, Hien Van Nguyen, Dusit Niyato, Xiao-Ping Zhang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704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0E1CF79-8028-4B5F-BBAA-48F1ED1AF177}"/>
              </a:ext>
            </a:extLst>
          </p:cNvPr>
          <p:cNvSpPr txBox="1"/>
          <p:nvPr/>
        </p:nvSpPr>
        <p:spPr>
          <a:xfrm>
            <a:off x="311285" y="893971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Problem of Cryptoeconomics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58A273C-AC72-49EF-A9D5-8F4A65A8E984}"/>
              </a:ext>
            </a:extLst>
          </p:cNvPr>
          <p:cNvSpPr txBox="1"/>
          <p:nvPr/>
        </p:nvSpPr>
        <p:spPr>
          <a:xfrm>
            <a:off x="311285" y="19455"/>
            <a:ext cx="9266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– Motivation of This PhD Study</a:t>
            </a:r>
          </a:p>
        </p:txBody>
      </p:sp>
      <p:sp>
        <p:nvSpPr>
          <p:cNvPr id="31" name="Rectangle: Rounded Corners 9">
            <a:extLst>
              <a:ext uri="{FF2B5EF4-FFF2-40B4-BE49-F238E27FC236}">
                <a16:creationId xmlns:a16="http://schemas.microsoft.com/office/drawing/2014/main" id="{B61359C2-9814-48E5-AB96-8DFF352E07DA}"/>
              </a:ext>
            </a:extLst>
          </p:cNvPr>
          <p:cNvSpPr/>
          <p:nvPr/>
        </p:nvSpPr>
        <p:spPr>
          <a:xfrm>
            <a:off x="6192022" y="2226237"/>
            <a:ext cx="1267379" cy="4004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Mechanism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C88F464-1301-43C4-8A8E-581BDBF5D8FA}"/>
              </a:ext>
            </a:extLst>
          </p:cNvPr>
          <p:cNvSpPr txBox="1"/>
          <p:nvPr/>
        </p:nvSpPr>
        <p:spPr>
          <a:xfrm>
            <a:off x="309342" y="1400231"/>
            <a:ext cx="625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There exists </a:t>
            </a: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Asymmetry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 cryptoeconomics.</a:t>
            </a:r>
          </a:p>
        </p:txBody>
      </p:sp>
      <p:pic>
        <p:nvPicPr>
          <p:cNvPr id="16" name="图片 15" descr="图示&#10;&#10;描述已自动生成">
            <a:extLst>
              <a:ext uri="{FF2B5EF4-FFF2-40B4-BE49-F238E27FC236}">
                <a16:creationId xmlns:a16="http://schemas.microsoft.com/office/drawing/2014/main" id="{79F4210D-C66B-45CD-9B39-2F55AF5F7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708" y="1124803"/>
            <a:ext cx="3537904" cy="2603363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571B36F3-309C-420B-B58D-3A7D658B08BD}"/>
              </a:ext>
            </a:extLst>
          </p:cNvPr>
          <p:cNvSpPr txBox="1"/>
          <p:nvPr/>
        </p:nvSpPr>
        <p:spPr>
          <a:xfrm>
            <a:off x="7402610" y="2073359"/>
            <a:ext cx="1450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Incentives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箭头: 右 1">
            <a:extLst>
              <a:ext uri="{FF2B5EF4-FFF2-40B4-BE49-F238E27FC236}">
                <a16:creationId xmlns:a16="http://schemas.microsoft.com/office/drawing/2014/main" id="{BF92F790-1B74-4194-9B60-90978EFCE392}"/>
              </a:ext>
            </a:extLst>
          </p:cNvPr>
          <p:cNvSpPr/>
          <p:nvPr/>
        </p:nvSpPr>
        <p:spPr>
          <a:xfrm>
            <a:off x="7503379" y="2348376"/>
            <a:ext cx="1304251" cy="142065"/>
          </a:xfrm>
          <a:prstGeom prst="rightArrow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10249FDF-2132-4F2E-A022-3B08F93C4F1A}"/>
              </a:ext>
            </a:extLst>
          </p:cNvPr>
          <p:cNvSpPr txBox="1"/>
          <p:nvPr/>
        </p:nvSpPr>
        <p:spPr>
          <a:xfrm>
            <a:off x="309342" y="3772671"/>
            <a:ext cx="1113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Contract Theory can overcome the </a:t>
            </a: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Asymmetry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 </a:t>
            </a: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large number of rational participants.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BD4C1659-DD42-4F13-AADF-59E7D6B41C93}"/>
              </a:ext>
            </a:extLst>
          </p:cNvPr>
          <p:cNvSpPr txBox="1"/>
          <p:nvPr/>
        </p:nvSpPr>
        <p:spPr>
          <a:xfrm>
            <a:off x="565340" y="1869916"/>
            <a:ext cx="614160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Participants </a:t>
            </a:r>
            <a:r>
              <a:rPr lang="en-US" altLang="zh-C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anonymous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blockchain.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of the participants are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rational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not willing to reveal their private information.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number of p</a:t>
            </a:r>
            <a:r>
              <a:rPr lang="en-US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articipants is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large</a:t>
            </a:r>
            <a:r>
              <a:rPr lang="en-US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782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49" grpId="0"/>
      <p:bldP spid="2" grpId="0" animBg="1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0E1CF79-8028-4B5F-BBAA-48F1ED1AF177}"/>
              </a:ext>
            </a:extLst>
          </p:cNvPr>
          <p:cNvSpPr txBox="1"/>
          <p:nvPr/>
        </p:nvSpPr>
        <p:spPr>
          <a:xfrm>
            <a:off x="311285" y="893971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Solution to Cryptoeconomics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07DF6F4-C078-4F0E-9FE0-3A2F1DA013A1}"/>
              </a:ext>
            </a:extLst>
          </p:cNvPr>
          <p:cNvSpPr txBox="1"/>
          <p:nvPr/>
        </p:nvSpPr>
        <p:spPr>
          <a:xfrm>
            <a:off x="1204162" y="5883917"/>
            <a:ext cx="9645010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Tx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Contract-based approach for security deposit in blockchain networks with shards.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58A273C-AC72-49EF-A9D5-8F4A65A8E984}"/>
              </a:ext>
            </a:extLst>
          </p:cNvPr>
          <p:cNvSpPr txBox="1"/>
          <p:nvPr/>
        </p:nvSpPr>
        <p:spPr>
          <a:xfrm>
            <a:off x="311285" y="19455"/>
            <a:ext cx="9266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– Motivation of This PhD Study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10249FDF-2132-4F2E-A022-3B08F93C4F1A}"/>
              </a:ext>
            </a:extLst>
          </p:cNvPr>
          <p:cNvSpPr txBox="1"/>
          <p:nvPr/>
        </p:nvSpPr>
        <p:spPr>
          <a:xfrm>
            <a:off x="305427" y="1421031"/>
            <a:ext cx="1113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Contract Theory can overcome the </a:t>
            </a: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Asymmetry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 </a:t>
            </a: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large number of rational participants.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5" descr="图形用户界面, 应用程序&#10;&#10;描述已自动生成">
            <a:extLst>
              <a:ext uri="{FF2B5EF4-FFF2-40B4-BE49-F238E27FC236}">
                <a16:creationId xmlns:a16="http://schemas.microsoft.com/office/drawing/2014/main" id="{A38E2810-3431-41A6-8526-CFC750566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5" y="2136684"/>
            <a:ext cx="11213869" cy="2601884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815D655E-0DD8-4D19-ABCE-6215631C9C50}"/>
              </a:ext>
            </a:extLst>
          </p:cNvPr>
          <p:cNvSpPr/>
          <p:nvPr/>
        </p:nvSpPr>
        <p:spPr>
          <a:xfrm>
            <a:off x="771073" y="2454869"/>
            <a:ext cx="1838546" cy="400494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C8742BB8-911D-4230-A69C-9F356DD2A8DA}"/>
              </a:ext>
            </a:extLst>
          </p:cNvPr>
          <p:cNvSpPr/>
          <p:nvPr/>
        </p:nvSpPr>
        <p:spPr>
          <a:xfrm>
            <a:off x="6170298" y="3228753"/>
            <a:ext cx="1132975" cy="400494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4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4949782-E993-4AFF-9D7C-26825A7DC401}"/>
              </a:ext>
            </a:extLst>
          </p:cNvPr>
          <p:cNvSpPr txBox="1"/>
          <p:nvPr/>
        </p:nvSpPr>
        <p:spPr>
          <a:xfrm>
            <a:off x="311285" y="19455"/>
            <a:ext cx="3482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6BE1883-36D4-4EDD-B78E-8F0D42736C85}"/>
              </a:ext>
            </a:extLst>
          </p:cNvPr>
          <p:cNvSpPr txBox="1"/>
          <p:nvPr/>
        </p:nvSpPr>
        <p:spPr>
          <a:xfrm>
            <a:off x="603115" y="953310"/>
            <a:ext cx="10985770" cy="4983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ts val="4000"/>
              </a:lnSpc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marL="1234350" lvl="5" indent="-514350">
              <a:lnSpc>
                <a:spcPts val="4000"/>
              </a:lnSpc>
              <a:buClr>
                <a:schemeClr val="bg1">
                  <a:lumMod val="75000"/>
                </a:schemeClr>
              </a:buClr>
              <a:buFont typeface="+mj-lt"/>
              <a:buAutoNum type="arabicParenR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Blockchain</a:t>
            </a:r>
          </a:p>
          <a:p>
            <a:pPr marL="1234350" lvl="5" indent="-514350">
              <a:lnSpc>
                <a:spcPts val="4000"/>
              </a:lnSpc>
              <a:buClr>
                <a:schemeClr val="bg1">
                  <a:lumMod val="75000"/>
                </a:schemeClr>
              </a:buClr>
              <a:buFont typeface="+mj-lt"/>
              <a:buAutoNum type="arabicParenR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Cryptoeconomics</a:t>
            </a:r>
          </a:p>
          <a:p>
            <a:pPr marL="1234350" lvl="5" indent="-514350">
              <a:lnSpc>
                <a:spcPts val="4000"/>
              </a:lnSpc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+mj-lt"/>
              <a:buAutoNum type="arabicParenR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 Theory</a:t>
            </a:r>
          </a:p>
          <a:p>
            <a:pPr marL="742950" indent="-742950" algn="just">
              <a:lnSpc>
                <a:spcPts val="4000"/>
              </a:lnSpc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I: Contract-based approach for security deposit in blockchain networks with shards.</a:t>
            </a:r>
          </a:p>
          <a:p>
            <a:pPr marL="742950" indent="-742950" algn="just">
              <a:lnSpc>
                <a:spcPts val="4000"/>
              </a:lnSpc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II: Cyber Insurance Design for Validator Rotation in Sharded Blockchain Networks: A Hierarchical Game Based Approach</a:t>
            </a:r>
          </a:p>
          <a:p>
            <a:pPr marL="742950" indent="-742950" algn="just">
              <a:lnSpc>
                <a:spcPts val="4000"/>
              </a:lnSpc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2382027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3F13998-05EB-47A5-88D9-30E80A25EFD2}"/>
              </a:ext>
            </a:extLst>
          </p:cNvPr>
          <p:cNvSpPr txBox="1"/>
          <p:nvPr/>
        </p:nvSpPr>
        <p:spPr>
          <a:xfrm>
            <a:off x="0" y="135582"/>
            <a:ext cx="10311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Contract-based approach for security deposit in blockchain networks with shards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F9B95C4-DB91-4648-8200-32C148198EF9}"/>
              </a:ext>
            </a:extLst>
          </p:cNvPr>
          <p:cNvSpPr txBox="1"/>
          <p:nvPr/>
        </p:nvSpPr>
        <p:spPr>
          <a:xfrm>
            <a:off x="311285" y="933854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Blockchain with sharding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53C5B34-00A5-4EE6-A768-F35B84B090FD}"/>
              </a:ext>
            </a:extLst>
          </p:cNvPr>
          <p:cNvSpPr txBox="1"/>
          <p:nvPr/>
        </p:nvSpPr>
        <p:spPr>
          <a:xfrm>
            <a:off x="384047" y="4563295"/>
            <a:ext cx="4694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Sharding is used to realize the </a:t>
            </a: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scalability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478E66E7-154B-4F8B-A5A5-7702D8D71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702" y="1405634"/>
            <a:ext cx="6742687" cy="300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3E92933-BEF1-4C6B-AA95-0E1C246E8662}"/>
              </a:ext>
            </a:extLst>
          </p:cNvPr>
          <p:cNvSpPr txBox="1"/>
          <p:nvPr/>
        </p:nvSpPr>
        <p:spPr>
          <a:xfrm>
            <a:off x="384047" y="6225289"/>
            <a:ext cx="5897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 Source: https://vitalik.ca/general/2021/04/07/sharding.html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4E09877-F8DB-4F86-9866-DAF908EAEDDB}"/>
              </a:ext>
            </a:extLst>
          </p:cNvPr>
          <p:cNvSpPr txBox="1"/>
          <p:nvPr/>
        </p:nvSpPr>
        <p:spPr>
          <a:xfrm>
            <a:off x="384047" y="4994475"/>
            <a:ext cx="113433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Partition the entities into parallel </a:t>
            </a: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sub-groups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(i.e., committees), which are responsible for generating the </a:t>
            </a: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sub-blocks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(i.e., sharding) synchronously.</a:t>
            </a:r>
            <a:endParaRPr lang="en-US" sz="18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52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F9B95C4-DB91-4648-8200-32C148198EF9}"/>
              </a:ext>
            </a:extLst>
          </p:cNvPr>
          <p:cNvSpPr txBox="1"/>
          <p:nvPr/>
        </p:nvSpPr>
        <p:spPr>
          <a:xfrm>
            <a:off x="311285" y="933854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Security Deposit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86E7CFA-4972-456E-87C8-D495F1FDAA36}"/>
              </a:ext>
            </a:extLst>
          </p:cNvPr>
          <p:cNvSpPr txBox="1"/>
          <p:nvPr/>
        </p:nvSpPr>
        <p:spPr>
          <a:xfrm>
            <a:off x="311285" y="1393197"/>
            <a:ext cx="5046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Proof of stake’s security derives from the </a:t>
            </a: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security deposits</a:t>
            </a:r>
            <a:r>
              <a:rPr lang="en-US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62" name="Picture 2" descr="5 Landlord Tips for Managing Security Deposits">
            <a:extLst>
              <a:ext uri="{FF2B5EF4-FFF2-40B4-BE49-F238E27FC236}">
                <a16:creationId xmlns:a16="http://schemas.microsoft.com/office/drawing/2014/main" id="{1B574571-1BE2-4EEB-908D-638C5A318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3701">
            <a:off x="8428410" y="4300570"/>
            <a:ext cx="3639306" cy="179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CA2E1E1-E5CF-4A11-96FB-60D0ECCEA44A}"/>
              </a:ext>
            </a:extLst>
          </p:cNvPr>
          <p:cNvSpPr txBox="1"/>
          <p:nvPr/>
        </p:nvSpPr>
        <p:spPr>
          <a:xfrm>
            <a:off x="312387" y="4054626"/>
            <a:ext cx="6353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800" b="1" i="1" u="none" strike="noStrike" baseline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 incentive</a:t>
            </a:r>
            <a:r>
              <a:rPr lang="en-US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: 32-eth is</a:t>
            </a:r>
            <a:r>
              <a:rPr lang="en-US" sz="1800" b="0" i="0" u="none" strike="noStrike" dirty="0">
                <a:latin typeface="Calibri" panose="020F0502020204030204" pitchFamily="34" charset="0"/>
                <a:cs typeface="Calibri" panose="020F0502020204030204" pitchFamily="34" charset="0"/>
              </a:rPr>
              <a:t> not sufficient for the rich people.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D7502FA-8560-47C5-AD71-F9200AB163C6}"/>
              </a:ext>
            </a:extLst>
          </p:cNvPr>
          <p:cNvSpPr txBox="1"/>
          <p:nvPr/>
        </p:nvSpPr>
        <p:spPr>
          <a:xfrm>
            <a:off x="275989" y="5095471"/>
            <a:ext cx="112174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 incentive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Some participants cannot afford 32-eth.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D770147-0DC5-4DED-AA17-5888C602BEF9}"/>
              </a:ext>
            </a:extLst>
          </p:cNvPr>
          <p:cNvSpPr txBox="1"/>
          <p:nvPr/>
        </p:nvSpPr>
        <p:spPr>
          <a:xfrm>
            <a:off x="0" y="135582"/>
            <a:ext cx="10311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Contract-based approach for security deposit in blockchain networks with shards</a:t>
            </a:r>
          </a:p>
        </p:txBody>
      </p:sp>
      <p:pic>
        <p:nvPicPr>
          <p:cNvPr id="9" name="Picture 2" descr="enter image description here">
            <a:extLst>
              <a:ext uri="{FF2B5EF4-FFF2-40B4-BE49-F238E27FC236}">
                <a16:creationId xmlns:a16="http://schemas.microsoft.com/office/drawing/2014/main" id="{28BB4A35-1744-4CE2-86E0-F0E77977DB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107"/>
                    </a14:imgEffect>
                    <a14:imgEffect>
                      <a14:saturation sat="1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17" t="7202" b="19680"/>
          <a:stretch/>
        </p:blipFill>
        <p:spPr bwMode="auto">
          <a:xfrm>
            <a:off x="7633772" y="1361586"/>
            <a:ext cx="4029040" cy="225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 descr="形状&#10;&#10;低可信度描述已自动生成">
            <a:extLst>
              <a:ext uri="{FF2B5EF4-FFF2-40B4-BE49-F238E27FC236}">
                <a16:creationId xmlns:a16="http://schemas.microsoft.com/office/drawing/2014/main" id="{F676307A-585D-4997-AC9B-5437C961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42" y="1437769"/>
            <a:ext cx="476250" cy="476250"/>
          </a:xfrm>
          <a:prstGeom prst="rect">
            <a:avLst/>
          </a:prstGeom>
        </p:spPr>
      </p:pic>
      <p:pic>
        <p:nvPicPr>
          <p:cNvPr id="13" name="图片 12" descr="形状&#10;&#10;低可信度描述已自动生成">
            <a:extLst>
              <a:ext uri="{FF2B5EF4-FFF2-40B4-BE49-F238E27FC236}">
                <a16:creationId xmlns:a16="http://schemas.microsoft.com/office/drawing/2014/main" id="{398C7D5A-3B85-4759-88B4-148A7100037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42" y="2004175"/>
            <a:ext cx="476250" cy="476250"/>
          </a:xfrm>
          <a:prstGeom prst="rect">
            <a:avLst/>
          </a:prstGeom>
        </p:spPr>
      </p:pic>
      <p:pic>
        <p:nvPicPr>
          <p:cNvPr id="15" name="图片 14" descr="形状&#10;&#10;低可信度描述已自动生成">
            <a:extLst>
              <a:ext uri="{FF2B5EF4-FFF2-40B4-BE49-F238E27FC236}">
                <a16:creationId xmlns:a16="http://schemas.microsoft.com/office/drawing/2014/main" id="{8E2AF913-F71A-4B2B-B24A-58CABD0C0F3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42" y="2570581"/>
            <a:ext cx="476250" cy="476250"/>
          </a:xfrm>
          <a:prstGeom prst="rect">
            <a:avLst/>
          </a:prstGeom>
        </p:spPr>
      </p:pic>
      <p:pic>
        <p:nvPicPr>
          <p:cNvPr id="16" name="图片 15" descr="形状&#10;&#10;低可信度描述已自动生成">
            <a:extLst>
              <a:ext uri="{FF2B5EF4-FFF2-40B4-BE49-F238E27FC236}">
                <a16:creationId xmlns:a16="http://schemas.microsoft.com/office/drawing/2014/main" id="{167DA59E-6250-4A27-B0C9-B6E3E01631E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42" y="3136987"/>
            <a:ext cx="476250" cy="476250"/>
          </a:xfrm>
          <a:prstGeom prst="rect">
            <a:avLst/>
          </a:prstGeom>
        </p:spPr>
      </p:pic>
      <p:sp>
        <p:nvSpPr>
          <p:cNvPr id="2" name="箭头: 右 1">
            <a:extLst>
              <a:ext uri="{FF2B5EF4-FFF2-40B4-BE49-F238E27FC236}">
                <a16:creationId xmlns:a16="http://schemas.microsoft.com/office/drawing/2014/main" id="{08185956-3B45-4AE0-B82E-47443FA6B5BB}"/>
              </a:ext>
            </a:extLst>
          </p:cNvPr>
          <p:cNvSpPr/>
          <p:nvPr/>
        </p:nvSpPr>
        <p:spPr>
          <a:xfrm>
            <a:off x="6411558" y="2266137"/>
            <a:ext cx="1527585" cy="21428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FC618CB-0E6E-4FE6-A51B-22596C75E10B}"/>
              </a:ext>
            </a:extLst>
          </p:cNvPr>
          <p:cNvSpPr txBox="1"/>
          <p:nvPr/>
        </p:nvSpPr>
        <p:spPr>
          <a:xfrm>
            <a:off x="6296626" y="1903746"/>
            <a:ext cx="171868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i="1" u="none" strike="noStrike" baseline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 Deposit</a:t>
            </a:r>
            <a:endParaRPr lang="en-US" sz="16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0C21AFE-D094-46A5-B9BB-563F77D31364}"/>
              </a:ext>
            </a:extLst>
          </p:cNvPr>
          <p:cNvSpPr txBox="1"/>
          <p:nvPr/>
        </p:nvSpPr>
        <p:spPr>
          <a:xfrm>
            <a:off x="6732942" y="1910204"/>
            <a:ext cx="88481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i="1" u="none" strike="noStrike" baseline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32ETH</a:t>
            </a:r>
            <a:endParaRPr lang="en-US" sz="16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1AE00EF-734C-46D9-BB1D-78B3BEB4816F}"/>
              </a:ext>
            </a:extLst>
          </p:cNvPr>
          <p:cNvSpPr txBox="1"/>
          <p:nvPr/>
        </p:nvSpPr>
        <p:spPr>
          <a:xfrm>
            <a:off x="311285" y="3595117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39AAE8B-8C78-4E71-941C-F257F1B5812D}"/>
              </a:ext>
            </a:extLst>
          </p:cNvPr>
          <p:cNvSpPr txBox="1"/>
          <p:nvPr/>
        </p:nvSpPr>
        <p:spPr>
          <a:xfrm>
            <a:off x="275989" y="2332636"/>
            <a:ext cx="50453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deposit that greatly exceeds gain can provide a sufficient </a:t>
            </a: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 incentive</a:t>
            </a:r>
            <a:r>
              <a:rPr lang="en-US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图片 25" descr="形状&#10;&#10;低可信度描述已自动生成">
            <a:extLst>
              <a:ext uri="{FF2B5EF4-FFF2-40B4-BE49-F238E27FC236}">
                <a16:creationId xmlns:a16="http://schemas.microsoft.com/office/drawing/2014/main" id="{53FBEC84-05EF-497A-9CE2-EC4AAD5EA3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646" y="4524810"/>
            <a:ext cx="476250" cy="476250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890467C7-7DFF-46EE-9C61-D217D2E61F62}"/>
              </a:ext>
            </a:extLst>
          </p:cNvPr>
          <p:cNvSpPr txBox="1"/>
          <p:nvPr/>
        </p:nvSpPr>
        <p:spPr>
          <a:xfrm>
            <a:off x="3798538" y="4612121"/>
            <a:ext cx="103228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i="1" u="none" strike="noStrike" baseline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&gt;&gt;32ETH </a:t>
            </a:r>
            <a:endParaRPr lang="en-US" sz="1600" dirty="0"/>
          </a:p>
        </p:txBody>
      </p:sp>
      <p:pic>
        <p:nvPicPr>
          <p:cNvPr id="30" name="图片 29" descr="形状&#10;&#10;低可信度描述已自动生成">
            <a:extLst>
              <a:ext uri="{FF2B5EF4-FFF2-40B4-BE49-F238E27FC236}">
                <a16:creationId xmlns:a16="http://schemas.microsoft.com/office/drawing/2014/main" id="{62D8462A-028F-4AF0-8ABE-D42E2A02CC9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234" y="5621479"/>
            <a:ext cx="476250" cy="476250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A4D17703-62B4-4512-91B3-F0F04ACA2919}"/>
              </a:ext>
            </a:extLst>
          </p:cNvPr>
          <p:cNvSpPr txBox="1"/>
          <p:nvPr/>
        </p:nvSpPr>
        <p:spPr>
          <a:xfrm>
            <a:off x="3798538" y="5673471"/>
            <a:ext cx="102081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i="1" u="none" strike="noStrike" baseline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&lt;&lt; 32ETH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615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4" grpId="0"/>
      <p:bldP spid="2" grpId="0" animBg="1"/>
      <p:bldP spid="19" grpId="0" animBg="1"/>
      <p:bldP spid="19" grpId="1" animBg="1"/>
      <p:bldP spid="17" grpId="0" animBg="1"/>
      <p:bldP spid="22" grpId="0"/>
      <p:bldP spid="23" grpId="0"/>
      <p:bldP spid="27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0E1CF79-8028-4B5F-BBAA-48F1ED1AF177}"/>
              </a:ext>
            </a:extLst>
          </p:cNvPr>
          <p:cNvSpPr txBox="1"/>
          <p:nvPr/>
        </p:nvSpPr>
        <p:spPr>
          <a:xfrm>
            <a:off x="311285" y="933854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System Overview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2BDF4F1-0166-4A49-A504-C8A6AA97580A}"/>
              </a:ext>
            </a:extLst>
          </p:cNvPr>
          <p:cNvSpPr txBox="1"/>
          <p:nvPr/>
        </p:nvSpPr>
        <p:spPr>
          <a:xfrm>
            <a:off x="311284" y="1379480"/>
            <a:ext cx="10766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b="0" i="0" u="none" strike="noStrike" baseline="0" dirty="0">
                <a:latin typeface="NimbusRomNo9L-Regu"/>
              </a:rPr>
              <a:t>Let the beacon chain with weak leadership be responsible for designing the contracts.</a:t>
            </a:r>
            <a:endParaRPr lang="en-US" sz="1800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077CFD53-F6DB-4770-8A79-FD626DE4B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894" y="1841145"/>
            <a:ext cx="6580847" cy="360925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6EDC4BA-9519-4EDF-8034-F871B75F1DED}"/>
              </a:ext>
            </a:extLst>
          </p:cNvPr>
          <p:cNvSpPr txBox="1"/>
          <p:nvPr/>
        </p:nvSpPr>
        <p:spPr>
          <a:xfrm>
            <a:off x="0" y="135582"/>
            <a:ext cx="10311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Contract-based approach for security deposit in blockchain networks with shards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0BF97AC-799D-4B8E-AE6C-BF12286FF174}"/>
              </a:ext>
            </a:extLst>
          </p:cNvPr>
          <p:cNvSpPr txBox="1"/>
          <p:nvPr/>
        </p:nvSpPr>
        <p:spPr>
          <a:xfrm>
            <a:off x="692460" y="1841145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Submit the deposit;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Receive the deposit receipt;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F2513DD-92BE-4DF8-8823-BA6C35498FDD}"/>
              </a:ext>
            </a:extLst>
          </p:cNvPr>
          <p:cNvSpPr txBox="1"/>
          <p:nvPr/>
        </p:nvSpPr>
        <p:spPr>
          <a:xfrm>
            <a:off x="692460" y="2435035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arenR" startAt="3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Validators are randomly selected into the different committees;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26E7BB3-C66F-4E46-A715-0D46FEAA408A}"/>
              </a:ext>
            </a:extLst>
          </p:cNvPr>
          <p:cNvSpPr txBox="1"/>
          <p:nvPr/>
        </p:nvSpPr>
        <p:spPr>
          <a:xfrm>
            <a:off x="692460" y="3593329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arenR" startAt="5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blocks from one time slot will be merged into the beacon chain;</a:t>
            </a:r>
          </a:p>
          <a:p>
            <a:pPr marL="342900" indent="-342900" algn="just">
              <a:buFont typeface="+mj-lt"/>
              <a:buAutoNum type="arabicParenR" startAt="5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Blocks in beacon chain are finalized;</a:t>
            </a:r>
          </a:p>
          <a:p>
            <a:pPr marL="342900" indent="-342900" algn="just">
              <a:buFont typeface="+mj-lt"/>
              <a:buAutoNum type="arabicParenR" startAt="5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Validators obtain the reward.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A24C0E1-7F1F-410B-8610-7CC972E004DC}"/>
              </a:ext>
            </a:extLst>
          </p:cNvPr>
          <p:cNvSpPr txBox="1"/>
          <p:nvPr/>
        </p:nvSpPr>
        <p:spPr>
          <a:xfrm>
            <a:off x="692460" y="299943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arenR" startAt="4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Proposers propose new blocks and attestors confirm the blocks;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2D11FE8-75CF-43BD-8CB1-CC85FFE747A5}"/>
              </a:ext>
            </a:extLst>
          </p:cNvPr>
          <p:cNvSpPr/>
          <p:nvPr/>
        </p:nvSpPr>
        <p:spPr>
          <a:xfrm>
            <a:off x="6096000" y="1941922"/>
            <a:ext cx="5517824" cy="7124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BB27BAD-263B-44AD-8063-55E7F7E8D189}"/>
              </a:ext>
            </a:extLst>
          </p:cNvPr>
          <p:cNvSpPr/>
          <p:nvPr/>
        </p:nvSpPr>
        <p:spPr>
          <a:xfrm>
            <a:off x="9982986" y="2782778"/>
            <a:ext cx="1630838" cy="22322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04CE71A-7425-45FA-B2FB-FABB2C75268B}"/>
              </a:ext>
            </a:extLst>
          </p:cNvPr>
          <p:cNvSpPr/>
          <p:nvPr/>
        </p:nvSpPr>
        <p:spPr>
          <a:xfrm>
            <a:off x="6096000" y="3495243"/>
            <a:ext cx="3886986" cy="151981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814AF20-CEC9-476B-B79D-AD544538F22B}"/>
              </a:ext>
            </a:extLst>
          </p:cNvPr>
          <p:cNvSpPr/>
          <p:nvPr/>
        </p:nvSpPr>
        <p:spPr>
          <a:xfrm>
            <a:off x="6096000" y="2782776"/>
            <a:ext cx="2793476" cy="5799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7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  <p:bldP spid="8" grpId="0"/>
      <p:bldP spid="9" grpId="0"/>
      <p:bldP spid="12" grpId="0"/>
      <p:bldP spid="4" grpId="0" animBg="1"/>
      <p:bldP spid="4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0E1CF79-8028-4B5F-BBAA-48F1ED1AF177}"/>
              </a:ext>
            </a:extLst>
          </p:cNvPr>
          <p:cNvSpPr txBox="1"/>
          <p:nvPr/>
        </p:nvSpPr>
        <p:spPr>
          <a:xfrm>
            <a:off x="311285" y="933854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Contract Model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7FBF460-3614-452E-B8A2-650F926CB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938" y="1735854"/>
            <a:ext cx="5331456" cy="338629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816380E-0D0F-4719-A8C5-2BA3A0DFC015}"/>
              </a:ext>
            </a:extLst>
          </p:cNvPr>
          <p:cNvSpPr txBox="1"/>
          <p:nvPr/>
        </p:nvSpPr>
        <p:spPr>
          <a:xfrm>
            <a:off x="0" y="135582"/>
            <a:ext cx="10311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Contract-based approach for security deposit in blockchain networks with shards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107235D-82A6-4E22-9BF9-CB6D80234D83}"/>
              </a:ext>
            </a:extLst>
          </p:cNvPr>
          <p:cNvSpPr txBox="1"/>
          <p:nvPr/>
        </p:nvSpPr>
        <p:spPr>
          <a:xfrm>
            <a:off x="692459" y="1841145"/>
            <a:ext cx="4651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Beacon chain designs the contracts according to users’ type information;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746F5A2-0587-4084-82CD-2FE52F114DEC}"/>
              </a:ext>
            </a:extLst>
          </p:cNvPr>
          <p:cNvSpPr txBox="1"/>
          <p:nvPr/>
        </p:nvSpPr>
        <p:spPr>
          <a:xfrm>
            <a:off x="692459" y="2458479"/>
            <a:ext cx="46518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arenR" startAt="2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different validators select the corresponding contracts;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599B9A8-C12D-4354-A5EF-B567E05BB107}"/>
              </a:ext>
            </a:extLst>
          </p:cNvPr>
          <p:cNvSpPr txBox="1"/>
          <p:nvPr/>
        </p:nvSpPr>
        <p:spPr>
          <a:xfrm>
            <a:off x="690037" y="3087227"/>
            <a:ext cx="46518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 startAt="3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validators submit deposit to beacon chain;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50EE418-831E-4D15-A401-66DDF6E91155}"/>
              </a:ext>
            </a:extLst>
          </p:cNvPr>
          <p:cNvSpPr txBox="1"/>
          <p:nvPr/>
        </p:nvSpPr>
        <p:spPr>
          <a:xfrm>
            <a:off x="690037" y="3686978"/>
            <a:ext cx="46518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 startAt="4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Beacon chain issues the reward or charge a penalty on the validators. 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A18B0B4-52F2-4DA5-9E14-ACFD26590B74}"/>
              </a:ext>
            </a:extLst>
          </p:cNvPr>
          <p:cNvSpPr/>
          <p:nvPr/>
        </p:nvSpPr>
        <p:spPr>
          <a:xfrm>
            <a:off x="7081736" y="3882240"/>
            <a:ext cx="3793787" cy="117442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590F6FF-1887-4372-8D44-085C4E2514D2}"/>
              </a:ext>
            </a:extLst>
          </p:cNvPr>
          <p:cNvSpPr/>
          <p:nvPr/>
        </p:nvSpPr>
        <p:spPr>
          <a:xfrm>
            <a:off x="7081735" y="1950429"/>
            <a:ext cx="3793787" cy="117442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4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4" grpId="0"/>
      <p:bldP spid="15" grpId="0" animBg="1"/>
      <p:bldP spid="15" grpId="1" animBg="1"/>
      <p:bldP spid="16" grpId="0" animBg="1"/>
      <p:bldP spid="16" grpId="1" animBg="1"/>
      <p:bldP spid="16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0">
            <a:extLst>
              <a:ext uri="{FF2B5EF4-FFF2-40B4-BE49-F238E27FC236}">
                <a16:creationId xmlns:a16="http://schemas.microsoft.com/office/drawing/2014/main" id="{9F062ECF-BFC0-4C3A-AAFF-4F6815CEA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85" y="2494463"/>
            <a:ext cx="5339398" cy="3636149"/>
          </a:xfrm>
          <a:prstGeom prst="rect">
            <a:avLst/>
          </a:prstGeom>
        </p:spPr>
      </p:pic>
      <p:sp>
        <p:nvSpPr>
          <p:cNvPr id="9" name="Google Shape;2181;p128">
            <a:extLst>
              <a:ext uri="{FF2B5EF4-FFF2-40B4-BE49-F238E27FC236}">
                <a16:creationId xmlns:a16="http://schemas.microsoft.com/office/drawing/2014/main" id="{080F05C5-7CF6-4570-AF4D-5F3B168E86E2}"/>
              </a:ext>
            </a:extLst>
          </p:cNvPr>
          <p:cNvSpPr txBox="1"/>
          <p:nvPr/>
        </p:nvSpPr>
        <p:spPr>
          <a:xfrm>
            <a:off x="311285" y="1393803"/>
            <a:ext cx="620829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Validator Utility Model</a:t>
            </a:r>
            <a:endParaRPr sz="2000" dirty="0"/>
          </a:p>
        </p:txBody>
      </p:sp>
      <p:sp>
        <p:nvSpPr>
          <p:cNvPr id="10" name="Google Shape;2182;p128">
            <a:extLst>
              <a:ext uri="{FF2B5EF4-FFF2-40B4-BE49-F238E27FC236}">
                <a16:creationId xmlns:a16="http://schemas.microsoft.com/office/drawing/2014/main" id="{12CCFE84-99CE-426D-A64E-1447774E444B}"/>
              </a:ext>
            </a:extLst>
          </p:cNvPr>
          <p:cNvSpPr txBox="1"/>
          <p:nvPr/>
        </p:nvSpPr>
        <p:spPr>
          <a:xfrm>
            <a:off x="390525" y="1870779"/>
            <a:ext cx="1124000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classify the would-be validators into different types according to their </a:t>
            </a:r>
            <a:r>
              <a:rPr lang="en-US" sz="1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stake values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B561315-4479-416F-9625-99F606CC72BE}"/>
              </a:ext>
            </a:extLst>
          </p:cNvPr>
          <p:cNvSpPr txBox="1"/>
          <p:nvPr/>
        </p:nvSpPr>
        <p:spPr>
          <a:xfrm>
            <a:off x="311285" y="933854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System Model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4CEA7CD-732B-43AD-9254-869DC68F5E65}"/>
              </a:ext>
            </a:extLst>
          </p:cNvPr>
          <p:cNvSpPr txBox="1"/>
          <p:nvPr/>
        </p:nvSpPr>
        <p:spPr>
          <a:xfrm>
            <a:off x="0" y="135582"/>
            <a:ext cx="10311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Contract-based approach for security deposit in blockchain networks with shards</a:t>
            </a:r>
          </a:p>
        </p:txBody>
      </p:sp>
      <p:sp>
        <p:nvSpPr>
          <p:cNvPr id="21" name="Google Shape;2184;p128">
            <a:extLst>
              <a:ext uri="{FF2B5EF4-FFF2-40B4-BE49-F238E27FC236}">
                <a16:creationId xmlns:a16="http://schemas.microsoft.com/office/drawing/2014/main" id="{DBB3302C-C826-458F-A252-7F2422442D8D}"/>
              </a:ext>
            </a:extLst>
          </p:cNvPr>
          <p:cNvSpPr txBox="1"/>
          <p:nvPr/>
        </p:nvSpPr>
        <p:spPr>
          <a:xfrm>
            <a:off x="5779930" y="3160742"/>
            <a:ext cx="434467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utility function is defined as：</a:t>
            </a:r>
            <a:endParaRPr dirty="0"/>
          </a:p>
        </p:txBody>
      </p:sp>
      <p:pic>
        <p:nvPicPr>
          <p:cNvPr id="22" name="Google Shape;2185;p128">
            <a:extLst>
              <a:ext uri="{FF2B5EF4-FFF2-40B4-BE49-F238E27FC236}">
                <a16:creationId xmlns:a16="http://schemas.microsoft.com/office/drawing/2014/main" id="{F249EE89-AEA2-4EE5-B395-7B753C9CC52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3831" y="5267759"/>
            <a:ext cx="5488565" cy="875018"/>
          </a:xfrm>
          <a:prstGeom prst="rect">
            <a:avLst/>
          </a:prstGeom>
          <a:noFill/>
          <a:ln w="12700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" name="Google Shape;2187;p128">
            <a:extLst>
              <a:ext uri="{FF2B5EF4-FFF2-40B4-BE49-F238E27FC236}">
                <a16:creationId xmlns:a16="http://schemas.microsoft.com/office/drawing/2014/main" id="{B8F4BF7B-5F40-491E-8D67-01DA2AEC2670}"/>
              </a:ext>
            </a:extLst>
          </p:cNvPr>
          <p:cNvSpPr/>
          <p:nvPr/>
        </p:nvSpPr>
        <p:spPr>
          <a:xfrm>
            <a:off x="5779930" y="4316760"/>
            <a:ext cx="2259168" cy="79429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73591" y="-9833"/>
                </a:moveTo>
                <a:lnTo>
                  <a:pt x="71206" y="-35689"/>
                </a:lnTo>
              </a:path>
            </a:pathLst>
          </a:custGeom>
          <a:solidFill>
            <a:schemeClr val="lt1"/>
          </a:solidFill>
          <a:ln w="1270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Evaluate the rewards that obtained from beacon chain</a:t>
            </a:r>
            <a:endParaRPr sz="1800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42DD2E6D-213D-47A2-AF1A-84E791032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831" y="2568548"/>
            <a:ext cx="4352925" cy="47625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554587A8-BB9C-4B5F-9B63-455CB8659A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3831" y="3644986"/>
            <a:ext cx="3362325" cy="409575"/>
          </a:xfrm>
          <a:prstGeom prst="rect">
            <a:avLst/>
          </a:prstGeom>
        </p:spPr>
      </p:pic>
      <p:sp>
        <p:nvSpPr>
          <p:cNvPr id="27" name="标注: 线形 26">
            <a:extLst>
              <a:ext uri="{FF2B5EF4-FFF2-40B4-BE49-F238E27FC236}">
                <a16:creationId xmlns:a16="http://schemas.microsoft.com/office/drawing/2014/main" id="{246433AF-6FF1-423A-BCC1-041A172908DB}"/>
              </a:ext>
            </a:extLst>
          </p:cNvPr>
          <p:cNvSpPr/>
          <p:nvPr/>
        </p:nvSpPr>
        <p:spPr>
          <a:xfrm>
            <a:off x="9648825" y="4318330"/>
            <a:ext cx="1981701" cy="792719"/>
          </a:xfrm>
          <a:prstGeom prst="borderCallout1">
            <a:avLst>
              <a:gd name="adj1" fmla="val 834"/>
              <a:gd name="adj2" fmla="val 22514"/>
              <a:gd name="adj3" fmla="val -43651"/>
              <a:gd name="adj4" fmla="val -11088"/>
            </a:avLst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Evaluate the penalty for the type-</a:t>
            </a:r>
            <a:r>
              <a:rPr lang="en-US" sz="18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</a:t>
            </a: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validators.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标注: 线形 27">
            <a:extLst>
              <a:ext uri="{FF2B5EF4-FFF2-40B4-BE49-F238E27FC236}">
                <a16:creationId xmlns:a16="http://schemas.microsoft.com/office/drawing/2014/main" id="{AA990EDB-E2A6-4909-9E63-3903174EC9A0}"/>
              </a:ext>
            </a:extLst>
          </p:cNvPr>
          <p:cNvSpPr/>
          <p:nvPr/>
        </p:nvSpPr>
        <p:spPr>
          <a:xfrm>
            <a:off x="8143874" y="4316760"/>
            <a:ext cx="1400175" cy="794290"/>
          </a:xfrm>
          <a:prstGeom prst="borderCallout1">
            <a:avLst>
              <a:gd name="adj1" fmla="val 750"/>
              <a:gd name="adj2" fmla="val 30376"/>
              <a:gd name="adj3" fmla="val -33145"/>
              <a:gd name="adj4" fmla="val 9166"/>
            </a:avLst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total computation cost</a:t>
            </a:r>
            <a:endParaRPr lang="en-US" sz="18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471D010-0E3C-4937-8963-505C72522861}"/>
              </a:ext>
            </a:extLst>
          </p:cNvPr>
          <p:cNvSpPr/>
          <p:nvPr/>
        </p:nvSpPr>
        <p:spPr>
          <a:xfrm>
            <a:off x="2965142" y="5267759"/>
            <a:ext cx="1571347" cy="8750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5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17456822-163A-48DF-9C1C-021556EBF1EA}"/>
              </a:ext>
            </a:extLst>
          </p:cNvPr>
          <p:cNvSpPr txBox="1"/>
          <p:nvPr/>
        </p:nvSpPr>
        <p:spPr>
          <a:xfrm>
            <a:off x="311285" y="933854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System Model</a:t>
            </a:r>
          </a:p>
        </p:txBody>
      </p:sp>
      <p:pic>
        <p:nvPicPr>
          <p:cNvPr id="15" name="图片 8">
            <a:extLst>
              <a:ext uri="{FF2B5EF4-FFF2-40B4-BE49-F238E27FC236}">
                <a16:creationId xmlns:a16="http://schemas.microsoft.com/office/drawing/2014/main" id="{0F1C5634-8E30-4F1B-A759-C9A1A1110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90" y="3672810"/>
            <a:ext cx="5328605" cy="432049"/>
          </a:xfrm>
          <a:prstGeom prst="rect">
            <a:avLst/>
          </a:prstGeom>
        </p:spPr>
      </p:pic>
      <p:pic>
        <p:nvPicPr>
          <p:cNvPr id="7" name="图片 25">
            <a:extLst>
              <a:ext uri="{FF2B5EF4-FFF2-40B4-BE49-F238E27FC236}">
                <a16:creationId xmlns:a16="http://schemas.microsoft.com/office/drawing/2014/main" id="{024CB57E-5AA3-4385-9F7D-3DF5E4434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84" y="2283005"/>
            <a:ext cx="4114800" cy="502319"/>
          </a:xfrm>
          <a:prstGeom prst="rect">
            <a:avLst/>
          </a:prstGeom>
        </p:spPr>
      </p:pic>
      <p:sp>
        <p:nvSpPr>
          <p:cNvPr id="8" name="Google Shape;2181;p128">
            <a:extLst>
              <a:ext uri="{FF2B5EF4-FFF2-40B4-BE49-F238E27FC236}">
                <a16:creationId xmlns:a16="http://schemas.microsoft.com/office/drawing/2014/main" id="{2F2C359D-B8B2-4AEF-9DAD-BDD966F42AAF}"/>
              </a:ext>
            </a:extLst>
          </p:cNvPr>
          <p:cNvSpPr txBox="1"/>
          <p:nvPr/>
        </p:nvSpPr>
        <p:spPr>
          <a:xfrm>
            <a:off x="311284" y="1393803"/>
            <a:ext cx="113845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Constrains of Validator Utility Model: </a:t>
            </a:r>
            <a:r>
              <a:rPr lang="en-US" sz="2000" b="1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Individual Rationality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(IR) and </a:t>
            </a:r>
            <a:r>
              <a:rPr lang="en-US" sz="2000" b="1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Incentive Compatibility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(IC):</a:t>
            </a:r>
            <a:endParaRPr lang="en-US" sz="2000" dirty="0"/>
          </a:p>
        </p:txBody>
      </p:sp>
      <p:sp>
        <p:nvSpPr>
          <p:cNvPr id="9" name="Google Shape;2181;p128">
            <a:extLst>
              <a:ext uri="{FF2B5EF4-FFF2-40B4-BE49-F238E27FC236}">
                <a16:creationId xmlns:a16="http://schemas.microsoft.com/office/drawing/2014/main" id="{DAC7C8A5-52E0-4210-9887-B11CA0A55988}"/>
              </a:ext>
            </a:extLst>
          </p:cNvPr>
          <p:cNvSpPr txBox="1"/>
          <p:nvPr/>
        </p:nvSpPr>
        <p:spPr>
          <a:xfrm>
            <a:off x="311284" y="1837002"/>
            <a:ext cx="1151971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 refers to that only when a positive utility assigned to a validator, the validator will accept the contract.</a:t>
            </a:r>
            <a:endParaRPr sz="2000" dirty="0"/>
          </a:p>
        </p:txBody>
      </p:sp>
      <p:sp>
        <p:nvSpPr>
          <p:cNvPr id="11" name="Google Shape;2181;p128">
            <a:extLst>
              <a:ext uri="{FF2B5EF4-FFF2-40B4-BE49-F238E27FC236}">
                <a16:creationId xmlns:a16="http://schemas.microsoft.com/office/drawing/2014/main" id="{97F875E6-D7CA-4B55-ACB0-BA0921A9535C}"/>
              </a:ext>
            </a:extLst>
          </p:cNvPr>
          <p:cNvSpPr txBox="1"/>
          <p:nvPr/>
        </p:nvSpPr>
        <p:spPr>
          <a:xfrm>
            <a:off x="311283" y="2831258"/>
            <a:ext cx="1151971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 refers to that a type-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validator can only obtain the maximum profit by choosing the type-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contract rather than all the other contracts. </a:t>
            </a:r>
            <a:endParaRPr sz="20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92B67F1-445C-4117-AC2C-43ECAF90CA94}"/>
              </a:ext>
            </a:extLst>
          </p:cNvPr>
          <p:cNvSpPr txBox="1"/>
          <p:nvPr/>
        </p:nvSpPr>
        <p:spPr>
          <a:xfrm>
            <a:off x="0" y="135582"/>
            <a:ext cx="10311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Contract-based approach for security deposit in blockchain networks with shards</a:t>
            </a:r>
          </a:p>
        </p:txBody>
      </p:sp>
    </p:spTree>
    <p:extLst>
      <p:ext uri="{BB962C8B-B14F-4D97-AF65-F5344CB8AC3E}">
        <p14:creationId xmlns:p14="http://schemas.microsoft.com/office/powerpoint/2010/main" val="409304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0">
            <a:extLst>
              <a:ext uri="{FF2B5EF4-FFF2-40B4-BE49-F238E27FC236}">
                <a16:creationId xmlns:a16="http://schemas.microsoft.com/office/drawing/2014/main" id="{B5B297E9-5D5F-4E72-BA66-C9379BB1F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85" y="2494463"/>
            <a:ext cx="5339398" cy="363614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7456822-163A-48DF-9C1C-021556EBF1EA}"/>
              </a:ext>
            </a:extLst>
          </p:cNvPr>
          <p:cNvSpPr txBox="1"/>
          <p:nvPr/>
        </p:nvSpPr>
        <p:spPr>
          <a:xfrm>
            <a:off x="311285" y="933854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System Model</a:t>
            </a:r>
          </a:p>
        </p:txBody>
      </p:sp>
      <p:sp>
        <p:nvSpPr>
          <p:cNvPr id="6" name="Google Shape;2212;p129">
            <a:extLst>
              <a:ext uri="{FF2B5EF4-FFF2-40B4-BE49-F238E27FC236}">
                <a16:creationId xmlns:a16="http://schemas.microsoft.com/office/drawing/2014/main" id="{2AA226DD-3BE5-492F-B693-34D874D19CD6}"/>
              </a:ext>
            </a:extLst>
          </p:cNvPr>
          <p:cNvSpPr txBox="1"/>
          <p:nvPr/>
        </p:nvSpPr>
        <p:spPr>
          <a:xfrm>
            <a:off x="311285" y="1414612"/>
            <a:ext cx="62082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Beacon Chain Model</a:t>
            </a:r>
            <a:endParaRPr dirty="0"/>
          </a:p>
        </p:txBody>
      </p:sp>
      <p:sp>
        <p:nvSpPr>
          <p:cNvPr id="7" name="Google Shape;2213;p129">
            <a:extLst>
              <a:ext uri="{FF2B5EF4-FFF2-40B4-BE49-F238E27FC236}">
                <a16:creationId xmlns:a16="http://schemas.microsoft.com/office/drawing/2014/main" id="{7222F35F-6C12-44ED-9620-5FD0E68C7D77}"/>
              </a:ext>
            </a:extLst>
          </p:cNvPr>
          <p:cNvSpPr txBox="1"/>
          <p:nvPr/>
        </p:nvSpPr>
        <p:spPr>
          <a:xfrm>
            <a:off x="311285" y="1836202"/>
            <a:ext cx="1031388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profit obtained from a validator belonging to type-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defined as</a:t>
            </a:r>
            <a:endParaRPr dirty="0"/>
          </a:p>
        </p:txBody>
      </p:sp>
      <p:pic>
        <p:nvPicPr>
          <p:cNvPr id="8" name="Google Shape;2214;p129">
            <a:extLst>
              <a:ext uri="{FF2B5EF4-FFF2-40B4-BE49-F238E27FC236}">
                <a16:creationId xmlns:a16="http://schemas.microsoft.com/office/drawing/2014/main" id="{F1D87DF7-A578-4061-9BD8-75A0E641E3F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5816" y="2928146"/>
            <a:ext cx="3021913" cy="62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215;p129">
            <a:extLst>
              <a:ext uri="{FF2B5EF4-FFF2-40B4-BE49-F238E27FC236}">
                <a16:creationId xmlns:a16="http://schemas.microsoft.com/office/drawing/2014/main" id="{FE0838BE-7B34-4AA5-A9CF-C269639E8A0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5724" y="2303655"/>
            <a:ext cx="4738482" cy="61047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218;p129">
            <a:extLst>
              <a:ext uri="{FF2B5EF4-FFF2-40B4-BE49-F238E27FC236}">
                <a16:creationId xmlns:a16="http://schemas.microsoft.com/office/drawing/2014/main" id="{428C737C-EF7E-4429-AA19-782AC115CB3B}"/>
              </a:ext>
            </a:extLst>
          </p:cNvPr>
          <p:cNvSpPr/>
          <p:nvPr/>
        </p:nvSpPr>
        <p:spPr>
          <a:xfrm>
            <a:off x="5825816" y="5419206"/>
            <a:ext cx="2767711" cy="44894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93859" y="-5268"/>
                </a:moveTo>
                <a:lnTo>
                  <a:pt x="99256" y="-66455"/>
                </a:lnTo>
              </a:path>
            </a:pathLst>
          </a:custGeom>
          <a:solidFill>
            <a:schemeClr val="lt1"/>
          </a:solidFill>
          <a:ln w="1270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type and the related reward in the traditional scheme</a:t>
            </a:r>
            <a:endParaRPr dirty="0"/>
          </a:p>
        </p:txBody>
      </p:sp>
      <p:pic>
        <p:nvPicPr>
          <p:cNvPr id="13" name="Google Shape;2219;p129">
            <a:extLst>
              <a:ext uri="{FF2B5EF4-FFF2-40B4-BE49-F238E27FC236}">
                <a16:creationId xmlns:a16="http://schemas.microsoft.com/office/drawing/2014/main" id="{A51E0F09-2A65-4FC4-8268-D638690C541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75724" y="4839009"/>
            <a:ext cx="2590801" cy="32900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220;p129">
            <a:extLst>
              <a:ext uri="{FF2B5EF4-FFF2-40B4-BE49-F238E27FC236}">
                <a16:creationId xmlns:a16="http://schemas.microsoft.com/office/drawing/2014/main" id="{61A4DD70-23AC-4AB2-93BD-0975F20601EC}"/>
              </a:ext>
            </a:extLst>
          </p:cNvPr>
          <p:cNvSpPr/>
          <p:nvPr/>
        </p:nvSpPr>
        <p:spPr>
          <a:xfrm>
            <a:off x="6904706" y="3068183"/>
            <a:ext cx="1295400" cy="457200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12A4B74-ED13-4403-9279-78610916C33B}"/>
              </a:ext>
            </a:extLst>
          </p:cNvPr>
          <p:cNvSpPr txBox="1"/>
          <p:nvPr/>
        </p:nvSpPr>
        <p:spPr>
          <a:xfrm>
            <a:off x="0" y="135582"/>
            <a:ext cx="10311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Contract-based approach for security deposit in blockchain networks with shards</a:t>
            </a:r>
          </a:p>
        </p:txBody>
      </p:sp>
      <p:sp>
        <p:nvSpPr>
          <p:cNvPr id="24" name="Google Shape;2220;p129">
            <a:extLst>
              <a:ext uri="{FF2B5EF4-FFF2-40B4-BE49-F238E27FC236}">
                <a16:creationId xmlns:a16="http://schemas.microsoft.com/office/drawing/2014/main" id="{D9434091-1630-43D2-8559-A030DC209317}"/>
              </a:ext>
            </a:extLst>
          </p:cNvPr>
          <p:cNvSpPr/>
          <p:nvPr/>
        </p:nvSpPr>
        <p:spPr>
          <a:xfrm>
            <a:off x="3728487" y="3120031"/>
            <a:ext cx="596625" cy="45720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对话气泡: 矩形 1">
            <a:extLst>
              <a:ext uri="{FF2B5EF4-FFF2-40B4-BE49-F238E27FC236}">
                <a16:creationId xmlns:a16="http://schemas.microsoft.com/office/drawing/2014/main" id="{FC53DB86-FC83-44D9-AF0B-80ABA603AF22}"/>
              </a:ext>
            </a:extLst>
          </p:cNvPr>
          <p:cNvSpPr/>
          <p:nvPr/>
        </p:nvSpPr>
        <p:spPr>
          <a:xfrm>
            <a:off x="5775724" y="2290531"/>
            <a:ext cx="4838666" cy="636728"/>
          </a:xfrm>
          <a:prstGeom prst="wedgeRectCallout">
            <a:avLst>
              <a:gd name="adj1" fmla="val -19667"/>
              <a:gd name="adj2" fmla="val 72312"/>
            </a:avLst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标注: 线形 24">
            <a:extLst>
              <a:ext uri="{FF2B5EF4-FFF2-40B4-BE49-F238E27FC236}">
                <a16:creationId xmlns:a16="http://schemas.microsoft.com/office/drawing/2014/main" id="{34F13817-E2A6-48B2-B84C-E23C2988F74B}"/>
              </a:ext>
            </a:extLst>
          </p:cNvPr>
          <p:cNvSpPr/>
          <p:nvPr/>
        </p:nvSpPr>
        <p:spPr>
          <a:xfrm>
            <a:off x="5839707" y="3833255"/>
            <a:ext cx="2360399" cy="792719"/>
          </a:xfrm>
          <a:prstGeom prst="borderCallout1">
            <a:avLst>
              <a:gd name="adj1" fmla="val 834"/>
              <a:gd name="adj2" fmla="val 22514"/>
              <a:gd name="adj3" fmla="val -38286"/>
              <a:gd name="adj4" fmla="val 50624"/>
            </a:avLst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Evaluation function regarding the validator's time, type and reward</a:t>
            </a:r>
          </a:p>
        </p:txBody>
      </p:sp>
      <p:sp>
        <p:nvSpPr>
          <p:cNvPr id="27" name="标注: 线形 26">
            <a:extLst>
              <a:ext uri="{FF2B5EF4-FFF2-40B4-BE49-F238E27FC236}">
                <a16:creationId xmlns:a16="http://schemas.microsoft.com/office/drawing/2014/main" id="{91777A3C-ECDA-4007-8099-D3F4D2C619D5}"/>
              </a:ext>
            </a:extLst>
          </p:cNvPr>
          <p:cNvSpPr/>
          <p:nvPr/>
        </p:nvSpPr>
        <p:spPr>
          <a:xfrm>
            <a:off x="8604172" y="3833255"/>
            <a:ext cx="2360399" cy="792719"/>
          </a:xfrm>
          <a:prstGeom prst="borderCallout1">
            <a:avLst>
              <a:gd name="adj1" fmla="val 834"/>
              <a:gd name="adj2" fmla="val 22514"/>
              <a:gd name="adj3" fmla="val -39627"/>
              <a:gd name="adj4" fmla="val 2425"/>
            </a:avLst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total cost of rewarding the validators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7599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4949782-E993-4AFF-9D7C-26825A7DC401}"/>
              </a:ext>
            </a:extLst>
          </p:cNvPr>
          <p:cNvSpPr txBox="1"/>
          <p:nvPr/>
        </p:nvSpPr>
        <p:spPr>
          <a:xfrm>
            <a:off x="311285" y="19455"/>
            <a:ext cx="3482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124D9DE-C879-4D6E-856F-E2F5070D1BCA}"/>
              </a:ext>
            </a:extLst>
          </p:cNvPr>
          <p:cNvSpPr txBox="1"/>
          <p:nvPr/>
        </p:nvSpPr>
        <p:spPr>
          <a:xfrm>
            <a:off x="603115" y="953310"/>
            <a:ext cx="10985770" cy="4983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ts val="4000"/>
              </a:lnSpc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marL="1234350" lvl="5" indent="-514350">
              <a:lnSpc>
                <a:spcPts val="4000"/>
              </a:lnSpc>
              <a:buClr>
                <a:schemeClr val="bg1">
                  <a:lumMod val="75000"/>
                </a:schemeClr>
              </a:buClr>
              <a:buFont typeface="+mj-lt"/>
              <a:buAutoNum type="arabicParenR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Blockchain</a:t>
            </a:r>
          </a:p>
          <a:p>
            <a:pPr marL="1234350" lvl="5" indent="-514350">
              <a:lnSpc>
                <a:spcPts val="4000"/>
              </a:lnSpc>
              <a:buClr>
                <a:schemeClr val="bg1">
                  <a:lumMod val="75000"/>
                </a:schemeClr>
              </a:buClr>
              <a:buFont typeface="+mj-lt"/>
              <a:buAutoNum type="arabicParenR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Cryptoeconomics</a:t>
            </a:r>
          </a:p>
          <a:p>
            <a:pPr marL="1234350" lvl="5" indent="-514350">
              <a:lnSpc>
                <a:spcPts val="4000"/>
              </a:lnSpc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+mj-lt"/>
              <a:buAutoNum type="arabicParenR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 Theory</a:t>
            </a:r>
          </a:p>
          <a:p>
            <a:pPr marL="742950" indent="-742950" algn="just">
              <a:lnSpc>
                <a:spcPts val="4000"/>
              </a:lnSpc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I: Contract-based approach for security deposit in blockchain networks with shards.</a:t>
            </a:r>
          </a:p>
          <a:p>
            <a:pPr marL="742950" indent="-742950" algn="just">
              <a:lnSpc>
                <a:spcPts val="4000"/>
              </a:lnSpc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II: Cyber Insurance Design for Validator Rotation in Sharded Blockchain Networks: A Hierarchical Game Based Approach</a:t>
            </a:r>
          </a:p>
          <a:p>
            <a:pPr marL="742950" indent="-742950" algn="just">
              <a:lnSpc>
                <a:spcPts val="4000"/>
              </a:lnSpc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4192826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>
            <a:extLst>
              <a:ext uri="{FF2B5EF4-FFF2-40B4-BE49-F238E27FC236}">
                <a16:creationId xmlns:a16="http://schemas.microsoft.com/office/drawing/2014/main" id="{2E09BD1C-AD02-44C6-A0C4-804C2B0B0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85" y="1732126"/>
            <a:ext cx="5339398" cy="3636149"/>
          </a:xfrm>
          <a:prstGeom prst="rect">
            <a:avLst/>
          </a:prstGeom>
        </p:spPr>
      </p:pic>
      <p:pic>
        <p:nvPicPr>
          <p:cNvPr id="6" name="Google Shape;2260;p131">
            <a:extLst>
              <a:ext uri="{FF2B5EF4-FFF2-40B4-BE49-F238E27FC236}">
                <a16:creationId xmlns:a16="http://schemas.microsoft.com/office/drawing/2014/main" id="{32BA2D49-EFB9-4541-8F1C-760DEAD09A9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3548" y="3110864"/>
            <a:ext cx="4477154" cy="19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53137CB-115B-426E-85FB-551B6D78F3DE}"/>
              </a:ext>
            </a:extLst>
          </p:cNvPr>
          <p:cNvSpPr txBox="1"/>
          <p:nvPr/>
        </p:nvSpPr>
        <p:spPr>
          <a:xfrm>
            <a:off x="311285" y="933854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Problem Formulation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18CA2DA-6FA2-4F29-8AFA-1DAE447DBD3C}"/>
              </a:ext>
            </a:extLst>
          </p:cNvPr>
          <p:cNvSpPr txBox="1"/>
          <p:nvPr/>
        </p:nvSpPr>
        <p:spPr>
          <a:xfrm>
            <a:off x="0" y="135582"/>
            <a:ext cx="10311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Contract-based approach for security deposit in blockchain networks with shards</a:t>
            </a:r>
          </a:p>
        </p:txBody>
      </p:sp>
      <p:pic>
        <p:nvPicPr>
          <p:cNvPr id="11" name="Google Shape;2214;p129">
            <a:extLst>
              <a:ext uri="{FF2B5EF4-FFF2-40B4-BE49-F238E27FC236}">
                <a16:creationId xmlns:a16="http://schemas.microsoft.com/office/drawing/2014/main" id="{C50B85F8-74CA-4F97-9C1D-F2A48470DF2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8544" y="1394142"/>
            <a:ext cx="3021913" cy="62326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220;p129">
            <a:extLst>
              <a:ext uri="{FF2B5EF4-FFF2-40B4-BE49-F238E27FC236}">
                <a16:creationId xmlns:a16="http://schemas.microsoft.com/office/drawing/2014/main" id="{A47B9789-DDF0-4649-BD95-C3F0D2858ADE}"/>
              </a:ext>
            </a:extLst>
          </p:cNvPr>
          <p:cNvSpPr/>
          <p:nvPr/>
        </p:nvSpPr>
        <p:spPr>
          <a:xfrm>
            <a:off x="311285" y="2338948"/>
            <a:ext cx="5339398" cy="3029327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标注: 线形 16">
            <a:extLst>
              <a:ext uri="{FF2B5EF4-FFF2-40B4-BE49-F238E27FC236}">
                <a16:creationId xmlns:a16="http://schemas.microsoft.com/office/drawing/2014/main" id="{1E129B44-C7F9-45C1-8D74-EF83E8DD268E}"/>
              </a:ext>
            </a:extLst>
          </p:cNvPr>
          <p:cNvSpPr/>
          <p:nvPr/>
        </p:nvSpPr>
        <p:spPr>
          <a:xfrm>
            <a:off x="6298544" y="2270956"/>
            <a:ext cx="2650147" cy="839908"/>
          </a:xfrm>
          <a:prstGeom prst="borderCallout1">
            <a:avLst>
              <a:gd name="adj1" fmla="val 834"/>
              <a:gd name="adj2" fmla="val 22514"/>
              <a:gd name="adj3" fmla="val -38286"/>
              <a:gd name="adj4" fmla="val 50624"/>
            </a:avLst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Evaluation function regarding the validator's time, type and reward</a:t>
            </a:r>
          </a:p>
        </p:txBody>
      </p:sp>
      <p:sp>
        <p:nvSpPr>
          <p:cNvPr id="18" name="标注: 线形 17">
            <a:extLst>
              <a:ext uri="{FF2B5EF4-FFF2-40B4-BE49-F238E27FC236}">
                <a16:creationId xmlns:a16="http://schemas.microsoft.com/office/drawing/2014/main" id="{1186AE91-99CE-4140-ADEC-027910F57B4F}"/>
              </a:ext>
            </a:extLst>
          </p:cNvPr>
          <p:cNvSpPr/>
          <p:nvPr/>
        </p:nvSpPr>
        <p:spPr>
          <a:xfrm>
            <a:off x="9063009" y="2270956"/>
            <a:ext cx="2540106" cy="839908"/>
          </a:xfrm>
          <a:prstGeom prst="borderCallout1">
            <a:avLst>
              <a:gd name="adj1" fmla="val 834"/>
              <a:gd name="adj2" fmla="val 22514"/>
              <a:gd name="adj3" fmla="val -39627"/>
              <a:gd name="adj4" fmla="val 2425"/>
            </a:avLst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total cost of rewarding the validators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09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>
            <a:extLst>
              <a:ext uri="{FF2B5EF4-FFF2-40B4-BE49-F238E27FC236}">
                <a16:creationId xmlns:a16="http://schemas.microsoft.com/office/drawing/2014/main" id="{B49E4A76-A873-4E8C-890E-F51A8937C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50" y="4730870"/>
            <a:ext cx="5610150" cy="454877"/>
          </a:xfrm>
          <a:prstGeom prst="rect">
            <a:avLst/>
          </a:prstGeom>
        </p:spPr>
      </p:pic>
      <p:pic>
        <p:nvPicPr>
          <p:cNvPr id="6" name="图片 13">
            <a:extLst>
              <a:ext uri="{FF2B5EF4-FFF2-40B4-BE49-F238E27FC236}">
                <a16:creationId xmlns:a16="http://schemas.microsoft.com/office/drawing/2014/main" id="{37F8BEE7-4C70-481E-B211-B689453D6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42" y="2049045"/>
            <a:ext cx="1508760" cy="288925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id="{3B271A1C-D3A8-42F4-8C74-3C4AE424D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471" y="1978806"/>
            <a:ext cx="1061085" cy="403860"/>
          </a:xfrm>
          <a:prstGeom prst="rect">
            <a:avLst/>
          </a:prstGeom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09ECED00-446F-47DE-AFD5-F1B69D66BE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50" y="2973522"/>
            <a:ext cx="6540557" cy="44307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AB7E9F-8AF8-411F-9C42-9EBA0B9D6CF0}"/>
              </a:ext>
            </a:extLst>
          </p:cNvPr>
          <p:cNvSpPr txBox="1">
            <a:spLocks/>
          </p:cNvSpPr>
          <p:nvPr/>
        </p:nvSpPr>
        <p:spPr>
          <a:xfrm>
            <a:off x="387930" y="1479734"/>
            <a:ext cx="11265806" cy="68617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96">
              <a:defRPr>
                <a:latin typeface="+mn-lt"/>
                <a:ea typeface="+mn-ea"/>
                <a:cs typeface="+mn-cs"/>
              </a:defRPr>
            </a:lvl2pPr>
            <a:lvl3pPr marL="914391">
              <a:defRPr>
                <a:latin typeface="+mn-lt"/>
                <a:ea typeface="+mn-ea"/>
                <a:cs typeface="+mn-cs"/>
              </a:defRPr>
            </a:lvl3pPr>
            <a:lvl4pPr marL="1371587">
              <a:defRPr>
                <a:latin typeface="+mn-lt"/>
                <a:ea typeface="+mn-ea"/>
                <a:cs typeface="+mn-cs"/>
              </a:defRPr>
            </a:lvl4pPr>
            <a:lvl5pPr marL="1828782">
              <a:defRPr>
                <a:latin typeface="+mn-lt"/>
                <a:ea typeface="+mn-ea"/>
                <a:cs typeface="+mn-cs"/>
              </a:defRPr>
            </a:lvl5pPr>
            <a:lvl6pPr marL="2285978">
              <a:defRPr>
                <a:latin typeface="+mn-lt"/>
                <a:ea typeface="+mn-ea"/>
                <a:cs typeface="+mn-cs"/>
              </a:defRPr>
            </a:lvl6pPr>
            <a:lvl7pPr marL="2743173">
              <a:defRPr>
                <a:latin typeface="+mn-lt"/>
                <a:ea typeface="+mn-ea"/>
                <a:cs typeface="+mn-cs"/>
              </a:defRPr>
            </a:lvl7pPr>
            <a:lvl8pPr marL="3200368">
              <a:defRPr>
                <a:latin typeface="+mn-lt"/>
                <a:ea typeface="+mn-ea"/>
                <a:cs typeface="+mn-cs"/>
              </a:defRPr>
            </a:lvl8pPr>
            <a:lvl9pPr marL="3657563">
              <a:defRPr>
                <a:latin typeface="+mn-lt"/>
                <a:ea typeface="+mn-ea"/>
                <a:cs typeface="+mn-cs"/>
              </a:defRPr>
            </a:lvl9pPr>
          </a:lstStyle>
          <a:p>
            <a:pPr marL="342000" indent="-342000" algn="just">
              <a:lnSpc>
                <a:spcPts val="288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Monotonicity: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 validators with a lower voting time will gain a higher reward.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52758F1-6312-4DD8-90D3-E20A116E0F7B}"/>
              </a:ext>
            </a:extLst>
          </p:cNvPr>
          <p:cNvSpPr txBox="1">
            <a:spLocks/>
          </p:cNvSpPr>
          <p:nvPr/>
        </p:nvSpPr>
        <p:spPr>
          <a:xfrm>
            <a:off x="387930" y="2508095"/>
            <a:ext cx="11129619" cy="81458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96">
              <a:defRPr>
                <a:latin typeface="+mn-lt"/>
                <a:ea typeface="+mn-ea"/>
                <a:cs typeface="+mn-cs"/>
              </a:defRPr>
            </a:lvl2pPr>
            <a:lvl3pPr marL="914391">
              <a:defRPr>
                <a:latin typeface="+mn-lt"/>
                <a:ea typeface="+mn-ea"/>
                <a:cs typeface="+mn-cs"/>
              </a:defRPr>
            </a:lvl3pPr>
            <a:lvl4pPr marL="1371587">
              <a:defRPr>
                <a:latin typeface="+mn-lt"/>
                <a:ea typeface="+mn-ea"/>
                <a:cs typeface="+mn-cs"/>
              </a:defRPr>
            </a:lvl4pPr>
            <a:lvl5pPr marL="1828782">
              <a:defRPr>
                <a:latin typeface="+mn-lt"/>
                <a:ea typeface="+mn-ea"/>
                <a:cs typeface="+mn-cs"/>
              </a:defRPr>
            </a:lvl5pPr>
            <a:lvl6pPr marL="2285978">
              <a:defRPr>
                <a:latin typeface="+mn-lt"/>
                <a:ea typeface="+mn-ea"/>
                <a:cs typeface="+mn-cs"/>
              </a:defRPr>
            </a:lvl6pPr>
            <a:lvl7pPr marL="2743173">
              <a:defRPr>
                <a:latin typeface="+mn-lt"/>
                <a:ea typeface="+mn-ea"/>
                <a:cs typeface="+mn-cs"/>
              </a:defRPr>
            </a:lvl7pPr>
            <a:lvl8pPr marL="3200368">
              <a:defRPr>
                <a:latin typeface="+mn-lt"/>
                <a:ea typeface="+mn-ea"/>
                <a:cs typeface="+mn-cs"/>
              </a:defRPr>
            </a:lvl8pPr>
            <a:lvl9pPr marL="3657563">
              <a:defRPr>
                <a:latin typeface="+mn-lt"/>
                <a:ea typeface="+mn-ea"/>
                <a:cs typeface="+mn-cs"/>
              </a:defRPr>
            </a:lvl9pPr>
          </a:lstStyle>
          <a:p>
            <a:pPr marL="347654" indent="-347654" algn="just">
              <a:lnSpc>
                <a:spcPts val="288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b="1" kern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IR</a:t>
            </a:r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Constraint Reduction: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Only when the IR constraint of type-1 is kept, the others can also be satisfied.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5EFFFE9-7852-4566-A7BC-0065D1CDC26A}"/>
              </a:ext>
            </a:extLst>
          </p:cNvPr>
          <p:cNvSpPr txBox="1">
            <a:spLocks/>
          </p:cNvSpPr>
          <p:nvPr/>
        </p:nvSpPr>
        <p:spPr>
          <a:xfrm>
            <a:off x="387930" y="3682812"/>
            <a:ext cx="11265806" cy="100927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96">
              <a:defRPr>
                <a:latin typeface="+mn-lt"/>
                <a:ea typeface="+mn-ea"/>
                <a:cs typeface="+mn-cs"/>
              </a:defRPr>
            </a:lvl2pPr>
            <a:lvl3pPr marL="914391">
              <a:defRPr>
                <a:latin typeface="+mn-lt"/>
                <a:ea typeface="+mn-ea"/>
                <a:cs typeface="+mn-cs"/>
              </a:defRPr>
            </a:lvl3pPr>
            <a:lvl4pPr marL="1371587">
              <a:defRPr>
                <a:latin typeface="+mn-lt"/>
                <a:ea typeface="+mn-ea"/>
                <a:cs typeface="+mn-cs"/>
              </a:defRPr>
            </a:lvl4pPr>
            <a:lvl5pPr marL="1828782">
              <a:defRPr>
                <a:latin typeface="+mn-lt"/>
                <a:ea typeface="+mn-ea"/>
                <a:cs typeface="+mn-cs"/>
              </a:defRPr>
            </a:lvl5pPr>
            <a:lvl6pPr marL="2285978">
              <a:defRPr>
                <a:latin typeface="+mn-lt"/>
                <a:ea typeface="+mn-ea"/>
                <a:cs typeface="+mn-cs"/>
              </a:defRPr>
            </a:lvl6pPr>
            <a:lvl7pPr marL="2743173">
              <a:defRPr>
                <a:latin typeface="+mn-lt"/>
                <a:ea typeface="+mn-ea"/>
                <a:cs typeface="+mn-cs"/>
              </a:defRPr>
            </a:lvl7pPr>
            <a:lvl8pPr marL="3200368">
              <a:defRPr>
                <a:latin typeface="+mn-lt"/>
                <a:ea typeface="+mn-ea"/>
                <a:cs typeface="+mn-cs"/>
              </a:defRPr>
            </a:lvl8pPr>
            <a:lvl9pPr marL="3657563">
              <a:defRPr>
                <a:latin typeface="+mn-lt"/>
                <a:ea typeface="+mn-ea"/>
                <a:cs typeface="+mn-cs"/>
              </a:defRPr>
            </a:lvl9pPr>
          </a:lstStyle>
          <a:p>
            <a:pPr marL="347654" indent="-347654" algn="just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IC Constraint Reduction: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 downward incentive constraints can be reduced as local downward incentive constraints and the upward incentive constraints can be reduced as local upward incentive constraints.</a:t>
            </a:r>
            <a:endParaRPr lang="en-US" sz="2000" kern="0" dirty="0">
              <a:latin typeface="Gill Sans MT" panose="020B0502020104020203" pitchFamily="34" charset="0"/>
              <a:sym typeface="Wingdings" panose="05000000000000000000" pitchFamily="2" charset="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756E61A-BA95-42EB-8A0F-9EC70DDEE945}"/>
              </a:ext>
            </a:extLst>
          </p:cNvPr>
          <p:cNvSpPr txBox="1"/>
          <p:nvPr/>
        </p:nvSpPr>
        <p:spPr>
          <a:xfrm>
            <a:off x="311285" y="933854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Optimal Solution -  Constraints Reduction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A45A089-54C8-4815-BD78-924B540E173C}"/>
              </a:ext>
            </a:extLst>
          </p:cNvPr>
          <p:cNvSpPr txBox="1"/>
          <p:nvPr/>
        </p:nvSpPr>
        <p:spPr>
          <a:xfrm>
            <a:off x="0" y="135582"/>
            <a:ext cx="10311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Contract-based approach for security deposit in blockchain networks with shards</a:t>
            </a:r>
          </a:p>
        </p:txBody>
      </p:sp>
    </p:spTree>
    <p:extLst>
      <p:ext uri="{BB962C8B-B14F-4D97-AF65-F5344CB8AC3E}">
        <p14:creationId xmlns:p14="http://schemas.microsoft.com/office/powerpoint/2010/main" val="91124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5">
            <a:extLst>
              <a:ext uri="{FF2B5EF4-FFF2-40B4-BE49-F238E27FC236}">
                <a16:creationId xmlns:a16="http://schemas.microsoft.com/office/drawing/2014/main" id="{9B11D563-E83D-4982-88EA-F0DA94A3A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875" y="1982701"/>
            <a:ext cx="6318249" cy="571743"/>
          </a:xfrm>
          <a:prstGeom prst="rect">
            <a:avLst/>
          </a:prstGeom>
        </p:spPr>
      </p:pic>
      <p:sp>
        <p:nvSpPr>
          <p:cNvPr id="5" name="文本框 20">
            <a:extLst>
              <a:ext uri="{FF2B5EF4-FFF2-40B4-BE49-F238E27FC236}">
                <a16:creationId xmlns:a16="http://schemas.microsoft.com/office/drawing/2014/main" id="{7DBAD4AD-FDAC-45A1-8A72-952209FB8165}"/>
              </a:ext>
            </a:extLst>
          </p:cNvPr>
          <p:cNvSpPr txBox="1"/>
          <p:nvPr/>
        </p:nvSpPr>
        <p:spPr>
          <a:xfrm>
            <a:off x="491118" y="4103502"/>
            <a:ext cx="5831861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000" indent="-342000">
              <a:buFont typeface="Wingdings" panose="05000000000000000000" pitchFamily="2" charset="2"/>
              <a:buChar char="§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zh-CN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erive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an expression with the respect to </a:t>
            </a:r>
            <a:r>
              <a:rPr lang="en-US" altLang="zh-CN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02EBCFAB-E071-4705-91EC-E02AFD158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18" y="4752625"/>
            <a:ext cx="2688666" cy="45282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7AD110C-0D8C-4358-9D04-3BC9656E7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951" y="4674082"/>
            <a:ext cx="3476625" cy="663256"/>
          </a:xfrm>
          <a:prstGeom prst="rect">
            <a:avLst/>
          </a:prstGeom>
        </p:spPr>
      </p:pic>
      <p:pic>
        <p:nvPicPr>
          <p:cNvPr id="8" name="图片 16">
            <a:extLst>
              <a:ext uri="{FF2B5EF4-FFF2-40B4-BE49-F238E27FC236}">
                <a16:creationId xmlns:a16="http://schemas.microsoft.com/office/drawing/2014/main" id="{6B43B700-ADC6-444D-8EE6-62F260729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6635" y="2590290"/>
            <a:ext cx="3836993" cy="1506844"/>
          </a:xfrm>
          <a:prstGeom prst="rect">
            <a:avLst/>
          </a:prstGeom>
        </p:spPr>
      </p:pic>
      <p:sp>
        <p:nvSpPr>
          <p:cNvPr id="9" name="Rectangle 25">
            <a:extLst>
              <a:ext uri="{FF2B5EF4-FFF2-40B4-BE49-F238E27FC236}">
                <a16:creationId xmlns:a16="http://schemas.microsoft.com/office/drawing/2014/main" id="{AAEE0CAD-4ECD-4DA6-87D7-CC6FB6A63ABA}"/>
              </a:ext>
            </a:extLst>
          </p:cNvPr>
          <p:cNvSpPr/>
          <p:nvPr/>
        </p:nvSpPr>
        <p:spPr>
          <a:xfrm>
            <a:off x="4350633" y="2846034"/>
            <a:ext cx="3702263" cy="609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E990C1B-337D-4DE4-893C-2E0941D6A19B}"/>
              </a:ext>
            </a:extLst>
          </p:cNvPr>
          <p:cNvSpPr txBox="1"/>
          <p:nvPr/>
        </p:nvSpPr>
        <p:spPr>
          <a:xfrm>
            <a:off x="311285" y="933854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Optimal Solution – Closed Form</a:t>
            </a:r>
          </a:p>
        </p:txBody>
      </p:sp>
      <p:sp>
        <p:nvSpPr>
          <p:cNvPr id="11" name="Google Shape;2181;p128">
            <a:extLst>
              <a:ext uri="{FF2B5EF4-FFF2-40B4-BE49-F238E27FC236}">
                <a16:creationId xmlns:a16="http://schemas.microsoft.com/office/drawing/2014/main" id="{A2822427-8421-414A-88E7-5588AEE07D0C}"/>
              </a:ext>
            </a:extLst>
          </p:cNvPr>
          <p:cNvSpPr txBox="1"/>
          <p:nvPr/>
        </p:nvSpPr>
        <p:spPr>
          <a:xfrm>
            <a:off x="360996" y="1414293"/>
            <a:ext cx="1151971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optimization problem with reduced constraints:</a:t>
            </a:r>
            <a:endParaRPr sz="20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8491C76-0CC3-4A09-BF23-64F40544AD45}"/>
              </a:ext>
            </a:extLst>
          </p:cNvPr>
          <p:cNvSpPr txBox="1"/>
          <p:nvPr/>
        </p:nvSpPr>
        <p:spPr>
          <a:xfrm>
            <a:off x="0" y="135582"/>
            <a:ext cx="10311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Contract-based approach for security deposit in blockchain networks with shards</a:t>
            </a:r>
          </a:p>
        </p:txBody>
      </p:sp>
    </p:spTree>
    <p:extLst>
      <p:ext uri="{BB962C8B-B14F-4D97-AF65-F5344CB8AC3E}">
        <p14:creationId xmlns:p14="http://schemas.microsoft.com/office/powerpoint/2010/main" val="310687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0E1CF79-8028-4B5F-BBAA-48F1ED1AF177}"/>
              </a:ext>
            </a:extLst>
          </p:cNvPr>
          <p:cNvSpPr txBox="1"/>
          <p:nvPr/>
        </p:nvSpPr>
        <p:spPr>
          <a:xfrm>
            <a:off x="311285" y="933854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Simulation and Analysis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31355CA-7094-4386-B790-E6C559C15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556" y="1394594"/>
            <a:ext cx="4551028" cy="368665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880399E-BD3B-4CDD-8C50-5071FA4B7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419" y="1441685"/>
            <a:ext cx="4391927" cy="3686654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70C76B27-1CE3-471E-BAC6-AFDDF35E3567}"/>
              </a:ext>
            </a:extLst>
          </p:cNvPr>
          <p:cNvSpPr txBox="1"/>
          <p:nvPr/>
        </p:nvSpPr>
        <p:spPr>
          <a:xfrm>
            <a:off x="311284" y="5128339"/>
            <a:ext cx="1138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Fig. 2 shows that the validators have the maximum utilities only when choosing the contract designed for their own.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227DA68-8576-4880-8701-B36BBDAE2592}"/>
              </a:ext>
            </a:extLst>
          </p:cNvPr>
          <p:cNvSpPr txBox="1"/>
          <p:nvPr/>
        </p:nvSpPr>
        <p:spPr>
          <a:xfrm>
            <a:off x="311284" y="5463406"/>
            <a:ext cx="11495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Fig. 3 shows that the higher type validators have more rewards and must submit the more deposits.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E424F8F-DF94-417E-9910-BC953B0164EC}"/>
              </a:ext>
            </a:extLst>
          </p:cNvPr>
          <p:cNvSpPr txBox="1"/>
          <p:nvPr/>
        </p:nvSpPr>
        <p:spPr>
          <a:xfrm>
            <a:off x="0" y="135582"/>
            <a:ext cx="10311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Contract-based approach for security deposit in blockchain networks with shards</a:t>
            </a:r>
          </a:p>
        </p:txBody>
      </p:sp>
    </p:spTree>
    <p:extLst>
      <p:ext uri="{BB962C8B-B14F-4D97-AF65-F5344CB8AC3E}">
        <p14:creationId xmlns:p14="http://schemas.microsoft.com/office/powerpoint/2010/main" val="222925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0E8AFC8-6FBF-4B22-AFA1-6800882B9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54" y="1157415"/>
            <a:ext cx="5950481" cy="454316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2882C43-8519-424A-B27A-EF007A260F39}"/>
              </a:ext>
            </a:extLst>
          </p:cNvPr>
          <p:cNvSpPr txBox="1"/>
          <p:nvPr/>
        </p:nvSpPr>
        <p:spPr>
          <a:xfrm>
            <a:off x="311285" y="933854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Simulation and Analysis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AFEB9F1-3334-43CF-923B-10DA67E74494}"/>
              </a:ext>
            </a:extLst>
          </p:cNvPr>
          <p:cNvSpPr txBox="1"/>
          <p:nvPr/>
        </p:nvSpPr>
        <p:spPr>
          <a:xfrm>
            <a:off x="311286" y="1510385"/>
            <a:ext cx="5858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32-ether blocks out these validators whose types are lower than type-7.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A581DC7-8940-4469-B83D-4CC2D4854A62}"/>
              </a:ext>
            </a:extLst>
          </p:cNvPr>
          <p:cNvSpPr txBox="1"/>
          <p:nvPr/>
        </p:nvSpPr>
        <p:spPr>
          <a:xfrm>
            <a:off x="311285" y="2421839"/>
            <a:ext cx="62519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total amount of security deposit </a:t>
            </a:r>
            <a:r>
              <a:rPr lang="en-US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as follows: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6C4B554-BA2C-4DC5-BB59-7BD4D51FEC56}"/>
                  </a:ext>
                </a:extLst>
              </p:cNvPr>
              <p:cNvSpPr txBox="1"/>
              <p:nvPr/>
            </p:nvSpPr>
            <p:spPr>
              <a:xfrm>
                <a:off x="673200" y="2791171"/>
                <a:ext cx="2527200" cy="2937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</m:e>
                    </m:nary>
                  </m:oMath>
                </a14:m>
                <a:r>
                  <a:rPr lang="pt-BR" sz="1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e>
                    </m:nary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6C4B554-BA2C-4DC5-BB59-7BD4D51FE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00" y="2791171"/>
                <a:ext cx="2527200" cy="293735"/>
              </a:xfrm>
              <a:prstGeom prst="rect">
                <a:avLst/>
              </a:prstGeom>
              <a:blipFill>
                <a:blip r:embed="rId3"/>
                <a:stretch>
                  <a:fillRect l="-16867" t="-162500" b="-2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E762B239-CF86-4D79-B0F5-2336447DC410}"/>
              </a:ext>
            </a:extLst>
          </p:cNvPr>
          <p:cNvSpPr txBox="1"/>
          <p:nvPr/>
        </p:nvSpPr>
        <p:spPr>
          <a:xfrm>
            <a:off x="0" y="135582"/>
            <a:ext cx="10311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Contract-based approach for security deposit in blockchain networks with shards</a:t>
            </a:r>
          </a:p>
        </p:txBody>
      </p:sp>
    </p:spTree>
    <p:extLst>
      <p:ext uri="{BB962C8B-B14F-4D97-AF65-F5344CB8AC3E}">
        <p14:creationId xmlns:p14="http://schemas.microsoft.com/office/powerpoint/2010/main" val="248563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F0FB7704-76C6-4BC1-8F02-E94165EA2C1D}"/>
              </a:ext>
            </a:extLst>
          </p:cNvPr>
          <p:cNvSpPr txBox="1"/>
          <p:nvPr/>
        </p:nvSpPr>
        <p:spPr>
          <a:xfrm>
            <a:off x="311285" y="933854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Summary of Work I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2F1E4C5-A78C-4EED-B2BD-5EF94110075B}"/>
              </a:ext>
            </a:extLst>
          </p:cNvPr>
          <p:cNvSpPr txBox="1"/>
          <p:nvPr/>
        </p:nvSpPr>
        <p:spPr>
          <a:xfrm>
            <a:off x="311277" y="1518629"/>
            <a:ext cx="11399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Use contract theory to determine the flexible security deposits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6383BBF-DD53-4CE6-9379-3FDD6E0DDE45}"/>
              </a:ext>
            </a:extLst>
          </p:cNvPr>
          <p:cNvSpPr txBox="1"/>
          <p:nvPr/>
        </p:nvSpPr>
        <p:spPr>
          <a:xfrm>
            <a:off x="0" y="135582"/>
            <a:ext cx="10311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Contract-based approach for security deposit in blockchain networks with shards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6447E69-4EC8-42F7-95B1-F77170FA2EED}"/>
              </a:ext>
            </a:extLst>
          </p:cNvPr>
          <p:cNvSpPr txBox="1"/>
          <p:nvPr/>
        </p:nvSpPr>
        <p:spPr>
          <a:xfrm>
            <a:off x="311277" y="1958439"/>
            <a:ext cx="11399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flexible security deposits can guarantee the economic incentive without reducing the security incentive.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E1B406A-6261-4959-8CCC-E19F1701E87E}"/>
              </a:ext>
            </a:extLst>
          </p:cNvPr>
          <p:cNvSpPr txBox="1"/>
          <p:nvPr/>
        </p:nvSpPr>
        <p:spPr>
          <a:xfrm>
            <a:off x="1273495" y="5504207"/>
            <a:ext cx="964501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Tx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Cyber Insurance Design for Validator Rotation in Sharded Blockchain Networks: A Hierarchical Game Based Approach</a:t>
            </a:r>
          </a:p>
        </p:txBody>
      </p:sp>
      <p:pic>
        <p:nvPicPr>
          <p:cNvPr id="27" name="图片 26" descr="图形用户界面, 应用程序&#10;&#10;描述已自动生成">
            <a:extLst>
              <a:ext uri="{FF2B5EF4-FFF2-40B4-BE49-F238E27FC236}">
                <a16:creationId xmlns:a16="http://schemas.microsoft.com/office/drawing/2014/main" id="{6A6C8B99-9525-40F9-B5B1-E03CC8BB8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5" y="2498314"/>
            <a:ext cx="11213869" cy="2601884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0C5C93E1-5DF5-4AF2-8BFF-E2FABE8EAF8E}"/>
              </a:ext>
            </a:extLst>
          </p:cNvPr>
          <p:cNvSpPr/>
          <p:nvPr/>
        </p:nvSpPr>
        <p:spPr>
          <a:xfrm>
            <a:off x="605703" y="2805064"/>
            <a:ext cx="1838546" cy="400494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579830FE-AF7D-4FA5-9924-FD730AB99D73}"/>
              </a:ext>
            </a:extLst>
          </p:cNvPr>
          <p:cNvSpPr/>
          <p:nvPr/>
        </p:nvSpPr>
        <p:spPr>
          <a:xfrm>
            <a:off x="972765" y="4380944"/>
            <a:ext cx="1471483" cy="400494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3A540EAC-FEBE-4962-8246-8BDF8BAEC8F2}"/>
              </a:ext>
            </a:extLst>
          </p:cNvPr>
          <p:cNvSpPr/>
          <p:nvPr/>
        </p:nvSpPr>
        <p:spPr>
          <a:xfrm>
            <a:off x="6020827" y="2808562"/>
            <a:ext cx="1070637" cy="400494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8E7CB51F-95CF-48A7-9386-F5A8867E359E}"/>
              </a:ext>
            </a:extLst>
          </p:cNvPr>
          <p:cNvSpPr/>
          <p:nvPr/>
        </p:nvSpPr>
        <p:spPr>
          <a:xfrm>
            <a:off x="2809875" y="4279687"/>
            <a:ext cx="1824145" cy="400494"/>
          </a:xfrm>
          <a:prstGeom prst="roundRect">
            <a:avLst/>
          </a:prstGeom>
          <a:gradFill>
            <a:gsLst>
              <a:gs pos="0">
                <a:schemeClr val="tx2"/>
              </a:gs>
              <a:gs pos="100000">
                <a:schemeClr val="bg1"/>
              </a:gs>
            </a:gsLst>
            <a:lin ang="16200000" scaled="0"/>
          </a:gradFill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  <a:sym typeface="Calibri"/>
              </a:rPr>
              <a:t>Stackelberg Game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12" name="连接符: 肘形 11">
            <a:extLst>
              <a:ext uri="{FF2B5EF4-FFF2-40B4-BE49-F238E27FC236}">
                <a16:creationId xmlns:a16="http://schemas.microsoft.com/office/drawing/2014/main" id="{D8F0C23D-7086-49C0-8485-99AF5721F01B}"/>
              </a:ext>
            </a:extLst>
          </p:cNvPr>
          <p:cNvCxnSpPr>
            <a:stCxn id="2" idx="3"/>
          </p:cNvCxnSpPr>
          <p:nvPr/>
        </p:nvCxnSpPr>
        <p:spPr>
          <a:xfrm flipV="1">
            <a:off x="4634020" y="3838575"/>
            <a:ext cx="366605" cy="641359"/>
          </a:xfrm>
          <a:prstGeom prst="bentConnector2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03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9" grpId="0" animBg="1"/>
      <p:bldP spid="28" grpId="0" animBg="1"/>
      <p:bldP spid="29" grpId="0" animBg="1"/>
      <p:bldP spid="30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4949782-E993-4AFF-9D7C-26825A7DC401}"/>
              </a:ext>
            </a:extLst>
          </p:cNvPr>
          <p:cNvSpPr txBox="1"/>
          <p:nvPr/>
        </p:nvSpPr>
        <p:spPr>
          <a:xfrm>
            <a:off x="311285" y="19455"/>
            <a:ext cx="3482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BA8C809-1628-4E5E-831B-DFA63556CFDE}"/>
              </a:ext>
            </a:extLst>
          </p:cNvPr>
          <p:cNvSpPr txBox="1"/>
          <p:nvPr/>
        </p:nvSpPr>
        <p:spPr>
          <a:xfrm>
            <a:off x="603115" y="953310"/>
            <a:ext cx="10985770" cy="4983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ts val="4000"/>
              </a:lnSpc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marL="1234350" lvl="5" indent="-514350">
              <a:lnSpc>
                <a:spcPts val="4000"/>
              </a:lnSpc>
              <a:buClr>
                <a:schemeClr val="bg1">
                  <a:lumMod val="75000"/>
                </a:schemeClr>
              </a:buClr>
              <a:buFont typeface="+mj-lt"/>
              <a:buAutoNum type="arabicParenR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Blockchain</a:t>
            </a:r>
          </a:p>
          <a:p>
            <a:pPr marL="1234350" lvl="5" indent="-514350">
              <a:lnSpc>
                <a:spcPts val="4000"/>
              </a:lnSpc>
              <a:buClr>
                <a:schemeClr val="bg1">
                  <a:lumMod val="75000"/>
                </a:schemeClr>
              </a:buClr>
              <a:buFont typeface="+mj-lt"/>
              <a:buAutoNum type="arabicParenR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Cryptoeconomics</a:t>
            </a:r>
          </a:p>
          <a:p>
            <a:pPr marL="1234350" lvl="5" indent="-514350">
              <a:lnSpc>
                <a:spcPts val="4000"/>
              </a:lnSpc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+mj-lt"/>
              <a:buAutoNum type="arabicParenR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 Theory</a:t>
            </a:r>
          </a:p>
          <a:p>
            <a:pPr marL="742950" indent="-742950" algn="just">
              <a:lnSpc>
                <a:spcPts val="4000"/>
              </a:lnSpc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I: Contract-based approach for security deposit in blockchain networks with shards.</a:t>
            </a:r>
          </a:p>
          <a:p>
            <a:pPr marL="742950" indent="-742950" algn="just">
              <a:lnSpc>
                <a:spcPts val="4000"/>
              </a:lnSpc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II: Cyber Insurance Design for Validator Rotation in Sharded Blockchain Networks: A Hierarchical Game Based Approach</a:t>
            </a:r>
          </a:p>
          <a:p>
            <a:pPr marL="742950" indent="-742950" algn="just">
              <a:lnSpc>
                <a:spcPts val="4000"/>
              </a:lnSpc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3390915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CD7E322-93E4-47FC-85BC-2629DC7921D9}"/>
                  </a:ext>
                </a:extLst>
              </p:cNvPr>
              <p:cNvSpPr txBox="1"/>
              <p:nvPr/>
            </p:nvSpPr>
            <p:spPr>
              <a:xfrm>
                <a:off x="311285" y="4783251"/>
                <a:ext cx="11520831" cy="489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Conventional Reward distribution: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CD7E322-93E4-47FC-85BC-2629DC792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85" y="4783251"/>
                <a:ext cx="11520831" cy="489814"/>
              </a:xfrm>
              <a:prstGeom prst="rect">
                <a:avLst/>
              </a:prstGeom>
              <a:blipFill>
                <a:blip r:embed="rId3"/>
                <a:stretch>
                  <a:fillRect l="-317" b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43F13998-05EB-47A5-88D9-30E80A25EFD2}"/>
              </a:ext>
            </a:extLst>
          </p:cNvPr>
          <p:cNvSpPr txBox="1"/>
          <p:nvPr/>
        </p:nvSpPr>
        <p:spPr>
          <a:xfrm>
            <a:off x="311285" y="-20253"/>
            <a:ext cx="955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Cyber Insurance Design for Validator Rotation in Sharded Blockchain Networks: A Hierarchical Game Based Approach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0E1CF79-8028-4B5F-BBAA-48F1ED1AF177}"/>
              </a:ext>
            </a:extLst>
          </p:cNvPr>
          <p:cNvSpPr txBox="1"/>
          <p:nvPr/>
        </p:nvSpPr>
        <p:spPr>
          <a:xfrm>
            <a:off x="311285" y="933854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Background - Discouragement Attack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F04F9D9-9CED-4B93-A668-6172CE9BE7FA}"/>
              </a:ext>
            </a:extLst>
          </p:cNvPr>
          <p:cNvSpPr txBox="1"/>
          <p:nvPr/>
        </p:nvSpPr>
        <p:spPr>
          <a:xfrm>
            <a:off x="311285" y="1395519"/>
            <a:ext cx="115208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discouragement attack means the attackers would act maliciously inside a consensus mechanism to gradually </a:t>
            </a: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 other validators’ revenue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1E8B4BB-1583-473B-8966-1CDE6B7BA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071" y="5379974"/>
            <a:ext cx="4486275" cy="70485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81B9A14-63FC-4724-81A4-5C4AC2532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549" y="5379974"/>
            <a:ext cx="4600575" cy="685800"/>
          </a:xfrm>
          <a:prstGeom prst="rect">
            <a:avLst/>
          </a:prstGeom>
        </p:spPr>
      </p:pic>
      <p:sp>
        <p:nvSpPr>
          <p:cNvPr id="17" name="箭头: 右 16">
            <a:extLst>
              <a:ext uri="{FF2B5EF4-FFF2-40B4-BE49-F238E27FC236}">
                <a16:creationId xmlns:a16="http://schemas.microsoft.com/office/drawing/2014/main" id="{F9008A12-D8D0-4FDE-809B-46A71C4C613E}"/>
              </a:ext>
            </a:extLst>
          </p:cNvPr>
          <p:cNvSpPr/>
          <p:nvPr/>
        </p:nvSpPr>
        <p:spPr>
          <a:xfrm>
            <a:off x="5760982" y="5697123"/>
            <a:ext cx="516388" cy="180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81353A9-977B-40CF-9597-417D29A1AE61}"/>
              </a:ext>
            </a:extLst>
          </p:cNvPr>
          <p:cNvSpPr txBox="1"/>
          <p:nvPr/>
        </p:nvSpPr>
        <p:spPr>
          <a:xfrm>
            <a:off x="563269" y="6202496"/>
            <a:ext cx="8834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Figure Source: https://hackingresear.ch/discouragement-attacks/</a:t>
            </a:r>
          </a:p>
        </p:txBody>
      </p:sp>
      <p:sp>
        <p:nvSpPr>
          <p:cNvPr id="39" name="矩形: 剪去单角 38">
            <a:extLst>
              <a:ext uri="{FF2B5EF4-FFF2-40B4-BE49-F238E27FC236}">
                <a16:creationId xmlns:a16="http://schemas.microsoft.com/office/drawing/2014/main" id="{CE3A2471-43A4-49F4-8832-62E9F3AD33E2}"/>
              </a:ext>
            </a:extLst>
          </p:cNvPr>
          <p:cNvSpPr/>
          <p:nvPr/>
        </p:nvSpPr>
        <p:spPr>
          <a:xfrm>
            <a:off x="999071" y="2120131"/>
            <a:ext cx="1747369" cy="2606352"/>
          </a:xfrm>
          <a:prstGeom prst="snip1Rect">
            <a:avLst/>
          </a:prstGeom>
          <a:solidFill>
            <a:schemeClr val="bg1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0BA24492-338D-4832-AC95-2211825E823E}"/>
              </a:ext>
            </a:extLst>
          </p:cNvPr>
          <p:cNvSpPr/>
          <p:nvPr/>
        </p:nvSpPr>
        <p:spPr>
          <a:xfrm>
            <a:off x="1210289" y="2215107"/>
            <a:ext cx="1126431" cy="230342"/>
          </a:xfrm>
          <a:custGeom>
            <a:avLst/>
            <a:gdLst>
              <a:gd name="connsiteX0" fmla="*/ 9525 w 1039444"/>
              <a:gd name="connsiteY0" fmla="*/ 318278 h 337447"/>
              <a:gd name="connsiteX1" fmla="*/ 57150 w 1039444"/>
              <a:gd name="connsiteY1" fmla="*/ 232553 h 337447"/>
              <a:gd name="connsiteX2" fmla="*/ 66675 w 1039444"/>
              <a:gd name="connsiteY2" fmla="*/ 156353 h 337447"/>
              <a:gd name="connsiteX3" fmla="*/ 57150 w 1039444"/>
              <a:gd name="connsiteY3" fmla="*/ 3953 h 337447"/>
              <a:gd name="connsiteX4" fmla="*/ 19050 w 1039444"/>
              <a:gd name="connsiteY4" fmla="*/ 32528 h 337447"/>
              <a:gd name="connsiteX5" fmla="*/ 0 w 1039444"/>
              <a:gd name="connsiteY5" fmla="*/ 80153 h 337447"/>
              <a:gd name="connsiteX6" fmla="*/ 9525 w 1039444"/>
              <a:gd name="connsiteY6" fmla="*/ 242078 h 337447"/>
              <a:gd name="connsiteX7" fmla="*/ 95250 w 1039444"/>
              <a:gd name="connsiteY7" fmla="*/ 308753 h 337447"/>
              <a:gd name="connsiteX8" fmla="*/ 228600 w 1039444"/>
              <a:gd name="connsiteY8" fmla="*/ 251603 h 337447"/>
              <a:gd name="connsiteX9" fmla="*/ 219075 w 1039444"/>
              <a:gd name="connsiteY9" fmla="*/ 175403 h 337447"/>
              <a:gd name="connsiteX10" fmla="*/ 180975 w 1039444"/>
              <a:gd name="connsiteY10" fmla="*/ 184928 h 337447"/>
              <a:gd name="connsiteX11" fmla="*/ 161925 w 1039444"/>
              <a:gd name="connsiteY11" fmla="*/ 242078 h 337447"/>
              <a:gd name="connsiteX12" fmla="*/ 219075 w 1039444"/>
              <a:gd name="connsiteY12" fmla="*/ 337328 h 337447"/>
              <a:gd name="connsiteX13" fmla="*/ 257175 w 1039444"/>
              <a:gd name="connsiteY13" fmla="*/ 318278 h 337447"/>
              <a:gd name="connsiteX14" fmla="*/ 276225 w 1039444"/>
              <a:gd name="connsiteY14" fmla="*/ 251603 h 337447"/>
              <a:gd name="connsiteX15" fmla="*/ 295275 w 1039444"/>
              <a:gd name="connsiteY15" fmla="*/ 213503 h 337447"/>
              <a:gd name="connsiteX16" fmla="*/ 361950 w 1039444"/>
              <a:gd name="connsiteY16" fmla="*/ 194453 h 337447"/>
              <a:gd name="connsiteX17" fmla="*/ 400050 w 1039444"/>
              <a:gd name="connsiteY17" fmla="*/ 175403 h 337447"/>
              <a:gd name="connsiteX18" fmla="*/ 419100 w 1039444"/>
              <a:gd name="connsiteY18" fmla="*/ 213503 h 337447"/>
              <a:gd name="connsiteX19" fmla="*/ 428625 w 1039444"/>
              <a:gd name="connsiteY19" fmla="*/ 280178 h 337447"/>
              <a:gd name="connsiteX20" fmla="*/ 495300 w 1039444"/>
              <a:gd name="connsiteY20" fmla="*/ 299228 h 337447"/>
              <a:gd name="connsiteX21" fmla="*/ 533400 w 1039444"/>
              <a:gd name="connsiteY21" fmla="*/ 289703 h 337447"/>
              <a:gd name="connsiteX22" fmla="*/ 542925 w 1039444"/>
              <a:gd name="connsiteY22" fmla="*/ 194453 h 337447"/>
              <a:gd name="connsiteX23" fmla="*/ 542925 w 1039444"/>
              <a:gd name="connsiteY23" fmla="*/ 289703 h 337447"/>
              <a:gd name="connsiteX24" fmla="*/ 723900 w 1039444"/>
              <a:gd name="connsiteY24" fmla="*/ 280178 h 337447"/>
              <a:gd name="connsiteX25" fmla="*/ 733425 w 1039444"/>
              <a:gd name="connsiteY25" fmla="*/ 194453 h 337447"/>
              <a:gd name="connsiteX26" fmla="*/ 742950 w 1039444"/>
              <a:gd name="connsiteY26" fmla="*/ 165878 h 337447"/>
              <a:gd name="connsiteX27" fmla="*/ 771525 w 1039444"/>
              <a:gd name="connsiteY27" fmla="*/ 194453 h 337447"/>
              <a:gd name="connsiteX28" fmla="*/ 790575 w 1039444"/>
              <a:gd name="connsiteY28" fmla="*/ 318278 h 337447"/>
              <a:gd name="connsiteX29" fmla="*/ 819150 w 1039444"/>
              <a:gd name="connsiteY29" fmla="*/ 337328 h 337447"/>
              <a:gd name="connsiteX30" fmla="*/ 895350 w 1039444"/>
              <a:gd name="connsiteY30" fmla="*/ 318278 h 337447"/>
              <a:gd name="connsiteX31" fmla="*/ 981075 w 1039444"/>
              <a:gd name="connsiteY31" fmla="*/ 299228 h 337447"/>
              <a:gd name="connsiteX32" fmla="*/ 1038225 w 1039444"/>
              <a:gd name="connsiteY32" fmla="*/ 289703 h 337447"/>
              <a:gd name="connsiteX33" fmla="*/ 1019175 w 1039444"/>
              <a:gd name="connsiteY33" fmla="*/ 289703 h 33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39444" h="337447">
                <a:moveTo>
                  <a:pt x="9525" y="318278"/>
                </a:moveTo>
                <a:cubicBezTo>
                  <a:pt x="14863" y="309382"/>
                  <a:pt x="53246" y="248170"/>
                  <a:pt x="57150" y="232553"/>
                </a:cubicBezTo>
                <a:cubicBezTo>
                  <a:pt x="63358" y="207720"/>
                  <a:pt x="63500" y="181753"/>
                  <a:pt x="66675" y="156353"/>
                </a:cubicBezTo>
                <a:cubicBezTo>
                  <a:pt x="63500" y="105553"/>
                  <a:pt x="75422" y="51459"/>
                  <a:pt x="57150" y="3953"/>
                </a:cubicBezTo>
                <a:cubicBezTo>
                  <a:pt x="51451" y="-10864"/>
                  <a:pt x="28575" y="19828"/>
                  <a:pt x="19050" y="32528"/>
                </a:cubicBezTo>
                <a:cubicBezTo>
                  <a:pt x="8791" y="46206"/>
                  <a:pt x="6350" y="64278"/>
                  <a:pt x="0" y="80153"/>
                </a:cubicBezTo>
                <a:cubicBezTo>
                  <a:pt x="3175" y="134128"/>
                  <a:pt x="-6218" y="190352"/>
                  <a:pt x="9525" y="242078"/>
                </a:cubicBezTo>
                <a:cubicBezTo>
                  <a:pt x="24033" y="289747"/>
                  <a:pt x="59654" y="296888"/>
                  <a:pt x="95250" y="308753"/>
                </a:cubicBezTo>
                <a:cubicBezTo>
                  <a:pt x="144388" y="303839"/>
                  <a:pt x="212835" y="319917"/>
                  <a:pt x="228600" y="251603"/>
                </a:cubicBezTo>
                <a:cubicBezTo>
                  <a:pt x="234356" y="226661"/>
                  <a:pt x="222250" y="200803"/>
                  <a:pt x="219075" y="175403"/>
                </a:cubicBezTo>
                <a:cubicBezTo>
                  <a:pt x="206375" y="178578"/>
                  <a:pt x="189494" y="174989"/>
                  <a:pt x="180975" y="184928"/>
                </a:cubicBezTo>
                <a:cubicBezTo>
                  <a:pt x="167907" y="200174"/>
                  <a:pt x="161925" y="242078"/>
                  <a:pt x="161925" y="242078"/>
                </a:cubicBezTo>
                <a:cubicBezTo>
                  <a:pt x="168313" y="286792"/>
                  <a:pt x="156945" y="330425"/>
                  <a:pt x="219075" y="337328"/>
                </a:cubicBezTo>
                <a:cubicBezTo>
                  <a:pt x="233187" y="338896"/>
                  <a:pt x="244475" y="324628"/>
                  <a:pt x="257175" y="318278"/>
                </a:cubicBezTo>
                <a:cubicBezTo>
                  <a:pt x="262008" y="298944"/>
                  <a:pt x="268026" y="270734"/>
                  <a:pt x="276225" y="251603"/>
                </a:cubicBezTo>
                <a:cubicBezTo>
                  <a:pt x="281818" y="238552"/>
                  <a:pt x="283461" y="221379"/>
                  <a:pt x="295275" y="213503"/>
                </a:cubicBezTo>
                <a:cubicBezTo>
                  <a:pt x="314507" y="200681"/>
                  <a:pt x="340227" y="202352"/>
                  <a:pt x="361950" y="194453"/>
                </a:cubicBezTo>
                <a:cubicBezTo>
                  <a:pt x="375294" y="189601"/>
                  <a:pt x="387350" y="181753"/>
                  <a:pt x="400050" y="175403"/>
                </a:cubicBezTo>
                <a:cubicBezTo>
                  <a:pt x="406400" y="188103"/>
                  <a:pt x="415364" y="199804"/>
                  <a:pt x="419100" y="213503"/>
                </a:cubicBezTo>
                <a:cubicBezTo>
                  <a:pt x="425007" y="235163"/>
                  <a:pt x="413710" y="263398"/>
                  <a:pt x="428625" y="280178"/>
                </a:cubicBezTo>
                <a:cubicBezTo>
                  <a:pt x="443981" y="297454"/>
                  <a:pt x="473075" y="292878"/>
                  <a:pt x="495300" y="299228"/>
                </a:cubicBezTo>
                <a:cubicBezTo>
                  <a:pt x="508000" y="296053"/>
                  <a:pt x="524143" y="298960"/>
                  <a:pt x="533400" y="289703"/>
                </a:cubicBezTo>
                <a:cubicBezTo>
                  <a:pt x="564728" y="258375"/>
                  <a:pt x="549870" y="229180"/>
                  <a:pt x="542925" y="194453"/>
                </a:cubicBezTo>
                <a:cubicBezTo>
                  <a:pt x="526350" y="206884"/>
                  <a:pt x="429220" y="260041"/>
                  <a:pt x="542925" y="289703"/>
                </a:cubicBezTo>
                <a:cubicBezTo>
                  <a:pt x="601377" y="304951"/>
                  <a:pt x="663575" y="283353"/>
                  <a:pt x="723900" y="280178"/>
                </a:cubicBezTo>
                <a:cubicBezTo>
                  <a:pt x="727075" y="251603"/>
                  <a:pt x="728698" y="222813"/>
                  <a:pt x="733425" y="194453"/>
                </a:cubicBezTo>
                <a:cubicBezTo>
                  <a:pt x="735076" y="184549"/>
                  <a:pt x="732910" y="165878"/>
                  <a:pt x="742950" y="165878"/>
                </a:cubicBezTo>
                <a:cubicBezTo>
                  <a:pt x="756420" y="165878"/>
                  <a:pt x="762000" y="184928"/>
                  <a:pt x="771525" y="194453"/>
                </a:cubicBezTo>
                <a:cubicBezTo>
                  <a:pt x="777875" y="235728"/>
                  <a:pt x="777369" y="278660"/>
                  <a:pt x="790575" y="318278"/>
                </a:cubicBezTo>
                <a:cubicBezTo>
                  <a:pt x="794195" y="329138"/>
                  <a:pt x="807702" y="337328"/>
                  <a:pt x="819150" y="337328"/>
                </a:cubicBezTo>
                <a:cubicBezTo>
                  <a:pt x="845332" y="337328"/>
                  <a:pt x="869864" y="324275"/>
                  <a:pt x="895350" y="318278"/>
                </a:cubicBezTo>
                <a:cubicBezTo>
                  <a:pt x="923844" y="311574"/>
                  <a:pt x="952371" y="304969"/>
                  <a:pt x="981075" y="299228"/>
                </a:cubicBezTo>
                <a:cubicBezTo>
                  <a:pt x="1000013" y="295440"/>
                  <a:pt x="1019489" y="294387"/>
                  <a:pt x="1038225" y="289703"/>
                </a:cubicBezTo>
                <a:cubicBezTo>
                  <a:pt x="1044385" y="288163"/>
                  <a:pt x="1025525" y="289703"/>
                  <a:pt x="1019175" y="289703"/>
                </a:cubicBezTo>
              </a:path>
            </a:pathLst>
          </a:cu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直角三角形 57">
            <a:extLst>
              <a:ext uri="{FF2B5EF4-FFF2-40B4-BE49-F238E27FC236}">
                <a16:creationId xmlns:a16="http://schemas.microsoft.com/office/drawing/2014/main" id="{6AD824E1-353C-4A89-8F30-80545C4607CB}"/>
              </a:ext>
            </a:extLst>
          </p:cNvPr>
          <p:cNvSpPr/>
          <p:nvPr/>
        </p:nvSpPr>
        <p:spPr>
          <a:xfrm>
            <a:off x="2433638" y="2120131"/>
            <a:ext cx="312802" cy="31231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6E32DB0F-94BC-4EDE-B342-0E2BC98BD6D4}"/>
              </a:ext>
            </a:extLst>
          </p:cNvPr>
          <p:cNvSpPr/>
          <p:nvPr/>
        </p:nvSpPr>
        <p:spPr>
          <a:xfrm>
            <a:off x="1210289" y="2553862"/>
            <a:ext cx="1126431" cy="230342"/>
          </a:xfrm>
          <a:custGeom>
            <a:avLst/>
            <a:gdLst>
              <a:gd name="connsiteX0" fmla="*/ 9525 w 1039444"/>
              <a:gd name="connsiteY0" fmla="*/ 318278 h 337447"/>
              <a:gd name="connsiteX1" fmla="*/ 57150 w 1039444"/>
              <a:gd name="connsiteY1" fmla="*/ 232553 h 337447"/>
              <a:gd name="connsiteX2" fmla="*/ 66675 w 1039444"/>
              <a:gd name="connsiteY2" fmla="*/ 156353 h 337447"/>
              <a:gd name="connsiteX3" fmla="*/ 57150 w 1039444"/>
              <a:gd name="connsiteY3" fmla="*/ 3953 h 337447"/>
              <a:gd name="connsiteX4" fmla="*/ 19050 w 1039444"/>
              <a:gd name="connsiteY4" fmla="*/ 32528 h 337447"/>
              <a:gd name="connsiteX5" fmla="*/ 0 w 1039444"/>
              <a:gd name="connsiteY5" fmla="*/ 80153 h 337447"/>
              <a:gd name="connsiteX6" fmla="*/ 9525 w 1039444"/>
              <a:gd name="connsiteY6" fmla="*/ 242078 h 337447"/>
              <a:gd name="connsiteX7" fmla="*/ 95250 w 1039444"/>
              <a:gd name="connsiteY7" fmla="*/ 308753 h 337447"/>
              <a:gd name="connsiteX8" fmla="*/ 228600 w 1039444"/>
              <a:gd name="connsiteY8" fmla="*/ 251603 h 337447"/>
              <a:gd name="connsiteX9" fmla="*/ 219075 w 1039444"/>
              <a:gd name="connsiteY9" fmla="*/ 175403 h 337447"/>
              <a:gd name="connsiteX10" fmla="*/ 180975 w 1039444"/>
              <a:gd name="connsiteY10" fmla="*/ 184928 h 337447"/>
              <a:gd name="connsiteX11" fmla="*/ 161925 w 1039444"/>
              <a:gd name="connsiteY11" fmla="*/ 242078 h 337447"/>
              <a:gd name="connsiteX12" fmla="*/ 219075 w 1039444"/>
              <a:gd name="connsiteY12" fmla="*/ 337328 h 337447"/>
              <a:gd name="connsiteX13" fmla="*/ 257175 w 1039444"/>
              <a:gd name="connsiteY13" fmla="*/ 318278 h 337447"/>
              <a:gd name="connsiteX14" fmla="*/ 276225 w 1039444"/>
              <a:gd name="connsiteY14" fmla="*/ 251603 h 337447"/>
              <a:gd name="connsiteX15" fmla="*/ 295275 w 1039444"/>
              <a:gd name="connsiteY15" fmla="*/ 213503 h 337447"/>
              <a:gd name="connsiteX16" fmla="*/ 361950 w 1039444"/>
              <a:gd name="connsiteY16" fmla="*/ 194453 h 337447"/>
              <a:gd name="connsiteX17" fmla="*/ 400050 w 1039444"/>
              <a:gd name="connsiteY17" fmla="*/ 175403 h 337447"/>
              <a:gd name="connsiteX18" fmla="*/ 419100 w 1039444"/>
              <a:gd name="connsiteY18" fmla="*/ 213503 h 337447"/>
              <a:gd name="connsiteX19" fmla="*/ 428625 w 1039444"/>
              <a:gd name="connsiteY19" fmla="*/ 280178 h 337447"/>
              <a:gd name="connsiteX20" fmla="*/ 495300 w 1039444"/>
              <a:gd name="connsiteY20" fmla="*/ 299228 h 337447"/>
              <a:gd name="connsiteX21" fmla="*/ 533400 w 1039444"/>
              <a:gd name="connsiteY21" fmla="*/ 289703 h 337447"/>
              <a:gd name="connsiteX22" fmla="*/ 542925 w 1039444"/>
              <a:gd name="connsiteY22" fmla="*/ 194453 h 337447"/>
              <a:gd name="connsiteX23" fmla="*/ 542925 w 1039444"/>
              <a:gd name="connsiteY23" fmla="*/ 289703 h 337447"/>
              <a:gd name="connsiteX24" fmla="*/ 723900 w 1039444"/>
              <a:gd name="connsiteY24" fmla="*/ 280178 h 337447"/>
              <a:gd name="connsiteX25" fmla="*/ 733425 w 1039444"/>
              <a:gd name="connsiteY25" fmla="*/ 194453 h 337447"/>
              <a:gd name="connsiteX26" fmla="*/ 742950 w 1039444"/>
              <a:gd name="connsiteY26" fmla="*/ 165878 h 337447"/>
              <a:gd name="connsiteX27" fmla="*/ 771525 w 1039444"/>
              <a:gd name="connsiteY27" fmla="*/ 194453 h 337447"/>
              <a:gd name="connsiteX28" fmla="*/ 790575 w 1039444"/>
              <a:gd name="connsiteY28" fmla="*/ 318278 h 337447"/>
              <a:gd name="connsiteX29" fmla="*/ 819150 w 1039444"/>
              <a:gd name="connsiteY29" fmla="*/ 337328 h 337447"/>
              <a:gd name="connsiteX30" fmla="*/ 895350 w 1039444"/>
              <a:gd name="connsiteY30" fmla="*/ 318278 h 337447"/>
              <a:gd name="connsiteX31" fmla="*/ 981075 w 1039444"/>
              <a:gd name="connsiteY31" fmla="*/ 299228 h 337447"/>
              <a:gd name="connsiteX32" fmla="*/ 1038225 w 1039444"/>
              <a:gd name="connsiteY32" fmla="*/ 289703 h 337447"/>
              <a:gd name="connsiteX33" fmla="*/ 1019175 w 1039444"/>
              <a:gd name="connsiteY33" fmla="*/ 289703 h 33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39444" h="337447">
                <a:moveTo>
                  <a:pt x="9525" y="318278"/>
                </a:moveTo>
                <a:cubicBezTo>
                  <a:pt x="14863" y="309382"/>
                  <a:pt x="53246" y="248170"/>
                  <a:pt x="57150" y="232553"/>
                </a:cubicBezTo>
                <a:cubicBezTo>
                  <a:pt x="63358" y="207720"/>
                  <a:pt x="63500" y="181753"/>
                  <a:pt x="66675" y="156353"/>
                </a:cubicBezTo>
                <a:cubicBezTo>
                  <a:pt x="63500" y="105553"/>
                  <a:pt x="75422" y="51459"/>
                  <a:pt x="57150" y="3953"/>
                </a:cubicBezTo>
                <a:cubicBezTo>
                  <a:pt x="51451" y="-10864"/>
                  <a:pt x="28575" y="19828"/>
                  <a:pt x="19050" y="32528"/>
                </a:cubicBezTo>
                <a:cubicBezTo>
                  <a:pt x="8791" y="46206"/>
                  <a:pt x="6350" y="64278"/>
                  <a:pt x="0" y="80153"/>
                </a:cubicBezTo>
                <a:cubicBezTo>
                  <a:pt x="3175" y="134128"/>
                  <a:pt x="-6218" y="190352"/>
                  <a:pt x="9525" y="242078"/>
                </a:cubicBezTo>
                <a:cubicBezTo>
                  <a:pt x="24033" y="289747"/>
                  <a:pt x="59654" y="296888"/>
                  <a:pt x="95250" y="308753"/>
                </a:cubicBezTo>
                <a:cubicBezTo>
                  <a:pt x="144388" y="303839"/>
                  <a:pt x="212835" y="319917"/>
                  <a:pt x="228600" y="251603"/>
                </a:cubicBezTo>
                <a:cubicBezTo>
                  <a:pt x="234356" y="226661"/>
                  <a:pt x="222250" y="200803"/>
                  <a:pt x="219075" y="175403"/>
                </a:cubicBezTo>
                <a:cubicBezTo>
                  <a:pt x="206375" y="178578"/>
                  <a:pt x="189494" y="174989"/>
                  <a:pt x="180975" y="184928"/>
                </a:cubicBezTo>
                <a:cubicBezTo>
                  <a:pt x="167907" y="200174"/>
                  <a:pt x="161925" y="242078"/>
                  <a:pt x="161925" y="242078"/>
                </a:cubicBezTo>
                <a:cubicBezTo>
                  <a:pt x="168313" y="286792"/>
                  <a:pt x="156945" y="330425"/>
                  <a:pt x="219075" y="337328"/>
                </a:cubicBezTo>
                <a:cubicBezTo>
                  <a:pt x="233187" y="338896"/>
                  <a:pt x="244475" y="324628"/>
                  <a:pt x="257175" y="318278"/>
                </a:cubicBezTo>
                <a:cubicBezTo>
                  <a:pt x="262008" y="298944"/>
                  <a:pt x="268026" y="270734"/>
                  <a:pt x="276225" y="251603"/>
                </a:cubicBezTo>
                <a:cubicBezTo>
                  <a:pt x="281818" y="238552"/>
                  <a:pt x="283461" y="221379"/>
                  <a:pt x="295275" y="213503"/>
                </a:cubicBezTo>
                <a:cubicBezTo>
                  <a:pt x="314507" y="200681"/>
                  <a:pt x="340227" y="202352"/>
                  <a:pt x="361950" y="194453"/>
                </a:cubicBezTo>
                <a:cubicBezTo>
                  <a:pt x="375294" y="189601"/>
                  <a:pt x="387350" y="181753"/>
                  <a:pt x="400050" y="175403"/>
                </a:cubicBezTo>
                <a:cubicBezTo>
                  <a:pt x="406400" y="188103"/>
                  <a:pt x="415364" y="199804"/>
                  <a:pt x="419100" y="213503"/>
                </a:cubicBezTo>
                <a:cubicBezTo>
                  <a:pt x="425007" y="235163"/>
                  <a:pt x="413710" y="263398"/>
                  <a:pt x="428625" y="280178"/>
                </a:cubicBezTo>
                <a:cubicBezTo>
                  <a:pt x="443981" y="297454"/>
                  <a:pt x="473075" y="292878"/>
                  <a:pt x="495300" y="299228"/>
                </a:cubicBezTo>
                <a:cubicBezTo>
                  <a:pt x="508000" y="296053"/>
                  <a:pt x="524143" y="298960"/>
                  <a:pt x="533400" y="289703"/>
                </a:cubicBezTo>
                <a:cubicBezTo>
                  <a:pt x="564728" y="258375"/>
                  <a:pt x="549870" y="229180"/>
                  <a:pt x="542925" y="194453"/>
                </a:cubicBezTo>
                <a:cubicBezTo>
                  <a:pt x="526350" y="206884"/>
                  <a:pt x="429220" y="260041"/>
                  <a:pt x="542925" y="289703"/>
                </a:cubicBezTo>
                <a:cubicBezTo>
                  <a:pt x="601377" y="304951"/>
                  <a:pt x="663575" y="283353"/>
                  <a:pt x="723900" y="280178"/>
                </a:cubicBezTo>
                <a:cubicBezTo>
                  <a:pt x="727075" y="251603"/>
                  <a:pt x="728698" y="222813"/>
                  <a:pt x="733425" y="194453"/>
                </a:cubicBezTo>
                <a:cubicBezTo>
                  <a:pt x="735076" y="184549"/>
                  <a:pt x="732910" y="165878"/>
                  <a:pt x="742950" y="165878"/>
                </a:cubicBezTo>
                <a:cubicBezTo>
                  <a:pt x="756420" y="165878"/>
                  <a:pt x="762000" y="184928"/>
                  <a:pt x="771525" y="194453"/>
                </a:cubicBezTo>
                <a:cubicBezTo>
                  <a:pt x="777875" y="235728"/>
                  <a:pt x="777369" y="278660"/>
                  <a:pt x="790575" y="318278"/>
                </a:cubicBezTo>
                <a:cubicBezTo>
                  <a:pt x="794195" y="329138"/>
                  <a:pt x="807702" y="337328"/>
                  <a:pt x="819150" y="337328"/>
                </a:cubicBezTo>
                <a:cubicBezTo>
                  <a:pt x="845332" y="337328"/>
                  <a:pt x="869864" y="324275"/>
                  <a:pt x="895350" y="318278"/>
                </a:cubicBezTo>
                <a:cubicBezTo>
                  <a:pt x="923844" y="311574"/>
                  <a:pt x="952371" y="304969"/>
                  <a:pt x="981075" y="299228"/>
                </a:cubicBezTo>
                <a:cubicBezTo>
                  <a:pt x="1000013" y="295440"/>
                  <a:pt x="1019489" y="294387"/>
                  <a:pt x="1038225" y="289703"/>
                </a:cubicBezTo>
                <a:cubicBezTo>
                  <a:pt x="1044385" y="288163"/>
                  <a:pt x="1025525" y="289703"/>
                  <a:pt x="1019175" y="289703"/>
                </a:cubicBezTo>
              </a:path>
            </a:pathLst>
          </a:cu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B76D2AB8-28A7-423F-85F5-C81D03711F6B}"/>
              </a:ext>
            </a:extLst>
          </p:cNvPr>
          <p:cNvSpPr/>
          <p:nvPr/>
        </p:nvSpPr>
        <p:spPr>
          <a:xfrm>
            <a:off x="1210288" y="2890923"/>
            <a:ext cx="1126431" cy="230342"/>
          </a:xfrm>
          <a:custGeom>
            <a:avLst/>
            <a:gdLst>
              <a:gd name="connsiteX0" fmla="*/ 9525 w 1039444"/>
              <a:gd name="connsiteY0" fmla="*/ 318278 h 337447"/>
              <a:gd name="connsiteX1" fmla="*/ 57150 w 1039444"/>
              <a:gd name="connsiteY1" fmla="*/ 232553 h 337447"/>
              <a:gd name="connsiteX2" fmla="*/ 66675 w 1039444"/>
              <a:gd name="connsiteY2" fmla="*/ 156353 h 337447"/>
              <a:gd name="connsiteX3" fmla="*/ 57150 w 1039444"/>
              <a:gd name="connsiteY3" fmla="*/ 3953 h 337447"/>
              <a:gd name="connsiteX4" fmla="*/ 19050 w 1039444"/>
              <a:gd name="connsiteY4" fmla="*/ 32528 h 337447"/>
              <a:gd name="connsiteX5" fmla="*/ 0 w 1039444"/>
              <a:gd name="connsiteY5" fmla="*/ 80153 h 337447"/>
              <a:gd name="connsiteX6" fmla="*/ 9525 w 1039444"/>
              <a:gd name="connsiteY6" fmla="*/ 242078 h 337447"/>
              <a:gd name="connsiteX7" fmla="*/ 95250 w 1039444"/>
              <a:gd name="connsiteY7" fmla="*/ 308753 h 337447"/>
              <a:gd name="connsiteX8" fmla="*/ 228600 w 1039444"/>
              <a:gd name="connsiteY8" fmla="*/ 251603 h 337447"/>
              <a:gd name="connsiteX9" fmla="*/ 219075 w 1039444"/>
              <a:gd name="connsiteY9" fmla="*/ 175403 h 337447"/>
              <a:gd name="connsiteX10" fmla="*/ 180975 w 1039444"/>
              <a:gd name="connsiteY10" fmla="*/ 184928 h 337447"/>
              <a:gd name="connsiteX11" fmla="*/ 161925 w 1039444"/>
              <a:gd name="connsiteY11" fmla="*/ 242078 h 337447"/>
              <a:gd name="connsiteX12" fmla="*/ 219075 w 1039444"/>
              <a:gd name="connsiteY12" fmla="*/ 337328 h 337447"/>
              <a:gd name="connsiteX13" fmla="*/ 257175 w 1039444"/>
              <a:gd name="connsiteY13" fmla="*/ 318278 h 337447"/>
              <a:gd name="connsiteX14" fmla="*/ 276225 w 1039444"/>
              <a:gd name="connsiteY14" fmla="*/ 251603 h 337447"/>
              <a:gd name="connsiteX15" fmla="*/ 295275 w 1039444"/>
              <a:gd name="connsiteY15" fmla="*/ 213503 h 337447"/>
              <a:gd name="connsiteX16" fmla="*/ 361950 w 1039444"/>
              <a:gd name="connsiteY16" fmla="*/ 194453 h 337447"/>
              <a:gd name="connsiteX17" fmla="*/ 400050 w 1039444"/>
              <a:gd name="connsiteY17" fmla="*/ 175403 h 337447"/>
              <a:gd name="connsiteX18" fmla="*/ 419100 w 1039444"/>
              <a:gd name="connsiteY18" fmla="*/ 213503 h 337447"/>
              <a:gd name="connsiteX19" fmla="*/ 428625 w 1039444"/>
              <a:gd name="connsiteY19" fmla="*/ 280178 h 337447"/>
              <a:gd name="connsiteX20" fmla="*/ 495300 w 1039444"/>
              <a:gd name="connsiteY20" fmla="*/ 299228 h 337447"/>
              <a:gd name="connsiteX21" fmla="*/ 533400 w 1039444"/>
              <a:gd name="connsiteY21" fmla="*/ 289703 h 337447"/>
              <a:gd name="connsiteX22" fmla="*/ 542925 w 1039444"/>
              <a:gd name="connsiteY22" fmla="*/ 194453 h 337447"/>
              <a:gd name="connsiteX23" fmla="*/ 542925 w 1039444"/>
              <a:gd name="connsiteY23" fmla="*/ 289703 h 337447"/>
              <a:gd name="connsiteX24" fmla="*/ 723900 w 1039444"/>
              <a:gd name="connsiteY24" fmla="*/ 280178 h 337447"/>
              <a:gd name="connsiteX25" fmla="*/ 733425 w 1039444"/>
              <a:gd name="connsiteY25" fmla="*/ 194453 h 337447"/>
              <a:gd name="connsiteX26" fmla="*/ 742950 w 1039444"/>
              <a:gd name="connsiteY26" fmla="*/ 165878 h 337447"/>
              <a:gd name="connsiteX27" fmla="*/ 771525 w 1039444"/>
              <a:gd name="connsiteY27" fmla="*/ 194453 h 337447"/>
              <a:gd name="connsiteX28" fmla="*/ 790575 w 1039444"/>
              <a:gd name="connsiteY28" fmla="*/ 318278 h 337447"/>
              <a:gd name="connsiteX29" fmla="*/ 819150 w 1039444"/>
              <a:gd name="connsiteY29" fmla="*/ 337328 h 337447"/>
              <a:gd name="connsiteX30" fmla="*/ 895350 w 1039444"/>
              <a:gd name="connsiteY30" fmla="*/ 318278 h 337447"/>
              <a:gd name="connsiteX31" fmla="*/ 981075 w 1039444"/>
              <a:gd name="connsiteY31" fmla="*/ 299228 h 337447"/>
              <a:gd name="connsiteX32" fmla="*/ 1038225 w 1039444"/>
              <a:gd name="connsiteY32" fmla="*/ 289703 h 337447"/>
              <a:gd name="connsiteX33" fmla="*/ 1019175 w 1039444"/>
              <a:gd name="connsiteY33" fmla="*/ 289703 h 33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39444" h="337447">
                <a:moveTo>
                  <a:pt x="9525" y="318278"/>
                </a:moveTo>
                <a:cubicBezTo>
                  <a:pt x="14863" y="309382"/>
                  <a:pt x="53246" y="248170"/>
                  <a:pt x="57150" y="232553"/>
                </a:cubicBezTo>
                <a:cubicBezTo>
                  <a:pt x="63358" y="207720"/>
                  <a:pt x="63500" y="181753"/>
                  <a:pt x="66675" y="156353"/>
                </a:cubicBezTo>
                <a:cubicBezTo>
                  <a:pt x="63500" y="105553"/>
                  <a:pt x="75422" y="51459"/>
                  <a:pt x="57150" y="3953"/>
                </a:cubicBezTo>
                <a:cubicBezTo>
                  <a:pt x="51451" y="-10864"/>
                  <a:pt x="28575" y="19828"/>
                  <a:pt x="19050" y="32528"/>
                </a:cubicBezTo>
                <a:cubicBezTo>
                  <a:pt x="8791" y="46206"/>
                  <a:pt x="6350" y="64278"/>
                  <a:pt x="0" y="80153"/>
                </a:cubicBezTo>
                <a:cubicBezTo>
                  <a:pt x="3175" y="134128"/>
                  <a:pt x="-6218" y="190352"/>
                  <a:pt x="9525" y="242078"/>
                </a:cubicBezTo>
                <a:cubicBezTo>
                  <a:pt x="24033" y="289747"/>
                  <a:pt x="59654" y="296888"/>
                  <a:pt x="95250" y="308753"/>
                </a:cubicBezTo>
                <a:cubicBezTo>
                  <a:pt x="144388" y="303839"/>
                  <a:pt x="212835" y="319917"/>
                  <a:pt x="228600" y="251603"/>
                </a:cubicBezTo>
                <a:cubicBezTo>
                  <a:pt x="234356" y="226661"/>
                  <a:pt x="222250" y="200803"/>
                  <a:pt x="219075" y="175403"/>
                </a:cubicBezTo>
                <a:cubicBezTo>
                  <a:pt x="206375" y="178578"/>
                  <a:pt x="189494" y="174989"/>
                  <a:pt x="180975" y="184928"/>
                </a:cubicBezTo>
                <a:cubicBezTo>
                  <a:pt x="167907" y="200174"/>
                  <a:pt x="161925" y="242078"/>
                  <a:pt x="161925" y="242078"/>
                </a:cubicBezTo>
                <a:cubicBezTo>
                  <a:pt x="168313" y="286792"/>
                  <a:pt x="156945" y="330425"/>
                  <a:pt x="219075" y="337328"/>
                </a:cubicBezTo>
                <a:cubicBezTo>
                  <a:pt x="233187" y="338896"/>
                  <a:pt x="244475" y="324628"/>
                  <a:pt x="257175" y="318278"/>
                </a:cubicBezTo>
                <a:cubicBezTo>
                  <a:pt x="262008" y="298944"/>
                  <a:pt x="268026" y="270734"/>
                  <a:pt x="276225" y="251603"/>
                </a:cubicBezTo>
                <a:cubicBezTo>
                  <a:pt x="281818" y="238552"/>
                  <a:pt x="283461" y="221379"/>
                  <a:pt x="295275" y="213503"/>
                </a:cubicBezTo>
                <a:cubicBezTo>
                  <a:pt x="314507" y="200681"/>
                  <a:pt x="340227" y="202352"/>
                  <a:pt x="361950" y="194453"/>
                </a:cubicBezTo>
                <a:cubicBezTo>
                  <a:pt x="375294" y="189601"/>
                  <a:pt x="387350" y="181753"/>
                  <a:pt x="400050" y="175403"/>
                </a:cubicBezTo>
                <a:cubicBezTo>
                  <a:pt x="406400" y="188103"/>
                  <a:pt x="415364" y="199804"/>
                  <a:pt x="419100" y="213503"/>
                </a:cubicBezTo>
                <a:cubicBezTo>
                  <a:pt x="425007" y="235163"/>
                  <a:pt x="413710" y="263398"/>
                  <a:pt x="428625" y="280178"/>
                </a:cubicBezTo>
                <a:cubicBezTo>
                  <a:pt x="443981" y="297454"/>
                  <a:pt x="473075" y="292878"/>
                  <a:pt x="495300" y="299228"/>
                </a:cubicBezTo>
                <a:cubicBezTo>
                  <a:pt x="508000" y="296053"/>
                  <a:pt x="524143" y="298960"/>
                  <a:pt x="533400" y="289703"/>
                </a:cubicBezTo>
                <a:cubicBezTo>
                  <a:pt x="564728" y="258375"/>
                  <a:pt x="549870" y="229180"/>
                  <a:pt x="542925" y="194453"/>
                </a:cubicBezTo>
                <a:cubicBezTo>
                  <a:pt x="526350" y="206884"/>
                  <a:pt x="429220" y="260041"/>
                  <a:pt x="542925" y="289703"/>
                </a:cubicBezTo>
                <a:cubicBezTo>
                  <a:pt x="601377" y="304951"/>
                  <a:pt x="663575" y="283353"/>
                  <a:pt x="723900" y="280178"/>
                </a:cubicBezTo>
                <a:cubicBezTo>
                  <a:pt x="727075" y="251603"/>
                  <a:pt x="728698" y="222813"/>
                  <a:pt x="733425" y="194453"/>
                </a:cubicBezTo>
                <a:cubicBezTo>
                  <a:pt x="735076" y="184549"/>
                  <a:pt x="732910" y="165878"/>
                  <a:pt x="742950" y="165878"/>
                </a:cubicBezTo>
                <a:cubicBezTo>
                  <a:pt x="756420" y="165878"/>
                  <a:pt x="762000" y="184928"/>
                  <a:pt x="771525" y="194453"/>
                </a:cubicBezTo>
                <a:cubicBezTo>
                  <a:pt x="777875" y="235728"/>
                  <a:pt x="777369" y="278660"/>
                  <a:pt x="790575" y="318278"/>
                </a:cubicBezTo>
                <a:cubicBezTo>
                  <a:pt x="794195" y="329138"/>
                  <a:pt x="807702" y="337328"/>
                  <a:pt x="819150" y="337328"/>
                </a:cubicBezTo>
                <a:cubicBezTo>
                  <a:pt x="845332" y="337328"/>
                  <a:pt x="869864" y="324275"/>
                  <a:pt x="895350" y="318278"/>
                </a:cubicBezTo>
                <a:cubicBezTo>
                  <a:pt x="923844" y="311574"/>
                  <a:pt x="952371" y="304969"/>
                  <a:pt x="981075" y="299228"/>
                </a:cubicBezTo>
                <a:cubicBezTo>
                  <a:pt x="1000013" y="295440"/>
                  <a:pt x="1019489" y="294387"/>
                  <a:pt x="1038225" y="289703"/>
                </a:cubicBezTo>
                <a:cubicBezTo>
                  <a:pt x="1044385" y="288163"/>
                  <a:pt x="1025525" y="289703"/>
                  <a:pt x="1019175" y="289703"/>
                </a:cubicBezTo>
              </a:path>
            </a:pathLst>
          </a:cu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id="{35E88096-FBE4-475D-86AF-7524F0983A0A}"/>
              </a:ext>
            </a:extLst>
          </p:cNvPr>
          <p:cNvSpPr/>
          <p:nvPr/>
        </p:nvSpPr>
        <p:spPr>
          <a:xfrm>
            <a:off x="1207329" y="3224104"/>
            <a:ext cx="1126431" cy="230342"/>
          </a:xfrm>
          <a:custGeom>
            <a:avLst/>
            <a:gdLst>
              <a:gd name="connsiteX0" fmla="*/ 9525 w 1039444"/>
              <a:gd name="connsiteY0" fmla="*/ 318278 h 337447"/>
              <a:gd name="connsiteX1" fmla="*/ 57150 w 1039444"/>
              <a:gd name="connsiteY1" fmla="*/ 232553 h 337447"/>
              <a:gd name="connsiteX2" fmla="*/ 66675 w 1039444"/>
              <a:gd name="connsiteY2" fmla="*/ 156353 h 337447"/>
              <a:gd name="connsiteX3" fmla="*/ 57150 w 1039444"/>
              <a:gd name="connsiteY3" fmla="*/ 3953 h 337447"/>
              <a:gd name="connsiteX4" fmla="*/ 19050 w 1039444"/>
              <a:gd name="connsiteY4" fmla="*/ 32528 h 337447"/>
              <a:gd name="connsiteX5" fmla="*/ 0 w 1039444"/>
              <a:gd name="connsiteY5" fmla="*/ 80153 h 337447"/>
              <a:gd name="connsiteX6" fmla="*/ 9525 w 1039444"/>
              <a:gd name="connsiteY6" fmla="*/ 242078 h 337447"/>
              <a:gd name="connsiteX7" fmla="*/ 95250 w 1039444"/>
              <a:gd name="connsiteY7" fmla="*/ 308753 h 337447"/>
              <a:gd name="connsiteX8" fmla="*/ 228600 w 1039444"/>
              <a:gd name="connsiteY8" fmla="*/ 251603 h 337447"/>
              <a:gd name="connsiteX9" fmla="*/ 219075 w 1039444"/>
              <a:gd name="connsiteY9" fmla="*/ 175403 h 337447"/>
              <a:gd name="connsiteX10" fmla="*/ 180975 w 1039444"/>
              <a:gd name="connsiteY10" fmla="*/ 184928 h 337447"/>
              <a:gd name="connsiteX11" fmla="*/ 161925 w 1039444"/>
              <a:gd name="connsiteY11" fmla="*/ 242078 h 337447"/>
              <a:gd name="connsiteX12" fmla="*/ 219075 w 1039444"/>
              <a:gd name="connsiteY12" fmla="*/ 337328 h 337447"/>
              <a:gd name="connsiteX13" fmla="*/ 257175 w 1039444"/>
              <a:gd name="connsiteY13" fmla="*/ 318278 h 337447"/>
              <a:gd name="connsiteX14" fmla="*/ 276225 w 1039444"/>
              <a:gd name="connsiteY14" fmla="*/ 251603 h 337447"/>
              <a:gd name="connsiteX15" fmla="*/ 295275 w 1039444"/>
              <a:gd name="connsiteY15" fmla="*/ 213503 h 337447"/>
              <a:gd name="connsiteX16" fmla="*/ 361950 w 1039444"/>
              <a:gd name="connsiteY16" fmla="*/ 194453 h 337447"/>
              <a:gd name="connsiteX17" fmla="*/ 400050 w 1039444"/>
              <a:gd name="connsiteY17" fmla="*/ 175403 h 337447"/>
              <a:gd name="connsiteX18" fmla="*/ 419100 w 1039444"/>
              <a:gd name="connsiteY18" fmla="*/ 213503 h 337447"/>
              <a:gd name="connsiteX19" fmla="*/ 428625 w 1039444"/>
              <a:gd name="connsiteY19" fmla="*/ 280178 h 337447"/>
              <a:gd name="connsiteX20" fmla="*/ 495300 w 1039444"/>
              <a:gd name="connsiteY20" fmla="*/ 299228 h 337447"/>
              <a:gd name="connsiteX21" fmla="*/ 533400 w 1039444"/>
              <a:gd name="connsiteY21" fmla="*/ 289703 h 337447"/>
              <a:gd name="connsiteX22" fmla="*/ 542925 w 1039444"/>
              <a:gd name="connsiteY22" fmla="*/ 194453 h 337447"/>
              <a:gd name="connsiteX23" fmla="*/ 542925 w 1039444"/>
              <a:gd name="connsiteY23" fmla="*/ 289703 h 337447"/>
              <a:gd name="connsiteX24" fmla="*/ 723900 w 1039444"/>
              <a:gd name="connsiteY24" fmla="*/ 280178 h 337447"/>
              <a:gd name="connsiteX25" fmla="*/ 733425 w 1039444"/>
              <a:gd name="connsiteY25" fmla="*/ 194453 h 337447"/>
              <a:gd name="connsiteX26" fmla="*/ 742950 w 1039444"/>
              <a:gd name="connsiteY26" fmla="*/ 165878 h 337447"/>
              <a:gd name="connsiteX27" fmla="*/ 771525 w 1039444"/>
              <a:gd name="connsiteY27" fmla="*/ 194453 h 337447"/>
              <a:gd name="connsiteX28" fmla="*/ 790575 w 1039444"/>
              <a:gd name="connsiteY28" fmla="*/ 318278 h 337447"/>
              <a:gd name="connsiteX29" fmla="*/ 819150 w 1039444"/>
              <a:gd name="connsiteY29" fmla="*/ 337328 h 337447"/>
              <a:gd name="connsiteX30" fmla="*/ 895350 w 1039444"/>
              <a:gd name="connsiteY30" fmla="*/ 318278 h 337447"/>
              <a:gd name="connsiteX31" fmla="*/ 981075 w 1039444"/>
              <a:gd name="connsiteY31" fmla="*/ 299228 h 337447"/>
              <a:gd name="connsiteX32" fmla="*/ 1038225 w 1039444"/>
              <a:gd name="connsiteY32" fmla="*/ 289703 h 337447"/>
              <a:gd name="connsiteX33" fmla="*/ 1019175 w 1039444"/>
              <a:gd name="connsiteY33" fmla="*/ 289703 h 33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39444" h="337447">
                <a:moveTo>
                  <a:pt x="9525" y="318278"/>
                </a:moveTo>
                <a:cubicBezTo>
                  <a:pt x="14863" y="309382"/>
                  <a:pt x="53246" y="248170"/>
                  <a:pt x="57150" y="232553"/>
                </a:cubicBezTo>
                <a:cubicBezTo>
                  <a:pt x="63358" y="207720"/>
                  <a:pt x="63500" y="181753"/>
                  <a:pt x="66675" y="156353"/>
                </a:cubicBezTo>
                <a:cubicBezTo>
                  <a:pt x="63500" y="105553"/>
                  <a:pt x="75422" y="51459"/>
                  <a:pt x="57150" y="3953"/>
                </a:cubicBezTo>
                <a:cubicBezTo>
                  <a:pt x="51451" y="-10864"/>
                  <a:pt x="28575" y="19828"/>
                  <a:pt x="19050" y="32528"/>
                </a:cubicBezTo>
                <a:cubicBezTo>
                  <a:pt x="8791" y="46206"/>
                  <a:pt x="6350" y="64278"/>
                  <a:pt x="0" y="80153"/>
                </a:cubicBezTo>
                <a:cubicBezTo>
                  <a:pt x="3175" y="134128"/>
                  <a:pt x="-6218" y="190352"/>
                  <a:pt x="9525" y="242078"/>
                </a:cubicBezTo>
                <a:cubicBezTo>
                  <a:pt x="24033" y="289747"/>
                  <a:pt x="59654" y="296888"/>
                  <a:pt x="95250" y="308753"/>
                </a:cubicBezTo>
                <a:cubicBezTo>
                  <a:pt x="144388" y="303839"/>
                  <a:pt x="212835" y="319917"/>
                  <a:pt x="228600" y="251603"/>
                </a:cubicBezTo>
                <a:cubicBezTo>
                  <a:pt x="234356" y="226661"/>
                  <a:pt x="222250" y="200803"/>
                  <a:pt x="219075" y="175403"/>
                </a:cubicBezTo>
                <a:cubicBezTo>
                  <a:pt x="206375" y="178578"/>
                  <a:pt x="189494" y="174989"/>
                  <a:pt x="180975" y="184928"/>
                </a:cubicBezTo>
                <a:cubicBezTo>
                  <a:pt x="167907" y="200174"/>
                  <a:pt x="161925" y="242078"/>
                  <a:pt x="161925" y="242078"/>
                </a:cubicBezTo>
                <a:cubicBezTo>
                  <a:pt x="168313" y="286792"/>
                  <a:pt x="156945" y="330425"/>
                  <a:pt x="219075" y="337328"/>
                </a:cubicBezTo>
                <a:cubicBezTo>
                  <a:pt x="233187" y="338896"/>
                  <a:pt x="244475" y="324628"/>
                  <a:pt x="257175" y="318278"/>
                </a:cubicBezTo>
                <a:cubicBezTo>
                  <a:pt x="262008" y="298944"/>
                  <a:pt x="268026" y="270734"/>
                  <a:pt x="276225" y="251603"/>
                </a:cubicBezTo>
                <a:cubicBezTo>
                  <a:pt x="281818" y="238552"/>
                  <a:pt x="283461" y="221379"/>
                  <a:pt x="295275" y="213503"/>
                </a:cubicBezTo>
                <a:cubicBezTo>
                  <a:pt x="314507" y="200681"/>
                  <a:pt x="340227" y="202352"/>
                  <a:pt x="361950" y="194453"/>
                </a:cubicBezTo>
                <a:cubicBezTo>
                  <a:pt x="375294" y="189601"/>
                  <a:pt x="387350" y="181753"/>
                  <a:pt x="400050" y="175403"/>
                </a:cubicBezTo>
                <a:cubicBezTo>
                  <a:pt x="406400" y="188103"/>
                  <a:pt x="415364" y="199804"/>
                  <a:pt x="419100" y="213503"/>
                </a:cubicBezTo>
                <a:cubicBezTo>
                  <a:pt x="425007" y="235163"/>
                  <a:pt x="413710" y="263398"/>
                  <a:pt x="428625" y="280178"/>
                </a:cubicBezTo>
                <a:cubicBezTo>
                  <a:pt x="443981" y="297454"/>
                  <a:pt x="473075" y="292878"/>
                  <a:pt x="495300" y="299228"/>
                </a:cubicBezTo>
                <a:cubicBezTo>
                  <a:pt x="508000" y="296053"/>
                  <a:pt x="524143" y="298960"/>
                  <a:pt x="533400" y="289703"/>
                </a:cubicBezTo>
                <a:cubicBezTo>
                  <a:pt x="564728" y="258375"/>
                  <a:pt x="549870" y="229180"/>
                  <a:pt x="542925" y="194453"/>
                </a:cubicBezTo>
                <a:cubicBezTo>
                  <a:pt x="526350" y="206884"/>
                  <a:pt x="429220" y="260041"/>
                  <a:pt x="542925" y="289703"/>
                </a:cubicBezTo>
                <a:cubicBezTo>
                  <a:pt x="601377" y="304951"/>
                  <a:pt x="663575" y="283353"/>
                  <a:pt x="723900" y="280178"/>
                </a:cubicBezTo>
                <a:cubicBezTo>
                  <a:pt x="727075" y="251603"/>
                  <a:pt x="728698" y="222813"/>
                  <a:pt x="733425" y="194453"/>
                </a:cubicBezTo>
                <a:cubicBezTo>
                  <a:pt x="735076" y="184549"/>
                  <a:pt x="732910" y="165878"/>
                  <a:pt x="742950" y="165878"/>
                </a:cubicBezTo>
                <a:cubicBezTo>
                  <a:pt x="756420" y="165878"/>
                  <a:pt x="762000" y="184928"/>
                  <a:pt x="771525" y="194453"/>
                </a:cubicBezTo>
                <a:cubicBezTo>
                  <a:pt x="777875" y="235728"/>
                  <a:pt x="777369" y="278660"/>
                  <a:pt x="790575" y="318278"/>
                </a:cubicBezTo>
                <a:cubicBezTo>
                  <a:pt x="794195" y="329138"/>
                  <a:pt x="807702" y="337328"/>
                  <a:pt x="819150" y="337328"/>
                </a:cubicBezTo>
                <a:cubicBezTo>
                  <a:pt x="845332" y="337328"/>
                  <a:pt x="869864" y="324275"/>
                  <a:pt x="895350" y="318278"/>
                </a:cubicBezTo>
                <a:cubicBezTo>
                  <a:pt x="923844" y="311574"/>
                  <a:pt x="952371" y="304969"/>
                  <a:pt x="981075" y="299228"/>
                </a:cubicBezTo>
                <a:cubicBezTo>
                  <a:pt x="1000013" y="295440"/>
                  <a:pt x="1019489" y="294387"/>
                  <a:pt x="1038225" y="289703"/>
                </a:cubicBezTo>
                <a:cubicBezTo>
                  <a:pt x="1044385" y="288163"/>
                  <a:pt x="1025525" y="289703"/>
                  <a:pt x="1019175" y="289703"/>
                </a:cubicBezTo>
              </a:path>
            </a:pathLst>
          </a:custGeom>
          <a:ln w="222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任意多边形: 形状 61">
            <a:extLst>
              <a:ext uri="{FF2B5EF4-FFF2-40B4-BE49-F238E27FC236}">
                <a16:creationId xmlns:a16="http://schemas.microsoft.com/office/drawing/2014/main" id="{64491AC9-EDA8-4447-B750-CAA701729CB4}"/>
              </a:ext>
            </a:extLst>
          </p:cNvPr>
          <p:cNvSpPr/>
          <p:nvPr/>
        </p:nvSpPr>
        <p:spPr>
          <a:xfrm>
            <a:off x="1207328" y="3556834"/>
            <a:ext cx="1126431" cy="230342"/>
          </a:xfrm>
          <a:custGeom>
            <a:avLst/>
            <a:gdLst>
              <a:gd name="connsiteX0" fmla="*/ 9525 w 1039444"/>
              <a:gd name="connsiteY0" fmla="*/ 318278 h 337447"/>
              <a:gd name="connsiteX1" fmla="*/ 57150 w 1039444"/>
              <a:gd name="connsiteY1" fmla="*/ 232553 h 337447"/>
              <a:gd name="connsiteX2" fmla="*/ 66675 w 1039444"/>
              <a:gd name="connsiteY2" fmla="*/ 156353 h 337447"/>
              <a:gd name="connsiteX3" fmla="*/ 57150 w 1039444"/>
              <a:gd name="connsiteY3" fmla="*/ 3953 h 337447"/>
              <a:gd name="connsiteX4" fmla="*/ 19050 w 1039444"/>
              <a:gd name="connsiteY4" fmla="*/ 32528 h 337447"/>
              <a:gd name="connsiteX5" fmla="*/ 0 w 1039444"/>
              <a:gd name="connsiteY5" fmla="*/ 80153 h 337447"/>
              <a:gd name="connsiteX6" fmla="*/ 9525 w 1039444"/>
              <a:gd name="connsiteY6" fmla="*/ 242078 h 337447"/>
              <a:gd name="connsiteX7" fmla="*/ 95250 w 1039444"/>
              <a:gd name="connsiteY7" fmla="*/ 308753 h 337447"/>
              <a:gd name="connsiteX8" fmla="*/ 228600 w 1039444"/>
              <a:gd name="connsiteY8" fmla="*/ 251603 h 337447"/>
              <a:gd name="connsiteX9" fmla="*/ 219075 w 1039444"/>
              <a:gd name="connsiteY9" fmla="*/ 175403 h 337447"/>
              <a:gd name="connsiteX10" fmla="*/ 180975 w 1039444"/>
              <a:gd name="connsiteY10" fmla="*/ 184928 h 337447"/>
              <a:gd name="connsiteX11" fmla="*/ 161925 w 1039444"/>
              <a:gd name="connsiteY11" fmla="*/ 242078 h 337447"/>
              <a:gd name="connsiteX12" fmla="*/ 219075 w 1039444"/>
              <a:gd name="connsiteY12" fmla="*/ 337328 h 337447"/>
              <a:gd name="connsiteX13" fmla="*/ 257175 w 1039444"/>
              <a:gd name="connsiteY13" fmla="*/ 318278 h 337447"/>
              <a:gd name="connsiteX14" fmla="*/ 276225 w 1039444"/>
              <a:gd name="connsiteY14" fmla="*/ 251603 h 337447"/>
              <a:gd name="connsiteX15" fmla="*/ 295275 w 1039444"/>
              <a:gd name="connsiteY15" fmla="*/ 213503 h 337447"/>
              <a:gd name="connsiteX16" fmla="*/ 361950 w 1039444"/>
              <a:gd name="connsiteY16" fmla="*/ 194453 h 337447"/>
              <a:gd name="connsiteX17" fmla="*/ 400050 w 1039444"/>
              <a:gd name="connsiteY17" fmla="*/ 175403 h 337447"/>
              <a:gd name="connsiteX18" fmla="*/ 419100 w 1039444"/>
              <a:gd name="connsiteY18" fmla="*/ 213503 h 337447"/>
              <a:gd name="connsiteX19" fmla="*/ 428625 w 1039444"/>
              <a:gd name="connsiteY19" fmla="*/ 280178 h 337447"/>
              <a:gd name="connsiteX20" fmla="*/ 495300 w 1039444"/>
              <a:gd name="connsiteY20" fmla="*/ 299228 h 337447"/>
              <a:gd name="connsiteX21" fmla="*/ 533400 w 1039444"/>
              <a:gd name="connsiteY21" fmla="*/ 289703 h 337447"/>
              <a:gd name="connsiteX22" fmla="*/ 542925 w 1039444"/>
              <a:gd name="connsiteY22" fmla="*/ 194453 h 337447"/>
              <a:gd name="connsiteX23" fmla="*/ 542925 w 1039444"/>
              <a:gd name="connsiteY23" fmla="*/ 289703 h 337447"/>
              <a:gd name="connsiteX24" fmla="*/ 723900 w 1039444"/>
              <a:gd name="connsiteY24" fmla="*/ 280178 h 337447"/>
              <a:gd name="connsiteX25" fmla="*/ 733425 w 1039444"/>
              <a:gd name="connsiteY25" fmla="*/ 194453 h 337447"/>
              <a:gd name="connsiteX26" fmla="*/ 742950 w 1039444"/>
              <a:gd name="connsiteY26" fmla="*/ 165878 h 337447"/>
              <a:gd name="connsiteX27" fmla="*/ 771525 w 1039444"/>
              <a:gd name="connsiteY27" fmla="*/ 194453 h 337447"/>
              <a:gd name="connsiteX28" fmla="*/ 790575 w 1039444"/>
              <a:gd name="connsiteY28" fmla="*/ 318278 h 337447"/>
              <a:gd name="connsiteX29" fmla="*/ 819150 w 1039444"/>
              <a:gd name="connsiteY29" fmla="*/ 337328 h 337447"/>
              <a:gd name="connsiteX30" fmla="*/ 895350 w 1039444"/>
              <a:gd name="connsiteY30" fmla="*/ 318278 h 337447"/>
              <a:gd name="connsiteX31" fmla="*/ 981075 w 1039444"/>
              <a:gd name="connsiteY31" fmla="*/ 299228 h 337447"/>
              <a:gd name="connsiteX32" fmla="*/ 1038225 w 1039444"/>
              <a:gd name="connsiteY32" fmla="*/ 289703 h 337447"/>
              <a:gd name="connsiteX33" fmla="*/ 1019175 w 1039444"/>
              <a:gd name="connsiteY33" fmla="*/ 289703 h 33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39444" h="337447">
                <a:moveTo>
                  <a:pt x="9525" y="318278"/>
                </a:moveTo>
                <a:cubicBezTo>
                  <a:pt x="14863" y="309382"/>
                  <a:pt x="53246" y="248170"/>
                  <a:pt x="57150" y="232553"/>
                </a:cubicBezTo>
                <a:cubicBezTo>
                  <a:pt x="63358" y="207720"/>
                  <a:pt x="63500" y="181753"/>
                  <a:pt x="66675" y="156353"/>
                </a:cubicBezTo>
                <a:cubicBezTo>
                  <a:pt x="63500" y="105553"/>
                  <a:pt x="75422" y="51459"/>
                  <a:pt x="57150" y="3953"/>
                </a:cubicBezTo>
                <a:cubicBezTo>
                  <a:pt x="51451" y="-10864"/>
                  <a:pt x="28575" y="19828"/>
                  <a:pt x="19050" y="32528"/>
                </a:cubicBezTo>
                <a:cubicBezTo>
                  <a:pt x="8791" y="46206"/>
                  <a:pt x="6350" y="64278"/>
                  <a:pt x="0" y="80153"/>
                </a:cubicBezTo>
                <a:cubicBezTo>
                  <a:pt x="3175" y="134128"/>
                  <a:pt x="-6218" y="190352"/>
                  <a:pt x="9525" y="242078"/>
                </a:cubicBezTo>
                <a:cubicBezTo>
                  <a:pt x="24033" y="289747"/>
                  <a:pt x="59654" y="296888"/>
                  <a:pt x="95250" y="308753"/>
                </a:cubicBezTo>
                <a:cubicBezTo>
                  <a:pt x="144388" y="303839"/>
                  <a:pt x="212835" y="319917"/>
                  <a:pt x="228600" y="251603"/>
                </a:cubicBezTo>
                <a:cubicBezTo>
                  <a:pt x="234356" y="226661"/>
                  <a:pt x="222250" y="200803"/>
                  <a:pt x="219075" y="175403"/>
                </a:cubicBezTo>
                <a:cubicBezTo>
                  <a:pt x="206375" y="178578"/>
                  <a:pt x="189494" y="174989"/>
                  <a:pt x="180975" y="184928"/>
                </a:cubicBezTo>
                <a:cubicBezTo>
                  <a:pt x="167907" y="200174"/>
                  <a:pt x="161925" y="242078"/>
                  <a:pt x="161925" y="242078"/>
                </a:cubicBezTo>
                <a:cubicBezTo>
                  <a:pt x="168313" y="286792"/>
                  <a:pt x="156945" y="330425"/>
                  <a:pt x="219075" y="337328"/>
                </a:cubicBezTo>
                <a:cubicBezTo>
                  <a:pt x="233187" y="338896"/>
                  <a:pt x="244475" y="324628"/>
                  <a:pt x="257175" y="318278"/>
                </a:cubicBezTo>
                <a:cubicBezTo>
                  <a:pt x="262008" y="298944"/>
                  <a:pt x="268026" y="270734"/>
                  <a:pt x="276225" y="251603"/>
                </a:cubicBezTo>
                <a:cubicBezTo>
                  <a:pt x="281818" y="238552"/>
                  <a:pt x="283461" y="221379"/>
                  <a:pt x="295275" y="213503"/>
                </a:cubicBezTo>
                <a:cubicBezTo>
                  <a:pt x="314507" y="200681"/>
                  <a:pt x="340227" y="202352"/>
                  <a:pt x="361950" y="194453"/>
                </a:cubicBezTo>
                <a:cubicBezTo>
                  <a:pt x="375294" y="189601"/>
                  <a:pt x="387350" y="181753"/>
                  <a:pt x="400050" y="175403"/>
                </a:cubicBezTo>
                <a:cubicBezTo>
                  <a:pt x="406400" y="188103"/>
                  <a:pt x="415364" y="199804"/>
                  <a:pt x="419100" y="213503"/>
                </a:cubicBezTo>
                <a:cubicBezTo>
                  <a:pt x="425007" y="235163"/>
                  <a:pt x="413710" y="263398"/>
                  <a:pt x="428625" y="280178"/>
                </a:cubicBezTo>
                <a:cubicBezTo>
                  <a:pt x="443981" y="297454"/>
                  <a:pt x="473075" y="292878"/>
                  <a:pt x="495300" y="299228"/>
                </a:cubicBezTo>
                <a:cubicBezTo>
                  <a:pt x="508000" y="296053"/>
                  <a:pt x="524143" y="298960"/>
                  <a:pt x="533400" y="289703"/>
                </a:cubicBezTo>
                <a:cubicBezTo>
                  <a:pt x="564728" y="258375"/>
                  <a:pt x="549870" y="229180"/>
                  <a:pt x="542925" y="194453"/>
                </a:cubicBezTo>
                <a:cubicBezTo>
                  <a:pt x="526350" y="206884"/>
                  <a:pt x="429220" y="260041"/>
                  <a:pt x="542925" y="289703"/>
                </a:cubicBezTo>
                <a:cubicBezTo>
                  <a:pt x="601377" y="304951"/>
                  <a:pt x="663575" y="283353"/>
                  <a:pt x="723900" y="280178"/>
                </a:cubicBezTo>
                <a:cubicBezTo>
                  <a:pt x="727075" y="251603"/>
                  <a:pt x="728698" y="222813"/>
                  <a:pt x="733425" y="194453"/>
                </a:cubicBezTo>
                <a:cubicBezTo>
                  <a:pt x="735076" y="184549"/>
                  <a:pt x="732910" y="165878"/>
                  <a:pt x="742950" y="165878"/>
                </a:cubicBezTo>
                <a:cubicBezTo>
                  <a:pt x="756420" y="165878"/>
                  <a:pt x="762000" y="184928"/>
                  <a:pt x="771525" y="194453"/>
                </a:cubicBezTo>
                <a:cubicBezTo>
                  <a:pt x="777875" y="235728"/>
                  <a:pt x="777369" y="278660"/>
                  <a:pt x="790575" y="318278"/>
                </a:cubicBezTo>
                <a:cubicBezTo>
                  <a:pt x="794195" y="329138"/>
                  <a:pt x="807702" y="337328"/>
                  <a:pt x="819150" y="337328"/>
                </a:cubicBezTo>
                <a:cubicBezTo>
                  <a:pt x="845332" y="337328"/>
                  <a:pt x="869864" y="324275"/>
                  <a:pt x="895350" y="318278"/>
                </a:cubicBezTo>
                <a:cubicBezTo>
                  <a:pt x="923844" y="311574"/>
                  <a:pt x="952371" y="304969"/>
                  <a:pt x="981075" y="299228"/>
                </a:cubicBezTo>
                <a:cubicBezTo>
                  <a:pt x="1000013" y="295440"/>
                  <a:pt x="1019489" y="294387"/>
                  <a:pt x="1038225" y="289703"/>
                </a:cubicBezTo>
                <a:cubicBezTo>
                  <a:pt x="1044385" y="288163"/>
                  <a:pt x="1025525" y="289703"/>
                  <a:pt x="1019175" y="289703"/>
                </a:cubicBezTo>
              </a:path>
            </a:pathLst>
          </a:custGeom>
          <a:ln w="222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D5146073-99FB-4A06-947D-248640DE5FC9}"/>
              </a:ext>
            </a:extLst>
          </p:cNvPr>
          <p:cNvSpPr/>
          <p:nvPr/>
        </p:nvSpPr>
        <p:spPr>
          <a:xfrm>
            <a:off x="1205785" y="3935802"/>
            <a:ext cx="1227853" cy="230342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8C93BC74-19DD-4ACB-90BA-4997CA18FF9E}"/>
              </a:ext>
            </a:extLst>
          </p:cNvPr>
          <p:cNvSpPr/>
          <p:nvPr/>
        </p:nvSpPr>
        <p:spPr>
          <a:xfrm>
            <a:off x="1205785" y="4352371"/>
            <a:ext cx="1227853" cy="230342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箭头: 右 64">
            <a:extLst>
              <a:ext uri="{FF2B5EF4-FFF2-40B4-BE49-F238E27FC236}">
                <a16:creationId xmlns:a16="http://schemas.microsoft.com/office/drawing/2014/main" id="{58C091D0-6076-4A1A-9562-5E14D592FEAD}"/>
              </a:ext>
            </a:extLst>
          </p:cNvPr>
          <p:cNvSpPr/>
          <p:nvPr/>
        </p:nvSpPr>
        <p:spPr>
          <a:xfrm>
            <a:off x="3086160" y="3362922"/>
            <a:ext cx="1838265" cy="203090"/>
          </a:xfrm>
          <a:prstGeom prst="rightArrow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矩形: 剪去单角 66">
            <a:extLst>
              <a:ext uri="{FF2B5EF4-FFF2-40B4-BE49-F238E27FC236}">
                <a16:creationId xmlns:a16="http://schemas.microsoft.com/office/drawing/2014/main" id="{EF45A083-1DF4-4D85-ACE1-13211AF3AF8D}"/>
              </a:ext>
            </a:extLst>
          </p:cNvPr>
          <p:cNvSpPr/>
          <p:nvPr/>
        </p:nvSpPr>
        <p:spPr>
          <a:xfrm>
            <a:off x="5222315" y="2185620"/>
            <a:ext cx="1747369" cy="2606352"/>
          </a:xfrm>
          <a:prstGeom prst="snip1Rect">
            <a:avLst/>
          </a:prstGeom>
          <a:solidFill>
            <a:schemeClr val="bg1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任意多边形: 形状 67">
            <a:extLst>
              <a:ext uri="{FF2B5EF4-FFF2-40B4-BE49-F238E27FC236}">
                <a16:creationId xmlns:a16="http://schemas.microsoft.com/office/drawing/2014/main" id="{4DA28E2B-2AD4-47B3-ACFD-3C5E1129B76A}"/>
              </a:ext>
            </a:extLst>
          </p:cNvPr>
          <p:cNvSpPr/>
          <p:nvPr/>
        </p:nvSpPr>
        <p:spPr>
          <a:xfrm>
            <a:off x="5431095" y="2576296"/>
            <a:ext cx="1126431" cy="230342"/>
          </a:xfrm>
          <a:custGeom>
            <a:avLst/>
            <a:gdLst>
              <a:gd name="connsiteX0" fmla="*/ 9525 w 1039444"/>
              <a:gd name="connsiteY0" fmla="*/ 318278 h 337447"/>
              <a:gd name="connsiteX1" fmla="*/ 57150 w 1039444"/>
              <a:gd name="connsiteY1" fmla="*/ 232553 h 337447"/>
              <a:gd name="connsiteX2" fmla="*/ 66675 w 1039444"/>
              <a:gd name="connsiteY2" fmla="*/ 156353 h 337447"/>
              <a:gd name="connsiteX3" fmla="*/ 57150 w 1039444"/>
              <a:gd name="connsiteY3" fmla="*/ 3953 h 337447"/>
              <a:gd name="connsiteX4" fmla="*/ 19050 w 1039444"/>
              <a:gd name="connsiteY4" fmla="*/ 32528 h 337447"/>
              <a:gd name="connsiteX5" fmla="*/ 0 w 1039444"/>
              <a:gd name="connsiteY5" fmla="*/ 80153 h 337447"/>
              <a:gd name="connsiteX6" fmla="*/ 9525 w 1039444"/>
              <a:gd name="connsiteY6" fmla="*/ 242078 h 337447"/>
              <a:gd name="connsiteX7" fmla="*/ 95250 w 1039444"/>
              <a:gd name="connsiteY7" fmla="*/ 308753 h 337447"/>
              <a:gd name="connsiteX8" fmla="*/ 228600 w 1039444"/>
              <a:gd name="connsiteY8" fmla="*/ 251603 h 337447"/>
              <a:gd name="connsiteX9" fmla="*/ 219075 w 1039444"/>
              <a:gd name="connsiteY9" fmla="*/ 175403 h 337447"/>
              <a:gd name="connsiteX10" fmla="*/ 180975 w 1039444"/>
              <a:gd name="connsiteY10" fmla="*/ 184928 h 337447"/>
              <a:gd name="connsiteX11" fmla="*/ 161925 w 1039444"/>
              <a:gd name="connsiteY11" fmla="*/ 242078 h 337447"/>
              <a:gd name="connsiteX12" fmla="*/ 219075 w 1039444"/>
              <a:gd name="connsiteY12" fmla="*/ 337328 h 337447"/>
              <a:gd name="connsiteX13" fmla="*/ 257175 w 1039444"/>
              <a:gd name="connsiteY13" fmla="*/ 318278 h 337447"/>
              <a:gd name="connsiteX14" fmla="*/ 276225 w 1039444"/>
              <a:gd name="connsiteY14" fmla="*/ 251603 h 337447"/>
              <a:gd name="connsiteX15" fmla="*/ 295275 w 1039444"/>
              <a:gd name="connsiteY15" fmla="*/ 213503 h 337447"/>
              <a:gd name="connsiteX16" fmla="*/ 361950 w 1039444"/>
              <a:gd name="connsiteY16" fmla="*/ 194453 h 337447"/>
              <a:gd name="connsiteX17" fmla="*/ 400050 w 1039444"/>
              <a:gd name="connsiteY17" fmla="*/ 175403 h 337447"/>
              <a:gd name="connsiteX18" fmla="*/ 419100 w 1039444"/>
              <a:gd name="connsiteY18" fmla="*/ 213503 h 337447"/>
              <a:gd name="connsiteX19" fmla="*/ 428625 w 1039444"/>
              <a:gd name="connsiteY19" fmla="*/ 280178 h 337447"/>
              <a:gd name="connsiteX20" fmla="*/ 495300 w 1039444"/>
              <a:gd name="connsiteY20" fmla="*/ 299228 h 337447"/>
              <a:gd name="connsiteX21" fmla="*/ 533400 w 1039444"/>
              <a:gd name="connsiteY21" fmla="*/ 289703 h 337447"/>
              <a:gd name="connsiteX22" fmla="*/ 542925 w 1039444"/>
              <a:gd name="connsiteY22" fmla="*/ 194453 h 337447"/>
              <a:gd name="connsiteX23" fmla="*/ 542925 w 1039444"/>
              <a:gd name="connsiteY23" fmla="*/ 289703 h 337447"/>
              <a:gd name="connsiteX24" fmla="*/ 723900 w 1039444"/>
              <a:gd name="connsiteY24" fmla="*/ 280178 h 337447"/>
              <a:gd name="connsiteX25" fmla="*/ 733425 w 1039444"/>
              <a:gd name="connsiteY25" fmla="*/ 194453 h 337447"/>
              <a:gd name="connsiteX26" fmla="*/ 742950 w 1039444"/>
              <a:gd name="connsiteY26" fmla="*/ 165878 h 337447"/>
              <a:gd name="connsiteX27" fmla="*/ 771525 w 1039444"/>
              <a:gd name="connsiteY27" fmla="*/ 194453 h 337447"/>
              <a:gd name="connsiteX28" fmla="*/ 790575 w 1039444"/>
              <a:gd name="connsiteY28" fmla="*/ 318278 h 337447"/>
              <a:gd name="connsiteX29" fmla="*/ 819150 w 1039444"/>
              <a:gd name="connsiteY29" fmla="*/ 337328 h 337447"/>
              <a:gd name="connsiteX30" fmla="*/ 895350 w 1039444"/>
              <a:gd name="connsiteY30" fmla="*/ 318278 h 337447"/>
              <a:gd name="connsiteX31" fmla="*/ 981075 w 1039444"/>
              <a:gd name="connsiteY31" fmla="*/ 299228 h 337447"/>
              <a:gd name="connsiteX32" fmla="*/ 1038225 w 1039444"/>
              <a:gd name="connsiteY32" fmla="*/ 289703 h 337447"/>
              <a:gd name="connsiteX33" fmla="*/ 1019175 w 1039444"/>
              <a:gd name="connsiteY33" fmla="*/ 289703 h 33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39444" h="337447">
                <a:moveTo>
                  <a:pt x="9525" y="318278"/>
                </a:moveTo>
                <a:cubicBezTo>
                  <a:pt x="14863" y="309382"/>
                  <a:pt x="53246" y="248170"/>
                  <a:pt x="57150" y="232553"/>
                </a:cubicBezTo>
                <a:cubicBezTo>
                  <a:pt x="63358" y="207720"/>
                  <a:pt x="63500" y="181753"/>
                  <a:pt x="66675" y="156353"/>
                </a:cubicBezTo>
                <a:cubicBezTo>
                  <a:pt x="63500" y="105553"/>
                  <a:pt x="75422" y="51459"/>
                  <a:pt x="57150" y="3953"/>
                </a:cubicBezTo>
                <a:cubicBezTo>
                  <a:pt x="51451" y="-10864"/>
                  <a:pt x="28575" y="19828"/>
                  <a:pt x="19050" y="32528"/>
                </a:cubicBezTo>
                <a:cubicBezTo>
                  <a:pt x="8791" y="46206"/>
                  <a:pt x="6350" y="64278"/>
                  <a:pt x="0" y="80153"/>
                </a:cubicBezTo>
                <a:cubicBezTo>
                  <a:pt x="3175" y="134128"/>
                  <a:pt x="-6218" y="190352"/>
                  <a:pt x="9525" y="242078"/>
                </a:cubicBezTo>
                <a:cubicBezTo>
                  <a:pt x="24033" y="289747"/>
                  <a:pt x="59654" y="296888"/>
                  <a:pt x="95250" y="308753"/>
                </a:cubicBezTo>
                <a:cubicBezTo>
                  <a:pt x="144388" y="303839"/>
                  <a:pt x="212835" y="319917"/>
                  <a:pt x="228600" y="251603"/>
                </a:cubicBezTo>
                <a:cubicBezTo>
                  <a:pt x="234356" y="226661"/>
                  <a:pt x="222250" y="200803"/>
                  <a:pt x="219075" y="175403"/>
                </a:cubicBezTo>
                <a:cubicBezTo>
                  <a:pt x="206375" y="178578"/>
                  <a:pt x="189494" y="174989"/>
                  <a:pt x="180975" y="184928"/>
                </a:cubicBezTo>
                <a:cubicBezTo>
                  <a:pt x="167907" y="200174"/>
                  <a:pt x="161925" y="242078"/>
                  <a:pt x="161925" y="242078"/>
                </a:cubicBezTo>
                <a:cubicBezTo>
                  <a:pt x="168313" y="286792"/>
                  <a:pt x="156945" y="330425"/>
                  <a:pt x="219075" y="337328"/>
                </a:cubicBezTo>
                <a:cubicBezTo>
                  <a:pt x="233187" y="338896"/>
                  <a:pt x="244475" y="324628"/>
                  <a:pt x="257175" y="318278"/>
                </a:cubicBezTo>
                <a:cubicBezTo>
                  <a:pt x="262008" y="298944"/>
                  <a:pt x="268026" y="270734"/>
                  <a:pt x="276225" y="251603"/>
                </a:cubicBezTo>
                <a:cubicBezTo>
                  <a:pt x="281818" y="238552"/>
                  <a:pt x="283461" y="221379"/>
                  <a:pt x="295275" y="213503"/>
                </a:cubicBezTo>
                <a:cubicBezTo>
                  <a:pt x="314507" y="200681"/>
                  <a:pt x="340227" y="202352"/>
                  <a:pt x="361950" y="194453"/>
                </a:cubicBezTo>
                <a:cubicBezTo>
                  <a:pt x="375294" y="189601"/>
                  <a:pt x="387350" y="181753"/>
                  <a:pt x="400050" y="175403"/>
                </a:cubicBezTo>
                <a:cubicBezTo>
                  <a:pt x="406400" y="188103"/>
                  <a:pt x="415364" y="199804"/>
                  <a:pt x="419100" y="213503"/>
                </a:cubicBezTo>
                <a:cubicBezTo>
                  <a:pt x="425007" y="235163"/>
                  <a:pt x="413710" y="263398"/>
                  <a:pt x="428625" y="280178"/>
                </a:cubicBezTo>
                <a:cubicBezTo>
                  <a:pt x="443981" y="297454"/>
                  <a:pt x="473075" y="292878"/>
                  <a:pt x="495300" y="299228"/>
                </a:cubicBezTo>
                <a:cubicBezTo>
                  <a:pt x="508000" y="296053"/>
                  <a:pt x="524143" y="298960"/>
                  <a:pt x="533400" y="289703"/>
                </a:cubicBezTo>
                <a:cubicBezTo>
                  <a:pt x="564728" y="258375"/>
                  <a:pt x="549870" y="229180"/>
                  <a:pt x="542925" y="194453"/>
                </a:cubicBezTo>
                <a:cubicBezTo>
                  <a:pt x="526350" y="206884"/>
                  <a:pt x="429220" y="260041"/>
                  <a:pt x="542925" y="289703"/>
                </a:cubicBezTo>
                <a:cubicBezTo>
                  <a:pt x="601377" y="304951"/>
                  <a:pt x="663575" y="283353"/>
                  <a:pt x="723900" y="280178"/>
                </a:cubicBezTo>
                <a:cubicBezTo>
                  <a:pt x="727075" y="251603"/>
                  <a:pt x="728698" y="222813"/>
                  <a:pt x="733425" y="194453"/>
                </a:cubicBezTo>
                <a:cubicBezTo>
                  <a:pt x="735076" y="184549"/>
                  <a:pt x="732910" y="165878"/>
                  <a:pt x="742950" y="165878"/>
                </a:cubicBezTo>
                <a:cubicBezTo>
                  <a:pt x="756420" y="165878"/>
                  <a:pt x="762000" y="184928"/>
                  <a:pt x="771525" y="194453"/>
                </a:cubicBezTo>
                <a:cubicBezTo>
                  <a:pt x="777875" y="235728"/>
                  <a:pt x="777369" y="278660"/>
                  <a:pt x="790575" y="318278"/>
                </a:cubicBezTo>
                <a:cubicBezTo>
                  <a:pt x="794195" y="329138"/>
                  <a:pt x="807702" y="337328"/>
                  <a:pt x="819150" y="337328"/>
                </a:cubicBezTo>
                <a:cubicBezTo>
                  <a:pt x="845332" y="337328"/>
                  <a:pt x="869864" y="324275"/>
                  <a:pt x="895350" y="318278"/>
                </a:cubicBezTo>
                <a:cubicBezTo>
                  <a:pt x="923844" y="311574"/>
                  <a:pt x="952371" y="304969"/>
                  <a:pt x="981075" y="299228"/>
                </a:cubicBezTo>
                <a:cubicBezTo>
                  <a:pt x="1000013" y="295440"/>
                  <a:pt x="1019489" y="294387"/>
                  <a:pt x="1038225" y="289703"/>
                </a:cubicBezTo>
                <a:cubicBezTo>
                  <a:pt x="1044385" y="288163"/>
                  <a:pt x="1025525" y="289703"/>
                  <a:pt x="1019175" y="289703"/>
                </a:cubicBezTo>
              </a:path>
            </a:pathLst>
          </a:cu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直角三角形 68">
            <a:extLst>
              <a:ext uri="{FF2B5EF4-FFF2-40B4-BE49-F238E27FC236}">
                <a16:creationId xmlns:a16="http://schemas.microsoft.com/office/drawing/2014/main" id="{260E81D8-DF5A-4A8A-A840-E5E862828375}"/>
              </a:ext>
            </a:extLst>
          </p:cNvPr>
          <p:cNvSpPr/>
          <p:nvPr/>
        </p:nvSpPr>
        <p:spPr>
          <a:xfrm>
            <a:off x="6671053" y="2185620"/>
            <a:ext cx="312802" cy="31231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id="{FC0847F1-406D-449A-B281-72EC6AB8D2AF}"/>
              </a:ext>
            </a:extLst>
          </p:cNvPr>
          <p:cNvSpPr/>
          <p:nvPr/>
        </p:nvSpPr>
        <p:spPr>
          <a:xfrm>
            <a:off x="5431095" y="2915051"/>
            <a:ext cx="1126431" cy="230342"/>
          </a:xfrm>
          <a:custGeom>
            <a:avLst/>
            <a:gdLst>
              <a:gd name="connsiteX0" fmla="*/ 9525 w 1039444"/>
              <a:gd name="connsiteY0" fmla="*/ 318278 h 337447"/>
              <a:gd name="connsiteX1" fmla="*/ 57150 w 1039444"/>
              <a:gd name="connsiteY1" fmla="*/ 232553 h 337447"/>
              <a:gd name="connsiteX2" fmla="*/ 66675 w 1039444"/>
              <a:gd name="connsiteY2" fmla="*/ 156353 h 337447"/>
              <a:gd name="connsiteX3" fmla="*/ 57150 w 1039444"/>
              <a:gd name="connsiteY3" fmla="*/ 3953 h 337447"/>
              <a:gd name="connsiteX4" fmla="*/ 19050 w 1039444"/>
              <a:gd name="connsiteY4" fmla="*/ 32528 h 337447"/>
              <a:gd name="connsiteX5" fmla="*/ 0 w 1039444"/>
              <a:gd name="connsiteY5" fmla="*/ 80153 h 337447"/>
              <a:gd name="connsiteX6" fmla="*/ 9525 w 1039444"/>
              <a:gd name="connsiteY6" fmla="*/ 242078 h 337447"/>
              <a:gd name="connsiteX7" fmla="*/ 95250 w 1039444"/>
              <a:gd name="connsiteY7" fmla="*/ 308753 h 337447"/>
              <a:gd name="connsiteX8" fmla="*/ 228600 w 1039444"/>
              <a:gd name="connsiteY8" fmla="*/ 251603 h 337447"/>
              <a:gd name="connsiteX9" fmla="*/ 219075 w 1039444"/>
              <a:gd name="connsiteY9" fmla="*/ 175403 h 337447"/>
              <a:gd name="connsiteX10" fmla="*/ 180975 w 1039444"/>
              <a:gd name="connsiteY10" fmla="*/ 184928 h 337447"/>
              <a:gd name="connsiteX11" fmla="*/ 161925 w 1039444"/>
              <a:gd name="connsiteY11" fmla="*/ 242078 h 337447"/>
              <a:gd name="connsiteX12" fmla="*/ 219075 w 1039444"/>
              <a:gd name="connsiteY12" fmla="*/ 337328 h 337447"/>
              <a:gd name="connsiteX13" fmla="*/ 257175 w 1039444"/>
              <a:gd name="connsiteY13" fmla="*/ 318278 h 337447"/>
              <a:gd name="connsiteX14" fmla="*/ 276225 w 1039444"/>
              <a:gd name="connsiteY14" fmla="*/ 251603 h 337447"/>
              <a:gd name="connsiteX15" fmla="*/ 295275 w 1039444"/>
              <a:gd name="connsiteY15" fmla="*/ 213503 h 337447"/>
              <a:gd name="connsiteX16" fmla="*/ 361950 w 1039444"/>
              <a:gd name="connsiteY16" fmla="*/ 194453 h 337447"/>
              <a:gd name="connsiteX17" fmla="*/ 400050 w 1039444"/>
              <a:gd name="connsiteY17" fmla="*/ 175403 h 337447"/>
              <a:gd name="connsiteX18" fmla="*/ 419100 w 1039444"/>
              <a:gd name="connsiteY18" fmla="*/ 213503 h 337447"/>
              <a:gd name="connsiteX19" fmla="*/ 428625 w 1039444"/>
              <a:gd name="connsiteY19" fmla="*/ 280178 h 337447"/>
              <a:gd name="connsiteX20" fmla="*/ 495300 w 1039444"/>
              <a:gd name="connsiteY20" fmla="*/ 299228 h 337447"/>
              <a:gd name="connsiteX21" fmla="*/ 533400 w 1039444"/>
              <a:gd name="connsiteY21" fmla="*/ 289703 h 337447"/>
              <a:gd name="connsiteX22" fmla="*/ 542925 w 1039444"/>
              <a:gd name="connsiteY22" fmla="*/ 194453 h 337447"/>
              <a:gd name="connsiteX23" fmla="*/ 542925 w 1039444"/>
              <a:gd name="connsiteY23" fmla="*/ 289703 h 337447"/>
              <a:gd name="connsiteX24" fmla="*/ 723900 w 1039444"/>
              <a:gd name="connsiteY24" fmla="*/ 280178 h 337447"/>
              <a:gd name="connsiteX25" fmla="*/ 733425 w 1039444"/>
              <a:gd name="connsiteY25" fmla="*/ 194453 h 337447"/>
              <a:gd name="connsiteX26" fmla="*/ 742950 w 1039444"/>
              <a:gd name="connsiteY26" fmla="*/ 165878 h 337447"/>
              <a:gd name="connsiteX27" fmla="*/ 771525 w 1039444"/>
              <a:gd name="connsiteY27" fmla="*/ 194453 h 337447"/>
              <a:gd name="connsiteX28" fmla="*/ 790575 w 1039444"/>
              <a:gd name="connsiteY28" fmla="*/ 318278 h 337447"/>
              <a:gd name="connsiteX29" fmla="*/ 819150 w 1039444"/>
              <a:gd name="connsiteY29" fmla="*/ 337328 h 337447"/>
              <a:gd name="connsiteX30" fmla="*/ 895350 w 1039444"/>
              <a:gd name="connsiteY30" fmla="*/ 318278 h 337447"/>
              <a:gd name="connsiteX31" fmla="*/ 981075 w 1039444"/>
              <a:gd name="connsiteY31" fmla="*/ 299228 h 337447"/>
              <a:gd name="connsiteX32" fmla="*/ 1038225 w 1039444"/>
              <a:gd name="connsiteY32" fmla="*/ 289703 h 337447"/>
              <a:gd name="connsiteX33" fmla="*/ 1019175 w 1039444"/>
              <a:gd name="connsiteY33" fmla="*/ 289703 h 33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39444" h="337447">
                <a:moveTo>
                  <a:pt x="9525" y="318278"/>
                </a:moveTo>
                <a:cubicBezTo>
                  <a:pt x="14863" y="309382"/>
                  <a:pt x="53246" y="248170"/>
                  <a:pt x="57150" y="232553"/>
                </a:cubicBezTo>
                <a:cubicBezTo>
                  <a:pt x="63358" y="207720"/>
                  <a:pt x="63500" y="181753"/>
                  <a:pt x="66675" y="156353"/>
                </a:cubicBezTo>
                <a:cubicBezTo>
                  <a:pt x="63500" y="105553"/>
                  <a:pt x="75422" y="51459"/>
                  <a:pt x="57150" y="3953"/>
                </a:cubicBezTo>
                <a:cubicBezTo>
                  <a:pt x="51451" y="-10864"/>
                  <a:pt x="28575" y="19828"/>
                  <a:pt x="19050" y="32528"/>
                </a:cubicBezTo>
                <a:cubicBezTo>
                  <a:pt x="8791" y="46206"/>
                  <a:pt x="6350" y="64278"/>
                  <a:pt x="0" y="80153"/>
                </a:cubicBezTo>
                <a:cubicBezTo>
                  <a:pt x="3175" y="134128"/>
                  <a:pt x="-6218" y="190352"/>
                  <a:pt x="9525" y="242078"/>
                </a:cubicBezTo>
                <a:cubicBezTo>
                  <a:pt x="24033" y="289747"/>
                  <a:pt x="59654" y="296888"/>
                  <a:pt x="95250" y="308753"/>
                </a:cubicBezTo>
                <a:cubicBezTo>
                  <a:pt x="144388" y="303839"/>
                  <a:pt x="212835" y="319917"/>
                  <a:pt x="228600" y="251603"/>
                </a:cubicBezTo>
                <a:cubicBezTo>
                  <a:pt x="234356" y="226661"/>
                  <a:pt x="222250" y="200803"/>
                  <a:pt x="219075" y="175403"/>
                </a:cubicBezTo>
                <a:cubicBezTo>
                  <a:pt x="206375" y="178578"/>
                  <a:pt x="189494" y="174989"/>
                  <a:pt x="180975" y="184928"/>
                </a:cubicBezTo>
                <a:cubicBezTo>
                  <a:pt x="167907" y="200174"/>
                  <a:pt x="161925" y="242078"/>
                  <a:pt x="161925" y="242078"/>
                </a:cubicBezTo>
                <a:cubicBezTo>
                  <a:pt x="168313" y="286792"/>
                  <a:pt x="156945" y="330425"/>
                  <a:pt x="219075" y="337328"/>
                </a:cubicBezTo>
                <a:cubicBezTo>
                  <a:pt x="233187" y="338896"/>
                  <a:pt x="244475" y="324628"/>
                  <a:pt x="257175" y="318278"/>
                </a:cubicBezTo>
                <a:cubicBezTo>
                  <a:pt x="262008" y="298944"/>
                  <a:pt x="268026" y="270734"/>
                  <a:pt x="276225" y="251603"/>
                </a:cubicBezTo>
                <a:cubicBezTo>
                  <a:pt x="281818" y="238552"/>
                  <a:pt x="283461" y="221379"/>
                  <a:pt x="295275" y="213503"/>
                </a:cubicBezTo>
                <a:cubicBezTo>
                  <a:pt x="314507" y="200681"/>
                  <a:pt x="340227" y="202352"/>
                  <a:pt x="361950" y="194453"/>
                </a:cubicBezTo>
                <a:cubicBezTo>
                  <a:pt x="375294" y="189601"/>
                  <a:pt x="387350" y="181753"/>
                  <a:pt x="400050" y="175403"/>
                </a:cubicBezTo>
                <a:cubicBezTo>
                  <a:pt x="406400" y="188103"/>
                  <a:pt x="415364" y="199804"/>
                  <a:pt x="419100" y="213503"/>
                </a:cubicBezTo>
                <a:cubicBezTo>
                  <a:pt x="425007" y="235163"/>
                  <a:pt x="413710" y="263398"/>
                  <a:pt x="428625" y="280178"/>
                </a:cubicBezTo>
                <a:cubicBezTo>
                  <a:pt x="443981" y="297454"/>
                  <a:pt x="473075" y="292878"/>
                  <a:pt x="495300" y="299228"/>
                </a:cubicBezTo>
                <a:cubicBezTo>
                  <a:pt x="508000" y="296053"/>
                  <a:pt x="524143" y="298960"/>
                  <a:pt x="533400" y="289703"/>
                </a:cubicBezTo>
                <a:cubicBezTo>
                  <a:pt x="564728" y="258375"/>
                  <a:pt x="549870" y="229180"/>
                  <a:pt x="542925" y="194453"/>
                </a:cubicBezTo>
                <a:cubicBezTo>
                  <a:pt x="526350" y="206884"/>
                  <a:pt x="429220" y="260041"/>
                  <a:pt x="542925" y="289703"/>
                </a:cubicBezTo>
                <a:cubicBezTo>
                  <a:pt x="601377" y="304951"/>
                  <a:pt x="663575" y="283353"/>
                  <a:pt x="723900" y="280178"/>
                </a:cubicBezTo>
                <a:cubicBezTo>
                  <a:pt x="727075" y="251603"/>
                  <a:pt x="728698" y="222813"/>
                  <a:pt x="733425" y="194453"/>
                </a:cubicBezTo>
                <a:cubicBezTo>
                  <a:pt x="735076" y="184549"/>
                  <a:pt x="732910" y="165878"/>
                  <a:pt x="742950" y="165878"/>
                </a:cubicBezTo>
                <a:cubicBezTo>
                  <a:pt x="756420" y="165878"/>
                  <a:pt x="762000" y="184928"/>
                  <a:pt x="771525" y="194453"/>
                </a:cubicBezTo>
                <a:cubicBezTo>
                  <a:pt x="777875" y="235728"/>
                  <a:pt x="777369" y="278660"/>
                  <a:pt x="790575" y="318278"/>
                </a:cubicBezTo>
                <a:cubicBezTo>
                  <a:pt x="794195" y="329138"/>
                  <a:pt x="807702" y="337328"/>
                  <a:pt x="819150" y="337328"/>
                </a:cubicBezTo>
                <a:cubicBezTo>
                  <a:pt x="845332" y="337328"/>
                  <a:pt x="869864" y="324275"/>
                  <a:pt x="895350" y="318278"/>
                </a:cubicBezTo>
                <a:cubicBezTo>
                  <a:pt x="923844" y="311574"/>
                  <a:pt x="952371" y="304969"/>
                  <a:pt x="981075" y="299228"/>
                </a:cubicBezTo>
                <a:cubicBezTo>
                  <a:pt x="1000013" y="295440"/>
                  <a:pt x="1019489" y="294387"/>
                  <a:pt x="1038225" y="289703"/>
                </a:cubicBezTo>
                <a:cubicBezTo>
                  <a:pt x="1044385" y="288163"/>
                  <a:pt x="1025525" y="289703"/>
                  <a:pt x="1019175" y="289703"/>
                </a:cubicBezTo>
              </a:path>
            </a:pathLst>
          </a:cu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任意多边形: 形状 70">
            <a:extLst>
              <a:ext uri="{FF2B5EF4-FFF2-40B4-BE49-F238E27FC236}">
                <a16:creationId xmlns:a16="http://schemas.microsoft.com/office/drawing/2014/main" id="{9CE462FA-7AE2-488B-AEE1-A204F3E8DBD0}"/>
              </a:ext>
            </a:extLst>
          </p:cNvPr>
          <p:cNvSpPr/>
          <p:nvPr/>
        </p:nvSpPr>
        <p:spPr>
          <a:xfrm>
            <a:off x="5431094" y="3252112"/>
            <a:ext cx="1126431" cy="230342"/>
          </a:xfrm>
          <a:custGeom>
            <a:avLst/>
            <a:gdLst>
              <a:gd name="connsiteX0" fmla="*/ 9525 w 1039444"/>
              <a:gd name="connsiteY0" fmla="*/ 318278 h 337447"/>
              <a:gd name="connsiteX1" fmla="*/ 57150 w 1039444"/>
              <a:gd name="connsiteY1" fmla="*/ 232553 h 337447"/>
              <a:gd name="connsiteX2" fmla="*/ 66675 w 1039444"/>
              <a:gd name="connsiteY2" fmla="*/ 156353 h 337447"/>
              <a:gd name="connsiteX3" fmla="*/ 57150 w 1039444"/>
              <a:gd name="connsiteY3" fmla="*/ 3953 h 337447"/>
              <a:gd name="connsiteX4" fmla="*/ 19050 w 1039444"/>
              <a:gd name="connsiteY4" fmla="*/ 32528 h 337447"/>
              <a:gd name="connsiteX5" fmla="*/ 0 w 1039444"/>
              <a:gd name="connsiteY5" fmla="*/ 80153 h 337447"/>
              <a:gd name="connsiteX6" fmla="*/ 9525 w 1039444"/>
              <a:gd name="connsiteY6" fmla="*/ 242078 h 337447"/>
              <a:gd name="connsiteX7" fmla="*/ 95250 w 1039444"/>
              <a:gd name="connsiteY7" fmla="*/ 308753 h 337447"/>
              <a:gd name="connsiteX8" fmla="*/ 228600 w 1039444"/>
              <a:gd name="connsiteY8" fmla="*/ 251603 h 337447"/>
              <a:gd name="connsiteX9" fmla="*/ 219075 w 1039444"/>
              <a:gd name="connsiteY9" fmla="*/ 175403 h 337447"/>
              <a:gd name="connsiteX10" fmla="*/ 180975 w 1039444"/>
              <a:gd name="connsiteY10" fmla="*/ 184928 h 337447"/>
              <a:gd name="connsiteX11" fmla="*/ 161925 w 1039444"/>
              <a:gd name="connsiteY11" fmla="*/ 242078 h 337447"/>
              <a:gd name="connsiteX12" fmla="*/ 219075 w 1039444"/>
              <a:gd name="connsiteY12" fmla="*/ 337328 h 337447"/>
              <a:gd name="connsiteX13" fmla="*/ 257175 w 1039444"/>
              <a:gd name="connsiteY13" fmla="*/ 318278 h 337447"/>
              <a:gd name="connsiteX14" fmla="*/ 276225 w 1039444"/>
              <a:gd name="connsiteY14" fmla="*/ 251603 h 337447"/>
              <a:gd name="connsiteX15" fmla="*/ 295275 w 1039444"/>
              <a:gd name="connsiteY15" fmla="*/ 213503 h 337447"/>
              <a:gd name="connsiteX16" fmla="*/ 361950 w 1039444"/>
              <a:gd name="connsiteY16" fmla="*/ 194453 h 337447"/>
              <a:gd name="connsiteX17" fmla="*/ 400050 w 1039444"/>
              <a:gd name="connsiteY17" fmla="*/ 175403 h 337447"/>
              <a:gd name="connsiteX18" fmla="*/ 419100 w 1039444"/>
              <a:gd name="connsiteY18" fmla="*/ 213503 h 337447"/>
              <a:gd name="connsiteX19" fmla="*/ 428625 w 1039444"/>
              <a:gd name="connsiteY19" fmla="*/ 280178 h 337447"/>
              <a:gd name="connsiteX20" fmla="*/ 495300 w 1039444"/>
              <a:gd name="connsiteY20" fmla="*/ 299228 h 337447"/>
              <a:gd name="connsiteX21" fmla="*/ 533400 w 1039444"/>
              <a:gd name="connsiteY21" fmla="*/ 289703 h 337447"/>
              <a:gd name="connsiteX22" fmla="*/ 542925 w 1039444"/>
              <a:gd name="connsiteY22" fmla="*/ 194453 h 337447"/>
              <a:gd name="connsiteX23" fmla="*/ 542925 w 1039444"/>
              <a:gd name="connsiteY23" fmla="*/ 289703 h 337447"/>
              <a:gd name="connsiteX24" fmla="*/ 723900 w 1039444"/>
              <a:gd name="connsiteY24" fmla="*/ 280178 h 337447"/>
              <a:gd name="connsiteX25" fmla="*/ 733425 w 1039444"/>
              <a:gd name="connsiteY25" fmla="*/ 194453 h 337447"/>
              <a:gd name="connsiteX26" fmla="*/ 742950 w 1039444"/>
              <a:gd name="connsiteY26" fmla="*/ 165878 h 337447"/>
              <a:gd name="connsiteX27" fmla="*/ 771525 w 1039444"/>
              <a:gd name="connsiteY27" fmla="*/ 194453 h 337447"/>
              <a:gd name="connsiteX28" fmla="*/ 790575 w 1039444"/>
              <a:gd name="connsiteY28" fmla="*/ 318278 h 337447"/>
              <a:gd name="connsiteX29" fmla="*/ 819150 w 1039444"/>
              <a:gd name="connsiteY29" fmla="*/ 337328 h 337447"/>
              <a:gd name="connsiteX30" fmla="*/ 895350 w 1039444"/>
              <a:gd name="connsiteY30" fmla="*/ 318278 h 337447"/>
              <a:gd name="connsiteX31" fmla="*/ 981075 w 1039444"/>
              <a:gd name="connsiteY31" fmla="*/ 299228 h 337447"/>
              <a:gd name="connsiteX32" fmla="*/ 1038225 w 1039444"/>
              <a:gd name="connsiteY32" fmla="*/ 289703 h 337447"/>
              <a:gd name="connsiteX33" fmla="*/ 1019175 w 1039444"/>
              <a:gd name="connsiteY33" fmla="*/ 289703 h 33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39444" h="337447">
                <a:moveTo>
                  <a:pt x="9525" y="318278"/>
                </a:moveTo>
                <a:cubicBezTo>
                  <a:pt x="14863" y="309382"/>
                  <a:pt x="53246" y="248170"/>
                  <a:pt x="57150" y="232553"/>
                </a:cubicBezTo>
                <a:cubicBezTo>
                  <a:pt x="63358" y="207720"/>
                  <a:pt x="63500" y="181753"/>
                  <a:pt x="66675" y="156353"/>
                </a:cubicBezTo>
                <a:cubicBezTo>
                  <a:pt x="63500" y="105553"/>
                  <a:pt x="75422" y="51459"/>
                  <a:pt x="57150" y="3953"/>
                </a:cubicBezTo>
                <a:cubicBezTo>
                  <a:pt x="51451" y="-10864"/>
                  <a:pt x="28575" y="19828"/>
                  <a:pt x="19050" y="32528"/>
                </a:cubicBezTo>
                <a:cubicBezTo>
                  <a:pt x="8791" y="46206"/>
                  <a:pt x="6350" y="64278"/>
                  <a:pt x="0" y="80153"/>
                </a:cubicBezTo>
                <a:cubicBezTo>
                  <a:pt x="3175" y="134128"/>
                  <a:pt x="-6218" y="190352"/>
                  <a:pt x="9525" y="242078"/>
                </a:cubicBezTo>
                <a:cubicBezTo>
                  <a:pt x="24033" y="289747"/>
                  <a:pt x="59654" y="296888"/>
                  <a:pt x="95250" y="308753"/>
                </a:cubicBezTo>
                <a:cubicBezTo>
                  <a:pt x="144388" y="303839"/>
                  <a:pt x="212835" y="319917"/>
                  <a:pt x="228600" y="251603"/>
                </a:cubicBezTo>
                <a:cubicBezTo>
                  <a:pt x="234356" y="226661"/>
                  <a:pt x="222250" y="200803"/>
                  <a:pt x="219075" y="175403"/>
                </a:cubicBezTo>
                <a:cubicBezTo>
                  <a:pt x="206375" y="178578"/>
                  <a:pt x="189494" y="174989"/>
                  <a:pt x="180975" y="184928"/>
                </a:cubicBezTo>
                <a:cubicBezTo>
                  <a:pt x="167907" y="200174"/>
                  <a:pt x="161925" y="242078"/>
                  <a:pt x="161925" y="242078"/>
                </a:cubicBezTo>
                <a:cubicBezTo>
                  <a:pt x="168313" y="286792"/>
                  <a:pt x="156945" y="330425"/>
                  <a:pt x="219075" y="337328"/>
                </a:cubicBezTo>
                <a:cubicBezTo>
                  <a:pt x="233187" y="338896"/>
                  <a:pt x="244475" y="324628"/>
                  <a:pt x="257175" y="318278"/>
                </a:cubicBezTo>
                <a:cubicBezTo>
                  <a:pt x="262008" y="298944"/>
                  <a:pt x="268026" y="270734"/>
                  <a:pt x="276225" y="251603"/>
                </a:cubicBezTo>
                <a:cubicBezTo>
                  <a:pt x="281818" y="238552"/>
                  <a:pt x="283461" y="221379"/>
                  <a:pt x="295275" y="213503"/>
                </a:cubicBezTo>
                <a:cubicBezTo>
                  <a:pt x="314507" y="200681"/>
                  <a:pt x="340227" y="202352"/>
                  <a:pt x="361950" y="194453"/>
                </a:cubicBezTo>
                <a:cubicBezTo>
                  <a:pt x="375294" y="189601"/>
                  <a:pt x="387350" y="181753"/>
                  <a:pt x="400050" y="175403"/>
                </a:cubicBezTo>
                <a:cubicBezTo>
                  <a:pt x="406400" y="188103"/>
                  <a:pt x="415364" y="199804"/>
                  <a:pt x="419100" y="213503"/>
                </a:cubicBezTo>
                <a:cubicBezTo>
                  <a:pt x="425007" y="235163"/>
                  <a:pt x="413710" y="263398"/>
                  <a:pt x="428625" y="280178"/>
                </a:cubicBezTo>
                <a:cubicBezTo>
                  <a:pt x="443981" y="297454"/>
                  <a:pt x="473075" y="292878"/>
                  <a:pt x="495300" y="299228"/>
                </a:cubicBezTo>
                <a:cubicBezTo>
                  <a:pt x="508000" y="296053"/>
                  <a:pt x="524143" y="298960"/>
                  <a:pt x="533400" y="289703"/>
                </a:cubicBezTo>
                <a:cubicBezTo>
                  <a:pt x="564728" y="258375"/>
                  <a:pt x="549870" y="229180"/>
                  <a:pt x="542925" y="194453"/>
                </a:cubicBezTo>
                <a:cubicBezTo>
                  <a:pt x="526350" y="206884"/>
                  <a:pt x="429220" y="260041"/>
                  <a:pt x="542925" y="289703"/>
                </a:cubicBezTo>
                <a:cubicBezTo>
                  <a:pt x="601377" y="304951"/>
                  <a:pt x="663575" y="283353"/>
                  <a:pt x="723900" y="280178"/>
                </a:cubicBezTo>
                <a:cubicBezTo>
                  <a:pt x="727075" y="251603"/>
                  <a:pt x="728698" y="222813"/>
                  <a:pt x="733425" y="194453"/>
                </a:cubicBezTo>
                <a:cubicBezTo>
                  <a:pt x="735076" y="184549"/>
                  <a:pt x="732910" y="165878"/>
                  <a:pt x="742950" y="165878"/>
                </a:cubicBezTo>
                <a:cubicBezTo>
                  <a:pt x="756420" y="165878"/>
                  <a:pt x="762000" y="184928"/>
                  <a:pt x="771525" y="194453"/>
                </a:cubicBezTo>
                <a:cubicBezTo>
                  <a:pt x="777875" y="235728"/>
                  <a:pt x="777369" y="278660"/>
                  <a:pt x="790575" y="318278"/>
                </a:cubicBezTo>
                <a:cubicBezTo>
                  <a:pt x="794195" y="329138"/>
                  <a:pt x="807702" y="337328"/>
                  <a:pt x="819150" y="337328"/>
                </a:cubicBezTo>
                <a:cubicBezTo>
                  <a:pt x="845332" y="337328"/>
                  <a:pt x="869864" y="324275"/>
                  <a:pt x="895350" y="318278"/>
                </a:cubicBezTo>
                <a:cubicBezTo>
                  <a:pt x="923844" y="311574"/>
                  <a:pt x="952371" y="304969"/>
                  <a:pt x="981075" y="299228"/>
                </a:cubicBezTo>
                <a:cubicBezTo>
                  <a:pt x="1000013" y="295440"/>
                  <a:pt x="1019489" y="294387"/>
                  <a:pt x="1038225" y="289703"/>
                </a:cubicBezTo>
                <a:cubicBezTo>
                  <a:pt x="1044385" y="288163"/>
                  <a:pt x="1025525" y="289703"/>
                  <a:pt x="1019175" y="289703"/>
                </a:cubicBezTo>
              </a:path>
            </a:pathLst>
          </a:cu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箭头: 右 75">
            <a:extLst>
              <a:ext uri="{FF2B5EF4-FFF2-40B4-BE49-F238E27FC236}">
                <a16:creationId xmlns:a16="http://schemas.microsoft.com/office/drawing/2014/main" id="{41887E1E-8B5B-448A-AB8A-84DEF923743F}"/>
              </a:ext>
            </a:extLst>
          </p:cNvPr>
          <p:cNvSpPr/>
          <p:nvPr/>
        </p:nvSpPr>
        <p:spPr>
          <a:xfrm>
            <a:off x="7271800" y="3386689"/>
            <a:ext cx="1747369" cy="170145"/>
          </a:xfrm>
          <a:prstGeom prst="rightArrow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矩形: 剪去单角 76">
            <a:extLst>
              <a:ext uri="{FF2B5EF4-FFF2-40B4-BE49-F238E27FC236}">
                <a16:creationId xmlns:a16="http://schemas.microsoft.com/office/drawing/2014/main" id="{B07D268E-9C85-47F2-BAFD-BEAE45A52677}"/>
              </a:ext>
            </a:extLst>
          </p:cNvPr>
          <p:cNvSpPr/>
          <p:nvPr/>
        </p:nvSpPr>
        <p:spPr>
          <a:xfrm>
            <a:off x="9321285" y="2185620"/>
            <a:ext cx="1747369" cy="2606352"/>
          </a:xfrm>
          <a:prstGeom prst="snip1Rect">
            <a:avLst/>
          </a:prstGeom>
          <a:solidFill>
            <a:schemeClr val="bg1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任意多边形: 形状 77">
            <a:extLst>
              <a:ext uri="{FF2B5EF4-FFF2-40B4-BE49-F238E27FC236}">
                <a16:creationId xmlns:a16="http://schemas.microsoft.com/office/drawing/2014/main" id="{36EDCD3E-63FF-4564-AA81-D994B1B96814}"/>
              </a:ext>
            </a:extLst>
          </p:cNvPr>
          <p:cNvSpPr/>
          <p:nvPr/>
        </p:nvSpPr>
        <p:spPr>
          <a:xfrm>
            <a:off x="9532503" y="2890196"/>
            <a:ext cx="1126431" cy="230342"/>
          </a:xfrm>
          <a:custGeom>
            <a:avLst/>
            <a:gdLst>
              <a:gd name="connsiteX0" fmla="*/ 9525 w 1039444"/>
              <a:gd name="connsiteY0" fmla="*/ 318278 h 337447"/>
              <a:gd name="connsiteX1" fmla="*/ 57150 w 1039444"/>
              <a:gd name="connsiteY1" fmla="*/ 232553 h 337447"/>
              <a:gd name="connsiteX2" fmla="*/ 66675 w 1039444"/>
              <a:gd name="connsiteY2" fmla="*/ 156353 h 337447"/>
              <a:gd name="connsiteX3" fmla="*/ 57150 w 1039444"/>
              <a:gd name="connsiteY3" fmla="*/ 3953 h 337447"/>
              <a:gd name="connsiteX4" fmla="*/ 19050 w 1039444"/>
              <a:gd name="connsiteY4" fmla="*/ 32528 h 337447"/>
              <a:gd name="connsiteX5" fmla="*/ 0 w 1039444"/>
              <a:gd name="connsiteY5" fmla="*/ 80153 h 337447"/>
              <a:gd name="connsiteX6" fmla="*/ 9525 w 1039444"/>
              <a:gd name="connsiteY6" fmla="*/ 242078 h 337447"/>
              <a:gd name="connsiteX7" fmla="*/ 95250 w 1039444"/>
              <a:gd name="connsiteY7" fmla="*/ 308753 h 337447"/>
              <a:gd name="connsiteX8" fmla="*/ 228600 w 1039444"/>
              <a:gd name="connsiteY8" fmla="*/ 251603 h 337447"/>
              <a:gd name="connsiteX9" fmla="*/ 219075 w 1039444"/>
              <a:gd name="connsiteY9" fmla="*/ 175403 h 337447"/>
              <a:gd name="connsiteX10" fmla="*/ 180975 w 1039444"/>
              <a:gd name="connsiteY10" fmla="*/ 184928 h 337447"/>
              <a:gd name="connsiteX11" fmla="*/ 161925 w 1039444"/>
              <a:gd name="connsiteY11" fmla="*/ 242078 h 337447"/>
              <a:gd name="connsiteX12" fmla="*/ 219075 w 1039444"/>
              <a:gd name="connsiteY12" fmla="*/ 337328 h 337447"/>
              <a:gd name="connsiteX13" fmla="*/ 257175 w 1039444"/>
              <a:gd name="connsiteY13" fmla="*/ 318278 h 337447"/>
              <a:gd name="connsiteX14" fmla="*/ 276225 w 1039444"/>
              <a:gd name="connsiteY14" fmla="*/ 251603 h 337447"/>
              <a:gd name="connsiteX15" fmla="*/ 295275 w 1039444"/>
              <a:gd name="connsiteY15" fmla="*/ 213503 h 337447"/>
              <a:gd name="connsiteX16" fmla="*/ 361950 w 1039444"/>
              <a:gd name="connsiteY16" fmla="*/ 194453 h 337447"/>
              <a:gd name="connsiteX17" fmla="*/ 400050 w 1039444"/>
              <a:gd name="connsiteY17" fmla="*/ 175403 h 337447"/>
              <a:gd name="connsiteX18" fmla="*/ 419100 w 1039444"/>
              <a:gd name="connsiteY18" fmla="*/ 213503 h 337447"/>
              <a:gd name="connsiteX19" fmla="*/ 428625 w 1039444"/>
              <a:gd name="connsiteY19" fmla="*/ 280178 h 337447"/>
              <a:gd name="connsiteX20" fmla="*/ 495300 w 1039444"/>
              <a:gd name="connsiteY20" fmla="*/ 299228 h 337447"/>
              <a:gd name="connsiteX21" fmla="*/ 533400 w 1039444"/>
              <a:gd name="connsiteY21" fmla="*/ 289703 h 337447"/>
              <a:gd name="connsiteX22" fmla="*/ 542925 w 1039444"/>
              <a:gd name="connsiteY22" fmla="*/ 194453 h 337447"/>
              <a:gd name="connsiteX23" fmla="*/ 542925 w 1039444"/>
              <a:gd name="connsiteY23" fmla="*/ 289703 h 337447"/>
              <a:gd name="connsiteX24" fmla="*/ 723900 w 1039444"/>
              <a:gd name="connsiteY24" fmla="*/ 280178 h 337447"/>
              <a:gd name="connsiteX25" fmla="*/ 733425 w 1039444"/>
              <a:gd name="connsiteY25" fmla="*/ 194453 h 337447"/>
              <a:gd name="connsiteX26" fmla="*/ 742950 w 1039444"/>
              <a:gd name="connsiteY26" fmla="*/ 165878 h 337447"/>
              <a:gd name="connsiteX27" fmla="*/ 771525 w 1039444"/>
              <a:gd name="connsiteY27" fmla="*/ 194453 h 337447"/>
              <a:gd name="connsiteX28" fmla="*/ 790575 w 1039444"/>
              <a:gd name="connsiteY28" fmla="*/ 318278 h 337447"/>
              <a:gd name="connsiteX29" fmla="*/ 819150 w 1039444"/>
              <a:gd name="connsiteY29" fmla="*/ 337328 h 337447"/>
              <a:gd name="connsiteX30" fmla="*/ 895350 w 1039444"/>
              <a:gd name="connsiteY30" fmla="*/ 318278 h 337447"/>
              <a:gd name="connsiteX31" fmla="*/ 981075 w 1039444"/>
              <a:gd name="connsiteY31" fmla="*/ 299228 h 337447"/>
              <a:gd name="connsiteX32" fmla="*/ 1038225 w 1039444"/>
              <a:gd name="connsiteY32" fmla="*/ 289703 h 337447"/>
              <a:gd name="connsiteX33" fmla="*/ 1019175 w 1039444"/>
              <a:gd name="connsiteY33" fmla="*/ 289703 h 33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39444" h="337447">
                <a:moveTo>
                  <a:pt x="9525" y="318278"/>
                </a:moveTo>
                <a:cubicBezTo>
                  <a:pt x="14863" y="309382"/>
                  <a:pt x="53246" y="248170"/>
                  <a:pt x="57150" y="232553"/>
                </a:cubicBezTo>
                <a:cubicBezTo>
                  <a:pt x="63358" y="207720"/>
                  <a:pt x="63500" y="181753"/>
                  <a:pt x="66675" y="156353"/>
                </a:cubicBezTo>
                <a:cubicBezTo>
                  <a:pt x="63500" y="105553"/>
                  <a:pt x="75422" y="51459"/>
                  <a:pt x="57150" y="3953"/>
                </a:cubicBezTo>
                <a:cubicBezTo>
                  <a:pt x="51451" y="-10864"/>
                  <a:pt x="28575" y="19828"/>
                  <a:pt x="19050" y="32528"/>
                </a:cubicBezTo>
                <a:cubicBezTo>
                  <a:pt x="8791" y="46206"/>
                  <a:pt x="6350" y="64278"/>
                  <a:pt x="0" y="80153"/>
                </a:cubicBezTo>
                <a:cubicBezTo>
                  <a:pt x="3175" y="134128"/>
                  <a:pt x="-6218" y="190352"/>
                  <a:pt x="9525" y="242078"/>
                </a:cubicBezTo>
                <a:cubicBezTo>
                  <a:pt x="24033" y="289747"/>
                  <a:pt x="59654" y="296888"/>
                  <a:pt x="95250" y="308753"/>
                </a:cubicBezTo>
                <a:cubicBezTo>
                  <a:pt x="144388" y="303839"/>
                  <a:pt x="212835" y="319917"/>
                  <a:pt x="228600" y="251603"/>
                </a:cubicBezTo>
                <a:cubicBezTo>
                  <a:pt x="234356" y="226661"/>
                  <a:pt x="222250" y="200803"/>
                  <a:pt x="219075" y="175403"/>
                </a:cubicBezTo>
                <a:cubicBezTo>
                  <a:pt x="206375" y="178578"/>
                  <a:pt x="189494" y="174989"/>
                  <a:pt x="180975" y="184928"/>
                </a:cubicBezTo>
                <a:cubicBezTo>
                  <a:pt x="167907" y="200174"/>
                  <a:pt x="161925" y="242078"/>
                  <a:pt x="161925" y="242078"/>
                </a:cubicBezTo>
                <a:cubicBezTo>
                  <a:pt x="168313" y="286792"/>
                  <a:pt x="156945" y="330425"/>
                  <a:pt x="219075" y="337328"/>
                </a:cubicBezTo>
                <a:cubicBezTo>
                  <a:pt x="233187" y="338896"/>
                  <a:pt x="244475" y="324628"/>
                  <a:pt x="257175" y="318278"/>
                </a:cubicBezTo>
                <a:cubicBezTo>
                  <a:pt x="262008" y="298944"/>
                  <a:pt x="268026" y="270734"/>
                  <a:pt x="276225" y="251603"/>
                </a:cubicBezTo>
                <a:cubicBezTo>
                  <a:pt x="281818" y="238552"/>
                  <a:pt x="283461" y="221379"/>
                  <a:pt x="295275" y="213503"/>
                </a:cubicBezTo>
                <a:cubicBezTo>
                  <a:pt x="314507" y="200681"/>
                  <a:pt x="340227" y="202352"/>
                  <a:pt x="361950" y="194453"/>
                </a:cubicBezTo>
                <a:cubicBezTo>
                  <a:pt x="375294" y="189601"/>
                  <a:pt x="387350" y="181753"/>
                  <a:pt x="400050" y="175403"/>
                </a:cubicBezTo>
                <a:cubicBezTo>
                  <a:pt x="406400" y="188103"/>
                  <a:pt x="415364" y="199804"/>
                  <a:pt x="419100" y="213503"/>
                </a:cubicBezTo>
                <a:cubicBezTo>
                  <a:pt x="425007" y="235163"/>
                  <a:pt x="413710" y="263398"/>
                  <a:pt x="428625" y="280178"/>
                </a:cubicBezTo>
                <a:cubicBezTo>
                  <a:pt x="443981" y="297454"/>
                  <a:pt x="473075" y="292878"/>
                  <a:pt x="495300" y="299228"/>
                </a:cubicBezTo>
                <a:cubicBezTo>
                  <a:pt x="508000" y="296053"/>
                  <a:pt x="524143" y="298960"/>
                  <a:pt x="533400" y="289703"/>
                </a:cubicBezTo>
                <a:cubicBezTo>
                  <a:pt x="564728" y="258375"/>
                  <a:pt x="549870" y="229180"/>
                  <a:pt x="542925" y="194453"/>
                </a:cubicBezTo>
                <a:cubicBezTo>
                  <a:pt x="526350" y="206884"/>
                  <a:pt x="429220" y="260041"/>
                  <a:pt x="542925" y="289703"/>
                </a:cubicBezTo>
                <a:cubicBezTo>
                  <a:pt x="601377" y="304951"/>
                  <a:pt x="663575" y="283353"/>
                  <a:pt x="723900" y="280178"/>
                </a:cubicBezTo>
                <a:cubicBezTo>
                  <a:pt x="727075" y="251603"/>
                  <a:pt x="728698" y="222813"/>
                  <a:pt x="733425" y="194453"/>
                </a:cubicBezTo>
                <a:cubicBezTo>
                  <a:pt x="735076" y="184549"/>
                  <a:pt x="732910" y="165878"/>
                  <a:pt x="742950" y="165878"/>
                </a:cubicBezTo>
                <a:cubicBezTo>
                  <a:pt x="756420" y="165878"/>
                  <a:pt x="762000" y="184928"/>
                  <a:pt x="771525" y="194453"/>
                </a:cubicBezTo>
                <a:cubicBezTo>
                  <a:pt x="777875" y="235728"/>
                  <a:pt x="777369" y="278660"/>
                  <a:pt x="790575" y="318278"/>
                </a:cubicBezTo>
                <a:cubicBezTo>
                  <a:pt x="794195" y="329138"/>
                  <a:pt x="807702" y="337328"/>
                  <a:pt x="819150" y="337328"/>
                </a:cubicBezTo>
                <a:cubicBezTo>
                  <a:pt x="845332" y="337328"/>
                  <a:pt x="869864" y="324275"/>
                  <a:pt x="895350" y="318278"/>
                </a:cubicBezTo>
                <a:cubicBezTo>
                  <a:pt x="923844" y="311574"/>
                  <a:pt x="952371" y="304969"/>
                  <a:pt x="981075" y="299228"/>
                </a:cubicBezTo>
                <a:cubicBezTo>
                  <a:pt x="1000013" y="295440"/>
                  <a:pt x="1019489" y="294387"/>
                  <a:pt x="1038225" y="289703"/>
                </a:cubicBezTo>
                <a:cubicBezTo>
                  <a:pt x="1044385" y="288163"/>
                  <a:pt x="1025525" y="289703"/>
                  <a:pt x="1019175" y="289703"/>
                </a:cubicBezTo>
              </a:path>
            </a:pathLst>
          </a:cu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直角三角形 78">
            <a:extLst>
              <a:ext uri="{FF2B5EF4-FFF2-40B4-BE49-F238E27FC236}">
                <a16:creationId xmlns:a16="http://schemas.microsoft.com/office/drawing/2014/main" id="{E5646418-7040-43F1-885F-65C2AC19A181}"/>
              </a:ext>
            </a:extLst>
          </p:cNvPr>
          <p:cNvSpPr/>
          <p:nvPr/>
        </p:nvSpPr>
        <p:spPr>
          <a:xfrm>
            <a:off x="10765377" y="2185620"/>
            <a:ext cx="312802" cy="31231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id="{E7BCE1D7-A0EA-4292-B290-6ACC9C954737}"/>
              </a:ext>
            </a:extLst>
          </p:cNvPr>
          <p:cNvSpPr/>
          <p:nvPr/>
        </p:nvSpPr>
        <p:spPr>
          <a:xfrm>
            <a:off x="9532503" y="3228951"/>
            <a:ext cx="1126431" cy="230342"/>
          </a:xfrm>
          <a:custGeom>
            <a:avLst/>
            <a:gdLst>
              <a:gd name="connsiteX0" fmla="*/ 9525 w 1039444"/>
              <a:gd name="connsiteY0" fmla="*/ 318278 h 337447"/>
              <a:gd name="connsiteX1" fmla="*/ 57150 w 1039444"/>
              <a:gd name="connsiteY1" fmla="*/ 232553 h 337447"/>
              <a:gd name="connsiteX2" fmla="*/ 66675 w 1039444"/>
              <a:gd name="connsiteY2" fmla="*/ 156353 h 337447"/>
              <a:gd name="connsiteX3" fmla="*/ 57150 w 1039444"/>
              <a:gd name="connsiteY3" fmla="*/ 3953 h 337447"/>
              <a:gd name="connsiteX4" fmla="*/ 19050 w 1039444"/>
              <a:gd name="connsiteY4" fmla="*/ 32528 h 337447"/>
              <a:gd name="connsiteX5" fmla="*/ 0 w 1039444"/>
              <a:gd name="connsiteY5" fmla="*/ 80153 h 337447"/>
              <a:gd name="connsiteX6" fmla="*/ 9525 w 1039444"/>
              <a:gd name="connsiteY6" fmla="*/ 242078 h 337447"/>
              <a:gd name="connsiteX7" fmla="*/ 95250 w 1039444"/>
              <a:gd name="connsiteY7" fmla="*/ 308753 h 337447"/>
              <a:gd name="connsiteX8" fmla="*/ 228600 w 1039444"/>
              <a:gd name="connsiteY8" fmla="*/ 251603 h 337447"/>
              <a:gd name="connsiteX9" fmla="*/ 219075 w 1039444"/>
              <a:gd name="connsiteY9" fmla="*/ 175403 h 337447"/>
              <a:gd name="connsiteX10" fmla="*/ 180975 w 1039444"/>
              <a:gd name="connsiteY10" fmla="*/ 184928 h 337447"/>
              <a:gd name="connsiteX11" fmla="*/ 161925 w 1039444"/>
              <a:gd name="connsiteY11" fmla="*/ 242078 h 337447"/>
              <a:gd name="connsiteX12" fmla="*/ 219075 w 1039444"/>
              <a:gd name="connsiteY12" fmla="*/ 337328 h 337447"/>
              <a:gd name="connsiteX13" fmla="*/ 257175 w 1039444"/>
              <a:gd name="connsiteY13" fmla="*/ 318278 h 337447"/>
              <a:gd name="connsiteX14" fmla="*/ 276225 w 1039444"/>
              <a:gd name="connsiteY14" fmla="*/ 251603 h 337447"/>
              <a:gd name="connsiteX15" fmla="*/ 295275 w 1039444"/>
              <a:gd name="connsiteY15" fmla="*/ 213503 h 337447"/>
              <a:gd name="connsiteX16" fmla="*/ 361950 w 1039444"/>
              <a:gd name="connsiteY16" fmla="*/ 194453 h 337447"/>
              <a:gd name="connsiteX17" fmla="*/ 400050 w 1039444"/>
              <a:gd name="connsiteY17" fmla="*/ 175403 h 337447"/>
              <a:gd name="connsiteX18" fmla="*/ 419100 w 1039444"/>
              <a:gd name="connsiteY18" fmla="*/ 213503 h 337447"/>
              <a:gd name="connsiteX19" fmla="*/ 428625 w 1039444"/>
              <a:gd name="connsiteY19" fmla="*/ 280178 h 337447"/>
              <a:gd name="connsiteX20" fmla="*/ 495300 w 1039444"/>
              <a:gd name="connsiteY20" fmla="*/ 299228 h 337447"/>
              <a:gd name="connsiteX21" fmla="*/ 533400 w 1039444"/>
              <a:gd name="connsiteY21" fmla="*/ 289703 h 337447"/>
              <a:gd name="connsiteX22" fmla="*/ 542925 w 1039444"/>
              <a:gd name="connsiteY22" fmla="*/ 194453 h 337447"/>
              <a:gd name="connsiteX23" fmla="*/ 542925 w 1039444"/>
              <a:gd name="connsiteY23" fmla="*/ 289703 h 337447"/>
              <a:gd name="connsiteX24" fmla="*/ 723900 w 1039444"/>
              <a:gd name="connsiteY24" fmla="*/ 280178 h 337447"/>
              <a:gd name="connsiteX25" fmla="*/ 733425 w 1039444"/>
              <a:gd name="connsiteY25" fmla="*/ 194453 h 337447"/>
              <a:gd name="connsiteX26" fmla="*/ 742950 w 1039444"/>
              <a:gd name="connsiteY26" fmla="*/ 165878 h 337447"/>
              <a:gd name="connsiteX27" fmla="*/ 771525 w 1039444"/>
              <a:gd name="connsiteY27" fmla="*/ 194453 h 337447"/>
              <a:gd name="connsiteX28" fmla="*/ 790575 w 1039444"/>
              <a:gd name="connsiteY28" fmla="*/ 318278 h 337447"/>
              <a:gd name="connsiteX29" fmla="*/ 819150 w 1039444"/>
              <a:gd name="connsiteY29" fmla="*/ 337328 h 337447"/>
              <a:gd name="connsiteX30" fmla="*/ 895350 w 1039444"/>
              <a:gd name="connsiteY30" fmla="*/ 318278 h 337447"/>
              <a:gd name="connsiteX31" fmla="*/ 981075 w 1039444"/>
              <a:gd name="connsiteY31" fmla="*/ 299228 h 337447"/>
              <a:gd name="connsiteX32" fmla="*/ 1038225 w 1039444"/>
              <a:gd name="connsiteY32" fmla="*/ 289703 h 337447"/>
              <a:gd name="connsiteX33" fmla="*/ 1019175 w 1039444"/>
              <a:gd name="connsiteY33" fmla="*/ 289703 h 33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39444" h="337447">
                <a:moveTo>
                  <a:pt x="9525" y="318278"/>
                </a:moveTo>
                <a:cubicBezTo>
                  <a:pt x="14863" y="309382"/>
                  <a:pt x="53246" y="248170"/>
                  <a:pt x="57150" y="232553"/>
                </a:cubicBezTo>
                <a:cubicBezTo>
                  <a:pt x="63358" y="207720"/>
                  <a:pt x="63500" y="181753"/>
                  <a:pt x="66675" y="156353"/>
                </a:cubicBezTo>
                <a:cubicBezTo>
                  <a:pt x="63500" y="105553"/>
                  <a:pt x="75422" y="51459"/>
                  <a:pt x="57150" y="3953"/>
                </a:cubicBezTo>
                <a:cubicBezTo>
                  <a:pt x="51451" y="-10864"/>
                  <a:pt x="28575" y="19828"/>
                  <a:pt x="19050" y="32528"/>
                </a:cubicBezTo>
                <a:cubicBezTo>
                  <a:pt x="8791" y="46206"/>
                  <a:pt x="6350" y="64278"/>
                  <a:pt x="0" y="80153"/>
                </a:cubicBezTo>
                <a:cubicBezTo>
                  <a:pt x="3175" y="134128"/>
                  <a:pt x="-6218" y="190352"/>
                  <a:pt x="9525" y="242078"/>
                </a:cubicBezTo>
                <a:cubicBezTo>
                  <a:pt x="24033" y="289747"/>
                  <a:pt x="59654" y="296888"/>
                  <a:pt x="95250" y="308753"/>
                </a:cubicBezTo>
                <a:cubicBezTo>
                  <a:pt x="144388" y="303839"/>
                  <a:pt x="212835" y="319917"/>
                  <a:pt x="228600" y="251603"/>
                </a:cubicBezTo>
                <a:cubicBezTo>
                  <a:pt x="234356" y="226661"/>
                  <a:pt x="222250" y="200803"/>
                  <a:pt x="219075" y="175403"/>
                </a:cubicBezTo>
                <a:cubicBezTo>
                  <a:pt x="206375" y="178578"/>
                  <a:pt x="189494" y="174989"/>
                  <a:pt x="180975" y="184928"/>
                </a:cubicBezTo>
                <a:cubicBezTo>
                  <a:pt x="167907" y="200174"/>
                  <a:pt x="161925" y="242078"/>
                  <a:pt x="161925" y="242078"/>
                </a:cubicBezTo>
                <a:cubicBezTo>
                  <a:pt x="168313" y="286792"/>
                  <a:pt x="156945" y="330425"/>
                  <a:pt x="219075" y="337328"/>
                </a:cubicBezTo>
                <a:cubicBezTo>
                  <a:pt x="233187" y="338896"/>
                  <a:pt x="244475" y="324628"/>
                  <a:pt x="257175" y="318278"/>
                </a:cubicBezTo>
                <a:cubicBezTo>
                  <a:pt x="262008" y="298944"/>
                  <a:pt x="268026" y="270734"/>
                  <a:pt x="276225" y="251603"/>
                </a:cubicBezTo>
                <a:cubicBezTo>
                  <a:pt x="281818" y="238552"/>
                  <a:pt x="283461" y="221379"/>
                  <a:pt x="295275" y="213503"/>
                </a:cubicBezTo>
                <a:cubicBezTo>
                  <a:pt x="314507" y="200681"/>
                  <a:pt x="340227" y="202352"/>
                  <a:pt x="361950" y="194453"/>
                </a:cubicBezTo>
                <a:cubicBezTo>
                  <a:pt x="375294" y="189601"/>
                  <a:pt x="387350" y="181753"/>
                  <a:pt x="400050" y="175403"/>
                </a:cubicBezTo>
                <a:cubicBezTo>
                  <a:pt x="406400" y="188103"/>
                  <a:pt x="415364" y="199804"/>
                  <a:pt x="419100" y="213503"/>
                </a:cubicBezTo>
                <a:cubicBezTo>
                  <a:pt x="425007" y="235163"/>
                  <a:pt x="413710" y="263398"/>
                  <a:pt x="428625" y="280178"/>
                </a:cubicBezTo>
                <a:cubicBezTo>
                  <a:pt x="443981" y="297454"/>
                  <a:pt x="473075" y="292878"/>
                  <a:pt x="495300" y="299228"/>
                </a:cubicBezTo>
                <a:cubicBezTo>
                  <a:pt x="508000" y="296053"/>
                  <a:pt x="524143" y="298960"/>
                  <a:pt x="533400" y="289703"/>
                </a:cubicBezTo>
                <a:cubicBezTo>
                  <a:pt x="564728" y="258375"/>
                  <a:pt x="549870" y="229180"/>
                  <a:pt x="542925" y="194453"/>
                </a:cubicBezTo>
                <a:cubicBezTo>
                  <a:pt x="526350" y="206884"/>
                  <a:pt x="429220" y="260041"/>
                  <a:pt x="542925" y="289703"/>
                </a:cubicBezTo>
                <a:cubicBezTo>
                  <a:pt x="601377" y="304951"/>
                  <a:pt x="663575" y="283353"/>
                  <a:pt x="723900" y="280178"/>
                </a:cubicBezTo>
                <a:cubicBezTo>
                  <a:pt x="727075" y="251603"/>
                  <a:pt x="728698" y="222813"/>
                  <a:pt x="733425" y="194453"/>
                </a:cubicBezTo>
                <a:cubicBezTo>
                  <a:pt x="735076" y="184549"/>
                  <a:pt x="732910" y="165878"/>
                  <a:pt x="742950" y="165878"/>
                </a:cubicBezTo>
                <a:cubicBezTo>
                  <a:pt x="756420" y="165878"/>
                  <a:pt x="762000" y="184928"/>
                  <a:pt x="771525" y="194453"/>
                </a:cubicBezTo>
                <a:cubicBezTo>
                  <a:pt x="777875" y="235728"/>
                  <a:pt x="777369" y="278660"/>
                  <a:pt x="790575" y="318278"/>
                </a:cubicBezTo>
                <a:cubicBezTo>
                  <a:pt x="794195" y="329138"/>
                  <a:pt x="807702" y="337328"/>
                  <a:pt x="819150" y="337328"/>
                </a:cubicBezTo>
                <a:cubicBezTo>
                  <a:pt x="845332" y="337328"/>
                  <a:pt x="869864" y="324275"/>
                  <a:pt x="895350" y="318278"/>
                </a:cubicBezTo>
                <a:cubicBezTo>
                  <a:pt x="923844" y="311574"/>
                  <a:pt x="952371" y="304969"/>
                  <a:pt x="981075" y="299228"/>
                </a:cubicBezTo>
                <a:cubicBezTo>
                  <a:pt x="1000013" y="295440"/>
                  <a:pt x="1019489" y="294387"/>
                  <a:pt x="1038225" y="289703"/>
                </a:cubicBezTo>
                <a:cubicBezTo>
                  <a:pt x="1044385" y="288163"/>
                  <a:pt x="1025525" y="289703"/>
                  <a:pt x="1019175" y="289703"/>
                </a:cubicBezTo>
              </a:path>
            </a:pathLst>
          </a:cu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任意多边形: 形状 80">
            <a:extLst>
              <a:ext uri="{FF2B5EF4-FFF2-40B4-BE49-F238E27FC236}">
                <a16:creationId xmlns:a16="http://schemas.microsoft.com/office/drawing/2014/main" id="{78A0E351-9963-4AF3-BFBA-5D929387B5FF}"/>
              </a:ext>
            </a:extLst>
          </p:cNvPr>
          <p:cNvSpPr/>
          <p:nvPr/>
        </p:nvSpPr>
        <p:spPr>
          <a:xfrm>
            <a:off x="9532502" y="3566012"/>
            <a:ext cx="1126431" cy="230342"/>
          </a:xfrm>
          <a:custGeom>
            <a:avLst/>
            <a:gdLst>
              <a:gd name="connsiteX0" fmla="*/ 9525 w 1039444"/>
              <a:gd name="connsiteY0" fmla="*/ 318278 h 337447"/>
              <a:gd name="connsiteX1" fmla="*/ 57150 w 1039444"/>
              <a:gd name="connsiteY1" fmla="*/ 232553 h 337447"/>
              <a:gd name="connsiteX2" fmla="*/ 66675 w 1039444"/>
              <a:gd name="connsiteY2" fmla="*/ 156353 h 337447"/>
              <a:gd name="connsiteX3" fmla="*/ 57150 w 1039444"/>
              <a:gd name="connsiteY3" fmla="*/ 3953 h 337447"/>
              <a:gd name="connsiteX4" fmla="*/ 19050 w 1039444"/>
              <a:gd name="connsiteY4" fmla="*/ 32528 h 337447"/>
              <a:gd name="connsiteX5" fmla="*/ 0 w 1039444"/>
              <a:gd name="connsiteY5" fmla="*/ 80153 h 337447"/>
              <a:gd name="connsiteX6" fmla="*/ 9525 w 1039444"/>
              <a:gd name="connsiteY6" fmla="*/ 242078 h 337447"/>
              <a:gd name="connsiteX7" fmla="*/ 95250 w 1039444"/>
              <a:gd name="connsiteY7" fmla="*/ 308753 h 337447"/>
              <a:gd name="connsiteX8" fmla="*/ 228600 w 1039444"/>
              <a:gd name="connsiteY8" fmla="*/ 251603 h 337447"/>
              <a:gd name="connsiteX9" fmla="*/ 219075 w 1039444"/>
              <a:gd name="connsiteY9" fmla="*/ 175403 h 337447"/>
              <a:gd name="connsiteX10" fmla="*/ 180975 w 1039444"/>
              <a:gd name="connsiteY10" fmla="*/ 184928 h 337447"/>
              <a:gd name="connsiteX11" fmla="*/ 161925 w 1039444"/>
              <a:gd name="connsiteY11" fmla="*/ 242078 h 337447"/>
              <a:gd name="connsiteX12" fmla="*/ 219075 w 1039444"/>
              <a:gd name="connsiteY12" fmla="*/ 337328 h 337447"/>
              <a:gd name="connsiteX13" fmla="*/ 257175 w 1039444"/>
              <a:gd name="connsiteY13" fmla="*/ 318278 h 337447"/>
              <a:gd name="connsiteX14" fmla="*/ 276225 w 1039444"/>
              <a:gd name="connsiteY14" fmla="*/ 251603 h 337447"/>
              <a:gd name="connsiteX15" fmla="*/ 295275 w 1039444"/>
              <a:gd name="connsiteY15" fmla="*/ 213503 h 337447"/>
              <a:gd name="connsiteX16" fmla="*/ 361950 w 1039444"/>
              <a:gd name="connsiteY16" fmla="*/ 194453 h 337447"/>
              <a:gd name="connsiteX17" fmla="*/ 400050 w 1039444"/>
              <a:gd name="connsiteY17" fmla="*/ 175403 h 337447"/>
              <a:gd name="connsiteX18" fmla="*/ 419100 w 1039444"/>
              <a:gd name="connsiteY18" fmla="*/ 213503 h 337447"/>
              <a:gd name="connsiteX19" fmla="*/ 428625 w 1039444"/>
              <a:gd name="connsiteY19" fmla="*/ 280178 h 337447"/>
              <a:gd name="connsiteX20" fmla="*/ 495300 w 1039444"/>
              <a:gd name="connsiteY20" fmla="*/ 299228 h 337447"/>
              <a:gd name="connsiteX21" fmla="*/ 533400 w 1039444"/>
              <a:gd name="connsiteY21" fmla="*/ 289703 h 337447"/>
              <a:gd name="connsiteX22" fmla="*/ 542925 w 1039444"/>
              <a:gd name="connsiteY22" fmla="*/ 194453 h 337447"/>
              <a:gd name="connsiteX23" fmla="*/ 542925 w 1039444"/>
              <a:gd name="connsiteY23" fmla="*/ 289703 h 337447"/>
              <a:gd name="connsiteX24" fmla="*/ 723900 w 1039444"/>
              <a:gd name="connsiteY24" fmla="*/ 280178 h 337447"/>
              <a:gd name="connsiteX25" fmla="*/ 733425 w 1039444"/>
              <a:gd name="connsiteY25" fmla="*/ 194453 h 337447"/>
              <a:gd name="connsiteX26" fmla="*/ 742950 w 1039444"/>
              <a:gd name="connsiteY26" fmla="*/ 165878 h 337447"/>
              <a:gd name="connsiteX27" fmla="*/ 771525 w 1039444"/>
              <a:gd name="connsiteY27" fmla="*/ 194453 h 337447"/>
              <a:gd name="connsiteX28" fmla="*/ 790575 w 1039444"/>
              <a:gd name="connsiteY28" fmla="*/ 318278 h 337447"/>
              <a:gd name="connsiteX29" fmla="*/ 819150 w 1039444"/>
              <a:gd name="connsiteY29" fmla="*/ 337328 h 337447"/>
              <a:gd name="connsiteX30" fmla="*/ 895350 w 1039444"/>
              <a:gd name="connsiteY30" fmla="*/ 318278 h 337447"/>
              <a:gd name="connsiteX31" fmla="*/ 981075 w 1039444"/>
              <a:gd name="connsiteY31" fmla="*/ 299228 h 337447"/>
              <a:gd name="connsiteX32" fmla="*/ 1038225 w 1039444"/>
              <a:gd name="connsiteY32" fmla="*/ 289703 h 337447"/>
              <a:gd name="connsiteX33" fmla="*/ 1019175 w 1039444"/>
              <a:gd name="connsiteY33" fmla="*/ 289703 h 33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39444" h="337447">
                <a:moveTo>
                  <a:pt x="9525" y="318278"/>
                </a:moveTo>
                <a:cubicBezTo>
                  <a:pt x="14863" y="309382"/>
                  <a:pt x="53246" y="248170"/>
                  <a:pt x="57150" y="232553"/>
                </a:cubicBezTo>
                <a:cubicBezTo>
                  <a:pt x="63358" y="207720"/>
                  <a:pt x="63500" y="181753"/>
                  <a:pt x="66675" y="156353"/>
                </a:cubicBezTo>
                <a:cubicBezTo>
                  <a:pt x="63500" y="105553"/>
                  <a:pt x="75422" y="51459"/>
                  <a:pt x="57150" y="3953"/>
                </a:cubicBezTo>
                <a:cubicBezTo>
                  <a:pt x="51451" y="-10864"/>
                  <a:pt x="28575" y="19828"/>
                  <a:pt x="19050" y="32528"/>
                </a:cubicBezTo>
                <a:cubicBezTo>
                  <a:pt x="8791" y="46206"/>
                  <a:pt x="6350" y="64278"/>
                  <a:pt x="0" y="80153"/>
                </a:cubicBezTo>
                <a:cubicBezTo>
                  <a:pt x="3175" y="134128"/>
                  <a:pt x="-6218" y="190352"/>
                  <a:pt x="9525" y="242078"/>
                </a:cubicBezTo>
                <a:cubicBezTo>
                  <a:pt x="24033" y="289747"/>
                  <a:pt x="59654" y="296888"/>
                  <a:pt x="95250" y="308753"/>
                </a:cubicBezTo>
                <a:cubicBezTo>
                  <a:pt x="144388" y="303839"/>
                  <a:pt x="212835" y="319917"/>
                  <a:pt x="228600" y="251603"/>
                </a:cubicBezTo>
                <a:cubicBezTo>
                  <a:pt x="234356" y="226661"/>
                  <a:pt x="222250" y="200803"/>
                  <a:pt x="219075" y="175403"/>
                </a:cubicBezTo>
                <a:cubicBezTo>
                  <a:pt x="206375" y="178578"/>
                  <a:pt x="189494" y="174989"/>
                  <a:pt x="180975" y="184928"/>
                </a:cubicBezTo>
                <a:cubicBezTo>
                  <a:pt x="167907" y="200174"/>
                  <a:pt x="161925" y="242078"/>
                  <a:pt x="161925" y="242078"/>
                </a:cubicBezTo>
                <a:cubicBezTo>
                  <a:pt x="168313" y="286792"/>
                  <a:pt x="156945" y="330425"/>
                  <a:pt x="219075" y="337328"/>
                </a:cubicBezTo>
                <a:cubicBezTo>
                  <a:pt x="233187" y="338896"/>
                  <a:pt x="244475" y="324628"/>
                  <a:pt x="257175" y="318278"/>
                </a:cubicBezTo>
                <a:cubicBezTo>
                  <a:pt x="262008" y="298944"/>
                  <a:pt x="268026" y="270734"/>
                  <a:pt x="276225" y="251603"/>
                </a:cubicBezTo>
                <a:cubicBezTo>
                  <a:pt x="281818" y="238552"/>
                  <a:pt x="283461" y="221379"/>
                  <a:pt x="295275" y="213503"/>
                </a:cubicBezTo>
                <a:cubicBezTo>
                  <a:pt x="314507" y="200681"/>
                  <a:pt x="340227" y="202352"/>
                  <a:pt x="361950" y="194453"/>
                </a:cubicBezTo>
                <a:cubicBezTo>
                  <a:pt x="375294" y="189601"/>
                  <a:pt x="387350" y="181753"/>
                  <a:pt x="400050" y="175403"/>
                </a:cubicBezTo>
                <a:cubicBezTo>
                  <a:pt x="406400" y="188103"/>
                  <a:pt x="415364" y="199804"/>
                  <a:pt x="419100" y="213503"/>
                </a:cubicBezTo>
                <a:cubicBezTo>
                  <a:pt x="425007" y="235163"/>
                  <a:pt x="413710" y="263398"/>
                  <a:pt x="428625" y="280178"/>
                </a:cubicBezTo>
                <a:cubicBezTo>
                  <a:pt x="443981" y="297454"/>
                  <a:pt x="473075" y="292878"/>
                  <a:pt x="495300" y="299228"/>
                </a:cubicBezTo>
                <a:cubicBezTo>
                  <a:pt x="508000" y="296053"/>
                  <a:pt x="524143" y="298960"/>
                  <a:pt x="533400" y="289703"/>
                </a:cubicBezTo>
                <a:cubicBezTo>
                  <a:pt x="564728" y="258375"/>
                  <a:pt x="549870" y="229180"/>
                  <a:pt x="542925" y="194453"/>
                </a:cubicBezTo>
                <a:cubicBezTo>
                  <a:pt x="526350" y="206884"/>
                  <a:pt x="429220" y="260041"/>
                  <a:pt x="542925" y="289703"/>
                </a:cubicBezTo>
                <a:cubicBezTo>
                  <a:pt x="601377" y="304951"/>
                  <a:pt x="663575" y="283353"/>
                  <a:pt x="723900" y="280178"/>
                </a:cubicBezTo>
                <a:cubicBezTo>
                  <a:pt x="727075" y="251603"/>
                  <a:pt x="728698" y="222813"/>
                  <a:pt x="733425" y="194453"/>
                </a:cubicBezTo>
                <a:cubicBezTo>
                  <a:pt x="735076" y="184549"/>
                  <a:pt x="732910" y="165878"/>
                  <a:pt x="742950" y="165878"/>
                </a:cubicBezTo>
                <a:cubicBezTo>
                  <a:pt x="756420" y="165878"/>
                  <a:pt x="762000" y="184928"/>
                  <a:pt x="771525" y="194453"/>
                </a:cubicBezTo>
                <a:cubicBezTo>
                  <a:pt x="777875" y="235728"/>
                  <a:pt x="777369" y="278660"/>
                  <a:pt x="790575" y="318278"/>
                </a:cubicBezTo>
                <a:cubicBezTo>
                  <a:pt x="794195" y="329138"/>
                  <a:pt x="807702" y="337328"/>
                  <a:pt x="819150" y="337328"/>
                </a:cubicBezTo>
                <a:cubicBezTo>
                  <a:pt x="845332" y="337328"/>
                  <a:pt x="869864" y="324275"/>
                  <a:pt x="895350" y="318278"/>
                </a:cubicBezTo>
                <a:cubicBezTo>
                  <a:pt x="923844" y="311574"/>
                  <a:pt x="952371" y="304969"/>
                  <a:pt x="981075" y="299228"/>
                </a:cubicBezTo>
                <a:cubicBezTo>
                  <a:pt x="1000013" y="295440"/>
                  <a:pt x="1019489" y="294387"/>
                  <a:pt x="1038225" y="289703"/>
                </a:cubicBezTo>
                <a:cubicBezTo>
                  <a:pt x="1044385" y="288163"/>
                  <a:pt x="1025525" y="289703"/>
                  <a:pt x="1019175" y="289703"/>
                </a:cubicBezTo>
              </a:path>
            </a:pathLst>
          </a:cu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B3F39E73-0171-4FA1-A411-EB499C0F6564}"/>
              </a:ext>
            </a:extLst>
          </p:cNvPr>
          <p:cNvSpPr txBox="1"/>
          <p:nvPr/>
        </p:nvSpPr>
        <p:spPr>
          <a:xfrm>
            <a:off x="3085908" y="2319468"/>
            <a:ext cx="1777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i="1" dirty="0"/>
              <a:t>Some honest users have left, the others remain in the committee.</a:t>
            </a:r>
            <a:endParaRPr lang="en-US" sz="1600" i="1" dirty="0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278F2F18-2F4D-4E74-ACDD-25F2FE8B075C}"/>
              </a:ext>
            </a:extLst>
          </p:cNvPr>
          <p:cNvSpPr/>
          <p:nvPr/>
        </p:nvSpPr>
        <p:spPr>
          <a:xfrm>
            <a:off x="5419936" y="3699470"/>
            <a:ext cx="1227853" cy="230342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D132ABDE-8903-4CE2-8C80-A49ABE6CAC14}"/>
              </a:ext>
            </a:extLst>
          </p:cNvPr>
          <p:cNvSpPr/>
          <p:nvPr/>
        </p:nvSpPr>
        <p:spPr>
          <a:xfrm>
            <a:off x="5419936" y="4116039"/>
            <a:ext cx="1227853" cy="230342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001C33C8-A290-41DB-8DE3-34FC4C0A13F0}"/>
              </a:ext>
            </a:extLst>
          </p:cNvPr>
          <p:cNvSpPr txBox="1"/>
          <p:nvPr/>
        </p:nvSpPr>
        <p:spPr>
          <a:xfrm>
            <a:off x="7256700" y="2828103"/>
            <a:ext cx="1777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/>
              <a:t>No honest users in the committee.</a:t>
            </a:r>
          </a:p>
        </p:txBody>
      </p:sp>
    </p:spTree>
    <p:extLst>
      <p:ext uri="{BB962C8B-B14F-4D97-AF65-F5344CB8AC3E}">
        <p14:creationId xmlns:p14="http://schemas.microsoft.com/office/powerpoint/2010/main" val="37714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17" grpId="0" animBg="1"/>
      <p:bldP spid="39" grpId="0" animBg="1"/>
      <p:bldP spid="48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6" grpId="0"/>
      <p:bldP spid="93" grpId="0" animBg="1"/>
      <p:bldP spid="94" grpId="0" animBg="1"/>
      <p:bldP spid="9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CD7E322-93E4-47FC-85BC-2629DC7921D9}"/>
                  </a:ext>
                </a:extLst>
              </p:cNvPr>
              <p:cNvSpPr txBox="1"/>
              <p:nvPr/>
            </p:nvSpPr>
            <p:spPr>
              <a:xfrm>
                <a:off x="335585" y="2041850"/>
                <a:ext cx="11520831" cy="489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Conventional Reward distribution: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CD7E322-93E4-47FC-85BC-2629DC792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85" y="2041850"/>
                <a:ext cx="11520831" cy="489814"/>
              </a:xfrm>
              <a:prstGeom prst="rect">
                <a:avLst/>
              </a:prstGeom>
              <a:blipFill>
                <a:blip r:embed="rId3"/>
                <a:stretch>
                  <a:fillRect l="-317" b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43F13998-05EB-47A5-88D9-30E80A25EFD2}"/>
              </a:ext>
            </a:extLst>
          </p:cNvPr>
          <p:cNvSpPr txBox="1"/>
          <p:nvPr/>
        </p:nvSpPr>
        <p:spPr>
          <a:xfrm>
            <a:off x="311285" y="-20253"/>
            <a:ext cx="955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Cyber Insurance Design for Validator Rotation in Sharded Blockchain Networks: A Hierarchical Game Based Approach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0E1CF79-8028-4B5F-BBAA-48F1ED1AF177}"/>
              </a:ext>
            </a:extLst>
          </p:cNvPr>
          <p:cNvSpPr txBox="1"/>
          <p:nvPr/>
        </p:nvSpPr>
        <p:spPr>
          <a:xfrm>
            <a:off x="311285" y="933854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Background - Discouragement Attack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F04F9D9-9CED-4B93-A668-6172CE9BE7FA}"/>
              </a:ext>
            </a:extLst>
          </p:cNvPr>
          <p:cNvSpPr txBox="1"/>
          <p:nvPr/>
        </p:nvSpPr>
        <p:spPr>
          <a:xfrm>
            <a:off x="311285" y="1395519"/>
            <a:ext cx="115208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discouragement attack means the attackers would act maliciously inside a consensus mechanism to gradually </a:t>
            </a: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 other validators’ revenue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1E8B4BB-1583-473B-8966-1CDE6B7BA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789" y="2645644"/>
            <a:ext cx="4486275" cy="704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10871FA-548E-4285-A2B7-29107D2E82DF}"/>
                  </a:ext>
                </a:extLst>
              </p:cNvPr>
              <p:cNvSpPr txBox="1"/>
              <p:nvPr/>
            </p:nvSpPr>
            <p:spPr>
              <a:xfrm>
                <a:off x="311285" y="3350494"/>
                <a:ext cx="11520831" cy="489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Upgraded Reward Distribution: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  <m:r>
                      <a:rPr lang="en-US" sz="1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endParaRPr lang="en-US" sz="1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10871FA-548E-4285-A2B7-29107D2E8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85" y="3350494"/>
                <a:ext cx="11520831" cy="489814"/>
              </a:xfrm>
              <a:prstGeom prst="rect">
                <a:avLst/>
              </a:prstGeom>
              <a:blipFill>
                <a:blip r:embed="rId5"/>
                <a:stretch>
                  <a:fillRect l="-317" b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481B9A14-63FC-4724-81A4-5C4AC2532F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0267" y="2645644"/>
            <a:ext cx="4600575" cy="685800"/>
          </a:xfrm>
          <a:prstGeom prst="rect">
            <a:avLst/>
          </a:prstGeom>
        </p:spPr>
      </p:pic>
      <p:sp>
        <p:nvSpPr>
          <p:cNvPr id="17" name="箭头: 右 16">
            <a:extLst>
              <a:ext uri="{FF2B5EF4-FFF2-40B4-BE49-F238E27FC236}">
                <a16:creationId xmlns:a16="http://schemas.microsoft.com/office/drawing/2014/main" id="{F9008A12-D8D0-4FDE-809B-46A71C4C613E}"/>
              </a:ext>
            </a:extLst>
          </p:cNvPr>
          <p:cNvSpPr/>
          <p:nvPr/>
        </p:nvSpPr>
        <p:spPr>
          <a:xfrm>
            <a:off x="6071700" y="2962793"/>
            <a:ext cx="516388" cy="180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7C2C6E5-2086-45F6-BA45-9D4C610DF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2638" y="3853346"/>
            <a:ext cx="4600575" cy="6858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48BCCAB-50DB-4B0D-B38C-9291147057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3617" y="3858108"/>
            <a:ext cx="4467225" cy="676275"/>
          </a:xfrm>
          <a:prstGeom prst="rect">
            <a:avLst/>
          </a:prstGeom>
        </p:spPr>
      </p:pic>
      <p:sp>
        <p:nvSpPr>
          <p:cNvPr id="21" name="箭头: 右 20">
            <a:extLst>
              <a:ext uri="{FF2B5EF4-FFF2-40B4-BE49-F238E27FC236}">
                <a16:creationId xmlns:a16="http://schemas.microsoft.com/office/drawing/2014/main" id="{35E66CB7-667B-490D-A393-27D1F2601883}"/>
              </a:ext>
            </a:extLst>
          </p:cNvPr>
          <p:cNvSpPr/>
          <p:nvPr/>
        </p:nvSpPr>
        <p:spPr>
          <a:xfrm>
            <a:off x="6115739" y="4105891"/>
            <a:ext cx="516388" cy="180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176D339-76B0-4E87-A1D2-A71D6E2A2DAA}"/>
              </a:ext>
            </a:extLst>
          </p:cNvPr>
          <p:cNvSpPr txBox="1"/>
          <p:nvPr/>
        </p:nvSpPr>
        <p:spPr>
          <a:xfrm>
            <a:off x="563270" y="4902697"/>
            <a:ext cx="112688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key point here is the following: 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fewer validators seen signing a message, the lower everyone's reward</a:t>
            </a:r>
            <a:r>
              <a:rPr lang="en-US" sz="1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81353A9-977B-40CF-9597-417D29A1AE61}"/>
              </a:ext>
            </a:extLst>
          </p:cNvPr>
          <p:cNvSpPr txBox="1"/>
          <p:nvPr/>
        </p:nvSpPr>
        <p:spPr>
          <a:xfrm>
            <a:off x="563269" y="6202496"/>
            <a:ext cx="8834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Figure Source: https://hackingresear.ch/discouragement-attacks/</a:t>
            </a:r>
          </a:p>
        </p:txBody>
      </p:sp>
    </p:spTree>
    <p:extLst>
      <p:ext uri="{BB962C8B-B14F-4D97-AF65-F5344CB8AC3E}">
        <p14:creationId xmlns:p14="http://schemas.microsoft.com/office/powerpoint/2010/main" val="287936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14" grpId="0"/>
      <p:bldP spid="17" grpId="0" animBg="1"/>
      <p:bldP spid="21" grpId="0" animBg="1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04D6E46-1CDC-4F80-B3DA-561B6B0B78E1}"/>
              </a:ext>
            </a:extLst>
          </p:cNvPr>
          <p:cNvSpPr txBox="1"/>
          <p:nvPr/>
        </p:nvSpPr>
        <p:spPr>
          <a:xfrm>
            <a:off x="311285" y="933854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Background – Withdraw Delay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D14DD9D5-E296-4701-BC6E-13147CA6F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66" y="1517276"/>
            <a:ext cx="5276951" cy="359362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35C8965-2009-4E1A-8F32-6A97EEEA57DB}"/>
              </a:ext>
            </a:extLst>
          </p:cNvPr>
          <p:cNvSpPr txBox="1"/>
          <p:nvPr/>
        </p:nvSpPr>
        <p:spPr>
          <a:xfrm>
            <a:off x="311284" y="-20253"/>
            <a:ext cx="9970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Cyber Insurance Design for Validator Rotation in Sharded Blockchain Networks: A Hierarchical Game Based Approach</a:t>
            </a:r>
          </a:p>
        </p:txBody>
      </p:sp>
      <p:pic>
        <p:nvPicPr>
          <p:cNvPr id="6" name="图片 5" descr="图标&#10;&#10;描述已自动生成">
            <a:extLst>
              <a:ext uri="{FF2B5EF4-FFF2-40B4-BE49-F238E27FC236}">
                <a16:creationId xmlns:a16="http://schemas.microsoft.com/office/drawing/2014/main" id="{F64AEB34-B0B7-497D-B2D2-5149A07A7C0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2001" y="4196498"/>
            <a:ext cx="914400" cy="914400"/>
          </a:xfrm>
          <a:prstGeom prst="rect">
            <a:avLst/>
          </a:prstGeom>
        </p:spPr>
      </p:pic>
      <p:sp>
        <p:nvSpPr>
          <p:cNvPr id="7" name="箭头: 右 6">
            <a:extLst>
              <a:ext uri="{FF2B5EF4-FFF2-40B4-BE49-F238E27FC236}">
                <a16:creationId xmlns:a16="http://schemas.microsoft.com/office/drawing/2014/main" id="{F0646ADC-73EC-463C-8FEA-0CB3E1EEC659}"/>
              </a:ext>
            </a:extLst>
          </p:cNvPr>
          <p:cNvSpPr/>
          <p:nvPr/>
        </p:nvSpPr>
        <p:spPr>
          <a:xfrm>
            <a:off x="4733270" y="4536740"/>
            <a:ext cx="453656" cy="233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对话气泡: 矩形 7">
            <a:extLst>
              <a:ext uri="{FF2B5EF4-FFF2-40B4-BE49-F238E27FC236}">
                <a16:creationId xmlns:a16="http://schemas.microsoft.com/office/drawing/2014/main" id="{A1B099DB-818A-478D-899D-38ECB7034A57}"/>
              </a:ext>
            </a:extLst>
          </p:cNvPr>
          <p:cNvSpPr/>
          <p:nvPr/>
        </p:nvSpPr>
        <p:spPr>
          <a:xfrm>
            <a:off x="6096000" y="2919850"/>
            <a:ext cx="5482605" cy="1023499"/>
          </a:xfrm>
          <a:prstGeom prst="wedgeRectCallout">
            <a:avLst>
              <a:gd name="adj1" fmla="val -39006"/>
              <a:gd name="adj2" fmla="val 828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E380956-0A1E-4EC1-9593-7BBC9F4AC354}"/>
              </a:ext>
            </a:extLst>
          </p:cNvPr>
          <p:cNvSpPr txBox="1"/>
          <p:nvPr/>
        </p:nvSpPr>
        <p:spPr>
          <a:xfrm>
            <a:off x="6210301" y="2982579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prevent the attack, the system should set a </a:t>
            </a:r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withdraw delay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instead of allowing the validators entry/exit quickly. 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59D51CE-838C-415C-8138-FDBF06F5EE08}"/>
              </a:ext>
            </a:extLst>
          </p:cNvPr>
          <p:cNvSpPr txBox="1"/>
          <p:nvPr/>
        </p:nvSpPr>
        <p:spPr>
          <a:xfrm>
            <a:off x="5101865" y="1604589"/>
            <a:ext cx="6476740" cy="64633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Vitalik explored a new type of attack that may bring down the whole blockchain network, which is called </a:t>
            </a:r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Discouragement Attack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5382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3F13998-05EB-47A5-88D9-30E80A25EFD2}"/>
              </a:ext>
            </a:extLst>
          </p:cNvPr>
          <p:cNvSpPr txBox="1"/>
          <p:nvPr/>
        </p:nvSpPr>
        <p:spPr>
          <a:xfrm>
            <a:off x="311285" y="19455"/>
            <a:ext cx="5461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- Blockchain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0E1CF79-8028-4B5F-BBAA-48F1ED1AF177}"/>
              </a:ext>
            </a:extLst>
          </p:cNvPr>
          <p:cNvSpPr txBox="1"/>
          <p:nvPr/>
        </p:nvSpPr>
        <p:spPr>
          <a:xfrm>
            <a:off x="311285" y="933854"/>
            <a:ext cx="3054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is Blockchain?</a:t>
            </a:r>
          </a:p>
        </p:txBody>
      </p:sp>
      <p:sp>
        <p:nvSpPr>
          <p:cNvPr id="4" name="矩形 1">
            <a:extLst>
              <a:ext uri="{FF2B5EF4-FFF2-40B4-BE49-F238E27FC236}">
                <a16:creationId xmlns:a16="http://schemas.microsoft.com/office/drawing/2014/main" id="{E53B533B-F3A7-441C-BE69-4934A12A6D20}"/>
              </a:ext>
            </a:extLst>
          </p:cNvPr>
          <p:cNvSpPr/>
          <p:nvPr/>
        </p:nvSpPr>
        <p:spPr>
          <a:xfrm>
            <a:off x="311285" y="1395519"/>
            <a:ext cx="11569430" cy="400110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blockchain is a </a:t>
            </a:r>
            <a:r>
              <a:rPr lang="en-US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decentralized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 digital ledger that exists across a peer-to-peer network*.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C40DF7C-95E7-4B28-A68C-8575FC14EEA2}"/>
              </a:ext>
            </a:extLst>
          </p:cNvPr>
          <p:cNvSpPr/>
          <p:nvPr/>
        </p:nvSpPr>
        <p:spPr>
          <a:xfrm>
            <a:off x="2221936" y="5102330"/>
            <a:ext cx="642482" cy="560872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2">
            <a:extLst>
              <a:ext uri="{FF2B5EF4-FFF2-40B4-BE49-F238E27FC236}">
                <a16:creationId xmlns:a16="http://schemas.microsoft.com/office/drawing/2014/main" id="{A2AC0F4D-F69B-4FB8-8532-AE1A2692DA3D}"/>
              </a:ext>
            </a:extLst>
          </p:cNvPr>
          <p:cNvSpPr/>
          <p:nvPr/>
        </p:nvSpPr>
        <p:spPr>
          <a:xfrm>
            <a:off x="3328835" y="5102330"/>
            <a:ext cx="642482" cy="560872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CEBB2D9-3496-4BFB-84A7-49FEFDFAE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418" y="5264379"/>
            <a:ext cx="228600" cy="228600"/>
          </a:xfrm>
          <a:prstGeom prst="rect">
            <a:avLst/>
          </a:prstGeom>
        </p:spPr>
      </p:pic>
      <p:pic>
        <p:nvPicPr>
          <p:cNvPr id="8" name="Picture 93">
            <a:extLst>
              <a:ext uri="{FF2B5EF4-FFF2-40B4-BE49-F238E27FC236}">
                <a16:creationId xmlns:a16="http://schemas.microsoft.com/office/drawing/2014/main" id="{631808F0-75A6-4E35-AA08-7FC3838D3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018" y="5262035"/>
            <a:ext cx="228600" cy="228600"/>
          </a:xfrm>
          <a:prstGeom prst="rect">
            <a:avLst/>
          </a:prstGeom>
        </p:spPr>
      </p:pic>
      <p:sp>
        <p:nvSpPr>
          <p:cNvPr id="9" name="Rectangle 94">
            <a:extLst>
              <a:ext uri="{FF2B5EF4-FFF2-40B4-BE49-F238E27FC236}">
                <a16:creationId xmlns:a16="http://schemas.microsoft.com/office/drawing/2014/main" id="{96D1D5C5-BB77-445A-BB53-4AAEE22B4F4B}"/>
              </a:ext>
            </a:extLst>
          </p:cNvPr>
          <p:cNvSpPr/>
          <p:nvPr/>
        </p:nvSpPr>
        <p:spPr>
          <a:xfrm>
            <a:off x="4435734" y="5102330"/>
            <a:ext cx="642482" cy="560872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5">
            <a:extLst>
              <a:ext uri="{FF2B5EF4-FFF2-40B4-BE49-F238E27FC236}">
                <a16:creationId xmlns:a16="http://schemas.microsoft.com/office/drawing/2014/main" id="{BF2171A9-02DC-4FA0-B729-3C9CAB4D5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17" y="5264379"/>
            <a:ext cx="228600" cy="228600"/>
          </a:xfrm>
          <a:prstGeom prst="rect">
            <a:avLst/>
          </a:prstGeom>
        </p:spPr>
      </p:pic>
      <p:pic>
        <p:nvPicPr>
          <p:cNvPr id="11" name="Picture 96">
            <a:extLst>
              <a:ext uri="{FF2B5EF4-FFF2-40B4-BE49-F238E27FC236}">
                <a16:creationId xmlns:a16="http://schemas.microsoft.com/office/drawing/2014/main" id="{1C6D4A85-BE97-4C53-BF49-C1DD74800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917" y="5262035"/>
            <a:ext cx="228600" cy="228600"/>
          </a:xfrm>
          <a:prstGeom prst="rect">
            <a:avLst/>
          </a:prstGeom>
        </p:spPr>
      </p:pic>
      <p:sp>
        <p:nvSpPr>
          <p:cNvPr id="12" name="Rectangle 97">
            <a:extLst>
              <a:ext uri="{FF2B5EF4-FFF2-40B4-BE49-F238E27FC236}">
                <a16:creationId xmlns:a16="http://schemas.microsoft.com/office/drawing/2014/main" id="{CBB4F43A-79B7-4484-807C-473421C47960}"/>
              </a:ext>
            </a:extLst>
          </p:cNvPr>
          <p:cNvSpPr/>
          <p:nvPr/>
        </p:nvSpPr>
        <p:spPr>
          <a:xfrm>
            <a:off x="5542633" y="5102330"/>
            <a:ext cx="642482" cy="560872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98">
            <a:extLst>
              <a:ext uri="{FF2B5EF4-FFF2-40B4-BE49-F238E27FC236}">
                <a16:creationId xmlns:a16="http://schemas.microsoft.com/office/drawing/2014/main" id="{C473D742-EE50-47AE-8DF4-3D0770C3A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16" y="5264379"/>
            <a:ext cx="228600" cy="228600"/>
          </a:xfrm>
          <a:prstGeom prst="rect">
            <a:avLst/>
          </a:prstGeom>
        </p:spPr>
      </p:pic>
      <p:pic>
        <p:nvPicPr>
          <p:cNvPr id="14" name="Picture 99">
            <a:extLst>
              <a:ext uri="{FF2B5EF4-FFF2-40B4-BE49-F238E27FC236}">
                <a16:creationId xmlns:a16="http://schemas.microsoft.com/office/drawing/2014/main" id="{55080295-E426-42B2-BC13-F074D8D4F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816" y="5262035"/>
            <a:ext cx="228600" cy="228600"/>
          </a:xfrm>
          <a:prstGeom prst="rect">
            <a:avLst/>
          </a:prstGeom>
        </p:spPr>
      </p:pic>
      <p:sp>
        <p:nvSpPr>
          <p:cNvPr id="15" name="Rectangle 100">
            <a:extLst>
              <a:ext uri="{FF2B5EF4-FFF2-40B4-BE49-F238E27FC236}">
                <a16:creationId xmlns:a16="http://schemas.microsoft.com/office/drawing/2014/main" id="{78BCCC70-20AF-40E0-9196-96AACBBE2BB1}"/>
              </a:ext>
            </a:extLst>
          </p:cNvPr>
          <p:cNvSpPr/>
          <p:nvPr/>
        </p:nvSpPr>
        <p:spPr>
          <a:xfrm>
            <a:off x="6649532" y="5102330"/>
            <a:ext cx="642482" cy="560872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1">
            <a:extLst>
              <a:ext uri="{FF2B5EF4-FFF2-40B4-BE49-F238E27FC236}">
                <a16:creationId xmlns:a16="http://schemas.microsoft.com/office/drawing/2014/main" id="{726C976A-8677-4F27-BB57-B0F236C81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115" y="5264379"/>
            <a:ext cx="228600" cy="228600"/>
          </a:xfrm>
          <a:prstGeom prst="rect">
            <a:avLst/>
          </a:prstGeom>
        </p:spPr>
      </p:pic>
      <p:pic>
        <p:nvPicPr>
          <p:cNvPr id="17" name="Picture 102">
            <a:extLst>
              <a:ext uri="{FF2B5EF4-FFF2-40B4-BE49-F238E27FC236}">
                <a16:creationId xmlns:a16="http://schemas.microsoft.com/office/drawing/2014/main" id="{2D53BF0F-0ADB-4043-8528-DABEC50C4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715" y="5262035"/>
            <a:ext cx="228600" cy="228600"/>
          </a:xfrm>
          <a:prstGeom prst="rect">
            <a:avLst/>
          </a:prstGeom>
        </p:spPr>
      </p:pic>
      <p:sp>
        <p:nvSpPr>
          <p:cNvPr id="18" name="Rectangle 103">
            <a:extLst>
              <a:ext uri="{FF2B5EF4-FFF2-40B4-BE49-F238E27FC236}">
                <a16:creationId xmlns:a16="http://schemas.microsoft.com/office/drawing/2014/main" id="{D614B29C-9A09-4ABD-B71F-39F085820EC6}"/>
              </a:ext>
            </a:extLst>
          </p:cNvPr>
          <p:cNvSpPr/>
          <p:nvPr/>
        </p:nvSpPr>
        <p:spPr>
          <a:xfrm>
            <a:off x="7756663" y="5102330"/>
            <a:ext cx="642482" cy="560872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04">
            <a:extLst>
              <a:ext uri="{FF2B5EF4-FFF2-40B4-BE49-F238E27FC236}">
                <a16:creationId xmlns:a16="http://schemas.microsoft.com/office/drawing/2014/main" id="{65B70759-CDDE-4DF1-9C51-1E406A4CF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231" y="5264379"/>
            <a:ext cx="228600" cy="228600"/>
          </a:xfrm>
          <a:prstGeom prst="rect">
            <a:avLst/>
          </a:prstGeom>
        </p:spPr>
      </p:pic>
      <p:pic>
        <p:nvPicPr>
          <p:cNvPr id="20" name="Picture 105">
            <a:extLst>
              <a:ext uri="{FF2B5EF4-FFF2-40B4-BE49-F238E27FC236}">
                <a16:creationId xmlns:a16="http://schemas.microsoft.com/office/drawing/2014/main" id="{4F9EF6FB-3541-4029-BADE-AD7FF67DE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31" y="5262035"/>
            <a:ext cx="228600" cy="228600"/>
          </a:xfrm>
          <a:prstGeom prst="rect">
            <a:avLst/>
          </a:prstGeom>
        </p:spPr>
      </p:pic>
      <p:sp>
        <p:nvSpPr>
          <p:cNvPr id="21" name="Rectangle 103">
            <a:extLst>
              <a:ext uri="{FF2B5EF4-FFF2-40B4-BE49-F238E27FC236}">
                <a16:creationId xmlns:a16="http://schemas.microsoft.com/office/drawing/2014/main" id="{FEE1922D-80C0-4BFE-AF0A-488D24E76658}"/>
              </a:ext>
            </a:extLst>
          </p:cNvPr>
          <p:cNvSpPr/>
          <p:nvPr/>
        </p:nvSpPr>
        <p:spPr>
          <a:xfrm>
            <a:off x="9567465" y="3772172"/>
            <a:ext cx="2106930" cy="2310765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文本框 39">
            <a:extLst>
              <a:ext uri="{FF2B5EF4-FFF2-40B4-BE49-F238E27FC236}">
                <a16:creationId xmlns:a16="http://schemas.microsoft.com/office/drawing/2014/main" id="{9C363C02-1CF9-488E-B9DF-12A7330FD600}"/>
              </a:ext>
            </a:extLst>
          </p:cNvPr>
          <p:cNvSpPr txBox="1"/>
          <p:nvPr/>
        </p:nvSpPr>
        <p:spPr>
          <a:xfrm>
            <a:off x="7235577" y="5813100"/>
            <a:ext cx="16846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/>
              <a:t>Block N</a:t>
            </a:r>
          </a:p>
        </p:txBody>
      </p:sp>
      <p:sp>
        <p:nvSpPr>
          <p:cNvPr id="23" name="文本框 40">
            <a:extLst>
              <a:ext uri="{FF2B5EF4-FFF2-40B4-BE49-F238E27FC236}">
                <a16:creationId xmlns:a16="http://schemas.microsoft.com/office/drawing/2014/main" id="{6CB52C32-A150-4385-9976-28EDB5B923A8}"/>
              </a:ext>
            </a:extLst>
          </p:cNvPr>
          <p:cNvSpPr txBox="1"/>
          <p:nvPr/>
        </p:nvSpPr>
        <p:spPr>
          <a:xfrm>
            <a:off x="9778285" y="3861707"/>
            <a:ext cx="16846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Block N header</a:t>
            </a:r>
          </a:p>
        </p:txBody>
      </p:sp>
      <p:sp>
        <p:nvSpPr>
          <p:cNvPr id="24" name="文本框 41">
            <a:extLst>
              <a:ext uri="{FF2B5EF4-FFF2-40B4-BE49-F238E27FC236}">
                <a16:creationId xmlns:a16="http://schemas.microsoft.com/office/drawing/2014/main" id="{7A3F4588-FC17-43D3-BB0B-241638D44E2F}"/>
              </a:ext>
            </a:extLst>
          </p:cNvPr>
          <p:cNvSpPr txBox="1"/>
          <p:nvPr/>
        </p:nvSpPr>
        <p:spPr>
          <a:xfrm>
            <a:off x="9691290" y="4209052"/>
            <a:ext cx="1858010" cy="275590"/>
          </a:xfrm>
          <a:prstGeom prst="rect">
            <a:avLst/>
          </a:prstGeom>
          <a:noFill/>
          <a:ln w="12700" cmpd="sng">
            <a:solidFill>
              <a:srgbClr val="4F81BD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/>
              <a:t>Hash of (N-1) header</a:t>
            </a:r>
          </a:p>
        </p:txBody>
      </p:sp>
      <p:sp>
        <p:nvSpPr>
          <p:cNvPr id="25" name="文本框 42">
            <a:extLst>
              <a:ext uri="{FF2B5EF4-FFF2-40B4-BE49-F238E27FC236}">
                <a16:creationId xmlns:a16="http://schemas.microsoft.com/office/drawing/2014/main" id="{942976B0-7BF1-45CD-A023-45F03AE42F82}"/>
              </a:ext>
            </a:extLst>
          </p:cNvPr>
          <p:cNvSpPr txBox="1"/>
          <p:nvPr/>
        </p:nvSpPr>
        <p:spPr>
          <a:xfrm>
            <a:off x="9690655" y="4789442"/>
            <a:ext cx="1858645" cy="275590"/>
          </a:xfrm>
          <a:prstGeom prst="rect">
            <a:avLst/>
          </a:prstGeom>
          <a:solidFill>
            <a:schemeClr val="accent1">
              <a:lumMod val="75000"/>
              <a:alpha val="49000"/>
            </a:schemeClr>
          </a:solidFill>
          <a:ln w="127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Transaction id_1</a:t>
            </a:r>
          </a:p>
        </p:txBody>
      </p:sp>
      <p:sp>
        <p:nvSpPr>
          <p:cNvPr id="26" name="文本框 43">
            <a:extLst>
              <a:ext uri="{FF2B5EF4-FFF2-40B4-BE49-F238E27FC236}">
                <a16:creationId xmlns:a16="http://schemas.microsoft.com/office/drawing/2014/main" id="{FCFAB3B3-B6DB-4F8B-8B8B-CF3D8F3ECE84}"/>
              </a:ext>
            </a:extLst>
          </p:cNvPr>
          <p:cNvSpPr txBox="1"/>
          <p:nvPr/>
        </p:nvSpPr>
        <p:spPr>
          <a:xfrm>
            <a:off x="9691925" y="5232672"/>
            <a:ext cx="1858645" cy="275590"/>
          </a:xfrm>
          <a:prstGeom prst="rect">
            <a:avLst/>
          </a:prstGeom>
          <a:solidFill>
            <a:schemeClr val="accent1">
              <a:lumMod val="75000"/>
              <a:alpha val="49000"/>
            </a:schemeClr>
          </a:solidFill>
          <a:ln w="127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solidFill>
                  <a:schemeClr val="bg1"/>
                </a:solidFill>
              </a:rPr>
              <a:t>Transaction id_i</a:t>
            </a:r>
          </a:p>
        </p:txBody>
      </p:sp>
      <p:sp>
        <p:nvSpPr>
          <p:cNvPr id="27" name="文本框 44">
            <a:extLst>
              <a:ext uri="{FF2B5EF4-FFF2-40B4-BE49-F238E27FC236}">
                <a16:creationId xmlns:a16="http://schemas.microsoft.com/office/drawing/2014/main" id="{71612659-9E34-425D-9C9C-D524F6C70469}"/>
              </a:ext>
            </a:extLst>
          </p:cNvPr>
          <p:cNvSpPr txBox="1"/>
          <p:nvPr/>
        </p:nvSpPr>
        <p:spPr>
          <a:xfrm>
            <a:off x="9690655" y="5663202"/>
            <a:ext cx="1858645" cy="275590"/>
          </a:xfrm>
          <a:prstGeom prst="rect">
            <a:avLst/>
          </a:prstGeom>
          <a:solidFill>
            <a:schemeClr val="accent1">
              <a:lumMod val="75000"/>
              <a:alpha val="49000"/>
            </a:schemeClr>
          </a:solidFill>
          <a:ln w="127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solidFill>
                  <a:schemeClr val="bg1"/>
                </a:solidFill>
              </a:rPr>
              <a:t>Transaction id_2x</a:t>
            </a:r>
          </a:p>
        </p:txBody>
      </p:sp>
      <p:sp>
        <p:nvSpPr>
          <p:cNvPr id="28" name="文本框 45">
            <a:extLst>
              <a:ext uri="{FF2B5EF4-FFF2-40B4-BE49-F238E27FC236}">
                <a16:creationId xmlns:a16="http://schemas.microsoft.com/office/drawing/2014/main" id="{CFA0A009-9DFC-4A86-B4B0-6D0868302D46}"/>
              </a:ext>
            </a:extLst>
          </p:cNvPr>
          <p:cNvSpPr txBox="1"/>
          <p:nvPr/>
        </p:nvSpPr>
        <p:spPr>
          <a:xfrm>
            <a:off x="6128975" y="5815005"/>
            <a:ext cx="16846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/>
              <a:t>Block N-1</a:t>
            </a:r>
          </a:p>
        </p:txBody>
      </p:sp>
      <p:sp>
        <p:nvSpPr>
          <p:cNvPr id="29" name="文本框 46">
            <a:extLst>
              <a:ext uri="{FF2B5EF4-FFF2-40B4-BE49-F238E27FC236}">
                <a16:creationId xmlns:a16="http://schemas.microsoft.com/office/drawing/2014/main" id="{74120A6E-8543-4D74-AC78-3103B25F9442}"/>
              </a:ext>
            </a:extLst>
          </p:cNvPr>
          <p:cNvSpPr txBox="1"/>
          <p:nvPr/>
        </p:nvSpPr>
        <p:spPr>
          <a:xfrm>
            <a:off x="5022170" y="5815005"/>
            <a:ext cx="16846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/>
              <a:t>Block N-2</a:t>
            </a:r>
          </a:p>
        </p:txBody>
      </p:sp>
      <p:sp>
        <p:nvSpPr>
          <p:cNvPr id="30" name="文本框 47">
            <a:extLst>
              <a:ext uri="{FF2B5EF4-FFF2-40B4-BE49-F238E27FC236}">
                <a16:creationId xmlns:a16="http://schemas.microsoft.com/office/drawing/2014/main" id="{6267645B-9E24-4725-A11C-AC13CE537117}"/>
              </a:ext>
            </a:extLst>
          </p:cNvPr>
          <p:cNvSpPr txBox="1"/>
          <p:nvPr/>
        </p:nvSpPr>
        <p:spPr>
          <a:xfrm>
            <a:off x="3914730" y="5813100"/>
            <a:ext cx="16846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/>
              <a:t>Block N-3</a:t>
            </a:r>
          </a:p>
        </p:txBody>
      </p:sp>
      <p:sp>
        <p:nvSpPr>
          <p:cNvPr id="31" name="文本框 48">
            <a:extLst>
              <a:ext uri="{FF2B5EF4-FFF2-40B4-BE49-F238E27FC236}">
                <a16:creationId xmlns:a16="http://schemas.microsoft.com/office/drawing/2014/main" id="{2463B1B3-82CE-482F-9DDE-F381324AFF0E}"/>
              </a:ext>
            </a:extLst>
          </p:cNvPr>
          <p:cNvSpPr txBox="1"/>
          <p:nvPr/>
        </p:nvSpPr>
        <p:spPr>
          <a:xfrm>
            <a:off x="2364990" y="5829970"/>
            <a:ext cx="16846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Block ...</a:t>
            </a:r>
          </a:p>
        </p:txBody>
      </p:sp>
      <p:cxnSp>
        <p:nvCxnSpPr>
          <p:cNvPr id="32" name="Straight Connector 74">
            <a:extLst>
              <a:ext uri="{FF2B5EF4-FFF2-40B4-BE49-F238E27FC236}">
                <a16:creationId xmlns:a16="http://schemas.microsoft.com/office/drawing/2014/main" id="{72F46CAD-5028-421A-A44F-4E97BF94501F}"/>
              </a:ext>
            </a:extLst>
          </p:cNvPr>
          <p:cNvCxnSpPr>
            <a:cxnSpLocks/>
            <a:endCxn id="18" idx="3"/>
          </p:cNvCxnSpPr>
          <p:nvPr/>
        </p:nvCxnSpPr>
        <p:spPr>
          <a:xfrm flipH="1">
            <a:off x="8399145" y="3772172"/>
            <a:ext cx="1168320" cy="1610594"/>
          </a:xfrm>
          <a:prstGeom prst="line">
            <a:avLst/>
          </a:prstGeom>
          <a:ln w="6350">
            <a:solidFill>
              <a:srgbClr val="4F81BD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74">
            <a:extLst>
              <a:ext uri="{FF2B5EF4-FFF2-40B4-BE49-F238E27FC236}">
                <a16:creationId xmlns:a16="http://schemas.microsoft.com/office/drawing/2014/main" id="{10171A76-F400-4AF6-9355-6D0E00195BB0}"/>
              </a:ext>
            </a:extLst>
          </p:cNvPr>
          <p:cNvCxnSpPr>
            <a:cxnSpLocks/>
            <a:endCxn id="18" idx="3"/>
          </p:cNvCxnSpPr>
          <p:nvPr/>
        </p:nvCxnSpPr>
        <p:spPr>
          <a:xfrm flipH="1" flipV="1">
            <a:off x="8399145" y="5382766"/>
            <a:ext cx="1166415" cy="700171"/>
          </a:xfrm>
          <a:prstGeom prst="line">
            <a:avLst/>
          </a:prstGeom>
          <a:ln w="6350">
            <a:solidFill>
              <a:srgbClr val="4F81BD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2" descr="enter image description here">
            <a:extLst>
              <a:ext uri="{FF2B5EF4-FFF2-40B4-BE49-F238E27FC236}">
                <a16:creationId xmlns:a16="http://schemas.microsoft.com/office/drawing/2014/main" id="{AC89870E-28D2-4193-92C3-FAB6D6AF7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80" y="2133826"/>
            <a:ext cx="8936380" cy="259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2">
            <a:extLst>
              <a:ext uri="{FF2B5EF4-FFF2-40B4-BE49-F238E27FC236}">
                <a16:creationId xmlns:a16="http://schemas.microsoft.com/office/drawing/2014/main" id="{6148FA25-437F-4943-B465-01540893E7EF}"/>
              </a:ext>
            </a:extLst>
          </p:cNvPr>
          <p:cNvSpPr/>
          <p:nvPr/>
        </p:nvSpPr>
        <p:spPr>
          <a:xfrm>
            <a:off x="1130554" y="5101316"/>
            <a:ext cx="642482" cy="560872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">
            <a:extLst>
              <a:ext uri="{FF2B5EF4-FFF2-40B4-BE49-F238E27FC236}">
                <a16:creationId xmlns:a16="http://schemas.microsoft.com/office/drawing/2014/main" id="{50CC07FB-350A-465E-AE62-10806D3BF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36" y="5263365"/>
            <a:ext cx="228600" cy="228600"/>
          </a:xfrm>
          <a:prstGeom prst="rect">
            <a:avLst/>
          </a:prstGeom>
        </p:spPr>
      </p:pic>
      <p:pic>
        <p:nvPicPr>
          <p:cNvPr id="39" name="Picture 93">
            <a:extLst>
              <a:ext uri="{FF2B5EF4-FFF2-40B4-BE49-F238E27FC236}">
                <a16:creationId xmlns:a16="http://schemas.microsoft.com/office/drawing/2014/main" id="{90931724-637F-42C0-BB27-E2E0FE653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636" y="5261021"/>
            <a:ext cx="228600" cy="228600"/>
          </a:xfrm>
          <a:prstGeom prst="rect">
            <a:avLst/>
          </a:prstGeom>
        </p:spPr>
      </p:pic>
      <p:sp>
        <p:nvSpPr>
          <p:cNvPr id="40" name="文本框 48">
            <a:extLst>
              <a:ext uri="{FF2B5EF4-FFF2-40B4-BE49-F238E27FC236}">
                <a16:creationId xmlns:a16="http://schemas.microsoft.com/office/drawing/2014/main" id="{E147FE32-0A4F-4ECA-998A-749F3B0E8FE1}"/>
              </a:ext>
            </a:extLst>
          </p:cNvPr>
          <p:cNvSpPr txBox="1"/>
          <p:nvPr/>
        </p:nvSpPr>
        <p:spPr>
          <a:xfrm>
            <a:off x="609467" y="5823553"/>
            <a:ext cx="16846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Genesis Block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969E28B-9ED9-4FDE-B71D-0F31AC86E8C7}"/>
              </a:ext>
            </a:extLst>
          </p:cNvPr>
          <p:cNvSpPr txBox="1"/>
          <p:nvPr/>
        </p:nvSpPr>
        <p:spPr>
          <a:xfrm>
            <a:off x="309699" y="6136675"/>
            <a:ext cx="7312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*https://www.investopedia.com/terms/b/blockchain.asp</a:t>
            </a:r>
          </a:p>
        </p:txBody>
      </p:sp>
    </p:spTree>
    <p:extLst>
      <p:ext uri="{BB962C8B-B14F-4D97-AF65-F5344CB8AC3E}">
        <p14:creationId xmlns:p14="http://schemas.microsoft.com/office/powerpoint/2010/main" val="158676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5" grpId="0" animBg="1"/>
      <p:bldP spid="18" grpId="0" animBg="1"/>
      <p:bldP spid="21" grpId="0" animBg="1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7" grpId="0" animBg="1"/>
      <p:bldP spid="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8C949A12-5AE4-4DD3-99F8-936C1A7713C4}"/>
              </a:ext>
            </a:extLst>
          </p:cNvPr>
          <p:cNvSpPr txBox="1"/>
          <p:nvPr/>
        </p:nvSpPr>
        <p:spPr>
          <a:xfrm>
            <a:off x="311285" y="933854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139A92CA-30B6-4C4D-B574-234D318FF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67" y="2382823"/>
            <a:ext cx="5339398" cy="3636149"/>
          </a:xfrm>
          <a:prstGeom prst="rect">
            <a:avLst/>
          </a:prstGeom>
        </p:spPr>
      </p:pic>
      <p:sp>
        <p:nvSpPr>
          <p:cNvPr id="10" name="TextBox 14">
            <a:extLst>
              <a:ext uri="{FF2B5EF4-FFF2-40B4-BE49-F238E27FC236}">
                <a16:creationId xmlns:a16="http://schemas.microsoft.com/office/drawing/2014/main" id="{E25A4635-880C-485B-8DBE-59C7C906E3C8}"/>
              </a:ext>
            </a:extLst>
          </p:cNvPr>
          <p:cNvSpPr txBox="1"/>
          <p:nvPr/>
        </p:nvSpPr>
        <p:spPr>
          <a:xfrm>
            <a:off x="6419356" y="4253834"/>
            <a:ext cx="1930986" cy="707886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Cyber insurance Framework</a:t>
            </a:r>
          </a:p>
        </p:txBody>
      </p:sp>
      <p:sp>
        <p:nvSpPr>
          <p:cNvPr id="11" name="Down Arrow 4">
            <a:extLst>
              <a:ext uri="{FF2B5EF4-FFF2-40B4-BE49-F238E27FC236}">
                <a16:creationId xmlns:a16="http://schemas.microsoft.com/office/drawing/2014/main" id="{6BC6D587-4E9D-48D9-8EBD-98C3AA37C138}"/>
              </a:ext>
            </a:extLst>
          </p:cNvPr>
          <p:cNvSpPr/>
          <p:nvPr/>
        </p:nvSpPr>
        <p:spPr>
          <a:xfrm>
            <a:off x="7270549" y="3325105"/>
            <a:ext cx="228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23">
            <a:extLst>
              <a:ext uri="{FF2B5EF4-FFF2-40B4-BE49-F238E27FC236}">
                <a16:creationId xmlns:a16="http://schemas.microsoft.com/office/drawing/2014/main" id="{D2A05E2C-A8DC-40E3-8CCA-A9915553ACD5}"/>
              </a:ext>
            </a:extLst>
          </p:cNvPr>
          <p:cNvSpPr/>
          <p:nvPr/>
        </p:nvSpPr>
        <p:spPr>
          <a:xfrm>
            <a:off x="10102606" y="3325105"/>
            <a:ext cx="228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502478B7-9C92-48F4-810F-6672F99C1343}"/>
              </a:ext>
            </a:extLst>
          </p:cNvPr>
          <p:cNvSpPr txBox="1"/>
          <p:nvPr/>
        </p:nvSpPr>
        <p:spPr>
          <a:xfrm>
            <a:off x="6419356" y="2512046"/>
            <a:ext cx="1930986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Discouragement Attack</a:t>
            </a: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4C4537-1A83-45F8-9D1D-E3047398C56D}"/>
              </a:ext>
            </a:extLst>
          </p:cNvPr>
          <p:cNvSpPr txBox="1"/>
          <p:nvPr/>
        </p:nvSpPr>
        <p:spPr>
          <a:xfrm>
            <a:off x="9226306" y="2758267"/>
            <a:ext cx="1981200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Withdraw Delay</a:t>
            </a:r>
          </a:p>
        </p:txBody>
      </p:sp>
      <p:sp>
        <p:nvSpPr>
          <p:cNvPr id="15" name="矩形 13">
            <a:extLst>
              <a:ext uri="{FF2B5EF4-FFF2-40B4-BE49-F238E27FC236}">
                <a16:creationId xmlns:a16="http://schemas.microsoft.com/office/drawing/2014/main" id="{F9E0DC10-7FA6-4C04-8F06-02FA5CD83CEB}"/>
              </a:ext>
            </a:extLst>
          </p:cNvPr>
          <p:cNvSpPr/>
          <p:nvPr/>
        </p:nvSpPr>
        <p:spPr>
          <a:xfrm>
            <a:off x="517088" y="5988456"/>
            <a:ext cx="905502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latin typeface="Times New Roman" panose="02020603050405020304" pitchFamily="18" charset="0"/>
              </a:rPr>
              <a:t>*</a:t>
            </a:r>
            <a:r>
              <a:rPr lang="en-GB" sz="1100" dirty="0" err="1">
                <a:latin typeface="Times New Roman" panose="02020603050405020304" pitchFamily="18" charset="0"/>
              </a:rPr>
              <a:t>Vitalik</a:t>
            </a:r>
            <a:r>
              <a:rPr lang="en-GB" sz="1100" dirty="0">
                <a:latin typeface="Times New Roman" panose="02020603050405020304" pitchFamily="18" charset="0"/>
              </a:rPr>
              <a:t> </a:t>
            </a:r>
            <a:r>
              <a:rPr lang="en-GB" sz="1100" dirty="0" err="1">
                <a:latin typeface="Times New Roman" panose="02020603050405020304" pitchFamily="18" charset="0"/>
              </a:rPr>
              <a:t>Buterin</a:t>
            </a:r>
            <a:r>
              <a:rPr lang="en-GB" sz="1100" dirty="0">
                <a:latin typeface="Times New Roman" panose="02020603050405020304" pitchFamily="18" charset="0"/>
              </a:rPr>
              <a:t>. Discouragement attacks. </a:t>
            </a:r>
            <a:r>
              <a:rPr lang="en-GB" sz="1100" dirty="0">
                <a:latin typeface="Times New Roman" panose="02020603050405020304" pitchFamily="18" charset="0"/>
                <a:hlinkClick r:id="rId3"/>
              </a:rPr>
              <a:t>https://github.com/ethereum/research/blob/master/papers/discouragement/discouragement.pdf</a:t>
            </a:r>
            <a:r>
              <a:rPr lang="en-GB" sz="1100" dirty="0">
                <a:latin typeface="Times New Roman" panose="02020603050405020304" pitchFamily="18" charset="0"/>
              </a:rPr>
              <a:t>. Dec 16,2018</a:t>
            </a:r>
            <a:endParaRPr lang="en-GB" sz="11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A0A6CD-B1E9-4419-8DFA-E071C3F4BA59}"/>
              </a:ext>
            </a:extLst>
          </p:cNvPr>
          <p:cNvSpPr txBox="1"/>
          <p:nvPr/>
        </p:nvSpPr>
        <p:spPr>
          <a:xfrm>
            <a:off x="9226305" y="4259730"/>
            <a:ext cx="2234927" cy="707886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 Theory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Stackelberg Game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C32B28B-0629-4059-91B7-A5F804D9B505}"/>
              </a:ext>
            </a:extLst>
          </p:cNvPr>
          <p:cNvSpPr txBox="1"/>
          <p:nvPr/>
        </p:nvSpPr>
        <p:spPr>
          <a:xfrm>
            <a:off x="311285" y="1351508"/>
            <a:ext cx="11569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8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blockchain network requires an appropriate incentive scheme to encourage the validators to </a:t>
            </a:r>
            <a:r>
              <a:rPr lang="en-US" sz="1800" b="1" i="1" u="none" strike="noStrike" baseline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stay online 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800" b="1" i="1" u="none" strike="noStrike" baseline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neutralize the whole network’s risk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DD4780F-89B2-45BC-A52F-41FCD0BC97DE}"/>
              </a:ext>
            </a:extLst>
          </p:cNvPr>
          <p:cNvSpPr txBox="1"/>
          <p:nvPr/>
        </p:nvSpPr>
        <p:spPr>
          <a:xfrm>
            <a:off x="311285" y="-20253"/>
            <a:ext cx="955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Cyber Insurance Design for Validator Rotation in Sharded Blockchain Networks: A Hierarchical Game Based Approach</a:t>
            </a:r>
          </a:p>
        </p:txBody>
      </p:sp>
    </p:spTree>
    <p:extLst>
      <p:ext uri="{BB962C8B-B14F-4D97-AF65-F5344CB8AC3E}">
        <p14:creationId xmlns:p14="http://schemas.microsoft.com/office/powerpoint/2010/main" val="220406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EFC6B58-C0BF-4F83-B72C-BF931E3C62AC}"/>
              </a:ext>
            </a:extLst>
          </p:cNvPr>
          <p:cNvSpPr txBox="1"/>
          <p:nvPr/>
        </p:nvSpPr>
        <p:spPr>
          <a:xfrm>
            <a:off x="311285" y="933854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System Overview: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4C7D113-B6DF-48D1-98DA-F5BCBD347718}"/>
              </a:ext>
            </a:extLst>
          </p:cNvPr>
          <p:cNvSpPr txBox="1"/>
          <p:nvPr/>
        </p:nvSpPr>
        <p:spPr>
          <a:xfrm>
            <a:off x="311285" y="-20253"/>
            <a:ext cx="955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Cyber Insurance Design for Validator Rotation in Sharded Blockchain Networks: A Hierarchical Game Based Approach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3429DBF-41FA-44E2-8005-6C07444DE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209" y="1518629"/>
            <a:ext cx="5116917" cy="402043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711BB57-D415-48E8-9015-F8C6570B72FE}"/>
              </a:ext>
            </a:extLst>
          </p:cNvPr>
          <p:cNvSpPr txBox="1"/>
          <p:nvPr/>
        </p:nvSpPr>
        <p:spPr>
          <a:xfrm>
            <a:off x="311285" y="1518629"/>
            <a:ext cx="5706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1) The main chain is recruiting the validators.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A23C949-A6D9-4071-A083-F8FE51E447F0}"/>
              </a:ext>
            </a:extLst>
          </p:cNvPr>
          <p:cNvSpPr txBox="1"/>
          <p:nvPr/>
        </p:nvSpPr>
        <p:spPr>
          <a:xfrm>
            <a:off x="311285" y="2011071"/>
            <a:ext cx="5706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2) The malicious validators are blend in with other honest validators.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1EEB513-0639-42F2-97FF-854BDC04B463}"/>
              </a:ext>
            </a:extLst>
          </p:cNvPr>
          <p:cNvSpPr txBox="1"/>
          <p:nvPr/>
        </p:nvSpPr>
        <p:spPr>
          <a:xfrm>
            <a:off x="311285" y="2780512"/>
            <a:ext cx="57847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3) Let the beacon chain be a temporary leader to design the contracts.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5B0472E-63CC-4F61-923C-A77EBCD9E238}"/>
              </a:ext>
            </a:extLst>
          </p:cNvPr>
          <p:cNvSpPr txBox="1"/>
          <p:nvPr/>
        </p:nvSpPr>
        <p:spPr>
          <a:xfrm>
            <a:off x="311285" y="3549953"/>
            <a:ext cx="5706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4) A block manager signs the insurance contract with the cyber insurer.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F028B90-BF9D-4CF6-9B4D-89EEAF246650}"/>
              </a:ext>
            </a:extLst>
          </p:cNvPr>
          <p:cNvSpPr txBox="1"/>
          <p:nvPr/>
        </p:nvSpPr>
        <p:spPr>
          <a:xfrm>
            <a:off x="311284" y="4319394"/>
            <a:ext cx="5706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5) The cyber insurer will pay the claim for the victims if there exists a discouragement attack.</a:t>
            </a:r>
          </a:p>
        </p:txBody>
      </p:sp>
    </p:spTree>
    <p:extLst>
      <p:ext uri="{BB962C8B-B14F-4D97-AF65-F5344CB8AC3E}">
        <p14:creationId xmlns:p14="http://schemas.microsoft.com/office/powerpoint/2010/main" val="951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1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921D0AD-6A04-4157-9574-C28BBB8E3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209" y="1518629"/>
            <a:ext cx="5116917" cy="402043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97C0C1A-ED15-45B0-9300-E57CAC41A2A8}"/>
              </a:ext>
            </a:extLst>
          </p:cNvPr>
          <p:cNvSpPr txBox="1">
            <a:spLocks/>
          </p:cNvSpPr>
          <p:nvPr/>
        </p:nvSpPr>
        <p:spPr>
          <a:xfrm>
            <a:off x="440390" y="1395519"/>
            <a:ext cx="9296400" cy="44307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96">
              <a:defRPr>
                <a:latin typeface="+mn-lt"/>
                <a:ea typeface="+mn-ea"/>
                <a:cs typeface="+mn-cs"/>
              </a:defRPr>
            </a:lvl2pPr>
            <a:lvl3pPr marL="914391">
              <a:defRPr>
                <a:latin typeface="+mn-lt"/>
                <a:ea typeface="+mn-ea"/>
                <a:cs typeface="+mn-cs"/>
              </a:defRPr>
            </a:lvl3pPr>
            <a:lvl4pPr marL="1371587">
              <a:defRPr>
                <a:latin typeface="+mn-lt"/>
                <a:ea typeface="+mn-ea"/>
                <a:cs typeface="+mn-cs"/>
              </a:defRPr>
            </a:lvl4pPr>
            <a:lvl5pPr marL="1828782">
              <a:defRPr>
                <a:latin typeface="+mn-lt"/>
                <a:ea typeface="+mn-ea"/>
                <a:cs typeface="+mn-cs"/>
              </a:defRPr>
            </a:lvl5pPr>
            <a:lvl6pPr marL="2285978">
              <a:defRPr>
                <a:latin typeface="+mn-lt"/>
                <a:ea typeface="+mn-ea"/>
                <a:cs typeface="+mn-cs"/>
              </a:defRPr>
            </a:lvl6pPr>
            <a:lvl7pPr marL="2743173">
              <a:defRPr>
                <a:latin typeface="+mn-lt"/>
                <a:ea typeface="+mn-ea"/>
                <a:cs typeface="+mn-cs"/>
              </a:defRPr>
            </a:lvl7pPr>
            <a:lvl8pPr marL="3200368">
              <a:defRPr>
                <a:latin typeface="+mn-lt"/>
                <a:ea typeface="+mn-ea"/>
                <a:cs typeface="+mn-cs"/>
              </a:defRPr>
            </a:lvl8pPr>
            <a:lvl9pPr marL="3657563">
              <a:defRPr>
                <a:latin typeface="+mn-lt"/>
                <a:ea typeface="+mn-ea"/>
                <a:cs typeface="+mn-cs"/>
              </a:defRPr>
            </a:lvl9pPr>
          </a:lstStyle>
          <a:p>
            <a:pPr marL="347654" indent="-347654">
              <a:buFont typeface="Wingdings" panose="05000000000000000000" pitchFamily="2" charset="2"/>
              <a:buChar char="§"/>
              <a:defRPr/>
            </a:pPr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Reward Distribution Function and Expected Loss</a:t>
            </a:r>
            <a:endParaRPr lang="en-US" sz="2400" kern="0" dirty="0">
              <a:latin typeface="Gill Sans MT" panose="020B0502020104020203" pitchFamily="34" charset="0"/>
              <a:sym typeface="Wingdings" panose="05000000000000000000" pitchFamily="2" charset="2"/>
            </a:endParaRPr>
          </a:p>
        </p:txBody>
      </p:sp>
      <p:pic>
        <p:nvPicPr>
          <p:cNvPr id="15" name="图片 10">
            <a:extLst>
              <a:ext uri="{FF2B5EF4-FFF2-40B4-BE49-F238E27FC236}">
                <a16:creationId xmlns:a16="http://schemas.microsoft.com/office/drawing/2014/main" id="{76384356-19EE-4523-A121-643B13FEA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52" y="2080001"/>
            <a:ext cx="685800" cy="485775"/>
          </a:xfrm>
          <a:prstGeom prst="rect">
            <a:avLst/>
          </a:prstGeom>
        </p:spPr>
      </p:pic>
      <p:pic>
        <p:nvPicPr>
          <p:cNvPr id="16" name="图片 12">
            <a:extLst>
              <a:ext uri="{FF2B5EF4-FFF2-40B4-BE49-F238E27FC236}">
                <a16:creationId xmlns:a16="http://schemas.microsoft.com/office/drawing/2014/main" id="{9AF27CCE-095A-44B5-B629-16EF0CF65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52" y="3210128"/>
            <a:ext cx="2362200" cy="590550"/>
          </a:xfrm>
          <a:prstGeom prst="rect">
            <a:avLst/>
          </a:prstGeom>
        </p:spPr>
      </p:pic>
      <p:sp>
        <p:nvSpPr>
          <p:cNvPr id="18" name="矩形 7">
            <a:extLst>
              <a:ext uri="{FF2B5EF4-FFF2-40B4-BE49-F238E27FC236}">
                <a16:creationId xmlns:a16="http://schemas.microsoft.com/office/drawing/2014/main" id="{572C60CD-A67B-4E7A-B93D-6CF7140C00C2}"/>
              </a:ext>
            </a:extLst>
          </p:cNvPr>
          <p:cNvSpPr/>
          <p:nvPr/>
        </p:nvSpPr>
        <p:spPr>
          <a:xfrm>
            <a:off x="358791" y="1735466"/>
            <a:ext cx="9377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Censored validator’s loss function</a:t>
            </a:r>
          </a:p>
        </p:txBody>
      </p:sp>
      <p:sp>
        <p:nvSpPr>
          <p:cNvPr id="19" name="矩形 7">
            <a:extLst>
              <a:ext uri="{FF2B5EF4-FFF2-40B4-BE49-F238E27FC236}">
                <a16:creationId xmlns:a16="http://schemas.microsoft.com/office/drawing/2014/main" id="{2A224033-CEF2-43AC-B492-48B5B8603B01}"/>
              </a:ext>
            </a:extLst>
          </p:cNvPr>
          <p:cNvSpPr/>
          <p:nvPr/>
        </p:nvSpPr>
        <p:spPr>
          <a:xfrm>
            <a:off x="358791" y="2707459"/>
            <a:ext cx="4216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Uncensored validator’s loss function</a:t>
            </a:r>
          </a:p>
        </p:txBody>
      </p:sp>
      <p:sp>
        <p:nvSpPr>
          <p:cNvPr id="20" name="矩形 7">
            <a:extLst>
              <a:ext uri="{FF2B5EF4-FFF2-40B4-BE49-F238E27FC236}">
                <a16:creationId xmlns:a16="http://schemas.microsoft.com/office/drawing/2014/main" id="{05F103EE-32BE-4A41-B022-2181B1F860F7}"/>
              </a:ext>
            </a:extLst>
          </p:cNvPr>
          <p:cNvSpPr/>
          <p:nvPr/>
        </p:nvSpPr>
        <p:spPr>
          <a:xfrm>
            <a:off x="358790" y="3876632"/>
            <a:ext cx="9377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loss function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55DBE7E-7F97-4199-8685-4C3450002DE1}"/>
              </a:ext>
            </a:extLst>
          </p:cNvPr>
          <p:cNvSpPr txBox="1"/>
          <p:nvPr/>
        </p:nvSpPr>
        <p:spPr>
          <a:xfrm>
            <a:off x="311285" y="933854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System Model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10122C7-4D05-4AF0-915D-0C71D7818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352" y="4238810"/>
            <a:ext cx="2867025" cy="62865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25B7B85-6F9E-4CEF-ABBD-1A90BEEBD9CF}"/>
              </a:ext>
            </a:extLst>
          </p:cNvPr>
          <p:cNvSpPr txBox="1"/>
          <p:nvPr/>
        </p:nvSpPr>
        <p:spPr>
          <a:xfrm>
            <a:off x="311285" y="-20253"/>
            <a:ext cx="955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Cyber Insurance Design for Validator Rotation in Sharded Blockchain Networks: A Hierarchical Game Based Approach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0776572-C694-4F73-8776-CDA68523AEF8}"/>
              </a:ext>
            </a:extLst>
          </p:cNvPr>
          <p:cNvSpPr/>
          <p:nvPr/>
        </p:nvSpPr>
        <p:spPr>
          <a:xfrm>
            <a:off x="8383720" y="3961483"/>
            <a:ext cx="574159" cy="61042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对话气泡: 矩形 4">
            <a:extLst>
              <a:ext uri="{FF2B5EF4-FFF2-40B4-BE49-F238E27FC236}">
                <a16:creationId xmlns:a16="http://schemas.microsoft.com/office/drawing/2014/main" id="{83694ED1-B332-4672-830A-888FC024FF86}"/>
              </a:ext>
            </a:extLst>
          </p:cNvPr>
          <p:cNvSpPr/>
          <p:nvPr/>
        </p:nvSpPr>
        <p:spPr>
          <a:xfrm>
            <a:off x="683352" y="5034967"/>
            <a:ext cx="4113237" cy="1126714"/>
          </a:xfrm>
          <a:prstGeom prst="wedgeRectCallout">
            <a:avLst>
              <a:gd name="adj1" fmla="val -1010"/>
              <a:gd name="adj2" fmla="val -627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5ACE81E-BC25-4DE9-AD50-95022C525C73}"/>
                  </a:ext>
                </a:extLst>
              </p:cNvPr>
              <p:cNvSpPr txBox="1"/>
              <p:nvPr/>
            </p:nvSpPr>
            <p:spPr>
              <a:xfrm>
                <a:off x="801874" y="5016355"/>
                <a:ext cx="3994715" cy="1234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</m:acc>
                      </m:num>
                      <m:den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denotes the probability of being censored,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</m:acc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</m:acc>
                      </m:num>
                      <m:den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denotes the probability of not being censored.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5ACE81E-BC25-4DE9-AD50-95022C525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74" y="5016355"/>
                <a:ext cx="3994715" cy="1234184"/>
              </a:xfrm>
              <a:prstGeom prst="rect">
                <a:avLst/>
              </a:prstGeom>
              <a:blipFill>
                <a:blip r:embed="rId6"/>
                <a:stretch>
                  <a:fillRect l="-1374" r="-1221" b="-7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42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  <p:bldP spid="5" grpId="0" animBg="1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E18C791D-BBF0-4AE8-BC2E-2109A05BCE3F}"/>
              </a:ext>
            </a:extLst>
          </p:cNvPr>
          <p:cNvSpPr/>
          <p:nvPr/>
        </p:nvSpPr>
        <p:spPr>
          <a:xfrm>
            <a:off x="380421" y="1889410"/>
            <a:ext cx="5403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For the cyber insurer, it can get profit from the gap between the premium and the claim: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B57AF0F-3AC8-4EDA-9A57-3F9CA56B1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365" y="2686238"/>
            <a:ext cx="2508069" cy="519292"/>
          </a:xfrm>
          <a:prstGeom prst="rect">
            <a:avLst/>
          </a:prstGeom>
        </p:spPr>
      </p:pic>
      <p:sp>
        <p:nvSpPr>
          <p:cNvPr id="7" name="线形标注 1 20">
            <a:extLst>
              <a:ext uri="{FF2B5EF4-FFF2-40B4-BE49-F238E27FC236}">
                <a16:creationId xmlns:a16="http://schemas.microsoft.com/office/drawing/2014/main" id="{0E7C9600-0A8B-46A7-A3C1-749E50D3EACD}"/>
              </a:ext>
            </a:extLst>
          </p:cNvPr>
          <p:cNvSpPr/>
          <p:nvPr/>
        </p:nvSpPr>
        <p:spPr>
          <a:xfrm>
            <a:off x="1240340" y="3875319"/>
            <a:ext cx="1575517" cy="355139"/>
          </a:xfrm>
          <a:prstGeom prst="borderCallout1">
            <a:avLst>
              <a:gd name="adj1" fmla="val -1763"/>
              <a:gd name="adj2" fmla="val 76458"/>
              <a:gd name="adj3" fmla="val -192315"/>
              <a:gd name="adj4" fmla="val 110259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Times New Roman" panose="02020603050405020304" pitchFamily="18" charset="0"/>
              </a:rPr>
              <a:t>Premium</a:t>
            </a:r>
            <a:r>
              <a:rPr lang="en-US" altLang="zh-CN" sz="1800" dirty="0"/>
              <a:t>.</a:t>
            </a:r>
          </a:p>
        </p:txBody>
      </p:sp>
      <p:sp>
        <p:nvSpPr>
          <p:cNvPr id="8" name="线形标注 1 20">
            <a:extLst>
              <a:ext uri="{FF2B5EF4-FFF2-40B4-BE49-F238E27FC236}">
                <a16:creationId xmlns:a16="http://schemas.microsoft.com/office/drawing/2014/main" id="{DB2ABCB3-65D5-48D2-A748-8BAB46B4AB0B}"/>
              </a:ext>
            </a:extLst>
          </p:cNvPr>
          <p:cNvSpPr/>
          <p:nvPr/>
        </p:nvSpPr>
        <p:spPr>
          <a:xfrm>
            <a:off x="3522038" y="3875319"/>
            <a:ext cx="1671082" cy="355139"/>
          </a:xfrm>
          <a:prstGeom prst="borderCallout1">
            <a:avLst>
              <a:gd name="adj1" fmla="val -1763"/>
              <a:gd name="adj2" fmla="val 76458"/>
              <a:gd name="adj3" fmla="val -181880"/>
              <a:gd name="adj4" fmla="val 17983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latin typeface="Times New Roman" panose="02020603050405020304" pitchFamily="18" charset="0"/>
              </a:rPr>
              <a:t>Claim</a:t>
            </a:r>
            <a:r>
              <a:rPr lang="en-US" altLang="zh-CN" sz="1600" dirty="0"/>
              <a:t>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9E897B3-705B-4B8B-BB12-19B3FC34E61D}"/>
              </a:ext>
            </a:extLst>
          </p:cNvPr>
          <p:cNvSpPr txBox="1"/>
          <p:nvPr/>
        </p:nvSpPr>
        <p:spPr>
          <a:xfrm>
            <a:off x="311285" y="933854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System Model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9C31E78-C23B-46A1-97AB-F839257124E9}"/>
              </a:ext>
            </a:extLst>
          </p:cNvPr>
          <p:cNvSpPr txBox="1"/>
          <p:nvPr/>
        </p:nvSpPr>
        <p:spPr>
          <a:xfrm>
            <a:off x="311285" y="1447132"/>
            <a:ext cx="61143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Cyber Insurer Utility Model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F2D1D4A-FD8E-46C1-877F-B94379EED11E}"/>
              </a:ext>
            </a:extLst>
          </p:cNvPr>
          <p:cNvSpPr txBox="1"/>
          <p:nvPr/>
        </p:nvSpPr>
        <p:spPr>
          <a:xfrm>
            <a:off x="311285" y="-20253"/>
            <a:ext cx="955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Cyber Insurance Design for Validator Rotation in Sharded Blockchain Networks: A Hierarchical Game Based Approach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C9C1F87-676E-4EE7-93FF-CB5C74FE5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209" y="1518629"/>
            <a:ext cx="5116917" cy="402043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FB31AE97-C5D9-42F5-B936-64E0364253AD}"/>
              </a:ext>
            </a:extLst>
          </p:cNvPr>
          <p:cNvSpPr/>
          <p:nvPr/>
        </p:nvSpPr>
        <p:spPr>
          <a:xfrm>
            <a:off x="8419678" y="3925244"/>
            <a:ext cx="574159" cy="61042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7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D47C3B3-F334-4B34-A3D5-A09268754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209" y="1518629"/>
            <a:ext cx="5116917" cy="4020435"/>
          </a:xfrm>
          <a:prstGeom prst="rect">
            <a:avLst/>
          </a:prstGeom>
        </p:spPr>
      </p:pic>
      <p:sp>
        <p:nvSpPr>
          <p:cNvPr id="5" name="线形标注 1 20">
            <a:extLst>
              <a:ext uri="{FF2B5EF4-FFF2-40B4-BE49-F238E27FC236}">
                <a16:creationId xmlns:a16="http://schemas.microsoft.com/office/drawing/2014/main" id="{6474B6BB-01C5-44BB-B45B-36900E1E8698}"/>
              </a:ext>
            </a:extLst>
          </p:cNvPr>
          <p:cNvSpPr/>
          <p:nvPr/>
        </p:nvSpPr>
        <p:spPr>
          <a:xfrm>
            <a:off x="153187" y="3937807"/>
            <a:ext cx="1894468" cy="1150157"/>
          </a:xfrm>
          <a:prstGeom prst="borderCallout1">
            <a:avLst>
              <a:gd name="adj1" fmla="val -1763"/>
              <a:gd name="adj2" fmla="val 76458"/>
              <a:gd name="adj3" fmla="val -63972"/>
              <a:gd name="adj4" fmla="val 93324"/>
            </a:avLst>
          </a:prstGeom>
          <a:ln w="15875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Blockchain’s gains from validators’ activeness and delay.</a:t>
            </a:r>
            <a:endParaRPr lang="en-US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线形标注 1 21">
            <a:extLst>
              <a:ext uri="{FF2B5EF4-FFF2-40B4-BE49-F238E27FC236}">
                <a16:creationId xmlns:a16="http://schemas.microsoft.com/office/drawing/2014/main" id="{961268D8-3DD8-4357-9C3A-D34629767F1D}"/>
              </a:ext>
            </a:extLst>
          </p:cNvPr>
          <p:cNvSpPr/>
          <p:nvPr/>
        </p:nvSpPr>
        <p:spPr>
          <a:xfrm>
            <a:off x="2308641" y="3937807"/>
            <a:ext cx="1752896" cy="1150156"/>
          </a:xfrm>
          <a:prstGeom prst="borderCallout1">
            <a:avLst>
              <a:gd name="adj1" fmla="val -2015"/>
              <a:gd name="adj2" fmla="val 59330"/>
              <a:gd name="adj3" fmla="val -44139"/>
              <a:gd name="adj4" fmla="val 71427"/>
            </a:avLst>
          </a:prstGeom>
          <a:ln w="15875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Compensatory premium paid for the cyber insurer.</a:t>
            </a:r>
            <a:endParaRPr lang="en-US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线形标注 1 21">
            <a:extLst>
              <a:ext uri="{FF2B5EF4-FFF2-40B4-BE49-F238E27FC236}">
                <a16:creationId xmlns:a16="http://schemas.microsoft.com/office/drawing/2014/main" id="{D2BFF49C-0FB9-4F50-AEDA-AC8B25D9D488}"/>
              </a:ext>
            </a:extLst>
          </p:cNvPr>
          <p:cNvSpPr/>
          <p:nvPr/>
        </p:nvSpPr>
        <p:spPr>
          <a:xfrm>
            <a:off x="4322523" y="3930777"/>
            <a:ext cx="1950686" cy="1157186"/>
          </a:xfrm>
          <a:prstGeom prst="borderCallout1">
            <a:avLst>
              <a:gd name="adj1" fmla="val -585"/>
              <a:gd name="adj2" fmla="val 41253"/>
              <a:gd name="adj3" fmla="val -44024"/>
              <a:gd name="adj4" fmla="val 23264"/>
            </a:avLst>
          </a:prstGeom>
          <a:ln w="15875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compensatory claim for the validators.</a:t>
            </a:r>
            <a:endParaRPr lang="en-US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14A4EE-DF01-49B9-B60B-B6DC8F1F88DD}"/>
              </a:ext>
            </a:extLst>
          </p:cNvPr>
          <p:cNvSpPr txBox="1">
            <a:spLocks/>
          </p:cNvSpPr>
          <p:nvPr/>
        </p:nvSpPr>
        <p:spPr>
          <a:xfrm>
            <a:off x="360999" y="1531055"/>
            <a:ext cx="9296400" cy="44307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96">
              <a:defRPr>
                <a:latin typeface="+mn-lt"/>
                <a:ea typeface="+mn-ea"/>
                <a:cs typeface="+mn-cs"/>
              </a:defRPr>
            </a:lvl2pPr>
            <a:lvl3pPr marL="914391">
              <a:defRPr>
                <a:latin typeface="+mn-lt"/>
                <a:ea typeface="+mn-ea"/>
                <a:cs typeface="+mn-cs"/>
              </a:defRPr>
            </a:lvl3pPr>
            <a:lvl4pPr marL="1371587">
              <a:defRPr>
                <a:latin typeface="+mn-lt"/>
                <a:ea typeface="+mn-ea"/>
                <a:cs typeface="+mn-cs"/>
              </a:defRPr>
            </a:lvl4pPr>
            <a:lvl5pPr marL="1828782">
              <a:defRPr>
                <a:latin typeface="+mn-lt"/>
                <a:ea typeface="+mn-ea"/>
                <a:cs typeface="+mn-cs"/>
              </a:defRPr>
            </a:lvl5pPr>
            <a:lvl6pPr marL="2285978">
              <a:defRPr>
                <a:latin typeface="+mn-lt"/>
                <a:ea typeface="+mn-ea"/>
                <a:cs typeface="+mn-cs"/>
              </a:defRPr>
            </a:lvl6pPr>
            <a:lvl7pPr marL="2743173">
              <a:defRPr>
                <a:latin typeface="+mn-lt"/>
                <a:ea typeface="+mn-ea"/>
                <a:cs typeface="+mn-cs"/>
              </a:defRPr>
            </a:lvl7pPr>
            <a:lvl8pPr marL="3200368">
              <a:defRPr>
                <a:latin typeface="+mn-lt"/>
                <a:ea typeface="+mn-ea"/>
                <a:cs typeface="+mn-cs"/>
              </a:defRPr>
            </a:lvl8pPr>
            <a:lvl9pPr marL="3657563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Wingdings" panose="05000000000000000000" pitchFamily="2" charset="2"/>
              </a:rPr>
              <a:t>Blockchain Utility Model</a:t>
            </a:r>
          </a:p>
          <a:p>
            <a:pPr marL="347654" indent="-347654">
              <a:buFont typeface="Wingdings" panose="05000000000000000000" pitchFamily="2" charset="2"/>
              <a:buChar char="q"/>
              <a:defRPr/>
            </a:pPr>
            <a:endParaRPr lang="en-US" sz="2400" kern="0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347654" indent="-347654">
              <a:buFont typeface="Wingdings" panose="05000000000000000000" pitchFamily="2" charset="2"/>
              <a:buChar char="q"/>
              <a:defRPr/>
            </a:pPr>
            <a:endParaRPr lang="en-US" sz="2400" kern="0" dirty="0">
              <a:latin typeface="Gill Sans MT" panose="020B0502020104020203" pitchFamily="34" charset="0"/>
              <a:sym typeface="Wingdings" panose="05000000000000000000" pitchFamily="2" charset="2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79A8629D-98AF-415B-BF72-602BCEB8C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382" y="2963291"/>
            <a:ext cx="3648075" cy="447675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F60E46A3-85C1-4782-B44D-BE3EA7AFAE75}"/>
              </a:ext>
            </a:extLst>
          </p:cNvPr>
          <p:cNvSpPr txBox="1"/>
          <p:nvPr/>
        </p:nvSpPr>
        <p:spPr>
          <a:xfrm>
            <a:off x="360999" y="1897427"/>
            <a:ext cx="5651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blockchain infrastructure provider acts as an </a:t>
            </a: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intermediar</a:t>
            </a:r>
            <a:r>
              <a:rPr lang="en-US" altLang="zh-CN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between the cyber insurer and the validators: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273A1DC-367E-4807-8BB0-EEF81BD3EF1F}"/>
              </a:ext>
            </a:extLst>
          </p:cNvPr>
          <p:cNvSpPr txBox="1"/>
          <p:nvPr/>
        </p:nvSpPr>
        <p:spPr>
          <a:xfrm>
            <a:off x="311285" y="933854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System Model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B572AFB-CC9E-4A22-A522-FCADC56F9987}"/>
              </a:ext>
            </a:extLst>
          </p:cNvPr>
          <p:cNvSpPr txBox="1"/>
          <p:nvPr/>
        </p:nvSpPr>
        <p:spPr>
          <a:xfrm>
            <a:off x="311285" y="-20253"/>
            <a:ext cx="955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Cyber Insurance Design for Validator Rotation in Sharded Blockchain Networks: A Hierarchical Game Based Approach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04F86D4-5CCA-44FE-94E2-57E837499F77}"/>
              </a:ext>
            </a:extLst>
          </p:cNvPr>
          <p:cNvSpPr/>
          <p:nvPr/>
        </p:nvSpPr>
        <p:spPr>
          <a:xfrm>
            <a:off x="6590413" y="4025525"/>
            <a:ext cx="574159" cy="61042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6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97C0C1A-ED15-45B0-9300-E57CAC41A2A8}"/>
              </a:ext>
            </a:extLst>
          </p:cNvPr>
          <p:cNvSpPr txBox="1">
            <a:spLocks/>
          </p:cNvSpPr>
          <p:nvPr/>
        </p:nvSpPr>
        <p:spPr>
          <a:xfrm>
            <a:off x="440390" y="1494672"/>
            <a:ext cx="9296400" cy="44307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96">
              <a:defRPr>
                <a:latin typeface="+mn-lt"/>
                <a:ea typeface="+mn-ea"/>
                <a:cs typeface="+mn-cs"/>
              </a:defRPr>
            </a:lvl2pPr>
            <a:lvl3pPr marL="914391">
              <a:defRPr>
                <a:latin typeface="+mn-lt"/>
                <a:ea typeface="+mn-ea"/>
                <a:cs typeface="+mn-cs"/>
              </a:defRPr>
            </a:lvl3pPr>
            <a:lvl4pPr marL="1371587">
              <a:defRPr>
                <a:latin typeface="+mn-lt"/>
                <a:ea typeface="+mn-ea"/>
                <a:cs typeface="+mn-cs"/>
              </a:defRPr>
            </a:lvl4pPr>
            <a:lvl5pPr marL="1828782">
              <a:defRPr>
                <a:latin typeface="+mn-lt"/>
                <a:ea typeface="+mn-ea"/>
                <a:cs typeface="+mn-cs"/>
              </a:defRPr>
            </a:lvl5pPr>
            <a:lvl6pPr marL="2285978">
              <a:defRPr>
                <a:latin typeface="+mn-lt"/>
                <a:ea typeface="+mn-ea"/>
                <a:cs typeface="+mn-cs"/>
              </a:defRPr>
            </a:lvl6pPr>
            <a:lvl7pPr marL="2743173">
              <a:defRPr>
                <a:latin typeface="+mn-lt"/>
                <a:ea typeface="+mn-ea"/>
                <a:cs typeface="+mn-cs"/>
              </a:defRPr>
            </a:lvl7pPr>
            <a:lvl8pPr marL="3200368">
              <a:defRPr>
                <a:latin typeface="+mn-lt"/>
                <a:ea typeface="+mn-ea"/>
                <a:cs typeface="+mn-cs"/>
              </a:defRPr>
            </a:lvl8pPr>
            <a:lvl9pPr marL="3657563">
              <a:defRPr>
                <a:latin typeface="+mn-lt"/>
                <a:ea typeface="+mn-ea"/>
                <a:cs typeface="+mn-cs"/>
              </a:defRPr>
            </a:lvl9pPr>
          </a:lstStyle>
          <a:p>
            <a:pPr marL="347654" indent="-347654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Validator Utility Model – Type classification</a:t>
            </a:r>
            <a:endParaRPr lang="en-US" sz="2400" kern="0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347654" indent="-347654">
              <a:buFont typeface="Wingdings" panose="05000000000000000000" pitchFamily="2" charset="2"/>
              <a:buChar char="q"/>
              <a:defRPr/>
            </a:pPr>
            <a:endParaRPr lang="en-US" sz="2400" kern="0" dirty="0">
              <a:latin typeface="Gill Sans MT" panose="020B0502020104020203" pitchFamily="34" charset="0"/>
              <a:sym typeface="Wingdings" panose="05000000000000000000" pitchFamily="2" charset="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55DBE7E-7F97-4199-8685-4C3450002DE1}"/>
              </a:ext>
            </a:extLst>
          </p:cNvPr>
          <p:cNvSpPr txBox="1"/>
          <p:nvPr/>
        </p:nvSpPr>
        <p:spPr>
          <a:xfrm>
            <a:off x="311285" y="933854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System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E149155-22B3-4F37-AF03-3327D9EE7BC1}"/>
                  </a:ext>
                </a:extLst>
              </p:cNvPr>
              <p:cNvSpPr txBox="1"/>
              <p:nvPr/>
            </p:nvSpPr>
            <p:spPr>
              <a:xfrm>
                <a:off x="386946" y="1937742"/>
                <a:ext cx="553184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a certain range of activeness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1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),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model it as a </a:t>
                </a:r>
                <a:r>
                  <a:rPr lang="en-US" sz="1800" b="1" i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truncated normal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which is expressed as:</a:t>
                </a: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E149155-22B3-4F37-AF03-3327D9EE7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46" y="1937742"/>
                <a:ext cx="5531846" cy="923330"/>
              </a:xfrm>
              <a:prstGeom prst="rect">
                <a:avLst/>
              </a:prstGeom>
              <a:blipFill>
                <a:blip r:embed="rId2"/>
                <a:stretch>
                  <a:fillRect l="-661" t="-3974" r="-88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">
            <a:extLst>
              <a:ext uri="{FF2B5EF4-FFF2-40B4-BE49-F238E27FC236}">
                <a16:creationId xmlns:a16="http://schemas.microsoft.com/office/drawing/2014/main" id="{E76A8860-7A9F-4CEB-8CC7-40675342F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76" y="3429000"/>
            <a:ext cx="4762500" cy="87630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537A22DE-BE9B-4795-8C26-24B762219247}"/>
              </a:ext>
            </a:extLst>
          </p:cNvPr>
          <p:cNvSpPr txBox="1"/>
          <p:nvPr/>
        </p:nvSpPr>
        <p:spPr>
          <a:xfrm>
            <a:off x="311285" y="-20253"/>
            <a:ext cx="955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Cyber Insurance Design for Validator Rotation in Sharded Blockchain Networks: A Hierarchical Game Based Approach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9035C8E-EE53-412F-93BF-FECA52170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209" y="1518629"/>
            <a:ext cx="5116917" cy="402043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E12C098-15A1-4C1F-B2C4-E3852F4F8094}"/>
              </a:ext>
            </a:extLst>
          </p:cNvPr>
          <p:cNvSpPr/>
          <p:nvPr/>
        </p:nvSpPr>
        <p:spPr>
          <a:xfrm>
            <a:off x="9658104" y="2972127"/>
            <a:ext cx="1547712" cy="154670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5391A48E-68C4-4B37-A0E4-2A974F8F81E4}"/>
                  </a:ext>
                </a:extLst>
              </p:cNvPr>
              <p:cNvSpPr/>
              <p:nvPr/>
            </p:nvSpPr>
            <p:spPr>
              <a:xfrm>
                <a:off x="311284" y="3494245"/>
                <a:ext cx="560750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where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sz="1800" dirty="0">
                    <a:latin typeface="Times New Roman" panose="02020603050405020304" pitchFamily="18" charset="0"/>
                  </a:rPr>
                  <a:t> 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the activeness contains a random noise:</a:t>
                </a:r>
                <a:r>
                  <a:rPr lang="en-US" dirty="0">
                    <a:latin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5391A48E-68C4-4B37-A0E4-2A974F8F81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84" y="3494245"/>
                <a:ext cx="5607507" cy="369332"/>
              </a:xfrm>
              <a:prstGeom prst="rect">
                <a:avLst/>
              </a:prstGeom>
              <a:blipFill>
                <a:blip r:embed="rId2"/>
                <a:stretch>
                  <a:fillRect l="-10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5581F34F-404F-4602-B0AD-11CD4B6AC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936" y="2865774"/>
            <a:ext cx="2362200" cy="438150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33B244C2-8108-4E9C-A5B8-A3B70C4E8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574" y="3888071"/>
            <a:ext cx="2066925" cy="40005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125F81-73CB-4BF0-AF50-947E28D2795A}"/>
              </a:ext>
            </a:extLst>
          </p:cNvPr>
          <p:cNvSpPr txBox="1">
            <a:spLocks/>
          </p:cNvSpPr>
          <p:nvPr/>
        </p:nvSpPr>
        <p:spPr>
          <a:xfrm>
            <a:off x="440390" y="1395519"/>
            <a:ext cx="9296400" cy="44307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96">
              <a:defRPr>
                <a:latin typeface="+mn-lt"/>
                <a:ea typeface="+mn-ea"/>
                <a:cs typeface="+mn-cs"/>
              </a:defRPr>
            </a:lvl2pPr>
            <a:lvl3pPr marL="914391">
              <a:defRPr>
                <a:latin typeface="+mn-lt"/>
                <a:ea typeface="+mn-ea"/>
                <a:cs typeface="+mn-cs"/>
              </a:defRPr>
            </a:lvl3pPr>
            <a:lvl4pPr marL="1371587">
              <a:defRPr>
                <a:latin typeface="+mn-lt"/>
                <a:ea typeface="+mn-ea"/>
                <a:cs typeface="+mn-cs"/>
              </a:defRPr>
            </a:lvl4pPr>
            <a:lvl5pPr marL="1828782">
              <a:defRPr>
                <a:latin typeface="+mn-lt"/>
                <a:ea typeface="+mn-ea"/>
                <a:cs typeface="+mn-cs"/>
              </a:defRPr>
            </a:lvl5pPr>
            <a:lvl6pPr marL="2285978">
              <a:defRPr>
                <a:latin typeface="+mn-lt"/>
                <a:ea typeface="+mn-ea"/>
                <a:cs typeface="+mn-cs"/>
              </a:defRPr>
            </a:lvl6pPr>
            <a:lvl7pPr marL="2743173">
              <a:defRPr>
                <a:latin typeface="+mn-lt"/>
                <a:ea typeface="+mn-ea"/>
                <a:cs typeface="+mn-cs"/>
              </a:defRPr>
            </a:lvl7pPr>
            <a:lvl8pPr marL="3200368">
              <a:defRPr>
                <a:latin typeface="+mn-lt"/>
                <a:ea typeface="+mn-ea"/>
                <a:cs typeface="+mn-cs"/>
              </a:defRPr>
            </a:lvl8pPr>
            <a:lvl9pPr marL="3657563">
              <a:defRPr>
                <a:latin typeface="+mn-lt"/>
                <a:ea typeface="+mn-ea"/>
                <a:cs typeface="+mn-cs"/>
              </a:defRPr>
            </a:lvl9pPr>
          </a:lstStyle>
          <a:p>
            <a:pPr marL="347654" indent="-347654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Validator Utility Model – No contract</a:t>
            </a:r>
            <a:endParaRPr lang="en-US" sz="2400" kern="0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347654" indent="-347654">
              <a:buFont typeface="Wingdings" panose="05000000000000000000" pitchFamily="2" charset="2"/>
              <a:buChar char="q"/>
              <a:defRPr/>
            </a:pPr>
            <a:endParaRPr lang="en-US" sz="2400" kern="0" dirty="0">
              <a:latin typeface="Gill Sans MT" panose="020B0502020104020203" pitchFamily="34" charset="0"/>
              <a:sym typeface="Wingdings" panose="05000000000000000000" pitchFamily="2" charset="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D408A2D-2208-4B08-B962-648617D7C8B7}"/>
              </a:ext>
            </a:extLst>
          </p:cNvPr>
          <p:cNvSpPr txBox="1"/>
          <p:nvPr/>
        </p:nvSpPr>
        <p:spPr>
          <a:xfrm>
            <a:off x="311285" y="933854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System Model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915135F-5E3D-4F37-ABCD-D9CF07630C7C}"/>
              </a:ext>
            </a:extLst>
          </p:cNvPr>
          <p:cNvSpPr txBox="1"/>
          <p:nvPr/>
        </p:nvSpPr>
        <p:spPr>
          <a:xfrm>
            <a:off x="311284" y="1806778"/>
            <a:ext cx="5607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If the validator does not sign any contract, it will bear the total loss caused by the discouragement attack.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76505F4-128A-4220-B4AF-000DB7F52996}"/>
              </a:ext>
            </a:extLst>
          </p:cNvPr>
          <p:cNvSpPr txBox="1"/>
          <p:nvPr/>
        </p:nvSpPr>
        <p:spPr>
          <a:xfrm>
            <a:off x="311285" y="-20253"/>
            <a:ext cx="955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Cyber Insurance Design for Validator Rotation in Sharded Blockchain Networks: A Hierarchical Game Based Approach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2FD5715-A538-40E7-8E28-5DC2A205F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209" y="1518629"/>
            <a:ext cx="5116917" cy="4020435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EC9EA7CB-A931-488F-BFE8-1D60A61BDACE}"/>
              </a:ext>
            </a:extLst>
          </p:cNvPr>
          <p:cNvSpPr/>
          <p:nvPr/>
        </p:nvSpPr>
        <p:spPr>
          <a:xfrm>
            <a:off x="9658104" y="2972127"/>
            <a:ext cx="1547712" cy="154670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6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798C060D-3C9F-4D53-BB73-C2D9F2865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209" y="1518629"/>
            <a:ext cx="5116917" cy="4020435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824A5E26-E634-4297-A3D7-B8FBA493DE05}"/>
              </a:ext>
            </a:extLst>
          </p:cNvPr>
          <p:cNvSpPr/>
          <p:nvPr/>
        </p:nvSpPr>
        <p:spPr>
          <a:xfrm>
            <a:off x="9658104" y="2972127"/>
            <a:ext cx="1547712" cy="154670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9E2F9603-F886-40F2-8A52-69988CB24390}"/>
                  </a:ext>
                </a:extLst>
              </p:cNvPr>
              <p:cNvSpPr/>
              <p:nvPr/>
            </p:nvSpPr>
            <p:spPr>
              <a:xfrm>
                <a:off x="360999" y="1707682"/>
                <a:ext cx="573500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en-US" sz="18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With Single Contract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If the validator signs the contract with the cyber insurer directly, it can only obtain the insurance contract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err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800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without any compensation factors:</a:t>
                </a:r>
              </a:p>
            </p:txBody>
          </p:sp>
        </mc:Choice>
        <mc:Fallback xmlns="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9E2F9603-F886-40F2-8A52-69988CB243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99" y="1707682"/>
                <a:ext cx="5735001" cy="1200329"/>
              </a:xfrm>
              <a:prstGeom prst="rect">
                <a:avLst/>
              </a:prstGeom>
              <a:blipFill>
                <a:blip r:embed="rId3"/>
                <a:stretch>
                  <a:fillRect l="-638" t="-2538" r="-95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1">
            <a:extLst>
              <a:ext uri="{FF2B5EF4-FFF2-40B4-BE49-F238E27FC236}">
                <a16:creationId xmlns:a16="http://schemas.microsoft.com/office/drawing/2014/main" id="{86956F11-DA57-4496-991B-04119ADBA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512" y="2904634"/>
            <a:ext cx="2314575" cy="46672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E65677A-8E7B-4B11-9FD8-DC4E4F343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5824" y="3963786"/>
            <a:ext cx="3857625" cy="36195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BE159B33-C0CF-4976-BE53-2DEE4657EE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713" y="5002946"/>
            <a:ext cx="4410838" cy="306420"/>
          </a:xfrm>
          <a:prstGeom prst="rect">
            <a:avLst/>
          </a:prstGeom>
        </p:spPr>
      </p:pic>
      <p:sp>
        <p:nvSpPr>
          <p:cNvPr id="10" name="线形标注 1 20">
            <a:extLst>
              <a:ext uri="{FF2B5EF4-FFF2-40B4-BE49-F238E27FC236}">
                <a16:creationId xmlns:a16="http://schemas.microsoft.com/office/drawing/2014/main" id="{5B085097-0F1A-40D9-8E5B-585043E693EB}"/>
              </a:ext>
            </a:extLst>
          </p:cNvPr>
          <p:cNvSpPr/>
          <p:nvPr/>
        </p:nvSpPr>
        <p:spPr>
          <a:xfrm>
            <a:off x="604156" y="5657521"/>
            <a:ext cx="1240076" cy="476082"/>
          </a:xfrm>
          <a:prstGeom prst="borderCallout1">
            <a:avLst>
              <a:gd name="adj1" fmla="val -1763"/>
              <a:gd name="adj2" fmla="val 76458"/>
              <a:gd name="adj3" fmla="val -52210"/>
              <a:gd name="adj4" fmla="val 90553"/>
            </a:avLst>
          </a:prstGeom>
          <a:ln w="15875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altLang="zh-CN" sz="15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13CECD-EF4F-4908-8F1C-565072FDCF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514" y="5696094"/>
            <a:ext cx="949593" cy="353770"/>
          </a:xfrm>
          <a:prstGeom prst="rect">
            <a:avLst/>
          </a:prstGeom>
        </p:spPr>
      </p:pic>
      <p:sp>
        <p:nvSpPr>
          <p:cNvPr id="12" name="线形标注 1 20">
            <a:extLst>
              <a:ext uri="{FF2B5EF4-FFF2-40B4-BE49-F238E27FC236}">
                <a16:creationId xmlns:a16="http://schemas.microsoft.com/office/drawing/2014/main" id="{223032F8-657C-4F7D-8185-6A8F667F8883}"/>
              </a:ext>
            </a:extLst>
          </p:cNvPr>
          <p:cNvSpPr/>
          <p:nvPr/>
        </p:nvSpPr>
        <p:spPr>
          <a:xfrm>
            <a:off x="4962524" y="5657520"/>
            <a:ext cx="1240076" cy="476082"/>
          </a:xfrm>
          <a:prstGeom prst="borderCallout1">
            <a:avLst>
              <a:gd name="adj1" fmla="val -1763"/>
              <a:gd name="adj2" fmla="val 12509"/>
              <a:gd name="adj3" fmla="val -57367"/>
              <a:gd name="adj4" fmla="val -66715"/>
            </a:avLst>
          </a:prstGeom>
          <a:ln w="15875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Effort cost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78302A-CE42-42AB-AB4C-DAB3F6E19DDB}"/>
              </a:ext>
            </a:extLst>
          </p:cNvPr>
          <p:cNvSpPr txBox="1">
            <a:spLocks/>
          </p:cNvSpPr>
          <p:nvPr/>
        </p:nvSpPr>
        <p:spPr>
          <a:xfrm>
            <a:off x="440390" y="1395519"/>
            <a:ext cx="9296400" cy="44307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96">
              <a:defRPr>
                <a:latin typeface="+mn-lt"/>
                <a:ea typeface="+mn-ea"/>
                <a:cs typeface="+mn-cs"/>
              </a:defRPr>
            </a:lvl2pPr>
            <a:lvl3pPr marL="914391">
              <a:defRPr>
                <a:latin typeface="+mn-lt"/>
                <a:ea typeface="+mn-ea"/>
                <a:cs typeface="+mn-cs"/>
              </a:defRPr>
            </a:lvl3pPr>
            <a:lvl4pPr marL="1371587">
              <a:defRPr>
                <a:latin typeface="+mn-lt"/>
                <a:ea typeface="+mn-ea"/>
                <a:cs typeface="+mn-cs"/>
              </a:defRPr>
            </a:lvl4pPr>
            <a:lvl5pPr marL="1828782">
              <a:defRPr>
                <a:latin typeface="+mn-lt"/>
                <a:ea typeface="+mn-ea"/>
                <a:cs typeface="+mn-cs"/>
              </a:defRPr>
            </a:lvl5pPr>
            <a:lvl6pPr marL="2285978">
              <a:defRPr>
                <a:latin typeface="+mn-lt"/>
                <a:ea typeface="+mn-ea"/>
                <a:cs typeface="+mn-cs"/>
              </a:defRPr>
            </a:lvl6pPr>
            <a:lvl7pPr marL="2743173">
              <a:defRPr>
                <a:latin typeface="+mn-lt"/>
                <a:ea typeface="+mn-ea"/>
                <a:cs typeface="+mn-cs"/>
              </a:defRPr>
            </a:lvl7pPr>
            <a:lvl8pPr marL="3200368">
              <a:defRPr>
                <a:latin typeface="+mn-lt"/>
                <a:ea typeface="+mn-ea"/>
                <a:cs typeface="+mn-cs"/>
              </a:defRPr>
            </a:lvl8pPr>
            <a:lvl9pPr marL="3657563">
              <a:defRPr>
                <a:latin typeface="+mn-lt"/>
                <a:ea typeface="+mn-ea"/>
                <a:cs typeface="+mn-cs"/>
              </a:defRPr>
            </a:lvl9pPr>
          </a:lstStyle>
          <a:p>
            <a:pPr marL="347654" indent="-347654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Validator Utility Model – With contract</a:t>
            </a:r>
            <a:endParaRPr lang="en-US" sz="2400" kern="0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347654" indent="-347654">
              <a:buFont typeface="Wingdings" panose="05000000000000000000" pitchFamily="2" charset="2"/>
              <a:buChar char="q"/>
              <a:defRPr/>
            </a:pPr>
            <a:endParaRPr lang="en-US" sz="2400" kern="0" dirty="0">
              <a:latin typeface="Gill Sans MT" panose="020B0502020104020203" pitchFamily="34" charset="0"/>
              <a:sym typeface="Wingdings" panose="05000000000000000000" pitchFamily="2" charset="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344EC32-5397-46A8-9223-76520003A06D}"/>
              </a:ext>
            </a:extLst>
          </p:cNvPr>
          <p:cNvSpPr txBox="1"/>
          <p:nvPr/>
        </p:nvSpPr>
        <p:spPr>
          <a:xfrm>
            <a:off x="311285" y="933854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System Model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49C9CC1-70CA-495E-A79F-DA3F69E88E23}"/>
              </a:ext>
            </a:extLst>
          </p:cNvPr>
          <p:cNvSpPr txBox="1"/>
          <p:nvPr/>
        </p:nvSpPr>
        <p:spPr>
          <a:xfrm>
            <a:off x="360998" y="3399526"/>
            <a:ext cx="55577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With  Mixed  Contract: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mixed contract contains a discount factor and a compensation factor: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9DCCD3C-5811-4BD9-8CF2-70D45AE2F58D}"/>
              </a:ext>
            </a:extLst>
          </p:cNvPr>
          <p:cNvSpPr txBox="1"/>
          <p:nvPr/>
        </p:nvSpPr>
        <p:spPr>
          <a:xfrm>
            <a:off x="397960" y="4479675"/>
            <a:ext cx="6114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utility function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is   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32CAA1B-D31A-4B4E-B2EC-7573D9A5028E}"/>
              </a:ext>
            </a:extLst>
          </p:cNvPr>
          <p:cNvSpPr txBox="1"/>
          <p:nvPr/>
        </p:nvSpPr>
        <p:spPr>
          <a:xfrm>
            <a:off x="311285" y="-20253"/>
            <a:ext cx="955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Cyber Insurance Design for Validator Rotation in Sharded Blockchain Networks: A Hierarchical Game Based Approach</a:t>
            </a:r>
          </a:p>
        </p:txBody>
      </p:sp>
      <p:sp>
        <p:nvSpPr>
          <p:cNvPr id="21" name="线形标注 1 21">
            <a:extLst>
              <a:ext uri="{FF2B5EF4-FFF2-40B4-BE49-F238E27FC236}">
                <a16:creationId xmlns:a16="http://schemas.microsoft.com/office/drawing/2014/main" id="{3CD806A4-E685-43B7-9A53-3D74E6915B89}"/>
              </a:ext>
            </a:extLst>
          </p:cNvPr>
          <p:cNvSpPr/>
          <p:nvPr/>
        </p:nvSpPr>
        <p:spPr>
          <a:xfrm>
            <a:off x="2198649" y="5657520"/>
            <a:ext cx="2478126" cy="472553"/>
          </a:xfrm>
          <a:prstGeom prst="borderCallout1">
            <a:avLst>
              <a:gd name="adj1" fmla="val -2015"/>
              <a:gd name="adj2" fmla="val 59330"/>
              <a:gd name="adj3" fmla="val -56339"/>
              <a:gd name="adj4" fmla="val 39591"/>
            </a:avLst>
          </a:prstGeom>
          <a:ln w="15875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benefit from the observed activeness.</a:t>
            </a:r>
          </a:p>
        </p:txBody>
      </p:sp>
      <p:sp>
        <p:nvSpPr>
          <p:cNvPr id="22" name="线形标注 1 20">
            <a:extLst>
              <a:ext uri="{FF2B5EF4-FFF2-40B4-BE49-F238E27FC236}">
                <a16:creationId xmlns:a16="http://schemas.microsoft.com/office/drawing/2014/main" id="{30C04710-B266-4A54-B0F1-C137AB6B1774}"/>
              </a:ext>
            </a:extLst>
          </p:cNvPr>
          <p:cNvSpPr/>
          <p:nvPr/>
        </p:nvSpPr>
        <p:spPr>
          <a:xfrm>
            <a:off x="6512320" y="5657520"/>
            <a:ext cx="2355455" cy="476082"/>
          </a:xfrm>
          <a:prstGeom prst="borderCallout1">
            <a:avLst>
              <a:gd name="adj1" fmla="val -1763"/>
              <a:gd name="adj2" fmla="val 12509"/>
              <a:gd name="adj3" fmla="val -71371"/>
              <a:gd name="adj4" fmla="val -55534"/>
            </a:avLst>
          </a:prstGeom>
          <a:ln w="15875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The capital lockup cost</a:t>
            </a:r>
          </a:p>
        </p:txBody>
      </p:sp>
    </p:spTree>
    <p:extLst>
      <p:ext uri="{BB962C8B-B14F-4D97-AF65-F5344CB8AC3E}">
        <p14:creationId xmlns:p14="http://schemas.microsoft.com/office/powerpoint/2010/main" val="224640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2" grpId="0" animBg="1"/>
      <p:bldP spid="16" grpId="0"/>
      <p:bldP spid="18" grpId="0"/>
      <p:bldP spid="21" grpId="0" animBg="1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>
            <a:extLst>
              <a:ext uri="{FF2B5EF4-FFF2-40B4-BE49-F238E27FC236}">
                <a16:creationId xmlns:a16="http://schemas.microsoft.com/office/drawing/2014/main" id="{9A56B8B3-40EC-4F37-A7E1-4C2F18C84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49" y="3305058"/>
            <a:ext cx="6238875" cy="27146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7FC495-F182-40F9-8971-D0D298539B21}"/>
              </a:ext>
            </a:extLst>
          </p:cNvPr>
          <p:cNvSpPr/>
          <p:nvPr/>
        </p:nvSpPr>
        <p:spPr>
          <a:xfrm>
            <a:off x="311284" y="1344152"/>
            <a:ext cx="11267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utility function of the cyber insurer in the Stage I is expressed as follows: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280AD649-24F1-4CC4-B833-17F44F030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875" y="1805817"/>
            <a:ext cx="2600325" cy="9048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A7D828B-22D7-4A12-A478-A2EA1129EEA2}"/>
              </a:ext>
            </a:extLst>
          </p:cNvPr>
          <p:cNvSpPr txBox="1"/>
          <p:nvPr/>
        </p:nvSpPr>
        <p:spPr>
          <a:xfrm>
            <a:off x="311285" y="933854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Problem Formulation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8201D7B3-E044-4D1C-A9F7-924C6725F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485" y="1713484"/>
            <a:ext cx="4104231" cy="3994871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F54A754F-AE6D-4DC4-BC38-A5AFF4E28DBB}"/>
              </a:ext>
            </a:extLst>
          </p:cNvPr>
          <p:cNvSpPr/>
          <p:nvPr/>
        </p:nvSpPr>
        <p:spPr>
          <a:xfrm>
            <a:off x="311284" y="2838639"/>
            <a:ext cx="7465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utility function of the beacon chain in the Stage II is expressed as follows: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1C01097-9616-4F94-AFB6-14429E94D50B}"/>
              </a:ext>
            </a:extLst>
          </p:cNvPr>
          <p:cNvSpPr txBox="1"/>
          <p:nvPr/>
        </p:nvSpPr>
        <p:spPr>
          <a:xfrm>
            <a:off x="311285" y="-20253"/>
            <a:ext cx="955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Cyber Insurance Design for Validator Rotation in Sharded Blockchain Networks: A Hierarchical Game Based Approach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09F158D-050F-4590-A67F-C5F16FA20137}"/>
              </a:ext>
            </a:extLst>
          </p:cNvPr>
          <p:cNvSpPr/>
          <p:nvPr/>
        </p:nvSpPr>
        <p:spPr>
          <a:xfrm>
            <a:off x="9111916" y="1973179"/>
            <a:ext cx="1379621" cy="63147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83DF894-6B1A-457C-A430-550BAD9A2AEA}"/>
              </a:ext>
            </a:extLst>
          </p:cNvPr>
          <p:cNvSpPr/>
          <p:nvPr/>
        </p:nvSpPr>
        <p:spPr>
          <a:xfrm>
            <a:off x="7949936" y="2710692"/>
            <a:ext cx="3744759" cy="63147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CEA0423-939D-4E7F-BCFD-448A5100793F}"/>
              </a:ext>
            </a:extLst>
          </p:cNvPr>
          <p:cNvSpPr/>
          <p:nvPr/>
        </p:nvSpPr>
        <p:spPr>
          <a:xfrm>
            <a:off x="7949936" y="3395183"/>
            <a:ext cx="3744759" cy="174933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89984BA-4F53-4630-8E2B-8B29CD0DC81C}"/>
              </a:ext>
            </a:extLst>
          </p:cNvPr>
          <p:cNvSpPr/>
          <p:nvPr/>
        </p:nvSpPr>
        <p:spPr>
          <a:xfrm>
            <a:off x="850233" y="3305058"/>
            <a:ext cx="6062992" cy="80172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96EEDB9-396B-4ADA-B89F-A3ECBEE10F72}"/>
              </a:ext>
            </a:extLst>
          </p:cNvPr>
          <p:cNvSpPr/>
          <p:nvPr/>
        </p:nvSpPr>
        <p:spPr>
          <a:xfrm>
            <a:off x="1289364" y="4662370"/>
            <a:ext cx="5008843" cy="140955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074EAB0-0850-4F90-926D-1F1088E7E7F6}"/>
              </a:ext>
            </a:extLst>
          </p:cNvPr>
          <p:cNvSpPr/>
          <p:nvPr/>
        </p:nvSpPr>
        <p:spPr>
          <a:xfrm>
            <a:off x="2564416" y="1808095"/>
            <a:ext cx="2679784" cy="9025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8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2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31CAD23-3320-4C79-8A6B-796DBF449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73537"/>
            <a:ext cx="5283902" cy="3160387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877A804B-9D00-40AA-BDC4-E657A8C08DC2}"/>
              </a:ext>
            </a:extLst>
          </p:cNvPr>
          <p:cNvSpPr txBox="1"/>
          <p:nvPr/>
        </p:nvSpPr>
        <p:spPr>
          <a:xfrm>
            <a:off x="311285" y="1602032"/>
            <a:ext cx="5505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We will first solve the problem in Stage II by assuming that the solution of Stage I is given and reducing the IR and IC constraints under the </a:t>
            </a: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 framework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7AB32BD-B627-471C-AFD2-16AD65BD324F}"/>
              </a:ext>
            </a:extLst>
          </p:cNvPr>
          <p:cNvSpPr txBox="1"/>
          <p:nvPr/>
        </p:nvSpPr>
        <p:spPr>
          <a:xfrm>
            <a:off x="311285" y="933854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Optimal Solution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17B93BB-0FF0-46E6-9B6E-F19889DB1848}"/>
              </a:ext>
            </a:extLst>
          </p:cNvPr>
          <p:cNvSpPr txBox="1"/>
          <p:nvPr/>
        </p:nvSpPr>
        <p:spPr>
          <a:xfrm>
            <a:off x="311285" y="-20253"/>
            <a:ext cx="955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Cyber Insurance Design for Validator Rotation in Sharded Blockchain Networks: A Hierarchical Game Based Approach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9E5086D-9CAA-4EAC-8A72-DD683555897E}"/>
              </a:ext>
            </a:extLst>
          </p:cNvPr>
          <p:cNvSpPr txBox="1"/>
          <p:nvPr/>
        </p:nvSpPr>
        <p:spPr>
          <a:xfrm>
            <a:off x="311285" y="4649412"/>
            <a:ext cx="11068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optimal solutions of contract theory framework are the followers’ solutions. As a result, we can work out the leader’s optimal solution using </a:t>
            </a: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Backward Induction.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588E325C-7F6C-496B-80DC-B6AA671D0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85" y="2906274"/>
            <a:ext cx="3743325" cy="6477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FBE2AAA-D08B-4D99-B883-18520B57B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98" y="3649018"/>
            <a:ext cx="4248150" cy="762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C0D58EC-E959-419F-8F66-732B012FE2BE}"/>
              </a:ext>
            </a:extLst>
          </p:cNvPr>
          <p:cNvSpPr txBox="1">
            <a:spLocks/>
          </p:cNvSpPr>
          <p:nvPr/>
        </p:nvSpPr>
        <p:spPr>
          <a:xfrm>
            <a:off x="689811" y="2525362"/>
            <a:ext cx="5127095" cy="44307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96">
              <a:defRPr>
                <a:latin typeface="+mn-lt"/>
                <a:ea typeface="+mn-ea"/>
                <a:cs typeface="+mn-cs"/>
              </a:defRPr>
            </a:lvl2pPr>
            <a:lvl3pPr marL="914391">
              <a:defRPr>
                <a:latin typeface="+mn-lt"/>
                <a:ea typeface="+mn-ea"/>
                <a:cs typeface="+mn-cs"/>
              </a:defRPr>
            </a:lvl3pPr>
            <a:lvl4pPr marL="1371587">
              <a:defRPr>
                <a:latin typeface="+mn-lt"/>
                <a:ea typeface="+mn-ea"/>
                <a:cs typeface="+mn-cs"/>
              </a:defRPr>
            </a:lvl4pPr>
            <a:lvl5pPr marL="1828782">
              <a:defRPr>
                <a:latin typeface="+mn-lt"/>
                <a:ea typeface="+mn-ea"/>
                <a:cs typeface="+mn-cs"/>
              </a:defRPr>
            </a:lvl5pPr>
            <a:lvl6pPr marL="2285978">
              <a:defRPr>
                <a:latin typeface="+mn-lt"/>
                <a:ea typeface="+mn-ea"/>
                <a:cs typeface="+mn-cs"/>
              </a:defRPr>
            </a:lvl6pPr>
            <a:lvl7pPr marL="2743173">
              <a:defRPr>
                <a:latin typeface="+mn-lt"/>
                <a:ea typeface="+mn-ea"/>
                <a:cs typeface="+mn-cs"/>
              </a:defRPr>
            </a:lvl7pPr>
            <a:lvl8pPr marL="3200368">
              <a:defRPr>
                <a:latin typeface="+mn-lt"/>
                <a:ea typeface="+mn-ea"/>
                <a:cs typeface="+mn-cs"/>
              </a:defRPr>
            </a:lvl8pPr>
            <a:lvl9pPr marL="3657563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Optimal solution of Stage II: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02A654FA-EDCA-437D-AB5B-AD541288B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11" y="5255968"/>
            <a:ext cx="3457575" cy="809625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0290FC56-DE7B-4C4B-95AE-F1D5E7B24A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4756" y="5481636"/>
            <a:ext cx="1685925" cy="428625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9DBFF960-1A0F-458E-848B-D31724928181}"/>
              </a:ext>
            </a:extLst>
          </p:cNvPr>
          <p:cNvSpPr/>
          <p:nvPr/>
        </p:nvSpPr>
        <p:spPr>
          <a:xfrm>
            <a:off x="9564200" y="3230124"/>
            <a:ext cx="1591215" cy="11808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99A76EE-36B1-416B-86FF-764D354F69F3}"/>
              </a:ext>
            </a:extLst>
          </p:cNvPr>
          <p:cNvSpPr/>
          <p:nvPr/>
        </p:nvSpPr>
        <p:spPr>
          <a:xfrm>
            <a:off x="689810" y="2879168"/>
            <a:ext cx="4544945" cy="15318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A6E7220-0007-44F0-8D72-227455245647}"/>
              </a:ext>
            </a:extLst>
          </p:cNvPr>
          <p:cNvSpPr/>
          <p:nvPr/>
        </p:nvSpPr>
        <p:spPr>
          <a:xfrm>
            <a:off x="9564199" y="1602032"/>
            <a:ext cx="1591215" cy="127713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82D5518-BBFF-4D7B-A7D2-2345E59E815E}"/>
              </a:ext>
            </a:extLst>
          </p:cNvPr>
          <p:cNvSpPr/>
          <p:nvPr/>
        </p:nvSpPr>
        <p:spPr>
          <a:xfrm>
            <a:off x="689810" y="5384462"/>
            <a:ext cx="6389416" cy="6874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1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4" grpId="0" animBg="1"/>
      <p:bldP spid="15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8">
            <a:extLst>
              <a:ext uri="{FF2B5EF4-FFF2-40B4-BE49-F238E27FC236}">
                <a16:creationId xmlns:a16="http://schemas.microsoft.com/office/drawing/2014/main" id="{8D57C991-F5A7-412F-9450-A6099106A6CA}"/>
              </a:ext>
            </a:extLst>
          </p:cNvPr>
          <p:cNvSpPr/>
          <p:nvPr/>
        </p:nvSpPr>
        <p:spPr>
          <a:xfrm>
            <a:off x="10106362" y="1828633"/>
            <a:ext cx="45719" cy="20808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2E1223B6-F008-454A-958F-E3961EF9B166}"/>
              </a:ext>
            </a:extLst>
          </p:cNvPr>
          <p:cNvSpPr/>
          <p:nvPr/>
        </p:nvSpPr>
        <p:spPr>
          <a:xfrm>
            <a:off x="1989166" y="1831570"/>
            <a:ext cx="45719" cy="2031325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11">
            <a:extLst>
              <a:ext uri="{FF2B5EF4-FFF2-40B4-BE49-F238E27FC236}">
                <a16:creationId xmlns:a16="http://schemas.microsoft.com/office/drawing/2014/main" id="{C6F5358B-C080-4ACD-BCF9-5BCDB4CF7F51}"/>
              </a:ext>
            </a:extLst>
          </p:cNvPr>
          <p:cNvSpPr txBox="1"/>
          <p:nvPr/>
        </p:nvSpPr>
        <p:spPr>
          <a:xfrm>
            <a:off x="5598794" y="4364236"/>
            <a:ext cx="2351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/>
              <a:t>1997 </a:t>
            </a:r>
            <a:r>
              <a:rPr lang="en-US" sz="1800" dirty="0"/>
              <a:t>- Adam Back proposed Hashcash for anti-spam, called </a:t>
            </a:r>
            <a:r>
              <a:rPr lang="en-US" sz="1800" b="1" i="1" dirty="0">
                <a:solidFill>
                  <a:srgbClr val="C00000"/>
                </a:solidFill>
              </a:rPr>
              <a:t>Proof of Work</a:t>
            </a:r>
            <a:r>
              <a:rPr lang="en-US" sz="1800" dirty="0"/>
              <a:t>.</a:t>
            </a:r>
          </a:p>
        </p:txBody>
      </p:sp>
      <p:sp>
        <p:nvSpPr>
          <p:cNvPr id="53" name="Rectangle 23">
            <a:extLst>
              <a:ext uri="{FF2B5EF4-FFF2-40B4-BE49-F238E27FC236}">
                <a16:creationId xmlns:a16="http://schemas.microsoft.com/office/drawing/2014/main" id="{71EB8DC8-0A0C-4B8A-9906-4A989694871F}"/>
              </a:ext>
            </a:extLst>
          </p:cNvPr>
          <p:cNvSpPr/>
          <p:nvPr/>
        </p:nvSpPr>
        <p:spPr>
          <a:xfrm>
            <a:off x="8071891" y="4018781"/>
            <a:ext cx="45719" cy="2031325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Pentagon 31">
            <a:extLst>
              <a:ext uri="{FF2B5EF4-FFF2-40B4-BE49-F238E27FC236}">
                <a16:creationId xmlns:a16="http://schemas.microsoft.com/office/drawing/2014/main" id="{C0FA607E-3509-4CF1-B2C4-5B161CAF33A8}"/>
              </a:ext>
            </a:extLst>
          </p:cNvPr>
          <p:cNvSpPr/>
          <p:nvPr/>
        </p:nvSpPr>
        <p:spPr>
          <a:xfrm rot="10800000">
            <a:off x="7849241" y="5936787"/>
            <a:ext cx="268369" cy="284983"/>
          </a:xfrm>
          <a:prstGeom prst="homePlate">
            <a:avLst/>
          </a:prstGeom>
          <a:solidFill>
            <a:srgbClr val="558E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0E1CF79-8028-4B5F-BBAA-48F1ED1AF177}"/>
              </a:ext>
            </a:extLst>
          </p:cNvPr>
          <p:cNvSpPr txBox="1"/>
          <p:nvPr/>
        </p:nvSpPr>
        <p:spPr>
          <a:xfrm>
            <a:off x="311285" y="933854"/>
            <a:ext cx="397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Origins of Blockchain</a:t>
            </a:r>
          </a:p>
        </p:txBody>
      </p:sp>
      <p:sp>
        <p:nvSpPr>
          <p:cNvPr id="35" name="Rectangle 22">
            <a:extLst>
              <a:ext uri="{FF2B5EF4-FFF2-40B4-BE49-F238E27FC236}">
                <a16:creationId xmlns:a16="http://schemas.microsoft.com/office/drawing/2014/main" id="{4FF0FA0E-E831-4BCC-9E37-21CA30A7FCE1}"/>
              </a:ext>
            </a:extLst>
          </p:cNvPr>
          <p:cNvSpPr/>
          <p:nvPr/>
        </p:nvSpPr>
        <p:spPr>
          <a:xfrm>
            <a:off x="6086475" y="1803560"/>
            <a:ext cx="45719" cy="20880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10">
            <a:extLst>
              <a:ext uri="{FF2B5EF4-FFF2-40B4-BE49-F238E27FC236}">
                <a16:creationId xmlns:a16="http://schemas.microsoft.com/office/drawing/2014/main" id="{E2A1EA61-C2B4-40B3-BB42-1E4D2D149431}"/>
              </a:ext>
            </a:extLst>
          </p:cNvPr>
          <p:cNvSpPr txBox="1"/>
          <p:nvPr/>
        </p:nvSpPr>
        <p:spPr>
          <a:xfrm>
            <a:off x="6192369" y="2277536"/>
            <a:ext cx="1829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1991 </a:t>
            </a:r>
            <a:r>
              <a:rPr lang="en-US" sz="1800" dirty="0"/>
              <a:t>- Stuart Haber </a:t>
            </a:r>
            <a:r>
              <a:rPr lang="en-US" sz="1800" i="1" dirty="0"/>
              <a:t>et. al </a:t>
            </a:r>
            <a:r>
              <a:rPr lang="en-US" sz="1800" dirty="0"/>
              <a:t>introduced the </a:t>
            </a:r>
            <a:r>
              <a:rPr lang="en-US" sz="1800" b="1" i="1" dirty="0">
                <a:solidFill>
                  <a:srgbClr val="C00000"/>
                </a:solidFill>
              </a:rPr>
              <a:t>idea of a chain </a:t>
            </a:r>
            <a:r>
              <a:rPr lang="en-US" sz="1800" dirty="0"/>
              <a:t>of cashes.</a:t>
            </a:r>
          </a:p>
        </p:txBody>
      </p:sp>
      <p:sp>
        <p:nvSpPr>
          <p:cNvPr id="39" name="TextBox 12">
            <a:extLst>
              <a:ext uri="{FF2B5EF4-FFF2-40B4-BE49-F238E27FC236}">
                <a16:creationId xmlns:a16="http://schemas.microsoft.com/office/drawing/2014/main" id="{ECFC3769-DDB1-43BD-A47D-3369CF95CE61}"/>
              </a:ext>
            </a:extLst>
          </p:cNvPr>
          <p:cNvSpPr txBox="1"/>
          <p:nvPr/>
        </p:nvSpPr>
        <p:spPr>
          <a:xfrm>
            <a:off x="-90573" y="2545314"/>
            <a:ext cx="20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/>
              <a:t>1980</a:t>
            </a:r>
            <a:r>
              <a:rPr lang="en-US" sz="1800" dirty="0"/>
              <a:t>-Merkle Raft proposed a data structure, called </a:t>
            </a:r>
            <a:r>
              <a:rPr lang="en-US" sz="1800" b="1" i="1" dirty="0">
                <a:solidFill>
                  <a:srgbClr val="C00000"/>
                </a:solidFill>
              </a:rPr>
              <a:t>Merkle Tree</a:t>
            </a:r>
            <a:r>
              <a:rPr lang="en-US" sz="1800" dirty="0"/>
              <a:t>.</a:t>
            </a:r>
          </a:p>
        </p:txBody>
      </p:sp>
      <p:sp>
        <p:nvSpPr>
          <p:cNvPr id="40" name="TextBox 13">
            <a:extLst>
              <a:ext uri="{FF2B5EF4-FFF2-40B4-BE49-F238E27FC236}">
                <a16:creationId xmlns:a16="http://schemas.microsoft.com/office/drawing/2014/main" id="{9DE37E0D-5CB2-4CD6-983E-8F91D26B5E42}"/>
              </a:ext>
            </a:extLst>
          </p:cNvPr>
          <p:cNvSpPr txBox="1"/>
          <p:nvPr/>
        </p:nvSpPr>
        <p:spPr>
          <a:xfrm>
            <a:off x="1409700" y="4364236"/>
            <a:ext cx="2512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/>
              <a:t>1982 </a:t>
            </a:r>
            <a:r>
              <a:rPr lang="en-US" sz="1800" dirty="0"/>
              <a:t>- Leslie </a:t>
            </a:r>
            <a:r>
              <a:rPr lang="en-US" sz="1800" dirty="0" err="1"/>
              <a:t>Lamport</a:t>
            </a:r>
            <a:r>
              <a:rPr lang="en-US" sz="1800" dirty="0"/>
              <a:t> </a:t>
            </a:r>
            <a:r>
              <a:rPr lang="en-US" sz="1800" i="1" dirty="0"/>
              <a:t>et.al </a:t>
            </a:r>
            <a:r>
              <a:rPr lang="en-US" sz="1800" dirty="0"/>
              <a:t>described the </a:t>
            </a:r>
            <a:r>
              <a:rPr lang="en-US" sz="1800" b="1" i="1" dirty="0">
                <a:solidFill>
                  <a:srgbClr val="C00000"/>
                </a:solidFill>
              </a:rPr>
              <a:t>Byzantine Generals Problem</a:t>
            </a:r>
            <a:r>
              <a:rPr lang="en-US" sz="1800" dirty="0"/>
              <a:t>.</a:t>
            </a:r>
          </a:p>
        </p:txBody>
      </p:sp>
      <p:sp>
        <p:nvSpPr>
          <p:cNvPr id="41" name="TextBox 14">
            <a:extLst>
              <a:ext uri="{FF2B5EF4-FFF2-40B4-BE49-F238E27FC236}">
                <a16:creationId xmlns:a16="http://schemas.microsoft.com/office/drawing/2014/main" id="{20219780-393B-460F-9EDE-30CC54ED913E}"/>
              </a:ext>
            </a:extLst>
          </p:cNvPr>
          <p:cNvSpPr txBox="1"/>
          <p:nvPr/>
        </p:nvSpPr>
        <p:spPr>
          <a:xfrm>
            <a:off x="2051476" y="1899755"/>
            <a:ext cx="2266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1982</a:t>
            </a:r>
            <a:r>
              <a:rPr lang="en-US" sz="1800" dirty="0"/>
              <a:t>-David </a:t>
            </a:r>
            <a:r>
              <a:rPr lang="en-US" sz="1800" dirty="0" err="1"/>
              <a:t>Chaum</a:t>
            </a:r>
            <a:r>
              <a:rPr lang="en-US" sz="1800" dirty="0"/>
              <a:t> designed a </a:t>
            </a:r>
            <a:r>
              <a:rPr lang="en-US" sz="1800" b="1" i="1" dirty="0">
                <a:solidFill>
                  <a:srgbClr val="C00000"/>
                </a:solidFill>
              </a:rPr>
              <a:t>cryptography-based payment </a:t>
            </a:r>
            <a:r>
              <a:rPr lang="en-US" sz="1800" dirty="0"/>
              <a:t>system, i.e., </a:t>
            </a:r>
            <a:r>
              <a:rPr lang="en-US" sz="1800" dirty="0" err="1"/>
              <a:t>Ecash</a:t>
            </a:r>
            <a:r>
              <a:rPr lang="en-US" sz="1800" dirty="0"/>
              <a:t>. </a:t>
            </a:r>
          </a:p>
        </p:txBody>
      </p:sp>
      <p:sp>
        <p:nvSpPr>
          <p:cNvPr id="42" name="TextBox 15">
            <a:extLst>
              <a:ext uri="{FF2B5EF4-FFF2-40B4-BE49-F238E27FC236}">
                <a16:creationId xmlns:a16="http://schemas.microsoft.com/office/drawing/2014/main" id="{EACDB483-DC41-44EB-BF60-972F91ED48DD}"/>
              </a:ext>
            </a:extLst>
          </p:cNvPr>
          <p:cNvSpPr txBox="1"/>
          <p:nvPr/>
        </p:nvSpPr>
        <p:spPr>
          <a:xfrm>
            <a:off x="10163412" y="2886442"/>
            <a:ext cx="2341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1998</a:t>
            </a:r>
            <a:r>
              <a:rPr lang="en-US" sz="1800" dirty="0"/>
              <a:t>-Wei Dai proposed</a:t>
            </a:r>
            <a:r>
              <a:rPr lang="en-US" sz="1800" b="1" i="1" dirty="0">
                <a:solidFill>
                  <a:srgbClr val="C00000"/>
                </a:solidFill>
              </a:rPr>
              <a:t> </a:t>
            </a:r>
          </a:p>
          <a:p>
            <a:r>
              <a:rPr lang="en-US" sz="1800" b="1" i="1" dirty="0">
                <a:solidFill>
                  <a:srgbClr val="C00000"/>
                </a:solidFill>
              </a:rPr>
              <a:t>B-money</a:t>
            </a:r>
            <a:r>
              <a:rPr lang="en-US" sz="1800" dirty="0"/>
              <a:t>.</a:t>
            </a:r>
          </a:p>
        </p:txBody>
      </p:sp>
      <p:sp>
        <p:nvSpPr>
          <p:cNvPr id="43" name="TextBox 16">
            <a:extLst>
              <a:ext uri="{FF2B5EF4-FFF2-40B4-BE49-F238E27FC236}">
                <a16:creationId xmlns:a16="http://schemas.microsoft.com/office/drawing/2014/main" id="{68220045-99B1-46BF-B79A-50E12020A186}"/>
              </a:ext>
            </a:extLst>
          </p:cNvPr>
          <p:cNvSpPr txBox="1"/>
          <p:nvPr/>
        </p:nvSpPr>
        <p:spPr>
          <a:xfrm>
            <a:off x="7965301" y="1512849"/>
            <a:ext cx="21486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/>
              <a:t>1998</a:t>
            </a:r>
            <a:r>
              <a:rPr lang="en-US" sz="1800" dirty="0"/>
              <a:t>-Nick  Szabo designed a mechanism for a </a:t>
            </a:r>
            <a:r>
              <a:rPr lang="en-US" sz="1800" b="1" i="1" dirty="0">
                <a:solidFill>
                  <a:srgbClr val="C00000"/>
                </a:solidFill>
              </a:rPr>
              <a:t>decentralized digital currency </a:t>
            </a:r>
            <a:r>
              <a:rPr lang="en-US" sz="1800" dirty="0"/>
              <a:t>he called “bit gold”.</a:t>
            </a:r>
          </a:p>
        </p:txBody>
      </p:sp>
      <p:sp>
        <p:nvSpPr>
          <p:cNvPr id="44" name="Rectangle 19">
            <a:extLst>
              <a:ext uri="{FF2B5EF4-FFF2-40B4-BE49-F238E27FC236}">
                <a16:creationId xmlns:a16="http://schemas.microsoft.com/office/drawing/2014/main" id="{28BD73F0-DCE3-41CB-9762-FB3C7E9B547E}"/>
              </a:ext>
            </a:extLst>
          </p:cNvPr>
          <p:cNvSpPr/>
          <p:nvPr/>
        </p:nvSpPr>
        <p:spPr>
          <a:xfrm>
            <a:off x="2026171" y="3862896"/>
            <a:ext cx="2034000" cy="2849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1982</a:t>
            </a:r>
          </a:p>
        </p:txBody>
      </p:sp>
      <p:sp>
        <p:nvSpPr>
          <p:cNvPr id="45" name="Rectangle 20">
            <a:extLst>
              <a:ext uri="{FF2B5EF4-FFF2-40B4-BE49-F238E27FC236}">
                <a16:creationId xmlns:a16="http://schemas.microsoft.com/office/drawing/2014/main" id="{C1E1D489-50C1-42C7-84BD-BD80A8BEA9AF}"/>
              </a:ext>
            </a:extLst>
          </p:cNvPr>
          <p:cNvSpPr/>
          <p:nvPr/>
        </p:nvSpPr>
        <p:spPr>
          <a:xfrm>
            <a:off x="4054810" y="3863188"/>
            <a:ext cx="2034000" cy="284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1991</a:t>
            </a:r>
          </a:p>
        </p:txBody>
      </p:sp>
      <p:sp>
        <p:nvSpPr>
          <p:cNvPr id="46" name="TextBox 21">
            <a:extLst>
              <a:ext uri="{FF2B5EF4-FFF2-40B4-BE49-F238E27FC236}">
                <a16:creationId xmlns:a16="http://schemas.microsoft.com/office/drawing/2014/main" id="{240664CA-FEDF-4EC5-81B2-19ACDEDC3986}"/>
              </a:ext>
            </a:extLst>
          </p:cNvPr>
          <p:cNvSpPr txBox="1"/>
          <p:nvPr/>
        </p:nvSpPr>
        <p:spPr>
          <a:xfrm>
            <a:off x="8999217" y="4364236"/>
            <a:ext cx="2876433" cy="923330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/>
              <a:t>2008 - </a:t>
            </a:r>
            <a:r>
              <a:rPr lang="en-US" sz="1800" dirty="0"/>
              <a:t>Satoshi Nakamoto firstly proposed blockchain in the project </a:t>
            </a:r>
            <a:r>
              <a:rPr lang="en-US" sz="1800" b="1" i="1" dirty="0">
                <a:solidFill>
                  <a:srgbClr val="C00000"/>
                </a:solidFill>
              </a:rPr>
              <a:t>Bitcoin.</a:t>
            </a:r>
            <a:r>
              <a:rPr lang="en-US" sz="1800" b="1" i="1" dirty="0"/>
              <a:t> </a:t>
            </a:r>
          </a:p>
        </p:txBody>
      </p:sp>
      <p:sp>
        <p:nvSpPr>
          <p:cNvPr id="47" name="Rectangle 24">
            <a:extLst>
              <a:ext uri="{FF2B5EF4-FFF2-40B4-BE49-F238E27FC236}">
                <a16:creationId xmlns:a16="http://schemas.microsoft.com/office/drawing/2014/main" id="{F0BFF274-2AE4-4BE8-AE1F-5A3467CA5E2D}"/>
              </a:ext>
            </a:extLst>
          </p:cNvPr>
          <p:cNvSpPr/>
          <p:nvPr/>
        </p:nvSpPr>
        <p:spPr>
          <a:xfrm>
            <a:off x="0" y="3862897"/>
            <a:ext cx="2034000" cy="28498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1980</a:t>
            </a:r>
          </a:p>
        </p:txBody>
      </p:sp>
      <p:sp>
        <p:nvSpPr>
          <p:cNvPr id="48" name="Rectangle 25">
            <a:extLst>
              <a:ext uri="{FF2B5EF4-FFF2-40B4-BE49-F238E27FC236}">
                <a16:creationId xmlns:a16="http://schemas.microsoft.com/office/drawing/2014/main" id="{E8B5545D-B64A-4DC5-9FE2-13DFB7BF7864}"/>
              </a:ext>
            </a:extLst>
          </p:cNvPr>
          <p:cNvSpPr/>
          <p:nvPr/>
        </p:nvSpPr>
        <p:spPr>
          <a:xfrm>
            <a:off x="6090360" y="3863188"/>
            <a:ext cx="2034000" cy="28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1997</a:t>
            </a:r>
          </a:p>
        </p:txBody>
      </p:sp>
      <p:sp>
        <p:nvSpPr>
          <p:cNvPr id="50" name="Rectangle 27">
            <a:extLst>
              <a:ext uri="{FF2B5EF4-FFF2-40B4-BE49-F238E27FC236}">
                <a16:creationId xmlns:a16="http://schemas.microsoft.com/office/drawing/2014/main" id="{C66CE30E-812D-4559-9FF5-A9FA8FE9FD54}"/>
              </a:ext>
            </a:extLst>
          </p:cNvPr>
          <p:cNvSpPr/>
          <p:nvPr/>
        </p:nvSpPr>
        <p:spPr>
          <a:xfrm>
            <a:off x="10152291" y="3862896"/>
            <a:ext cx="2110288" cy="281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2008</a:t>
            </a:r>
          </a:p>
        </p:txBody>
      </p:sp>
      <p:sp>
        <p:nvSpPr>
          <p:cNvPr id="52" name="Rectangle 18">
            <a:extLst>
              <a:ext uri="{FF2B5EF4-FFF2-40B4-BE49-F238E27FC236}">
                <a16:creationId xmlns:a16="http://schemas.microsoft.com/office/drawing/2014/main" id="{643BA74C-BF85-40DC-B20F-56EC7A216C2C}"/>
              </a:ext>
            </a:extLst>
          </p:cNvPr>
          <p:cNvSpPr/>
          <p:nvPr/>
        </p:nvSpPr>
        <p:spPr>
          <a:xfrm>
            <a:off x="4054664" y="4144359"/>
            <a:ext cx="45719" cy="2031325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Pentagon 3">
            <a:extLst>
              <a:ext uri="{FF2B5EF4-FFF2-40B4-BE49-F238E27FC236}">
                <a16:creationId xmlns:a16="http://schemas.microsoft.com/office/drawing/2014/main" id="{75E1AFD6-B433-426B-B2AA-78E1FD7113C8}"/>
              </a:ext>
            </a:extLst>
          </p:cNvPr>
          <p:cNvSpPr/>
          <p:nvPr/>
        </p:nvSpPr>
        <p:spPr>
          <a:xfrm>
            <a:off x="1989166" y="1580747"/>
            <a:ext cx="268369" cy="284983"/>
          </a:xfrm>
          <a:prstGeom prst="homePlate">
            <a:avLst/>
          </a:prstGeom>
          <a:solidFill>
            <a:srgbClr val="767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Pentagon 29">
            <a:extLst>
              <a:ext uri="{FF2B5EF4-FFF2-40B4-BE49-F238E27FC236}">
                <a16:creationId xmlns:a16="http://schemas.microsoft.com/office/drawing/2014/main" id="{B4E89E80-F7F0-4452-997C-E3786D8A80A5}"/>
              </a:ext>
            </a:extLst>
          </p:cNvPr>
          <p:cNvSpPr/>
          <p:nvPr/>
        </p:nvSpPr>
        <p:spPr>
          <a:xfrm rot="10800000">
            <a:off x="3829192" y="5936786"/>
            <a:ext cx="268369" cy="284983"/>
          </a:xfrm>
          <a:prstGeom prst="homePlate">
            <a:avLst/>
          </a:prstGeom>
          <a:solidFill>
            <a:srgbClr val="1737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Pentagon 30">
            <a:extLst>
              <a:ext uri="{FF2B5EF4-FFF2-40B4-BE49-F238E27FC236}">
                <a16:creationId xmlns:a16="http://schemas.microsoft.com/office/drawing/2014/main" id="{9D96764F-CF21-42D0-81FE-586B53C0CC85}"/>
              </a:ext>
            </a:extLst>
          </p:cNvPr>
          <p:cNvSpPr/>
          <p:nvPr/>
        </p:nvSpPr>
        <p:spPr>
          <a:xfrm>
            <a:off x="6086475" y="1580747"/>
            <a:ext cx="268369" cy="284983"/>
          </a:xfrm>
          <a:prstGeom prst="homePlate">
            <a:avLst/>
          </a:prstGeom>
          <a:solidFill>
            <a:srgbClr val="3760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rrow: Pentagon 32">
            <a:extLst>
              <a:ext uri="{FF2B5EF4-FFF2-40B4-BE49-F238E27FC236}">
                <a16:creationId xmlns:a16="http://schemas.microsoft.com/office/drawing/2014/main" id="{61DE3930-6B05-4618-BA4D-EEEA165CDA68}"/>
              </a:ext>
            </a:extLst>
          </p:cNvPr>
          <p:cNvSpPr/>
          <p:nvPr/>
        </p:nvSpPr>
        <p:spPr>
          <a:xfrm>
            <a:off x="10106362" y="1582227"/>
            <a:ext cx="268369" cy="284983"/>
          </a:xfrm>
          <a:prstGeom prst="homePlate">
            <a:avLst/>
          </a:prstGeom>
          <a:solidFill>
            <a:srgbClr val="8EB4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26">
            <a:extLst>
              <a:ext uri="{FF2B5EF4-FFF2-40B4-BE49-F238E27FC236}">
                <a16:creationId xmlns:a16="http://schemas.microsoft.com/office/drawing/2014/main" id="{006532CA-A301-4022-BA12-E4B6CCA11681}"/>
              </a:ext>
            </a:extLst>
          </p:cNvPr>
          <p:cNvSpPr/>
          <p:nvPr/>
        </p:nvSpPr>
        <p:spPr>
          <a:xfrm>
            <a:off x="8116531" y="3862896"/>
            <a:ext cx="2034000" cy="28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1998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C7E573C-A15F-4C08-ADFC-E7FE2A05BC76}"/>
              </a:ext>
            </a:extLst>
          </p:cNvPr>
          <p:cNvSpPr txBox="1"/>
          <p:nvPr/>
        </p:nvSpPr>
        <p:spPr>
          <a:xfrm>
            <a:off x="311285" y="19455"/>
            <a:ext cx="5461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- Blockchain</a:t>
            </a:r>
          </a:p>
        </p:txBody>
      </p:sp>
    </p:spTree>
    <p:extLst>
      <p:ext uri="{BB962C8B-B14F-4D97-AF65-F5344CB8AC3E}">
        <p14:creationId xmlns:p14="http://schemas.microsoft.com/office/powerpoint/2010/main" val="341321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45FBB036-D2D2-43DF-97D3-43134D499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77" y="1472756"/>
            <a:ext cx="11783860" cy="3405930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76112189-8F05-4A94-9488-EE6FF6282663}"/>
              </a:ext>
            </a:extLst>
          </p:cNvPr>
          <p:cNvSpPr txBox="1"/>
          <p:nvPr/>
        </p:nvSpPr>
        <p:spPr>
          <a:xfrm>
            <a:off x="481078" y="4724798"/>
            <a:ext cx="11399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Fig. 2 The comparison with the single contract, and how the utility varies when signing different contracts.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AFC193A7-7E31-4BAE-A3FC-0DF2CF4B9C32}"/>
              </a:ext>
            </a:extLst>
          </p:cNvPr>
          <p:cNvSpPr txBox="1"/>
          <p:nvPr/>
        </p:nvSpPr>
        <p:spPr>
          <a:xfrm>
            <a:off x="311285" y="5124907"/>
            <a:ext cx="1139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Fig. 2(a) presents that the premium in both cases increases with the validators' type.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0FB7704-76C6-4BC1-8F02-E94165EA2C1D}"/>
              </a:ext>
            </a:extLst>
          </p:cNvPr>
          <p:cNvSpPr txBox="1"/>
          <p:nvPr/>
        </p:nvSpPr>
        <p:spPr>
          <a:xfrm>
            <a:off x="311285" y="933854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Simulation and Analysis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2F1E4C5-A78C-4EED-B2BD-5EF94110075B}"/>
              </a:ext>
            </a:extLst>
          </p:cNvPr>
          <p:cNvSpPr txBox="1"/>
          <p:nvPr/>
        </p:nvSpPr>
        <p:spPr>
          <a:xfrm>
            <a:off x="311281" y="5494239"/>
            <a:ext cx="11399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Fig. 2(b) shows that the ‘mixed contract’ case can provide more insurance claim than a ‘single contract’ case.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CEA4230-1DE2-4E75-9395-BCF64B08BA8A}"/>
              </a:ext>
            </a:extLst>
          </p:cNvPr>
          <p:cNvSpPr txBox="1"/>
          <p:nvPr/>
        </p:nvSpPr>
        <p:spPr>
          <a:xfrm>
            <a:off x="311277" y="5863571"/>
            <a:ext cx="11399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Fig. 2(c) proves that the feasibility of the proposed contract by illustrating the IR and IC constraints.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3E1CC7A-C95F-4A83-87EB-A4CE01335877}"/>
              </a:ext>
            </a:extLst>
          </p:cNvPr>
          <p:cNvSpPr txBox="1"/>
          <p:nvPr/>
        </p:nvSpPr>
        <p:spPr>
          <a:xfrm>
            <a:off x="311285" y="-20253"/>
            <a:ext cx="955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Cyber Insurance Design for Validator Rotation in Sharded Blockchain Networks: A Hierarchical Game Based Approach</a:t>
            </a:r>
          </a:p>
        </p:txBody>
      </p:sp>
    </p:spTree>
    <p:extLst>
      <p:ext uri="{BB962C8B-B14F-4D97-AF65-F5344CB8AC3E}">
        <p14:creationId xmlns:p14="http://schemas.microsoft.com/office/powerpoint/2010/main" val="80502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F0FB7704-76C6-4BC1-8F02-E94165EA2C1D}"/>
              </a:ext>
            </a:extLst>
          </p:cNvPr>
          <p:cNvSpPr txBox="1"/>
          <p:nvPr/>
        </p:nvSpPr>
        <p:spPr>
          <a:xfrm>
            <a:off x="311285" y="933854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Summary of Work II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2F1E4C5-A78C-4EED-B2BD-5EF94110075B}"/>
              </a:ext>
            </a:extLst>
          </p:cNvPr>
          <p:cNvSpPr txBox="1"/>
          <p:nvPr/>
        </p:nvSpPr>
        <p:spPr>
          <a:xfrm>
            <a:off x="311285" y="1415359"/>
            <a:ext cx="11399645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Analyze </a:t>
            </a: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Discouragement Attack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model.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Devise a </a:t>
            </a: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cyber insurance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framework using contract theory.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cyber insurance can neutralize the cyber risks.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contract theory can determine the different </a:t>
            </a: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withdraw delays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3E1CC7A-C95F-4A83-87EB-A4CE01335877}"/>
              </a:ext>
            </a:extLst>
          </p:cNvPr>
          <p:cNvSpPr txBox="1"/>
          <p:nvPr/>
        </p:nvSpPr>
        <p:spPr>
          <a:xfrm>
            <a:off x="311285" y="-20253"/>
            <a:ext cx="955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Cyber Insurance Design for Validator Rotation in Sharded Blockchain Networks: A Hierarchical Game Based Approach</a:t>
            </a:r>
          </a:p>
        </p:txBody>
      </p:sp>
    </p:spTree>
    <p:extLst>
      <p:ext uri="{BB962C8B-B14F-4D97-AF65-F5344CB8AC3E}">
        <p14:creationId xmlns:p14="http://schemas.microsoft.com/office/powerpoint/2010/main" val="123964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4949782-E993-4AFF-9D7C-26825A7DC401}"/>
              </a:ext>
            </a:extLst>
          </p:cNvPr>
          <p:cNvSpPr txBox="1"/>
          <p:nvPr/>
        </p:nvSpPr>
        <p:spPr>
          <a:xfrm>
            <a:off x="311285" y="19455"/>
            <a:ext cx="3482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FEABDFB-0FA4-42E4-AA7C-CF9427DA6A6E}"/>
              </a:ext>
            </a:extLst>
          </p:cNvPr>
          <p:cNvSpPr txBox="1"/>
          <p:nvPr/>
        </p:nvSpPr>
        <p:spPr>
          <a:xfrm>
            <a:off x="603115" y="953310"/>
            <a:ext cx="10985770" cy="4983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ts val="4000"/>
              </a:lnSpc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marL="1234350" lvl="5" indent="-514350">
              <a:lnSpc>
                <a:spcPts val="4000"/>
              </a:lnSpc>
              <a:buClr>
                <a:schemeClr val="bg1">
                  <a:lumMod val="75000"/>
                </a:schemeClr>
              </a:buClr>
              <a:buFont typeface="+mj-lt"/>
              <a:buAutoNum type="arabicParenR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Blockchain</a:t>
            </a:r>
          </a:p>
          <a:p>
            <a:pPr marL="1234350" lvl="5" indent="-514350">
              <a:lnSpc>
                <a:spcPts val="4000"/>
              </a:lnSpc>
              <a:buClr>
                <a:schemeClr val="bg1">
                  <a:lumMod val="75000"/>
                </a:schemeClr>
              </a:buClr>
              <a:buFont typeface="+mj-lt"/>
              <a:buAutoNum type="arabicParenR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Cryptoeconomics</a:t>
            </a:r>
          </a:p>
          <a:p>
            <a:pPr marL="1234350" lvl="5" indent="-514350">
              <a:lnSpc>
                <a:spcPts val="4000"/>
              </a:lnSpc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+mj-lt"/>
              <a:buAutoNum type="arabicParenR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 Theory</a:t>
            </a:r>
          </a:p>
          <a:p>
            <a:pPr marL="742950" indent="-742950" algn="just">
              <a:lnSpc>
                <a:spcPts val="4000"/>
              </a:lnSpc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I: Contract-based approach for security deposit in blockchain networks with shards.</a:t>
            </a:r>
          </a:p>
          <a:p>
            <a:pPr marL="742950" indent="-742950" algn="just">
              <a:lnSpc>
                <a:spcPts val="4000"/>
              </a:lnSpc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II: Cyber Insurance Design for Validator Rotation in Sharded Blockchain Networks: A Hierarchical Game Based Approach</a:t>
            </a:r>
          </a:p>
          <a:p>
            <a:pPr marL="742950" indent="-742950" algn="just">
              <a:lnSpc>
                <a:spcPts val="4000"/>
              </a:lnSpc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1739160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558913D-2DC9-4272-9E14-EAC65C88A76D}"/>
              </a:ext>
            </a:extLst>
          </p:cNvPr>
          <p:cNvSpPr txBox="1"/>
          <p:nvPr/>
        </p:nvSpPr>
        <p:spPr>
          <a:xfrm>
            <a:off x="311284" y="19455"/>
            <a:ext cx="6634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 and Future Work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BBB1F8C-2F65-4AC8-B014-4C9066A15C73}"/>
              </a:ext>
            </a:extLst>
          </p:cNvPr>
          <p:cNvSpPr txBox="1"/>
          <p:nvPr/>
        </p:nvSpPr>
        <p:spPr>
          <a:xfrm>
            <a:off x="311285" y="776835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968696D-4698-4F4F-B190-D98963B9F877}"/>
              </a:ext>
            </a:extLst>
          </p:cNvPr>
          <p:cNvSpPr txBox="1"/>
          <p:nvPr/>
        </p:nvSpPr>
        <p:spPr>
          <a:xfrm>
            <a:off x="711198" y="1898710"/>
            <a:ext cx="11039574" cy="393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5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I: </a:t>
            </a: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Penalty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flexible deposits can incentivize more entries than that of the constant deposits.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CAC5F1C-9CD0-4D15-9A63-0D4196BD3EEB}"/>
              </a:ext>
            </a:extLst>
          </p:cNvPr>
          <p:cNvSpPr txBox="1"/>
          <p:nvPr/>
        </p:nvSpPr>
        <p:spPr>
          <a:xfrm>
            <a:off x="311281" y="1177615"/>
            <a:ext cx="11439491" cy="72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5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Studied two categories of </a:t>
            </a:r>
            <a:r>
              <a:rPr lang="en-US" altLang="zh-CN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 incentives </a:t>
            </a:r>
            <a:r>
              <a:rPr lang="en-US" altLang="zh-C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altLang="zh-CN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Cryptoeconomics</a:t>
            </a:r>
            <a:r>
              <a:rPr lang="en-US" altLang="zh-C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using </a:t>
            </a:r>
            <a:r>
              <a:rPr lang="en-US" altLang="zh-CN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 Theory</a:t>
            </a:r>
            <a:r>
              <a:rPr lang="en-US" altLang="zh-C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Penalty and Reward. 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0F7A8365-987C-4127-9A4E-A5E873616FE9}"/>
              </a:ext>
            </a:extLst>
          </p:cNvPr>
          <p:cNvSpPr/>
          <p:nvPr/>
        </p:nvSpPr>
        <p:spPr>
          <a:xfrm>
            <a:off x="512588" y="2782772"/>
            <a:ext cx="1838546" cy="400494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48" name="图片 47" descr="图示&#10;&#10;描述已自动生成">
            <a:extLst>
              <a:ext uri="{FF2B5EF4-FFF2-40B4-BE49-F238E27FC236}">
                <a16:creationId xmlns:a16="http://schemas.microsoft.com/office/drawing/2014/main" id="{44265795-1DE0-4471-8ED3-7BF81A663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48" y="2496774"/>
            <a:ext cx="3537904" cy="2603363"/>
          </a:xfrm>
          <a:prstGeom prst="rect">
            <a:avLst/>
          </a:prstGeom>
        </p:spPr>
      </p:pic>
      <p:sp>
        <p:nvSpPr>
          <p:cNvPr id="54" name="箭头: 右 53">
            <a:extLst>
              <a:ext uri="{FF2B5EF4-FFF2-40B4-BE49-F238E27FC236}">
                <a16:creationId xmlns:a16="http://schemas.microsoft.com/office/drawing/2014/main" id="{FF21FF3A-742E-43DD-B5EB-116EC66CB0B9}"/>
              </a:ext>
            </a:extLst>
          </p:cNvPr>
          <p:cNvSpPr/>
          <p:nvPr/>
        </p:nvSpPr>
        <p:spPr>
          <a:xfrm>
            <a:off x="2708667" y="3706657"/>
            <a:ext cx="1866889" cy="191077"/>
          </a:xfrm>
          <a:prstGeom prst="rightArrow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左大括号 55">
            <a:extLst>
              <a:ext uri="{FF2B5EF4-FFF2-40B4-BE49-F238E27FC236}">
                <a16:creationId xmlns:a16="http://schemas.microsoft.com/office/drawing/2014/main" id="{53E4C620-CDDA-4265-A4AD-FFCDBEF35683}"/>
              </a:ext>
            </a:extLst>
          </p:cNvPr>
          <p:cNvSpPr/>
          <p:nvPr/>
        </p:nvSpPr>
        <p:spPr>
          <a:xfrm rot="10800000">
            <a:off x="2359376" y="2959110"/>
            <a:ext cx="300883" cy="1678693"/>
          </a:xfrm>
          <a:prstGeom prst="leftBrace">
            <a:avLst>
              <a:gd name="adj1" fmla="val 3289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Google Shape;551;p31">
            <a:extLst>
              <a:ext uri="{FF2B5EF4-FFF2-40B4-BE49-F238E27FC236}">
                <a16:creationId xmlns:a16="http://schemas.microsoft.com/office/drawing/2014/main" id="{8CA3DE70-1382-43B4-A1AB-3D7BAB711424}"/>
              </a:ext>
            </a:extLst>
          </p:cNvPr>
          <p:cNvSpPr/>
          <p:nvPr/>
        </p:nvSpPr>
        <p:spPr>
          <a:xfrm>
            <a:off x="218919" y="2732886"/>
            <a:ext cx="2142386" cy="47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1" algn="r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</a:pP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altLang="zh-CN" sz="1800" b="1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dverse Selection</a:t>
            </a:r>
            <a:r>
              <a:rPr lang="en-US" sz="1800" b="1" i="1" u="none" strike="noStrike" cap="none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3EE388F3-8AF9-4430-922A-17613976B988}"/>
              </a:ext>
            </a:extLst>
          </p:cNvPr>
          <p:cNvSpPr txBox="1"/>
          <p:nvPr/>
        </p:nvSpPr>
        <p:spPr>
          <a:xfrm>
            <a:off x="843212" y="4292657"/>
            <a:ext cx="1516163" cy="442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r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</a:pP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  <a:sym typeface="Calibri"/>
              </a:rPr>
              <a:t>Moral Hazard</a:t>
            </a:r>
            <a:endParaRPr lang="en-US" sz="1800" b="1" i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E604E749-967E-476C-B8FE-D5CE07CA1295}"/>
              </a:ext>
            </a:extLst>
          </p:cNvPr>
          <p:cNvSpPr txBox="1"/>
          <p:nvPr/>
        </p:nvSpPr>
        <p:spPr>
          <a:xfrm>
            <a:off x="1171956" y="3442000"/>
            <a:ext cx="1191125" cy="442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r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</a:pP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  <a:sym typeface="Calibri"/>
              </a:rPr>
              <a:t>Signaling</a:t>
            </a:r>
            <a:endParaRPr lang="en-US" sz="1800" b="1" i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5" name="表格 6">
            <a:extLst>
              <a:ext uri="{FF2B5EF4-FFF2-40B4-BE49-F238E27FC236}">
                <a16:creationId xmlns:a16="http://schemas.microsoft.com/office/drawing/2014/main" id="{9158E225-DFF2-45E0-93E0-8F92D68E3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551525"/>
              </p:ext>
            </p:extLst>
          </p:nvPr>
        </p:nvGraphicFramePr>
        <p:xfrm>
          <a:off x="4641456" y="2862572"/>
          <a:ext cx="1662547" cy="1743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620">
                  <a:extLst>
                    <a:ext uri="{9D8B030D-6E8A-4147-A177-3AD203B41FA5}">
                      <a16:colId xmlns:a16="http://schemas.microsoft.com/office/drawing/2014/main" val="2637239644"/>
                    </a:ext>
                  </a:extLst>
                </a:gridCol>
                <a:gridCol w="895927">
                  <a:extLst>
                    <a:ext uri="{9D8B030D-6E8A-4147-A177-3AD203B41FA5}">
                      <a16:colId xmlns:a16="http://schemas.microsoft.com/office/drawing/2014/main" val="1373623516"/>
                    </a:ext>
                  </a:extLst>
                </a:gridCol>
              </a:tblGrid>
              <a:tr h="40067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Contract menu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191801"/>
                  </a:ext>
                </a:extLst>
              </a:tr>
              <a:tr h="335739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Type-1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/>
                        <a:t>(</a:t>
                      </a:r>
                      <a:r>
                        <a:rPr lang="en-US" b="0" i="1" dirty="0"/>
                        <a:t>T</a:t>
                      </a:r>
                      <a:r>
                        <a:rPr lang="en-US" altLang="zh-CN" b="0" i="1" baseline="-4000" dirty="0"/>
                        <a:t>1</a:t>
                      </a:r>
                      <a:r>
                        <a:rPr lang="en-US" b="0" i="1" dirty="0"/>
                        <a:t>, R</a:t>
                      </a:r>
                      <a:r>
                        <a:rPr lang="en-US" altLang="zh-CN" b="0" i="1" baseline="-4000" dirty="0"/>
                        <a:t>1</a:t>
                      </a:r>
                      <a:r>
                        <a:rPr lang="en-US" b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564744"/>
                  </a:ext>
                </a:extLst>
              </a:tr>
              <a:tr h="3357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Type-</a:t>
                      </a:r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(</a:t>
                      </a:r>
                      <a:r>
                        <a:rPr lang="en-US" i="1" dirty="0" err="1"/>
                        <a:t>T</a:t>
                      </a:r>
                      <a:r>
                        <a:rPr lang="en-US" i="1" baseline="-4000" dirty="0" err="1"/>
                        <a:t>i</a:t>
                      </a:r>
                      <a:r>
                        <a:rPr lang="en-US" i="1" dirty="0"/>
                        <a:t>, R</a:t>
                      </a:r>
                      <a:r>
                        <a:rPr lang="en-US" i="1" baseline="-4000" dirty="0"/>
                        <a:t>i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21633"/>
                  </a:ext>
                </a:extLst>
              </a:tr>
              <a:tr h="3357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578630"/>
                  </a:ext>
                </a:extLst>
              </a:tr>
              <a:tr h="3357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Type-n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</a:t>
                      </a:r>
                      <a:r>
                        <a:rPr lang="en-US" i="1" dirty="0"/>
                        <a:t>T</a:t>
                      </a:r>
                      <a:r>
                        <a:rPr lang="en-US" altLang="zh-CN" i="1" baseline="-4000" dirty="0"/>
                        <a:t>n</a:t>
                      </a:r>
                      <a:r>
                        <a:rPr lang="en-US" i="1" dirty="0"/>
                        <a:t>, R</a:t>
                      </a:r>
                      <a:r>
                        <a:rPr lang="en-US" altLang="zh-CN" i="1" baseline="-4000" dirty="0"/>
                        <a:t>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642803"/>
                  </a:ext>
                </a:extLst>
              </a:tr>
            </a:tbl>
          </a:graphicData>
        </a:graphic>
      </p:graphicFrame>
      <p:sp>
        <p:nvSpPr>
          <p:cNvPr id="7" name="箭头: 左右 6">
            <a:extLst>
              <a:ext uri="{FF2B5EF4-FFF2-40B4-BE49-F238E27FC236}">
                <a16:creationId xmlns:a16="http://schemas.microsoft.com/office/drawing/2014/main" id="{F491488B-55DA-49AD-AF73-9E93BC7B4C6E}"/>
              </a:ext>
            </a:extLst>
          </p:cNvPr>
          <p:cNvSpPr/>
          <p:nvPr/>
        </p:nvSpPr>
        <p:spPr>
          <a:xfrm>
            <a:off x="6358592" y="3706657"/>
            <a:ext cx="1892372" cy="191077"/>
          </a:xfrm>
          <a:prstGeom prst="leftRightArrow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3A33B0E2-11EE-488A-8DFB-D22CE8E60646}"/>
              </a:ext>
            </a:extLst>
          </p:cNvPr>
          <p:cNvSpPr txBox="1"/>
          <p:nvPr/>
        </p:nvSpPr>
        <p:spPr>
          <a:xfrm>
            <a:off x="6230985" y="3872864"/>
            <a:ext cx="22475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Incentive Compatibility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27C03F28-CD48-4687-8887-A1F1B3402C62}"/>
              </a:ext>
            </a:extLst>
          </p:cNvPr>
          <p:cNvSpPr txBox="1"/>
          <p:nvPr/>
        </p:nvSpPr>
        <p:spPr>
          <a:xfrm>
            <a:off x="6181007" y="3395833"/>
            <a:ext cx="22475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Rationality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CF67E605-876D-46AA-B033-10AE002F1AD6}"/>
              </a:ext>
            </a:extLst>
          </p:cNvPr>
          <p:cNvSpPr txBox="1"/>
          <p:nvPr/>
        </p:nvSpPr>
        <p:spPr>
          <a:xfrm>
            <a:off x="2681373" y="3149612"/>
            <a:ext cx="18668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information: Account balances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4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7" grpId="0" animBg="1"/>
      <p:bldP spid="54" grpId="0" animBg="1"/>
      <p:bldP spid="56" grpId="0" animBg="1"/>
      <p:bldP spid="57" grpId="0"/>
      <p:bldP spid="58" grpId="0"/>
      <p:bldP spid="59" grpId="0"/>
      <p:bldP spid="7" grpId="0" animBg="1"/>
      <p:bldP spid="63" grpId="0"/>
      <p:bldP spid="65" grpId="0"/>
      <p:bldP spid="6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558913D-2DC9-4272-9E14-EAC65C88A76D}"/>
              </a:ext>
            </a:extLst>
          </p:cNvPr>
          <p:cNvSpPr txBox="1"/>
          <p:nvPr/>
        </p:nvSpPr>
        <p:spPr>
          <a:xfrm>
            <a:off x="311284" y="19455"/>
            <a:ext cx="6634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 and Future Work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BBB1F8C-2F65-4AC8-B014-4C9066A15C73}"/>
              </a:ext>
            </a:extLst>
          </p:cNvPr>
          <p:cNvSpPr txBox="1"/>
          <p:nvPr/>
        </p:nvSpPr>
        <p:spPr>
          <a:xfrm>
            <a:off x="311285" y="776835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968696D-4698-4F4F-B190-D98963B9F877}"/>
              </a:ext>
            </a:extLst>
          </p:cNvPr>
          <p:cNvSpPr txBox="1"/>
          <p:nvPr/>
        </p:nvSpPr>
        <p:spPr>
          <a:xfrm>
            <a:off x="711198" y="1898710"/>
            <a:ext cx="11039574" cy="393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5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I: </a:t>
            </a: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Penalty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flexible deposits can incentivize more entries than that of the constant deposits.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37B5A72-E476-418B-8214-89BE6181EC98}"/>
              </a:ext>
            </a:extLst>
          </p:cNvPr>
          <p:cNvSpPr txBox="1"/>
          <p:nvPr/>
        </p:nvSpPr>
        <p:spPr>
          <a:xfrm>
            <a:off x="711198" y="2301912"/>
            <a:ext cx="10898911" cy="714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5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II: </a:t>
            </a: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Reward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We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devised a cyber insurance framework by using a hierarchical game model to resist the discouragement attack.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CAC5F1C-9CD0-4D15-9A63-0D4196BD3EEB}"/>
              </a:ext>
            </a:extLst>
          </p:cNvPr>
          <p:cNvSpPr txBox="1"/>
          <p:nvPr/>
        </p:nvSpPr>
        <p:spPr>
          <a:xfrm>
            <a:off x="311281" y="1177615"/>
            <a:ext cx="11439491" cy="72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5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Studied two categories of </a:t>
            </a:r>
            <a:r>
              <a:rPr lang="en-US" altLang="zh-CN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 incentives </a:t>
            </a:r>
            <a:r>
              <a:rPr lang="en-US" altLang="zh-C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altLang="zh-CN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Cryptoeconomics</a:t>
            </a:r>
            <a:r>
              <a:rPr lang="en-US" altLang="zh-C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using </a:t>
            </a:r>
            <a:r>
              <a:rPr lang="en-US" altLang="zh-CN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 Theory</a:t>
            </a:r>
            <a:r>
              <a:rPr lang="en-US" altLang="zh-C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Penalty and Reward. 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A800CCB0-9ECB-4624-9DB4-85A7A6DBA323}"/>
              </a:ext>
            </a:extLst>
          </p:cNvPr>
          <p:cNvSpPr/>
          <p:nvPr/>
        </p:nvSpPr>
        <p:spPr>
          <a:xfrm>
            <a:off x="604950" y="3390193"/>
            <a:ext cx="1838546" cy="400494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3" name="图片 52" descr="图示&#10;&#10;描述已自动生成">
            <a:extLst>
              <a:ext uri="{FF2B5EF4-FFF2-40B4-BE49-F238E27FC236}">
                <a16:creationId xmlns:a16="http://schemas.microsoft.com/office/drawing/2014/main" id="{8850696B-C532-40FA-A0D1-8222C2550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510" y="3104195"/>
            <a:ext cx="3537904" cy="2603363"/>
          </a:xfrm>
          <a:prstGeom prst="rect">
            <a:avLst/>
          </a:prstGeom>
        </p:spPr>
      </p:pic>
      <p:sp>
        <p:nvSpPr>
          <p:cNvPr id="54" name="箭头: 右 53">
            <a:extLst>
              <a:ext uri="{FF2B5EF4-FFF2-40B4-BE49-F238E27FC236}">
                <a16:creationId xmlns:a16="http://schemas.microsoft.com/office/drawing/2014/main" id="{CCE7FF66-F560-4990-9618-72777FED3CD4}"/>
              </a:ext>
            </a:extLst>
          </p:cNvPr>
          <p:cNvSpPr/>
          <p:nvPr/>
        </p:nvSpPr>
        <p:spPr>
          <a:xfrm>
            <a:off x="2801029" y="4314078"/>
            <a:ext cx="1866889" cy="191077"/>
          </a:xfrm>
          <a:prstGeom prst="rightArrow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左大括号 54">
            <a:extLst>
              <a:ext uri="{FF2B5EF4-FFF2-40B4-BE49-F238E27FC236}">
                <a16:creationId xmlns:a16="http://schemas.microsoft.com/office/drawing/2014/main" id="{C4CC06D7-74F7-43CB-86F8-56FEEF37C247}"/>
              </a:ext>
            </a:extLst>
          </p:cNvPr>
          <p:cNvSpPr/>
          <p:nvPr/>
        </p:nvSpPr>
        <p:spPr>
          <a:xfrm rot="10800000">
            <a:off x="2451738" y="3566531"/>
            <a:ext cx="300883" cy="1678693"/>
          </a:xfrm>
          <a:prstGeom prst="leftBrace">
            <a:avLst>
              <a:gd name="adj1" fmla="val 3289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Google Shape;551;p31">
            <a:extLst>
              <a:ext uri="{FF2B5EF4-FFF2-40B4-BE49-F238E27FC236}">
                <a16:creationId xmlns:a16="http://schemas.microsoft.com/office/drawing/2014/main" id="{53E33410-A945-4C9E-B7D6-B5367A17132D}"/>
              </a:ext>
            </a:extLst>
          </p:cNvPr>
          <p:cNvSpPr/>
          <p:nvPr/>
        </p:nvSpPr>
        <p:spPr>
          <a:xfrm>
            <a:off x="311281" y="3340307"/>
            <a:ext cx="2142386" cy="47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1" algn="r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</a:pP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altLang="zh-CN" sz="1800" b="1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dverse Selection</a:t>
            </a:r>
            <a:r>
              <a:rPr lang="en-US" sz="1800" b="1" i="1" u="none" strike="noStrike" cap="none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38416CB8-3049-4B43-A7FB-E46AEC002F7F}"/>
              </a:ext>
            </a:extLst>
          </p:cNvPr>
          <p:cNvSpPr txBox="1"/>
          <p:nvPr/>
        </p:nvSpPr>
        <p:spPr>
          <a:xfrm>
            <a:off x="935574" y="4900078"/>
            <a:ext cx="1516163" cy="442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r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</a:pP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  <a:sym typeface="Calibri"/>
              </a:rPr>
              <a:t>Moral Hazard</a:t>
            </a:r>
            <a:endParaRPr lang="en-US" sz="1800" b="1" i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1F24B1DC-AC80-4F76-BBD8-000C6CBFFF9A}"/>
              </a:ext>
            </a:extLst>
          </p:cNvPr>
          <p:cNvSpPr txBox="1"/>
          <p:nvPr/>
        </p:nvSpPr>
        <p:spPr>
          <a:xfrm>
            <a:off x="1264318" y="4049421"/>
            <a:ext cx="1191125" cy="442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r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</a:pP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  <a:sym typeface="Calibri"/>
              </a:rPr>
              <a:t>Signaling</a:t>
            </a:r>
            <a:endParaRPr lang="en-US" sz="1800" b="1" i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59" name="表格 6">
            <a:extLst>
              <a:ext uri="{FF2B5EF4-FFF2-40B4-BE49-F238E27FC236}">
                <a16:creationId xmlns:a16="http://schemas.microsoft.com/office/drawing/2014/main" id="{47BCF74A-2701-41EE-A2F5-4E80736D4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614701"/>
              </p:ext>
            </p:extLst>
          </p:nvPr>
        </p:nvGraphicFramePr>
        <p:xfrm>
          <a:off x="4733818" y="3469993"/>
          <a:ext cx="1662547" cy="1743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620">
                  <a:extLst>
                    <a:ext uri="{9D8B030D-6E8A-4147-A177-3AD203B41FA5}">
                      <a16:colId xmlns:a16="http://schemas.microsoft.com/office/drawing/2014/main" val="2637239644"/>
                    </a:ext>
                  </a:extLst>
                </a:gridCol>
                <a:gridCol w="895927">
                  <a:extLst>
                    <a:ext uri="{9D8B030D-6E8A-4147-A177-3AD203B41FA5}">
                      <a16:colId xmlns:a16="http://schemas.microsoft.com/office/drawing/2014/main" val="1373623516"/>
                    </a:ext>
                  </a:extLst>
                </a:gridCol>
              </a:tblGrid>
              <a:tr h="40067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Insurance menu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191801"/>
                  </a:ext>
                </a:extLst>
              </a:tr>
              <a:tr h="335739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Type-1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/>
                        <a:t>(</a:t>
                      </a:r>
                      <a:r>
                        <a:rPr lang="en-US" b="0" i="1" dirty="0"/>
                        <a:t>P</a:t>
                      </a:r>
                      <a:r>
                        <a:rPr lang="en-US" altLang="zh-CN" b="0" i="1" baseline="-4000" dirty="0"/>
                        <a:t>1</a:t>
                      </a:r>
                      <a:r>
                        <a:rPr lang="en-US" b="0" i="1" dirty="0"/>
                        <a:t>, C</a:t>
                      </a:r>
                      <a:r>
                        <a:rPr lang="en-US" altLang="zh-CN" b="0" i="1" baseline="-4000" dirty="0"/>
                        <a:t>1</a:t>
                      </a:r>
                      <a:r>
                        <a:rPr lang="en-US" b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564744"/>
                  </a:ext>
                </a:extLst>
              </a:tr>
              <a:tr h="3357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Type-</a:t>
                      </a:r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(</a:t>
                      </a:r>
                      <a:r>
                        <a:rPr lang="en-US" i="1" dirty="0"/>
                        <a:t>P</a:t>
                      </a:r>
                      <a:r>
                        <a:rPr lang="en-US" i="1" baseline="-4000" dirty="0"/>
                        <a:t>i</a:t>
                      </a:r>
                      <a:r>
                        <a:rPr lang="en-US" i="1" dirty="0"/>
                        <a:t>, C</a:t>
                      </a:r>
                      <a:r>
                        <a:rPr lang="en-US" i="1" baseline="-4000" dirty="0"/>
                        <a:t>i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21633"/>
                  </a:ext>
                </a:extLst>
              </a:tr>
              <a:tr h="3357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578630"/>
                  </a:ext>
                </a:extLst>
              </a:tr>
              <a:tr h="3357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Type-n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</a:t>
                      </a:r>
                      <a:r>
                        <a:rPr lang="en-US" i="1" dirty="0" err="1"/>
                        <a:t>P</a:t>
                      </a:r>
                      <a:r>
                        <a:rPr lang="en-US" altLang="zh-CN" i="1" baseline="-4000" dirty="0" err="1"/>
                        <a:t>n</a:t>
                      </a:r>
                      <a:r>
                        <a:rPr lang="en-US" i="1" dirty="0"/>
                        <a:t>, C</a:t>
                      </a:r>
                      <a:r>
                        <a:rPr lang="en-US" altLang="zh-CN" i="1" baseline="-4000" dirty="0"/>
                        <a:t>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642803"/>
                  </a:ext>
                </a:extLst>
              </a:tr>
            </a:tbl>
          </a:graphicData>
        </a:graphic>
      </p:graphicFrame>
      <p:sp>
        <p:nvSpPr>
          <p:cNvPr id="60" name="箭头: 左右 59">
            <a:extLst>
              <a:ext uri="{FF2B5EF4-FFF2-40B4-BE49-F238E27FC236}">
                <a16:creationId xmlns:a16="http://schemas.microsoft.com/office/drawing/2014/main" id="{C15ED693-A568-4144-BFDC-7CC0FCB60E72}"/>
              </a:ext>
            </a:extLst>
          </p:cNvPr>
          <p:cNvSpPr/>
          <p:nvPr/>
        </p:nvSpPr>
        <p:spPr>
          <a:xfrm>
            <a:off x="6450954" y="4314078"/>
            <a:ext cx="1892372" cy="191077"/>
          </a:xfrm>
          <a:prstGeom prst="leftRightArrow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8F35FA65-21C5-4070-AE74-1BB0EC063800}"/>
              </a:ext>
            </a:extLst>
          </p:cNvPr>
          <p:cNvSpPr txBox="1"/>
          <p:nvPr/>
        </p:nvSpPr>
        <p:spPr>
          <a:xfrm>
            <a:off x="6323347" y="4480285"/>
            <a:ext cx="22475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Incentive Compatibility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4085809D-8C52-4DE0-A457-DBBE5A69D997}"/>
              </a:ext>
            </a:extLst>
          </p:cNvPr>
          <p:cNvSpPr txBox="1"/>
          <p:nvPr/>
        </p:nvSpPr>
        <p:spPr>
          <a:xfrm>
            <a:off x="6273369" y="4003254"/>
            <a:ext cx="22475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Rationality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625A71AE-507D-455F-9C5A-D48AF9B9D6A6}"/>
              </a:ext>
            </a:extLst>
          </p:cNvPr>
          <p:cNvSpPr txBox="1"/>
          <p:nvPr/>
        </p:nvSpPr>
        <p:spPr>
          <a:xfrm>
            <a:off x="2773735" y="3757033"/>
            <a:ext cx="18668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information: Historical activeness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01007AA5-2A32-4462-BBEB-3129E90B6135}"/>
              </a:ext>
            </a:extLst>
          </p:cNvPr>
          <p:cNvSpPr/>
          <p:nvPr/>
        </p:nvSpPr>
        <p:spPr>
          <a:xfrm>
            <a:off x="935573" y="4974355"/>
            <a:ext cx="1524405" cy="400494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2862A891-C41C-45F8-9E93-2DBD6EC7F607}"/>
              </a:ext>
            </a:extLst>
          </p:cNvPr>
          <p:cNvSpPr txBox="1"/>
          <p:nvPr/>
        </p:nvSpPr>
        <p:spPr>
          <a:xfrm>
            <a:off x="530584" y="5529713"/>
            <a:ext cx="1987277" cy="442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r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</a:pP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  <a:sym typeface="Calibri"/>
              </a:rPr>
              <a:t>Stackelberg Game</a:t>
            </a:r>
            <a:endParaRPr lang="en-US" sz="1800" b="1" i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4" name="连接符: 曲线 3">
            <a:extLst>
              <a:ext uri="{FF2B5EF4-FFF2-40B4-BE49-F238E27FC236}">
                <a16:creationId xmlns:a16="http://schemas.microsoft.com/office/drawing/2014/main" id="{3E201373-5C7A-44C1-9A1A-738BAADD6780}"/>
              </a:ext>
            </a:extLst>
          </p:cNvPr>
          <p:cNvCxnSpPr>
            <a:cxnSpLocks/>
            <a:endCxn id="67" idx="3"/>
          </p:cNvCxnSpPr>
          <p:nvPr/>
        </p:nvCxnSpPr>
        <p:spPr>
          <a:xfrm rot="5400000">
            <a:off x="2190302" y="5390775"/>
            <a:ext cx="681554" cy="142202"/>
          </a:xfrm>
          <a:prstGeom prst="curvedConnector2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>
            <a:extLst>
              <a:ext uri="{FF2B5EF4-FFF2-40B4-BE49-F238E27FC236}">
                <a16:creationId xmlns:a16="http://schemas.microsoft.com/office/drawing/2014/main" id="{9A42C7FE-E511-4C91-B6BD-12353C6FBC43}"/>
              </a:ext>
            </a:extLst>
          </p:cNvPr>
          <p:cNvSpPr/>
          <p:nvPr/>
        </p:nvSpPr>
        <p:spPr>
          <a:xfrm>
            <a:off x="616326" y="5602406"/>
            <a:ext cx="1843652" cy="400494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9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2" grpId="0" animBg="1"/>
      <p:bldP spid="54" grpId="0" animBg="1"/>
      <p:bldP spid="55" grpId="0" animBg="1"/>
      <p:bldP spid="56" grpId="0"/>
      <p:bldP spid="57" grpId="0"/>
      <p:bldP spid="58" grpId="0"/>
      <p:bldP spid="60" grpId="0" animBg="1"/>
      <p:bldP spid="61" grpId="0"/>
      <p:bldP spid="62" grpId="0"/>
      <p:bldP spid="63" grpId="0"/>
      <p:bldP spid="65" grpId="0" animBg="1"/>
      <p:bldP spid="66" grpId="0"/>
      <p:bldP spid="6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558913D-2DC9-4272-9E14-EAC65C88A76D}"/>
              </a:ext>
            </a:extLst>
          </p:cNvPr>
          <p:cNvSpPr txBox="1"/>
          <p:nvPr/>
        </p:nvSpPr>
        <p:spPr>
          <a:xfrm>
            <a:off x="311284" y="19455"/>
            <a:ext cx="6634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 and Future Work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BBB1F8C-2F65-4AC8-B014-4C9066A15C73}"/>
              </a:ext>
            </a:extLst>
          </p:cNvPr>
          <p:cNvSpPr txBox="1"/>
          <p:nvPr/>
        </p:nvSpPr>
        <p:spPr>
          <a:xfrm>
            <a:off x="311285" y="776835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968696D-4698-4F4F-B190-D98963B9F877}"/>
              </a:ext>
            </a:extLst>
          </p:cNvPr>
          <p:cNvSpPr txBox="1"/>
          <p:nvPr/>
        </p:nvSpPr>
        <p:spPr>
          <a:xfrm>
            <a:off x="711198" y="1898710"/>
            <a:ext cx="11039574" cy="393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5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I: </a:t>
            </a: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Penalty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flexible deposits can incentivize more entries than that of the constant deposits.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37B5A72-E476-418B-8214-89BE6181EC98}"/>
              </a:ext>
            </a:extLst>
          </p:cNvPr>
          <p:cNvSpPr txBox="1"/>
          <p:nvPr/>
        </p:nvSpPr>
        <p:spPr>
          <a:xfrm>
            <a:off x="711198" y="2301912"/>
            <a:ext cx="10898911" cy="714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5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II: </a:t>
            </a: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Reward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We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devised a cyber insurance framework by using a hierarchical game model to resist the discouragement attack.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CAC5F1C-9CD0-4D15-9A63-0D4196BD3EEB}"/>
              </a:ext>
            </a:extLst>
          </p:cNvPr>
          <p:cNvSpPr txBox="1"/>
          <p:nvPr/>
        </p:nvSpPr>
        <p:spPr>
          <a:xfrm>
            <a:off x="311281" y="1177615"/>
            <a:ext cx="11439491" cy="72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5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Studied two categories of </a:t>
            </a:r>
            <a:r>
              <a:rPr lang="en-US" altLang="zh-CN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 incentives </a:t>
            </a:r>
            <a:r>
              <a:rPr lang="en-US" altLang="zh-C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altLang="zh-CN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Cryptoeconomics</a:t>
            </a:r>
            <a:r>
              <a:rPr lang="en-US" altLang="zh-C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using </a:t>
            </a:r>
            <a:r>
              <a:rPr lang="en-US" altLang="zh-CN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 Theory</a:t>
            </a:r>
            <a:r>
              <a:rPr lang="en-US" altLang="zh-C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Penalty and Reward. 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图片 26" descr="图形用户界面, 应用程序&#10;&#10;描述已自动生成">
            <a:extLst>
              <a:ext uri="{FF2B5EF4-FFF2-40B4-BE49-F238E27FC236}">
                <a16:creationId xmlns:a16="http://schemas.microsoft.com/office/drawing/2014/main" id="{906BA71E-8EA1-4211-95D2-41FFD98E9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1" y="3375453"/>
            <a:ext cx="11213869" cy="2601884"/>
          </a:xfrm>
          <a:prstGeom prst="rect">
            <a:avLst/>
          </a:prstGeom>
        </p:spPr>
      </p:pic>
      <p:sp>
        <p:nvSpPr>
          <p:cNvPr id="52" name="矩形 51">
            <a:extLst>
              <a:ext uri="{FF2B5EF4-FFF2-40B4-BE49-F238E27FC236}">
                <a16:creationId xmlns:a16="http://schemas.microsoft.com/office/drawing/2014/main" id="{A800CCB0-9ECB-4624-9DB4-85A7A6DBA323}"/>
              </a:ext>
            </a:extLst>
          </p:cNvPr>
          <p:cNvSpPr/>
          <p:nvPr/>
        </p:nvSpPr>
        <p:spPr>
          <a:xfrm>
            <a:off x="1504950" y="4409368"/>
            <a:ext cx="1044794" cy="400494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877FB79E-A770-4234-B512-7DAE4D6F463F}"/>
              </a:ext>
            </a:extLst>
          </p:cNvPr>
          <p:cNvSpPr/>
          <p:nvPr/>
        </p:nvSpPr>
        <p:spPr>
          <a:xfrm>
            <a:off x="6096000" y="5247568"/>
            <a:ext cx="1044794" cy="400494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F9076245-28FD-46CC-99D4-4839DE6AE0FA}"/>
              </a:ext>
            </a:extLst>
          </p:cNvPr>
          <p:cNvSpPr/>
          <p:nvPr/>
        </p:nvSpPr>
        <p:spPr>
          <a:xfrm>
            <a:off x="2943225" y="5178214"/>
            <a:ext cx="1802753" cy="400494"/>
          </a:xfrm>
          <a:prstGeom prst="roundRect">
            <a:avLst/>
          </a:prstGeom>
          <a:gradFill>
            <a:gsLst>
              <a:gs pos="0">
                <a:schemeClr val="tx2"/>
              </a:gs>
              <a:gs pos="100000">
                <a:schemeClr val="bg1"/>
              </a:gs>
            </a:gsLst>
            <a:lin ang="16200000" scaled="0"/>
          </a:gradFill>
          <a:ln w="12700">
            <a:solidFill>
              <a:srgbClr val="C00000"/>
            </a:solidFill>
            <a:prstDash val="dash"/>
          </a:ln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Random Contract</a:t>
            </a:r>
            <a:endParaRPr lang="en-US" sz="17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60465532-C3A8-4594-89B4-FBC3D7AB2BB0}"/>
              </a:ext>
            </a:extLst>
          </p:cNvPr>
          <p:cNvSpPr/>
          <p:nvPr/>
        </p:nvSpPr>
        <p:spPr>
          <a:xfrm>
            <a:off x="2943225" y="4476148"/>
            <a:ext cx="1802753" cy="400494"/>
          </a:xfrm>
          <a:prstGeom prst="roundRect">
            <a:avLst/>
          </a:prstGeom>
          <a:gradFill>
            <a:gsLst>
              <a:gs pos="0">
                <a:schemeClr val="tx2"/>
              </a:gs>
              <a:gs pos="100000">
                <a:schemeClr val="bg1"/>
              </a:gs>
            </a:gsLst>
            <a:lin ang="16200000" scaled="0"/>
          </a:gradFill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  <a:sym typeface="Calibri"/>
              </a:rPr>
              <a:t>Deterministic Contract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B208E6B-1280-4260-A234-90051C0B7CC0}"/>
              </a:ext>
            </a:extLst>
          </p:cNvPr>
          <p:cNvSpPr txBox="1"/>
          <p:nvPr/>
        </p:nvSpPr>
        <p:spPr>
          <a:xfrm>
            <a:off x="311281" y="3013503"/>
            <a:ext cx="11439491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5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Applications of Contract Theory in Cryptoeconomics: 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68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29" grpId="0" animBg="1"/>
      <p:bldP spid="31" grpId="0" animBg="1"/>
      <p:bldP spid="32" grpId="0" animBg="1"/>
      <p:bldP spid="3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558913D-2DC9-4272-9E14-EAC65C88A76D}"/>
              </a:ext>
            </a:extLst>
          </p:cNvPr>
          <p:cNvSpPr txBox="1"/>
          <p:nvPr/>
        </p:nvSpPr>
        <p:spPr>
          <a:xfrm>
            <a:off x="311284" y="19455"/>
            <a:ext cx="6634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 and Future Work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4206F53-88C1-4A0D-ABE4-14167855F474}"/>
              </a:ext>
            </a:extLst>
          </p:cNvPr>
          <p:cNvSpPr txBox="1"/>
          <p:nvPr/>
        </p:nvSpPr>
        <p:spPr>
          <a:xfrm>
            <a:off x="311285" y="933854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Future Work I 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669D656-E9FD-4ADE-AE2E-34909878E991}"/>
              </a:ext>
            </a:extLst>
          </p:cNvPr>
          <p:cNvSpPr txBox="1"/>
          <p:nvPr/>
        </p:nvSpPr>
        <p:spPr>
          <a:xfrm>
            <a:off x="382326" y="1449235"/>
            <a:ext cx="6818256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ts val="25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Assign </a:t>
            </a:r>
            <a:r>
              <a:rPr lang="en-US" altLang="zh-CN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Voting Weight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using </a:t>
            </a:r>
            <a:r>
              <a:rPr lang="en-US" altLang="zh-CN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Signaling Model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09E9EB9C-4CCC-4142-AC4A-85E269D0C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347" y="1782085"/>
            <a:ext cx="6818256" cy="2890069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081A669F-C09A-45C7-B4A1-82C6AF86687C}"/>
              </a:ext>
            </a:extLst>
          </p:cNvPr>
          <p:cNvSpPr txBox="1"/>
          <p:nvPr/>
        </p:nvSpPr>
        <p:spPr>
          <a:xfrm>
            <a:off x="382326" y="1903445"/>
            <a:ext cx="4660191" cy="1355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25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Determine the voting weight with device performance, incentivize the validators to upgrade performance and achieve the vertical scaling.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68FB7E8-EB08-48BB-9E7F-F705C8EF87EA}"/>
              </a:ext>
            </a:extLst>
          </p:cNvPr>
          <p:cNvSpPr txBox="1"/>
          <p:nvPr/>
        </p:nvSpPr>
        <p:spPr>
          <a:xfrm>
            <a:off x="382326" y="3388709"/>
            <a:ext cx="46601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Methodology: </a:t>
            </a:r>
            <a:r>
              <a:rPr lang="en-US" sz="18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Tullock</a:t>
            </a:r>
            <a:r>
              <a:rPr lang="en-US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Contest Theory and Signaling Model.</a:t>
            </a:r>
          </a:p>
        </p:txBody>
      </p:sp>
    </p:spTree>
    <p:extLst>
      <p:ext uri="{BB962C8B-B14F-4D97-AF65-F5344CB8AC3E}">
        <p14:creationId xmlns:p14="http://schemas.microsoft.com/office/powerpoint/2010/main" val="15453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558913D-2DC9-4272-9E14-EAC65C88A76D}"/>
              </a:ext>
            </a:extLst>
          </p:cNvPr>
          <p:cNvSpPr txBox="1"/>
          <p:nvPr/>
        </p:nvSpPr>
        <p:spPr>
          <a:xfrm>
            <a:off x="311284" y="19455"/>
            <a:ext cx="6634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 and Future Work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4206F53-88C1-4A0D-ABE4-14167855F474}"/>
              </a:ext>
            </a:extLst>
          </p:cNvPr>
          <p:cNvSpPr txBox="1"/>
          <p:nvPr/>
        </p:nvSpPr>
        <p:spPr>
          <a:xfrm>
            <a:off x="311285" y="933854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Future Work II 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669D656-E9FD-4ADE-AE2E-34909878E991}"/>
              </a:ext>
            </a:extLst>
          </p:cNvPr>
          <p:cNvSpPr txBox="1"/>
          <p:nvPr/>
        </p:nvSpPr>
        <p:spPr>
          <a:xfrm>
            <a:off x="382326" y="1449235"/>
            <a:ext cx="8856923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ts val="25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Determine Transaction fee of sidechain using </a:t>
            </a:r>
            <a:r>
              <a:rPr lang="en-US" altLang="zh-CN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 contract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81A669F-C09A-45C7-B4A1-82C6AF86687C}"/>
              </a:ext>
            </a:extLst>
          </p:cNvPr>
          <p:cNvSpPr txBox="1"/>
          <p:nvPr/>
        </p:nvSpPr>
        <p:spPr>
          <a:xfrm>
            <a:off x="382326" y="1898111"/>
            <a:ext cx="4660191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25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Study the sidechain transaction fee pricing and explore how to maximize the sidechain’s profit using a random contract.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68FB7E8-EB08-48BB-9E7F-F705C8EF87EA}"/>
              </a:ext>
            </a:extLst>
          </p:cNvPr>
          <p:cNvSpPr txBox="1"/>
          <p:nvPr/>
        </p:nvSpPr>
        <p:spPr>
          <a:xfrm>
            <a:off x="382326" y="3198781"/>
            <a:ext cx="46601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Methodology: </a:t>
            </a:r>
            <a:r>
              <a:rPr lang="en-US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Adverse selection model with the random variables. Geometric Brownian Motion.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21C5BA2-29D9-4C81-8B41-A5663C206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241" y="1898111"/>
            <a:ext cx="5679110" cy="305163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2A149762-7C15-4E9E-8478-C0AF096E2F68}"/>
              </a:ext>
            </a:extLst>
          </p:cNvPr>
          <p:cNvSpPr/>
          <p:nvPr/>
        </p:nvSpPr>
        <p:spPr>
          <a:xfrm>
            <a:off x="5966691" y="4332990"/>
            <a:ext cx="5514109" cy="5652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标注: 上箭头 3">
            <a:extLst>
              <a:ext uri="{FF2B5EF4-FFF2-40B4-BE49-F238E27FC236}">
                <a16:creationId xmlns:a16="http://schemas.microsoft.com/office/drawing/2014/main" id="{6BE6E2C5-41A2-4FCC-9234-1803D24F7DB3}"/>
              </a:ext>
            </a:extLst>
          </p:cNvPr>
          <p:cNvSpPr/>
          <p:nvPr/>
        </p:nvSpPr>
        <p:spPr>
          <a:xfrm>
            <a:off x="6371617" y="4935777"/>
            <a:ext cx="4640094" cy="1206413"/>
          </a:xfrm>
          <a:prstGeom prst="upArrowCallout">
            <a:avLst>
              <a:gd name="adj1" fmla="val 9181"/>
              <a:gd name="adj2" fmla="val 9745"/>
              <a:gd name="adj3" fmla="val 13136"/>
              <a:gd name="adj4" fmla="val 649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transaction fee on the sidechain is affected by the transaction fees on the main chain.</a:t>
            </a:r>
          </a:p>
        </p:txBody>
      </p:sp>
    </p:spTree>
    <p:extLst>
      <p:ext uri="{BB962C8B-B14F-4D97-AF65-F5344CB8AC3E}">
        <p14:creationId xmlns:p14="http://schemas.microsoft.com/office/powerpoint/2010/main" val="120602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7" grpId="0"/>
      <p:bldP spid="10" grpId="0" animBg="1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558913D-2DC9-4272-9E14-EAC65C88A76D}"/>
              </a:ext>
            </a:extLst>
          </p:cNvPr>
          <p:cNvSpPr txBox="1"/>
          <p:nvPr/>
        </p:nvSpPr>
        <p:spPr>
          <a:xfrm>
            <a:off x="311284" y="19455"/>
            <a:ext cx="6634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 and Future Work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7F374E1-D85F-4A56-A930-06D8EC2DB1E7}"/>
              </a:ext>
            </a:extLst>
          </p:cNvPr>
          <p:cNvSpPr txBox="1"/>
          <p:nvPr/>
        </p:nvSpPr>
        <p:spPr>
          <a:xfrm>
            <a:off x="311285" y="933854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Future Work III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6ACD870-FA6E-4591-A8A1-13EBA4AD1936}"/>
              </a:ext>
            </a:extLst>
          </p:cNvPr>
          <p:cNvSpPr txBox="1"/>
          <p:nvPr/>
        </p:nvSpPr>
        <p:spPr>
          <a:xfrm>
            <a:off x="382326" y="1449235"/>
            <a:ext cx="9451485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ts val="25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Crypto-asset Value Stabilization: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D51E416-2323-4364-88E1-AFBD354F1E79}"/>
              </a:ext>
            </a:extLst>
          </p:cNvPr>
          <p:cNvSpPr txBox="1"/>
          <p:nvPr/>
        </p:nvSpPr>
        <p:spPr>
          <a:xfrm>
            <a:off x="382326" y="1902644"/>
            <a:ext cx="4793356" cy="1355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25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Offer insurance contracts to the crypto-assets owners, ensure the value will not drop below the reserved price within a required time span.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DCFE421-E637-47C4-8CAB-EFF87E14B46A}"/>
              </a:ext>
            </a:extLst>
          </p:cNvPr>
          <p:cNvSpPr txBox="1"/>
          <p:nvPr/>
        </p:nvSpPr>
        <p:spPr>
          <a:xfrm>
            <a:off x="382325" y="3429000"/>
            <a:ext cx="47933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Methodology: </a:t>
            </a:r>
            <a:r>
              <a:rPr lang="en-US" sz="1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Insurance framework, contract theory (adverse selection), option pricing model, risk parameters, auction, smart contract.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BDF6F7AF-3B0E-4061-A9E6-BAC8D238C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231" y="1545671"/>
            <a:ext cx="6088788" cy="3424943"/>
          </a:xfrm>
          <a:prstGeom prst="rect">
            <a:avLst/>
          </a:prstGeom>
          <a:noFill/>
          <a:effectLst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65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78B81D8-4645-42B7-92DB-E65BD602CFB0}"/>
              </a:ext>
            </a:extLst>
          </p:cNvPr>
          <p:cNvSpPr txBox="1"/>
          <p:nvPr/>
        </p:nvSpPr>
        <p:spPr>
          <a:xfrm>
            <a:off x="311285" y="19455"/>
            <a:ext cx="3482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Publications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5B14C0C-D9D4-4CF5-8248-A2B470D86A83}"/>
              </a:ext>
            </a:extLst>
          </p:cNvPr>
          <p:cNvSpPr txBox="1"/>
          <p:nvPr/>
        </p:nvSpPr>
        <p:spPr>
          <a:xfrm>
            <a:off x="329041" y="2073811"/>
            <a:ext cx="7490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Journal: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D70C30E-1E8B-4FF2-A47E-FBBA8C6F4FFD}"/>
              </a:ext>
            </a:extLst>
          </p:cNvPr>
          <p:cNvSpPr txBox="1"/>
          <p:nvPr/>
        </p:nvSpPr>
        <p:spPr>
          <a:xfrm>
            <a:off x="329040" y="4679563"/>
            <a:ext cx="7490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Conference: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759305C-612F-4D8B-9C6E-FDB7F9130ED5}"/>
              </a:ext>
            </a:extLst>
          </p:cNvPr>
          <p:cNvSpPr txBox="1"/>
          <p:nvPr/>
        </p:nvSpPr>
        <p:spPr>
          <a:xfrm>
            <a:off x="311285" y="2427482"/>
            <a:ext cx="1156943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b="1" i="1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 Li</a:t>
            </a:r>
            <a:r>
              <a:rPr lang="en-US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D Niyato, CS Hong, KJ Park, L Wang, Z Han. “Cyber Insurance Design for Validator Rotation in Sharded Blockchain Networks: A Hierarchical Game Based Approach”, </a:t>
            </a:r>
            <a:r>
              <a:rPr lang="en-US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IEEE Transactions on Network and Service Management</a:t>
            </a:r>
            <a:r>
              <a:rPr lang="en-US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vol. 18, no. 3, pp. 3092—3106, 2021</a:t>
            </a:r>
            <a:r>
              <a:rPr lang="en-US" dirty="0">
                <a:latin typeface="Calibri" panose="020F0502020204030204" pitchFamily="34" charset="0"/>
              </a:rPr>
              <a:t>.</a:t>
            </a:r>
            <a:endParaRPr lang="en-US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b="1" i="1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 Li</a:t>
            </a:r>
            <a:r>
              <a:rPr lang="en-US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T Liu, D Niyato, P Wang, J Li, Z Han. “Contract-Theoretic Pricing for Security Deposits in Sharded Blockchain with Internet of Things (IoT), </a:t>
            </a:r>
            <a:r>
              <a:rPr lang="en-US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IEEE Internet of Things Journal”</a:t>
            </a:r>
            <a:r>
              <a:rPr lang="en-US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vol. 8, no. 12, pp. 10052—10070, 2021.</a:t>
            </a:r>
          </a:p>
          <a:p>
            <a:pPr marL="342900" indent="-342900" algn="just">
              <a:buClrTx/>
              <a:buFont typeface="+mj-lt"/>
              <a:buAutoNum type="arabicPeriod"/>
            </a:pPr>
            <a:r>
              <a:rPr lang="en-US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 Wang, </a:t>
            </a:r>
            <a:r>
              <a:rPr lang="en-US" b="1" i="1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 Li</a:t>
            </a:r>
            <a:r>
              <a:rPr lang="en-US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Z Gao, Z Han, C </a:t>
            </a:r>
            <a:r>
              <a:rPr lang="en-US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Qiu</a:t>
            </a:r>
            <a:r>
              <a:rPr lang="en-US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XF Wang. “Resource Management and Pricing for Cloud Computing based Mobile Blockchain with Pooling”, </a:t>
            </a:r>
            <a:r>
              <a:rPr lang="en-US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IEEE Transactions on Cloud Computing</a:t>
            </a:r>
            <a:r>
              <a:rPr lang="en-US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2021, Early Access.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i="1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 Li</a:t>
            </a:r>
            <a:r>
              <a:rPr lang="en-US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Dusit Niyato, Jun Li, Zhen Gao, Xiao Ping Zhang and Zhu Han. “Weight Assignment and Deposit Strategy in Proof of Stake Blockchain Network using </a:t>
            </a:r>
            <a:r>
              <a:rPr lang="en-US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Tullock</a:t>
            </a:r>
            <a:r>
              <a:rPr lang="en-US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Contest and Signaling game”, </a:t>
            </a:r>
            <a:r>
              <a:rPr lang="en-US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IEEE Transactions on Network and Service Management</a:t>
            </a:r>
            <a:r>
              <a:rPr lang="en-US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2021, Major Revision.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i="1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 Li</a:t>
            </a:r>
            <a:r>
              <a:rPr lang="en-US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T Liu, D Niyato, J Li, Z Han. “On Sidechain-Assisted Transactions Management for Smart Community: A Random Contract Approach”, </a:t>
            </a:r>
            <a:r>
              <a:rPr lang="en-US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IEEE Transactions on Network Science and Engineering</a:t>
            </a:r>
            <a:r>
              <a:rPr lang="en-US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2021, Major Revision.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3EDC834-8493-4D1B-9E68-340E4F2ED152}"/>
              </a:ext>
            </a:extLst>
          </p:cNvPr>
          <p:cNvSpPr txBox="1"/>
          <p:nvPr/>
        </p:nvSpPr>
        <p:spPr>
          <a:xfrm>
            <a:off x="311285" y="5027922"/>
            <a:ext cx="115694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J 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T Liu, D Niyato, P Wang, J Li, Z Han. Contract-based approach for security deposit in blockchain networks with shards, IEEE International Conference on Blockchain, pp. 75-82, 2019.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J 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D Niyato, CS Hong, KJ Park, L Wang, Z Han. A contract-theoretic cyber insurance for withdraw delay in the blockchain networks with shards, 2020 IEEE International Conference on Communications (ICC), pp. 1-7, 2020.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F1A7D3-52C3-42FE-AA40-F30B5E575A5A}"/>
              </a:ext>
            </a:extLst>
          </p:cNvPr>
          <p:cNvSpPr txBox="1"/>
          <p:nvPr/>
        </p:nvSpPr>
        <p:spPr>
          <a:xfrm>
            <a:off x="329041" y="935037"/>
            <a:ext cx="7490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Tutorial and Book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E9D4652-5F15-4507-8588-E09D6BFE30CB}"/>
              </a:ext>
            </a:extLst>
          </p:cNvPr>
          <p:cNvSpPr txBox="1"/>
          <p:nvPr/>
        </p:nvSpPr>
        <p:spPr>
          <a:xfrm>
            <a:off x="329040" y="1335147"/>
            <a:ext cx="115516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400" b="1" i="1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 Li</a:t>
            </a:r>
            <a:r>
              <a:rPr lang="en-US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D Niyato, Z Han. Cryptoeconomics: Economic Mechanisms behind Blockchains, contract with Cambridge University Press, UK, 2021.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400" b="1" i="1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 Li</a:t>
            </a:r>
            <a:r>
              <a:rPr lang="en-US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L Zhang, S </a:t>
            </a:r>
            <a:r>
              <a:rPr lang="en-US" sz="140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Kanhere</a:t>
            </a:r>
            <a:r>
              <a:rPr lang="en-US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D Niyato, Z Han. Blockchain and Cryptoeconomics for Cyber-physical System and Wireless Networks, tutorial in IEEE Global Communications Conference (GLOBECOM), 2021.</a:t>
            </a:r>
          </a:p>
        </p:txBody>
      </p:sp>
    </p:spTree>
    <p:extLst>
      <p:ext uri="{BB962C8B-B14F-4D97-AF65-F5344CB8AC3E}">
        <p14:creationId xmlns:p14="http://schemas.microsoft.com/office/powerpoint/2010/main" val="633915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0E1CF79-8028-4B5F-BBAA-48F1ED1AF177}"/>
              </a:ext>
            </a:extLst>
          </p:cNvPr>
          <p:cNvSpPr txBox="1"/>
          <p:nvPr/>
        </p:nvSpPr>
        <p:spPr>
          <a:xfrm>
            <a:off x="311285" y="933854"/>
            <a:ext cx="611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Technology components of Blockchain</a:t>
            </a:r>
          </a:p>
        </p:txBody>
      </p:sp>
      <p:sp>
        <p:nvSpPr>
          <p:cNvPr id="35" name="Rectangle: Rounded Corners 2">
            <a:extLst>
              <a:ext uri="{FF2B5EF4-FFF2-40B4-BE49-F238E27FC236}">
                <a16:creationId xmlns:a16="http://schemas.microsoft.com/office/drawing/2014/main" id="{9C7788A3-08B0-42C6-B8B9-BFE25BF989C0}"/>
              </a:ext>
            </a:extLst>
          </p:cNvPr>
          <p:cNvSpPr/>
          <p:nvPr/>
        </p:nvSpPr>
        <p:spPr>
          <a:xfrm>
            <a:off x="3653036" y="1643029"/>
            <a:ext cx="2152650" cy="54250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Chain of blocks</a:t>
            </a:r>
          </a:p>
        </p:txBody>
      </p:sp>
      <p:sp>
        <p:nvSpPr>
          <p:cNvPr id="36" name="Rectangle: Rounded Corners 6">
            <a:extLst>
              <a:ext uri="{FF2B5EF4-FFF2-40B4-BE49-F238E27FC236}">
                <a16:creationId xmlns:a16="http://schemas.microsoft.com/office/drawing/2014/main" id="{2B0C1DE7-A941-4102-B8B6-D8D3FD978F3E}"/>
              </a:ext>
            </a:extLst>
          </p:cNvPr>
          <p:cNvSpPr/>
          <p:nvPr/>
        </p:nvSpPr>
        <p:spPr>
          <a:xfrm>
            <a:off x="6459468" y="1643029"/>
            <a:ext cx="2152650" cy="54250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Consensus</a:t>
            </a:r>
          </a:p>
        </p:txBody>
      </p:sp>
      <p:sp>
        <p:nvSpPr>
          <p:cNvPr id="37" name="Rectangle: Rounded Corners 9">
            <a:extLst>
              <a:ext uri="{FF2B5EF4-FFF2-40B4-BE49-F238E27FC236}">
                <a16:creationId xmlns:a16="http://schemas.microsoft.com/office/drawing/2014/main" id="{70B0E423-929C-4F96-B08F-EC458B25DC7F}"/>
              </a:ext>
            </a:extLst>
          </p:cNvPr>
          <p:cNvSpPr/>
          <p:nvPr/>
        </p:nvSpPr>
        <p:spPr>
          <a:xfrm>
            <a:off x="9265900" y="1643030"/>
            <a:ext cx="2152650" cy="54250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Incentive</a:t>
            </a:r>
          </a:p>
        </p:txBody>
      </p:sp>
      <p:sp>
        <p:nvSpPr>
          <p:cNvPr id="38" name="Rectangle: Rounded Corners 10">
            <a:extLst>
              <a:ext uri="{FF2B5EF4-FFF2-40B4-BE49-F238E27FC236}">
                <a16:creationId xmlns:a16="http://schemas.microsoft.com/office/drawing/2014/main" id="{D67B46AE-6A61-4C65-BA33-60D80953E300}"/>
              </a:ext>
            </a:extLst>
          </p:cNvPr>
          <p:cNvSpPr/>
          <p:nvPr/>
        </p:nvSpPr>
        <p:spPr>
          <a:xfrm>
            <a:off x="5019675" y="2848231"/>
            <a:ext cx="2152650" cy="58076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Blockchain</a:t>
            </a:r>
          </a:p>
        </p:txBody>
      </p:sp>
      <p:sp>
        <p:nvSpPr>
          <p:cNvPr id="39" name="Rectangle: Rounded Corners 11">
            <a:extLst>
              <a:ext uri="{FF2B5EF4-FFF2-40B4-BE49-F238E27FC236}">
                <a16:creationId xmlns:a16="http://schemas.microsoft.com/office/drawing/2014/main" id="{881A757C-84C3-4662-903A-9F8A2CB1FF84}"/>
              </a:ext>
            </a:extLst>
          </p:cNvPr>
          <p:cNvSpPr/>
          <p:nvPr/>
        </p:nvSpPr>
        <p:spPr>
          <a:xfrm>
            <a:off x="846602" y="1643029"/>
            <a:ext cx="2152651" cy="54250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Cryptography</a:t>
            </a:r>
          </a:p>
        </p:txBody>
      </p:sp>
      <p:cxnSp>
        <p:nvCxnSpPr>
          <p:cNvPr id="40" name="Connector: Elbow 7">
            <a:extLst>
              <a:ext uri="{FF2B5EF4-FFF2-40B4-BE49-F238E27FC236}">
                <a16:creationId xmlns:a16="http://schemas.microsoft.com/office/drawing/2014/main" id="{90C408DB-67E4-4F60-BF20-0B9BD82DF4AA}"/>
              </a:ext>
            </a:extLst>
          </p:cNvPr>
          <p:cNvCxnSpPr>
            <a:cxnSpLocks/>
            <a:stCxn id="37" idx="2"/>
            <a:endCxn id="38" idx="0"/>
          </p:cNvCxnSpPr>
          <p:nvPr/>
        </p:nvCxnSpPr>
        <p:spPr>
          <a:xfrm rot="5400000">
            <a:off x="7887764" y="393769"/>
            <a:ext cx="662699" cy="424622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12">
            <a:extLst>
              <a:ext uri="{FF2B5EF4-FFF2-40B4-BE49-F238E27FC236}">
                <a16:creationId xmlns:a16="http://schemas.microsoft.com/office/drawing/2014/main" id="{C5E6BF1C-2B90-4B08-B799-D06F73211FB8}"/>
              </a:ext>
            </a:extLst>
          </p:cNvPr>
          <p:cNvCxnSpPr>
            <a:cxnSpLocks/>
            <a:stCxn id="39" idx="2"/>
            <a:endCxn id="38" idx="0"/>
          </p:cNvCxnSpPr>
          <p:nvPr/>
        </p:nvCxnSpPr>
        <p:spPr>
          <a:xfrm rot="16200000" flipH="1">
            <a:off x="3678115" y="430345"/>
            <a:ext cx="662699" cy="417307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5">
            <a:extLst>
              <a:ext uri="{FF2B5EF4-FFF2-40B4-BE49-F238E27FC236}">
                <a16:creationId xmlns:a16="http://schemas.microsoft.com/office/drawing/2014/main" id="{2B89760D-B5FF-4373-AAF6-3C2FD7424FD4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4729361" y="2185532"/>
            <a:ext cx="0" cy="3290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6">
            <a:extLst>
              <a:ext uri="{FF2B5EF4-FFF2-40B4-BE49-F238E27FC236}">
                <a16:creationId xmlns:a16="http://schemas.microsoft.com/office/drawing/2014/main" id="{1C40414D-9364-4EBA-B669-A14CD03FA7B7}"/>
              </a:ext>
            </a:extLst>
          </p:cNvPr>
          <p:cNvCxnSpPr>
            <a:cxnSpLocks/>
            <a:endCxn id="36" idx="2"/>
          </p:cNvCxnSpPr>
          <p:nvPr/>
        </p:nvCxnSpPr>
        <p:spPr>
          <a:xfrm flipV="1">
            <a:off x="7535793" y="2185532"/>
            <a:ext cx="0" cy="3290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39638FDA-8C24-4708-8C6C-F9EEF461C8D7}"/>
              </a:ext>
            </a:extLst>
          </p:cNvPr>
          <p:cNvSpPr txBox="1"/>
          <p:nvPr/>
        </p:nvSpPr>
        <p:spPr>
          <a:xfrm>
            <a:off x="311285" y="19455"/>
            <a:ext cx="5461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- Blockchain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0205310-083A-457B-9376-EB200C9EAD2C}"/>
              </a:ext>
            </a:extLst>
          </p:cNvPr>
          <p:cNvSpPr/>
          <p:nvPr/>
        </p:nvSpPr>
        <p:spPr>
          <a:xfrm>
            <a:off x="9078246" y="1480055"/>
            <a:ext cx="2527958" cy="8700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C3359F7-F149-4C5D-AFDB-CCF7A4168D98}"/>
              </a:ext>
            </a:extLst>
          </p:cNvPr>
          <p:cNvSpPr/>
          <p:nvPr/>
        </p:nvSpPr>
        <p:spPr>
          <a:xfrm>
            <a:off x="658949" y="1480055"/>
            <a:ext cx="8140824" cy="8700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64492FC1-5711-4F44-9967-0641CC62E714}"/>
              </a:ext>
            </a:extLst>
          </p:cNvPr>
          <p:cNvSpPr/>
          <p:nvPr/>
        </p:nvSpPr>
        <p:spPr>
          <a:xfrm>
            <a:off x="521596" y="3809715"/>
            <a:ext cx="11569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Lack of relevant </a:t>
            </a:r>
            <a:r>
              <a:rPr lang="en-US" altLang="zh-CN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incentive mechanism </a:t>
            </a:r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design for the distributed systems. 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FB1A902-85D5-421C-926D-6D283587C8CE}"/>
              </a:ext>
            </a:extLst>
          </p:cNvPr>
          <p:cNvSpPr txBox="1"/>
          <p:nvPr/>
        </p:nvSpPr>
        <p:spPr>
          <a:xfrm>
            <a:off x="521595" y="4305485"/>
            <a:ext cx="115694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The second camp formulates this issue as </a:t>
            </a:r>
            <a:r>
              <a:rPr lang="en-US" altLang="zh-CN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Cryptoeconomics</a:t>
            </a:r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20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9" grpId="1" animBg="1"/>
      <p:bldP spid="30" grpId="0"/>
      <p:bldP spid="3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6;p1">
            <a:extLst>
              <a:ext uri="{FF2B5EF4-FFF2-40B4-BE49-F238E27FC236}">
                <a16:creationId xmlns:a16="http://schemas.microsoft.com/office/drawing/2014/main" id="{20AF877E-4D79-4644-85C1-F6AD86FD36FA}"/>
              </a:ext>
            </a:extLst>
          </p:cNvPr>
          <p:cNvSpPr/>
          <p:nvPr/>
        </p:nvSpPr>
        <p:spPr>
          <a:xfrm>
            <a:off x="2752436" y="1976582"/>
            <a:ext cx="6567056" cy="1129251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01600" dist="241300" dir="2700000" sx="99000" sy="99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altLang="zh-CN" sz="48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hank You</a:t>
            </a:r>
            <a:endParaRPr lang="en-US" sz="48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A88F05B-AF83-457D-B298-C7D7D90A0F15}"/>
              </a:ext>
            </a:extLst>
          </p:cNvPr>
          <p:cNvSpPr txBox="1"/>
          <p:nvPr/>
        </p:nvSpPr>
        <p:spPr>
          <a:xfrm>
            <a:off x="3038764" y="3598279"/>
            <a:ext cx="6114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584524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antum computers and the Bitcoin Blockchain | Deloitte Netherlands">
            <a:extLst>
              <a:ext uri="{FF2B5EF4-FFF2-40B4-BE49-F238E27FC236}">
                <a16:creationId xmlns:a16="http://schemas.microsoft.com/office/drawing/2014/main" id="{BCC922F4-FD6B-4E7C-87F9-E34D481F7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265" y="1927282"/>
            <a:ext cx="1119800" cy="11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at is Ethereum? | Step-by-Step Beginners Guide | Edureka">
            <a:extLst>
              <a:ext uri="{FF2B5EF4-FFF2-40B4-BE49-F238E27FC236}">
                <a16:creationId xmlns:a16="http://schemas.microsoft.com/office/drawing/2014/main" id="{6EA92851-82D8-4EA5-8574-1FF60F531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633" y="1945570"/>
            <a:ext cx="1104434" cy="111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D28556F-6030-438A-8673-7E99EFBDBDD1}"/>
              </a:ext>
            </a:extLst>
          </p:cNvPr>
          <p:cNvSpPr txBox="1"/>
          <p:nvPr/>
        </p:nvSpPr>
        <p:spPr>
          <a:xfrm>
            <a:off x="311285" y="19455"/>
            <a:ext cx="7490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- Cryptoeconomics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4D10686-D163-4F6D-BCA5-07A5D0614C53}"/>
              </a:ext>
            </a:extLst>
          </p:cNvPr>
          <p:cNvSpPr txBox="1"/>
          <p:nvPr/>
        </p:nvSpPr>
        <p:spPr>
          <a:xfrm>
            <a:off x="247276" y="828514"/>
            <a:ext cx="9801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is the relation between Blockchain and Cryptoeconomics?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557BFA8-B9B5-4F5E-B5A6-E5AE74BEC4D2}"/>
              </a:ext>
            </a:extLst>
          </p:cNvPr>
          <p:cNvSpPr txBox="1"/>
          <p:nvPr/>
        </p:nvSpPr>
        <p:spPr>
          <a:xfrm>
            <a:off x="244498" y="1890198"/>
            <a:ext cx="63550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Bitcoin, Ethereum;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Proof of Work, Proof of Stake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Channels, Plasma, Sharding, Roll-up solutions.</a:t>
            </a:r>
            <a:endParaRPr lang="en-US" sz="1800" dirty="0"/>
          </a:p>
        </p:txBody>
      </p:sp>
      <p:sp>
        <p:nvSpPr>
          <p:cNvPr id="14" name="Google Shape;509;p28">
            <a:extLst>
              <a:ext uri="{FF2B5EF4-FFF2-40B4-BE49-F238E27FC236}">
                <a16:creationId xmlns:a16="http://schemas.microsoft.com/office/drawing/2014/main" id="{AFAAC28D-ADE9-4C8B-9D26-09601ADFB5A6}"/>
              </a:ext>
            </a:extLst>
          </p:cNvPr>
          <p:cNvSpPr/>
          <p:nvPr/>
        </p:nvSpPr>
        <p:spPr>
          <a:xfrm>
            <a:off x="247276" y="1339522"/>
            <a:ext cx="11563340" cy="43084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10000"/>
              </a:lnSpc>
              <a:buClr>
                <a:schemeClr val="dk1"/>
              </a:buClr>
              <a:buSzPts val="2000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Blockchain projects and the </a:t>
            </a:r>
            <a:r>
              <a:rPr lang="en-US" altLang="zh-C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blockchain-based solutions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 </a:t>
            </a:r>
            <a:r>
              <a:rPr lang="en-US" sz="2000" b="1" i="1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instances of cryptoeconomics</a:t>
            </a:r>
            <a:r>
              <a:rPr lang="en-US" sz="2000" b="1" dirty="0">
                <a:solidFill>
                  <a:srgbClr val="19667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61E8003-EB19-4F69-8AB7-33AD391EADDD}"/>
              </a:ext>
            </a:extLst>
          </p:cNvPr>
          <p:cNvSpPr txBox="1"/>
          <p:nvPr/>
        </p:nvSpPr>
        <p:spPr>
          <a:xfrm>
            <a:off x="244498" y="2758360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is Cryptoeconomics?</a:t>
            </a:r>
          </a:p>
        </p:txBody>
      </p:sp>
      <p:sp>
        <p:nvSpPr>
          <p:cNvPr id="17" name="Google Shape;509;p28">
            <a:extLst>
              <a:ext uri="{FF2B5EF4-FFF2-40B4-BE49-F238E27FC236}">
                <a16:creationId xmlns:a16="http://schemas.microsoft.com/office/drawing/2014/main" id="{2C1BB778-5E71-4AFA-8046-2C302EBA86B6}"/>
              </a:ext>
            </a:extLst>
          </p:cNvPr>
          <p:cNvSpPr/>
          <p:nvPr/>
        </p:nvSpPr>
        <p:spPr>
          <a:xfrm>
            <a:off x="247543" y="3257190"/>
            <a:ext cx="11563340" cy="769401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10000"/>
              </a:lnSpc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Cryptoeconomics is the application of incentive mechanism design to information security problems.                                                                                                                                  (Vlad, 2015)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0883DEC-07C9-4A5A-AD20-889EB015403A}"/>
              </a:ext>
            </a:extLst>
          </p:cNvPr>
          <p:cNvSpPr txBox="1"/>
          <p:nvPr/>
        </p:nvSpPr>
        <p:spPr>
          <a:xfrm>
            <a:off x="9607565" y="3279197"/>
            <a:ext cx="102323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security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DF8BC42-FC7C-4AE9-986A-A364BC7E124C}"/>
              </a:ext>
            </a:extLst>
          </p:cNvPr>
          <p:cNvSpPr txBox="1"/>
          <p:nvPr/>
        </p:nvSpPr>
        <p:spPr>
          <a:xfrm>
            <a:off x="4631880" y="3279197"/>
            <a:ext cx="11763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incentive</a:t>
            </a:r>
          </a:p>
        </p:txBody>
      </p:sp>
      <p:pic>
        <p:nvPicPr>
          <p:cNvPr id="7" name="图片 6" descr="图标&#10;&#10;描述已自动生成">
            <a:extLst>
              <a:ext uri="{FF2B5EF4-FFF2-40B4-BE49-F238E27FC236}">
                <a16:creationId xmlns:a16="http://schemas.microsoft.com/office/drawing/2014/main" id="{4143D896-531E-441A-8226-177D99BB51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421" y="4284680"/>
            <a:ext cx="497093" cy="497093"/>
          </a:xfrm>
          <a:prstGeom prst="rect">
            <a:avLst/>
          </a:prstGeom>
        </p:spPr>
      </p:pic>
      <p:pic>
        <p:nvPicPr>
          <p:cNvPr id="21" name="图片 20" descr="图标&#10;&#10;描述已自动生成">
            <a:extLst>
              <a:ext uri="{FF2B5EF4-FFF2-40B4-BE49-F238E27FC236}">
                <a16:creationId xmlns:a16="http://schemas.microsoft.com/office/drawing/2014/main" id="{9FB14800-AE58-4C8A-8AAB-3016FEE476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413" y="4241196"/>
            <a:ext cx="540577" cy="540577"/>
          </a:xfrm>
          <a:prstGeom prst="rect">
            <a:avLst/>
          </a:prstGeom>
        </p:spPr>
      </p:pic>
      <p:sp>
        <p:nvSpPr>
          <p:cNvPr id="24" name="Rectangle: Rounded Corners 11">
            <a:extLst>
              <a:ext uri="{FF2B5EF4-FFF2-40B4-BE49-F238E27FC236}">
                <a16:creationId xmlns:a16="http://schemas.microsoft.com/office/drawing/2014/main" id="{71983DBD-5031-42A3-9FBC-1E96EE9A1610}"/>
              </a:ext>
            </a:extLst>
          </p:cNvPr>
          <p:cNvSpPr/>
          <p:nvPr/>
        </p:nvSpPr>
        <p:spPr>
          <a:xfrm>
            <a:off x="512247" y="4850356"/>
            <a:ext cx="1980930" cy="54250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Cryptography</a:t>
            </a:r>
          </a:p>
        </p:txBody>
      </p:sp>
      <p:pic>
        <p:nvPicPr>
          <p:cNvPr id="26" name="Picture 2" descr="enter image description here">
            <a:extLst>
              <a:ext uri="{FF2B5EF4-FFF2-40B4-BE49-F238E27FC236}">
                <a16:creationId xmlns:a16="http://schemas.microsoft.com/office/drawing/2014/main" id="{C8EED8B2-C57C-47AC-9C2A-C67B42343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107"/>
                    </a14:imgEffect>
                    <a14:imgEffect>
                      <a14:saturation sat="1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17" t="7202" b="19680"/>
          <a:stretch/>
        </p:blipFill>
        <p:spPr bwMode="auto">
          <a:xfrm>
            <a:off x="4645346" y="4323185"/>
            <a:ext cx="2856041" cy="159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图片 26" descr="图标&#10;&#10;描述已自动生成">
            <a:extLst>
              <a:ext uri="{FF2B5EF4-FFF2-40B4-BE49-F238E27FC236}">
                <a16:creationId xmlns:a16="http://schemas.microsoft.com/office/drawing/2014/main" id="{66F8F71F-8050-48C7-A629-3B40432CCB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413" y="4852282"/>
            <a:ext cx="540577" cy="540577"/>
          </a:xfrm>
          <a:prstGeom prst="rect">
            <a:avLst/>
          </a:prstGeom>
        </p:spPr>
      </p:pic>
      <p:pic>
        <p:nvPicPr>
          <p:cNvPr id="28" name="图片 27" descr="图标&#10;&#10;描述已自动生成">
            <a:extLst>
              <a:ext uri="{FF2B5EF4-FFF2-40B4-BE49-F238E27FC236}">
                <a16:creationId xmlns:a16="http://schemas.microsoft.com/office/drawing/2014/main" id="{4C1759E0-8841-4CCA-AB17-BB6F2B0565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413" y="5463368"/>
            <a:ext cx="540577" cy="540577"/>
          </a:xfrm>
          <a:prstGeom prst="rect">
            <a:avLst/>
          </a:prstGeom>
        </p:spPr>
      </p:pic>
      <p:sp>
        <p:nvSpPr>
          <p:cNvPr id="29" name="Rectangle: Rounded Corners 9">
            <a:extLst>
              <a:ext uri="{FF2B5EF4-FFF2-40B4-BE49-F238E27FC236}">
                <a16:creationId xmlns:a16="http://schemas.microsoft.com/office/drawing/2014/main" id="{9D7EC3E6-6FE7-47B6-9919-18118A26D41D}"/>
              </a:ext>
            </a:extLst>
          </p:cNvPr>
          <p:cNvSpPr/>
          <p:nvPr/>
        </p:nvSpPr>
        <p:spPr>
          <a:xfrm>
            <a:off x="9650929" y="4850356"/>
            <a:ext cx="2028824" cy="54250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Incentive</a:t>
            </a:r>
          </a:p>
        </p:txBody>
      </p:sp>
      <p:pic>
        <p:nvPicPr>
          <p:cNvPr id="30" name="图片 29" descr="图标&#10;&#10;描述已自动生成">
            <a:extLst>
              <a:ext uri="{FF2B5EF4-FFF2-40B4-BE49-F238E27FC236}">
                <a16:creationId xmlns:a16="http://schemas.microsoft.com/office/drawing/2014/main" id="{C1F0BB24-2855-4EAB-948E-2C2C2BDD2A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419" y="4860132"/>
            <a:ext cx="497093" cy="497093"/>
          </a:xfrm>
          <a:prstGeom prst="rect">
            <a:avLst/>
          </a:prstGeom>
        </p:spPr>
      </p:pic>
      <p:pic>
        <p:nvPicPr>
          <p:cNvPr id="31" name="图片 30" descr="图标&#10;&#10;描述已自动生成">
            <a:extLst>
              <a:ext uri="{FF2B5EF4-FFF2-40B4-BE49-F238E27FC236}">
                <a16:creationId xmlns:a16="http://schemas.microsoft.com/office/drawing/2014/main" id="{67A88512-51C4-468A-AE64-AC0F50FE6F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419" y="5455315"/>
            <a:ext cx="497093" cy="497093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0695BCC3-409A-4923-A407-8E0F839052F6}"/>
              </a:ext>
            </a:extLst>
          </p:cNvPr>
          <p:cNvSpPr txBox="1"/>
          <p:nvPr/>
        </p:nvSpPr>
        <p:spPr>
          <a:xfrm>
            <a:off x="3144569" y="6047919"/>
            <a:ext cx="17327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tahoma" panose="020B0604030504040204" pitchFamily="34" charset="0"/>
              </a:rPr>
              <a:t>Malicious attackers</a:t>
            </a:r>
            <a:endParaRPr 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74CB13B-12D6-4873-88A7-C67043F3AE48}"/>
              </a:ext>
            </a:extLst>
          </p:cNvPr>
          <p:cNvSpPr txBox="1"/>
          <p:nvPr/>
        </p:nvSpPr>
        <p:spPr>
          <a:xfrm>
            <a:off x="7104800" y="6047919"/>
            <a:ext cx="22389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666666"/>
                </a:solidFill>
                <a:effectLst/>
                <a:latin typeface="tahoma" panose="020B0604030504040204" pitchFamily="34" charset="0"/>
              </a:rPr>
              <a:t>Rational participants</a:t>
            </a:r>
            <a:endParaRPr lang="en-US" dirty="0"/>
          </a:p>
        </p:txBody>
      </p:sp>
      <p:sp>
        <p:nvSpPr>
          <p:cNvPr id="2" name="箭头: 右 1">
            <a:extLst>
              <a:ext uri="{FF2B5EF4-FFF2-40B4-BE49-F238E27FC236}">
                <a16:creationId xmlns:a16="http://schemas.microsoft.com/office/drawing/2014/main" id="{29B716F7-AF32-40AD-BBD9-709E0B06ECC1}"/>
              </a:ext>
            </a:extLst>
          </p:cNvPr>
          <p:cNvSpPr/>
          <p:nvPr/>
        </p:nvSpPr>
        <p:spPr>
          <a:xfrm>
            <a:off x="2541071" y="5018190"/>
            <a:ext cx="666263" cy="180975"/>
          </a:xfrm>
          <a:prstGeom prst="rightArrow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C544969B-B088-4EAB-B7E9-FA832757506E}"/>
              </a:ext>
            </a:extLst>
          </p:cNvPr>
          <p:cNvSpPr/>
          <p:nvPr/>
        </p:nvSpPr>
        <p:spPr>
          <a:xfrm rot="10800000">
            <a:off x="8941302" y="5031119"/>
            <a:ext cx="666263" cy="180975"/>
          </a:xfrm>
          <a:prstGeom prst="rightArrow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B0435F-C767-4C7E-B6DF-F52C7BA2144C}"/>
              </a:ext>
            </a:extLst>
          </p:cNvPr>
          <p:cNvSpPr/>
          <p:nvPr/>
        </p:nvSpPr>
        <p:spPr>
          <a:xfrm>
            <a:off x="5487451" y="4960149"/>
            <a:ext cx="1177817" cy="478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1" dirty="0">
                <a:solidFill>
                  <a:schemeClr val="accent1">
                    <a:lumMod val="50000"/>
                  </a:schemeClr>
                </a:solidFill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26124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 animBg="1"/>
      <p:bldP spid="19" grpId="0" animBg="1"/>
      <p:bldP spid="24" grpId="0" animBg="1"/>
      <p:bldP spid="29" grpId="0" animBg="1"/>
      <p:bldP spid="33" grpId="0"/>
      <p:bldP spid="34" grpId="0"/>
      <p:bldP spid="2" grpId="0" animBg="1"/>
      <p:bldP spid="25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0E1CF79-8028-4B5F-BBAA-48F1ED1AF177}"/>
              </a:ext>
            </a:extLst>
          </p:cNvPr>
          <p:cNvSpPr txBox="1"/>
          <p:nvPr/>
        </p:nvSpPr>
        <p:spPr>
          <a:xfrm>
            <a:off x="311284" y="933854"/>
            <a:ext cx="1011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 does the incentives secure a distributed system?</a:t>
            </a:r>
          </a:p>
        </p:txBody>
      </p:sp>
      <p:sp>
        <p:nvSpPr>
          <p:cNvPr id="10" name="Google Shape;551;p31">
            <a:extLst>
              <a:ext uri="{FF2B5EF4-FFF2-40B4-BE49-F238E27FC236}">
                <a16:creationId xmlns:a16="http://schemas.microsoft.com/office/drawing/2014/main" id="{B13CE796-958D-41E0-A014-6C718D162730}"/>
              </a:ext>
            </a:extLst>
          </p:cNvPr>
          <p:cNvSpPr/>
          <p:nvPr/>
        </p:nvSpPr>
        <p:spPr>
          <a:xfrm>
            <a:off x="494852" y="1395519"/>
            <a:ext cx="6906409" cy="124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1" indent="-285750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b="1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Rewards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increase actors' token balances if they do something good.</a:t>
            </a:r>
            <a:endParaRPr dirty="0"/>
          </a:p>
          <a:p>
            <a:pPr marL="568800" marR="0" lvl="2" indent="-342900" algn="just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 reward.</a:t>
            </a:r>
            <a:endParaRPr dirty="0"/>
          </a:p>
          <a:p>
            <a:pPr marL="568800" marR="0" lvl="2" indent="-342900" algn="just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ransaction fee.</a:t>
            </a:r>
            <a:endParaRPr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D95B6EB-2D4C-4784-999C-C6915E4874CE}"/>
              </a:ext>
            </a:extLst>
          </p:cNvPr>
          <p:cNvSpPr txBox="1"/>
          <p:nvPr/>
        </p:nvSpPr>
        <p:spPr>
          <a:xfrm>
            <a:off x="311285" y="19455"/>
            <a:ext cx="7490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- Cryptoeconomics</a:t>
            </a:r>
          </a:p>
        </p:txBody>
      </p:sp>
      <p:sp>
        <p:nvSpPr>
          <p:cNvPr id="14" name="Google Shape;551;p31">
            <a:extLst>
              <a:ext uri="{FF2B5EF4-FFF2-40B4-BE49-F238E27FC236}">
                <a16:creationId xmlns:a16="http://schemas.microsoft.com/office/drawing/2014/main" id="{00122735-0ADF-4F25-9EF9-C2A9EBB9E100}"/>
              </a:ext>
            </a:extLst>
          </p:cNvPr>
          <p:cNvSpPr/>
          <p:nvPr/>
        </p:nvSpPr>
        <p:spPr>
          <a:xfrm>
            <a:off x="393769" y="2673413"/>
            <a:ext cx="7108574" cy="86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8550" marR="0" lvl="1" indent="-285750" algn="just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b="1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Penalties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reduce actors' token balances if illegal behavior occurs.</a:t>
            </a:r>
            <a:endParaRPr dirty="0"/>
          </a:p>
          <a:p>
            <a:pPr marL="568800" marR="0" lvl="2" indent="-342900" algn="just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Security deposits.</a:t>
            </a:r>
            <a:endParaRPr lang="en-US" dirty="0"/>
          </a:p>
        </p:txBody>
      </p:sp>
      <p:sp>
        <p:nvSpPr>
          <p:cNvPr id="21" name="Google Shape;551;p31">
            <a:extLst>
              <a:ext uri="{FF2B5EF4-FFF2-40B4-BE49-F238E27FC236}">
                <a16:creationId xmlns:a16="http://schemas.microsoft.com/office/drawing/2014/main" id="{4F8805C3-AF74-42EC-9BE1-C00F93DF6910}"/>
              </a:ext>
            </a:extLst>
          </p:cNvPr>
          <p:cNvSpPr/>
          <p:nvPr/>
        </p:nvSpPr>
        <p:spPr>
          <a:xfrm>
            <a:off x="494852" y="3571883"/>
            <a:ext cx="7222645" cy="86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1" indent="-285750" algn="just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b="1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Privileges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incentivize participants by giving them decision-making right.</a:t>
            </a:r>
          </a:p>
          <a:p>
            <a:pPr marL="568800" lvl="2" indent="-342900" algn="just">
              <a:lnSpc>
                <a:spcPct val="138888"/>
              </a:lnSpc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Voting weight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77" name="图片 176" descr="图片包含 背景图案&#10;&#10;描述已自动生成">
            <a:extLst>
              <a:ext uri="{FF2B5EF4-FFF2-40B4-BE49-F238E27FC236}">
                <a16:creationId xmlns:a16="http://schemas.microsoft.com/office/drawing/2014/main" id="{3DEDBE4A-56F9-4654-9826-0A8528EB4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22" y="4467430"/>
            <a:ext cx="3851564" cy="806335"/>
          </a:xfrm>
          <a:prstGeom prst="rect">
            <a:avLst/>
          </a:prstGeom>
        </p:spPr>
      </p:pic>
      <p:pic>
        <p:nvPicPr>
          <p:cNvPr id="181" name="图片 180" descr="图片包含 背景图案&#10;&#10;描述已自动生成">
            <a:extLst>
              <a:ext uri="{FF2B5EF4-FFF2-40B4-BE49-F238E27FC236}">
                <a16:creationId xmlns:a16="http://schemas.microsoft.com/office/drawing/2014/main" id="{6ABF88B8-4D7B-4039-BD46-AB821F5253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757" y="4578266"/>
            <a:ext cx="3807229" cy="584662"/>
          </a:xfrm>
          <a:prstGeom prst="rect">
            <a:avLst/>
          </a:prstGeom>
        </p:spPr>
      </p:pic>
      <p:pic>
        <p:nvPicPr>
          <p:cNvPr id="183" name="图片 182" descr="图示&#10;&#10;描述已自动生成">
            <a:extLst>
              <a:ext uri="{FF2B5EF4-FFF2-40B4-BE49-F238E27FC236}">
                <a16:creationId xmlns:a16="http://schemas.microsoft.com/office/drawing/2014/main" id="{A4394561-150F-4B01-A8B8-F62D784DBC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497" y="1127248"/>
            <a:ext cx="4062153" cy="3031375"/>
          </a:xfrm>
          <a:prstGeom prst="rect">
            <a:avLst/>
          </a:prstGeom>
        </p:spPr>
      </p:pic>
      <p:pic>
        <p:nvPicPr>
          <p:cNvPr id="185" name="图片 184" descr="图示, 工程绘图&#10;&#10;描述已自动生成">
            <a:extLst>
              <a:ext uri="{FF2B5EF4-FFF2-40B4-BE49-F238E27FC236}">
                <a16:creationId xmlns:a16="http://schemas.microsoft.com/office/drawing/2014/main" id="{1AC10E11-34CD-4828-8A74-5FDD7F6314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320" y="1101373"/>
            <a:ext cx="4062153" cy="3031375"/>
          </a:xfrm>
          <a:prstGeom prst="rect">
            <a:avLst/>
          </a:prstGeom>
        </p:spPr>
      </p:pic>
      <p:pic>
        <p:nvPicPr>
          <p:cNvPr id="187" name="图片 186" descr="图示, 工程绘图&#10;&#10;描述已自动生成">
            <a:extLst>
              <a:ext uri="{FF2B5EF4-FFF2-40B4-BE49-F238E27FC236}">
                <a16:creationId xmlns:a16="http://schemas.microsoft.com/office/drawing/2014/main" id="{78B3FC16-F35E-4FB4-A97E-C8836229B0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760" y="1092611"/>
            <a:ext cx="4258887" cy="310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1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>
            <a:extLst>
              <a:ext uri="{FF2B5EF4-FFF2-40B4-BE49-F238E27FC236}">
                <a16:creationId xmlns:a16="http://schemas.microsoft.com/office/drawing/2014/main" id="{2F01076C-43AB-455E-90F9-199C16A48E54}"/>
              </a:ext>
            </a:extLst>
          </p:cNvPr>
          <p:cNvSpPr txBox="1"/>
          <p:nvPr/>
        </p:nvSpPr>
        <p:spPr>
          <a:xfrm>
            <a:off x="311284" y="933854"/>
            <a:ext cx="9564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 should we determine the economics incentives?</a:t>
            </a:r>
          </a:p>
        </p:txBody>
      </p:sp>
      <p:sp>
        <p:nvSpPr>
          <p:cNvPr id="22" name="Google Shape;563;p32">
            <a:extLst>
              <a:ext uri="{FF2B5EF4-FFF2-40B4-BE49-F238E27FC236}">
                <a16:creationId xmlns:a16="http://schemas.microsoft.com/office/drawing/2014/main" id="{D9590893-25DC-450B-BCD5-2CD3916AD5B1}"/>
              </a:ext>
            </a:extLst>
          </p:cNvPr>
          <p:cNvSpPr/>
          <p:nvPr/>
        </p:nvSpPr>
        <p:spPr>
          <a:xfrm>
            <a:off x="311284" y="1371220"/>
            <a:ext cx="1165581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 Design:</a:t>
            </a:r>
            <a:endParaRPr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A0C3065-2802-462D-82D9-7058FD603871}"/>
              </a:ext>
            </a:extLst>
          </p:cNvPr>
          <p:cNvSpPr txBox="1"/>
          <p:nvPr/>
        </p:nvSpPr>
        <p:spPr>
          <a:xfrm>
            <a:off x="800099" y="1778039"/>
            <a:ext cx="5019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altLang="zh-CN" sz="18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Auction Theory</a:t>
            </a:r>
            <a:endParaRPr lang="en-US" altLang="zh-CN" sz="1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7750" indent="-285750">
              <a:buFont typeface="Wingdings" panose="05000000000000000000" pitchFamily="2" charset="2"/>
              <a:buChar char="ü"/>
            </a:pPr>
            <a:r>
              <a:rPr lang="en-US" altLang="zh-C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</a:t>
            </a:r>
            <a:r>
              <a:rPr lang="en-US" altLang="zh-CN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Vickrey</a:t>
            </a:r>
            <a:r>
              <a:rPr lang="en-US" altLang="zh-C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-Clarke-Groves (VCG) auction.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5573EB8E-111C-4048-B777-4DA486AA8063}"/>
              </a:ext>
            </a:extLst>
          </p:cNvPr>
          <p:cNvSpPr txBox="1"/>
          <p:nvPr/>
        </p:nvSpPr>
        <p:spPr>
          <a:xfrm>
            <a:off x="800097" y="2449767"/>
            <a:ext cx="1107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lphaLcParenR" startAt="2"/>
            </a:pPr>
            <a:r>
              <a:rPr lang="en-US" altLang="zh-CN" sz="18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Coalitional Games</a:t>
            </a:r>
            <a:endParaRPr lang="en-US" altLang="zh-CN" sz="1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7750" indent="-285750" algn="just">
              <a:buFont typeface="Wingdings" panose="05000000000000000000" pitchFamily="2" charset="2"/>
              <a:buChar char="ü"/>
            </a:pP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E.g. coalition formation games.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0B9569A-3BEA-4E74-B330-9C42531FFABF}"/>
              </a:ext>
            </a:extLst>
          </p:cNvPr>
          <p:cNvSpPr txBox="1"/>
          <p:nvPr/>
        </p:nvSpPr>
        <p:spPr>
          <a:xfrm>
            <a:off x="800097" y="3088422"/>
            <a:ext cx="1107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 startAt="3"/>
            </a:pPr>
            <a:r>
              <a:rPr lang="en-US" altLang="zh-CN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 Theory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05EF6EC-EDC5-4D56-89FB-A4F1F21DD4B5}"/>
              </a:ext>
            </a:extLst>
          </p:cNvPr>
          <p:cNvSpPr txBox="1"/>
          <p:nvPr/>
        </p:nvSpPr>
        <p:spPr>
          <a:xfrm>
            <a:off x="311285" y="19455"/>
            <a:ext cx="7490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- Cryptoeconomics</a:t>
            </a:r>
          </a:p>
        </p:txBody>
      </p:sp>
    </p:spTree>
    <p:extLst>
      <p:ext uri="{BB962C8B-B14F-4D97-AF65-F5344CB8AC3E}">
        <p14:creationId xmlns:p14="http://schemas.microsoft.com/office/powerpoint/2010/main" val="159259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3F13998-05EB-47A5-88D9-30E80A25EFD2}"/>
              </a:ext>
            </a:extLst>
          </p:cNvPr>
          <p:cNvSpPr txBox="1"/>
          <p:nvPr/>
        </p:nvSpPr>
        <p:spPr>
          <a:xfrm>
            <a:off x="311285" y="19455"/>
            <a:ext cx="6988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– Contract Theory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0E1CF79-8028-4B5F-BBAA-48F1ED1AF177}"/>
              </a:ext>
            </a:extLst>
          </p:cNvPr>
          <p:cNvSpPr txBox="1"/>
          <p:nvPr/>
        </p:nvSpPr>
        <p:spPr>
          <a:xfrm>
            <a:off x="311285" y="933854"/>
            <a:ext cx="749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Contract Theory Basics</a:t>
            </a:r>
          </a:p>
        </p:txBody>
      </p:sp>
      <p:sp>
        <p:nvSpPr>
          <p:cNvPr id="5" name="Google Shape;1497;p94">
            <a:extLst>
              <a:ext uri="{FF2B5EF4-FFF2-40B4-BE49-F238E27FC236}">
                <a16:creationId xmlns:a16="http://schemas.microsoft.com/office/drawing/2014/main" id="{705E5DFF-DB85-4EDD-BD3D-CDEEF470F67D}"/>
              </a:ext>
            </a:extLst>
          </p:cNvPr>
          <p:cNvSpPr/>
          <p:nvPr/>
        </p:nvSpPr>
        <p:spPr>
          <a:xfrm>
            <a:off x="311285" y="1395519"/>
            <a:ext cx="11426599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b="1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Contract theory </a:t>
            </a:r>
            <a:r>
              <a:rPr lang="en-US" sz="1800" dirty="0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studies how economic actors can and do construct contractual arrangements, generally in the presence of </a:t>
            </a:r>
            <a:r>
              <a:rPr lang="en-US" sz="1800" b="1" i="1" dirty="0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information asymmetry</a:t>
            </a:r>
            <a:r>
              <a:rPr lang="en-US" sz="1800" i="1" dirty="0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3B04410-82F3-4CED-AEEE-9499793D3EBE}"/>
              </a:ext>
            </a:extLst>
          </p:cNvPr>
          <p:cNvSpPr txBox="1"/>
          <p:nvPr/>
        </p:nvSpPr>
        <p:spPr>
          <a:xfrm>
            <a:off x="556875" y="2171400"/>
            <a:ext cx="1118100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marR="73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Hidden information - Adverse Selection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One agent who has private information on its “type”, its preferences or productivity is unknown to the principal. </a:t>
            </a:r>
          </a:p>
        </p:txBody>
      </p:sp>
      <p:pic>
        <p:nvPicPr>
          <p:cNvPr id="15" name="图片 14" descr="形状&#10;&#10;低可信度描述已自动生成">
            <a:extLst>
              <a:ext uri="{FF2B5EF4-FFF2-40B4-BE49-F238E27FC236}">
                <a16:creationId xmlns:a16="http://schemas.microsoft.com/office/drawing/2014/main" id="{F36EE9A0-6F1B-4A25-AB4D-7BDA71175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949" y="2928068"/>
            <a:ext cx="476250" cy="476250"/>
          </a:xfrm>
          <a:prstGeom prst="rect">
            <a:avLst/>
          </a:prstGeom>
        </p:spPr>
      </p:pic>
      <p:pic>
        <p:nvPicPr>
          <p:cNvPr id="17" name="图片 16" descr="图标&#10;&#10;描述已自动生成">
            <a:extLst>
              <a:ext uri="{FF2B5EF4-FFF2-40B4-BE49-F238E27FC236}">
                <a16:creationId xmlns:a16="http://schemas.microsoft.com/office/drawing/2014/main" id="{B04D49F6-175D-4F9E-B9CE-817E1E38C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93" y="3494474"/>
            <a:ext cx="762000" cy="762000"/>
          </a:xfrm>
          <a:prstGeom prst="rect">
            <a:avLst/>
          </a:prstGeom>
        </p:spPr>
      </p:pic>
      <p:pic>
        <p:nvPicPr>
          <p:cNvPr id="18" name="图片 17" descr="形状&#10;&#10;低可信度描述已自动生成">
            <a:extLst>
              <a:ext uri="{FF2B5EF4-FFF2-40B4-BE49-F238E27FC236}">
                <a16:creationId xmlns:a16="http://schemas.microsoft.com/office/drawing/2014/main" id="{5486AE4E-EDE1-40E7-A9CA-A8595D1838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949" y="3494474"/>
            <a:ext cx="476250" cy="476250"/>
          </a:xfrm>
          <a:prstGeom prst="rect">
            <a:avLst/>
          </a:prstGeom>
        </p:spPr>
      </p:pic>
      <p:pic>
        <p:nvPicPr>
          <p:cNvPr id="20" name="图片 19" descr="形状&#10;&#10;低可信度描述已自动生成">
            <a:extLst>
              <a:ext uri="{FF2B5EF4-FFF2-40B4-BE49-F238E27FC236}">
                <a16:creationId xmlns:a16="http://schemas.microsoft.com/office/drawing/2014/main" id="{E0342E97-FECB-4AC2-AABE-1EA38A9A43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949" y="4060880"/>
            <a:ext cx="476250" cy="476250"/>
          </a:xfrm>
          <a:prstGeom prst="rect">
            <a:avLst/>
          </a:prstGeom>
        </p:spPr>
      </p:pic>
      <p:pic>
        <p:nvPicPr>
          <p:cNvPr id="24" name="图片 23" descr="形状&#10;&#10;低可信度描述已自动生成">
            <a:extLst>
              <a:ext uri="{FF2B5EF4-FFF2-40B4-BE49-F238E27FC236}">
                <a16:creationId xmlns:a16="http://schemas.microsoft.com/office/drawing/2014/main" id="{296871BF-73F0-4420-AE64-92EE407B8DE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949" y="4627286"/>
            <a:ext cx="476250" cy="47625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C39040F-E0AE-426E-A929-89B2D16B9781}"/>
              </a:ext>
            </a:extLst>
          </p:cNvPr>
          <p:cNvSpPr txBox="1"/>
          <p:nvPr/>
        </p:nvSpPr>
        <p:spPr>
          <a:xfrm>
            <a:off x="4706772" y="3404318"/>
            <a:ext cx="2635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Private Information</a:t>
            </a:r>
          </a:p>
        </p:txBody>
      </p:sp>
      <p:sp>
        <p:nvSpPr>
          <p:cNvPr id="11" name="箭头: 左右 10">
            <a:extLst>
              <a:ext uri="{FF2B5EF4-FFF2-40B4-BE49-F238E27FC236}">
                <a16:creationId xmlns:a16="http://schemas.microsoft.com/office/drawing/2014/main" id="{2A571121-7B89-456A-99D3-94F31E9A68BE}"/>
              </a:ext>
            </a:extLst>
          </p:cNvPr>
          <p:cNvSpPr/>
          <p:nvPr/>
        </p:nvSpPr>
        <p:spPr>
          <a:xfrm>
            <a:off x="3533714" y="3719017"/>
            <a:ext cx="5158465" cy="280656"/>
          </a:xfrm>
          <a:prstGeom prst="leftRightArrow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图片 7" descr="图形用户界面, 应用程序&#10;&#10;描述已自动生成">
            <a:extLst>
              <a:ext uri="{FF2B5EF4-FFF2-40B4-BE49-F238E27FC236}">
                <a16:creationId xmlns:a16="http://schemas.microsoft.com/office/drawing/2014/main" id="{5F42654F-84CE-411E-9E20-EC07CE713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29" y="2749993"/>
            <a:ext cx="6253942" cy="2499360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1DE28D17-7888-4EB5-82B8-73604C50EE29}"/>
              </a:ext>
            </a:extLst>
          </p:cNvPr>
          <p:cNvSpPr txBox="1"/>
          <p:nvPr/>
        </p:nvSpPr>
        <p:spPr>
          <a:xfrm>
            <a:off x="522440" y="2184256"/>
            <a:ext cx="1118100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Hidden information - Signaling: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sender’s private information may be conveyed to  the  receiver  through observable actions. 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2B37FE70-0383-4C95-B29A-5678F394CC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9029" y="2752677"/>
            <a:ext cx="6253942" cy="2499360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A68B5334-EDFB-4057-82A3-4B7A5B616AD4}"/>
              </a:ext>
            </a:extLst>
          </p:cNvPr>
          <p:cNvSpPr txBox="1"/>
          <p:nvPr/>
        </p:nvSpPr>
        <p:spPr>
          <a:xfrm>
            <a:off x="556875" y="2191257"/>
            <a:ext cx="111810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Hidden Action – Moral Hazard: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agent’s effort impacts the outcome of task. </a:t>
            </a:r>
          </a:p>
        </p:txBody>
      </p:sp>
      <p:pic>
        <p:nvPicPr>
          <p:cNvPr id="28" name="图片 27" descr="图形用户界面, 文本, 应用程序, 聊天或短信&#10;&#10;描述已自动生成">
            <a:extLst>
              <a:ext uri="{FF2B5EF4-FFF2-40B4-BE49-F238E27FC236}">
                <a16:creationId xmlns:a16="http://schemas.microsoft.com/office/drawing/2014/main" id="{368A8EEF-FA2C-47F4-88BD-C3F7277344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29" y="2875665"/>
            <a:ext cx="6253942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8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0" grpId="0"/>
      <p:bldP spid="10" grpId="1"/>
      <p:bldP spid="11" grpId="0" animBg="1"/>
      <p:bldP spid="11" grpId="1" animBg="1"/>
      <p:bldP spid="25" grpId="0" animBg="1"/>
      <p:bldP spid="25" grpId="1" animBg="1"/>
      <p:bldP spid="27" grpId="0" animBg="1"/>
    </p:bldLst>
  </p:timing>
</p:sld>
</file>

<file path=ppt/theme/theme1.xml><?xml version="1.0" encoding="utf-8"?>
<a:theme xmlns:a="http://schemas.openxmlformats.org/drawingml/2006/main" name="UH-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03-seminar (1)" id="{0344C1A6-66B3-4154-B106-D789E9D5743B}" vid="{0052D562-6648-4CA8-9E94-D38A3FAE9EB7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UH-Template</Template>
  <TotalTime>9211</TotalTime>
  <Words>3649</Words>
  <Application>Microsoft Office PowerPoint</Application>
  <PresentationFormat>宽屏</PresentationFormat>
  <Paragraphs>410</Paragraphs>
  <Slides>50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61" baseType="lpstr">
      <vt:lpstr>CMBX10</vt:lpstr>
      <vt:lpstr>CMR10</vt:lpstr>
      <vt:lpstr>NimbusRomNo9L-Regu</vt:lpstr>
      <vt:lpstr>Arial</vt:lpstr>
      <vt:lpstr>Calibri</vt:lpstr>
      <vt:lpstr>Cambria Math</vt:lpstr>
      <vt:lpstr>Gill Sans MT</vt:lpstr>
      <vt:lpstr>tahoma</vt:lpstr>
      <vt:lpstr>Times New Roman</vt:lpstr>
      <vt:lpstr>Wingdings</vt:lpstr>
      <vt:lpstr>UH-Template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Li, Jing</dc:creator>
  <cp:lastModifiedBy>Li, Jing</cp:lastModifiedBy>
  <cp:revision>24</cp:revision>
  <dcterms:created xsi:type="dcterms:W3CDTF">2021-11-03T22:55:55Z</dcterms:created>
  <dcterms:modified xsi:type="dcterms:W3CDTF">2022-04-25T14:34:47Z</dcterms:modified>
</cp:coreProperties>
</file>